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9.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1.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tags/tag48.xml" ContentType="application/vnd.openxmlformats-officedocument.presentationml.tags+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9.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0.xml" ContentType="application/vnd.openxmlformats-officedocument.presentationml.tags+xml"/>
  <Override PartName="/ppt/notesSlides/notesSlide6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844" r:id="rId11"/>
    <p:sldMasterId id="2147485886" r:id="rId12"/>
    <p:sldMasterId id="2147485892" r:id="rId13"/>
    <p:sldMasterId id="2147485895" r:id="rId14"/>
    <p:sldMasterId id="2147485959" r:id="rId15"/>
    <p:sldMasterId id="2147485962" r:id="rId16"/>
    <p:sldMasterId id="2147485981" r:id="rId17"/>
    <p:sldMasterId id="2147485993" r:id="rId18"/>
    <p:sldMasterId id="2147486002" r:id="rId19"/>
    <p:sldMasterId id="2147486012" r:id="rId20"/>
    <p:sldMasterId id="2147486029" r:id="rId21"/>
  </p:sldMasterIdLst>
  <p:notesMasterIdLst>
    <p:notesMasterId r:id="rId157"/>
  </p:notesMasterIdLst>
  <p:handoutMasterIdLst>
    <p:handoutMasterId r:id="rId158"/>
  </p:handoutMasterIdLst>
  <p:sldIdLst>
    <p:sldId id="260" r:id="rId22"/>
    <p:sldId id="266" r:id="rId23"/>
    <p:sldId id="268" r:id="rId24"/>
    <p:sldId id="270" r:id="rId25"/>
    <p:sldId id="13408" r:id="rId26"/>
    <p:sldId id="271" r:id="rId27"/>
    <p:sldId id="272" r:id="rId28"/>
    <p:sldId id="2147480704" r:id="rId29"/>
    <p:sldId id="287" r:id="rId30"/>
    <p:sldId id="2147470659" r:id="rId31"/>
    <p:sldId id="13108" r:id="rId32"/>
    <p:sldId id="288" r:id="rId33"/>
    <p:sldId id="2147483615" r:id="rId34"/>
    <p:sldId id="289" r:id="rId35"/>
    <p:sldId id="290" r:id="rId36"/>
    <p:sldId id="291" r:id="rId37"/>
    <p:sldId id="297" r:id="rId38"/>
    <p:sldId id="299" r:id="rId39"/>
    <p:sldId id="300" r:id="rId40"/>
    <p:sldId id="301" r:id="rId41"/>
    <p:sldId id="302" r:id="rId42"/>
    <p:sldId id="2147483646" r:id="rId43"/>
    <p:sldId id="263" r:id="rId44"/>
    <p:sldId id="2147471838" r:id="rId45"/>
    <p:sldId id="2147471837" r:id="rId46"/>
    <p:sldId id="2147483614" r:id="rId47"/>
    <p:sldId id="293" r:id="rId48"/>
    <p:sldId id="2147480146" r:id="rId49"/>
    <p:sldId id="282" r:id="rId50"/>
    <p:sldId id="283" r:id="rId51"/>
    <p:sldId id="298" r:id="rId52"/>
    <p:sldId id="2147483647" r:id="rId53"/>
    <p:sldId id="294" r:id="rId54"/>
    <p:sldId id="292" r:id="rId55"/>
    <p:sldId id="296" r:id="rId56"/>
    <p:sldId id="257" r:id="rId57"/>
    <p:sldId id="280" r:id="rId58"/>
    <p:sldId id="2147483592" r:id="rId59"/>
    <p:sldId id="281" r:id="rId60"/>
    <p:sldId id="13407" r:id="rId61"/>
    <p:sldId id="2147483567" r:id="rId62"/>
    <p:sldId id="285" r:id="rId63"/>
    <p:sldId id="275" r:id="rId64"/>
    <p:sldId id="276" r:id="rId65"/>
    <p:sldId id="273" r:id="rId66"/>
    <p:sldId id="274" r:id="rId67"/>
    <p:sldId id="261" r:id="rId68"/>
    <p:sldId id="2147481029" r:id="rId69"/>
    <p:sldId id="12972" r:id="rId70"/>
    <p:sldId id="2147480885" r:id="rId71"/>
    <p:sldId id="380" r:id="rId72"/>
    <p:sldId id="368" r:id="rId73"/>
    <p:sldId id="373" r:id="rId74"/>
    <p:sldId id="375" r:id="rId75"/>
    <p:sldId id="2147481838" r:id="rId76"/>
    <p:sldId id="13634" r:id="rId77"/>
    <p:sldId id="13635" r:id="rId78"/>
    <p:sldId id="2147481839" r:id="rId79"/>
    <p:sldId id="2145706030" r:id="rId80"/>
    <p:sldId id="2145706033" r:id="rId81"/>
    <p:sldId id="2145706032" r:id="rId82"/>
    <p:sldId id="13626" r:id="rId83"/>
    <p:sldId id="13628" r:id="rId84"/>
    <p:sldId id="760" r:id="rId85"/>
    <p:sldId id="751" r:id="rId86"/>
    <p:sldId id="2147481842" r:id="rId87"/>
    <p:sldId id="2147481840" r:id="rId88"/>
    <p:sldId id="471" r:id="rId89"/>
    <p:sldId id="3571" r:id="rId90"/>
    <p:sldId id="2145706767" r:id="rId91"/>
    <p:sldId id="2134958838" r:id="rId92"/>
    <p:sldId id="2134958845" r:id="rId93"/>
    <p:sldId id="2147481843" r:id="rId94"/>
    <p:sldId id="2147481847" r:id="rId95"/>
    <p:sldId id="2147481849" r:id="rId96"/>
    <p:sldId id="2147481850" r:id="rId97"/>
    <p:sldId id="2147481851" r:id="rId98"/>
    <p:sldId id="2147481852" r:id="rId99"/>
    <p:sldId id="2147481844" r:id="rId100"/>
    <p:sldId id="2147481845" r:id="rId101"/>
    <p:sldId id="2147481846" r:id="rId102"/>
    <p:sldId id="256" r:id="rId103"/>
    <p:sldId id="259" r:id="rId104"/>
    <p:sldId id="262" r:id="rId105"/>
    <p:sldId id="2135714388" r:id="rId106"/>
    <p:sldId id="2135714404" r:id="rId107"/>
    <p:sldId id="264" r:id="rId108"/>
    <p:sldId id="278" r:id="rId109"/>
    <p:sldId id="286" r:id="rId110"/>
    <p:sldId id="295" r:id="rId111"/>
    <p:sldId id="2135714405" r:id="rId112"/>
    <p:sldId id="265" r:id="rId113"/>
    <p:sldId id="267" r:id="rId114"/>
    <p:sldId id="2135714390" r:id="rId115"/>
    <p:sldId id="2135714389" r:id="rId116"/>
    <p:sldId id="2135714391" r:id="rId117"/>
    <p:sldId id="2135714392" r:id="rId118"/>
    <p:sldId id="2147483577" r:id="rId119"/>
    <p:sldId id="429" r:id="rId120"/>
    <p:sldId id="575" r:id="rId121"/>
    <p:sldId id="7886" r:id="rId122"/>
    <p:sldId id="7885" r:id="rId123"/>
    <p:sldId id="365" r:id="rId124"/>
    <p:sldId id="2135714357" r:id="rId125"/>
    <p:sldId id="269" r:id="rId126"/>
    <p:sldId id="2135714393" r:id="rId127"/>
    <p:sldId id="2135714406" r:id="rId128"/>
    <p:sldId id="2135714394" r:id="rId129"/>
    <p:sldId id="2135714407" r:id="rId130"/>
    <p:sldId id="2135714408" r:id="rId131"/>
    <p:sldId id="2135714402" r:id="rId132"/>
    <p:sldId id="2135714396" r:id="rId133"/>
    <p:sldId id="2147376582" r:id="rId134"/>
    <p:sldId id="714" r:id="rId135"/>
    <p:sldId id="729" r:id="rId136"/>
    <p:sldId id="2135714409" r:id="rId137"/>
    <p:sldId id="2135714410" r:id="rId138"/>
    <p:sldId id="2135714411" r:id="rId139"/>
    <p:sldId id="2147376583" r:id="rId140"/>
    <p:sldId id="2135714412" r:id="rId141"/>
    <p:sldId id="2147376579" r:id="rId142"/>
    <p:sldId id="2147376580" r:id="rId143"/>
    <p:sldId id="2147376581" r:id="rId144"/>
    <p:sldId id="277" r:id="rId145"/>
    <p:sldId id="2135714398" r:id="rId146"/>
    <p:sldId id="2147376585" r:id="rId147"/>
    <p:sldId id="2135714400" r:id="rId148"/>
    <p:sldId id="2147376584" r:id="rId149"/>
    <p:sldId id="2135714401" r:id="rId150"/>
    <p:sldId id="2147376586" r:id="rId151"/>
    <p:sldId id="279" r:id="rId152"/>
    <p:sldId id="284" r:id="rId153"/>
    <p:sldId id="2135714403" r:id="rId154"/>
    <p:sldId id="258" r:id="rId155"/>
    <p:sldId id="2147480083" r:id="rId156"/>
  </p:sldIdLst>
  <p:sldSz cx="12192000" cy="6858000"/>
  <p:notesSz cx="7772400" cy="10058400"/>
  <p:custDataLst>
    <p:tags r:id="rId15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EAD7B"/>
    <a:srgbClr val="FAA978"/>
    <a:srgbClr val="FFFF00"/>
    <a:srgbClr val="ECF5F9"/>
    <a:srgbClr val="DEEBF3"/>
    <a:srgbClr val="001F60"/>
    <a:srgbClr val="B4F2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91164" autoAdjust="0"/>
  </p:normalViewPr>
  <p:slideViewPr>
    <p:cSldViewPr>
      <p:cViewPr varScale="1">
        <p:scale>
          <a:sx n="111" d="100"/>
          <a:sy n="111" d="100"/>
        </p:scale>
        <p:origin x="1392"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tags" Target="tags/tag1.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commentAuthors" Target="commentAuthors.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notesMaster" Target="notesMasters/notesMaster1.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s>
</file>

<file path=ppt/charts/_rels/chart1.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CR</c:v>
                </c:pt>
              </c:strCache>
            </c:strRef>
          </c:tx>
          <c:spPr>
            <a:solidFill>
              <a:srgbClr val="16800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Sheet1!$B$2:$B$4</c:f>
              <c:numCache>
                <c:formatCode>General</c:formatCode>
                <c:ptCount val="3"/>
                <c:pt idx="0">
                  <c:v>86.7</c:v>
                </c:pt>
                <c:pt idx="1">
                  <c:v>86.7</c:v>
                </c:pt>
                <c:pt idx="2">
                  <c:v>86.7</c:v>
                </c:pt>
              </c:numCache>
            </c:numRef>
          </c:val>
          <c:extLst>
            <c:ext xmlns:c16="http://schemas.microsoft.com/office/drawing/2014/chart" uri="{C3380CC4-5D6E-409C-BE32-E72D297353CC}">
              <c16:uniqueId val="{00000000-8C72-0B4F-9719-49FCAC268DBC}"/>
            </c:ext>
          </c:extLst>
        </c:ser>
        <c:ser>
          <c:idx val="1"/>
          <c:order val="1"/>
          <c:tx>
            <c:strRef>
              <c:f>Sheet1!$C$1</c:f>
              <c:strCache>
                <c:ptCount val="1"/>
                <c:pt idx="0">
                  <c:v>PR</c:v>
                </c:pt>
              </c:strCache>
            </c:strRef>
          </c:tx>
          <c:spPr>
            <a:solidFill>
              <a:srgbClr val="6130B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Sheet1!$C$2:$C$4</c:f>
              <c:numCache>
                <c:formatCode>General</c:formatCode>
                <c:ptCount val="3"/>
                <c:pt idx="0">
                  <c:v>6.7</c:v>
                </c:pt>
                <c:pt idx="1">
                  <c:v>6.7</c:v>
                </c:pt>
                <c:pt idx="2">
                  <c:v>6.7</c:v>
                </c:pt>
              </c:numCache>
            </c:numRef>
          </c:val>
          <c:extLst>
            <c:ext xmlns:c16="http://schemas.microsoft.com/office/drawing/2014/chart" uri="{C3380CC4-5D6E-409C-BE32-E72D297353CC}">
              <c16:uniqueId val="{00000001-8C72-0B4F-9719-49FCAC268DBC}"/>
            </c:ext>
          </c:extLst>
        </c:ser>
        <c:dLbls>
          <c:showLegendKey val="0"/>
          <c:showVal val="0"/>
          <c:showCatName val="0"/>
          <c:showSerName val="0"/>
          <c:showPercent val="0"/>
          <c:showBubbleSize val="0"/>
        </c:dLbls>
        <c:gapWidth val="92"/>
        <c:overlap val="100"/>
        <c:axId val="412356511"/>
        <c:axId val="412695967"/>
      </c:barChart>
      <c:catAx>
        <c:axId val="412356511"/>
        <c:scaling>
          <c:orientation val="minMax"/>
        </c:scaling>
        <c:delete val="1"/>
        <c:axPos val="b"/>
        <c:numFmt formatCode="General" sourceLinked="1"/>
        <c:majorTickMark val="none"/>
        <c:minorTickMark val="none"/>
        <c:tickLblPos val="nextTo"/>
        <c:crossAx val="412695967"/>
        <c:crosses val="autoZero"/>
        <c:auto val="1"/>
        <c:lblAlgn val="ctr"/>
        <c:lblOffset val="100"/>
        <c:noMultiLvlLbl val="0"/>
      </c:catAx>
      <c:valAx>
        <c:axId val="412695967"/>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r>
                  <a:rPr lang="en-US" sz="1600">
                    <a:solidFill>
                      <a:schemeClr val="tx1"/>
                    </a:solidFill>
                    <a:latin typeface="+mn-lt"/>
                  </a:rPr>
                  <a:t>Response,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2356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b="0" i="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Column2</c:v>
                </c:pt>
              </c:strCache>
            </c:strRef>
          </c:tx>
          <c:spPr>
            <a:solidFill>
              <a:srgbClr val="C37900"/>
            </a:solidFill>
            <a:ln>
              <a:noFill/>
            </a:ln>
            <a:effectLst/>
          </c:spPr>
          <c:invertIfNegative val="0"/>
          <c:dPt>
            <c:idx val="2"/>
            <c:invertIfNegative val="0"/>
            <c:bubble3D val="0"/>
            <c:spPr>
              <a:solidFill>
                <a:srgbClr val="C37900"/>
              </a:solidFill>
              <a:ln>
                <a:noFill/>
              </a:ln>
              <a:effectLst/>
            </c:spPr>
            <c:extLst>
              <c:ext xmlns:c16="http://schemas.microsoft.com/office/drawing/2014/chart" uri="{C3380CC4-5D6E-409C-BE32-E72D297353CC}">
                <c16:uniqueId val="{00000001-CF48-4069-9485-E6A893C71AD7}"/>
              </c:ext>
            </c:extLst>
          </c:dPt>
          <c:dPt>
            <c:idx val="3"/>
            <c:invertIfNegative val="0"/>
            <c:bubble3D val="0"/>
            <c:spPr>
              <a:solidFill>
                <a:srgbClr val="FFAC25"/>
              </a:solidFill>
              <a:ln>
                <a:noFill/>
              </a:ln>
              <a:effectLst/>
            </c:spPr>
            <c:extLst>
              <c:ext xmlns:c16="http://schemas.microsoft.com/office/drawing/2014/chart" uri="{C3380CC4-5D6E-409C-BE32-E72D297353CC}">
                <c16:uniqueId val="{00000003-CF48-4069-9485-E6A893C71AD7}"/>
              </c:ext>
            </c:extLst>
          </c:dPt>
          <c:dPt>
            <c:idx val="4"/>
            <c:invertIfNegative val="0"/>
            <c:bubble3D val="0"/>
            <c:spPr>
              <a:solidFill>
                <a:srgbClr val="FFAC25"/>
              </a:solidFill>
              <a:ln>
                <a:noFill/>
              </a:ln>
              <a:effectLst/>
            </c:spPr>
            <c:extLst>
              <c:ext xmlns:c16="http://schemas.microsoft.com/office/drawing/2014/chart" uri="{C3380CC4-5D6E-409C-BE32-E72D297353CC}">
                <c16:uniqueId val="{00000005-CF48-4069-9485-E6A893C71AD7}"/>
              </c:ext>
            </c:extLst>
          </c:dPt>
          <c:dPt>
            <c:idx val="5"/>
            <c:invertIfNegative val="0"/>
            <c:bubble3D val="0"/>
            <c:spPr>
              <a:solidFill>
                <a:srgbClr val="097789"/>
              </a:solidFill>
              <a:ln>
                <a:noFill/>
              </a:ln>
              <a:effectLst/>
            </c:spPr>
            <c:extLst>
              <c:ext xmlns:c16="http://schemas.microsoft.com/office/drawing/2014/chart" uri="{C3380CC4-5D6E-409C-BE32-E72D297353CC}">
                <c16:uniqueId val="{00000007-CF48-4069-9485-E6A893C71AD7}"/>
              </c:ext>
            </c:extLst>
          </c:dPt>
          <c:dPt>
            <c:idx val="6"/>
            <c:invertIfNegative val="0"/>
            <c:bubble3D val="0"/>
            <c:spPr>
              <a:solidFill>
                <a:srgbClr val="097789"/>
              </a:solidFill>
              <a:ln>
                <a:noFill/>
              </a:ln>
              <a:effectLst/>
            </c:spPr>
            <c:extLst>
              <c:ext xmlns:c16="http://schemas.microsoft.com/office/drawing/2014/chart" uri="{C3380CC4-5D6E-409C-BE32-E72D297353CC}">
                <c16:uniqueId val="{00000009-CF48-4069-9485-E6A893C71AD7}"/>
              </c:ext>
            </c:extLst>
          </c:dPt>
          <c:dPt>
            <c:idx val="7"/>
            <c:invertIfNegative val="0"/>
            <c:bubble3D val="0"/>
            <c:spPr>
              <a:solidFill>
                <a:srgbClr val="097789"/>
              </a:solidFill>
              <a:ln>
                <a:noFill/>
              </a:ln>
              <a:effectLst/>
            </c:spPr>
            <c:extLst>
              <c:ext xmlns:c16="http://schemas.microsoft.com/office/drawing/2014/chart" uri="{C3380CC4-5D6E-409C-BE32-E72D297353CC}">
                <c16:uniqueId val="{0000000B-CF48-4069-9485-E6A893C71AD7}"/>
              </c:ext>
            </c:extLst>
          </c:dPt>
          <c:dPt>
            <c:idx val="8"/>
            <c:invertIfNegative val="0"/>
            <c:bubble3D val="0"/>
            <c:spPr>
              <a:solidFill>
                <a:srgbClr val="097789"/>
              </a:solidFill>
              <a:ln>
                <a:noFill/>
              </a:ln>
              <a:effectLst/>
            </c:spPr>
            <c:extLst>
              <c:ext xmlns:c16="http://schemas.microsoft.com/office/drawing/2014/chart" uri="{C3380CC4-5D6E-409C-BE32-E72D297353CC}">
                <c16:uniqueId val="{0000000D-CF48-4069-9485-E6A893C71AD7}"/>
              </c:ext>
            </c:extLst>
          </c:dPt>
          <c:cat>
            <c:strRef>
              <c:f>Sheet1!$A$2:$A$4</c:f>
              <c:strCache>
                <c:ptCount val="3"/>
                <c:pt idx="0">
                  <c:v>2L
(n = 23)</c:v>
                </c:pt>
                <c:pt idx="1">
                  <c:v>3L
(n = 48)</c:v>
                </c:pt>
                <c:pt idx="2">
                  <c:v>4L+
(n = 55)</c:v>
                </c:pt>
              </c:strCache>
            </c:strRef>
          </c:cat>
          <c:val>
            <c:numRef>
              <c:f>Sheet1!$B$2:$B$4</c:f>
              <c:numCache>
                <c:formatCode>General</c:formatCode>
                <c:ptCount val="3"/>
                <c:pt idx="0">
                  <c:v>96</c:v>
                </c:pt>
                <c:pt idx="1">
                  <c:v>96</c:v>
                </c:pt>
                <c:pt idx="2">
                  <c:v>93</c:v>
                </c:pt>
              </c:numCache>
            </c:numRef>
          </c:val>
          <c:extLst>
            <c:ext xmlns:c16="http://schemas.microsoft.com/office/drawing/2014/chart" uri="{C3380CC4-5D6E-409C-BE32-E72D297353CC}">
              <c16:uniqueId val="{0000000E-CF48-4069-9485-E6A893C71AD7}"/>
            </c:ext>
          </c:extLst>
        </c:ser>
        <c:ser>
          <c:idx val="1"/>
          <c:order val="1"/>
          <c:tx>
            <c:strRef>
              <c:f>Sheet1!$C$1</c:f>
              <c:strCache>
                <c:ptCount val="1"/>
                <c:pt idx="0">
                  <c:v>Column1</c:v>
                </c:pt>
              </c:strCache>
            </c:strRef>
          </c:tx>
          <c:spPr>
            <a:solidFill>
              <a:srgbClr val="C37900">
                <a:alpha val="50196"/>
              </a:srgbClr>
            </a:solidFill>
            <a:ln>
              <a:noFill/>
            </a:ln>
            <a:effectLst/>
          </c:spPr>
          <c:invertIfNegative val="0"/>
          <c:dPt>
            <c:idx val="2"/>
            <c:invertIfNegative val="0"/>
            <c:bubble3D val="0"/>
            <c:spPr>
              <a:solidFill>
                <a:srgbClr val="C37900">
                  <a:alpha val="50196"/>
                </a:srgbClr>
              </a:solidFill>
              <a:ln>
                <a:noFill/>
              </a:ln>
              <a:effectLst/>
            </c:spPr>
            <c:extLst>
              <c:ext xmlns:c16="http://schemas.microsoft.com/office/drawing/2014/chart" uri="{C3380CC4-5D6E-409C-BE32-E72D297353CC}">
                <c16:uniqueId val="{00000010-CF48-4069-9485-E6A893C71AD7}"/>
              </c:ext>
            </c:extLst>
          </c:dPt>
          <c:dPt>
            <c:idx val="3"/>
            <c:invertIfNegative val="0"/>
            <c:bubble3D val="0"/>
            <c:spPr>
              <a:solidFill>
                <a:srgbClr val="FFAC25">
                  <a:alpha val="50196"/>
                </a:srgbClr>
              </a:solidFill>
              <a:ln>
                <a:noFill/>
              </a:ln>
              <a:effectLst/>
            </c:spPr>
            <c:extLst>
              <c:ext xmlns:c16="http://schemas.microsoft.com/office/drawing/2014/chart" uri="{C3380CC4-5D6E-409C-BE32-E72D297353CC}">
                <c16:uniqueId val="{00000012-CF48-4069-9485-E6A893C71AD7}"/>
              </c:ext>
            </c:extLst>
          </c:dPt>
          <c:dPt>
            <c:idx val="4"/>
            <c:invertIfNegative val="0"/>
            <c:bubble3D val="0"/>
            <c:spPr>
              <a:solidFill>
                <a:srgbClr val="FFAC25">
                  <a:alpha val="50196"/>
                </a:srgbClr>
              </a:solidFill>
              <a:ln>
                <a:noFill/>
              </a:ln>
              <a:effectLst/>
            </c:spPr>
            <c:extLst>
              <c:ext xmlns:c16="http://schemas.microsoft.com/office/drawing/2014/chart" uri="{C3380CC4-5D6E-409C-BE32-E72D297353CC}">
                <c16:uniqueId val="{00000014-CF48-4069-9485-E6A893C71AD7}"/>
              </c:ext>
            </c:extLst>
          </c:dPt>
          <c:dPt>
            <c:idx val="5"/>
            <c:invertIfNegative val="0"/>
            <c:bubble3D val="0"/>
            <c:spPr>
              <a:solidFill>
                <a:srgbClr val="097789">
                  <a:alpha val="50196"/>
                </a:srgbClr>
              </a:solidFill>
              <a:ln>
                <a:noFill/>
              </a:ln>
              <a:effectLst/>
            </c:spPr>
            <c:extLst>
              <c:ext xmlns:c16="http://schemas.microsoft.com/office/drawing/2014/chart" uri="{C3380CC4-5D6E-409C-BE32-E72D297353CC}">
                <c16:uniqueId val="{00000016-CF48-4069-9485-E6A893C71AD7}"/>
              </c:ext>
            </c:extLst>
          </c:dPt>
          <c:dPt>
            <c:idx val="8"/>
            <c:invertIfNegative val="0"/>
            <c:bubble3D val="0"/>
            <c:spPr>
              <a:solidFill>
                <a:srgbClr val="097789">
                  <a:alpha val="50196"/>
                </a:srgbClr>
              </a:solidFill>
              <a:ln>
                <a:noFill/>
              </a:ln>
              <a:effectLst/>
            </c:spPr>
            <c:extLst>
              <c:ext xmlns:c16="http://schemas.microsoft.com/office/drawing/2014/chart" uri="{C3380CC4-5D6E-409C-BE32-E72D297353CC}">
                <c16:uniqueId val="{00000018-CF48-4069-9485-E6A893C71AD7}"/>
              </c:ext>
            </c:extLst>
          </c:dPt>
          <c:cat>
            <c:strRef>
              <c:f>Sheet1!$A$2:$A$4</c:f>
              <c:strCache>
                <c:ptCount val="3"/>
                <c:pt idx="0">
                  <c:v>2L
(n = 23)</c:v>
                </c:pt>
                <c:pt idx="1">
                  <c:v>3L
(n = 48)</c:v>
                </c:pt>
                <c:pt idx="2">
                  <c:v>4L+
(n = 55)</c:v>
                </c:pt>
              </c:strCache>
            </c:strRef>
          </c:cat>
          <c:val>
            <c:numRef>
              <c:f>Sheet1!$C$2:$C$4</c:f>
              <c:numCache>
                <c:formatCode>General</c:formatCode>
                <c:ptCount val="3"/>
                <c:pt idx="0">
                  <c:v>0</c:v>
                </c:pt>
                <c:pt idx="1">
                  <c:v>2</c:v>
                </c:pt>
                <c:pt idx="2">
                  <c:v>3</c:v>
                </c:pt>
              </c:numCache>
            </c:numRef>
          </c:val>
          <c:extLst>
            <c:ext xmlns:c16="http://schemas.microsoft.com/office/drawing/2014/chart" uri="{C3380CC4-5D6E-409C-BE32-E72D297353CC}">
              <c16:uniqueId val="{00000019-CF48-4069-9485-E6A893C71AD7}"/>
            </c:ext>
          </c:extLst>
        </c:ser>
        <c:dLbls>
          <c:showLegendKey val="0"/>
          <c:showVal val="0"/>
          <c:showCatName val="0"/>
          <c:showSerName val="0"/>
          <c:showPercent val="0"/>
          <c:showBubbleSize val="0"/>
        </c:dLbls>
        <c:gapWidth val="50"/>
        <c:overlap val="100"/>
        <c:axId val="1620912303"/>
        <c:axId val="620765968"/>
      </c:barChart>
      <c:catAx>
        <c:axId val="1620912303"/>
        <c:scaling>
          <c:orientation val="minMax"/>
        </c:scaling>
        <c:delete val="0"/>
        <c:axPos val="b"/>
        <c:numFmt formatCode="General" sourceLinked="1"/>
        <c:majorTickMark val="out"/>
        <c:minorTickMark val="none"/>
        <c:tickLblPos val="nextTo"/>
        <c:spPr>
          <a:noFill/>
          <a:ln w="9525" cap="flat" cmpd="sng" algn="ctr">
            <a:solidFill>
              <a:srgbClr val="595454"/>
            </a:solidFill>
            <a:round/>
          </a:ln>
          <a:effectLst/>
        </c:spPr>
        <c:txPr>
          <a:bodyPr rot="-60000000" spcFirstLastPara="1" vertOverflow="ellipsis" vert="horz" wrap="square" anchor="ctr" anchorCtr="1"/>
          <a:lstStyle/>
          <a:p>
            <a:pPr>
              <a:defRPr sz="1400" b="0" i="0" u="none" strike="noStrike" kern="1200" baseline="0">
                <a:solidFill>
                  <a:srgbClr val="595454"/>
                </a:solidFill>
                <a:latin typeface="Trebuchet MS" panose="020B0603020202020204" pitchFamily="34" charset="0"/>
                <a:ea typeface="+mn-ea"/>
                <a:cs typeface="+mn-cs"/>
              </a:defRPr>
            </a:pPr>
            <a:endParaRPr lang="en-US"/>
          </a:p>
        </c:txPr>
        <c:crossAx val="620765968"/>
        <c:crosses val="autoZero"/>
        <c:auto val="1"/>
        <c:lblAlgn val="ctr"/>
        <c:lblOffset val="100"/>
        <c:noMultiLvlLbl val="0"/>
      </c:catAx>
      <c:valAx>
        <c:axId val="620765968"/>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rgbClr val="595454"/>
                </a:solidFill>
                <a:latin typeface="Trebuchet MS" panose="020B0603020202020204" pitchFamily="34" charset="0"/>
                <a:ea typeface="+mn-ea"/>
                <a:cs typeface="+mn-cs"/>
              </a:defRPr>
            </a:pPr>
            <a:endParaRPr lang="en-US"/>
          </a:p>
        </c:txPr>
        <c:crossAx val="16209123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Column2</c:v>
                </c:pt>
              </c:strCache>
            </c:strRef>
          </c:tx>
          <c:spPr>
            <a:solidFill>
              <a:srgbClr val="097789"/>
            </a:solidFill>
            <a:ln>
              <a:noFill/>
            </a:ln>
            <a:effectLst/>
          </c:spPr>
          <c:invertIfNegative val="0"/>
          <c:dPt>
            <c:idx val="2"/>
            <c:invertIfNegative val="0"/>
            <c:bubble3D val="0"/>
            <c:spPr>
              <a:solidFill>
                <a:srgbClr val="097789"/>
              </a:solidFill>
              <a:ln>
                <a:noFill/>
              </a:ln>
              <a:effectLst/>
            </c:spPr>
            <c:extLst>
              <c:ext xmlns:c16="http://schemas.microsoft.com/office/drawing/2014/chart" uri="{C3380CC4-5D6E-409C-BE32-E72D297353CC}">
                <c16:uniqueId val="{00000001-6E8A-456D-B46C-1B84A1DEFDF8}"/>
              </c:ext>
            </c:extLst>
          </c:dPt>
          <c:dPt>
            <c:idx val="3"/>
            <c:invertIfNegative val="0"/>
            <c:bubble3D val="0"/>
            <c:spPr>
              <a:solidFill>
                <a:srgbClr val="097789"/>
              </a:solidFill>
              <a:ln>
                <a:noFill/>
              </a:ln>
              <a:effectLst/>
            </c:spPr>
            <c:extLst>
              <c:ext xmlns:c16="http://schemas.microsoft.com/office/drawing/2014/chart" uri="{C3380CC4-5D6E-409C-BE32-E72D297353CC}">
                <c16:uniqueId val="{00000003-6E8A-456D-B46C-1B84A1DEFDF8}"/>
              </c:ext>
            </c:extLst>
          </c:dPt>
          <c:dPt>
            <c:idx val="4"/>
            <c:invertIfNegative val="0"/>
            <c:bubble3D val="0"/>
            <c:spPr>
              <a:solidFill>
                <a:srgbClr val="097789"/>
              </a:solidFill>
              <a:ln>
                <a:noFill/>
              </a:ln>
              <a:effectLst/>
            </c:spPr>
            <c:extLst>
              <c:ext xmlns:c16="http://schemas.microsoft.com/office/drawing/2014/chart" uri="{C3380CC4-5D6E-409C-BE32-E72D297353CC}">
                <c16:uniqueId val="{00000005-6E8A-456D-B46C-1B84A1DEFDF8}"/>
              </c:ext>
            </c:extLst>
          </c:dPt>
          <c:dPt>
            <c:idx val="5"/>
            <c:invertIfNegative val="0"/>
            <c:bubble3D val="0"/>
            <c:spPr>
              <a:solidFill>
                <a:srgbClr val="097789"/>
              </a:solidFill>
              <a:ln>
                <a:noFill/>
              </a:ln>
              <a:effectLst/>
            </c:spPr>
            <c:extLst>
              <c:ext xmlns:c16="http://schemas.microsoft.com/office/drawing/2014/chart" uri="{C3380CC4-5D6E-409C-BE32-E72D297353CC}">
                <c16:uniqueId val="{00000007-6E8A-456D-B46C-1B84A1DEFDF8}"/>
              </c:ext>
            </c:extLst>
          </c:dPt>
          <c:dPt>
            <c:idx val="6"/>
            <c:invertIfNegative val="0"/>
            <c:bubble3D val="0"/>
            <c:spPr>
              <a:solidFill>
                <a:srgbClr val="097789"/>
              </a:solidFill>
              <a:ln>
                <a:noFill/>
              </a:ln>
              <a:effectLst/>
            </c:spPr>
            <c:extLst>
              <c:ext xmlns:c16="http://schemas.microsoft.com/office/drawing/2014/chart" uri="{C3380CC4-5D6E-409C-BE32-E72D297353CC}">
                <c16:uniqueId val="{00000009-6E8A-456D-B46C-1B84A1DEFDF8}"/>
              </c:ext>
            </c:extLst>
          </c:dPt>
          <c:dPt>
            <c:idx val="7"/>
            <c:invertIfNegative val="0"/>
            <c:bubble3D val="0"/>
            <c:spPr>
              <a:solidFill>
                <a:srgbClr val="097789"/>
              </a:solidFill>
              <a:ln>
                <a:noFill/>
              </a:ln>
              <a:effectLst/>
            </c:spPr>
            <c:extLst>
              <c:ext xmlns:c16="http://schemas.microsoft.com/office/drawing/2014/chart" uri="{C3380CC4-5D6E-409C-BE32-E72D297353CC}">
                <c16:uniqueId val="{0000000B-6E8A-456D-B46C-1B84A1DEFDF8}"/>
              </c:ext>
            </c:extLst>
          </c:dPt>
          <c:dPt>
            <c:idx val="8"/>
            <c:invertIfNegative val="0"/>
            <c:bubble3D val="0"/>
            <c:spPr>
              <a:solidFill>
                <a:srgbClr val="097789"/>
              </a:solidFill>
              <a:ln>
                <a:noFill/>
              </a:ln>
              <a:effectLst/>
            </c:spPr>
            <c:extLst>
              <c:ext xmlns:c16="http://schemas.microsoft.com/office/drawing/2014/chart" uri="{C3380CC4-5D6E-409C-BE32-E72D297353CC}">
                <c16:uniqueId val="{0000000D-6E8A-456D-B46C-1B84A1DEFDF8}"/>
              </c:ext>
            </c:extLst>
          </c:dPt>
          <c:cat>
            <c:strRef>
              <c:f>Sheet1!$A$2:$A$5</c:f>
              <c:strCache>
                <c:ptCount val="4"/>
                <c:pt idx="0">
                  <c:v>None
(n = 59)</c:v>
                </c:pt>
                <c:pt idx="1">
                  <c:v>&lt; 12 months
(n = 8)</c:v>
                </c:pt>
                <c:pt idx="2">
                  <c:v>12—24 months
(n = 11)</c:v>
                </c:pt>
                <c:pt idx="3">
                  <c:v>&gt; 24 months
(n = 48)</c:v>
                </c:pt>
              </c:strCache>
            </c:strRef>
          </c:cat>
          <c:val>
            <c:numRef>
              <c:f>Sheet1!$B$2:$B$5</c:f>
              <c:numCache>
                <c:formatCode>General</c:formatCode>
                <c:ptCount val="4"/>
                <c:pt idx="0">
                  <c:v>95</c:v>
                </c:pt>
                <c:pt idx="1">
                  <c:v>75</c:v>
                </c:pt>
                <c:pt idx="2">
                  <c:v>100</c:v>
                </c:pt>
                <c:pt idx="3">
                  <c:v>96</c:v>
                </c:pt>
              </c:numCache>
            </c:numRef>
          </c:val>
          <c:extLst>
            <c:ext xmlns:c16="http://schemas.microsoft.com/office/drawing/2014/chart" uri="{C3380CC4-5D6E-409C-BE32-E72D297353CC}">
              <c16:uniqueId val="{0000000E-6E8A-456D-B46C-1B84A1DEFDF8}"/>
            </c:ext>
          </c:extLst>
        </c:ser>
        <c:ser>
          <c:idx val="1"/>
          <c:order val="1"/>
          <c:tx>
            <c:strRef>
              <c:f>Sheet1!$C$1</c:f>
              <c:strCache>
                <c:ptCount val="1"/>
                <c:pt idx="0">
                  <c:v>Column1</c:v>
                </c:pt>
              </c:strCache>
            </c:strRef>
          </c:tx>
          <c:spPr>
            <a:solidFill>
              <a:srgbClr val="097789">
                <a:alpha val="50196"/>
              </a:srgbClr>
            </a:solidFill>
            <a:ln>
              <a:noFill/>
            </a:ln>
            <a:effectLst/>
          </c:spPr>
          <c:invertIfNegative val="0"/>
          <c:dPt>
            <c:idx val="2"/>
            <c:invertIfNegative val="0"/>
            <c:bubble3D val="0"/>
            <c:spPr>
              <a:solidFill>
                <a:srgbClr val="097789">
                  <a:alpha val="50196"/>
                </a:srgbClr>
              </a:solidFill>
              <a:ln>
                <a:noFill/>
              </a:ln>
              <a:effectLst/>
            </c:spPr>
            <c:extLst>
              <c:ext xmlns:c16="http://schemas.microsoft.com/office/drawing/2014/chart" uri="{C3380CC4-5D6E-409C-BE32-E72D297353CC}">
                <c16:uniqueId val="{00000010-6E8A-456D-B46C-1B84A1DEFDF8}"/>
              </c:ext>
            </c:extLst>
          </c:dPt>
          <c:dPt>
            <c:idx val="3"/>
            <c:invertIfNegative val="0"/>
            <c:bubble3D val="0"/>
            <c:spPr>
              <a:solidFill>
                <a:srgbClr val="097789">
                  <a:alpha val="50196"/>
                </a:srgbClr>
              </a:solidFill>
              <a:ln>
                <a:noFill/>
              </a:ln>
              <a:effectLst/>
            </c:spPr>
            <c:extLst>
              <c:ext xmlns:c16="http://schemas.microsoft.com/office/drawing/2014/chart" uri="{C3380CC4-5D6E-409C-BE32-E72D297353CC}">
                <c16:uniqueId val="{00000012-6E8A-456D-B46C-1B84A1DEFDF8}"/>
              </c:ext>
            </c:extLst>
          </c:dPt>
          <c:dPt>
            <c:idx val="4"/>
            <c:invertIfNegative val="0"/>
            <c:bubble3D val="0"/>
            <c:spPr>
              <a:solidFill>
                <a:srgbClr val="097789">
                  <a:alpha val="50196"/>
                </a:srgbClr>
              </a:solidFill>
              <a:ln>
                <a:noFill/>
              </a:ln>
              <a:effectLst/>
            </c:spPr>
            <c:extLst>
              <c:ext xmlns:c16="http://schemas.microsoft.com/office/drawing/2014/chart" uri="{C3380CC4-5D6E-409C-BE32-E72D297353CC}">
                <c16:uniqueId val="{00000014-6E8A-456D-B46C-1B84A1DEFDF8}"/>
              </c:ext>
            </c:extLst>
          </c:dPt>
          <c:dPt>
            <c:idx val="5"/>
            <c:invertIfNegative val="0"/>
            <c:bubble3D val="0"/>
            <c:spPr>
              <a:solidFill>
                <a:srgbClr val="097789">
                  <a:alpha val="50196"/>
                </a:srgbClr>
              </a:solidFill>
              <a:ln>
                <a:noFill/>
              </a:ln>
              <a:effectLst/>
            </c:spPr>
            <c:extLst>
              <c:ext xmlns:c16="http://schemas.microsoft.com/office/drawing/2014/chart" uri="{C3380CC4-5D6E-409C-BE32-E72D297353CC}">
                <c16:uniqueId val="{00000016-6E8A-456D-B46C-1B84A1DEFDF8}"/>
              </c:ext>
            </c:extLst>
          </c:dPt>
          <c:dPt>
            <c:idx val="8"/>
            <c:invertIfNegative val="0"/>
            <c:bubble3D val="0"/>
            <c:spPr>
              <a:solidFill>
                <a:srgbClr val="097789">
                  <a:alpha val="50196"/>
                </a:srgbClr>
              </a:solidFill>
              <a:ln>
                <a:noFill/>
              </a:ln>
              <a:effectLst/>
            </c:spPr>
            <c:extLst>
              <c:ext xmlns:c16="http://schemas.microsoft.com/office/drawing/2014/chart" uri="{C3380CC4-5D6E-409C-BE32-E72D297353CC}">
                <c16:uniqueId val="{00000018-6E8A-456D-B46C-1B84A1DEFDF8}"/>
              </c:ext>
            </c:extLst>
          </c:dPt>
          <c:cat>
            <c:strRef>
              <c:f>Sheet1!$A$2:$A$5</c:f>
              <c:strCache>
                <c:ptCount val="4"/>
                <c:pt idx="0">
                  <c:v>None
(n = 59)</c:v>
                </c:pt>
                <c:pt idx="1">
                  <c:v>&lt; 12 months
(n = 8)</c:v>
                </c:pt>
                <c:pt idx="2">
                  <c:v>12—24 months
(n = 11)</c:v>
                </c:pt>
                <c:pt idx="3">
                  <c:v>&gt; 24 months
(n = 48)</c:v>
                </c:pt>
              </c:strCache>
            </c:strRef>
          </c:cat>
          <c:val>
            <c:numRef>
              <c:f>Sheet1!$C$2:$C$5</c:f>
              <c:numCache>
                <c:formatCode>General</c:formatCode>
                <c:ptCount val="4"/>
                <c:pt idx="0">
                  <c:v>2</c:v>
                </c:pt>
                <c:pt idx="1">
                  <c:v>25</c:v>
                </c:pt>
                <c:pt idx="2">
                  <c:v>0</c:v>
                </c:pt>
                <c:pt idx="3">
                  <c:v>0</c:v>
                </c:pt>
              </c:numCache>
            </c:numRef>
          </c:val>
          <c:extLst>
            <c:ext xmlns:c16="http://schemas.microsoft.com/office/drawing/2014/chart" uri="{C3380CC4-5D6E-409C-BE32-E72D297353CC}">
              <c16:uniqueId val="{00000019-6E8A-456D-B46C-1B84A1DEFDF8}"/>
            </c:ext>
          </c:extLst>
        </c:ser>
        <c:dLbls>
          <c:showLegendKey val="0"/>
          <c:showVal val="0"/>
          <c:showCatName val="0"/>
          <c:showSerName val="0"/>
          <c:showPercent val="0"/>
          <c:showBubbleSize val="0"/>
        </c:dLbls>
        <c:gapWidth val="50"/>
        <c:overlap val="100"/>
        <c:axId val="1620912303"/>
        <c:axId val="620765968"/>
      </c:barChart>
      <c:catAx>
        <c:axId val="1620912303"/>
        <c:scaling>
          <c:orientation val="minMax"/>
        </c:scaling>
        <c:delete val="0"/>
        <c:axPos val="b"/>
        <c:numFmt formatCode="General" sourceLinked="1"/>
        <c:majorTickMark val="out"/>
        <c:minorTickMark val="none"/>
        <c:tickLblPos val="nextTo"/>
        <c:spPr>
          <a:noFill/>
          <a:ln w="9525" cap="flat" cmpd="sng" algn="ctr">
            <a:solidFill>
              <a:srgbClr val="595454"/>
            </a:solidFill>
            <a:round/>
          </a:ln>
          <a:effectLst/>
        </c:spPr>
        <c:txPr>
          <a:bodyPr rot="-60000000" spcFirstLastPara="1" vertOverflow="ellipsis" vert="horz" wrap="square" anchor="ctr" anchorCtr="1"/>
          <a:lstStyle/>
          <a:p>
            <a:pPr>
              <a:defRPr sz="1400" b="0" i="0" u="none" strike="noStrike" kern="1200" baseline="0">
                <a:solidFill>
                  <a:srgbClr val="595454"/>
                </a:solidFill>
                <a:latin typeface="Trebuchet MS" panose="020B0603020202020204" pitchFamily="34" charset="0"/>
                <a:ea typeface="+mn-ea"/>
                <a:cs typeface="+mn-cs"/>
              </a:defRPr>
            </a:pPr>
            <a:endParaRPr lang="en-US"/>
          </a:p>
        </c:txPr>
        <c:crossAx val="620765968"/>
        <c:crosses val="autoZero"/>
        <c:auto val="1"/>
        <c:lblAlgn val="ctr"/>
        <c:lblOffset val="100"/>
        <c:noMultiLvlLbl val="0"/>
      </c:catAx>
      <c:valAx>
        <c:axId val="620765968"/>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rgbClr val="595454"/>
                </a:solidFill>
                <a:latin typeface="Trebuchet MS" panose="020B0603020202020204" pitchFamily="34" charset="0"/>
                <a:ea typeface="+mn-ea"/>
                <a:cs typeface="+mn-cs"/>
              </a:defRPr>
            </a:pPr>
            <a:endParaRPr lang="en-US"/>
          </a:p>
        </c:txPr>
        <c:crossAx val="16209123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Column2</c:v>
                </c:pt>
              </c:strCache>
            </c:strRef>
          </c:tx>
          <c:spPr>
            <a:solidFill>
              <a:srgbClr val="FFAC25"/>
            </a:solidFill>
            <a:ln>
              <a:noFill/>
            </a:ln>
            <a:effectLst/>
          </c:spPr>
          <c:invertIfNegative val="0"/>
          <c:dPt>
            <c:idx val="2"/>
            <c:invertIfNegative val="0"/>
            <c:bubble3D val="0"/>
            <c:spPr>
              <a:solidFill>
                <a:srgbClr val="FFAC25"/>
              </a:solidFill>
              <a:ln>
                <a:noFill/>
              </a:ln>
              <a:effectLst/>
            </c:spPr>
            <c:extLst>
              <c:ext xmlns:c16="http://schemas.microsoft.com/office/drawing/2014/chart" uri="{C3380CC4-5D6E-409C-BE32-E72D297353CC}">
                <c16:uniqueId val="{00000001-5A64-40B0-943A-DDC911E6301D}"/>
              </c:ext>
            </c:extLst>
          </c:dPt>
          <c:dPt>
            <c:idx val="3"/>
            <c:invertIfNegative val="0"/>
            <c:bubble3D val="0"/>
            <c:spPr>
              <a:solidFill>
                <a:srgbClr val="FFAC25"/>
              </a:solidFill>
              <a:ln>
                <a:noFill/>
              </a:ln>
              <a:effectLst/>
            </c:spPr>
            <c:extLst>
              <c:ext xmlns:c16="http://schemas.microsoft.com/office/drawing/2014/chart" uri="{C3380CC4-5D6E-409C-BE32-E72D297353CC}">
                <c16:uniqueId val="{00000003-5A64-40B0-943A-DDC911E6301D}"/>
              </c:ext>
            </c:extLst>
          </c:dPt>
          <c:dPt>
            <c:idx val="4"/>
            <c:invertIfNegative val="0"/>
            <c:bubble3D val="0"/>
            <c:spPr>
              <a:solidFill>
                <a:srgbClr val="FFAC25"/>
              </a:solidFill>
              <a:ln>
                <a:noFill/>
              </a:ln>
              <a:effectLst/>
            </c:spPr>
            <c:extLst>
              <c:ext xmlns:c16="http://schemas.microsoft.com/office/drawing/2014/chart" uri="{C3380CC4-5D6E-409C-BE32-E72D297353CC}">
                <c16:uniqueId val="{00000005-5A64-40B0-943A-DDC911E6301D}"/>
              </c:ext>
            </c:extLst>
          </c:dPt>
          <c:dPt>
            <c:idx val="5"/>
            <c:invertIfNegative val="0"/>
            <c:bubble3D val="0"/>
            <c:spPr>
              <a:solidFill>
                <a:srgbClr val="FFAC25"/>
              </a:solidFill>
              <a:ln>
                <a:noFill/>
              </a:ln>
              <a:effectLst/>
            </c:spPr>
            <c:extLst>
              <c:ext xmlns:c16="http://schemas.microsoft.com/office/drawing/2014/chart" uri="{C3380CC4-5D6E-409C-BE32-E72D297353CC}">
                <c16:uniqueId val="{00000007-5A64-40B0-943A-DDC911E6301D}"/>
              </c:ext>
            </c:extLst>
          </c:dPt>
          <c:dPt>
            <c:idx val="6"/>
            <c:invertIfNegative val="0"/>
            <c:bubble3D val="0"/>
            <c:spPr>
              <a:solidFill>
                <a:srgbClr val="FFAC25"/>
              </a:solidFill>
              <a:ln>
                <a:noFill/>
              </a:ln>
              <a:effectLst/>
            </c:spPr>
            <c:extLst>
              <c:ext xmlns:c16="http://schemas.microsoft.com/office/drawing/2014/chart" uri="{C3380CC4-5D6E-409C-BE32-E72D297353CC}">
                <c16:uniqueId val="{00000009-5A64-40B0-943A-DDC911E6301D}"/>
              </c:ext>
            </c:extLst>
          </c:dPt>
          <c:dPt>
            <c:idx val="7"/>
            <c:invertIfNegative val="0"/>
            <c:bubble3D val="0"/>
            <c:spPr>
              <a:solidFill>
                <a:srgbClr val="FFAC25"/>
              </a:solidFill>
              <a:ln>
                <a:noFill/>
              </a:ln>
              <a:effectLst/>
            </c:spPr>
            <c:extLst>
              <c:ext xmlns:c16="http://schemas.microsoft.com/office/drawing/2014/chart" uri="{C3380CC4-5D6E-409C-BE32-E72D297353CC}">
                <c16:uniqueId val="{0000000B-5A64-40B0-943A-DDC911E6301D}"/>
              </c:ext>
            </c:extLst>
          </c:dPt>
          <c:dPt>
            <c:idx val="8"/>
            <c:invertIfNegative val="0"/>
            <c:bubble3D val="0"/>
            <c:spPr>
              <a:solidFill>
                <a:srgbClr val="FFAC25"/>
              </a:solidFill>
              <a:ln>
                <a:noFill/>
              </a:ln>
              <a:effectLst/>
            </c:spPr>
            <c:extLst>
              <c:ext xmlns:c16="http://schemas.microsoft.com/office/drawing/2014/chart" uri="{C3380CC4-5D6E-409C-BE32-E72D297353CC}">
                <c16:uniqueId val="{0000000D-5A64-40B0-943A-DDC911E6301D}"/>
              </c:ext>
            </c:extLst>
          </c:dPt>
          <c:cat>
            <c:strRef>
              <c:f>Sheet1!$A$2:$A$3</c:f>
              <c:strCache>
                <c:ptCount val="2"/>
                <c:pt idx="0">
                  <c:v>Yes
(n = 71)</c:v>
                </c:pt>
                <c:pt idx="1">
                  <c:v>No
(n = 54)</c:v>
                </c:pt>
              </c:strCache>
            </c:strRef>
          </c:cat>
          <c:val>
            <c:numRef>
              <c:f>Sheet1!$B$2:$B$3</c:f>
              <c:numCache>
                <c:formatCode>General</c:formatCode>
                <c:ptCount val="2"/>
                <c:pt idx="0">
                  <c:v>94</c:v>
                </c:pt>
                <c:pt idx="1">
                  <c:v>94</c:v>
                </c:pt>
              </c:numCache>
            </c:numRef>
          </c:val>
          <c:extLst>
            <c:ext xmlns:c16="http://schemas.microsoft.com/office/drawing/2014/chart" uri="{C3380CC4-5D6E-409C-BE32-E72D297353CC}">
              <c16:uniqueId val="{0000000E-5A64-40B0-943A-DDC911E6301D}"/>
            </c:ext>
          </c:extLst>
        </c:ser>
        <c:ser>
          <c:idx val="1"/>
          <c:order val="1"/>
          <c:tx>
            <c:strRef>
              <c:f>Sheet1!$C$1</c:f>
              <c:strCache>
                <c:ptCount val="1"/>
                <c:pt idx="0">
                  <c:v>Column1</c:v>
                </c:pt>
              </c:strCache>
            </c:strRef>
          </c:tx>
          <c:spPr>
            <a:solidFill>
              <a:srgbClr val="FFAC25">
                <a:alpha val="49804"/>
              </a:srgbClr>
            </a:solidFill>
            <a:ln>
              <a:noFill/>
            </a:ln>
            <a:effectLst/>
          </c:spPr>
          <c:invertIfNegative val="0"/>
          <c:dPt>
            <c:idx val="2"/>
            <c:invertIfNegative val="0"/>
            <c:bubble3D val="0"/>
            <c:spPr>
              <a:solidFill>
                <a:srgbClr val="FFAC25">
                  <a:alpha val="49804"/>
                </a:srgbClr>
              </a:solidFill>
              <a:ln>
                <a:noFill/>
              </a:ln>
              <a:effectLst/>
            </c:spPr>
            <c:extLst>
              <c:ext xmlns:c16="http://schemas.microsoft.com/office/drawing/2014/chart" uri="{C3380CC4-5D6E-409C-BE32-E72D297353CC}">
                <c16:uniqueId val="{00000010-5A64-40B0-943A-DDC911E6301D}"/>
              </c:ext>
            </c:extLst>
          </c:dPt>
          <c:dPt>
            <c:idx val="3"/>
            <c:invertIfNegative val="0"/>
            <c:bubble3D val="0"/>
            <c:spPr>
              <a:solidFill>
                <a:srgbClr val="FFAC25">
                  <a:alpha val="49804"/>
                </a:srgbClr>
              </a:solidFill>
              <a:ln>
                <a:noFill/>
              </a:ln>
              <a:effectLst/>
            </c:spPr>
            <c:extLst>
              <c:ext xmlns:c16="http://schemas.microsoft.com/office/drawing/2014/chart" uri="{C3380CC4-5D6E-409C-BE32-E72D297353CC}">
                <c16:uniqueId val="{00000012-5A64-40B0-943A-DDC911E6301D}"/>
              </c:ext>
            </c:extLst>
          </c:dPt>
          <c:dPt>
            <c:idx val="4"/>
            <c:invertIfNegative val="0"/>
            <c:bubble3D val="0"/>
            <c:spPr>
              <a:solidFill>
                <a:srgbClr val="FFAC25">
                  <a:alpha val="49804"/>
                </a:srgbClr>
              </a:solidFill>
              <a:ln>
                <a:noFill/>
              </a:ln>
              <a:effectLst/>
            </c:spPr>
            <c:extLst>
              <c:ext xmlns:c16="http://schemas.microsoft.com/office/drawing/2014/chart" uri="{C3380CC4-5D6E-409C-BE32-E72D297353CC}">
                <c16:uniqueId val="{00000014-5A64-40B0-943A-DDC911E6301D}"/>
              </c:ext>
            </c:extLst>
          </c:dPt>
          <c:dPt>
            <c:idx val="5"/>
            <c:invertIfNegative val="0"/>
            <c:bubble3D val="0"/>
            <c:spPr>
              <a:solidFill>
                <a:srgbClr val="FFAC25">
                  <a:alpha val="49804"/>
                </a:srgbClr>
              </a:solidFill>
              <a:ln>
                <a:noFill/>
              </a:ln>
              <a:effectLst/>
            </c:spPr>
            <c:extLst>
              <c:ext xmlns:c16="http://schemas.microsoft.com/office/drawing/2014/chart" uri="{C3380CC4-5D6E-409C-BE32-E72D297353CC}">
                <c16:uniqueId val="{00000016-5A64-40B0-943A-DDC911E6301D}"/>
              </c:ext>
            </c:extLst>
          </c:dPt>
          <c:dPt>
            <c:idx val="8"/>
            <c:invertIfNegative val="0"/>
            <c:bubble3D val="0"/>
            <c:spPr>
              <a:solidFill>
                <a:srgbClr val="FFAC25">
                  <a:alpha val="49804"/>
                </a:srgbClr>
              </a:solidFill>
              <a:ln>
                <a:noFill/>
              </a:ln>
              <a:effectLst/>
            </c:spPr>
            <c:extLst>
              <c:ext xmlns:c16="http://schemas.microsoft.com/office/drawing/2014/chart" uri="{C3380CC4-5D6E-409C-BE32-E72D297353CC}">
                <c16:uniqueId val="{00000018-5A64-40B0-943A-DDC911E6301D}"/>
              </c:ext>
            </c:extLst>
          </c:dPt>
          <c:cat>
            <c:strRef>
              <c:f>Sheet1!$A$2:$A$3</c:f>
              <c:strCache>
                <c:ptCount val="2"/>
                <c:pt idx="0">
                  <c:v>Yes
(n = 71)</c:v>
                </c:pt>
                <c:pt idx="1">
                  <c:v>No
(n = 54)</c:v>
                </c:pt>
              </c:strCache>
            </c:strRef>
          </c:cat>
          <c:val>
            <c:numRef>
              <c:f>Sheet1!$C$2:$C$3</c:f>
              <c:numCache>
                <c:formatCode>General</c:formatCode>
                <c:ptCount val="2"/>
                <c:pt idx="0">
                  <c:v>2</c:v>
                </c:pt>
                <c:pt idx="1">
                  <c:v>4</c:v>
                </c:pt>
              </c:numCache>
            </c:numRef>
          </c:val>
          <c:extLst>
            <c:ext xmlns:c16="http://schemas.microsoft.com/office/drawing/2014/chart" uri="{C3380CC4-5D6E-409C-BE32-E72D297353CC}">
              <c16:uniqueId val="{00000019-5A64-40B0-943A-DDC911E6301D}"/>
            </c:ext>
          </c:extLst>
        </c:ser>
        <c:dLbls>
          <c:showLegendKey val="0"/>
          <c:showVal val="0"/>
          <c:showCatName val="0"/>
          <c:showSerName val="0"/>
          <c:showPercent val="0"/>
          <c:showBubbleSize val="0"/>
        </c:dLbls>
        <c:gapWidth val="50"/>
        <c:overlap val="100"/>
        <c:axId val="1620912303"/>
        <c:axId val="620765968"/>
      </c:barChart>
      <c:catAx>
        <c:axId val="1620912303"/>
        <c:scaling>
          <c:orientation val="minMax"/>
        </c:scaling>
        <c:delete val="0"/>
        <c:axPos val="b"/>
        <c:numFmt formatCode="General" sourceLinked="1"/>
        <c:majorTickMark val="out"/>
        <c:minorTickMark val="none"/>
        <c:tickLblPos val="nextTo"/>
        <c:spPr>
          <a:noFill/>
          <a:ln w="9525" cap="flat" cmpd="sng" algn="ctr">
            <a:solidFill>
              <a:srgbClr val="595454"/>
            </a:solidFill>
            <a:round/>
          </a:ln>
          <a:effectLst/>
        </c:spPr>
        <c:txPr>
          <a:bodyPr rot="-60000000" spcFirstLastPara="1" vertOverflow="ellipsis" vert="horz" wrap="square" anchor="ctr" anchorCtr="1"/>
          <a:lstStyle/>
          <a:p>
            <a:pPr>
              <a:defRPr sz="1400" b="0" i="0" u="none" strike="noStrike" kern="1200" baseline="0">
                <a:solidFill>
                  <a:srgbClr val="595454"/>
                </a:solidFill>
                <a:latin typeface="Trebuchet MS" panose="020B0603020202020204" pitchFamily="34" charset="0"/>
                <a:ea typeface="+mn-ea"/>
                <a:cs typeface="+mn-cs"/>
              </a:defRPr>
            </a:pPr>
            <a:endParaRPr lang="en-US"/>
          </a:p>
        </c:txPr>
        <c:crossAx val="620765968"/>
        <c:crosses val="autoZero"/>
        <c:auto val="1"/>
        <c:lblAlgn val="ctr"/>
        <c:lblOffset val="100"/>
        <c:noMultiLvlLbl val="0"/>
      </c:catAx>
      <c:valAx>
        <c:axId val="620765968"/>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rgbClr val="595454"/>
                </a:solidFill>
                <a:latin typeface="Trebuchet MS" panose="020B0603020202020204" pitchFamily="34" charset="0"/>
                <a:ea typeface="+mn-ea"/>
                <a:cs typeface="+mn-cs"/>
              </a:defRPr>
            </a:pPr>
            <a:endParaRPr lang="en-US"/>
          </a:p>
        </c:txPr>
        <c:crossAx val="16209123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chemeClr val="accent6">
                <a:lumMod val="40000"/>
                <a:lumOff val="60000"/>
              </a:schemeClr>
            </a:solidFill>
            <a:ln>
              <a:noFill/>
            </a:ln>
            <a:effectLst/>
          </c:spPr>
          <c:invertIfNegative val="0"/>
          <c:dPt>
            <c:idx val="0"/>
            <c:invertIfNegative val="0"/>
            <c:bubble3D val="0"/>
            <c:spPr>
              <a:solidFill>
                <a:srgbClr val="1DCE9B"/>
              </a:solidFill>
              <a:ln>
                <a:noFill/>
              </a:ln>
              <a:effectLst/>
            </c:spPr>
            <c:extLst>
              <c:ext xmlns:c16="http://schemas.microsoft.com/office/drawing/2014/chart" uri="{C3380CC4-5D6E-409C-BE32-E72D297353CC}">
                <c16:uniqueId val="{00000001-0796-46CA-BF9D-8BD4251A2588}"/>
              </c:ext>
            </c:extLst>
          </c:dPt>
          <c:dPt>
            <c:idx val="1"/>
            <c:invertIfNegative val="0"/>
            <c:bubble3D val="0"/>
            <c:spPr>
              <a:solidFill>
                <a:srgbClr val="DF603A"/>
              </a:solidFill>
              <a:ln>
                <a:noFill/>
              </a:ln>
              <a:effectLst/>
            </c:spPr>
            <c:extLst>
              <c:ext xmlns:c16="http://schemas.microsoft.com/office/drawing/2014/chart" uri="{C3380CC4-5D6E-409C-BE32-E72D297353CC}">
                <c16:uniqueId val="{00000003-0796-46CA-BF9D-8BD4251A2588}"/>
              </c:ext>
            </c:extLst>
          </c:dPt>
          <c:dPt>
            <c:idx val="2"/>
            <c:invertIfNegative val="0"/>
            <c:bubble3D val="0"/>
            <c:spPr>
              <a:solidFill>
                <a:srgbClr val="595454"/>
              </a:solidFill>
              <a:ln>
                <a:noFill/>
              </a:ln>
              <a:effectLst/>
            </c:spPr>
            <c:extLst>
              <c:ext xmlns:c16="http://schemas.microsoft.com/office/drawing/2014/chart" uri="{C3380CC4-5D6E-409C-BE32-E72D297353CC}">
                <c16:uniqueId val="{00000005-0796-46CA-BF9D-8BD4251A2588}"/>
              </c:ext>
            </c:extLst>
          </c:dPt>
          <c:dPt>
            <c:idx val="3"/>
            <c:invertIfNegative val="0"/>
            <c:bubble3D val="0"/>
            <c:spPr>
              <a:solidFill>
                <a:srgbClr val="FFFFFF">
                  <a:lumMod val="50000"/>
                </a:srgbClr>
              </a:solidFill>
              <a:ln>
                <a:noFill/>
              </a:ln>
              <a:effectLst/>
            </c:spPr>
            <c:extLst>
              <c:ext xmlns:c16="http://schemas.microsoft.com/office/drawing/2014/chart" uri="{C3380CC4-5D6E-409C-BE32-E72D297353CC}">
                <c16:uniqueId val="{00000007-0796-46CA-BF9D-8BD4251A2588}"/>
              </c:ext>
            </c:extLst>
          </c:dPt>
          <c:dLbls>
            <c:delete val="1"/>
          </c:dLbls>
          <c:cat>
            <c:strRef>
              <c:f>Sheet1!$A$2:$A$6</c:f>
              <c:strCache>
                <c:ptCount val="5"/>
                <c:pt idx="0">
                  <c:v>CR</c:v>
                </c:pt>
                <c:pt idx="1">
                  <c:v>PR</c:v>
                </c:pt>
                <c:pt idx="2">
                  <c:v>SD</c:v>
                </c:pt>
                <c:pt idx="3">
                  <c:v>PD</c:v>
                </c:pt>
                <c:pt idx="4">
                  <c:v>Not evaluable</c:v>
                </c:pt>
              </c:strCache>
            </c:strRef>
          </c:cat>
          <c:val>
            <c:numRef>
              <c:f>Sheet1!$B$2:$B$6</c:f>
              <c:numCache>
                <c:formatCode>General</c:formatCode>
                <c:ptCount val="5"/>
                <c:pt idx="0">
                  <c:v>62.121212121212125</c:v>
                </c:pt>
                <c:pt idx="1">
                  <c:v>33.333333333333336</c:v>
                </c:pt>
                <c:pt idx="2">
                  <c:v>1.5151515151515151</c:v>
                </c:pt>
                <c:pt idx="3">
                  <c:v>1.5151515151515151</c:v>
                </c:pt>
                <c:pt idx="4">
                  <c:v>1.5151515151515151</c:v>
                </c:pt>
              </c:numCache>
            </c:numRef>
          </c:val>
          <c:extLst>
            <c:ext xmlns:c16="http://schemas.microsoft.com/office/drawing/2014/chart" uri="{C3380CC4-5D6E-409C-BE32-E72D297353CC}">
              <c16:uniqueId val="{00000008-0796-46CA-BF9D-8BD4251A2588}"/>
            </c:ext>
          </c:extLst>
        </c:ser>
        <c:dLbls>
          <c:dLblPos val="ctr"/>
          <c:showLegendKey val="0"/>
          <c:showVal val="1"/>
          <c:showCatName val="0"/>
          <c:showSerName val="0"/>
          <c:showPercent val="0"/>
          <c:showBubbleSize val="0"/>
        </c:dLbls>
        <c:gapWidth val="50"/>
        <c:overlap val="100"/>
        <c:axId val="2127796800"/>
        <c:axId val="2127797632"/>
      </c:barChart>
      <c:catAx>
        <c:axId val="21277968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27797632"/>
        <c:crosses val="autoZero"/>
        <c:auto val="1"/>
        <c:lblAlgn val="ctr"/>
        <c:lblOffset val="100"/>
        <c:noMultiLvlLbl val="0"/>
      </c:catAx>
      <c:valAx>
        <c:axId val="2127797632"/>
        <c:scaling>
          <c:orientation val="minMax"/>
          <c:max val="100"/>
          <c:min val="0"/>
        </c:scaling>
        <c:delete val="0"/>
        <c:axPos val="l"/>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b="1" dirty="0">
                    <a:solidFill>
                      <a:schemeClr val="tx2"/>
                    </a:solidFill>
                  </a:rPr>
                  <a:t>Best response </a:t>
                </a:r>
                <a:r>
                  <a:rPr lang="en-US" sz="1600" b="1" dirty="0">
                    <a:solidFill>
                      <a:srgbClr val="595454"/>
                    </a:solidFill>
                  </a:rPr>
                  <a:t>per IRC</a:t>
                </a:r>
                <a:r>
                  <a:rPr lang="en-US" sz="1600" b="1" dirty="0">
                    <a:solidFill>
                      <a:schemeClr val="tx2"/>
                    </a:solidFill>
                  </a:rPr>
                  <a:t>, %</a:t>
                </a:r>
              </a:p>
            </c:rich>
          </c:tx>
          <c:layout>
            <c:manualLayout>
              <c:xMode val="edge"/>
              <c:yMode val="edge"/>
              <c:x val="8.8495215560112118E-3"/>
              <c:y val="0.2121586520446364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27796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9/17/25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5775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57758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280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598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DB77-CF29-17A1-4799-D8C03A9C3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F17F-F878-4D29-9332-056F8023C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F53EC-59C2-B385-3E2F-B6212CB4B7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750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33A07-74FB-64FC-BFCF-445B0175E21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4E692DF-0D53-50A8-4599-1B353D202EB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F720A27-7A73-E227-B44B-21689CF2189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343FA5A-2599-B70E-AB72-8B0385AB7BB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09375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DB77-CF29-17A1-4799-D8C03A9C3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F17F-F878-4D29-9332-056F8023C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F53EC-59C2-B385-3E2F-B6212CB4B7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7504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4023-91CC-46A8-A342-ABFB27936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FBF74-B753-00C7-53D0-931DE99E4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584AD-9AD1-F86F-6AA9-2E017E11AA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912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D3C6-C2F3-2DAB-B85B-F7C548C2E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13933-1243-CB81-28B0-175EC7194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30B07-A1EA-490C-DFFB-545055E372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816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6A84F-B60B-BD8F-33E5-2F46FEB0B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74B14-BB2D-9275-55B3-CC9A94A83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A5965-7DFE-F170-2799-A0A572F88A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460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C6AC2-A19A-2537-5A57-E63049AB8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74013-1707-69A9-6C3B-A8FA8DD76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DE776-0359-4AB2-031F-645F5402E8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885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623C4-0AF7-8FCE-C51A-5765E0500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7E65C-3E63-7589-5795-8B55E9D8F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B4F00-50FD-E9FA-ADA2-083E1BEFFF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780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239552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7095-EEFD-592E-9D31-2F875ED36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35BD1-389D-0B78-6292-C68C4C1A3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89EBA-F682-64A3-8266-276CC6ABA4B2}"/>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DC26AF0-B3A5-B0F4-37B0-F236E970125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07E0-AD98-6C49-BE5C-68783A36519B}"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959623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E4429-6F26-FACE-A741-1527A0AEF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AF68A-9430-919B-5872-2CFED30BF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9D51D-67CB-2A37-FA91-2F7166A0B3E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25FEE4A1-13A9-1B53-5123-025FC6BCBA4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07E0-AD98-6C49-BE5C-68783A36519B}"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944157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E44A1-1F22-E6AC-C993-0B2CB1B2B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FD916-E3A6-93E1-B42D-C5D11F711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CA295-757F-050C-6EEF-A68F2D2FBB2A}"/>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FD432AB3-EED7-F7E8-1FCB-07239911300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07E0-AD98-6C49-BE5C-68783A36519B}"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253595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E3EFC-37F3-CED3-8F60-373228F07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E5061-693E-1011-F078-5B4A053EB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C9CD7-5345-E381-94DC-DA013088EED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1A979511-5EC1-7CAD-DF1B-73B70CCC2A7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07E0-AD98-6C49-BE5C-68783A36519B}"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289958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4B28DB-1EA4-144A-A622-6AD9F6B5F7B7}"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041623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phase 3 portion of waveLINE-003 will enroll about 200 participant to randomize 1:1 into receiving 1.75 ZV plus R-</a:t>
            </a:r>
            <a:r>
              <a:rPr lang="en-US" dirty="0" err="1"/>
              <a:t>GemOX</a:t>
            </a:r>
            <a:r>
              <a:rPr lang="en-US" dirty="0"/>
              <a:t> or R-</a:t>
            </a:r>
            <a:r>
              <a:rPr lang="en-US" dirty="0" err="1"/>
              <a:t>GemOX</a:t>
            </a:r>
            <a:endParaRPr lang="en-US" dirty="0"/>
          </a:p>
          <a:p>
            <a:endParaRPr lang="en-US" dirty="0"/>
          </a:p>
          <a:p>
            <a:r>
              <a:rPr lang="en-US" dirty="0"/>
              <a:t>The primary endpoints are PFS per Lugano by blinded independent central review, and overall survival</a:t>
            </a:r>
          </a:p>
          <a:p>
            <a:endParaRPr lang="en-US" dirty="0"/>
          </a:p>
          <a:p>
            <a:r>
              <a:rPr lang="en-US" dirty="0"/>
              <a:t>The secondary endpoints are objective response and duration of response per Lugano by blinded independent central review</a:t>
            </a:r>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5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964646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960334D-9DFB-4E24-9549-410690B38266}" type="slidenum">
              <a:rPr kumimoji="0" lang="en-US" sz="1200" b="0" i="0" u="none" strike="noStrike" kern="1200" cap="none" spc="0" normalizeH="0" baseline="0" noProof="0">
                <a:ln>
                  <a:noFill/>
                </a:ln>
                <a:solidFill>
                  <a:prstClr val="black"/>
                </a:solidFill>
                <a:effectLst/>
                <a:uLnTx/>
                <a:uFillTx/>
                <a:latin typeface="Calibri"/>
                <a:ea typeface="MS PGothic" charset="0"/>
                <a:cs typeface="+mn-cs"/>
              </a:rPr>
              <a:pPr marL="0" marR="0" lvl="0" indent="0" algn="r" defTabSz="942289"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086069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73163"/>
            <a:ext cx="5632450" cy="3168650"/>
          </a:xfrm>
        </p:spPr>
      </p:sp>
      <p:sp>
        <p:nvSpPr>
          <p:cNvPr id="3" name="Notes Placeholder 2"/>
          <p:cNvSpPr>
            <a:spLocks noGrp="1"/>
          </p:cNvSpPr>
          <p:nvPr>
            <p:ph type="body" idx="1"/>
          </p:nvPr>
        </p:nvSpPr>
        <p:spPr/>
        <p:txBody>
          <a:bodyPr/>
          <a:lstStyle/>
          <a:p>
            <a:endParaRPr lang="en-US" sz="1000" b="1"/>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960334D-9DFB-4E24-9549-410690B38266}" type="slidenum">
              <a:rPr kumimoji="0" lang="en-US" sz="1200" b="0" i="0" u="none" strike="noStrike" kern="1200" cap="none" spc="0" normalizeH="0" baseline="0" noProof="0">
                <a:ln>
                  <a:noFill/>
                </a:ln>
                <a:solidFill>
                  <a:prstClr val="black"/>
                </a:solidFill>
                <a:effectLst/>
                <a:uLnTx/>
                <a:uFillTx/>
                <a:latin typeface="Calibri"/>
                <a:ea typeface="MS PGothic" charset="0"/>
                <a:cs typeface="+mn-cs"/>
              </a:rPr>
              <a:pPr marL="0" marR="0" lvl="0" indent="0" algn="r" defTabSz="942289"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37635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5034-EDFE-07E6-601B-F78CD77E6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21CC6-A18B-DDDA-5439-23565815C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E2888-91E8-1E16-9394-03CDBEDC0B70}"/>
              </a:ext>
            </a:extLst>
          </p:cNvPr>
          <p:cNvSpPr>
            <a:spLocks noGrp="1"/>
          </p:cNvSpPr>
          <p:nvPr>
            <p:ph type="body" idx="1"/>
          </p:nvPr>
        </p:nvSpPr>
        <p:spPr/>
        <p:txBody>
          <a:bodyPr/>
          <a:lstStyle/>
          <a:p>
            <a:r>
              <a:rPr lang="en-US" u="sng" dirty="0"/>
              <a:t>Dex premed dosing</a:t>
            </a:r>
            <a:r>
              <a:rPr lang="en-US" dirty="0"/>
              <a:t>:</a:t>
            </a:r>
          </a:p>
          <a:p>
            <a:pPr marL="171450" indent="-171450">
              <a:buFont typeface="Arial" panose="020B0604020202020204" pitchFamily="34" charset="0"/>
              <a:buChar char="•"/>
            </a:pPr>
            <a:r>
              <a:rPr lang="en-US" dirty="0"/>
              <a:t>For </a:t>
            </a:r>
            <a:r>
              <a:rPr lang="en-US" b="1" dirty="0" err="1"/>
              <a:t>Lonca</a:t>
            </a:r>
            <a:r>
              <a:rPr lang="en-US" dirty="0"/>
              <a:t>: Dex 4 mg PO or IV </a:t>
            </a:r>
            <a:r>
              <a:rPr lang="en-US" b="0" dirty="0"/>
              <a:t>BID</a:t>
            </a:r>
            <a:r>
              <a:rPr lang="en-US" dirty="0"/>
              <a:t> the day before, day of, and day after</a:t>
            </a:r>
          </a:p>
          <a:p>
            <a:pPr marL="171450" indent="-171450">
              <a:buFont typeface="Arial" panose="020B0604020202020204" pitchFamily="34" charset="0"/>
              <a:buChar char="•"/>
            </a:pPr>
            <a:r>
              <a:rPr lang="en-US" dirty="0"/>
              <a:t>For </a:t>
            </a:r>
            <a:r>
              <a:rPr lang="en-US" b="1" dirty="0" err="1"/>
              <a:t>Glofit</a:t>
            </a:r>
            <a:r>
              <a:rPr lang="en-US" dirty="0"/>
              <a:t>:  Dex 20 mg IV at least 1 </a:t>
            </a:r>
            <a:r>
              <a:rPr lang="en-US" dirty="0" err="1"/>
              <a:t>hr</a:t>
            </a:r>
            <a:r>
              <a:rPr lang="en-US" dirty="0"/>
              <a:t> prior to </a:t>
            </a:r>
            <a:r>
              <a:rPr lang="en-US" dirty="0" err="1"/>
              <a:t>Glofit</a:t>
            </a:r>
            <a:endParaRPr lang="en-US" dirty="0"/>
          </a:p>
          <a:p>
            <a:pPr marL="171450" indent="-171450">
              <a:buFont typeface="Arial" panose="020B0604020202020204" pitchFamily="34" charset="0"/>
              <a:buChar char="•"/>
            </a:pPr>
            <a:r>
              <a:rPr lang="en-US" dirty="0"/>
              <a:t>For </a:t>
            </a:r>
            <a:r>
              <a:rPr lang="en-US" b="1" dirty="0"/>
              <a:t>C2+ when </a:t>
            </a:r>
            <a:r>
              <a:rPr lang="en-US" b="1" dirty="0" err="1"/>
              <a:t>Lonca</a:t>
            </a:r>
            <a:r>
              <a:rPr lang="en-US" b="1" dirty="0"/>
              <a:t> and </a:t>
            </a:r>
            <a:r>
              <a:rPr lang="en-US" b="1" dirty="0" err="1"/>
              <a:t>Glofit</a:t>
            </a:r>
            <a:r>
              <a:rPr lang="en-US" b="1" dirty="0"/>
              <a:t> are given together</a:t>
            </a:r>
            <a:r>
              <a:rPr lang="en-US" dirty="0"/>
              <a:t>:  Dex 4 mg BID the day before, Dex 20 mg the day of (given prior to </a:t>
            </a:r>
            <a:r>
              <a:rPr lang="en-US" dirty="0" err="1"/>
              <a:t>Lonca</a:t>
            </a:r>
            <a:r>
              <a:rPr lang="en-US" dirty="0"/>
              <a:t> the morning of treatment), and Dex 4 mg BID the day after</a:t>
            </a:r>
          </a:p>
          <a:p>
            <a:endParaRPr lang="en-US" dirty="0"/>
          </a:p>
        </p:txBody>
      </p:sp>
      <p:sp>
        <p:nvSpPr>
          <p:cNvPr id="4" name="Slide Number Placeholder 3">
            <a:extLst>
              <a:ext uri="{FF2B5EF4-FFF2-40B4-BE49-F238E27FC236}">
                <a16:creationId xmlns:a16="http://schemas.microsoft.com/office/drawing/2014/main" id="{BFD01086-EF8F-F1CF-709C-F083A98669AC}"/>
              </a:ext>
            </a:extLst>
          </p:cNvPr>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0960334D-9DFB-4E24-9549-410690B38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33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177510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F92C-8A76-4FF8-BDD3-AE7A7E105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6E4E2-DBD7-A081-C062-6E8E42929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514B-36B4-AB6C-94C9-8CFA205A30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6B4A35-6C7F-1674-A251-A38A0CB3B9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60334D-9DFB-4E24-9549-410690B3826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938310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EDBE-AC48-0483-4C49-E805C0717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F4CBD-DFF5-7891-FF9B-0526B1CC2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ABAB7-B1F9-EA16-DD37-6F8D7BD9DD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8190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CDD2-7F84-72DD-1E06-18DAC681D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2635B-2FCF-8045-ACC7-3BC6E9649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18254-8D57-29B7-70B3-C09DA9FBB6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9764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42594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967927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Serious infections in 17%</a:t>
            </a:r>
          </a:p>
          <a:p>
            <a:r>
              <a:rPr lang="en-US" dirty="0"/>
              <a:t>Same pharmacokinetics as IV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469336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C1 opt as introduced to reduce the risk of CRS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215443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688767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8996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518339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187698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9329173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29699"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0561" tIns="45280" rIns="90561" bIns="4528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1704060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05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937669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my coinvestigators, I am honored to present the results of the </a:t>
            </a:r>
            <a:r>
              <a:rPr lang="en-US" dirty="0" err="1"/>
              <a:t>MorningSun</a:t>
            </a:r>
            <a:r>
              <a:rPr lang="en-US" dirty="0"/>
              <a:t> marginal zone lymphoma cohort. I’d like to thank the organizers of EHA for accepting our abstract.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ED5A-F873-4D7D-B858-178AD1668E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4015843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trial design in the marginal zone cohort. Patients were eligible if they were previously untreated, required therapy, and had an ECOG performance status of 0-2. The step-up dosing scheme used is shown to the right and consisted of 5 mg on day 1 of cycle 1, 45 mg on days 8 and 15 of cycle 1, and 45 mg on day 1 of cycles 2-17. Cycles were 21 days long. All patients received either dexamethasone 20 mg or methylprednisolone 80 mg prior to each dose in cycles 1-2. Acetaminophen and diphenhydramine were optional. Hospitalization was not required. The primary endpoint of the study was overall response rate by Lugano criteria. Secondary endpoints included progression-free survival, duration of response, time to response, and safety.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ED5A-F873-4D7D-B858-178AD1668E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89148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best response rates achieved by patients at any time on the study. As shown in the left-most column, the overall response rate was 78%, complete response rate 64%, and partial response rate 14%. The rest of the bar graphs look at response rates based on the risk factors of LDH, </a:t>
            </a:r>
            <a:r>
              <a:rPr lang="en-US" dirty="0" err="1"/>
              <a:t>extranodal</a:t>
            </a:r>
            <a:r>
              <a:rPr lang="en-US" dirty="0"/>
              <a:t> involvement, age, and stage. In general CR rates in high-risk subgroups were similar to those of the overall population.</a:t>
            </a:r>
          </a:p>
          <a:p>
            <a:pPr rtl="0"/>
            <a:endParaRPr lang="en-US" sz="1200" b="1" i="0" u="none" kern="1200" dirty="0">
              <a:solidFill>
                <a:schemeClr val="tx1"/>
              </a:solidFill>
              <a:effectLst/>
              <a:latin typeface="+mn-lt"/>
              <a:ea typeface="+mn-ea"/>
              <a:cs typeface="+mn-cs"/>
            </a:endParaRPr>
          </a:p>
          <a:p>
            <a:pPr rtl="0"/>
            <a:endParaRPr lang="en-US" sz="1200" b="1" i="0" u="none" kern="1200" dirty="0">
              <a:solidFill>
                <a:schemeClr val="tx1"/>
              </a:solidFill>
              <a:effectLst/>
              <a:latin typeface="+mn-lt"/>
              <a:ea typeface="+mn-ea"/>
              <a:cs typeface="+mn-cs"/>
            </a:endParaRPr>
          </a:p>
          <a:p>
            <a:pPr rtl="0"/>
            <a:r>
              <a:rPr lang="en-US" sz="1200" b="1" i="0" u="none" kern="1200" dirty="0">
                <a:solidFill>
                  <a:schemeClr val="tx1"/>
                </a:solidFill>
                <a:effectLst/>
                <a:latin typeface="+mn-lt"/>
                <a:ea typeface="+mn-ea"/>
                <a:cs typeface="+mn-cs"/>
              </a:rPr>
              <a:t>Subgroup Analysis of ORR seen amongst the MZL subtypes:</a:t>
            </a:r>
          </a:p>
          <a:p>
            <a:pPr rtl="0"/>
            <a:endParaRPr lang="en-US" sz="1200" b="0" i="0" u="sng" kern="1200" dirty="0">
              <a:solidFill>
                <a:schemeClr val="tx1"/>
              </a:solidFill>
              <a:effectLst/>
              <a:latin typeface="+mn-lt"/>
              <a:ea typeface="+mn-ea"/>
              <a:cs typeface="+mn-cs"/>
            </a:endParaRPr>
          </a:p>
          <a:p>
            <a:pPr rtl="0"/>
            <a:r>
              <a:rPr lang="en-US" sz="1200" b="0" i="0" u="sng" kern="1200" dirty="0" err="1">
                <a:solidFill>
                  <a:schemeClr val="tx1"/>
                </a:solidFill>
                <a:effectLst/>
                <a:latin typeface="+mn-lt"/>
                <a:ea typeface="+mn-ea"/>
                <a:cs typeface="+mn-cs"/>
              </a:rPr>
              <a:t>Extranodal</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ORR: 13/14 (92.9%)</a:t>
            </a:r>
            <a:endParaRPr lang="en-US" b="0" dirty="0">
              <a:effectLst/>
            </a:endParaRPr>
          </a:p>
          <a:p>
            <a:pPr rtl="0"/>
            <a:r>
              <a:rPr lang="en-US" sz="1200" b="0" i="0" u="none" strike="noStrike" kern="1200" dirty="0">
                <a:solidFill>
                  <a:schemeClr val="tx1"/>
                </a:solidFill>
                <a:effectLst/>
                <a:latin typeface="+mn-lt"/>
                <a:ea typeface="+mn-ea"/>
                <a:cs typeface="+mn-cs"/>
              </a:rPr>
              <a:t>CR: 11/14 (78.6%)</a:t>
            </a:r>
            <a:endParaRPr lang="en-US" b="0" dirty="0">
              <a:effectLst/>
            </a:endParaRPr>
          </a:p>
          <a:p>
            <a:pPr rtl="0"/>
            <a:r>
              <a:rPr lang="en-US" sz="1200" b="0" i="0" u="none" strike="noStrike" kern="1200" dirty="0">
                <a:solidFill>
                  <a:schemeClr val="tx1"/>
                </a:solidFill>
                <a:effectLst/>
                <a:latin typeface="+mn-lt"/>
                <a:ea typeface="+mn-ea"/>
                <a:cs typeface="+mn-cs"/>
              </a:rPr>
              <a:t>PR: 2/14 (14.3%)</a:t>
            </a:r>
            <a:endParaRPr lang="en-US" b="0" dirty="0">
              <a:effectLst/>
            </a:endParaRPr>
          </a:p>
          <a:p>
            <a:pPr rtl="0"/>
            <a:r>
              <a:rPr lang="en-US" sz="1200" b="0" i="0" u="none" strike="noStrike" kern="1200" dirty="0">
                <a:solidFill>
                  <a:schemeClr val="tx1"/>
                </a:solidFill>
                <a:effectLst/>
                <a:latin typeface="+mn-lt"/>
                <a:ea typeface="+mn-ea"/>
                <a:cs typeface="+mn-cs"/>
              </a:rPr>
              <a:t>SD: 0</a:t>
            </a:r>
            <a:endParaRPr lang="en-US" b="0" dirty="0">
              <a:effectLst/>
            </a:endParaRPr>
          </a:p>
          <a:p>
            <a:pPr rtl="0"/>
            <a:r>
              <a:rPr lang="en-US" sz="1200" b="0" i="0" u="none" strike="noStrike" kern="1200" dirty="0">
                <a:solidFill>
                  <a:schemeClr val="tx1"/>
                </a:solidFill>
                <a:effectLst/>
                <a:latin typeface="+mn-lt"/>
                <a:ea typeface="+mn-ea"/>
                <a:cs typeface="+mn-cs"/>
              </a:rPr>
              <a:t>PD: 0</a:t>
            </a:r>
            <a:endParaRPr lang="en-US" b="0" dirty="0">
              <a:effectLst/>
            </a:endParaRPr>
          </a:p>
          <a:p>
            <a:pPr rtl="0"/>
            <a:r>
              <a:rPr lang="en-US" sz="1200" b="0" i="0" u="none" strike="noStrike" kern="1200" dirty="0">
                <a:solidFill>
                  <a:schemeClr val="tx1"/>
                </a:solidFill>
                <a:effectLst/>
                <a:latin typeface="+mn-lt"/>
                <a:ea typeface="+mn-ea"/>
                <a:cs typeface="+mn-cs"/>
              </a:rPr>
              <a:t>Missing: 1/14 (7.1%)</a:t>
            </a:r>
            <a:endParaRPr lang="en-US" b="0" dirty="0">
              <a:effectLst/>
            </a:endParaRPr>
          </a:p>
          <a:p>
            <a:pPr rtl="0"/>
            <a:br>
              <a:rPr lang="en-US" b="0" dirty="0">
                <a:effectLst/>
              </a:rPr>
            </a:br>
            <a:r>
              <a:rPr lang="en-US" sz="1200" b="0" i="0" u="sng" kern="1200" dirty="0">
                <a:solidFill>
                  <a:schemeClr val="tx1"/>
                </a:solidFill>
                <a:effectLst/>
                <a:latin typeface="+mn-lt"/>
                <a:ea typeface="+mn-ea"/>
                <a:cs typeface="+mn-cs"/>
              </a:rPr>
              <a:t>Nodal</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ORR: 11/17 (64.7%)</a:t>
            </a:r>
            <a:endParaRPr lang="en-US" b="0" dirty="0">
              <a:effectLst/>
            </a:endParaRPr>
          </a:p>
          <a:p>
            <a:pPr rtl="0"/>
            <a:r>
              <a:rPr lang="en-US" sz="1200" b="0" i="0" u="none" strike="noStrike" kern="1200" dirty="0">
                <a:solidFill>
                  <a:schemeClr val="tx1"/>
                </a:solidFill>
                <a:effectLst/>
                <a:latin typeface="+mn-lt"/>
                <a:ea typeface="+mn-ea"/>
                <a:cs typeface="+mn-cs"/>
              </a:rPr>
              <a:t>CR: 8/17 (47.1%)</a:t>
            </a:r>
            <a:endParaRPr lang="en-US" b="0" dirty="0">
              <a:effectLst/>
            </a:endParaRPr>
          </a:p>
          <a:p>
            <a:pPr rtl="0"/>
            <a:r>
              <a:rPr lang="en-US" sz="1200" b="0" i="0" u="none" strike="noStrike" kern="1200" dirty="0">
                <a:solidFill>
                  <a:schemeClr val="tx1"/>
                </a:solidFill>
                <a:effectLst/>
                <a:latin typeface="+mn-lt"/>
                <a:ea typeface="+mn-ea"/>
                <a:cs typeface="+mn-cs"/>
              </a:rPr>
              <a:t>PR: 3/17 (17.6%)</a:t>
            </a:r>
            <a:endParaRPr lang="en-US" b="0" dirty="0">
              <a:effectLst/>
            </a:endParaRPr>
          </a:p>
          <a:p>
            <a:pPr rtl="0"/>
            <a:r>
              <a:rPr lang="en-US" sz="1200" b="0" i="0" u="none" strike="noStrike" kern="1200" dirty="0">
                <a:solidFill>
                  <a:schemeClr val="tx1"/>
                </a:solidFill>
                <a:effectLst/>
                <a:latin typeface="+mn-lt"/>
                <a:ea typeface="+mn-ea"/>
                <a:cs typeface="+mn-cs"/>
              </a:rPr>
              <a:t>SD: 2/17 (11.8%)</a:t>
            </a:r>
            <a:endParaRPr lang="en-US" b="0" dirty="0">
              <a:effectLst/>
            </a:endParaRPr>
          </a:p>
          <a:p>
            <a:pPr rtl="0"/>
            <a:r>
              <a:rPr lang="en-US" sz="1200" b="0" i="0" u="none" strike="noStrike" kern="1200" dirty="0">
                <a:solidFill>
                  <a:schemeClr val="tx1"/>
                </a:solidFill>
                <a:effectLst/>
                <a:latin typeface="+mn-lt"/>
                <a:ea typeface="+mn-ea"/>
                <a:cs typeface="+mn-cs"/>
              </a:rPr>
              <a:t>PD: 2/17 (11.8%)</a:t>
            </a:r>
            <a:endParaRPr lang="en-US" b="0" dirty="0">
              <a:effectLst/>
            </a:endParaRPr>
          </a:p>
          <a:p>
            <a:pPr rtl="0"/>
            <a:r>
              <a:rPr lang="en-US" sz="1200" b="0" i="0" u="none" strike="noStrike" kern="1200" dirty="0">
                <a:solidFill>
                  <a:schemeClr val="tx1"/>
                </a:solidFill>
                <a:effectLst/>
                <a:latin typeface="+mn-lt"/>
                <a:ea typeface="+mn-ea"/>
                <a:cs typeface="+mn-cs"/>
              </a:rPr>
              <a:t>Missing: 2/17 (11.8%)</a:t>
            </a:r>
            <a:endParaRPr lang="en-US" b="0" dirty="0">
              <a:effectLst/>
            </a:endParaRPr>
          </a:p>
          <a:p>
            <a:pPr rtl="0"/>
            <a:br>
              <a:rPr lang="en-US" b="0" dirty="0">
                <a:effectLst/>
              </a:rPr>
            </a:br>
            <a:r>
              <a:rPr lang="en-US" sz="1200" b="0" i="0" u="sng" kern="1200" dirty="0">
                <a:solidFill>
                  <a:schemeClr val="tx1"/>
                </a:solidFill>
                <a:effectLst/>
                <a:latin typeface="+mn-lt"/>
                <a:ea typeface="+mn-ea"/>
                <a:cs typeface="+mn-cs"/>
              </a:rPr>
              <a:t>Splenic</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ORR: 3/4 (75.0%)</a:t>
            </a:r>
            <a:endParaRPr lang="en-US" b="0" dirty="0">
              <a:effectLst/>
            </a:endParaRPr>
          </a:p>
          <a:p>
            <a:pPr rtl="0"/>
            <a:r>
              <a:rPr lang="en-US" sz="1200" b="0" i="0" u="none" strike="noStrike" kern="1200" dirty="0">
                <a:solidFill>
                  <a:schemeClr val="tx1"/>
                </a:solidFill>
                <a:effectLst/>
                <a:latin typeface="+mn-lt"/>
                <a:ea typeface="+mn-ea"/>
                <a:cs typeface="+mn-cs"/>
              </a:rPr>
              <a:t>CR: 3/4 (75.0%)</a:t>
            </a:r>
            <a:endParaRPr lang="en-US" b="0" dirty="0">
              <a:effectLst/>
            </a:endParaRPr>
          </a:p>
          <a:p>
            <a:pPr rtl="0"/>
            <a:r>
              <a:rPr lang="en-US" sz="1200" b="0" i="0" u="none" strike="noStrike" kern="1200" dirty="0">
                <a:solidFill>
                  <a:schemeClr val="tx1"/>
                </a:solidFill>
                <a:effectLst/>
                <a:latin typeface="+mn-lt"/>
                <a:ea typeface="+mn-ea"/>
                <a:cs typeface="+mn-cs"/>
              </a:rPr>
              <a:t>PR: 0</a:t>
            </a:r>
            <a:endParaRPr lang="en-US" b="0" dirty="0">
              <a:effectLst/>
            </a:endParaRPr>
          </a:p>
          <a:p>
            <a:pPr rtl="0"/>
            <a:r>
              <a:rPr lang="en-US" sz="1200" b="0" i="0" u="none" strike="noStrike" kern="1200" dirty="0">
                <a:solidFill>
                  <a:schemeClr val="tx1"/>
                </a:solidFill>
                <a:effectLst/>
                <a:latin typeface="+mn-lt"/>
                <a:ea typeface="+mn-ea"/>
                <a:cs typeface="+mn-cs"/>
              </a:rPr>
              <a:t>SD: 0</a:t>
            </a:r>
            <a:endParaRPr lang="en-US" b="0" dirty="0">
              <a:effectLst/>
            </a:endParaRPr>
          </a:p>
          <a:p>
            <a:pPr rtl="0"/>
            <a:r>
              <a:rPr lang="en-US" sz="1200" b="0" i="0" u="none" strike="noStrike" kern="1200" dirty="0">
                <a:solidFill>
                  <a:schemeClr val="tx1"/>
                </a:solidFill>
                <a:effectLst/>
                <a:latin typeface="+mn-lt"/>
                <a:ea typeface="+mn-ea"/>
                <a:cs typeface="+mn-cs"/>
              </a:rPr>
              <a:t>PD: 0</a:t>
            </a:r>
            <a:endParaRPr lang="en-US" b="0" dirty="0">
              <a:effectLst/>
            </a:endParaRPr>
          </a:p>
          <a:p>
            <a:pPr rtl="0"/>
            <a:r>
              <a:rPr lang="en-US" sz="1200" b="0" i="0" u="none" strike="noStrike" kern="1200" dirty="0">
                <a:solidFill>
                  <a:schemeClr val="tx1"/>
                </a:solidFill>
                <a:effectLst/>
                <a:latin typeface="+mn-lt"/>
                <a:ea typeface="+mn-ea"/>
                <a:cs typeface="+mn-cs"/>
              </a:rPr>
              <a:t>Missing: 1/4 (25.0%)</a:t>
            </a:r>
            <a:endParaRPr lang="en-US" b="0" dirty="0">
              <a:effectLst/>
            </a:endParaRPr>
          </a:p>
          <a:p>
            <a:pPr rtl="0"/>
            <a:br>
              <a:rPr lang="en-US" b="0" dirty="0">
                <a:effectLst/>
              </a:rPr>
            </a:br>
            <a:r>
              <a:rPr lang="en-US" sz="1200" b="0" i="0" u="sng" kern="1200" dirty="0">
                <a:solidFill>
                  <a:schemeClr val="tx1"/>
                </a:solidFill>
                <a:effectLst/>
                <a:latin typeface="+mn-lt"/>
                <a:ea typeface="+mn-ea"/>
                <a:cs typeface="+mn-cs"/>
              </a:rPr>
              <a:t>Unknown</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ORR: 1/1 (100.0%)</a:t>
            </a:r>
            <a:endParaRPr lang="en-US" b="0" dirty="0">
              <a:effectLst/>
            </a:endParaRPr>
          </a:p>
          <a:p>
            <a:pPr rtl="0"/>
            <a:r>
              <a:rPr lang="en-US" sz="1200" b="0" i="0" u="none" strike="noStrike" kern="1200" dirty="0">
                <a:solidFill>
                  <a:schemeClr val="tx1"/>
                </a:solidFill>
                <a:effectLst/>
                <a:latin typeface="+mn-lt"/>
                <a:ea typeface="+mn-ea"/>
                <a:cs typeface="+mn-cs"/>
              </a:rPr>
              <a:t>CR: 1/1 (100.0%)</a:t>
            </a:r>
            <a:endParaRPr lang="en-US" b="0" dirty="0">
              <a:effectLst/>
            </a:endParaRPr>
          </a:p>
          <a:p>
            <a:pPr rtl="0"/>
            <a:r>
              <a:rPr lang="en-US" sz="1200" b="0" i="0" u="none" strike="noStrike" kern="1200" dirty="0">
                <a:solidFill>
                  <a:schemeClr val="tx1"/>
                </a:solidFill>
                <a:effectLst/>
                <a:latin typeface="+mn-lt"/>
                <a:ea typeface="+mn-ea"/>
                <a:cs typeface="+mn-cs"/>
              </a:rPr>
              <a:t>PR: 0</a:t>
            </a:r>
            <a:endParaRPr lang="en-US" b="0" dirty="0">
              <a:effectLst/>
            </a:endParaRPr>
          </a:p>
          <a:p>
            <a:pPr rtl="0"/>
            <a:r>
              <a:rPr lang="en-US" sz="1200" b="0" i="0" u="none" strike="noStrike" kern="1200" dirty="0">
                <a:solidFill>
                  <a:schemeClr val="tx1"/>
                </a:solidFill>
                <a:effectLst/>
                <a:latin typeface="+mn-lt"/>
                <a:ea typeface="+mn-ea"/>
                <a:cs typeface="+mn-cs"/>
              </a:rPr>
              <a:t>SD: 0</a:t>
            </a:r>
            <a:endParaRPr lang="en-US" b="0" dirty="0">
              <a:effectLst/>
            </a:endParaRPr>
          </a:p>
          <a:p>
            <a:pPr rtl="0"/>
            <a:r>
              <a:rPr lang="en-US" sz="1200" b="0" i="0" u="none" strike="noStrike" kern="1200" dirty="0">
                <a:solidFill>
                  <a:schemeClr val="tx1"/>
                </a:solidFill>
                <a:effectLst/>
                <a:latin typeface="+mn-lt"/>
                <a:ea typeface="+mn-ea"/>
                <a:cs typeface="+mn-cs"/>
              </a:rPr>
              <a:t>PD: 0</a:t>
            </a:r>
            <a:endParaRPr lang="en-US" b="0" dirty="0">
              <a:effectLst/>
            </a:endParaRPr>
          </a:p>
          <a:p>
            <a:pPr rtl="0"/>
            <a:r>
              <a:rPr lang="en-US" sz="1200" b="0" i="0" u="none" strike="noStrike" kern="1200" dirty="0">
                <a:solidFill>
                  <a:schemeClr val="tx1"/>
                </a:solidFill>
                <a:effectLst/>
                <a:latin typeface="+mn-lt"/>
                <a:ea typeface="+mn-ea"/>
                <a:cs typeface="+mn-cs"/>
              </a:rPr>
              <a:t>Missing: 0</a:t>
            </a:r>
            <a:endParaRPr lang="en-US" b="0" dirty="0">
              <a:effectLst/>
            </a:endParaRP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496306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54024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2807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99286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121917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9398385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29699"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0561" tIns="45280" rIns="90561" bIns="4528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18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37184263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951943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4819-9525-DC33-E0E4-F4F261C0A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2D8D0-02D2-748D-A2E7-F02B490F0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BBC3C-FB00-0D01-6758-5213CCA140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E66A5D-57F1-B135-8F7A-935963CEDC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515428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842136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ui-sans-serif"/>
              </a:rPr>
              <a:t>There was also the ENRICH study [investigating] skipping chemotherapy overall and only testing a BTK inhibitor plus rituximab [in older patients with previously treated MCL]. That trial showed that in patients with a low-risk profile, skipping chemotherapy and moving on to, in this case ibrutinib plus rituximab, was superior to using SOC chemotherapy. One pill a day is better than what we used to do during the past decades, which was applying efficient but toxic chemotherapy. That was the starting point [that made us consider]: What about the high-risk patients in the ECHO trial?</a:t>
            </a:r>
          </a:p>
          <a:p>
            <a:pPr algn="l"/>
            <a:r>
              <a:rPr lang="en-US" b="0" i="0" dirty="0">
                <a:solidFill>
                  <a:srgbClr val="000000"/>
                </a:solidFill>
                <a:effectLst/>
                <a:latin typeface="ui-sans-serif"/>
              </a:rPr>
              <a:t>For the high-risk patients in the ENRICH trial, [the addition of] chemotherapy was [more effective] than a BTK inhibitor [plus rituximab alone]. Therefore, the logical consequence was to combine both and test BR plus acalabrutinib in high-risk patients. Importantly, high risk [means] biological high risk, either </a:t>
            </a:r>
            <a:r>
              <a:rPr lang="en-US" b="0" i="0" dirty="0" err="1">
                <a:solidFill>
                  <a:srgbClr val="000000"/>
                </a:solidFill>
                <a:effectLst/>
                <a:latin typeface="ui-sans-serif"/>
              </a:rPr>
              <a:t>blastoid</a:t>
            </a:r>
            <a:r>
              <a:rPr lang="en-US" b="0" i="0" dirty="0">
                <a:solidFill>
                  <a:srgbClr val="000000"/>
                </a:solidFill>
                <a:effectLst/>
                <a:latin typeface="ui-sans-serif"/>
              </a:rPr>
              <a:t> variant disease, a Ki-67 score above 30%, or a </a:t>
            </a:r>
            <a:r>
              <a:rPr lang="en-US" b="0" i="1" dirty="0">
                <a:solidFill>
                  <a:srgbClr val="000000"/>
                </a:solidFill>
                <a:effectLst/>
                <a:latin typeface="ui-sans-serif"/>
              </a:rPr>
              <a:t>TP53</a:t>
            </a:r>
            <a:r>
              <a:rPr lang="en-US" b="0" i="0" dirty="0">
                <a:solidFill>
                  <a:srgbClr val="000000"/>
                </a:solidFill>
                <a:effectLst/>
                <a:latin typeface="ui-sans-serif"/>
              </a:rPr>
              <a:t> mutation. If we apply these criteria, 1 of those risk factors is enough to make a patient high risk.</a:t>
            </a:r>
          </a:p>
          <a:p>
            <a:pPr algn="l"/>
            <a:r>
              <a:rPr lang="en-US" b="0" i="0" dirty="0">
                <a:solidFill>
                  <a:srgbClr val="000000"/>
                </a:solidFill>
                <a:effectLst/>
                <a:latin typeface="ui-sans-serif"/>
              </a:rPr>
              <a:t>The ECHO regimen of chemotherapy plus a BTK inhibitor has greater benefits in the high-risk patients. Regarding the CR rate, it was [66.6]% in the overall group and [67.9]% in the high-risk group. That also translates into a PFS benefit for the overall group.</a:t>
            </a:r>
          </a:p>
          <a:p>
            <a:pPr algn="l"/>
            <a:r>
              <a:rPr lang="en-US" b="0" i="0" dirty="0">
                <a:solidFill>
                  <a:srgbClr val="000000"/>
                </a:solidFill>
                <a:effectLst/>
                <a:latin typeface="ui-sans-serif"/>
              </a:rPr>
              <a:t>For example, if you also consider the single risk factors like </a:t>
            </a:r>
            <a:r>
              <a:rPr lang="en-US" b="0" i="0" dirty="0" err="1">
                <a:solidFill>
                  <a:srgbClr val="000000"/>
                </a:solidFill>
                <a:effectLst/>
                <a:latin typeface="ui-sans-serif"/>
              </a:rPr>
              <a:t>blastoid</a:t>
            </a:r>
            <a:r>
              <a:rPr lang="en-US" b="0" i="0" dirty="0">
                <a:solidFill>
                  <a:srgbClr val="000000"/>
                </a:solidFill>
                <a:effectLst/>
                <a:latin typeface="ui-sans-serif"/>
              </a:rPr>
              <a:t> morphology and look at the benefit in PFS…the HR was 0.59—a more pronounced benefit compared with 0.73 in the overall group. The same also holds up for patients with a Ki-67 score of at least 50%, with an HR of 0.69. The PFS curves split further apart. For the high-risk group, chemotherapy [alone] is not enough, which we knew before, but now we have confirmation in a randomized trial. Unfortunately, the data [for patients with </a:t>
            </a:r>
            <a:r>
              <a:rPr lang="en-US" b="0" i="1" dirty="0">
                <a:solidFill>
                  <a:srgbClr val="000000"/>
                </a:solidFill>
                <a:effectLst/>
                <a:latin typeface="ui-sans-serif"/>
              </a:rPr>
              <a:t>TP53</a:t>
            </a:r>
            <a:r>
              <a:rPr lang="en-US" b="0" i="0" dirty="0">
                <a:solidFill>
                  <a:srgbClr val="000000"/>
                </a:solidFill>
                <a:effectLst/>
                <a:latin typeface="ui-sans-serif"/>
              </a:rPr>
              <a:t> mutations are too small of a sample], so we cannot make a comment on that [subgroup].</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22887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In the phase 3 ECHO trial, achieving MRD negativity was associated with improved PFS. MRD was a stronger prognostic factor for outcome than clinical response. Continuous therapy with acalabrutinib increased the probability of maintaining MRD negativity after induction, and sustained MRD negativity was associated with improved PFS, suggesting potential benefit of continuous acalabrutinib therapy after chemoimmunotherapy induction. </a:t>
            </a:r>
            <a:br>
              <a:rPr lang="en-US" dirty="0"/>
            </a:br>
            <a:r>
              <a:rPr lang="en-US" b="0" i="0" dirty="0">
                <a:effectLst/>
                <a:latin typeface="arial" panose="020B0604020202020204" pitchFamily="34" charset="0"/>
              </a:rPr>
              <a:t>At the February 15, 2024 data cutoff, 266 pts in the ABR arm and 252 pts in the PBR arm were evaluable for MRD (89.0% and 84.3%, respectively). The highest proportion of pts with MRD negativity was observed at week 24 (70.7% vs 67.9%, respectively; median time to MRD negativity: 24 weeks for each arm). Exploratory analyses suggested failure to achieve MRD negativity at any time or failure to maintain MRD negativity after induction was correlated with poor clinical outcomes. Pts who did not achieve MRD negativity at any time had a median PFS and overall survival (OS) of 13.8 and 22.8 months, respectively, while pts achieving MRD negativity had a median PFS of 66.7 months (hazard ratio [HR] 0.22; </a:t>
            </a:r>
            <a:r>
              <a:rPr lang="en-US" b="0" i="1" dirty="0">
                <a:effectLst/>
                <a:latin typeface="arial" panose="020B0604020202020204" pitchFamily="34" charset="0"/>
              </a:rPr>
              <a:t>P</a:t>
            </a:r>
            <a:r>
              <a:rPr lang="en-US" b="0" i="0" dirty="0">
                <a:effectLst/>
                <a:latin typeface="arial" panose="020B0604020202020204" pitchFamily="34" charset="0"/>
              </a:rPr>
              <a:t>&lt;0.0001) and median OS was not reached (HR 0.31; </a:t>
            </a:r>
            <a:r>
              <a:rPr lang="en-US" b="0" i="1" dirty="0">
                <a:effectLst/>
                <a:latin typeface="arial" panose="020B0604020202020204" pitchFamily="34" charset="0"/>
              </a:rPr>
              <a:t>P</a:t>
            </a:r>
            <a:r>
              <a:rPr lang="en-US" b="0" i="0" dirty="0">
                <a:effectLst/>
                <a:latin typeface="arial" panose="020B0604020202020204" pitchFamily="34" charset="0"/>
              </a:rPr>
              <a:t>=0.00015); pts who did not achieve MRD negativity were 4.5 times more likely to experience disease progression. Pts who became MRD negative at any time also had better outcomes with or without clinical complete response vs those who remained MRD positive (</a:t>
            </a:r>
            <a:r>
              <a:rPr lang="en-US" b="1" i="0" dirty="0">
                <a:effectLst/>
                <a:latin typeface="arial" panose="020B0604020202020204" pitchFamily="34" charset="0"/>
              </a:rPr>
              <a:t>Figure</a:t>
            </a:r>
            <a:r>
              <a:rPr lang="en-US" b="0" i="0" dirty="0">
                <a:effectLst/>
                <a:latin typeface="arial" panose="020B0604020202020204" pitchFamily="34" charset="0"/>
              </a:rPr>
              <a:t>). The probability of maintaining MRD negativity after induction was 2.3-fold greater for pts in the ABR arm (HR 0.44; </a:t>
            </a:r>
            <a:r>
              <a:rPr lang="en-US" b="0" i="1" dirty="0">
                <a:effectLst/>
                <a:latin typeface="arial" panose="020B0604020202020204" pitchFamily="34" charset="0"/>
              </a:rPr>
              <a:t>P</a:t>
            </a:r>
            <a:r>
              <a:rPr lang="en-US" b="0" i="0" dirty="0">
                <a:effectLst/>
                <a:latin typeface="arial" panose="020B0604020202020204" pitchFamily="34" charset="0"/>
              </a:rPr>
              <a:t>=0.022). Among all pts, those who maintained MRD negativity after 24 weeks had improved outcomes (median PFS 70.2 months) vs those who converted from MRD negative at 24 weeks to MRD positive during the maintenance period (median PFS 44.2 months; HR 1.96; </a:t>
            </a:r>
            <a:r>
              <a:rPr lang="en-US" b="0" i="1" dirty="0">
                <a:effectLst/>
                <a:latin typeface="arial" panose="020B0604020202020204" pitchFamily="34" charset="0"/>
              </a:rPr>
              <a:t>P</a:t>
            </a:r>
            <a:r>
              <a:rPr lang="en-US" b="0" i="0" dirty="0">
                <a:effectLst/>
                <a:latin typeface="arial" panose="020B0604020202020204" pitchFamily="34" charset="0"/>
              </a:rPr>
              <a:t>&lt;0.0001).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946386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We enrolled 50 previously untreated patients in this single-institution, single-arm Phase 2 trial (NCT05214183). Patients received acalabrutinib 100 mg orally twice daily and rituximab weekly for four weeks, then monthly for 12 months, and every two months up to 24 months. Acalabrutinib was continued beyond 24 months. The primary objective was to evaluate the best overall response rate (ORR) after AR. </a:t>
            </a:r>
            <a:r>
              <a:rPr lang="en-US" b="0" i="0" dirty="0" err="1">
                <a:solidFill>
                  <a:srgbClr val="000000"/>
                </a:solidFill>
                <a:effectLst/>
                <a:latin typeface="Open Sans" panose="020B0606030504020204" pitchFamily="34" charset="0"/>
              </a:rPr>
              <a:t>ClonoSEQ</a:t>
            </a:r>
            <a:r>
              <a:rPr lang="en-US" b="0" i="0" dirty="0">
                <a:solidFill>
                  <a:srgbClr val="000000"/>
                </a:solidFill>
                <a:effectLst/>
                <a:latin typeface="Open Sans" panose="020B0606030504020204" pitchFamily="34" charset="0"/>
              </a:rPr>
              <a:t>-based MRD assessment and </a:t>
            </a:r>
            <a:r>
              <a:rPr lang="en-US" b="0" i="0" dirty="0" err="1">
                <a:solidFill>
                  <a:srgbClr val="000000"/>
                </a:solidFill>
                <a:effectLst/>
                <a:latin typeface="Open Sans" panose="020B0606030504020204" pitchFamily="34" charset="0"/>
              </a:rPr>
              <a:t>multiomic</a:t>
            </a:r>
            <a:r>
              <a:rPr lang="en-US" b="0" i="0" dirty="0">
                <a:solidFill>
                  <a:srgbClr val="000000"/>
                </a:solidFill>
                <a:effectLst/>
                <a:latin typeface="Open Sans" panose="020B0606030504020204" pitchFamily="34" charset="0"/>
              </a:rPr>
              <a:t> analysis were conducted on serial blood, plasma, and tissue samples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87501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Open Sans" panose="020B0606030504020204" pitchFamily="34" charset="0"/>
              </a:rPr>
              <a:t>Among 50 pts, the median age was 69 years (range: 65–81). Forty-six pts had classic, 3 had </a:t>
            </a:r>
            <a:r>
              <a:rPr lang="en-US" sz="1200" b="0" i="0" dirty="0" err="1">
                <a:solidFill>
                  <a:srgbClr val="000000"/>
                </a:solidFill>
                <a:effectLst/>
                <a:latin typeface="Open Sans" panose="020B0606030504020204" pitchFamily="34" charset="0"/>
              </a:rPr>
              <a:t>blastoid</a:t>
            </a:r>
            <a:r>
              <a:rPr lang="en-US" sz="1200" b="0" i="0" dirty="0">
                <a:solidFill>
                  <a:srgbClr val="000000"/>
                </a:solidFill>
                <a:effectLst/>
                <a:latin typeface="Open Sans" panose="020B0606030504020204" pitchFamily="34" charset="0"/>
              </a:rPr>
              <a:t>, and 1 was pleomorphic morphology. </a:t>
            </a:r>
            <a:r>
              <a:rPr lang="en-US" sz="1200" b="0" i="1" dirty="0">
                <a:solidFill>
                  <a:srgbClr val="000000"/>
                </a:solidFill>
                <a:effectLst/>
                <a:latin typeface="Open Sans" panose="020B0606030504020204" pitchFamily="34" charset="0"/>
              </a:rPr>
              <a:t>TP53</a:t>
            </a:r>
            <a:r>
              <a:rPr lang="en-US" sz="1200" b="0" i="0" dirty="0">
                <a:solidFill>
                  <a:srgbClr val="000000"/>
                </a:solidFill>
                <a:effectLst/>
                <a:latin typeface="Open Sans" panose="020B0606030504020204" pitchFamily="34" charset="0"/>
              </a:rPr>
              <a:t> aberration status (mutations or deletion) was available in 43/50 pts and 12 pts had aberrant </a:t>
            </a:r>
            <a:r>
              <a:rPr lang="en-US" sz="1200" b="0" i="1" dirty="0">
                <a:solidFill>
                  <a:srgbClr val="000000"/>
                </a:solidFill>
                <a:effectLst/>
                <a:latin typeface="Open Sans" panose="020B0606030504020204" pitchFamily="34" charset="0"/>
              </a:rPr>
              <a:t>TP53</a:t>
            </a:r>
            <a:r>
              <a:rPr lang="en-US" sz="1200" b="0" i="0" dirty="0">
                <a:solidFill>
                  <a:srgbClr val="000000"/>
                </a:solidFill>
                <a:effectLst/>
                <a:latin typeface="Open Sans" panose="020B0606030504020204" pitchFamily="34" charset="0"/>
              </a:rPr>
              <a:t>. High risk MCL in 20/50 pts (40%). One pt was not evaluable for response at 12 weeks. Best PET-CT response at 12 weeks was 93%, 78%, 16% and 7% for overall, CR, PR and NR. Early responder pts (CR at end of 12 weeks) were 80% (37/50), and late responders (PR), 20% (9/46). Best PET-CT based response rates were 94% ORR and 94% CR; 6% were non-responders. The study met its primary end point of 40% CR at end of 12 weeks. MRD assessments at 3, 6, 12, 18 and 24 months in evaluable patients, demonstrated an MRD negative rate of 30%, 54%, 87%, 92% and 93% respectively. With a median follow up of 38.7 months, the overall median PFS and OS were not reached (3-year PFS 84%, OS 94%). 3-year PFS in pts with aberrant </a:t>
            </a:r>
            <a:r>
              <a:rPr lang="en-US" sz="1200" b="0" i="1" dirty="0">
                <a:solidFill>
                  <a:srgbClr val="000000"/>
                </a:solidFill>
                <a:effectLst/>
                <a:latin typeface="Open Sans" panose="020B0606030504020204" pitchFamily="34" charset="0"/>
              </a:rPr>
              <a:t>TP53</a:t>
            </a:r>
            <a:r>
              <a:rPr lang="en-US" sz="1200" b="0" i="0" dirty="0">
                <a:solidFill>
                  <a:srgbClr val="000000"/>
                </a:solidFill>
                <a:effectLst/>
                <a:latin typeface="Open Sans" panose="020B0606030504020204" pitchFamily="34" charset="0"/>
              </a:rPr>
              <a:t> was 71% and 86% in wile type </a:t>
            </a:r>
            <a:r>
              <a:rPr lang="en-US" sz="1200" b="0" i="1" dirty="0">
                <a:solidFill>
                  <a:srgbClr val="000000"/>
                </a:solidFill>
                <a:effectLst/>
                <a:latin typeface="Open Sans" panose="020B0606030504020204" pitchFamily="34" charset="0"/>
              </a:rPr>
              <a:t>TP53</a:t>
            </a:r>
            <a:r>
              <a:rPr lang="en-US" sz="1200" b="0" i="0" dirty="0">
                <a:solidFill>
                  <a:srgbClr val="000000"/>
                </a:solidFill>
                <a:effectLst/>
                <a:latin typeface="Open Sans" panose="020B0606030504020204" pitchFamily="34" charset="0"/>
              </a:rPr>
              <a:t> (</a:t>
            </a:r>
            <a:r>
              <a:rPr lang="en-US" sz="1200" b="0" i="1" dirty="0">
                <a:solidFill>
                  <a:srgbClr val="000000"/>
                </a:solidFill>
                <a:effectLst/>
                <a:latin typeface="Open Sans" panose="020B0606030504020204" pitchFamily="34" charset="0"/>
              </a:rPr>
              <a:t>p = NS</a:t>
            </a:r>
            <a:r>
              <a:rPr lang="en-US" sz="1200" b="0" i="0" dirty="0">
                <a:solidFill>
                  <a:srgbClr val="000000"/>
                </a:solidFill>
                <a:effectLst/>
                <a:latin typeface="Open Sans" panose="020B0606030504020204" pitchFamily="34" charset="0"/>
              </a:rPr>
              <a:t>). Survival outcomes were not significantly different between various prognostic subgroups, however, ultra-high-risk pts (&gt; 1 high risk factor) had significantly inferior PFS of 15.7 months compared to low and high-risk pts. Nineteen pts (38%) came off study (5 for disease progression). Overall, 3 pts died (2 with primary progression and another with unknown reason in remission). The most common all-grade toxicities were fatigue (86%), myalgia (70%), diarrhea (60%), infections (54%), headache (40%), 1% toxicities were grade 3 or higher. One pt had recurrence of grade 2 atrial fibrillation (2%), one pt had palpitations grade 2 and one pt had recurrence of grade 3 unstable angina. Early responders had significant amplification of </a:t>
            </a:r>
            <a:r>
              <a:rPr lang="en-US" sz="1200" b="0" i="1" dirty="0">
                <a:solidFill>
                  <a:srgbClr val="000000"/>
                </a:solidFill>
                <a:effectLst/>
                <a:latin typeface="Open Sans" panose="020B0606030504020204" pitchFamily="34" charset="0"/>
              </a:rPr>
              <a:t>PI3KCA</a:t>
            </a:r>
            <a:r>
              <a:rPr lang="en-US" sz="1200" b="0" i="0" dirty="0">
                <a:solidFill>
                  <a:srgbClr val="000000"/>
                </a:solidFill>
                <a:effectLst/>
                <a:latin typeface="Open Sans" panose="020B0606030504020204" pitchFamily="34" charset="0"/>
              </a:rPr>
              <a:t> and </a:t>
            </a:r>
            <a:r>
              <a:rPr lang="en-US" sz="1200" b="0" i="1" dirty="0">
                <a:solidFill>
                  <a:srgbClr val="000000"/>
                </a:solidFill>
                <a:effectLst/>
                <a:latin typeface="Open Sans" panose="020B0606030504020204" pitchFamily="34" charset="0"/>
              </a:rPr>
              <a:t>TBL1XR1</a:t>
            </a:r>
            <a:r>
              <a:rPr lang="en-US" sz="1200" b="0" i="0" dirty="0">
                <a:solidFill>
                  <a:srgbClr val="000000"/>
                </a:solidFill>
                <a:effectLst/>
                <a:latin typeface="Open Sans" panose="020B0606030504020204" pitchFamily="34" charset="0"/>
              </a:rPr>
              <a:t> genes. Serial blood RNA-seq detected significant sustained reduction in </a:t>
            </a:r>
            <a:r>
              <a:rPr lang="en-US" sz="1200" b="0" i="1" dirty="0">
                <a:solidFill>
                  <a:srgbClr val="000000"/>
                </a:solidFill>
                <a:effectLst/>
                <a:latin typeface="Open Sans" panose="020B0606030504020204" pitchFamily="34" charset="0"/>
              </a:rPr>
              <a:t>SOX11</a:t>
            </a:r>
            <a:r>
              <a:rPr lang="en-US" sz="1200" b="0" i="0" dirty="0">
                <a:solidFill>
                  <a:srgbClr val="000000"/>
                </a:solidFill>
                <a:effectLst/>
                <a:latin typeface="Open Sans" panose="020B0606030504020204" pitchFamily="34" charset="0"/>
              </a:rPr>
              <a:t> (</a:t>
            </a:r>
            <a:r>
              <a:rPr lang="en-US" sz="1200" b="0" i="1" dirty="0">
                <a:solidFill>
                  <a:srgbClr val="000000"/>
                </a:solidFill>
                <a:effectLst/>
                <a:latin typeface="Open Sans" panose="020B0606030504020204" pitchFamily="34" charset="0"/>
              </a:rPr>
              <a:t>p</a:t>
            </a:r>
            <a:r>
              <a:rPr lang="en-US" sz="1200" b="0" i="0" dirty="0">
                <a:solidFill>
                  <a:srgbClr val="000000"/>
                </a:solidFill>
                <a:effectLst/>
                <a:latin typeface="Open Sans" panose="020B0606030504020204" pitchFamily="34" charset="0"/>
              </a:rPr>
              <a:t> &lt; 0.0001) and B-cell gene expression (</a:t>
            </a:r>
            <a:r>
              <a:rPr lang="en-US" sz="1200" b="0" i="1" dirty="0">
                <a:solidFill>
                  <a:srgbClr val="000000"/>
                </a:solidFill>
                <a:effectLst/>
                <a:latin typeface="Open Sans" panose="020B0606030504020204" pitchFamily="34" charset="0"/>
              </a:rPr>
              <a:t>p</a:t>
            </a:r>
            <a:r>
              <a:rPr lang="en-US" sz="1200" b="0" i="0" dirty="0">
                <a:solidFill>
                  <a:srgbClr val="000000"/>
                </a:solidFill>
                <a:effectLst/>
                <a:latin typeface="Open Sans" panose="020B0606030504020204" pitchFamily="34" charset="0"/>
              </a:rPr>
              <a:t> = 0.01). Paired sample single cell RNA sequencing in primary refractory case demonstrated high fraction of clonal B cells and exhausted CD8 T cells at progression. CD8 effector memory T cells were elevated in late responders and high-risk patients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32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5982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1735583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73FDB-ADC2-A5AF-2A96-1C9980C12A4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9AAA31A-3D49-7F3B-A0DE-204DB08F833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DA7118F-5BFC-A01C-DC53-218519D8722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3A3452A-307F-AD05-43A0-366009EA597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4638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11.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Master" Target="../slideMasters/slideMaster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1.pn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4" Type="http://schemas.openxmlformats.org/officeDocument/2006/relationships/image" Target="../media/image66.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4" Type="http://schemas.openxmlformats.org/officeDocument/2006/relationships/image" Target="../media/image66.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4" Type="http://schemas.openxmlformats.org/officeDocument/2006/relationships/image" Target="../media/image66.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2.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4" Type="http://schemas.openxmlformats.org/officeDocument/2006/relationships/image" Target="../media/image66.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4" Type="http://schemas.openxmlformats.org/officeDocument/2006/relationships/image" Target="../media/image66.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4" Type="http://schemas.openxmlformats.org/officeDocument/2006/relationships/image" Target="../media/image66.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14.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15.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9/17/25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B9DB99-BA19-2240-B1C5-F34C44AFB70D}"/>
              </a:ext>
            </a:extLst>
          </p:cNvPr>
          <p:cNvPicPr>
            <a:picLocks noChangeAspect="1"/>
          </p:cNvPicPr>
          <p:nvPr userDrawn="1"/>
        </p:nvPicPr>
        <p:blipFill>
          <a:blip r:embed="rId2"/>
          <a:stretch>
            <a:fillRect/>
          </a:stretch>
        </p:blipFill>
        <p:spPr>
          <a:xfrm>
            <a:off x="0" y="0"/>
            <a:ext cx="12179300" cy="6858000"/>
          </a:xfrm>
          <a:prstGeom prst="rect">
            <a:avLst/>
          </a:prstGeom>
        </p:spPr>
      </p:pic>
      <p:grpSp>
        <p:nvGrpSpPr>
          <p:cNvPr id="4" name="Group 3">
            <a:extLst>
              <a:ext uri="{FF2B5EF4-FFF2-40B4-BE49-F238E27FC236}">
                <a16:creationId xmlns:a16="http://schemas.microsoft.com/office/drawing/2014/main" id="{E80B7A37-0C17-0249-8820-D7C232223F25}"/>
              </a:ext>
            </a:extLst>
          </p:cNvPr>
          <p:cNvGrpSpPr/>
          <p:nvPr userDrawn="1"/>
        </p:nvGrpSpPr>
        <p:grpSpPr>
          <a:xfrm>
            <a:off x="1874258" y="5597046"/>
            <a:ext cx="8435045" cy="701280"/>
            <a:chOff x="1844998" y="5597046"/>
            <a:chExt cx="8435045" cy="701280"/>
          </a:xfrm>
        </p:grpSpPr>
        <p:grpSp>
          <p:nvGrpSpPr>
            <p:cNvPr id="13" name="Group 12">
              <a:extLst>
                <a:ext uri="{FF2B5EF4-FFF2-40B4-BE49-F238E27FC236}">
                  <a16:creationId xmlns:a16="http://schemas.microsoft.com/office/drawing/2014/main" id="{58CCBE2A-4B05-A44D-B3F3-FCF975D474CB}"/>
                </a:ext>
              </a:extLst>
            </p:cNvPr>
            <p:cNvGrpSpPr/>
            <p:nvPr userDrawn="1"/>
          </p:nvGrpSpPr>
          <p:grpSpPr>
            <a:xfrm>
              <a:off x="1844998" y="5597046"/>
              <a:ext cx="6374555" cy="701280"/>
              <a:chOff x="2007836" y="5615835"/>
              <a:chExt cx="6374555" cy="701280"/>
            </a:xfrm>
          </p:grpSpPr>
          <p:pic>
            <p:nvPicPr>
              <p:cNvPr id="9" name="Picture 8">
                <a:extLst>
                  <a:ext uri="{FF2B5EF4-FFF2-40B4-BE49-F238E27FC236}">
                    <a16:creationId xmlns:a16="http://schemas.microsoft.com/office/drawing/2014/main" id="{4E637775-C921-0D4F-A86D-549E6C0DB6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2151" y="5643683"/>
                <a:ext cx="730240" cy="640331"/>
              </a:xfrm>
              <a:prstGeom prst="rect">
                <a:avLst/>
              </a:prstGeom>
            </p:spPr>
          </p:pic>
          <p:pic>
            <p:nvPicPr>
              <p:cNvPr id="11" name="Picture 10">
                <a:extLst>
                  <a:ext uri="{FF2B5EF4-FFF2-40B4-BE49-F238E27FC236}">
                    <a16:creationId xmlns:a16="http://schemas.microsoft.com/office/drawing/2014/main" id="{AD9BBBE5-4B34-3A4A-B0E1-3E4F0D048896}"/>
                  </a:ext>
                </a:extLst>
              </p:cNvPr>
              <p:cNvPicPr>
                <a:picLocks noChangeAspect="1"/>
              </p:cNvPicPr>
              <p:nvPr userDrawn="1"/>
            </p:nvPicPr>
            <p:blipFill rotWithShape="1">
              <a:blip r:embed="rId4"/>
              <a:srcRect l="47553"/>
              <a:stretch/>
            </p:blipFill>
            <p:spPr>
              <a:xfrm>
                <a:off x="2007836" y="5615835"/>
                <a:ext cx="3118142" cy="676087"/>
              </a:xfrm>
              <a:prstGeom prst="rect">
                <a:avLst/>
              </a:prstGeom>
            </p:spPr>
          </p:pic>
          <p:pic>
            <p:nvPicPr>
              <p:cNvPr id="12" name="Picture 11">
                <a:extLst>
                  <a:ext uri="{FF2B5EF4-FFF2-40B4-BE49-F238E27FC236}">
                    <a16:creationId xmlns:a16="http://schemas.microsoft.com/office/drawing/2014/main" id="{2BE6FBB5-5348-7247-8F62-8D8EE384DC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5088" y="5664019"/>
                <a:ext cx="1467631" cy="653096"/>
              </a:xfrm>
              <a:prstGeom prst="rect">
                <a:avLst/>
              </a:prstGeom>
            </p:spPr>
          </p:pic>
        </p:grpSp>
        <p:pic>
          <p:nvPicPr>
            <p:cNvPr id="15" name="Picture 14">
              <a:extLst>
                <a:ext uri="{FF2B5EF4-FFF2-40B4-BE49-F238E27FC236}">
                  <a16:creationId xmlns:a16="http://schemas.microsoft.com/office/drawing/2014/main" id="{2BC15A3B-9D8F-0144-B9AA-4D240FBE15D6}"/>
                </a:ext>
              </a:extLst>
            </p:cNvPr>
            <p:cNvPicPr>
              <a:picLocks noChangeAspect="1"/>
            </p:cNvPicPr>
            <p:nvPr userDrawn="1"/>
          </p:nvPicPr>
          <p:blipFill>
            <a:blip r:embed="rId6"/>
            <a:stretch>
              <a:fillRect/>
            </a:stretch>
          </p:blipFill>
          <p:spPr>
            <a:xfrm>
              <a:off x="8658001" y="5615031"/>
              <a:ext cx="1622042" cy="640116"/>
            </a:xfrm>
            <a:prstGeom prst="rect">
              <a:avLst/>
            </a:prstGeom>
          </p:spPr>
        </p:pic>
      </p:grpSp>
      <p:pic>
        <p:nvPicPr>
          <p:cNvPr id="16" name="Picture 15">
            <a:extLst>
              <a:ext uri="{FF2B5EF4-FFF2-40B4-BE49-F238E27FC236}">
                <a16:creationId xmlns:a16="http://schemas.microsoft.com/office/drawing/2014/main" id="{9F30DFA4-227B-4B4F-8C86-83D0B9D2A691}"/>
              </a:ext>
            </a:extLst>
          </p:cNvPr>
          <p:cNvPicPr>
            <a:picLocks noChangeAspect="1"/>
          </p:cNvPicPr>
          <p:nvPr userDrawn="1"/>
        </p:nvPicPr>
        <p:blipFill rotWithShape="1">
          <a:blip r:embed="rId7"/>
          <a:srcRect b="51323"/>
          <a:stretch/>
        </p:blipFill>
        <p:spPr>
          <a:xfrm>
            <a:off x="3430306" y="2169191"/>
            <a:ext cx="5513858" cy="1555021"/>
          </a:xfrm>
          <a:prstGeom prst="rect">
            <a:avLst/>
          </a:prstGeom>
        </p:spPr>
      </p:pic>
    </p:spTree>
    <p:extLst>
      <p:ext uri="{BB962C8B-B14F-4D97-AF65-F5344CB8AC3E}">
        <p14:creationId xmlns:p14="http://schemas.microsoft.com/office/powerpoint/2010/main" val="3553789679"/>
      </p:ext>
    </p:extLst>
  </p:cSld>
  <p:clrMapOvr>
    <a:masterClrMapping/>
  </p:clrMapOvr>
  <p:extLst>
    <p:ext uri="{DCECCB84-F9BA-43D5-87BE-67443E8EF086}">
      <p15:sldGuideLst xmlns:p15="http://schemas.microsoft.com/office/powerpoint/2012/main">
        <p15:guide id="2" orient="horz" pos="2160">
          <p15:clr>
            <a:srgbClr val="FBAE40"/>
          </p15:clr>
        </p15:guide>
        <p15:guide id="3"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6024CE-307D-2C41-B2C2-6C42BA8DE8B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A9791-824D-EA40-8F38-002CF5DD49F4}" type="slidenum">
              <a:rPr lang="en-US" smtClean="0"/>
              <a:pPr/>
              <a:t>‹#›</a:t>
            </a:fld>
            <a:endParaRPr lang="en-US"/>
          </a:p>
        </p:txBody>
      </p:sp>
      <p:pic>
        <p:nvPicPr>
          <p:cNvPr id="8" name="Picture 7">
            <a:extLst>
              <a:ext uri="{FF2B5EF4-FFF2-40B4-BE49-F238E27FC236}">
                <a16:creationId xmlns:a16="http://schemas.microsoft.com/office/drawing/2014/main" id="{0DD6C9E7-3A2B-264B-8FDD-5FE53A15ECDA}"/>
              </a:ext>
            </a:extLst>
          </p:cNvPr>
          <p:cNvPicPr>
            <a:picLocks noChangeAspect="1"/>
          </p:cNvPicPr>
          <p:nvPr userDrawn="1"/>
        </p:nvPicPr>
        <p:blipFill>
          <a:blip r:embed="rId2"/>
          <a:stretch>
            <a:fillRect/>
          </a:stretch>
        </p:blipFill>
        <p:spPr>
          <a:xfrm>
            <a:off x="6181" y="0"/>
            <a:ext cx="12179300" cy="6858000"/>
          </a:xfrm>
          <a:prstGeom prst="rect">
            <a:avLst/>
          </a:prstGeom>
        </p:spPr>
      </p:pic>
      <p:pic>
        <p:nvPicPr>
          <p:cNvPr id="10" name="Picture 9">
            <a:extLst>
              <a:ext uri="{FF2B5EF4-FFF2-40B4-BE49-F238E27FC236}">
                <a16:creationId xmlns:a16="http://schemas.microsoft.com/office/drawing/2014/main" id="{CB489C87-2199-2A42-AADE-42C8C9DB92F3}"/>
              </a:ext>
            </a:extLst>
          </p:cNvPr>
          <p:cNvPicPr>
            <a:picLocks noChangeAspect="1"/>
          </p:cNvPicPr>
          <p:nvPr userDrawn="1"/>
        </p:nvPicPr>
        <p:blipFill>
          <a:blip r:embed="rId3"/>
          <a:stretch>
            <a:fillRect/>
          </a:stretch>
        </p:blipFill>
        <p:spPr>
          <a:xfrm>
            <a:off x="6181" y="1763648"/>
            <a:ext cx="10251946" cy="1115354"/>
          </a:xfrm>
          <a:prstGeom prst="rect">
            <a:avLst/>
          </a:prstGeom>
        </p:spPr>
      </p:pic>
      <p:pic>
        <p:nvPicPr>
          <p:cNvPr id="11" name="Picture 10">
            <a:extLst>
              <a:ext uri="{FF2B5EF4-FFF2-40B4-BE49-F238E27FC236}">
                <a16:creationId xmlns:a16="http://schemas.microsoft.com/office/drawing/2014/main" id="{3A5E3B78-0E15-A649-8F90-03851F0ECB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640"/>
          <a:stretch/>
        </p:blipFill>
        <p:spPr>
          <a:xfrm>
            <a:off x="625288" y="5759012"/>
            <a:ext cx="2194601" cy="592101"/>
          </a:xfrm>
          <a:prstGeom prst="rect">
            <a:avLst/>
          </a:prstGeom>
        </p:spPr>
      </p:pic>
      <p:grpSp>
        <p:nvGrpSpPr>
          <p:cNvPr id="12" name="Group 11">
            <a:extLst>
              <a:ext uri="{FF2B5EF4-FFF2-40B4-BE49-F238E27FC236}">
                <a16:creationId xmlns:a16="http://schemas.microsoft.com/office/drawing/2014/main" id="{8C055083-D4E1-7F4B-9707-23A4AFEB2039}"/>
              </a:ext>
            </a:extLst>
          </p:cNvPr>
          <p:cNvGrpSpPr/>
          <p:nvPr userDrawn="1"/>
        </p:nvGrpSpPr>
        <p:grpSpPr>
          <a:xfrm>
            <a:off x="3095731" y="5597046"/>
            <a:ext cx="8435045" cy="701280"/>
            <a:chOff x="1844998" y="5597046"/>
            <a:chExt cx="8435045" cy="701280"/>
          </a:xfrm>
        </p:grpSpPr>
        <p:grpSp>
          <p:nvGrpSpPr>
            <p:cNvPr id="13" name="Group 12">
              <a:extLst>
                <a:ext uri="{FF2B5EF4-FFF2-40B4-BE49-F238E27FC236}">
                  <a16:creationId xmlns:a16="http://schemas.microsoft.com/office/drawing/2014/main" id="{F9F782DF-B89B-E04D-A392-BBDB71AC39EF}"/>
                </a:ext>
              </a:extLst>
            </p:cNvPr>
            <p:cNvGrpSpPr/>
            <p:nvPr userDrawn="1"/>
          </p:nvGrpSpPr>
          <p:grpSpPr>
            <a:xfrm>
              <a:off x="1844998" y="5597046"/>
              <a:ext cx="6374555" cy="701280"/>
              <a:chOff x="2007836" y="5615835"/>
              <a:chExt cx="6374555" cy="701280"/>
            </a:xfrm>
          </p:grpSpPr>
          <p:pic>
            <p:nvPicPr>
              <p:cNvPr id="15" name="Picture 14">
                <a:extLst>
                  <a:ext uri="{FF2B5EF4-FFF2-40B4-BE49-F238E27FC236}">
                    <a16:creationId xmlns:a16="http://schemas.microsoft.com/office/drawing/2014/main" id="{20212E0C-9C55-A245-B29A-D4E02CD3E8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52151" y="5643683"/>
                <a:ext cx="730240" cy="640331"/>
              </a:xfrm>
              <a:prstGeom prst="rect">
                <a:avLst/>
              </a:prstGeom>
            </p:spPr>
          </p:pic>
          <p:pic>
            <p:nvPicPr>
              <p:cNvPr id="16" name="Picture 15">
                <a:extLst>
                  <a:ext uri="{FF2B5EF4-FFF2-40B4-BE49-F238E27FC236}">
                    <a16:creationId xmlns:a16="http://schemas.microsoft.com/office/drawing/2014/main" id="{E8033844-ED12-6045-813E-C82E7C3137C6}"/>
                  </a:ext>
                </a:extLst>
              </p:cNvPr>
              <p:cNvPicPr>
                <a:picLocks noChangeAspect="1"/>
              </p:cNvPicPr>
              <p:nvPr userDrawn="1"/>
            </p:nvPicPr>
            <p:blipFill rotWithShape="1">
              <a:blip r:embed="rId6"/>
              <a:srcRect l="47553"/>
              <a:stretch/>
            </p:blipFill>
            <p:spPr>
              <a:xfrm>
                <a:off x="2007836" y="5615835"/>
                <a:ext cx="3118142" cy="676087"/>
              </a:xfrm>
              <a:prstGeom prst="rect">
                <a:avLst/>
              </a:prstGeom>
            </p:spPr>
          </p:pic>
          <p:pic>
            <p:nvPicPr>
              <p:cNvPr id="17" name="Picture 16">
                <a:extLst>
                  <a:ext uri="{FF2B5EF4-FFF2-40B4-BE49-F238E27FC236}">
                    <a16:creationId xmlns:a16="http://schemas.microsoft.com/office/drawing/2014/main" id="{9AD4EC9C-54FF-8641-B186-90C1B7E4A1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55088" y="5664019"/>
                <a:ext cx="1467631" cy="653096"/>
              </a:xfrm>
              <a:prstGeom prst="rect">
                <a:avLst/>
              </a:prstGeom>
            </p:spPr>
          </p:pic>
        </p:grpSp>
        <p:pic>
          <p:nvPicPr>
            <p:cNvPr id="14" name="Picture 13">
              <a:extLst>
                <a:ext uri="{FF2B5EF4-FFF2-40B4-BE49-F238E27FC236}">
                  <a16:creationId xmlns:a16="http://schemas.microsoft.com/office/drawing/2014/main" id="{2BCB528F-3E65-CB4B-AEF0-DA01AE0D41BB}"/>
                </a:ext>
              </a:extLst>
            </p:cNvPr>
            <p:cNvPicPr>
              <a:picLocks noChangeAspect="1"/>
            </p:cNvPicPr>
            <p:nvPr userDrawn="1"/>
          </p:nvPicPr>
          <p:blipFill>
            <a:blip r:embed="rId8"/>
            <a:stretch>
              <a:fillRect/>
            </a:stretch>
          </p:blipFill>
          <p:spPr>
            <a:xfrm>
              <a:off x="8658001" y="5615031"/>
              <a:ext cx="1622042" cy="640116"/>
            </a:xfrm>
            <a:prstGeom prst="rect">
              <a:avLst/>
            </a:prstGeom>
          </p:spPr>
        </p:pic>
      </p:grpSp>
      <p:sp>
        <p:nvSpPr>
          <p:cNvPr id="2" name="Title 1"/>
          <p:cNvSpPr>
            <a:spLocks noGrp="1"/>
          </p:cNvSpPr>
          <p:nvPr>
            <p:ph type="ctrTitle" hasCustomPrompt="1"/>
          </p:nvPr>
        </p:nvSpPr>
        <p:spPr>
          <a:xfrm>
            <a:off x="571500" y="1762698"/>
            <a:ext cx="8898786" cy="1116303"/>
          </a:xfrm>
          <a:prstGeom prst="rect">
            <a:avLst/>
          </a:prstGeom>
        </p:spPr>
        <p:txBody>
          <a:bodyPr lIns="0" tIns="0" rIns="0" bIns="0" anchor="ctr">
            <a:normAutofit/>
          </a:bodyPr>
          <a:lstStyle>
            <a:lvl1pPr algn="l">
              <a:defRPr sz="4000" b="0"/>
            </a:lvl1pPr>
          </a:lstStyle>
          <a:p>
            <a:r>
              <a:rPr lang="en-US" dirty="0"/>
              <a:t>CLICK TO EDIT TITLE STYLE</a:t>
            </a:r>
          </a:p>
        </p:txBody>
      </p:sp>
      <p:sp>
        <p:nvSpPr>
          <p:cNvPr id="21" name="Freeform 20"/>
          <p:cNvSpPr/>
          <p:nvPr userDrawn="1"/>
        </p:nvSpPr>
        <p:spPr>
          <a:xfrm flipH="1" flipV="1">
            <a:off x="3329488" y="3105916"/>
            <a:ext cx="8862512" cy="1439348"/>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335449" y="3105916"/>
            <a:ext cx="7589681" cy="1439348"/>
          </a:xfrm>
          <a:prstGeom prst="rect">
            <a:avLst/>
          </a:prstGeom>
        </p:spPr>
        <p:txBody>
          <a:bodyPr anchor="ct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p>
          <a:p>
            <a:r>
              <a:rPr lang="en-US" dirty="0"/>
              <a:t>subtitle style</a:t>
            </a:r>
          </a:p>
        </p:txBody>
      </p:sp>
    </p:spTree>
    <p:extLst>
      <p:ext uri="{BB962C8B-B14F-4D97-AF65-F5344CB8AC3E}">
        <p14:creationId xmlns:p14="http://schemas.microsoft.com/office/powerpoint/2010/main" val="25882153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6024CE-307D-2C41-B2C2-6C42BA8DE8B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A9791-824D-EA40-8F38-002CF5DD49F4}" type="slidenum">
              <a:rPr lang="en-US" smtClean="0"/>
              <a:pPr/>
              <a:t>‹#›</a:t>
            </a:fld>
            <a:endParaRPr lang="en-US"/>
          </a:p>
        </p:txBody>
      </p:sp>
      <p:pic>
        <p:nvPicPr>
          <p:cNvPr id="8" name="Picture 7">
            <a:extLst>
              <a:ext uri="{FF2B5EF4-FFF2-40B4-BE49-F238E27FC236}">
                <a16:creationId xmlns:a16="http://schemas.microsoft.com/office/drawing/2014/main" id="{0DD6C9E7-3A2B-264B-8FDD-5FE53A15ECDA}"/>
              </a:ext>
            </a:extLst>
          </p:cNvPr>
          <p:cNvPicPr>
            <a:picLocks noChangeAspect="1"/>
          </p:cNvPicPr>
          <p:nvPr userDrawn="1"/>
        </p:nvPicPr>
        <p:blipFill>
          <a:blip r:embed="rId2"/>
          <a:stretch>
            <a:fillRect/>
          </a:stretch>
        </p:blipFill>
        <p:spPr>
          <a:xfrm>
            <a:off x="12700" y="-14616"/>
            <a:ext cx="12179300" cy="6858000"/>
          </a:xfrm>
          <a:prstGeom prst="rect">
            <a:avLst/>
          </a:prstGeom>
        </p:spPr>
      </p:pic>
      <p:sp>
        <p:nvSpPr>
          <p:cNvPr id="12" name="Freeform 11"/>
          <p:cNvSpPr/>
          <p:nvPr userDrawn="1"/>
        </p:nvSpPr>
        <p:spPr>
          <a:xfrm flipH="1" flipV="1">
            <a:off x="3212576" y="2694710"/>
            <a:ext cx="8979423" cy="1439348"/>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hasCustomPrompt="1"/>
          </p:nvPr>
        </p:nvSpPr>
        <p:spPr>
          <a:xfrm>
            <a:off x="4407877" y="2707127"/>
            <a:ext cx="7589681" cy="1439348"/>
          </a:xfrm>
          <a:prstGeom prst="rect">
            <a:avLst/>
          </a:prstGeom>
        </p:spPr>
        <p:txBody>
          <a:bodyPr anchor="ctr">
            <a:normAutofit/>
          </a:bodyPr>
          <a:lstStyle>
            <a:lvl1pPr marL="0" indent="0" algn="l">
              <a:buNone/>
              <a:defRPr sz="3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06922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9144873"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10" name="Rectangle 9">
            <a:extLst>
              <a:ext uri="{FF2B5EF4-FFF2-40B4-BE49-F238E27FC236}">
                <a16:creationId xmlns:a16="http://schemas.microsoft.com/office/drawing/2014/main" id="{466E6B90-C90B-AC44-9422-CAECA3ED0A6B}"/>
              </a:ext>
            </a:extLst>
          </p:cNvPr>
          <p:cNvSpPr/>
          <p:nvPr userDrawn="1"/>
        </p:nvSpPr>
        <p:spPr>
          <a:xfrm>
            <a:off x="10033830" y="362465"/>
            <a:ext cx="2158169" cy="6495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 hasCustomPrompt="1"/>
          </p:nvPr>
        </p:nvSpPr>
        <p:spPr>
          <a:xfrm>
            <a:off x="571500" y="1714499"/>
            <a:ext cx="9144873"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cxnSp>
        <p:nvCxnSpPr>
          <p:cNvPr id="6" name="Straight Connector 5">
            <a:extLst>
              <a:ext uri="{FF2B5EF4-FFF2-40B4-BE49-F238E27FC236}">
                <a16:creationId xmlns:a16="http://schemas.microsoft.com/office/drawing/2014/main" id="{6653E720-9DEA-114A-B92C-8D956F6EA511}"/>
              </a:ext>
            </a:extLst>
          </p:cNvPr>
          <p:cNvCxnSpPr>
            <a:cxnSpLocks/>
          </p:cNvCxnSpPr>
          <p:nvPr userDrawn="1"/>
        </p:nvCxnSpPr>
        <p:spPr>
          <a:xfrm>
            <a:off x="571500" y="1386398"/>
            <a:ext cx="9144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12551D2-C1B5-A842-8F8C-8F2BBB125080}"/>
              </a:ext>
            </a:extLst>
          </p:cNvPr>
          <p:cNvSpPr>
            <a:spLocks noGrp="1"/>
          </p:cNvSpPr>
          <p:nvPr>
            <p:ph type="body" sz="quarter" idx="10"/>
          </p:nvPr>
        </p:nvSpPr>
        <p:spPr>
          <a:xfrm>
            <a:off x="10244721" y="489216"/>
            <a:ext cx="1933853" cy="897181"/>
          </a:xfrm>
          <a:prstGeom prst="rect">
            <a:avLst/>
          </a:prstGeom>
        </p:spPr>
        <p:txBody>
          <a:bodyPr lIns="0" tIns="0" rIns="0" bIns="0" anchor="ct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Edit Master text styles</a:t>
            </a:r>
          </a:p>
        </p:txBody>
      </p:sp>
      <p:cxnSp>
        <p:nvCxnSpPr>
          <p:cNvPr id="9" name="Straight Connector 8">
            <a:extLst>
              <a:ext uri="{FF2B5EF4-FFF2-40B4-BE49-F238E27FC236}">
                <a16:creationId xmlns:a16="http://schemas.microsoft.com/office/drawing/2014/main" id="{FFF5F6EB-51D1-E641-BD08-1DB996C01D37}"/>
              </a:ext>
            </a:extLst>
          </p:cNvPr>
          <p:cNvCxnSpPr>
            <a:cxnSpLocks/>
          </p:cNvCxnSpPr>
          <p:nvPr userDrawn="1"/>
        </p:nvCxnSpPr>
        <p:spPr>
          <a:xfrm>
            <a:off x="10243556" y="1386397"/>
            <a:ext cx="1737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6EE28B2-F5FF-8B44-973F-E887CE2863EC}"/>
              </a:ext>
            </a:extLst>
          </p:cNvPr>
          <p:cNvSpPr>
            <a:spLocks noGrp="1"/>
          </p:cNvSpPr>
          <p:nvPr>
            <p:ph idx="11"/>
          </p:nvPr>
        </p:nvSpPr>
        <p:spPr>
          <a:xfrm>
            <a:off x="10244722" y="1714499"/>
            <a:ext cx="1933852" cy="4462464"/>
          </a:xfrm>
          <a:prstGeom prst="rect">
            <a:avLst/>
          </a:prstGeom>
        </p:spPr>
        <p:txBody>
          <a:bodyPr vert="horz" lIns="0" tIns="0" rIns="0" bIns="0" rtlCol="0">
            <a:normAutofit/>
          </a:bodyPr>
          <a:lstStyle>
            <a:lvl1pPr marL="171450" indent="-171450">
              <a:buClr>
                <a:schemeClr val="accent1"/>
              </a:buClr>
              <a:buFont typeface="Wingdings" pitchFamily="2" charset="2"/>
              <a:buChar char="§"/>
              <a:defRPr sz="1100"/>
            </a:lvl1pPr>
            <a:lvl2pPr marL="457200" indent="0">
              <a:buFontTx/>
              <a:buNone/>
              <a:defRPr sz="1000"/>
            </a:lvl2pPr>
          </a:lstStyle>
          <a:p>
            <a:pPr lvl="0"/>
            <a:r>
              <a:rPr lang="en-US" dirty="0"/>
              <a:t>Edit Master text styles</a:t>
            </a:r>
          </a:p>
        </p:txBody>
      </p:sp>
    </p:spTree>
    <p:extLst>
      <p:ext uri="{BB962C8B-B14F-4D97-AF65-F5344CB8AC3E}">
        <p14:creationId xmlns:p14="http://schemas.microsoft.com/office/powerpoint/2010/main" val="118704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9144873"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10" name="Rectangle 9">
            <a:extLst>
              <a:ext uri="{FF2B5EF4-FFF2-40B4-BE49-F238E27FC236}">
                <a16:creationId xmlns:a16="http://schemas.microsoft.com/office/drawing/2014/main" id="{466E6B90-C90B-AC44-9422-CAECA3ED0A6B}"/>
              </a:ext>
            </a:extLst>
          </p:cNvPr>
          <p:cNvSpPr/>
          <p:nvPr userDrawn="1"/>
        </p:nvSpPr>
        <p:spPr>
          <a:xfrm>
            <a:off x="10033830" y="362465"/>
            <a:ext cx="2158169" cy="6495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 hasCustomPrompt="1"/>
          </p:nvPr>
        </p:nvSpPr>
        <p:spPr>
          <a:xfrm>
            <a:off x="571500" y="1714499"/>
            <a:ext cx="9144873"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cxnSp>
        <p:nvCxnSpPr>
          <p:cNvPr id="6" name="Straight Connector 5">
            <a:extLst>
              <a:ext uri="{FF2B5EF4-FFF2-40B4-BE49-F238E27FC236}">
                <a16:creationId xmlns:a16="http://schemas.microsoft.com/office/drawing/2014/main" id="{6653E720-9DEA-114A-B92C-8D956F6EA511}"/>
              </a:ext>
            </a:extLst>
          </p:cNvPr>
          <p:cNvCxnSpPr>
            <a:cxnSpLocks/>
          </p:cNvCxnSpPr>
          <p:nvPr userDrawn="1"/>
        </p:nvCxnSpPr>
        <p:spPr>
          <a:xfrm>
            <a:off x="571500" y="1386398"/>
            <a:ext cx="9144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3875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7B5E8462-02A7-1345-9DEC-CC66B3067D86}"/>
              </a:ext>
            </a:extLst>
          </p:cNvPr>
          <p:cNvSpPr>
            <a:spLocks noGrp="1"/>
          </p:cNvSpPr>
          <p:nvPr>
            <p:ph idx="10" hasCustomPrompt="1"/>
          </p:nvPr>
        </p:nvSpPr>
        <p:spPr>
          <a:xfrm>
            <a:off x="571500" y="1714500"/>
            <a:ext cx="11010900"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sp>
        <p:nvSpPr>
          <p:cNvPr id="15"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6" name="Straight Connector 15">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7995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D567B20-0188-124A-872D-710B4832B1AB}"/>
              </a:ext>
            </a:extLst>
          </p:cNvPr>
          <p:cNvSpPr>
            <a:spLocks noGrp="1"/>
          </p:cNvSpPr>
          <p:nvPr>
            <p:ph type="body" idx="10" hasCustomPrompt="1"/>
          </p:nvPr>
        </p:nvSpPr>
        <p:spPr>
          <a:xfrm>
            <a:off x="571500" y="1451707"/>
            <a:ext cx="11010900" cy="301256"/>
          </a:xfrm>
          <a:prstGeom prst="rect">
            <a:avLst/>
          </a:prstGeom>
        </p:spPr>
        <p:txBody>
          <a:bodyPr lIns="0" tIns="0" rIns="0" bIns="0" anchor="t"/>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a:t>
            </a:r>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1" hasCustomPrompt="1"/>
          </p:nvPr>
        </p:nvSpPr>
        <p:spPr>
          <a:xfrm>
            <a:off x="571500" y="2116183"/>
            <a:ext cx="11010900" cy="4060779"/>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sp>
        <p:nvSpPr>
          <p:cNvPr id="15"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6" name="Straight Connector 15">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0048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3" name="Text Placeholder 2"/>
          <p:cNvSpPr>
            <a:spLocks noGrp="1"/>
          </p:cNvSpPr>
          <p:nvPr>
            <p:ph type="body" idx="1"/>
          </p:nvPr>
        </p:nvSpPr>
        <p:spPr>
          <a:xfrm>
            <a:off x="571500" y="1639772"/>
            <a:ext cx="5426075" cy="301256"/>
          </a:xfrm>
          <a:prstGeom prst="rect">
            <a:avLst/>
          </a:prstGeom>
        </p:spPr>
        <p:txBody>
          <a:bodyPr lIns="0" tIns="0" rIns="0" bIns="0" anchor="t"/>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71500" y="2129013"/>
            <a:ext cx="5426075" cy="4062781"/>
          </a:xfrm>
          <a:prstGeom prst="rect">
            <a:avLst/>
          </a:prstGeom>
        </p:spPr>
        <p:txBody>
          <a:bodyPr lIns="0" tIns="0" rIns="0" bIns="0"/>
          <a:lstStyle>
            <a:lvl1pPr marL="233363" indent="-233363">
              <a:tabLst/>
              <a:defRPr sz="2400"/>
            </a:lvl1pPr>
            <a:lvl2pPr marL="685800" indent="-285750">
              <a:buFont typeface="Monaco" pitchFamily="2" charset="77"/>
              <a:buChar char="⎼"/>
              <a:tabLst/>
              <a:defRPr sz="2000"/>
            </a:lvl2pPr>
            <a:lvl3pPr>
              <a:defRPr sz="1600"/>
            </a:lvl3pPr>
            <a:lvl4pPr>
              <a:defRPr sz="1600"/>
            </a:lvl4pPr>
            <a:lvl5pPr>
              <a:defRPr sz="1600"/>
            </a:lvl5pPr>
          </a:lstStyle>
          <a:p>
            <a:pPr lvl="0"/>
            <a:r>
              <a:rPr lang="en-US" dirty="0"/>
              <a:t>Edit Master text styles</a:t>
            </a:r>
          </a:p>
          <a:p>
            <a:pPr lvl="1"/>
            <a:r>
              <a:rPr lang="en-US" dirty="0"/>
              <a:t>Second level</a:t>
            </a:r>
          </a:p>
        </p:txBody>
      </p:sp>
      <p:sp>
        <p:nvSpPr>
          <p:cNvPr id="5" name="Text Placeholder 4"/>
          <p:cNvSpPr>
            <a:spLocks noGrp="1"/>
          </p:cNvSpPr>
          <p:nvPr>
            <p:ph type="body" sz="quarter" idx="3" hasCustomPrompt="1"/>
          </p:nvPr>
        </p:nvSpPr>
        <p:spPr>
          <a:xfrm>
            <a:off x="6172200" y="1639772"/>
            <a:ext cx="5410200" cy="301256"/>
          </a:xfrm>
          <a:prstGeom prst="rect">
            <a:avLst/>
          </a:prstGeom>
        </p:spPr>
        <p:txBody>
          <a:bodyPr lIns="0" tIns="0" rIns="0" bIns="0" anchor="t"/>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a:extLst>
              <a:ext uri="{FF2B5EF4-FFF2-40B4-BE49-F238E27FC236}">
                <a16:creationId xmlns:a16="http://schemas.microsoft.com/office/drawing/2014/main" id="{FF4ADF2C-15A5-0D46-A269-FEE669950A78}"/>
              </a:ext>
            </a:extLst>
          </p:cNvPr>
          <p:cNvSpPr>
            <a:spLocks noGrp="1"/>
          </p:cNvSpPr>
          <p:nvPr>
            <p:ph sz="half" idx="13"/>
          </p:nvPr>
        </p:nvSpPr>
        <p:spPr>
          <a:xfrm>
            <a:off x="6172200" y="2129014"/>
            <a:ext cx="5426075" cy="4062780"/>
          </a:xfrm>
          <a:prstGeom prst="rect">
            <a:avLst/>
          </a:prstGeom>
        </p:spPr>
        <p:txBody>
          <a:bodyPr lIns="0" tIns="0" rIns="0" bIns="0"/>
          <a:lstStyle>
            <a:lvl1pPr marL="233363" indent="-233363">
              <a:tabLst/>
              <a:defRPr sz="2400"/>
            </a:lvl1pPr>
            <a:lvl2pPr marL="685800" indent="-285750">
              <a:buFont typeface="Monaco" pitchFamily="2" charset="77"/>
              <a:buChar char="⎼"/>
              <a:tabLst/>
              <a:defRPr sz="2000"/>
            </a:lvl2pPr>
            <a:lvl3pPr>
              <a:defRPr sz="1600"/>
            </a:lvl3pPr>
            <a:lvl4pPr>
              <a:defRPr sz="1600"/>
            </a:lvl4pPr>
            <a:lvl5pPr>
              <a:defRPr sz="1600"/>
            </a:lvl5pPr>
          </a:lstStyle>
          <a:p>
            <a:pPr lvl="0"/>
            <a:r>
              <a:rPr lang="en-US" dirty="0"/>
              <a:t>Edit Master text styles</a:t>
            </a:r>
          </a:p>
          <a:p>
            <a:pPr lvl="1"/>
            <a:r>
              <a:rPr lang="en-US" dirty="0"/>
              <a:t>Second level</a:t>
            </a:r>
          </a:p>
        </p:txBody>
      </p:sp>
      <p:cxnSp>
        <p:nvCxnSpPr>
          <p:cNvPr id="21" name="Straight Connector 20">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429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2" name="Straight Connector 11">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0801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327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0" tIns="0" rIns="0" bIns="0">
            <a:normAutofit/>
          </a:bodyPr>
          <a:lstStyle>
            <a:lvl1pPr>
              <a:lnSpc>
                <a:spcPct val="90000"/>
              </a:lnSpc>
              <a:defRPr sz="4000" b="0" cap="none" spc="131">
                <a:solidFill>
                  <a:schemeClr val="bg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8" y="4647764"/>
            <a:ext cx="10979148" cy="924363"/>
          </a:xfrm>
          <a:prstGeom prst="rect">
            <a:avLst/>
          </a:prstGeom>
        </p:spPr>
        <p:txBody>
          <a:bodyPr lIns="0" tIns="0" rIns="0" bIns="0">
            <a:normAutofit/>
          </a:bodyPr>
          <a:lstStyle>
            <a:lvl1pPr marL="0" indent="0" algn="l">
              <a:lnSpc>
                <a:spcPct val="90000"/>
              </a:lnSpc>
              <a:spcBef>
                <a:spcPts val="1200"/>
              </a:spcBef>
              <a:buNone/>
              <a:defRPr sz="1800" spc="31" baseline="0">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dirty="0"/>
              <a:t>&lt;Affiliations&gt;</a:t>
            </a:r>
          </a:p>
        </p:txBody>
      </p:sp>
      <p:sp>
        <p:nvSpPr>
          <p:cNvPr id="9" name="Text Placeholder 8"/>
          <p:cNvSpPr>
            <a:spLocks noGrp="1"/>
          </p:cNvSpPr>
          <p:nvPr>
            <p:ph type="body" sz="quarter" idx="13" hasCustomPrompt="1"/>
          </p:nvPr>
        </p:nvSpPr>
        <p:spPr>
          <a:xfrm>
            <a:off x="611718" y="3409276"/>
            <a:ext cx="10979149" cy="1227813"/>
          </a:xfrm>
          <a:prstGeom prst="rect">
            <a:avLst/>
          </a:prstGeom>
        </p:spPr>
        <p:txBody>
          <a:bodyPr lIns="0" tIns="0" rIns="0" bIns="0">
            <a:noAutofit/>
          </a:bodyPr>
          <a:lstStyle>
            <a:lvl1pPr marL="0" indent="0">
              <a:buNone/>
              <a:defRPr sz="2400" b="0" spc="31">
                <a:solidFill>
                  <a:schemeClr val="bg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&lt;Authors&gt;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chemeClr val="bg1"/>
                </a:solidFill>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Tree>
    <p:extLst>
      <p:ext uri="{BB962C8B-B14F-4D97-AF65-F5344CB8AC3E}">
        <p14:creationId xmlns:p14="http://schemas.microsoft.com/office/powerpoint/2010/main" val="2573295334"/>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6" y="1598085"/>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427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5016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0" name="Straight Connector 9">
            <a:extLst>
              <a:ext uri="{FF2B5EF4-FFF2-40B4-BE49-F238E27FC236}">
                <a16:creationId xmlns:a16="http://schemas.microsoft.com/office/drawing/2014/main" id="{ABBC311C-9C3E-4607-B096-DC8B7251590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885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10" name="Footer Placeholder 2">
            <a:extLst>
              <a:ext uri="{FF2B5EF4-FFF2-40B4-BE49-F238E27FC236}">
                <a16:creationId xmlns:a16="http://schemas.microsoft.com/office/drawing/2014/main" id="{3B5BC054-C3FB-4A91-85D1-FAF830CF0E2C}"/>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1" name="Straight Connector 10">
            <a:extLst>
              <a:ext uri="{FF2B5EF4-FFF2-40B4-BE49-F238E27FC236}">
                <a16:creationId xmlns:a16="http://schemas.microsoft.com/office/drawing/2014/main" id="{D218B27A-E61F-4A7A-9C40-3B70786CCF2C}"/>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572184"/>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834E-8A98-0F40-9966-38136B2BAD31}"/>
              </a:ext>
            </a:extLst>
          </p:cNvPr>
          <p:cNvSpPr>
            <a:spLocks noGrp="1"/>
          </p:cNvSpPr>
          <p:nvPr>
            <p:ph type="title"/>
          </p:nvPr>
        </p:nvSpPr>
        <p:spPr>
          <a:xfrm>
            <a:off x="548640" y="365125"/>
            <a:ext cx="10515600" cy="1325563"/>
          </a:xfrm>
        </p:spPr>
        <p:txBody>
          <a:bodyPr lIns="0">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3BB22-C1AE-7540-9B2C-5D99419F4270}"/>
              </a:ext>
            </a:extLst>
          </p:cNvPr>
          <p:cNvSpPr>
            <a:spLocks noGrp="1"/>
          </p:cNvSpPr>
          <p:nvPr>
            <p:ph idx="1"/>
          </p:nvPr>
        </p:nvSpPr>
        <p:spPr>
          <a:xfrm>
            <a:off x="54864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3B8B212A-BD2B-2845-B84F-3C3C064CA586}"/>
              </a:ext>
            </a:extLst>
          </p:cNvPr>
          <p:cNvSpPr txBox="1"/>
          <p:nvPr userDrawn="1">
            <p:custDataLst>
              <p:tags r:id="rId1"/>
            </p:custDataLst>
          </p:nvPr>
        </p:nvSpPr>
        <p:spPr>
          <a:xfrm>
            <a:off x="704994" y="98905"/>
            <a:ext cx="1172169" cy="369332"/>
          </a:xfrm>
          <a:prstGeom prst="rect">
            <a:avLst/>
          </a:prstGeom>
          <a:noFill/>
        </p:spPr>
        <p:txBody>
          <a:bodyPr wrap="square" rtlCol="0">
            <a:spAutoFit/>
          </a:bodyPr>
          <a:lstStyle/>
          <a:p>
            <a:pPr algn="ctr"/>
            <a:r>
              <a:rPr lang="en-US" b="0" spc="160" dirty="0">
                <a:solidFill>
                  <a:schemeClr val="bg1"/>
                </a:solidFill>
              </a:rPr>
              <a:t>ONCA</a:t>
            </a:r>
          </a:p>
        </p:txBody>
      </p:sp>
      <p:sp>
        <p:nvSpPr>
          <p:cNvPr id="8" name="Slide Number Placeholder 5">
            <a:extLst>
              <a:ext uri="{FF2B5EF4-FFF2-40B4-BE49-F238E27FC236}">
                <a16:creationId xmlns:a16="http://schemas.microsoft.com/office/drawing/2014/main" id="{2293F4B2-B5EB-7C45-BB31-30ACA1060D1D}"/>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Tree>
    <p:extLst>
      <p:ext uri="{BB962C8B-B14F-4D97-AF65-F5344CB8AC3E}">
        <p14:creationId xmlns:p14="http://schemas.microsoft.com/office/powerpoint/2010/main" val="1669948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BFE618-4FE9-5A4B-A525-099537A7F738}"/>
              </a:ext>
            </a:extLst>
          </p:cNvPr>
          <p:cNvSpPr/>
          <p:nvPr userDrawn="1"/>
        </p:nvSpPr>
        <p:spPr bwMode="auto">
          <a:xfrm>
            <a:off x="-31839" y="0"/>
            <a:ext cx="12223840" cy="6858003"/>
          </a:xfrm>
          <a:prstGeom prst="rect">
            <a:avLst/>
          </a:prstGeom>
          <a:pattFill prst="pct5">
            <a:fgClr>
              <a:schemeClr val="bg1">
                <a:lumMod val="85000"/>
              </a:schemeClr>
            </a:fgClr>
            <a:bgClr>
              <a:schemeClr val="bg1"/>
            </a:bgClr>
          </a:pattFill>
          <a:ln w="28575" cap="flat" cmpd="sng" algn="ctr">
            <a:noFill/>
            <a:prstDash val="sysDot"/>
            <a:round/>
            <a:headEnd type="none" w="lg" len="lg"/>
            <a:tailEnd type="none" w="lg" len="lg"/>
          </a:ln>
          <a:effectLst/>
        </p:spPr>
        <p:txBody>
          <a:bodyPr vert="horz" wrap="square" lIns="0" tIns="0" rIns="0" bIns="0" numCol="1" rtlCol="0" anchor="ctr" anchorCtr="0" compatLnSpc="1">
            <a:prstTxWarp prst="textNoShape">
              <a:avLst/>
            </a:prstTxWarp>
          </a:bodyPr>
          <a:lstStyle/>
          <a:p>
            <a:pPr algn="ctr"/>
            <a:endParaRPr lang="en-GB" sz="1800">
              <a:solidFill>
                <a:srgbClr val="000000"/>
              </a:solidFill>
            </a:endParaRPr>
          </a:p>
        </p:txBody>
      </p:sp>
      <p:pic>
        <p:nvPicPr>
          <p:cNvPr id="7" name="Picture 6" descr="Logo, company name&#10;&#10;Description automatically generated">
            <a:extLst>
              <a:ext uri="{FF2B5EF4-FFF2-40B4-BE49-F238E27FC236}">
                <a16:creationId xmlns:a16="http://schemas.microsoft.com/office/drawing/2014/main" id="{2E5223A0-E1BB-AB42-A441-C74C04B3B3A8}"/>
              </a:ext>
            </a:extLst>
          </p:cNvPr>
          <p:cNvPicPr>
            <a:picLocks noChangeAspect="1"/>
          </p:cNvPicPr>
          <p:nvPr userDrawn="1"/>
        </p:nvPicPr>
        <p:blipFill>
          <a:blip r:embed="rId2"/>
          <a:stretch>
            <a:fillRect/>
          </a:stretch>
        </p:blipFill>
        <p:spPr>
          <a:xfrm>
            <a:off x="8534665" y="1777401"/>
            <a:ext cx="3095420" cy="1984248"/>
          </a:xfrm>
          <a:prstGeom prst="rect">
            <a:avLst/>
          </a:prstGeom>
        </p:spPr>
      </p:pic>
      <p:sp>
        <p:nvSpPr>
          <p:cNvPr id="8" name="Parallelogram 7">
            <a:extLst>
              <a:ext uri="{FF2B5EF4-FFF2-40B4-BE49-F238E27FC236}">
                <a16:creationId xmlns:a16="http://schemas.microsoft.com/office/drawing/2014/main" id="{104814C6-052E-8540-B567-5688AD5B3CB7}"/>
              </a:ext>
            </a:extLst>
          </p:cNvPr>
          <p:cNvSpPr/>
          <p:nvPr userDrawn="1"/>
        </p:nvSpPr>
        <p:spPr>
          <a:xfrm>
            <a:off x="-31839" y="2"/>
            <a:ext cx="8945260" cy="6858001"/>
          </a:xfrm>
          <a:prstGeom prst="parallelogram">
            <a:avLst>
              <a:gd name="adj" fmla="val 48054"/>
            </a:avLst>
          </a:prstGeom>
          <a:solidFill>
            <a:srgbClr val="3C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C3B112-174F-DF42-9026-C20BA9F63E9F}"/>
              </a:ext>
            </a:extLst>
          </p:cNvPr>
          <p:cNvSpPr/>
          <p:nvPr userDrawn="1"/>
        </p:nvSpPr>
        <p:spPr>
          <a:xfrm>
            <a:off x="-31839" y="0"/>
            <a:ext cx="5354135" cy="6858000"/>
          </a:xfrm>
          <a:prstGeom prst="rect">
            <a:avLst/>
          </a:prstGeom>
          <a:solidFill>
            <a:srgbClr val="3C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6B94DF-F39B-DD40-A9E9-D92F9D08C55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321" t="40530"/>
          <a:stretch/>
        </p:blipFill>
        <p:spPr>
          <a:xfrm>
            <a:off x="0" y="4898091"/>
            <a:ext cx="6480140" cy="2244618"/>
          </a:xfrm>
          <a:prstGeom prst="rect">
            <a:avLst/>
          </a:prstGeom>
        </p:spPr>
      </p:pic>
      <p:sp>
        <p:nvSpPr>
          <p:cNvPr id="2" name="Title 1">
            <a:extLst>
              <a:ext uri="{FF2B5EF4-FFF2-40B4-BE49-F238E27FC236}">
                <a16:creationId xmlns:a16="http://schemas.microsoft.com/office/drawing/2014/main" id="{CB1155C6-0037-7043-A6D1-EFA10E54DE16}"/>
              </a:ext>
            </a:extLst>
          </p:cNvPr>
          <p:cNvSpPr>
            <a:spLocks noGrp="1"/>
          </p:cNvSpPr>
          <p:nvPr>
            <p:ph type="ctrTitle"/>
          </p:nvPr>
        </p:nvSpPr>
        <p:spPr>
          <a:xfrm>
            <a:off x="665534" y="1250955"/>
            <a:ext cx="6114552" cy="1421928"/>
          </a:xfrm>
        </p:spPr>
        <p:txBody>
          <a:bodyPr anchor="b">
            <a:spAutoFit/>
          </a:bodyPr>
          <a:lstStyle>
            <a:lvl1pPr algn="l">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2BF20D-5459-DF47-932F-ABB1E1BD9245}"/>
              </a:ext>
            </a:extLst>
          </p:cNvPr>
          <p:cNvSpPr>
            <a:spLocks noGrp="1"/>
          </p:cNvSpPr>
          <p:nvPr>
            <p:ph type="subTitle" idx="1"/>
          </p:nvPr>
        </p:nvSpPr>
        <p:spPr>
          <a:xfrm>
            <a:off x="665534" y="2794520"/>
            <a:ext cx="6114552" cy="424732"/>
          </a:xfrm>
        </p:spPr>
        <p:txBody>
          <a:bodyPr>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5C863845-993A-7C4E-95E5-64828B1FB811}"/>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
        <p:nvSpPr>
          <p:cNvPr id="12" name="Slide Number Placeholder 6">
            <a:extLst>
              <a:ext uri="{FF2B5EF4-FFF2-40B4-BE49-F238E27FC236}">
                <a16:creationId xmlns:a16="http://schemas.microsoft.com/office/drawing/2014/main" id="{E0E0D139-F761-1F4A-A802-97D532BCF807}"/>
              </a:ext>
            </a:extLst>
          </p:cNvPr>
          <p:cNvSpPr txBox="1">
            <a:spLocks/>
          </p:cNvSpPr>
          <p:nvPr userDrawn="1"/>
        </p:nvSpPr>
        <p:spPr>
          <a:xfrm>
            <a:off x="6982691" y="6358486"/>
            <a:ext cx="2892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a:solidFill>
                  <a:schemeClr val="tx1">
                    <a:tint val="75000"/>
                  </a:schemeClr>
                </a:solidFill>
                <a:latin typeface="+mn-lt"/>
                <a:ea typeface="+mn-ea"/>
                <a:cs typeface="+mn-cs"/>
              </a:rPr>
              <a:t>For Field Medical Use in Scientific Exchange</a:t>
            </a:r>
          </a:p>
        </p:txBody>
      </p:sp>
    </p:spTree>
    <p:extLst>
      <p:ext uri="{BB962C8B-B14F-4D97-AF65-F5344CB8AC3E}">
        <p14:creationId xmlns:p14="http://schemas.microsoft.com/office/powerpoint/2010/main" val="30068551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10BD0C6-3397-BDCC-6694-310503D09848}"/>
              </a:ext>
            </a:extLst>
          </p:cNvPr>
          <p:cNvSpPr/>
          <p:nvPr userDrawn="1"/>
        </p:nvSpPr>
        <p:spPr>
          <a:xfrm flipH="1">
            <a:off x="9326404" y="-77890"/>
            <a:ext cx="4718211" cy="6978754"/>
          </a:xfrm>
          <a:prstGeom prst="parallelogram">
            <a:avLst>
              <a:gd name="adj" fmla="val 26238"/>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06CFBA-1F50-293C-5232-D486CE42E219}"/>
              </a:ext>
            </a:extLst>
          </p:cNvPr>
          <p:cNvSpPr/>
          <p:nvPr userDrawn="1"/>
        </p:nvSpPr>
        <p:spPr>
          <a:xfrm flipH="1">
            <a:off x="9026367" y="-77890"/>
            <a:ext cx="4718211" cy="6978754"/>
          </a:xfrm>
          <a:prstGeom prst="parallelogram">
            <a:avLst>
              <a:gd name="adj" fmla="val 26238"/>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 blurry image of a building&#10;&#10;Description automatically generated">
            <a:extLst>
              <a:ext uri="{FF2B5EF4-FFF2-40B4-BE49-F238E27FC236}">
                <a16:creationId xmlns:a16="http://schemas.microsoft.com/office/drawing/2014/main" id="{F5595DD5-AB03-C457-36C3-8A6E816F342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0" y="179294"/>
            <a:ext cx="12192000" cy="6858000"/>
          </a:xfrm>
          <a:prstGeom prst="rect">
            <a:avLst/>
          </a:prstGeom>
        </p:spPr>
      </p:pic>
      <p:sp>
        <p:nvSpPr>
          <p:cNvPr id="2" name="Graphic 11">
            <a:extLst>
              <a:ext uri="{FF2B5EF4-FFF2-40B4-BE49-F238E27FC236}">
                <a16:creationId xmlns:a16="http://schemas.microsoft.com/office/drawing/2014/main" id="{08D91959-D317-6B6B-4BE6-C09A9C0BE584}"/>
              </a:ext>
            </a:extLst>
          </p:cNvPr>
          <p:cNvSpPr/>
          <p:nvPr userDrawn="1"/>
        </p:nvSpPr>
        <p:spPr>
          <a:xfrm flipH="1">
            <a:off x="-642939" y="-102228"/>
            <a:ext cx="12908091" cy="7015099"/>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463" h="1595322">
                <a:moveTo>
                  <a:pt x="2935463" y="1582191"/>
                </a:moveTo>
                <a:lnTo>
                  <a:pt x="1852562" y="3300"/>
                </a:lnTo>
                <a:lnTo>
                  <a:pt x="0" y="0"/>
                </a:lnTo>
                <a:lnTo>
                  <a:pt x="4377" y="1595322"/>
                </a:lnTo>
                <a:lnTo>
                  <a:pt x="2935463" y="1582191"/>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90625" y="2339951"/>
            <a:ext cx="3810751" cy="2463848"/>
          </a:xfrm>
          <a:prstGeom prst="rect">
            <a:avLst/>
          </a:prstGeom>
          <a:effectLst>
            <a:glow rad="1060139">
              <a:schemeClr val="bg1">
                <a:alpha val="40335"/>
              </a:schemeClr>
            </a:glow>
          </a:effectLst>
        </p:spPr>
      </p:pic>
      <p:pic>
        <p:nvPicPr>
          <p:cNvPr id="5" name="Graphic 4">
            <a:extLst>
              <a:ext uri="{FF2B5EF4-FFF2-40B4-BE49-F238E27FC236}">
                <a16:creationId xmlns:a16="http://schemas.microsoft.com/office/drawing/2014/main" id="{B0587E72-E3D4-1019-645C-D1E0B46931F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8356" y="842964"/>
            <a:ext cx="3995288" cy="892150"/>
          </a:xfrm>
          <a:prstGeom prst="rect">
            <a:avLst/>
          </a:prstGeom>
        </p:spPr>
      </p:pic>
    </p:spTree>
    <p:extLst>
      <p:ext uri="{BB962C8B-B14F-4D97-AF65-F5344CB8AC3E}">
        <p14:creationId xmlns:p14="http://schemas.microsoft.com/office/powerpoint/2010/main" val="20450953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507E42-4CB4-BE39-1B67-AA9014F2BBE0}"/>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609600" y="2732629"/>
            <a:ext cx="10972800" cy="747897"/>
          </a:xfrm>
          <a:prstGeom prst="rect">
            <a:avLst/>
          </a:prstGeom>
        </p:spPr>
        <p:txBody>
          <a:bodyPr wrap="square" anchor="ctr"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510243"/>
            <a:ext cx="10972799" cy="646331"/>
          </a:xfrm>
          <a:prstGeom prst="rect">
            <a:avLst/>
          </a:prstGeom>
        </p:spPr>
        <p:txBody>
          <a:bodyPr wrap="square" tIns="274320">
            <a:spAutoFit/>
          </a:bodyPr>
          <a:lstStyle>
            <a:lvl1pPr algn="ctr">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06375" y="578768"/>
            <a:ext cx="2379249" cy="1538308"/>
          </a:xfrm>
          <a:prstGeom prst="rect">
            <a:avLst/>
          </a:prstGeom>
          <a:effectLst>
            <a:glow rad="1060139">
              <a:schemeClr val="bg1">
                <a:alpha val="40335"/>
              </a:schemeClr>
            </a:glow>
          </a:effectLst>
        </p:spPr>
      </p:pic>
    </p:spTree>
    <p:extLst>
      <p:ext uri="{BB962C8B-B14F-4D97-AF65-F5344CB8AC3E}">
        <p14:creationId xmlns:p14="http://schemas.microsoft.com/office/powerpoint/2010/main" val="11239466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CC2F4B-804E-0C64-0D5D-DA8504B10774}"/>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4674462" y="2732629"/>
            <a:ext cx="6907938"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4674462" y="3510243"/>
            <a:ext cx="6907937"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8293" y="1694435"/>
            <a:ext cx="3502964" cy="2264848"/>
          </a:xfrm>
          <a:prstGeom prst="rect">
            <a:avLst/>
          </a:prstGeom>
          <a:effectLst>
            <a:glow rad="1060139">
              <a:schemeClr val="bg1">
                <a:alpha val="40335"/>
              </a:schemeClr>
            </a:glow>
          </a:effectLst>
        </p:spPr>
      </p:pic>
    </p:spTree>
    <p:extLst>
      <p:ext uri="{BB962C8B-B14F-4D97-AF65-F5344CB8AC3E}">
        <p14:creationId xmlns:p14="http://schemas.microsoft.com/office/powerpoint/2010/main" val="38939936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83C3264-6980-5442-98DC-23413E738596}"/>
              </a:ext>
            </a:extLst>
          </p:cNvPr>
          <p:cNvGrpSpPr/>
          <p:nvPr userDrawn="1"/>
        </p:nvGrpSpPr>
        <p:grpSpPr>
          <a:xfrm>
            <a:off x="-2276554" y="-77890"/>
            <a:ext cx="15785979" cy="7246786"/>
            <a:chOff x="-2276554" y="-77890"/>
            <a:chExt cx="15785979" cy="7246786"/>
          </a:xfrm>
        </p:grpSpPr>
        <p:sp>
          <p:nvSpPr>
            <p:cNvPr id="7" name="Parallelogram 6">
              <a:extLst>
                <a:ext uri="{FF2B5EF4-FFF2-40B4-BE49-F238E27FC236}">
                  <a16:creationId xmlns:a16="http://schemas.microsoft.com/office/drawing/2014/main" id="{60C1F5A2-2E5A-4DEC-DB9D-0E7D44D55933}"/>
                </a:ext>
              </a:extLst>
            </p:cNvPr>
            <p:cNvSpPr/>
            <p:nvPr userDrawn="1"/>
          </p:nvSpPr>
          <p:spPr>
            <a:xfrm flipH="1">
              <a:off x="9253663" y="-77890"/>
              <a:ext cx="4255760" cy="7246786"/>
            </a:xfrm>
            <a:prstGeom prst="parallelogram">
              <a:avLst>
                <a:gd name="adj" fmla="val 29870"/>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01DBD1A-7C61-54DA-5C19-E9A46ED8B05E}"/>
                </a:ext>
              </a:extLst>
            </p:cNvPr>
            <p:cNvSpPr/>
            <p:nvPr userDrawn="1"/>
          </p:nvSpPr>
          <p:spPr>
            <a:xfrm flipH="1">
              <a:off x="8942104" y="-77890"/>
              <a:ext cx="4567321" cy="7246786"/>
            </a:xfrm>
            <a:prstGeom prst="parallelogram">
              <a:avLst>
                <a:gd name="adj" fmla="val 28655"/>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lur blurry image of a building&#10;&#10;Description automatically generated">
              <a:extLst>
                <a:ext uri="{FF2B5EF4-FFF2-40B4-BE49-F238E27FC236}">
                  <a16:creationId xmlns:a16="http://schemas.microsoft.com/office/drawing/2014/main" id="{C167C66F-F6B0-B331-8B4E-FF29474A2791}"/>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68342" y="-38442"/>
              <a:ext cx="12260341" cy="6896442"/>
            </a:xfrm>
            <a:prstGeom prst="rect">
              <a:avLst/>
            </a:prstGeom>
          </p:spPr>
        </p:pic>
        <p:sp>
          <p:nvSpPr>
            <p:cNvPr id="15" name="Graphic 11">
              <a:extLst>
                <a:ext uri="{FF2B5EF4-FFF2-40B4-BE49-F238E27FC236}">
                  <a16:creationId xmlns:a16="http://schemas.microsoft.com/office/drawing/2014/main" id="{87B2A061-E91E-E11C-CFC7-65725B683CD3}"/>
                </a:ext>
              </a:extLst>
            </p:cNvPr>
            <p:cNvSpPr/>
            <p:nvPr userDrawn="1"/>
          </p:nvSpPr>
          <p:spPr>
            <a:xfrm flipH="1">
              <a:off x="-2276554" y="-5916"/>
              <a:ext cx="14500464" cy="714228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 name="connsiteX0" fmla="*/ 2935463 w 2935463"/>
                <a:gd name="connsiteY0" fmla="*/ 1582191 h 1595322"/>
                <a:gd name="connsiteX1" fmla="*/ 1945462 w 2935463"/>
                <a:gd name="connsiteY1" fmla="*/ 138973 h 1595322"/>
                <a:gd name="connsiteX2" fmla="*/ 0 w 2935463"/>
                <a:gd name="connsiteY2" fmla="*/ 0 h 1595322"/>
                <a:gd name="connsiteX3" fmla="*/ 4377 w 2935463"/>
                <a:gd name="connsiteY3" fmla="*/ 1595322 h 1595322"/>
                <a:gd name="connsiteX4" fmla="*/ 2935463 w 2935463"/>
                <a:gd name="connsiteY4" fmla="*/ 1582191 h 1595322"/>
                <a:gd name="connsiteX0" fmla="*/ 2936131 w 2936131"/>
                <a:gd name="connsiteY0" fmla="*/ 1443844 h 1456975"/>
                <a:gd name="connsiteX1" fmla="*/ 1946130 w 2936131"/>
                <a:gd name="connsiteY1" fmla="*/ 626 h 1456975"/>
                <a:gd name="connsiteX2" fmla="*/ 0 w 2936131"/>
                <a:gd name="connsiteY2" fmla="*/ 0 h 1456975"/>
                <a:gd name="connsiteX3" fmla="*/ 5045 w 2936131"/>
                <a:gd name="connsiteY3" fmla="*/ 1456975 h 1456975"/>
                <a:gd name="connsiteX4" fmla="*/ 2936131 w 2936131"/>
                <a:gd name="connsiteY4" fmla="*/ 1443844 h 1456975"/>
                <a:gd name="connsiteX0" fmla="*/ 2936131 w 2936131"/>
                <a:gd name="connsiteY0" fmla="*/ 1443844 h 1447618"/>
                <a:gd name="connsiteX1" fmla="*/ 1946130 w 2936131"/>
                <a:gd name="connsiteY1" fmla="*/ 626 h 1447618"/>
                <a:gd name="connsiteX2" fmla="*/ 0 w 2936131"/>
                <a:gd name="connsiteY2" fmla="*/ 0 h 1447618"/>
                <a:gd name="connsiteX3" fmla="*/ 3708 w 2936131"/>
                <a:gd name="connsiteY3" fmla="*/ 1447618 h 1447618"/>
                <a:gd name="connsiteX4" fmla="*/ 2936131 w 2936131"/>
                <a:gd name="connsiteY4" fmla="*/ 1443844 h 1447618"/>
                <a:gd name="connsiteX0" fmla="*/ 2939473 w 2939473"/>
                <a:gd name="connsiteY0" fmla="*/ 1447854 h 1447854"/>
                <a:gd name="connsiteX1" fmla="*/ 1946130 w 2939473"/>
                <a:gd name="connsiteY1" fmla="*/ 626 h 1447854"/>
                <a:gd name="connsiteX2" fmla="*/ 0 w 2939473"/>
                <a:gd name="connsiteY2" fmla="*/ 0 h 1447854"/>
                <a:gd name="connsiteX3" fmla="*/ 3708 w 2939473"/>
                <a:gd name="connsiteY3" fmla="*/ 1447618 h 1447854"/>
                <a:gd name="connsiteX4" fmla="*/ 2939473 w 2939473"/>
                <a:gd name="connsiteY4" fmla="*/ 1447854 h 144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473" h="1447854">
                  <a:moveTo>
                    <a:pt x="2939473" y="1447854"/>
                  </a:moveTo>
                  <a:lnTo>
                    <a:pt x="1946130" y="626"/>
                  </a:lnTo>
                  <a:lnTo>
                    <a:pt x="0" y="0"/>
                  </a:lnTo>
                  <a:cubicBezTo>
                    <a:pt x="1682" y="485658"/>
                    <a:pt x="2026" y="961960"/>
                    <a:pt x="3708" y="1447618"/>
                  </a:cubicBezTo>
                  <a:lnTo>
                    <a:pt x="2939473" y="1447854"/>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1312" y="1641200"/>
            <a:ext cx="3810751" cy="2463848"/>
          </a:xfrm>
          <a:prstGeom prst="rect">
            <a:avLst/>
          </a:prstGeom>
          <a:effectLst>
            <a:glow rad="1060139">
              <a:schemeClr val="bg1">
                <a:alpha val="40335"/>
              </a:schemeClr>
            </a:glow>
          </a:effectLst>
        </p:spPr>
      </p:pic>
      <p:sp>
        <p:nvSpPr>
          <p:cNvPr id="10" name="Title 1">
            <a:extLst>
              <a:ext uri="{FF2B5EF4-FFF2-40B4-BE49-F238E27FC236}">
                <a16:creationId xmlns:a16="http://schemas.microsoft.com/office/drawing/2014/main" id="{6A8B88FE-2206-A1A6-285D-ECD8C24B98AB}"/>
              </a:ext>
            </a:extLst>
          </p:cNvPr>
          <p:cNvSpPr>
            <a:spLocks noGrp="1"/>
          </p:cNvSpPr>
          <p:nvPr>
            <p:ph type="title" hasCustomPrompt="1"/>
          </p:nvPr>
        </p:nvSpPr>
        <p:spPr>
          <a:xfrm>
            <a:off x="4790364" y="2681103"/>
            <a:ext cx="6792036"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11" name="Content Placeholder 3">
            <a:extLst>
              <a:ext uri="{FF2B5EF4-FFF2-40B4-BE49-F238E27FC236}">
                <a16:creationId xmlns:a16="http://schemas.microsoft.com/office/drawing/2014/main" id="{B129C88A-F9D4-3B18-2CA7-85B883C888B7}"/>
              </a:ext>
            </a:extLst>
          </p:cNvPr>
          <p:cNvSpPr>
            <a:spLocks noGrp="1"/>
          </p:cNvSpPr>
          <p:nvPr>
            <p:ph sz="quarter" idx="11"/>
          </p:nvPr>
        </p:nvSpPr>
        <p:spPr>
          <a:xfrm>
            <a:off x="4790364" y="3458717"/>
            <a:ext cx="6792035" cy="646331"/>
          </a:xfrm>
          <a:prstGeom prst="rect">
            <a:avLst/>
          </a:prstGeom>
        </p:spPr>
        <p:txBody>
          <a:bodyPr wrap="square" tIns="274320">
            <a:spAutoFit/>
          </a:bodyPr>
          <a:lstStyle>
            <a:lvl1pPr algn="l">
              <a:defRPr/>
            </a:lvl1pPr>
          </a:lstStyle>
          <a:p>
            <a:pPr lvl="0"/>
            <a:r>
              <a:rPr lang="en-US"/>
              <a:t>Click to edit Master text styles</a:t>
            </a:r>
          </a:p>
        </p:txBody>
      </p:sp>
    </p:spTree>
    <p:extLst>
      <p:ext uri="{BB962C8B-B14F-4D97-AF65-F5344CB8AC3E}">
        <p14:creationId xmlns:p14="http://schemas.microsoft.com/office/powerpoint/2010/main" val="1967751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4">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507E42-4CB4-BE39-1B67-AA9014F2BBE0}"/>
              </a:ext>
            </a:extLst>
          </p:cNvPr>
          <p:cNvGrpSpPr/>
          <p:nvPr userDrawn="1"/>
        </p:nvGrpSpPr>
        <p:grpSpPr>
          <a:xfrm>
            <a:off x="-48132" y="-109728"/>
            <a:ext cx="12363968" cy="7043063"/>
            <a:chOff x="-48132" y="-109728"/>
            <a:chExt cx="12363968" cy="7043063"/>
          </a:xfrm>
        </p:grpSpPr>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7429500" y="0"/>
              <a:ext cx="4768596" cy="6904468"/>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6" name="Graphic 11">
              <a:extLst>
                <a:ext uri="{FF2B5EF4-FFF2-40B4-BE49-F238E27FC236}">
                  <a16:creationId xmlns:a16="http://schemas.microsoft.com/office/drawing/2014/main" id="{92AF3ACC-A476-EDB9-32E5-C548FB27147B}"/>
                </a:ext>
              </a:extLst>
            </p:cNvPr>
            <p:cNvSpPr/>
            <p:nvPr userDrawn="1"/>
          </p:nvSpPr>
          <p:spPr>
            <a:xfrm>
              <a:off x="-48132" y="1373899"/>
              <a:ext cx="3839644" cy="555943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609600" y="2732629"/>
            <a:ext cx="10972800" cy="747897"/>
          </a:xfrm>
          <a:prstGeom prst="rect">
            <a:avLst/>
          </a:prstGeom>
        </p:spPr>
        <p:txBody>
          <a:bodyPr wrap="square" anchor="ctr"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510243"/>
            <a:ext cx="10972799" cy="646331"/>
          </a:xfrm>
          <a:prstGeom prst="rect">
            <a:avLst/>
          </a:prstGeom>
        </p:spPr>
        <p:txBody>
          <a:bodyPr wrap="square" tIns="274320">
            <a:spAutoFit/>
          </a:bodyPr>
          <a:lstStyle>
            <a:lvl1pPr algn="ctr">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06375" y="578768"/>
            <a:ext cx="2379249" cy="1538308"/>
          </a:xfrm>
          <a:prstGeom prst="rect">
            <a:avLst/>
          </a:prstGeom>
          <a:effectLst>
            <a:glow rad="1060139">
              <a:schemeClr val="bg1">
                <a:alpha val="40335"/>
              </a:schemeClr>
            </a:glow>
          </a:effectLst>
        </p:spPr>
      </p:pic>
      <p:pic>
        <p:nvPicPr>
          <p:cNvPr id="12" name="Graphic 11">
            <a:extLst>
              <a:ext uri="{FF2B5EF4-FFF2-40B4-BE49-F238E27FC236}">
                <a16:creationId xmlns:a16="http://schemas.microsoft.com/office/drawing/2014/main" id="{49640C52-2946-246F-E6CC-AC8106BBC18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6449" y="825876"/>
            <a:ext cx="3129280" cy="698770"/>
          </a:xfrm>
          <a:prstGeom prst="rect">
            <a:avLst/>
          </a:prstGeom>
        </p:spPr>
      </p:pic>
    </p:spTree>
    <p:extLst>
      <p:ext uri="{BB962C8B-B14F-4D97-AF65-F5344CB8AC3E}">
        <p14:creationId xmlns:p14="http://schemas.microsoft.com/office/powerpoint/2010/main" val="38456046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5">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CC2F4B-804E-0C64-0D5D-DA8504B10774}"/>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4674462" y="2732629"/>
            <a:ext cx="6907938"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4674462" y="3510243"/>
            <a:ext cx="6907937"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8293" y="1694435"/>
            <a:ext cx="3502964" cy="2264848"/>
          </a:xfrm>
          <a:prstGeom prst="rect">
            <a:avLst/>
          </a:prstGeom>
          <a:effectLst>
            <a:glow rad="1060139">
              <a:schemeClr val="bg1">
                <a:alpha val="40335"/>
              </a:schemeClr>
            </a:glow>
          </a:effectLst>
        </p:spPr>
      </p:pic>
      <p:pic>
        <p:nvPicPr>
          <p:cNvPr id="4" name="Graphic 3">
            <a:extLst>
              <a:ext uri="{FF2B5EF4-FFF2-40B4-BE49-F238E27FC236}">
                <a16:creationId xmlns:a16="http://schemas.microsoft.com/office/drawing/2014/main" id="{7618C9A1-C967-6F82-5109-BA44122A040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5613" y="4464795"/>
            <a:ext cx="2840741" cy="634339"/>
          </a:xfrm>
          <a:prstGeom prst="rect">
            <a:avLst/>
          </a:prstGeom>
        </p:spPr>
      </p:pic>
    </p:spTree>
    <p:extLst>
      <p:ext uri="{BB962C8B-B14F-4D97-AF65-F5344CB8AC3E}">
        <p14:creationId xmlns:p14="http://schemas.microsoft.com/office/powerpoint/2010/main" val="4194778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itle 6">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191E96-5DFF-1DC5-F398-2B2547127B19}"/>
              </a:ext>
            </a:extLst>
          </p:cNvPr>
          <p:cNvGrpSpPr/>
          <p:nvPr userDrawn="1"/>
        </p:nvGrpSpPr>
        <p:grpSpPr>
          <a:xfrm>
            <a:off x="-2276554" y="-77890"/>
            <a:ext cx="15785979" cy="7246786"/>
            <a:chOff x="-2276554" y="-77890"/>
            <a:chExt cx="15785979" cy="7246786"/>
          </a:xfrm>
        </p:grpSpPr>
        <p:sp>
          <p:nvSpPr>
            <p:cNvPr id="8" name="Parallelogram 7">
              <a:extLst>
                <a:ext uri="{FF2B5EF4-FFF2-40B4-BE49-F238E27FC236}">
                  <a16:creationId xmlns:a16="http://schemas.microsoft.com/office/drawing/2014/main" id="{710BD0C6-3397-BDCC-6694-310503D09848}"/>
                </a:ext>
              </a:extLst>
            </p:cNvPr>
            <p:cNvSpPr/>
            <p:nvPr userDrawn="1"/>
          </p:nvSpPr>
          <p:spPr>
            <a:xfrm flipH="1">
              <a:off x="9253663" y="-77890"/>
              <a:ext cx="4255760" cy="7246786"/>
            </a:xfrm>
            <a:prstGeom prst="parallelogram">
              <a:avLst>
                <a:gd name="adj" fmla="val 29870"/>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06CFBA-1F50-293C-5232-D486CE42E219}"/>
                </a:ext>
              </a:extLst>
            </p:cNvPr>
            <p:cNvSpPr/>
            <p:nvPr userDrawn="1"/>
          </p:nvSpPr>
          <p:spPr>
            <a:xfrm flipH="1">
              <a:off x="8942104" y="-77890"/>
              <a:ext cx="4567321" cy="7246786"/>
            </a:xfrm>
            <a:prstGeom prst="parallelogram">
              <a:avLst>
                <a:gd name="adj" fmla="val 28655"/>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 blurry image of a building&#10;&#10;Description automatically generated">
              <a:extLst>
                <a:ext uri="{FF2B5EF4-FFF2-40B4-BE49-F238E27FC236}">
                  <a16:creationId xmlns:a16="http://schemas.microsoft.com/office/drawing/2014/main" id="{F5595DD5-AB03-C457-36C3-8A6E816F342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68342" y="-38442"/>
              <a:ext cx="12260341" cy="6896442"/>
            </a:xfrm>
            <a:prstGeom prst="rect">
              <a:avLst/>
            </a:prstGeom>
          </p:spPr>
        </p:pic>
        <p:sp>
          <p:nvSpPr>
            <p:cNvPr id="2" name="Graphic 11">
              <a:extLst>
                <a:ext uri="{FF2B5EF4-FFF2-40B4-BE49-F238E27FC236}">
                  <a16:creationId xmlns:a16="http://schemas.microsoft.com/office/drawing/2014/main" id="{08D91959-D317-6B6B-4BE6-C09A9C0BE584}"/>
                </a:ext>
              </a:extLst>
            </p:cNvPr>
            <p:cNvSpPr/>
            <p:nvPr userDrawn="1"/>
          </p:nvSpPr>
          <p:spPr>
            <a:xfrm flipH="1">
              <a:off x="-2276554" y="-5916"/>
              <a:ext cx="14500464" cy="714228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 name="connsiteX0" fmla="*/ 2935463 w 2935463"/>
                <a:gd name="connsiteY0" fmla="*/ 1582191 h 1595322"/>
                <a:gd name="connsiteX1" fmla="*/ 1945462 w 2935463"/>
                <a:gd name="connsiteY1" fmla="*/ 138973 h 1595322"/>
                <a:gd name="connsiteX2" fmla="*/ 0 w 2935463"/>
                <a:gd name="connsiteY2" fmla="*/ 0 h 1595322"/>
                <a:gd name="connsiteX3" fmla="*/ 4377 w 2935463"/>
                <a:gd name="connsiteY3" fmla="*/ 1595322 h 1595322"/>
                <a:gd name="connsiteX4" fmla="*/ 2935463 w 2935463"/>
                <a:gd name="connsiteY4" fmla="*/ 1582191 h 1595322"/>
                <a:gd name="connsiteX0" fmla="*/ 2936131 w 2936131"/>
                <a:gd name="connsiteY0" fmla="*/ 1443844 h 1456975"/>
                <a:gd name="connsiteX1" fmla="*/ 1946130 w 2936131"/>
                <a:gd name="connsiteY1" fmla="*/ 626 h 1456975"/>
                <a:gd name="connsiteX2" fmla="*/ 0 w 2936131"/>
                <a:gd name="connsiteY2" fmla="*/ 0 h 1456975"/>
                <a:gd name="connsiteX3" fmla="*/ 5045 w 2936131"/>
                <a:gd name="connsiteY3" fmla="*/ 1456975 h 1456975"/>
                <a:gd name="connsiteX4" fmla="*/ 2936131 w 2936131"/>
                <a:gd name="connsiteY4" fmla="*/ 1443844 h 1456975"/>
                <a:gd name="connsiteX0" fmla="*/ 2936131 w 2936131"/>
                <a:gd name="connsiteY0" fmla="*/ 1443844 h 1447618"/>
                <a:gd name="connsiteX1" fmla="*/ 1946130 w 2936131"/>
                <a:gd name="connsiteY1" fmla="*/ 626 h 1447618"/>
                <a:gd name="connsiteX2" fmla="*/ 0 w 2936131"/>
                <a:gd name="connsiteY2" fmla="*/ 0 h 1447618"/>
                <a:gd name="connsiteX3" fmla="*/ 3708 w 2936131"/>
                <a:gd name="connsiteY3" fmla="*/ 1447618 h 1447618"/>
                <a:gd name="connsiteX4" fmla="*/ 2936131 w 2936131"/>
                <a:gd name="connsiteY4" fmla="*/ 1443844 h 1447618"/>
                <a:gd name="connsiteX0" fmla="*/ 2939473 w 2939473"/>
                <a:gd name="connsiteY0" fmla="*/ 1447854 h 1447854"/>
                <a:gd name="connsiteX1" fmla="*/ 1946130 w 2939473"/>
                <a:gd name="connsiteY1" fmla="*/ 626 h 1447854"/>
                <a:gd name="connsiteX2" fmla="*/ 0 w 2939473"/>
                <a:gd name="connsiteY2" fmla="*/ 0 h 1447854"/>
                <a:gd name="connsiteX3" fmla="*/ 3708 w 2939473"/>
                <a:gd name="connsiteY3" fmla="*/ 1447618 h 1447854"/>
                <a:gd name="connsiteX4" fmla="*/ 2939473 w 2939473"/>
                <a:gd name="connsiteY4" fmla="*/ 1447854 h 144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473" h="1447854">
                  <a:moveTo>
                    <a:pt x="2939473" y="1447854"/>
                  </a:moveTo>
                  <a:lnTo>
                    <a:pt x="1946130" y="626"/>
                  </a:lnTo>
                  <a:lnTo>
                    <a:pt x="0" y="0"/>
                  </a:lnTo>
                  <a:cubicBezTo>
                    <a:pt x="1682" y="485658"/>
                    <a:pt x="2026" y="961960"/>
                    <a:pt x="3708" y="1447618"/>
                  </a:cubicBezTo>
                  <a:lnTo>
                    <a:pt x="2939473" y="1447854"/>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1312" y="1641200"/>
            <a:ext cx="3810751" cy="2463848"/>
          </a:xfrm>
          <a:prstGeom prst="rect">
            <a:avLst/>
          </a:prstGeom>
          <a:effectLst>
            <a:glow rad="1060139">
              <a:schemeClr val="bg1">
                <a:alpha val="40335"/>
              </a:schemeClr>
            </a:glow>
          </a:effectLst>
        </p:spPr>
      </p:pic>
      <p:sp>
        <p:nvSpPr>
          <p:cNvPr id="10" name="Title 1">
            <a:extLst>
              <a:ext uri="{FF2B5EF4-FFF2-40B4-BE49-F238E27FC236}">
                <a16:creationId xmlns:a16="http://schemas.microsoft.com/office/drawing/2014/main" id="{6A8B88FE-2206-A1A6-285D-ECD8C24B98AB}"/>
              </a:ext>
            </a:extLst>
          </p:cNvPr>
          <p:cNvSpPr>
            <a:spLocks noGrp="1"/>
          </p:cNvSpPr>
          <p:nvPr>
            <p:ph type="title" hasCustomPrompt="1"/>
          </p:nvPr>
        </p:nvSpPr>
        <p:spPr>
          <a:xfrm>
            <a:off x="4790364" y="2681103"/>
            <a:ext cx="6792036"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11" name="Content Placeholder 3">
            <a:extLst>
              <a:ext uri="{FF2B5EF4-FFF2-40B4-BE49-F238E27FC236}">
                <a16:creationId xmlns:a16="http://schemas.microsoft.com/office/drawing/2014/main" id="{B129C88A-F9D4-3B18-2CA7-85B883C888B7}"/>
              </a:ext>
            </a:extLst>
          </p:cNvPr>
          <p:cNvSpPr>
            <a:spLocks noGrp="1"/>
          </p:cNvSpPr>
          <p:nvPr>
            <p:ph sz="quarter" idx="11"/>
          </p:nvPr>
        </p:nvSpPr>
        <p:spPr>
          <a:xfrm>
            <a:off x="4790364" y="3458717"/>
            <a:ext cx="6792035"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2AE4A8A5-88F3-4A88-2FC7-25582D63040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09" y="4518030"/>
            <a:ext cx="3129280" cy="698770"/>
          </a:xfrm>
          <a:prstGeom prst="rect">
            <a:avLst/>
          </a:prstGeom>
        </p:spPr>
      </p:pic>
    </p:spTree>
    <p:extLst>
      <p:ext uri="{BB962C8B-B14F-4D97-AF65-F5344CB8AC3E}">
        <p14:creationId xmlns:p14="http://schemas.microsoft.com/office/powerpoint/2010/main" val="169104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6C5E1E-1459-1385-2284-9C1E21D4C421}"/>
              </a:ext>
            </a:extLst>
          </p:cNvPr>
          <p:cNvSpPr>
            <a:spLocks noGrp="1"/>
          </p:cNvSpPr>
          <p:nvPr>
            <p:ph sz="quarter" idx="10"/>
          </p:nvPr>
        </p:nvSpPr>
        <p:spPr>
          <a:xfrm>
            <a:off x="609600" y="1524000"/>
            <a:ext cx="10972800" cy="2500685"/>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4633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ingle with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6C5E1E-1459-1385-2284-9C1E21D4C421}"/>
              </a:ext>
            </a:extLst>
          </p:cNvPr>
          <p:cNvSpPr>
            <a:spLocks noGrp="1"/>
          </p:cNvSpPr>
          <p:nvPr>
            <p:ph sz="quarter" idx="10"/>
          </p:nvPr>
        </p:nvSpPr>
        <p:spPr>
          <a:xfrm>
            <a:off x="609600" y="1524000"/>
            <a:ext cx="10972800" cy="2500685"/>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a:xfrm>
            <a:off x="609601" y="198438"/>
            <a:ext cx="7064426" cy="1128378"/>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06FB06DD-A1B2-2717-D7E2-78F97D49B34D}"/>
              </a:ext>
            </a:extLst>
          </p:cNvPr>
          <p:cNvSpPr>
            <a:spLocks noGrp="1"/>
          </p:cNvSpPr>
          <p:nvPr>
            <p:ph type="pic" sz="quarter" idx="11" hasCustomPrompt="1"/>
          </p:nvPr>
        </p:nvSpPr>
        <p:spPr>
          <a:xfrm>
            <a:off x="7645399" y="-25400"/>
            <a:ext cx="5867399" cy="6921734"/>
          </a:xfrm>
          <a:prstGeom prst="parallelogram">
            <a:avLst>
              <a:gd name="adj" fmla="val 20218"/>
            </a:avLst>
          </a:prstGeom>
          <a:solidFill>
            <a:schemeClr val="tx1"/>
          </a:solidFill>
          <a:ln w="50800">
            <a:solidFill>
              <a:schemeClr val="accent1"/>
            </a:solidFill>
          </a:ln>
        </p:spPr>
        <p:txBody>
          <a:bodyPr>
            <a:noAutofit/>
          </a:bodyPr>
          <a:lstStyle/>
          <a:p>
            <a:r>
              <a:rPr lang="en-US"/>
              <a:t>Photo</a:t>
            </a:r>
            <a:br>
              <a:rPr lang="en-US"/>
            </a:br>
            <a:r>
              <a:rPr lang="en-US"/>
              <a:t>goes</a:t>
            </a:r>
            <a:br>
              <a:rPr lang="en-US"/>
            </a:br>
            <a:r>
              <a:rPr lang="en-US"/>
              <a:t>here</a:t>
            </a:r>
          </a:p>
        </p:txBody>
      </p:sp>
    </p:spTree>
    <p:extLst>
      <p:ext uri="{BB962C8B-B14F-4D97-AF65-F5344CB8AC3E}">
        <p14:creationId xmlns:p14="http://schemas.microsoft.com/office/powerpoint/2010/main" val="19481963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a:xfrm>
            <a:off x="6979212" y="2617030"/>
            <a:ext cx="4603187" cy="1218795"/>
          </a:xfrm>
        </p:spPr>
        <p:txBody>
          <a:bodyPr wrap="square">
            <a:spAutoFit/>
          </a:bodyPr>
          <a:lstStyle>
            <a:lvl1pPr>
              <a:defRPr sz="4400" cap="none" baseline="0"/>
            </a:lvl1pPr>
          </a:lstStyle>
          <a:p>
            <a:r>
              <a:rPr lang="en-US"/>
              <a:t>Click to edit Master title style</a:t>
            </a:r>
          </a:p>
        </p:txBody>
      </p:sp>
      <p:sp>
        <p:nvSpPr>
          <p:cNvPr id="7" name="Picture Placeholder 6">
            <a:extLst>
              <a:ext uri="{FF2B5EF4-FFF2-40B4-BE49-F238E27FC236}">
                <a16:creationId xmlns:a16="http://schemas.microsoft.com/office/drawing/2014/main" id="{06FB06DD-A1B2-2717-D7E2-78F97D49B34D}"/>
              </a:ext>
            </a:extLst>
          </p:cNvPr>
          <p:cNvSpPr>
            <a:spLocks noGrp="1"/>
          </p:cNvSpPr>
          <p:nvPr>
            <p:ph type="pic" sz="quarter" idx="11" hasCustomPrompt="1"/>
          </p:nvPr>
        </p:nvSpPr>
        <p:spPr>
          <a:xfrm>
            <a:off x="-1224987" y="-31867"/>
            <a:ext cx="7759701" cy="6921734"/>
          </a:xfrm>
          <a:prstGeom prst="parallelogram">
            <a:avLst>
              <a:gd name="adj" fmla="val 17466"/>
            </a:avLst>
          </a:prstGeom>
          <a:solidFill>
            <a:schemeClr val="tx1"/>
          </a:solidFill>
          <a:ln w="50800">
            <a:solidFill>
              <a:schemeClr val="accent1"/>
            </a:solidFill>
          </a:ln>
        </p:spPr>
        <p:txBody>
          <a:bodyPr>
            <a:noAutofit/>
          </a:bodyPr>
          <a:lstStyle>
            <a:lvl1pPr algn="r">
              <a:defRPr/>
            </a:lvl1pPr>
          </a:lstStyle>
          <a:p>
            <a:r>
              <a:rPr lang="en-US"/>
              <a:t>Photo</a:t>
            </a:r>
            <a:br>
              <a:rPr lang="en-US"/>
            </a:br>
            <a:r>
              <a:rPr lang="en-US"/>
              <a:t>goes</a:t>
            </a:r>
            <a:br>
              <a:rPr lang="en-US"/>
            </a:br>
            <a:r>
              <a:rPr lang="en-US"/>
              <a:t>here</a:t>
            </a:r>
          </a:p>
        </p:txBody>
      </p:sp>
    </p:spTree>
    <p:extLst>
      <p:ext uri="{BB962C8B-B14F-4D97-AF65-F5344CB8AC3E}">
        <p14:creationId xmlns:p14="http://schemas.microsoft.com/office/powerpoint/2010/main" val="32443591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81689-8436-CC16-9256-2B078DF66F9C}"/>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684450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642445-A789-18DB-2712-B1068DFCFA17}"/>
              </a:ext>
            </a:extLst>
          </p:cNvPr>
          <p:cNvSpPr>
            <a:spLocks noGrp="1"/>
          </p:cNvSpPr>
          <p:nvPr>
            <p:ph sz="quarter" idx="10"/>
          </p:nvPr>
        </p:nvSpPr>
        <p:spPr>
          <a:xfrm>
            <a:off x="609600" y="1524000"/>
            <a:ext cx="5308600" cy="211596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830CA12-5FED-1553-B83D-2197627866A6}"/>
              </a:ext>
            </a:extLst>
          </p:cNvPr>
          <p:cNvSpPr>
            <a:spLocks noGrp="1"/>
          </p:cNvSpPr>
          <p:nvPr>
            <p:ph sz="quarter" idx="11"/>
          </p:nvPr>
        </p:nvSpPr>
        <p:spPr>
          <a:xfrm>
            <a:off x="6273800" y="1524000"/>
            <a:ext cx="5308600" cy="211596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2BEA9E0E-B392-BFBB-697F-EA395909D2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71179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0" y="2732629"/>
            <a:ext cx="12192000" cy="747897"/>
          </a:xfrm>
          <a:prstGeom prst="rect">
            <a:avLst/>
          </a:prstGeom>
        </p:spPr>
        <p:txBody>
          <a:bodyPr anchor="b"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480526"/>
            <a:ext cx="10972800" cy="615553"/>
          </a:xfrm>
          <a:prstGeom prst="rect">
            <a:avLst/>
          </a:prstGeom>
        </p:spPr>
        <p:txBody>
          <a:bodyPr tIns="274320">
            <a:spAutoFit/>
          </a:bodyPr>
          <a:lstStyle>
            <a:lvl1pPr algn="ctr">
              <a:defRPr/>
            </a:lvl1pPr>
          </a:lstStyle>
          <a:p>
            <a:pPr lvl="0"/>
            <a:r>
              <a:rPr lang="en-US"/>
              <a:t>Click to edit Master text styles</a:t>
            </a:r>
          </a:p>
        </p:txBody>
      </p:sp>
    </p:spTree>
    <p:extLst>
      <p:ext uri="{BB962C8B-B14F-4D97-AF65-F5344CB8AC3E}">
        <p14:creationId xmlns:p14="http://schemas.microsoft.com/office/powerpoint/2010/main" val="14105590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7342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Hidden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686D-2537-AB14-7CBC-C93C97D7C514}"/>
              </a:ext>
            </a:extLst>
          </p:cNvPr>
          <p:cNvSpPr>
            <a:spLocks noGrp="1"/>
          </p:cNvSpPr>
          <p:nvPr>
            <p:ph type="title" hasCustomPrompt="1"/>
          </p:nvPr>
        </p:nvSpPr>
        <p:spPr>
          <a:xfrm>
            <a:off x="609600" y="2766218"/>
            <a:ext cx="10972800" cy="1325563"/>
          </a:xfrm>
        </p:spPr>
        <p:txBody>
          <a:bodyPr/>
          <a:lstStyle>
            <a:lvl1pPr algn="ctr">
              <a:defRPr>
                <a:solidFill>
                  <a:srgbClr val="FFFF00"/>
                </a:solidFill>
              </a:defRPr>
            </a:lvl1pPr>
          </a:lstStyle>
          <a:p>
            <a:r>
              <a:rPr lang="en-US" err="1"/>
              <a:t>InstructIon</a:t>
            </a:r>
            <a:endParaRPr lang="en-US"/>
          </a:p>
        </p:txBody>
      </p:sp>
    </p:spTree>
    <p:extLst>
      <p:ext uri="{BB962C8B-B14F-4D97-AF65-F5344CB8AC3E}">
        <p14:creationId xmlns:p14="http://schemas.microsoft.com/office/powerpoint/2010/main" val="38888087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COVER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B79FA18-2439-50C2-24A2-2E941FE1FB6D}"/>
              </a:ext>
            </a:extLst>
          </p:cNvPr>
          <p:cNvSpPr>
            <a:spLocks noGrp="1"/>
          </p:cNvSpPr>
          <p:nvPr>
            <p:ph type="ftr" sz="quarter" idx="11"/>
          </p:nvPr>
        </p:nvSpPr>
        <p:spPr>
          <a:xfrm>
            <a:off x="879231" y="5360787"/>
            <a:ext cx="2899281" cy="603133"/>
          </a:xfrm>
          <a:prstGeom prst="rect">
            <a:avLst/>
          </a:prstGeom>
        </p:spPr>
        <p:txBody>
          <a:bodyPr lIns="0" anchor="ctr">
            <a:noAutofit/>
          </a:bodyPr>
          <a:lstStyle>
            <a:lvl1pPr>
              <a:defRPr sz="1400">
                <a:solidFill>
                  <a:schemeClr val="bg1"/>
                </a:solidFill>
              </a:defRPr>
            </a:lvl1pPr>
          </a:lstStyle>
          <a:p>
            <a:endParaRPr lang="en-US" dirty="0"/>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61527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COVER_REVERS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67F9A-B96D-51F9-7E2B-266CB88E8499}"/>
              </a:ext>
            </a:extLst>
          </p:cNvPr>
          <p:cNvSpPr/>
          <p:nvPr userDrawn="1"/>
        </p:nvSpPr>
        <p:spPr>
          <a:xfrm>
            <a:off x="0" y="0"/>
            <a:ext cx="12192000" cy="594360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Footer Placeholder 4">
            <a:extLst>
              <a:ext uri="{FF2B5EF4-FFF2-40B4-BE49-F238E27FC236}">
                <a16:creationId xmlns:a16="http://schemas.microsoft.com/office/drawing/2014/main" id="{DC39E079-914C-C5BF-20B7-EA40DC582B02}"/>
              </a:ext>
            </a:extLst>
          </p:cNvPr>
          <p:cNvSpPr txBox="1">
            <a:spLocks/>
          </p:cNvSpPr>
          <p:nvPr userDrawn="1"/>
        </p:nvSpPr>
        <p:spPr>
          <a:xfrm>
            <a:off x="838200" y="5360787"/>
            <a:ext cx="6258560" cy="471054"/>
          </a:xfrm>
          <a:prstGeom prst="rect">
            <a:avLst/>
          </a:prstGeom>
        </p:spPr>
        <p:txBody>
          <a:bodyPr lIns="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 DATE</a:t>
            </a:r>
          </a:p>
        </p:txBody>
      </p:sp>
    </p:spTree>
    <p:extLst>
      <p:ext uri="{BB962C8B-B14F-4D97-AF65-F5344CB8AC3E}">
        <p14:creationId xmlns:p14="http://schemas.microsoft.com/office/powerpoint/2010/main" val="1568846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CHAPTER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485515"/>
            <a:ext cx="11588750" cy="1325563"/>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4183381"/>
            <a:ext cx="11601450" cy="685800"/>
          </a:xfrm>
          <a:prstGeom prst="rect">
            <a:avLst/>
          </a:prstGeom>
        </p:spPr>
        <p:txBody>
          <a:bodyPr lIns="0">
            <a:noAutofit/>
          </a:bodyPr>
          <a:lstStyle>
            <a:lvl1pPr marL="0" indent="0">
              <a:buFontTx/>
              <a:buNone/>
              <a:defRPr>
                <a:solidFill>
                  <a:schemeClr val="accent1"/>
                </a:solidFill>
              </a:defRPr>
            </a:lvl1pPr>
            <a:lvl2pPr marL="457200" indent="0">
              <a:buFontTx/>
              <a:buNone/>
              <a:defRPr>
                <a:solidFill>
                  <a:schemeClr val="accent1"/>
                </a:solidFill>
              </a:defRPr>
            </a:lvl2pPr>
            <a:lvl3pPr marL="914400" indent="0">
              <a:buFontTx/>
              <a:buNone/>
              <a:defRPr>
                <a:solidFill>
                  <a:schemeClr val="accent1"/>
                </a:solidFill>
              </a:defRPr>
            </a:lvl3pPr>
            <a:lvl4pPr marL="1371600" indent="0">
              <a:buFontTx/>
              <a:buNone/>
              <a:defRPr>
                <a:solidFill>
                  <a:schemeClr val="accent1"/>
                </a:solidFill>
              </a:defRPr>
            </a:lvl4pPr>
            <a:lvl5pPr marL="1828800" indent="0">
              <a:buFontTx/>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5451475"/>
            <a:ext cx="492125" cy="492125"/>
          </a:xfrm>
          <a:prstGeom prst="rect">
            <a:avLst/>
          </a:prstGeom>
          <a:no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5A6ECAD6-427D-13D8-2676-3BF0D0C27668}"/>
              </a:ext>
            </a:extLst>
          </p:cNvPr>
          <p:cNvSpPr>
            <a:spLocks noGrp="1"/>
          </p:cNvSpPr>
          <p:nvPr>
            <p:ph type="sldNum" sz="quarter" idx="4"/>
          </p:nvPr>
        </p:nvSpPr>
        <p:spPr>
          <a:xfrm>
            <a:off x="11694160" y="543179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7240885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CHAPTER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60C201-B434-9B9E-BE6A-2CD5F3980149}"/>
              </a:ext>
            </a:extLst>
          </p:cNvPr>
          <p:cNvSpPr/>
          <p:nvPr userDrawn="1"/>
        </p:nvSpPr>
        <p:spPr>
          <a:xfrm>
            <a:off x="0" y="0"/>
            <a:ext cx="12192000" cy="6126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447415"/>
            <a:ext cx="11588750" cy="1325563"/>
          </a:xfrm>
          <a:prstGeom prst="rect">
            <a:avLst/>
          </a:prstGeom>
        </p:spPr>
        <p:txBody>
          <a:bodyPr lIns="0" anchor="t">
            <a:noAutofit/>
          </a:bodyPr>
          <a:lstStyle>
            <a:lvl1pP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4145281"/>
            <a:ext cx="11601450" cy="685800"/>
          </a:xfrm>
          <a:prstGeom prst="rect">
            <a:avLst/>
          </a:prstGeom>
        </p:spPr>
        <p:txBody>
          <a:bodyPr lIns="0">
            <a:noAutofit/>
          </a:bodyPr>
          <a:lstStyle>
            <a:lvl1pPr marL="0" indent="0">
              <a:buFontTx/>
              <a:buNone/>
              <a:defRPr>
                <a:solidFill>
                  <a:schemeClr val="accent4"/>
                </a:solidFill>
              </a:defRPr>
            </a:lvl1pPr>
            <a:lvl2pPr marL="457200" indent="0">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9ED52F11-3B3D-ED7A-473C-E1D04AE3385D}"/>
              </a:ext>
            </a:extLst>
          </p:cNvPr>
          <p:cNvSpPr>
            <a:spLocks noGrp="1"/>
          </p:cNvSpPr>
          <p:nvPr>
            <p:ph type="sldNum" sz="quarter" idx="4"/>
          </p:nvPr>
        </p:nvSpPr>
        <p:spPr>
          <a:xfrm>
            <a:off x="11694160" y="5421630"/>
            <a:ext cx="497840" cy="501650"/>
          </a:xfrm>
          <a:prstGeom prst="rect">
            <a:avLst/>
          </a:prstGeom>
          <a:noFill/>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7688689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EXT_ONL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1115122"/>
            <a:ext cx="11601450" cy="4668459"/>
          </a:xfrm>
          <a:prstGeom prst="rect">
            <a:avLst/>
          </a:prstGeom>
        </p:spPr>
        <p:txBody>
          <a:bodyPr lIns="0">
            <a:noAutofit/>
          </a:bodyPr>
          <a:lstStyle>
            <a:lvl1pPr marL="0" indent="0">
              <a:buFont typeface="Arial" panose="020B0604020202020204" pitchFamily="34" charset="0"/>
              <a:buNone/>
              <a:defRPr>
                <a:solidFill>
                  <a:schemeClr val="tx1"/>
                </a:solidFill>
              </a:defRPr>
            </a:lvl1pPr>
            <a:lvl2pPr marL="800100" indent="-342900">
              <a:lnSpc>
                <a:spcPct val="110000"/>
              </a:lnSpc>
              <a:spcBef>
                <a:spcPts val="1000"/>
              </a:spcBef>
              <a:buFont typeface="Arial" panose="020B0604020202020204" pitchFamily="34" charset="0"/>
              <a:buChar char="•"/>
              <a:defRPr>
                <a:solidFill>
                  <a:schemeClr val="tx1"/>
                </a:solidFill>
              </a:defRPr>
            </a:lvl2pPr>
            <a:lvl3pPr marL="1257300" indent="-342900">
              <a:lnSpc>
                <a:spcPct val="110000"/>
              </a:lnSpc>
              <a:spcBef>
                <a:spcPts val="1000"/>
              </a:spcBef>
              <a:buFont typeface="Arial" panose="020B0604020202020204" pitchFamily="34" charset="0"/>
              <a:buChar char="•"/>
              <a:defRPr>
                <a:solidFill>
                  <a:schemeClr val="tx1"/>
                </a:solidFill>
              </a:defRPr>
            </a:lvl3pPr>
            <a:lvl4pPr marL="1657350" indent="-285750">
              <a:lnSpc>
                <a:spcPct val="110000"/>
              </a:lnSpc>
              <a:spcBef>
                <a:spcPts val="1000"/>
              </a:spcBef>
              <a:buFont typeface="Arial" panose="020B0604020202020204" pitchFamily="34" charset="0"/>
              <a:buChar char="•"/>
              <a:defRPr>
                <a:solidFill>
                  <a:schemeClr val="tx1"/>
                </a:solidFill>
              </a:defRPr>
            </a:lvl4pPr>
            <a:lvl5pPr marL="2114550" indent="-285750">
              <a:lnSpc>
                <a:spcPct val="110000"/>
              </a:lnSpc>
              <a:spcBef>
                <a:spcPts val="1000"/>
              </a:spcBef>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AE3E1F35-F681-1E7E-BF31-C10A38F53764}"/>
              </a:ext>
            </a:extLst>
          </p:cNvPr>
          <p:cNvSpPr>
            <a:spLocks noGrp="1"/>
          </p:cNvSpPr>
          <p:nvPr>
            <p:ph type="sldNum" sz="quarter" idx="4"/>
          </p:nvPr>
        </p:nvSpPr>
        <p:spPr>
          <a:xfrm>
            <a:off x="11694160" y="546227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6568618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EXT_ONLY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E56206-08F7-9D67-4262-783249D756AC}"/>
              </a:ext>
            </a:extLst>
          </p:cNvPr>
          <p:cNvSpPr/>
          <p:nvPr userDrawn="1"/>
        </p:nvSpPr>
        <p:spPr>
          <a:xfrm>
            <a:off x="0" y="0"/>
            <a:ext cx="12192000" cy="6126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1115122"/>
            <a:ext cx="11601450" cy="4668459"/>
          </a:xfrm>
          <a:prstGeom prst="rect">
            <a:avLst/>
          </a:prstGeom>
        </p:spPr>
        <p:txBody>
          <a:bodyPr lIns="0">
            <a:noAutofit/>
          </a:bodyPr>
          <a:lstStyle>
            <a:lvl1pPr marL="0" indent="0">
              <a:buFont typeface="Arial" panose="020B0604020202020204" pitchFamily="34" charset="0"/>
              <a:buNone/>
              <a:defRPr>
                <a:solidFill>
                  <a:schemeClr val="bg1"/>
                </a:solidFill>
              </a:defRPr>
            </a:lvl1pPr>
            <a:lvl2pPr marL="800100" indent="-342900">
              <a:lnSpc>
                <a:spcPct val="110000"/>
              </a:lnSpc>
              <a:spcBef>
                <a:spcPts val="1000"/>
              </a:spcBef>
              <a:buFont typeface="Arial" panose="020B0604020202020204" pitchFamily="34" charset="0"/>
              <a:buChar char="•"/>
              <a:defRPr>
                <a:solidFill>
                  <a:schemeClr val="bg1"/>
                </a:solidFill>
              </a:defRPr>
            </a:lvl2pPr>
            <a:lvl3pPr marL="1257300" indent="-342900">
              <a:lnSpc>
                <a:spcPct val="110000"/>
              </a:lnSpc>
              <a:spcBef>
                <a:spcPts val="1000"/>
              </a:spcBef>
              <a:buFont typeface="Arial" panose="020B0604020202020204" pitchFamily="34" charset="0"/>
              <a:buChar char="•"/>
              <a:defRPr>
                <a:solidFill>
                  <a:schemeClr val="bg1"/>
                </a:solidFill>
              </a:defRPr>
            </a:lvl3pPr>
            <a:lvl4pPr marL="1657350" indent="-285750">
              <a:lnSpc>
                <a:spcPct val="110000"/>
              </a:lnSpc>
              <a:spcBef>
                <a:spcPts val="1000"/>
              </a:spcBef>
              <a:buFont typeface="Arial" panose="020B0604020202020204" pitchFamily="34" charset="0"/>
              <a:buChar char="•"/>
              <a:defRPr>
                <a:solidFill>
                  <a:schemeClr val="bg1"/>
                </a:solidFill>
              </a:defRPr>
            </a:lvl4pPr>
            <a:lvl5pPr marL="2114550" indent="-285750">
              <a:lnSpc>
                <a:spcPct val="110000"/>
              </a:lnSpc>
              <a:spcBef>
                <a:spcPts val="1000"/>
              </a:spcBef>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675C1760-69D1-AE9A-9A5B-8AC3E224C81F}"/>
              </a:ext>
            </a:extLst>
          </p:cNvPr>
          <p:cNvSpPr>
            <a:spLocks noGrp="1"/>
          </p:cNvSpPr>
          <p:nvPr>
            <p:ph type="sldNum" sz="quarter" idx="4"/>
          </p:nvPr>
        </p:nvSpPr>
        <p:spPr>
          <a:xfrm>
            <a:off x="11694160" y="543179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589063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2_COL_TEXT_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51608F-842B-5778-D35D-73AC6D79D09C}"/>
              </a:ext>
            </a:extLst>
          </p:cNvPr>
          <p:cNvSpPr>
            <a:spLocks noGrp="1"/>
          </p:cNvSpPr>
          <p:nvPr>
            <p:ph sz="half" idx="1"/>
          </p:nvPr>
        </p:nvSpPr>
        <p:spPr>
          <a:xfrm>
            <a:off x="274320" y="1143000"/>
            <a:ext cx="5707566" cy="5061841"/>
          </a:xfrm>
          <a:prstGeom prst="rect">
            <a:avLst/>
          </a:prstGeom>
        </p:spPr>
        <p:txBody>
          <a:bodyPr lIns="0">
            <a:noAutofit/>
          </a:bodyPr>
          <a:lstStyle>
            <a:lvl1pPr marL="0" indent="0">
              <a:buNone/>
              <a:defRPr/>
            </a:lvl1pPr>
            <a:lvl2pPr>
              <a:lnSpc>
                <a:spcPct val="110000"/>
              </a:lnSpc>
              <a:spcBef>
                <a:spcPts val="1000"/>
              </a:spcBef>
              <a:defRPr/>
            </a:lvl2pPr>
            <a:lvl3pPr>
              <a:lnSpc>
                <a:spcPct val="110000"/>
              </a:lnSpc>
              <a:spcBef>
                <a:spcPts val="1000"/>
              </a:spcBef>
              <a:defRPr/>
            </a:lvl3pPr>
            <a:lvl4pPr>
              <a:lnSpc>
                <a:spcPct val="110000"/>
              </a:lnSpc>
              <a:spcBef>
                <a:spcPts val="1000"/>
              </a:spcBef>
              <a:defRPr/>
            </a:lvl4pPr>
            <a:lvl5pPr>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601F410-449C-718D-B643-D6A205BA2B3B}"/>
              </a:ext>
            </a:extLst>
          </p:cNvPr>
          <p:cNvSpPr>
            <a:spLocks noGrp="1"/>
          </p:cNvSpPr>
          <p:nvPr>
            <p:ph sz="half" idx="2"/>
          </p:nvPr>
        </p:nvSpPr>
        <p:spPr>
          <a:xfrm>
            <a:off x="6172200" y="1143000"/>
            <a:ext cx="5715000" cy="5061841"/>
          </a:xfrm>
          <a:prstGeom prst="rect">
            <a:avLst/>
          </a:prstGeom>
        </p:spPr>
        <p:txBody>
          <a:bodyPr lIns="0">
            <a:noAutofit/>
          </a:bodyPr>
          <a:lstStyle>
            <a:lvl1pPr marL="0" indent="0">
              <a:buNone/>
              <a:defRPr/>
            </a:lvl1pPr>
            <a:lvl2pPr>
              <a:lnSpc>
                <a:spcPct val="110000"/>
              </a:lnSpc>
              <a:spcBef>
                <a:spcPts val="1000"/>
              </a:spcBef>
              <a:defRPr/>
            </a:lvl2pPr>
            <a:lvl3pPr>
              <a:lnSpc>
                <a:spcPct val="110000"/>
              </a:lnSpc>
              <a:spcBef>
                <a:spcPts val="1000"/>
              </a:spcBef>
              <a:defRPr/>
            </a:lvl3pPr>
            <a:lvl4pPr>
              <a:lnSpc>
                <a:spcPct val="110000"/>
              </a:lnSpc>
              <a:spcBef>
                <a:spcPts val="1000"/>
              </a:spcBef>
              <a:defRPr/>
            </a:lvl4pPr>
            <a:lvl5pPr>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54419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5547989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2_COL_TEXT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0"/>
            <a:ext cx="12192000" cy="6106159"/>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51608F-842B-5778-D35D-73AC6D79D09C}"/>
              </a:ext>
            </a:extLst>
          </p:cNvPr>
          <p:cNvSpPr>
            <a:spLocks noGrp="1"/>
          </p:cNvSpPr>
          <p:nvPr>
            <p:ph sz="half" idx="1"/>
          </p:nvPr>
        </p:nvSpPr>
        <p:spPr>
          <a:xfrm>
            <a:off x="302312" y="1143000"/>
            <a:ext cx="5707566" cy="5061841"/>
          </a:xfrm>
          <a:prstGeom prst="rect">
            <a:avLst/>
          </a:prstGeom>
        </p:spPr>
        <p:txBody>
          <a:bodyPr lIns="0">
            <a:noAutofit/>
          </a:bodyPr>
          <a:lstStyle>
            <a:lvl1pPr marL="0" indent="0">
              <a:buNone/>
              <a:defRPr>
                <a:solidFill>
                  <a:schemeClr val="bg1"/>
                </a:solidFill>
              </a:defRPr>
            </a:lvl1pPr>
            <a:lvl2pPr>
              <a:lnSpc>
                <a:spcPct val="110000"/>
              </a:lnSpc>
              <a:spcBef>
                <a:spcPts val="1000"/>
              </a:spcBef>
              <a:defRPr>
                <a:solidFill>
                  <a:schemeClr val="bg1"/>
                </a:solidFill>
              </a:defRPr>
            </a:lvl2pPr>
            <a:lvl3pPr>
              <a:lnSpc>
                <a:spcPct val="110000"/>
              </a:lnSpc>
              <a:spcBef>
                <a:spcPts val="1000"/>
              </a:spcBef>
              <a:defRPr>
                <a:solidFill>
                  <a:schemeClr val="bg1"/>
                </a:solidFill>
              </a:defRPr>
            </a:lvl3pPr>
            <a:lvl4pPr>
              <a:lnSpc>
                <a:spcPct val="110000"/>
              </a:lnSpc>
              <a:spcBef>
                <a:spcPts val="1000"/>
              </a:spcBef>
              <a:defRPr>
                <a:solidFill>
                  <a:schemeClr val="bg1"/>
                </a:solidFill>
              </a:defRPr>
            </a:lvl4pPr>
            <a:lvl5pPr>
              <a:lnSpc>
                <a:spcPct val="110000"/>
              </a:lnSpc>
              <a:spcBef>
                <a:spcPts val="1000"/>
              </a:spcBef>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601F410-449C-718D-B643-D6A205BA2B3B}"/>
              </a:ext>
            </a:extLst>
          </p:cNvPr>
          <p:cNvSpPr>
            <a:spLocks noGrp="1"/>
          </p:cNvSpPr>
          <p:nvPr>
            <p:ph sz="half" idx="2"/>
          </p:nvPr>
        </p:nvSpPr>
        <p:spPr>
          <a:xfrm>
            <a:off x="6172200" y="1143000"/>
            <a:ext cx="5715000" cy="5061841"/>
          </a:xfrm>
          <a:prstGeom prst="rect">
            <a:avLst/>
          </a:prstGeom>
        </p:spPr>
        <p:txBody>
          <a:bodyPr lIns="0">
            <a:noAutofit/>
          </a:bodyPr>
          <a:lstStyle>
            <a:lvl1pPr marL="0" indent="0">
              <a:buNone/>
              <a:defRPr>
                <a:solidFill>
                  <a:schemeClr val="bg1"/>
                </a:solidFill>
              </a:defRPr>
            </a:lvl1pPr>
            <a:lvl2pPr>
              <a:lnSpc>
                <a:spcPct val="110000"/>
              </a:lnSpc>
              <a:spcBef>
                <a:spcPts val="1000"/>
              </a:spcBef>
              <a:defRPr>
                <a:solidFill>
                  <a:schemeClr val="bg1"/>
                </a:solidFill>
              </a:defRPr>
            </a:lvl2pPr>
            <a:lvl3pPr>
              <a:lnSpc>
                <a:spcPct val="110000"/>
              </a:lnSpc>
              <a:spcBef>
                <a:spcPts val="1000"/>
              </a:spcBef>
              <a:defRPr>
                <a:solidFill>
                  <a:schemeClr val="bg1"/>
                </a:solidFill>
              </a:defRPr>
            </a:lvl3pPr>
            <a:lvl4pPr>
              <a:lnSpc>
                <a:spcPct val="110000"/>
              </a:lnSpc>
              <a:spcBef>
                <a:spcPts val="1000"/>
              </a:spcBef>
              <a:defRPr>
                <a:solidFill>
                  <a:schemeClr val="bg1"/>
                </a:solidFill>
              </a:defRPr>
            </a:lvl4pPr>
            <a:lvl5pPr>
              <a:lnSpc>
                <a:spcPct val="110000"/>
              </a:lnSpc>
              <a:spcBef>
                <a:spcPts val="1000"/>
              </a:spcBef>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542163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3147634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_LEFT_W_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51608F-842B-5778-D35D-73AC6D79D09C}"/>
              </a:ext>
            </a:extLst>
          </p:cNvPr>
          <p:cNvSpPr>
            <a:spLocks noGrp="1"/>
          </p:cNvSpPr>
          <p:nvPr>
            <p:ph sz="half" idx="1"/>
          </p:nvPr>
        </p:nvSpPr>
        <p:spPr>
          <a:xfrm>
            <a:off x="302312" y="1143000"/>
            <a:ext cx="3724507" cy="5061841"/>
          </a:xfrm>
          <a:prstGeom prst="rect">
            <a:avLst/>
          </a:prstGeom>
        </p:spPr>
        <p:txBody>
          <a:bodyPr lIns="0">
            <a:noAutofit/>
          </a:bodyPr>
          <a:lstStyle>
            <a:lvl1pPr marL="0" indent="0">
              <a:buNone/>
              <a:defRPr/>
            </a:lvl1pPr>
            <a:lvl2pPr>
              <a:lnSpc>
                <a:spcPct val="110000"/>
              </a:lnSpc>
              <a:spcBef>
                <a:spcPts val="1000"/>
              </a:spcBef>
              <a:defRPr/>
            </a:lvl2pPr>
            <a:lvl3pPr>
              <a:lnSpc>
                <a:spcPct val="110000"/>
              </a:lnSpc>
              <a:spcBef>
                <a:spcPts val="1000"/>
              </a:spcBef>
              <a:defRPr/>
            </a:lvl3pPr>
            <a:lvl4pPr>
              <a:lnSpc>
                <a:spcPct val="110000"/>
              </a:lnSpc>
              <a:spcBef>
                <a:spcPts val="1000"/>
              </a:spcBef>
              <a:defRPr/>
            </a:lvl4pPr>
            <a:lvl5pPr>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92C27189-67ED-0C2A-3F38-C14CA01C9A76}"/>
              </a:ext>
            </a:extLst>
          </p:cNvPr>
          <p:cNvSpPr>
            <a:spLocks noGrp="1"/>
          </p:cNvSpPr>
          <p:nvPr>
            <p:ph type="pic" sz="quarter" idx="13"/>
          </p:nvPr>
        </p:nvSpPr>
        <p:spPr>
          <a:xfrm>
            <a:off x="4103649" y="1143000"/>
            <a:ext cx="8088351" cy="5208588"/>
          </a:xfrm>
          <a:prstGeom prst="rect">
            <a:avLst/>
          </a:prstGeom>
        </p:spPr>
        <p:txBody>
          <a:bodyPr lIns="0">
            <a:noAutofit/>
          </a:bodyPr>
          <a:lstStyle/>
          <a:p>
            <a:endParaRPr lang="en-US" dirty="0"/>
          </a:p>
        </p:txBody>
      </p:sp>
      <p:sp>
        <p:nvSpPr>
          <p:cNvPr id="4" name="Slide Number Placeholder 5">
            <a:extLst>
              <a:ext uri="{FF2B5EF4-FFF2-40B4-BE49-F238E27FC236}">
                <a16:creationId xmlns:a16="http://schemas.microsoft.com/office/drawing/2014/main" id="{7453D154-737C-405B-92C3-493321423ECD}"/>
              </a:ext>
            </a:extLst>
          </p:cNvPr>
          <p:cNvSpPr>
            <a:spLocks noGrp="1"/>
          </p:cNvSpPr>
          <p:nvPr>
            <p:ph type="sldNum" sz="quarter" idx="4"/>
          </p:nvPr>
        </p:nvSpPr>
        <p:spPr>
          <a:xfrm>
            <a:off x="11694160" y="54165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5475116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EAD_W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A0DBD56D-0386-1D88-3ED7-01193FDA5C48}"/>
              </a:ext>
            </a:extLst>
          </p:cNvPr>
          <p:cNvSpPr>
            <a:spLocks noGrp="1"/>
          </p:cNvSpPr>
          <p:nvPr>
            <p:ph type="pic" sz="quarter" idx="13"/>
          </p:nvPr>
        </p:nvSpPr>
        <p:spPr>
          <a:xfrm>
            <a:off x="302312" y="1143000"/>
            <a:ext cx="11574462" cy="4951413"/>
          </a:xfrm>
          <a:prstGeom prst="rect">
            <a:avLst/>
          </a:prstGeom>
        </p:spPr>
        <p:txBody>
          <a:bodyPr lIns="0">
            <a:noAutofit/>
          </a:bodyPr>
          <a:lstStyle>
            <a:lvl1pPr marL="0" indent="0">
              <a:buNone/>
              <a:defRPr/>
            </a:lvl1pPr>
          </a:lstStyle>
          <a:p>
            <a:endParaRPr lang="en-US" dirty="0"/>
          </a:p>
        </p:txBody>
      </p:sp>
      <p:sp>
        <p:nvSpPr>
          <p:cNvPr id="3" name="Slide Number Placeholder 5">
            <a:extLst>
              <a:ext uri="{FF2B5EF4-FFF2-40B4-BE49-F238E27FC236}">
                <a16:creationId xmlns:a16="http://schemas.microsoft.com/office/drawing/2014/main" id="{BFAEB346-1F2E-B43F-10BE-D2D103DB303A}"/>
              </a:ext>
            </a:extLst>
          </p:cNvPr>
          <p:cNvSpPr>
            <a:spLocks noGrp="1"/>
          </p:cNvSpPr>
          <p:nvPr>
            <p:ph type="sldNum" sz="quarter" idx="4"/>
          </p:nvPr>
        </p:nvSpPr>
        <p:spPr>
          <a:xfrm>
            <a:off x="11694160" y="54292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6901024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47CBE6FE-C16F-02C9-C4FF-AD297F1A6FE8}"/>
              </a:ext>
            </a:extLst>
          </p:cNvPr>
          <p:cNvSpPr>
            <a:spLocks noGrp="1"/>
          </p:cNvSpPr>
          <p:nvPr>
            <p:ph type="sldNum" sz="quarter" idx="4"/>
          </p:nvPr>
        </p:nvSpPr>
        <p:spPr>
          <a:xfrm>
            <a:off x="11694160" y="54165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9352920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NO_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Slide Number Placeholder 5">
            <a:extLst>
              <a:ext uri="{FF2B5EF4-FFF2-40B4-BE49-F238E27FC236}">
                <a16:creationId xmlns:a16="http://schemas.microsoft.com/office/drawing/2014/main" id="{5D9D6EE5-4DED-791E-5209-ED3187A293D9}"/>
              </a:ext>
            </a:extLst>
          </p:cNvPr>
          <p:cNvSpPr>
            <a:spLocks noGrp="1"/>
          </p:cNvSpPr>
          <p:nvPr>
            <p:ph type="sldNum" sz="quarter" idx="4"/>
          </p:nvPr>
        </p:nvSpPr>
        <p:spPr>
          <a:xfrm>
            <a:off x="11694160" y="54165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920272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697951-66D7-0BAE-3E47-087ED25B2C0D}"/>
              </a:ext>
            </a:extLst>
          </p:cNvPr>
          <p:cNvSpPr>
            <a:spLocks noGrp="1"/>
          </p:cNvSpPr>
          <p:nvPr>
            <p:ph type="dt" sz="half" idx="10"/>
          </p:nvPr>
        </p:nvSpPr>
        <p:spPr>
          <a:xfrm>
            <a:off x="838200" y="5119396"/>
            <a:ext cx="2743200" cy="1738604"/>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FE57068-EC73-797C-2862-CA742873BF4D}"/>
              </a:ext>
            </a:extLst>
          </p:cNvPr>
          <p:cNvSpPr>
            <a:spLocks noGrp="1"/>
          </p:cNvSpPr>
          <p:nvPr>
            <p:ph type="ftr" sz="quarter" idx="11"/>
          </p:nvPr>
        </p:nvSpPr>
        <p:spPr>
          <a:xfrm>
            <a:off x="4449336" y="6356350"/>
            <a:ext cx="3704063" cy="501650"/>
          </a:xfrm>
          <a:prstGeom prst="rect">
            <a:avLst/>
          </a:prstGeom>
        </p:spPr>
        <p:txBody>
          <a:bodyPr/>
          <a:lstStyle>
            <a:lvl1pPr algn="l">
              <a:defRPr sz="1400">
                <a:solidFill>
                  <a:schemeClr val="accent2"/>
                </a:solidFill>
              </a:defRPr>
            </a:lvl1pPr>
          </a:lstStyle>
          <a:p>
            <a:endParaRPr lang="en-US" dirty="0"/>
          </a:p>
        </p:txBody>
      </p:sp>
      <p:sp>
        <p:nvSpPr>
          <p:cNvPr id="8" name="Rectangle 7">
            <a:extLst>
              <a:ext uri="{FF2B5EF4-FFF2-40B4-BE49-F238E27FC236}">
                <a16:creationId xmlns:a16="http://schemas.microsoft.com/office/drawing/2014/main" id="{E530AD9B-C70A-F153-7AC3-8EADA8BD9545}"/>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451C62-772B-3D75-C22D-C076EAF6FE01}"/>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23C2E8E-266E-6BA4-06AA-2384096ECBED}"/>
              </a:ext>
            </a:extLst>
          </p:cNvPr>
          <p:cNvSpPr txBox="1"/>
          <p:nvPr userDrawn="1"/>
        </p:nvSpPr>
        <p:spPr>
          <a:xfrm>
            <a:off x="289931" y="6460769"/>
            <a:ext cx="4360127" cy="307777"/>
          </a:xfrm>
          <a:prstGeom prst="rect">
            <a:avLst/>
          </a:prstGeom>
          <a:noFill/>
        </p:spPr>
        <p:txBody>
          <a:bodyPr wrap="square" lIns="0" rtlCol="0" anchor="ctr">
            <a:spAutoFit/>
          </a:bodyPr>
          <a:lstStyle/>
          <a:p>
            <a:r>
              <a:rPr lang="en-US" sz="1400" dirty="0"/>
              <a:t>UNIVERSITY OF ROCHESTER MEDICAL CENTER</a:t>
            </a:r>
          </a:p>
        </p:txBody>
      </p:sp>
      <p:sp>
        <p:nvSpPr>
          <p:cNvPr id="7" name="Slide Number Placeholder 6">
            <a:extLst>
              <a:ext uri="{FF2B5EF4-FFF2-40B4-BE49-F238E27FC236}">
                <a16:creationId xmlns:a16="http://schemas.microsoft.com/office/drawing/2014/main" id="{8A46D226-BE04-D02D-428E-513EA8BB90BB}"/>
              </a:ext>
            </a:extLst>
          </p:cNvPr>
          <p:cNvSpPr>
            <a:spLocks noGrp="1"/>
          </p:cNvSpPr>
          <p:nvPr>
            <p:ph type="sldNum" sz="quarter" idx="12"/>
          </p:nvPr>
        </p:nvSpPr>
        <p:spPr>
          <a:xfrm>
            <a:off x="11686478" y="6356350"/>
            <a:ext cx="505522" cy="501650"/>
          </a:xfrm>
          <a:prstGeom prst="rect">
            <a:avLst/>
          </a:prstGeom>
        </p:spPr>
        <p:txBody>
          <a:bodyPr/>
          <a:lstStyle>
            <a:lvl1pPr algn="ctr">
              <a:defRPr sz="1400"/>
            </a:lvl1pPr>
          </a:lstStyle>
          <a:p>
            <a:fld id="{8CD163E1-72E7-7944-A73E-F4FF5EB080ED}" type="slidenum">
              <a:rPr lang="en-US" smtClean="0"/>
              <a:pPr/>
              <a:t>‹#›</a:t>
            </a:fld>
            <a:endParaRPr lang="en-US"/>
          </a:p>
        </p:txBody>
      </p:sp>
      <p:sp>
        <p:nvSpPr>
          <p:cNvPr id="2" name="Rectangle 1">
            <a:extLst>
              <a:ext uri="{FF2B5EF4-FFF2-40B4-BE49-F238E27FC236}">
                <a16:creationId xmlns:a16="http://schemas.microsoft.com/office/drawing/2014/main" id="{61CFC247-E94D-71E6-1CC9-B2C67610BE4E}"/>
              </a:ext>
            </a:extLst>
          </p:cNvPr>
          <p:cNvSpPr/>
          <p:nvPr userDrawn="1"/>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9DECE2-A68E-C58D-41E9-EDECFF5F0182}"/>
              </a:ext>
            </a:extLst>
          </p:cNvPr>
          <p:cNvPicPr>
            <a:picLocks noChangeAspect="1"/>
          </p:cNvPicPr>
          <p:nvPr userDrawn="1"/>
        </p:nvPicPr>
        <p:blipFill>
          <a:blip r:embed="rId2"/>
          <a:srcRect/>
          <a:stretch/>
        </p:blipFill>
        <p:spPr>
          <a:xfrm>
            <a:off x="2935486" y="1837777"/>
            <a:ext cx="6336985" cy="1009819"/>
          </a:xfrm>
          <a:prstGeom prst="rect">
            <a:avLst/>
          </a:prstGeom>
        </p:spPr>
      </p:pic>
      <p:pic>
        <p:nvPicPr>
          <p:cNvPr id="14" name="Picture 13">
            <a:extLst>
              <a:ext uri="{FF2B5EF4-FFF2-40B4-BE49-F238E27FC236}">
                <a16:creationId xmlns:a16="http://schemas.microsoft.com/office/drawing/2014/main" id="{CD334607-8916-89E8-D433-E42F3E831CD0}"/>
              </a:ext>
            </a:extLst>
          </p:cNvPr>
          <p:cNvPicPr>
            <a:picLocks noChangeAspect="1"/>
          </p:cNvPicPr>
          <p:nvPr userDrawn="1"/>
        </p:nvPicPr>
        <p:blipFill>
          <a:blip r:embed="rId3"/>
          <a:srcRect/>
          <a:stretch/>
        </p:blipFill>
        <p:spPr>
          <a:xfrm>
            <a:off x="4733758" y="3808031"/>
            <a:ext cx="2722882" cy="1089152"/>
          </a:xfrm>
          <a:prstGeom prst="rect">
            <a:avLst/>
          </a:prstGeom>
        </p:spPr>
      </p:pic>
    </p:spTree>
    <p:extLst>
      <p:ext uri="{BB962C8B-B14F-4D97-AF65-F5344CB8AC3E}">
        <p14:creationId xmlns:p14="http://schemas.microsoft.com/office/powerpoint/2010/main" val="40713254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6B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8CFB-3162-47D6-9067-FBE7C5CE61A1}"/>
              </a:ext>
            </a:extLst>
          </p:cNvPr>
          <p:cNvSpPr>
            <a:spLocks noGrp="1"/>
          </p:cNvSpPr>
          <p:nvPr>
            <p:ph type="ctrTitle" hasCustomPrompt="1"/>
          </p:nvPr>
        </p:nvSpPr>
        <p:spPr>
          <a:xfrm>
            <a:off x="736601" y="792091"/>
            <a:ext cx="8507156" cy="2705659"/>
          </a:xfrm>
        </p:spPr>
        <p:txBody>
          <a:bodyPr anchor="t">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a:t>Poster title</a:t>
            </a:r>
          </a:p>
        </p:txBody>
      </p:sp>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pPr marL="0" marR="0" lvl="0" indent="0" algn="ctr" defTabSz="455613" rtl="0" eaLnBrk="1" fontAlgn="base" latinLnBrk="0" hangingPunct="1">
              <a:lnSpc>
                <a:spcPct val="100000"/>
              </a:lnSpc>
              <a:spcBef>
                <a:spcPct val="0"/>
              </a:spcBef>
              <a:spcAft>
                <a:spcPct val="0"/>
              </a:spcAft>
              <a:buClrTx/>
              <a:buSzTx/>
              <a:buFontTx/>
              <a:buNone/>
              <a:tabLst/>
              <a:defRPr/>
            </a:pPr>
            <a:fld id="{DA69A137-6BDB-47B4-8B9B-30BE2E63C07B}" type="slidenum">
              <a:rPr kumimoji="0" lang="en-US" sz="1400" b="1" i="0" u="none" strike="noStrike" kern="1200" cap="none" spc="0" normalizeH="0" baseline="0" noProof="0" smtClean="0">
                <a:ln>
                  <a:noFill/>
                </a:ln>
                <a:solidFill>
                  <a:srgbClr val="FFFFFF"/>
                </a:solidFill>
                <a:effectLst/>
                <a:uLnTx/>
                <a:uFillTx/>
                <a:latin typeface="Arial" pitchFamily="-72" charset="0"/>
                <a:ea typeface="MS PGothic" charset="0"/>
              </a:rPr>
              <a:pPr marL="0" marR="0" lvl="0" indent="0" algn="ctr" defTabSz="455613" rtl="0" eaLnBrk="1" fontAlgn="base" latinLnBrk="0" hangingPunct="1">
                <a:lnSpc>
                  <a:spcPct val="100000"/>
                </a:lnSpc>
                <a:spcBef>
                  <a:spcPct val="0"/>
                </a:spcBef>
                <a:spcAft>
                  <a:spcPct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Arial" pitchFamily="-72" charset="0"/>
              <a:ea typeface="MS PGothic" charset="0"/>
            </a:endParaRPr>
          </a:p>
        </p:txBody>
      </p:sp>
      <p:cxnSp>
        <p:nvCxnSpPr>
          <p:cNvPr id="10" name="Straight Connector 9">
            <a:extLst>
              <a:ext uri="{FF2B5EF4-FFF2-40B4-BE49-F238E27FC236}">
                <a16:creationId xmlns:a16="http://schemas.microsoft.com/office/drawing/2014/main" id="{3CFFDBF9-7C79-4E50-889D-8163AF7FAB05}"/>
              </a:ext>
            </a:extLst>
          </p:cNvPr>
          <p:cNvCxnSpPr>
            <a:cxnSpLocks/>
          </p:cNvCxnSpPr>
          <p:nvPr userDrawn="1"/>
        </p:nvCxnSpPr>
        <p:spPr>
          <a:xfrm>
            <a:off x="735442" y="2909679"/>
            <a:ext cx="1046872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26177E-64E8-4D53-896A-20DD500D929E}"/>
              </a:ext>
            </a:extLst>
          </p:cNvPr>
          <p:cNvSpPr>
            <a:spLocks noGrp="1"/>
          </p:cNvSpPr>
          <p:nvPr>
            <p:ph type="body" sz="quarter" idx="13" hasCustomPrompt="1"/>
          </p:nvPr>
        </p:nvSpPr>
        <p:spPr>
          <a:xfrm>
            <a:off x="736021" y="3748901"/>
            <a:ext cx="10468144" cy="1188851"/>
          </a:xfrm>
        </p:spPr>
        <p:txBody>
          <a:bodyPr>
            <a:normAutofit/>
          </a:bodyPr>
          <a:lstStyle>
            <a:lvl1pPr marL="0" indent="0">
              <a:buFontTx/>
              <a:buNone/>
              <a:defRPr sz="20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Authors</a:t>
            </a:r>
          </a:p>
        </p:txBody>
      </p:sp>
      <p:sp>
        <p:nvSpPr>
          <p:cNvPr id="13" name="Text Placeholder 11">
            <a:extLst>
              <a:ext uri="{FF2B5EF4-FFF2-40B4-BE49-F238E27FC236}">
                <a16:creationId xmlns:a16="http://schemas.microsoft.com/office/drawing/2014/main" id="{ED2BAAFB-40EC-4695-B453-1BA623A7D48B}"/>
              </a:ext>
            </a:extLst>
          </p:cNvPr>
          <p:cNvSpPr>
            <a:spLocks noGrp="1"/>
          </p:cNvSpPr>
          <p:nvPr>
            <p:ph type="body" sz="quarter" idx="14" hasCustomPrompt="1"/>
          </p:nvPr>
        </p:nvSpPr>
        <p:spPr>
          <a:xfrm>
            <a:off x="736021" y="5063321"/>
            <a:ext cx="10468144" cy="1141219"/>
          </a:xfrm>
        </p:spPr>
        <p:txBody>
          <a:bodyP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Institutions</a:t>
            </a:r>
          </a:p>
        </p:txBody>
      </p:sp>
      <p:sp>
        <p:nvSpPr>
          <p:cNvPr id="8" name="Text Placeholder 11">
            <a:extLst>
              <a:ext uri="{FF2B5EF4-FFF2-40B4-BE49-F238E27FC236}">
                <a16:creationId xmlns:a16="http://schemas.microsoft.com/office/drawing/2014/main" id="{19C0E15F-7372-4481-BC18-BE0081563195}"/>
              </a:ext>
            </a:extLst>
          </p:cNvPr>
          <p:cNvSpPr>
            <a:spLocks noGrp="1"/>
          </p:cNvSpPr>
          <p:nvPr>
            <p:ph type="body" sz="quarter" idx="15" hasCustomPrompt="1"/>
          </p:nvPr>
        </p:nvSpPr>
        <p:spPr>
          <a:xfrm>
            <a:off x="1" y="1"/>
            <a:ext cx="1404851" cy="482139"/>
          </a:xfrm>
        </p:spPr>
        <p:txBody>
          <a:bodyPr anchor="ct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Poster </a:t>
            </a:r>
            <a:r>
              <a:rPr lang="en-US" err="1"/>
              <a:t>xxxx</a:t>
            </a:r>
            <a:endParaRPr lang="en-US"/>
          </a:p>
        </p:txBody>
      </p:sp>
      <p:sp>
        <p:nvSpPr>
          <p:cNvPr id="9" name="Text Placeholder 11">
            <a:extLst>
              <a:ext uri="{FF2B5EF4-FFF2-40B4-BE49-F238E27FC236}">
                <a16:creationId xmlns:a16="http://schemas.microsoft.com/office/drawing/2014/main" id="{3F438E9D-C0DC-4D03-9592-402770D297BA}"/>
              </a:ext>
            </a:extLst>
          </p:cNvPr>
          <p:cNvSpPr>
            <a:spLocks noGrp="1"/>
          </p:cNvSpPr>
          <p:nvPr>
            <p:ph type="body" sz="quarter" idx="16" hasCustomPrompt="1"/>
          </p:nvPr>
        </p:nvSpPr>
        <p:spPr>
          <a:xfrm>
            <a:off x="6378635" y="1"/>
            <a:ext cx="2442095" cy="482139"/>
          </a:xfrm>
        </p:spPr>
        <p:txBody>
          <a:bodyPr anchor="ctr">
            <a:normAutofit/>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Presenting author name and email address</a:t>
            </a:r>
          </a:p>
        </p:txBody>
      </p:sp>
      <p:grpSp>
        <p:nvGrpSpPr>
          <p:cNvPr id="11" name="Group 10">
            <a:extLst>
              <a:ext uri="{FF2B5EF4-FFF2-40B4-BE49-F238E27FC236}">
                <a16:creationId xmlns:a16="http://schemas.microsoft.com/office/drawing/2014/main" id="{676421E8-735A-4517-9F27-F0A8AA5F6E83}"/>
              </a:ext>
            </a:extLst>
          </p:cNvPr>
          <p:cNvGrpSpPr/>
          <p:nvPr userDrawn="1"/>
        </p:nvGrpSpPr>
        <p:grpSpPr>
          <a:xfrm>
            <a:off x="11777519" y="96753"/>
            <a:ext cx="288636" cy="288636"/>
            <a:chOff x="323851" y="619793"/>
            <a:chExt cx="288636" cy="288636"/>
          </a:xfrm>
        </p:grpSpPr>
        <p:sp>
          <p:nvSpPr>
            <p:cNvPr id="14" name="Freeform: Shape 13">
              <a:extLst>
                <a:ext uri="{FF2B5EF4-FFF2-40B4-BE49-F238E27FC236}">
                  <a16:creationId xmlns:a16="http://schemas.microsoft.com/office/drawing/2014/main" id="{C1304B80-BD37-4556-9DB6-D9D85C81EA6B}"/>
                </a:ext>
              </a:extLst>
            </p:cNvPr>
            <p:cNvSpPr/>
            <p:nvPr/>
          </p:nvSpPr>
          <p:spPr>
            <a:xfrm>
              <a:off x="323851" y="619793"/>
              <a:ext cx="288636" cy="288636"/>
            </a:xfrm>
            <a:custGeom>
              <a:avLst/>
              <a:gdLst>
                <a:gd name="connsiteX0" fmla="*/ 62459 w 288636"/>
                <a:gd name="connsiteY0" fmla="*/ 148401 h 288636"/>
                <a:gd name="connsiteX1" fmla="*/ 62932 w 288636"/>
                <a:gd name="connsiteY1" fmla="*/ 150767 h 288636"/>
                <a:gd name="connsiteX2" fmla="*/ 62459 w 288636"/>
                <a:gd name="connsiteY2" fmla="*/ 148401 h 288636"/>
                <a:gd name="connsiteX3" fmla="*/ 165138 w 288636"/>
                <a:gd name="connsiteY3" fmla="*/ 24429 h 288636"/>
                <a:gd name="connsiteX4" fmla="*/ 164191 w 288636"/>
                <a:gd name="connsiteY4" fmla="*/ 23483 h 288636"/>
                <a:gd name="connsiteX5" fmla="*/ 152362 w 288636"/>
                <a:gd name="connsiteY5" fmla="*/ 14493 h 288636"/>
                <a:gd name="connsiteX6" fmla="*/ 138640 w 288636"/>
                <a:gd name="connsiteY6" fmla="*/ 15439 h 288636"/>
                <a:gd name="connsiteX7" fmla="*/ 130123 w 288636"/>
                <a:gd name="connsiteY7" fmla="*/ 22063 h 288636"/>
                <a:gd name="connsiteX8" fmla="*/ 126338 w 288636"/>
                <a:gd name="connsiteY8" fmla="*/ 24429 h 288636"/>
                <a:gd name="connsiteX9" fmla="*/ 165138 w 288636"/>
                <a:gd name="connsiteY9" fmla="*/ 24429 h 288636"/>
                <a:gd name="connsiteX10" fmla="*/ 255041 w 288636"/>
                <a:gd name="connsiteY10" fmla="*/ 124742 h 288636"/>
                <a:gd name="connsiteX11" fmla="*/ 257407 w 288636"/>
                <a:gd name="connsiteY11" fmla="*/ 123796 h 288636"/>
                <a:gd name="connsiteX12" fmla="*/ 273968 w 288636"/>
                <a:gd name="connsiteY12" fmla="*/ 111020 h 288636"/>
                <a:gd name="connsiteX13" fmla="*/ 273968 w 288636"/>
                <a:gd name="connsiteY13" fmla="*/ 108181 h 288636"/>
                <a:gd name="connsiteX14" fmla="*/ 256934 w 288636"/>
                <a:gd name="connsiteY14" fmla="*/ 94932 h 288636"/>
                <a:gd name="connsiteX15" fmla="*/ 255041 w 288636"/>
                <a:gd name="connsiteY15" fmla="*/ 93986 h 288636"/>
                <a:gd name="connsiteX16" fmla="*/ 255041 w 288636"/>
                <a:gd name="connsiteY16" fmla="*/ 124742 h 288636"/>
                <a:gd name="connsiteX17" fmla="*/ 36908 w 288636"/>
                <a:gd name="connsiteY17" fmla="*/ 93986 h 288636"/>
                <a:gd name="connsiteX18" fmla="*/ 35015 w 288636"/>
                <a:gd name="connsiteY18" fmla="*/ 95405 h 288636"/>
                <a:gd name="connsiteX19" fmla="*/ 23659 w 288636"/>
                <a:gd name="connsiteY19" fmla="*/ 104396 h 288636"/>
                <a:gd name="connsiteX20" fmla="*/ 17507 w 288636"/>
                <a:gd name="connsiteY20" fmla="*/ 109127 h 288636"/>
                <a:gd name="connsiteX21" fmla="*/ 17507 w 288636"/>
                <a:gd name="connsiteY21" fmla="*/ 111493 h 288636"/>
                <a:gd name="connsiteX22" fmla="*/ 20346 w 288636"/>
                <a:gd name="connsiteY22" fmla="*/ 113386 h 288636"/>
                <a:gd name="connsiteX23" fmla="*/ 35015 w 288636"/>
                <a:gd name="connsiteY23" fmla="*/ 124742 h 288636"/>
                <a:gd name="connsiteX24" fmla="*/ 37381 w 288636"/>
                <a:gd name="connsiteY24" fmla="*/ 125689 h 288636"/>
                <a:gd name="connsiteX25" fmla="*/ 37381 w 288636"/>
                <a:gd name="connsiteY25" fmla="*/ 93986 h 288636"/>
                <a:gd name="connsiteX26" fmla="*/ 12303 w 288636"/>
                <a:gd name="connsiteY26" fmla="*/ 122376 h 288636"/>
                <a:gd name="connsiteX27" fmla="*/ 11829 w 288636"/>
                <a:gd name="connsiteY27" fmla="*/ 123796 h 288636"/>
                <a:gd name="connsiteX28" fmla="*/ 12303 w 288636"/>
                <a:gd name="connsiteY28" fmla="*/ 140357 h 288636"/>
                <a:gd name="connsiteX29" fmla="*/ 12303 w 288636"/>
                <a:gd name="connsiteY29" fmla="*/ 141776 h 288636"/>
                <a:gd name="connsiteX30" fmla="*/ 11829 w 288636"/>
                <a:gd name="connsiteY30" fmla="*/ 181996 h 288636"/>
                <a:gd name="connsiteX31" fmla="*/ 11829 w 288636"/>
                <a:gd name="connsiteY31" fmla="*/ 265275 h 288636"/>
                <a:gd name="connsiteX32" fmla="*/ 12303 w 288636"/>
                <a:gd name="connsiteY32" fmla="*/ 270953 h 288636"/>
                <a:gd name="connsiteX33" fmla="*/ 14668 w 288636"/>
                <a:gd name="connsiteY33" fmla="*/ 271899 h 288636"/>
                <a:gd name="connsiteX34" fmla="*/ 26971 w 288636"/>
                <a:gd name="connsiteY34" fmla="*/ 262436 h 288636"/>
                <a:gd name="connsiteX35" fmla="*/ 48264 w 288636"/>
                <a:gd name="connsiteY35" fmla="*/ 245875 h 288636"/>
                <a:gd name="connsiteX36" fmla="*/ 62459 w 288636"/>
                <a:gd name="connsiteY36" fmla="*/ 234519 h 288636"/>
                <a:gd name="connsiteX37" fmla="*/ 91323 w 288636"/>
                <a:gd name="connsiteY37" fmla="*/ 212279 h 288636"/>
                <a:gd name="connsiteX38" fmla="*/ 108830 w 288636"/>
                <a:gd name="connsiteY38" fmla="*/ 199031 h 288636"/>
                <a:gd name="connsiteX39" fmla="*/ 109776 w 288636"/>
                <a:gd name="connsiteY39" fmla="*/ 197611 h 288636"/>
                <a:gd name="connsiteX40" fmla="*/ 90376 w 288636"/>
                <a:gd name="connsiteY40" fmla="*/ 182469 h 288636"/>
                <a:gd name="connsiteX41" fmla="*/ 70503 w 288636"/>
                <a:gd name="connsiteY41" fmla="*/ 167328 h 288636"/>
                <a:gd name="connsiteX42" fmla="*/ 51103 w 288636"/>
                <a:gd name="connsiteY42" fmla="*/ 152186 h 288636"/>
                <a:gd name="connsiteX43" fmla="*/ 31703 w 288636"/>
                <a:gd name="connsiteY43" fmla="*/ 137045 h 288636"/>
                <a:gd name="connsiteX44" fmla="*/ 12303 w 288636"/>
                <a:gd name="connsiteY44" fmla="*/ 122376 h 288636"/>
                <a:gd name="connsiteX45" fmla="*/ 181226 w 288636"/>
                <a:gd name="connsiteY45" fmla="*/ 198084 h 288636"/>
                <a:gd name="connsiteX46" fmla="*/ 278226 w 288636"/>
                <a:gd name="connsiteY46" fmla="*/ 272846 h 288636"/>
                <a:gd name="connsiteX47" fmla="*/ 279173 w 288636"/>
                <a:gd name="connsiteY47" fmla="*/ 270953 h 288636"/>
                <a:gd name="connsiteX48" fmla="*/ 279646 w 288636"/>
                <a:gd name="connsiteY48" fmla="*/ 266694 h 288636"/>
                <a:gd name="connsiteX49" fmla="*/ 279646 w 288636"/>
                <a:gd name="connsiteY49" fmla="*/ 180104 h 288636"/>
                <a:gd name="connsiteX50" fmla="*/ 279173 w 288636"/>
                <a:gd name="connsiteY50" fmla="*/ 171586 h 288636"/>
                <a:gd name="connsiteX51" fmla="*/ 279173 w 288636"/>
                <a:gd name="connsiteY51" fmla="*/ 170640 h 288636"/>
                <a:gd name="connsiteX52" fmla="*/ 279173 w 288636"/>
                <a:gd name="connsiteY52" fmla="*/ 139411 h 288636"/>
                <a:gd name="connsiteX53" fmla="*/ 279646 w 288636"/>
                <a:gd name="connsiteY53" fmla="*/ 134206 h 288636"/>
                <a:gd name="connsiteX54" fmla="*/ 279646 w 288636"/>
                <a:gd name="connsiteY54" fmla="*/ 123796 h 288636"/>
                <a:gd name="connsiteX55" fmla="*/ 279173 w 288636"/>
                <a:gd name="connsiteY55" fmla="*/ 122376 h 288636"/>
                <a:gd name="connsiteX56" fmla="*/ 181226 w 288636"/>
                <a:gd name="connsiteY56" fmla="*/ 198084 h 288636"/>
                <a:gd name="connsiteX57" fmla="*/ 267343 w 288636"/>
                <a:gd name="connsiteY57" fmla="*/ 279470 h 288636"/>
                <a:gd name="connsiteX58" fmla="*/ 266397 w 288636"/>
                <a:gd name="connsiteY58" fmla="*/ 278524 h 288636"/>
                <a:gd name="connsiteX59" fmla="*/ 258826 w 288636"/>
                <a:gd name="connsiteY59" fmla="*/ 272373 h 288636"/>
                <a:gd name="connsiteX60" fmla="*/ 242738 w 288636"/>
                <a:gd name="connsiteY60" fmla="*/ 260070 h 288636"/>
                <a:gd name="connsiteX61" fmla="*/ 228070 w 288636"/>
                <a:gd name="connsiteY61" fmla="*/ 248241 h 288636"/>
                <a:gd name="connsiteX62" fmla="*/ 212455 w 288636"/>
                <a:gd name="connsiteY62" fmla="*/ 236411 h 288636"/>
                <a:gd name="connsiteX63" fmla="*/ 192109 w 288636"/>
                <a:gd name="connsiteY63" fmla="*/ 220323 h 288636"/>
                <a:gd name="connsiteX64" fmla="*/ 173655 w 288636"/>
                <a:gd name="connsiteY64" fmla="*/ 205655 h 288636"/>
                <a:gd name="connsiteX65" fmla="*/ 170816 w 288636"/>
                <a:gd name="connsiteY65" fmla="*/ 205655 h 288636"/>
                <a:gd name="connsiteX66" fmla="*/ 162299 w 288636"/>
                <a:gd name="connsiteY66" fmla="*/ 212279 h 288636"/>
                <a:gd name="connsiteX67" fmla="*/ 149050 w 288636"/>
                <a:gd name="connsiteY67" fmla="*/ 217958 h 288636"/>
                <a:gd name="connsiteX68" fmla="*/ 132489 w 288636"/>
                <a:gd name="connsiteY68" fmla="*/ 213699 h 288636"/>
                <a:gd name="connsiteX69" fmla="*/ 122079 w 288636"/>
                <a:gd name="connsiteY69" fmla="*/ 205655 h 288636"/>
                <a:gd name="connsiteX70" fmla="*/ 119713 w 288636"/>
                <a:gd name="connsiteY70" fmla="*/ 205655 h 288636"/>
                <a:gd name="connsiteX71" fmla="*/ 98420 w 288636"/>
                <a:gd name="connsiteY71" fmla="*/ 222216 h 288636"/>
                <a:gd name="connsiteX72" fmla="*/ 75235 w 288636"/>
                <a:gd name="connsiteY72" fmla="*/ 240197 h 288636"/>
                <a:gd name="connsiteX73" fmla="*/ 60093 w 288636"/>
                <a:gd name="connsiteY73" fmla="*/ 252026 h 288636"/>
                <a:gd name="connsiteX74" fmla="*/ 30756 w 288636"/>
                <a:gd name="connsiteY74" fmla="*/ 274738 h 288636"/>
                <a:gd name="connsiteX75" fmla="*/ 25551 w 288636"/>
                <a:gd name="connsiteY75" fmla="*/ 278997 h 288636"/>
                <a:gd name="connsiteX76" fmla="*/ 26498 w 288636"/>
                <a:gd name="connsiteY76" fmla="*/ 279943 h 288636"/>
                <a:gd name="connsiteX77" fmla="*/ 267343 w 288636"/>
                <a:gd name="connsiteY77" fmla="*/ 279470 h 288636"/>
                <a:gd name="connsiteX78" fmla="*/ 146211 w 288636"/>
                <a:gd name="connsiteY78" fmla="*/ 36732 h 288636"/>
                <a:gd name="connsiteX79" fmla="*/ 61513 w 288636"/>
                <a:gd name="connsiteY79" fmla="*/ 36732 h 288636"/>
                <a:gd name="connsiteX80" fmla="*/ 55835 w 288636"/>
                <a:gd name="connsiteY80" fmla="*/ 38151 h 288636"/>
                <a:gd name="connsiteX81" fmla="*/ 48737 w 288636"/>
                <a:gd name="connsiteY81" fmla="*/ 49507 h 288636"/>
                <a:gd name="connsiteX82" fmla="*/ 48737 w 288636"/>
                <a:gd name="connsiteY82" fmla="*/ 93986 h 288636"/>
                <a:gd name="connsiteX83" fmla="*/ 48737 w 288636"/>
                <a:gd name="connsiteY83" fmla="*/ 132786 h 288636"/>
                <a:gd name="connsiteX84" fmla="*/ 49683 w 288636"/>
                <a:gd name="connsiteY84" fmla="*/ 136098 h 288636"/>
                <a:gd name="connsiteX85" fmla="*/ 61986 w 288636"/>
                <a:gd name="connsiteY85" fmla="*/ 146035 h 288636"/>
                <a:gd name="connsiteX86" fmla="*/ 69083 w 288636"/>
                <a:gd name="connsiteY86" fmla="*/ 151240 h 288636"/>
                <a:gd name="connsiteX87" fmla="*/ 73815 w 288636"/>
                <a:gd name="connsiteY87" fmla="*/ 155025 h 288636"/>
                <a:gd name="connsiteX88" fmla="*/ 90376 w 288636"/>
                <a:gd name="connsiteY88" fmla="*/ 167328 h 288636"/>
                <a:gd name="connsiteX89" fmla="*/ 96054 w 288636"/>
                <a:gd name="connsiteY89" fmla="*/ 172060 h 288636"/>
                <a:gd name="connsiteX90" fmla="*/ 105991 w 288636"/>
                <a:gd name="connsiteY90" fmla="*/ 180104 h 288636"/>
                <a:gd name="connsiteX91" fmla="*/ 130123 w 288636"/>
                <a:gd name="connsiteY91" fmla="*/ 199031 h 288636"/>
                <a:gd name="connsiteX92" fmla="*/ 139586 w 288636"/>
                <a:gd name="connsiteY92" fmla="*/ 206128 h 288636"/>
                <a:gd name="connsiteX93" fmla="*/ 152362 w 288636"/>
                <a:gd name="connsiteY93" fmla="*/ 206128 h 288636"/>
                <a:gd name="connsiteX94" fmla="*/ 169396 w 288636"/>
                <a:gd name="connsiteY94" fmla="*/ 193352 h 288636"/>
                <a:gd name="connsiteX95" fmla="*/ 188797 w 288636"/>
                <a:gd name="connsiteY95" fmla="*/ 178684 h 288636"/>
                <a:gd name="connsiteX96" fmla="*/ 190216 w 288636"/>
                <a:gd name="connsiteY96" fmla="*/ 177265 h 288636"/>
                <a:gd name="connsiteX97" fmla="*/ 192582 w 288636"/>
                <a:gd name="connsiteY97" fmla="*/ 174899 h 288636"/>
                <a:gd name="connsiteX98" fmla="*/ 195894 w 288636"/>
                <a:gd name="connsiteY98" fmla="*/ 172533 h 288636"/>
                <a:gd name="connsiteX99" fmla="*/ 209616 w 288636"/>
                <a:gd name="connsiteY99" fmla="*/ 162123 h 288636"/>
                <a:gd name="connsiteX100" fmla="*/ 212928 w 288636"/>
                <a:gd name="connsiteY100" fmla="*/ 159284 h 288636"/>
                <a:gd name="connsiteX101" fmla="*/ 214821 w 288636"/>
                <a:gd name="connsiteY101" fmla="*/ 157391 h 288636"/>
                <a:gd name="connsiteX102" fmla="*/ 225231 w 288636"/>
                <a:gd name="connsiteY102" fmla="*/ 149820 h 288636"/>
                <a:gd name="connsiteX103" fmla="*/ 233275 w 288636"/>
                <a:gd name="connsiteY103" fmla="*/ 143669 h 288636"/>
                <a:gd name="connsiteX104" fmla="*/ 242265 w 288636"/>
                <a:gd name="connsiteY104" fmla="*/ 136572 h 288636"/>
                <a:gd name="connsiteX105" fmla="*/ 243685 w 288636"/>
                <a:gd name="connsiteY105" fmla="*/ 132786 h 288636"/>
                <a:gd name="connsiteX106" fmla="*/ 243685 w 288636"/>
                <a:gd name="connsiteY106" fmla="*/ 127581 h 288636"/>
                <a:gd name="connsiteX107" fmla="*/ 243685 w 288636"/>
                <a:gd name="connsiteY107" fmla="*/ 49507 h 288636"/>
                <a:gd name="connsiteX108" fmla="*/ 242265 w 288636"/>
                <a:gd name="connsiteY108" fmla="*/ 43829 h 288636"/>
                <a:gd name="connsiteX109" fmla="*/ 230909 w 288636"/>
                <a:gd name="connsiteY109" fmla="*/ 37205 h 288636"/>
                <a:gd name="connsiteX110" fmla="*/ 146211 w 288636"/>
                <a:gd name="connsiteY110" fmla="*/ 36732 h 288636"/>
                <a:gd name="connsiteX111" fmla="*/ 145264 w 288636"/>
                <a:gd name="connsiteY111" fmla="*/ 291773 h 288636"/>
                <a:gd name="connsiteX112" fmla="*/ 27917 w 288636"/>
                <a:gd name="connsiteY112" fmla="*/ 291773 h 288636"/>
                <a:gd name="connsiteX113" fmla="*/ 19400 w 288636"/>
                <a:gd name="connsiteY113" fmla="*/ 290826 h 288636"/>
                <a:gd name="connsiteX114" fmla="*/ 6151 w 288636"/>
                <a:gd name="connsiteY114" fmla="*/ 283256 h 288636"/>
                <a:gd name="connsiteX115" fmla="*/ 473 w 288636"/>
                <a:gd name="connsiteY115" fmla="*/ 266694 h 288636"/>
                <a:gd name="connsiteX116" fmla="*/ 473 w 288636"/>
                <a:gd name="connsiteY116" fmla="*/ 179630 h 288636"/>
                <a:gd name="connsiteX117" fmla="*/ 473 w 288636"/>
                <a:gd name="connsiteY117" fmla="*/ 150767 h 288636"/>
                <a:gd name="connsiteX118" fmla="*/ 473 w 288636"/>
                <a:gd name="connsiteY118" fmla="*/ 142723 h 288636"/>
                <a:gd name="connsiteX119" fmla="*/ 0 w 288636"/>
                <a:gd name="connsiteY119" fmla="*/ 135152 h 288636"/>
                <a:gd name="connsiteX120" fmla="*/ 473 w 288636"/>
                <a:gd name="connsiteY120" fmla="*/ 114332 h 288636"/>
                <a:gd name="connsiteX121" fmla="*/ 473 w 288636"/>
                <a:gd name="connsiteY121" fmla="*/ 109127 h 288636"/>
                <a:gd name="connsiteX122" fmla="*/ 2839 w 288636"/>
                <a:gd name="connsiteY122" fmla="*/ 104396 h 288636"/>
                <a:gd name="connsiteX123" fmla="*/ 20820 w 288636"/>
                <a:gd name="connsiteY123" fmla="*/ 90674 h 288636"/>
                <a:gd name="connsiteX124" fmla="*/ 34069 w 288636"/>
                <a:gd name="connsiteY124" fmla="*/ 80264 h 288636"/>
                <a:gd name="connsiteX125" fmla="*/ 36908 w 288636"/>
                <a:gd name="connsiteY125" fmla="*/ 75059 h 288636"/>
                <a:gd name="connsiteX126" fmla="*/ 36908 w 288636"/>
                <a:gd name="connsiteY126" fmla="*/ 48561 h 288636"/>
                <a:gd name="connsiteX127" fmla="*/ 53469 w 288636"/>
                <a:gd name="connsiteY127" fmla="*/ 25376 h 288636"/>
                <a:gd name="connsiteX128" fmla="*/ 61039 w 288636"/>
                <a:gd name="connsiteY128" fmla="*/ 23956 h 288636"/>
                <a:gd name="connsiteX129" fmla="*/ 103625 w 288636"/>
                <a:gd name="connsiteY129" fmla="*/ 23956 h 288636"/>
                <a:gd name="connsiteX130" fmla="*/ 107884 w 288636"/>
                <a:gd name="connsiteY130" fmla="*/ 22537 h 288636"/>
                <a:gd name="connsiteX131" fmla="*/ 130596 w 288636"/>
                <a:gd name="connsiteY131" fmla="*/ 5029 h 288636"/>
                <a:gd name="connsiteX132" fmla="*/ 159460 w 288636"/>
                <a:gd name="connsiteY132" fmla="*/ 4556 h 288636"/>
                <a:gd name="connsiteX133" fmla="*/ 177913 w 288636"/>
                <a:gd name="connsiteY133" fmla="*/ 18751 h 288636"/>
                <a:gd name="connsiteX134" fmla="*/ 184538 w 288636"/>
                <a:gd name="connsiteY134" fmla="*/ 23483 h 288636"/>
                <a:gd name="connsiteX135" fmla="*/ 187850 w 288636"/>
                <a:gd name="connsiteY135" fmla="*/ 24429 h 288636"/>
                <a:gd name="connsiteX136" fmla="*/ 230436 w 288636"/>
                <a:gd name="connsiteY136" fmla="*/ 24429 h 288636"/>
                <a:gd name="connsiteX137" fmla="*/ 243685 w 288636"/>
                <a:gd name="connsiteY137" fmla="*/ 28215 h 288636"/>
                <a:gd name="connsiteX138" fmla="*/ 255041 w 288636"/>
                <a:gd name="connsiteY138" fmla="*/ 48088 h 288636"/>
                <a:gd name="connsiteX139" fmla="*/ 255041 w 288636"/>
                <a:gd name="connsiteY139" fmla="*/ 75059 h 288636"/>
                <a:gd name="connsiteX140" fmla="*/ 257407 w 288636"/>
                <a:gd name="connsiteY140" fmla="*/ 80264 h 288636"/>
                <a:gd name="connsiteX141" fmla="*/ 272075 w 288636"/>
                <a:gd name="connsiteY141" fmla="*/ 91147 h 288636"/>
                <a:gd name="connsiteX142" fmla="*/ 283431 w 288636"/>
                <a:gd name="connsiteY142" fmla="*/ 100137 h 288636"/>
                <a:gd name="connsiteX143" fmla="*/ 287217 w 288636"/>
                <a:gd name="connsiteY143" fmla="*/ 103449 h 288636"/>
                <a:gd name="connsiteX144" fmla="*/ 291475 w 288636"/>
                <a:gd name="connsiteY144" fmla="*/ 111493 h 288636"/>
                <a:gd name="connsiteX145" fmla="*/ 291002 w 288636"/>
                <a:gd name="connsiteY145" fmla="*/ 130893 h 288636"/>
                <a:gd name="connsiteX146" fmla="*/ 291002 w 288636"/>
                <a:gd name="connsiteY146" fmla="*/ 131840 h 288636"/>
                <a:gd name="connsiteX147" fmla="*/ 291475 w 288636"/>
                <a:gd name="connsiteY147" fmla="*/ 138937 h 288636"/>
                <a:gd name="connsiteX148" fmla="*/ 291475 w 288636"/>
                <a:gd name="connsiteY148" fmla="*/ 155499 h 288636"/>
                <a:gd name="connsiteX149" fmla="*/ 291002 w 288636"/>
                <a:gd name="connsiteY149" fmla="*/ 165908 h 288636"/>
                <a:gd name="connsiteX150" fmla="*/ 291475 w 288636"/>
                <a:gd name="connsiteY150" fmla="*/ 173952 h 288636"/>
                <a:gd name="connsiteX151" fmla="*/ 291002 w 288636"/>
                <a:gd name="connsiteY151" fmla="*/ 177265 h 288636"/>
                <a:gd name="connsiteX152" fmla="*/ 291002 w 288636"/>
                <a:gd name="connsiteY152" fmla="*/ 178684 h 288636"/>
                <a:gd name="connsiteX153" fmla="*/ 291475 w 288636"/>
                <a:gd name="connsiteY153" fmla="*/ 184835 h 288636"/>
                <a:gd name="connsiteX154" fmla="*/ 291475 w 288636"/>
                <a:gd name="connsiteY154" fmla="*/ 267168 h 288636"/>
                <a:gd name="connsiteX155" fmla="*/ 282012 w 288636"/>
                <a:gd name="connsiteY155" fmla="*/ 287041 h 288636"/>
                <a:gd name="connsiteX156" fmla="*/ 266397 w 288636"/>
                <a:gd name="connsiteY156" fmla="*/ 292246 h 288636"/>
                <a:gd name="connsiteX157" fmla="*/ 235168 w 288636"/>
                <a:gd name="connsiteY157" fmla="*/ 292246 h 288636"/>
                <a:gd name="connsiteX158" fmla="*/ 145264 w 288636"/>
                <a:gd name="connsiteY158" fmla="*/ 292246 h 28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88636" h="288636">
                  <a:moveTo>
                    <a:pt x="62459" y="148401"/>
                  </a:moveTo>
                  <a:cubicBezTo>
                    <a:pt x="61513" y="149347"/>
                    <a:pt x="61513" y="149820"/>
                    <a:pt x="62932" y="150767"/>
                  </a:cubicBezTo>
                  <a:cubicBezTo>
                    <a:pt x="62459" y="149820"/>
                    <a:pt x="62459" y="149347"/>
                    <a:pt x="62459" y="148401"/>
                  </a:cubicBezTo>
                  <a:moveTo>
                    <a:pt x="165138" y="24429"/>
                  </a:moveTo>
                  <a:cubicBezTo>
                    <a:pt x="164665" y="23956"/>
                    <a:pt x="164665" y="23483"/>
                    <a:pt x="164191" y="23483"/>
                  </a:cubicBezTo>
                  <a:cubicBezTo>
                    <a:pt x="160406" y="20644"/>
                    <a:pt x="156147" y="17332"/>
                    <a:pt x="152362" y="14493"/>
                  </a:cubicBezTo>
                  <a:cubicBezTo>
                    <a:pt x="148577" y="11654"/>
                    <a:pt x="142425" y="12127"/>
                    <a:pt x="138640" y="15439"/>
                  </a:cubicBezTo>
                  <a:cubicBezTo>
                    <a:pt x="135801" y="17805"/>
                    <a:pt x="132962" y="19698"/>
                    <a:pt x="130123" y="22063"/>
                  </a:cubicBezTo>
                  <a:cubicBezTo>
                    <a:pt x="128703" y="22537"/>
                    <a:pt x="127757" y="23483"/>
                    <a:pt x="126338" y="24429"/>
                  </a:cubicBezTo>
                  <a:cubicBezTo>
                    <a:pt x="129177" y="24902"/>
                    <a:pt x="162772" y="24902"/>
                    <a:pt x="165138" y="24429"/>
                  </a:cubicBezTo>
                  <a:moveTo>
                    <a:pt x="255041" y="124742"/>
                  </a:moveTo>
                  <a:cubicBezTo>
                    <a:pt x="256460" y="125215"/>
                    <a:pt x="256934" y="124269"/>
                    <a:pt x="257407" y="123796"/>
                  </a:cubicBezTo>
                  <a:cubicBezTo>
                    <a:pt x="263085" y="119537"/>
                    <a:pt x="268290" y="115279"/>
                    <a:pt x="273968" y="111020"/>
                  </a:cubicBezTo>
                  <a:cubicBezTo>
                    <a:pt x="275387" y="110074"/>
                    <a:pt x="275387" y="109127"/>
                    <a:pt x="273968" y="108181"/>
                  </a:cubicBezTo>
                  <a:cubicBezTo>
                    <a:pt x="268290" y="103923"/>
                    <a:pt x="262612" y="99191"/>
                    <a:pt x="256934" y="94932"/>
                  </a:cubicBezTo>
                  <a:cubicBezTo>
                    <a:pt x="256460" y="94459"/>
                    <a:pt x="255987" y="94459"/>
                    <a:pt x="255041" y="93986"/>
                  </a:cubicBezTo>
                  <a:lnTo>
                    <a:pt x="255041" y="124742"/>
                  </a:lnTo>
                  <a:close/>
                  <a:moveTo>
                    <a:pt x="36908" y="93986"/>
                  </a:moveTo>
                  <a:cubicBezTo>
                    <a:pt x="35961" y="94459"/>
                    <a:pt x="35488" y="94932"/>
                    <a:pt x="35015" y="95405"/>
                  </a:cubicBezTo>
                  <a:cubicBezTo>
                    <a:pt x="31229" y="98244"/>
                    <a:pt x="27444" y="101557"/>
                    <a:pt x="23659" y="104396"/>
                  </a:cubicBezTo>
                  <a:cubicBezTo>
                    <a:pt x="21766" y="105815"/>
                    <a:pt x="19400" y="107708"/>
                    <a:pt x="17507" y="109127"/>
                  </a:cubicBezTo>
                  <a:cubicBezTo>
                    <a:pt x="16561" y="110074"/>
                    <a:pt x="16561" y="110547"/>
                    <a:pt x="17507" y="111493"/>
                  </a:cubicBezTo>
                  <a:cubicBezTo>
                    <a:pt x="18454" y="111966"/>
                    <a:pt x="19400" y="112913"/>
                    <a:pt x="20346" y="113386"/>
                  </a:cubicBezTo>
                  <a:cubicBezTo>
                    <a:pt x="25078" y="117171"/>
                    <a:pt x="29810" y="120957"/>
                    <a:pt x="35015" y="124742"/>
                  </a:cubicBezTo>
                  <a:cubicBezTo>
                    <a:pt x="35488" y="125215"/>
                    <a:pt x="36434" y="126162"/>
                    <a:pt x="37381" y="125689"/>
                  </a:cubicBezTo>
                  <a:lnTo>
                    <a:pt x="37381" y="93986"/>
                  </a:lnTo>
                  <a:close/>
                  <a:moveTo>
                    <a:pt x="12303" y="122376"/>
                  </a:moveTo>
                  <a:cubicBezTo>
                    <a:pt x="12303" y="123323"/>
                    <a:pt x="11829" y="123323"/>
                    <a:pt x="11829" y="123796"/>
                  </a:cubicBezTo>
                  <a:cubicBezTo>
                    <a:pt x="12303" y="129474"/>
                    <a:pt x="11356" y="134679"/>
                    <a:pt x="12303" y="140357"/>
                  </a:cubicBezTo>
                  <a:cubicBezTo>
                    <a:pt x="12303" y="140830"/>
                    <a:pt x="12303" y="141303"/>
                    <a:pt x="12303" y="141776"/>
                  </a:cubicBezTo>
                  <a:cubicBezTo>
                    <a:pt x="12303" y="155025"/>
                    <a:pt x="11829" y="168274"/>
                    <a:pt x="11829" y="181996"/>
                  </a:cubicBezTo>
                  <a:cubicBezTo>
                    <a:pt x="11829" y="209914"/>
                    <a:pt x="11829" y="237358"/>
                    <a:pt x="11829" y="265275"/>
                  </a:cubicBezTo>
                  <a:cubicBezTo>
                    <a:pt x="11829" y="267168"/>
                    <a:pt x="11829" y="269060"/>
                    <a:pt x="12303" y="270953"/>
                  </a:cubicBezTo>
                  <a:cubicBezTo>
                    <a:pt x="12303" y="272846"/>
                    <a:pt x="13249" y="273319"/>
                    <a:pt x="14668" y="271899"/>
                  </a:cubicBezTo>
                  <a:cubicBezTo>
                    <a:pt x="18927" y="269060"/>
                    <a:pt x="22712" y="265748"/>
                    <a:pt x="26971" y="262436"/>
                  </a:cubicBezTo>
                  <a:cubicBezTo>
                    <a:pt x="34069" y="256758"/>
                    <a:pt x="41166" y="251080"/>
                    <a:pt x="48264" y="245875"/>
                  </a:cubicBezTo>
                  <a:cubicBezTo>
                    <a:pt x="52996" y="242089"/>
                    <a:pt x="57727" y="238304"/>
                    <a:pt x="62459" y="234519"/>
                  </a:cubicBezTo>
                  <a:cubicBezTo>
                    <a:pt x="71922" y="226948"/>
                    <a:pt x="81386" y="219850"/>
                    <a:pt x="91323" y="212279"/>
                  </a:cubicBezTo>
                  <a:cubicBezTo>
                    <a:pt x="97001" y="208021"/>
                    <a:pt x="103152" y="203289"/>
                    <a:pt x="108830" y="199031"/>
                  </a:cubicBezTo>
                  <a:cubicBezTo>
                    <a:pt x="109303" y="198557"/>
                    <a:pt x="109303" y="198557"/>
                    <a:pt x="109776" y="197611"/>
                  </a:cubicBezTo>
                  <a:cubicBezTo>
                    <a:pt x="103152" y="192406"/>
                    <a:pt x="96528" y="187674"/>
                    <a:pt x="90376" y="182469"/>
                  </a:cubicBezTo>
                  <a:cubicBezTo>
                    <a:pt x="83752" y="177265"/>
                    <a:pt x="77127" y="172533"/>
                    <a:pt x="70503" y="167328"/>
                  </a:cubicBezTo>
                  <a:cubicBezTo>
                    <a:pt x="63879" y="162123"/>
                    <a:pt x="57727" y="156918"/>
                    <a:pt x="51103" y="152186"/>
                  </a:cubicBezTo>
                  <a:cubicBezTo>
                    <a:pt x="44478" y="147455"/>
                    <a:pt x="38327" y="141776"/>
                    <a:pt x="31703" y="137045"/>
                  </a:cubicBezTo>
                  <a:cubicBezTo>
                    <a:pt x="26025" y="132313"/>
                    <a:pt x="19400" y="127581"/>
                    <a:pt x="12303" y="122376"/>
                  </a:cubicBezTo>
                  <a:moveTo>
                    <a:pt x="181226" y="198084"/>
                  </a:moveTo>
                  <a:cubicBezTo>
                    <a:pt x="213875" y="223162"/>
                    <a:pt x="246051" y="247767"/>
                    <a:pt x="278226" y="272846"/>
                  </a:cubicBezTo>
                  <a:cubicBezTo>
                    <a:pt x="278700" y="271899"/>
                    <a:pt x="279173" y="271426"/>
                    <a:pt x="279173" y="270953"/>
                  </a:cubicBezTo>
                  <a:cubicBezTo>
                    <a:pt x="279646" y="269534"/>
                    <a:pt x="279646" y="268114"/>
                    <a:pt x="279646" y="266694"/>
                  </a:cubicBezTo>
                  <a:cubicBezTo>
                    <a:pt x="279646" y="237831"/>
                    <a:pt x="279646" y="208967"/>
                    <a:pt x="279646" y="180104"/>
                  </a:cubicBezTo>
                  <a:cubicBezTo>
                    <a:pt x="279646" y="177265"/>
                    <a:pt x="280119" y="174425"/>
                    <a:pt x="279173" y="171586"/>
                  </a:cubicBezTo>
                  <a:cubicBezTo>
                    <a:pt x="279173" y="171113"/>
                    <a:pt x="279173" y="171113"/>
                    <a:pt x="279173" y="170640"/>
                  </a:cubicBezTo>
                  <a:cubicBezTo>
                    <a:pt x="279173" y="160230"/>
                    <a:pt x="279173" y="149820"/>
                    <a:pt x="279173" y="139411"/>
                  </a:cubicBezTo>
                  <a:cubicBezTo>
                    <a:pt x="279173" y="137518"/>
                    <a:pt x="279646" y="136098"/>
                    <a:pt x="279646" y="134206"/>
                  </a:cubicBezTo>
                  <a:cubicBezTo>
                    <a:pt x="279646" y="130893"/>
                    <a:pt x="279646" y="127581"/>
                    <a:pt x="279646" y="123796"/>
                  </a:cubicBezTo>
                  <a:cubicBezTo>
                    <a:pt x="279646" y="123323"/>
                    <a:pt x="279173" y="122849"/>
                    <a:pt x="279173" y="122376"/>
                  </a:cubicBezTo>
                  <a:cubicBezTo>
                    <a:pt x="246524" y="147455"/>
                    <a:pt x="214348" y="172533"/>
                    <a:pt x="181226" y="198084"/>
                  </a:cubicBezTo>
                  <a:moveTo>
                    <a:pt x="267343" y="279470"/>
                  </a:moveTo>
                  <a:cubicBezTo>
                    <a:pt x="266870" y="278997"/>
                    <a:pt x="266870" y="278524"/>
                    <a:pt x="266397" y="278524"/>
                  </a:cubicBezTo>
                  <a:cubicBezTo>
                    <a:pt x="264031" y="276631"/>
                    <a:pt x="261192" y="274265"/>
                    <a:pt x="258826" y="272373"/>
                  </a:cubicBezTo>
                  <a:cubicBezTo>
                    <a:pt x="253621" y="268114"/>
                    <a:pt x="247943" y="264329"/>
                    <a:pt x="242738" y="260070"/>
                  </a:cubicBezTo>
                  <a:cubicBezTo>
                    <a:pt x="238007" y="256285"/>
                    <a:pt x="232802" y="252026"/>
                    <a:pt x="228070" y="248241"/>
                  </a:cubicBezTo>
                  <a:cubicBezTo>
                    <a:pt x="222865" y="244455"/>
                    <a:pt x="217660" y="240670"/>
                    <a:pt x="212455" y="236411"/>
                  </a:cubicBezTo>
                  <a:cubicBezTo>
                    <a:pt x="205831" y="231206"/>
                    <a:pt x="198733" y="225528"/>
                    <a:pt x="192109" y="220323"/>
                  </a:cubicBezTo>
                  <a:cubicBezTo>
                    <a:pt x="185957" y="215592"/>
                    <a:pt x="179806" y="210860"/>
                    <a:pt x="173655" y="205655"/>
                  </a:cubicBezTo>
                  <a:cubicBezTo>
                    <a:pt x="172709" y="204709"/>
                    <a:pt x="171762" y="204709"/>
                    <a:pt x="170816" y="205655"/>
                  </a:cubicBezTo>
                  <a:cubicBezTo>
                    <a:pt x="167977" y="208021"/>
                    <a:pt x="165138" y="210387"/>
                    <a:pt x="162299" y="212279"/>
                  </a:cubicBezTo>
                  <a:cubicBezTo>
                    <a:pt x="158513" y="215592"/>
                    <a:pt x="153782" y="217484"/>
                    <a:pt x="149050" y="217958"/>
                  </a:cubicBezTo>
                  <a:cubicBezTo>
                    <a:pt x="142899" y="218431"/>
                    <a:pt x="137694" y="217011"/>
                    <a:pt x="132489" y="213699"/>
                  </a:cubicBezTo>
                  <a:cubicBezTo>
                    <a:pt x="129177" y="210860"/>
                    <a:pt x="125391" y="208494"/>
                    <a:pt x="122079" y="205655"/>
                  </a:cubicBezTo>
                  <a:cubicBezTo>
                    <a:pt x="121133" y="204709"/>
                    <a:pt x="120186" y="205182"/>
                    <a:pt x="119713" y="205655"/>
                  </a:cubicBezTo>
                  <a:cubicBezTo>
                    <a:pt x="112615" y="211333"/>
                    <a:pt x="105518" y="216538"/>
                    <a:pt x="98420" y="222216"/>
                  </a:cubicBezTo>
                  <a:cubicBezTo>
                    <a:pt x="90849" y="228367"/>
                    <a:pt x="82805" y="234519"/>
                    <a:pt x="75235" y="240197"/>
                  </a:cubicBezTo>
                  <a:cubicBezTo>
                    <a:pt x="70030" y="243982"/>
                    <a:pt x="65298" y="248241"/>
                    <a:pt x="60093" y="252026"/>
                  </a:cubicBezTo>
                  <a:cubicBezTo>
                    <a:pt x="50156" y="259597"/>
                    <a:pt x="40693" y="267168"/>
                    <a:pt x="30756" y="274738"/>
                  </a:cubicBezTo>
                  <a:cubicBezTo>
                    <a:pt x="28864" y="276158"/>
                    <a:pt x="27444" y="277577"/>
                    <a:pt x="25551" y="278997"/>
                  </a:cubicBezTo>
                  <a:cubicBezTo>
                    <a:pt x="25078" y="279943"/>
                    <a:pt x="25551" y="279943"/>
                    <a:pt x="26498" y="279943"/>
                  </a:cubicBezTo>
                  <a:cubicBezTo>
                    <a:pt x="44952" y="280890"/>
                    <a:pt x="264504" y="280417"/>
                    <a:pt x="267343" y="279470"/>
                  </a:cubicBezTo>
                  <a:moveTo>
                    <a:pt x="146211" y="36732"/>
                  </a:moveTo>
                  <a:cubicBezTo>
                    <a:pt x="117820" y="36732"/>
                    <a:pt x="89903" y="36732"/>
                    <a:pt x="61513" y="36732"/>
                  </a:cubicBezTo>
                  <a:cubicBezTo>
                    <a:pt x="59620" y="36732"/>
                    <a:pt x="57254" y="36732"/>
                    <a:pt x="55835" y="38151"/>
                  </a:cubicBezTo>
                  <a:cubicBezTo>
                    <a:pt x="51103" y="40517"/>
                    <a:pt x="48737" y="44303"/>
                    <a:pt x="48737" y="49507"/>
                  </a:cubicBezTo>
                  <a:cubicBezTo>
                    <a:pt x="48737" y="64176"/>
                    <a:pt x="48737" y="78844"/>
                    <a:pt x="48737" y="93986"/>
                  </a:cubicBezTo>
                  <a:cubicBezTo>
                    <a:pt x="48737" y="106762"/>
                    <a:pt x="48737" y="120010"/>
                    <a:pt x="48737" y="132786"/>
                  </a:cubicBezTo>
                  <a:cubicBezTo>
                    <a:pt x="48737" y="134206"/>
                    <a:pt x="48737" y="135152"/>
                    <a:pt x="49683" y="136098"/>
                  </a:cubicBezTo>
                  <a:cubicBezTo>
                    <a:pt x="53942" y="139411"/>
                    <a:pt x="57727" y="142723"/>
                    <a:pt x="61986" y="146035"/>
                  </a:cubicBezTo>
                  <a:cubicBezTo>
                    <a:pt x="64352" y="147928"/>
                    <a:pt x="66718" y="149347"/>
                    <a:pt x="69083" y="151240"/>
                  </a:cubicBezTo>
                  <a:cubicBezTo>
                    <a:pt x="70503" y="152659"/>
                    <a:pt x="71922" y="154079"/>
                    <a:pt x="73815" y="155025"/>
                  </a:cubicBezTo>
                  <a:cubicBezTo>
                    <a:pt x="79493" y="158811"/>
                    <a:pt x="84225" y="164016"/>
                    <a:pt x="90376" y="167328"/>
                  </a:cubicBezTo>
                  <a:cubicBezTo>
                    <a:pt x="92269" y="168747"/>
                    <a:pt x="94162" y="170167"/>
                    <a:pt x="96054" y="172060"/>
                  </a:cubicBezTo>
                  <a:cubicBezTo>
                    <a:pt x="99367" y="174899"/>
                    <a:pt x="102679" y="177265"/>
                    <a:pt x="105991" y="180104"/>
                  </a:cubicBezTo>
                  <a:cubicBezTo>
                    <a:pt x="114035" y="186255"/>
                    <a:pt x="122079" y="192879"/>
                    <a:pt x="130123" y="199031"/>
                  </a:cubicBezTo>
                  <a:cubicBezTo>
                    <a:pt x="132962" y="201396"/>
                    <a:pt x="136274" y="203762"/>
                    <a:pt x="139586" y="206128"/>
                  </a:cubicBezTo>
                  <a:cubicBezTo>
                    <a:pt x="142899" y="208494"/>
                    <a:pt x="149050" y="208494"/>
                    <a:pt x="152362" y="206128"/>
                  </a:cubicBezTo>
                  <a:cubicBezTo>
                    <a:pt x="158040" y="201870"/>
                    <a:pt x="163718" y="197611"/>
                    <a:pt x="169396" y="193352"/>
                  </a:cubicBezTo>
                  <a:cubicBezTo>
                    <a:pt x="176021" y="188621"/>
                    <a:pt x="182172" y="183889"/>
                    <a:pt x="188797" y="178684"/>
                  </a:cubicBezTo>
                  <a:cubicBezTo>
                    <a:pt x="189270" y="178211"/>
                    <a:pt x="189743" y="177738"/>
                    <a:pt x="190216" y="177265"/>
                  </a:cubicBezTo>
                  <a:cubicBezTo>
                    <a:pt x="191162" y="176318"/>
                    <a:pt x="191636" y="175845"/>
                    <a:pt x="192582" y="174899"/>
                  </a:cubicBezTo>
                  <a:cubicBezTo>
                    <a:pt x="193528" y="173952"/>
                    <a:pt x="194948" y="173006"/>
                    <a:pt x="195894" y="172533"/>
                  </a:cubicBezTo>
                  <a:cubicBezTo>
                    <a:pt x="200626" y="169221"/>
                    <a:pt x="205358" y="165435"/>
                    <a:pt x="209616" y="162123"/>
                  </a:cubicBezTo>
                  <a:cubicBezTo>
                    <a:pt x="210563" y="161177"/>
                    <a:pt x="211982" y="160230"/>
                    <a:pt x="212928" y="159284"/>
                  </a:cubicBezTo>
                  <a:cubicBezTo>
                    <a:pt x="213402" y="158811"/>
                    <a:pt x="214348" y="157864"/>
                    <a:pt x="214821" y="157391"/>
                  </a:cubicBezTo>
                  <a:cubicBezTo>
                    <a:pt x="218133" y="154552"/>
                    <a:pt x="221919" y="152186"/>
                    <a:pt x="225231" y="149820"/>
                  </a:cubicBezTo>
                  <a:cubicBezTo>
                    <a:pt x="228070" y="147928"/>
                    <a:pt x="230909" y="145562"/>
                    <a:pt x="233275" y="143669"/>
                  </a:cubicBezTo>
                  <a:cubicBezTo>
                    <a:pt x="236114" y="141303"/>
                    <a:pt x="238953" y="138937"/>
                    <a:pt x="242265" y="136572"/>
                  </a:cubicBezTo>
                  <a:cubicBezTo>
                    <a:pt x="243212" y="135625"/>
                    <a:pt x="243685" y="134206"/>
                    <a:pt x="243685" y="132786"/>
                  </a:cubicBezTo>
                  <a:cubicBezTo>
                    <a:pt x="243685" y="130893"/>
                    <a:pt x="243685" y="129474"/>
                    <a:pt x="243685" y="127581"/>
                  </a:cubicBezTo>
                  <a:cubicBezTo>
                    <a:pt x="243685" y="101557"/>
                    <a:pt x="243685" y="75532"/>
                    <a:pt x="243685" y="49507"/>
                  </a:cubicBezTo>
                  <a:cubicBezTo>
                    <a:pt x="243685" y="47615"/>
                    <a:pt x="243685" y="45249"/>
                    <a:pt x="242265" y="43829"/>
                  </a:cubicBezTo>
                  <a:cubicBezTo>
                    <a:pt x="239426" y="39571"/>
                    <a:pt x="236114" y="37205"/>
                    <a:pt x="230909" y="37205"/>
                  </a:cubicBezTo>
                  <a:cubicBezTo>
                    <a:pt x="202519" y="36732"/>
                    <a:pt x="174128" y="36732"/>
                    <a:pt x="146211" y="36732"/>
                  </a:cubicBezTo>
                  <a:moveTo>
                    <a:pt x="145264" y="291773"/>
                  </a:moveTo>
                  <a:cubicBezTo>
                    <a:pt x="105991" y="291773"/>
                    <a:pt x="67191" y="291773"/>
                    <a:pt x="27917" y="291773"/>
                  </a:cubicBezTo>
                  <a:cubicBezTo>
                    <a:pt x="25078" y="291773"/>
                    <a:pt x="22239" y="291773"/>
                    <a:pt x="19400" y="290826"/>
                  </a:cubicBezTo>
                  <a:cubicBezTo>
                    <a:pt x="14195" y="289880"/>
                    <a:pt x="9937" y="287041"/>
                    <a:pt x="6151" y="283256"/>
                  </a:cubicBezTo>
                  <a:cubicBezTo>
                    <a:pt x="1893" y="278524"/>
                    <a:pt x="473" y="272846"/>
                    <a:pt x="473" y="266694"/>
                  </a:cubicBezTo>
                  <a:cubicBezTo>
                    <a:pt x="473" y="237358"/>
                    <a:pt x="473" y="208494"/>
                    <a:pt x="473" y="179630"/>
                  </a:cubicBezTo>
                  <a:cubicBezTo>
                    <a:pt x="473" y="170167"/>
                    <a:pt x="473" y="160230"/>
                    <a:pt x="473" y="150767"/>
                  </a:cubicBezTo>
                  <a:cubicBezTo>
                    <a:pt x="473" y="147928"/>
                    <a:pt x="946" y="145562"/>
                    <a:pt x="473" y="142723"/>
                  </a:cubicBezTo>
                  <a:cubicBezTo>
                    <a:pt x="0" y="140357"/>
                    <a:pt x="0" y="137518"/>
                    <a:pt x="0" y="135152"/>
                  </a:cubicBezTo>
                  <a:cubicBezTo>
                    <a:pt x="946" y="128054"/>
                    <a:pt x="0" y="121430"/>
                    <a:pt x="473" y="114332"/>
                  </a:cubicBezTo>
                  <a:cubicBezTo>
                    <a:pt x="473" y="112440"/>
                    <a:pt x="473" y="111020"/>
                    <a:pt x="473" y="109127"/>
                  </a:cubicBezTo>
                  <a:cubicBezTo>
                    <a:pt x="473" y="107235"/>
                    <a:pt x="1420" y="105815"/>
                    <a:pt x="2839" y="104396"/>
                  </a:cubicBezTo>
                  <a:cubicBezTo>
                    <a:pt x="8990" y="99664"/>
                    <a:pt x="14668" y="94932"/>
                    <a:pt x="20820" y="90674"/>
                  </a:cubicBezTo>
                  <a:cubicBezTo>
                    <a:pt x="25078" y="87361"/>
                    <a:pt x="29810" y="83576"/>
                    <a:pt x="34069" y="80264"/>
                  </a:cubicBezTo>
                  <a:cubicBezTo>
                    <a:pt x="35961" y="78844"/>
                    <a:pt x="36908" y="77425"/>
                    <a:pt x="36908" y="75059"/>
                  </a:cubicBezTo>
                  <a:cubicBezTo>
                    <a:pt x="36908" y="66542"/>
                    <a:pt x="36908" y="57551"/>
                    <a:pt x="36908" y="48561"/>
                  </a:cubicBezTo>
                  <a:cubicBezTo>
                    <a:pt x="36908" y="38624"/>
                    <a:pt x="43532" y="28688"/>
                    <a:pt x="53469" y="25376"/>
                  </a:cubicBezTo>
                  <a:cubicBezTo>
                    <a:pt x="55835" y="24429"/>
                    <a:pt x="58674" y="24429"/>
                    <a:pt x="61039" y="23956"/>
                  </a:cubicBezTo>
                  <a:cubicBezTo>
                    <a:pt x="75235" y="23956"/>
                    <a:pt x="89430" y="23956"/>
                    <a:pt x="103625" y="23956"/>
                  </a:cubicBezTo>
                  <a:cubicBezTo>
                    <a:pt x="105045" y="23956"/>
                    <a:pt x="106464" y="23483"/>
                    <a:pt x="107884" y="22537"/>
                  </a:cubicBezTo>
                  <a:cubicBezTo>
                    <a:pt x="115455" y="16385"/>
                    <a:pt x="123025" y="10707"/>
                    <a:pt x="130596" y="5029"/>
                  </a:cubicBezTo>
                  <a:cubicBezTo>
                    <a:pt x="139113" y="-1595"/>
                    <a:pt x="151416" y="-1595"/>
                    <a:pt x="159460" y="4556"/>
                  </a:cubicBezTo>
                  <a:cubicBezTo>
                    <a:pt x="165611" y="9288"/>
                    <a:pt x="171762" y="14019"/>
                    <a:pt x="177913" y="18751"/>
                  </a:cubicBezTo>
                  <a:cubicBezTo>
                    <a:pt x="180279" y="20644"/>
                    <a:pt x="182172" y="22063"/>
                    <a:pt x="184538" y="23483"/>
                  </a:cubicBezTo>
                  <a:cubicBezTo>
                    <a:pt x="185484" y="23956"/>
                    <a:pt x="186904" y="24429"/>
                    <a:pt x="187850" y="24429"/>
                  </a:cubicBezTo>
                  <a:cubicBezTo>
                    <a:pt x="202045" y="24429"/>
                    <a:pt x="216241" y="24429"/>
                    <a:pt x="230436" y="24429"/>
                  </a:cubicBezTo>
                  <a:cubicBezTo>
                    <a:pt x="235168" y="24429"/>
                    <a:pt x="239899" y="25376"/>
                    <a:pt x="243685" y="28215"/>
                  </a:cubicBezTo>
                  <a:cubicBezTo>
                    <a:pt x="250782" y="32946"/>
                    <a:pt x="255041" y="39571"/>
                    <a:pt x="255041" y="48088"/>
                  </a:cubicBezTo>
                  <a:cubicBezTo>
                    <a:pt x="255041" y="57078"/>
                    <a:pt x="255041" y="66069"/>
                    <a:pt x="255041" y="75059"/>
                  </a:cubicBezTo>
                  <a:cubicBezTo>
                    <a:pt x="255041" y="77425"/>
                    <a:pt x="255514" y="78844"/>
                    <a:pt x="257407" y="80264"/>
                  </a:cubicBezTo>
                  <a:cubicBezTo>
                    <a:pt x="262139" y="84049"/>
                    <a:pt x="267343" y="87361"/>
                    <a:pt x="272075" y="91147"/>
                  </a:cubicBezTo>
                  <a:cubicBezTo>
                    <a:pt x="275861" y="93986"/>
                    <a:pt x="279646" y="96825"/>
                    <a:pt x="283431" y="100137"/>
                  </a:cubicBezTo>
                  <a:cubicBezTo>
                    <a:pt x="284851" y="101083"/>
                    <a:pt x="285797" y="102503"/>
                    <a:pt x="287217" y="103449"/>
                  </a:cubicBezTo>
                  <a:cubicBezTo>
                    <a:pt x="290056" y="105342"/>
                    <a:pt x="291475" y="107708"/>
                    <a:pt x="291475" y="111493"/>
                  </a:cubicBezTo>
                  <a:cubicBezTo>
                    <a:pt x="291475" y="118118"/>
                    <a:pt x="291002" y="124269"/>
                    <a:pt x="291002" y="130893"/>
                  </a:cubicBezTo>
                  <a:cubicBezTo>
                    <a:pt x="291002" y="131367"/>
                    <a:pt x="291002" y="131840"/>
                    <a:pt x="291002" y="131840"/>
                  </a:cubicBezTo>
                  <a:cubicBezTo>
                    <a:pt x="291948" y="134206"/>
                    <a:pt x="291948" y="136572"/>
                    <a:pt x="291475" y="138937"/>
                  </a:cubicBezTo>
                  <a:cubicBezTo>
                    <a:pt x="291002" y="144616"/>
                    <a:pt x="291475" y="149820"/>
                    <a:pt x="291475" y="155499"/>
                  </a:cubicBezTo>
                  <a:cubicBezTo>
                    <a:pt x="291475" y="158811"/>
                    <a:pt x="291002" y="162123"/>
                    <a:pt x="291002" y="165908"/>
                  </a:cubicBezTo>
                  <a:cubicBezTo>
                    <a:pt x="291002" y="168747"/>
                    <a:pt x="291475" y="171113"/>
                    <a:pt x="291475" y="173952"/>
                  </a:cubicBezTo>
                  <a:cubicBezTo>
                    <a:pt x="291475" y="174899"/>
                    <a:pt x="291002" y="175845"/>
                    <a:pt x="291002" y="177265"/>
                  </a:cubicBezTo>
                  <a:cubicBezTo>
                    <a:pt x="291002" y="177738"/>
                    <a:pt x="291002" y="178211"/>
                    <a:pt x="291002" y="178684"/>
                  </a:cubicBezTo>
                  <a:cubicBezTo>
                    <a:pt x="291002" y="180577"/>
                    <a:pt x="291475" y="182943"/>
                    <a:pt x="291475" y="184835"/>
                  </a:cubicBezTo>
                  <a:cubicBezTo>
                    <a:pt x="291475" y="212279"/>
                    <a:pt x="291475" y="239724"/>
                    <a:pt x="291475" y="267168"/>
                  </a:cubicBezTo>
                  <a:cubicBezTo>
                    <a:pt x="291475" y="275212"/>
                    <a:pt x="288636" y="281836"/>
                    <a:pt x="282012" y="287041"/>
                  </a:cubicBezTo>
                  <a:cubicBezTo>
                    <a:pt x="277280" y="290826"/>
                    <a:pt x="272075" y="292246"/>
                    <a:pt x="266397" y="292246"/>
                  </a:cubicBezTo>
                  <a:cubicBezTo>
                    <a:pt x="255987" y="292246"/>
                    <a:pt x="245577" y="292246"/>
                    <a:pt x="235168" y="292246"/>
                  </a:cubicBezTo>
                  <a:lnTo>
                    <a:pt x="145264" y="292246"/>
                  </a:lnTo>
                  <a:close/>
                </a:path>
              </a:pathLst>
            </a:custGeom>
            <a:solidFill>
              <a:srgbClr val="FCAF17"/>
            </a:solidFill>
            <a:ln w="4609" cap="flat">
              <a:noFill/>
              <a:prstDash val="solid"/>
              <a:miter/>
            </a:ln>
          </p:spPr>
          <p:txBody>
            <a:bodyPr rtlCol="0" anchor="ct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C3066"/>
                </a:solidFill>
                <a:effectLst/>
                <a:uLnTx/>
                <a:uFillTx/>
                <a:latin typeface="Arial" pitchFamily="-72" charset="0"/>
                <a:ea typeface="MS PGothic" charset="0"/>
              </a:endParaRPr>
            </a:p>
          </p:txBody>
        </p:sp>
        <p:sp>
          <p:nvSpPr>
            <p:cNvPr id="16" name="Freeform: Shape 15">
              <a:extLst>
                <a:ext uri="{FF2B5EF4-FFF2-40B4-BE49-F238E27FC236}">
                  <a16:creationId xmlns:a16="http://schemas.microsoft.com/office/drawing/2014/main" id="{2A983088-889F-4C5C-BC70-AC61A60F7865}"/>
                </a:ext>
              </a:extLst>
            </p:cNvPr>
            <p:cNvSpPr/>
            <p:nvPr/>
          </p:nvSpPr>
          <p:spPr>
            <a:xfrm>
              <a:off x="421024" y="688086"/>
              <a:ext cx="94635" cy="94635"/>
            </a:xfrm>
            <a:custGeom>
              <a:avLst/>
              <a:gdLst>
                <a:gd name="connsiteX0" fmla="*/ 56136 w 94634"/>
                <a:gd name="connsiteY0" fmla="*/ 37050 h 94634"/>
                <a:gd name="connsiteX1" fmla="*/ 47145 w 94634"/>
                <a:gd name="connsiteY1" fmla="*/ 37996 h 94634"/>
                <a:gd name="connsiteX2" fmla="*/ 41941 w 94634"/>
                <a:gd name="connsiteY2" fmla="*/ 53611 h 94634"/>
                <a:gd name="connsiteX3" fmla="*/ 46672 w 94634"/>
                <a:gd name="connsiteY3" fmla="*/ 57869 h 94634"/>
                <a:gd name="connsiteX4" fmla="*/ 53770 w 94634"/>
                <a:gd name="connsiteY4" fmla="*/ 57396 h 94634"/>
                <a:gd name="connsiteX5" fmla="*/ 56136 w 94634"/>
                <a:gd name="connsiteY5" fmla="*/ 54084 h 94634"/>
                <a:gd name="connsiteX6" fmla="*/ 56136 w 94634"/>
                <a:gd name="connsiteY6" fmla="*/ 44620 h 94634"/>
                <a:gd name="connsiteX7" fmla="*/ 56136 w 94634"/>
                <a:gd name="connsiteY7" fmla="*/ 37050 h 94634"/>
                <a:gd name="connsiteX8" fmla="*/ 67492 w 94634"/>
                <a:gd name="connsiteY8" fmla="*/ 44147 h 94634"/>
                <a:gd name="connsiteX9" fmla="*/ 67492 w 94634"/>
                <a:gd name="connsiteY9" fmla="*/ 55030 h 94634"/>
                <a:gd name="connsiteX10" fmla="*/ 68911 w 94634"/>
                <a:gd name="connsiteY10" fmla="*/ 57869 h 94634"/>
                <a:gd name="connsiteX11" fmla="*/ 75536 w 94634"/>
                <a:gd name="connsiteY11" fmla="*/ 59289 h 94634"/>
                <a:gd name="connsiteX12" fmla="*/ 84999 w 94634"/>
                <a:gd name="connsiteY12" fmla="*/ 51718 h 94634"/>
                <a:gd name="connsiteX13" fmla="*/ 83107 w 94634"/>
                <a:gd name="connsiteY13" fmla="*/ 35157 h 94634"/>
                <a:gd name="connsiteX14" fmla="*/ 73170 w 94634"/>
                <a:gd name="connsiteY14" fmla="*/ 20489 h 94634"/>
                <a:gd name="connsiteX15" fmla="*/ 46199 w 94634"/>
                <a:gd name="connsiteY15" fmla="*/ 11025 h 94634"/>
                <a:gd name="connsiteX16" fmla="*/ 29165 w 94634"/>
                <a:gd name="connsiteY16" fmla="*/ 16230 h 94634"/>
                <a:gd name="connsiteX17" fmla="*/ 14496 w 94634"/>
                <a:gd name="connsiteY17" fmla="*/ 33264 h 94634"/>
                <a:gd name="connsiteX18" fmla="*/ 12131 w 94634"/>
                <a:gd name="connsiteY18" fmla="*/ 54084 h 94634"/>
                <a:gd name="connsiteX19" fmla="*/ 15916 w 94634"/>
                <a:gd name="connsiteY19" fmla="*/ 65440 h 94634"/>
                <a:gd name="connsiteX20" fmla="*/ 20648 w 94634"/>
                <a:gd name="connsiteY20" fmla="*/ 71591 h 94634"/>
                <a:gd name="connsiteX21" fmla="*/ 31531 w 94634"/>
                <a:gd name="connsiteY21" fmla="*/ 80582 h 94634"/>
                <a:gd name="connsiteX22" fmla="*/ 43360 w 94634"/>
                <a:gd name="connsiteY22" fmla="*/ 83894 h 94634"/>
                <a:gd name="connsiteX23" fmla="*/ 49038 w 94634"/>
                <a:gd name="connsiteY23" fmla="*/ 84840 h 94634"/>
                <a:gd name="connsiteX24" fmla="*/ 53297 w 94634"/>
                <a:gd name="connsiteY24" fmla="*/ 91938 h 94634"/>
                <a:gd name="connsiteX25" fmla="*/ 48092 w 94634"/>
                <a:gd name="connsiteY25" fmla="*/ 96196 h 94634"/>
                <a:gd name="connsiteX26" fmla="*/ 44306 w 94634"/>
                <a:gd name="connsiteY26" fmla="*/ 95723 h 94634"/>
                <a:gd name="connsiteX27" fmla="*/ 34843 w 94634"/>
                <a:gd name="connsiteY27" fmla="*/ 93831 h 94634"/>
                <a:gd name="connsiteX28" fmla="*/ 32004 w 94634"/>
                <a:gd name="connsiteY28" fmla="*/ 92884 h 94634"/>
                <a:gd name="connsiteX29" fmla="*/ 26326 w 94634"/>
                <a:gd name="connsiteY29" fmla="*/ 90518 h 94634"/>
                <a:gd name="connsiteX30" fmla="*/ 14496 w 94634"/>
                <a:gd name="connsiteY30" fmla="*/ 82474 h 94634"/>
                <a:gd name="connsiteX31" fmla="*/ 8818 w 94634"/>
                <a:gd name="connsiteY31" fmla="*/ 75377 h 94634"/>
                <a:gd name="connsiteX32" fmla="*/ 4560 w 94634"/>
                <a:gd name="connsiteY32" fmla="*/ 68752 h 94634"/>
                <a:gd name="connsiteX33" fmla="*/ 3140 w 94634"/>
                <a:gd name="connsiteY33" fmla="*/ 64494 h 94634"/>
                <a:gd name="connsiteX34" fmla="*/ 1721 w 94634"/>
                <a:gd name="connsiteY34" fmla="*/ 61182 h 94634"/>
                <a:gd name="connsiteX35" fmla="*/ 301 w 94634"/>
                <a:gd name="connsiteY35" fmla="*/ 51245 h 94634"/>
                <a:gd name="connsiteX36" fmla="*/ 2667 w 94634"/>
                <a:gd name="connsiteY36" fmla="*/ 31845 h 94634"/>
                <a:gd name="connsiteX37" fmla="*/ 10711 w 94634"/>
                <a:gd name="connsiteY37" fmla="*/ 17650 h 94634"/>
                <a:gd name="connsiteX38" fmla="*/ 27745 w 94634"/>
                <a:gd name="connsiteY38" fmla="*/ 4401 h 94634"/>
                <a:gd name="connsiteX39" fmla="*/ 55189 w 94634"/>
                <a:gd name="connsiteY39" fmla="*/ 615 h 94634"/>
                <a:gd name="connsiteX40" fmla="*/ 72697 w 94634"/>
                <a:gd name="connsiteY40" fmla="*/ 6767 h 94634"/>
                <a:gd name="connsiteX41" fmla="*/ 82634 w 94634"/>
                <a:gd name="connsiteY41" fmla="*/ 14811 h 94634"/>
                <a:gd name="connsiteX42" fmla="*/ 92570 w 94634"/>
                <a:gd name="connsiteY42" fmla="*/ 29479 h 94634"/>
                <a:gd name="connsiteX43" fmla="*/ 94463 w 94634"/>
                <a:gd name="connsiteY43" fmla="*/ 59289 h 94634"/>
                <a:gd name="connsiteX44" fmla="*/ 75063 w 94634"/>
                <a:gd name="connsiteY44" fmla="*/ 71591 h 94634"/>
                <a:gd name="connsiteX45" fmla="*/ 73643 w 94634"/>
                <a:gd name="connsiteY45" fmla="*/ 71591 h 94634"/>
                <a:gd name="connsiteX46" fmla="*/ 63707 w 94634"/>
                <a:gd name="connsiteY46" fmla="*/ 70172 h 94634"/>
                <a:gd name="connsiteX47" fmla="*/ 62760 w 94634"/>
                <a:gd name="connsiteY47" fmla="*/ 69699 h 94634"/>
                <a:gd name="connsiteX48" fmla="*/ 57082 w 94634"/>
                <a:gd name="connsiteY48" fmla="*/ 69699 h 94634"/>
                <a:gd name="connsiteX49" fmla="*/ 45253 w 94634"/>
                <a:gd name="connsiteY49" fmla="*/ 69699 h 94634"/>
                <a:gd name="connsiteX50" fmla="*/ 40521 w 94634"/>
                <a:gd name="connsiteY50" fmla="*/ 68752 h 94634"/>
                <a:gd name="connsiteX51" fmla="*/ 34843 w 94634"/>
                <a:gd name="connsiteY51" fmla="*/ 64021 h 94634"/>
                <a:gd name="connsiteX52" fmla="*/ 32004 w 94634"/>
                <a:gd name="connsiteY52" fmla="*/ 59762 h 94634"/>
                <a:gd name="connsiteX53" fmla="*/ 30584 w 94634"/>
                <a:gd name="connsiteY53" fmla="*/ 46513 h 94634"/>
                <a:gd name="connsiteX54" fmla="*/ 35789 w 94634"/>
                <a:gd name="connsiteY54" fmla="*/ 33737 h 94634"/>
                <a:gd name="connsiteX55" fmla="*/ 51404 w 94634"/>
                <a:gd name="connsiteY55" fmla="*/ 25220 h 94634"/>
                <a:gd name="connsiteX56" fmla="*/ 64180 w 94634"/>
                <a:gd name="connsiteY56" fmla="*/ 27586 h 94634"/>
                <a:gd name="connsiteX57" fmla="*/ 68438 w 94634"/>
                <a:gd name="connsiteY57" fmla="*/ 34211 h 94634"/>
                <a:gd name="connsiteX58" fmla="*/ 67492 w 94634"/>
                <a:gd name="connsiteY58" fmla="*/ 44147 h 94634"/>
                <a:gd name="connsiteX59" fmla="*/ 67492 w 94634"/>
                <a:gd name="connsiteY59" fmla="*/ 44147 h 9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34" h="94634">
                  <a:moveTo>
                    <a:pt x="56136" y="37050"/>
                  </a:moveTo>
                  <a:cubicBezTo>
                    <a:pt x="52824" y="36103"/>
                    <a:pt x="49985" y="36103"/>
                    <a:pt x="47145" y="37996"/>
                  </a:cubicBezTo>
                  <a:cubicBezTo>
                    <a:pt x="42414" y="41308"/>
                    <a:pt x="40521" y="48406"/>
                    <a:pt x="41941" y="53611"/>
                  </a:cubicBezTo>
                  <a:cubicBezTo>
                    <a:pt x="42414" y="55977"/>
                    <a:pt x="44306" y="57396"/>
                    <a:pt x="46672" y="57869"/>
                  </a:cubicBezTo>
                  <a:cubicBezTo>
                    <a:pt x="49038" y="58343"/>
                    <a:pt x="51404" y="58343"/>
                    <a:pt x="53770" y="57396"/>
                  </a:cubicBezTo>
                  <a:cubicBezTo>
                    <a:pt x="55663" y="56923"/>
                    <a:pt x="55663" y="56450"/>
                    <a:pt x="56136" y="54084"/>
                  </a:cubicBezTo>
                  <a:cubicBezTo>
                    <a:pt x="56136" y="50772"/>
                    <a:pt x="56136" y="47933"/>
                    <a:pt x="56136" y="44620"/>
                  </a:cubicBezTo>
                  <a:cubicBezTo>
                    <a:pt x="56136" y="42728"/>
                    <a:pt x="56136" y="39889"/>
                    <a:pt x="56136" y="37050"/>
                  </a:cubicBezTo>
                  <a:moveTo>
                    <a:pt x="67492" y="44147"/>
                  </a:moveTo>
                  <a:cubicBezTo>
                    <a:pt x="67492" y="47933"/>
                    <a:pt x="67492" y="51718"/>
                    <a:pt x="67492" y="55030"/>
                  </a:cubicBezTo>
                  <a:cubicBezTo>
                    <a:pt x="67492" y="56450"/>
                    <a:pt x="67965" y="57396"/>
                    <a:pt x="68911" y="57869"/>
                  </a:cubicBezTo>
                  <a:cubicBezTo>
                    <a:pt x="71277" y="58343"/>
                    <a:pt x="73170" y="58816"/>
                    <a:pt x="75536" y="59289"/>
                  </a:cubicBezTo>
                  <a:cubicBezTo>
                    <a:pt x="80268" y="59762"/>
                    <a:pt x="84526" y="56450"/>
                    <a:pt x="84999" y="51718"/>
                  </a:cubicBezTo>
                  <a:cubicBezTo>
                    <a:pt x="85946" y="46040"/>
                    <a:pt x="84999" y="40362"/>
                    <a:pt x="83107" y="35157"/>
                  </a:cubicBezTo>
                  <a:cubicBezTo>
                    <a:pt x="81214" y="29479"/>
                    <a:pt x="77902" y="24274"/>
                    <a:pt x="73170" y="20489"/>
                  </a:cubicBezTo>
                  <a:cubicBezTo>
                    <a:pt x="65599" y="13864"/>
                    <a:pt x="56609" y="10079"/>
                    <a:pt x="46199" y="11025"/>
                  </a:cubicBezTo>
                  <a:cubicBezTo>
                    <a:pt x="40048" y="11498"/>
                    <a:pt x="34370" y="12918"/>
                    <a:pt x="29165" y="16230"/>
                  </a:cubicBezTo>
                  <a:cubicBezTo>
                    <a:pt x="22540" y="20489"/>
                    <a:pt x="17335" y="26167"/>
                    <a:pt x="14496" y="33264"/>
                  </a:cubicBezTo>
                  <a:cubicBezTo>
                    <a:pt x="11657" y="39889"/>
                    <a:pt x="11184" y="46986"/>
                    <a:pt x="12131" y="54084"/>
                  </a:cubicBezTo>
                  <a:cubicBezTo>
                    <a:pt x="12604" y="57869"/>
                    <a:pt x="14496" y="61655"/>
                    <a:pt x="15916" y="65440"/>
                  </a:cubicBezTo>
                  <a:cubicBezTo>
                    <a:pt x="16862" y="67806"/>
                    <a:pt x="19228" y="69226"/>
                    <a:pt x="20648" y="71591"/>
                  </a:cubicBezTo>
                  <a:cubicBezTo>
                    <a:pt x="23487" y="75377"/>
                    <a:pt x="27272" y="78216"/>
                    <a:pt x="31531" y="80582"/>
                  </a:cubicBezTo>
                  <a:cubicBezTo>
                    <a:pt x="35316" y="82948"/>
                    <a:pt x="39575" y="82948"/>
                    <a:pt x="43360" y="83894"/>
                  </a:cubicBezTo>
                  <a:cubicBezTo>
                    <a:pt x="45253" y="84367"/>
                    <a:pt x="47145" y="84367"/>
                    <a:pt x="49038" y="84840"/>
                  </a:cubicBezTo>
                  <a:cubicBezTo>
                    <a:pt x="52350" y="85787"/>
                    <a:pt x="54243" y="88626"/>
                    <a:pt x="53297" y="91938"/>
                  </a:cubicBezTo>
                  <a:cubicBezTo>
                    <a:pt x="52824" y="93357"/>
                    <a:pt x="49511" y="96196"/>
                    <a:pt x="48092" y="96196"/>
                  </a:cubicBezTo>
                  <a:cubicBezTo>
                    <a:pt x="46672" y="96196"/>
                    <a:pt x="45253" y="96196"/>
                    <a:pt x="44306" y="95723"/>
                  </a:cubicBezTo>
                  <a:cubicBezTo>
                    <a:pt x="40994" y="95250"/>
                    <a:pt x="37682" y="94777"/>
                    <a:pt x="34843" y="93831"/>
                  </a:cubicBezTo>
                  <a:cubicBezTo>
                    <a:pt x="33897" y="93831"/>
                    <a:pt x="32950" y="92884"/>
                    <a:pt x="32004" y="92884"/>
                  </a:cubicBezTo>
                  <a:cubicBezTo>
                    <a:pt x="30111" y="91938"/>
                    <a:pt x="28219" y="91465"/>
                    <a:pt x="26326" y="90518"/>
                  </a:cubicBezTo>
                  <a:cubicBezTo>
                    <a:pt x="21594" y="88626"/>
                    <a:pt x="18282" y="85787"/>
                    <a:pt x="14496" y="82474"/>
                  </a:cubicBezTo>
                  <a:cubicBezTo>
                    <a:pt x="12131" y="80109"/>
                    <a:pt x="10711" y="77743"/>
                    <a:pt x="8818" y="75377"/>
                  </a:cubicBezTo>
                  <a:cubicBezTo>
                    <a:pt x="6926" y="73484"/>
                    <a:pt x="5506" y="71118"/>
                    <a:pt x="4560" y="68752"/>
                  </a:cubicBezTo>
                  <a:cubicBezTo>
                    <a:pt x="4087" y="67333"/>
                    <a:pt x="3613" y="65913"/>
                    <a:pt x="3140" y="64494"/>
                  </a:cubicBezTo>
                  <a:cubicBezTo>
                    <a:pt x="2667" y="63547"/>
                    <a:pt x="2194" y="62128"/>
                    <a:pt x="1721" y="61182"/>
                  </a:cubicBezTo>
                  <a:cubicBezTo>
                    <a:pt x="1248" y="57869"/>
                    <a:pt x="774" y="54557"/>
                    <a:pt x="301" y="51245"/>
                  </a:cubicBezTo>
                  <a:cubicBezTo>
                    <a:pt x="-645" y="44620"/>
                    <a:pt x="774" y="37996"/>
                    <a:pt x="2667" y="31845"/>
                  </a:cubicBezTo>
                  <a:cubicBezTo>
                    <a:pt x="4560" y="26640"/>
                    <a:pt x="7399" y="21908"/>
                    <a:pt x="10711" y="17650"/>
                  </a:cubicBezTo>
                  <a:cubicBezTo>
                    <a:pt x="15443" y="11971"/>
                    <a:pt x="21121" y="7713"/>
                    <a:pt x="27745" y="4401"/>
                  </a:cubicBezTo>
                  <a:cubicBezTo>
                    <a:pt x="36262" y="142"/>
                    <a:pt x="45726" y="-804"/>
                    <a:pt x="55189" y="615"/>
                  </a:cubicBezTo>
                  <a:cubicBezTo>
                    <a:pt x="61341" y="1562"/>
                    <a:pt x="67492" y="3454"/>
                    <a:pt x="72697" y="6767"/>
                  </a:cubicBezTo>
                  <a:cubicBezTo>
                    <a:pt x="76482" y="8659"/>
                    <a:pt x="79794" y="11498"/>
                    <a:pt x="82634" y="14811"/>
                  </a:cubicBezTo>
                  <a:cubicBezTo>
                    <a:pt x="86892" y="19069"/>
                    <a:pt x="90204" y="23801"/>
                    <a:pt x="92570" y="29479"/>
                  </a:cubicBezTo>
                  <a:cubicBezTo>
                    <a:pt x="96356" y="38942"/>
                    <a:pt x="98248" y="48879"/>
                    <a:pt x="94463" y="59289"/>
                  </a:cubicBezTo>
                  <a:cubicBezTo>
                    <a:pt x="91624" y="67333"/>
                    <a:pt x="84526" y="73011"/>
                    <a:pt x="75063" y="71591"/>
                  </a:cubicBezTo>
                  <a:cubicBezTo>
                    <a:pt x="74590" y="71591"/>
                    <a:pt x="74116" y="71591"/>
                    <a:pt x="73643" y="71591"/>
                  </a:cubicBezTo>
                  <a:cubicBezTo>
                    <a:pt x="70331" y="72065"/>
                    <a:pt x="67019" y="71118"/>
                    <a:pt x="63707" y="70172"/>
                  </a:cubicBezTo>
                  <a:cubicBezTo>
                    <a:pt x="63233" y="70172"/>
                    <a:pt x="63233" y="70172"/>
                    <a:pt x="62760" y="69699"/>
                  </a:cubicBezTo>
                  <a:cubicBezTo>
                    <a:pt x="60868" y="68752"/>
                    <a:pt x="58975" y="69226"/>
                    <a:pt x="57082" y="69699"/>
                  </a:cubicBezTo>
                  <a:cubicBezTo>
                    <a:pt x="54243" y="69699"/>
                    <a:pt x="49985" y="71118"/>
                    <a:pt x="45253" y="69699"/>
                  </a:cubicBezTo>
                  <a:cubicBezTo>
                    <a:pt x="43833" y="69226"/>
                    <a:pt x="41941" y="69226"/>
                    <a:pt x="40521" y="68752"/>
                  </a:cubicBezTo>
                  <a:cubicBezTo>
                    <a:pt x="38155" y="67806"/>
                    <a:pt x="36262" y="65913"/>
                    <a:pt x="34843" y="64021"/>
                  </a:cubicBezTo>
                  <a:cubicBezTo>
                    <a:pt x="33897" y="62601"/>
                    <a:pt x="32477" y="61182"/>
                    <a:pt x="32004" y="59762"/>
                  </a:cubicBezTo>
                  <a:cubicBezTo>
                    <a:pt x="30111" y="55503"/>
                    <a:pt x="30111" y="51245"/>
                    <a:pt x="30584" y="46513"/>
                  </a:cubicBezTo>
                  <a:cubicBezTo>
                    <a:pt x="31058" y="41781"/>
                    <a:pt x="32950" y="37523"/>
                    <a:pt x="35789" y="33737"/>
                  </a:cubicBezTo>
                  <a:cubicBezTo>
                    <a:pt x="39575" y="28533"/>
                    <a:pt x="45253" y="25694"/>
                    <a:pt x="51404" y="25220"/>
                  </a:cubicBezTo>
                  <a:cubicBezTo>
                    <a:pt x="55663" y="24747"/>
                    <a:pt x="60394" y="25694"/>
                    <a:pt x="64180" y="27586"/>
                  </a:cubicBezTo>
                  <a:cubicBezTo>
                    <a:pt x="67019" y="29006"/>
                    <a:pt x="68438" y="30898"/>
                    <a:pt x="68438" y="34211"/>
                  </a:cubicBezTo>
                  <a:cubicBezTo>
                    <a:pt x="67965" y="37050"/>
                    <a:pt x="67965" y="40835"/>
                    <a:pt x="67492" y="44147"/>
                  </a:cubicBezTo>
                  <a:cubicBezTo>
                    <a:pt x="67965" y="44147"/>
                    <a:pt x="67492" y="44147"/>
                    <a:pt x="67492" y="44147"/>
                  </a:cubicBezTo>
                </a:path>
              </a:pathLst>
            </a:custGeom>
            <a:solidFill>
              <a:srgbClr val="FCAF17"/>
            </a:solidFill>
            <a:ln w="4609" cap="flat">
              <a:noFill/>
              <a:prstDash val="solid"/>
              <a:miter/>
            </a:ln>
          </p:spPr>
          <p:txBody>
            <a:bodyPr rtlCol="0" anchor="ct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C3066"/>
                </a:solidFill>
                <a:effectLst/>
                <a:uLnTx/>
                <a:uFillTx/>
                <a:latin typeface="Arial" pitchFamily="-72" charset="0"/>
                <a:ea typeface="MS PGothic" charset="0"/>
              </a:endParaRPr>
            </a:p>
          </p:txBody>
        </p:sp>
      </p:grpSp>
    </p:spTree>
    <p:extLst>
      <p:ext uri="{BB962C8B-B14F-4D97-AF65-F5344CB8AC3E}">
        <p14:creationId xmlns:p14="http://schemas.microsoft.com/office/powerpoint/2010/main" val="7005193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8986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tx2"/>
                </a:solidFill>
              </a:defRPr>
            </a:lvl1pPr>
          </a:lstStyle>
          <a:p>
            <a:pPr lvl="0"/>
            <a:r>
              <a:rPr lang="en-US"/>
              <a:t>Click to add title</a:t>
            </a:r>
          </a:p>
        </p:txBody>
      </p:sp>
      <p:sp>
        <p:nvSpPr>
          <p:cNvPr id="3" name="Subtitle 2"/>
          <p:cNvSpPr>
            <a:spLocks noGrp="1"/>
          </p:cNvSpPr>
          <p:nvPr>
            <p:ph type="subTitle" idx="1" hasCustomPrompt="1"/>
          </p:nvPr>
        </p:nvSpPr>
        <p:spPr>
          <a:xfrm>
            <a:off x="355600" y="3428213"/>
            <a:ext cx="10363200" cy="419616"/>
          </a:xfrm>
        </p:spPr>
        <p:txBody>
          <a:bodyPr>
            <a:noAutofit/>
          </a:bodyPr>
          <a:lstStyle>
            <a:lvl1pPr marL="0" indent="0" algn="l">
              <a:spcBef>
                <a:spcPts val="0"/>
              </a:spcBef>
              <a:spcAft>
                <a:spcPts val="0"/>
              </a:spcAft>
              <a:buNone/>
              <a:defRPr sz="2133" b="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0C96920-974E-4924-9A66-A625F1502062}"/>
              </a:ext>
            </a:extLst>
          </p:cNvPr>
          <p:cNvSpPr>
            <a:spLocks noGrp="1"/>
          </p:cNvSpPr>
          <p:nvPr>
            <p:ph type="body" sz="quarter" idx="12" hasCustomPrompt="1"/>
          </p:nvPr>
        </p:nvSpPr>
        <p:spPr>
          <a:xfrm>
            <a:off x="355600" y="3916151"/>
            <a:ext cx="10363200" cy="353043"/>
          </a:xfrm>
        </p:spPr>
        <p:txBody>
          <a:bodyPr/>
          <a:lstStyle>
            <a:lvl1pPr>
              <a:defRPr sz="1867"/>
            </a:lvl1pPr>
          </a:lstStyle>
          <a:p>
            <a:pPr lvl="0"/>
            <a:r>
              <a:rPr lang="en-US"/>
              <a:t>Click to add affiliations</a:t>
            </a:r>
            <a:endParaRPr lang="en-GB"/>
          </a:p>
        </p:txBody>
      </p:sp>
    </p:spTree>
    <p:custDataLst>
      <p:tags r:id="rId1"/>
    </p:custDataLst>
    <p:extLst>
      <p:ext uri="{BB962C8B-B14F-4D97-AF65-F5344CB8AC3E}">
        <p14:creationId xmlns:p14="http://schemas.microsoft.com/office/powerpoint/2010/main" val="2677302300"/>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E8465C9-2B18-4CC9-AD75-2C78F880FA8E}"/>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a:t>Study name</a:t>
            </a:r>
          </a:p>
        </p:txBody>
      </p:sp>
      <p:sp>
        <p:nvSpPr>
          <p:cNvPr id="2" name="Title 1"/>
          <p:cNvSpPr>
            <a:spLocks noGrp="1"/>
          </p:cNvSpPr>
          <p:nvPr>
            <p:ph type="title"/>
          </p:nvPr>
        </p:nvSpPr>
        <p:spPr/>
        <p:txBody>
          <a:bodyPr/>
          <a:lstStyle>
            <a:lvl1pPr>
              <a:defRPr sz="3200"/>
            </a:lvl1pPr>
          </a:lstStyle>
          <a:p>
            <a:r>
              <a:rPr lang="en-US"/>
              <a:t>Click to edit Master title style</a:t>
            </a:r>
          </a:p>
        </p:txBody>
      </p:sp>
      <p:sp>
        <p:nvSpPr>
          <p:cNvPr id="8" name="Slide Number Placeholder 5"/>
          <p:cNvSpPr>
            <a:spLocks noGrp="1"/>
          </p:cNvSpPr>
          <p:nvPr>
            <p:ph type="sldNum" sz="quarter" idx="4"/>
          </p:nvPr>
        </p:nvSpPr>
        <p:spPr>
          <a:xfrm>
            <a:off x="11149247" y="6332095"/>
            <a:ext cx="662940" cy="365125"/>
          </a:xfrm>
          <a:prstGeom prst="rect">
            <a:avLst/>
          </a:prstGeom>
        </p:spPr>
        <p:txBody>
          <a:bodyPr vert="horz" lIns="0" tIns="0" rIns="0" bIns="0" rtlCol="0" anchor="b" anchorCtr="0"/>
          <a:lstStyle>
            <a:lvl1pPr algn="r">
              <a:defRPr lang="en-US" sz="1200" smtClean="0"/>
            </a:lvl1pPr>
          </a:lstStyle>
          <a:p>
            <a:pPr marL="0" marR="0" lvl="0" indent="0" algn="r" defTabSz="455613" rtl="0" eaLnBrk="1" fontAlgn="base" latinLnBrk="0" hangingPunct="1">
              <a:lnSpc>
                <a:spcPct val="100000"/>
              </a:lnSpc>
              <a:spcBef>
                <a:spcPct val="0"/>
              </a:spcBef>
              <a:spcAft>
                <a:spcPct val="0"/>
              </a:spcAft>
              <a:buClrTx/>
              <a:buSzTx/>
              <a:buFontTx/>
              <a:buNone/>
              <a:tabLst/>
              <a:defRPr/>
            </a:pPr>
            <a:fld id="{AF1AFCDA-ABCC-4704-AB71-48FDE4F2FA4C}" type="slidenum">
              <a:rPr kumimoji="0" lang="en-GB" sz="1200" b="1" i="0" u="none" strike="noStrike" kern="1200" cap="none" spc="0" normalizeH="0" baseline="0" noProof="0" smtClean="0">
                <a:ln>
                  <a:noFill/>
                </a:ln>
                <a:solidFill>
                  <a:srgbClr val="0C3066"/>
                </a:solidFill>
                <a:effectLst/>
                <a:uLnTx/>
                <a:uFillTx/>
                <a:latin typeface="Arial" pitchFamily="-72" charset="0"/>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kumimoji="0" lang="en-GB" sz="1200" b="1" i="0" u="none" strike="noStrike" kern="1200" cap="none" spc="0" normalizeH="0" baseline="0" noProof="0" dirty="0">
              <a:ln>
                <a:noFill/>
              </a:ln>
              <a:solidFill>
                <a:srgbClr val="0C3066"/>
              </a:solidFill>
              <a:effectLst/>
              <a:uLnTx/>
              <a:uFillTx/>
              <a:latin typeface="Arial" pitchFamily="-72" charset="0"/>
              <a:ea typeface="MS PGothic" charset="0"/>
            </a:endParaRPr>
          </a:p>
        </p:txBody>
      </p:sp>
      <p:sp>
        <p:nvSpPr>
          <p:cNvPr id="6" name="Content Placeholder 5"/>
          <p:cNvSpPr>
            <a:spLocks noGrp="1"/>
          </p:cNvSpPr>
          <p:nvPr>
            <p:ph sz="quarter" idx="10"/>
          </p:nvPr>
        </p:nvSpPr>
        <p:spPr>
          <a:xfrm>
            <a:off x="378461" y="1396999"/>
            <a:ext cx="5552016" cy="4728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6266179" y="1397001"/>
            <a:ext cx="5547360" cy="4728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5F867A-F92D-47D8-87B4-6EA882EE7AA4}"/>
              </a:ext>
            </a:extLst>
          </p:cNvPr>
          <p:cNvSpPr>
            <a:spLocks noGrp="1"/>
          </p:cNvSpPr>
          <p:nvPr>
            <p:ph type="ftr" sz="quarter" idx="13"/>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C3066"/>
              </a:solidFill>
              <a:effectLst/>
              <a:uLnTx/>
              <a:uFillTx/>
              <a:latin typeface="Arial" pitchFamily="-72" charset="0"/>
              <a:ea typeface="MS PGothic" charset="0"/>
            </a:endParaRPr>
          </a:p>
        </p:txBody>
      </p:sp>
    </p:spTree>
    <p:custDataLst>
      <p:tags r:id="rId1"/>
    </p:custDataLst>
    <p:extLst>
      <p:ext uri="{BB962C8B-B14F-4D97-AF65-F5344CB8AC3E}">
        <p14:creationId xmlns:p14="http://schemas.microsoft.com/office/powerpoint/2010/main" val="2529929962"/>
      </p:ext>
    </p:extLst>
  </p:cSld>
  <p:clrMapOvr>
    <a:masterClrMapping/>
  </p:clrMapOvr>
  <p:transition spd="slow">
    <p:fade/>
  </p:transition>
  <p:extLst>
    <p:ext uri="{DCECCB84-F9BA-43D5-87BE-67443E8EF086}">
      <p15:sldGuideLst xmlns:p15="http://schemas.microsoft.com/office/powerpoint/2012/main">
        <p15:guide id="1" orient="horz" pos="88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lIns="90000" tIns="46800" rIns="90000" bIns="46800"/>
          <a:lstStyle>
            <a:lvl1pPr algn="l">
              <a:defRPr sz="3732"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5"/>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0" y="3736964"/>
            <a:ext cx="3811" cy="12422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138884640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6316798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AB04-938D-309B-C7BA-778EB3F12E4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E3D36D9-79F6-5666-3073-BB710FCBF276}"/>
              </a:ext>
            </a:extLst>
          </p:cNvPr>
          <p:cNvSpPr>
            <a:spLocks noGrp="1"/>
          </p:cNvSpPr>
          <p:nvPr>
            <p:ph type="sldNum" sz="quarter" idx="10"/>
          </p:nvPr>
        </p:nvSpPr>
        <p:spPr/>
        <p:txBody>
          <a:bodyPr/>
          <a:lstStyle/>
          <a:p>
            <a:pPr marL="0" marR="0" lvl="0" indent="0" algn="ctr" defTabSz="455613" rtl="0" eaLnBrk="1" fontAlgn="base" latinLnBrk="0" hangingPunct="1">
              <a:lnSpc>
                <a:spcPct val="100000"/>
              </a:lnSpc>
              <a:spcBef>
                <a:spcPct val="0"/>
              </a:spcBef>
              <a:spcAft>
                <a:spcPct val="0"/>
              </a:spcAft>
              <a:buClrTx/>
              <a:buSzTx/>
              <a:buFontTx/>
              <a:buNone/>
              <a:tabLst/>
              <a:defRPr/>
            </a:pPr>
            <a:fld id="{AF1AFCDA-ABCC-4704-AB71-48FDE4F2FA4C}" type="slidenum">
              <a:rPr kumimoji="0" lang="en-GB" sz="1400" b="1" i="0" u="none" strike="noStrike" kern="1200" cap="none" spc="0" normalizeH="0" baseline="0" noProof="0" smtClean="0">
                <a:ln>
                  <a:noFill/>
                </a:ln>
                <a:solidFill>
                  <a:srgbClr val="0C3066"/>
                </a:solidFill>
                <a:effectLst/>
                <a:uLnTx/>
                <a:uFillTx/>
                <a:latin typeface="Arial" pitchFamily="-72" charset="0"/>
                <a:ea typeface="MS PGothic" charset="0"/>
              </a:rPr>
              <a:pPr marL="0" marR="0" lvl="0" indent="0" algn="ctr" defTabSz="455613" rtl="0" eaLnBrk="1" fontAlgn="base" latinLnBrk="0" hangingPunct="1">
                <a:lnSpc>
                  <a:spcPct val="100000"/>
                </a:lnSpc>
                <a:spcBef>
                  <a:spcPct val="0"/>
                </a:spcBef>
                <a:spcAft>
                  <a:spcPct val="0"/>
                </a:spcAft>
                <a:buClrTx/>
                <a:buSzTx/>
                <a:buFontTx/>
                <a:buNone/>
                <a:tabLst/>
                <a:defRPr/>
              </a:pPr>
              <a:t>‹#›</a:t>
            </a:fld>
            <a:endParaRPr kumimoji="0" lang="en-GB" sz="1400" b="1" i="0" u="none" strike="noStrike" kern="1200" cap="none" spc="0" normalizeH="0" baseline="0" noProof="0" dirty="0">
              <a:ln>
                <a:noFill/>
              </a:ln>
              <a:solidFill>
                <a:srgbClr val="0C3066"/>
              </a:solidFill>
              <a:effectLst/>
              <a:uLnTx/>
              <a:uFillTx/>
              <a:latin typeface="Arial" pitchFamily="-72" charset="0"/>
              <a:ea typeface="MS PGothic" charset="0"/>
            </a:endParaRPr>
          </a:p>
        </p:txBody>
      </p:sp>
      <p:sp>
        <p:nvSpPr>
          <p:cNvPr id="4" name="Footer Placeholder 3">
            <a:extLst>
              <a:ext uri="{FF2B5EF4-FFF2-40B4-BE49-F238E27FC236}">
                <a16:creationId xmlns:a16="http://schemas.microsoft.com/office/drawing/2014/main" id="{64037A06-0B44-56C6-E9CF-39507126AC80}"/>
              </a:ext>
            </a:extLst>
          </p:cNvPr>
          <p:cNvSpPr>
            <a:spLocks noGrp="1"/>
          </p:cNvSpPr>
          <p:nvPr>
            <p:ph type="ftr" sz="quarter" idx="1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C3066"/>
              </a:solidFill>
              <a:effectLst/>
              <a:uLnTx/>
              <a:uFillTx/>
              <a:latin typeface="Arial" pitchFamily="-72" charset="0"/>
              <a:ea typeface="MS PGothic" charset="0"/>
            </a:endParaRPr>
          </a:p>
        </p:txBody>
      </p:sp>
      <p:sp>
        <p:nvSpPr>
          <p:cNvPr id="6" name="Text Placeholder 5">
            <a:extLst>
              <a:ext uri="{FF2B5EF4-FFF2-40B4-BE49-F238E27FC236}">
                <a16:creationId xmlns:a16="http://schemas.microsoft.com/office/drawing/2014/main" id="{251B1BA7-C61A-7B79-AA2E-DDCF323DE067}"/>
              </a:ext>
            </a:extLst>
          </p:cNvPr>
          <p:cNvSpPr>
            <a:spLocks noGrp="1"/>
          </p:cNvSpPr>
          <p:nvPr>
            <p:ph type="body" sz="quarter" idx="12"/>
          </p:nvPr>
        </p:nvSpPr>
        <p:spPr>
          <a:xfrm>
            <a:off x="369888" y="1041400"/>
            <a:ext cx="11445875" cy="323850"/>
          </a:xfrm>
        </p:spPr>
        <p:txBody>
          <a:bodyPr lIns="45720" tIns="0" rIns="0" bIns="0"/>
          <a:lstStyle>
            <a:lvl1pPr>
              <a:defRPr sz="2000" b="1"/>
            </a:lvl1pPr>
          </a:lstStyle>
          <a:p>
            <a:pPr lvl="0"/>
            <a:r>
              <a:rPr lang="en-US"/>
              <a:t>Click to edit Master text styles</a:t>
            </a:r>
          </a:p>
        </p:txBody>
      </p:sp>
    </p:spTree>
    <p:extLst>
      <p:ext uri="{BB962C8B-B14F-4D97-AF65-F5344CB8AC3E}">
        <p14:creationId xmlns:p14="http://schemas.microsoft.com/office/powerpoint/2010/main" val="1823322941"/>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1C26-8DC6-EE67-20C6-62445BA7E6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4944F-0AD3-870B-E5BB-2C50D5E03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B38BAB-6131-6E46-FA98-80DED46D0016}"/>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5" name="Footer Placeholder 4">
            <a:extLst>
              <a:ext uri="{FF2B5EF4-FFF2-40B4-BE49-F238E27FC236}">
                <a16:creationId xmlns:a16="http://schemas.microsoft.com/office/drawing/2014/main" id="{60009F89-EF20-DC31-EEEE-CFE1957D3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56414-9528-8844-088C-A53452B733BA}"/>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22194493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B392-8A32-8369-1C60-AF8F3FC6A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73A1-E834-F928-AF37-F2F310AD94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F6586-37C6-D3A8-8266-FDE2E77DA7A5}"/>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5" name="Footer Placeholder 4">
            <a:extLst>
              <a:ext uri="{FF2B5EF4-FFF2-40B4-BE49-F238E27FC236}">
                <a16:creationId xmlns:a16="http://schemas.microsoft.com/office/drawing/2014/main" id="{E987A8EA-7349-3359-6033-65A73919B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C9A3E-236C-03A0-A7A0-FF37C5B8C198}"/>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26068145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593F-AF13-03E4-A688-8C09F32664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4B800-1D31-7D42-CA3C-3FD1284493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C03D70-41F6-5BA3-2C41-611F98FB1783}"/>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5" name="Footer Placeholder 4">
            <a:extLst>
              <a:ext uri="{FF2B5EF4-FFF2-40B4-BE49-F238E27FC236}">
                <a16:creationId xmlns:a16="http://schemas.microsoft.com/office/drawing/2014/main" id="{BABE05F0-51C3-EBD5-2CCF-E38CF570A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88D77-EEB6-5B88-A48C-CF5047C26127}"/>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4098505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0AC2-CED1-EE36-D9C6-91C00465B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078BB-372C-6C41-5FE8-5D6C7F4D3A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4DE5A6-C5F1-67CA-1973-36B748148D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717B6-E4CA-C7EE-A6F6-D30CC39310DD}"/>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6" name="Footer Placeholder 5">
            <a:extLst>
              <a:ext uri="{FF2B5EF4-FFF2-40B4-BE49-F238E27FC236}">
                <a16:creationId xmlns:a16="http://schemas.microsoft.com/office/drawing/2014/main" id="{B665EB14-1243-5E24-3529-F0A0604A3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34224-8A19-BA46-4F24-EE9D72F22F77}"/>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16072464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8BE8-E535-48DE-9575-6B1B842BB8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C4DF6F-8E20-CA46-28AA-D1B9E464F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C74D17-42D2-08D5-EB93-22DCF4F53B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AF2FAB-E75F-6F12-070A-C6A54ACDE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ADD4E-3113-2417-E319-F86753598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7CFAD-26E1-1ADE-5B4C-C7CB8BCEC103}"/>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8" name="Footer Placeholder 7">
            <a:extLst>
              <a:ext uri="{FF2B5EF4-FFF2-40B4-BE49-F238E27FC236}">
                <a16:creationId xmlns:a16="http://schemas.microsoft.com/office/drawing/2014/main" id="{00EE9912-ACEA-7EE7-F175-0A9333B69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AF0EA0-FC74-1A2E-7CDC-D8FDD7635E46}"/>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22732422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4DA6-BAEE-B6DE-0668-36D90FCF04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363415-B38A-6D23-DFB6-E130BB902D74}"/>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4" name="Footer Placeholder 3">
            <a:extLst>
              <a:ext uri="{FF2B5EF4-FFF2-40B4-BE49-F238E27FC236}">
                <a16:creationId xmlns:a16="http://schemas.microsoft.com/office/drawing/2014/main" id="{345711D5-79F3-4862-3002-037853F794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DA9602-060E-7E98-2E2D-478432057E71}"/>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2901488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E3620-1CE6-B4FC-B0CA-2B53F12085BA}"/>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3" name="Footer Placeholder 2">
            <a:extLst>
              <a:ext uri="{FF2B5EF4-FFF2-40B4-BE49-F238E27FC236}">
                <a16:creationId xmlns:a16="http://schemas.microsoft.com/office/drawing/2014/main" id="{E592322F-A0A4-9201-80A7-33C5AEDBD7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B1120-562F-57F9-5942-689F637A71B6}"/>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2639646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6A7B-97A6-BB5C-C548-7136CCA3A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05246C-BBD3-A2BC-4F95-261B656FE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957C5-FECC-9408-73E7-4AABCE61D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D568DB-50BE-88D6-E4E7-ADC29757D244}"/>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6" name="Footer Placeholder 5">
            <a:extLst>
              <a:ext uri="{FF2B5EF4-FFF2-40B4-BE49-F238E27FC236}">
                <a16:creationId xmlns:a16="http://schemas.microsoft.com/office/drawing/2014/main" id="{BB11FEB2-BE81-868B-63FD-227076394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173F3-5952-51AF-06C1-E0D1AD6A0E23}"/>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40644268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DEB8-CC9B-A5AF-66C2-77E8B8C55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082764-8D89-A5AB-8EBE-CA2ABED43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52F6C3-92AD-B5CB-F90B-454388F1E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DBCCC-A783-E48E-7B14-BB32AE61200A}"/>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6" name="Footer Placeholder 5">
            <a:extLst>
              <a:ext uri="{FF2B5EF4-FFF2-40B4-BE49-F238E27FC236}">
                <a16:creationId xmlns:a16="http://schemas.microsoft.com/office/drawing/2014/main" id="{B2ECBAC9-A708-E59D-4063-6E54BB0F6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934C3-5057-88DB-E56E-AA21203E3E28}"/>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8003790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18F9-66F9-2CAF-25DD-6E2A3FAAA4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B5A1CB-BCDD-923A-0BBE-31E2FFDD2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03E30-19FE-AD6E-7F20-CFDC2153FF92}"/>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5" name="Footer Placeholder 4">
            <a:extLst>
              <a:ext uri="{FF2B5EF4-FFF2-40B4-BE49-F238E27FC236}">
                <a16:creationId xmlns:a16="http://schemas.microsoft.com/office/drawing/2014/main" id="{2679407F-3BEA-55FD-F9F1-6533C083F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88F8F-92B6-1D53-5BD6-037D5A95CAA3}"/>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33137829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F20FD-17FD-BA46-769E-5082898905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A27713-9285-B2D1-2C15-BC44C6651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5306E-A0E0-7788-4EB4-0E838C737960}"/>
              </a:ext>
            </a:extLst>
          </p:cNvPr>
          <p:cNvSpPr>
            <a:spLocks noGrp="1"/>
          </p:cNvSpPr>
          <p:nvPr>
            <p:ph type="dt" sz="half" idx="10"/>
          </p:nvPr>
        </p:nvSpPr>
        <p:spPr/>
        <p:txBody>
          <a:bodyPr/>
          <a:lstStyle/>
          <a:p>
            <a:fld id="{38E50E67-79D6-3A4D-8C98-62B219911A53}" type="datetimeFigureOut">
              <a:rPr lang="en-US" smtClean="0"/>
              <a:t>9/17/25</a:t>
            </a:fld>
            <a:endParaRPr lang="en-US"/>
          </a:p>
        </p:txBody>
      </p:sp>
      <p:sp>
        <p:nvSpPr>
          <p:cNvPr id="5" name="Footer Placeholder 4">
            <a:extLst>
              <a:ext uri="{FF2B5EF4-FFF2-40B4-BE49-F238E27FC236}">
                <a16:creationId xmlns:a16="http://schemas.microsoft.com/office/drawing/2014/main" id="{1F80107E-9CA6-468B-3635-F2D961DFF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2D252-74B1-F7FF-3A48-2909DFD0CD72}"/>
              </a:ext>
            </a:extLst>
          </p:cNvPr>
          <p:cNvSpPr>
            <a:spLocks noGrp="1"/>
          </p:cNvSpPr>
          <p:nvPr>
            <p:ph type="sldNum" sz="quarter" idx="12"/>
          </p:nvPr>
        </p:nvSpPr>
        <p:spPr/>
        <p:txBody>
          <a:bodyPr/>
          <a:lstStyle/>
          <a:p>
            <a:fld id="{DF7C93E1-15B2-2B4A-9C8B-91CB2B0890B5}" type="slidenum">
              <a:rPr lang="en-US" smtClean="0"/>
              <a:t>‹#›</a:t>
            </a:fld>
            <a:endParaRPr lang="en-US"/>
          </a:p>
        </p:txBody>
      </p:sp>
    </p:spTree>
    <p:extLst>
      <p:ext uri="{BB962C8B-B14F-4D97-AF65-F5344CB8AC3E}">
        <p14:creationId xmlns:p14="http://schemas.microsoft.com/office/powerpoint/2010/main" val="2296754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FFC82A19-D4F9-3B49-8AFA-7FD566EF68E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314028" y="1054197"/>
            <a:ext cx="9880001" cy="1872612"/>
          </a:xfrm>
        </p:spPr>
        <p:txBody>
          <a:bodyPr anchor="b">
            <a:noAutofit/>
          </a:bodyPr>
          <a:lstStyle>
            <a:lvl1pPr algn="l">
              <a:lnSpc>
                <a:spcPct val="80000"/>
              </a:lnSpc>
              <a:defRPr sz="5400" b="1" i="0" baseline="0">
                <a:solidFill>
                  <a:schemeClr val="accent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1314028" y="3329193"/>
            <a:ext cx="9880001" cy="1721780"/>
          </a:xfrm>
        </p:spPr>
        <p:txBody>
          <a:bodyPr>
            <a:normAutofit/>
          </a:bodyPr>
          <a:lstStyle>
            <a:lvl1pPr marL="0" indent="0" algn="l">
              <a:buNone/>
              <a:defRPr sz="2800" b="0" i="0" baseline="0">
                <a:solidFill>
                  <a:schemeClr val="tx2"/>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39104853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093" y="1607425"/>
            <a:ext cx="10692868" cy="4953033"/>
          </a:xfrm>
        </p:spPr>
        <p:txBody>
          <a:bodyPr/>
          <a:lstStyle>
            <a:lvl1pPr>
              <a:lnSpc>
                <a:spcPct val="90000"/>
              </a:lnSpc>
              <a:defRPr/>
            </a:lvl1pPr>
            <a:lvl2pPr>
              <a:lnSpc>
                <a:spcPct val="90000"/>
              </a:lnSpc>
              <a:defRPr sz="2800">
                <a:latin typeface="Arial"/>
                <a:cs typeface="Arial"/>
              </a:defRPr>
            </a:lvl2pPr>
            <a:lvl3pPr>
              <a:lnSpc>
                <a:spcPct val="90000"/>
              </a:lnSpc>
              <a:defRPr sz="2800"/>
            </a:lvl3pPr>
            <a:lvl4pPr>
              <a:lnSpc>
                <a:spcPct val="90000"/>
              </a:lnSpc>
              <a:defRPr sz="2400"/>
            </a:lvl4pPr>
            <a:lvl5pPr>
              <a:lnSpc>
                <a:spcPct val="9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BCB5F2CD-52C4-FA4C-8564-BD8F8929A51C}"/>
              </a:ext>
            </a:extLst>
          </p:cNvPr>
          <p:cNvSpPr>
            <a:spLocks noGrp="1"/>
          </p:cNvSpPr>
          <p:nvPr>
            <p:ph type="title"/>
          </p:nvPr>
        </p:nvSpPr>
        <p:spPr>
          <a:xfrm>
            <a:off x="1043093" y="217590"/>
            <a:ext cx="10692867"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97040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3093" y="1619037"/>
            <a:ext cx="5220012" cy="494142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6515947" y="1619038"/>
            <a:ext cx="5220012" cy="4941419"/>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itle 1">
            <a:extLst>
              <a:ext uri="{FF2B5EF4-FFF2-40B4-BE49-F238E27FC236}">
                <a16:creationId xmlns:a16="http://schemas.microsoft.com/office/drawing/2014/main" id="{1B357625-297D-3A44-BC7F-B244E893EBF7}"/>
              </a:ext>
            </a:extLst>
          </p:cNvPr>
          <p:cNvSpPr>
            <a:spLocks noGrp="1"/>
          </p:cNvSpPr>
          <p:nvPr>
            <p:ph type="title"/>
          </p:nvPr>
        </p:nvSpPr>
        <p:spPr>
          <a:xfrm>
            <a:off x="1043093" y="217590"/>
            <a:ext cx="10692867"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671729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3094" y="1619039"/>
            <a:ext cx="4050453" cy="4918197"/>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5282243" y="1619039"/>
            <a:ext cx="6453717" cy="4109841"/>
          </a:xfrm>
        </p:spPr>
        <p:txBody>
          <a:bodyPr/>
          <a:lstStyle/>
          <a:p>
            <a:endParaRPr lang="en-US"/>
          </a:p>
        </p:txBody>
      </p:sp>
      <p:sp>
        <p:nvSpPr>
          <p:cNvPr id="6" name="Title 1">
            <a:extLst>
              <a:ext uri="{FF2B5EF4-FFF2-40B4-BE49-F238E27FC236}">
                <a16:creationId xmlns:a16="http://schemas.microsoft.com/office/drawing/2014/main" id="{441BF129-3A32-B74D-9FAB-BF8F6ED60E40}"/>
              </a:ext>
            </a:extLst>
          </p:cNvPr>
          <p:cNvSpPr>
            <a:spLocks noGrp="1"/>
          </p:cNvSpPr>
          <p:nvPr>
            <p:ph type="title"/>
          </p:nvPr>
        </p:nvSpPr>
        <p:spPr>
          <a:xfrm>
            <a:off x="1043093" y="217590"/>
            <a:ext cx="10692867"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597547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3093" y="2348539"/>
            <a:ext cx="10692867" cy="4188696"/>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Text Placeholder 3"/>
          <p:cNvSpPr>
            <a:spLocks noGrp="1"/>
          </p:cNvSpPr>
          <p:nvPr>
            <p:ph type="body" sz="quarter" idx="10"/>
          </p:nvPr>
        </p:nvSpPr>
        <p:spPr>
          <a:xfrm>
            <a:off x="1043093" y="1579219"/>
            <a:ext cx="10692867" cy="642101"/>
          </a:xfrm>
        </p:spPr>
        <p:txBody>
          <a:bodyPr anchor="ctr"/>
          <a:lstStyle>
            <a:lvl1pPr>
              <a:defRPr b="1">
                <a:solidFill>
                  <a:schemeClr val="tx1"/>
                </a:solidFill>
              </a:defRPr>
            </a:lvl1pPr>
          </a:lstStyle>
          <a:p>
            <a:pPr lvl="0"/>
            <a:r>
              <a:rPr lang="en-US" dirty="0"/>
              <a:t>Click to edit Master text styles</a:t>
            </a:r>
          </a:p>
        </p:txBody>
      </p:sp>
      <p:sp>
        <p:nvSpPr>
          <p:cNvPr id="6" name="Title 1">
            <a:extLst>
              <a:ext uri="{FF2B5EF4-FFF2-40B4-BE49-F238E27FC236}">
                <a16:creationId xmlns:a16="http://schemas.microsoft.com/office/drawing/2014/main" id="{7D6CA92A-3681-9B44-B17D-81884356271F}"/>
              </a:ext>
            </a:extLst>
          </p:cNvPr>
          <p:cNvSpPr>
            <a:spLocks noGrp="1"/>
          </p:cNvSpPr>
          <p:nvPr>
            <p:ph type="title"/>
          </p:nvPr>
        </p:nvSpPr>
        <p:spPr>
          <a:xfrm>
            <a:off x="1043093" y="217590"/>
            <a:ext cx="10692867"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6959019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83733" y="2130754"/>
            <a:ext cx="10810240" cy="1609107"/>
          </a:xfrm>
        </p:spPr>
        <p:txBody>
          <a:bodyPr/>
          <a:lstStyle>
            <a:lvl1pPr algn="ctr">
              <a:defRPr baseline="0">
                <a:solidFill>
                  <a:schemeClr val="accent1"/>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20895577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id="{F2F64E2B-DA18-C541-A246-E2B9A7606AE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60164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590163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932885"/>
            <a:ext cx="10363200" cy="1300163"/>
          </a:xfrm>
        </p:spPr>
        <p:txBody>
          <a:bodyPr lIns="90000" tIns="46800" rIns="90000" bIns="46800"/>
          <a:lstStyle>
            <a:lvl1pPr algn="l">
              <a:defRPr sz="3733"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1"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1" y="5063067"/>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1" y="3736966"/>
            <a:ext cx="3811" cy="12422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Tree>
    <p:extLst>
      <p:ext uri="{BB962C8B-B14F-4D97-AF65-F5344CB8AC3E}">
        <p14:creationId xmlns:p14="http://schemas.microsoft.com/office/powerpoint/2010/main" val="144887630"/>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5"/>
            <a:ext cx="10363200" cy="1300163"/>
          </a:xfrm>
        </p:spPr>
        <p:txBody>
          <a:bodyPr lIns="360000"/>
          <a:lstStyle>
            <a:lvl1pPr algn="l">
              <a:defRPr sz="4267"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1" y="3624954"/>
            <a:ext cx="10363200" cy="693058"/>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364" indent="0" algn="ctr">
              <a:buNone/>
              <a:defRPr>
                <a:solidFill>
                  <a:schemeClr val="tx1">
                    <a:tint val="75000"/>
                  </a:schemeClr>
                </a:solidFill>
              </a:defRPr>
            </a:lvl2pPr>
            <a:lvl3pPr marL="912723" indent="0" algn="ctr">
              <a:buNone/>
              <a:defRPr>
                <a:solidFill>
                  <a:schemeClr val="tx1">
                    <a:tint val="75000"/>
                  </a:schemeClr>
                </a:solidFill>
              </a:defRPr>
            </a:lvl3pPr>
            <a:lvl4pPr marL="1369087" indent="0" algn="ctr">
              <a:buNone/>
              <a:defRPr>
                <a:solidFill>
                  <a:schemeClr val="tx1">
                    <a:tint val="75000"/>
                  </a:schemeClr>
                </a:solidFill>
              </a:defRPr>
            </a:lvl4pPr>
            <a:lvl5pPr marL="1825449" indent="0" algn="ctr">
              <a:buNone/>
              <a:defRPr>
                <a:solidFill>
                  <a:schemeClr val="tx1">
                    <a:tint val="75000"/>
                  </a:schemeClr>
                </a:solidFill>
              </a:defRPr>
            </a:lvl5pPr>
            <a:lvl6pPr marL="2281809" indent="0" algn="ctr">
              <a:buNone/>
              <a:defRPr>
                <a:solidFill>
                  <a:schemeClr val="tx1">
                    <a:tint val="75000"/>
                  </a:schemeClr>
                </a:solidFill>
              </a:defRPr>
            </a:lvl6pPr>
            <a:lvl7pPr marL="2738174" indent="0" algn="ctr">
              <a:buNone/>
              <a:defRPr>
                <a:solidFill>
                  <a:schemeClr val="tx1">
                    <a:tint val="75000"/>
                  </a:schemeClr>
                </a:solidFill>
              </a:defRPr>
            </a:lvl7pPr>
            <a:lvl8pPr marL="3194535" indent="0" algn="ctr">
              <a:buNone/>
              <a:defRPr>
                <a:solidFill>
                  <a:schemeClr val="tx1">
                    <a:tint val="75000"/>
                  </a:schemeClr>
                </a:solidFill>
              </a:defRPr>
            </a:lvl8pPr>
            <a:lvl9pPr marL="3650892"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5"/>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11734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3" y="241926"/>
            <a:ext cx="8246375"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35944"/>
            <a:ext cx="1113789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32297242"/>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3" y="241926"/>
            <a:ext cx="8246375"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54479"/>
            <a:ext cx="11137899" cy="118639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7755619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9" y="241935"/>
            <a:ext cx="8247642"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8" y="1735944"/>
            <a:ext cx="5482535"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98183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59" y="241935"/>
            <a:ext cx="8247642"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479"/>
            <a:ext cx="5482539" cy="118639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479"/>
            <a:ext cx="5482539" cy="118639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8821222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5"/>
            <a:ext cx="8247642" cy="907252"/>
          </a:xfrm>
        </p:spPr>
        <p:txBody>
          <a:bodyPr/>
          <a:lstStyle>
            <a:lvl1pPr>
              <a:lnSpc>
                <a:spcPts val="3840"/>
              </a:lnSpc>
              <a:defRPr sz="3733">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8" indent="-212338" algn="r">
              <a:buNone/>
              <a:defRPr lang="en-GB" sz="1066"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90"/>
            <a:ext cx="2427877" cy="1343043"/>
          </a:xfrm>
          <a:prstGeom prst="rect">
            <a:avLst/>
          </a:prstGeom>
          <a:noFill/>
        </p:spPr>
        <p:txBody>
          <a:bodyPr anchor="ctr"/>
          <a:lstStyle>
            <a:lvl1pPr marL="0" indent="0">
              <a:buNone/>
              <a:defRPr sz="2133">
                <a:latin typeface="+mn-lt"/>
              </a:defRPr>
            </a:lvl1pPr>
          </a:lstStyle>
          <a:p>
            <a:pPr algn="ctr"/>
            <a:r>
              <a:rPr lang="en-GB" sz="2401" i="1" dirty="0">
                <a:solidFill>
                  <a:schemeClr val="tx2"/>
                </a:solidFill>
              </a:rPr>
              <a:t>Video location</a:t>
            </a:r>
          </a:p>
        </p:txBody>
      </p:sp>
    </p:spTree>
    <p:extLst>
      <p:ext uri="{BB962C8B-B14F-4D97-AF65-F5344CB8AC3E}">
        <p14:creationId xmlns:p14="http://schemas.microsoft.com/office/powerpoint/2010/main" val="3260706364"/>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528323" y="241927"/>
            <a:ext cx="8246375" cy="907255"/>
          </a:xfrm>
          <a:prstGeom prst="rect">
            <a:avLst/>
          </a:prstGeom>
          <a:noFill/>
          <a:ln>
            <a:noFill/>
          </a:ln>
        </p:spPr>
        <p:txBody>
          <a:bodyPr spcFirstLastPara="1" wrap="square" lIns="0" tIns="0" rIns="0" bIns="0" anchor="b" anchorCtr="0">
            <a:noAutofit/>
          </a:bodyPr>
          <a:lstStyle>
            <a:lvl1pPr lvl="0" algn="l">
              <a:lnSpc>
                <a:spcPct val="102857"/>
              </a:lnSpc>
              <a:spcBef>
                <a:spcPts val="0"/>
              </a:spcBef>
              <a:spcAft>
                <a:spcPts val="0"/>
              </a:spcAft>
              <a:buClr>
                <a:schemeClr val="dk2"/>
              </a:buClr>
              <a:buSzPts val="1400"/>
              <a:buFont typeface="Arial"/>
              <a:buNone/>
              <a:defRPr sz="3732" b="1">
                <a:solidFill>
                  <a:schemeClr val="dk2"/>
                </a:solidFill>
                <a:latin typeface="Arial"/>
                <a:ea typeface="Arial"/>
                <a:cs typeface="Arial"/>
                <a:sym typeface="Arial"/>
              </a:defRPr>
            </a:lvl1pPr>
            <a:lvl2pPr lvl="1" algn="l">
              <a:lnSpc>
                <a:spcPct val="100000"/>
              </a:lnSpc>
              <a:spcBef>
                <a:spcPts val="0"/>
              </a:spcBef>
              <a:spcAft>
                <a:spcPts val="0"/>
              </a:spcAft>
              <a:buClr>
                <a:srgbClr val="00B0F0"/>
              </a:buClr>
              <a:buSzPts val="1400"/>
              <a:buFont typeface="Arial"/>
              <a:buNone/>
              <a:defRPr/>
            </a:lvl2pPr>
            <a:lvl3pPr lvl="2" algn="l">
              <a:lnSpc>
                <a:spcPct val="100000"/>
              </a:lnSpc>
              <a:spcBef>
                <a:spcPts val="0"/>
              </a:spcBef>
              <a:spcAft>
                <a:spcPts val="0"/>
              </a:spcAft>
              <a:buClr>
                <a:srgbClr val="00B0F0"/>
              </a:buClr>
              <a:buSzPts val="1400"/>
              <a:buFont typeface="Arial"/>
              <a:buNone/>
              <a:defRPr/>
            </a:lvl3pPr>
            <a:lvl4pPr lvl="3" algn="l">
              <a:lnSpc>
                <a:spcPct val="100000"/>
              </a:lnSpc>
              <a:spcBef>
                <a:spcPts val="0"/>
              </a:spcBef>
              <a:spcAft>
                <a:spcPts val="0"/>
              </a:spcAft>
              <a:buClr>
                <a:srgbClr val="00B0F0"/>
              </a:buClr>
              <a:buSzPts val="1400"/>
              <a:buFont typeface="Arial"/>
              <a:buNone/>
              <a:defRPr/>
            </a:lvl4pPr>
            <a:lvl5pPr lvl="4" algn="l">
              <a:lnSpc>
                <a:spcPct val="100000"/>
              </a:lnSpc>
              <a:spcBef>
                <a:spcPts val="0"/>
              </a:spcBef>
              <a:spcAft>
                <a:spcPts val="0"/>
              </a:spcAft>
              <a:buClr>
                <a:srgbClr val="00B0F0"/>
              </a:buClr>
              <a:buSzPts val="1400"/>
              <a:buFont typeface="Arial"/>
              <a:buNone/>
              <a:defRPr/>
            </a:lvl5pPr>
            <a:lvl6pPr lvl="5" algn="l">
              <a:lnSpc>
                <a:spcPct val="100000"/>
              </a:lnSpc>
              <a:spcBef>
                <a:spcPts val="0"/>
              </a:spcBef>
              <a:spcAft>
                <a:spcPts val="0"/>
              </a:spcAft>
              <a:buClr>
                <a:srgbClr val="00B0F0"/>
              </a:buClr>
              <a:buSzPts val="1400"/>
              <a:buFont typeface="Arial"/>
              <a:buNone/>
              <a:defRPr/>
            </a:lvl6pPr>
            <a:lvl7pPr lvl="6" algn="l">
              <a:lnSpc>
                <a:spcPct val="100000"/>
              </a:lnSpc>
              <a:spcBef>
                <a:spcPts val="0"/>
              </a:spcBef>
              <a:spcAft>
                <a:spcPts val="0"/>
              </a:spcAft>
              <a:buClr>
                <a:srgbClr val="00B0F0"/>
              </a:buClr>
              <a:buSzPts val="1400"/>
              <a:buFont typeface="Arial"/>
              <a:buNone/>
              <a:defRPr/>
            </a:lvl7pPr>
            <a:lvl8pPr lvl="7" algn="l">
              <a:lnSpc>
                <a:spcPct val="100000"/>
              </a:lnSpc>
              <a:spcBef>
                <a:spcPts val="0"/>
              </a:spcBef>
              <a:spcAft>
                <a:spcPts val="0"/>
              </a:spcAft>
              <a:buClr>
                <a:srgbClr val="00B0F0"/>
              </a:buClr>
              <a:buSzPts val="1400"/>
              <a:buFont typeface="Arial"/>
              <a:buNone/>
              <a:defRPr/>
            </a:lvl8pPr>
            <a:lvl9pPr lvl="8" algn="l">
              <a:lnSpc>
                <a:spcPct val="100000"/>
              </a:lnSpc>
              <a:spcBef>
                <a:spcPts val="0"/>
              </a:spcBef>
              <a:spcAft>
                <a:spcPts val="0"/>
              </a:spcAft>
              <a:buClr>
                <a:srgbClr val="00B0F0"/>
              </a:buClr>
              <a:buSzPts val="1400"/>
              <a:buFont typeface="Arial"/>
              <a:buNone/>
              <a:defRPr/>
            </a:lvl9pPr>
          </a:lstStyle>
          <a:p>
            <a:endParaRPr/>
          </a:p>
        </p:txBody>
      </p:sp>
      <p:cxnSp>
        <p:nvCxnSpPr>
          <p:cNvPr id="27" name="Google Shape;27;p4"/>
          <p:cNvCxnSpPr/>
          <p:nvPr/>
        </p:nvCxnSpPr>
        <p:spPr>
          <a:xfrm rot="10800000" flipH="1">
            <a:off x="528323" y="1268968"/>
            <a:ext cx="11135360" cy="9525"/>
          </a:xfrm>
          <a:prstGeom prst="straightConnector1">
            <a:avLst/>
          </a:prstGeom>
          <a:noFill/>
          <a:ln w="28575" cap="flat" cmpd="sng">
            <a:solidFill>
              <a:schemeClr val="dk2"/>
            </a:solidFill>
            <a:prstDash val="solid"/>
            <a:round/>
            <a:headEnd type="none" w="sm" len="sm"/>
            <a:tailEnd type="none" w="sm" len="sm"/>
          </a:ln>
        </p:spPr>
      </p:cxnSp>
      <p:sp>
        <p:nvSpPr>
          <p:cNvPr id="28" name="Google Shape;28;p4"/>
          <p:cNvSpPr txBox="1">
            <a:spLocks noGrp="1"/>
          </p:cNvSpPr>
          <p:nvPr>
            <p:ph type="body" idx="1"/>
          </p:nvPr>
        </p:nvSpPr>
        <p:spPr>
          <a:xfrm>
            <a:off x="527049" y="6259617"/>
            <a:ext cx="4800000" cy="360000"/>
          </a:xfrm>
          <a:prstGeom prst="rect">
            <a:avLst/>
          </a:prstGeom>
          <a:noFill/>
          <a:ln>
            <a:noFill/>
          </a:ln>
        </p:spPr>
        <p:txBody>
          <a:bodyPr spcFirstLastPara="1" wrap="square" lIns="0" tIns="0" rIns="0" bIns="0" anchor="b" anchorCtr="0">
            <a:noAutofit/>
          </a:bodyPr>
          <a:lstStyle>
            <a:lvl1pPr marL="609402" marR="0" lvl="0" indent="-304701" algn="l" rtl="0">
              <a:lnSpc>
                <a:spcPct val="100000"/>
              </a:lnSpc>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6864951" y="6259617"/>
            <a:ext cx="4800000" cy="360000"/>
          </a:xfrm>
          <a:prstGeom prst="rect">
            <a:avLst/>
          </a:prstGeom>
          <a:noFill/>
          <a:ln>
            <a:noFill/>
          </a:ln>
        </p:spPr>
        <p:txBody>
          <a:bodyPr spcFirstLastPara="1" wrap="square" lIns="0" tIns="0" rIns="0" bIns="0" anchor="b" anchorCtr="0">
            <a:noAutofit/>
          </a:bodyPr>
          <a:lstStyle>
            <a:lvl1pPr marL="609402" marR="0" lvl="0" indent="-304701" algn="r" rtl="0">
              <a:lnSpc>
                <a:spcPct val="100000"/>
              </a:lnSpc>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lnSpc>
                <a:spcPct val="100000"/>
              </a:lnSpc>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body" idx="3"/>
          </p:nvPr>
        </p:nvSpPr>
        <p:spPr>
          <a:xfrm>
            <a:off x="527059" y="1735948"/>
            <a:ext cx="11137899" cy="4155325"/>
          </a:xfrm>
          <a:prstGeom prst="rect">
            <a:avLst/>
          </a:prstGeom>
          <a:noFill/>
          <a:ln>
            <a:noFill/>
          </a:ln>
        </p:spPr>
        <p:txBody>
          <a:bodyPr spcFirstLastPara="1" wrap="square" lIns="72000" tIns="0" rIns="72000" bIns="0" anchor="t" anchorCtr="0">
            <a:noAutofit/>
          </a:bodyPr>
          <a:lstStyle>
            <a:lvl1pPr marL="609402" marR="0" lvl="0" indent="-440124" algn="l" rtl="0">
              <a:lnSpc>
                <a:spcPct val="100000"/>
              </a:lnSpc>
              <a:spcBef>
                <a:spcPts val="0"/>
              </a:spcBef>
              <a:spcAft>
                <a:spcPts val="0"/>
              </a:spcAft>
              <a:buClr>
                <a:schemeClr val="dk2"/>
              </a:buClr>
              <a:buSzPts val="1600"/>
              <a:buFont typeface="Arial"/>
              <a:buChar char="•"/>
              <a:defRPr sz="2133" b="0" i="0" u="none" strike="noStrike" cap="none">
                <a:solidFill>
                  <a:schemeClr val="dk1"/>
                </a:solidFill>
                <a:latin typeface="Arial"/>
                <a:ea typeface="Arial"/>
                <a:cs typeface="Arial"/>
                <a:sym typeface="Arial"/>
              </a:defRPr>
            </a:lvl1pPr>
            <a:lvl2pPr marL="1218804" marR="0" lvl="1" indent="-423196" algn="l" rtl="0">
              <a:lnSpc>
                <a:spcPct val="100000"/>
              </a:lnSpc>
              <a:spcBef>
                <a:spcPts val="720"/>
              </a:spcBef>
              <a:spcAft>
                <a:spcPts val="0"/>
              </a:spcAft>
              <a:buClr>
                <a:schemeClr val="dk2"/>
              </a:buClr>
              <a:buSzPts val="1400"/>
              <a:buFont typeface="Arial"/>
              <a:buChar char="–"/>
              <a:defRPr sz="1866" b="0" i="0" u="none" strike="noStrike" cap="none">
                <a:solidFill>
                  <a:schemeClr val="dk1"/>
                </a:solidFill>
                <a:latin typeface="Arial"/>
                <a:ea typeface="Arial"/>
                <a:cs typeface="Arial"/>
                <a:sym typeface="Arial"/>
              </a:defRPr>
            </a:lvl2pPr>
            <a:lvl3pPr marL="1828206" marR="0" lvl="2" indent="-406268" algn="l" rtl="0">
              <a:lnSpc>
                <a:spcPct val="100000"/>
              </a:lnSpc>
              <a:spcBef>
                <a:spcPts val="720"/>
              </a:spcBef>
              <a:spcAft>
                <a:spcPts val="0"/>
              </a:spcAft>
              <a:buClr>
                <a:schemeClr val="dk2"/>
              </a:buClr>
              <a:buSzPts val="1200"/>
              <a:buFont typeface="Arial"/>
              <a:buChar char="•"/>
              <a:defRPr sz="1599" b="0" i="0" u="none" strike="noStrike" cap="none">
                <a:solidFill>
                  <a:schemeClr val="dk1"/>
                </a:solidFill>
                <a:latin typeface="Arial"/>
                <a:ea typeface="Arial"/>
                <a:cs typeface="Arial"/>
                <a:sym typeface="Arial"/>
              </a:defRPr>
            </a:lvl3pPr>
            <a:lvl4pPr marL="2437608" marR="0" lvl="3" indent="-411346" algn="l" rtl="0">
              <a:lnSpc>
                <a:spcPct val="100000"/>
              </a:lnSpc>
              <a:spcBef>
                <a:spcPts val="720"/>
              </a:spcBef>
              <a:spcAft>
                <a:spcPts val="0"/>
              </a:spcAft>
              <a:buClr>
                <a:schemeClr val="accent6"/>
              </a:buClr>
              <a:buSzPts val="1260"/>
              <a:buFont typeface="Arial"/>
              <a:buChar char="•"/>
              <a:defRPr sz="1679" b="0" i="0" u="none" strike="noStrike" cap="none">
                <a:solidFill>
                  <a:schemeClr val="dk1"/>
                </a:solidFill>
                <a:latin typeface="Arial"/>
                <a:ea typeface="Arial"/>
                <a:cs typeface="Arial"/>
                <a:sym typeface="Arial"/>
              </a:defRPr>
            </a:lvl4pPr>
            <a:lvl5pPr marL="3047009" marR="0" lvl="4" indent="-431660" algn="l" rtl="0">
              <a:lnSpc>
                <a:spcPct val="100000"/>
              </a:lnSpc>
              <a:spcBef>
                <a:spcPts val="72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lnSpc>
                <a:spcPct val="100000"/>
              </a:lnSpc>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36198287"/>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528323" y="241926"/>
            <a:ext cx="8246375" cy="907252"/>
          </a:xfrm>
          <a:prstGeom prst="rect">
            <a:avLst/>
          </a:prstGeom>
          <a:noFill/>
          <a:ln>
            <a:noFill/>
          </a:ln>
        </p:spPr>
        <p:txBody>
          <a:bodyPr spcFirstLastPara="1" wrap="square" lIns="0" tIns="0" rIns="0" bIns="0" anchor="b" anchorCtr="0">
            <a:noAutofit/>
          </a:bodyPr>
          <a:lstStyle>
            <a:lvl1pPr lvl="0" algn="l">
              <a:lnSpc>
                <a:spcPct val="102856"/>
              </a:lnSpc>
              <a:spcBef>
                <a:spcPts val="0"/>
              </a:spcBef>
              <a:spcAft>
                <a:spcPts val="0"/>
              </a:spcAft>
              <a:buSzPts val="1400"/>
              <a:buNone/>
              <a:defRPr sz="3733" b="1">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0" name="Google Shape;20;p3"/>
          <p:cNvCxnSpPr/>
          <p:nvPr/>
        </p:nvCxnSpPr>
        <p:spPr>
          <a:xfrm rot="10800000" flipH="1">
            <a:off x="528323" y="1268964"/>
            <a:ext cx="11135360" cy="9525"/>
          </a:xfrm>
          <a:prstGeom prst="straightConnector1">
            <a:avLst/>
          </a:prstGeom>
          <a:noFill/>
          <a:ln w="28575" cap="flat" cmpd="sng">
            <a:solidFill>
              <a:schemeClr val="dk2"/>
            </a:solidFill>
            <a:prstDash val="solid"/>
            <a:round/>
            <a:headEnd type="none" w="sm" len="sm"/>
            <a:tailEnd type="none" w="sm" len="sm"/>
          </a:ln>
        </p:spPr>
      </p:cxnSp>
      <p:sp>
        <p:nvSpPr>
          <p:cNvPr id="21" name="Google Shape;21;p3"/>
          <p:cNvSpPr txBox="1">
            <a:spLocks noGrp="1"/>
          </p:cNvSpPr>
          <p:nvPr>
            <p:ph type="body" idx="1"/>
          </p:nvPr>
        </p:nvSpPr>
        <p:spPr>
          <a:xfrm>
            <a:off x="527049" y="6259601"/>
            <a:ext cx="4800000" cy="360000"/>
          </a:xfrm>
          <a:prstGeom prst="rect">
            <a:avLst/>
          </a:prstGeom>
          <a:noFill/>
          <a:ln>
            <a:noFill/>
          </a:ln>
        </p:spPr>
        <p:txBody>
          <a:bodyPr spcFirstLastPara="1" wrap="square" lIns="0" tIns="0" rIns="0" bIns="0" anchor="b" anchorCtr="0">
            <a:noAutofit/>
          </a:bodyPr>
          <a:lstStyle>
            <a:lvl1pPr marL="609402" marR="0" lvl="0" indent="-304701" algn="l" rtl="0">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body" idx="2"/>
          </p:nvPr>
        </p:nvSpPr>
        <p:spPr>
          <a:xfrm>
            <a:off x="6864951" y="6259601"/>
            <a:ext cx="4800000" cy="360000"/>
          </a:xfrm>
          <a:prstGeom prst="rect">
            <a:avLst/>
          </a:prstGeom>
          <a:noFill/>
          <a:ln>
            <a:noFill/>
          </a:ln>
        </p:spPr>
        <p:txBody>
          <a:bodyPr spcFirstLastPara="1" wrap="square" lIns="0" tIns="0" rIns="0" bIns="0" anchor="b" anchorCtr="0">
            <a:noAutofit/>
          </a:bodyPr>
          <a:lstStyle>
            <a:lvl1pPr marL="609402" marR="0" lvl="0" indent="-304701" algn="r" rtl="0">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body" idx="3"/>
          </p:nvPr>
        </p:nvSpPr>
        <p:spPr>
          <a:xfrm>
            <a:off x="9659802" y="104290"/>
            <a:ext cx="2427877" cy="1343043"/>
          </a:xfrm>
          <a:prstGeom prst="rect">
            <a:avLst/>
          </a:prstGeom>
          <a:noFill/>
          <a:ln>
            <a:noFill/>
          </a:ln>
        </p:spPr>
        <p:txBody>
          <a:bodyPr spcFirstLastPara="1" wrap="square" lIns="91425" tIns="45700" rIns="91425" bIns="45700" anchor="ctr" anchorCtr="0">
            <a:noAutofit/>
          </a:bodyPr>
          <a:lstStyle>
            <a:lvl1pPr marL="609402" marR="0" lvl="0" indent="-304701" algn="l" rtl="0">
              <a:spcBef>
                <a:spcPts val="0"/>
              </a:spcBef>
              <a:spcAft>
                <a:spcPts val="0"/>
              </a:spcAft>
              <a:buClr>
                <a:srgbClr val="F9B49B"/>
              </a:buClr>
              <a:buSzPts val="1600"/>
              <a:buFont typeface="Arial"/>
              <a:buNone/>
              <a:defRPr sz="2133" b="0" i="0" u="none" strike="noStrike" cap="none">
                <a:solidFill>
                  <a:srgbClr val="052066"/>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3pPr>
            <a:lvl4pPr marL="2437608" marR="0" lvl="3" indent="-431660" algn="l" rtl="0">
              <a:spcBef>
                <a:spcPts val="300"/>
              </a:spcBef>
              <a:spcAft>
                <a:spcPts val="0"/>
              </a:spcAft>
              <a:buClr>
                <a:srgbClr val="F9B49B"/>
              </a:buClr>
              <a:buSzPts val="1500"/>
              <a:buFont typeface="Arial"/>
              <a:buChar char="•"/>
              <a:defRPr sz="1999"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body" idx="4"/>
          </p:nvPr>
        </p:nvSpPr>
        <p:spPr>
          <a:xfrm>
            <a:off x="527058" y="1735944"/>
            <a:ext cx="11137899" cy="4155314"/>
          </a:xfrm>
          <a:prstGeom prst="rect">
            <a:avLst/>
          </a:prstGeom>
          <a:noFill/>
          <a:ln>
            <a:noFill/>
          </a:ln>
        </p:spPr>
        <p:txBody>
          <a:bodyPr spcFirstLastPara="1" wrap="square" lIns="72000" tIns="0" rIns="72000" bIns="0" anchor="t" anchorCtr="0">
            <a:noAutofit/>
          </a:bodyPr>
          <a:lstStyle>
            <a:lvl1pPr marL="609402" marR="0" lvl="0" indent="-440124" algn="l" rtl="0">
              <a:spcBef>
                <a:spcPts val="0"/>
              </a:spcBef>
              <a:spcAft>
                <a:spcPts val="0"/>
              </a:spcAft>
              <a:buClr>
                <a:schemeClr val="dk2"/>
              </a:buClr>
              <a:buSzPts val="1600"/>
              <a:buFont typeface="Arial"/>
              <a:buChar char="•"/>
              <a:defRPr sz="2133" b="0" i="0" u="none" strike="noStrike" cap="none">
                <a:solidFill>
                  <a:schemeClr val="dk1"/>
                </a:solidFill>
                <a:latin typeface="Arial"/>
                <a:ea typeface="Arial"/>
                <a:cs typeface="Arial"/>
                <a:sym typeface="Arial"/>
              </a:defRPr>
            </a:lvl1pPr>
            <a:lvl2pPr marL="1218804" marR="0" lvl="1" indent="-423196" algn="l" rtl="0">
              <a:spcBef>
                <a:spcPts val="720"/>
              </a:spcBef>
              <a:spcAft>
                <a:spcPts val="0"/>
              </a:spcAft>
              <a:buClr>
                <a:schemeClr val="dk2"/>
              </a:buClr>
              <a:buSzPts val="1400"/>
              <a:buFont typeface="Arial"/>
              <a:buChar char="–"/>
              <a:defRPr sz="1866" b="0" i="0" u="none" strike="noStrike" cap="none">
                <a:solidFill>
                  <a:schemeClr val="dk1"/>
                </a:solidFill>
                <a:latin typeface="Arial"/>
                <a:ea typeface="Arial"/>
                <a:cs typeface="Arial"/>
                <a:sym typeface="Arial"/>
              </a:defRPr>
            </a:lvl2pPr>
            <a:lvl3pPr marL="1828206" marR="0" lvl="2" indent="-406268" algn="l" rtl="0">
              <a:spcBef>
                <a:spcPts val="720"/>
              </a:spcBef>
              <a:spcAft>
                <a:spcPts val="0"/>
              </a:spcAft>
              <a:buClr>
                <a:schemeClr val="dk2"/>
              </a:buClr>
              <a:buSzPts val="1200"/>
              <a:buFont typeface="Arial"/>
              <a:buChar char="•"/>
              <a:defRPr sz="1599" b="0" i="0" u="none" strike="noStrike" cap="none">
                <a:solidFill>
                  <a:schemeClr val="dk1"/>
                </a:solidFill>
                <a:latin typeface="Arial"/>
                <a:ea typeface="Arial"/>
                <a:cs typeface="Arial"/>
                <a:sym typeface="Arial"/>
              </a:defRPr>
            </a:lvl3pPr>
            <a:lvl4pPr marL="2437608" marR="0" lvl="3" indent="-411346" algn="l" rtl="0">
              <a:spcBef>
                <a:spcPts val="720"/>
              </a:spcBef>
              <a:spcAft>
                <a:spcPts val="0"/>
              </a:spcAft>
              <a:buClr>
                <a:schemeClr val="accent6"/>
              </a:buClr>
              <a:buSzPts val="1260"/>
              <a:buFont typeface="Arial"/>
              <a:buChar char="•"/>
              <a:defRPr sz="1679" b="0" i="0" u="none" strike="noStrike" cap="none">
                <a:solidFill>
                  <a:schemeClr val="dk1"/>
                </a:solidFill>
                <a:latin typeface="Arial"/>
                <a:ea typeface="Arial"/>
                <a:cs typeface="Arial"/>
                <a:sym typeface="Arial"/>
              </a:defRPr>
            </a:lvl4pPr>
            <a:lvl5pPr marL="3047009" marR="0" lvl="4" indent="-431660" algn="l" rtl="0">
              <a:spcBef>
                <a:spcPts val="72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8pPr>
            <a:lvl9pPr marL="5484617" marR="0" lvl="8" indent="-431660" algn="l" rtl="0">
              <a:spcBef>
                <a:spcPts val="400"/>
              </a:spcBef>
              <a:spcAft>
                <a:spcPts val="0"/>
              </a:spcAft>
              <a:buClr>
                <a:schemeClr val="dk1"/>
              </a:buClr>
              <a:buSzPts val="1500"/>
              <a:buFont typeface="Arial"/>
              <a:buChar char="•"/>
              <a:defRPr sz="1999"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920200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10BD0C6-3397-BDCC-6694-310503D09848}"/>
              </a:ext>
            </a:extLst>
          </p:cNvPr>
          <p:cNvSpPr/>
          <p:nvPr userDrawn="1"/>
        </p:nvSpPr>
        <p:spPr>
          <a:xfrm flipH="1">
            <a:off x="9326404" y="-77890"/>
            <a:ext cx="4718211" cy="6978754"/>
          </a:xfrm>
          <a:prstGeom prst="parallelogram">
            <a:avLst>
              <a:gd name="adj" fmla="val 26238"/>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06CFBA-1F50-293C-5232-D486CE42E219}"/>
              </a:ext>
            </a:extLst>
          </p:cNvPr>
          <p:cNvSpPr/>
          <p:nvPr userDrawn="1"/>
        </p:nvSpPr>
        <p:spPr>
          <a:xfrm flipH="1">
            <a:off x="9026367" y="-77890"/>
            <a:ext cx="4718211" cy="6978754"/>
          </a:xfrm>
          <a:prstGeom prst="parallelogram">
            <a:avLst>
              <a:gd name="adj" fmla="val 26238"/>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 blurry image of a building&#10;&#10;Description automatically generated">
            <a:extLst>
              <a:ext uri="{FF2B5EF4-FFF2-40B4-BE49-F238E27FC236}">
                <a16:creationId xmlns:a16="http://schemas.microsoft.com/office/drawing/2014/main" id="{F5595DD5-AB03-C457-36C3-8A6E816F342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0" y="179294"/>
            <a:ext cx="12192000" cy="6858000"/>
          </a:xfrm>
          <a:prstGeom prst="rect">
            <a:avLst/>
          </a:prstGeom>
        </p:spPr>
      </p:pic>
      <p:sp>
        <p:nvSpPr>
          <p:cNvPr id="2" name="Graphic 11">
            <a:extLst>
              <a:ext uri="{FF2B5EF4-FFF2-40B4-BE49-F238E27FC236}">
                <a16:creationId xmlns:a16="http://schemas.microsoft.com/office/drawing/2014/main" id="{08D91959-D317-6B6B-4BE6-C09A9C0BE584}"/>
              </a:ext>
            </a:extLst>
          </p:cNvPr>
          <p:cNvSpPr/>
          <p:nvPr userDrawn="1"/>
        </p:nvSpPr>
        <p:spPr>
          <a:xfrm flipH="1">
            <a:off x="-642939" y="-102228"/>
            <a:ext cx="12908091" cy="7015099"/>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463" h="1595322">
                <a:moveTo>
                  <a:pt x="2935463" y="1582191"/>
                </a:moveTo>
                <a:lnTo>
                  <a:pt x="1852562" y="3300"/>
                </a:lnTo>
                <a:lnTo>
                  <a:pt x="0" y="0"/>
                </a:lnTo>
                <a:lnTo>
                  <a:pt x="4377" y="1595322"/>
                </a:lnTo>
                <a:lnTo>
                  <a:pt x="2935463" y="1582191"/>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90625" y="2339951"/>
            <a:ext cx="3810751" cy="2463848"/>
          </a:xfrm>
          <a:prstGeom prst="rect">
            <a:avLst/>
          </a:prstGeom>
          <a:effectLst>
            <a:glow rad="1060139">
              <a:schemeClr val="bg1">
                <a:alpha val="40335"/>
              </a:schemeClr>
            </a:glow>
          </a:effectLst>
        </p:spPr>
      </p:pic>
      <p:pic>
        <p:nvPicPr>
          <p:cNvPr id="5" name="Graphic 4">
            <a:extLst>
              <a:ext uri="{FF2B5EF4-FFF2-40B4-BE49-F238E27FC236}">
                <a16:creationId xmlns:a16="http://schemas.microsoft.com/office/drawing/2014/main" id="{B0587E72-E3D4-1019-645C-D1E0B46931F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8356" y="842964"/>
            <a:ext cx="3995288" cy="892150"/>
          </a:xfrm>
          <a:prstGeom prst="rect">
            <a:avLst/>
          </a:prstGeom>
        </p:spPr>
      </p:pic>
    </p:spTree>
    <p:extLst>
      <p:ext uri="{BB962C8B-B14F-4D97-AF65-F5344CB8AC3E}">
        <p14:creationId xmlns:p14="http://schemas.microsoft.com/office/powerpoint/2010/main" val="2182206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507E42-4CB4-BE39-1B67-AA9014F2BBE0}"/>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609600" y="2732629"/>
            <a:ext cx="10972800" cy="747897"/>
          </a:xfrm>
          <a:prstGeom prst="rect">
            <a:avLst/>
          </a:prstGeom>
        </p:spPr>
        <p:txBody>
          <a:bodyPr wrap="square" anchor="ctr"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510243"/>
            <a:ext cx="10972799" cy="646331"/>
          </a:xfrm>
          <a:prstGeom prst="rect">
            <a:avLst/>
          </a:prstGeom>
        </p:spPr>
        <p:txBody>
          <a:bodyPr wrap="square" tIns="274320">
            <a:spAutoFit/>
          </a:bodyPr>
          <a:lstStyle>
            <a:lvl1pPr algn="ctr">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06375" y="578768"/>
            <a:ext cx="2379249" cy="1538308"/>
          </a:xfrm>
          <a:prstGeom prst="rect">
            <a:avLst/>
          </a:prstGeom>
          <a:effectLst>
            <a:glow rad="1060139">
              <a:schemeClr val="bg1">
                <a:alpha val="40335"/>
              </a:schemeClr>
            </a:glow>
          </a:effectLst>
        </p:spPr>
      </p:pic>
    </p:spTree>
    <p:extLst>
      <p:ext uri="{BB962C8B-B14F-4D97-AF65-F5344CB8AC3E}">
        <p14:creationId xmlns:p14="http://schemas.microsoft.com/office/powerpoint/2010/main" val="261774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CC2F4B-804E-0C64-0D5D-DA8504B10774}"/>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4674462" y="2732629"/>
            <a:ext cx="6907938"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4674462" y="3510243"/>
            <a:ext cx="6907937"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8293" y="1694435"/>
            <a:ext cx="3502964" cy="2264848"/>
          </a:xfrm>
          <a:prstGeom prst="rect">
            <a:avLst/>
          </a:prstGeom>
          <a:effectLst>
            <a:glow rad="1060139">
              <a:schemeClr val="bg1">
                <a:alpha val="40335"/>
              </a:schemeClr>
            </a:glow>
          </a:effectLst>
        </p:spPr>
      </p:pic>
    </p:spTree>
    <p:extLst>
      <p:ext uri="{BB962C8B-B14F-4D97-AF65-F5344CB8AC3E}">
        <p14:creationId xmlns:p14="http://schemas.microsoft.com/office/powerpoint/2010/main" val="17621740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83C3264-6980-5442-98DC-23413E738596}"/>
              </a:ext>
            </a:extLst>
          </p:cNvPr>
          <p:cNvGrpSpPr/>
          <p:nvPr userDrawn="1"/>
        </p:nvGrpSpPr>
        <p:grpSpPr>
          <a:xfrm>
            <a:off x="-2276554" y="-77890"/>
            <a:ext cx="15785979" cy="7246786"/>
            <a:chOff x="-2276554" y="-77890"/>
            <a:chExt cx="15785979" cy="7246786"/>
          </a:xfrm>
        </p:grpSpPr>
        <p:sp>
          <p:nvSpPr>
            <p:cNvPr id="7" name="Parallelogram 6">
              <a:extLst>
                <a:ext uri="{FF2B5EF4-FFF2-40B4-BE49-F238E27FC236}">
                  <a16:creationId xmlns:a16="http://schemas.microsoft.com/office/drawing/2014/main" id="{60C1F5A2-2E5A-4DEC-DB9D-0E7D44D55933}"/>
                </a:ext>
              </a:extLst>
            </p:cNvPr>
            <p:cNvSpPr/>
            <p:nvPr userDrawn="1"/>
          </p:nvSpPr>
          <p:spPr>
            <a:xfrm flipH="1">
              <a:off x="9253663" y="-77890"/>
              <a:ext cx="4255760" cy="7246786"/>
            </a:xfrm>
            <a:prstGeom prst="parallelogram">
              <a:avLst>
                <a:gd name="adj" fmla="val 29870"/>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01DBD1A-7C61-54DA-5C19-E9A46ED8B05E}"/>
                </a:ext>
              </a:extLst>
            </p:cNvPr>
            <p:cNvSpPr/>
            <p:nvPr userDrawn="1"/>
          </p:nvSpPr>
          <p:spPr>
            <a:xfrm flipH="1">
              <a:off x="8942104" y="-77890"/>
              <a:ext cx="4567321" cy="7246786"/>
            </a:xfrm>
            <a:prstGeom prst="parallelogram">
              <a:avLst>
                <a:gd name="adj" fmla="val 28655"/>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lur blurry image of a building&#10;&#10;Description automatically generated">
              <a:extLst>
                <a:ext uri="{FF2B5EF4-FFF2-40B4-BE49-F238E27FC236}">
                  <a16:creationId xmlns:a16="http://schemas.microsoft.com/office/drawing/2014/main" id="{C167C66F-F6B0-B331-8B4E-FF29474A2791}"/>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68342" y="-38442"/>
              <a:ext cx="12260341" cy="6896442"/>
            </a:xfrm>
            <a:prstGeom prst="rect">
              <a:avLst/>
            </a:prstGeom>
          </p:spPr>
        </p:pic>
        <p:sp>
          <p:nvSpPr>
            <p:cNvPr id="15" name="Graphic 11">
              <a:extLst>
                <a:ext uri="{FF2B5EF4-FFF2-40B4-BE49-F238E27FC236}">
                  <a16:creationId xmlns:a16="http://schemas.microsoft.com/office/drawing/2014/main" id="{87B2A061-E91E-E11C-CFC7-65725B683CD3}"/>
                </a:ext>
              </a:extLst>
            </p:cNvPr>
            <p:cNvSpPr/>
            <p:nvPr userDrawn="1"/>
          </p:nvSpPr>
          <p:spPr>
            <a:xfrm flipH="1">
              <a:off x="-2276554" y="-5916"/>
              <a:ext cx="14500464" cy="714228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 name="connsiteX0" fmla="*/ 2935463 w 2935463"/>
                <a:gd name="connsiteY0" fmla="*/ 1582191 h 1595322"/>
                <a:gd name="connsiteX1" fmla="*/ 1945462 w 2935463"/>
                <a:gd name="connsiteY1" fmla="*/ 138973 h 1595322"/>
                <a:gd name="connsiteX2" fmla="*/ 0 w 2935463"/>
                <a:gd name="connsiteY2" fmla="*/ 0 h 1595322"/>
                <a:gd name="connsiteX3" fmla="*/ 4377 w 2935463"/>
                <a:gd name="connsiteY3" fmla="*/ 1595322 h 1595322"/>
                <a:gd name="connsiteX4" fmla="*/ 2935463 w 2935463"/>
                <a:gd name="connsiteY4" fmla="*/ 1582191 h 1595322"/>
                <a:gd name="connsiteX0" fmla="*/ 2936131 w 2936131"/>
                <a:gd name="connsiteY0" fmla="*/ 1443844 h 1456975"/>
                <a:gd name="connsiteX1" fmla="*/ 1946130 w 2936131"/>
                <a:gd name="connsiteY1" fmla="*/ 626 h 1456975"/>
                <a:gd name="connsiteX2" fmla="*/ 0 w 2936131"/>
                <a:gd name="connsiteY2" fmla="*/ 0 h 1456975"/>
                <a:gd name="connsiteX3" fmla="*/ 5045 w 2936131"/>
                <a:gd name="connsiteY3" fmla="*/ 1456975 h 1456975"/>
                <a:gd name="connsiteX4" fmla="*/ 2936131 w 2936131"/>
                <a:gd name="connsiteY4" fmla="*/ 1443844 h 1456975"/>
                <a:gd name="connsiteX0" fmla="*/ 2936131 w 2936131"/>
                <a:gd name="connsiteY0" fmla="*/ 1443844 h 1447618"/>
                <a:gd name="connsiteX1" fmla="*/ 1946130 w 2936131"/>
                <a:gd name="connsiteY1" fmla="*/ 626 h 1447618"/>
                <a:gd name="connsiteX2" fmla="*/ 0 w 2936131"/>
                <a:gd name="connsiteY2" fmla="*/ 0 h 1447618"/>
                <a:gd name="connsiteX3" fmla="*/ 3708 w 2936131"/>
                <a:gd name="connsiteY3" fmla="*/ 1447618 h 1447618"/>
                <a:gd name="connsiteX4" fmla="*/ 2936131 w 2936131"/>
                <a:gd name="connsiteY4" fmla="*/ 1443844 h 1447618"/>
                <a:gd name="connsiteX0" fmla="*/ 2939473 w 2939473"/>
                <a:gd name="connsiteY0" fmla="*/ 1447854 h 1447854"/>
                <a:gd name="connsiteX1" fmla="*/ 1946130 w 2939473"/>
                <a:gd name="connsiteY1" fmla="*/ 626 h 1447854"/>
                <a:gd name="connsiteX2" fmla="*/ 0 w 2939473"/>
                <a:gd name="connsiteY2" fmla="*/ 0 h 1447854"/>
                <a:gd name="connsiteX3" fmla="*/ 3708 w 2939473"/>
                <a:gd name="connsiteY3" fmla="*/ 1447618 h 1447854"/>
                <a:gd name="connsiteX4" fmla="*/ 2939473 w 2939473"/>
                <a:gd name="connsiteY4" fmla="*/ 1447854 h 144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473" h="1447854">
                  <a:moveTo>
                    <a:pt x="2939473" y="1447854"/>
                  </a:moveTo>
                  <a:lnTo>
                    <a:pt x="1946130" y="626"/>
                  </a:lnTo>
                  <a:lnTo>
                    <a:pt x="0" y="0"/>
                  </a:lnTo>
                  <a:cubicBezTo>
                    <a:pt x="1682" y="485658"/>
                    <a:pt x="2026" y="961960"/>
                    <a:pt x="3708" y="1447618"/>
                  </a:cubicBezTo>
                  <a:lnTo>
                    <a:pt x="2939473" y="1447854"/>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1312" y="1641200"/>
            <a:ext cx="3810751" cy="2463848"/>
          </a:xfrm>
          <a:prstGeom prst="rect">
            <a:avLst/>
          </a:prstGeom>
          <a:effectLst>
            <a:glow rad="1060139">
              <a:schemeClr val="bg1">
                <a:alpha val="40335"/>
              </a:schemeClr>
            </a:glow>
          </a:effectLst>
        </p:spPr>
      </p:pic>
      <p:sp>
        <p:nvSpPr>
          <p:cNvPr id="10" name="Title 1">
            <a:extLst>
              <a:ext uri="{FF2B5EF4-FFF2-40B4-BE49-F238E27FC236}">
                <a16:creationId xmlns:a16="http://schemas.microsoft.com/office/drawing/2014/main" id="{6A8B88FE-2206-A1A6-285D-ECD8C24B98AB}"/>
              </a:ext>
            </a:extLst>
          </p:cNvPr>
          <p:cNvSpPr>
            <a:spLocks noGrp="1"/>
          </p:cNvSpPr>
          <p:nvPr>
            <p:ph type="title" hasCustomPrompt="1"/>
          </p:nvPr>
        </p:nvSpPr>
        <p:spPr>
          <a:xfrm>
            <a:off x="4790364" y="2681103"/>
            <a:ext cx="6792036"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11" name="Content Placeholder 3">
            <a:extLst>
              <a:ext uri="{FF2B5EF4-FFF2-40B4-BE49-F238E27FC236}">
                <a16:creationId xmlns:a16="http://schemas.microsoft.com/office/drawing/2014/main" id="{B129C88A-F9D4-3B18-2CA7-85B883C888B7}"/>
              </a:ext>
            </a:extLst>
          </p:cNvPr>
          <p:cNvSpPr>
            <a:spLocks noGrp="1"/>
          </p:cNvSpPr>
          <p:nvPr>
            <p:ph sz="quarter" idx="11"/>
          </p:nvPr>
        </p:nvSpPr>
        <p:spPr>
          <a:xfrm>
            <a:off x="4790364" y="3458717"/>
            <a:ext cx="6792035" cy="646331"/>
          </a:xfrm>
          <a:prstGeom prst="rect">
            <a:avLst/>
          </a:prstGeom>
        </p:spPr>
        <p:txBody>
          <a:bodyPr wrap="square" tIns="274320">
            <a:spAutoFit/>
          </a:bodyPr>
          <a:lstStyle>
            <a:lvl1pPr algn="l">
              <a:defRPr/>
            </a:lvl1pPr>
          </a:lstStyle>
          <a:p>
            <a:pPr lvl="0"/>
            <a:r>
              <a:rPr lang="en-US"/>
              <a:t>Click to edit Master text styles</a:t>
            </a:r>
          </a:p>
        </p:txBody>
      </p:sp>
    </p:spTree>
    <p:extLst>
      <p:ext uri="{BB962C8B-B14F-4D97-AF65-F5344CB8AC3E}">
        <p14:creationId xmlns:p14="http://schemas.microsoft.com/office/powerpoint/2010/main" val="28998843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4">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507E42-4CB4-BE39-1B67-AA9014F2BBE0}"/>
              </a:ext>
            </a:extLst>
          </p:cNvPr>
          <p:cNvGrpSpPr/>
          <p:nvPr userDrawn="1"/>
        </p:nvGrpSpPr>
        <p:grpSpPr>
          <a:xfrm>
            <a:off x="-48132" y="-109728"/>
            <a:ext cx="12363968" cy="7043063"/>
            <a:chOff x="-48132" y="-109728"/>
            <a:chExt cx="12363968" cy="7043063"/>
          </a:xfrm>
        </p:grpSpPr>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7429500" y="0"/>
              <a:ext cx="4768596" cy="6904468"/>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6" name="Graphic 11">
              <a:extLst>
                <a:ext uri="{FF2B5EF4-FFF2-40B4-BE49-F238E27FC236}">
                  <a16:creationId xmlns:a16="http://schemas.microsoft.com/office/drawing/2014/main" id="{92AF3ACC-A476-EDB9-32E5-C548FB27147B}"/>
                </a:ext>
              </a:extLst>
            </p:cNvPr>
            <p:cNvSpPr/>
            <p:nvPr userDrawn="1"/>
          </p:nvSpPr>
          <p:spPr>
            <a:xfrm>
              <a:off x="-48132" y="1373899"/>
              <a:ext cx="3839644" cy="555943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609600" y="2732629"/>
            <a:ext cx="10972800" cy="747897"/>
          </a:xfrm>
          <a:prstGeom prst="rect">
            <a:avLst/>
          </a:prstGeom>
        </p:spPr>
        <p:txBody>
          <a:bodyPr wrap="square" anchor="ctr"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510243"/>
            <a:ext cx="10972799" cy="646331"/>
          </a:xfrm>
          <a:prstGeom prst="rect">
            <a:avLst/>
          </a:prstGeom>
        </p:spPr>
        <p:txBody>
          <a:bodyPr wrap="square" tIns="274320">
            <a:spAutoFit/>
          </a:bodyPr>
          <a:lstStyle>
            <a:lvl1pPr algn="ctr">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06375" y="578768"/>
            <a:ext cx="2379249" cy="1538308"/>
          </a:xfrm>
          <a:prstGeom prst="rect">
            <a:avLst/>
          </a:prstGeom>
          <a:effectLst>
            <a:glow rad="1060139">
              <a:schemeClr val="bg1">
                <a:alpha val="40335"/>
              </a:schemeClr>
            </a:glow>
          </a:effectLst>
        </p:spPr>
      </p:pic>
      <p:pic>
        <p:nvPicPr>
          <p:cNvPr id="12" name="Graphic 11">
            <a:extLst>
              <a:ext uri="{FF2B5EF4-FFF2-40B4-BE49-F238E27FC236}">
                <a16:creationId xmlns:a16="http://schemas.microsoft.com/office/drawing/2014/main" id="{49640C52-2946-246F-E6CC-AC8106BBC18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6449" y="825876"/>
            <a:ext cx="3129280" cy="698770"/>
          </a:xfrm>
          <a:prstGeom prst="rect">
            <a:avLst/>
          </a:prstGeom>
        </p:spPr>
      </p:pic>
    </p:spTree>
    <p:extLst>
      <p:ext uri="{BB962C8B-B14F-4D97-AF65-F5344CB8AC3E}">
        <p14:creationId xmlns:p14="http://schemas.microsoft.com/office/powerpoint/2010/main" val="2750310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tle 5">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3CC2F4B-804E-0C64-0D5D-DA8504B10774}"/>
              </a:ext>
            </a:extLst>
          </p:cNvPr>
          <p:cNvGrpSpPr/>
          <p:nvPr userDrawn="1"/>
        </p:nvGrpSpPr>
        <p:grpSpPr>
          <a:xfrm>
            <a:off x="-48132" y="-109728"/>
            <a:ext cx="12363968" cy="7043062"/>
            <a:chOff x="-48132" y="-109728"/>
            <a:chExt cx="12363968" cy="7043062"/>
          </a:xfrm>
        </p:grpSpPr>
        <p:sp>
          <p:nvSpPr>
            <p:cNvPr id="6" name="Graphic 11">
              <a:extLst>
                <a:ext uri="{FF2B5EF4-FFF2-40B4-BE49-F238E27FC236}">
                  <a16:creationId xmlns:a16="http://schemas.microsoft.com/office/drawing/2014/main" id="{92AF3ACC-A476-EDB9-32E5-C548FB27147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67BE126-9043-E28F-33C6-7C2B97C5F043}"/>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8" name="Picture 7" descr="Blur blurry image of a building&#10;&#10;Description automatically generated">
              <a:extLst>
                <a:ext uri="{FF2B5EF4-FFF2-40B4-BE49-F238E27FC236}">
                  <a16:creationId xmlns:a16="http://schemas.microsoft.com/office/drawing/2014/main" id="{9C35787B-B310-AEA7-CCA9-A5AB2F0F109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Graphic 11">
              <a:extLst>
                <a:ext uri="{FF2B5EF4-FFF2-40B4-BE49-F238E27FC236}">
                  <a16:creationId xmlns:a16="http://schemas.microsoft.com/office/drawing/2014/main" id="{9F747E22-6273-580E-B9E1-063DB1E0DD49}"/>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ight Triangle 9">
              <a:extLst>
                <a:ext uri="{FF2B5EF4-FFF2-40B4-BE49-F238E27FC236}">
                  <a16:creationId xmlns:a16="http://schemas.microsoft.com/office/drawing/2014/main" id="{F4882F2C-8194-C02E-523E-26F966AE2FCF}"/>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grpSp>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4674462" y="2732629"/>
            <a:ext cx="6907938"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4674462" y="3510243"/>
            <a:ext cx="6907937"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DDB23315-1F49-AFDD-1FD6-31753E1DFD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8293" y="1694435"/>
            <a:ext cx="3502964" cy="2264848"/>
          </a:xfrm>
          <a:prstGeom prst="rect">
            <a:avLst/>
          </a:prstGeom>
          <a:effectLst>
            <a:glow rad="1060139">
              <a:schemeClr val="bg1">
                <a:alpha val="40335"/>
              </a:schemeClr>
            </a:glow>
          </a:effectLst>
        </p:spPr>
      </p:pic>
      <p:pic>
        <p:nvPicPr>
          <p:cNvPr id="4" name="Graphic 3">
            <a:extLst>
              <a:ext uri="{FF2B5EF4-FFF2-40B4-BE49-F238E27FC236}">
                <a16:creationId xmlns:a16="http://schemas.microsoft.com/office/drawing/2014/main" id="{7618C9A1-C967-6F82-5109-BA44122A040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5613" y="4464795"/>
            <a:ext cx="2840741" cy="634339"/>
          </a:xfrm>
          <a:prstGeom prst="rect">
            <a:avLst/>
          </a:prstGeom>
        </p:spPr>
      </p:pic>
    </p:spTree>
    <p:extLst>
      <p:ext uri="{BB962C8B-B14F-4D97-AF65-F5344CB8AC3E}">
        <p14:creationId xmlns:p14="http://schemas.microsoft.com/office/powerpoint/2010/main" val="16674954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6">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191E96-5DFF-1DC5-F398-2B2547127B19}"/>
              </a:ext>
            </a:extLst>
          </p:cNvPr>
          <p:cNvGrpSpPr/>
          <p:nvPr userDrawn="1"/>
        </p:nvGrpSpPr>
        <p:grpSpPr>
          <a:xfrm>
            <a:off x="-2276554" y="-77890"/>
            <a:ext cx="15785979" cy="7246786"/>
            <a:chOff x="-2276554" y="-77890"/>
            <a:chExt cx="15785979" cy="7246786"/>
          </a:xfrm>
        </p:grpSpPr>
        <p:sp>
          <p:nvSpPr>
            <p:cNvPr id="8" name="Parallelogram 7">
              <a:extLst>
                <a:ext uri="{FF2B5EF4-FFF2-40B4-BE49-F238E27FC236}">
                  <a16:creationId xmlns:a16="http://schemas.microsoft.com/office/drawing/2014/main" id="{710BD0C6-3397-BDCC-6694-310503D09848}"/>
                </a:ext>
              </a:extLst>
            </p:cNvPr>
            <p:cNvSpPr/>
            <p:nvPr userDrawn="1"/>
          </p:nvSpPr>
          <p:spPr>
            <a:xfrm flipH="1">
              <a:off x="9253663" y="-77890"/>
              <a:ext cx="4255760" cy="7246786"/>
            </a:xfrm>
            <a:prstGeom prst="parallelogram">
              <a:avLst>
                <a:gd name="adj" fmla="val 29870"/>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06CFBA-1F50-293C-5232-D486CE42E219}"/>
                </a:ext>
              </a:extLst>
            </p:cNvPr>
            <p:cNvSpPr/>
            <p:nvPr userDrawn="1"/>
          </p:nvSpPr>
          <p:spPr>
            <a:xfrm flipH="1">
              <a:off x="8942104" y="-77890"/>
              <a:ext cx="4567321" cy="7246786"/>
            </a:xfrm>
            <a:prstGeom prst="parallelogram">
              <a:avLst>
                <a:gd name="adj" fmla="val 28655"/>
              </a:avLst>
            </a:prstGeom>
            <a:solidFill>
              <a:schemeClr val="accent2">
                <a:alpha val="44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 blurry image of a building&#10;&#10;Description automatically generated">
              <a:extLst>
                <a:ext uri="{FF2B5EF4-FFF2-40B4-BE49-F238E27FC236}">
                  <a16:creationId xmlns:a16="http://schemas.microsoft.com/office/drawing/2014/main" id="{F5595DD5-AB03-C457-36C3-8A6E816F342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68342" y="-38442"/>
              <a:ext cx="12260341" cy="6896442"/>
            </a:xfrm>
            <a:prstGeom prst="rect">
              <a:avLst/>
            </a:prstGeom>
          </p:spPr>
        </p:pic>
        <p:sp>
          <p:nvSpPr>
            <p:cNvPr id="2" name="Graphic 11">
              <a:extLst>
                <a:ext uri="{FF2B5EF4-FFF2-40B4-BE49-F238E27FC236}">
                  <a16:creationId xmlns:a16="http://schemas.microsoft.com/office/drawing/2014/main" id="{08D91959-D317-6B6B-4BE6-C09A9C0BE584}"/>
                </a:ext>
              </a:extLst>
            </p:cNvPr>
            <p:cNvSpPr/>
            <p:nvPr userDrawn="1"/>
          </p:nvSpPr>
          <p:spPr>
            <a:xfrm flipH="1">
              <a:off x="-2276554" y="-5916"/>
              <a:ext cx="14500464" cy="7142286"/>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 name="connsiteX0" fmla="*/ 2917955 w 2917955"/>
                <a:gd name="connsiteY0" fmla="*/ 4224919 h 4224919"/>
                <a:gd name="connsiteX1" fmla="*/ 1766822 w 2917955"/>
                <a:gd name="connsiteY1" fmla="*/ 2548553 h 4224919"/>
                <a:gd name="connsiteX2" fmla="*/ 0 w 2917955"/>
                <a:gd name="connsiteY2" fmla="*/ 0 h 4224919"/>
                <a:gd name="connsiteX3" fmla="*/ 0 w 2917955"/>
                <a:gd name="connsiteY3" fmla="*/ 4224919 h 4224919"/>
                <a:gd name="connsiteX4" fmla="*/ 2917955 w 2917955"/>
                <a:gd name="connsiteY4" fmla="*/ 4224919 h 4224919"/>
                <a:gd name="connsiteX0" fmla="*/ 2935463 w 2935463"/>
                <a:gd name="connsiteY0" fmla="*/ 1676366 h 1676366"/>
                <a:gd name="connsiteX1" fmla="*/ 1784330 w 2935463"/>
                <a:gd name="connsiteY1" fmla="*/ 0 h 1676366"/>
                <a:gd name="connsiteX2" fmla="*/ 0 w 2935463"/>
                <a:gd name="connsiteY2" fmla="*/ 3199 h 1676366"/>
                <a:gd name="connsiteX3" fmla="*/ 17508 w 2935463"/>
                <a:gd name="connsiteY3" fmla="*/ 1676366 h 1676366"/>
                <a:gd name="connsiteX4" fmla="*/ 2935463 w 2935463"/>
                <a:gd name="connsiteY4" fmla="*/ 1676366 h 1676366"/>
                <a:gd name="connsiteX0" fmla="*/ 2935463 w 2935463"/>
                <a:gd name="connsiteY0" fmla="*/ 1676366 h 1689497"/>
                <a:gd name="connsiteX1" fmla="*/ 1784330 w 2935463"/>
                <a:gd name="connsiteY1" fmla="*/ 0 h 1689497"/>
                <a:gd name="connsiteX2" fmla="*/ 0 w 2935463"/>
                <a:gd name="connsiteY2" fmla="*/ 3199 h 1689497"/>
                <a:gd name="connsiteX3" fmla="*/ 4377 w 2935463"/>
                <a:gd name="connsiteY3" fmla="*/ 1689497 h 1689497"/>
                <a:gd name="connsiteX4" fmla="*/ 2935463 w 2935463"/>
                <a:gd name="connsiteY4" fmla="*/ 1676366 h 1689497"/>
                <a:gd name="connsiteX0" fmla="*/ 2935463 w 2935463"/>
                <a:gd name="connsiteY0" fmla="*/ 1673167 h 1686298"/>
                <a:gd name="connsiteX1" fmla="*/ 1852562 w 2935463"/>
                <a:gd name="connsiteY1" fmla="*/ 94276 h 1686298"/>
                <a:gd name="connsiteX2" fmla="*/ 0 w 2935463"/>
                <a:gd name="connsiteY2" fmla="*/ 0 h 1686298"/>
                <a:gd name="connsiteX3" fmla="*/ 4377 w 2935463"/>
                <a:gd name="connsiteY3" fmla="*/ 1686298 h 1686298"/>
                <a:gd name="connsiteX4" fmla="*/ 2935463 w 2935463"/>
                <a:gd name="connsiteY4" fmla="*/ 1673167 h 1686298"/>
                <a:gd name="connsiteX0" fmla="*/ 2935463 w 2935463"/>
                <a:gd name="connsiteY0" fmla="*/ 1582191 h 1595322"/>
                <a:gd name="connsiteX1" fmla="*/ 1852562 w 2935463"/>
                <a:gd name="connsiteY1" fmla="*/ 3300 h 1595322"/>
                <a:gd name="connsiteX2" fmla="*/ 0 w 2935463"/>
                <a:gd name="connsiteY2" fmla="*/ 0 h 1595322"/>
                <a:gd name="connsiteX3" fmla="*/ 4377 w 2935463"/>
                <a:gd name="connsiteY3" fmla="*/ 1595322 h 1595322"/>
                <a:gd name="connsiteX4" fmla="*/ 2935463 w 2935463"/>
                <a:gd name="connsiteY4" fmla="*/ 1582191 h 1595322"/>
                <a:gd name="connsiteX0" fmla="*/ 2935463 w 2935463"/>
                <a:gd name="connsiteY0" fmla="*/ 1582191 h 1595322"/>
                <a:gd name="connsiteX1" fmla="*/ 1945462 w 2935463"/>
                <a:gd name="connsiteY1" fmla="*/ 138973 h 1595322"/>
                <a:gd name="connsiteX2" fmla="*/ 0 w 2935463"/>
                <a:gd name="connsiteY2" fmla="*/ 0 h 1595322"/>
                <a:gd name="connsiteX3" fmla="*/ 4377 w 2935463"/>
                <a:gd name="connsiteY3" fmla="*/ 1595322 h 1595322"/>
                <a:gd name="connsiteX4" fmla="*/ 2935463 w 2935463"/>
                <a:gd name="connsiteY4" fmla="*/ 1582191 h 1595322"/>
                <a:gd name="connsiteX0" fmla="*/ 2936131 w 2936131"/>
                <a:gd name="connsiteY0" fmla="*/ 1443844 h 1456975"/>
                <a:gd name="connsiteX1" fmla="*/ 1946130 w 2936131"/>
                <a:gd name="connsiteY1" fmla="*/ 626 h 1456975"/>
                <a:gd name="connsiteX2" fmla="*/ 0 w 2936131"/>
                <a:gd name="connsiteY2" fmla="*/ 0 h 1456975"/>
                <a:gd name="connsiteX3" fmla="*/ 5045 w 2936131"/>
                <a:gd name="connsiteY3" fmla="*/ 1456975 h 1456975"/>
                <a:gd name="connsiteX4" fmla="*/ 2936131 w 2936131"/>
                <a:gd name="connsiteY4" fmla="*/ 1443844 h 1456975"/>
                <a:gd name="connsiteX0" fmla="*/ 2936131 w 2936131"/>
                <a:gd name="connsiteY0" fmla="*/ 1443844 h 1447618"/>
                <a:gd name="connsiteX1" fmla="*/ 1946130 w 2936131"/>
                <a:gd name="connsiteY1" fmla="*/ 626 h 1447618"/>
                <a:gd name="connsiteX2" fmla="*/ 0 w 2936131"/>
                <a:gd name="connsiteY2" fmla="*/ 0 h 1447618"/>
                <a:gd name="connsiteX3" fmla="*/ 3708 w 2936131"/>
                <a:gd name="connsiteY3" fmla="*/ 1447618 h 1447618"/>
                <a:gd name="connsiteX4" fmla="*/ 2936131 w 2936131"/>
                <a:gd name="connsiteY4" fmla="*/ 1443844 h 1447618"/>
                <a:gd name="connsiteX0" fmla="*/ 2939473 w 2939473"/>
                <a:gd name="connsiteY0" fmla="*/ 1447854 h 1447854"/>
                <a:gd name="connsiteX1" fmla="*/ 1946130 w 2939473"/>
                <a:gd name="connsiteY1" fmla="*/ 626 h 1447854"/>
                <a:gd name="connsiteX2" fmla="*/ 0 w 2939473"/>
                <a:gd name="connsiteY2" fmla="*/ 0 h 1447854"/>
                <a:gd name="connsiteX3" fmla="*/ 3708 w 2939473"/>
                <a:gd name="connsiteY3" fmla="*/ 1447618 h 1447854"/>
                <a:gd name="connsiteX4" fmla="*/ 2939473 w 2939473"/>
                <a:gd name="connsiteY4" fmla="*/ 1447854 h 144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473" h="1447854">
                  <a:moveTo>
                    <a:pt x="2939473" y="1447854"/>
                  </a:moveTo>
                  <a:lnTo>
                    <a:pt x="1946130" y="626"/>
                  </a:lnTo>
                  <a:lnTo>
                    <a:pt x="0" y="0"/>
                  </a:lnTo>
                  <a:cubicBezTo>
                    <a:pt x="1682" y="485658"/>
                    <a:pt x="2026" y="961960"/>
                    <a:pt x="3708" y="1447618"/>
                  </a:cubicBezTo>
                  <a:lnTo>
                    <a:pt x="2939473" y="1447854"/>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3" name="Graphic 2">
            <a:extLst>
              <a:ext uri="{FF2B5EF4-FFF2-40B4-BE49-F238E27FC236}">
                <a16:creationId xmlns:a16="http://schemas.microsoft.com/office/drawing/2014/main" id="{9828EAB7-9F3F-8A17-17BD-8BFAA79B98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1312" y="1641200"/>
            <a:ext cx="3810751" cy="2463848"/>
          </a:xfrm>
          <a:prstGeom prst="rect">
            <a:avLst/>
          </a:prstGeom>
          <a:effectLst>
            <a:glow rad="1060139">
              <a:schemeClr val="bg1">
                <a:alpha val="40335"/>
              </a:schemeClr>
            </a:glow>
          </a:effectLst>
        </p:spPr>
      </p:pic>
      <p:sp>
        <p:nvSpPr>
          <p:cNvPr id="10" name="Title 1">
            <a:extLst>
              <a:ext uri="{FF2B5EF4-FFF2-40B4-BE49-F238E27FC236}">
                <a16:creationId xmlns:a16="http://schemas.microsoft.com/office/drawing/2014/main" id="{6A8B88FE-2206-A1A6-285D-ECD8C24B98AB}"/>
              </a:ext>
            </a:extLst>
          </p:cNvPr>
          <p:cNvSpPr>
            <a:spLocks noGrp="1"/>
          </p:cNvSpPr>
          <p:nvPr>
            <p:ph type="title" hasCustomPrompt="1"/>
          </p:nvPr>
        </p:nvSpPr>
        <p:spPr>
          <a:xfrm>
            <a:off x="4790364" y="2681103"/>
            <a:ext cx="6792036" cy="747897"/>
          </a:xfrm>
          <a:prstGeom prst="rect">
            <a:avLst/>
          </a:prstGeom>
        </p:spPr>
        <p:txBody>
          <a:bodyPr wrap="square" anchor="b" anchorCtr="0">
            <a:spAutoFit/>
          </a:bodyPr>
          <a:lstStyle>
            <a:lvl1pPr algn="l">
              <a:defRPr sz="5400" b="1" i="0">
                <a:latin typeface="Arial" panose="020B0604020202020204" pitchFamily="34" charset="0"/>
              </a:defRPr>
            </a:lvl1pPr>
          </a:lstStyle>
          <a:p>
            <a:r>
              <a:rPr lang="en-US"/>
              <a:t>YOUR TITLE HERE</a:t>
            </a:r>
          </a:p>
        </p:txBody>
      </p:sp>
      <p:sp>
        <p:nvSpPr>
          <p:cNvPr id="11" name="Content Placeholder 3">
            <a:extLst>
              <a:ext uri="{FF2B5EF4-FFF2-40B4-BE49-F238E27FC236}">
                <a16:creationId xmlns:a16="http://schemas.microsoft.com/office/drawing/2014/main" id="{B129C88A-F9D4-3B18-2CA7-85B883C888B7}"/>
              </a:ext>
            </a:extLst>
          </p:cNvPr>
          <p:cNvSpPr>
            <a:spLocks noGrp="1"/>
          </p:cNvSpPr>
          <p:nvPr>
            <p:ph sz="quarter" idx="11"/>
          </p:nvPr>
        </p:nvSpPr>
        <p:spPr>
          <a:xfrm>
            <a:off x="4790364" y="3458717"/>
            <a:ext cx="6792035" cy="646331"/>
          </a:xfrm>
          <a:prstGeom prst="rect">
            <a:avLst/>
          </a:prstGeom>
        </p:spPr>
        <p:txBody>
          <a:bodyPr wrap="square" tIns="274320">
            <a:spAutoFit/>
          </a:bodyPr>
          <a:lstStyle>
            <a:lvl1pPr algn="l">
              <a:defRPr/>
            </a:lvl1pPr>
          </a:lstStyle>
          <a:p>
            <a:pPr lvl="0"/>
            <a:r>
              <a:rPr lang="en-US"/>
              <a:t>Click to edit Master text styles</a:t>
            </a:r>
          </a:p>
        </p:txBody>
      </p:sp>
      <p:pic>
        <p:nvPicPr>
          <p:cNvPr id="5" name="Graphic 4">
            <a:extLst>
              <a:ext uri="{FF2B5EF4-FFF2-40B4-BE49-F238E27FC236}">
                <a16:creationId xmlns:a16="http://schemas.microsoft.com/office/drawing/2014/main" id="{2AE4A8A5-88F3-4A88-2FC7-25582D63040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09" y="4518030"/>
            <a:ext cx="3129280" cy="698770"/>
          </a:xfrm>
          <a:prstGeom prst="rect">
            <a:avLst/>
          </a:prstGeom>
        </p:spPr>
      </p:pic>
    </p:spTree>
    <p:extLst>
      <p:ext uri="{BB962C8B-B14F-4D97-AF65-F5344CB8AC3E}">
        <p14:creationId xmlns:p14="http://schemas.microsoft.com/office/powerpoint/2010/main" val="177730558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6C5E1E-1459-1385-2284-9C1E21D4C421}"/>
              </a:ext>
            </a:extLst>
          </p:cNvPr>
          <p:cNvSpPr>
            <a:spLocks noGrp="1"/>
          </p:cNvSpPr>
          <p:nvPr>
            <p:ph sz="quarter" idx="10"/>
          </p:nvPr>
        </p:nvSpPr>
        <p:spPr>
          <a:xfrm>
            <a:off x="609600" y="1524000"/>
            <a:ext cx="10972800" cy="2500685"/>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0452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ingle with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6C5E1E-1459-1385-2284-9C1E21D4C421}"/>
              </a:ext>
            </a:extLst>
          </p:cNvPr>
          <p:cNvSpPr>
            <a:spLocks noGrp="1"/>
          </p:cNvSpPr>
          <p:nvPr>
            <p:ph sz="quarter" idx="10"/>
          </p:nvPr>
        </p:nvSpPr>
        <p:spPr>
          <a:xfrm>
            <a:off x="609600" y="1524000"/>
            <a:ext cx="10972800" cy="2500685"/>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a:xfrm>
            <a:off x="609601" y="198438"/>
            <a:ext cx="7064426" cy="1128378"/>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06FB06DD-A1B2-2717-D7E2-78F97D49B34D}"/>
              </a:ext>
            </a:extLst>
          </p:cNvPr>
          <p:cNvSpPr>
            <a:spLocks noGrp="1"/>
          </p:cNvSpPr>
          <p:nvPr>
            <p:ph type="pic" sz="quarter" idx="11" hasCustomPrompt="1"/>
          </p:nvPr>
        </p:nvSpPr>
        <p:spPr>
          <a:xfrm>
            <a:off x="7645399" y="-25400"/>
            <a:ext cx="5867399" cy="6921734"/>
          </a:xfrm>
          <a:prstGeom prst="parallelogram">
            <a:avLst>
              <a:gd name="adj" fmla="val 20218"/>
            </a:avLst>
          </a:prstGeom>
          <a:solidFill>
            <a:schemeClr val="tx1"/>
          </a:solidFill>
          <a:ln w="50800">
            <a:solidFill>
              <a:schemeClr val="accent1"/>
            </a:solidFill>
          </a:ln>
        </p:spPr>
        <p:txBody>
          <a:bodyPr>
            <a:noAutofit/>
          </a:bodyPr>
          <a:lstStyle/>
          <a:p>
            <a:r>
              <a:rPr lang="en-US"/>
              <a:t>Photo</a:t>
            </a:r>
            <a:br>
              <a:rPr lang="en-US"/>
            </a:br>
            <a:r>
              <a:rPr lang="en-US"/>
              <a:t>goes</a:t>
            </a:r>
            <a:br>
              <a:rPr lang="en-US"/>
            </a:br>
            <a:r>
              <a:rPr lang="en-US"/>
              <a:t>here</a:t>
            </a:r>
          </a:p>
        </p:txBody>
      </p:sp>
    </p:spTree>
    <p:extLst>
      <p:ext uri="{BB962C8B-B14F-4D97-AF65-F5344CB8AC3E}">
        <p14:creationId xmlns:p14="http://schemas.microsoft.com/office/powerpoint/2010/main" val="19941617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B5EDA-490B-C8A6-D230-9B2B1FB586BD}"/>
              </a:ext>
            </a:extLst>
          </p:cNvPr>
          <p:cNvSpPr>
            <a:spLocks noGrp="1"/>
          </p:cNvSpPr>
          <p:nvPr>
            <p:ph type="title"/>
          </p:nvPr>
        </p:nvSpPr>
        <p:spPr>
          <a:xfrm>
            <a:off x="6979212" y="2617030"/>
            <a:ext cx="4603187" cy="1218795"/>
          </a:xfrm>
        </p:spPr>
        <p:txBody>
          <a:bodyPr wrap="square">
            <a:spAutoFit/>
          </a:bodyPr>
          <a:lstStyle>
            <a:lvl1pPr>
              <a:defRPr sz="4400" cap="none" baseline="0"/>
            </a:lvl1pPr>
          </a:lstStyle>
          <a:p>
            <a:r>
              <a:rPr lang="en-US"/>
              <a:t>Click to edit Master title style</a:t>
            </a:r>
          </a:p>
        </p:txBody>
      </p:sp>
      <p:sp>
        <p:nvSpPr>
          <p:cNvPr id="7" name="Picture Placeholder 6">
            <a:extLst>
              <a:ext uri="{FF2B5EF4-FFF2-40B4-BE49-F238E27FC236}">
                <a16:creationId xmlns:a16="http://schemas.microsoft.com/office/drawing/2014/main" id="{06FB06DD-A1B2-2717-D7E2-78F97D49B34D}"/>
              </a:ext>
            </a:extLst>
          </p:cNvPr>
          <p:cNvSpPr>
            <a:spLocks noGrp="1"/>
          </p:cNvSpPr>
          <p:nvPr>
            <p:ph type="pic" sz="quarter" idx="11" hasCustomPrompt="1"/>
          </p:nvPr>
        </p:nvSpPr>
        <p:spPr>
          <a:xfrm>
            <a:off x="-1224987" y="-31867"/>
            <a:ext cx="7759701" cy="6921734"/>
          </a:xfrm>
          <a:prstGeom prst="parallelogram">
            <a:avLst>
              <a:gd name="adj" fmla="val 17466"/>
            </a:avLst>
          </a:prstGeom>
          <a:solidFill>
            <a:schemeClr val="tx1"/>
          </a:solidFill>
          <a:ln w="50800">
            <a:solidFill>
              <a:schemeClr val="accent1"/>
            </a:solidFill>
          </a:ln>
        </p:spPr>
        <p:txBody>
          <a:bodyPr>
            <a:noAutofit/>
          </a:bodyPr>
          <a:lstStyle>
            <a:lvl1pPr algn="r">
              <a:defRPr/>
            </a:lvl1pPr>
          </a:lstStyle>
          <a:p>
            <a:r>
              <a:rPr lang="en-US"/>
              <a:t>Photo</a:t>
            </a:r>
            <a:br>
              <a:rPr lang="en-US"/>
            </a:br>
            <a:r>
              <a:rPr lang="en-US"/>
              <a:t>goes</a:t>
            </a:r>
            <a:br>
              <a:rPr lang="en-US"/>
            </a:br>
            <a:r>
              <a:rPr lang="en-US"/>
              <a:t>here</a:t>
            </a:r>
          </a:p>
        </p:txBody>
      </p:sp>
    </p:spTree>
    <p:extLst>
      <p:ext uri="{BB962C8B-B14F-4D97-AF65-F5344CB8AC3E}">
        <p14:creationId xmlns:p14="http://schemas.microsoft.com/office/powerpoint/2010/main" val="1253066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81689-8436-CC16-9256-2B078DF66F9C}"/>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338022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642445-A789-18DB-2712-B1068DFCFA17}"/>
              </a:ext>
            </a:extLst>
          </p:cNvPr>
          <p:cNvSpPr>
            <a:spLocks noGrp="1"/>
          </p:cNvSpPr>
          <p:nvPr>
            <p:ph sz="quarter" idx="10"/>
          </p:nvPr>
        </p:nvSpPr>
        <p:spPr>
          <a:xfrm>
            <a:off x="609600" y="1524000"/>
            <a:ext cx="5308600" cy="211596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830CA12-5FED-1553-B83D-2197627866A6}"/>
              </a:ext>
            </a:extLst>
          </p:cNvPr>
          <p:cNvSpPr>
            <a:spLocks noGrp="1"/>
          </p:cNvSpPr>
          <p:nvPr>
            <p:ph sz="quarter" idx="11"/>
          </p:nvPr>
        </p:nvSpPr>
        <p:spPr>
          <a:xfrm>
            <a:off x="6273800" y="1524000"/>
            <a:ext cx="5308600" cy="211596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2BEA9E0E-B392-BFBB-697F-EA395909D2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2973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00F9-6B74-A04E-BD56-1443298ABA63}"/>
              </a:ext>
            </a:extLst>
          </p:cNvPr>
          <p:cNvSpPr>
            <a:spLocks noGrp="1"/>
          </p:cNvSpPr>
          <p:nvPr>
            <p:ph type="title" hasCustomPrompt="1"/>
          </p:nvPr>
        </p:nvSpPr>
        <p:spPr>
          <a:xfrm>
            <a:off x="0" y="2732629"/>
            <a:ext cx="12192000" cy="747897"/>
          </a:xfrm>
          <a:prstGeom prst="rect">
            <a:avLst/>
          </a:prstGeom>
        </p:spPr>
        <p:txBody>
          <a:bodyPr anchor="b" anchorCtr="0">
            <a:spAutoFit/>
          </a:bodyPr>
          <a:lstStyle>
            <a:lvl1pPr algn="ctr">
              <a:defRPr sz="5400" b="1" i="0">
                <a:latin typeface="Arial" panose="020B0604020202020204" pitchFamily="34" charset="0"/>
              </a:defRPr>
            </a:lvl1pPr>
          </a:lstStyle>
          <a:p>
            <a:r>
              <a:rPr lang="en-US"/>
              <a:t>YOUR TITLE HERE</a:t>
            </a:r>
          </a:p>
        </p:txBody>
      </p:sp>
      <p:sp>
        <p:nvSpPr>
          <p:cNvPr id="3" name="Content Placeholder 3">
            <a:extLst>
              <a:ext uri="{FF2B5EF4-FFF2-40B4-BE49-F238E27FC236}">
                <a16:creationId xmlns:a16="http://schemas.microsoft.com/office/drawing/2014/main" id="{06B33216-2F7D-6242-A491-C94DE2A752E3}"/>
              </a:ext>
            </a:extLst>
          </p:cNvPr>
          <p:cNvSpPr>
            <a:spLocks noGrp="1"/>
          </p:cNvSpPr>
          <p:nvPr>
            <p:ph sz="quarter" idx="10"/>
          </p:nvPr>
        </p:nvSpPr>
        <p:spPr>
          <a:xfrm>
            <a:off x="609600" y="3480526"/>
            <a:ext cx="10972800" cy="615553"/>
          </a:xfrm>
          <a:prstGeom prst="rect">
            <a:avLst/>
          </a:prstGeom>
        </p:spPr>
        <p:txBody>
          <a:bodyPr tIns="274320">
            <a:spAutoFit/>
          </a:bodyPr>
          <a:lstStyle>
            <a:lvl1pPr algn="ctr">
              <a:defRPr/>
            </a:lvl1pPr>
          </a:lstStyle>
          <a:p>
            <a:pPr lvl="0"/>
            <a:r>
              <a:rPr lang="en-US"/>
              <a:t>Click to edit Master text styles</a:t>
            </a:r>
          </a:p>
        </p:txBody>
      </p:sp>
    </p:spTree>
    <p:extLst>
      <p:ext uri="{BB962C8B-B14F-4D97-AF65-F5344CB8AC3E}">
        <p14:creationId xmlns:p14="http://schemas.microsoft.com/office/powerpoint/2010/main" val="111160113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5724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Hidden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686D-2537-AB14-7CBC-C93C97D7C514}"/>
              </a:ext>
            </a:extLst>
          </p:cNvPr>
          <p:cNvSpPr>
            <a:spLocks noGrp="1"/>
          </p:cNvSpPr>
          <p:nvPr>
            <p:ph type="title" hasCustomPrompt="1"/>
          </p:nvPr>
        </p:nvSpPr>
        <p:spPr>
          <a:xfrm>
            <a:off x="609600" y="2766218"/>
            <a:ext cx="10972800" cy="1325563"/>
          </a:xfrm>
        </p:spPr>
        <p:txBody>
          <a:bodyPr/>
          <a:lstStyle>
            <a:lvl1pPr algn="ctr">
              <a:defRPr>
                <a:solidFill>
                  <a:srgbClr val="FFFF00"/>
                </a:solidFill>
              </a:defRPr>
            </a:lvl1pPr>
          </a:lstStyle>
          <a:p>
            <a:r>
              <a:rPr lang="en-US" err="1"/>
              <a:t>InstructIon</a:t>
            </a:r>
            <a:endParaRPr lang="en-US"/>
          </a:p>
        </p:txBody>
      </p:sp>
    </p:spTree>
    <p:extLst>
      <p:ext uri="{BB962C8B-B14F-4D97-AF65-F5344CB8AC3E}">
        <p14:creationId xmlns:p14="http://schemas.microsoft.com/office/powerpoint/2010/main" val="1870840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834E-8A98-0F40-9966-38136B2BAD31}"/>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503BB22-C1AE-7540-9B2C-5D99419F4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524D40B-6319-474C-BDB4-0E5D2425BD2C}"/>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Tree>
    <p:extLst>
      <p:ext uri="{BB962C8B-B14F-4D97-AF65-F5344CB8AC3E}">
        <p14:creationId xmlns:p14="http://schemas.microsoft.com/office/powerpoint/2010/main" val="28845116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CHAPTER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485515"/>
            <a:ext cx="11588750" cy="1325563"/>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4183381"/>
            <a:ext cx="11601450" cy="685800"/>
          </a:xfrm>
          <a:prstGeom prst="rect">
            <a:avLst/>
          </a:prstGeom>
        </p:spPr>
        <p:txBody>
          <a:bodyPr lIns="0">
            <a:noAutofit/>
          </a:bodyPr>
          <a:lstStyle>
            <a:lvl1pPr marL="0" indent="0">
              <a:buFontTx/>
              <a:buNone/>
              <a:defRPr>
                <a:solidFill>
                  <a:schemeClr val="accent1"/>
                </a:solidFill>
              </a:defRPr>
            </a:lvl1pPr>
            <a:lvl2pPr marL="457200" indent="0">
              <a:buFontTx/>
              <a:buNone/>
              <a:defRPr>
                <a:solidFill>
                  <a:schemeClr val="accent1"/>
                </a:solidFill>
              </a:defRPr>
            </a:lvl2pPr>
            <a:lvl3pPr marL="914400" indent="0">
              <a:buFontTx/>
              <a:buNone/>
              <a:defRPr>
                <a:solidFill>
                  <a:schemeClr val="accent1"/>
                </a:solidFill>
              </a:defRPr>
            </a:lvl3pPr>
            <a:lvl4pPr marL="1371600" indent="0">
              <a:buFontTx/>
              <a:buNone/>
              <a:defRPr>
                <a:solidFill>
                  <a:schemeClr val="accent1"/>
                </a:solidFill>
              </a:defRPr>
            </a:lvl4pPr>
            <a:lvl5pPr marL="1828800" indent="0">
              <a:buFontTx/>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5451475"/>
            <a:ext cx="492125" cy="492125"/>
          </a:xfrm>
          <a:prstGeom prst="rect">
            <a:avLst/>
          </a:prstGeom>
          <a:no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5A6ECAD6-427D-13D8-2676-3BF0D0C27668}"/>
              </a:ext>
            </a:extLst>
          </p:cNvPr>
          <p:cNvSpPr>
            <a:spLocks noGrp="1"/>
          </p:cNvSpPr>
          <p:nvPr>
            <p:ph type="sldNum" sz="quarter" idx="4"/>
          </p:nvPr>
        </p:nvSpPr>
        <p:spPr>
          <a:xfrm>
            <a:off x="11694160" y="543179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2499510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CHAPTER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60C201-B434-9B9E-BE6A-2CD5F3980149}"/>
              </a:ext>
            </a:extLst>
          </p:cNvPr>
          <p:cNvSpPr/>
          <p:nvPr userDrawn="1"/>
        </p:nvSpPr>
        <p:spPr>
          <a:xfrm>
            <a:off x="0" y="0"/>
            <a:ext cx="12192000" cy="6126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447415"/>
            <a:ext cx="11588750" cy="1325563"/>
          </a:xfrm>
          <a:prstGeom prst="rect">
            <a:avLst/>
          </a:prstGeom>
        </p:spPr>
        <p:txBody>
          <a:bodyPr lIns="0" anchor="t">
            <a:noAutofit/>
          </a:bodyPr>
          <a:lstStyle>
            <a:lvl1pP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4145281"/>
            <a:ext cx="11601450" cy="685800"/>
          </a:xfrm>
          <a:prstGeom prst="rect">
            <a:avLst/>
          </a:prstGeom>
        </p:spPr>
        <p:txBody>
          <a:bodyPr lIns="0">
            <a:noAutofit/>
          </a:bodyPr>
          <a:lstStyle>
            <a:lvl1pPr marL="0" indent="0">
              <a:buFontTx/>
              <a:buNone/>
              <a:defRPr>
                <a:solidFill>
                  <a:schemeClr val="accent4"/>
                </a:solidFill>
              </a:defRPr>
            </a:lvl1pPr>
            <a:lvl2pPr marL="457200" indent="0">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9ED52F11-3B3D-ED7A-473C-E1D04AE3385D}"/>
              </a:ext>
            </a:extLst>
          </p:cNvPr>
          <p:cNvSpPr>
            <a:spLocks noGrp="1"/>
          </p:cNvSpPr>
          <p:nvPr>
            <p:ph type="sldNum" sz="quarter" idx="4"/>
          </p:nvPr>
        </p:nvSpPr>
        <p:spPr>
          <a:xfrm>
            <a:off x="11694160" y="5421630"/>
            <a:ext cx="497840" cy="501650"/>
          </a:xfrm>
          <a:prstGeom prst="rect">
            <a:avLst/>
          </a:prstGeom>
          <a:noFill/>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2395515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EXT_ONL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1115122"/>
            <a:ext cx="11601450" cy="4668459"/>
          </a:xfrm>
          <a:prstGeom prst="rect">
            <a:avLst/>
          </a:prstGeom>
        </p:spPr>
        <p:txBody>
          <a:bodyPr lIns="0">
            <a:noAutofit/>
          </a:bodyPr>
          <a:lstStyle>
            <a:lvl1pPr marL="0" indent="0">
              <a:buFont typeface="Arial" panose="020B0604020202020204" pitchFamily="34" charset="0"/>
              <a:buNone/>
              <a:defRPr>
                <a:solidFill>
                  <a:schemeClr val="tx1"/>
                </a:solidFill>
              </a:defRPr>
            </a:lvl1pPr>
            <a:lvl2pPr marL="800100" indent="-342900">
              <a:lnSpc>
                <a:spcPct val="110000"/>
              </a:lnSpc>
              <a:spcBef>
                <a:spcPts val="1000"/>
              </a:spcBef>
              <a:buFont typeface="Arial" panose="020B0604020202020204" pitchFamily="34" charset="0"/>
              <a:buChar char="•"/>
              <a:defRPr>
                <a:solidFill>
                  <a:schemeClr val="tx1"/>
                </a:solidFill>
              </a:defRPr>
            </a:lvl2pPr>
            <a:lvl3pPr marL="1257300" indent="-342900">
              <a:lnSpc>
                <a:spcPct val="110000"/>
              </a:lnSpc>
              <a:spcBef>
                <a:spcPts val="1000"/>
              </a:spcBef>
              <a:buFont typeface="Arial" panose="020B0604020202020204" pitchFamily="34" charset="0"/>
              <a:buChar char="•"/>
              <a:defRPr>
                <a:solidFill>
                  <a:schemeClr val="tx1"/>
                </a:solidFill>
              </a:defRPr>
            </a:lvl3pPr>
            <a:lvl4pPr marL="1657350" indent="-285750">
              <a:lnSpc>
                <a:spcPct val="110000"/>
              </a:lnSpc>
              <a:spcBef>
                <a:spcPts val="1000"/>
              </a:spcBef>
              <a:buFont typeface="Arial" panose="020B0604020202020204" pitchFamily="34" charset="0"/>
              <a:buChar char="•"/>
              <a:defRPr>
                <a:solidFill>
                  <a:schemeClr val="tx1"/>
                </a:solidFill>
              </a:defRPr>
            </a:lvl4pPr>
            <a:lvl5pPr marL="2114550" indent="-285750">
              <a:lnSpc>
                <a:spcPct val="110000"/>
              </a:lnSpc>
              <a:spcBef>
                <a:spcPts val="1000"/>
              </a:spcBef>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AE3E1F35-F681-1E7E-BF31-C10A38F53764}"/>
              </a:ext>
            </a:extLst>
          </p:cNvPr>
          <p:cNvSpPr>
            <a:spLocks noGrp="1"/>
          </p:cNvSpPr>
          <p:nvPr>
            <p:ph type="sldNum" sz="quarter" idx="4"/>
          </p:nvPr>
        </p:nvSpPr>
        <p:spPr>
          <a:xfrm>
            <a:off x="11694160" y="546227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0892274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EXT_ONLY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E56206-08F7-9D67-4262-783249D756AC}"/>
              </a:ext>
            </a:extLst>
          </p:cNvPr>
          <p:cNvSpPr/>
          <p:nvPr userDrawn="1"/>
        </p:nvSpPr>
        <p:spPr>
          <a:xfrm>
            <a:off x="0" y="0"/>
            <a:ext cx="12192000" cy="6126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1115122"/>
            <a:ext cx="11601450" cy="4668459"/>
          </a:xfrm>
          <a:prstGeom prst="rect">
            <a:avLst/>
          </a:prstGeom>
        </p:spPr>
        <p:txBody>
          <a:bodyPr lIns="0">
            <a:noAutofit/>
          </a:bodyPr>
          <a:lstStyle>
            <a:lvl1pPr marL="0" indent="0">
              <a:buFont typeface="Arial" panose="020B0604020202020204" pitchFamily="34" charset="0"/>
              <a:buNone/>
              <a:defRPr>
                <a:solidFill>
                  <a:schemeClr val="bg1"/>
                </a:solidFill>
              </a:defRPr>
            </a:lvl1pPr>
            <a:lvl2pPr marL="800100" indent="-342900">
              <a:lnSpc>
                <a:spcPct val="110000"/>
              </a:lnSpc>
              <a:spcBef>
                <a:spcPts val="1000"/>
              </a:spcBef>
              <a:buFont typeface="Arial" panose="020B0604020202020204" pitchFamily="34" charset="0"/>
              <a:buChar char="•"/>
              <a:defRPr>
                <a:solidFill>
                  <a:schemeClr val="bg1"/>
                </a:solidFill>
              </a:defRPr>
            </a:lvl2pPr>
            <a:lvl3pPr marL="1257300" indent="-342900">
              <a:lnSpc>
                <a:spcPct val="110000"/>
              </a:lnSpc>
              <a:spcBef>
                <a:spcPts val="1000"/>
              </a:spcBef>
              <a:buFont typeface="Arial" panose="020B0604020202020204" pitchFamily="34" charset="0"/>
              <a:buChar char="•"/>
              <a:defRPr>
                <a:solidFill>
                  <a:schemeClr val="bg1"/>
                </a:solidFill>
              </a:defRPr>
            </a:lvl3pPr>
            <a:lvl4pPr marL="1657350" indent="-285750">
              <a:lnSpc>
                <a:spcPct val="110000"/>
              </a:lnSpc>
              <a:spcBef>
                <a:spcPts val="1000"/>
              </a:spcBef>
              <a:buFont typeface="Arial" panose="020B0604020202020204" pitchFamily="34" charset="0"/>
              <a:buChar char="•"/>
              <a:defRPr>
                <a:solidFill>
                  <a:schemeClr val="bg1"/>
                </a:solidFill>
              </a:defRPr>
            </a:lvl4pPr>
            <a:lvl5pPr marL="2114550" indent="-285750">
              <a:lnSpc>
                <a:spcPct val="110000"/>
              </a:lnSpc>
              <a:spcBef>
                <a:spcPts val="1000"/>
              </a:spcBef>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675C1760-69D1-AE9A-9A5B-8AC3E224C81F}"/>
              </a:ext>
            </a:extLst>
          </p:cNvPr>
          <p:cNvSpPr>
            <a:spLocks noGrp="1"/>
          </p:cNvSpPr>
          <p:nvPr>
            <p:ph type="sldNum" sz="quarter" idx="4"/>
          </p:nvPr>
        </p:nvSpPr>
        <p:spPr>
          <a:xfrm>
            <a:off x="11694160" y="543179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1014008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2_COL_TEXT_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51608F-842B-5778-D35D-73AC6D79D09C}"/>
              </a:ext>
            </a:extLst>
          </p:cNvPr>
          <p:cNvSpPr>
            <a:spLocks noGrp="1"/>
          </p:cNvSpPr>
          <p:nvPr>
            <p:ph sz="half" idx="1"/>
          </p:nvPr>
        </p:nvSpPr>
        <p:spPr>
          <a:xfrm>
            <a:off x="274320" y="1143000"/>
            <a:ext cx="5707566" cy="5061841"/>
          </a:xfrm>
          <a:prstGeom prst="rect">
            <a:avLst/>
          </a:prstGeom>
        </p:spPr>
        <p:txBody>
          <a:bodyPr lIns="0">
            <a:noAutofit/>
          </a:bodyPr>
          <a:lstStyle>
            <a:lvl1pPr marL="0" indent="0">
              <a:buNone/>
              <a:defRPr/>
            </a:lvl1pPr>
            <a:lvl2pPr>
              <a:lnSpc>
                <a:spcPct val="110000"/>
              </a:lnSpc>
              <a:spcBef>
                <a:spcPts val="1000"/>
              </a:spcBef>
              <a:defRPr/>
            </a:lvl2pPr>
            <a:lvl3pPr>
              <a:lnSpc>
                <a:spcPct val="110000"/>
              </a:lnSpc>
              <a:spcBef>
                <a:spcPts val="1000"/>
              </a:spcBef>
              <a:defRPr/>
            </a:lvl3pPr>
            <a:lvl4pPr>
              <a:lnSpc>
                <a:spcPct val="110000"/>
              </a:lnSpc>
              <a:spcBef>
                <a:spcPts val="1000"/>
              </a:spcBef>
              <a:defRPr/>
            </a:lvl4pPr>
            <a:lvl5pPr>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601F410-449C-718D-B643-D6A205BA2B3B}"/>
              </a:ext>
            </a:extLst>
          </p:cNvPr>
          <p:cNvSpPr>
            <a:spLocks noGrp="1"/>
          </p:cNvSpPr>
          <p:nvPr>
            <p:ph sz="half" idx="2"/>
          </p:nvPr>
        </p:nvSpPr>
        <p:spPr>
          <a:xfrm>
            <a:off x="6172200" y="1143000"/>
            <a:ext cx="5715000" cy="5061841"/>
          </a:xfrm>
          <a:prstGeom prst="rect">
            <a:avLst/>
          </a:prstGeom>
        </p:spPr>
        <p:txBody>
          <a:bodyPr lIns="0">
            <a:noAutofit/>
          </a:bodyPr>
          <a:lstStyle>
            <a:lvl1pPr marL="0" indent="0">
              <a:buNone/>
              <a:defRPr/>
            </a:lvl1pPr>
            <a:lvl2pPr>
              <a:lnSpc>
                <a:spcPct val="110000"/>
              </a:lnSpc>
              <a:spcBef>
                <a:spcPts val="1000"/>
              </a:spcBef>
              <a:defRPr/>
            </a:lvl2pPr>
            <a:lvl3pPr>
              <a:lnSpc>
                <a:spcPct val="110000"/>
              </a:lnSpc>
              <a:spcBef>
                <a:spcPts val="1000"/>
              </a:spcBef>
              <a:defRPr/>
            </a:lvl3pPr>
            <a:lvl4pPr>
              <a:lnSpc>
                <a:spcPct val="110000"/>
              </a:lnSpc>
              <a:spcBef>
                <a:spcPts val="1000"/>
              </a:spcBef>
              <a:defRPr/>
            </a:lvl4pPr>
            <a:lvl5pPr>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54419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0273352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2_COL_TEXT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0"/>
            <a:ext cx="12192000" cy="6106159"/>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51608F-842B-5778-D35D-73AC6D79D09C}"/>
              </a:ext>
            </a:extLst>
          </p:cNvPr>
          <p:cNvSpPr>
            <a:spLocks noGrp="1"/>
          </p:cNvSpPr>
          <p:nvPr>
            <p:ph sz="half" idx="1"/>
          </p:nvPr>
        </p:nvSpPr>
        <p:spPr>
          <a:xfrm>
            <a:off x="302312" y="1143000"/>
            <a:ext cx="5707566" cy="5061841"/>
          </a:xfrm>
          <a:prstGeom prst="rect">
            <a:avLst/>
          </a:prstGeom>
        </p:spPr>
        <p:txBody>
          <a:bodyPr lIns="0">
            <a:noAutofit/>
          </a:bodyPr>
          <a:lstStyle>
            <a:lvl1pPr marL="0" indent="0">
              <a:buNone/>
              <a:defRPr>
                <a:solidFill>
                  <a:schemeClr val="bg1"/>
                </a:solidFill>
              </a:defRPr>
            </a:lvl1pPr>
            <a:lvl2pPr>
              <a:lnSpc>
                <a:spcPct val="110000"/>
              </a:lnSpc>
              <a:spcBef>
                <a:spcPts val="1000"/>
              </a:spcBef>
              <a:defRPr>
                <a:solidFill>
                  <a:schemeClr val="bg1"/>
                </a:solidFill>
              </a:defRPr>
            </a:lvl2pPr>
            <a:lvl3pPr>
              <a:lnSpc>
                <a:spcPct val="110000"/>
              </a:lnSpc>
              <a:spcBef>
                <a:spcPts val="1000"/>
              </a:spcBef>
              <a:defRPr>
                <a:solidFill>
                  <a:schemeClr val="bg1"/>
                </a:solidFill>
              </a:defRPr>
            </a:lvl3pPr>
            <a:lvl4pPr>
              <a:lnSpc>
                <a:spcPct val="110000"/>
              </a:lnSpc>
              <a:spcBef>
                <a:spcPts val="1000"/>
              </a:spcBef>
              <a:defRPr>
                <a:solidFill>
                  <a:schemeClr val="bg1"/>
                </a:solidFill>
              </a:defRPr>
            </a:lvl4pPr>
            <a:lvl5pPr>
              <a:lnSpc>
                <a:spcPct val="110000"/>
              </a:lnSpc>
              <a:spcBef>
                <a:spcPts val="1000"/>
              </a:spcBef>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601F410-449C-718D-B643-D6A205BA2B3B}"/>
              </a:ext>
            </a:extLst>
          </p:cNvPr>
          <p:cNvSpPr>
            <a:spLocks noGrp="1"/>
          </p:cNvSpPr>
          <p:nvPr>
            <p:ph sz="half" idx="2"/>
          </p:nvPr>
        </p:nvSpPr>
        <p:spPr>
          <a:xfrm>
            <a:off x="6172200" y="1143000"/>
            <a:ext cx="5715000" cy="5061841"/>
          </a:xfrm>
          <a:prstGeom prst="rect">
            <a:avLst/>
          </a:prstGeom>
        </p:spPr>
        <p:txBody>
          <a:bodyPr lIns="0">
            <a:noAutofit/>
          </a:bodyPr>
          <a:lstStyle>
            <a:lvl1pPr marL="0" indent="0">
              <a:buNone/>
              <a:defRPr>
                <a:solidFill>
                  <a:schemeClr val="bg1"/>
                </a:solidFill>
              </a:defRPr>
            </a:lvl1pPr>
            <a:lvl2pPr>
              <a:lnSpc>
                <a:spcPct val="110000"/>
              </a:lnSpc>
              <a:spcBef>
                <a:spcPts val="1000"/>
              </a:spcBef>
              <a:defRPr>
                <a:solidFill>
                  <a:schemeClr val="bg1"/>
                </a:solidFill>
              </a:defRPr>
            </a:lvl2pPr>
            <a:lvl3pPr>
              <a:lnSpc>
                <a:spcPct val="110000"/>
              </a:lnSpc>
              <a:spcBef>
                <a:spcPts val="1000"/>
              </a:spcBef>
              <a:defRPr>
                <a:solidFill>
                  <a:schemeClr val="bg1"/>
                </a:solidFill>
              </a:defRPr>
            </a:lvl3pPr>
            <a:lvl4pPr>
              <a:lnSpc>
                <a:spcPct val="110000"/>
              </a:lnSpc>
              <a:spcBef>
                <a:spcPts val="1000"/>
              </a:spcBef>
              <a:defRPr>
                <a:solidFill>
                  <a:schemeClr val="bg1"/>
                </a:solidFill>
              </a:defRPr>
            </a:lvl4pPr>
            <a:lvl5pPr>
              <a:lnSpc>
                <a:spcPct val="110000"/>
              </a:lnSpc>
              <a:spcBef>
                <a:spcPts val="1000"/>
              </a:spcBef>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542163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8936177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_LEFT_W_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51608F-842B-5778-D35D-73AC6D79D09C}"/>
              </a:ext>
            </a:extLst>
          </p:cNvPr>
          <p:cNvSpPr>
            <a:spLocks noGrp="1"/>
          </p:cNvSpPr>
          <p:nvPr>
            <p:ph sz="half" idx="1"/>
          </p:nvPr>
        </p:nvSpPr>
        <p:spPr>
          <a:xfrm>
            <a:off x="302312" y="1143000"/>
            <a:ext cx="3724507" cy="5061841"/>
          </a:xfrm>
          <a:prstGeom prst="rect">
            <a:avLst/>
          </a:prstGeom>
        </p:spPr>
        <p:txBody>
          <a:bodyPr lIns="0">
            <a:noAutofit/>
          </a:bodyPr>
          <a:lstStyle>
            <a:lvl1pPr marL="0" indent="0">
              <a:buNone/>
              <a:defRPr/>
            </a:lvl1pPr>
            <a:lvl2pPr>
              <a:lnSpc>
                <a:spcPct val="110000"/>
              </a:lnSpc>
              <a:spcBef>
                <a:spcPts val="1000"/>
              </a:spcBef>
              <a:defRPr/>
            </a:lvl2pPr>
            <a:lvl3pPr>
              <a:lnSpc>
                <a:spcPct val="110000"/>
              </a:lnSpc>
              <a:spcBef>
                <a:spcPts val="1000"/>
              </a:spcBef>
              <a:defRPr/>
            </a:lvl3pPr>
            <a:lvl4pPr>
              <a:lnSpc>
                <a:spcPct val="110000"/>
              </a:lnSpc>
              <a:spcBef>
                <a:spcPts val="1000"/>
              </a:spcBef>
              <a:defRPr/>
            </a:lvl4pPr>
            <a:lvl5pPr>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92C27189-67ED-0C2A-3F38-C14CA01C9A76}"/>
              </a:ext>
            </a:extLst>
          </p:cNvPr>
          <p:cNvSpPr>
            <a:spLocks noGrp="1"/>
          </p:cNvSpPr>
          <p:nvPr>
            <p:ph type="pic" sz="quarter" idx="13"/>
          </p:nvPr>
        </p:nvSpPr>
        <p:spPr>
          <a:xfrm>
            <a:off x="4103649" y="1143000"/>
            <a:ext cx="8088351" cy="5208588"/>
          </a:xfrm>
          <a:prstGeom prst="rect">
            <a:avLst/>
          </a:prstGeom>
        </p:spPr>
        <p:txBody>
          <a:bodyPr lIns="0">
            <a:noAutofit/>
          </a:bodyPr>
          <a:lstStyle/>
          <a:p>
            <a:endParaRPr lang="en-US" dirty="0"/>
          </a:p>
        </p:txBody>
      </p:sp>
      <p:sp>
        <p:nvSpPr>
          <p:cNvPr id="4" name="Slide Number Placeholder 5">
            <a:extLst>
              <a:ext uri="{FF2B5EF4-FFF2-40B4-BE49-F238E27FC236}">
                <a16:creationId xmlns:a16="http://schemas.microsoft.com/office/drawing/2014/main" id="{7453D154-737C-405B-92C3-493321423ECD}"/>
              </a:ext>
            </a:extLst>
          </p:cNvPr>
          <p:cNvSpPr>
            <a:spLocks noGrp="1"/>
          </p:cNvSpPr>
          <p:nvPr>
            <p:ph type="sldNum" sz="quarter" idx="4"/>
          </p:nvPr>
        </p:nvSpPr>
        <p:spPr>
          <a:xfrm>
            <a:off x="11694160" y="54165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863839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HEAD_W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A0DBD56D-0386-1D88-3ED7-01193FDA5C48}"/>
              </a:ext>
            </a:extLst>
          </p:cNvPr>
          <p:cNvSpPr>
            <a:spLocks noGrp="1"/>
          </p:cNvSpPr>
          <p:nvPr>
            <p:ph type="pic" sz="quarter" idx="13"/>
          </p:nvPr>
        </p:nvSpPr>
        <p:spPr>
          <a:xfrm>
            <a:off x="302312" y="1143000"/>
            <a:ext cx="11574462" cy="4951413"/>
          </a:xfrm>
          <a:prstGeom prst="rect">
            <a:avLst/>
          </a:prstGeom>
        </p:spPr>
        <p:txBody>
          <a:bodyPr lIns="0">
            <a:noAutofit/>
          </a:bodyPr>
          <a:lstStyle>
            <a:lvl1pPr marL="0" indent="0">
              <a:buNone/>
              <a:defRPr/>
            </a:lvl1pPr>
          </a:lstStyle>
          <a:p>
            <a:endParaRPr lang="en-US" dirty="0"/>
          </a:p>
        </p:txBody>
      </p:sp>
      <p:sp>
        <p:nvSpPr>
          <p:cNvPr id="3" name="Slide Number Placeholder 5">
            <a:extLst>
              <a:ext uri="{FF2B5EF4-FFF2-40B4-BE49-F238E27FC236}">
                <a16:creationId xmlns:a16="http://schemas.microsoft.com/office/drawing/2014/main" id="{BFAEB346-1F2E-B43F-10BE-D2D103DB303A}"/>
              </a:ext>
            </a:extLst>
          </p:cNvPr>
          <p:cNvSpPr>
            <a:spLocks noGrp="1"/>
          </p:cNvSpPr>
          <p:nvPr>
            <p:ph type="sldNum" sz="quarter" idx="4"/>
          </p:nvPr>
        </p:nvSpPr>
        <p:spPr>
          <a:xfrm>
            <a:off x="11694160" y="54292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916210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47CBE6FE-C16F-02C9-C4FF-AD297F1A6FE8}"/>
              </a:ext>
            </a:extLst>
          </p:cNvPr>
          <p:cNvSpPr>
            <a:spLocks noGrp="1"/>
          </p:cNvSpPr>
          <p:nvPr>
            <p:ph type="sldNum" sz="quarter" idx="4"/>
          </p:nvPr>
        </p:nvSpPr>
        <p:spPr>
          <a:xfrm>
            <a:off x="11694160" y="54165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134167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NO_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Slide Number Placeholder 5">
            <a:extLst>
              <a:ext uri="{FF2B5EF4-FFF2-40B4-BE49-F238E27FC236}">
                <a16:creationId xmlns:a16="http://schemas.microsoft.com/office/drawing/2014/main" id="{5D9D6EE5-4DED-791E-5209-ED3187A293D9}"/>
              </a:ext>
            </a:extLst>
          </p:cNvPr>
          <p:cNvSpPr>
            <a:spLocks noGrp="1"/>
          </p:cNvSpPr>
          <p:nvPr>
            <p:ph type="sldNum" sz="quarter" idx="4"/>
          </p:nvPr>
        </p:nvSpPr>
        <p:spPr>
          <a:xfrm>
            <a:off x="11694160" y="54165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1694409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697951-66D7-0BAE-3E47-087ED25B2C0D}"/>
              </a:ext>
            </a:extLst>
          </p:cNvPr>
          <p:cNvSpPr>
            <a:spLocks noGrp="1"/>
          </p:cNvSpPr>
          <p:nvPr>
            <p:ph type="dt" sz="half" idx="10"/>
          </p:nvPr>
        </p:nvSpPr>
        <p:spPr>
          <a:xfrm>
            <a:off x="838200" y="5119396"/>
            <a:ext cx="2743200" cy="1738604"/>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FE57068-EC73-797C-2862-CA742873BF4D}"/>
              </a:ext>
            </a:extLst>
          </p:cNvPr>
          <p:cNvSpPr>
            <a:spLocks noGrp="1"/>
          </p:cNvSpPr>
          <p:nvPr>
            <p:ph type="ftr" sz="quarter" idx="11"/>
          </p:nvPr>
        </p:nvSpPr>
        <p:spPr>
          <a:xfrm>
            <a:off x="4449336" y="6356350"/>
            <a:ext cx="3704063" cy="501650"/>
          </a:xfrm>
          <a:prstGeom prst="rect">
            <a:avLst/>
          </a:prstGeom>
        </p:spPr>
        <p:txBody>
          <a:bodyPr/>
          <a:lstStyle>
            <a:lvl1pPr algn="l">
              <a:defRPr sz="1400">
                <a:solidFill>
                  <a:schemeClr val="accent2"/>
                </a:solidFill>
              </a:defRPr>
            </a:lvl1pPr>
          </a:lstStyle>
          <a:p>
            <a:endParaRPr lang="en-US" dirty="0"/>
          </a:p>
        </p:txBody>
      </p:sp>
      <p:sp>
        <p:nvSpPr>
          <p:cNvPr id="8" name="Rectangle 7">
            <a:extLst>
              <a:ext uri="{FF2B5EF4-FFF2-40B4-BE49-F238E27FC236}">
                <a16:creationId xmlns:a16="http://schemas.microsoft.com/office/drawing/2014/main" id="{E530AD9B-C70A-F153-7AC3-8EADA8BD9545}"/>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451C62-772B-3D75-C22D-C076EAF6FE01}"/>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23C2E8E-266E-6BA4-06AA-2384096ECBED}"/>
              </a:ext>
            </a:extLst>
          </p:cNvPr>
          <p:cNvSpPr txBox="1"/>
          <p:nvPr userDrawn="1"/>
        </p:nvSpPr>
        <p:spPr>
          <a:xfrm>
            <a:off x="289931" y="6460769"/>
            <a:ext cx="4360127" cy="307777"/>
          </a:xfrm>
          <a:prstGeom prst="rect">
            <a:avLst/>
          </a:prstGeom>
          <a:noFill/>
        </p:spPr>
        <p:txBody>
          <a:bodyPr wrap="square" lIns="0" rtlCol="0" anchor="ctr">
            <a:spAutoFit/>
          </a:bodyPr>
          <a:lstStyle/>
          <a:p>
            <a:r>
              <a:rPr lang="en-US" sz="1400" dirty="0"/>
              <a:t>UNIVERSITY OF ROCHESTER MEDICAL CENTER</a:t>
            </a:r>
          </a:p>
        </p:txBody>
      </p:sp>
      <p:sp>
        <p:nvSpPr>
          <p:cNvPr id="7" name="Slide Number Placeholder 6">
            <a:extLst>
              <a:ext uri="{FF2B5EF4-FFF2-40B4-BE49-F238E27FC236}">
                <a16:creationId xmlns:a16="http://schemas.microsoft.com/office/drawing/2014/main" id="{8A46D226-BE04-D02D-428E-513EA8BB90BB}"/>
              </a:ext>
            </a:extLst>
          </p:cNvPr>
          <p:cNvSpPr>
            <a:spLocks noGrp="1"/>
          </p:cNvSpPr>
          <p:nvPr>
            <p:ph type="sldNum" sz="quarter" idx="12"/>
          </p:nvPr>
        </p:nvSpPr>
        <p:spPr>
          <a:xfrm>
            <a:off x="11686478" y="6356350"/>
            <a:ext cx="505522" cy="501650"/>
          </a:xfrm>
          <a:prstGeom prst="rect">
            <a:avLst/>
          </a:prstGeom>
        </p:spPr>
        <p:txBody>
          <a:bodyPr/>
          <a:lstStyle>
            <a:lvl1pPr algn="ctr">
              <a:defRPr sz="1400"/>
            </a:lvl1pPr>
          </a:lstStyle>
          <a:p>
            <a:fld id="{8CD163E1-72E7-7944-A73E-F4FF5EB080ED}" type="slidenum">
              <a:rPr lang="en-US" smtClean="0"/>
              <a:pPr/>
              <a:t>‹#›</a:t>
            </a:fld>
            <a:endParaRPr lang="en-US"/>
          </a:p>
        </p:txBody>
      </p:sp>
      <p:sp>
        <p:nvSpPr>
          <p:cNvPr id="2" name="Rectangle 1">
            <a:extLst>
              <a:ext uri="{FF2B5EF4-FFF2-40B4-BE49-F238E27FC236}">
                <a16:creationId xmlns:a16="http://schemas.microsoft.com/office/drawing/2014/main" id="{61CFC247-E94D-71E6-1CC9-B2C67610BE4E}"/>
              </a:ext>
            </a:extLst>
          </p:cNvPr>
          <p:cNvSpPr/>
          <p:nvPr userDrawn="1"/>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9DECE2-A68E-C58D-41E9-EDECFF5F0182}"/>
              </a:ext>
            </a:extLst>
          </p:cNvPr>
          <p:cNvPicPr>
            <a:picLocks noChangeAspect="1"/>
          </p:cNvPicPr>
          <p:nvPr userDrawn="1"/>
        </p:nvPicPr>
        <p:blipFill>
          <a:blip r:embed="rId2"/>
          <a:srcRect/>
          <a:stretch/>
        </p:blipFill>
        <p:spPr>
          <a:xfrm>
            <a:off x="2935486" y="1837777"/>
            <a:ext cx="6336985" cy="1009819"/>
          </a:xfrm>
          <a:prstGeom prst="rect">
            <a:avLst/>
          </a:prstGeom>
        </p:spPr>
      </p:pic>
      <p:pic>
        <p:nvPicPr>
          <p:cNvPr id="14" name="Picture 13">
            <a:extLst>
              <a:ext uri="{FF2B5EF4-FFF2-40B4-BE49-F238E27FC236}">
                <a16:creationId xmlns:a16="http://schemas.microsoft.com/office/drawing/2014/main" id="{CD334607-8916-89E8-D433-E42F3E831CD0}"/>
              </a:ext>
            </a:extLst>
          </p:cNvPr>
          <p:cNvPicPr>
            <a:picLocks noChangeAspect="1"/>
          </p:cNvPicPr>
          <p:nvPr userDrawn="1"/>
        </p:nvPicPr>
        <p:blipFill>
          <a:blip r:embed="rId3"/>
          <a:srcRect/>
          <a:stretch/>
        </p:blipFill>
        <p:spPr>
          <a:xfrm>
            <a:off x="4733758" y="3808031"/>
            <a:ext cx="2722882" cy="1089152"/>
          </a:xfrm>
          <a:prstGeom prst="rect">
            <a:avLst/>
          </a:prstGeom>
        </p:spPr>
      </p:pic>
    </p:spTree>
    <p:extLst>
      <p:ext uri="{BB962C8B-B14F-4D97-AF65-F5344CB8AC3E}">
        <p14:creationId xmlns:p14="http://schemas.microsoft.com/office/powerpoint/2010/main" val="22379536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E8465C9-2B18-4CC9-AD75-2C78F880FA8E}"/>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a:t>Study name</a:t>
            </a:r>
          </a:p>
        </p:txBody>
      </p:sp>
      <p:sp>
        <p:nvSpPr>
          <p:cNvPr id="2" name="Title 1"/>
          <p:cNvSpPr>
            <a:spLocks noGrp="1"/>
          </p:cNvSpPr>
          <p:nvPr>
            <p:ph type="title"/>
          </p:nvPr>
        </p:nvSpPr>
        <p:spPr/>
        <p:txBody>
          <a:bodyPr/>
          <a:lstStyle>
            <a:lvl1pPr>
              <a:defRPr sz="3200"/>
            </a:lvl1pPr>
          </a:lstStyle>
          <a:p>
            <a:r>
              <a:rPr lang="en-US"/>
              <a:t>Click to edit Master title style</a:t>
            </a:r>
          </a:p>
        </p:txBody>
      </p:sp>
      <p:sp>
        <p:nvSpPr>
          <p:cNvPr id="8" name="Slide Number Placeholder 5"/>
          <p:cNvSpPr>
            <a:spLocks noGrp="1"/>
          </p:cNvSpPr>
          <p:nvPr>
            <p:ph type="sldNum" sz="quarter" idx="4"/>
          </p:nvPr>
        </p:nvSpPr>
        <p:spPr>
          <a:xfrm>
            <a:off x="11149247" y="6332095"/>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
        <p:nvSpPr>
          <p:cNvPr id="6" name="Content Placeholder 5"/>
          <p:cNvSpPr>
            <a:spLocks noGrp="1"/>
          </p:cNvSpPr>
          <p:nvPr>
            <p:ph sz="quarter" idx="10"/>
          </p:nvPr>
        </p:nvSpPr>
        <p:spPr>
          <a:xfrm>
            <a:off x="378461" y="1396999"/>
            <a:ext cx="5552016" cy="4728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6266179" y="1397001"/>
            <a:ext cx="5547360" cy="4728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5F867A-F92D-47D8-87B4-6EA882EE7AA4}"/>
              </a:ext>
            </a:extLst>
          </p:cNvPr>
          <p:cNvSpPr>
            <a:spLocks noGrp="1"/>
          </p:cNvSpPr>
          <p:nvPr>
            <p:ph type="ftr" sz="quarter" idx="13"/>
          </p:nvPr>
        </p:nvSpPr>
        <p:spPr/>
        <p:txBody>
          <a:bodyPr/>
          <a:lstStyle/>
          <a:p>
            <a:endParaRPr lang="en-US" dirty="0"/>
          </a:p>
        </p:txBody>
      </p:sp>
    </p:spTree>
    <p:custDataLst>
      <p:tags r:id="rId1"/>
    </p:custDataLst>
    <p:extLst>
      <p:ext uri="{BB962C8B-B14F-4D97-AF65-F5344CB8AC3E}">
        <p14:creationId xmlns:p14="http://schemas.microsoft.com/office/powerpoint/2010/main" val="4098144034"/>
      </p:ext>
    </p:extLst>
  </p:cSld>
  <p:clrMapOvr>
    <a:masterClrMapping/>
  </p:clrMapOvr>
  <p:transition spd="slow">
    <p:fade/>
  </p:transition>
  <p:extLst>
    <p:ext uri="{DCECCB84-F9BA-43D5-87BE-67443E8EF086}">
      <p15:sldGuideLst xmlns:p15="http://schemas.microsoft.com/office/powerpoint/2012/main">
        <p15:guide id="1" orient="horz" pos="88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a:t>Study name</a:t>
            </a:r>
          </a:p>
        </p:txBody>
      </p:sp>
      <p:sp>
        <p:nvSpPr>
          <p:cNvPr id="2" name="Title 1"/>
          <p:cNvSpPr>
            <a:spLocks noGrp="1"/>
          </p:cNvSpPr>
          <p:nvPr>
            <p:ph type="title"/>
          </p:nvPr>
        </p:nvSpPr>
        <p:spPr/>
        <p:txBody>
          <a:bodyPr/>
          <a:lstStyle>
            <a:lvl1pPr>
              <a:defRPr sz="3200"/>
            </a:lvl1pPr>
          </a:lstStyle>
          <a:p>
            <a:r>
              <a:rPr lang="en-US"/>
              <a:t>Click to edit Master title style</a:t>
            </a:r>
          </a:p>
        </p:txBody>
      </p:sp>
      <p:sp>
        <p:nvSpPr>
          <p:cNvPr id="6" name="Slide Number Placeholder 5"/>
          <p:cNvSpPr>
            <a:spLocks noGrp="1"/>
          </p:cNvSpPr>
          <p:nvPr>
            <p:ph type="sldNum" sz="quarter" idx="4"/>
          </p:nvPr>
        </p:nvSpPr>
        <p:spPr>
          <a:xfrm>
            <a:off x="11149247" y="6332095"/>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Tree>
    <p:custDataLst>
      <p:tags r:id="rId1"/>
    </p:custDataLst>
    <p:extLst>
      <p:ext uri="{BB962C8B-B14F-4D97-AF65-F5344CB8AC3E}">
        <p14:creationId xmlns:p14="http://schemas.microsoft.com/office/powerpoint/2010/main" val="1967663773"/>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8986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tx2"/>
                </a:solidFill>
              </a:defRPr>
            </a:lvl1pPr>
          </a:lstStyle>
          <a:p>
            <a:pPr lvl="0"/>
            <a:r>
              <a:rPr lang="en-US"/>
              <a:t>Click to add title</a:t>
            </a:r>
          </a:p>
        </p:txBody>
      </p:sp>
      <p:sp>
        <p:nvSpPr>
          <p:cNvPr id="3" name="Subtitle 2"/>
          <p:cNvSpPr>
            <a:spLocks noGrp="1"/>
          </p:cNvSpPr>
          <p:nvPr>
            <p:ph type="subTitle" idx="1" hasCustomPrompt="1"/>
          </p:nvPr>
        </p:nvSpPr>
        <p:spPr>
          <a:xfrm>
            <a:off x="355600" y="3428213"/>
            <a:ext cx="10363200" cy="419616"/>
          </a:xfrm>
        </p:spPr>
        <p:txBody>
          <a:bodyPr>
            <a:noAutofit/>
          </a:bodyPr>
          <a:lstStyle>
            <a:lvl1pPr marL="0" indent="0" algn="l">
              <a:spcBef>
                <a:spcPts val="0"/>
              </a:spcBef>
              <a:spcAft>
                <a:spcPts val="0"/>
              </a:spcAft>
              <a:buNone/>
              <a:defRPr sz="2133" b="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0C96920-974E-4924-9A66-A625F1502062}"/>
              </a:ext>
            </a:extLst>
          </p:cNvPr>
          <p:cNvSpPr>
            <a:spLocks noGrp="1"/>
          </p:cNvSpPr>
          <p:nvPr>
            <p:ph type="body" sz="quarter" idx="12" hasCustomPrompt="1"/>
          </p:nvPr>
        </p:nvSpPr>
        <p:spPr>
          <a:xfrm>
            <a:off x="355600" y="3916151"/>
            <a:ext cx="10363200" cy="353043"/>
          </a:xfrm>
        </p:spPr>
        <p:txBody>
          <a:bodyPr/>
          <a:lstStyle>
            <a:lvl1pPr>
              <a:defRPr sz="1867"/>
            </a:lvl1pPr>
          </a:lstStyle>
          <a:p>
            <a:pPr lvl="0"/>
            <a:r>
              <a:rPr lang="en-US"/>
              <a:t>Click to add affiliations</a:t>
            </a:r>
            <a:endParaRPr lang="en-GB"/>
          </a:p>
        </p:txBody>
      </p:sp>
    </p:spTree>
    <p:custDataLst>
      <p:tags r:id="rId1"/>
    </p:custDataLst>
    <p:extLst>
      <p:ext uri="{BB962C8B-B14F-4D97-AF65-F5344CB8AC3E}">
        <p14:creationId xmlns:p14="http://schemas.microsoft.com/office/powerpoint/2010/main" val="4135592543"/>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6B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8CFB-3162-47D6-9067-FBE7C5CE61A1}"/>
              </a:ext>
            </a:extLst>
          </p:cNvPr>
          <p:cNvSpPr>
            <a:spLocks noGrp="1"/>
          </p:cNvSpPr>
          <p:nvPr>
            <p:ph type="ctrTitle" hasCustomPrompt="1"/>
          </p:nvPr>
        </p:nvSpPr>
        <p:spPr>
          <a:xfrm>
            <a:off x="736601" y="792091"/>
            <a:ext cx="8507156" cy="2705659"/>
          </a:xfrm>
        </p:spPr>
        <p:txBody>
          <a:bodyPr anchor="t">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a:t>Poster title</a:t>
            </a:r>
          </a:p>
        </p:txBody>
      </p:sp>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dirty="0"/>
          </a:p>
        </p:txBody>
      </p:sp>
      <p:cxnSp>
        <p:nvCxnSpPr>
          <p:cNvPr id="10" name="Straight Connector 9">
            <a:extLst>
              <a:ext uri="{FF2B5EF4-FFF2-40B4-BE49-F238E27FC236}">
                <a16:creationId xmlns:a16="http://schemas.microsoft.com/office/drawing/2014/main" id="{3CFFDBF9-7C79-4E50-889D-8163AF7FAB05}"/>
              </a:ext>
            </a:extLst>
          </p:cNvPr>
          <p:cNvCxnSpPr>
            <a:cxnSpLocks/>
          </p:cNvCxnSpPr>
          <p:nvPr userDrawn="1"/>
        </p:nvCxnSpPr>
        <p:spPr>
          <a:xfrm>
            <a:off x="735442" y="2909679"/>
            <a:ext cx="1046872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26177E-64E8-4D53-896A-20DD500D929E}"/>
              </a:ext>
            </a:extLst>
          </p:cNvPr>
          <p:cNvSpPr>
            <a:spLocks noGrp="1"/>
          </p:cNvSpPr>
          <p:nvPr>
            <p:ph type="body" sz="quarter" idx="13" hasCustomPrompt="1"/>
          </p:nvPr>
        </p:nvSpPr>
        <p:spPr>
          <a:xfrm>
            <a:off x="736021" y="3748901"/>
            <a:ext cx="10468144" cy="1188851"/>
          </a:xfrm>
        </p:spPr>
        <p:txBody>
          <a:bodyPr>
            <a:normAutofit/>
          </a:bodyPr>
          <a:lstStyle>
            <a:lvl1pPr marL="0" indent="0">
              <a:buFontTx/>
              <a:buNone/>
              <a:defRPr sz="20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Authors</a:t>
            </a:r>
          </a:p>
        </p:txBody>
      </p:sp>
      <p:sp>
        <p:nvSpPr>
          <p:cNvPr id="13" name="Text Placeholder 11">
            <a:extLst>
              <a:ext uri="{FF2B5EF4-FFF2-40B4-BE49-F238E27FC236}">
                <a16:creationId xmlns:a16="http://schemas.microsoft.com/office/drawing/2014/main" id="{ED2BAAFB-40EC-4695-B453-1BA623A7D48B}"/>
              </a:ext>
            </a:extLst>
          </p:cNvPr>
          <p:cNvSpPr>
            <a:spLocks noGrp="1"/>
          </p:cNvSpPr>
          <p:nvPr>
            <p:ph type="body" sz="quarter" idx="14" hasCustomPrompt="1"/>
          </p:nvPr>
        </p:nvSpPr>
        <p:spPr>
          <a:xfrm>
            <a:off x="736021" y="5063321"/>
            <a:ext cx="10468144" cy="1141219"/>
          </a:xfrm>
        </p:spPr>
        <p:txBody>
          <a:bodyP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Institutions</a:t>
            </a:r>
          </a:p>
        </p:txBody>
      </p:sp>
      <p:sp>
        <p:nvSpPr>
          <p:cNvPr id="8" name="Text Placeholder 11">
            <a:extLst>
              <a:ext uri="{FF2B5EF4-FFF2-40B4-BE49-F238E27FC236}">
                <a16:creationId xmlns:a16="http://schemas.microsoft.com/office/drawing/2014/main" id="{19C0E15F-7372-4481-BC18-BE0081563195}"/>
              </a:ext>
            </a:extLst>
          </p:cNvPr>
          <p:cNvSpPr>
            <a:spLocks noGrp="1"/>
          </p:cNvSpPr>
          <p:nvPr>
            <p:ph type="body" sz="quarter" idx="15" hasCustomPrompt="1"/>
          </p:nvPr>
        </p:nvSpPr>
        <p:spPr>
          <a:xfrm>
            <a:off x="1" y="1"/>
            <a:ext cx="1404851" cy="482139"/>
          </a:xfrm>
        </p:spPr>
        <p:txBody>
          <a:bodyPr anchor="ct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Poster </a:t>
            </a:r>
            <a:r>
              <a:rPr lang="en-US" err="1"/>
              <a:t>xxxx</a:t>
            </a:r>
            <a:endParaRPr lang="en-US"/>
          </a:p>
        </p:txBody>
      </p:sp>
      <p:sp>
        <p:nvSpPr>
          <p:cNvPr id="9" name="Text Placeholder 11">
            <a:extLst>
              <a:ext uri="{FF2B5EF4-FFF2-40B4-BE49-F238E27FC236}">
                <a16:creationId xmlns:a16="http://schemas.microsoft.com/office/drawing/2014/main" id="{3F438E9D-C0DC-4D03-9592-402770D297BA}"/>
              </a:ext>
            </a:extLst>
          </p:cNvPr>
          <p:cNvSpPr>
            <a:spLocks noGrp="1"/>
          </p:cNvSpPr>
          <p:nvPr>
            <p:ph type="body" sz="quarter" idx="16" hasCustomPrompt="1"/>
          </p:nvPr>
        </p:nvSpPr>
        <p:spPr>
          <a:xfrm>
            <a:off x="6378635" y="1"/>
            <a:ext cx="2442095" cy="482139"/>
          </a:xfrm>
        </p:spPr>
        <p:txBody>
          <a:bodyPr anchor="ctr">
            <a:normAutofit/>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bg1"/>
                </a:solidFill>
                <a:latin typeface="Arial" panose="020B0604020202020204" pitchFamily="34" charset="0"/>
                <a:cs typeface="Arial" panose="020B0604020202020204" pitchFamily="34" charset="0"/>
              </a:defRPr>
            </a:lvl2pPr>
            <a:lvl3pPr marL="914377" indent="0">
              <a:buFontTx/>
              <a:buNone/>
              <a:defRPr sz="1200">
                <a:solidFill>
                  <a:schemeClr val="bg1"/>
                </a:solidFill>
                <a:latin typeface="Arial" panose="020B0604020202020204" pitchFamily="34" charset="0"/>
                <a:cs typeface="Arial" panose="020B0604020202020204" pitchFamily="34" charset="0"/>
              </a:defRPr>
            </a:lvl3pPr>
            <a:lvl4pPr marL="1371566" indent="0">
              <a:buFontTx/>
              <a:buNone/>
              <a:defRPr sz="1200">
                <a:solidFill>
                  <a:schemeClr val="bg1"/>
                </a:solidFill>
                <a:latin typeface="Arial" panose="020B0604020202020204" pitchFamily="34" charset="0"/>
                <a:cs typeface="Arial" panose="020B0604020202020204" pitchFamily="34" charset="0"/>
              </a:defRPr>
            </a:lvl4pPr>
            <a:lvl5pPr marL="1828754"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Presenting author name and email address</a:t>
            </a:r>
          </a:p>
        </p:txBody>
      </p:sp>
      <p:grpSp>
        <p:nvGrpSpPr>
          <p:cNvPr id="11" name="Group 10">
            <a:extLst>
              <a:ext uri="{FF2B5EF4-FFF2-40B4-BE49-F238E27FC236}">
                <a16:creationId xmlns:a16="http://schemas.microsoft.com/office/drawing/2014/main" id="{676421E8-735A-4517-9F27-F0A8AA5F6E83}"/>
              </a:ext>
            </a:extLst>
          </p:cNvPr>
          <p:cNvGrpSpPr/>
          <p:nvPr userDrawn="1"/>
        </p:nvGrpSpPr>
        <p:grpSpPr>
          <a:xfrm>
            <a:off x="11777519" y="96753"/>
            <a:ext cx="288636" cy="288636"/>
            <a:chOff x="323851" y="619793"/>
            <a:chExt cx="288636" cy="288636"/>
          </a:xfrm>
        </p:grpSpPr>
        <p:sp>
          <p:nvSpPr>
            <p:cNvPr id="14" name="Freeform: Shape 13">
              <a:extLst>
                <a:ext uri="{FF2B5EF4-FFF2-40B4-BE49-F238E27FC236}">
                  <a16:creationId xmlns:a16="http://schemas.microsoft.com/office/drawing/2014/main" id="{C1304B80-BD37-4556-9DB6-D9D85C81EA6B}"/>
                </a:ext>
              </a:extLst>
            </p:cNvPr>
            <p:cNvSpPr/>
            <p:nvPr/>
          </p:nvSpPr>
          <p:spPr>
            <a:xfrm>
              <a:off x="323851" y="619793"/>
              <a:ext cx="288636" cy="288636"/>
            </a:xfrm>
            <a:custGeom>
              <a:avLst/>
              <a:gdLst>
                <a:gd name="connsiteX0" fmla="*/ 62459 w 288636"/>
                <a:gd name="connsiteY0" fmla="*/ 148401 h 288636"/>
                <a:gd name="connsiteX1" fmla="*/ 62932 w 288636"/>
                <a:gd name="connsiteY1" fmla="*/ 150767 h 288636"/>
                <a:gd name="connsiteX2" fmla="*/ 62459 w 288636"/>
                <a:gd name="connsiteY2" fmla="*/ 148401 h 288636"/>
                <a:gd name="connsiteX3" fmla="*/ 165138 w 288636"/>
                <a:gd name="connsiteY3" fmla="*/ 24429 h 288636"/>
                <a:gd name="connsiteX4" fmla="*/ 164191 w 288636"/>
                <a:gd name="connsiteY4" fmla="*/ 23483 h 288636"/>
                <a:gd name="connsiteX5" fmla="*/ 152362 w 288636"/>
                <a:gd name="connsiteY5" fmla="*/ 14493 h 288636"/>
                <a:gd name="connsiteX6" fmla="*/ 138640 w 288636"/>
                <a:gd name="connsiteY6" fmla="*/ 15439 h 288636"/>
                <a:gd name="connsiteX7" fmla="*/ 130123 w 288636"/>
                <a:gd name="connsiteY7" fmla="*/ 22063 h 288636"/>
                <a:gd name="connsiteX8" fmla="*/ 126338 w 288636"/>
                <a:gd name="connsiteY8" fmla="*/ 24429 h 288636"/>
                <a:gd name="connsiteX9" fmla="*/ 165138 w 288636"/>
                <a:gd name="connsiteY9" fmla="*/ 24429 h 288636"/>
                <a:gd name="connsiteX10" fmla="*/ 255041 w 288636"/>
                <a:gd name="connsiteY10" fmla="*/ 124742 h 288636"/>
                <a:gd name="connsiteX11" fmla="*/ 257407 w 288636"/>
                <a:gd name="connsiteY11" fmla="*/ 123796 h 288636"/>
                <a:gd name="connsiteX12" fmla="*/ 273968 w 288636"/>
                <a:gd name="connsiteY12" fmla="*/ 111020 h 288636"/>
                <a:gd name="connsiteX13" fmla="*/ 273968 w 288636"/>
                <a:gd name="connsiteY13" fmla="*/ 108181 h 288636"/>
                <a:gd name="connsiteX14" fmla="*/ 256934 w 288636"/>
                <a:gd name="connsiteY14" fmla="*/ 94932 h 288636"/>
                <a:gd name="connsiteX15" fmla="*/ 255041 w 288636"/>
                <a:gd name="connsiteY15" fmla="*/ 93986 h 288636"/>
                <a:gd name="connsiteX16" fmla="*/ 255041 w 288636"/>
                <a:gd name="connsiteY16" fmla="*/ 124742 h 288636"/>
                <a:gd name="connsiteX17" fmla="*/ 36908 w 288636"/>
                <a:gd name="connsiteY17" fmla="*/ 93986 h 288636"/>
                <a:gd name="connsiteX18" fmla="*/ 35015 w 288636"/>
                <a:gd name="connsiteY18" fmla="*/ 95405 h 288636"/>
                <a:gd name="connsiteX19" fmla="*/ 23659 w 288636"/>
                <a:gd name="connsiteY19" fmla="*/ 104396 h 288636"/>
                <a:gd name="connsiteX20" fmla="*/ 17507 w 288636"/>
                <a:gd name="connsiteY20" fmla="*/ 109127 h 288636"/>
                <a:gd name="connsiteX21" fmla="*/ 17507 w 288636"/>
                <a:gd name="connsiteY21" fmla="*/ 111493 h 288636"/>
                <a:gd name="connsiteX22" fmla="*/ 20346 w 288636"/>
                <a:gd name="connsiteY22" fmla="*/ 113386 h 288636"/>
                <a:gd name="connsiteX23" fmla="*/ 35015 w 288636"/>
                <a:gd name="connsiteY23" fmla="*/ 124742 h 288636"/>
                <a:gd name="connsiteX24" fmla="*/ 37381 w 288636"/>
                <a:gd name="connsiteY24" fmla="*/ 125689 h 288636"/>
                <a:gd name="connsiteX25" fmla="*/ 37381 w 288636"/>
                <a:gd name="connsiteY25" fmla="*/ 93986 h 288636"/>
                <a:gd name="connsiteX26" fmla="*/ 12303 w 288636"/>
                <a:gd name="connsiteY26" fmla="*/ 122376 h 288636"/>
                <a:gd name="connsiteX27" fmla="*/ 11829 w 288636"/>
                <a:gd name="connsiteY27" fmla="*/ 123796 h 288636"/>
                <a:gd name="connsiteX28" fmla="*/ 12303 w 288636"/>
                <a:gd name="connsiteY28" fmla="*/ 140357 h 288636"/>
                <a:gd name="connsiteX29" fmla="*/ 12303 w 288636"/>
                <a:gd name="connsiteY29" fmla="*/ 141776 h 288636"/>
                <a:gd name="connsiteX30" fmla="*/ 11829 w 288636"/>
                <a:gd name="connsiteY30" fmla="*/ 181996 h 288636"/>
                <a:gd name="connsiteX31" fmla="*/ 11829 w 288636"/>
                <a:gd name="connsiteY31" fmla="*/ 265275 h 288636"/>
                <a:gd name="connsiteX32" fmla="*/ 12303 w 288636"/>
                <a:gd name="connsiteY32" fmla="*/ 270953 h 288636"/>
                <a:gd name="connsiteX33" fmla="*/ 14668 w 288636"/>
                <a:gd name="connsiteY33" fmla="*/ 271899 h 288636"/>
                <a:gd name="connsiteX34" fmla="*/ 26971 w 288636"/>
                <a:gd name="connsiteY34" fmla="*/ 262436 h 288636"/>
                <a:gd name="connsiteX35" fmla="*/ 48264 w 288636"/>
                <a:gd name="connsiteY35" fmla="*/ 245875 h 288636"/>
                <a:gd name="connsiteX36" fmla="*/ 62459 w 288636"/>
                <a:gd name="connsiteY36" fmla="*/ 234519 h 288636"/>
                <a:gd name="connsiteX37" fmla="*/ 91323 w 288636"/>
                <a:gd name="connsiteY37" fmla="*/ 212279 h 288636"/>
                <a:gd name="connsiteX38" fmla="*/ 108830 w 288636"/>
                <a:gd name="connsiteY38" fmla="*/ 199031 h 288636"/>
                <a:gd name="connsiteX39" fmla="*/ 109776 w 288636"/>
                <a:gd name="connsiteY39" fmla="*/ 197611 h 288636"/>
                <a:gd name="connsiteX40" fmla="*/ 90376 w 288636"/>
                <a:gd name="connsiteY40" fmla="*/ 182469 h 288636"/>
                <a:gd name="connsiteX41" fmla="*/ 70503 w 288636"/>
                <a:gd name="connsiteY41" fmla="*/ 167328 h 288636"/>
                <a:gd name="connsiteX42" fmla="*/ 51103 w 288636"/>
                <a:gd name="connsiteY42" fmla="*/ 152186 h 288636"/>
                <a:gd name="connsiteX43" fmla="*/ 31703 w 288636"/>
                <a:gd name="connsiteY43" fmla="*/ 137045 h 288636"/>
                <a:gd name="connsiteX44" fmla="*/ 12303 w 288636"/>
                <a:gd name="connsiteY44" fmla="*/ 122376 h 288636"/>
                <a:gd name="connsiteX45" fmla="*/ 181226 w 288636"/>
                <a:gd name="connsiteY45" fmla="*/ 198084 h 288636"/>
                <a:gd name="connsiteX46" fmla="*/ 278226 w 288636"/>
                <a:gd name="connsiteY46" fmla="*/ 272846 h 288636"/>
                <a:gd name="connsiteX47" fmla="*/ 279173 w 288636"/>
                <a:gd name="connsiteY47" fmla="*/ 270953 h 288636"/>
                <a:gd name="connsiteX48" fmla="*/ 279646 w 288636"/>
                <a:gd name="connsiteY48" fmla="*/ 266694 h 288636"/>
                <a:gd name="connsiteX49" fmla="*/ 279646 w 288636"/>
                <a:gd name="connsiteY49" fmla="*/ 180104 h 288636"/>
                <a:gd name="connsiteX50" fmla="*/ 279173 w 288636"/>
                <a:gd name="connsiteY50" fmla="*/ 171586 h 288636"/>
                <a:gd name="connsiteX51" fmla="*/ 279173 w 288636"/>
                <a:gd name="connsiteY51" fmla="*/ 170640 h 288636"/>
                <a:gd name="connsiteX52" fmla="*/ 279173 w 288636"/>
                <a:gd name="connsiteY52" fmla="*/ 139411 h 288636"/>
                <a:gd name="connsiteX53" fmla="*/ 279646 w 288636"/>
                <a:gd name="connsiteY53" fmla="*/ 134206 h 288636"/>
                <a:gd name="connsiteX54" fmla="*/ 279646 w 288636"/>
                <a:gd name="connsiteY54" fmla="*/ 123796 h 288636"/>
                <a:gd name="connsiteX55" fmla="*/ 279173 w 288636"/>
                <a:gd name="connsiteY55" fmla="*/ 122376 h 288636"/>
                <a:gd name="connsiteX56" fmla="*/ 181226 w 288636"/>
                <a:gd name="connsiteY56" fmla="*/ 198084 h 288636"/>
                <a:gd name="connsiteX57" fmla="*/ 267343 w 288636"/>
                <a:gd name="connsiteY57" fmla="*/ 279470 h 288636"/>
                <a:gd name="connsiteX58" fmla="*/ 266397 w 288636"/>
                <a:gd name="connsiteY58" fmla="*/ 278524 h 288636"/>
                <a:gd name="connsiteX59" fmla="*/ 258826 w 288636"/>
                <a:gd name="connsiteY59" fmla="*/ 272373 h 288636"/>
                <a:gd name="connsiteX60" fmla="*/ 242738 w 288636"/>
                <a:gd name="connsiteY60" fmla="*/ 260070 h 288636"/>
                <a:gd name="connsiteX61" fmla="*/ 228070 w 288636"/>
                <a:gd name="connsiteY61" fmla="*/ 248241 h 288636"/>
                <a:gd name="connsiteX62" fmla="*/ 212455 w 288636"/>
                <a:gd name="connsiteY62" fmla="*/ 236411 h 288636"/>
                <a:gd name="connsiteX63" fmla="*/ 192109 w 288636"/>
                <a:gd name="connsiteY63" fmla="*/ 220323 h 288636"/>
                <a:gd name="connsiteX64" fmla="*/ 173655 w 288636"/>
                <a:gd name="connsiteY64" fmla="*/ 205655 h 288636"/>
                <a:gd name="connsiteX65" fmla="*/ 170816 w 288636"/>
                <a:gd name="connsiteY65" fmla="*/ 205655 h 288636"/>
                <a:gd name="connsiteX66" fmla="*/ 162299 w 288636"/>
                <a:gd name="connsiteY66" fmla="*/ 212279 h 288636"/>
                <a:gd name="connsiteX67" fmla="*/ 149050 w 288636"/>
                <a:gd name="connsiteY67" fmla="*/ 217958 h 288636"/>
                <a:gd name="connsiteX68" fmla="*/ 132489 w 288636"/>
                <a:gd name="connsiteY68" fmla="*/ 213699 h 288636"/>
                <a:gd name="connsiteX69" fmla="*/ 122079 w 288636"/>
                <a:gd name="connsiteY69" fmla="*/ 205655 h 288636"/>
                <a:gd name="connsiteX70" fmla="*/ 119713 w 288636"/>
                <a:gd name="connsiteY70" fmla="*/ 205655 h 288636"/>
                <a:gd name="connsiteX71" fmla="*/ 98420 w 288636"/>
                <a:gd name="connsiteY71" fmla="*/ 222216 h 288636"/>
                <a:gd name="connsiteX72" fmla="*/ 75235 w 288636"/>
                <a:gd name="connsiteY72" fmla="*/ 240197 h 288636"/>
                <a:gd name="connsiteX73" fmla="*/ 60093 w 288636"/>
                <a:gd name="connsiteY73" fmla="*/ 252026 h 288636"/>
                <a:gd name="connsiteX74" fmla="*/ 30756 w 288636"/>
                <a:gd name="connsiteY74" fmla="*/ 274738 h 288636"/>
                <a:gd name="connsiteX75" fmla="*/ 25551 w 288636"/>
                <a:gd name="connsiteY75" fmla="*/ 278997 h 288636"/>
                <a:gd name="connsiteX76" fmla="*/ 26498 w 288636"/>
                <a:gd name="connsiteY76" fmla="*/ 279943 h 288636"/>
                <a:gd name="connsiteX77" fmla="*/ 267343 w 288636"/>
                <a:gd name="connsiteY77" fmla="*/ 279470 h 288636"/>
                <a:gd name="connsiteX78" fmla="*/ 146211 w 288636"/>
                <a:gd name="connsiteY78" fmla="*/ 36732 h 288636"/>
                <a:gd name="connsiteX79" fmla="*/ 61513 w 288636"/>
                <a:gd name="connsiteY79" fmla="*/ 36732 h 288636"/>
                <a:gd name="connsiteX80" fmla="*/ 55835 w 288636"/>
                <a:gd name="connsiteY80" fmla="*/ 38151 h 288636"/>
                <a:gd name="connsiteX81" fmla="*/ 48737 w 288636"/>
                <a:gd name="connsiteY81" fmla="*/ 49507 h 288636"/>
                <a:gd name="connsiteX82" fmla="*/ 48737 w 288636"/>
                <a:gd name="connsiteY82" fmla="*/ 93986 h 288636"/>
                <a:gd name="connsiteX83" fmla="*/ 48737 w 288636"/>
                <a:gd name="connsiteY83" fmla="*/ 132786 h 288636"/>
                <a:gd name="connsiteX84" fmla="*/ 49683 w 288636"/>
                <a:gd name="connsiteY84" fmla="*/ 136098 h 288636"/>
                <a:gd name="connsiteX85" fmla="*/ 61986 w 288636"/>
                <a:gd name="connsiteY85" fmla="*/ 146035 h 288636"/>
                <a:gd name="connsiteX86" fmla="*/ 69083 w 288636"/>
                <a:gd name="connsiteY86" fmla="*/ 151240 h 288636"/>
                <a:gd name="connsiteX87" fmla="*/ 73815 w 288636"/>
                <a:gd name="connsiteY87" fmla="*/ 155025 h 288636"/>
                <a:gd name="connsiteX88" fmla="*/ 90376 w 288636"/>
                <a:gd name="connsiteY88" fmla="*/ 167328 h 288636"/>
                <a:gd name="connsiteX89" fmla="*/ 96054 w 288636"/>
                <a:gd name="connsiteY89" fmla="*/ 172060 h 288636"/>
                <a:gd name="connsiteX90" fmla="*/ 105991 w 288636"/>
                <a:gd name="connsiteY90" fmla="*/ 180104 h 288636"/>
                <a:gd name="connsiteX91" fmla="*/ 130123 w 288636"/>
                <a:gd name="connsiteY91" fmla="*/ 199031 h 288636"/>
                <a:gd name="connsiteX92" fmla="*/ 139586 w 288636"/>
                <a:gd name="connsiteY92" fmla="*/ 206128 h 288636"/>
                <a:gd name="connsiteX93" fmla="*/ 152362 w 288636"/>
                <a:gd name="connsiteY93" fmla="*/ 206128 h 288636"/>
                <a:gd name="connsiteX94" fmla="*/ 169396 w 288636"/>
                <a:gd name="connsiteY94" fmla="*/ 193352 h 288636"/>
                <a:gd name="connsiteX95" fmla="*/ 188797 w 288636"/>
                <a:gd name="connsiteY95" fmla="*/ 178684 h 288636"/>
                <a:gd name="connsiteX96" fmla="*/ 190216 w 288636"/>
                <a:gd name="connsiteY96" fmla="*/ 177265 h 288636"/>
                <a:gd name="connsiteX97" fmla="*/ 192582 w 288636"/>
                <a:gd name="connsiteY97" fmla="*/ 174899 h 288636"/>
                <a:gd name="connsiteX98" fmla="*/ 195894 w 288636"/>
                <a:gd name="connsiteY98" fmla="*/ 172533 h 288636"/>
                <a:gd name="connsiteX99" fmla="*/ 209616 w 288636"/>
                <a:gd name="connsiteY99" fmla="*/ 162123 h 288636"/>
                <a:gd name="connsiteX100" fmla="*/ 212928 w 288636"/>
                <a:gd name="connsiteY100" fmla="*/ 159284 h 288636"/>
                <a:gd name="connsiteX101" fmla="*/ 214821 w 288636"/>
                <a:gd name="connsiteY101" fmla="*/ 157391 h 288636"/>
                <a:gd name="connsiteX102" fmla="*/ 225231 w 288636"/>
                <a:gd name="connsiteY102" fmla="*/ 149820 h 288636"/>
                <a:gd name="connsiteX103" fmla="*/ 233275 w 288636"/>
                <a:gd name="connsiteY103" fmla="*/ 143669 h 288636"/>
                <a:gd name="connsiteX104" fmla="*/ 242265 w 288636"/>
                <a:gd name="connsiteY104" fmla="*/ 136572 h 288636"/>
                <a:gd name="connsiteX105" fmla="*/ 243685 w 288636"/>
                <a:gd name="connsiteY105" fmla="*/ 132786 h 288636"/>
                <a:gd name="connsiteX106" fmla="*/ 243685 w 288636"/>
                <a:gd name="connsiteY106" fmla="*/ 127581 h 288636"/>
                <a:gd name="connsiteX107" fmla="*/ 243685 w 288636"/>
                <a:gd name="connsiteY107" fmla="*/ 49507 h 288636"/>
                <a:gd name="connsiteX108" fmla="*/ 242265 w 288636"/>
                <a:gd name="connsiteY108" fmla="*/ 43829 h 288636"/>
                <a:gd name="connsiteX109" fmla="*/ 230909 w 288636"/>
                <a:gd name="connsiteY109" fmla="*/ 37205 h 288636"/>
                <a:gd name="connsiteX110" fmla="*/ 146211 w 288636"/>
                <a:gd name="connsiteY110" fmla="*/ 36732 h 288636"/>
                <a:gd name="connsiteX111" fmla="*/ 145264 w 288636"/>
                <a:gd name="connsiteY111" fmla="*/ 291773 h 288636"/>
                <a:gd name="connsiteX112" fmla="*/ 27917 w 288636"/>
                <a:gd name="connsiteY112" fmla="*/ 291773 h 288636"/>
                <a:gd name="connsiteX113" fmla="*/ 19400 w 288636"/>
                <a:gd name="connsiteY113" fmla="*/ 290826 h 288636"/>
                <a:gd name="connsiteX114" fmla="*/ 6151 w 288636"/>
                <a:gd name="connsiteY114" fmla="*/ 283256 h 288636"/>
                <a:gd name="connsiteX115" fmla="*/ 473 w 288636"/>
                <a:gd name="connsiteY115" fmla="*/ 266694 h 288636"/>
                <a:gd name="connsiteX116" fmla="*/ 473 w 288636"/>
                <a:gd name="connsiteY116" fmla="*/ 179630 h 288636"/>
                <a:gd name="connsiteX117" fmla="*/ 473 w 288636"/>
                <a:gd name="connsiteY117" fmla="*/ 150767 h 288636"/>
                <a:gd name="connsiteX118" fmla="*/ 473 w 288636"/>
                <a:gd name="connsiteY118" fmla="*/ 142723 h 288636"/>
                <a:gd name="connsiteX119" fmla="*/ 0 w 288636"/>
                <a:gd name="connsiteY119" fmla="*/ 135152 h 288636"/>
                <a:gd name="connsiteX120" fmla="*/ 473 w 288636"/>
                <a:gd name="connsiteY120" fmla="*/ 114332 h 288636"/>
                <a:gd name="connsiteX121" fmla="*/ 473 w 288636"/>
                <a:gd name="connsiteY121" fmla="*/ 109127 h 288636"/>
                <a:gd name="connsiteX122" fmla="*/ 2839 w 288636"/>
                <a:gd name="connsiteY122" fmla="*/ 104396 h 288636"/>
                <a:gd name="connsiteX123" fmla="*/ 20820 w 288636"/>
                <a:gd name="connsiteY123" fmla="*/ 90674 h 288636"/>
                <a:gd name="connsiteX124" fmla="*/ 34069 w 288636"/>
                <a:gd name="connsiteY124" fmla="*/ 80264 h 288636"/>
                <a:gd name="connsiteX125" fmla="*/ 36908 w 288636"/>
                <a:gd name="connsiteY125" fmla="*/ 75059 h 288636"/>
                <a:gd name="connsiteX126" fmla="*/ 36908 w 288636"/>
                <a:gd name="connsiteY126" fmla="*/ 48561 h 288636"/>
                <a:gd name="connsiteX127" fmla="*/ 53469 w 288636"/>
                <a:gd name="connsiteY127" fmla="*/ 25376 h 288636"/>
                <a:gd name="connsiteX128" fmla="*/ 61039 w 288636"/>
                <a:gd name="connsiteY128" fmla="*/ 23956 h 288636"/>
                <a:gd name="connsiteX129" fmla="*/ 103625 w 288636"/>
                <a:gd name="connsiteY129" fmla="*/ 23956 h 288636"/>
                <a:gd name="connsiteX130" fmla="*/ 107884 w 288636"/>
                <a:gd name="connsiteY130" fmla="*/ 22537 h 288636"/>
                <a:gd name="connsiteX131" fmla="*/ 130596 w 288636"/>
                <a:gd name="connsiteY131" fmla="*/ 5029 h 288636"/>
                <a:gd name="connsiteX132" fmla="*/ 159460 w 288636"/>
                <a:gd name="connsiteY132" fmla="*/ 4556 h 288636"/>
                <a:gd name="connsiteX133" fmla="*/ 177913 w 288636"/>
                <a:gd name="connsiteY133" fmla="*/ 18751 h 288636"/>
                <a:gd name="connsiteX134" fmla="*/ 184538 w 288636"/>
                <a:gd name="connsiteY134" fmla="*/ 23483 h 288636"/>
                <a:gd name="connsiteX135" fmla="*/ 187850 w 288636"/>
                <a:gd name="connsiteY135" fmla="*/ 24429 h 288636"/>
                <a:gd name="connsiteX136" fmla="*/ 230436 w 288636"/>
                <a:gd name="connsiteY136" fmla="*/ 24429 h 288636"/>
                <a:gd name="connsiteX137" fmla="*/ 243685 w 288636"/>
                <a:gd name="connsiteY137" fmla="*/ 28215 h 288636"/>
                <a:gd name="connsiteX138" fmla="*/ 255041 w 288636"/>
                <a:gd name="connsiteY138" fmla="*/ 48088 h 288636"/>
                <a:gd name="connsiteX139" fmla="*/ 255041 w 288636"/>
                <a:gd name="connsiteY139" fmla="*/ 75059 h 288636"/>
                <a:gd name="connsiteX140" fmla="*/ 257407 w 288636"/>
                <a:gd name="connsiteY140" fmla="*/ 80264 h 288636"/>
                <a:gd name="connsiteX141" fmla="*/ 272075 w 288636"/>
                <a:gd name="connsiteY141" fmla="*/ 91147 h 288636"/>
                <a:gd name="connsiteX142" fmla="*/ 283431 w 288636"/>
                <a:gd name="connsiteY142" fmla="*/ 100137 h 288636"/>
                <a:gd name="connsiteX143" fmla="*/ 287217 w 288636"/>
                <a:gd name="connsiteY143" fmla="*/ 103449 h 288636"/>
                <a:gd name="connsiteX144" fmla="*/ 291475 w 288636"/>
                <a:gd name="connsiteY144" fmla="*/ 111493 h 288636"/>
                <a:gd name="connsiteX145" fmla="*/ 291002 w 288636"/>
                <a:gd name="connsiteY145" fmla="*/ 130893 h 288636"/>
                <a:gd name="connsiteX146" fmla="*/ 291002 w 288636"/>
                <a:gd name="connsiteY146" fmla="*/ 131840 h 288636"/>
                <a:gd name="connsiteX147" fmla="*/ 291475 w 288636"/>
                <a:gd name="connsiteY147" fmla="*/ 138937 h 288636"/>
                <a:gd name="connsiteX148" fmla="*/ 291475 w 288636"/>
                <a:gd name="connsiteY148" fmla="*/ 155499 h 288636"/>
                <a:gd name="connsiteX149" fmla="*/ 291002 w 288636"/>
                <a:gd name="connsiteY149" fmla="*/ 165908 h 288636"/>
                <a:gd name="connsiteX150" fmla="*/ 291475 w 288636"/>
                <a:gd name="connsiteY150" fmla="*/ 173952 h 288636"/>
                <a:gd name="connsiteX151" fmla="*/ 291002 w 288636"/>
                <a:gd name="connsiteY151" fmla="*/ 177265 h 288636"/>
                <a:gd name="connsiteX152" fmla="*/ 291002 w 288636"/>
                <a:gd name="connsiteY152" fmla="*/ 178684 h 288636"/>
                <a:gd name="connsiteX153" fmla="*/ 291475 w 288636"/>
                <a:gd name="connsiteY153" fmla="*/ 184835 h 288636"/>
                <a:gd name="connsiteX154" fmla="*/ 291475 w 288636"/>
                <a:gd name="connsiteY154" fmla="*/ 267168 h 288636"/>
                <a:gd name="connsiteX155" fmla="*/ 282012 w 288636"/>
                <a:gd name="connsiteY155" fmla="*/ 287041 h 288636"/>
                <a:gd name="connsiteX156" fmla="*/ 266397 w 288636"/>
                <a:gd name="connsiteY156" fmla="*/ 292246 h 288636"/>
                <a:gd name="connsiteX157" fmla="*/ 235168 w 288636"/>
                <a:gd name="connsiteY157" fmla="*/ 292246 h 288636"/>
                <a:gd name="connsiteX158" fmla="*/ 145264 w 288636"/>
                <a:gd name="connsiteY158" fmla="*/ 292246 h 28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88636" h="288636">
                  <a:moveTo>
                    <a:pt x="62459" y="148401"/>
                  </a:moveTo>
                  <a:cubicBezTo>
                    <a:pt x="61513" y="149347"/>
                    <a:pt x="61513" y="149820"/>
                    <a:pt x="62932" y="150767"/>
                  </a:cubicBezTo>
                  <a:cubicBezTo>
                    <a:pt x="62459" y="149820"/>
                    <a:pt x="62459" y="149347"/>
                    <a:pt x="62459" y="148401"/>
                  </a:cubicBezTo>
                  <a:moveTo>
                    <a:pt x="165138" y="24429"/>
                  </a:moveTo>
                  <a:cubicBezTo>
                    <a:pt x="164665" y="23956"/>
                    <a:pt x="164665" y="23483"/>
                    <a:pt x="164191" y="23483"/>
                  </a:cubicBezTo>
                  <a:cubicBezTo>
                    <a:pt x="160406" y="20644"/>
                    <a:pt x="156147" y="17332"/>
                    <a:pt x="152362" y="14493"/>
                  </a:cubicBezTo>
                  <a:cubicBezTo>
                    <a:pt x="148577" y="11654"/>
                    <a:pt x="142425" y="12127"/>
                    <a:pt x="138640" y="15439"/>
                  </a:cubicBezTo>
                  <a:cubicBezTo>
                    <a:pt x="135801" y="17805"/>
                    <a:pt x="132962" y="19698"/>
                    <a:pt x="130123" y="22063"/>
                  </a:cubicBezTo>
                  <a:cubicBezTo>
                    <a:pt x="128703" y="22537"/>
                    <a:pt x="127757" y="23483"/>
                    <a:pt x="126338" y="24429"/>
                  </a:cubicBezTo>
                  <a:cubicBezTo>
                    <a:pt x="129177" y="24902"/>
                    <a:pt x="162772" y="24902"/>
                    <a:pt x="165138" y="24429"/>
                  </a:cubicBezTo>
                  <a:moveTo>
                    <a:pt x="255041" y="124742"/>
                  </a:moveTo>
                  <a:cubicBezTo>
                    <a:pt x="256460" y="125215"/>
                    <a:pt x="256934" y="124269"/>
                    <a:pt x="257407" y="123796"/>
                  </a:cubicBezTo>
                  <a:cubicBezTo>
                    <a:pt x="263085" y="119537"/>
                    <a:pt x="268290" y="115279"/>
                    <a:pt x="273968" y="111020"/>
                  </a:cubicBezTo>
                  <a:cubicBezTo>
                    <a:pt x="275387" y="110074"/>
                    <a:pt x="275387" y="109127"/>
                    <a:pt x="273968" y="108181"/>
                  </a:cubicBezTo>
                  <a:cubicBezTo>
                    <a:pt x="268290" y="103923"/>
                    <a:pt x="262612" y="99191"/>
                    <a:pt x="256934" y="94932"/>
                  </a:cubicBezTo>
                  <a:cubicBezTo>
                    <a:pt x="256460" y="94459"/>
                    <a:pt x="255987" y="94459"/>
                    <a:pt x="255041" y="93986"/>
                  </a:cubicBezTo>
                  <a:lnTo>
                    <a:pt x="255041" y="124742"/>
                  </a:lnTo>
                  <a:close/>
                  <a:moveTo>
                    <a:pt x="36908" y="93986"/>
                  </a:moveTo>
                  <a:cubicBezTo>
                    <a:pt x="35961" y="94459"/>
                    <a:pt x="35488" y="94932"/>
                    <a:pt x="35015" y="95405"/>
                  </a:cubicBezTo>
                  <a:cubicBezTo>
                    <a:pt x="31229" y="98244"/>
                    <a:pt x="27444" y="101557"/>
                    <a:pt x="23659" y="104396"/>
                  </a:cubicBezTo>
                  <a:cubicBezTo>
                    <a:pt x="21766" y="105815"/>
                    <a:pt x="19400" y="107708"/>
                    <a:pt x="17507" y="109127"/>
                  </a:cubicBezTo>
                  <a:cubicBezTo>
                    <a:pt x="16561" y="110074"/>
                    <a:pt x="16561" y="110547"/>
                    <a:pt x="17507" y="111493"/>
                  </a:cubicBezTo>
                  <a:cubicBezTo>
                    <a:pt x="18454" y="111966"/>
                    <a:pt x="19400" y="112913"/>
                    <a:pt x="20346" y="113386"/>
                  </a:cubicBezTo>
                  <a:cubicBezTo>
                    <a:pt x="25078" y="117171"/>
                    <a:pt x="29810" y="120957"/>
                    <a:pt x="35015" y="124742"/>
                  </a:cubicBezTo>
                  <a:cubicBezTo>
                    <a:pt x="35488" y="125215"/>
                    <a:pt x="36434" y="126162"/>
                    <a:pt x="37381" y="125689"/>
                  </a:cubicBezTo>
                  <a:lnTo>
                    <a:pt x="37381" y="93986"/>
                  </a:lnTo>
                  <a:close/>
                  <a:moveTo>
                    <a:pt x="12303" y="122376"/>
                  </a:moveTo>
                  <a:cubicBezTo>
                    <a:pt x="12303" y="123323"/>
                    <a:pt x="11829" y="123323"/>
                    <a:pt x="11829" y="123796"/>
                  </a:cubicBezTo>
                  <a:cubicBezTo>
                    <a:pt x="12303" y="129474"/>
                    <a:pt x="11356" y="134679"/>
                    <a:pt x="12303" y="140357"/>
                  </a:cubicBezTo>
                  <a:cubicBezTo>
                    <a:pt x="12303" y="140830"/>
                    <a:pt x="12303" y="141303"/>
                    <a:pt x="12303" y="141776"/>
                  </a:cubicBezTo>
                  <a:cubicBezTo>
                    <a:pt x="12303" y="155025"/>
                    <a:pt x="11829" y="168274"/>
                    <a:pt x="11829" y="181996"/>
                  </a:cubicBezTo>
                  <a:cubicBezTo>
                    <a:pt x="11829" y="209914"/>
                    <a:pt x="11829" y="237358"/>
                    <a:pt x="11829" y="265275"/>
                  </a:cubicBezTo>
                  <a:cubicBezTo>
                    <a:pt x="11829" y="267168"/>
                    <a:pt x="11829" y="269060"/>
                    <a:pt x="12303" y="270953"/>
                  </a:cubicBezTo>
                  <a:cubicBezTo>
                    <a:pt x="12303" y="272846"/>
                    <a:pt x="13249" y="273319"/>
                    <a:pt x="14668" y="271899"/>
                  </a:cubicBezTo>
                  <a:cubicBezTo>
                    <a:pt x="18927" y="269060"/>
                    <a:pt x="22712" y="265748"/>
                    <a:pt x="26971" y="262436"/>
                  </a:cubicBezTo>
                  <a:cubicBezTo>
                    <a:pt x="34069" y="256758"/>
                    <a:pt x="41166" y="251080"/>
                    <a:pt x="48264" y="245875"/>
                  </a:cubicBezTo>
                  <a:cubicBezTo>
                    <a:pt x="52996" y="242089"/>
                    <a:pt x="57727" y="238304"/>
                    <a:pt x="62459" y="234519"/>
                  </a:cubicBezTo>
                  <a:cubicBezTo>
                    <a:pt x="71922" y="226948"/>
                    <a:pt x="81386" y="219850"/>
                    <a:pt x="91323" y="212279"/>
                  </a:cubicBezTo>
                  <a:cubicBezTo>
                    <a:pt x="97001" y="208021"/>
                    <a:pt x="103152" y="203289"/>
                    <a:pt x="108830" y="199031"/>
                  </a:cubicBezTo>
                  <a:cubicBezTo>
                    <a:pt x="109303" y="198557"/>
                    <a:pt x="109303" y="198557"/>
                    <a:pt x="109776" y="197611"/>
                  </a:cubicBezTo>
                  <a:cubicBezTo>
                    <a:pt x="103152" y="192406"/>
                    <a:pt x="96528" y="187674"/>
                    <a:pt x="90376" y="182469"/>
                  </a:cubicBezTo>
                  <a:cubicBezTo>
                    <a:pt x="83752" y="177265"/>
                    <a:pt x="77127" y="172533"/>
                    <a:pt x="70503" y="167328"/>
                  </a:cubicBezTo>
                  <a:cubicBezTo>
                    <a:pt x="63879" y="162123"/>
                    <a:pt x="57727" y="156918"/>
                    <a:pt x="51103" y="152186"/>
                  </a:cubicBezTo>
                  <a:cubicBezTo>
                    <a:pt x="44478" y="147455"/>
                    <a:pt x="38327" y="141776"/>
                    <a:pt x="31703" y="137045"/>
                  </a:cubicBezTo>
                  <a:cubicBezTo>
                    <a:pt x="26025" y="132313"/>
                    <a:pt x="19400" y="127581"/>
                    <a:pt x="12303" y="122376"/>
                  </a:cubicBezTo>
                  <a:moveTo>
                    <a:pt x="181226" y="198084"/>
                  </a:moveTo>
                  <a:cubicBezTo>
                    <a:pt x="213875" y="223162"/>
                    <a:pt x="246051" y="247767"/>
                    <a:pt x="278226" y="272846"/>
                  </a:cubicBezTo>
                  <a:cubicBezTo>
                    <a:pt x="278700" y="271899"/>
                    <a:pt x="279173" y="271426"/>
                    <a:pt x="279173" y="270953"/>
                  </a:cubicBezTo>
                  <a:cubicBezTo>
                    <a:pt x="279646" y="269534"/>
                    <a:pt x="279646" y="268114"/>
                    <a:pt x="279646" y="266694"/>
                  </a:cubicBezTo>
                  <a:cubicBezTo>
                    <a:pt x="279646" y="237831"/>
                    <a:pt x="279646" y="208967"/>
                    <a:pt x="279646" y="180104"/>
                  </a:cubicBezTo>
                  <a:cubicBezTo>
                    <a:pt x="279646" y="177265"/>
                    <a:pt x="280119" y="174425"/>
                    <a:pt x="279173" y="171586"/>
                  </a:cubicBezTo>
                  <a:cubicBezTo>
                    <a:pt x="279173" y="171113"/>
                    <a:pt x="279173" y="171113"/>
                    <a:pt x="279173" y="170640"/>
                  </a:cubicBezTo>
                  <a:cubicBezTo>
                    <a:pt x="279173" y="160230"/>
                    <a:pt x="279173" y="149820"/>
                    <a:pt x="279173" y="139411"/>
                  </a:cubicBezTo>
                  <a:cubicBezTo>
                    <a:pt x="279173" y="137518"/>
                    <a:pt x="279646" y="136098"/>
                    <a:pt x="279646" y="134206"/>
                  </a:cubicBezTo>
                  <a:cubicBezTo>
                    <a:pt x="279646" y="130893"/>
                    <a:pt x="279646" y="127581"/>
                    <a:pt x="279646" y="123796"/>
                  </a:cubicBezTo>
                  <a:cubicBezTo>
                    <a:pt x="279646" y="123323"/>
                    <a:pt x="279173" y="122849"/>
                    <a:pt x="279173" y="122376"/>
                  </a:cubicBezTo>
                  <a:cubicBezTo>
                    <a:pt x="246524" y="147455"/>
                    <a:pt x="214348" y="172533"/>
                    <a:pt x="181226" y="198084"/>
                  </a:cubicBezTo>
                  <a:moveTo>
                    <a:pt x="267343" y="279470"/>
                  </a:moveTo>
                  <a:cubicBezTo>
                    <a:pt x="266870" y="278997"/>
                    <a:pt x="266870" y="278524"/>
                    <a:pt x="266397" y="278524"/>
                  </a:cubicBezTo>
                  <a:cubicBezTo>
                    <a:pt x="264031" y="276631"/>
                    <a:pt x="261192" y="274265"/>
                    <a:pt x="258826" y="272373"/>
                  </a:cubicBezTo>
                  <a:cubicBezTo>
                    <a:pt x="253621" y="268114"/>
                    <a:pt x="247943" y="264329"/>
                    <a:pt x="242738" y="260070"/>
                  </a:cubicBezTo>
                  <a:cubicBezTo>
                    <a:pt x="238007" y="256285"/>
                    <a:pt x="232802" y="252026"/>
                    <a:pt x="228070" y="248241"/>
                  </a:cubicBezTo>
                  <a:cubicBezTo>
                    <a:pt x="222865" y="244455"/>
                    <a:pt x="217660" y="240670"/>
                    <a:pt x="212455" y="236411"/>
                  </a:cubicBezTo>
                  <a:cubicBezTo>
                    <a:pt x="205831" y="231206"/>
                    <a:pt x="198733" y="225528"/>
                    <a:pt x="192109" y="220323"/>
                  </a:cubicBezTo>
                  <a:cubicBezTo>
                    <a:pt x="185957" y="215592"/>
                    <a:pt x="179806" y="210860"/>
                    <a:pt x="173655" y="205655"/>
                  </a:cubicBezTo>
                  <a:cubicBezTo>
                    <a:pt x="172709" y="204709"/>
                    <a:pt x="171762" y="204709"/>
                    <a:pt x="170816" y="205655"/>
                  </a:cubicBezTo>
                  <a:cubicBezTo>
                    <a:pt x="167977" y="208021"/>
                    <a:pt x="165138" y="210387"/>
                    <a:pt x="162299" y="212279"/>
                  </a:cubicBezTo>
                  <a:cubicBezTo>
                    <a:pt x="158513" y="215592"/>
                    <a:pt x="153782" y="217484"/>
                    <a:pt x="149050" y="217958"/>
                  </a:cubicBezTo>
                  <a:cubicBezTo>
                    <a:pt x="142899" y="218431"/>
                    <a:pt x="137694" y="217011"/>
                    <a:pt x="132489" y="213699"/>
                  </a:cubicBezTo>
                  <a:cubicBezTo>
                    <a:pt x="129177" y="210860"/>
                    <a:pt x="125391" y="208494"/>
                    <a:pt x="122079" y="205655"/>
                  </a:cubicBezTo>
                  <a:cubicBezTo>
                    <a:pt x="121133" y="204709"/>
                    <a:pt x="120186" y="205182"/>
                    <a:pt x="119713" y="205655"/>
                  </a:cubicBezTo>
                  <a:cubicBezTo>
                    <a:pt x="112615" y="211333"/>
                    <a:pt x="105518" y="216538"/>
                    <a:pt x="98420" y="222216"/>
                  </a:cubicBezTo>
                  <a:cubicBezTo>
                    <a:pt x="90849" y="228367"/>
                    <a:pt x="82805" y="234519"/>
                    <a:pt x="75235" y="240197"/>
                  </a:cubicBezTo>
                  <a:cubicBezTo>
                    <a:pt x="70030" y="243982"/>
                    <a:pt x="65298" y="248241"/>
                    <a:pt x="60093" y="252026"/>
                  </a:cubicBezTo>
                  <a:cubicBezTo>
                    <a:pt x="50156" y="259597"/>
                    <a:pt x="40693" y="267168"/>
                    <a:pt x="30756" y="274738"/>
                  </a:cubicBezTo>
                  <a:cubicBezTo>
                    <a:pt x="28864" y="276158"/>
                    <a:pt x="27444" y="277577"/>
                    <a:pt x="25551" y="278997"/>
                  </a:cubicBezTo>
                  <a:cubicBezTo>
                    <a:pt x="25078" y="279943"/>
                    <a:pt x="25551" y="279943"/>
                    <a:pt x="26498" y="279943"/>
                  </a:cubicBezTo>
                  <a:cubicBezTo>
                    <a:pt x="44952" y="280890"/>
                    <a:pt x="264504" y="280417"/>
                    <a:pt x="267343" y="279470"/>
                  </a:cubicBezTo>
                  <a:moveTo>
                    <a:pt x="146211" y="36732"/>
                  </a:moveTo>
                  <a:cubicBezTo>
                    <a:pt x="117820" y="36732"/>
                    <a:pt x="89903" y="36732"/>
                    <a:pt x="61513" y="36732"/>
                  </a:cubicBezTo>
                  <a:cubicBezTo>
                    <a:pt x="59620" y="36732"/>
                    <a:pt x="57254" y="36732"/>
                    <a:pt x="55835" y="38151"/>
                  </a:cubicBezTo>
                  <a:cubicBezTo>
                    <a:pt x="51103" y="40517"/>
                    <a:pt x="48737" y="44303"/>
                    <a:pt x="48737" y="49507"/>
                  </a:cubicBezTo>
                  <a:cubicBezTo>
                    <a:pt x="48737" y="64176"/>
                    <a:pt x="48737" y="78844"/>
                    <a:pt x="48737" y="93986"/>
                  </a:cubicBezTo>
                  <a:cubicBezTo>
                    <a:pt x="48737" y="106762"/>
                    <a:pt x="48737" y="120010"/>
                    <a:pt x="48737" y="132786"/>
                  </a:cubicBezTo>
                  <a:cubicBezTo>
                    <a:pt x="48737" y="134206"/>
                    <a:pt x="48737" y="135152"/>
                    <a:pt x="49683" y="136098"/>
                  </a:cubicBezTo>
                  <a:cubicBezTo>
                    <a:pt x="53942" y="139411"/>
                    <a:pt x="57727" y="142723"/>
                    <a:pt x="61986" y="146035"/>
                  </a:cubicBezTo>
                  <a:cubicBezTo>
                    <a:pt x="64352" y="147928"/>
                    <a:pt x="66718" y="149347"/>
                    <a:pt x="69083" y="151240"/>
                  </a:cubicBezTo>
                  <a:cubicBezTo>
                    <a:pt x="70503" y="152659"/>
                    <a:pt x="71922" y="154079"/>
                    <a:pt x="73815" y="155025"/>
                  </a:cubicBezTo>
                  <a:cubicBezTo>
                    <a:pt x="79493" y="158811"/>
                    <a:pt x="84225" y="164016"/>
                    <a:pt x="90376" y="167328"/>
                  </a:cubicBezTo>
                  <a:cubicBezTo>
                    <a:pt x="92269" y="168747"/>
                    <a:pt x="94162" y="170167"/>
                    <a:pt x="96054" y="172060"/>
                  </a:cubicBezTo>
                  <a:cubicBezTo>
                    <a:pt x="99367" y="174899"/>
                    <a:pt x="102679" y="177265"/>
                    <a:pt x="105991" y="180104"/>
                  </a:cubicBezTo>
                  <a:cubicBezTo>
                    <a:pt x="114035" y="186255"/>
                    <a:pt x="122079" y="192879"/>
                    <a:pt x="130123" y="199031"/>
                  </a:cubicBezTo>
                  <a:cubicBezTo>
                    <a:pt x="132962" y="201396"/>
                    <a:pt x="136274" y="203762"/>
                    <a:pt x="139586" y="206128"/>
                  </a:cubicBezTo>
                  <a:cubicBezTo>
                    <a:pt x="142899" y="208494"/>
                    <a:pt x="149050" y="208494"/>
                    <a:pt x="152362" y="206128"/>
                  </a:cubicBezTo>
                  <a:cubicBezTo>
                    <a:pt x="158040" y="201870"/>
                    <a:pt x="163718" y="197611"/>
                    <a:pt x="169396" y="193352"/>
                  </a:cubicBezTo>
                  <a:cubicBezTo>
                    <a:pt x="176021" y="188621"/>
                    <a:pt x="182172" y="183889"/>
                    <a:pt x="188797" y="178684"/>
                  </a:cubicBezTo>
                  <a:cubicBezTo>
                    <a:pt x="189270" y="178211"/>
                    <a:pt x="189743" y="177738"/>
                    <a:pt x="190216" y="177265"/>
                  </a:cubicBezTo>
                  <a:cubicBezTo>
                    <a:pt x="191162" y="176318"/>
                    <a:pt x="191636" y="175845"/>
                    <a:pt x="192582" y="174899"/>
                  </a:cubicBezTo>
                  <a:cubicBezTo>
                    <a:pt x="193528" y="173952"/>
                    <a:pt x="194948" y="173006"/>
                    <a:pt x="195894" y="172533"/>
                  </a:cubicBezTo>
                  <a:cubicBezTo>
                    <a:pt x="200626" y="169221"/>
                    <a:pt x="205358" y="165435"/>
                    <a:pt x="209616" y="162123"/>
                  </a:cubicBezTo>
                  <a:cubicBezTo>
                    <a:pt x="210563" y="161177"/>
                    <a:pt x="211982" y="160230"/>
                    <a:pt x="212928" y="159284"/>
                  </a:cubicBezTo>
                  <a:cubicBezTo>
                    <a:pt x="213402" y="158811"/>
                    <a:pt x="214348" y="157864"/>
                    <a:pt x="214821" y="157391"/>
                  </a:cubicBezTo>
                  <a:cubicBezTo>
                    <a:pt x="218133" y="154552"/>
                    <a:pt x="221919" y="152186"/>
                    <a:pt x="225231" y="149820"/>
                  </a:cubicBezTo>
                  <a:cubicBezTo>
                    <a:pt x="228070" y="147928"/>
                    <a:pt x="230909" y="145562"/>
                    <a:pt x="233275" y="143669"/>
                  </a:cubicBezTo>
                  <a:cubicBezTo>
                    <a:pt x="236114" y="141303"/>
                    <a:pt x="238953" y="138937"/>
                    <a:pt x="242265" y="136572"/>
                  </a:cubicBezTo>
                  <a:cubicBezTo>
                    <a:pt x="243212" y="135625"/>
                    <a:pt x="243685" y="134206"/>
                    <a:pt x="243685" y="132786"/>
                  </a:cubicBezTo>
                  <a:cubicBezTo>
                    <a:pt x="243685" y="130893"/>
                    <a:pt x="243685" y="129474"/>
                    <a:pt x="243685" y="127581"/>
                  </a:cubicBezTo>
                  <a:cubicBezTo>
                    <a:pt x="243685" y="101557"/>
                    <a:pt x="243685" y="75532"/>
                    <a:pt x="243685" y="49507"/>
                  </a:cubicBezTo>
                  <a:cubicBezTo>
                    <a:pt x="243685" y="47615"/>
                    <a:pt x="243685" y="45249"/>
                    <a:pt x="242265" y="43829"/>
                  </a:cubicBezTo>
                  <a:cubicBezTo>
                    <a:pt x="239426" y="39571"/>
                    <a:pt x="236114" y="37205"/>
                    <a:pt x="230909" y="37205"/>
                  </a:cubicBezTo>
                  <a:cubicBezTo>
                    <a:pt x="202519" y="36732"/>
                    <a:pt x="174128" y="36732"/>
                    <a:pt x="146211" y="36732"/>
                  </a:cubicBezTo>
                  <a:moveTo>
                    <a:pt x="145264" y="291773"/>
                  </a:moveTo>
                  <a:cubicBezTo>
                    <a:pt x="105991" y="291773"/>
                    <a:pt x="67191" y="291773"/>
                    <a:pt x="27917" y="291773"/>
                  </a:cubicBezTo>
                  <a:cubicBezTo>
                    <a:pt x="25078" y="291773"/>
                    <a:pt x="22239" y="291773"/>
                    <a:pt x="19400" y="290826"/>
                  </a:cubicBezTo>
                  <a:cubicBezTo>
                    <a:pt x="14195" y="289880"/>
                    <a:pt x="9937" y="287041"/>
                    <a:pt x="6151" y="283256"/>
                  </a:cubicBezTo>
                  <a:cubicBezTo>
                    <a:pt x="1893" y="278524"/>
                    <a:pt x="473" y="272846"/>
                    <a:pt x="473" y="266694"/>
                  </a:cubicBezTo>
                  <a:cubicBezTo>
                    <a:pt x="473" y="237358"/>
                    <a:pt x="473" y="208494"/>
                    <a:pt x="473" y="179630"/>
                  </a:cubicBezTo>
                  <a:cubicBezTo>
                    <a:pt x="473" y="170167"/>
                    <a:pt x="473" y="160230"/>
                    <a:pt x="473" y="150767"/>
                  </a:cubicBezTo>
                  <a:cubicBezTo>
                    <a:pt x="473" y="147928"/>
                    <a:pt x="946" y="145562"/>
                    <a:pt x="473" y="142723"/>
                  </a:cubicBezTo>
                  <a:cubicBezTo>
                    <a:pt x="0" y="140357"/>
                    <a:pt x="0" y="137518"/>
                    <a:pt x="0" y="135152"/>
                  </a:cubicBezTo>
                  <a:cubicBezTo>
                    <a:pt x="946" y="128054"/>
                    <a:pt x="0" y="121430"/>
                    <a:pt x="473" y="114332"/>
                  </a:cubicBezTo>
                  <a:cubicBezTo>
                    <a:pt x="473" y="112440"/>
                    <a:pt x="473" y="111020"/>
                    <a:pt x="473" y="109127"/>
                  </a:cubicBezTo>
                  <a:cubicBezTo>
                    <a:pt x="473" y="107235"/>
                    <a:pt x="1420" y="105815"/>
                    <a:pt x="2839" y="104396"/>
                  </a:cubicBezTo>
                  <a:cubicBezTo>
                    <a:pt x="8990" y="99664"/>
                    <a:pt x="14668" y="94932"/>
                    <a:pt x="20820" y="90674"/>
                  </a:cubicBezTo>
                  <a:cubicBezTo>
                    <a:pt x="25078" y="87361"/>
                    <a:pt x="29810" y="83576"/>
                    <a:pt x="34069" y="80264"/>
                  </a:cubicBezTo>
                  <a:cubicBezTo>
                    <a:pt x="35961" y="78844"/>
                    <a:pt x="36908" y="77425"/>
                    <a:pt x="36908" y="75059"/>
                  </a:cubicBezTo>
                  <a:cubicBezTo>
                    <a:pt x="36908" y="66542"/>
                    <a:pt x="36908" y="57551"/>
                    <a:pt x="36908" y="48561"/>
                  </a:cubicBezTo>
                  <a:cubicBezTo>
                    <a:pt x="36908" y="38624"/>
                    <a:pt x="43532" y="28688"/>
                    <a:pt x="53469" y="25376"/>
                  </a:cubicBezTo>
                  <a:cubicBezTo>
                    <a:pt x="55835" y="24429"/>
                    <a:pt x="58674" y="24429"/>
                    <a:pt x="61039" y="23956"/>
                  </a:cubicBezTo>
                  <a:cubicBezTo>
                    <a:pt x="75235" y="23956"/>
                    <a:pt x="89430" y="23956"/>
                    <a:pt x="103625" y="23956"/>
                  </a:cubicBezTo>
                  <a:cubicBezTo>
                    <a:pt x="105045" y="23956"/>
                    <a:pt x="106464" y="23483"/>
                    <a:pt x="107884" y="22537"/>
                  </a:cubicBezTo>
                  <a:cubicBezTo>
                    <a:pt x="115455" y="16385"/>
                    <a:pt x="123025" y="10707"/>
                    <a:pt x="130596" y="5029"/>
                  </a:cubicBezTo>
                  <a:cubicBezTo>
                    <a:pt x="139113" y="-1595"/>
                    <a:pt x="151416" y="-1595"/>
                    <a:pt x="159460" y="4556"/>
                  </a:cubicBezTo>
                  <a:cubicBezTo>
                    <a:pt x="165611" y="9288"/>
                    <a:pt x="171762" y="14019"/>
                    <a:pt x="177913" y="18751"/>
                  </a:cubicBezTo>
                  <a:cubicBezTo>
                    <a:pt x="180279" y="20644"/>
                    <a:pt x="182172" y="22063"/>
                    <a:pt x="184538" y="23483"/>
                  </a:cubicBezTo>
                  <a:cubicBezTo>
                    <a:pt x="185484" y="23956"/>
                    <a:pt x="186904" y="24429"/>
                    <a:pt x="187850" y="24429"/>
                  </a:cubicBezTo>
                  <a:cubicBezTo>
                    <a:pt x="202045" y="24429"/>
                    <a:pt x="216241" y="24429"/>
                    <a:pt x="230436" y="24429"/>
                  </a:cubicBezTo>
                  <a:cubicBezTo>
                    <a:pt x="235168" y="24429"/>
                    <a:pt x="239899" y="25376"/>
                    <a:pt x="243685" y="28215"/>
                  </a:cubicBezTo>
                  <a:cubicBezTo>
                    <a:pt x="250782" y="32946"/>
                    <a:pt x="255041" y="39571"/>
                    <a:pt x="255041" y="48088"/>
                  </a:cubicBezTo>
                  <a:cubicBezTo>
                    <a:pt x="255041" y="57078"/>
                    <a:pt x="255041" y="66069"/>
                    <a:pt x="255041" y="75059"/>
                  </a:cubicBezTo>
                  <a:cubicBezTo>
                    <a:pt x="255041" y="77425"/>
                    <a:pt x="255514" y="78844"/>
                    <a:pt x="257407" y="80264"/>
                  </a:cubicBezTo>
                  <a:cubicBezTo>
                    <a:pt x="262139" y="84049"/>
                    <a:pt x="267343" y="87361"/>
                    <a:pt x="272075" y="91147"/>
                  </a:cubicBezTo>
                  <a:cubicBezTo>
                    <a:pt x="275861" y="93986"/>
                    <a:pt x="279646" y="96825"/>
                    <a:pt x="283431" y="100137"/>
                  </a:cubicBezTo>
                  <a:cubicBezTo>
                    <a:pt x="284851" y="101083"/>
                    <a:pt x="285797" y="102503"/>
                    <a:pt x="287217" y="103449"/>
                  </a:cubicBezTo>
                  <a:cubicBezTo>
                    <a:pt x="290056" y="105342"/>
                    <a:pt x="291475" y="107708"/>
                    <a:pt x="291475" y="111493"/>
                  </a:cubicBezTo>
                  <a:cubicBezTo>
                    <a:pt x="291475" y="118118"/>
                    <a:pt x="291002" y="124269"/>
                    <a:pt x="291002" y="130893"/>
                  </a:cubicBezTo>
                  <a:cubicBezTo>
                    <a:pt x="291002" y="131367"/>
                    <a:pt x="291002" y="131840"/>
                    <a:pt x="291002" y="131840"/>
                  </a:cubicBezTo>
                  <a:cubicBezTo>
                    <a:pt x="291948" y="134206"/>
                    <a:pt x="291948" y="136572"/>
                    <a:pt x="291475" y="138937"/>
                  </a:cubicBezTo>
                  <a:cubicBezTo>
                    <a:pt x="291002" y="144616"/>
                    <a:pt x="291475" y="149820"/>
                    <a:pt x="291475" y="155499"/>
                  </a:cubicBezTo>
                  <a:cubicBezTo>
                    <a:pt x="291475" y="158811"/>
                    <a:pt x="291002" y="162123"/>
                    <a:pt x="291002" y="165908"/>
                  </a:cubicBezTo>
                  <a:cubicBezTo>
                    <a:pt x="291002" y="168747"/>
                    <a:pt x="291475" y="171113"/>
                    <a:pt x="291475" y="173952"/>
                  </a:cubicBezTo>
                  <a:cubicBezTo>
                    <a:pt x="291475" y="174899"/>
                    <a:pt x="291002" y="175845"/>
                    <a:pt x="291002" y="177265"/>
                  </a:cubicBezTo>
                  <a:cubicBezTo>
                    <a:pt x="291002" y="177738"/>
                    <a:pt x="291002" y="178211"/>
                    <a:pt x="291002" y="178684"/>
                  </a:cubicBezTo>
                  <a:cubicBezTo>
                    <a:pt x="291002" y="180577"/>
                    <a:pt x="291475" y="182943"/>
                    <a:pt x="291475" y="184835"/>
                  </a:cubicBezTo>
                  <a:cubicBezTo>
                    <a:pt x="291475" y="212279"/>
                    <a:pt x="291475" y="239724"/>
                    <a:pt x="291475" y="267168"/>
                  </a:cubicBezTo>
                  <a:cubicBezTo>
                    <a:pt x="291475" y="275212"/>
                    <a:pt x="288636" y="281836"/>
                    <a:pt x="282012" y="287041"/>
                  </a:cubicBezTo>
                  <a:cubicBezTo>
                    <a:pt x="277280" y="290826"/>
                    <a:pt x="272075" y="292246"/>
                    <a:pt x="266397" y="292246"/>
                  </a:cubicBezTo>
                  <a:cubicBezTo>
                    <a:pt x="255987" y="292246"/>
                    <a:pt x="245577" y="292246"/>
                    <a:pt x="235168" y="292246"/>
                  </a:cubicBezTo>
                  <a:lnTo>
                    <a:pt x="145264" y="292246"/>
                  </a:lnTo>
                  <a:close/>
                </a:path>
              </a:pathLst>
            </a:custGeom>
            <a:solidFill>
              <a:srgbClr val="FCAF17"/>
            </a:solidFill>
            <a:ln w="4609" cap="flat">
              <a:noFill/>
              <a:prstDash val="solid"/>
              <a:miter/>
            </a:ln>
          </p:spPr>
          <p:txBody>
            <a:bodyPr rtlCol="0" anchor="ctr"/>
            <a:lstStyle/>
            <a:p>
              <a:endParaRPr lang="en-GB" sz="2400" dirty="0"/>
            </a:p>
          </p:txBody>
        </p:sp>
        <p:sp>
          <p:nvSpPr>
            <p:cNvPr id="16" name="Freeform: Shape 15">
              <a:extLst>
                <a:ext uri="{FF2B5EF4-FFF2-40B4-BE49-F238E27FC236}">
                  <a16:creationId xmlns:a16="http://schemas.microsoft.com/office/drawing/2014/main" id="{2A983088-889F-4C5C-BC70-AC61A60F7865}"/>
                </a:ext>
              </a:extLst>
            </p:cNvPr>
            <p:cNvSpPr/>
            <p:nvPr/>
          </p:nvSpPr>
          <p:spPr>
            <a:xfrm>
              <a:off x="421024" y="688086"/>
              <a:ext cx="94635" cy="94635"/>
            </a:xfrm>
            <a:custGeom>
              <a:avLst/>
              <a:gdLst>
                <a:gd name="connsiteX0" fmla="*/ 56136 w 94634"/>
                <a:gd name="connsiteY0" fmla="*/ 37050 h 94634"/>
                <a:gd name="connsiteX1" fmla="*/ 47145 w 94634"/>
                <a:gd name="connsiteY1" fmla="*/ 37996 h 94634"/>
                <a:gd name="connsiteX2" fmla="*/ 41941 w 94634"/>
                <a:gd name="connsiteY2" fmla="*/ 53611 h 94634"/>
                <a:gd name="connsiteX3" fmla="*/ 46672 w 94634"/>
                <a:gd name="connsiteY3" fmla="*/ 57869 h 94634"/>
                <a:gd name="connsiteX4" fmla="*/ 53770 w 94634"/>
                <a:gd name="connsiteY4" fmla="*/ 57396 h 94634"/>
                <a:gd name="connsiteX5" fmla="*/ 56136 w 94634"/>
                <a:gd name="connsiteY5" fmla="*/ 54084 h 94634"/>
                <a:gd name="connsiteX6" fmla="*/ 56136 w 94634"/>
                <a:gd name="connsiteY6" fmla="*/ 44620 h 94634"/>
                <a:gd name="connsiteX7" fmla="*/ 56136 w 94634"/>
                <a:gd name="connsiteY7" fmla="*/ 37050 h 94634"/>
                <a:gd name="connsiteX8" fmla="*/ 67492 w 94634"/>
                <a:gd name="connsiteY8" fmla="*/ 44147 h 94634"/>
                <a:gd name="connsiteX9" fmla="*/ 67492 w 94634"/>
                <a:gd name="connsiteY9" fmla="*/ 55030 h 94634"/>
                <a:gd name="connsiteX10" fmla="*/ 68911 w 94634"/>
                <a:gd name="connsiteY10" fmla="*/ 57869 h 94634"/>
                <a:gd name="connsiteX11" fmla="*/ 75536 w 94634"/>
                <a:gd name="connsiteY11" fmla="*/ 59289 h 94634"/>
                <a:gd name="connsiteX12" fmla="*/ 84999 w 94634"/>
                <a:gd name="connsiteY12" fmla="*/ 51718 h 94634"/>
                <a:gd name="connsiteX13" fmla="*/ 83107 w 94634"/>
                <a:gd name="connsiteY13" fmla="*/ 35157 h 94634"/>
                <a:gd name="connsiteX14" fmla="*/ 73170 w 94634"/>
                <a:gd name="connsiteY14" fmla="*/ 20489 h 94634"/>
                <a:gd name="connsiteX15" fmla="*/ 46199 w 94634"/>
                <a:gd name="connsiteY15" fmla="*/ 11025 h 94634"/>
                <a:gd name="connsiteX16" fmla="*/ 29165 w 94634"/>
                <a:gd name="connsiteY16" fmla="*/ 16230 h 94634"/>
                <a:gd name="connsiteX17" fmla="*/ 14496 w 94634"/>
                <a:gd name="connsiteY17" fmla="*/ 33264 h 94634"/>
                <a:gd name="connsiteX18" fmla="*/ 12131 w 94634"/>
                <a:gd name="connsiteY18" fmla="*/ 54084 h 94634"/>
                <a:gd name="connsiteX19" fmla="*/ 15916 w 94634"/>
                <a:gd name="connsiteY19" fmla="*/ 65440 h 94634"/>
                <a:gd name="connsiteX20" fmla="*/ 20648 w 94634"/>
                <a:gd name="connsiteY20" fmla="*/ 71591 h 94634"/>
                <a:gd name="connsiteX21" fmla="*/ 31531 w 94634"/>
                <a:gd name="connsiteY21" fmla="*/ 80582 h 94634"/>
                <a:gd name="connsiteX22" fmla="*/ 43360 w 94634"/>
                <a:gd name="connsiteY22" fmla="*/ 83894 h 94634"/>
                <a:gd name="connsiteX23" fmla="*/ 49038 w 94634"/>
                <a:gd name="connsiteY23" fmla="*/ 84840 h 94634"/>
                <a:gd name="connsiteX24" fmla="*/ 53297 w 94634"/>
                <a:gd name="connsiteY24" fmla="*/ 91938 h 94634"/>
                <a:gd name="connsiteX25" fmla="*/ 48092 w 94634"/>
                <a:gd name="connsiteY25" fmla="*/ 96196 h 94634"/>
                <a:gd name="connsiteX26" fmla="*/ 44306 w 94634"/>
                <a:gd name="connsiteY26" fmla="*/ 95723 h 94634"/>
                <a:gd name="connsiteX27" fmla="*/ 34843 w 94634"/>
                <a:gd name="connsiteY27" fmla="*/ 93831 h 94634"/>
                <a:gd name="connsiteX28" fmla="*/ 32004 w 94634"/>
                <a:gd name="connsiteY28" fmla="*/ 92884 h 94634"/>
                <a:gd name="connsiteX29" fmla="*/ 26326 w 94634"/>
                <a:gd name="connsiteY29" fmla="*/ 90518 h 94634"/>
                <a:gd name="connsiteX30" fmla="*/ 14496 w 94634"/>
                <a:gd name="connsiteY30" fmla="*/ 82474 h 94634"/>
                <a:gd name="connsiteX31" fmla="*/ 8818 w 94634"/>
                <a:gd name="connsiteY31" fmla="*/ 75377 h 94634"/>
                <a:gd name="connsiteX32" fmla="*/ 4560 w 94634"/>
                <a:gd name="connsiteY32" fmla="*/ 68752 h 94634"/>
                <a:gd name="connsiteX33" fmla="*/ 3140 w 94634"/>
                <a:gd name="connsiteY33" fmla="*/ 64494 h 94634"/>
                <a:gd name="connsiteX34" fmla="*/ 1721 w 94634"/>
                <a:gd name="connsiteY34" fmla="*/ 61182 h 94634"/>
                <a:gd name="connsiteX35" fmla="*/ 301 w 94634"/>
                <a:gd name="connsiteY35" fmla="*/ 51245 h 94634"/>
                <a:gd name="connsiteX36" fmla="*/ 2667 w 94634"/>
                <a:gd name="connsiteY36" fmla="*/ 31845 h 94634"/>
                <a:gd name="connsiteX37" fmla="*/ 10711 w 94634"/>
                <a:gd name="connsiteY37" fmla="*/ 17650 h 94634"/>
                <a:gd name="connsiteX38" fmla="*/ 27745 w 94634"/>
                <a:gd name="connsiteY38" fmla="*/ 4401 h 94634"/>
                <a:gd name="connsiteX39" fmla="*/ 55189 w 94634"/>
                <a:gd name="connsiteY39" fmla="*/ 615 h 94634"/>
                <a:gd name="connsiteX40" fmla="*/ 72697 w 94634"/>
                <a:gd name="connsiteY40" fmla="*/ 6767 h 94634"/>
                <a:gd name="connsiteX41" fmla="*/ 82634 w 94634"/>
                <a:gd name="connsiteY41" fmla="*/ 14811 h 94634"/>
                <a:gd name="connsiteX42" fmla="*/ 92570 w 94634"/>
                <a:gd name="connsiteY42" fmla="*/ 29479 h 94634"/>
                <a:gd name="connsiteX43" fmla="*/ 94463 w 94634"/>
                <a:gd name="connsiteY43" fmla="*/ 59289 h 94634"/>
                <a:gd name="connsiteX44" fmla="*/ 75063 w 94634"/>
                <a:gd name="connsiteY44" fmla="*/ 71591 h 94634"/>
                <a:gd name="connsiteX45" fmla="*/ 73643 w 94634"/>
                <a:gd name="connsiteY45" fmla="*/ 71591 h 94634"/>
                <a:gd name="connsiteX46" fmla="*/ 63707 w 94634"/>
                <a:gd name="connsiteY46" fmla="*/ 70172 h 94634"/>
                <a:gd name="connsiteX47" fmla="*/ 62760 w 94634"/>
                <a:gd name="connsiteY47" fmla="*/ 69699 h 94634"/>
                <a:gd name="connsiteX48" fmla="*/ 57082 w 94634"/>
                <a:gd name="connsiteY48" fmla="*/ 69699 h 94634"/>
                <a:gd name="connsiteX49" fmla="*/ 45253 w 94634"/>
                <a:gd name="connsiteY49" fmla="*/ 69699 h 94634"/>
                <a:gd name="connsiteX50" fmla="*/ 40521 w 94634"/>
                <a:gd name="connsiteY50" fmla="*/ 68752 h 94634"/>
                <a:gd name="connsiteX51" fmla="*/ 34843 w 94634"/>
                <a:gd name="connsiteY51" fmla="*/ 64021 h 94634"/>
                <a:gd name="connsiteX52" fmla="*/ 32004 w 94634"/>
                <a:gd name="connsiteY52" fmla="*/ 59762 h 94634"/>
                <a:gd name="connsiteX53" fmla="*/ 30584 w 94634"/>
                <a:gd name="connsiteY53" fmla="*/ 46513 h 94634"/>
                <a:gd name="connsiteX54" fmla="*/ 35789 w 94634"/>
                <a:gd name="connsiteY54" fmla="*/ 33737 h 94634"/>
                <a:gd name="connsiteX55" fmla="*/ 51404 w 94634"/>
                <a:gd name="connsiteY55" fmla="*/ 25220 h 94634"/>
                <a:gd name="connsiteX56" fmla="*/ 64180 w 94634"/>
                <a:gd name="connsiteY56" fmla="*/ 27586 h 94634"/>
                <a:gd name="connsiteX57" fmla="*/ 68438 w 94634"/>
                <a:gd name="connsiteY57" fmla="*/ 34211 h 94634"/>
                <a:gd name="connsiteX58" fmla="*/ 67492 w 94634"/>
                <a:gd name="connsiteY58" fmla="*/ 44147 h 94634"/>
                <a:gd name="connsiteX59" fmla="*/ 67492 w 94634"/>
                <a:gd name="connsiteY59" fmla="*/ 44147 h 9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34" h="94634">
                  <a:moveTo>
                    <a:pt x="56136" y="37050"/>
                  </a:moveTo>
                  <a:cubicBezTo>
                    <a:pt x="52824" y="36103"/>
                    <a:pt x="49985" y="36103"/>
                    <a:pt x="47145" y="37996"/>
                  </a:cubicBezTo>
                  <a:cubicBezTo>
                    <a:pt x="42414" y="41308"/>
                    <a:pt x="40521" y="48406"/>
                    <a:pt x="41941" y="53611"/>
                  </a:cubicBezTo>
                  <a:cubicBezTo>
                    <a:pt x="42414" y="55977"/>
                    <a:pt x="44306" y="57396"/>
                    <a:pt x="46672" y="57869"/>
                  </a:cubicBezTo>
                  <a:cubicBezTo>
                    <a:pt x="49038" y="58343"/>
                    <a:pt x="51404" y="58343"/>
                    <a:pt x="53770" y="57396"/>
                  </a:cubicBezTo>
                  <a:cubicBezTo>
                    <a:pt x="55663" y="56923"/>
                    <a:pt x="55663" y="56450"/>
                    <a:pt x="56136" y="54084"/>
                  </a:cubicBezTo>
                  <a:cubicBezTo>
                    <a:pt x="56136" y="50772"/>
                    <a:pt x="56136" y="47933"/>
                    <a:pt x="56136" y="44620"/>
                  </a:cubicBezTo>
                  <a:cubicBezTo>
                    <a:pt x="56136" y="42728"/>
                    <a:pt x="56136" y="39889"/>
                    <a:pt x="56136" y="37050"/>
                  </a:cubicBezTo>
                  <a:moveTo>
                    <a:pt x="67492" y="44147"/>
                  </a:moveTo>
                  <a:cubicBezTo>
                    <a:pt x="67492" y="47933"/>
                    <a:pt x="67492" y="51718"/>
                    <a:pt x="67492" y="55030"/>
                  </a:cubicBezTo>
                  <a:cubicBezTo>
                    <a:pt x="67492" y="56450"/>
                    <a:pt x="67965" y="57396"/>
                    <a:pt x="68911" y="57869"/>
                  </a:cubicBezTo>
                  <a:cubicBezTo>
                    <a:pt x="71277" y="58343"/>
                    <a:pt x="73170" y="58816"/>
                    <a:pt x="75536" y="59289"/>
                  </a:cubicBezTo>
                  <a:cubicBezTo>
                    <a:pt x="80268" y="59762"/>
                    <a:pt x="84526" y="56450"/>
                    <a:pt x="84999" y="51718"/>
                  </a:cubicBezTo>
                  <a:cubicBezTo>
                    <a:pt x="85946" y="46040"/>
                    <a:pt x="84999" y="40362"/>
                    <a:pt x="83107" y="35157"/>
                  </a:cubicBezTo>
                  <a:cubicBezTo>
                    <a:pt x="81214" y="29479"/>
                    <a:pt x="77902" y="24274"/>
                    <a:pt x="73170" y="20489"/>
                  </a:cubicBezTo>
                  <a:cubicBezTo>
                    <a:pt x="65599" y="13864"/>
                    <a:pt x="56609" y="10079"/>
                    <a:pt x="46199" y="11025"/>
                  </a:cubicBezTo>
                  <a:cubicBezTo>
                    <a:pt x="40048" y="11498"/>
                    <a:pt x="34370" y="12918"/>
                    <a:pt x="29165" y="16230"/>
                  </a:cubicBezTo>
                  <a:cubicBezTo>
                    <a:pt x="22540" y="20489"/>
                    <a:pt x="17335" y="26167"/>
                    <a:pt x="14496" y="33264"/>
                  </a:cubicBezTo>
                  <a:cubicBezTo>
                    <a:pt x="11657" y="39889"/>
                    <a:pt x="11184" y="46986"/>
                    <a:pt x="12131" y="54084"/>
                  </a:cubicBezTo>
                  <a:cubicBezTo>
                    <a:pt x="12604" y="57869"/>
                    <a:pt x="14496" y="61655"/>
                    <a:pt x="15916" y="65440"/>
                  </a:cubicBezTo>
                  <a:cubicBezTo>
                    <a:pt x="16862" y="67806"/>
                    <a:pt x="19228" y="69226"/>
                    <a:pt x="20648" y="71591"/>
                  </a:cubicBezTo>
                  <a:cubicBezTo>
                    <a:pt x="23487" y="75377"/>
                    <a:pt x="27272" y="78216"/>
                    <a:pt x="31531" y="80582"/>
                  </a:cubicBezTo>
                  <a:cubicBezTo>
                    <a:pt x="35316" y="82948"/>
                    <a:pt x="39575" y="82948"/>
                    <a:pt x="43360" y="83894"/>
                  </a:cubicBezTo>
                  <a:cubicBezTo>
                    <a:pt x="45253" y="84367"/>
                    <a:pt x="47145" y="84367"/>
                    <a:pt x="49038" y="84840"/>
                  </a:cubicBezTo>
                  <a:cubicBezTo>
                    <a:pt x="52350" y="85787"/>
                    <a:pt x="54243" y="88626"/>
                    <a:pt x="53297" y="91938"/>
                  </a:cubicBezTo>
                  <a:cubicBezTo>
                    <a:pt x="52824" y="93357"/>
                    <a:pt x="49511" y="96196"/>
                    <a:pt x="48092" y="96196"/>
                  </a:cubicBezTo>
                  <a:cubicBezTo>
                    <a:pt x="46672" y="96196"/>
                    <a:pt x="45253" y="96196"/>
                    <a:pt x="44306" y="95723"/>
                  </a:cubicBezTo>
                  <a:cubicBezTo>
                    <a:pt x="40994" y="95250"/>
                    <a:pt x="37682" y="94777"/>
                    <a:pt x="34843" y="93831"/>
                  </a:cubicBezTo>
                  <a:cubicBezTo>
                    <a:pt x="33897" y="93831"/>
                    <a:pt x="32950" y="92884"/>
                    <a:pt x="32004" y="92884"/>
                  </a:cubicBezTo>
                  <a:cubicBezTo>
                    <a:pt x="30111" y="91938"/>
                    <a:pt x="28219" y="91465"/>
                    <a:pt x="26326" y="90518"/>
                  </a:cubicBezTo>
                  <a:cubicBezTo>
                    <a:pt x="21594" y="88626"/>
                    <a:pt x="18282" y="85787"/>
                    <a:pt x="14496" y="82474"/>
                  </a:cubicBezTo>
                  <a:cubicBezTo>
                    <a:pt x="12131" y="80109"/>
                    <a:pt x="10711" y="77743"/>
                    <a:pt x="8818" y="75377"/>
                  </a:cubicBezTo>
                  <a:cubicBezTo>
                    <a:pt x="6926" y="73484"/>
                    <a:pt x="5506" y="71118"/>
                    <a:pt x="4560" y="68752"/>
                  </a:cubicBezTo>
                  <a:cubicBezTo>
                    <a:pt x="4087" y="67333"/>
                    <a:pt x="3613" y="65913"/>
                    <a:pt x="3140" y="64494"/>
                  </a:cubicBezTo>
                  <a:cubicBezTo>
                    <a:pt x="2667" y="63547"/>
                    <a:pt x="2194" y="62128"/>
                    <a:pt x="1721" y="61182"/>
                  </a:cubicBezTo>
                  <a:cubicBezTo>
                    <a:pt x="1248" y="57869"/>
                    <a:pt x="774" y="54557"/>
                    <a:pt x="301" y="51245"/>
                  </a:cubicBezTo>
                  <a:cubicBezTo>
                    <a:pt x="-645" y="44620"/>
                    <a:pt x="774" y="37996"/>
                    <a:pt x="2667" y="31845"/>
                  </a:cubicBezTo>
                  <a:cubicBezTo>
                    <a:pt x="4560" y="26640"/>
                    <a:pt x="7399" y="21908"/>
                    <a:pt x="10711" y="17650"/>
                  </a:cubicBezTo>
                  <a:cubicBezTo>
                    <a:pt x="15443" y="11971"/>
                    <a:pt x="21121" y="7713"/>
                    <a:pt x="27745" y="4401"/>
                  </a:cubicBezTo>
                  <a:cubicBezTo>
                    <a:pt x="36262" y="142"/>
                    <a:pt x="45726" y="-804"/>
                    <a:pt x="55189" y="615"/>
                  </a:cubicBezTo>
                  <a:cubicBezTo>
                    <a:pt x="61341" y="1562"/>
                    <a:pt x="67492" y="3454"/>
                    <a:pt x="72697" y="6767"/>
                  </a:cubicBezTo>
                  <a:cubicBezTo>
                    <a:pt x="76482" y="8659"/>
                    <a:pt x="79794" y="11498"/>
                    <a:pt x="82634" y="14811"/>
                  </a:cubicBezTo>
                  <a:cubicBezTo>
                    <a:pt x="86892" y="19069"/>
                    <a:pt x="90204" y="23801"/>
                    <a:pt x="92570" y="29479"/>
                  </a:cubicBezTo>
                  <a:cubicBezTo>
                    <a:pt x="96356" y="38942"/>
                    <a:pt x="98248" y="48879"/>
                    <a:pt x="94463" y="59289"/>
                  </a:cubicBezTo>
                  <a:cubicBezTo>
                    <a:pt x="91624" y="67333"/>
                    <a:pt x="84526" y="73011"/>
                    <a:pt x="75063" y="71591"/>
                  </a:cubicBezTo>
                  <a:cubicBezTo>
                    <a:pt x="74590" y="71591"/>
                    <a:pt x="74116" y="71591"/>
                    <a:pt x="73643" y="71591"/>
                  </a:cubicBezTo>
                  <a:cubicBezTo>
                    <a:pt x="70331" y="72065"/>
                    <a:pt x="67019" y="71118"/>
                    <a:pt x="63707" y="70172"/>
                  </a:cubicBezTo>
                  <a:cubicBezTo>
                    <a:pt x="63233" y="70172"/>
                    <a:pt x="63233" y="70172"/>
                    <a:pt x="62760" y="69699"/>
                  </a:cubicBezTo>
                  <a:cubicBezTo>
                    <a:pt x="60868" y="68752"/>
                    <a:pt x="58975" y="69226"/>
                    <a:pt x="57082" y="69699"/>
                  </a:cubicBezTo>
                  <a:cubicBezTo>
                    <a:pt x="54243" y="69699"/>
                    <a:pt x="49985" y="71118"/>
                    <a:pt x="45253" y="69699"/>
                  </a:cubicBezTo>
                  <a:cubicBezTo>
                    <a:pt x="43833" y="69226"/>
                    <a:pt x="41941" y="69226"/>
                    <a:pt x="40521" y="68752"/>
                  </a:cubicBezTo>
                  <a:cubicBezTo>
                    <a:pt x="38155" y="67806"/>
                    <a:pt x="36262" y="65913"/>
                    <a:pt x="34843" y="64021"/>
                  </a:cubicBezTo>
                  <a:cubicBezTo>
                    <a:pt x="33897" y="62601"/>
                    <a:pt x="32477" y="61182"/>
                    <a:pt x="32004" y="59762"/>
                  </a:cubicBezTo>
                  <a:cubicBezTo>
                    <a:pt x="30111" y="55503"/>
                    <a:pt x="30111" y="51245"/>
                    <a:pt x="30584" y="46513"/>
                  </a:cubicBezTo>
                  <a:cubicBezTo>
                    <a:pt x="31058" y="41781"/>
                    <a:pt x="32950" y="37523"/>
                    <a:pt x="35789" y="33737"/>
                  </a:cubicBezTo>
                  <a:cubicBezTo>
                    <a:pt x="39575" y="28533"/>
                    <a:pt x="45253" y="25694"/>
                    <a:pt x="51404" y="25220"/>
                  </a:cubicBezTo>
                  <a:cubicBezTo>
                    <a:pt x="55663" y="24747"/>
                    <a:pt x="60394" y="25694"/>
                    <a:pt x="64180" y="27586"/>
                  </a:cubicBezTo>
                  <a:cubicBezTo>
                    <a:pt x="67019" y="29006"/>
                    <a:pt x="68438" y="30898"/>
                    <a:pt x="68438" y="34211"/>
                  </a:cubicBezTo>
                  <a:cubicBezTo>
                    <a:pt x="67965" y="37050"/>
                    <a:pt x="67965" y="40835"/>
                    <a:pt x="67492" y="44147"/>
                  </a:cubicBezTo>
                  <a:cubicBezTo>
                    <a:pt x="67965" y="44147"/>
                    <a:pt x="67492" y="44147"/>
                    <a:pt x="67492" y="44147"/>
                  </a:cubicBezTo>
                </a:path>
              </a:pathLst>
            </a:custGeom>
            <a:solidFill>
              <a:srgbClr val="FCAF17"/>
            </a:solidFill>
            <a:ln w="4609" cap="flat">
              <a:noFill/>
              <a:prstDash val="solid"/>
              <a:miter/>
            </a:ln>
          </p:spPr>
          <p:txBody>
            <a:bodyPr rtlCol="0" anchor="ctr"/>
            <a:lstStyle/>
            <a:p>
              <a:endParaRPr lang="en-GB" sz="2400" dirty="0"/>
            </a:p>
          </p:txBody>
        </p:sp>
      </p:grpSp>
    </p:spTree>
    <p:extLst>
      <p:ext uri="{BB962C8B-B14F-4D97-AF65-F5344CB8AC3E}">
        <p14:creationId xmlns:p14="http://schemas.microsoft.com/office/powerpoint/2010/main" val="2485203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lIns="90000" tIns="46800" rIns="90000" bIns="46800"/>
          <a:lstStyle>
            <a:lvl1pPr algn="l">
              <a:defRPr sz="3732"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5"/>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0" y="3736964"/>
            <a:ext cx="3811" cy="12422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1676457459"/>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883081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AB04-938D-309B-C7BA-778EB3F12E4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E3D36D9-79F6-5666-3073-BB710FCBF276}"/>
              </a:ext>
            </a:extLst>
          </p:cNvPr>
          <p:cNvSpPr>
            <a:spLocks noGrp="1"/>
          </p:cNvSpPr>
          <p:nvPr>
            <p:ph type="sldNum" sz="quarter" idx="10"/>
          </p:nvPr>
        </p:nvSpPr>
        <p:spPr/>
        <p:txBody>
          <a:bodyPr/>
          <a:lstStyle/>
          <a:p>
            <a:fld id="{AF1AFCDA-ABCC-4704-AB71-48FDE4F2FA4C}" type="slidenum">
              <a:rPr lang="en-GB" smtClean="0"/>
              <a:pPr/>
              <a:t>‹#›</a:t>
            </a:fld>
            <a:endParaRPr lang="en-GB" dirty="0"/>
          </a:p>
        </p:txBody>
      </p:sp>
      <p:sp>
        <p:nvSpPr>
          <p:cNvPr id="4" name="Footer Placeholder 3">
            <a:extLst>
              <a:ext uri="{FF2B5EF4-FFF2-40B4-BE49-F238E27FC236}">
                <a16:creationId xmlns:a16="http://schemas.microsoft.com/office/drawing/2014/main" id="{64037A06-0B44-56C6-E9CF-39507126AC80}"/>
              </a:ext>
            </a:extLst>
          </p:cNvPr>
          <p:cNvSpPr>
            <a:spLocks noGrp="1"/>
          </p:cNvSpPr>
          <p:nvPr>
            <p:ph type="ftr" sz="quarter" idx="11"/>
          </p:nvPr>
        </p:nvSpPr>
        <p:spPr/>
        <p:txBody>
          <a:bodyPr/>
          <a:lstStyle/>
          <a:p>
            <a:endParaRPr lang="en-US" dirty="0"/>
          </a:p>
        </p:txBody>
      </p:sp>
      <p:sp>
        <p:nvSpPr>
          <p:cNvPr id="6" name="Text Placeholder 5">
            <a:extLst>
              <a:ext uri="{FF2B5EF4-FFF2-40B4-BE49-F238E27FC236}">
                <a16:creationId xmlns:a16="http://schemas.microsoft.com/office/drawing/2014/main" id="{251B1BA7-C61A-7B79-AA2E-DDCF323DE067}"/>
              </a:ext>
            </a:extLst>
          </p:cNvPr>
          <p:cNvSpPr>
            <a:spLocks noGrp="1"/>
          </p:cNvSpPr>
          <p:nvPr>
            <p:ph type="body" sz="quarter" idx="12"/>
          </p:nvPr>
        </p:nvSpPr>
        <p:spPr>
          <a:xfrm>
            <a:off x="369888" y="1041400"/>
            <a:ext cx="11445875" cy="323850"/>
          </a:xfrm>
        </p:spPr>
        <p:txBody>
          <a:bodyPr lIns="45720" tIns="0" rIns="0" bIns="0"/>
          <a:lstStyle>
            <a:lvl1pPr>
              <a:defRPr sz="2000" b="1"/>
            </a:lvl1pPr>
          </a:lstStyle>
          <a:p>
            <a:pPr lvl="0"/>
            <a:r>
              <a:rPr lang="en-US"/>
              <a:t>Click to edit Master text styles</a:t>
            </a:r>
          </a:p>
        </p:txBody>
      </p:sp>
    </p:spTree>
    <p:extLst>
      <p:ext uri="{BB962C8B-B14F-4D97-AF65-F5344CB8AC3E}">
        <p14:creationId xmlns:p14="http://schemas.microsoft.com/office/powerpoint/2010/main" val="292166790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9/17/25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theme" Target="../theme/theme11.xml"/><Relationship Id="rId24" Type="http://schemas.openxmlformats.org/officeDocument/2006/relationships/image" Target="../media/image53.png"/><Relationship Id="rId5" Type="http://schemas.openxmlformats.org/officeDocument/2006/relationships/slideLayout" Target="../slideLayouts/slideLayout190.xml"/><Relationship Id="rId23" Type="http://schemas.openxmlformats.org/officeDocument/2006/relationships/image" Target="../media/image7.pdf"/><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theme" Target="../theme/theme12.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02.xml"/><Relationship Id="rId1" Type="http://schemas.openxmlformats.org/officeDocument/2006/relationships/slideLayout" Target="../slideLayouts/slideLayout2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image" Target="../media/image64.png"/><Relationship Id="rId2" Type="http://schemas.openxmlformats.org/officeDocument/2006/relationships/slideLayout" Target="../slideLayouts/slideLayout204.xml"/><Relationship Id="rId16" Type="http://schemas.openxmlformats.org/officeDocument/2006/relationships/theme" Target="../theme/theme1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5" Type="http://schemas.openxmlformats.org/officeDocument/2006/relationships/image" Target="../media/image70.png"/><Relationship Id="rId4" Type="http://schemas.openxmlformats.org/officeDocument/2006/relationships/image" Target="../media/image6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theme" Target="../theme/theme16.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image" Target="../media/image70.png"/><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image" Target="../media/image69.pn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1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5" Type="http://schemas.openxmlformats.org/officeDocument/2006/relationships/slideLayout" Target="../slideLayouts/slideLayout252.xml"/><Relationship Id="rId10" Type="http://schemas.openxmlformats.org/officeDocument/2006/relationships/image" Target="../media/image73.jpeg"/><Relationship Id="rId4" Type="http://schemas.openxmlformats.org/officeDocument/2006/relationships/slideLayout" Target="../slideLayouts/slideLayout251.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5" Type="http://schemas.openxmlformats.org/officeDocument/2006/relationships/slideLayout" Target="../slideLayouts/slideLayout260.xml"/><Relationship Id="rId10" Type="http://schemas.openxmlformats.org/officeDocument/2006/relationships/theme" Target="../theme/theme19.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image" Target="../media/image64.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theme" Target="../theme/theme20.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3" Type="http://schemas.openxmlformats.org/officeDocument/2006/relationships/slideLayout" Target="../slideLayouts/slideLayout283.xml"/><Relationship Id="rId21" Type="http://schemas.openxmlformats.org/officeDocument/2006/relationships/image" Target="../media/image70.png"/><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image" Target="../media/image69.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10" Type="http://schemas.openxmlformats.org/officeDocument/2006/relationships/slideLayout" Target="../slideLayouts/slideLayout290.xml"/><Relationship Id="rId19" Type="http://schemas.openxmlformats.org/officeDocument/2006/relationships/theme" Target="../theme/theme21.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400BA-23BE-DE44-B50A-F2569CBEB6BC}"/>
              </a:ext>
            </a:extLst>
          </p:cNvPr>
          <p:cNvPicPr>
            <a:picLocks/>
          </p:cNvPicPr>
          <p:nvPr userDrawn="1"/>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0" y="0"/>
            <a:ext cx="12192000" cy="365760"/>
          </a:xfrm>
          <a:prstGeom prst="rect">
            <a:avLst/>
          </a:prstGeom>
        </p:spPr>
      </p:pic>
      <p:sp>
        <p:nvSpPr>
          <p:cNvPr id="10" name="Freeform 9"/>
          <p:cNvSpPr/>
          <p:nvPr userDrawn="1"/>
        </p:nvSpPr>
        <p:spPr>
          <a:xfrm>
            <a:off x="0" y="-1532"/>
            <a:ext cx="3785257" cy="356616"/>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F656DC-5627-6848-A2A7-B64512846C71}"/>
              </a:ext>
            </a:extLst>
          </p:cNvPr>
          <p:cNvSpPr txBox="1"/>
          <p:nvPr userDrawn="1"/>
        </p:nvSpPr>
        <p:spPr>
          <a:xfrm>
            <a:off x="437442" y="89286"/>
            <a:ext cx="2948309" cy="184666"/>
          </a:xfrm>
          <a:prstGeom prst="rect">
            <a:avLst/>
          </a:prstGeom>
          <a:noFill/>
        </p:spPr>
        <p:txBody>
          <a:bodyPr wrap="square" lIns="0" tIns="0" rIns="0" bIns="0" rtlCol="0">
            <a:spAutoFit/>
          </a:bodyPr>
          <a:lstStyle/>
          <a:p>
            <a:r>
              <a:rPr lang="en-US" sz="1200" b="0" cap="small" spc="300" dirty="0">
                <a:solidFill>
                  <a:schemeClr val="bg1"/>
                </a:solidFill>
                <a:latin typeface="+mj-lt"/>
              </a:rPr>
              <a:t>SITEMAN CANCER</a:t>
            </a:r>
            <a:r>
              <a:rPr lang="en-US" sz="1200" b="0" cap="small" spc="300" baseline="0" dirty="0">
                <a:solidFill>
                  <a:schemeClr val="bg1"/>
                </a:solidFill>
                <a:latin typeface="+mj-lt"/>
              </a:rPr>
              <a:t> CENTER</a:t>
            </a:r>
            <a:endParaRPr lang="en-US" sz="1200" b="0" cap="small" spc="300" dirty="0">
              <a:solidFill>
                <a:schemeClr val="bg1"/>
              </a:solidFill>
              <a:latin typeface="+mj-lt"/>
            </a:endParaRPr>
          </a:p>
        </p:txBody>
      </p:sp>
    </p:spTree>
    <p:extLst>
      <p:ext uri="{BB962C8B-B14F-4D97-AF65-F5344CB8AC3E}">
        <p14:creationId xmlns:p14="http://schemas.microsoft.com/office/powerpoint/2010/main" val="810928466"/>
      </p:ext>
    </p:extLst>
  </p:cSld>
  <p:clrMap bg1="lt1" tx1="dk1" bg2="lt2" tx2="dk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3840">
          <p15:clr>
            <a:srgbClr val="F26B43"/>
          </p15:clr>
        </p15:guide>
        <p15:guide id="3" pos="7296">
          <p15:clr>
            <a:srgbClr val="F26B43"/>
          </p15:clr>
        </p15:guide>
        <p15:guide id="4" orient="horz" pos="288">
          <p15:clr>
            <a:srgbClr val="F26B43"/>
          </p15:clr>
        </p15:guide>
        <p15:guide id="5" orient="horz" pos="2160">
          <p15:clr>
            <a:srgbClr val="F26B43"/>
          </p15:clr>
        </p15:guide>
        <p15:guide id="6" orient="horz" pos="1056">
          <p15:clr>
            <a:srgbClr val="F26B43"/>
          </p15:clr>
        </p15:guide>
        <p15:guide id="7" orient="horz" pos="984">
          <p15:clr>
            <a:srgbClr val="F26B43"/>
          </p15:clr>
        </p15:guide>
        <p15:guide id="8" orient="horz" pos="117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04800"/>
            <a:ext cx="11429999" cy="9144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C76D9B4B-4A0C-41A0-BA56-6CDF747D6F73}"/>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079863938"/>
      </p:ext>
    </p:extLst>
  </p:cSld>
  <p:clrMap bg1="lt1" tx1="dk1" bg2="lt2" tx2="dk2" accent1="accent1" accent2="accent2" accent3="accent3" accent4="accent4" accent5="accent5" accent6="accent6" hlink="hlink" folHlink="folHlink"/>
  <p:sldLayoutIdLst>
    <p:sldLayoutId id="2147485887" r:id="rId1"/>
    <p:sldLayoutId id="2147485888" r:id="rId2"/>
    <p:sldLayoutId id="2147485889" r:id="rId3"/>
    <p:sldLayoutId id="2147485890" r:id="rId4"/>
    <p:sldLayoutId id="2147485891" r:id="rId5"/>
  </p:sldLayoutIdLst>
  <p:hf hdr="0" dt="0"/>
  <p:txStyles>
    <p:titleStyle>
      <a:lvl1pPr algn="l" defTabSz="457250" rtl="0" eaLnBrk="1" latinLnBrk="0" hangingPunct="1">
        <a:lnSpc>
          <a:spcPct val="90000"/>
        </a:lnSpc>
        <a:spcBef>
          <a:spcPct val="0"/>
        </a:spcBef>
        <a:buNone/>
        <a:defRPr sz="36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tx2"/>
        </a:buClr>
        <a:buSzPct val="95000"/>
        <a:buFont typeface="Arial Black" panose="020B0A04020102020204" pitchFamily="34" charset="0"/>
        <a:buChar char="•"/>
        <a:defRPr sz="24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tx2"/>
        </a:buClr>
        <a:buSzPct val="100000"/>
        <a:buFont typeface="Arial Narrow" panose="020B0606020202030204" pitchFamily="34" charset="0"/>
        <a:buChar char="–"/>
        <a:defRPr sz="2000"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tx2"/>
        </a:buClr>
        <a:buSzPct val="95000"/>
        <a:buFont typeface="Wingdings" panose="05000000000000000000" pitchFamily="2" charset="2"/>
        <a:buChar char="§"/>
        <a:defRPr sz="18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tx2"/>
        </a:buClr>
        <a:buSzPct val="100000"/>
        <a:buFont typeface="Arial Narrow" panose="020B0606020202030204" pitchFamily="34" charset="0"/>
        <a:buChar char="–"/>
        <a:tabLst/>
        <a:defRPr sz="1600"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tx2"/>
        </a:buClr>
        <a:buSzPct val="90000"/>
        <a:buFont typeface="Arial Black" panose="020B0A04020102020204" pitchFamily="34" charset="0"/>
        <a:buChar char="•"/>
        <a:defRPr sz="14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2DB9E-C89E-2A47-A8E4-ACE30A906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731C9-B108-E04B-A583-21EAF3F63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8E9B57F-D2EB-114E-A043-B1DA981EE7C1}"/>
              </a:ext>
            </a:extLst>
          </p:cNvPr>
          <p:cNvSpPr>
            <a:spLocks noGrp="1"/>
          </p:cNvSpPr>
          <p:nvPr>
            <p:ph type="sldNum" sz="quarter" idx="4"/>
          </p:nvPr>
        </p:nvSpPr>
        <p:spPr>
          <a:xfrm>
            <a:off x="8978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0736-39BE-0D4C-B5D3-E9E510DE3886}" type="slidenum">
              <a:rPr lang="en-US" smtClean="0"/>
              <a:pPr/>
              <a:t>‹#›</a:t>
            </a:fld>
            <a:endParaRPr lang="en-US"/>
          </a:p>
        </p:txBody>
      </p:sp>
      <p:sp>
        <p:nvSpPr>
          <p:cNvPr id="10" name="Slide Number Placeholder 6">
            <a:extLst>
              <a:ext uri="{FF2B5EF4-FFF2-40B4-BE49-F238E27FC236}">
                <a16:creationId xmlns:a16="http://schemas.microsoft.com/office/drawing/2014/main" id="{3DAD106A-8C61-9249-9F7E-612DF0853D30}"/>
              </a:ext>
            </a:extLst>
          </p:cNvPr>
          <p:cNvSpPr txBox="1">
            <a:spLocks/>
          </p:cNvSpPr>
          <p:nvPr userDrawn="1"/>
        </p:nvSpPr>
        <p:spPr>
          <a:xfrm>
            <a:off x="6982691" y="6358486"/>
            <a:ext cx="2892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a:solidFill>
                  <a:schemeClr val="tx1">
                    <a:tint val="75000"/>
                  </a:schemeClr>
                </a:solidFill>
                <a:latin typeface="+mn-lt"/>
                <a:ea typeface="+mn-ea"/>
                <a:cs typeface="+mn-cs"/>
              </a:rPr>
              <a:t>For Field Medical Use in Scientific Exchange</a:t>
            </a:r>
          </a:p>
        </p:txBody>
      </p:sp>
    </p:spTree>
    <p:extLst>
      <p:ext uri="{BB962C8B-B14F-4D97-AF65-F5344CB8AC3E}">
        <p14:creationId xmlns:p14="http://schemas.microsoft.com/office/powerpoint/2010/main" val="3676303246"/>
      </p:ext>
    </p:extLst>
  </p:cSld>
  <p:clrMap bg1="lt1" tx1="dk1" bg2="lt2" tx2="dk2" accent1="accent1" accent2="accent2" accent3="accent3" accent4="accent4" accent5="accent5" accent6="accent6" hlink="hlink" folHlink="folHlink"/>
  <p:sldLayoutIdLst>
    <p:sldLayoutId id="2147485893" r:id="rId1"/>
    <p:sldLayoutId id="2147485894" r:id="rId2"/>
  </p:sldLayoutIdLst>
  <p:hf hdr="0" dt="0"/>
  <p:txStyles>
    <p:titleStyle>
      <a:lvl1pPr algn="l" defTabSz="914400" rtl="0" eaLnBrk="1" latinLnBrk="0" hangingPunct="1">
        <a:lnSpc>
          <a:spcPct val="90000"/>
        </a:lnSpc>
        <a:spcBef>
          <a:spcPct val="0"/>
        </a:spcBef>
        <a:buNone/>
        <a:defRPr sz="3200" kern="1200">
          <a:solidFill>
            <a:srgbClr val="023CA6"/>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SzPct val="80000"/>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SzPct val="80000"/>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B061EC4A-0DD9-0CC7-E485-54026145E79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2162EF-C10E-63BB-906C-19513AE922B2}"/>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11" name="Picture 10" descr="Blur blurry image of a building&#10;&#10;Description automatically generated">
            <a:extLst>
              <a:ext uri="{FF2B5EF4-FFF2-40B4-BE49-F238E27FC236}">
                <a16:creationId xmlns:a16="http://schemas.microsoft.com/office/drawing/2014/main" id="{8D4E2FFD-34AC-A7A3-C9F0-28E2886D2B1B}"/>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Graphic 11">
            <a:extLst>
              <a:ext uri="{FF2B5EF4-FFF2-40B4-BE49-F238E27FC236}">
                <a16:creationId xmlns:a16="http://schemas.microsoft.com/office/drawing/2014/main" id="{EB9000D3-0934-433E-572D-6D4FFB1CF2C8}"/>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7" name="Title Placeholder 16">
            <a:extLst>
              <a:ext uri="{FF2B5EF4-FFF2-40B4-BE49-F238E27FC236}">
                <a16:creationId xmlns:a16="http://schemas.microsoft.com/office/drawing/2014/main" id="{848930CC-A9C3-4D18-3FB4-20C27E93DD9E}"/>
              </a:ext>
            </a:extLst>
          </p:cNvPr>
          <p:cNvSpPr>
            <a:spLocks noGrp="1"/>
          </p:cNvSpPr>
          <p:nvPr>
            <p:ph type="title"/>
          </p:nvPr>
        </p:nvSpPr>
        <p:spPr>
          <a:xfrm>
            <a:off x="609600" y="198438"/>
            <a:ext cx="10005821" cy="1128378"/>
          </a:xfrm>
          <a:prstGeom prst="rect">
            <a:avLst/>
          </a:prstGeom>
        </p:spPr>
        <p:txBody>
          <a:bodyPr vert="horz" lIns="0" tIns="0" rIns="0" bIns="0" rtlCol="0" anchor="ctr">
            <a:noAutofit/>
          </a:bodyPr>
          <a:lstStyle/>
          <a:p>
            <a:r>
              <a:rPr lang="en-US"/>
              <a:t>Click to edit Master title style</a:t>
            </a:r>
          </a:p>
        </p:txBody>
      </p:sp>
      <p:sp>
        <p:nvSpPr>
          <p:cNvPr id="8" name="Text Placeholder 20">
            <a:extLst>
              <a:ext uri="{FF2B5EF4-FFF2-40B4-BE49-F238E27FC236}">
                <a16:creationId xmlns:a16="http://schemas.microsoft.com/office/drawing/2014/main" id="{CC7069D9-83FC-60E8-26A4-37A886EB7F19}"/>
              </a:ext>
            </a:extLst>
          </p:cNvPr>
          <p:cNvSpPr>
            <a:spLocks noGrp="1"/>
          </p:cNvSpPr>
          <p:nvPr>
            <p:ph type="body" idx="1"/>
          </p:nvPr>
        </p:nvSpPr>
        <p:spPr>
          <a:xfrm>
            <a:off x="609600" y="1531529"/>
            <a:ext cx="10972800" cy="217751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ight Triangle 15">
            <a:extLst>
              <a:ext uri="{FF2B5EF4-FFF2-40B4-BE49-F238E27FC236}">
                <a16:creationId xmlns:a16="http://schemas.microsoft.com/office/drawing/2014/main" id="{78E52C57-D096-5403-29BC-368C885900EE}"/>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spTree>
    <p:extLst>
      <p:ext uri="{BB962C8B-B14F-4D97-AF65-F5344CB8AC3E}">
        <p14:creationId xmlns:p14="http://schemas.microsoft.com/office/powerpoint/2010/main" val="2500738847"/>
      </p:ext>
    </p:extLst>
  </p:cSld>
  <p:clrMap bg1="lt1" tx1="dk1" bg2="lt2" tx2="dk2" accent1="accent1" accent2="accent2" accent3="accent3" accent4="accent4" accent5="accent5" accent6="accent6" hlink="hlink" folHlink="folHlink"/>
  <p:sldLayoutIdLst>
    <p:sldLayoutId id="2147485896" r:id="rId1"/>
    <p:sldLayoutId id="2147485897" r:id="rId2"/>
    <p:sldLayoutId id="2147485898" r:id="rId3"/>
    <p:sldLayoutId id="2147485899" r:id="rId4"/>
    <p:sldLayoutId id="2147485900" r:id="rId5"/>
    <p:sldLayoutId id="2147485901" r:id="rId6"/>
    <p:sldLayoutId id="2147485902" r:id="rId7"/>
    <p:sldLayoutId id="2147485903" r:id="rId8"/>
    <p:sldLayoutId id="2147485904" r:id="rId9"/>
    <p:sldLayoutId id="2147485905" r:id="rId10"/>
    <p:sldLayoutId id="2147485906" r:id="rId11"/>
    <p:sldLayoutId id="2147485907" r:id="rId12"/>
    <p:sldLayoutId id="2147485908" r:id="rId13"/>
    <p:sldLayoutId id="2147485909" r:id="rId14"/>
    <p:sldLayoutId id="2147485910" r:id="rId15"/>
  </p:sldLayoutIdLst>
  <p:hf sldNum="0" hdr="0" dt="0"/>
  <p:txStyles>
    <p:titleStyle>
      <a:lvl1pPr marL="0" indent="0" algn="l" defTabSz="914318" rtl="0" eaLnBrk="1" latinLnBrk="0" hangingPunct="1">
        <a:lnSpc>
          <a:spcPct val="90000"/>
        </a:lnSpc>
        <a:spcBef>
          <a:spcPct val="0"/>
        </a:spcBef>
        <a:buNone/>
        <a:tabLst/>
        <a:defRPr lang="en-US" sz="3200" b="1" i="0" kern="1200" cap="all" spc="0" baseline="0" dirty="0">
          <a:solidFill>
            <a:schemeClr val="accent1"/>
          </a:solidFill>
          <a:latin typeface="Arial" panose="020B0604020202020204" pitchFamily="34" charset="0"/>
          <a:ea typeface="+mn-ea"/>
          <a:cs typeface="+mn-cs"/>
        </a:defRPr>
      </a:lvl1pPr>
    </p:titleStyle>
    <p:bodyStyle>
      <a:lvl1pPr marL="0" indent="0" algn="l" defTabSz="914318" rtl="0" eaLnBrk="1" latinLnBrk="0" hangingPunct="1">
        <a:lnSpc>
          <a:spcPct val="100000"/>
        </a:lnSpc>
        <a:spcBef>
          <a:spcPts val="900"/>
        </a:spcBef>
        <a:spcAft>
          <a:spcPts val="600"/>
        </a:spcAft>
        <a:buFont typeface="Arial" panose="020B0604020202020204" pitchFamily="34" charset="0"/>
        <a:buNone/>
        <a:defRPr lang="en-US" sz="2400" b="1" i="0" kern="1200" dirty="0">
          <a:solidFill>
            <a:schemeClr val="accent4"/>
          </a:solidFill>
          <a:latin typeface="Arial" panose="020B0604020202020204" pitchFamily="34" charset="0"/>
          <a:ea typeface="+mn-ea"/>
          <a:cs typeface="+mn-cs"/>
        </a:defRPr>
      </a:lvl1pPr>
      <a:lvl2pPr marL="254000" indent="-254000" algn="l" defTabSz="914318" rtl="0" eaLnBrk="1" latinLnBrk="0" hangingPunct="1">
        <a:lnSpc>
          <a:spcPct val="100000"/>
        </a:lnSpc>
        <a:spcBef>
          <a:spcPts val="600"/>
        </a:spcBef>
        <a:spcAft>
          <a:spcPts val="600"/>
        </a:spcAft>
        <a:buClr>
          <a:schemeClr val="accent1"/>
        </a:buClr>
        <a:buFont typeface="Wingdings" pitchFamily="2" charset="2"/>
        <a:buChar char="§"/>
        <a:tabLst/>
        <a:defRPr sz="2400" b="0" i="0" kern="1200">
          <a:solidFill>
            <a:schemeClr val="accent4"/>
          </a:solidFill>
          <a:latin typeface="Arial" panose="020B0604020202020204" pitchFamily="34" charset="0"/>
          <a:ea typeface="+mn-ea"/>
          <a:cs typeface="+mn-cs"/>
        </a:defRPr>
      </a:lvl2pPr>
      <a:lvl3pPr marL="571500" indent="-254000" algn="l" defTabSz="914318" rtl="0" eaLnBrk="1" latinLnBrk="0" hangingPunct="1">
        <a:lnSpc>
          <a:spcPct val="100000"/>
        </a:lnSpc>
        <a:spcBef>
          <a:spcPts val="300"/>
        </a:spcBef>
        <a:spcAft>
          <a:spcPts val="600"/>
        </a:spcAft>
        <a:buClr>
          <a:schemeClr val="accent1"/>
        </a:buClr>
        <a:buFont typeface="System Font Regular"/>
        <a:buChar char="–"/>
        <a:tabLst/>
        <a:defRPr sz="2200" b="0" i="0" kern="1200">
          <a:solidFill>
            <a:schemeClr val="accent4"/>
          </a:solidFill>
          <a:latin typeface="Arial" panose="020B0604020202020204" pitchFamily="34" charset="0"/>
          <a:ea typeface="+mn-ea"/>
          <a:cs typeface="+mn-cs"/>
        </a:defRPr>
      </a:lvl3pPr>
      <a:lvl4pPr marL="914400" indent="-241300" algn="l" defTabSz="914318" rtl="0" eaLnBrk="1" latinLnBrk="0" hangingPunct="1">
        <a:lnSpc>
          <a:spcPct val="100000"/>
        </a:lnSpc>
        <a:spcBef>
          <a:spcPts val="0"/>
        </a:spcBef>
        <a:spcAft>
          <a:spcPts val="600"/>
        </a:spcAft>
        <a:buClr>
          <a:schemeClr val="accent1"/>
        </a:buClr>
        <a:buFont typeface="Wingdings" pitchFamily="2" charset="2"/>
        <a:buChar char="§"/>
        <a:tabLst/>
        <a:defRPr sz="2000" b="0" i="0" kern="1200">
          <a:solidFill>
            <a:schemeClr val="accent4"/>
          </a:solidFill>
          <a:latin typeface="Arial" panose="020B0604020202020204" pitchFamily="34" charset="0"/>
          <a:ea typeface="+mn-ea"/>
          <a:cs typeface="+mn-cs"/>
        </a:defRPr>
      </a:lvl4pPr>
      <a:lvl5pPr marL="1257300" indent="-241300" algn="l" defTabSz="914318" rtl="0" eaLnBrk="1" latinLnBrk="0" hangingPunct="1">
        <a:lnSpc>
          <a:spcPct val="100000"/>
        </a:lnSpc>
        <a:spcBef>
          <a:spcPts val="0"/>
        </a:spcBef>
        <a:spcAft>
          <a:spcPts val="600"/>
        </a:spcAft>
        <a:buClr>
          <a:schemeClr val="accent1"/>
        </a:buClr>
        <a:buFont typeface="System Font Regular"/>
        <a:buChar char="–"/>
        <a:tabLst/>
        <a:defRPr sz="2000" b="0" i="0" kern="1200" baseline="0">
          <a:solidFill>
            <a:schemeClr val="accent4"/>
          </a:solidFill>
          <a:latin typeface="Arial" panose="020B0604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96">
          <p15:clr>
            <a:srgbClr val="F26B43"/>
          </p15:clr>
        </p15:guide>
        <p15:guide id="48" pos="384">
          <p15:clr>
            <a:srgbClr val="F26B43"/>
          </p15:clr>
        </p15:guide>
        <p15:guide id="52">
          <p15:clr>
            <a:srgbClr val="F26B43"/>
          </p15:clr>
        </p15:guide>
        <p15:guide id="53" pos="7680">
          <p15:clr>
            <a:srgbClr val="F26B43"/>
          </p15:clr>
        </p15:guide>
        <p15:guide id="54" orient="horz">
          <p15:clr>
            <a:srgbClr val="F26B43"/>
          </p15:clr>
        </p15:guide>
        <p15:guide id="55" orient="horz" pos="4320">
          <p15:clr>
            <a:srgbClr val="F26B43"/>
          </p15:clr>
        </p15:guide>
        <p15:guide id="61" orient="horz" pos="9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55267-8F14-BCD2-D7DE-A5049E23F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3B0028-36DC-73DB-0204-4E5CF9DF3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A82D2910-AE37-0448-8FA6-3C77CFF4701A}"/>
              </a:ext>
            </a:extLst>
          </p:cNvPr>
          <p:cNvSpPr/>
          <p:nvPr userDrawn="1"/>
        </p:nvSpPr>
        <p:spPr>
          <a:xfrm>
            <a:off x="0" y="5943598"/>
            <a:ext cx="12192001" cy="45719"/>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5289159-B6E3-6365-5338-69D91B29D360}"/>
              </a:ext>
            </a:extLst>
          </p:cNvPr>
          <p:cNvSpPr>
            <a:spLocks noGrp="1"/>
          </p:cNvSpPr>
          <p:nvPr>
            <p:ph type="sldNum" sz="quarter" idx="4"/>
          </p:nvPr>
        </p:nvSpPr>
        <p:spPr>
          <a:xfrm>
            <a:off x="11681460" y="5416550"/>
            <a:ext cx="497840" cy="501650"/>
          </a:xfrm>
          <a:prstGeom prst="rect">
            <a:avLst/>
          </a:prstGeom>
        </p:spPr>
        <p:txBody>
          <a:bodyPr anchor="ctr"/>
          <a:lstStyle>
            <a:lvl1pPr algn="ctr">
              <a:defRPr sz="1400">
                <a:solidFill>
                  <a:schemeClr val="accent2"/>
                </a:solidFill>
              </a:defRPr>
            </a:lvl1pPr>
          </a:lstStyle>
          <a:p>
            <a:fld id="{8CD163E1-72E7-7944-A73E-F4FF5EB080ED}" type="slidenum">
              <a:rPr lang="en-US" smtClean="0"/>
              <a:pPr/>
              <a:t>‹#›</a:t>
            </a:fld>
            <a:endParaRPr lang="en-US" dirty="0"/>
          </a:p>
        </p:txBody>
      </p:sp>
      <p:pic>
        <p:nvPicPr>
          <p:cNvPr id="6" name="Picture 5">
            <a:extLst>
              <a:ext uri="{FF2B5EF4-FFF2-40B4-BE49-F238E27FC236}">
                <a16:creationId xmlns:a16="http://schemas.microsoft.com/office/drawing/2014/main" id="{43F81F9E-BDC3-1534-B54A-F8913C6230F1}"/>
              </a:ext>
            </a:extLst>
          </p:cNvPr>
          <p:cNvPicPr>
            <a:picLocks noChangeAspect="1"/>
          </p:cNvPicPr>
          <p:nvPr userDrawn="1"/>
        </p:nvPicPr>
        <p:blipFill>
          <a:blip r:embed="rId4"/>
          <a:srcRect/>
          <a:stretch/>
        </p:blipFill>
        <p:spPr>
          <a:xfrm>
            <a:off x="187960" y="6140704"/>
            <a:ext cx="1539240" cy="615696"/>
          </a:xfrm>
          <a:prstGeom prst="rect">
            <a:avLst/>
          </a:prstGeom>
        </p:spPr>
      </p:pic>
      <p:pic>
        <p:nvPicPr>
          <p:cNvPr id="12" name="Picture 11">
            <a:extLst>
              <a:ext uri="{FF2B5EF4-FFF2-40B4-BE49-F238E27FC236}">
                <a16:creationId xmlns:a16="http://schemas.microsoft.com/office/drawing/2014/main" id="{4EC1F23B-C42F-17E9-C277-D3E7E3742247}"/>
              </a:ext>
            </a:extLst>
          </p:cNvPr>
          <p:cNvPicPr>
            <a:picLocks noChangeAspect="1"/>
          </p:cNvPicPr>
          <p:nvPr userDrawn="1"/>
        </p:nvPicPr>
        <p:blipFill>
          <a:blip r:embed="rId5"/>
          <a:srcRect/>
          <a:stretch/>
        </p:blipFill>
        <p:spPr>
          <a:xfrm>
            <a:off x="8625839" y="6147454"/>
            <a:ext cx="3397249" cy="541363"/>
          </a:xfrm>
          <a:prstGeom prst="rect">
            <a:avLst/>
          </a:prstGeom>
        </p:spPr>
      </p:pic>
    </p:spTree>
    <p:extLst>
      <p:ext uri="{BB962C8B-B14F-4D97-AF65-F5344CB8AC3E}">
        <p14:creationId xmlns:p14="http://schemas.microsoft.com/office/powerpoint/2010/main" val="4065994145"/>
      </p:ext>
    </p:extLst>
  </p:cSld>
  <p:clrMap bg1="lt1" tx1="dk1" bg2="lt2" tx2="dk2" accent1="accent1" accent2="accent2" accent3="accent3" accent4="accent4" accent5="accent5" accent6="accent6" hlink="hlink" folHlink="folHlink"/>
  <p:sldLayoutIdLst>
    <p:sldLayoutId id="2147485960" r:id="rId1"/>
    <p:sldLayoutId id="2147485961"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55267-8F14-BCD2-D7DE-A5049E23F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3B0028-36DC-73DB-0204-4E5CF9DF3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A82D2910-AE37-0448-8FA6-3C77CFF4701A}"/>
              </a:ext>
            </a:extLst>
          </p:cNvPr>
          <p:cNvSpPr/>
          <p:nvPr userDrawn="1"/>
        </p:nvSpPr>
        <p:spPr>
          <a:xfrm>
            <a:off x="0" y="6126478"/>
            <a:ext cx="12192001" cy="45719"/>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5289159-B6E3-6365-5338-69D91B29D360}"/>
              </a:ext>
            </a:extLst>
          </p:cNvPr>
          <p:cNvSpPr>
            <a:spLocks noGrp="1"/>
          </p:cNvSpPr>
          <p:nvPr>
            <p:ph type="sldNum" sz="quarter" idx="4"/>
          </p:nvPr>
        </p:nvSpPr>
        <p:spPr>
          <a:xfrm>
            <a:off x="11681460" y="5416550"/>
            <a:ext cx="497840" cy="501650"/>
          </a:xfrm>
          <a:prstGeom prst="rect">
            <a:avLst/>
          </a:prstGeom>
        </p:spPr>
        <p:txBody>
          <a:bodyPr anchor="ctr"/>
          <a:lstStyle>
            <a:lvl1pPr algn="ctr">
              <a:defRPr sz="1400">
                <a:solidFill>
                  <a:schemeClr val="accent2"/>
                </a:solidFill>
              </a:defRPr>
            </a:lvl1pPr>
          </a:lstStyle>
          <a:p>
            <a:fld id="{8CD163E1-72E7-7944-A73E-F4FF5EB080ED}" type="slidenum">
              <a:rPr lang="en-US" smtClean="0"/>
              <a:pPr/>
              <a:t>‹#›</a:t>
            </a:fld>
            <a:endParaRPr lang="en-US" dirty="0"/>
          </a:p>
        </p:txBody>
      </p:sp>
      <p:pic>
        <p:nvPicPr>
          <p:cNvPr id="6" name="Picture 5">
            <a:extLst>
              <a:ext uri="{FF2B5EF4-FFF2-40B4-BE49-F238E27FC236}">
                <a16:creationId xmlns:a16="http://schemas.microsoft.com/office/drawing/2014/main" id="{43F81F9E-BDC3-1534-B54A-F8913C6230F1}"/>
              </a:ext>
            </a:extLst>
          </p:cNvPr>
          <p:cNvPicPr>
            <a:picLocks noChangeAspect="1"/>
          </p:cNvPicPr>
          <p:nvPr userDrawn="1"/>
        </p:nvPicPr>
        <p:blipFill>
          <a:blip r:embed="rId19"/>
          <a:srcRect/>
          <a:stretch/>
        </p:blipFill>
        <p:spPr>
          <a:xfrm>
            <a:off x="116840" y="6252464"/>
            <a:ext cx="1336040" cy="534416"/>
          </a:xfrm>
          <a:prstGeom prst="rect">
            <a:avLst/>
          </a:prstGeom>
        </p:spPr>
      </p:pic>
      <p:pic>
        <p:nvPicPr>
          <p:cNvPr id="12" name="Picture 11">
            <a:extLst>
              <a:ext uri="{FF2B5EF4-FFF2-40B4-BE49-F238E27FC236}">
                <a16:creationId xmlns:a16="http://schemas.microsoft.com/office/drawing/2014/main" id="{4EC1F23B-C42F-17E9-C277-D3E7E3742247}"/>
              </a:ext>
            </a:extLst>
          </p:cNvPr>
          <p:cNvPicPr>
            <a:picLocks noChangeAspect="1"/>
          </p:cNvPicPr>
          <p:nvPr userDrawn="1"/>
        </p:nvPicPr>
        <p:blipFill>
          <a:blip r:embed="rId20"/>
          <a:srcRect/>
          <a:stretch/>
        </p:blipFill>
        <p:spPr>
          <a:xfrm>
            <a:off x="9397999" y="6304461"/>
            <a:ext cx="2667001" cy="424995"/>
          </a:xfrm>
          <a:prstGeom prst="rect">
            <a:avLst/>
          </a:prstGeom>
        </p:spPr>
      </p:pic>
    </p:spTree>
    <p:extLst>
      <p:ext uri="{BB962C8B-B14F-4D97-AF65-F5344CB8AC3E}">
        <p14:creationId xmlns:p14="http://schemas.microsoft.com/office/powerpoint/2010/main" val="1166738038"/>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 id="2147485974" r:id="rId12"/>
    <p:sldLayoutId id="2147485975" r:id="rId13"/>
    <p:sldLayoutId id="2147485976" r:id="rId14"/>
    <p:sldLayoutId id="2147485978" r:id="rId15"/>
    <p:sldLayoutId id="2147485979" r:id="rId16"/>
    <p:sldLayoutId id="2147485980"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3395D-0BB8-15BE-BD83-572852B9D6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F22EBD-E565-1469-1677-DDC019471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F7B56-0CFB-FB82-83DF-5BC3592C4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E50E67-79D6-3A4D-8C98-62B219911A53}" type="datetimeFigureOut">
              <a:rPr lang="en-US" smtClean="0"/>
              <a:t>9/17/25</a:t>
            </a:fld>
            <a:endParaRPr lang="en-US"/>
          </a:p>
        </p:txBody>
      </p:sp>
      <p:sp>
        <p:nvSpPr>
          <p:cNvPr id="5" name="Footer Placeholder 4">
            <a:extLst>
              <a:ext uri="{FF2B5EF4-FFF2-40B4-BE49-F238E27FC236}">
                <a16:creationId xmlns:a16="http://schemas.microsoft.com/office/drawing/2014/main" id="{B4A4EB32-89DE-48E8-80E3-1E4E93F8A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9F5FEA-6DEA-CC75-42FE-FCCCC3755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7C93E1-15B2-2B4A-9C8B-91CB2B0890B5}" type="slidenum">
              <a:rPr lang="en-US" smtClean="0"/>
              <a:t>‹#›</a:t>
            </a:fld>
            <a:endParaRPr lang="en-US"/>
          </a:p>
        </p:txBody>
      </p:sp>
    </p:spTree>
    <p:extLst>
      <p:ext uri="{BB962C8B-B14F-4D97-AF65-F5344CB8AC3E}">
        <p14:creationId xmlns:p14="http://schemas.microsoft.com/office/powerpoint/2010/main" val="319644062"/>
      </p:ext>
    </p:extLst>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098EB0B7-BBC6-6748-8B3E-51C5999ADB0E}"/>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056640" y="205978"/>
            <a:ext cx="10679320" cy="1229803"/>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1056640" y="1570713"/>
            <a:ext cx="10679323" cy="4908465"/>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4009195"/>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Lst>
  <p:txStyles>
    <p:titleStyle>
      <a:lvl1pPr algn="l" defTabSz="609585" rtl="0" eaLnBrk="1" latinLnBrk="0" hangingPunct="1">
        <a:lnSpc>
          <a:spcPct val="90000"/>
        </a:lnSpc>
        <a:spcBef>
          <a:spcPct val="0"/>
        </a:spcBef>
        <a:buNone/>
        <a:defRPr sz="4000" b="1" i="0" kern="1200" baseline="0">
          <a:solidFill>
            <a:schemeClr val="accent1"/>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spcBef>
          <a:spcPct val="20000"/>
        </a:spcBef>
        <a:buFont typeface="Wingdings" charset="2"/>
        <a:buChar char="§"/>
        <a:tabLst/>
        <a:defRPr sz="2800" kern="1200">
          <a:solidFill>
            <a:schemeClr val="tx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6" y="241926"/>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2906494215"/>
      </p:ext>
    </p:extLst>
  </p:cSld>
  <p:clrMap bg1="lt1" tx1="dk1" bg2="lt2" tx2="dk2" accent1="accent1" accent2="accent2" accent3="accent3" accent4="accent4" accent5="accent5" accent6="accent6" hlink="hlink" folHlink="folHlink"/>
  <p:sldLayoutIdLst>
    <p:sldLayoutId id="2147486003" r:id="rId1"/>
    <p:sldLayoutId id="2147486004" r:id="rId2"/>
    <p:sldLayoutId id="2147486005" r:id="rId3"/>
    <p:sldLayoutId id="2147486006" r:id="rId4"/>
    <p:sldLayoutId id="2147486007" r:id="rId5"/>
    <p:sldLayoutId id="2147486008" r:id="rId6"/>
    <p:sldLayoutId id="2147486009" r:id="rId7"/>
    <p:sldLayoutId id="2147486010" r:id="rId8"/>
    <p:sldLayoutId id="2147486011" r:id="rId9"/>
  </p:sldLayoutIdLst>
  <p:transition>
    <p:fade/>
  </p:transition>
  <p:txStyles>
    <p:titleStyle>
      <a:lvl1pPr algn="l" rtl="0" eaLnBrk="1" fontAlgn="base" hangingPunct="1">
        <a:lnSpc>
          <a:spcPts val="3840"/>
        </a:lnSpc>
        <a:spcBef>
          <a:spcPct val="0"/>
        </a:spcBef>
        <a:spcAft>
          <a:spcPct val="0"/>
        </a:spcAft>
        <a:defRPr sz="3733" b="1" kern="1200">
          <a:solidFill>
            <a:schemeClr val="tx2"/>
          </a:solidFill>
          <a:latin typeface="+mj-lt"/>
          <a:ea typeface="+mj-ea"/>
          <a:cs typeface="Arial" pitchFamily="34" charset="0"/>
        </a:defRPr>
      </a:lvl1pPr>
      <a:lvl2pPr algn="l" rtl="0" eaLnBrk="1" fontAlgn="base" hangingPunct="1">
        <a:spcBef>
          <a:spcPct val="0"/>
        </a:spcBef>
        <a:spcAft>
          <a:spcPct val="0"/>
        </a:spcAft>
        <a:defRPr sz="3600" b="1">
          <a:solidFill>
            <a:srgbClr val="00B0F0"/>
          </a:solidFill>
          <a:latin typeface="Arial" charset="0"/>
          <a:cs typeface="Arial" charset="0"/>
        </a:defRPr>
      </a:lvl2pPr>
      <a:lvl3pPr algn="l" rtl="0" eaLnBrk="1" fontAlgn="base" hangingPunct="1">
        <a:spcBef>
          <a:spcPct val="0"/>
        </a:spcBef>
        <a:spcAft>
          <a:spcPct val="0"/>
        </a:spcAft>
        <a:defRPr sz="3600" b="1">
          <a:solidFill>
            <a:srgbClr val="00B0F0"/>
          </a:solidFill>
          <a:latin typeface="Arial" charset="0"/>
          <a:cs typeface="Arial" charset="0"/>
        </a:defRPr>
      </a:lvl3pPr>
      <a:lvl4pPr algn="l" rtl="0" eaLnBrk="1" fontAlgn="base" hangingPunct="1">
        <a:spcBef>
          <a:spcPct val="0"/>
        </a:spcBef>
        <a:spcAft>
          <a:spcPct val="0"/>
        </a:spcAft>
        <a:defRPr sz="3600" b="1">
          <a:solidFill>
            <a:srgbClr val="00B0F0"/>
          </a:solidFill>
          <a:latin typeface="Arial" charset="0"/>
          <a:cs typeface="Arial" charset="0"/>
        </a:defRPr>
      </a:lvl4pPr>
      <a:lvl5pPr algn="l" rtl="0" eaLnBrk="1" fontAlgn="base" hangingPunct="1">
        <a:spcBef>
          <a:spcPct val="0"/>
        </a:spcBef>
        <a:spcAft>
          <a:spcPct val="0"/>
        </a:spcAft>
        <a:defRPr sz="3600" b="1">
          <a:solidFill>
            <a:srgbClr val="00B0F0"/>
          </a:solidFill>
          <a:latin typeface="Arial" charset="0"/>
          <a:cs typeface="Arial" charset="0"/>
        </a:defRPr>
      </a:lvl5pPr>
      <a:lvl6pPr marL="456364" algn="l" rtl="0" eaLnBrk="1" fontAlgn="base" hangingPunct="1">
        <a:spcBef>
          <a:spcPct val="0"/>
        </a:spcBef>
        <a:spcAft>
          <a:spcPct val="0"/>
        </a:spcAft>
        <a:defRPr sz="3600" b="1">
          <a:solidFill>
            <a:srgbClr val="00B0F0"/>
          </a:solidFill>
          <a:latin typeface="Arial" charset="0"/>
          <a:cs typeface="Arial" charset="0"/>
        </a:defRPr>
      </a:lvl6pPr>
      <a:lvl7pPr marL="912723" algn="l" rtl="0" eaLnBrk="1" fontAlgn="base" hangingPunct="1">
        <a:spcBef>
          <a:spcPct val="0"/>
        </a:spcBef>
        <a:spcAft>
          <a:spcPct val="0"/>
        </a:spcAft>
        <a:defRPr sz="3600" b="1">
          <a:solidFill>
            <a:srgbClr val="00B0F0"/>
          </a:solidFill>
          <a:latin typeface="Arial" charset="0"/>
          <a:cs typeface="Arial" charset="0"/>
        </a:defRPr>
      </a:lvl7pPr>
      <a:lvl8pPr marL="1369087" algn="l" rtl="0" eaLnBrk="1" fontAlgn="base" hangingPunct="1">
        <a:spcBef>
          <a:spcPct val="0"/>
        </a:spcBef>
        <a:spcAft>
          <a:spcPct val="0"/>
        </a:spcAft>
        <a:defRPr sz="3600" b="1">
          <a:solidFill>
            <a:srgbClr val="00B0F0"/>
          </a:solidFill>
          <a:latin typeface="Arial" charset="0"/>
          <a:cs typeface="Arial" charset="0"/>
        </a:defRPr>
      </a:lvl8pPr>
      <a:lvl9pPr marL="1825449" algn="l" rtl="0" eaLnBrk="1" fontAlgn="base" hangingPunct="1">
        <a:spcBef>
          <a:spcPct val="0"/>
        </a:spcBef>
        <a:spcAft>
          <a:spcPct val="0"/>
        </a:spcAft>
        <a:defRPr sz="3600" b="1">
          <a:solidFill>
            <a:srgbClr val="00B0F0"/>
          </a:solidFill>
          <a:latin typeface="Arial" charset="0"/>
          <a:cs typeface="Arial" charset="0"/>
        </a:defRPr>
      </a:lvl9pPr>
    </p:titleStyle>
    <p:bodyStyle>
      <a:lvl1pPr marL="212338" indent="-212338" algn="l" rtl="0" eaLnBrk="1" fontAlgn="base" hangingPunct="1">
        <a:spcBef>
          <a:spcPts val="0"/>
        </a:spcBef>
        <a:spcAft>
          <a:spcPts val="300"/>
        </a:spcAft>
        <a:buClr>
          <a:schemeClr val="accent6">
            <a:lumMod val="40000"/>
            <a:lumOff val="60000"/>
          </a:schemeClr>
        </a:buClr>
        <a:buFont typeface="Arial" pitchFamily="34" charset="0"/>
        <a:buChar char="•"/>
        <a:tabLst>
          <a:tab pos="206000" algn="l"/>
        </a:tabLst>
        <a:defRPr sz="2401" kern="1200">
          <a:solidFill>
            <a:schemeClr val="tx2">
              <a:lumMod val="50000"/>
            </a:schemeClr>
          </a:solidFill>
          <a:latin typeface="Arial Narrow" panose="020B0606020202030204" pitchFamily="34" charset="0"/>
          <a:ea typeface="+mn-ea"/>
          <a:cs typeface="Arial" pitchFamily="34" charset="0"/>
        </a:defRPr>
      </a:lvl1pPr>
      <a:lvl2pPr marL="507067" indent="-277303"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2pPr>
      <a:lvl3pPr marL="730495" indent="-218670"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3pPr>
      <a:lvl4pPr marL="947585" indent="-210753"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4pPr>
      <a:lvl5pPr marL="2053630" indent="-228180" algn="l" rtl="0" eaLnBrk="1" fontAlgn="base" hangingPunct="1">
        <a:spcBef>
          <a:spcPct val="20000"/>
        </a:spcBef>
        <a:spcAft>
          <a:spcPct val="0"/>
        </a:spcAft>
        <a:buFont typeface="Arial" charset="0"/>
        <a:buChar char="»"/>
        <a:defRPr sz="1999" kern="1200">
          <a:solidFill>
            <a:schemeClr val="tx1"/>
          </a:solidFill>
          <a:latin typeface="Arial" pitchFamily="34" charset="0"/>
          <a:ea typeface="+mn-ea"/>
          <a:cs typeface="Arial" pitchFamily="34" charset="0"/>
        </a:defRPr>
      </a:lvl5pPr>
      <a:lvl6pPr marL="2509991"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6353"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2717"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79078" indent="-228180" algn="l" defTabSz="91272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fr-FR"/>
      </a:defPPr>
      <a:lvl1pPr marL="0" algn="l" defTabSz="912723" rtl="0" eaLnBrk="1" latinLnBrk="0" hangingPunct="1">
        <a:defRPr sz="1799" kern="1200">
          <a:solidFill>
            <a:schemeClr val="tx1"/>
          </a:solidFill>
          <a:latin typeface="+mn-lt"/>
          <a:ea typeface="+mn-ea"/>
          <a:cs typeface="+mn-cs"/>
        </a:defRPr>
      </a:lvl1pPr>
      <a:lvl2pPr marL="456364" algn="l" defTabSz="912723" rtl="0" eaLnBrk="1" latinLnBrk="0" hangingPunct="1">
        <a:defRPr sz="1799" kern="1200">
          <a:solidFill>
            <a:schemeClr val="tx1"/>
          </a:solidFill>
          <a:latin typeface="+mn-lt"/>
          <a:ea typeface="+mn-ea"/>
          <a:cs typeface="+mn-cs"/>
        </a:defRPr>
      </a:lvl2pPr>
      <a:lvl3pPr marL="912723" algn="l" defTabSz="912723" rtl="0" eaLnBrk="1" latinLnBrk="0" hangingPunct="1">
        <a:defRPr sz="1799" kern="1200">
          <a:solidFill>
            <a:schemeClr val="tx1"/>
          </a:solidFill>
          <a:latin typeface="+mn-lt"/>
          <a:ea typeface="+mn-ea"/>
          <a:cs typeface="+mn-cs"/>
        </a:defRPr>
      </a:lvl3pPr>
      <a:lvl4pPr marL="1369087" algn="l" defTabSz="912723" rtl="0" eaLnBrk="1" latinLnBrk="0" hangingPunct="1">
        <a:defRPr sz="1799" kern="1200">
          <a:solidFill>
            <a:schemeClr val="tx1"/>
          </a:solidFill>
          <a:latin typeface="+mn-lt"/>
          <a:ea typeface="+mn-ea"/>
          <a:cs typeface="+mn-cs"/>
        </a:defRPr>
      </a:lvl4pPr>
      <a:lvl5pPr marL="1825449" algn="l" defTabSz="912723" rtl="0" eaLnBrk="1" latinLnBrk="0" hangingPunct="1">
        <a:defRPr sz="1799" kern="1200">
          <a:solidFill>
            <a:schemeClr val="tx1"/>
          </a:solidFill>
          <a:latin typeface="+mn-lt"/>
          <a:ea typeface="+mn-ea"/>
          <a:cs typeface="+mn-cs"/>
        </a:defRPr>
      </a:lvl5pPr>
      <a:lvl6pPr marL="2281809" algn="l" defTabSz="912723" rtl="0" eaLnBrk="1" latinLnBrk="0" hangingPunct="1">
        <a:defRPr sz="1799" kern="1200">
          <a:solidFill>
            <a:schemeClr val="tx1"/>
          </a:solidFill>
          <a:latin typeface="+mn-lt"/>
          <a:ea typeface="+mn-ea"/>
          <a:cs typeface="+mn-cs"/>
        </a:defRPr>
      </a:lvl6pPr>
      <a:lvl7pPr marL="2738174" algn="l" defTabSz="912723" rtl="0" eaLnBrk="1" latinLnBrk="0" hangingPunct="1">
        <a:defRPr sz="1799" kern="1200">
          <a:solidFill>
            <a:schemeClr val="tx1"/>
          </a:solidFill>
          <a:latin typeface="+mn-lt"/>
          <a:ea typeface="+mn-ea"/>
          <a:cs typeface="+mn-cs"/>
        </a:defRPr>
      </a:lvl7pPr>
      <a:lvl8pPr marL="3194535" algn="l" defTabSz="912723" rtl="0" eaLnBrk="1" latinLnBrk="0" hangingPunct="1">
        <a:defRPr sz="1799" kern="1200">
          <a:solidFill>
            <a:schemeClr val="tx1"/>
          </a:solidFill>
          <a:latin typeface="+mn-lt"/>
          <a:ea typeface="+mn-ea"/>
          <a:cs typeface="+mn-cs"/>
        </a:defRPr>
      </a:lvl8pPr>
      <a:lvl9pPr marL="3650892" algn="l" defTabSz="91272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F26B43"/>
          </p15:clr>
        </p15:guide>
        <p15:guide id="2" pos="6130">
          <p15:clr>
            <a:srgbClr val="F26B43"/>
          </p15:clr>
        </p15:guide>
        <p15:guide id="3" orient="horz" pos="3117">
          <p15:clr>
            <a:srgbClr val="F26B43"/>
          </p15:clr>
        </p15:guide>
        <p15:guide id="4" orient="horz" pos="781">
          <p15:clr>
            <a:srgbClr val="F26B43"/>
          </p15:clr>
        </p15:guide>
        <p15:guide id="5" orient="horz" pos="34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B061EC4A-0DD9-0CC7-E485-54026145E79B}"/>
              </a:ext>
            </a:extLst>
          </p:cNvPr>
          <p:cNvSpPr/>
          <p:nvPr userDrawn="1"/>
        </p:nvSpPr>
        <p:spPr>
          <a:xfrm>
            <a:off x="-48132" y="1794141"/>
            <a:ext cx="3549402" cy="5139193"/>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2162EF-C10E-63BB-906C-19513AE922B2}"/>
              </a:ext>
            </a:extLst>
          </p:cNvPr>
          <p:cNvSpPr/>
          <p:nvPr userDrawn="1"/>
        </p:nvSpPr>
        <p:spPr>
          <a:xfrm flipV="1">
            <a:off x="10951007" y="-109728"/>
            <a:ext cx="1364829" cy="7043062"/>
          </a:xfrm>
          <a:custGeom>
            <a:avLst/>
            <a:gdLst>
              <a:gd name="connsiteX0" fmla="*/ 1088327 w 4084605"/>
              <a:gd name="connsiteY0" fmla="*/ 6172200 h 6172200"/>
              <a:gd name="connsiteX1" fmla="*/ 4084606 w 4084605"/>
              <a:gd name="connsiteY1" fmla="*/ 6172200 h 6172200"/>
              <a:gd name="connsiteX2" fmla="*/ 4084606 w 4084605"/>
              <a:gd name="connsiteY2" fmla="*/ 0 h 6172200"/>
              <a:gd name="connsiteX3" fmla="*/ 0 w 4084605"/>
              <a:gd name="connsiteY3" fmla="*/ 0 h 6172200"/>
              <a:gd name="connsiteX4" fmla="*/ 1088327 w 4084605"/>
              <a:gd name="connsiteY4" fmla="*/ 6172200 h 6172200"/>
              <a:gd name="connsiteX0" fmla="*/ 1088327 w 4084606"/>
              <a:gd name="connsiteY0" fmla="*/ 6172200 h 6172200"/>
              <a:gd name="connsiteX1" fmla="*/ 4084606 w 4084606"/>
              <a:gd name="connsiteY1" fmla="*/ 6172200 h 6172200"/>
              <a:gd name="connsiteX2" fmla="*/ 1196070 w 4084606"/>
              <a:gd name="connsiteY2" fmla="*/ 0 h 6172200"/>
              <a:gd name="connsiteX3" fmla="*/ 0 w 4084606"/>
              <a:gd name="connsiteY3" fmla="*/ 0 h 6172200"/>
              <a:gd name="connsiteX4" fmla="*/ 1088327 w 4084606"/>
              <a:gd name="connsiteY4" fmla="*/ 6172200 h 6172200"/>
              <a:gd name="connsiteX0" fmla="*/ 1088327 w 1196070"/>
              <a:gd name="connsiteY0" fmla="*/ 6172200 h 6172200"/>
              <a:gd name="connsiteX1" fmla="*/ 1196070 w 1196070"/>
              <a:gd name="connsiteY1" fmla="*/ 6153564 h 6172200"/>
              <a:gd name="connsiteX2" fmla="*/ 1196070 w 1196070"/>
              <a:gd name="connsiteY2" fmla="*/ 0 h 6172200"/>
              <a:gd name="connsiteX3" fmla="*/ 0 w 1196070"/>
              <a:gd name="connsiteY3" fmla="*/ 0 h 6172200"/>
              <a:gd name="connsiteX4" fmla="*/ 1088327 w 1196070"/>
              <a:gd name="connsiteY4" fmla="*/ 617220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070" h="6172200">
                <a:moveTo>
                  <a:pt x="1088327" y="6172200"/>
                </a:moveTo>
                <a:lnTo>
                  <a:pt x="1196070" y="6153564"/>
                </a:lnTo>
                <a:lnTo>
                  <a:pt x="1196070" y="0"/>
                </a:lnTo>
                <a:lnTo>
                  <a:pt x="0" y="0"/>
                </a:lnTo>
                <a:lnTo>
                  <a:pt x="1088327" y="6172200"/>
                </a:lnTo>
                <a:close/>
              </a:path>
            </a:pathLst>
          </a:custGeom>
          <a:solidFill>
            <a:srgbClr val="003DA6">
              <a:alpha val="20000"/>
            </a:srgbClr>
          </a:solidFill>
          <a:ln w="0" cap="flat">
            <a:noFill/>
            <a:prstDash val="solid"/>
            <a:miter/>
          </a:ln>
        </p:spPr>
        <p:txBody>
          <a:bodyPr rtlCol="0" anchor="ctr"/>
          <a:lstStyle/>
          <a:p>
            <a:endParaRPr lang="en-US"/>
          </a:p>
        </p:txBody>
      </p:sp>
      <p:pic>
        <p:nvPicPr>
          <p:cNvPr id="11" name="Picture 10" descr="Blur blurry image of a building&#10;&#10;Description automatically generated">
            <a:extLst>
              <a:ext uri="{FF2B5EF4-FFF2-40B4-BE49-F238E27FC236}">
                <a16:creationId xmlns:a16="http://schemas.microsoft.com/office/drawing/2014/main" id="{8D4E2FFD-34AC-A7A3-C9F0-28E2886D2B1B}"/>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Graphic 11">
            <a:extLst>
              <a:ext uri="{FF2B5EF4-FFF2-40B4-BE49-F238E27FC236}">
                <a16:creationId xmlns:a16="http://schemas.microsoft.com/office/drawing/2014/main" id="{EB9000D3-0934-433E-572D-6D4FFB1CF2C8}"/>
              </a:ext>
            </a:extLst>
          </p:cNvPr>
          <p:cNvSpPr/>
          <p:nvPr userDrawn="1"/>
        </p:nvSpPr>
        <p:spPr>
          <a:xfrm rot="10800000">
            <a:off x="9777815" y="0"/>
            <a:ext cx="2420281" cy="3504334"/>
          </a:xfrm>
          <a:custGeom>
            <a:avLst/>
            <a:gdLst>
              <a:gd name="connsiteX0" fmla="*/ 2917955 w 2917955"/>
              <a:gd name="connsiteY0" fmla="*/ 4224919 h 4224918"/>
              <a:gd name="connsiteX1" fmla="*/ 0 w 2917955"/>
              <a:gd name="connsiteY1" fmla="*/ 0 h 4224918"/>
              <a:gd name="connsiteX2" fmla="*/ 0 w 2917955"/>
              <a:gd name="connsiteY2" fmla="*/ 4224919 h 4224918"/>
              <a:gd name="connsiteX3" fmla="*/ 2917955 w 2917955"/>
              <a:gd name="connsiteY3" fmla="*/ 4224919 h 4224918"/>
            </a:gdLst>
            <a:ahLst/>
            <a:cxnLst>
              <a:cxn ang="0">
                <a:pos x="connsiteX0" y="connsiteY0"/>
              </a:cxn>
              <a:cxn ang="0">
                <a:pos x="connsiteX1" y="connsiteY1"/>
              </a:cxn>
              <a:cxn ang="0">
                <a:pos x="connsiteX2" y="connsiteY2"/>
              </a:cxn>
              <a:cxn ang="0">
                <a:pos x="connsiteX3" y="connsiteY3"/>
              </a:cxn>
            </a:cxnLst>
            <a:rect l="l" t="t" r="r" b="b"/>
            <a:pathLst>
              <a:path w="2917955" h="4224918">
                <a:moveTo>
                  <a:pt x="2917955" y="4224919"/>
                </a:moveTo>
                <a:lnTo>
                  <a:pt x="0" y="0"/>
                </a:lnTo>
                <a:lnTo>
                  <a:pt x="0" y="4224919"/>
                </a:lnTo>
                <a:lnTo>
                  <a:pt x="2917955" y="4224919"/>
                </a:lnTo>
                <a:close/>
              </a:path>
            </a:pathLst>
          </a:custGeom>
          <a:solidFill>
            <a:schemeClr val="bg1">
              <a:alpha val="609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7" name="Title Placeholder 16">
            <a:extLst>
              <a:ext uri="{FF2B5EF4-FFF2-40B4-BE49-F238E27FC236}">
                <a16:creationId xmlns:a16="http://schemas.microsoft.com/office/drawing/2014/main" id="{848930CC-A9C3-4D18-3FB4-20C27E93DD9E}"/>
              </a:ext>
            </a:extLst>
          </p:cNvPr>
          <p:cNvSpPr>
            <a:spLocks noGrp="1"/>
          </p:cNvSpPr>
          <p:nvPr>
            <p:ph type="title"/>
          </p:nvPr>
        </p:nvSpPr>
        <p:spPr>
          <a:xfrm>
            <a:off x="609600" y="198438"/>
            <a:ext cx="10005821" cy="1128378"/>
          </a:xfrm>
          <a:prstGeom prst="rect">
            <a:avLst/>
          </a:prstGeom>
        </p:spPr>
        <p:txBody>
          <a:bodyPr vert="horz" lIns="0" tIns="0" rIns="0" bIns="0" rtlCol="0" anchor="ctr">
            <a:noAutofit/>
          </a:bodyPr>
          <a:lstStyle/>
          <a:p>
            <a:r>
              <a:rPr lang="en-US"/>
              <a:t>Click to edit Master title style</a:t>
            </a:r>
          </a:p>
        </p:txBody>
      </p:sp>
      <p:sp>
        <p:nvSpPr>
          <p:cNvPr id="8" name="Text Placeholder 20">
            <a:extLst>
              <a:ext uri="{FF2B5EF4-FFF2-40B4-BE49-F238E27FC236}">
                <a16:creationId xmlns:a16="http://schemas.microsoft.com/office/drawing/2014/main" id="{CC7069D9-83FC-60E8-26A4-37A886EB7F19}"/>
              </a:ext>
            </a:extLst>
          </p:cNvPr>
          <p:cNvSpPr>
            <a:spLocks noGrp="1"/>
          </p:cNvSpPr>
          <p:nvPr>
            <p:ph type="body" idx="1"/>
          </p:nvPr>
        </p:nvSpPr>
        <p:spPr>
          <a:xfrm>
            <a:off x="609600" y="1531529"/>
            <a:ext cx="10972800" cy="217751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ight Triangle 15">
            <a:extLst>
              <a:ext uri="{FF2B5EF4-FFF2-40B4-BE49-F238E27FC236}">
                <a16:creationId xmlns:a16="http://schemas.microsoft.com/office/drawing/2014/main" id="{78E52C57-D096-5403-29BC-368C885900EE}"/>
              </a:ext>
            </a:extLst>
          </p:cNvPr>
          <p:cNvSpPr/>
          <p:nvPr userDrawn="1"/>
        </p:nvSpPr>
        <p:spPr>
          <a:xfrm>
            <a:off x="0" y="0"/>
            <a:ext cx="1225614" cy="6858000"/>
          </a:xfrm>
          <a:prstGeom prst="rtTriangle">
            <a:avLst/>
          </a:prstGeom>
          <a:solidFill>
            <a:schemeClr val="accent2">
              <a:alpha val="20000"/>
            </a:schemeClr>
          </a:solidFill>
          <a:ln w="0" cap="flat">
            <a:noFill/>
            <a:prstDash val="solid"/>
            <a:miter/>
          </a:ln>
        </p:spPr>
        <p:txBody>
          <a:bodyPr rtlCol="0" anchor="ctr"/>
          <a:lstStyle/>
          <a:p>
            <a:pPr lvl="0"/>
            <a:endParaRPr lang="en-US">
              <a:solidFill>
                <a:schemeClr val="tx1"/>
              </a:solidFill>
            </a:endParaRPr>
          </a:p>
        </p:txBody>
      </p:sp>
    </p:spTree>
    <p:extLst>
      <p:ext uri="{BB962C8B-B14F-4D97-AF65-F5344CB8AC3E}">
        <p14:creationId xmlns:p14="http://schemas.microsoft.com/office/powerpoint/2010/main" val="49020127"/>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 id="2147486024" r:id="rId12"/>
    <p:sldLayoutId id="2147486025" r:id="rId13"/>
    <p:sldLayoutId id="2147486026" r:id="rId14"/>
    <p:sldLayoutId id="2147486027" r:id="rId15"/>
    <p:sldLayoutId id="2147486028" r:id="rId16"/>
  </p:sldLayoutIdLst>
  <p:hf sldNum="0" hdr="0" dt="0"/>
  <p:txStyles>
    <p:titleStyle>
      <a:lvl1pPr marL="0" indent="0" algn="l" defTabSz="914318" rtl="0" eaLnBrk="1" latinLnBrk="0" hangingPunct="1">
        <a:lnSpc>
          <a:spcPct val="90000"/>
        </a:lnSpc>
        <a:spcBef>
          <a:spcPct val="0"/>
        </a:spcBef>
        <a:buNone/>
        <a:tabLst/>
        <a:defRPr lang="en-US" sz="3200" b="1" i="0" kern="1200" cap="all" spc="0" baseline="0" dirty="0">
          <a:solidFill>
            <a:schemeClr val="accent1"/>
          </a:solidFill>
          <a:latin typeface="Arial" panose="020B0604020202020204" pitchFamily="34" charset="0"/>
          <a:ea typeface="+mn-ea"/>
          <a:cs typeface="+mn-cs"/>
        </a:defRPr>
      </a:lvl1pPr>
    </p:titleStyle>
    <p:bodyStyle>
      <a:lvl1pPr marL="0" indent="0" algn="l" defTabSz="914318" rtl="0" eaLnBrk="1" latinLnBrk="0" hangingPunct="1">
        <a:lnSpc>
          <a:spcPct val="100000"/>
        </a:lnSpc>
        <a:spcBef>
          <a:spcPts val="900"/>
        </a:spcBef>
        <a:spcAft>
          <a:spcPts val="600"/>
        </a:spcAft>
        <a:buFont typeface="Arial" panose="020B0604020202020204" pitchFamily="34" charset="0"/>
        <a:buNone/>
        <a:defRPr lang="en-US" sz="2400" b="1" i="0" kern="1200" dirty="0">
          <a:solidFill>
            <a:schemeClr val="accent4"/>
          </a:solidFill>
          <a:latin typeface="Arial" panose="020B0604020202020204" pitchFamily="34" charset="0"/>
          <a:ea typeface="+mn-ea"/>
          <a:cs typeface="+mn-cs"/>
        </a:defRPr>
      </a:lvl1pPr>
      <a:lvl2pPr marL="254000" indent="-254000" algn="l" defTabSz="914318" rtl="0" eaLnBrk="1" latinLnBrk="0" hangingPunct="1">
        <a:lnSpc>
          <a:spcPct val="100000"/>
        </a:lnSpc>
        <a:spcBef>
          <a:spcPts val="600"/>
        </a:spcBef>
        <a:spcAft>
          <a:spcPts val="600"/>
        </a:spcAft>
        <a:buClr>
          <a:schemeClr val="accent1"/>
        </a:buClr>
        <a:buFont typeface="Wingdings" pitchFamily="2" charset="2"/>
        <a:buChar char="§"/>
        <a:tabLst/>
        <a:defRPr sz="2400" b="0" i="0" kern="1200">
          <a:solidFill>
            <a:schemeClr val="accent4"/>
          </a:solidFill>
          <a:latin typeface="Arial" panose="020B0604020202020204" pitchFamily="34" charset="0"/>
          <a:ea typeface="+mn-ea"/>
          <a:cs typeface="+mn-cs"/>
        </a:defRPr>
      </a:lvl2pPr>
      <a:lvl3pPr marL="571500" indent="-254000" algn="l" defTabSz="914318" rtl="0" eaLnBrk="1" latinLnBrk="0" hangingPunct="1">
        <a:lnSpc>
          <a:spcPct val="100000"/>
        </a:lnSpc>
        <a:spcBef>
          <a:spcPts val="300"/>
        </a:spcBef>
        <a:spcAft>
          <a:spcPts val="600"/>
        </a:spcAft>
        <a:buClr>
          <a:schemeClr val="accent1"/>
        </a:buClr>
        <a:buFont typeface="System Font Regular"/>
        <a:buChar char="–"/>
        <a:tabLst/>
        <a:defRPr sz="2200" b="0" i="0" kern="1200">
          <a:solidFill>
            <a:schemeClr val="accent4"/>
          </a:solidFill>
          <a:latin typeface="Arial" panose="020B0604020202020204" pitchFamily="34" charset="0"/>
          <a:ea typeface="+mn-ea"/>
          <a:cs typeface="+mn-cs"/>
        </a:defRPr>
      </a:lvl3pPr>
      <a:lvl4pPr marL="914400" indent="-241300" algn="l" defTabSz="914318" rtl="0" eaLnBrk="1" latinLnBrk="0" hangingPunct="1">
        <a:lnSpc>
          <a:spcPct val="100000"/>
        </a:lnSpc>
        <a:spcBef>
          <a:spcPts val="0"/>
        </a:spcBef>
        <a:spcAft>
          <a:spcPts val="600"/>
        </a:spcAft>
        <a:buClr>
          <a:schemeClr val="accent1"/>
        </a:buClr>
        <a:buFont typeface="Wingdings" pitchFamily="2" charset="2"/>
        <a:buChar char="§"/>
        <a:tabLst/>
        <a:defRPr sz="2000" b="0" i="0" kern="1200">
          <a:solidFill>
            <a:schemeClr val="accent4"/>
          </a:solidFill>
          <a:latin typeface="Arial" panose="020B0604020202020204" pitchFamily="34" charset="0"/>
          <a:ea typeface="+mn-ea"/>
          <a:cs typeface="+mn-cs"/>
        </a:defRPr>
      </a:lvl4pPr>
      <a:lvl5pPr marL="1257300" indent="-241300" algn="l" defTabSz="914318" rtl="0" eaLnBrk="1" latinLnBrk="0" hangingPunct="1">
        <a:lnSpc>
          <a:spcPct val="100000"/>
        </a:lnSpc>
        <a:spcBef>
          <a:spcPts val="0"/>
        </a:spcBef>
        <a:spcAft>
          <a:spcPts val="600"/>
        </a:spcAft>
        <a:buClr>
          <a:schemeClr val="accent1"/>
        </a:buClr>
        <a:buFont typeface="System Font Regular"/>
        <a:buChar char="–"/>
        <a:tabLst/>
        <a:defRPr sz="2000" b="0" i="0" kern="1200" baseline="0">
          <a:solidFill>
            <a:schemeClr val="accent4"/>
          </a:solidFill>
          <a:latin typeface="Arial" panose="020B0604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96">
          <p15:clr>
            <a:srgbClr val="F26B43"/>
          </p15:clr>
        </p15:guide>
        <p15:guide id="48" pos="384">
          <p15:clr>
            <a:srgbClr val="F26B43"/>
          </p15:clr>
        </p15:guide>
        <p15:guide id="52">
          <p15:clr>
            <a:srgbClr val="F26B43"/>
          </p15:clr>
        </p15:guide>
        <p15:guide id="53" pos="7680">
          <p15:clr>
            <a:srgbClr val="F26B43"/>
          </p15:clr>
        </p15:guide>
        <p15:guide id="54" orient="horz">
          <p15:clr>
            <a:srgbClr val="F26B43"/>
          </p15:clr>
        </p15:guide>
        <p15:guide id="55" orient="horz" pos="4320">
          <p15:clr>
            <a:srgbClr val="F26B43"/>
          </p15:clr>
        </p15:guide>
        <p15:guide id="61" orient="horz" pos="96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55267-8F14-BCD2-D7DE-A5049E23F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3B0028-36DC-73DB-0204-4E5CF9DF3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A82D2910-AE37-0448-8FA6-3C77CFF4701A}"/>
              </a:ext>
            </a:extLst>
          </p:cNvPr>
          <p:cNvSpPr/>
          <p:nvPr userDrawn="1"/>
        </p:nvSpPr>
        <p:spPr>
          <a:xfrm>
            <a:off x="0" y="6126478"/>
            <a:ext cx="12192001" cy="45719"/>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5289159-B6E3-6365-5338-69D91B29D360}"/>
              </a:ext>
            </a:extLst>
          </p:cNvPr>
          <p:cNvSpPr>
            <a:spLocks noGrp="1"/>
          </p:cNvSpPr>
          <p:nvPr>
            <p:ph type="sldNum" sz="quarter" idx="4"/>
          </p:nvPr>
        </p:nvSpPr>
        <p:spPr>
          <a:xfrm>
            <a:off x="11681460" y="5416550"/>
            <a:ext cx="497840" cy="501650"/>
          </a:xfrm>
          <a:prstGeom prst="rect">
            <a:avLst/>
          </a:prstGeom>
        </p:spPr>
        <p:txBody>
          <a:bodyPr anchor="ctr"/>
          <a:lstStyle>
            <a:lvl1pPr algn="ctr">
              <a:defRPr sz="1400">
                <a:solidFill>
                  <a:schemeClr val="accent2"/>
                </a:solidFill>
              </a:defRPr>
            </a:lvl1pPr>
          </a:lstStyle>
          <a:p>
            <a:fld id="{8CD163E1-72E7-7944-A73E-F4FF5EB080ED}" type="slidenum">
              <a:rPr lang="en-US" smtClean="0"/>
              <a:pPr/>
              <a:t>‹#›</a:t>
            </a:fld>
            <a:endParaRPr lang="en-US" dirty="0"/>
          </a:p>
        </p:txBody>
      </p:sp>
      <p:pic>
        <p:nvPicPr>
          <p:cNvPr id="6" name="Picture 5">
            <a:extLst>
              <a:ext uri="{FF2B5EF4-FFF2-40B4-BE49-F238E27FC236}">
                <a16:creationId xmlns:a16="http://schemas.microsoft.com/office/drawing/2014/main" id="{43F81F9E-BDC3-1534-B54A-F8913C6230F1}"/>
              </a:ext>
            </a:extLst>
          </p:cNvPr>
          <p:cNvPicPr>
            <a:picLocks noChangeAspect="1"/>
          </p:cNvPicPr>
          <p:nvPr userDrawn="1"/>
        </p:nvPicPr>
        <p:blipFill>
          <a:blip r:embed="rId20"/>
          <a:srcRect/>
          <a:stretch/>
        </p:blipFill>
        <p:spPr>
          <a:xfrm>
            <a:off x="116840" y="6252464"/>
            <a:ext cx="1336040" cy="534416"/>
          </a:xfrm>
          <a:prstGeom prst="rect">
            <a:avLst/>
          </a:prstGeom>
        </p:spPr>
      </p:pic>
      <p:pic>
        <p:nvPicPr>
          <p:cNvPr id="12" name="Picture 11">
            <a:extLst>
              <a:ext uri="{FF2B5EF4-FFF2-40B4-BE49-F238E27FC236}">
                <a16:creationId xmlns:a16="http://schemas.microsoft.com/office/drawing/2014/main" id="{4EC1F23B-C42F-17E9-C277-D3E7E3742247}"/>
              </a:ext>
            </a:extLst>
          </p:cNvPr>
          <p:cNvPicPr>
            <a:picLocks noChangeAspect="1"/>
          </p:cNvPicPr>
          <p:nvPr userDrawn="1"/>
        </p:nvPicPr>
        <p:blipFill>
          <a:blip r:embed="rId21"/>
          <a:srcRect/>
          <a:stretch/>
        </p:blipFill>
        <p:spPr>
          <a:xfrm>
            <a:off x="9397999" y="6304461"/>
            <a:ext cx="2667001" cy="424995"/>
          </a:xfrm>
          <a:prstGeom prst="rect">
            <a:avLst/>
          </a:prstGeom>
        </p:spPr>
      </p:pic>
    </p:spTree>
    <p:extLst>
      <p:ext uri="{BB962C8B-B14F-4D97-AF65-F5344CB8AC3E}">
        <p14:creationId xmlns:p14="http://schemas.microsoft.com/office/powerpoint/2010/main" val="3885732334"/>
      </p:ext>
    </p:extLst>
  </p:cSld>
  <p:clrMap bg1="lt1" tx1="dk1" bg2="lt2" tx2="dk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 id="2147486041" r:id="rId12"/>
    <p:sldLayoutId id="2147486042" r:id="rId13"/>
    <p:sldLayoutId id="2147486043" r:id="rId14"/>
    <p:sldLayoutId id="2147486044" r:id="rId15"/>
    <p:sldLayoutId id="2147486045" r:id="rId16"/>
    <p:sldLayoutId id="2147486046" r:id="rId17"/>
    <p:sldLayoutId id="2147486047"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0.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2.xml"/><Relationship Id="rId1" Type="http://schemas.openxmlformats.org/officeDocument/2006/relationships/tags" Target="../tags/tag4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3.xml"/><Relationship Id="rId1" Type="http://schemas.openxmlformats.org/officeDocument/2006/relationships/tags" Target="../tags/tag4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0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0.png"/><Relationship Id="rId1" Type="http://schemas.openxmlformats.org/officeDocument/2006/relationships/slideLayout" Target="../slideLayouts/slideLayout222.xml"/></Relationships>
</file>

<file path=ppt/slides/_rels/slide10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1.png"/><Relationship Id="rId1" Type="http://schemas.openxmlformats.org/officeDocument/2006/relationships/slideLayout" Target="../slideLayouts/slideLayout222.xml"/></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2.png"/><Relationship Id="rId1" Type="http://schemas.openxmlformats.org/officeDocument/2006/relationships/slideLayout" Target="../slideLayouts/slideLayout222.xml"/><Relationship Id="rId6" Type="http://schemas.openxmlformats.org/officeDocument/2006/relationships/image" Target="../media/image134.png"/><Relationship Id="rId5" Type="http://schemas.microsoft.com/office/2007/relationships/hdphoto" Target="../media/hdphoto19.wdp"/><Relationship Id="rId4" Type="http://schemas.openxmlformats.org/officeDocument/2006/relationships/image" Target="../media/image13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222.xml"/><Relationship Id="rId4" Type="http://schemas.microsoft.com/office/2007/relationships/hdphoto" Target="../media/hdphoto20.wdp"/></Relationships>
</file>

<file path=ppt/slides/_rels/slide11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36.png"/><Relationship Id="rId1" Type="http://schemas.openxmlformats.org/officeDocument/2006/relationships/slideLayout" Target="../slideLayouts/slideLayout2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2.xml"/><Relationship Id="rId1" Type="http://schemas.openxmlformats.org/officeDocument/2006/relationships/tags" Target="../tags/tag49.xml"/></Relationships>
</file>

<file path=ppt/slides/_rels/slide121.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notesSlide" Target="../notesSlides/notesSlide61.xml"/><Relationship Id="rId1" Type="http://schemas.openxmlformats.org/officeDocument/2006/relationships/slideLayout" Target="../slideLayouts/slideLayout236.xml"/><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3.xml"/><Relationship Id="rId1" Type="http://schemas.openxmlformats.org/officeDocument/2006/relationships/tags" Target="../tags/tag50.xml"/><Relationship Id="rId4" Type="http://schemas.openxmlformats.org/officeDocument/2006/relationships/chart" Target="../charts/char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2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6.xml"/><Relationship Id="rId1" Type="http://schemas.openxmlformats.org/officeDocument/2006/relationships/slideLayout" Target="../slideLayouts/slideLayout222.xml"/><Relationship Id="rId4" Type="http://schemas.microsoft.com/office/2007/relationships/hdphoto" Target="../media/hdphoto22.wdp"/></Relationships>
</file>

<file path=ppt/slides/_rels/slide1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7.xml"/><Relationship Id="rId1" Type="http://schemas.openxmlformats.org/officeDocument/2006/relationships/slideLayout" Target="../slideLayouts/slideLayout222.xml"/><Relationship Id="rId4" Type="http://schemas.microsoft.com/office/2007/relationships/hdphoto" Target="../media/hdphoto23.wdp"/></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3.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9.xml"/><Relationship Id="rId1" Type="http://schemas.openxmlformats.org/officeDocument/2006/relationships/slideLayout" Target="../slideLayouts/slideLayout222.xml"/><Relationship Id="rId5" Type="http://schemas.openxmlformats.org/officeDocument/2006/relationships/image" Target="../media/image152.jpeg"/><Relationship Id="rId4" Type="http://schemas.microsoft.com/office/2007/relationships/hdphoto" Target="../media/hdphoto24.wdp"/></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72.xml"/><Relationship Id="rId1" Type="http://schemas.openxmlformats.org/officeDocument/2006/relationships/tags" Target="../tags/tag5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26.xml"/><Relationship Id="rId4" Type="http://schemas.openxmlformats.org/officeDocument/2006/relationships/hyperlink" Target="mailto:GRTeam@ResearchToPractice.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17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8.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35.xml"/><Relationship Id="rId4" Type="http://schemas.openxmlformats.org/officeDocument/2006/relationships/hyperlink" Target="mailto:GRTeam@ResearchToPractice.com"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3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8.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8.xml"/><Relationship Id="rId1" Type="http://schemas.openxmlformats.org/officeDocument/2006/relationships/tags" Target="../tags/tag4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8.xml"/><Relationship Id="rId1" Type="http://schemas.openxmlformats.org/officeDocument/2006/relationships/tags" Target="../tags/tag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38.xml"/><Relationship Id="rId5" Type="http://schemas.microsoft.com/office/2007/relationships/hdphoto" Target="../media/hdphoto1.wdp"/><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38.xml"/><Relationship Id="rId5" Type="http://schemas.openxmlformats.org/officeDocument/2006/relationships/image" Target="../media/image95.tiff"/><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38.xml"/><Relationship Id="rId5" Type="http://schemas.microsoft.com/office/2007/relationships/hdphoto" Target="../media/hdphoto2.wdp"/><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238.xml"/><Relationship Id="rId5" Type="http://schemas.microsoft.com/office/2007/relationships/hdphoto" Target="../media/hdphoto3.wdp"/><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55.xml"/><Relationship Id="rId6" Type="http://schemas.microsoft.com/office/2007/relationships/hdphoto" Target="../media/hdphoto4.wdp"/><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2.png"/><Relationship Id="rId1" Type="http://schemas.openxmlformats.org/officeDocument/2006/relationships/slideLayout" Target="../slideLayouts/slideLayout238.xml"/></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03.png"/><Relationship Id="rId1" Type="http://schemas.openxmlformats.org/officeDocument/2006/relationships/slideLayout" Target="../slideLayouts/slideLayout238.xml"/><Relationship Id="rId6" Type="http://schemas.openxmlformats.org/officeDocument/2006/relationships/image" Target="../media/image105.png"/><Relationship Id="rId5" Type="http://schemas.microsoft.com/office/2007/relationships/hdphoto" Target="../media/hdphoto7.wdp"/><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69.xml.rels><?xml version="1.0" encoding="UTF-8" standalone="yes"?>
<Relationships xmlns="http://schemas.openxmlformats.org/package/2006/relationships"><Relationship Id="rId3" Type="http://schemas.openxmlformats.org/officeDocument/2006/relationships/hyperlink" Target="https://clinicaltrials.gov/ct2/show/NCT04384484" TargetMode="External"/><Relationship Id="rId2" Type="http://schemas.openxmlformats.org/officeDocument/2006/relationships/notesSlide" Target="../notesSlides/notesSlide38.xml"/><Relationship Id="rId1" Type="http://schemas.openxmlformats.org/officeDocument/2006/relationships/slideLayout" Target="../slideLayouts/slideLayout20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1.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280.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8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91.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91.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91.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1.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91.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9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8.xml"/><Relationship Id="rId1" Type="http://schemas.openxmlformats.org/officeDocument/2006/relationships/tags" Target="../tags/tag4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8.xml"/><Relationship Id="rId1" Type="http://schemas.openxmlformats.org/officeDocument/2006/relationships/tags" Target="../tags/tag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8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9.png"/><Relationship Id="rId1" Type="http://schemas.openxmlformats.org/officeDocument/2006/relationships/slideLayout" Target="../slideLayouts/slideLayout227.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22.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23.xml"/></Relationships>
</file>

<file path=ppt/slides/_rels/slide9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2.png"/><Relationship Id="rId1" Type="http://schemas.openxmlformats.org/officeDocument/2006/relationships/slideLayout" Target="../slideLayouts/slideLayout222.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22.xml"/><Relationship Id="rId4" Type="http://schemas.microsoft.com/office/2007/relationships/hdphoto" Target="../media/hdphoto11.wdp"/></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222.xml"/><Relationship Id="rId5" Type="http://schemas.microsoft.com/office/2007/relationships/hdphoto" Target="../media/hdphoto12.wdp"/><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223.xml"/><Relationship Id="rId6" Type="http://schemas.microsoft.com/office/2007/relationships/hdphoto" Target="../media/hdphoto14.wdp"/><Relationship Id="rId5" Type="http://schemas.openxmlformats.org/officeDocument/2006/relationships/image" Target="../media/image127.png"/><Relationship Id="rId4" Type="http://schemas.microsoft.com/office/2007/relationships/hdphoto" Target="../media/hdphoto13.wdp"/></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28.png"/><Relationship Id="rId1" Type="http://schemas.openxmlformats.org/officeDocument/2006/relationships/slideLayout" Target="../slideLayouts/slideLayout22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The Implications of Recent Datasets for the Current and </a:t>
            </a:r>
            <a:br>
              <a:rPr lang="en-US" sz="3600" dirty="0"/>
            </a:br>
            <a:r>
              <a:rPr lang="en-US" sz="3600" dirty="0"/>
              <a:t>Future Management of Non-Hodgkin Lymphoma</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September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Carla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Casulo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Tree>
    <p:custDataLst>
      <p:tags r:id="rId1"/>
    </p:custDataLst>
    <p:extLst>
      <p:ext uri="{BB962C8B-B14F-4D97-AF65-F5344CB8AC3E}">
        <p14:creationId xmlns:p14="http://schemas.microsoft.com/office/powerpoint/2010/main" val="1950283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F9648-31B8-4484-BA8A-68A466D23740}"/>
              </a:ext>
            </a:extLst>
          </p:cNvPr>
          <p:cNvSpPr>
            <a:spLocks noGrp="1"/>
          </p:cNvSpPr>
          <p:nvPr>
            <p:ph type="sldNum" sz="quarter" idx="12"/>
          </p:nvPr>
        </p:nvSpPr>
        <p:spPr>
          <a:xfrm>
            <a:off x="8652164" y="4761634"/>
            <a:ext cx="361950" cy="279473"/>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750" kern="1200">
                <a:solidFill>
                  <a:schemeClr val="accent1"/>
                </a:solidFill>
                <a:latin typeface="Arial" panose="020B0604020202020204" pitchFamily="34" charset="0"/>
                <a:ea typeface="Geneva"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A69A137-6BDB-47B4-8B9B-30BE2E63C07B}" type="slidenum">
              <a:rPr kumimoji="0" lang="en-US" sz="750" b="0" i="0" u="none" strike="noStrike" kern="1200" cap="none" spc="0" normalizeH="0" baseline="0" noProof="0" smtClean="0">
                <a:ln>
                  <a:noFill/>
                </a:ln>
                <a:solidFill>
                  <a:srgbClr val="4472C4"/>
                </a:solidFill>
                <a:effectLst/>
                <a:uLnTx/>
                <a:uFillTx/>
                <a:latin typeface="Arial" panose="020B0604020202020204" pitchFamily="34" charset="0"/>
                <a:ea typeface="Geneva" charset="0"/>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100</a:t>
            </a:fld>
            <a:endParaRPr kumimoji="0" lang="en-US" sz="750" b="0" i="0" u="none" strike="noStrike" kern="1200" cap="none" spc="0" normalizeH="0" baseline="0" noProof="0">
              <a:ln>
                <a:noFill/>
              </a:ln>
              <a:solidFill>
                <a:srgbClr val="4472C4"/>
              </a:solidFill>
              <a:effectLst/>
              <a:uLnTx/>
              <a:uFillTx/>
              <a:latin typeface="Arial" panose="020B0604020202020204" pitchFamily="34" charset="0"/>
              <a:ea typeface="Geneva" charset="0"/>
              <a:cs typeface="Arial" panose="020B0604020202020204" pitchFamily="34" charset="0"/>
            </a:endParaRPr>
          </a:p>
        </p:txBody>
      </p:sp>
      <p:sp>
        <p:nvSpPr>
          <p:cNvPr id="32" name="TextBox 31">
            <a:extLst>
              <a:ext uri="{FF2B5EF4-FFF2-40B4-BE49-F238E27FC236}">
                <a16:creationId xmlns:a16="http://schemas.microsoft.com/office/drawing/2014/main" id="{4F4245D9-7717-43AD-A99C-3E9C0E15F29F}"/>
              </a:ext>
            </a:extLst>
          </p:cNvPr>
          <p:cNvSpPr txBox="1"/>
          <p:nvPr/>
        </p:nvSpPr>
        <p:spPr>
          <a:xfrm>
            <a:off x="371640" y="4951418"/>
            <a:ext cx="11448720" cy="1155188"/>
          </a:xfrm>
          <a:prstGeom prst="rect">
            <a:avLst/>
          </a:prstGeom>
          <a:noFill/>
        </p:spPr>
        <p:txBody>
          <a:bodyPr wrap="square">
            <a:spAutoFit/>
          </a:bodyPr>
          <a:lstStyle/>
          <a:p>
            <a:pPr marL="228594" marR="0" lvl="0" indent="-228594" algn="l" defTabSz="914377" rtl="0" eaLnBrk="1" fontAlgn="auto" latinLnBrk="0" hangingPunct="1">
              <a:lnSpc>
                <a:spcPct val="90000"/>
              </a:lnSpc>
              <a:spcBef>
                <a:spcPts val="400"/>
              </a:spcBef>
              <a:spcAft>
                <a:spcPts val="0"/>
              </a:spcAft>
              <a:buClr>
                <a:srgbClr val="007DA0"/>
              </a:buClr>
              <a:buSzPct val="100000"/>
              <a:buFont typeface="Arial" panose="020B0604020202020204" pitchFamily="34" charset="0"/>
              <a:buChar char="•"/>
              <a:tabLst>
                <a:tab pos="5331751" algn="r"/>
                <a:tab pos="10972526" algn="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Bridging therapy was allowed and was followed by disease re-evaluation before tisagenlecleucel infusion</a:t>
            </a:r>
          </a:p>
          <a:p>
            <a:pPr marL="228594" marR="0" lvl="0" indent="-228594" algn="l" defTabSz="914400" rtl="0" eaLnBrk="1" fontAlgn="auto" latinLnBrk="0" hangingPunct="1">
              <a:lnSpc>
                <a:spcPct val="100000"/>
              </a:lnSpc>
              <a:spcBef>
                <a:spcPts val="400"/>
              </a:spcBef>
              <a:spcAft>
                <a:spcPts val="0"/>
              </a:spcAft>
              <a:buClr>
                <a:srgbClr val="007DA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Cellular kinetics were determined by measurement of transgene levels by qPCR</a:t>
            </a:r>
          </a:p>
          <a:p>
            <a:pPr marL="228594" marR="0" lvl="0" indent="-228594" algn="l" defTabSz="914400" rtl="0" eaLnBrk="1" fontAlgn="auto" latinLnBrk="0" hangingPunct="1">
              <a:lnSpc>
                <a:spcPct val="100000"/>
              </a:lnSpc>
              <a:spcBef>
                <a:spcPts val="400"/>
              </a:spcBef>
              <a:spcAft>
                <a:spcPts val="0"/>
              </a:spcAft>
              <a:buClr>
                <a:srgbClr val="007DA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MRD levels were determined via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clonoSEQ</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S PGothic" charset="0"/>
                <a:cs typeface="+mn-cs"/>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next-generation sequencing assay performed at Adaptive Biotechnologies (Seattle, WA, USA)</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3" name="Line 16">
            <a:extLst>
              <a:ext uri="{FF2B5EF4-FFF2-40B4-BE49-F238E27FC236}">
                <a16:creationId xmlns:a16="http://schemas.microsoft.com/office/drawing/2014/main" id="{2C10C913-D4D1-D612-4E42-423117E9A568}"/>
              </a:ext>
            </a:extLst>
          </p:cNvPr>
          <p:cNvSpPr>
            <a:spLocks noChangeShapeType="1"/>
          </p:cNvSpPr>
          <p:nvPr/>
        </p:nvSpPr>
        <p:spPr bwMode="auto">
          <a:xfrm flipH="1">
            <a:off x="2293598" y="2201725"/>
            <a:ext cx="3627077" cy="0"/>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a:ea typeface="MS PGothic" charset="0"/>
              <a:cs typeface="+mn-cs"/>
            </a:endParaRPr>
          </a:p>
        </p:txBody>
      </p:sp>
      <p:grpSp>
        <p:nvGrpSpPr>
          <p:cNvPr id="5" name="Group 4">
            <a:extLst>
              <a:ext uri="{FF2B5EF4-FFF2-40B4-BE49-F238E27FC236}">
                <a16:creationId xmlns:a16="http://schemas.microsoft.com/office/drawing/2014/main" id="{7DD3ABBD-1AD0-6252-B211-75B3EF0D2BB8}"/>
              </a:ext>
            </a:extLst>
          </p:cNvPr>
          <p:cNvGrpSpPr>
            <a:grpSpLocks noChangeAspect="1"/>
          </p:cNvGrpSpPr>
          <p:nvPr/>
        </p:nvGrpSpPr>
        <p:grpSpPr>
          <a:xfrm>
            <a:off x="277301" y="1513688"/>
            <a:ext cx="11369947" cy="1632530"/>
            <a:chOff x="3246984" y="2486503"/>
            <a:chExt cx="11007801" cy="3016972"/>
          </a:xfrm>
        </p:grpSpPr>
        <p:sp>
          <p:nvSpPr>
            <p:cNvPr id="34" name="Line 5">
              <a:extLst>
                <a:ext uri="{FF2B5EF4-FFF2-40B4-BE49-F238E27FC236}">
                  <a16:creationId xmlns:a16="http://schemas.microsoft.com/office/drawing/2014/main" id="{B7E30F4C-4351-983A-D206-8D6AE59ABB46}"/>
                </a:ext>
              </a:extLst>
            </p:cNvPr>
            <p:cNvSpPr>
              <a:spLocks noChangeShapeType="1"/>
            </p:cNvSpPr>
            <p:nvPr/>
          </p:nvSpPr>
          <p:spPr bwMode="auto">
            <a:xfrm>
              <a:off x="10660063" y="3881438"/>
              <a:ext cx="0" cy="1356213"/>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35" name="Line 6">
              <a:extLst>
                <a:ext uri="{FF2B5EF4-FFF2-40B4-BE49-F238E27FC236}">
                  <a16:creationId xmlns:a16="http://schemas.microsoft.com/office/drawing/2014/main" id="{3B0C1871-39ED-2A01-4873-DDA57F4DE83C}"/>
                </a:ext>
              </a:extLst>
            </p:cNvPr>
            <p:cNvSpPr>
              <a:spLocks noChangeShapeType="1"/>
            </p:cNvSpPr>
            <p:nvPr/>
          </p:nvSpPr>
          <p:spPr bwMode="auto">
            <a:xfrm>
              <a:off x="3929063" y="3370582"/>
              <a:ext cx="0" cy="1867069"/>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37" name="Line 7">
              <a:extLst>
                <a:ext uri="{FF2B5EF4-FFF2-40B4-BE49-F238E27FC236}">
                  <a16:creationId xmlns:a16="http://schemas.microsoft.com/office/drawing/2014/main" id="{75AF8224-AE11-3735-E982-EDE862D419CC}"/>
                </a:ext>
              </a:extLst>
            </p:cNvPr>
            <p:cNvSpPr>
              <a:spLocks noChangeShapeType="1"/>
            </p:cNvSpPr>
            <p:nvPr/>
          </p:nvSpPr>
          <p:spPr bwMode="auto">
            <a:xfrm>
              <a:off x="9824659" y="4742351"/>
              <a:ext cx="0" cy="495300"/>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38" name="Line 8">
              <a:extLst>
                <a:ext uri="{FF2B5EF4-FFF2-40B4-BE49-F238E27FC236}">
                  <a16:creationId xmlns:a16="http://schemas.microsoft.com/office/drawing/2014/main" id="{0AB96A27-5124-13BC-A0CE-5D66E31D7532}"/>
                </a:ext>
              </a:extLst>
            </p:cNvPr>
            <p:cNvSpPr>
              <a:spLocks noChangeShapeType="1"/>
            </p:cNvSpPr>
            <p:nvPr/>
          </p:nvSpPr>
          <p:spPr bwMode="auto">
            <a:xfrm>
              <a:off x="8710613" y="4497390"/>
              <a:ext cx="0" cy="740263"/>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39" name="Line 9">
              <a:extLst>
                <a:ext uri="{FF2B5EF4-FFF2-40B4-BE49-F238E27FC236}">
                  <a16:creationId xmlns:a16="http://schemas.microsoft.com/office/drawing/2014/main" id="{04F53FB5-679E-8C5A-D8A9-EEB67DD1B895}"/>
                </a:ext>
              </a:extLst>
            </p:cNvPr>
            <p:cNvSpPr>
              <a:spLocks noChangeShapeType="1"/>
            </p:cNvSpPr>
            <p:nvPr/>
          </p:nvSpPr>
          <p:spPr bwMode="auto">
            <a:xfrm>
              <a:off x="5199063" y="4497390"/>
              <a:ext cx="0" cy="740263"/>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0" name="Line 11">
              <a:extLst>
                <a:ext uri="{FF2B5EF4-FFF2-40B4-BE49-F238E27FC236}">
                  <a16:creationId xmlns:a16="http://schemas.microsoft.com/office/drawing/2014/main" id="{5B589AE4-2005-736A-0FDE-9D9ECE77E341}"/>
                </a:ext>
              </a:extLst>
            </p:cNvPr>
            <p:cNvSpPr>
              <a:spLocks noChangeShapeType="1"/>
            </p:cNvSpPr>
            <p:nvPr/>
          </p:nvSpPr>
          <p:spPr bwMode="auto">
            <a:xfrm>
              <a:off x="8710613" y="3041976"/>
              <a:ext cx="0" cy="225425"/>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1" name="Line 13">
              <a:extLst>
                <a:ext uri="{FF2B5EF4-FFF2-40B4-BE49-F238E27FC236}">
                  <a16:creationId xmlns:a16="http://schemas.microsoft.com/office/drawing/2014/main" id="{157A1DE2-9B6A-5973-6AAB-7F329482AA62}"/>
                </a:ext>
              </a:extLst>
            </p:cNvPr>
            <p:cNvSpPr>
              <a:spLocks noChangeShapeType="1"/>
            </p:cNvSpPr>
            <p:nvPr/>
          </p:nvSpPr>
          <p:spPr bwMode="auto">
            <a:xfrm>
              <a:off x="8710613" y="3623221"/>
              <a:ext cx="0" cy="225425"/>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2" name="Line 16">
              <a:extLst>
                <a:ext uri="{FF2B5EF4-FFF2-40B4-BE49-F238E27FC236}">
                  <a16:creationId xmlns:a16="http://schemas.microsoft.com/office/drawing/2014/main" id="{49B70696-F782-38AE-1A31-B178CF1B4B2B}"/>
                </a:ext>
              </a:extLst>
            </p:cNvPr>
            <p:cNvSpPr>
              <a:spLocks noChangeShapeType="1"/>
            </p:cNvSpPr>
            <p:nvPr/>
          </p:nvSpPr>
          <p:spPr bwMode="auto">
            <a:xfrm flipH="1">
              <a:off x="5199061" y="3154690"/>
              <a:ext cx="3511551" cy="0"/>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3" name="Line 17">
              <a:extLst>
                <a:ext uri="{FF2B5EF4-FFF2-40B4-BE49-F238E27FC236}">
                  <a16:creationId xmlns:a16="http://schemas.microsoft.com/office/drawing/2014/main" id="{9F7112C4-B268-9810-A1B8-6B0334ECA493}"/>
                </a:ext>
              </a:extLst>
            </p:cNvPr>
            <p:cNvSpPr>
              <a:spLocks noChangeShapeType="1"/>
            </p:cNvSpPr>
            <p:nvPr/>
          </p:nvSpPr>
          <p:spPr bwMode="auto">
            <a:xfrm>
              <a:off x="5202418" y="3041976"/>
              <a:ext cx="0" cy="225427"/>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4" name="Freeform 18">
              <a:extLst>
                <a:ext uri="{FF2B5EF4-FFF2-40B4-BE49-F238E27FC236}">
                  <a16:creationId xmlns:a16="http://schemas.microsoft.com/office/drawing/2014/main" id="{4E0D511E-B55D-23A2-9D1D-8B95DAE09834}"/>
                </a:ext>
              </a:extLst>
            </p:cNvPr>
            <p:cNvSpPr>
              <a:spLocks/>
            </p:cNvSpPr>
            <p:nvPr/>
          </p:nvSpPr>
          <p:spPr bwMode="auto">
            <a:xfrm>
              <a:off x="3568699" y="5042388"/>
              <a:ext cx="8444325" cy="361951"/>
            </a:xfrm>
            <a:custGeom>
              <a:avLst/>
              <a:gdLst>
                <a:gd name="T0" fmla="*/ 0 w 5016"/>
                <a:gd name="T1" fmla="*/ 0 h 228"/>
                <a:gd name="T2" fmla="*/ 4902 w 5016"/>
                <a:gd name="T3" fmla="*/ 0 h 228"/>
                <a:gd name="T4" fmla="*/ 5016 w 5016"/>
                <a:gd name="T5" fmla="*/ 114 h 228"/>
                <a:gd name="T6" fmla="*/ 4902 w 5016"/>
                <a:gd name="T7" fmla="*/ 228 h 228"/>
                <a:gd name="T8" fmla="*/ 0 w 5016"/>
                <a:gd name="T9" fmla="*/ 228 h 228"/>
                <a:gd name="T10" fmla="*/ 0 w 5016"/>
                <a:gd name="T11" fmla="*/ 0 h 228"/>
                <a:gd name="T12" fmla="*/ 0 w 5016"/>
                <a:gd name="T13" fmla="*/ 0 h 228"/>
              </a:gdLst>
              <a:ahLst/>
              <a:cxnLst>
                <a:cxn ang="0">
                  <a:pos x="T0" y="T1"/>
                </a:cxn>
                <a:cxn ang="0">
                  <a:pos x="T2" y="T3"/>
                </a:cxn>
                <a:cxn ang="0">
                  <a:pos x="T4" y="T5"/>
                </a:cxn>
                <a:cxn ang="0">
                  <a:pos x="T6" y="T7"/>
                </a:cxn>
                <a:cxn ang="0">
                  <a:pos x="T8" y="T9"/>
                </a:cxn>
                <a:cxn ang="0">
                  <a:pos x="T10" y="T11"/>
                </a:cxn>
                <a:cxn ang="0">
                  <a:pos x="T12" y="T13"/>
                </a:cxn>
              </a:cxnLst>
              <a:rect l="0" t="0" r="r" b="b"/>
              <a:pathLst>
                <a:path w="5016" h="228">
                  <a:moveTo>
                    <a:pt x="0" y="0"/>
                  </a:moveTo>
                  <a:lnTo>
                    <a:pt x="4902" y="0"/>
                  </a:lnTo>
                  <a:lnTo>
                    <a:pt x="5016" y="114"/>
                  </a:lnTo>
                  <a:lnTo>
                    <a:pt x="4902" y="228"/>
                  </a:lnTo>
                  <a:lnTo>
                    <a:pt x="0" y="228"/>
                  </a:lnTo>
                  <a:lnTo>
                    <a:pt x="0" y="0"/>
                  </a:lnTo>
                  <a:lnTo>
                    <a:pt x="0" y="0"/>
                  </a:lnTo>
                  <a:close/>
                </a:path>
              </a:pathLst>
            </a:custGeom>
            <a:solidFill>
              <a:srgbClr val="007DA0"/>
            </a:solidFill>
            <a:ln w="9525">
              <a:noFill/>
              <a:round/>
              <a:headEnd/>
              <a:tailEnd/>
            </a:ln>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5" name="Oval 44">
              <a:extLst>
                <a:ext uri="{FF2B5EF4-FFF2-40B4-BE49-F238E27FC236}">
                  <a16:creationId xmlns:a16="http://schemas.microsoft.com/office/drawing/2014/main" id="{606DDB62-05FE-72DD-6E83-49665AA2FE96}"/>
                </a:ext>
              </a:extLst>
            </p:cNvPr>
            <p:cNvSpPr>
              <a:spLocks noChangeArrowheads="1"/>
            </p:cNvSpPr>
            <p:nvPr/>
          </p:nvSpPr>
          <p:spPr bwMode="auto">
            <a:xfrm>
              <a:off x="3840846" y="5079686"/>
              <a:ext cx="153448" cy="294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6" name="Oval 45">
              <a:extLst>
                <a:ext uri="{FF2B5EF4-FFF2-40B4-BE49-F238E27FC236}">
                  <a16:creationId xmlns:a16="http://schemas.microsoft.com/office/drawing/2014/main" id="{F44268B9-D6AE-A2D6-FC71-8F1E8EB00B83}"/>
                </a:ext>
              </a:extLst>
            </p:cNvPr>
            <p:cNvSpPr>
              <a:spLocks noChangeArrowheads="1"/>
            </p:cNvSpPr>
            <p:nvPr/>
          </p:nvSpPr>
          <p:spPr bwMode="auto">
            <a:xfrm>
              <a:off x="5122863" y="5079686"/>
              <a:ext cx="153448" cy="2929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7" name="Oval 46">
              <a:extLst>
                <a:ext uri="{FF2B5EF4-FFF2-40B4-BE49-F238E27FC236}">
                  <a16:creationId xmlns:a16="http://schemas.microsoft.com/office/drawing/2014/main" id="{F3CFD9C1-2FBF-9612-D61B-A28E24B4A7F2}"/>
                </a:ext>
              </a:extLst>
            </p:cNvPr>
            <p:cNvSpPr>
              <a:spLocks noChangeArrowheads="1"/>
            </p:cNvSpPr>
            <p:nvPr/>
          </p:nvSpPr>
          <p:spPr bwMode="auto">
            <a:xfrm>
              <a:off x="8635998" y="5079686"/>
              <a:ext cx="153448" cy="294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8" name="Oval 47">
              <a:extLst>
                <a:ext uri="{FF2B5EF4-FFF2-40B4-BE49-F238E27FC236}">
                  <a16:creationId xmlns:a16="http://schemas.microsoft.com/office/drawing/2014/main" id="{CED05B0A-9C9A-AC7C-C41A-17CEB49F5B30}"/>
                </a:ext>
              </a:extLst>
            </p:cNvPr>
            <p:cNvSpPr>
              <a:spLocks noChangeArrowheads="1"/>
            </p:cNvSpPr>
            <p:nvPr/>
          </p:nvSpPr>
          <p:spPr bwMode="auto">
            <a:xfrm>
              <a:off x="9745285" y="5079686"/>
              <a:ext cx="153448" cy="294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49" name="Oval 48">
              <a:extLst>
                <a:ext uri="{FF2B5EF4-FFF2-40B4-BE49-F238E27FC236}">
                  <a16:creationId xmlns:a16="http://schemas.microsoft.com/office/drawing/2014/main" id="{30E8FCAC-150F-13E8-325A-E2BB329747B7}"/>
                </a:ext>
              </a:extLst>
            </p:cNvPr>
            <p:cNvSpPr>
              <a:spLocks noChangeArrowheads="1"/>
            </p:cNvSpPr>
            <p:nvPr/>
          </p:nvSpPr>
          <p:spPr bwMode="auto">
            <a:xfrm>
              <a:off x="10583864" y="5079686"/>
              <a:ext cx="153448" cy="294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50" name="Rectangle 49">
              <a:extLst>
                <a:ext uri="{FF2B5EF4-FFF2-40B4-BE49-F238E27FC236}">
                  <a16:creationId xmlns:a16="http://schemas.microsoft.com/office/drawing/2014/main" id="{DB7D34CC-DB69-3DE1-E041-3B5966F408EC}"/>
                </a:ext>
              </a:extLst>
            </p:cNvPr>
            <p:cNvSpPr>
              <a:spLocks noChangeArrowheads="1"/>
            </p:cNvSpPr>
            <p:nvPr/>
          </p:nvSpPr>
          <p:spPr bwMode="auto">
            <a:xfrm>
              <a:off x="12145692" y="4889190"/>
              <a:ext cx="2109093" cy="61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335642" rtl="0" eaLnBrk="0" fontAlgn="base" latinLnBrk="0" hangingPunct="0">
                <a:lnSpc>
                  <a:spcPct val="9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Long-term safety and efficacy</a:t>
              </a:r>
              <a:b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follow-</a:t>
              </a:r>
              <a:r>
                <a:rPr kumimoji="0" lang="en-US" altLang="en-US" sz="1200" b="1"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Arial" panose="020B0604020202020204" pitchFamily="34" charset="0"/>
                </a:rPr>
                <a:t>up</a:t>
              </a:r>
              <a:r>
                <a:rPr kumimoji="0" lang="en-US" altLang="en-US" sz="1200" b="1" i="0" u="none" strike="noStrike" kern="1200" cap="none" spc="0" normalizeH="0" baseline="30000" noProof="0" dirty="0" err="1">
                  <a:ln>
                    <a:noFill/>
                  </a:ln>
                  <a:solidFill>
                    <a:srgbClr val="000000"/>
                  </a:solidFill>
                  <a:effectLst/>
                  <a:uLnTx/>
                  <a:uFillTx/>
                  <a:latin typeface="Arial" panose="020B0604020202020204" pitchFamily="34" charset="0"/>
                  <a:ea typeface="MS PGothic" charset="0"/>
                  <a:cs typeface="Arial" panose="020B0604020202020204" pitchFamily="34" charset="0"/>
                </a:rPr>
                <a:t>c</a:t>
              </a:r>
              <a:endParaRPr kumimoji="0" lang="en-US" altLang="en-US" sz="1200" b="1" i="0" u="none" strike="noStrike" kern="1200" cap="none" spc="0" normalizeH="0" baseline="3000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 name="Rectangle 50">
              <a:extLst>
                <a:ext uri="{FF2B5EF4-FFF2-40B4-BE49-F238E27FC236}">
                  <a16:creationId xmlns:a16="http://schemas.microsoft.com/office/drawing/2014/main" id="{D29EA129-91CC-6740-63FF-8592EA9B7D62}"/>
                </a:ext>
              </a:extLst>
            </p:cNvPr>
            <p:cNvSpPr>
              <a:spLocks noChangeArrowheads="1"/>
            </p:cNvSpPr>
            <p:nvPr/>
          </p:nvSpPr>
          <p:spPr bwMode="auto">
            <a:xfrm>
              <a:off x="4633371" y="4093425"/>
              <a:ext cx="1134473" cy="27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335642"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Enrollment (N=98)</a:t>
              </a:r>
              <a:endParaRPr kumimoji="0" lang="en-US" altLang="en-US" sz="1200" b="1" i="0" u="none" strike="noStrike" kern="1200" cap="none" spc="0" normalizeH="0" baseline="0" noProof="0" dirty="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52" name="Rectangle 51">
              <a:extLst>
                <a:ext uri="{FF2B5EF4-FFF2-40B4-BE49-F238E27FC236}">
                  <a16:creationId xmlns:a16="http://schemas.microsoft.com/office/drawing/2014/main" id="{F051B3B7-0F82-517E-2E45-DAC767C05E42}"/>
                </a:ext>
              </a:extLst>
            </p:cNvPr>
            <p:cNvSpPr>
              <a:spLocks noChangeArrowheads="1"/>
            </p:cNvSpPr>
            <p:nvPr/>
          </p:nvSpPr>
          <p:spPr bwMode="auto">
            <a:xfrm>
              <a:off x="3246984" y="2486503"/>
              <a:ext cx="1364160" cy="81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795477"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Screening, apheresis,</a:t>
              </a:r>
              <a:b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and cryopreservation</a:t>
              </a:r>
            </a:p>
            <a:p>
              <a:pPr marL="0" marR="0" lvl="0" indent="0" algn="ctr" defTabSz="795477"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(N=122)</a:t>
              </a:r>
            </a:p>
          </p:txBody>
        </p:sp>
        <p:sp>
          <p:nvSpPr>
            <p:cNvPr id="53" name="Rectangle 31">
              <a:extLst>
                <a:ext uri="{FF2B5EF4-FFF2-40B4-BE49-F238E27FC236}">
                  <a16:creationId xmlns:a16="http://schemas.microsoft.com/office/drawing/2014/main" id="{ACC214DF-8D86-299B-4E6A-AEFC3D56619A}"/>
                </a:ext>
              </a:extLst>
            </p:cNvPr>
            <p:cNvSpPr>
              <a:spLocks noChangeArrowheads="1"/>
            </p:cNvSpPr>
            <p:nvPr/>
          </p:nvSpPr>
          <p:spPr bwMode="auto">
            <a:xfrm>
              <a:off x="6126160" y="2827872"/>
              <a:ext cx="1643644" cy="5462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335642"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Optional </a:t>
              </a:r>
              <a:br>
                <a:rPr kumimoji="0" lang="en-US" altLang="en-US" sz="1067"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en-US" sz="1067"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bridging chemotherapy</a:t>
              </a:r>
              <a:r>
                <a:rPr kumimoji="0" lang="en-US" altLang="en-US" sz="1067" b="1" i="0" u="none" strike="noStrike" kern="1200" cap="none" spc="0" normalizeH="0" baseline="30000" noProof="0">
                  <a:ln>
                    <a:noFill/>
                  </a:ln>
                  <a:solidFill>
                    <a:srgbClr val="000000"/>
                  </a:solidFill>
                  <a:effectLst/>
                  <a:uLnTx/>
                  <a:uFillTx/>
                  <a:latin typeface="Arial" panose="020B0604020202020204" pitchFamily="34" charset="0"/>
                  <a:ea typeface="MS PGothic" charset="0"/>
                  <a:cs typeface="Arial" panose="020B0604020202020204" pitchFamily="34" charset="0"/>
                </a:rPr>
                <a:t>a</a:t>
              </a: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4" name="Rectangle 53">
              <a:extLst>
                <a:ext uri="{FF2B5EF4-FFF2-40B4-BE49-F238E27FC236}">
                  <a16:creationId xmlns:a16="http://schemas.microsoft.com/office/drawing/2014/main" id="{F1D188DE-0A36-62C4-6375-ED292FEC1C11}"/>
                </a:ext>
              </a:extLst>
            </p:cNvPr>
            <p:cNvSpPr>
              <a:spLocks noChangeArrowheads="1"/>
            </p:cNvSpPr>
            <p:nvPr/>
          </p:nvSpPr>
          <p:spPr bwMode="auto">
            <a:xfrm>
              <a:off x="8192862" y="3845047"/>
              <a:ext cx="1056874" cy="54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795477"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Restaging,</a:t>
              </a:r>
              <a:b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lymphodepletion</a:t>
              </a:r>
              <a:endParaRPr kumimoji="0" lang="en-US" altLang="en-US" sz="1067" b="1" i="0" u="none" strike="noStrike" kern="1200" cap="none" spc="0" normalizeH="0" baseline="30000" noProof="0" dirty="0">
                <a:ln>
                  <a:noFill/>
                </a:ln>
                <a:solidFill>
                  <a:srgbClr val="002457"/>
                </a:solidFill>
                <a:effectLst/>
                <a:uLnTx/>
                <a:uFillTx/>
                <a:latin typeface="Arial" panose="020B0604020202020204" pitchFamily="34" charset="0"/>
                <a:ea typeface="MS PGothic" charset="0"/>
                <a:cs typeface="Arial" panose="020B0604020202020204" pitchFamily="34" charset="0"/>
              </a:endParaRPr>
            </a:p>
          </p:txBody>
        </p:sp>
        <p:sp>
          <p:nvSpPr>
            <p:cNvPr id="55" name="Rectangle 39">
              <a:extLst>
                <a:ext uri="{FF2B5EF4-FFF2-40B4-BE49-F238E27FC236}">
                  <a16:creationId xmlns:a16="http://schemas.microsoft.com/office/drawing/2014/main" id="{9336432F-D623-2F97-D4A8-2AAC71812AAC}"/>
                </a:ext>
              </a:extLst>
            </p:cNvPr>
            <p:cNvSpPr>
              <a:spLocks noChangeArrowheads="1"/>
            </p:cNvSpPr>
            <p:nvPr/>
          </p:nvSpPr>
          <p:spPr bwMode="auto">
            <a:xfrm>
              <a:off x="9294278" y="4093425"/>
              <a:ext cx="1055323" cy="54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795477"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Tisagenlecleucel</a:t>
              </a:r>
              <a:b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en-US" sz="1067" b="1"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Arial" panose="020B0604020202020204" pitchFamily="34" charset="0"/>
                </a:rPr>
                <a:t>infusion</a:t>
              </a:r>
              <a:r>
                <a:rPr kumimoji="0" lang="en-US" altLang="en-US" sz="1067" b="1" i="0" u="none" strike="noStrike" kern="1200" cap="none" spc="0" normalizeH="0" baseline="30000" noProof="0" dirty="0" err="1">
                  <a:ln>
                    <a:noFill/>
                  </a:ln>
                  <a:solidFill>
                    <a:srgbClr val="000000"/>
                  </a:solidFill>
                  <a:effectLst/>
                  <a:uLnTx/>
                  <a:uFillTx/>
                  <a:latin typeface="Arial" panose="020B0604020202020204" pitchFamily="34" charset="0"/>
                  <a:ea typeface="MS PGothic" charset="0"/>
                  <a:cs typeface="Arial" panose="020B0604020202020204" pitchFamily="34" charset="0"/>
                </a:rPr>
                <a:t>b</a:t>
              </a:r>
              <a:r>
                <a:rPr kumimoji="0" lang="en-US" altLang="en-US" sz="1067" b="1" i="0" u="none" strike="noStrike" kern="1200" cap="none" spc="0" normalizeH="0" baseline="3000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 </a:t>
              </a: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(N=97)</a:t>
              </a:r>
            </a:p>
          </p:txBody>
        </p:sp>
        <p:sp>
          <p:nvSpPr>
            <p:cNvPr id="56" name="Rectangle 42">
              <a:extLst>
                <a:ext uri="{FF2B5EF4-FFF2-40B4-BE49-F238E27FC236}">
                  <a16:creationId xmlns:a16="http://schemas.microsoft.com/office/drawing/2014/main" id="{3B1AECDD-9C42-1474-F140-D85F68A813C4}"/>
                </a:ext>
              </a:extLst>
            </p:cNvPr>
            <p:cNvSpPr>
              <a:spLocks noChangeArrowheads="1"/>
            </p:cNvSpPr>
            <p:nvPr/>
          </p:nvSpPr>
          <p:spPr bwMode="auto">
            <a:xfrm>
              <a:off x="9880246" y="3154625"/>
              <a:ext cx="1601608" cy="54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335642"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First efficacy assessment</a:t>
              </a:r>
            </a:p>
            <a:p>
              <a:pPr marL="0" marR="0" lvl="0" indent="0" algn="ctr" defTabSz="335642" rtl="0" eaLnBrk="0" fontAlgn="base" latinLnBrk="0" hangingPunct="0">
                <a:lnSpc>
                  <a:spcPct val="90000"/>
                </a:lnSpc>
                <a:spcBef>
                  <a:spcPct val="0"/>
                </a:spcBef>
                <a:spcAft>
                  <a:spcPct val="0"/>
                </a:spcAft>
                <a:buClrTx/>
                <a:buSzTx/>
                <a:buFontTx/>
                <a:buNone/>
                <a:tabLst/>
                <a:defRPr/>
              </a:pPr>
              <a:r>
                <a:rPr kumimoji="0" lang="it-IT"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Month 3 (N=94)</a:t>
              </a:r>
              <a:endParaRPr kumimoji="0" lang="en-US" altLang="en-US" sz="10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 name="Rectangle 56">
              <a:extLst>
                <a:ext uri="{FF2B5EF4-FFF2-40B4-BE49-F238E27FC236}">
                  <a16:creationId xmlns:a16="http://schemas.microsoft.com/office/drawing/2014/main" id="{39AE6772-7F84-C2B3-5D31-5DDC4569DB3E}"/>
                </a:ext>
              </a:extLst>
            </p:cNvPr>
            <p:cNvSpPr>
              <a:spLocks noChangeArrowheads="1"/>
            </p:cNvSpPr>
            <p:nvPr/>
          </p:nvSpPr>
          <p:spPr bwMode="auto">
            <a:xfrm>
              <a:off x="6373876" y="3537275"/>
              <a:ext cx="1227744" cy="5462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795477" rtl="0" eaLnBrk="0" fontAlgn="base" latinLnBrk="0" hangingPunct="0">
                <a:lnSpc>
                  <a:spcPct val="90000"/>
                </a:lnSpc>
                <a:spcBef>
                  <a:spcPct val="0"/>
                </a:spcBef>
                <a:spcAft>
                  <a:spcPct val="0"/>
                </a:spcAft>
                <a:buClrTx/>
                <a:buSzTx/>
                <a:buFontTx/>
                <a:buNone/>
                <a:tabLst/>
                <a:defRPr/>
              </a:pPr>
              <a:r>
                <a:rPr kumimoji="0" lang="en-US" altLang="en-US" sz="1067"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Tisagenlecleucel</a:t>
              </a:r>
              <a:br>
                <a:rPr kumimoji="0" lang="en-US" altLang="en-US" sz="1067"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br>
              <a:r>
                <a:rPr kumimoji="0" lang="en-US" altLang="en-US" sz="1067" b="1"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manufacturing</a:t>
              </a:r>
            </a:p>
          </p:txBody>
        </p:sp>
      </p:grpSp>
      <p:graphicFrame>
        <p:nvGraphicFramePr>
          <p:cNvPr id="58" name="Table 41">
            <a:extLst>
              <a:ext uri="{FF2B5EF4-FFF2-40B4-BE49-F238E27FC236}">
                <a16:creationId xmlns:a16="http://schemas.microsoft.com/office/drawing/2014/main" id="{9D5669CD-D66D-257A-CF40-D635B9C4B9BA}"/>
              </a:ext>
            </a:extLst>
          </p:cNvPr>
          <p:cNvGraphicFramePr>
            <a:graphicFrameLocks noGrp="1"/>
          </p:cNvGraphicFramePr>
          <p:nvPr/>
        </p:nvGraphicFramePr>
        <p:xfrm>
          <a:off x="609600" y="3241366"/>
          <a:ext cx="10956571" cy="1583591"/>
        </p:xfrm>
        <a:graphic>
          <a:graphicData uri="http://schemas.openxmlformats.org/drawingml/2006/table">
            <a:tbl>
              <a:tblPr firstRow="1" bandRow="1">
                <a:tableStyleId>{69012ECD-51FC-41F1-AA8D-1B2483CD663E}</a:tableStyleId>
              </a:tblPr>
              <a:tblGrid>
                <a:gridCol w="3962400">
                  <a:extLst>
                    <a:ext uri="{9D8B030D-6E8A-4147-A177-3AD203B41FA5}">
                      <a16:colId xmlns:a16="http://schemas.microsoft.com/office/drawing/2014/main" val="2924971151"/>
                    </a:ext>
                  </a:extLst>
                </a:gridCol>
                <a:gridCol w="4572000">
                  <a:extLst>
                    <a:ext uri="{9D8B030D-6E8A-4147-A177-3AD203B41FA5}">
                      <a16:colId xmlns:a16="http://schemas.microsoft.com/office/drawing/2014/main" val="3686867341"/>
                    </a:ext>
                  </a:extLst>
                </a:gridCol>
                <a:gridCol w="2422171">
                  <a:extLst>
                    <a:ext uri="{9D8B030D-6E8A-4147-A177-3AD203B41FA5}">
                      <a16:colId xmlns:a16="http://schemas.microsoft.com/office/drawing/2014/main" val="1554586156"/>
                    </a:ext>
                  </a:extLst>
                </a:gridCol>
              </a:tblGrid>
              <a:tr h="262429">
                <a:tc>
                  <a:txBody>
                    <a:bodyPr/>
                    <a:lstStyle/>
                    <a:p>
                      <a:pPr>
                        <a:spcAft>
                          <a:spcPts val="600"/>
                        </a:spcAft>
                      </a:pPr>
                      <a:r>
                        <a:rPr lang="en-US" sz="1200" dirty="0">
                          <a:solidFill>
                            <a:schemeClr val="bg1"/>
                          </a:solidFill>
                          <a:latin typeface="Arial" panose="020B0604020202020204" pitchFamily="34" charset="0"/>
                          <a:cs typeface="Arial" panose="020B0604020202020204" pitchFamily="34" charset="0"/>
                        </a:rPr>
                        <a:t>Key eligibility criteria</a:t>
                      </a:r>
                    </a:p>
                  </a:txBody>
                  <a:tcPr marL="79551" marR="79551" marT="39775" marB="3977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007DA0"/>
                    </a:solidFill>
                  </a:tcPr>
                </a:tc>
                <a:tc>
                  <a:txBody>
                    <a:bodyPr/>
                    <a:lstStyle/>
                    <a:p>
                      <a:pPr>
                        <a:spcAft>
                          <a:spcPts val="600"/>
                        </a:spcAft>
                      </a:pPr>
                      <a:r>
                        <a:rPr lang="en-US" sz="1200" dirty="0">
                          <a:solidFill>
                            <a:schemeClr val="bg1"/>
                          </a:solidFill>
                          <a:latin typeface="Arial" panose="020B0604020202020204" pitchFamily="34" charset="0"/>
                          <a:cs typeface="Arial" panose="020B0604020202020204" pitchFamily="34" charset="0"/>
                        </a:rPr>
                        <a:t>Study treatment</a:t>
                      </a:r>
                    </a:p>
                  </a:txBody>
                  <a:tcPr marL="79551" marR="79551" marT="39775" marB="39775">
                    <a:lnL>
                      <a:noFill/>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007DA0"/>
                    </a:solidFill>
                  </a:tcPr>
                </a:tc>
                <a:tc>
                  <a:txBody>
                    <a:bodyPr/>
                    <a:lstStyle/>
                    <a:p>
                      <a:pPr>
                        <a:spcAft>
                          <a:spcPts val="600"/>
                        </a:spcAft>
                      </a:pPr>
                      <a:r>
                        <a:rPr lang="en-US" sz="1200" dirty="0">
                          <a:solidFill>
                            <a:schemeClr val="bg1"/>
                          </a:solidFill>
                          <a:latin typeface="Arial" panose="020B0604020202020204" pitchFamily="34" charset="0"/>
                          <a:cs typeface="Arial" panose="020B0604020202020204" pitchFamily="34" charset="0"/>
                        </a:rPr>
                        <a:t>End points</a:t>
                      </a:r>
                    </a:p>
                  </a:txBody>
                  <a:tcPr marL="79551" marR="79551" marT="39775" marB="3977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007DA0"/>
                    </a:solidFill>
                  </a:tcPr>
                </a:tc>
                <a:extLst>
                  <a:ext uri="{0D108BD9-81ED-4DB2-BD59-A6C34878D82A}">
                    <a16:rowId xmlns:a16="http://schemas.microsoft.com/office/drawing/2014/main" val="2635240556"/>
                  </a:ext>
                </a:extLst>
              </a:tr>
              <a:tr h="1321161">
                <a:tc>
                  <a:txBody>
                    <a:bodyPr/>
                    <a:lstStyle/>
                    <a:p>
                      <a:pPr marL="173038" indent="-1730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≥18 years of age</a:t>
                      </a:r>
                    </a:p>
                    <a:p>
                      <a:pPr marL="173038" indent="-1730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FL grade 1, 2, or 3A</a:t>
                      </a:r>
                    </a:p>
                    <a:p>
                      <a:pPr marL="173038" indent="-1730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Relapsed/refractory disease</a:t>
                      </a:r>
                      <a:r>
                        <a:rPr lang="en-US" sz="1200" baseline="30000" dirty="0">
                          <a:latin typeface="Arial" panose="020B0604020202020204" pitchFamily="34" charset="0"/>
                          <a:cs typeface="Arial" panose="020B0604020202020204" pitchFamily="34" charset="0"/>
                        </a:rPr>
                        <a:t>d</a:t>
                      </a:r>
                      <a:endParaRPr lang="en-US" sz="1200" dirty="0">
                        <a:latin typeface="Arial" panose="020B0604020202020204" pitchFamily="34" charset="0"/>
                        <a:cs typeface="Arial" panose="020B0604020202020204" pitchFamily="34" charset="0"/>
                      </a:endParaRPr>
                    </a:p>
                    <a:p>
                      <a:pPr marL="173038" indent="-1730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No evidence of histological transformation/FL3B</a:t>
                      </a:r>
                    </a:p>
                    <a:p>
                      <a:pPr marL="173038" indent="-173038">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No prior anti-CD19 therapy or allogeneic HSCT</a:t>
                      </a:r>
                    </a:p>
                  </a:txBody>
                  <a:tcPr marL="79551" marR="79551" marT="39775" marB="39775">
                    <a:lnL w="12700" cap="flat" cmpd="sng" algn="ctr">
                      <a:solidFill>
                        <a:schemeClr val="tx1"/>
                      </a:solidFill>
                      <a:prstDash val="solid"/>
                      <a:round/>
                      <a:headEnd type="none" w="med" len="med"/>
                      <a:tailEnd type="none" w="med" len="med"/>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Aft>
                          <a:spcPts val="300"/>
                        </a:spcAft>
                        <a:buFont typeface="Arial" panose="020B0604020202020204" pitchFamily="34" charset="0"/>
                        <a:buNone/>
                      </a:pPr>
                      <a:r>
                        <a:rPr lang="en-US" sz="1200" dirty="0">
                          <a:latin typeface="Arial" panose="020B0604020202020204" pitchFamily="34" charset="0"/>
                          <a:cs typeface="Arial" panose="020B0604020202020204" pitchFamily="34" charset="0"/>
                        </a:rPr>
                        <a:t>Tisagenlecleucel dose range (single IV infusion) was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0.6-6×10</a:t>
                      </a:r>
                      <a:r>
                        <a:rPr lang="en-US" sz="1200" baseline="30000" dirty="0">
                          <a:latin typeface="Arial" panose="020B0604020202020204" pitchFamily="34" charset="0"/>
                          <a:cs typeface="Arial" panose="020B0604020202020204" pitchFamily="34" charset="0"/>
                        </a:rPr>
                        <a:t>8</a:t>
                      </a:r>
                      <a:r>
                        <a:rPr lang="en-US" sz="1200" dirty="0">
                          <a:latin typeface="Arial" panose="020B0604020202020204" pitchFamily="34" charset="0"/>
                          <a:cs typeface="Arial" panose="020B0604020202020204" pitchFamily="34" charset="0"/>
                        </a:rPr>
                        <a:t> CAR-positive viable T cells</a:t>
                      </a:r>
                    </a:p>
                    <a:p>
                      <a:pPr marL="0" indent="0">
                        <a:spcAft>
                          <a:spcPts val="300"/>
                        </a:spcAft>
                        <a:buFont typeface="Arial" panose="020B0604020202020204" pitchFamily="34" charset="0"/>
                        <a:buNone/>
                      </a:pPr>
                      <a:endParaRPr lang="en-US" sz="1100" dirty="0">
                        <a:latin typeface="Arial" panose="020B0604020202020204" pitchFamily="34" charset="0"/>
                        <a:cs typeface="Arial" panose="020B0604020202020204" pitchFamily="34" charset="0"/>
                      </a:endParaRPr>
                    </a:p>
                  </a:txBody>
                  <a:tcPr marL="79551" marR="79551" marT="39775" marB="39775">
                    <a:lnL>
                      <a:noFill/>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300" b="1" dirty="0">
                          <a:solidFill>
                            <a:schemeClr val="tx1"/>
                          </a:solidFill>
                          <a:latin typeface="Arial" panose="020B0604020202020204" pitchFamily="34" charset="0"/>
                          <a:cs typeface="Arial" panose="020B0604020202020204" pitchFamily="34" charset="0"/>
                        </a:rPr>
                        <a:t>Primary: </a:t>
                      </a:r>
                      <a:r>
                        <a:rPr lang="en-US" sz="1300" dirty="0">
                          <a:solidFill>
                            <a:schemeClr val="tx1"/>
                          </a:solidFill>
                          <a:latin typeface="Arial" panose="020B0604020202020204" pitchFamily="34" charset="0"/>
                          <a:cs typeface="Arial" panose="020B0604020202020204" pitchFamily="34" charset="0"/>
                        </a:rPr>
                        <a:t>CRR by IRC</a:t>
                      </a:r>
                    </a:p>
                    <a:p>
                      <a:pPr marL="0" indent="0">
                        <a:spcAft>
                          <a:spcPts val="300"/>
                        </a:spcAft>
                        <a:buFont typeface="Arial" panose="020B0604020202020204" pitchFamily="34" charset="0"/>
                        <a:buNone/>
                      </a:pPr>
                      <a:endParaRPr lang="en-US" sz="1300" b="1" dirty="0">
                        <a:solidFill>
                          <a:schemeClr val="tx1"/>
                        </a:solidFill>
                        <a:latin typeface="Arial" panose="020B0604020202020204" pitchFamily="34" charset="0"/>
                        <a:cs typeface="Arial" panose="020B0604020202020204" pitchFamily="34" charset="0"/>
                      </a:endParaRPr>
                    </a:p>
                    <a:p>
                      <a:pPr marL="0" indent="0">
                        <a:spcAft>
                          <a:spcPts val="300"/>
                        </a:spcAft>
                        <a:buFont typeface="Arial" panose="020B0604020202020204" pitchFamily="34" charset="0"/>
                        <a:buNone/>
                      </a:pPr>
                      <a:r>
                        <a:rPr lang="en-US" sz="1300" b="1" dirty="0">
                          <a:solidFill>
                            <a:schemeClr val="tx1"/>
                          </a:solidFill>
                          <a:latin typeface="Arial" panose="020B0604020202020204" pitchFamily="34" charset="0"/>
                          <a:cs typeface="Arial" panose="020B0604020202020204" pitchFamily="34" charset="0"/>
                        </a:rPr>
                        <a:t>Secondary: </a:t>
                      </a:r>
                      <a:r>
                        <a:rPr lang="en-US" sz="1300" dirty="0">
                          <a:solidFill>
                            <a:schemeClr val="tx1"/>
                          </a:solidFill>
                          <a:latin typeface="Arial" panose="020B0604020202020204" pitchFamily="34" charset="0"/>
                          <a:cs typeface="Arial" panose="020B0604020202020204" pitchFamily="34" charset="0"/>
                        </a:rPr>
                        <a:t>ORR, DOR, PFS, OS, safety, cellular kinetics</a:t>
                      </a:r>
                    </a:p>
                  </a:txBody>
                  <a:tcPr marL="79551" marR="79551" marT="39775" marB="39775">
                    <a:lnL>
                      <a:noFill/>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12965"/>
                  </a:ext>
                </a:extLst>
              </a:tr>
            </a:tbl>
          </a:graphicData>
        </a:graphic>
      </p:graphicFrame>
      <p:sp>
        <p:nvSpPr>
          <p:cNvPr id="59" name="Line 17">
            <a:extLst>
              <a:ext uri="{FF2B5EF4-FFF2-40B4-BE49-F238E27FC236}">
                <a16:creationId xmlns:a16="http://schemas.microsoft.com/office/drawing/2014/main" id="{C6427D04-CB91-644F-2F2B-5681ECBA4C16}"/>
              </a:ext>
            </a:extLst>
          </p:cNvPr>
          <p:cNvSpPr>
            <a:spLocks noChangeShapeType="1"/>
          </p:cNvSpPr>
          <p:nvPr/>
        </p:nvSpPr>
        <p:spPr bwMode="auto">
          <a:xfrm>
            <a:off x="2297067" y="2140734"/>
            <a:ext cx="0" cy="121983"/>
          </a:xfrm>
          <a:prstGeom prst="line">
            <a:avLst/>
          </a:prstGeom>
          <a:noFill/>
          <a:ln w="30163" cap="flat">
            <a:solidFill>
              <a:srgbClr val="6E6F72"/>
            </a:solidFill>
            <a:prstDash val="solid"/>
            <a:miter lim="800000"/>
            <a:headEnd/>
            <a:tailEnd/>
          </a:ln>
          <a:extLst>
            <a:ext uri="{909E8E84-426E-40DD-AFC4-6F175D3DCCD1}">
              <a14:hiddenFill xmlns:a14="http://schemas.microsoft.com/office/drawing/2010/main">
                <a:noFill/>
              </a14:hiddenFill>
            </a:ext>
          </a:extLst>
        </p:spPr>
        <p:txBody>
          <a:bodyPr vert="horz" wrap="square" lIns="33560" tIns="16781" rIns="33560" bIns="16781" numCol="1" anchor="t" anchorCtr="0" compatLnSpc="1">
            <a:prstTxWarp prst="textNoShape">
              <a:avLst/>
            </a:prstTxWarp>
          </a:bodyPr>
          <a:lstStyle/>
          <a:p>
            <a:pPr marL="0" marR="0" lvl="0" indent="0" algn="l" defTabSz="795477" rtl="0" eaLnBrk="1" fontAlgn="auto" latinLnBrk="0" hangingPunct="1">
              <a:lnSpc>
                <a:spcPct val="90000"/>
              </a:lnSpc>
              <a:spcBef>
                <a:spcPts val="0"/>
              </a:spcBef>
              <a:spcAft>
                <a:spcPts val="0"/>
              </a:spcAft>
              <a:buClrTx/>
              <a:buSzTx/>
              <a:buFontTx/>
              <a:buNone/>
              <a:tabLst/>
              <a:defRPr/>
            </a:pPr>
            <a:endParaRPr kumimoji="0" lang="en-US" sz="1175" b="1" i="0" u="none" strike="noStrike" kern="1200" cap="none" spc="0" normalizeH="0" baseline="0" noProof="0">
              <a:ln>
                <a:noFill/>
              </a:ln>
              <a:solidFill>
                <a:srgbClr val="002457"/>
              </a:solidFill>
              <a:effectLst/>
              <a:uLnTx/>
              <a:uFillTx/>
              <a:latin typeface="Arial" panose="020B0604020202020204"/>
              <a:ea typeface="MS PGothic" charset="0"/>
              <a:cs typeface="+mn-cs"/>
            </a:endParaRPr>
          </a:p>
        </p:txBody>
      </p:sp>
      <p:sp>
        <p:nvSpPr>
          <p:cNvPr id="60" name="TextBox 59">
            <a:extLst>
              <a:ext uri="{FF2B5EF4-FFF2-40B4-BE49-F238E27FC236}">
                <a16:creationId xmlns:a16="http://schemas.microsoft.com/office/drawing/2014/main" id="{14E6A823-5FFE-1E5D-695E-AC1FAA02B270}"/>
              </a:ext>
            </a:extLst>
          </p:cNvPr>
          <p:cNvSpPr txBox="1"/>
          <p:nvPr/>
        </p:nvSpPr>
        <p:spPr>
          <a:xfrm>
            <a:off x="9199929" y="1873552"/>
            <a:ext cx="2815323" cy="523220"/>
          </a:xfrm>
          <a:prstGeom prst="rect">
            <a:avLst/>
          </a:prstGeom>
          <a:noFill/>
          <a:ln w="28575">
            <a:solidFill>
              <a:srgbClr val="0070C0"/>
            </a:solid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Median follow-up:</a:t>
            </a:r>
            <a:endParaRPr kumimoji="0" lang="en-CA" sz="1400" b="0" i="0" u="none" strike="sngStrike" kern="1200" cap="none" spc="0" normalizeH="0" baseline="0" noProof="0" dirty="0">
              <a:ln>
                <a:noFill/>
              </a:ln>
              <a:solidFill>
                <a:srgbClr val="FF0000"/>
              </a:solidFill>
              <a:effectLst/>
              <a:uLnTx/>
              <a:uFillTx/>
              <a:latin typeface="Arial" panose="020B0604020202020204" pitchFamily="34" charset="0"/>
              <a:ea typeface="MS PGothic"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53 months </a:t>
            </a:r>
            <a:r>
              <a:rPr kumimoji="0" lang="en-CA"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(Range 46-62)</a:t>
            </a:r>
          </a:p>
        </p:txBody>
      </p:sp>
      <p:sp>
        <p:nvSpPr>
          <p:cNvPr id="6" name="Title 4">
            <a:extLst>
              <a:ext uri="{FF2B5EF4-FFF2-40B4-BE49-F238E27FC236}">
                <a16:creationId xmlns:a16="http://schemas.microsoft.com/office/drawing/2014/main" id="{24B650E9-7D00-EDF7-F48D-4026068DCD1D}"/>
              </a:ext>
            </a:extLst>
          </p:cNvPr>
          <p:cNvSpPr txBox="1">
            <a:spLocks/>
          </p:cNvSpPr>
          <p:nvPr/>
        </p:nvSpPr>
        <p:spPr>
          <a:xfrm>
            <a:off x="269335" y="281241"/>
            <a:ext cx="4505866" cy="940305"/>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2700" b="1" kern="1200">
                <a:solidFill>
                  <a:srgbClr val="007DA0"/>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CA" sz="3200" b="1" i="0" u="none" strike="noStrike" kern="1200" cap="none" spc="0" normalizeH="0" baseline="0" noProof="0" dirty="0">
                <a:ln>
                  <a:noFill/>
                </a:ln>
                <a:solidFill>
                  <a:srgbClr val="007DA0"/>
                </a:solidFill>
                <a:effectLst/>
                <a:uLnTx/>
                <a:uFillTx/>
                <a:latin typeface="Arial" panose="020B0604020202020204" pitchFamily="34" charset="0"/>
                <a:ea typeface="+mj-ea"/>
                <a:cs typeface="Arial" panose="020B0604020202020204" pitchFamily="34" charset="0"/>
              </a:rPr>
              <a:t>ELARA Study Design</a:t>
            </a:r>
            <a:endParaRPr kumimoji="0" lang="en-US" sz="3200" b="1" i="0" u="none" strike="noStrike" kern="1200" cap="none" spc="0" normalizeH="0" baseline="0" noProof="0" dirty="0">
              <a:ln>
                <a:noFill/>
              </a:ln>
              <a:solidFill>
                <a:srgbClr val="007DA0"/>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1BD4F52A-22F9-AEAA-2DCE-DDFE06B189A3}"/>
              </a:ext>
            </a:extLst>
          </p:cNvPr>
          <p:cNvSpPr txBox="1"/>
          <p:nvPr/>
        </p:nvSpPr>
        <p:spPr>
          <a:xfrm>
            <a:off x="3069858" y="6345225"/>
            <a:ext cx="58644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PS2150;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Thieblemont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 et al.</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9520795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82BE-0729-7A5B-E582-5AC1770CD86D}"/>
              </a:ext>
            </a:extLst>
          </p:cNvPr>
          <p:cNvSpPr>
            <a:spLocks noGrp="1"/>
          </p:cNvSpPr>
          <p:nvPr>
            <p:ph type="title"/>
          </p:nvPr>
        </p:nvSpPr>
        <p:spPr>
          <a:xfrm>
            <a:off x="401457" y="299477"/>
            <a:ext cx="11272984" cy="754509"/>
          </a:xfrm>
        </p:spPr>
        <p:txBody>
          <a:bodyPr>
            <a:noAutofit/>
          </a:bodyPr>
          <a:lstStyle/>
          <a:p>
            <a:r>
              <a:rPr lang="en-US" dirty="0"/>
              <a:t>Durable and High Responses Reported </a:t>
            </a:r>
          </a:p>
        </p:txBody>
      </p:sp>
      <p:grpSp>
        <p:nvGrpSpPr>
          <p:cNvPr id="796" name="Group 795">
            <a:extLst>
              <a:ext uri="{FF2B5EF4-FFF2-40B4-BE49-F238E27FC236}">
                <a16:creationId xmlns:a16="http://schemas.microsoft.com/office/drawing/2014/main" id="{97737697-932E-46C7-0036-2C431CA44BF4}"/>
              </a:ext>
            </a:extLst>
          </p:cNvPr>
          <p:cNvGrpSpPr/>
          <p:nvPr/>
        </p:nvGrpSpPr>
        <p:grpSpPr>
          <a:xfrm>
            <a:off x="401457" y="1002626"/>
            <a:ext cx="7366963" cy="4142988"/>
            <a:chOff x="152189" y="1373948"/>
            <a:chExt cx="4398912" cy="1791648"/>
          </a:xfrm>
        </p:grpSpPr>
        <p:pic>
          <p:nvPicPr>
            <p:cNvPr id="489" name="Picture 488">
              <a:extLst>
                <a:ext uri="{FF2B5EF4-FFF2-40B4-BE49-F238E27FC236}">
                  <a16:creationId xmlns:a16="http://schemas.microsoft.com/office/drawing/2014/main" id="{4DDE93EB-61F8-0FC1-DD2E-D7D2FC0E4D0F}"/>
                </a:ext>
              </a:extLst>
            </p:cNvPr>
            <p:cNvPicPr>
              <a:picLocks noChangeAspect="1"/>
            </p:cNvPicPr>
            <p:nvPr/>
          </p:nvPicPr>
          <p:blipFill>
            <a:blip r:embed="rId2"/>
            <a:stretch>
              <a:fillRect/>
            </a:stretch>
          </p:blipFill>
          <p:spPr>
            <a:xfrm>
              <a:off x="152189" y="1373948"/>
              <a:ext cx="4398912" cy="1791648"/>
            </a:xfrm>
            <a:prstGeom prst="rect">
              <a:avLst/>
            </a:prstGeom>
          </p:spPr>
        </p:pic>
        <p:sp>
          <p:nvSpPr>
            <p:cNvPr id="792" name="Rectangle 27">
              <a:extLst>
                <a:ext uri="{FF2B5EF4-FFF2-40B4-BE49-F238E27FC236}">
                  <a16:creationId xmlns:a16="http://schemas.microsoft.com/office/drawing/2014/main" id="{D421B3DB-B3CA-E5FF-91F8-6DC6565FED4E}"/>
                </a:ext>
              </a:extLst>
            </p:cNvPr>
            <p:cNvSpPr>
              <a:spLocks noChangeArrowheads="1"/>
            </p:cNvSpPr>
            <p:nvPr/>
          </p:nvSpPr>
          <p:spPr bwMode="auto">
            <a:xfrm>
              <a:off x="611999" y="2265947"/>
              <a:ext cx="529192" cy="59592"/>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04783"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Kaplan-Meier medians</a:t>
              </a: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endParaRPr>
            </a:p>
          </p:txBody>
        </p:sp>
        <p:sp>
          <p:nvSpPr>
            <p:cNvPr id="793" name="Rectangle 28">
              <a:extLst>
                <a:ext uri="{FF2B5EF4-FFF2-40B4-BE49-F238E27FC236}">
                  <a16:creationId xmlns:a16="http://schemas.microsoft.com/office/drawing/2014/main" id="{E43DD63E-4672-1F41-2C4C-4ACBF804626B}"/>
                </a:ext>
              </a:extLst>
            </p:cNvPr>
            <p:cNvSpPr>
              <a:spLocks noChangeArrowheads="1"/>
            </p:cNvSpPr>
            <p:nvPr/>
          </p:nvSpPr>
          <p:spPr bwMode="auto">
            <a:xfrm>
              <a:off x="611999" y="2342478"/>
              <a:ext cx="821476" cy="4439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04783" rtl="0" eaLnBrk="0" fontAlgn="base" latinLnBrk="0" hangingPunct="0">
                <a:lnSpc>
                  <a:spcPct val="100000"/>
                </a:lnSpc>
                <a:spcBef>
                  <a:spcPct val="0"/>
                </a:spcBef>
                <a:spcAft>
                  <a:spcPct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CR: 53.3 months; 95% CI: NE-NE</a:t>
              </a: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endParaRPr>
            </a:p>
          </p:txBody>
        </p:sp>
        <p:sp>
          <p:nvSpPr>
            <p:cNvPr id="794" name="Rectangle 29">
              <a:extLst>
                <a:ext uri="{FF2B5EF4-FFF2-40B4-BE49-F238E27FC236}">
                  <a16:creationId xmlns:a16="http://schemas.microsoft.com/office/drawing/2014/main" id="{DC8C6FC8-3207-4B4C-B5FA-324B8019950A}"/>
                </a:ext>
              </a:extLst>
            </p:cNvPr>
            <p:cNvSpPr>
              <a:spLocks noChangeArrowheads="1"/>
            </p:cNvSpPr>
            <p:nvPr/>
          </p:nvSpPr>
          <p:spPr bwMode="auto">
            <a:xfrm>
              <a:off x="611999" y="2426858"/>
              <a:ext cx="821476" cy="4439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04783" rtl="0" eaLnBrk="0" fontAlgn="base" latinLnBrk="0" hangingPunct="0">
                <a:lnSpc>
                  <a:spcPct val="100000"/>
                </a:lnSpc>
                <a:spcBef>
                  <a:spcPct val="0"/>
                </a:spcBef>
                <a:spcAft>
                  <a:spcPct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PR: 5.9 months; 95% CI: 3.7-6.2</a:t>
              </a: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endParaRPr>
            </a:p>
          </p:txBody>
        </p:sp>
        <p:sp>
          <p:nvSpPr>
            <p:cNvPr id="795" name="Rectangle 30">
              <a:extLst>
                <a:ext uri="{FF2B5EF4-FFF2-40B4-BE49-F238E27FC236}">
                  <a16:creationId xmlns:a16="http://schemas.microsoft.com/office/drawing/2014/main" id="{EE44C2DC-DDD8-4B3C-3EAB-609FF59CF488}"/>
                </a:ext>
              </a:extLst>
            </p:cNvPr>
            <p:cNvSpPr>
              <a:spLocks noChangeArrowheads="1"/>
            </p:cNvSpPr>
            <p:nvPr/>
          </p:nvSpPr>
          <p:spPr bwMode="auto">
            <a:xfrm>
              <a:off x="611999" y="2510388"/>
              <a:ext cx="1068476" cy="44394"/>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04783" rtl="0" eaLnBrk="0" fontAlgn="base" latinLnBrk="0" hangingPunct="0">
                <a:lnSpc>
                  <a:spcPct val="100000"/>
                </a:lnSpc>
                <a:spcBef>
                  <a:spcPct val="0"/>
                </a:spcBef>
                <a:spcAft>
                  <a:spcPct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All patients: 53.3 months; 95% CI: 18.2-NE</a:t>
              </a: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endParaRPr>
            </a:p>
          </p:txBody>
        </p:sp>
      </p:grpSp>
      <p:graphicFrame>
        <p:nvGraphicFramePr>
          <p:cNvPr id="803" name="Table 802">
            <a:extLst>
              <a:ext uri="{FF2B5EF4-FFF2-40B4-BE49-F238E27FC236}">
                <a16:creationId xmlns:a16="http://schemas.microsoft.com/office/drawing/2014/main" id="{E04EB5EC-0CA0-4A40-E18A-0292FF6E18CD}"/>
              </a:ext>
            </a:extLst>
          </p:cNvPr>
          <p:cNvGraphicFramePr>
            <a:graphicFrameLocks noGrp="1"/>
          </p:cNvGraphicFramePr>
          <p:nvPr/>
        </p:nvGraphicFramePr>
        <p:xfrm>
          <a:off x="727726" y="5228586"/>
          <a:ext cx="5418667" cy="883920"/>
        </p:xfrm>
        <a:graphic>
          <a:graphicData uri="http://schemas.openxmlformats.org/drawingml/2006/table">
            <a:tbl>
              <a:tblPr firstRow="1" bandRow="1">
                <a:tableStyleId>{00A15C55-8517-42AA-B614-E9B94910E393}</a:tableStyleId>
              </a:tblPr>
              <a:tblGrid>
                <a:gridCol w="3657700">
                  <a:extLst>
                    <a:ext uri="{9D8B030D-6E8A-4147-A177-3AD203B41FA5}">
                      <a16:colId xmlns:a16="http://schemas.microsoft.com/office/drawing/2014/main" val="3318650377"/>
                    </a:ext>
                  </a:extLst>
                </a:gridCol>
                <a:gridCol w="1760967">
                  <a:extLst>
                    <a:ext uri="{9D8B030D-6E8A-4147-A177-3AD203B41FA5}">
                      <a16:colId xmlns:a16="http://schemas.microsoft.com/office/drawing/2014/main" val="715907938"/>
                    </a:ext>
                  </a:extLst>
                </a:gridCol>
              </a:tblGrid>
              <a:tr h="325120">
                <a:tc>
                  <a:txBody>
                    <a:bodyPr/>
                    <a:lstStyle/>
                    <a:p>
                      <a:pPr>
                        <a:spcAft>
                          <a:spcPts val="0"/>
                        </a:spcAft>
                      </a:pPr>
                      <a:endParaRPr lang="en-IN" sz="1400" dirty="0">
                        <a:latin typeface="Arial" panose="020B0604020202020204" pitchFamily="34" charset="0"/>
                        <a:cs typeface="Arial" panose="020B0604020202020204" pitchFamily="34" charset="0"/>
                      </a:endParaRPr>
                    </a:p>
                  </a:txBody>
                  <a:tcPr marL="121920" marR="121920" marT="60960" marB="60960">
                    <a:lnL w="19050" cap="flat" cmpd="sng" algn="ctr">
                      <a:solidFill>
                        <a:schemeClr val="bg2"/>
                      </a:solidFill>
                      <a:prstDash val="solid"/>
                      <a:round/>
                      <a:headEnd type="none" w="med" len="med"/>
                      <a:tailEnd type="none" w="med" len="med"/>
                    </a:lnL>
                    <a:lnT w="19050" cap="flat" cmpd="sng" algn="ctr">
                      <a:solidFill>
                        <a:schemeClr val="bg2"/>
                      </a:solidFill>
                      <a:prstDash val="solid"/>
                      <a:round/>
                      <a:headEnd type="none" w="med" len="med"/>
                      <a:tailEnd type="none" w="med" len="med"/>
                    </a:lnT>
                  </a:tcPr>
                </a:tc>
                <a:tc>
                  <a:txBody>
                    <a:bodyPr/>
                    <a:lstStyle/>
                    <a:p>
                      <a:pPr algn="ctr">
                        <a:spcAft>
                          <a:spcPts val="0"/>
                        </a:spcAft>
                      </a:pPr>
                      <a:r>
                        <a:rPr lang="en-US" sz="1400" dirty="0">
                          <a:latin typeface="Arial" panose="020B0604020202020204" pitchFamily="34" charset="0"/>
                          <a:cs typeface="Arial" panose="020B0604020202020204" pitchFamily="34" charset="0"/>
                        </a:rPr>
                        <a:t>48-mo PFS, %</a:t>
                      </a:r>
                      <a:endParaRPr lang="en-IN" sz="1400" dirty="0">
                        <a:latin typeface="Arial" panose="020B0604020202020204" pitchFamily="34" charset="0"/>
                        <a:cs typeface="Arial" panose="020B0604020202020204" pitchFamily="34" charset="0"/>
                      </a:endParaRPr>
                    </a:p>
                  </a:txBody>
                  <a:tcPr marL="121920" marR="121920" marT="60960" marB="60960">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113152636"/>
                  </a:ext>
                </a:extLst>
              </a:tr>
              <a:tr h="528320">
                <a:tc>
                  <a:txBody>
                    <a:bodyPr/>
                    <a:lstStyle/>
                    <a:p>
                      <a:pPr>
                        <a:spcAft>
                          <a:spcPts val="0"/>
                        </a:spcAft>
                      </a:pPr>
                      <a:r>
                        <a:rPr lang="en-US" sz="1400" b="1" dirty="0">
                          <a:latin typeface="Arial" panose="020B0604020202020204" pitchFamily="34" charset="0"/>
                          <a:cs typeface="Arial" panose="020B0604020202020204" pitchFamily="34" charset="0"/>
                        </a:rPr>
                        <a:t>In all patients</a:t>
                      </a:r>
                    </a:p>
                    <a:p>
                      <a:pPr marL="72000">
                        <a:spcAft>
                          <a:spcPts val="0"/>
                        </a:spcAft>
                      </a:pPr>
                      <a:r>
                        <a:rPr lang="en-US" sz="1400" dirty="0">
                          <a:latin typeface="Arial" panose="020B0604020202020204" pitchFamily="34" charset="0"/>
                          <a:cs typeface="Arial" panose="020B0604020202020204" pitchFamily="34" charset="0"/>
                        </a:rPr>
                        <a:t>In patients with BOR of CR</a:t>
                      </a:r>
                      <a:endParaRPr lang="en-IN" sz="1400" dirty="0">
                        <a:latin typeface="Arial" panose="020B0604020202020204" pitchFamily="34" charset="0"/>
                        <a:cs typeface="Arial" panose="020B0604020202020204" pitchFamily="34" charset="0"/>
                      </a:endParaRPr>
                    </a:p>
                  </a:txBody>
                  <a:tcPr marL="121920" marR="121920" marT="60960" marB="60960">
                    <a:lnL w="19050" cap="flat" cmpd="sng" algn="ctr">
                      <a:solidFill>
                        <a:schemeClr val="bg2"/>
                      </a:solidFill>
                      <a:prstDash val="solid"/>
                      <a:round/>
                      <a:headEnd type="none" w="med" len="med"/>
                      <a:tailEnd type="none" w="med" len="med"/>
                    </a:lnL>
                    <a:lnB w="19050" cap="flat" cmpd="sng" algn="ctr">
                      <a:solidFill>
                        <a:schemeClr val="bg2"/>
                      </a:solidFill>
                      <a:prstDash val="solid"/>
                      <a:round/>
                      <a:headEnd type="none" w="med" len="med"/>
                      <a:tailEnd type="none" w="med" len="med"/>
                    </a:lnB>
                    <a:noFill/>
                  </a:tcPr>
                </a:tc>
                <a:tc>
                  <a:txBody>
                    <a:bodyPr/>
                    <a:lstStyle/>
                    <a:p>
                      <a:pPr algn="ctr">
                        <a:spcAft>
                          <a:spcPts val="0"/>
                        </a:spcAft>
                      </a:pPr>
                      <a:r>
                        <a:rPr lang="en-US" sz="1400" dirty="0">
                          <a:latin typeface="Arial" panose="020B0604020202020204" pitchFamily="34" charset="0"/>
                          <a:cs typeface="Arial" panose="020B0604020202020204" pitchFamily="34" charset="0"/>
                        </a:rPr>
                        <a:t>50.2</a:t>
                      </a:r>
                    </a:p>
                    <a:p>
                      <a:pPr algn="ctr">
                        <a:spcAft>
                          <a:spcPts val="0"/>
                        </a:spcAft>
                      </a:pPr>
                      <a:r>
                        <a:rPr lang="en-US" sz="1400" dirty="0">
                          <a:latin typeface="Arial" panose="020B0604020202020204" pitchFamily="34" charset="0"/>
                          <a:cs typeface="Arial" panose="020B0604020202020204" pitchFamily="34" charset="0"/>
                        </a:rPr>
                        <a:t>66.1</a:t>
                      </a:r>
                      <a:endParaRPr lang="en-IN" sz="1400" dirty="0">
                        <a:latin typeface="Arial" panose="020B0604020202020204" pitchFamily="34" charset="0"/>
                        <a:cs typeface="Arial" panose="020B0604020202020204" pitchFamily="34" charset="0"/>
                      </a:endParaRPr>
                    </a:p>
                  </a:txBody>
                  <a:tcPr marL="121920" marR="121920" marT="60960" marB="60960">
                    <a:lnR w="19050" cap="flat" cmpd="sng" algn="ctr">
                      <a:solidFill>
                        <a:schemeClr val="bg2"/>
                      </a:solidFill>
                      <a:prstDash val="solid"/>
                      <a:round/>
                      <a:headEnd type="none" w="med" len="med"/>
                      <a:tailEnd type="none" w="med" len="med"/>
                    </a:lnR>
                    <a:lnB w="190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20644751"/>
                  </a:ext>
                </a:extLst>
              </a:tr>
            </a:tbl>
          </a:graphicData>
        </a:graphic>
      </p:graphicFrame>
      <p:sp>
        <p:nvSpPr>
          <p:cNvPr id="4" name="TextBox 3">
            <a:extLst>
              <a:ext uri="{FF2B5EF4-FFF2-40B4-BE49-F238E27FC236}">
                <a16:creationId xmlns:a16="http://schemas.microsoft.com/office/drawing/2014/main" id="{652C5051-ABFA-1238-F958-EF1845287CD9}"/>
              </a:ext>
            </a:extLst>
          </p:cNvPr>
          <p:cNvSpPr txBox="1"/>
          <p:nvPr/>
        </p:nvSpPr>
        <p:spPr>
          <a:xfrm>
            <a:off x="6674605" y="5362919"/>
            <a:ext cx="4789669" cy="646331"/>
          </a:xfrm>
          <a:prstGeom prst="rect">
            <a:avLst/>
          </a:prstGeom>
          <a:noFill/>
        </p:spPr>
        <p:txBody>
          <a:bodyPr wrap="square">
            <a:spAutoFit/>
          </a:bodyPr>
          <a:lstStyle/>
          <a:p>
            <a:pPr marL="228594" marR="0" lvl="0" indent="-228594" algn="l" defTabSz="914377" rtl="0" eaLnBrk="1" fontAlgn="auto" latinLnBrk="0" hangingPunct="1">
              <a:lnSpc>
                <a:spcPct val="100000"/>
              </a:lnSpc>
              <a:spcBef>
                <a:spcPts val="800"/>
              </a:spcBef>
              <a:spcAft>
                <a:spcPts val="800"/>
              </a:spcAft>
              <a:buClr>
                <a:srgbClr val="007DA0"/>
              </a:buClr>
              <a:buSzPct val="100000"/>
              <a:buFont typeface="Arial" panose="020B0604020202020204" pitchFamily="34" charset="0"/>
              <a:buChar char="•"/>
              <a:tabLst>
                <a:tab pos="5331751" algn="r"/>
                <a:tab pos="10972526" algn="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High response rate reported anytime post-infusion (CR: 69.1%)</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3" name="TextBox 2">
            <a:extLst>
              <a:ext uri="{FF2B5EF4-FFF2-40B4-BE49-F238E27FC236}">
                <a16:creationId xmlns:a16="http://schemas.microsoft.com/office/drawing/2014/main" id="{340C88F4-04A0-32AE-86AF-F63BE11786BD}"/>
              </a:ext>
            </a:extLst>
          </p:cNvPr>
          <p:cNvSpPr txBox="1"/>
          <p:nvPr/>
        </p:nvSpPr>
        <p:spPr>
          <a:xfrm>
            <a:off x="7594600" y="1375798"/>
            <a:ext cx="4472482" cy="3457357"/>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0"/>
              </a:spcBef>
              <a:spcAft>
                <a:spcPts val="400"/>
              </a:spcAft>
              <a:buClr>
                <a:srgbClr val="007DA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Key patient subgroups at high risk       (N = 94):</a:t>
            </a:r>
          </a:p>
          <a:p>
            <a:pPr marL="742425" marR="0" lvl="2" indent="-380990" algn="l" defTabSz="914400" rtl="0" eaLnBrk="1" fontAlgn="auto" latinLnBrk="0" hangingPunct="1">
              <a:lnSpc>
                <a:spcPct val="100000"/>
              </a:lnSpc>
              <a:spcBef>
                <a:spcPts val="0"/>
              </a:spcBef>
              <a:spcAft>
                <a:spcPts val="400"/>
              </a:spcAft>
              <a:buClr>
                <a:srgbClr val="007DA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Disease refractory to ≥2 prior regimens: 72%</a:t>
            </a:r>
          </a:p>
          <a:p>
            <a:pPr marL="742425" marR="0" lvl="2" indent="-380990" algn="l" defTabSz="914400" rtl="0" eaLnBrk="1" fontAlgn="auto" latinLnBrk="0" hangingPunct="1">
              <a:lnSpc>
                <a:spcPct val="100000"/>
              </a:lnSpc>
              <a:spcBef>
                <a:spcPts val="0"/>
              </a:spcBef>
              <a:spcAft>
                <a:spcPts val="400"/>
              </a:spcAft>
              <a:buClr>
                <a:srgbClr val="007DA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Bulky disease (&gt;7 cm or at least 3 lesions &gt;3 cm): 66%</a:t>
            </a:r>
          </a:p>
          <a:p>
            <a:pPr marL="742425" marR="0" lvl="2" indent="-380990" algn="l" defTabSz="914400" rtl="0" eaLnBrk="1" fontAlgn="auto" latinLnBrk="0" hangingPunct="1">
              <a:lnSpc>
                <a:spcPct val="100000"/>
              </a:lnSpc>
              <a:spcBef>
                <a:spcPts val="0"/>
              </a:spcBef>
              <a:spcAft>
                <a:spcPts val="400"/>
              </a:spcAft>
              <a:buClr>
                <a:srgbClr val="007DA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POD24 from first anti-CD20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mAb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-containing therapy: 65%</a:t>
            </a:r>
          </a:p>
          <a:p>
            <a:pPr marL="742425" marR="0" lvl="2" indent="-380990" algn="l" defTabSz="914400" rtl="0" eaLnBrk="1" fontAlgn="auto" latinLnBrk="0" hangingPunct="1">
              <a:lnSpc>
                <a:spcPct val="100000"/>
              </a:lnSpc>
              <a:spcBef>
                <a:spcPts val="0"/>
              </a:spcBef>
              <a:spcAft>
                <a:spcPts val="400"/>
              </a:spcAft>
              <a:buClr>
                <a:srgbClr val="007DA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High FLIPI (≥3): 61%</a:t>
            </a:r>
          </a:p>
          <a:p>
            <a:pPr marL="742425" marR="0" lvl="2" indent="-380990" algn="l" defTabSz="914400" rtl="0" eaLnBrk="1" fontAlgn="auto" latinLnBrk="0" hangingPunct="1">
              <a:lnSpc>
                <a:spcPct val="100000"/>
              </a:lnSpc>
              <a:spcBef>
                <a:spcPts val="0"/>
              </a:spcBef>
              <a:spcAft>
                <a:spcPts val="400"/>
              </a:spcAft>
              <a:buClr>
                <a:srgbClr val="007DA0"/>
              </a:buClr>
              <a:buSzTx/>
              <a:buFont typeface="Courier New" panose="02070309020205020404" pitchFamily="49" charset="0"/>
              <a:buChar char="o"/>
              <a:tabLst/>
              <a:defRPr/>
            </a:pPr>
            <a:r>
              <a:rPr kumimoji="0" lang="en-US" sz="1800" b="0" i="0" u="none" strike="noStrike" kern="1200" cap="none" spc="-27" normalizeH="0" baseline="0" noProof="0" dirty="0">
                <a:ln>
                  <a:noFill/>
                </a:ln>
                <a:solidFill>
                  <a:srgbClr val="000000"/>
                </a:solidFill>
                <a:effectLst/>
                <a:uLnTx/>
                <a:uFillTx/>
                <a:latin typeface="Arial" panose="020B0604020202020204" pitchFamily="34" charset="0"/>
                <a:ea typeface="MS PGothic" charset="0"/>
                <a:cs typeface="+mn-cs"/>
              </a:rPr>
              <a:t>High tumor burden (TMTV &gt;510 mL</a:t>
            </a:r>
            <a:r>
              <a:rPr kumimoji="0" lang="en-US" sz="1800" b="0" i="0" u="none" strike="noStrike" kern="1200" cap="none" spc="-27" normalizeH="0" baseline="30000" noProof="0" dirty="0">
                <a:ln>
                  <a:noFill/>
                </a:ln>
                <a:solidFill>
                  <a:srgbClr val="000000"/>
                </a:solidFill>
                <a:effectLst/>
                <a:uLnTx/>
                <a:uFillTx/>
                <a:latin typeface="Arial" panose="020B0604020202020204" pitchFamily="34" charset="0"/>
                <a:ea typeface="MS PGothic" charset="0"/>
                <a:cs typeface="+mn-cs"/>
              </a:rPr>
              <a:t>1,2</a:t>
            </a:r>
            <a:r>
              <a:rPr kumimoji="0" lang="en-US" sz="1800" b="0" i="0" u="none" strike="noStrike" kern="1200" cap="none" spc="-27" normalizeH="0" baseline="0" noProof="0" dirty="0">
                <a:ln>
                  <a:noFill/>
                </a:ln>
                <a:solidFill>
                  <a:srgbClr val="000000"/>
                </a:solidFill>
                <a:effectLst/>
                <a:uLnTx/>
                <a:uFillTx/>
                <a:latin typeface="Arial" panose="020B0604020202020204" pitchFamily="34" charset="0"/>
                <a:ea typeface="MS PGothic" charset="0"/>
                <a:cs typeface="+mn-cs"/>
              </a:rPr>
              <a:t>): 21%</a:t>
            </a:r>
          </a:p>
        </p:txBody>
      </p:sp>
      <p:sp>
        <p:nvSpPr>
          <p:cNvPr id="5" name="TextBox 4">
            <a:extLst>
              <a:ext uri="{FF2B5EF4-FFF2-40B4-BE49-F238E27FC236}">
                <a16:creationId xmlns:a16="http://schemas.microsoft.com/office/drawing/2014/main" id="{999854E0-1CE6-5171-1F3F-FB94EB3F61EA}"/>
              </a:ext>
            </a:extLst>
          </p:cNvPr>
          <p:cNvSpPr txBox="1"/>
          <p:nvPr/>
        </p:nvSpPr>
        <p:spPr>
          <a:xfrm>
            <a:off x="3069858" y="6345225"/>
            <a:ext cx="58644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PS2150;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Thieblemont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 et al.</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34307290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C7D4-01A6-F391-470C-13CAC8288EE9}"/>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8088DF59-C2B6-9448-2489-32795E4DDCC3}"/>
              </a:ext>
            </a:extLst>
          </p:cNvPr>
          <p:cNvSpPr txBox="1"/>
          <p:nvPr/>
        </p:nvSpPr>
        <p:spPr>
          <a:xfrm>
            <a:off x="6582467" y="1833151"/>
            <a:ext cx="2465740" cy="10874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Censoring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High (N= 57)</a:t>
            </a:r>
          </a:p>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Low/</a:t>
            </a:r>
            <a:r>
              <a:rPr kumimoji="0" lang="en-US" sz="7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lntermediate</a:t>
            </a: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 (N=37)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Events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High : 28</a:t>
            </a:r>
          </a:p>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Low/</a:t>
            </a:r>
            <a:r>
              <a:rPr kumimoji="0" lang="en-US" sz="7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lntermediate</a:t>
            </a: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 :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Kaplan-Meier medians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High : 30.0 months, 95 % Cl [12.3, 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Low/</a:t>
            </a:r>
            <a:r>
              <a:rPr kumimoji="0" lang="en-US" sz="7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lntermediate</a:t>
            </a: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 : NE months, 95 0/0 Cl [23.5, NE]</a:t>
            </a:r>
          </a:p>
        </p:txBody>
      </p:sp>
      <p:sp>
        <p:nvSpPr>
          <p:cNvPr id="936" name="Freeform: Shape 935">
            <a:extLst>
              <a:ext uri="{FF2B5EF4-FFF2-40B4-BE49-F238E27FC236}">
                <a16:creationId xmlns:a16="http://schemas.microsoft.com/office/drawing/2014/main" id="{856F09F6-D0F9-BE83-6D90-7389554DBC61}"/>
              </a:ext>
            </a:extLst>
          </p:cNvPr>
          <p:cNvSpPr/>
          <p:nvPr/>
        </p:nvSpPr>
        <p:spPr>
          <a:xfrm>
            <a:off x="8275692" y="2061092"/>
            <a:ext cx="306069" cy="12700"/>
          </a:xfrm>
          <a:custGeom>
            <a:avLst/>
            <a:gdLst>
              <a:gd name="connsiteX0" fmla="*/ 0 w 229552"/>
              <a:gd name="connsiteY0" fmla="*/ 0 h 9525"/>
              <a:gd name="connsiteX1" fmla="*/ 229553 w 229552"/>
              <a:gd name="connsiteY1" fmla="*/ 0 h 9525"/>
            </a:gdLst>
            <a:ahLst/>
            <a:cxnLst>
              <a:cxn ang="0">
                <a:pos x="connsiteX0" y="connsiteY0"/>
              </a:cxn>
              <a:cxn ang="0">
                <a:pos x="connsiteX1" y="connsiteY1"/>
              </a:cxn>
            </a:cxnLst>
            <a:rect l="l" t="t" r="r" b="b"/>
            <a:pathLst>
              <a:path w="229552" h="9525">
                <a:moveTo>
                  <a:pt x="0" y="0"/>
                </a:moveTo>
                <a:lnTo>
                  <a:pt x="229553" y="0"/>
                </a:lnTo>
              </a:path>
            </a:pathLst>
          </a:custGeom>
          <a:ln w="9525"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7" name="Freeform: Shape 936">
            <a:extLst>
              <a:ext uri="{FF2B5EF4-FFF2-40B4-BE49-F238E27FC236}">
                <a16:creationId xmlns:a16="http://schemas.microsoft.com/office/drawing/2014/main" id="{1A20C03F-7EDD-D900-7816-CF594A0D1090}"/>
              </a:ext>
            </a:extLst>
          </p:cNvPr>
          <p:cNvSpPr/>
          <p:nvPr/>
        </p:nvSpPr>
        <p:spPr>
          <a:xfrm>
            <a:off x="8275692" y="2119004"/>
            <a:ext cx="306069" cy="12700"/>
          </a:xfrm>
          <a:custGeom>
            <a:avLst/>
            <a:gdLst>
              <a:gd name="connsiteX0" fmla="*/ 0 w 229552"/>
              <a:gd name="connsiteY0" fmla="*/ 0 h 9525"/>
              <a:gd name="connsiteX1" fmla="*/ 229553 w 229552"/>
              <a:gd name="connsiteY1" fmla="*/ 0 h 9525"/>
            </a:gdLst>
            <a:ahLst/>
            <a:cxnLst>
              <a:cxn ang="0">
                <a:pos x="connsiteX0" y="connsiteY0"/>
              </a:cxn>
              <a:cxn ang="0">
                <a:pos x="connsiteX1" y="connsiteY1"/>
              </a:cxn>
            </a:cxnLst>
            <a:rect l="l" t="t" r="r" b="b"/>
            <a:pathLst>
              <a:path w="229552" h="9525">
                <a:moveTo>
                  <a:pt x="0" y="0"/>
                </a:moveTo>
                <a:lnTo>
                  <a:pt x="229553" y="0"/>
                </a:lnTo>
              </a:path>
            </a:pathLst>
          </a:custGeom>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8" name="Freeform: Shape 937">
            <a:extLst>
              <a:ext uri="{FF2B5EF4-FFF2-40B4-BE49-F238E27FC236}">
                <a16:creationId xmlns:a16="http://schemas.microsoft.com/office/drawing/2014/main" id="{9FFF00EA-35D4-8834-6207-8FE48FFEA996}"/>
              </a:ext>
            </a:extLst>
          </p:cNvPr>
          <p:cNvSpPr/>
          <p:nvPr/>
        </p:nvSpPr>
        <p:spPr>
          <a:xfrm>
            <a:off x="8248769" y="1970159"/>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9" name="Freeform: Shape 938">
            <a:extLst>
              <a:ext uri="{FF2B5EF4-FFF2-40B4-BE49-F238E27FC236}">
                <a16:creationId xmlns:a16="http://schemas.microsoft.com/office/drawing/2014/main" id="{E83F21AD-F560-543A-3F90-0ACAA0099FAD}"/>
              </a:ext>
            </a:extLst>
          </p:cNvPr>
          <p:cNvSpPr/>
          <p:nvPr/>
        </p:nvSpPr>
        <p:spPr>
          <a:xfrm>
            <a:off x="8349733" y="1970286"/>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0" name="Freeform: Shape 939">
            <a:extLst>
              <a:ext uri="{FF2B5EF4-FFF2-40B4-BE49-F238E27FC236}">
                <a16:creationId xmlns:a16="http://schemas.microsoft.com/office/drawing/2014/main" id="{B146C8F1-8401-0B5B-424F-CF2F8684FFC4}"/>
              </a:ext>
            </a:extLst>
          </p:cNvPr>
          <p:cNvSpPr/>
          <p:nvPr/>
        </p:nvSpPr>
        <p:spPr>
          <a:xfrm>
            <a:off x="8349733" y="2035691"/>
            <a:ext cx="53720" cy="50419"/>
          </a:xfrm>
          <a:custGeom>
            <a:avLst/>
            <a:gdLst>
              <a:gd name="connsiteX0" fmla="*/ 20193 w 40290"/>
              <a:gd name="connsiteY0" fmla="*/ 0 h 37814"/>
              <a:gd name="connsiteX1" fmla="*/ 40291 w 40290"/>
              <a:gd name="connsiteY1" fmla="*/ 37814 h 37814"/>
              <a:gd name="connsiteX2" fmla="*/ 0 w 40290"/>
              <a:gd name="connsiteY2" fmla="*/ 37814 h 37814"/>
              <a:gd name="connsiteX3" fmla="*/ 20193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193" y="0"/>
                </a:moveTo>
                <a:lnTo>
                  <a:pt x="40291"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1" name="Freeform: Shape 940">
            <a:extLst>
              <a:ext uri="{FF2B5EF4-FFF2-40B4-BE49-F238E27FC236}">
                <a16:creationId xmlns:a16="http://schemas.microsoft.com/office/drawing/2014/main" id="{A7D859CA-C74B-9B4E-09E1-596B847ECFE4}"/>
              </a:ext>
            </a:extLst>
          </p:cNvPr>
          <p:cNvSpPr/>
          <p:nvPr/>
        </p:nvSpPr>
        <p:spPr>
          <a:xfrm>
            <a:off x="8349733" y="2035691"/>
            <a:ext cx="53720" cy="50419"/>
          </a:xfrm>
          <a:custGeom>
            <a:avLst/>
            <a:gdLst>
              <a:gd name="connsiteX0" fmla="*/ 20193 w 40290"/>
              <a:gd name="connsiteY0" fmla="*/ 0 h 37814"/>
              <a:gd name="connsiteX1" fmla="*/ 40291 w 40290"/>
              <a:gd name="connsiteY1" fmla="*/ 37814 h 37814"/>
              <a:gd name="connsiteX2" fmla="*/ 0 w 40290"/>
              <a:gd name="connsiteY2" fmla="*/ 37814 h 37814"/>
              <a:gd name="connsiteX3" fmla="*/ 20193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193" y="0"/>
                </a:moveTo>
                <a:lnTo>
                  <a:pt x="40291"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2" name="Freeform: Shape 941">
            <a:extLst>
              <a:ext uri="{FF2B5EF4-FFF2-40B4-BE49-F238E27FC236}">
                <a16:creationId xmlns:a16="http://schemas.microsoft.com/office/drawing/2014/main" id="{6BA35C1D-C5FA-0130-8F89-AB2AAB68F534}"/>
              </a:ext>
            </a:extLst>
          </p:cNvPr>
          <p:cNvSpPr/>
          <p:nvPr/>
        </p:nvSpPr>
        <p:spPr>
          <a:xfrm>
            <a:off x="8349733" y="2086236"/>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3" name="Freeform: Shape 942">
            <a:extLst>
              <a:ext uri="{FF2B5EF4-FFF2-40B4-BE49-F238E27FC236}">
                <a16:creationId xmlns:a16="http://schemas.microsoft.com/office/drawing/2014/main" id="{E2139B3C-CA6C-A3FC-A25A-CDEEF6DCAE5F}"/>
              </a:ext>
            </a:extLst>
          </p:cNvPr>
          <p:cNvSpPr/>
          <p:nvPr/>
        </p:nvSpPr>
        <p:spPr>
          <a:xfrm>
            <a:off x="6585958" y="2920628"/>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4" name="Freeform: Shape 943">
            <a:extLst>
              <a:ext uri="{FF2B5EF4-FFF2-40B4-BE49-F238E27FC236}">
                <a16:creationId xmlns:a16="http://schemas.microsoft.com/office/drawing/2014/main" id="{834766DA-6153-04FB-B2C2-4BCCC93677EF}"/>
              </a:ext>
            </a:extLst>
          </p:cNvPr>
          <p:cNvSpPr/>
          <p:nvPr/>
        </p:nvSpPr>
        <p:spPr>
          <a:xfrm>
            <a:off x="6612755" y="2829949"/>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5" name="Freeform: Shape 944">
            <a:extLst>
              <a:ext uri="{FF2B5EF4-FFF2-40B4-BE49-F238E27FC236}">
                <a16:creationId xmlns:a16="http://schemas.microsoft.com/office/drawing/2014/main" id="{1CC7E3DB-A800-A22B-6A44-89ABA819769D}"/>
              </a:ext>
            </a:extLst>
          </p:cNvPr>
          <p:cNvSpPr/>
          <p:nvPr/>
        </p:nvSpPr>
        <p:spPr>
          <a:xfrm>
            <a:off x="6585958" y="2741684"/>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6" name="Freeform: Shape 945">
            <a:extLst>
              <a:ext uri="{FF2B5EF4-FFF2-40B4-BE49-F238E27FC236}">
                <a16:creationId xmlns:a16="http://schemas.microsoft.com/office/drawing/2014/main" id="{E05DC156-FBEA-EA8C-CB52-E918BC9FCCA1}"/>
              </a:ext>
            </a:extLst>
          </p:cNvPr>
          <p:cNvSpPr/>
          <p:nvPr/>
        </p:nvSpPr>
        <p:spPr>
          <a:xfrm>
            <a:off x="6612755" y="2650880"/>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7" name="Freeform: Shape 946">
            <a:extLst>
              <a:ext uri="{FF2B5EF4-FFF2-40B4-BE49-F238E27FC236}">
                <a16:creationId xmlns:a16="http://schemas.microsoft.com/office/drawing/2014/main" id="{47324CD5-0532-5CCB-02CF-DA08E6FF9E89}"/>
              </a:ext>
            </a:extLst>
          </p:cNvPr>
          <p:cNvSpPr/>
          <p:nvPr/>
        </p:nvSpPr>
        <p:spPr>
          <a:xfrm>
            <a:off x="6585958" y="2562741"/>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8" name="Freeform: Shape 947">
            <a:extLst>
              <a:ext uri="{FF2B5EF4-FFF2-40B4-BE49-F238E27FC236}">
                <a16:creationId xmlns:a16="http://schemas.microsoft.com/office/drawing/2014/main" id="{B6925794-7984-0DAD-76FD-3DCD460F49C4}"/>
              </a:ext>
            </a:extLst>
          </p:cNvPr>
          <p:cNvSpPr/>
          <p:nvPr/>
        </p:nvSpPr>
        <p:spPr>
          <a:xfrm>
            <a:off x="6612755" y="2471936"/>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9" name="Freeform: Shape 948">
            <a:extLst>
              <a:ext uri="{FF2B5EF4-FFF2-40B4-BE49-F238E27FC236}">
                <a16:creationId xmlns:a16="http://schemas.microsoft.com/office/drawing/2014/main" id="{611D07B8-0C85-E455-F2F6-736DB00B9FB8}"/>
              </a:ext>
            </a:extLst>
          </p:cNvPr>
          <p:cNvSpPr/>
          <p:nvPr/>
        </p:nvSpPr>
        <p:spPr>
          <a:xfrm>
            <a:off x="6585958" y="2383672"/>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0" name="Freeform: Shape 949">
            <a:extLst>
              <a:ext uri="{FF2B5EF4-FFF2-40B4-BE49-F238E27FC236}">
                <a16:creationId xmlns:a16="http://schemas.microsoft.com/office/drawing/2014/main" id="{AB951311-63F8-8F34-074B-5BC0107EAC55}"/>
              </a:ext>
            </a:extLst>
          </p:cNvPr>
          <p:cNvSpPr/>
          <p:nvPr/>
        </p:nvSpPr>
        <p:spPr>
          <a:xfrm>
            <a:off x="6612755" y="2292993"/>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1" name="Freeform: Shape 950">
            <a:extLst>
              <a:ext uri="{FF2B5EF4-FFF2-40B4-BE49-F238E27FC236}">
                <a16:creationId xmlns:a16="http://schemas.microsoft.com/office/drawing/2014/main" id="{36900433-F603-D26D-577E-40B748D0AC68}"/>
              </a:ext>
            </a:extLst>
          </p:cNvPr>
          <p:cNvSpPr/>
          <p:nvPr/>
        </p:nvSpPr>
        <p:spPr>
          <a:xfrm>
            <a:off x="6585958" y="2204728"/>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2" name="Freeform: Shape 951">
            <a:extLst>
              <a:ext uri="{FF2B5EF4-FFF2-40B4-BE49-F238E27FC236}">
                <a16:creationId xmlns:a16="http://schemas.microsoft.com/office/drawing/2014/main" id="{DB4A707A-05E0-A956-AC1E-A538183E7FAB}"/>
              </a:ext>
            </a:extLst>
          </p:cNvPr>
          <p:cNvSpPr/>
          <p:nvPr/>
        </p:nvSpPr>
        <p:spPr>
          <a:xfrm>
            <a:off x="6612755" y="2114050"/>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3" name="Freeform: Shape 952">
            <a:extLst>
              <a:ext uri="{FF2B5EF4-FFF2-40B4-BE49-F238E27FC236}">
                <a16:creationId xmlns:a16="http://schemas.microsoft.com/office/drawing/2014/main" id="{4C6D7D78-593A-F5D2-5141-C5DC74A75E9A}"/>
              </a:ext>
            </a:extLst>
          </p:cNvPr>
          <p:cNvSpPr/>
          <p:nvPr/>
        </p:nvSpPr>
        <p:spPr>
          <a:xfrm>
            <a:off x="6585958" y="2025785"/>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4" name="Freeform: Shape 953">
            <a:extLst>
              <a:ext uri="{FF2B5EF4-FFF2-40B4-BE49-F238E27FC236}">
                <a16:creationId xmlns:a16="http://schemas.microsoft.com/office/drawing/2014/main" id="{2F356A1B-FCD9-1F1C-7FF2-04AD39800CB3}"/>
              </a:ext>
            </a:extLst>
          </p:cNvPr>
          <p:cNvSpPr/>
          <p:nvPr/>
        </p:nvSpPr>
        <p:spPr>
          <a:xfrm>
            <a:off x="6612755" y="1934980"/>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5" name="Freeform: Shape 954">
            <a:extLst>
              <a:ext uri="{FF2B5EF4-FFF2-40B4-BE49-F238E27FC236}">
                <a16:creationId xmlns:a16="http://schemas.microsoft.com/office/drawing/2014/main" id="{2D57BB75-DF9D-CC88-B075-70888418AF13}"/>
              </a:ext>
            </a:extLst>
          </p:cNvPr>
          <p:cNvSpPr/>
          <p:nvPr/>
        </p:nvSpPr>
        <p:spPr>
          <a:xfrm>
            <a:off x="6585958" y="1846842"/>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6" name="Freeform: Shape 955">
            <a:extLst>
              <a:ext uri="{FF2B5EF4-FFF2-40B4-BE49-F238E27FC236}">
                <a16:creationId xmlns:a16="http://schemas.microsoft.com/office/drawing/2014/main" id="{40AD7CFC-5A6B-40B2-436F-C9B6961C6891}"/>
              </a:ext>
            </a:extLst>
          </p:cNvPr>
          <p:cNvSpPr/>
          <p:nvPr/>
        </p:nvSpPr>
        <p:spPr>
          <a:xfrm>
            <a:off x="6612755" y="1756037"/>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7" name="Freeform: Shape 956">
            <a:extLst>
              <a:ext uri="{FF2B5EF4-FFF2-40B4-BE49-F238E27FC236}">
                <a16:creationId xmlns:a16="http://schemas.microsoft.com/office/drawing/2014/main" id="{9C1DE8E2-A1FC-2C23-A435-77952B43E9D2}"/>
              </a:ext>
            </a:extLst>
          </p:cNvPr>
          <p:cNvSpPr/>
          <p:nvPr/>
        </p:nvSpPr>
        <p:spPr>
          <a:xfrm>
            <a:off x="6585958" y="1665360"/>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8" name="Freeform: Shape 957">
            <a:extLst>
              <a:ext uri="{FF2B5EF4-FFF2-40B4-BE49-F238E27FC236}">
                <a16:creationId xmlns:a16="http://schemas.microsoft.com/office/drawing/2014/main" id="{05B2B80B-EF2B-07D7-1719-C4C8CBFEF997}"/>
              </a:ext>
            </a:extLst>
          </p:cNvPr>
          <p:cNvSpPr/>
          <p:nvPr/>
        </p:nvSpPr>
        <p:spPr>
          <a:xfrm>
            <a:off x="6612755" y="1577094"/>
            <a:ext cx="15112" cy="12700"/>
          </a:xfrm>
          <a:custGeom>
            <a:avLst/>
            <a:gdLst>
              <a:gd name="connsiteX0" fmla="*/ 0 w 11334"/>
              <a:gd name="connsiteY0" fmla="*/ 0 h 9525"/>
              <a:gd name="connsiteX1" fmla="*/ 11335 w 11334"/>
              <a:gd name="connsiteY1" fmla="*/ 0 h 9525"/>
            </a:gdLst>
            <a:ahLst/>
            <a:cxnLst>
              <a:cxn ang="0">
                <a:pos x="connsiteX0" y="connsiteY0"/>
              </a:cxn>
              <a:cxn ang="0">
                <a:pos x="connsiteX1" y="connsiteY1"/>
              </a:cxn>
            </a:cxnLst>
            <a:rect l="l" t="t" r="r" b="b"/>
            <a:pathLst>
              <a:path w="11334" h="9525">
                <a:moveTo>
                  <a:pt x="0" y="0"/>
                </a:moveTo>
                <a:lnTo>
                  <a:pt x="11335"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9" name="Freeform: Shape 958">
            <a:extLst>
              <a:ext uri="{FF2B5EF4-FFF2-40B4-BE49-F238E27FC236}">
                <a16:creationId xmlns:a16="http://schemas.microsoft.com/office/drawing/2014/main" id="{D3871B3E-85AE-01AC-755A-EC8D66A99198}"/>
              </a:ext>
            </a:extLst>
          </p:cNvPr>
          <p:cNvSpPr/>
          <p:nvPr/>
        </p:nvSpPr>
        <p:spPr>
          <a:xfrm>
            <a:off x="6585958" y="1486289"/>
            <a:ext cx="41909" cy="12700"/>
          </a:xfrm>
          <a:custGeom>
            <a:avLst/>
            <a:gdLst>
              <a:gd name="connsiteX0" fmla="*/ 31432 w 31432"/>
              <a:gd name="connsiteY0" fmla="*/ 0 h 9525"/>
              <a:gd name="connsiteX1" fmla="*/ 0 w 31432"/>
              <a:gd name="connsiteY1" fmla="*/ 0 h 9525"/>
            </a:gdLst>
            <a:ahLst/>
            <a:cxnLst>
              <a:cxn ang="0">
                <a:pos x="connsiteX0" y="connsiteY0"/>
              </a:cxn>
              <a:cxn ang="0">
                <a:pos x="connsiteX1" y="connsiteY1"/>
              </a:cxn>
            </a:cxnLst>
            <a:rect l="l" t="t" r="r" b="b"/>
            <a:pathLst>
              <a:path w="31432" h="9525">
                <a:moveTo>
                  <a:pt x="31432"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0" name="Freeform: Shape 959">
            <a:extLst>
              <a:ext uri="{FF2B5EF4-FFF2-40B4-BE49-F238E27FC236}">
                <a16:creationId xmlns:a16="http://schemas.microsoft.com/office/drawing/2014/main" id="{318F9665-058E-5A27-31F8-E743A98BBC0A}"/>
              </a:ext>
            </a:extLst>
          </p:cNvPr>
          <p:cNvSpPr/>
          <p:nvPr/>
        </p:nvSpPr>
        <p:spPr>
          <a:xfrm>
            <a:off x="7424921"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1" name="Freeform: Shape 960">
            <a:extLst>
              <a:ext uri="{FF2B5EF4-FFF2-40B4-BE49-F238E27FC236}">
                <a16:creationId xmlns:a16="http://schemas.microsoft.com/office/drawing/2014/main" id="{9EB66E54-D725-10AE-1F80-A5D341524B9F}"/>
              </a:ext>
            </a:extLst>
          </p:cNvPr>
          <p:cNvSpPr/>
          <p:nvPr/>
        </p:nvSpPr>
        <p:spPr>
          <a:xfrm>
            <a:off x="7505565"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2" name="Freeform: Shape 961">
            <a:extLst>
              <a:ext uri="{FF2B5EF4-FFF2-40B4-BE49-F238E27FC236}">
                <a16:creationId xmlns:a16="http://schemas.microsoft.com/office/drawing/2014/main" id="{9061DF2F-2937-65E5-69AD-37A3EC7263FF}"/>
              </a:ext>
            </a:extLst>
          </p:cNvPr>
          <p:cNvSpPr/>
          <p:nvPr/>
        </p:nvSpPr>
        <p:spPr>
          <a:xfrm>
            <a:off x="758633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3" name="Freeform: Shape 962">
            <a:extLst>
              <a:ext uri="{FF2B5EF4-FFF2-40B4-BE49-F238E27FC236}">
                <a16:creationId xmlns:a16="http://schemas.microsoft.com/office/drawing/2014/main" id="{C02BE4F8-056E-1728-AD95-02ACBDE89D04}"/>
              </a:ext>
            </a:extLst>
          </p:cNvPr>
          <p:cNvSpPr/>
          <p:nvPr/>
        </p:nvSpPr>
        <p:spPr>
          <a:xfrm>
            <a:off x="766698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4" name="Freeform: Shape 963">
            <a:extLst>
              <a:ext uri="{FF2B5EF4-FFF2-40B4-BE49-F238E27FC236}">
                <a16:creationId xmlns:a16="http://schemas.microsoft.com/office/drawing/2014/main" id="{6703E2C4-9360-BFAD-C4F7-CDA189713F4F}"/>
              </a:ext>
            </a:extLst>
          </p:cNvPr>
          <p:cNvSpPr/>
          <p:nvPr/>
        </p:nvSpPr>
        <p:spPr>
          <a:xfrm>
            <a:off x="7744325"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5" name="Freeform: Shape 964">
            <a:extLst>
              <a:ext uri="{FF2B5EF4-FFF2-40B4-BE49-F238E27FC236}">
                <a16:creationId xmlns:a16="http://schemas.microsoft.com/office/drawing/2014/main" id="{FC5B0FFD-432B-098A-C8AF-39633E7E73BB}"/>
              </a:ext>
            </a:extLst>
          </p:cNvPr>
          <p:cNvSpPr/>
          <p:nvPr/>
        </p:nvSpPr>
        <p:spPr>
          <a:xfrm>
            <a:off x="782509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6" name="Freeform: Shape 965">
            <a:extLst>
              <a:ext uri="{FF2B5EF4-FFF2-40B4-BE49-F238E27FC236}">
                <a16:creationId xmlns:a16="http://schemas.microsoft.com/office/drawing/2014/main" id="{6B18377C-19C0-B3CB-DC9D-B105AC8C67E8}"/>
              </a:ext>
            </a:extLst>
          </p:cNvPr>
          <p:cNvSpPr/>
          <p:nvPr/>
        </p:nvSpPr>
        <p:spPr>
          <a:xfrm>
            <a:off x="790574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7" name="Freeform: Shape 966">
            <a:extLst>
              <a:ext uri="{FF2B5EF4-FFF2-40B4-BE49-F238E27FC236}">
                <a16:creationId xmlns:a16="http://schemas.microsoft.com/office/drawing/2014/main" id="{7DCB318A-78FD-5620-6345-F3A353869DE7}"/>
              </a:ext>
            </a:extLst>
          </p:cNvPr>
          <p:cNvSpPr/>
          <p:nvPr/>
        </p:nvSpPr>
        <p:spPr>
          <a:xfrm>
            <a:off x="7986514"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8" name="Freeform: Shape 967">
            <a:extLst>
              <a:ext uri="{FF2B5EF4-FFF2-40B4-BE49-F238E27FC236}">
                <a16:creationId xmlns:a16="http://schemas.microsoft.com/office/drawing/2014/main" id="{0695F4D6-1F85-E2DF-18A5-878C7E2C5B29}"/>
              </a:ext>
            </a:extLst>
          </p:cNvPr>
          <p:cNvSpPr/>
          <p:nvPr/>
        </p:nvSpPr>
        <p:spPr>
          <a:xfrm>
            <a:off x="806715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9" name="Freeform: Shape 968">
            <a:extLst>
              <a:ext uri="{FF2B5EF4-FFF2-40B4-BE49-F238E27FC236}">
                <a16:creationId xmlns:a16="http://schemas.microsoft.com/office/drawing/2014/main" id="{8CEA0E0D-5E3B-CA95-8E25-C9B9B81FB0B7}"/>
              </a:ext>
            </a:extLst>
          </p:cNvPr>
          <p:cNvSpPr/>
          <p:nvPr/>
        </p:nvSpPr>
        <p:spPr>
          <a:xfrm>
            <a:off x="8147931"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0" name="Freeform: Shape 969">
            <a:extLst>
              <a:ext uri="{FF2B5EF4-FFF2-40B4-BE49-F238E27FC236}">
                <a16:creationId xmlns:a16="http://schemas.microsoft.com/office/drawing/2014/main" id="{D4B7206B-FE86-5F78-92CD-F7E30B01473C}"/>
              </a:ext>
            </a:extLst>
          </p:cNvPr>
          <p:cNvSpPr/>
          <p:nvPr/>
        </p:nvSpPr>
        <p:spPr>
          <a:xfrm>
            <a:off x="822857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1" name="Freeform: Shape 970">
            <a:extLst>
              <a:ext uri="{FF2B5EF4-FFF2-40B4-BE49-F238E27FC236}">
                <a16:creationId xmlns:a16="http://schemas.microsoft.com/office/drawing/2014/main" id="{348ACA20-D1F1-15F7-AE41-D2003DAC2D7F}"/>
              </a:ext>
            </a:extLst>
          </p:cNvPr>
          <p:cNvSpPr/>
          <p:nvPr/>
        </p:nvSpPr>
        <p:spPr>
          <a:xfrm>
            <a:off x="830934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2" name="Freeform: Shape 971">
            <a:extLst>
              <a:ext uri="{FF2B5EF4-FFF2-40B4-BE49-F238E27FC236}">
                <a16:creationId xmlns:a16="http://schemas.microsoft.com/office/drawing/2014/main" id="{9FE93517-E5EB-49EC-C1EF-8C1F507B1E90}"/>
              </a:ext>
            </a:extLst>
          </p:cNvPr>
          <p:cNvSpPr/>
          <p:nvPr/>
        </p:nvSpPr>
        <p:spPr>
          <a:xfrm>
            <a:off x="8389993"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3" name="Freeform: Shape 972">
            <a:extLst>
              <a:ext uri="{FF2B5EF4-FFF2-40B4-BE49-F238E27FC236}">
                <a16:creationId xmlns:a16="http://schemas.microsoft.com/office/drawing/2014/main" id="{5593683B-FD1F-1D46-555A-EF89BA29510B}"/>
              </a:ext>
            </a:extLst>
          </p:cNvPr>
          <p:cNvSpPr/>
          <p:nvPr/>
        </p:nvSpPr>
        <p:spPr>
          <a:xfrm>
            <a:off x="8470765"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4" name="Freeform: Shape 973">
            <a:extLst>
              <a:ext uri="{FF2B5EF4-FFF2-40B4-BE49-F238E27FC236}">
                <a16:creationId xmlns:a16="http://schemas.microsoft.com/office/drawing/2014/main" id="{C6F99547-17F3-21F5-3889-F28DF6E89A89}"/>
              </a:ext>
            </a:extLst>
          </p:cNvPr>
          <p:cNvSpPr/>
          <p:nvPr/>
        </p:nvSpPr>
        <p:spPr>
          <a:xfrm>
            <a:off x="855153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5" name="Freeform: Shape 974">
            <a:extLst>
              <a:ext uri="{FF2B5EF4-FFF2-40B4-BE49-F238E27FC236}">
                <a16:creationId xmlns:a16="http://schemas.microsoft.com/office/drawing/2014/main" id="{640E1784-4094-6847-6E61-C1F484D392B6}"/>
              </a:ext>
            </a:extLst>
          </p:cNvPr>
          <p:cNvSpPr/>
          <p:nvPr/>
        </p:nvSpPr>
        <p:spPr>
          <a:xfrm>
            <a:off x="863218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6" name="Freeform: Shape 975">
            <a:extLst>
              <a:ext uri="{FF2B5EF4-FFF2-40B4-BE49-F238E27FC236}">
                <a16:creationId xmlns:a16="http://schemas.microsoft.com/office/drawing/2014/main" id="{8C14DF68-2CD3-2DD1-7814-4DE4E132B3DD}"/>
              </a:ext>
            </a:extLst>
          </p:cNvPr>
          <p:cNvSpPr/>
          <p:nvPr/>
        </p:nvSpPr>
        <p:spPr>
          <a:xfrm>
            <a:off x="8712954"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7" name="Freeform: Shape 976">
            <a:extLst>
              <a:ext uri="{FF2B5EF4-FFF2-40B4-BE49-F238E27FC236}">
                <a16:creationId xmlns:a16="http://schemas.microsoft.com/office/drawing/2014/main" id="{8E920215-6BAA-1333-600F-43CFB65C772F}"/>
              </a:ext>
            </a:extLst>
          </p:cNvPr>
          <p:cNvSpPr/>
          <p:nvPr/>
        </p:nvSpPr>
        <p:spPr>
          <a:xfrm>
            <a:off x="879359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8" name="Freeform: Shape 977">
            <a:extLst>
              <a:ext uri="{FF2B5EF4-FFF2-40B4-BE49-F238E27FC236}">
                <a16:creationId xmlns:a16="http://schemas.microsoft.com/office/drawing/2014/main" id="{24EECF4F-8914-B57D-B9F8-3D599CFF46AE}"/>
              </a:ext>
            </a:extLst>
          </p:cNvPr>
          <p:cNvSpPr/>
          <p:nvPr/>
        </p:nvSpPr>
        <p:spPr>
          <a:xfrm>
            <a:off x="887094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9" name="Freeform: Shape 978">
            <a:extLst>
              <a:ext uri="{FF2B5EF4-FFF2-40B4-BE49-F238E27FC236}">
                <a16:creationId xmlns:a16="http://schemas.microsoft.com/office/drawing/2014/main" id="{101EFE78-C946-5C00-6EFF-4FF6E64EEE98}"/>
              </a:ext>
            </a:extLst>
          </p:cNvPr>
          <p:cNvSpPr/>
          <p:nvPr/>
        </p:nvSpPr>
        <p:spPr>
          <a:xfrm>
            <a:off x="8951714"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0" name="Freeform: Shape 979">
            <a:extLst>
              <a:ext uri="{FF2B5EF4-FFF2-40B4-BE49-F238E27FC236}">
                <a16:creationId xmlns:a16="http://schemas.microsoft.com/office/drawing/2014/main" id="{1D295BB3-BBCC-F3C6-9A56-E89AF35CD55B}"/>
              </a:ext>
            </a:extLst>
          </p:cNvPr>
          <p:cNvSpPr/>
          <p:nvPr/>
        </p:nvSpPr>
        <p:spPr>
          <a:xfrm>
            <a:off x="903235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1" name="Freeform: Shape 980">
            <a:extLst>
              <a:ext uri="{FF2B5EF4-FFF2-40B4-BE49-F238E27FC236}">
                <a16:creationId xmlns:a16="http://schemas.microsoft.com/office/drawing/2014/main" id="{99E6D361-BFD5-11C5-A0B4-F65A47476D33}"/>
              </a:ext>
            </a:extLst>
          </p:cNvPr>
          <p:cNvSpPr/>
          <p:nvPr/>
        </p:nvSpPr>
        <p:spPr>
          <a:xfrm>
            <a:off x="9113131"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2" name="Freeform: Shape 981">
            <a:extLst>
              <a:ext uri="{FF2B5EF4-FFF2-40B4-BE49-F238E27FC236}">
                <a16:creationId xmlns:a16="http://schemas.microsoft.com/office/drawing/2014/main" id="{076BC419-0C3C-0690-DEDC-B52DA3AB49AA}"/>
              </a:ext>
            </a:extLst>
          </p:cNvPr>
          <p:cNvSpPr/>
          <p:nvPr/>
        </p:nvSpPr>
        <p:spPr>
          <a:xfrm>
            <a:off x="919377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3" name="Freeform: Shape 982">
            <a:extLst>
              <a:ext uri="{FF2B5EF4-FFF2-40B4-BE49-F238E27FC236}">
                <a16:creationId xmlns:a16="http://schemas.microsoft.com/office/drawing/2014/main" id="{1D10EC48-88F5-0596-1F08-1E70F1E7E04C}"/>
              </a:ext>
            </a:extLst>
          </p:cNvPr>
          <p:cNvSpPr/>
          <p:nvPr/>
        </p:nvSpPr>
        <p:spPr>
          <a:xfrm>
            <a:off x="927454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4" name="Freeform: Shape 983">
            <a:extLst>
              <a:ext uri="{FF2B5EF4-FFF2-40B4-BE49-F238E27FC236}">
                <a16:creationId xmlns:a16="http://schemas.microsoft.com/office/drawing/2014/main" id="{B6D7B8CC-88EB-8C75-3FCC-303CC6B434CE}"/>
              </a:ext>
            </a:extLst>
          </p:cNvPr>
          <p:cNvSpPr/>
          <p:nvPr/>
        </p:nvSpPr>
        <p:spPr>
          <a:xfrm>
            <a:off x="9355193"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5" name="Freeform: Shape 984">
            <a:extLst>
              <a:ext uri="{FF2B5EF4-FFF2-40B4-BE49-F238E27FC236}">
                <a16:creationId xmlns:a16="http://schemas.microsoft.com/office/drawing/2014/main" id="{F10EB76C-02C3-F89D-5A30-B02444C28197}"/>
              </a:ext>
            </a:extLst>
          </p:cNvPr>
          <p:cNvSpPr/>
          <p:nvPr/>
        </p:nvSpPr>
        <p:spPr>
          <a:xfrm>
            <a:off x="9435965"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6" name="Freeform: Shape 985">
            <a:extLst>
              <a:ext uri="{FF2B5EF4-FFF2-40B4-BE49-F238E27FC236}">
                <a16:creationId xmlns:a16="http://schemas.microsoft.com/office/drawing/2014/main" id="{A596A71F-20D6-F96C-1F01-3EF3F6CED89C}"/>
              </a:ext>
            </a:extLst>
          </p:cNvPr>
          <p:cNvSpPr/>
          <p:nvPr/>
        </p:nvSpPr>
        <p:spPr>
          <a:xfrm>
            <a:off x="951673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7" name="Freeform: Shape 986">
            <a:extLst>
              <a:ext uri="{FF2B5EF4-FFF2-40B4-BE49-F238E27FC236}">
                <a16:creationId xmlns:a16="http://schemas.microsoft.com/office/drawing/2014/main" id="{579862FC-779E-062E-B5C6-869462E1531E}"/>
              </a:ext>
            </a:extLst>
          </p:cNvPr>
          <p:cNvSpPr/>
          <p:nvPr/>
        </p:nvSpPr>
        <p:spPr>
          <a:xfrm>
            <a:off x="959738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8" name="Freeform: Shape 987">
            <a:extLst>
              <a:ext uri="{FF2B5EF4-FFF2-40B4-BE49-F238E27FC236}">
                <a16:creationId xmlns:a16="http://schemas.microsoft.com/office/drawing/2014/main" id="{05BDEAC0-65D9-164D-2CB6-C390108EB0E4}"/>
              </a:ext>
            </a:extLst>
          </p:cNvPr>
          <p:cNvSpPr/>
          <p:nvPr/>
        </p:nvSpPr>
        <p:spPr>
          <a:xfrm>
            <a:off x="9678154"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9" name="Freeform: Shape 988">
            <a:extLst>
              <a:ext uri="{FF2B5EF4-FFF2-40B4-BE49-F238E27FC236}">
                <a16:creationId xmlns:a16="http://schemas.microsoft.com/office/drawing/2014/main" id="{57D7E359-3F2F-5779-81DC-EDACDCBC0491}"/>
              </a:ext>
            </a:extLst>
          </p:cNvPr>
          <p:cNvSpPr/>
          <p:nvPr/>
        </p:nvSpPr>
        <p:spPr>
          <a:xfrm>
            <a:off x="975879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0" name="Freeform: Shape 989">
            <a:extLst>
              <a:ext uri="{FF2B5EF4-FFF2-40B4-BE49-F238E27FC236}">
                <a16:creationId xmlns:a16="http://schemas.microsoft.com/office/drawing/2014/main" id="{E468EFA5-0C1F-7201-CAB3-2BCA85CCCC35}"/>
              </a:ext>
            </a:extLst>
          </p:cNvPr>
          <p:cNvSpPr/>
          <p:nvPr/>
        </p:nvSpPr>
        <p:spPr>
          <a:xfrm>
            <a:off x="9839571"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1" name="Freeform: Shape 990">
            <a:extLst>
              <a:ext uri="{FF2B5EF4-FFF2-40B4-BE49-F238E27FC236}">
                <a16:creationId xmlns:a16="http://schemas.microsoft.com/office/drawing/2014/main" id="{88E82052-A7E3-BECA-0A25-B8403926C5F4}"/>
              </a:ext>
            </a:extLst>
          </p:cNvPr>
          <p:cNvSpPr/>
          <p:nvPr/>
        </p:nvSpPr>
        <p:spPr>
          <a:xfrm>
            <a:off x="992021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2" name="Freeform: Shape 991">
            <a:extLst>
              <a:ext uri="{FF2B5EF4-FFF2-40B4-BE49-F238E27FC236}">
                <a16:creationId xmlns:a16="http://schemas.microsoft.com/office/drawing/2014/main" id="{101E8E5C-2824-8ED1-FDC6-E2391B542A0B}"/>
              </a:ext>
            </a:extLst>
          </p:cNvPr>
          <p:cNvSpPr/>
          <p:nvPr/>
        </p:nvSpPr>
        <p:spPr>
          <a:xfrm>
            <a:off x="999755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3" name="Freeform: Shape 992">
            <a:extLst>
              <a:ext uri="{FF2B5EF4-FFF2-40B4-BE49-F238E27FC236}">
                <a16:creationId xmlns:a16="http://schemas.microsoft.com/office/drawing/2014/main" id="{0E726712-4D7E-4B39-4D7F-5022E57F3AA1}"/>
              </a:ext>
            </a:extLst>
          </p:cNvPr>
          <p:cNvSpPr/>
          <p:nvPr/>
        </p:nvSpPr>
        <p:spPr>
          <a:xfrm>
            <a:off x="10078331"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4" name="Freeform: Shape 993">
            <a:extLst>
              <a:ext uri="{FF2B5EF4-FFF2-40B4-BE49-F238E27FC236}">
                <a16:creationId xmlns:a16="http://schemas.microsoft.com/office/drawing/2014/main" id="{926780FC-19F2-8DBE-4C93-EABC1D7CCD0C}"/>
              </a:ext>
            </a:extLst>
          </p:cNvPr>
          <p:cNvSpPr/>
          <p:nvPr/>
        </p:nvSpPr>
        <p:spPr>
          <a:xfrm>
            <a:off x="1015897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5" name="Freeform: Shape 994">
            <a:extLst>
              <a:ext uri="{FF2B5EF4-FFF2-40B4-BE49-F238E27FC236}">
                <a16:creationId xmlns:a16="http://schemas.microsoft.com/office/drawing/2014/main" id="{10C73D19-861A-2FC5-3A15-0F45F6A04CB2}"/>
              </a:ext>
            </a:extLst>
          </p:cNvPr>
          <p:cNvSpPr/>
          <p:nvPr/>
        </p:nvSpPr>
        <p:spPr>
          <a:xfrm>
            <a:off x="1023974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6" name="Freeform: Shape 995">
            <a:extLst>
              <a:ext uri="{FF2B5EF4-FFF2-40B4-BE49-F238E27FC236}">
                <a16:creationId xmlns:a16="http://schemas.microsoft.com/office/drawing/2014/main" id="{783712ED-1512-FC2E-820A-30A32D73A34A}"/>
              </a:ext>
            </a:extLst>
          </p:cNvPr>
          <p:cNvSpPr/>
          <p:nvPr/>
        </p:nvSpPr>
        <p:spPr>
          <a:xfrm>
            <a:off x="10320393"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7" name="Freeform: Shape 996">
            <a:extLst>
              <a:ext uri="{FF2B5EF4-FFF2-40B4-BE49-F238E27FC236}">
                <a16:creationId xmlns:a16="http://schemas.microsoft.com/office/drawing/2014/main" id="{E98F87CD-2ADE-A37C-11D9-4764B6C0DFD2}"/>
              </a:ext>
            </a:extLst>
          </p:cNvPr>
          <p:cNvSpPr/>
          <p:nvPr/>
        </p:nvSpPr>
        <p:spPr>
          <a:xfrm>
            <a:off x="10401165"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8" name="Freeform: Shape 997">
            <a:extLst>
              <a:ext uri="{FF2B5EF4-FFF2-40B4-BE49-F238E27FC236}">
                <a16:creationId xmlns:a16="http://schemas.microsoft.com/office/drawing/2014/main" id="{E9D02321-946C-4E43-ACD6-624E9994D135}"/>
              </a:ext>
            </a:extLst>
          </p:cNvPr>
          <p:cNvSpPr/>
          <p:nvPr/>
        </p:nvSpPr>
        <p:spPr>
          <a:xfrm>
            <a:off x="10481810"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9" name="Freeform: Shape 998">
            <a:extLst>
              <a:ext uri="{FF2B5EF4-FFF2-40B4-BE49-F238E27FC236}">
                <a16:creationId xmlns:a16="http://schemas.microsoft.com/office/drawing/2014/main" id="{8BB51EC8-CEC2-ED41-8BA7-7CDCD8371899}"/>
              </a:ext>
            </a:extLst>
          </p:cNvPr>
          <p:cNvSpPr/>
          <p:nvPr/>
        </p:nvSpPr>
        <p:spPr>
          <a:xfrm>
            <a:off x="1056258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0" name="Freeform: Shape 999">
            <a:extLst>
              <a:ext uri="{FF2B5EF4-FFF2-40B4-BE49-F238E27FC236}">
                <a16:creationId xmlns:a16="http://schemas.microsoft.com/office/drawing/2014/main" id="{EFD4397F-14E1-3B61-59CC-04F039FFC13E}"/>
              </a:ext>
            </a:extLst>
          </p:cNvPr>
          <p:cNvSpPr/>
          <p:nvPr/>
        </p:nvSpPr>
        <p:spPr>
          <a:xfrm>
            <a:off x="10643354"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1" name="Freeform: Shape 1000">
            <a:extLst>
              <a:ext uri="{FF2B5EF4-FFF2-40B4-BE49-F238E27FC236}">
                <a16:creationId xmlns:a16="http://schemas.microsoft.com/office/drawing/2014/main" id="{BDACB8AF-C5D0-0A73-E923-7E6853C2DDEB}"/>
              </a:ext>
            </a:extLst>
          </p:cNvPr>
          <p:cNvSpPr/>
          <p:nvPr/>
        </p:nvSpPr>
        <p:spPr>
          <a:xfrm>
            <a:off x="1072399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2" name="Freeform: Shape 1001">
            <a:extLst>
              <a:ext uri="{FF2B5EF4-FFF2-40B4-BE49-F238E27FC236}">
                <a16:creationId xmlns:a16="http://schemas.microsoft.com/office/drawing/2014/main" id="{2E3300EF-8E58-21B3-92DB-0F9F51E34E87}"/>
              </a:ext>
            </a:extLst>
          </p:cNvPr>
          <p:cNvSpPr/>
          <p:nvPr/>
        </p:nvSpPr>
        <p:spPr>
          <a:xfrm>
            <a:off x="10804771"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3" name="Freeform: Shape 1002">
            <a:extLst>
              <a:ext uri="{FF2B5EF4-FFF2-40B4-BE49-F238E27FC236}">
                <a16:creationId xmlns:a16="http://schemas.microsoft.com/office/drawing/2014/main" id="{B3AE0A84-4D25-FCB8-2BCF-64B0D757401A}"/>
              </a:ext>
            </a:extLst>
          </p:cNvPr>
          <p:cNvSpPr/>
          <p:nvPr/>
        </p:nvSpPr>
        <p:spPr>
          <a:xfrm>
            <a:off x="1088541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4" name="Freeform: Shape 1003">
            <a:extLst>
              <a:ext uri="{FF2B5EF4-FFF2-40B4-BE49-F238E27FC236}">
                <a16:creationId xmlns:a16="http://schemas.microsoft.com/office/drawing/2014/main" id="{03704EA6-D75E-0C3E-E750-B4C49F861F4D}"/>
              </a:ext>
            </a:extLst>
          </p:cNvPr>
          <p:cNvSpPr/>
          <p:nvPr/>
        </p:nvSpPr>
        <p:spPr>
          <a:xfrm>
            <a:off x="1096618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5" name="Freeform: Shape 1004">
            <a:extLst>
              <a:ext uri="{FF2B5EF4-FFF2-40B4-BE49-F238E27FC236}">
                <a16:creationId xmlns:a16="http://schemas.microsoft.com/office/drawing/2014/main" id="{33654AE3-A841-B506-7996-F3A50925FE82}"/>
              </a:ext>
            </a:extLst>
          </p:cNvPr>
          <p:cNvSpPr/>
          <p:nvPr/>
        </p:nvSpPr>
        <p:spPr>
          <a:xfrm>
            <a:off x="11046833"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6" name="Freeform: Shape 1005">
            <a:extLst>
              <a:ext uri="{FF2B5EF4-FFF2-40B4-BE49-F238E27FC236}">
                <a16:creationId xmlns:a16="http://schemas.microsoft.com/office/drawing/2014/main" id="{C3B79718-A264-337E-1208-F38F19248A46}"/>
              </a:ext>
            </a:extLst>
          </p:cNvPr>
          <p:cNvSpPr/>
          <p:nvPr/>
        </p:nvSpPr>
        <p:spPr>
          <a:xfrm>
            <a:off x="11124177"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7" name="Freeform: Shape 1006">
            <a:extLst>
              <a:ext uri="{FF2B5EF4-FFF2-40B4-BE49-F238E27FC236}">
                <a16:creationId xmlns:a16="http://schemas.microsoft.com/office/drawing/2014/main" id="{8801AE02-835A-A16E-14F9-7AB9A7DFAEFC}"/>
              </a:ext>
            </a:extLst>
          </p:cNvPr>
          <p:cNvSpPr/>
          <p:nvPr/>
        </p:nvSpPr>
        <p:spPr>
          <a:xfrm>
            <a:off x="11204949"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8" name="Freeform: Shape 1007">
            <a:extLst>
              <a:ext uri="{FF2B5EF4-FFF2-40B4-BE49-F238E27FC236}">
                <a16:creationId xmlns:a16="http://schemas.microsoft.com/office/drawing/2014/main" id="{98896B0D-FFB3-ACDC-CA61-6C84A7AC2D55}"/>
              </a:ext>
            </a:extLst>
          </p:cNvPr>
          <p:cNvSpPr/>
          <p:nvPr/>
        </p:nvSpPr>
        <p:spPr>
          <a:xfrm>
            <a:off x="11285593"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9" name="Freeform: Shape 1008">
            <a:extLst>
              <a:ext uri="{FF2B5EF4-FFF2-40B4-BE49-F238E27FC236}">
                <a16:creationId xmlns:a16="http://schemas.microsoft.com/office/drawing/2014/main" id="{40971529-1CC7-0B7F-B162-29329BD30005}"/>
              </a:ext>
            </a:extLst>
          </p:cNvPr>
          <p:cNvSpPr/>
          <p:nvPr/>
        </p:nvSpPr>
        <p:spPr>
          <a:xfrm>
            <a:off x="11366365"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0" name="Freeform: Shape 1009">
            <a:extLst>
              <a:ext uri="{FF2B5EF4-FFF2-40B4-BE49-F238E27FC236}">
                <a16:creationId xmlns:a16="http://schemas.microsoft.com/office/drawing/2014/main" id="{C451E541-7D94-A291-3223-BC416BA2AE59}"/>
              </a:ext>
            </a:extLst>
          </p:cNvPr>
          <p:cNvSpPr/>
          <p:nvPr/>
        </p:nvSpPr>
        <p:spPr>
          <a:xfrm>
            <a:off x="11447010"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1" name="Freeform: Shape 1010">
            <a:extLst>
              <a:ext uri="{FF2B5EF4-FFF2-40B4-BE49-F238E27FC236}">
                <a16:creationId xmlns:a16="http://schemas.microsoft.com/office/drawing/2014/main" id="{54271675-2382-E713-CC17-61D2BCE2E838}"/>
              </a:ext>
            </a:extLst>
          </p:cNvPr>
          <p:cNvSpPr/>
          <p:nvPr/>
        </p:nvSpPr>
        <p:spPr>
          <a:xfrm>
            <a:off x="11527782"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2" name="Freeform: Shape 1011">
            <a:extLst>
              <a:ext uri="{FF2B5EF4-FFF2-40B4-BE49-F238E27FC236}">
                <a16:creationId xmlns:a16="http://schemas.microsoft.com/office/drawing/2014/main" id="{39F4B4E5-49E5-A810-F382-A6D643069240}"/>
              </a:ext>
            </a:extLst>
          </p:cNvPr>
          <p:cNvSpPr/>
          <p:nvPr/>
        </p:nvSpPr>
        <p:spPr>
          <a:xfrm>
            <a:off x="11608554"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3" name="Freeform: Shape 1012">
            <a:extLst>
              <a:ext uri="{FF2B5EF4-FFF2-40B4-BE49-F238E27FC236}">
                <a16:creationId xmlns:a16="http://schemas.microsoft.com/office/drawing/2014/main" id="{1B1A7BF2-10EB-AAC0-3137-D877C0046605}"/>
              </a:ext>
            </a:extLst>
          </p:cNvPr>
          <p:cNvSpPr/>
          <p:nvPr/>
        </p:nvSpPr>
        <p:spPr>
          <a:xfrm>
            <a:off x="11688691" y="2940819"/>
            <a:ext cx="12700" cy="18923"/>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4" name="Freeform: Shape 1013">
            <a:extLst>
              <a:ext uri="{FF2B5EF4-FFF2-40B4-BE49-F238E27FC236}">
                <a16:creationId xmlns:a16="http://schemas.microsoft.com/office/drawing/2014/main" id="{69F77E6A-57AE-8533-9FCC-D00B4091E3CB}"/>
              </a:ext>
            </a:extLst>
          </p:cNvPr>
          <p:cNvSpPr/>
          <p:nvPr/>
        </p:nvSpPr>
        <p:spPr>
          <a:xfrm>
            <a:off x="11769337" y="2940819"/>
            <a:ext cx="12700" cy="37845"/>
          </a:xfrm>
          <a:custGeom>
            <a:avLst/>
            <a:gdLst>
              <a:gd name="connsiteX0" fmla="*/ 0 w 9525"/>
              <a:gd name="connsiteY0" fmla="*/ 0 h 28384"/>
              <a:gd name="connsiteX1" fmla="*/ 0 w 9525"/>
              <a:gd name="connsiteY1" fmla="*/ 28385 h 28384"/>
            </a:gdLst>
            <a:ahLst/>
            <a:cxnLst>
              <a:cxn ang="0">
                <a:pos x="connsiteX0" y="connsiteY0"/>
              </a:cxn>
              <a:cxn ang="0">
                <a:pos x="connsiteX1" y="connsiteY1"/>
              </a:cxn>
            </a:cxnLst>
            <a:rect l="l" t="t" r="r" b="b"/>
            <a:pathLst>
              <a:path w="9525" h="28384">
                <a:moveTo>
                  <a:pt x="0" y="0"/>
                </a:moveTo>
                <a:lnTo>
                  <a:pt x="0" y="28385"/>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5" name="Freeform: Shape 1014">
            <a:extLst>
              <a:ext uri="{FF2B5EF4-FFF2-40B4-BE49-F238E27FC236}">
                <a16:creationId xmlns:a16="http://schemas.microsoft.com/office/drawing/2014/main" id="{8C18F6E2-3831-683C-3DB9-004204C4F64E}"/>
              </a:ext>
            </a:extLst>
          </p:cNvPr>
          <p:cNvSpPr/>
          <p:nvPr/>
        </p:nvSpPr>
        <p:spPr>
          <a:xfrm>
            <a:off x="7424921" y="1725812"/>
            <a:ext cx="4287265" cy="1194815"/>
          </a:xfrm>
          <a:custGeom>
            <a:avLst/>
            <a:gdLst>
              <a:gd name="connsiteX0" fmla="*/ 0 w 3215449"/>
              <a:gd name="connsiteY0" fmla="*/ 0 h 896111"/>
              <a:gd name="connsiteX1" fmla="*/ 47911 w 3215449"/>
              <a:gd name="connsiteY1" fmla="*/ 0 h 896111"/>
              <a:gd name="connsiteX2" fmla="*/ 47911 w 3215449"/>
              <a:gd name="connsiteY2" fmla="*/ 17050 h 896111"/>
              <a:gd name="connsiteX3" fmla="*/ 158877 w 3215449"/>
              <a:gd name="connsiteY3" fmla="*/ 17050 h 896111"/>
              <a:gd name="connsiteX4" fmla="*/ 158877 w 3215449"/>
              <a:gd name="connsiteY4" fmla="*/ 32099 h 896111"/>
              <a:gd name="connsiteX5" fmla="*/ 168973 w 3215449"/>
              <a:gd name="connsiteY5" fmla="*/ 32099 h 896111"/>
              <a:gd name="connsiteX6" fmla="*/ 168973 w 3215449"/>
              <a:gd name="connsiteY6" fmla="*/ 49149 h 896111"/>
              <a:gd name="connsiteX7" fmla="*/ 179070 w 3215449"/>
              <a:gd name="connsiteY7" fmla="*/ 49149 h 896111"/>
              <a:gd name="connsiteX8" fmla="*/ 179070 w 3215449"/>
              <a:gd name="connsiteY8" fmla="*/ 117253 h 896111"/>
              <a:gd name="connsiteX9" fmla="*/ 184118 w 3215449"/>
              <a:gd name="connsiteY9" fmla="*/ 117253 h 896111"/>
              <a:gd name="connsiteX10" fmla="*/ 184118 w 3215449"/>
              <a:gd name="connsiteY10" fmla="*/ 134207 h 896111"/>
              <a:gd name="connsiteX11" fmla="*/ 224409 w 3215449"/>
              <a:gd name="connsiteY11" fmla="*/ 134207 h 896111"/>
              <a:gd name="connsiteX12" fmla="*/ 224409 w 3215449"/>
              <a:gd name="connsiteY12" fmla="*/ 151257 h 896111"/>
              <a:gd name="connsiteX13" fmla="*/ 297561 w 3215449"/>
              <a:gd name="connsiteY13" fmla="*/ 151257 h 896111"/>
              <a:gd name="connsiteX14" fmla="*/ 297561 w 3215449"/>
              <a:gd name="connsiteY14" fmla="*/ 168307 h 896111"/>
              <a:gd name="connsiteX15" fmla="*/ 327850 w 3215449"/>
              <a:gd name="connsiteY15" fmla="*/ 168307 h 896111"/>
              <a:gd name="connsiteX16" fmla="*/ 327850 w 3215449"/>
              <a:gd name="connsiteY16" fmla="*/ 185261 h 896111"/>
              <a:gd name="connsiteX17" fmla="*/ 337947 w 3215449"/>
              <a:gd name="connsiteY17" fmla="*/ 185261 h 896111"/>
              <a:gd name="connsiteX18" fmla="*/ 337947 w 3215449"/>
              <a:gd name="connsiteY18" fmla="*/ 202311 h 896111"/>
              <a:gd name="connsiteX19" fmla="*/ 363188 w 3215449"/>
              <a:gd name="connsiteY19" fmla="*/ 202311 h 896111"/>
              <a:gd name="connsiteX20" fmla="*/ 363188 w 3215449"/>
              <a:gd name="connsiteY20" fmla="*/ 219265 h 896111"/>
              <a:gd name="connsiteX21" fmla="*/ 365665 w 3215449"/>
              <a:gd name="connsiteY21" fmla="*/ 219265 h 896111"/>
              <a:gd name="connsiteX22" fmla="*/ 365665 w 3215449"/>
              <a:gd name="connsiteY22" fmla="*/ 238220 h 896111"/>
              <a:gd name="connsiteX23" fmla="*/ 375761 w 3215449"/>
              <a:gd name="connsiteY23" fmla="*/ 238220 h 896111"/>
              <a:gd name="connsiteX24" fmla="*/ 375761 w 3215449"/>
              <a:gd name="connsiteY24" fmla="*/ 257080 h 896111"/>
              <a:gd name="connsiteX25" fmla="*/ 519589 w 3215449"/>
              <a:gd name="connsiteY25" fmla="*/ 257080 h 896111"/>
              <a:gd name="connsiteX26" fmla="*/ 519589 w 3215449"/>
              <a:gd name="connsiteY26" fmla="*/ 276035 h 896111"/>
              <a:gd name="connsiteX27" fmla="*/ 572548 w 3215449"/>
              <a:gd name="connsiteY27" fmla="*/ 276035 h 896111"/>
              <a:gd name="connsiteX28" fmla="*/ 572548 w 3215449"/>
              <a:gd name="connsiteY28" fmla="*/ 294894 h 896111"/>
              <a:gd name="connsiteX29" fmla="*/ 597694 w 3215449"/>
              <a:gd name="connsiteY29" fmla="*/ 294894 h 896111"/>
              <a:gd name="connsiteX30" fmla="*/ 597694 w 3215449"/>
              <a:gd name="connsiteY30" fmla="*/ 313849 h 896111"/>
              <a:gd name="connsiteX31" fmla="*/ 738949 w 3215449"/>
              <a:gd name="connsiteY31" fmla="*/ 313849 h 896111"/>
              <a:gd name="connsiteX32" fmla="*/ 738949 w 3215449"/>
              <a:gd name="connsiteY32" fmla="*/ 332708 h 896111"/>
              <a:gd name="connsiteX33" fmla="*/ 743998 w 3215449"/>
              <a:gd name="connsiteY33" fmla="*/ 332708 h 896111"/>
              <a:gd name="connsiteX34" fmla="*/ 743998 w 3215449"/>
              <a:gd name="connsiteY34" fmla="*/ 351663 h 896111"/>
              <a:gd name="connsiteX35" fmla="*/ 1076992 w 3215449"/>
              <a:gd name="connsiteY35" fmla="*/ 351663 h 896111"/>
              <a:gd name="connsiteX36" fmla="*/ 1076992 w 3215449"/>
              <a:gd name="connsiteY36" fmla="*/ 370523 h 896111"/>
              <a:gd name="connsiteX37" fmla="*/ 1079468 w 3215449"/>
              <a:gd name="connsiteY37" fmla="*/ 370523 h 896111"/>
              <a:gd name="connsiteX38" fmla="*/ 1079468 w 3215449"/>
              <a:gd name="connsiteY38" fmla="*/ 389477 h 896111"/>
              <a:gd name="connsiteX39" fmla="*/ 1097185 w 3215449"/>
              <a:gd name="connsiteY39" fmla="*/ 389477 h 896111"/>
              <a:gd name="connsiteX40" fmla="*/ 1097185 w 3215449"/>
              <a:gd name="connsiteY40" fmla="*/ 408337 h 896111"/>
              <a:gd name="connsiteX41" fmla="*/ 1109758 w 3215449"/>
              <a:gd name="connsiteY41" fmla="*/ 408337 h 896111"/>
              <a:gd name="connsiteX42" fmla="*/ 1109758 w 3215449"/>
              <a:gd name="connsiteY42" fmla="*/ 425387 h 896111"/>
              <a:gd name="connsiteX43" fmla="*/ 1778127 w 3215449"/>
              <a:gd name="connsiteY43" fmla="*/ 425387 h 896111"/>
              <a:gd name="connsiteX44" fmla="*/ 1778127 w 3215449"/>
              <a:gd name="connsiteY44" fmla="*/ 446151 h 896111"/>
              <a:gd name="connsiteX45" fmla="*/ 1810988 w 3215449"/>
              <a:gd name="connsiteY45" fmla="*/ 446151 h 896111"/>
              <a:gd name="connsiteX46" fmla="*/ 1810988 w 3215449"/>
              <a:gd name="connsiteY46" fmla="*/ 465106 h 896111"/>
              <a:gd name="connsiteX47" fmla="*/ 2209514 w 3215449"/>
              <a:gd name="connsiteY47" fmla="*/ 465106 h 896111"/>
              <a:gd name="connsiteX48" fmla="*/ 2209514 w 3215449"/>
              <a:gd name="connsiteY48" fmla="*/ 487775 h 896111"/>
              <a:gd name="connsiteX49" fmla="*/ 3215450 w 3215449"/>
              <a:gd name="connsiteY49" fmla="*/ 487775 h 896111"/>
              <a:gd name="connsiteX50" fmla="*/ 3215450 w 3215449"/>
              <a:gd name="connsiteY50" fmla="*/ 896112 h 89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15449" h="896111">
                <a:moveTo>
                  <a:pt x="0" y="0"/>
                </a:moveTo>
                <a:lnTo>
                  <a:pt x="47911" y="0"/>
                </a:lnTo>
                <a:lnTo>
                  <a:pt x="47911" y="17050"/>
                </a:lnTo>
                <a:lnTo>
                  <a:pt x="158877" y="17050"/>
                </a:lnTo>
                <a:lnTo>
                  <a:pt x="158877" y="32099"/>
                </a:lnTo>
                <a:lnTo>
                  <a:pt x="168973" y="32099"/>
                </a:lnTo>
                <a:lnTo>
                  <a:pt x="168973" y="49149"/>
                </a:lnTo>
                <a:lnTo>
                  <a:pt x="179070" y="49149"/>
                </a:lnTo>
                <a:lnTo>
                  <a:pt x="179070" y="117253"/>
                </a:lnTo>
                <a:lnTo>
                  <a:pt x="184118" y="117253"/>
                </a:lnTo>
                <a:lnTo>
                  <a:pt x="184118" y="134207"/>
                </a:lnTo>
                <a:lnTo>
                  <a:pt x="224409" y="134207"/>
                </a:lnTo>
                <a:lnTo>
                  <a:pt x="224409" y="151257"/>
                </a:lnTo>
                <a:lnTo>
                  <a:pt x="297561" y="151257"/>
                </a:lnTo>
                <a:lnTo>
                  <a:pt x="297561" y="168307"/>
                </a:lnTo>
                <a:lnTo>
                  <a:pt x="327850" y="168307"/>
                </a:lnTo>
                <a:lnTo>
                  <a:pt x="327850" y="185261"/>
                </a:lnTo>
                <a:lnTo>
                  <a:pt x="337947" y="185261"/>
                </a:lnTo>
                <a:lnTo>
                  <a:pt x="337947" y="202311"/>
                </a:lnTo>
                <a:lnTo>
                  <a:pt x="363188" y="202311"/>
                </a:lnTo>
                <a:lnTo>
                  <a:pt x="363188" y="219265"/>
                </a:lnTo>
                <a:lnTo>
                  <a:pt x="365665" y="219265"/>
                </a:lnTo>
                <a:lnTo>
                  <a:pt x="365665" y="238220"/>
                </a:lnTo>
                <a:lnTo>
                  <a:pt x="375761" y="238220"/>
                </a:lnTo>
                <a:lnTo>
                  <a:pt x="375761" y="257080"/>
                </a:lnTo>
                <a:lnTo>
                  <a:pt x="519589" y="257080"/>
                </a:lnTo>
                <a:lnTo>
                  <a:pt x="519589" y="276035"/>
                </a:lnTo>
                <a:lnTo>
                  <a:pt x="572548" y="276035"/>
                </a:lnTo>
                <a:lnTo>
                  <a:pt x="572548" y="294894"/>
                </a:lnTo>
                <a:lnTo>
                  <a:pt x="597694" y="294894"/>
                </a:lnTo>
                <a:lnTo>
                  <a:pt x="597694" y="313849"/>
                </a:lnTo>
                <a:lnTo>
                  <a:pt x="738949" y="313849"/>
                </a:lnTo>
                <a:lnTo>
                  <a:pt x="738949" y="332708"/>
                </a:lnTo>
                <a:lnTo>
                  <a:pt x="743998" y="332708"/>
                </a:lnTo>
                <a:lnTo>
                  <a:pt x="743998" y="351663"/>
                </a:lnTo>
                <a:lnTo>
                  <a:pt x="1076992" y="351663"/>
                </a:lnTo>
                <a:lnTo>
                  <a:pt x="1076992" y="370523"/>
                </a:lnTo>
                <a:lnTo>
                  <a:pt x="1079468" y="370523"/>
                </a:lnTo>
                <a:lnTo>
                  <a:pt x="1079468" y="389477"/>
                </a:lnTo>
                <a:lnTo>
                  <a:pt x="1097185" y="389477"/>
                </a:lnTo>
                <a:lnTo>
                  <a:pt x="1097185" y="408337"/>
                </a:lnTo>
                <a:lnTo>
                  <a:pt x="1109758" y="408337"/>
                </a:lnTo>
                <a:lnTo>
                  <a:pt x="1109758" y="425387"/>
                </a:lnTo>
                <a:lnTo>
                  <a:pt x="1778127" y="425387"/>
                </a:lnTo>
                <a:lnTo>
                  <a:pt x="1778127" y="446151"/>
                </a:lnTo>
                <a:lnTo>
                  <a:pt x="1810988" y="446151"/>
                </a:lnTo>
                <a:lnTo>
                  <a:pt x="1810988" y="465106"/>
                </a:lnTo>
                <a:lnTo>
                  <a:pt x="2209514" y="465106"/>
                </a:lnTo>
                <a:lnTo>
                  <a:pt x="2209514" y="487775"/>
                </a:lnTo>
                <a:lnTo>
                  <a:pt x="3215450" y="487775"/>
                </a:lnTo>
                <a:lnTo>
                  <a:pt x="3215450" y="896112"/>
                </a:lnTo>
              </a:path>
            </a:pathLst>
          </a:custGeom>
          <a:noFill/>
          <a:ln w="9525" cap="rnd">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6" name="Freeform: Shape 1015">
            <a:extLst>
              <a:ext uri="{FF2B5EF4-FFF2-40B4-BE49-F238E27FC236}">
                <a16:creationId xmlns:a16="http://schemas.microsoft.com/office/drawing/2014/main" id="{8ACD01EA-6A97-2AB2-0A7B-9B8B3D54C596}"/>
              </a:ext>
            </a:extLst>
          </p:cNvPr>
          <p:cNvSpPr/>
          <p:nvPr/>
        </p:nvSpPr>
        <p:spPr>
          <a:xfrm>
            <a:off x="7424921" y="1725812"/>
            <a:ext cx="4173473" cy="519303"/>
          </a:xfrm>
          <a:custGeom>
            <a:avLst/>
            <a:gdLst>
              <a:gd name="connsiteX0" fmla="*/ 0 w 3130105"/>
              <a:gd name="connsiteY0" fmla="*/ 0 h 389477"/>
              <a:gd name="connsiteX1" fmla="*/ 121063 w 3130105"/>
              <a:gd name="connsiteY1" fmla="*/ 0 h 389477"/>
              <a:gd name="connsiteX2" fmla="*/ 121063 w 3130105"/>
              <a:gd name="connsiteY2" fmla="*/ 24575 h 389477"/>
              <a:gd name="connsiteX3" fmla="*/ 168973 w 3130105"/>
              <a:gd name="connsiteY3" fmla="*/ 24575 h 389477"/>
              <a:gd name="connsiteX4" fmla="*/ 168973 w 3130105"/>
              <a:gd name="connsiteY4" fmla="*/ 49149 h 389477"/>
              <a:gd name="connsiteX5" fmla="*/ 179070 w 3130105"/>
              <a:gd name="connsiteY5" fmla="*/ 49149 h 389477"/>
              <a:gd name="connsiteX6" fmla="*/ 179070 w 3130105"/>
              <a:gd name="connsiteY6" fmla="*/ 73724 h 389477"/>
              <a:gd name="connsiteX7" fmla="*/ 315278 w 3130105"/>
              <a:gd name="connsiteY7" fmla="*/ 73724 h 389477"/>
              <a:gd name="connsiteX8" fmla="*/ 315278 w 3130105"/>
              <a:gd name="connsiteY8" fmla="*/ 96393 h 389477"/>
              <a:gd name="connsiteX9" fmla="*/ 320326 w 3130105"/>
              <a:gd name="connsiteY9" fmla="*/ 96393 h 389477"/>
              <a:gd name="connsiteX10" fmla="*/ 320326 w 3130105"/>
              <a:gd name="connsiteY10" fmla="*/ 120967 h 389477"/>
              <a:gd name="connsiteX11" fmla="*/ 350520 w 3130105"/>
              <a:gd name="connsiteY11" fmla="*/ 120967 h 389477"/>
              <a:gd name="connsiteX12" fmla="*/ 350520 w 3130105"/>
              <a:gd name="connsiteY12" fmla="*/ 145542 h 389477"/>
              <a:gd name="connsiteX13" fmla="*/ 358140 w 3130105"/>
              <a:gd name="connsiteY13" fmla="*/ 145542 h 389477"/>
              <a:gd name="connsiteX14" fmla="*/ 358140 w 3130105"/>
              <a:gd name="connsiteY14" fmla="*/ 170116 h 389477"/>
              <a:gd name="connsiteX15" fmla="*/ 360616 w 3130105"/>
              <a:gd name="connsiteY15" fmla="*/ 170116 h 389477"/>
              <a:gd name="connsiteX16" fmla="*/ 360616 w 3130105"/>
              <a:gd name="connsiteY16" fmla="*/ 194691 h 389477"/>
              <a:gd name="connsiteX17" fmla="*/ 549783 w 3130105"/>
              <a:gd name="connsiteY17" fmla="*/ 194691 h 389477"/>
              <a:gd name="connsiteX18" fmla="*/ 549783 w 3130105"/>
              <a:gd name="connsiteY18" fmla="*/ 217456 h 389477"/>
              <a:gd name="connsiteX19" fmla="*/ 663321 w 3130105"/>
              <a:gd name="connsiteY19" fmla="*/ 217456 h 389477"/>
              <a:gd name="connsiteX20" fmla="*/ 663321 w 3130105"/>
              <a:gd name="connsiteY20" fmla="*/ 242030 h 389477"/>
              <a:gd name="connsiteX21" fmla="*/ 696087 w 3130105"/>
              <a:gd name="connsiteY21" fmla="*/ 242030 h 389477"/>
              <a:gd name="connsiteX22" fmla="*/ 696087 w 3130105"/>
              <a:gd name="connsiteY22" fmla="*/ 266605 h 389477"/>
              <a:gd name="connsiteX23" fmla="*/ 726377 w 3130105"/>
              <a:gd name="connsiteY23" fmla="*/ 266605 h 389477"/>
              <a:gd name="connsiteX24" fmla="*/ 726377 w 3130105"/>
              <a:gd name="connsiteY24" fmla="*/ 291179 h 389477"/>
              <a:gd name="connsiteX25" fmla="*/ 1417511 w 3130105"/>
              <a:gd name="connsiteY25" fmla="*/ 291179 h 389477"/>
              <a:gd name="connsiteX26" fmla="*/ 1417511 w 3130105"/>
              <a:gd name="connsiteY26" fmla="*/ 313849 h 389477"/>
              <a:gd name="connsiteX27" fmla="*/ 1810988 w 3130105"/>
              <a:gd name="connsiteY27" fmla="*/ 313849 h 389477"/>
              <a:gd name="connsiteX28" fmla="*/ 1810988 w 3130105"/>
              <a:gd name="connsiteY28" fmla="*/ 338423 h 389477"/>
              <a:gd name="connsiteX29" fmla="*/ 1856327 w 3130105"/>
              <a:gd name="connsiteY29" fmla="*/ 338423 h 389477"/>
              <a:gd name="connsiteX30" fmla="*/ 1856327 w 3130105"/>
              <a:gd name="connsiteY30" fmla="*/ 362998 h 389477"/>
              <a:gd name="connsiteX31" fmla="*/ 2194369 w 3130105"/>
              <a:gd name="connsiteY31" fmla="*/ 362998 h 389477"/>
              <a:gd name="connsiteX32" fmla="*/ 2194369 w 3130105"/>
              <a:gd name="connsiteY32" fmla="*/ 389477 h 389477"/>
              <a:gd name="connsiteX33" fmla="*/ 3130106 w 3130105"/>
              <a:gd name="connsiteY33" fmla="*/ 389477 h 38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30105" h="389477">
                <a:moveTo>
                  <a:pt x="0" y="0"/>
                </a:moveTo>
                <a:lnTo>
                  <a:pt x="121063" y="0"/>
                </a:lnTo>
                <a:lnTo>
                  <a:pt x="121063" y="24575"/>
                </a:lnTo>
                <a:lnTo>
                  <a:pt x="168973" y="24575"/>
                </a:lnTo>
                <a:lnTo>
                  <a:pt x="168973" y="49149"/>
                </a:lnTo>
                <a:lnTo>
                  <a:pt x="179070" y="49149"/>
                </a:lnTo>
                <a:lnTo>
                  <a:pt x="179070" y="73724"/>
                </a:lnTo>
                <a:lnTo>
                  <a:pt x="315278" y="73724"/>
                </a:lnTo>
                <a:lnTo>
                  <a:pt x="315278" y="96393"/>
                </a:lnTo>
                <a:lnTo>
                  <a:pt x="320326" y="96393"/>
                </a:lnTo>
                <a:lnTo>
                  <a:pt x="320326" y="120967"/>
                </a:lnTo>
                <a:lnTo>
                  <a:pt x="350520" y="120967"/>
                </a:lnTo>
                <a:lnTo>
                  <a:pt x="350520" y="145542"/>
                </a:lnTo>
                <a:lnTo>
                  <a:pt x="358140" y="145542"/>
                </a:lnTo>
                <a:lnTo>
                  <a:pt x="358140" y="170116"/>
                </a:lnTo>
                <a:lnTo>
                  <a:pt x="360616" y="170116"/>
                </a:lnTo>
                <a:lnTo>
                  <a:pt x="360616" y="194691"/>
                </a:lnTo>
                <a:lnTo>
                  <a:pt x="549783" y="194691"/>
                </a:lnTo>
                <a:lnTo>
                  <a:pt x="549783" y="217456"/>
                </a:lnTo>
                <a:lnTo>
                  <a:pt x="663321" y="217456"/>
                </a:lnTo>
                <a:lnTo>
                  <a:pt x="663321" y="242030"/>
                </a:lnTo>
                <a:lnTo>
                  <a:pt x="696087" y="242030"/>
                </a:lnTo>
                <a:lnTo>
                  <a:pt x="696087" y="266605"/>
                </a:lnTo>
                <a:lnTo>
                  <a:pt x="726377" y="266605"/>
                </a:lnTo>
                <a:lnTo>
                  <a:pt x="726377" y="291179"/>
                </a:lnTo>
                <a:lnTo>
                  <a:pt x="1417511" y="291179"/>
                </a:lnTo>
                <a:lnTo>
                  <a:pt x="1417511" y="313849"/>
                </a:lnTo>
                <a:lnTo>
                  <a:pt x="1810988" y="313849"/>
                </a:lnTo>
                <a:lnTo>
                  <a:pt x="1810988" y="338423"/>
                </a:lnTo>
                <a:lnTo>
                  <a:pt x="1856327" y="338423"/>
                </a:lnTo>
                <a:lnTo>
                  <a:pt x="1856327" y="362998"/>
                </a:lnTo>
                <a:lnTo>
                  <a:pt x="2194369" y="362998"/>
                </a:lnTo>
                <a:lnTo>
                  <a:pt x="2194369" y="389477"/>
                </a:lnTo>
                <a:lnTo>
                  <a:pt x="3130106" y="389477"/>
                </a:lnTo>
              </a:path>
            </a:pathLst>
          </a:custGeom>
          <a:noFill/>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7" name="Freeform: Shape 1016">
            <a:extLst>
              <a:ext uri="{FF2B5EF4-FFF2-40B4-BE49-F238E27FC236}">
                <a16:creationId xmlns:a16="http://schemas.microsoft.com/office/drawing/2014/main" id="{51BE837F-89AE-368E-E736-D141A14AAEE8}"/>
              </a:ext>
            </a:extLst>
          </p:cNvPr>
          <p:cNvSpPr/>
          <p:nvPr/>
        </p:nvSpPr>
        <p:spPr>
          <a:xfrm>
            <a:off x="7401298" y="1700411"/>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8" name="Freeform: Shape 1017">
            <a:extLst>
              <a:ext uri="{FF2B5EF4-FFF2-40B4-BE49-F238E27FC236}">
                <a16:creationId xmlns:a16="http://schemas.microsoft.com/office/drawing/2014/main" id="{8DEBE336-C250-E068-EE0F-6C02F680ACA3}"/>
              </a:ext>
            </a:extLst>
          </p:cNvPr>
          <p:cNvSpPr/>
          <p:nvPr/>
        </p:nvSpPr>
        <p:spPr>
          <a:xfrm>
            <a:off x="7482069" y="1723143"/>
            <a:ext cx="53720" cy="50419"/>
          </a:xfrm>
          <a:custGeom>
            <a:avLst/>
            <a:gdLst>
              <a:gd name="connsiteX0" fmla="*/ 20193 w 40290"/>
              <a:gd name="connsiteY0" fmla="*/ 0 h 37814"/>
              <a:gd name="connsiteX1" fmla="*/ 40291 w 40290"/>
              <a:gd name="connsiteY1" fmla="*/ 37814 h 37814"/>
              <a:gd name="connsiteX2" fmla="*/ 0 w 40290"/>
              <a:gd name="connsiteY2" fmla="*/ 37814 h 37814"/>
              <a:gd name="connsiteX3" fmla="*/ 20193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193" y="0"/>
                </a:moveTo>
                <a:lnTo>
                  <a:pt x="40291"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9" name="Freeform: Shape 1018">
            <a:extLst>
              <a:ext uri="{FF2B5EF4-FFF2-40B4-BE49-F238E27FC236}">
                <a16:creationId xmlns:a16="http://schemas.microsoft.com/office/drawing/2014/main" id="{9AB8207B-692D-169D-1718-23B8B83C1965}"/>
              </a:ext>
            </a:extLst>
          </p:cNvPr>
          <p:cNvSpPr/>
          <p:nvPr/>
        </p:nvSpPr>
        <p:spPr>
          <a:xfrm>
            <a:off x="7586336" y="1723143"/>
            <a:ext cx="53720" cy="50419"/>
          </a:xfrm>
          <a:custGeom>
            <a:avLst/>
            <a:gdLst>
              <a:gd name="connsiteX0" fmla="*/ 20098 w 40290"/>
              <a:gd name="connsiteY0" fmla="*/ 0 h 37814"/>
              <a:gd name="connsiteX1" fmla="*/ 40291 w 40290"/>
              <a:gd name="connsiteY1" fmla="*/ 37814 h 37814"/>
              <a:gd name="connsiteX2" fmla="*/ 0 w 40290"/>
              <a:gd name="connsiteY2" fmla="*/ 37814 h 37814"/>
              <a:gd name="connsiteX3" fmla="*/ 20098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098" y="0"/>
                </a:moveTo>
                <a:lnTo>
                  <a:pt x="40291" y="37814"/>
                </a:lnTo>
                <a:lnTo>
                  <a:pt x="0" y="37814"/>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0" name="Freeform: Shape 1019">
            <a:extLst>
              <a:ext uri="{FF2B5EF4-FFF2-40B4-BE49-F238E27FC236}">
                <a16:creationId xmlns:a16="http://schemas.microsoft.com/office/drawing/2014/main" id="{12093133-F98F-3D28-624B-D94F76FAACD3}"/>
              </a:ext>
            </a:extLst>
          </p:cNvPr>
          <p:cNvSpPr/>
          <p:nvPr/>
        </p:nvSpPr>
        <p:spPr>
          <a:xfrm>
            <a:off x="7626597" y="1765943"/>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1" name="Freeform: Shape 1020">
            <a:extLst>
              <a:ext uri="{FF2B5EF4-FFF2-40B4-BE49-F238E27FC236}">
                <a16:creationId xmlns:a16="http://schemas.microsoft.com/office/drawing/2014/main" id="{AFCF24AD-D97E-C499-7568-6FC1A9B99BF6}"/>
              </a:ext>
            </a:extLst>
          </p:cNvPr>
          <p:cNvSpPr/>
          <p:nvPr/>
        </p:nvSpPr>
        <p:spPr>
          <a:xfrm>
            <a:off x="7852020" y="1970159"/>
            <a:ext cx="53720" cy="50419"/>
          </a:xfrm>
          <a:custGeom>
            <a:avLst/>
            <a:gdLst>
              <a:gd name="connsiteX0" fmla="*/ 20098 w 40290"/>
              <a:gd name="connsiteY0" fmla="*/ 0 h 37814"/>
              <a:gd name="connsiteX1" fmla="*/ 40291 w 40290"/>
              <a:gd name="connsiteY1" fmla="*/ 37814 h 37814"/>
              <a:gd name="connsiteX2" fmla="*/ 0 w 40290"/>
              <a:gd name="connsiteY2" fmla="*/ 37814 h 37814"/>
              <a:gd name="connsiteX3" fmla="*/ 20098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098" y="0"/>
                </a:moveTo>
                <a:lnTo>
                  <a:pt x="40291" y="37814"/>
                </a:lnTo>
                <a:lnTo>
                  <a:pt x="0" y="37814"/>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2" name="Freeform: Shape 1021">
            <a:extLst>
              <a:ext uri="{FF2B5EF4-FFF2-40B4-BE49-F238E27FC236}">
                <a16:creationId xmlns:a16="http://schemas.microsoft.com/office/drawing/2014/main" id="{31F727B2-4B79-69A9-9B05-DBC064614313}"/>
              </a:ext>
            </a:extLst>
          </p:cNvPr>
          <p:cNvSpPr/>
          <p:nvPr/>
        </p:nvSpPr>
        <p:spPr>
          <a:xfrm>
            <a:off x="7868785" y="1975367"/>
            <a:ext cx="53847" cy="40385"/>
          </a:xfrm>
          <a:custGeom>
            <a:avLst/>
            <a:gdLst>
              <a:gd name="connsiteX0" fmla="*/ 20193 w 40385"/>
              <a:gd name="connsiteY0" fmla="*/ 0 h 30289"/>
              <a:gd name="connsiteX1" fmla="*/ 40386 w 40385"/>
              <a:gd name="connsiteY1" fmla="*/ 30290 h 30289"/>
              <a:gd name="connsiteX2" fmla="*/ 0 w 40385"/>
              <a:gd name="connsiteY2" fmla="*/ 30290 h 30289"/>
              <a:gd name="connsiteX3" fmla="*/ 20193 w 40385"/>
              <a:gd name="connsiteY3" fmla="*/ 0 h 30289"/>
              <a:gd name="connsiteX4" fmla="*/ 40386 w 40385"/>
              <a:gd name="connsiteY4" fmla="*/ 30290 h 30289"/>
              <a:gd name="connsiteX5" fmla="*/ 0 w 40385"/>
              <a:gd name="connsiteY5" fmla="*/ 30290 h 30289"/>
              <a:gd name="connsiteX6" fmla="*/ 20193 w 40385"/>
              <a:gd name="connsiteY6"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5" h="30289">
                <a:moveTo>
                  <a:pt x="20193" y="0"/>
                </a:moveTo>
                <a:lnTo>
                  <a:pt x="40386" y="30290"/>
                </a:lnTo>
                <a:lnTo>
                  <a:pt x="0" y="30290"/>
                </a:lnTo>
                <a:lnTo>
                  <a:pt x="20193" y="0"/>
                </a:lnTo>
                <a:lnTo>
                  <a:pt x="40386" y="30290"/>
                </a:lnTo>
                <a:lnTo>
                  <a:pt x="0" y="30290"/>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3" name="Freeform: Shape 1022">
            <a:extLst>
              <a:ext uri="{FF2B5EF4-FFF2-40B4-BE49-F238E27FC236}">
                <a16:creationId xmlns:a16="http://schemas.microsoft.com/office/drawing/2014/main" id="{D2D24CD3-9AF6-E22B-4C76-F0138649169F}"/>
              </a:ext>
            </a:extLst>
          </p:cNvPr>
          <p:cNvSpPr/>
          <p:nvPr/>
        </p:nvSpPr>
        <p:spPr>
          <a:xfrm>
            <a:off x="7882247" y="1992891"/>
            <a:ext cx="53848" cy="50419"/>
          </a:xfrm>
          <a:custGeom>
            <a:avLst/>
            <a:gdLst>
              <a:gd name="connsiteX0" fmla="*/ 20193 w 40386"/>
              <a:gd name="connsiteY0" fmla="*/ 0 h 37814"/>
              <a:gd name="connsiteX1" fmla="*/ 40386 w 40386"/>
              <a:gd name="connsiteY1" fmla="*/ 37814 h 37814"/>
              <a:gd name="connsiteX2" fmla="*/ 0 w 40386"/>
              <a:gd name="connsiteY2" fmla="*/ 37814 h 37814"/>
              <a:gd name="connsiteX3" fmla="*/ 20193 w 40386"/>
              <a:gd name="connsiteY3" fmla="*/ 0 h 37814"/>
            </a:gdLst>
            <a:ahLst/>
            <a:cxnLst>
              <a:cxn ang="0">
                <a:pos x="connsiteX0" y="connsiteY0"/>
              </a:cxn>
              <a:cxn ang="0">
                <a:pos x="connsiteX1" y="connsiteY1"/>
              </a:cxn>
              <a:cxn ang="0">
                <a:pos x="connsiteX2" y="connsiteY2"/>
              </a:cxn>
              <a:cxn ang="0">
                <a:pos x="connsiteX3" y="connsiteY3"/>
              </a:cxn>
            </a:cxnLst>
            <a:rect l="l" t="t" r="r" b="b"/>
            <a:pathLst>
              <a:path w="40386"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4" name="Freeform: Shape 1023">
            <a:extLst>
              <a:ext uri="{FF2B5EF4-FFF2-40B4-BE49-F238E27FC236}">
                <a16:creationId xmlns:a16="http://schemas.microsoft.com/office/drawing/2014/main" id="{16564EC1-DE99-9D46-31A7-90686B36FA7B}"/>
              </a:ext>
            </a:extLst>
          </p:cNvPr>
          <p:cNvSpPr/>
          <p:nvPr/>
        </p:nvSpPr>
        <p:spPr>
          <a:xfrm>
            <a:off x="9324967" y="2267592"/>
            <a:ext cx="53848" cy="50419"/>
          </a:xfrm>
          <a:custGeom>
            <a:avLst/>
            <a:gdLst>
              <a:gd name="connsiteX0" fmla="*/ 20193 w 40386"/>
              <a:gd name="connsiteY0" fmla="*/ 0 h 37814"/>
              <a:gd name="connsiteX1" fmla="*/ 40386 w 40386"/>
              <a:gd name="connsiteY1" fmla="*/ 37814 h 37814"/>
              <a:gd name="connsiteX2" fmla="*/ 0 w 40386"/>
              <a:gd name="connsiteY2" fmla="*/ 37814 h 37814"/>
              <a:gd name="connsiteX3" fmla="*/ 20193 w 40386"/>
              <a:gd name="connsiteY3" fmla="*/ 0 h 37814"/>
            </a:gdLst>
            <a:ahLst/>
            <a:cxnLst>
              <a:cxn ang="0">
                <a:pos x="connsiteX0" y="connsiteY0"/>
              </a:cxn>
              <a:cxn ang="0">
                <a:pos x="connsiteX1" y="connsiteY1"/>
              </a:cxn>
              <a:cxn ang="0">
                <a:pos x="connsiteX2" y="connsiteY2"/>
              </a:cxn>
              <a:cxn ang="0">
                <a:pos x="connsiteX3" y="connsiteY3"/>
              </a:cxn>
            </a:cxnLst>
            <a:rect l="l" t="t" r="r" b="b"/>
            <a:pathLst>
              <a:path w="40386"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5" name="Freeform: Shape 1024">
            <a:extLst>
              <a:ext uri="{FF2B5EF4-FFF2-40B4-BE49-F238E27FC236}">
                <a16:creationId xmlns:a16="http://schemas.microsoft.com/office/drawing/2014/main" id="{3F1BAF03-1212-341A-69CE-A2A4050AFC45}"/>
              </a:ext>
            </a:extLst>
          </p:cNvPr>
          <p:cNvSpPr/>
          <p:nvPr/>
        </p:nvSpPr>
        <p:spPr>
          <a:xfrm>
            <a:off x="10105255" y="2320551"/>
            <a:ext cx="53720" cy="50419"/>
          </a:xfrm>
          <a:custGeom>
            <a:avLst/>
            <a:gdLst>
              <a:gd name="connsiteX0" fmla="*/ 20098 w 40290"/>
              <a:gd name="connsiteY0" fmla="*/ 0 h 37814"/>
              <a:gd name="connsiteX1" fmla="*/ 40291 w 40290"/>
              <a:gd name="connsiteY1" fmla="*/ 37814 h 37814"/>
              <a:gd name="connsiteX2" fmla="*/ 0 w 40290"/>
              <a:gd name="connsiteY2" fmla="*/ 37814 h 37814"/>
              <a:gd name="connsiteX3" fmla="*/ 20098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098" y="0"/>
                </a:moveTo>
                <a:lnTo>
                  <a:pt x="40291" y="37814"/>
                </a:lnTo>
                <a:lnTo>
                  <a:pt x="0" y="37814"/>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6" name="Freeform: Shape 1025">
            <a:extLst>
              <a:ext uri="{FF2B5EF4-FFF2-40B4-BE49-F238E27FC236}">
                <a16:creationId xmlns:a16="http://schemas.microsoft.com/office/drawing/2014/main" id="{0F296546-1067-31E8-353B-4D0ED3CFE46D}"/>
              </a:ext>
            </a:extLst>
          </p:cNvPr>
          <p:cNvSpPr/>
          <p:nvPr/>
        </p:nvSpPr>
        <p:spPr>
          <a:xfrm>
            <a:off x="10273403" y="2320551"/>
            <a:ext cx="53720" cy="50419"/>
          </a:xfrm>
          <a:custGeom>
            <a:avLst/>
            <a:gdLst>
              <a:gd name="connsiteX0" fmla="*/ 20098 w 40290"/>
              <a:gd name="connsiteY0" fmla="*/ 0 h 37814"/>
              <a:gd name="connsiteX1" fmla="*/ 40291 w 40290"/>
              <a:gd name="connsiteY1" fmla="*/ 37814 h 37814"/>
              <a:gd name="connsiteX2" fmla="*/ 0 w 40290"/>
              <a:gd name="connsiteY2" fmla="*/ 37814 h 37814"/>
              <a:gd name="connsiteX3" fmla="*/ 20098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098" y="0"/>
                </a:moveTo>
                <a:lnTo>
                  <a:pt x="40291" y="37814"/>
                </a:lnTo>
                <a:lnTo>
                  <a:pt x="0" y="37814"/>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7" name="Freeform: Shape 1026">
            <a:extLst>
              <a:ext uri="{FF2B5EF4-FFF2-40B4-BE49-F238E27FC236}">
                <a16:creationId xmlns:a16="http://schemas.microsoft.com/office/drawing/2014/main" id="{3741EE21-11C6-FDD3-EE15-63EB9BAEF4B2}"/>
              </a:ext>
            </a:extLst>
          </p:cNvPr>
          <p:cNvSpPr/>
          <p:nvPr/>
        </p:nvSpPr>
        <p:spPr>
          <a:xfrm>
            <a:off x="10327125" y="2320551"/>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8" name="Freeform: Shape 1027">
            <a:extLst>
              <a:ext uri="{FF2B5EF4-FFF2-40B4-BE49-F238E27FC236}">
                <a16:creationId xmlns:a16="http://schemas.microsoft.com/office/drawing/2014/main" id="{83F9D8CE-8455-3F4A-191C-3AD1574C7B37}"/>
              </a:ext>
            </a:extLst>
          </p:cNvPr>
          <p:cNvSpPr/>
          <p:nvPr/>
        </p:nvSpPr>
        <p:spPr>
          <a:xfrm>
            <a:off x="10710537" y="2350778"/>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9" name="Freeform: Shape 1028">
            <a:extLst>
              <a:ext uri="{FF2B5EF4-FFF2-40B4-BE49-F238E27FC236}">
                <a16:creationId xmlns:a16="http://schemas.microsoft.com/office/drawing/2014/main" id="{491E28E9-1884-9753-FAFC-B4BC0435286A}"/>
              </a:ext>
            </a:extLst>
          </p:cNvPr>
          <p:cNvSpPr/>
          <p:nvPr/>
        </p:nvSpPr>
        <p:spPr>
          <a:xfrm>
            <a:off x="11124177" y="2350778"/>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0" name="Freeform: Shape 1029">
            <a:extLst>
              <a:ext uri="{FF2B5EF4-FFF2-40B4-BE49-F238E27FC236}">
                <a16:creationId xmlns:a16="http://schemas.microsoft.com/office/drawing/2014/main" id="{520D792A-316E-DA9F-F4DC-FC337EA3D7C0}"/>
              </a:ext>
            </a:extLst>
          </p:cNvPr>
          <p:cNvSpPr/>
          <p:nvPr/>
        </p:nvSpPr>
        <p:spPr>
          <a:xfrm>
            <a:off x="11157831" y="2350778"/>
            <a:ext cx="53847" cy="50419"/>
          </a:xfrm>
          <a:custGeom>
            <a:avLst/>
            <a:gdLst>
              <a:gd name="connsiteX0" fmla="*/ 20193 w 40385"/>
              <a:gd name="connsiteY0" fmla="*/ 0 h 37814"/>
              <a:gd name="connsiteX1" fmla="*/ 40386 w 40385"/>
              <a:gd name="connsiteY1" fmla="*/ 37814 h 37814"/>
              <a:gd name="connsiteX2" fmla="*/ 0 w 40385"/>
              <a:gd name="connsiteY2" fmla="*/ 37814 h 37814"/>
              <a:gd name="connsiteX3" fmla="*/ 20193 w 40385"/>
              <a:gd name="connsiteY3" fmla="*/ 0 h 37814"/>
            </a:gdLst>
            <a:ahLst/>
            <a:cxnLst>
              <a:cxn ang="0">
                <a:pos x="connsiteX0" y="connsiteY0"/>
              </a:cxn>
              <a:cxn ang="0">
                <a:pos x="connsiteX1" y="connsiteY1"/>
              </a:cxn>
              <a:cxn ang="0">
                <a:pos x="connsiteX2" y="connsiteY2"/>
              </a:cxn>
              <a:cxn ang="0">
                <a:pos x="connsiteX3" y="connsiteY3"/>
              </a:cxn>
            </a:cxnLst>
            <a:rect l="l" t="t" r="r" b="b"/>
            <a:pathLst>
              <a:path w="40385"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1" name="Freeform: Shape 1030">
            <a:extLst>
              <a:ext uri="{FF2B5EF4-FFF2-40B4-BE49-F238E27FC236}">
                <a16:creationId xmlns:a16="http://schemas.microsoft.com/office/drawing/2014/main" id="{6DBC9726-8FFF-8477-F18A-71585339C186}"/>
              </a:ext>
            </a:extLst>
          </p:cNvPr>
          <p:cNvSpPr/>
          <p:nvPr/>
        </p:nvSpPr>
        <p:spPr>
          <a:xfrm>
            <a:off x="11231871" y="2355985"/>
            <a:ext cx="53720" cy="40385"/>
          </a:xfrm>
          <a:custGeom>
            <a:avLst/>
            <a:gdLst>
              <a:gd name="connsiteX0" fmla="*/ 20098 w 40290"/>
              <a:gd name="connsiteY0" fmla="*/ 0 h 30289"/>
              <a:gd name="connsiteX1" fmla="*/ 40291 w 40290"/>
              <a:gd name="connsiteY1" fmla="*/ 30290 h 30289"/>
              <a:gd name="connsiteX2" fmla="*/ 0 w 40290"/>
              <a:gd name="connsiteY2" fmla="*/ 30290 h 30289"/>
              <a:gd name="connsiteX3" fmla="*/ 20098 w 40290"/>
              <a:gd name="connsiteY3" fmla="*/ 0 h 30289"/>
              <a:gd name="connsiteX4" fmla="*/ 40291 w 40290"/>
              <a:gd name="connsiteY4" fmla="*/ 30290 h 30289"/>
              <a:gd name="connsiteX5" fmla="*/ 0 w 40290"/>
              <a:gd name="connsiteY5" fmla="*/ 30290 h 30289"/>
              <a:gd name="connsiteX6" fmla="*/ 20098 w 40290"/>
              <a:gd name="connsiteY6"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 h="30289">
                <a:moveTo>
                  <a:pt x="20098" y="0"/>
                </a:moveTo>
                <a:lnTo>
                  <a:pt x="40291" y="30290"/>
                </a:lnTo>
                <a:lnTo>
                  <a:pt x="0" y="30290"/>
                </a:lnTo>
                <a:lnTo>
                  <a:pt x="20098" y="0"/>
                </a:lnTo>
                <a:lnTo>
                  <a:pt x="40291" y="30290"/>
                </a:lnTo>
                <a:lnTo>
                  <a:pt x="0" y="30290"/>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2" name="Freeform: Shape 1031">
            <a:extLst>
              <a:ext uri="{FF2B5EF4-FFF2-40B4-BE49-F238E27FC236}">
                <a16:creationId xmlns:a16="http://schemas.microsoft.com/office/drawing/2014/main" id="{D98100E1-3AB9-0FCC-A5F0-5242983E3D17}"/>
              </a:ext>
            </a:extLst>
          </p:cNvPr>
          <p:cNvSpPr/>
          <p:nvPr/>
        </p:nvSpPr>
        <p:spPr>
          <a:xfrm>
            <a:off x="11238603" y="2355985"/>
            <a:ext cx="53720" cy="40385"/>
          </a:xfrm>
          <a:custGeom>
            <a:avLst/>
            <a:gdLst>
              <a:gd name="connsiteX0" fmla="*/ 20098 w 40290"/>
              <a:gd name="connsiteY0" fmla="*/ 0 h 30289"/>
              <a:gd name="connsiteX1" fmla="*/ 40291 w 40290"/>
              <a:gd name="connsiteY1" fmla="*/ 30290 h 30289"/>
              <a:gd name="connsiteX2" fmla="*/ 0 w 40290"/>
              <a:gd name="connsiteY2" fmla="*/ 30290 h 30289"/>
              <a:gd name="connsiteX3" fmla="*/ 20098 w 40290"/>
              <a:gd name="connsiteY3" fmla="*/ 0 h 30289"/>
              <a:gd name="connsiteX4" fmla="*/ 40291 w 40290"/>
              <a:gd name="connsiteY4" fmla="*/ 30290 h 30289"/>
              <a:gd name="connsiteX5" fmla="*/ 0 w 40290"/>
              <a:gd name="connsiteY5" fmla="*/ 30290 h 30289"/>
              <a:gd name="connsiteX6" fmla="*/ 20098 w 40290"/>
              <a:gd name="connsiteY6"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 h="30289">
                <a:moveTo>
                  <a:pt x="20098" y="0"/>
                </a:moveTo>
                <a:lnTo>
                  <a:pt x="40291" y="30290"/>
                </a:lnTo>
                <a:lnTo>
                  <a:pt x="0" y="30290"/>
                </a:lnTo>
                <a:lnTo>
                  <a:pt x="20098" y="0"/>
                </a:lnTo>
                <a:lnTo>
                  <a:pt x="40291" y="30290"/>
                </a:lnTo>
                <a:lnTo>
                  <a:pt x="0" y="30290"/>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3" name="Freeform: Shape 1032">
            <a:extLst>
              <a:ext uri="{FF2B5EF4-FFF2-40B4-BE49-F238E27FC236}">
                <a16:creationId xmlns:a16="http://schemas.microsoft.com/office/drawing/2014/main" id="{8D4F5C90-128B-9D96-91F7-838B5366840A}"/>
              </a:ext>
            </a:extLst>
          </p:cNvPr>
          <p:cNvSpPr/>
          <p:nvPr/>
        </p:nvSpPr>
        <p:spPr>
          <a:xfrm>
            <a:off x="11245333" y="2355985"/>
            <a:ext cx="53720" cy="40385"/>
          </a:xfrm>
          <a:custGeom>
            <a:avLst/>
            <a:gdLst>
              <a:gd name="connsiteX0" fmla="*/ 20098 w 40290"/>
              <a:gd name="connsiteY0" fmla="*/ 0 h 30289"/>
              <a:gd name="connsiteX1" fmla="*/ 40291 w 40290"/>
              <a:gd name="connsiteY1" fmla="*/ 30290 h 30289"/>
              <a:gd name="connsiteX2" fmla="*/ 0 w 40290"/>
              <a:gd name="connsiteY2" fmla="*/ 30290 h 30289"/>
              <a:gd name="connsiteX3" fmla="*/ 20098 w 40290"/>
              <a:gd name="connsiteY3" fmla="*/ 0 h 30289"/>
              <a:gd name="connsiteX4" fmla="*/ 40291 w 40290"/>
              <a:gd name="connsiteY4" fmla="*/ 30290 h 30289"/>
              <a:gd name="connsiteX5" fmla="*/ 0 w 40290"/>
              <a:gd name="connsiteY5" fmla="*/ 30290 h 30289"/>
              <a:gd name="connsiteX6" fmla="*/ 20098 w 40290"/>
              <a:gd name="connsiteY6"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 h="30289">
                <a:moveTo>
                  <a:pt x="20098" y="0"/>
                </a:moveTo>
                <a:lnTo>
                  <a:pt x="40291" y="30290"/>
                </a:lnTo>
                <a:lnTo>
                  <a:pt x="0" y="30290"/>
                </a:lnTo>
                <a:lnTo>
                  <a:pt x="20098" y="0"/>
                </a:lnTo>
                <a:lnTo>
                  <a:pt x="40291" y="30290"/>
                </a:lnTo>
                <a:lnTo>
                  <a:pt x="0" y="30290"/>
                </a:lnTo>
                <a:lnTo>
                  <a:pt x="20098"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4" name="Freeform: Shape 1033">
            <a:extLst>
              <a:ext uri="{FF2B5EF4-FFF2-40B4-BE49-F238E27FC236}">
                <a16:creationId xmlns:a16="http://schemas.microsoft.com/office/drawing/2014/main" id="{60664158-E051-3DB9-7EE5-E155325E2A96}"/>
              </a:ext>
            </a:extLst>
          </p:cNvPr>
          <p:cNvSpPr/>
          <p:nvPr/>
        </p:nvSpPr>
        <p:spPr>
          <a:xfrm>
            <a:off x="11258669" y="2355985"/>
            <a:ext cx="53847" cy="40385"/>
          </a:xfrm>
          <a:custGeom>
            <a:avLst/>
            <a:gdLst>
              <a:gd name="connsiteX0" fmla="*/ 20193 w 40385"/>
              <a:gd name="connsiteY0" fmla="*/ 0 h 30289"/>
              <a:gd name="connsiteX1" fmla="*/ 40386 w 40385"/>
              <a:gd name="connsiteY1" fmla="*/ 30290 h 30289"/>
              <a:gd name="connsiteX2" fmla="*/ 0 w 40385"/>
              <a:gd name="connsiteY2" fmla="*/ 30290 h 30289"/>
              <a:gd name="connsiteX3" fmla="*/ 20193 w 40385"/>
              <a:gd name="connsiteY3" fmla="*/ 0 h 30289"/>
              <a:gd name="connsiteX4" fmla="*/ 40386 w 40385"/>
              <a:gd name="connsiteY4" fmla="*/ 30290 h 30289"/>
              <a:gd name="connsiteX5" fmla="*/ 0 w 40385"/>
              <a:gd name="connsiteY5" fmla="*/ 30290 h 30289"/>
              <a:gd name="connsiteX6" fmla="*/ 20193 w 40385"/>
              <a:gd name="connsiteY6"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5" h="30289">
                <a:moveTo>
                  <a:pt x="20193" y="0"/>
                </a:moveTo>
                <a:lnTo>
                  <a:pt x="40386" y="30290"/>
                </a:lnTo>
                <a:lnTo>
                  <a:pt x="0" y="30290"/>
                </a:lnTo>
                <a:lnTo>
                  <a:pt x="20193" y="0"/>
                </a:lnTo>
                <a:lnTo>
                  <a:pt x="40386" y="30290"/>
                </a:lnTo>
                <a:lnTo>
                  <a:pt x="0" y="30290"/>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5" name="Freeform: Shape 1034">
            <a:extLst>
              <a:ext uri="{FF2B5EF4-FFF2-40B4-BE49-F238E27FC236}">
                <a16:creationId xmlns:a16="http://schemas.microsoft.com/office/drawing/2014/main" id="{9C683005-AA03-A8D1-AE9A-5BAE155D94E8}"/>
              </a:ext>
            </a:extLst>
          </p:cNvPr>
          <p:cNvSpPr/>
          <p:nvPr/>
        </p:nvSpPr>
        <p:spPr>
          <a:xfrm>
            <a:off x="11268828" y="2355985"/>
            <a:ext cx="53848" cy="40385"/>
          </a:xfrm>
          <a:custGeom>
            <a:avLst/>
            <a:gdLst>
              <a:gd name="connsiteX0" fmla="*/ 20193 w 40386"/>
              <a:gd name="connsiteY0" fmla="*/ 0 h 30289"/>
              <a:gd name="connsiteX1" fmla="*/ 40386 w 40386"/>
              <a:gd name="connsiteY1" fmla="*/ 30290 h 30289"/>
              <a:gd name="connsiteX2" fmla="*/ 0 w 40386"/>
              <a:gd name="connsiteY2" fmla="*/ 30290 h 30289"/>
              <a:gd name="connsiteX3" fmla="*/ 20193 w 40386"/>
              <a:gd name="connsiteY3" fmla="*/ 0 h 30289"/>
              <a:gd name="connsiteX4" fmla="*/ 40386 w 40386"/>
              <a:gd name="connsiteY4" fmla="*/ 30290 h 30289"/>
              <a:gd name="connsiteX5" fmla="*/ 0 w 40386"/>
              <a:gd name="connsiteY5" fmla="*/ 30290 h 30289"/>
              <a:gd name="connsiteX6" fmla="*/ 20193 w 40386"/>
              <a:gd name="connsiteY6" fmla="*/ 0 h 30289"/>
              <a:gd name="connsiteX7" fmla="*/ 40386 w 40386"/>
              <a:gd name="connsiteY7" fmla="*/ 30290 h 30289"/>
              <a:gd name="connsiteX8" fmla="*/ 0 w 40386"/>
              <a:gd name="connsiteY8" fmla="*/ 30290 h 30289"/>
              <a:gd name="connsiteX9" fmla="*/ 20193 w 40386"/>
              <a:gd name="connsiteY9"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6" h="30289">
                <a:moveTo>
                  <a:pt x="20193" y="0"/>
                </a:moveTo>
                <a:lnTo>
                  <a:pt x="40386" y="30290"/>
                </a:lnTo>
                <a:lnTo>
                  <a:pt x="0" y="30290"/>
                </a:lnTo>
                <a:lnTo>
                  <a:pt x="20193" y="0"/>
                </a:lnTo>
                <a:lnTo>
                  <a:pt x="40386" y="30290"/>
                </a:lnTo>
                <a:lnTo>
                  <a:pt x="0" y="30290"/>
                </a:lnTo>
                <a:lnTo>
                  <a:pt x="20193" y="0"/>
                </a:lnTo>
                <a:lnTo>
                  <a:pt x="40386" y="30290"/>
                </a:lnTo>
                <a:lnTo>
                  <a:pt x="0" y="30290"/>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6" name="Freeform: Shape 1035">
            <a:extLst>
              <a:ext uri="{FF2B5EF4-FFF2-40B4-BE49-F238E27FC236}">
                <a16:creationId xmlns:a16="http://schemas.microsoft.com/office/drawing/2014/main" id="{BD76A125-BD56-C1CC-410C-5269874AFF46}"/>
              </a:ext>
            </a:extLst>
          </p:cNvPr>
          <p:cNvSpPr/>
          <p:nvPr/>
        </p:nvSpPr>
        <p:spPr>
          <a:xfrm>
            <a:off x="11282291" y="2350778"/>
            <a:ext cx="53848" cy="50419"/>
          </a:xfrm>
          <a:custGeom>
            <a:avLst/>
            <a:gdLst>
              <a:gd name="connsiteX0" fmla="*/ 20193 w 40386"/>
              <a:gd name="connsiteY0" fmla="*/ 0 h 37814"/>
              <a:gd name="connsiteX1" fmla="*/ 40386 w 40386"/>
              <a:gd name="connsiteY1" fmla="*/ 37814 h 37814"/>
              <a:gd name="connsiteX2" fmla="*/ 0 w 40386"/>
              <a:gd name="connsiteY2" fmla="*/ 37814 h 37814"/>
              <a:gd name="connsiteX3" fmla="*/ 20193 w 40386"/>
              <a:gd name="connsiteY3" fmla="*/ 0 h 37814"/>
            </a:gdLst>
            <a:ahLst/>
            <a:cxnLst>
              <a:cxn ang="0">
                <a:pos x="connsiteX0" y="connsiteY0"/>
              </a:cxn>
              <a:cxn ang="0">
                <a:pos x="connsiteX1" y="connsiteY1"/>
              </a:cxn>
              <a:cxn ang="0">
                <a:pos x="connsiteX2" y="connsiteY2"/>
              </a:cxn>
              <a:cxn ang="0">
                <a:pos x="connsiteX3" y="connsiteY3"/>
              </a:cxn>
            </a:cxnLst>
            <a:rect l="l" t="t" r="r" b="b"/>
            <a:pathLst>
              <a:path w="40386"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7" name="Freeform: Shape 1036">
            <a:extLst>
              <a:ext uri="{FF2B5EF4-FFF2-40B4-BE49-F238E27FC236}">
                <a16:creationId xmlns:a16="http://schemas.microsoft.com/office/drawing/2014/main" id="{9BA7CC42-1764-E811-5FF1-397112636CBB}"/>
              </a:ext>
            </a:extLst>
          </p:cNvPr>
          <p:cNvSpPr/>
          <p:nvPr/>
        </p:nvSpPr>
        <p:spPr>
          <a:xfrm>
            <a:off x="11295752" y="2350778"/>
            <a:ext cx="53720" cy="50419"/>
          </a:xfrm>
          <a:custGeom>
            <a:avLst/>
            <a:gdLst>
              <a:gd name="connsiteX0" fmla="*/ 20193 w 40290"/>
              <a:gd name="connsiteY0" fmla="*/ 0 h 37814"/>
              <a:gd name="connsiteX1" fmla="*/ 40291 w 40290"/>
              <a:gd name="connsiteY1" fmla="*/ 37814 h 37814"/>
              <a:gd name="connsiteX2" fmla="*/ 0 w 40290"/>
              <a:gd name="connsiteY2" fmla="*/ 37814 h 37814"/>
              <a:gd name="connsiteX3" fmla="*/ 20193 w 40290"/>
              <a:gd name="connsiteY3" fmla="*/ 0 h 37814"/>
            </a:gdLst>
            <a:ahLst/>
            <a:cxnLst>
              <a:cxn ang="0">
                <a:pos x="connsiteX0" y="connsiteY0"/>
              </a:cxn>
              <a:cxn ang="0">
                <a:pos x="connsiteX1" y="connsiteY1"/>
              </a:cxn>
              <a:cxn ang="0">
                <a:pos x="connsiteX2" y="connsiteY2"/>
              </a:cxn>
              <a:cxn ang="0">
                <a:pos x="connsiteX3" y="connsiteY3"/>
              </a:cxn>
            </a:cxnLst>
            <a:rect l="l" t="t" r="r" b="b"/>
            <a:pathLst>
              <a:path w="40290" h="37814">
                <a:moveTo>
                  <a:pt x="20193" y="0"/>
                </a:moveTo>
                <a:lnTo>
                  <a:pt x="40291"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8" name="Freeform: Shape 1037">
            <a:extLst>
              <a:ext uri="{FF2B5EF4-FFF2-40B4-BE49-F238E27FC236}">
                <a16:creationId xmlns:a16="http://schemas.microsoft.com/office/drawing/2014/main" id="{F74B6499-3903-59F9-870A-E958DFD0379F}"/>
              </a:ext>
            </a:extLst>
          </p:cNvPr>
          <p:cNvSpPr/>
          <p:nvPr/>
        </p:nvSpPr>
        <p:spPr>
          <a:xfrm>
            <a:off x="11366364" y="2350778"/>
            <a:ext cx="53848" cy="50419"/>
          </a:xfrm>
          <a:custGeom>
            <a:avLst/>
            <a:gdLst>
              <a:gd name="connsiteX0" fmla="*/ 20193 w 40386"/>
              <a:gd name="connsiteY0" fmla="*/ 0 h 37814"/>
              <a:gd name="connsiteX1" fmla="*/ 40386 w 40386"/>
              <a:gd name="connsiteY1" fmla="*/ 37814 h 37814"/>
              <a:gd name="connsiteX2" fmla="*/ 0 w 40386"/>
              <a:gd name="connsiteY2" fmla="*/ 37814 h 37814"/>
              <a:gd name="connsiteX3" fmla="*/ 20193 w 40386"/>
              <a:gd name="connsiteY3" fmla="*/ 0 h 37814"/>
            </a:gdLst>
            <a:ahLst/>
            <a:cxnLst>
              <a:cxn ang="0">
                <a:pos x="connsiteX0" y="connsiteY0"/>
              </a:cxn>
              <a:cxn ang="0">
                <a:pos x="connsiteX1" y="connsiteY1"/>
              </a:cxn>
              <a:cxn ang="0">
                <a:pos x="connsiteX2" y="connsiteY2"/>
              </a:cxn>
              <a:cxn ang="0">
                <a:pos x="connsiteX3" y="connsiteY3"/>
              </a:cxn>
            </a:cxnLst>
            <a:rect l="l" t="t" r="r" b="b"/>
            <a:pathLst>
              <a:path w="40386" h="37814">
                <a:moveTo>
                  <a:pt x="20193" y="0"/>
                </a:moveTo>
                <a:lnTo>
                  <a:pt x="40386" y="37814"/>
                </a:lnTo>
                <a:lnTo>
                  <a:pt x="0" y="37814"/>
                </a:lnTo>
                <a:lnTo>
                  <a:pt x="20193" y="0"/>
                </a:lnTo>
              </a:path>
            </a:pathLst>
          </a:custGeom>
          <a:noFill/>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9" name="Freeform: Shape 1038">
            <a:extLst>
              <a:ext uri="{FF2B5EF4-FFF2-40B4-BE49-F238E27FC236}">
                <a16:creationId xmlns:a16="http://schemas.microsoft.com/office/drawing/2014/main" id="{C07B85C6-24FE-DB0D-E6C2-8E8015E7D8A9}"/>
              </a:ext>
            </a:extLst>
          </p:cNvPr>
          <p:cNvSpPr/>
          <p:nvPr/>
        </p:nvSpPr>
        <p:spPr>
          <a:xfrm>
            <a:off x="10286864" y="2184535"/>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0" name="Freeform: Shape 1039">
            <a:extLst>
              <a:ext uri="{FF2B5EF4-FFF2-40B4-BE49-F238E27FC236}">
                <a16:creationId xmlns:a16="http://schemas.microsoft.com/office/drawing/2014/main" id="{6F146340-F58A-848C-D444-BB8B83EC732F}"/>
              </a:ext>
            </a:extLst>
          </p:cNvPr>
          <p:cNvSpPr/>
          <p:nvPr/>
        </p:nvSpPr>
        <p:spPr>
          <a:xfrm>
            <a:off x="10300200" y="2184535"/>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1" name="Freeform: Shape 1040">
            <a:extLst>
              <a:ext uri="{FF2B5EF4-FFF2-40B4-BE49-F238E27FC236}">
                <a16:creationId xmlns:a16="http://schemas.microsoft.com/office/drawing/2014/main" id="{42AB8EB6-FFFE-79A3-B561-221CDE4208FF}"/>
              </a:ext>
            </a:extLst>
          </p:cNvPr>
          <p:cNvSpPr/>
          <p:nvPr/>
        </p:nvSpPr>
        <p:spPr>
          <a:xfrm>
            <a:off x="10350745"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2" name="Freeform: Shape 1041">
            <a:extLst>
              <a:ext uri="{FF2B5EF4-FFF2-40B4-BE49-F238E27FC236}">
                <a16:creationId xmlns:a16="http://schemas.microsoft.com/office/drawing/2014/main" id="{1E11018C-14CC-EB95-E159-E8AA863848A7}"/>
              </a:ext>
            </a:extLst>
          </p:cNvPr>
          <p:cNvSpPr/>
          <p:nvPr/>
        </p:nvSpPr>
        <p:spPr>
          <a:xfrm>
            <a:off x="10848459"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3" name="Freeform: Shape 1042">
            <a:extLst>
              <a:ext uri="{FF2B5EF4-FFF2-40B4-BE49-F238E27FC236}">
                <a16:creationId xmlns:a16="http://schemas.microsoft.com/office/drawing/2014/main" id="{3C3ACC35-4E98-715A-FD34-C2FA98ADD718}"/>
              </a:ext>
            </a:extLst>
          </p:cNvPr>
          <p:cNvSpPr/>
          <p:nvPr/>
        </p:nvSpPr>
        <p:spPr>
          <a:xfrm>
            <a:off x="11194788"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4" name="Freeform: Shape 1043">
            <a:extLst>
              <a:ext uri="{FF2B5EF4-FFF2-40B4-BE49-F238E27FC236}">
                <a16:creationId xmlns:a16="http://schemas.microsoft.com/office/drawing/2014/main" id="{AA9564AA-9B71-ACAB-6872-D8776C0CB019}"/>
              </a:ext>
            </a:extLst>
          </p:cNvPr>
          <p:cNvSpPr/>
          <p:nvPr/>
        </p:nvSpPr>
        <p:spPr>
          <a:xfrm>
            <a:off x="11201519"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5" name="Freeform: Shape 1044">
            <a:extLst>
              <a:ext uri="{FF2B5EF4-FFF2-40B4-BE49-F238E27FC236}">
                <a16:creationId xmlns:a16="http://schemas.microsoft.com/office/drawing/2014/main" id="{C03E340D-4F57-9FAE-0DE0-7758B84FAF35}"/>
              </a:ext>
            </a:extLst>
          </p:cNvPr>
          <p:cNvSpPr/>
          <p:nvPr/>
        </p:nvSpPr>
        <p:spPr>
          <a:xfrm>
            <a:off x="11204948"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6" name="Freeform: Shape 1045">
            <a:extLst>
              <a:ext uri="{FF2B5EF4-FFF2-40B4-BE49-F238E27FC236}">
                <a16:creationId xmlns:a16="http://schemas.microsoft.com/office/drawing/2014/main" id="{E172CA37-7202-03F0-6FC5-E495A2E5CF14}"/>
              </a:ext>
            </a:extLst>
          </p:cNvPr>
          <p:cNvSpPr/>
          <p:nvPr/>
        </p:nvSpPr>
        <p:spPr>
          <a:xfrm>
            <a:off x="11231872"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7" name="Freeform: Shape 1046">
            <a:extLst>
              <a:ext uri="{FF2B5EF4-FFF2-40B4-BE49-F238E27FC236}">
                <a16:creationId xmlns:a16="http://schemas.microsoft.com/office/drawing/2014/main" id="{DFBC3C53-91B0-F757-2840-1E78FD3A99B6}"/>
              </a:ext>
            </a:extLst>
          </p:cNvPr>
          <p:cNvSpPr/>
          <p:nvPr/>
        </p:nvSpPr>
        <p:spPr>
          <a:xfrm>
            <a:off x="11238603"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8" name="Freeform: Shape 1047">
            <a:extLst>
              <a:ext uri="{FF2B5EF4-FFF2-40B4-BE49-F238E27FC236}">
                <a16:creationId xmlns:a16="http://schemas.microsoft.com/office/drawing/2014/main" id="{78981541-4408-A8F9-360D-B6FCF7BC55DF}"/>
              </a:ext>
            </a:extLst>
          </p:cNvPr>
          <p:cNvSpPr/>
          <p:nvPr/>
        </p:nvSpPr>
        <p:spPr>
          <a:xfrm>
            <a:off x="11245333" y="2224921"/>
            <a:ext cx="53848" cy="40385"/>
          </a:xfrm>
          <a:custGeom>
            <a:avLst/>
            <a:gdLst>
              <a:gd name="connsiteX0" fmla="*/ 0 w 40386"/>
              <a:gd name="connsiteY0" fmla="*/ 30290 h 30289"/>
              <a:gd name="connsiteX1" fmla="*/ 0 w 40386"/>
              <a:gd name="connsiteY1" fmla="*/ 0 h 30289"/>
              <a:gd name="connsiteX2" fmla="*/ 40386 w 40386"/>
              <a:gd name="connsiteY2" fmla="*/ 0 h 30289"/>
              <a:gd name="connsiteX3" fmla="*/ 40386 w 40386"/>
              <a:gd name="connsiteY3" fmla="*/ 30290 h 30289"/>
              <a:gd name="connsiteX4" fmla="*/ 0 w 40386"/>
              <a:gd name="connsiteY4" fmla="*/ 30290 h 30289"/>
              <a:gd name="connsiteX5" fmla="*/ 0 w 40386"/>
              <a:gd name="connsiteY5" fmla="*/ 0 h 30289"/>
              <a:gd name="connsiteX6" fmla="*/ 40386 w 40386"/>
              <a:gd name="connsiteY6" fmla="*/ 0 h 30289"/>
              <a:gd name="connsiteX7" fmla="*/ 40386 w 40386"/>
              <a:gd name="connsiteY7" fmla="*/ 30290 h 30289"/>
              <a:gd name="connsiteX8" fmla="*/ 0 w 40386"/>
              <a:gd name="connsiteY8" fmla="*/ 30290 h 30289"/>
              <a:gd name="connsiteX9" fmla="*/ 0 w 40386"/>
              <a:gd name="connsiteY9"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6" h="30289">
                <a:moveTo>
                  <a:pt x="0" y="30290"/>
                </a:moveTo>
                <a:lnTo>
                  <a:pt x="0" y="0"/>
                </a:lnTo>
                <a:lnTo>
                  <a:pt x="40386" y="0"/>
                </a:lnTo>
                <a:lnTo>
                  <a:pt x="40386" y="30290"/>
                </a:lnTo>
                <a:lnTo>
                  <a:pt x="0" y="30290"/>
                </a:lnTo>
                <a:moveTo>
                  <a:pt x="0" y="0"/>
                </a:moveTo>
                <a:lnTo>
                  <a:pt x="40386" y="0"/>
                </a:lnTo>
                <a:lnTo>
                  <a:pt x="40386" y="30290"/>
                </a:lnTo>
                <a:lnTo>
                  <a:pt x="0" y="30290"/>
                </a:lnTo>
                <a:lnTo>
                  <a:pt x="0" y="0"/>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9" name="Freeform: Shape 1048">
            <a:extLst>
              <a:ext uri="{FF2B5EF4-FFF2-40B4-BE49-F238E27FC236}">
                <a16:creationId xmlns:a16="http://schemas.microsoft.com/office/drawing/2014/main" id="{1C1AFA77-FB8E-6AE6-256A-A03FD6510229}"/>
              </a:ext>
            </a:extLst>
          </p:cNvPr>
          <p:cNvSpPr/>
          <p:nvPr/>
        </p:nvSpPr>
        <p:spPr>
          <a:xfrm>
            <a:off x="11251938" y="2224921"/>
            <a:ext cx="53847" cy="40385"/>
          </a:xfrm>
          <a:custGeom>
            <a:avLst/>
            <a:gdLst>
              <a:gd name="connsiteX0" fmla="*/ 0 w 40385"/>
              <a:gd name="connsiteY0" fmla="*/ 30290 h 30289"/>
              <a:gd name="connsiteX1" fmla="*/ 0 w 40385"/>
              <a:gd name="connsiteY1" fmla="*/ 0 h 30289"/>
              <a:gd name="connsiteX2" fmla="*/ 40386 w 40385"/>
              <a:gd name="connsiteY2" fmla="*/ 0 h 30289"/>
              <a:gd name="connsiteX3" fmla="*/ 40386 w 40385"/>
              <a:gd name="connsiteY3" fmla="*/ 30290 h 30289"/>
              <a:gd name="connsiteX4" fmla="*/ 0 w 40385"/>
              <a:gd name="connsiteY4" fmla="*/ 30290 h 30289"/>
              <a:gd name="connsiteX5" fmla="*/ 0 w 40385"/>
              <a:gd name="connsiteY5" fmla="*/ 0 h 30289"/>
              <a:gd name="connsiteX6" fmla="*/ 40386 w 40385"/>
              <a:gd name="connsiteY6" fmla="*/ 0 h 30289"/>
              <a:gd name="connsiteX7" fmla="*/ 40386 w 40385"/>
              <a:gd name="connsiteY7" fmla="*/ 30290 h 30289"/>
              <a:gd name="connsiteX8" fmla="*/ 0 w 40385"/>
              <a:gd name="connsiteY8" fmla="*/ 30290 h 30289"/>
              <a:gd name="connsiteX9" fmla="*/ 0 w 40385"/>
              <a:gd name="connsiteY9"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 h="30289">
                <a:moveTo>
                  <a:pt x="0" y="30290"/>
                </a:moveTo>
                <a:lnTo>
                  <a:pt x="0" y="0"/>
                </a:lnTo>
                <a:lnTo>
                  <a:pt x="40386" y="0"/>
                </a:lnTo>
                <a:lnTo>
                  <a:pt x="40386" y="30290"/>
                </a:lnTo>
                <a:lnTo>
                  <a:pt x="0" y="30290"/>
                </a:lnTo>
                <a:moveTo>
                  <a:pt x="0" y="0"/>
                </a:moveTo>
                <a:lnTo>
                  <a:pt x="40386" y="0"/>
                </a:lnTo>
                <a:lnTo>
                  <a:pt x="40386" y="30290"/>
                </a:lnTo>
                <a:lnTo>
                  <a:pt x="0" y="30290"/>
                </a:lnTo>
                <a:lnTo>
                  <a:pt x="0" y="0"/>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0" name="Freeform: Shape 1049">
            <a:extLst>
              <a:ext uri="{FF2B5EF4-FFF2-40B4-BE49-F238E27FC236}">
                <a16:creationId xmlns:a16="http://schemas.microsoft.com/office/drawing/2014/main" id="{C96D6BCC-E8A9-3EFF-B11D-3DF211876711}"/>
              </a:ext>
            </a:extLst>
          </p:cNvPr>
          <p:cNvSpPr/>
          <p:nvPr/>
        </p:nvSpPr>
        <p:spPr>
          <a:xfrm>
            <a:off x="11265400"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1" name="Freeform: Shape 1050">
            <a:extLst>
              <a:ext uri="{FF2B5EF4-FFF2-40B4-BE49-F238E27FC236}">
                <a16:creationId xmlns:a16="http://schemas.microsoft.com/office/drawing/2014/main" id="{6C16B3EF-720F-A49A-C76A-B05D660A1D28}"/>
              </a:ext>
            </a:extLst>
          </p:cNvPr>
          <p:cNvSpPr/>
          <p:nvPr/>
        </p:nvSpPr>
        <p:spPr>
          <a:xfrm>
            <a:off x="11268828" y="2224921"/>
            <a:ext cx="53848" cy="40385"/>
          </a:xfrm>
          <a:custGeom>
            <a:avLst/>
            <a:gdLst>
              <a:gd name="connsiteX0" fmla="*/ 0 w 40386"/>
              <a:gd name="connsiteY0" fmla="*/ 30290 h 30289"/>
              <a:gd name="connsiteX1" fmla="*/ 0 w 40386"/>
              <a:gd name="connsiteY1" fmla="*/ 0 h 30289"/>
              <a:gd name="connsiteX2" fmla="*/ 40386 w 40386"/>
              <a:gd name="connsiteY2" fmla="*/ 0 h 30289"/>
              <a:gd name="connsiteX3" fmla="*/ 40386 w 40386"/>
              <a:gd name="connsiteY3" fmla="*/ 30290 h 30289"/>
              <a:gd name="connsiteX4" fmla="*/ 0 w 40386"/>
              <a:gd name="connsiteY4" fmla="*/ 30290 h 30289"/>
              <a:gd name="connsiteX5" fmla="*/ 0 w 40386"/>
              <a:gd name="connsiteY5" fmla="*/ 0 h 30289"/>
              <a:gd name="connsiteX6" fmla="*/ 40386 w 40386"/>
              <a:gd name="connsiteY6" fmla="*/ 0 h 30289"/>
              <a:gd name="connsiteX7" fmla="*/ 40386 w 40386"/>
              <a:gd name="connsiteY7" fmla="*/ 30290 h 30289"/>
              <a:gd name="connsiteX8" fmla="*/ 0 w 40386"/>
              <a:gd name="connsiteY8" fmla="*/ 30290 h 30289"/>
              <a:gd name="connsiteX9" fmla="*/ 0 w 40386"/>
              <a:gd name="connsiteY9" fmla="*/ 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6" h="30289">
                <a:moveTo>
                  <a:pt x="0" y="30290"/>
                </a:moveTo>
                <a:lnTo>
                  <a:pt x="0" y="0"/>
                </a:lnTo>
                <a:lnTo>
                  <a:pt x="40386" y="0"/>
                </a:lnTo>
                <a:lnTo>
                  <a:pt x="40386" y="30290"/>
                </a:lnTo>
                <a:lnTo>
                  <a:pt x="0" y="30290"/>
                </a:lnTo>
                <a:moveTo>
                  <a:pt x="0" y="0"/>
                </a:moveTo>
                <a:lnTo>
                  <a:pt x="40386" y="0"/>
                </a:lnTo>
                <a:lnTo>
                  <a:pt x="40386" y="30290"/>
                </a:lnTo>
                <a:lnTo>
                  <a:pt x="0" y="30290"/>
                </a:lnTo>
                <a:lnTo>
                  <a:pt x="0" y="0"/>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2" name="Freeform: Shape 1051">
            <a:extLst>
              <a:ext uri="{FF2B5EF4-FFF2-40B4-BE49-F238E27FC236}">
                <a16:creationId xmlns:a16="http://schemas.microsoft.com/office/drawing/2014/main" id="{4BFB64E3-DBC5-AAED-D8A7-DCB9B7852980}"/>
              </a:ext>
            </a:extLst>
          </p:cNvPr>
          <p:cNvSpPr/>
          <p:nvPr/>
        </p:nvSpPr>
        <p:spPr>
          <a:xfrm>
            <a:off x="11275560"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3" name="Freeform: Shape 1052">
            <a:extLst>
              <a:ext uri="{FF2B5EF4-FFF2-40B4-BE49-F238E27FC236}">
                <a16:creationId xmlns:a16="http://schemas.microsoft.com/office/drawing/2014/main" id="{638FC46C-E1D1-7BA3-0F89-80677851E756}"/>
              </a:ext>
            </a:extLst>
          </p:cNvPr>
          <p:cNvSpPr/>
          <p:nvPr/>
        </p:nvSpPr>
        <p:spPr>
          <a:xfrm>
            <a:off x="11278861"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4" name="Freeform: Shape 1053">
            <a:extLst>
              <a:ext uri="{FF2B5EF4-FFF2-40B4-BE49-F238E27FC236}">
                <a16:creationId xmlns:a16="http://schemas.microsoft.com/office/drawing/2014/main" id="{DD07F2E8-55B0-C388-35A4-ADC9BB5C33EA}"/>
              </a:ext>
            </a:extLst>
          </p:cNvPr>
          <p:cNvSpPr/>
          <p:nvPr/>
        </p:nvSpPr>
        <p:spPr>
          <a:xfrm>
            <a:off x="11282291"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5" name="Freeform: Shape 1054">
            <a:extLst>
              <a:ext uri="{FF2B5EF4-FFF2-40B4-BE49-F238E27FC236}">
                <a16:creationId xmlns:a16="http://schemas.microsoft.com/office/drawing/2014/main" id="{4DBC40F1-24BB-BAFE-8DD6-F2AFD394CB03}"/>
              </a:ext>
            </a:extLst>
          </p:cNvPr>
          <p:cNvSpPr/>
          <p:nvPr/>
        </p:nvSpPr>
        <p:spPr>
          <a:xfrm>
            <a:off x="11457169"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6" name="Freeform: Shape 1055">
            <a:extLst>
              <a:ext uri="{FF2B5EF4-FFF2-40B4-BE49-F238E27FC236}">
                <a16:creationId xmlns:a16="http://schemas.microsoft.com/office/drawing/2014/main" id="{738EE6D2-3A5F-C889-4589-B10409EFFF26}"/>
              </a:ext>
            </a:extLst>
          </p:cNvPr>
          <p:cNvSpPr/>
          <p:nvPr/>
        </p:nvSpPr>
        <p:spPr>
          <a:xfrm>
            <a:off x="11571469" y="2219840"/>
            <a:ext cx="53848" cy="50419"/>
          </a:xfrm>
          <a:custGeom>
            <a:avLst/>
            <a:gdLst>
              <a:gd name="connsiteX0" fmla="*/ 0 w 40386"/>
              <a:gd name="connsiteY0" fmla="*/ 0 h 37814"/>
              <a:gd name="connsiteX1" fmla="*/ 40386 w 40386"/>
              <a:gd name="connsiteY1" fmla="*/ 0 h 37814"/>
              <a:gd name="connsiteX2" fmla="*/ 40386 w 40386"/>
              <a:gd name="connsiteY2" fmla="*/ 37814 h 37814"/>
              <a:gd name="connsiteX3" fmla="*/ 0 w 40386"/>
              <a:gd name="connsiteY3" fmla="*/ 37814 h 37814"/>
            </a:gdLst>
            <a:ahLst/>
            <a:cxnLst>
              <a:cxn ang="0">
                <a:pos x="connsiteX0" y="connsiteY0"/>
              </a:cxn>
              <a:cxn ang="0">
                <a:pos x="connsiteX1" y="connsiteY1"/>
              </a:cxn>
              <a:cxn ang="0">
                <a:pos x="connsiteX2" y="connsiteY2"/>
              </a:cxn>
              <a:cxn ang="0">
                <a:pos x="connsiteX3" y="connsiteY3"/>
              </a:cxn>
            </a:cxnLst>
            <a:rect l="l" t="t" r="r" b="b"/>
            <a:pathLst>
              <a:path w="40386" h="37814">
                <a:moveTo>
                  <a:pt x="0" y="0"/>
                </a:moveTo>
                <a:lnTo>
                  <a:pt x="40386" y="0"/>
                </a:lnTo>
                <a:lnTo>
                  <a:pt x="40386" y="37814"/>
                </a:lnTo>
                <a:lnTo>
                  <a:pt x="0" y="37814"/>
                </a:lnTo>
                <a:close/>
              </a:path>
            </a:pathLst>
          </a:custGeom>
          <a:noFill/>
          <a:ln w="4763"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7" name="Freeform: Shape 1056">
            <a:extLst>
              <a:ext uri="{FF2B5EF4-FFF2-40B4-BE49-F238E27FC236}">
                <a16:creationId xmlns:a16="http://schemas.microsoft.com/office/drawing/2014/main" id="{33B504E8-D5B2-87FE-66AC-6FFD56544798}"/>
              </a:ext>
            </a:extLst>
          </p:cNvPr>
          <p:cNvSpPr/>
          <p:nvPr/>
        </p:nvSpPr>
        <p:spPr>
          <a:xfrm>
            <a:off x="6631170" y="2938280"/>
            <a:ext cx="5138165" cy="12700"/>
          </a:xfrm>
          <a:custGeom>
            <a:avLst/>
            <a:gdLst>
              <a:gd name="connsiteX0" fmla="*/ 3853625 w 3853624"/>
              <a:gd name="connsiteY0" fmla="*/ 0 h 9525"/>
              <a:gd name="connsiteX1" fmla="*/ 0 w 3853624"/>
              <a:gd name="connsiteY1" fmla="*/ 0 h 9525"/>
            </a:gdLst>
            <a:ahLst/>
            <a:cxnLst>
              <a:cxn ang="0">
                <a:pos x="connsiteX0" y="connsiteY0"/>
              </a:cxn>
              <a:cxn ang="0">
                <a:pos x="connsiteX1" y="connsiteY1"/>
              </a:cxn>
            </a:cxnLst>
            <a:rect l="l" t="t" r="r" b="b"/>
            <a:pathLst>
              <a:path w="3853624" h="9525">
                <a:moveTo>
                  <a:pt x="3853625" y="0"/>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8" name="Freeform: Shape 1057">
            <a:extLst>
              <a:ext uri="{FF2B5EF4-FFF2-40B4-BE49-F238E27FC236}">
                <a16:creationId xmlns:a16="http://schemas.microsoft.com/office/drawing/2014/main" id="{534DB8F0-87BD-5DFC-8BB7-69990EE3DC33}"/>
              </a:ext>
            </a:extLst>
          </p:cNvPr>
          <p:cNvSpPr/>
          <p:nvPr/>
        </p:nvSpPr>
        <p:spPr>
          <a:xfrm>
            <a:off x="6631170" y="1486289"/>
            <a:ext cx="12700" cy="1451991"/>
          </a:xfrm>
          <a:custGeom>
            <a:avLst/>
            <a:gdLst>
              <a:gd name="connsiteX0" fmla="*/ 0 w 9525"/>
              <a:gd name="connsiteY0" fmla="*/ 1088993 h 1088993"/>
              <a:gd name="connsiteX1" fmla="*/ 0 w 9525"/>
              <a:gd name="connsiteY1" fmla="*/ 0 h 1088993"/>
            </a:gdLst>
            <a:ahLst/>
            <a:cxnLst>
              <a:cxn ang="0">
                <a:pos x="connsiteX0" y="connsiteY0"/>
              </a:cxn>
              <a:cxn ang="0">
                <a:pos x="connsiteX1" y="connsiteY1"/>
              </a:cxn>
            </a:cxnLst>
            <a:rect l="l" t="t" r="r" b="b"/>
            <a:pathLst>
              <a:path w="9525" h="1088993">
                <a:moveTo>
                  <a:pt x="0" y="1088993"/>
                </a:moveTo>
                <a:lnTo>
                  <a:pt x="0" y="0"/>
                </a:lnTo>
              </a:path>
            </a:pathLst>
          </a:custGeom>
          <a:ln w="4763"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9" name="TextBox 1058">
            <a:extLst>
              <a:ext uri="{FF2B5EF4-FFF2-40B4-BE49-F238E27FC236}">
                <a16:creationId xmlns:a16="http://schemas.microsoft.com/office/drawing/2014/main" id="{706FABE4-F22C-602D-BB39-A765BC4703F1}"/>
              </a:ext>
            </a:extLst>
          </p:cNvPr>
          <p:cNvSpPr txBox="1"/>
          <p:nvPr/>
        </p:nvSpPr>
        <p:spPr>
          <a:xfrm>
            <a:off x="6394060" y="2806244"/>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1060" name="TextBox 1059">
            <a:extLst>
              <a:ext uri="{FF2B5EF4-FFF2-40B4-BE49-F238E27FC236}">
                <a16:creationId xmlns:a16="http://schemas.microsoft.com/office/drawing/2014/main" id="{CBA1974D-8CA9-021A-7350-7882B34379D9}"/>
              </a:ext>
            </a:extLst>
          </p:cNvPr>
          <p:cNvSpPr txBox="1"/>
          <p:nvPr/>
        </p:nvSpPr>
        <p:spPr>
          <a:xfrm>
            <a:off x="6343896" y="262184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1061" name="TextBox 1060">
            <a:extLst>
              <a:ext uri="{FF2B5EF4-FFF2-40B4-BE49-F238E27FC236}">
                <a16:creationId xmlns:a16="http://schemas.microsoft.com/office/drawing/2014/main" id="{80E03DB4-7784-71A4-A39D-527128FD3814}"/>
              </a:ext>
            </a:extLst>
          </p:cNvPr>
          <p:cNvSpPr txBox="1"/>
          <p:nvPr/>
        </p:nvSpPr>
        <p:spPr>
          <a:xfrm>
            <a:off x="6343896" y="244556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1062" name="TextBox 1061">
            <a:extLst>
              <a:ext uri="{FF2B5EF4-FFF2-40B4-BE49-F238E27FC236}">
                <a16:creationId xmlns:a16="http://schemas.microsoft.com/office/drawing/2014/main" id="{E82A9EA3-20DD-1A30-CC71-9DD2D795B353}"/>
              </a:ext>
            </a:extLst>
          </p:cNvPr>
          <p:cNvSpPr txBox="1"/>
          <p:nvPr/>
        </p:nvSpPr>
        <p:spPr>
          <a:xfrm>
            <a:off x="6343896" y="2266112"/>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1063" name="TextBox 1062">
            <a:extLst>
              <a:ext uri="{FF2B5EF4-FFF2-40B4-BE49-F238E27FC236}">
                <a16:creationId xmlns:a16="http://schemas.microsoft.com/office/drawing/2014/main" id="{ACF5F97C-E644-0E9A-6BA6-F0C354B14D7B}"/>
              </a:ext>
            </a:extLst>
          </p:cNvPr>
          <p:cNvSpPr txBox="1"/>
          <p:nvPr/>
        </p:nvSpPr>
        <p:spPr>
          <a:xfrm>
            <a:off x="6343896" y="208729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60</a:t>
            </a:r>
          </a:p>
        </p:txBody>
      </p:sp>
      <p:sp>
        <p:nvSpPr>
          <p:cNvPr id="1064" name="TextBox 1063">
            <a:extLst>
              <a:ext uri="{FF2B5EF4-FFF2-40B4-BE49-F238E27FC236}">
                <a16:creationId xmlns:a16="http://schemas.microsoft.com/office/drawing/2014/main" id="{75F55138-472A-7617-B8EB-F54D2B759D58}"/>
              </a:ext>
            </a:extLst>
          </p:cNvPr>
          <p:cNvSpPr txBox="1"/>
          <p:nvPr/>
        </p:nvSpPr>
        <p:spPr>
          <a:xfrm>
            <a:off x="6343896" y="190848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75</a:t>
            </a:r>
          </a:p>
        </p:txBody>
      </p:sp>
      <p:sp>
        <p:nvSpPr>
          <p:cNvPr id="1065" name="TextBox 1064">
            <a:extLst>
              <a:ext uri="{FF2B5EF4-FFF2-40B4-BE49-F238E27FC236}">
                <a16:creationId xmlns:a16="http://schemas.microsoft.com/office/drawing/2014/main" id="{FD18D4ED-9006-76BA-2BC0-3BD483096579}"/>
              </a:ext>
            </a:extLst>
          </p:cNvPr>
          <p:cNvSpPr txBox="1"/>
          <p:nvPr/>
        </p:nvSpPr>
        <p:spPr>
          <a:xfrm>
            <a:off x="6343896" y="172915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dirty="0">
                <a:ln/>
                <a:solidFill>
                  <a:srgbClr val="231F20"/>
                </a:solidFill>
                <a:effectLst/>
                <a:uLnTx/>
                <a:uFillTx/>
                <a:latin typeface="Arial"/>
                <a:ea typeface="MS PGothic" charset="0"/>
                <a:cs typeface="Arial"/>
                <a:sym typeface="Arial"/>
                <a:rtl val="0"/>
              </a:rPr>
              <a:t>90</a:t>
            </a:r>
          </a:p>
        </p:txBody>
      </p:sp>
      <p:sp>
        <p:nvSpPr>
          <p:cNvPr id="1066" name="TextBox 1065">
            <a:extLst>
              <a:ext uri="{FF2B5EF4-FFF2-40B4-BE49-F238E27FC236}">
                <a16:creationId xmlns:a16="http://schemas.microsoft.com/office/drawing/2014/main" id="{0FDE7F1A-C391-F206-965D-E35A75AEB7DE}"/>
              </a:ext>
            </a:extLst>
          </p:cNvPr>
          <p:cNvSpPr txBox="1"/>
          <p:nvPr/>
        </p:nvSpPr>
        <p:spPr>
          <a:xfrm>
            <a:off x="6293604" y="1552246"/>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105</a:t>
            </a:r>
          </a:p>
        </p:txBody>
      </p:sp>
      <p:sp>
        <p:nvSpPr>
          <p:cNvPr id="1067" name="TextBox 1066">
            <a:extLst>
              <a:ext uri="{FF2B5EF4-FFF2-40B4-BE49-F238E27FC236}">
                <a16:creationId xmlns:a16="http://schemas.microsoft.com/office/drawing/2014/main" id="{1FAF4430-AF94-640A-98E2-5CB2260B1B33}"/>
              </a:ext>
            </a:extLst>
          </p:cNvPr>
          <p:cNvSpPr txBox="1"/>
          <p:nvPr/>
        </p:nvSpPr>
        <p:spPr>
          <a:xfrm>
            <a:off x="6293604" y="1373556"/>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120</a:t>
            </a:r>
          </a:p>
        </p:txBody>
      </p:sp>
      <p:grpSp>
        <p:nvGrpSpPr>
          <p:cNvPr id="1068" name="Graphic 2">
            <a:extLst>
              <a:ext uri="{FF2B5EF4-FFF2-40B4-BE49-F238E27FC236}">
                <a16:creationId xmlns:a16="http://schemas.microsoft.com/office/drawing/2014/main" id="{DBF45B1A-1C49-8444-949D-2B7E8C8163F6}"/>
              </a:ext>
            </a:extLst>
          </p:cNvPr>
          <p:cNvGrpSpPr/>
          <p:nvPr/>
        </p:nvGrpSpPr>
        <p:grpSpPr>
          <a:xfrm>
            <a:off x="7271377" y="2922710"/>
            <a:ext cx="4597004" cy="201722"/>
            <a:chOff x="5453532" y="2402445"/>
            <a:chExt cx="3447753" cy="151291"/>
          </a:xfrm>
          <a:solidFill>
            <a:srgbClr val="231F20"/>
          </a:solidFill>
        </p:grpSpPr>
        <p:sp>
          <p:nvSpPr>
            <p:cNvPr id="1069" name="TextBox 1068">
              <a:extLst>
                <a:ext uri="{FF2B5EF4-FFF2-40B4-BE49-F238E27FC236}">
                  <a16:creationId xmlns:a16="http://schemas.microsoft.com/office/drawing/2014/main" id="{D5345E0C-797D-EDDF-954C-64FB0095CD45}"/>
                </a:ext>
              </a:extLst>
            </p:cNvPr>
            <p:cNvSpPr txBox="1"/>
            <p:nvPr/>
          </p:nvSpPr>
          <p:spPr>
            <a:xfrm>
              <a:off x="5453532" y="2402445"/>
              <a:ext cx="176972"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1070" name="TextBox 1069">
              <a:extLst>
                <a:ext uri="{FF2B5EF4-FFF2-40B4-BE49-F238E27FC236}">
                  <a16:creationId xmlns:a16="http://schemas.microsoft.com/office/drawing/2014/main" id="{79486BA2-DFD3-2019-63BF-11F823A13F0B}"/>
                </a:ext>
              </a:extLst>
            </p:cNvPr>
            <p:cNvSpPr txBox="1"/>
            <p:nvPr/>
          </p:nvSpPr>
          <p:spPr>
            <a:xfrm>
              <a:off x="5635079" y="2402445"/>
              <a:ext cx="176972"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a:t>
              </a:r>
            </a:p>
          </p:txBody>
        </p:sp>
        <p:sp>
          <p:nvSpPr>
            <p:cNvPr id="1071" name="TextBox 1070">
              <a:extLst>
                <a:ext uri="{FF2B5EF4-FFF2-40B4-BE49-F238E27FC236}">
                  <a16:creationId xmlns:a16="http://schemas.microsoft.com/office/drawing/2014/main" id="{F83EAA77-E2EE-6940-21D9-D2817089417E}"/>
                </a:ext>
              </a:extLst>
            </p:cNvPr>
            <p:cNvSpPr txBox="1"/>
            <p:nvPr/>
          </p:nvSpPr>
          <p:spPr>
            <a:xfrm>
              <a:off x="5814054" y="2402445"/>
              <a:ext cx="176972"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a:t>
              </a:r>
            </a:p>
          </p:txBody>
        </p:sp>
        <p:sp>
          <p:nvSpPr>
            <p:cNvPr id="1072" name="TextBox 1071">
              <a:extLst>
                <a:ext uri="{FF2B5EF4-FFF2-40B4-BE49-F238E27FC236}">
                  <a16:creationId xmlns:a16="http://schemas.microsoft.com/office/drawing/2014/main" id="{37DA6372-4D86-D809-1423-6B0DC476AA5C}"/>
                </a:ext>
              </a:extLst>
            </p:cNvPr>
            <p:cNvSpPr txBox="1"/>
            <p:nvPr/>
          </p:nvSpPr>
          <p:spPr>
            <a:xfrm>
              <a:off x="5995695" y="2402445"/>
              <a:ext cx="176972"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a:t>
              </a:r>
            </a:p>
          </p:txBody>
        </p:sp>
        <p:sp>
          <p:nvSpPr>
            <p:cNvPr id="1073" name="TextBox 1072">
              <a:extLst>
                <a:ext uri="{FF2B5EF4-FFF2-40B4-BE49-F238E27FC236}">
                  <a16:creationId xmlns:a16="http://schemas.microsoft.com/office/drawing/2014/main" id="{FC30908F-A175-473F-3B2C-556346DB0A1D}"/>
                </a:ext>
              </a:extLst>
            </p:cNvPr>
            <p:cNvSpPr txBox="1"/>
            <p:nvPr/>
          </p:nvSpPr>
          <p:spPr>
            <a:xfrm>
              <a:off x="6152096"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a:t>
              </a:r>
            </a:p>
          </p:txBody>
        </p:sp>
        <p:sp>
          <p:nvSpPr>
            <p:cNvPr id="1074" name="TextBox 1073">
              <a:extLst>
                <a:ext uri="{FF2B5EF4-FFF2-40B4-BE49-F238E27FC236}">
                  <a16:creationId xmlns:a16="http://schemas.microsoft.com/office/drawing/2014/main" id="{CA7707AA-A087-847C-5921-509C24A816FF}"/>
                </a:ext>
              </a:extLst>
            </p:cNvPr>
            <p:cNvSpPr txBox="1"/>
            <p:nvPr/>
          </p:nvSpPr>
          <p:spPr>
            <a:xfrm>
              <a:off x="6333642"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1075" name="TextBox 1074">
              <a:extLst>
                <a:ext uri="{FF2B5EF4-FFF2-40B4-BE49-F238E27FC236}">
                  <a16:creationId xmlns:a16="http://schemas.microsoft.com/office/drawing/2014/main" id="{EB225DDA-8792-6425-4186-DAD91B4E5414}"/>
                </a:ext>
              </a:extLst>
            </p:cNvPr>
            <p:cNvSpPr txBox="1"/>
            <p:nvPr/>
          </p:nvSpPr>
          <p:spPr>
            <a:xfrm>
              <a:off x="6512617"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18</a:t>
              </a:r>
            </a:p>
          </p:txBody>
        </p:sp>
        <p:sp>
          <p:nvSpPr>
            <p:cNvPr id="1076" name="TextBox 1075">
              <a:extLst>
                <a:ext uri="{FF2B5EF4-FFF2-40B4-BE49-F238E27FC236}">
                  <a16:creationId xmlns:a16="http://schemas.microsoft.com/office/drawing/2014/main" id="{D53B3A9A-7885-CC6A-A491-535448CE3314}"/>
                </a:ext>
              </a:extLst>
            </p:cNvPr>
            <p:cNvSpPr txBox="1"/>
            <p:nvPr/>
          </p:nvSpPr>
          <p:spPr>
            <a:xfrm>
              <a:off x="6694259"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21</a:t>
              </a:r>
            </a:p>
          </p:txBody>
        </p:sp>
        <p:sp>
          <p:nvSpPr>
            <p:cNvPr id="1077" name="TextBox 1076">
              <a:extLst>
                <a:ext uri="{FF2B5EF4-FFF2-40B4-BE49-F238E27FC236}">
                  <a16:creationId xmlns:a16="http://schemas.microsoft.com/office/drawing/2014/main" id="{F2731C7D-FB41-F2EA-50B5-84BC06C34614}"/>
                </a:ext>
              </a:extLst>
            </p:cNvPr>
            <p:cNvSpPr txBox="1"/>
            <p:nvPr/>
          </p:nvSpPr>
          <p:spPr>
            <a:xfrm>
              <a:off x="6875805"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24</a:t>
              </a:r>
            </a:p>
          </p:txBody>
        </p:sp>
        <p:sp>
          <p:nvSpPr>
            <p:cNvPr id="1078" name="TextBox 1077">
              <a:extLst>
                <a:ext uri="{FF2B5EF4-FFF2-40B4-BE49-F238E27FC236}">
                  <a16:creationId xmlns:a16="http://schemas.microsoft.com/office/drawing/2014/main" id="{463527C8-8DCC-C07D-E356-11B193701BA5}"/>
                </a:ext>
              </a:extLst>
            </p:cNvPr>
            <p:cNvSpPr txBox="1"/>
            <p:nvPr/>
          </p:nvSpPr>
          <p:spPr>
            <a:xfrm>
              <a:off x="7057352"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27</a:t>
              </a:r>
            </a:p>
          </p:txBody>
        </p:sp>
        <p:sp>
          <p:nvSpPr>
            <p:cNvPr id="1079" name="TextBox 1078">
              <a:extLst>
                <a:ext uri="{FF2B5EF4-FFF2-40B4-BE49-F238E27FC236}">
                  <a16:creationId xmlns:a16="http://schemas.microsoft.com/office/drawing/2014/main" id="{77DCF2AA-0BF0-5439-56B2-A45903BFDA7D}"/>
                </a:ext>
              </a:extLst>
            </p:cNvPr>
            <p:cNvSpPr txBox="1"/>
            <p:nvPr/>
          </p:nvSpPr>
          <p:spPr>
            <a:xfrm>
              <a:off x="7238898"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1080" name="TextBox 1079">
              <a:extLst>
                <a:ext uri="{FF2B5EF4-FFF2-40B4-BE49-F238E27FC236}">
                  <a16:creationId xmlns:a16="http://schemas.microsoft.com/office/drawing/2014/main" id="{4D0A0585-7DAA-623D-E655-CB7B90811C29}"/>
                </a:ext>
              </a:extLst>
            </p:cNvPr>
            <p:cNvSpPr txBox="1"/>
            <p:nvPr/>
          </p:nvSpPr>
          <p:spPr>
            <a:xfrm>
              <a:off x="7417873"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33</a:t>
              </a:r>
            </a:p>
          </p:txBody>
        </p:sp>
        <p:sp>
          <p:nvSpPr>
            <p:cNvPr id="1081" name="TextBox 1080">
              <a:extLst>
                <a:ext uri="{FF2B5EF4-FFF2-40B4-BE49-F238E27FC236}">
                  <a16:creationId xmlns:a16="http://schemas.microsoft.com/office/drawing/2014/main" id="{8BB9E758-BC02-5B8E-1F9E-1596D7DBBCB0}"/>
                </a:ext>
              </a:extLst>
            </p:cNvPr>
            <p:cNvSpPr txBox="1"/>
            <p:nvPr/>
          </p:nvSpPr>
          <p:spPr>
            <a:xfrm>
              <a:off x="7599515"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36</a:t>
              </a:r>
            </a:p>
          </p:txBody>
        </p:sp>
        <p:sp>
          <p:nvSpPr>
            <p:cNvPr id="1082" name="TextBox 1081">
              <a:extLst>
                <a:ext uri="{FF2B5EF4-FFF2-40B4-BE49-F238E27FC236}">
                  <a16:creationId xmlns:a16="http://schemas.microsoft.com/office/drawing/2014/main" id="{86E325B3-252D-0974-2645-28B690248D97}"/>
                </a:ext>
              </a:extLst>
            </p:cNvPr>
            <p:cNvSpPr txBox="1"/>
            <p:nvPr/>
          </p:nvSpPr>
          <p:spPr>
            <a:xfrm>
              <a:off x="7781061"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39</a:t>
              </a:r>
            </a:p>
          </p:txBody>
        </p:sp>
        <p:sp>
          <p:nvSpPr>
            <p:cNvPr id="1083" name="TextBox 1082">
              <a:extLst>
                <a:ext uri="{FF2B5EF4-FFF2-40B4-BE49-F238E27FC236}">
                  <a16:creationId xmlns:a16="http://schemas.microsoft.com/office/drawing/2014/main" id="{5D528B57-FD37-8ED7-C5EA-BDCD2107E1A2}"/>
                </a:ext>
              </a:extLst>
            </p:cNvPr>
            <p:cNvSpPr txBox="1"/>
            <p:nvPr/>
          </p:nvSpPr>
          <p:spPr>
            <a:xfrm>
              <a:off x="7962608"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42</a:t>
              </a:r>
            </a:p>
          </p:txBody>
        </p:sp>
        <p:sp>
          <p:nvSpPr>
            <p:cNvPr id="1084" name="TextBox 1083">
              <a:extLst>
                <a:ext uri="{FF2B5EF4-FFF2-40B4-BE49-F238E27FC236}">
                  <a16:creationId xmlns:a16="http://schemas.microsoft.com/office/drawing/2014/main" id="{41AA9AE8-152C-8B51-1E66-857CF14CC099}"/>
                </a:ext>
              </a:extLst>
            </p:cNvPr>
            <p:cNvSpPr txBox="1"/>
            <p:nvPr/>
          </p:nvSpPr>
          <p:spPr>
            <a:xfrm>
              <a:off x="8144154"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1085" name="TextBox 1084">
              <a:extLst>
                <a:ext uri="{FF2B5EF4-FFF2-40B4-BE49-F238E27FC236}">
                  <a16:creationId xmlns:a16="http://schemas.microsoft.com/office/drawing/2014/main" id="{3DA89A56-D74F-12D1-EF90-ACD905EC20B0}"/>
                </a:ext>
              </a:extLst>
            </p:cNvPr>
            <p:cNvSpPr txBox="1"/>
            <p:nvPr/>
          </p:nvSpPr>
          <p:spPr>
            <a:xfrm>
              <a:off x="8323224"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48</a:t>
              </a:r>
            </a:p>
          </p:txBody>
        </p:sp>
        <p:sp>
          <p:nvSpPr>
            <p:cNvPr id="1086" name="TextBox 1085">
              <a:extLst>
                <a:ext uri="{FF2B5EF4-FFF2-40B4-BE49-F238E27FC236}">
                  <a16:creationId xmlns:a16="http://schemas.microsoft.com/office/drawing/2014/main" id="{9A3CBD88-CBA8-43FB-0F6B-801AB61C6F89}"/>
                </a:ext>
              </a:extLst>
            </p:cNvPr>
            <p:cNvSpPr txBox="1"/>
            <p:nvPr/>
          </p:nvSpPr>
          <p:spPr>
            <a:xfrm>
              <a:off x="8504771"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51</a:t>
              </a:r>
            </a:p>
          </p:txBody>
        </p:sp>
        <p:sp>
          <p:nvSpPr>
            <p:cNvPr id="1087" name="TextBox 1086">
              <a:extLst>
                <a:ext uri="{FF2B5EF4-FFF2-40B4-BE49-F238E27FC236}">
                  <a16:creationId xmlns:a16="http://schemas.microsoft.com/office/drawing/2014/main" id="{47FC5699-A927-4976-52B8-23E3CA2E5108}"/>
                </a:ext>
              </a:extLst>
            </p:cNvPr>
            <p:cNvSpPr txBox="1"/>
            <p:nvPr/>
          </p:nvSpPr>
          <p:spPr>
            <a:xfrm>
              <a:off x="8685841" y="2402445"/>
              <a:ext cx="215444" cy="151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54</a:t>
              </a:r>
            </a:p>
          </p:txBody>
        </p:sp>
      </p:grpSp>
      <p:sp>
        <p:nvSpPr>
          <p:cNvPr id="5" name="TextBox 4">
            <a:extLst>
              <a:ext uri="{FF2B5EF4-FFF2-40B4-BE49-F238E27FC236}">
                <a16:creationId xmlns:a16="http://schemas.microsoft.com/office/drawing/2014/main" id="{28C49BD9-134C-4351-C7BB-1419E051BC55}"/>
              </a:ext>
            </a:extLst>
          </p:cNvPr>
          <p:cNvSpPr txBox="1"/>
          <p:nvPr/>
        </p:nvSpPr>
        <p:spPr>
          <a:xfrm rot="16200000">
            <a:off x="5653878" y="2063562"/>
            <a:ext cx="1360950"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Probability (%) of event free</a:t>
            </a:r>
          </a:p>
        </p:txBody>
      </p:sp>
      <p:grpSp>
        <p:nvGrpSpPr>
          <p:cNvPr id="54" name="Group 53">
            <a:extLst>
              <a:ext uri="{FF2B5EF4-FFF2-40B4-BE49-F238E27FC236}">
                <a16:creationId xmlns:a16="http://schemas.microsoft.com/office/drawing/2014/main" id="{294E24C2-8247-3680-FB49-07162EE97EFE}"/>
              </a:ext>
            </a:extLst>
          </p:cNvPr>
          <p:cNvGrpSpPr/>
          <p:nvPr/>
        </p:nvGrpSpPr>
        <p:grpSpPr>
          <a:xfrm>
            <a:off x="6296291" y="3124255"/>
            <a:ext cx="5488661" cy="534984"/>
            <a:chOff x="4727134" y="2443879"/>
            <a:chExt cx="4116496" cy="401238"/>
          </a:xfrm>
        </p:grpSpPr>
        <p:sp>
          <p:nvSpPr>
            <p:cNvPr id="8" name="TextBox 7">
              <a:extLst>
                <a:ext uri="{FF2B5EF4-FFF2-40B4-BE49-F238E27FC236}">
                  <a16:creationId xmlns:a16="http://schemas.microsoft.com/office/drawing/2014/main" id="{BDE9751B-FD81-BBBA-F829-BF2C7C55D211}"/>
                </a:ext>
              </a:extLst>
            </p:cNvPr>
            <p:cNvSpPr txBox="1"/>
            <p:nvPr/>
          </p:nvSpPr>
          <p:spPr>
            <a:xfrm>
              <a:off x="4728964" y="2451573"/>
              <a:ext cx="849993"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patients still at risk</a:t>
              </a:r>
            </a:p>
          </p:txBody>
        </p:sp>
        <p:grpSp>
          <p:nvGrpSpPr>
            <p:cNvPr id="9" name="Group 8">
              <a:extLst>
                <a:ext uri="{FF2B5EF4-FFF2-40B4-BE49-F238E27FC236}">
                  <a16:creationId xmlns:a16="http://schemas.microsoft.com/office/drawing/2014/main" id="{E1C3066E-9BFE-C930-9507-BDC447464E01}"/>
                </a:ext>
              </a:extLst>
            </p:cNvPr>
            <p:cNvGrpSpPr/>
            <p:nvPr/>
          </p:nvGrpSpPr>
          <p:grpSpPr>
            <a:xfrm>
              <a:off x="4728964" y="2590579"/>
              <a:ext cx="4114666" cy="76993"/>
              <a:chOff x="2085491" y="2770983"/>
              <a:chExt cx="4114666" cy="76993"/>
            </a:xfrm>
          </p:grpSpPr>
          <p:sp>
            <p:nvSpPr>
              <p:cNvPr id="34" name="TextBox 33">
                <a:extLst>
                  <a:ext uri="{FF2B5EF4-FFF2-40B4-BE49-F238E27FC236}">
                    <a16:creationId xmlns:a16="http://schemas.microsoft.com/office/drawing/2014/main" id="{4CEAC3F6-C22B-D9C4-2460-1AAA36CFA4C7}"/>
                  </a:ext>
                </a:extLst>
              </p:cNvPr>
              <p:cNvSpPr txBox="1"/>
              <p:nvPr/>
            </p:nvSpPr>
            <p:spPr>
              <a:xfrm>
                <a:off x="2085491" y="2770983"/>
                <a:ext cx="306575"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High</a:t>
                </a:r>
              </a:p>
            </p:txBody>
          </p:sp>
          <p:sp>
            <p:nvSpPr>
              <p:cNvPr id="35" name="TextBox 34">
                <a:extLst>
                  <a:ext uri="{FF2B5EF4-FFF2-40B4-BE49-F238E27FC236}">
                    <a16:creationId xmlns:a16="http://schemas.microsoft.com/office/drawing/2014/main" id="{B743CB51-6885-92D3-BC71-51B1A3494C36}"/>
                  </a:ext>
                </a:extLst>
              </p:cNvPr>
              <p:cNvSpPr txBox="1"/>
              <p:nvPr/>
            </p:nvSpPr>
            <p:spPr>
              <a:xfrm>
                <a:off x="289084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57</a:t>
                </a:r>
              </a:p>
            </p:txBody>
          </p:sp>
          <p:sp>
            <p:nvSpPr>
              <p:cNvPr id="36" name="TextBox 35">
                <a:extLst>
                  <a:ext uri="{FF2B5EF4-FFF2-40B4-BE49-F238E27FC236}">
                    <a16:creationId xmlns:a16="http://schemas.microsoft.com/office/drawing/2014/main" id="{DA68715D-B2E7-D2B7-1EE3-D7D91B6AC501}"/>
                  </a:ext>
                </a:extLst>
              </p:cNvPr>
              <p:cNvSpPr txBox="1"/>
              <p:nvPr/>
            </p:nvSpPr>
            <p:spPr>
              <a:xfrm>
                <a:off x="307343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46</a:t>
                </a:r>
              </a:p>
            </p:txBody>
          </p:sp>
          <p:sp>
            <p:nvSpPr>
              <p:cNvPr id="37" name="TextBox 36">
                <a:extLst>
                  <a:ext uri="{FF2B5EF4-FFF2-40B4-BE49-F238E27FC236}">
                    <a16:creationId xmlns:a16="http://schemas.microsoft.com/office/drawing/2014/main" id="{9337A7D8-6DE1-8160-3D9A-78DA8F166190}"/>
                  </a:ext>
                </a:extLst>
              </p:cNvPr>
              <p:cNvSpPr txBox="1"/>
              <p:nvPr/>
            </p:nvSpPr>
            <p:spPr>
              <a:xfrm>
                <a:off x="325504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38</a:t>
                </a:r>
              </a:p>
            </p:txBody>
          </p:sp>
          <p:sp>
            <p:nvSpPr>
              <p:cNvPr id="38" name="TextBox 37">
                <a:extLst>
                  <a:ext uri="{FF2B5EF4-FFF2-40B4-BE49-F238E27FC236}">
                    <a16:creationId xmlns:a16="http://schemas.microsoft.com/office/drawing/2014/main" id="{B069452C-7B58-B3F1-F8BE-4C68F8E99AC4}"/>
                  </a:ext>
                </a:extLst>
              </p:cNvPr>
              <p:cNvSpPr txBox="1"/>
              <p:nvPr/>
            </p:nvSpPr>
            <p:spPr>
              <a:xfrm>
                <a:off x="343707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33</a:t>
                </a:r>
              </a:p>
            </p:txBody>
          </p:sp>
          <p:sp>
            <p:nvSpPr>
              <p:cNvPr id="39" name="TextBox 38">
                <a:extLst>
                  <a:ext uri="{FF2B5EF4-FFF2-40B4-BE49-F238E27FC236}">
                    <a16:creationId xmlns:a16="http://schemas.microsoft.com/office/drawing/2014/main" id="{E996CDBB-EC21-A29A-14F4-EF5AA2C31C0D}"/>
                  </a:ext>
                </a:extLst>
              </p:cNvPr>
              <p:cNvSpPr txBox="1"/>
              <p:nvPr/>
            </p:nvSpPr>
            <p:spPr>
              <a:xfrm>
                <a:off x="361231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31</a:t>
                </a:r>
              </a:p>
            </p:txBody>
          </p:sp>
          <p:sp>
            <p:nvSpPr>
              <p:cNvPr id="40" name="TextBox 39">
                <a:extLst>
                  <a:ext uri="{FF2B5EF4-FFF2-40B4-BE49-F238E27FC236}">
                    <a16:creationId xmlns:a16="http://schemas.microsoft.com/office/drawing/2014/main" id="{CCBF75D6-9738-0FD0-7860-B0F164D41D23}"/>
                  </a:ext>
                </a:extLst>
              </p:cNvPr>
              <p:cNvSpPr txBox="1"/>
              <p:nvPr/>
            </p:nvSpPr>
            <p:spPr>
              <a:xfrm>
                <a:off x="3793857"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41" name="TextBox 40">
                <a:extLst>
                  <a:ext uri="{FF2B5EF4-FFF2-40B4-BE49-F238E27FC236}">
                    <a16:creationId xmlns:a16="http://schemas.microsoft.com/office/drawing/2014/main" id="{2209E9B1-2954-8496-CE62-16AF09DD0967}"/>
                  </a:ext>
                </a:extLst>
              </p:cNvPr>
              <p:cNvSpPr txBox="1"/>
              <p:nvPr/>
            </p:nvSpPr>
            <p:spPr>
              <a:xfrm>
                <a:off x="397283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27</a:t>
                </a:r>
              </a:p>
            </p:txBody>
          </p:sp>
          <p:sp>
            <p:nvSpPr>
              <p:cNvPr id="42" name="TextBox 41">
                <a:extLst>
                  <a:ext uri="{FF2B5EF4-FFF2-40B4-BE49-F238E27FC236}">
                    <a16:creationId xmlns:a16="http://schemas.microsoft.com/office/drawing/2014/main" id="{2277B0E3-FE58-64D2-1DC2-70568E70F6DC}"/>
                  </a:ext>
                </a:extLst>
              </p:cNvPr>
              <p:cNvSpPr txBox="1"/>
              <p:nvPr/>
            </p:nvSpPr>
            <p:spPr>
              <a:xfrm>
                <a:off x="4154475"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43" name="TextBox 42">
                <a:extLst>
                  <a:ext uri="{FF2B5EF4-FFF2-40B4-BE49-F238E27FC236}">
                    <a16:creationId xmlns:a16="http://schemas.microsoft.com/office/drawing/2014/main" id="{98F7D799-B613-1D4B-BD64-140188839982}"/>
                  </a:ext>
                </a:extLst>
              </p:cNvPr>
              <p:cNvSpPr txBox="1"/>
              <p:nvPr/>
            </p:nvSpPr>
            <p:spPr>
              <a:xfrm>
                <a:off x="433602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44" name="TextBox 43">
                <a:extLst>
                  <a:ext uri="{FF2B5EF4-FFF2-40B4-BE49-F238E27FC236}">
                    <a16:creationId xmlns:a16="http://schemas.microsoft.com/office/drawing/2014/main" id="{AF2A06B5-9A28-E532-EE82-5D3F572A936A}"/>
                  </a:ext>
                </a:extLst>
              </p:cNvPr>
              <p:cNvSpPr txBox="1"/>
              <p:nvPr/>
            </p:nvSpPr>
            <p:spPr>
              <a:xfrm>
                <a:off x="4520743"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45" name="TextBox 44">
                <a:extLst>
                  <a:ext uri="{FF2B5EF4-FFF2-40B4-BE49-F238E27FC236}">
                    <a16:creationId xmlns:a16="http://schemas.microsoft.com/office/drawing/2014/main" id="{44882104-24F8-FCC7-0569-999125886A64}"/>
                  </a:ext>
                </a:extLst>
              </p:cNvPr>
              <p:cNvSpPr txBox="1"/>
              <p:nvPr/>
            </p:nvSpPr>
            <p:spPr>
              <a:xfrm>
                <a:off x="4702288"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22</a:t>
                </a:r>
              </a:p>
            </p:txBody>
          </p:sp>
          <p:sp>
            <p:nvSpPr>
              <p:cNvPr id="46" name="TextBox 45">
                <a:extLst>
                  <a:ext uri="{FF2B5EF4-FFF2-40B4-BE49-F238E27FC236}">
                    <a16:creationId xmlns:a16="http://schemas.microsoft.com/office/drawing/2014/main" id="{751EB79F-6BD4-C544-FD91-9C32B310A330}"/>
                  </a:ext>
                </a:extLst>
              </p:cNvPr>
              <p:cNvSpPr txBox="1"/>
              <p:nvPr/>
            </p:nvSpPr>
            <p:spPr>
              <a:xfrm>
                <a:off x="488443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22</a:t>
                </a:r>
              </a:p>
            </p:txBody>
          </p:sp>
          <p:sp>
            <p:nvSpPr>
              <p:cNvPr id="47" name="TextBox 46">
                <a:extLst>
                  <a:ext uri="{FF2B5EF4-FFF2-40B4-BE49-F238E27FC236}">
                    <a16:creationId xmlns:a16="http://schemas.microsoft.com/office/drawing/2014/main" id="{50C4EB68-BB8A-9D02-2EC2-DF3827602974}"/>
                  </a:ext>
                </a:extLst>
              </p:cNvPr>
              <p:cNvSpPr txBox="1"/>
              <p:nvPr/>
            </p:nvSpPr>
            <p:spPr>
              <a:xfrm>
                <a:off x="506608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48" name="TextBox 47">
                <a:extLst>
                  <a:ext uri="{FF2B5EF4-FFF2-40B4-BE49-F238E27FC236}">
                    <a16:creationId xmlns:a16="http://schemas.microsoft.com/office/drawing/2014/main" id="{84E4ADCC-CEC7-0B19-03C8-BC4789B36353}"/>
                  </a:ext>
                </a:extLst>
              </p:cNvPr>
              <p:cNvSpPr txBox="1"/>
              <p:nvPr/>
            </p:nvSpPr>
            <p:spPr>
              <a:xfrm>
                <a:off x="524445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49" name="TextBox 48">
                <a:extLst>
                  <a:ext uri="{FF2B5EF4-FFF2-40B4-BE49-F238E27FC236}">
                    <a16:creationId xmlns:a16="http://schemas.microsoft.com/office/drawing/2014/main" id="{0C9BAA18-5151-634D-DFC6-186F60A5A5EC}"/>
                  </a:ext>
                </a:extLst>
              </p:cNvPr>
              <p:cNvSpPr txBox="1"/>
              <p:nvPr/>
            </p:nvSpPr>
            <p:spPr>
              <a:xfrm>
                <a:off x="542599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17</a:t>
                </a:r>
              </a:p>
            </p:txBody>
          </p:sp>
          <p:sp>
            <p:nvSpPr>
              <p:cNvPr id="50" name="TextBox 49">
                <a:extLst>
                  <a:ext uri="{FF2B5EF4-FFF2-40B4-BE49-F238E27FC236}">
                    <a16:creationId xmlns:a16="http://schemas.microsoft.com/office/drawing/2014/main" id="{695B4954-B2C0-B1E0-7BAA-13CA2146EFB5}"/>
                  </a:ext>
                </a:extLst>
              </p:cNvPr>
              <p:cNvSpPr txBox="1"/>
              <p:nvPr/>
            </p:nvSpPr>
            <p:spPr>
              <a:xfrm>
                <a:off x="561072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17</a:t>
                </a:r>
              </a:p>
            </p:txBody>
          </p:sp>
          <p:sp>
            <p:nvSpPr>
              <p:cNvPr id="51" name="TextBox 50">
                <a:extLst>
                  <a:ext uri="{FF2B5EF4-FFF2-40B4-BE49-F238E27FC236}">
                    <a16:creationId xmlns:a16="http://schemas.microsoft.com/office/drawing/2014/main" id="{0D12A532-5A76-740D-7905-57518F729394}"/>
                  </a:ext>
                </a:extLst>
              </p:cNvPr>
              <p:cNvSpPr txBox="1"/>
              <p:nvPr/>
            </p:nvSpPr>
            <p:spPr>
              <a:xfrm>
                <a:off x="5807822"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7</a:t>
                </a:r>
              </a:p>
            </p:txBody>
          </p:sp>
          <p:sp>
            <p:nvSpPr>
              <p:cNvPr id="52" name="TextBox 51">
                <a:extLst>
                  <a:ext uri="{FF2B5EF4-FFF2-40B4-BE49-F238E27FC236}">
                    <a16:creationId xmlns:a16="http://schemas.microsoft.com/office/drawing/2014/main" id="{F2ED4DE5-759E-F4DE-FE63-EE60C131AD8C}"/>
                  </a:ext>
                </a:extLst>
              </p:cNvPr>
              <p:cNvSpPr txBox="1"/>
              <p:nvPr/>
            </p:nvSpPr>
            <p:spPr>
              <a:xfrm>
                <a:off x="5986195"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a:t>
                </a:r>
              </a:p>
            </p:txBody>
          </p:sp>
          <p:sp>
            <p:nvSpPr>
              <p:cNvPr id="53" name="TextBox 52">
                <a:extLst>
                  <a:ext uri="{FF2B5EF4-FFF2-40B4-BE49-F238E27FC236}">
                    <a16:creationId xmlns:a16="http://schemas.microsoft.com/office/drawing/2014/main" id="{5ED4CA05-44FD-5393-C23A-316E0AFA803E}"/>
                  </a:ext>
                </a:extLst>
              </p:cNvPr>
              <p:cNvSpPr txBox="1"/>
              <p:nvPr/>
            </p:nvSpPr>
            <p:spPr>
              <a:xfrm>
                <a:off x="6164089"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grpSp>
          <p:nvGrpSpPr>
            <p:cNvPr id="10" name="Group 9">
              <a:extLst>
                <a:ext uri="{FF2B5EF4-FFF2-40B4-BE49-F238E27FC236}">
                  <a16:creationId xmlns:a16="http://schemas.microsoft.com/office/drawing/2014/main" id="{28959526-C046-B6B9-5285-AD91AFB1453D}"/>
                </a:ext>
              </a:extLst>
            </p:cNvPr>
            <p:cNvGrpSpPr/>
            <p:nvPr/>
          </p:nvGrpSpPr>
          <p:grpSpPr>
            <a:xfrm>
              <a:off x="4727134" y="2691132"/>
              <a:ext cx="4114666" cy="153985"/>
              <a:chOff x="2085491" y="3016681"/>
              <a:chExt cx="4114666" cy="153985"/>
            </a:xfrm>
          </p:grpSpPr>
          <p:sp>
            <p:nvSpPr>
              <p:cNvPr id="14" name="TextBox 13">
                <a:extLst>
                  <a:ext uri="{FF2B5EF4-FFF2-40B4-BE49-F238E27FC236}">
                    <a16:creationId xmlns:a16="http://schemas.microsoft.com/office/drawing/2014/main" id="{814AF960-1908-A157-D98C-5381DD1FE054}"/>
                  </a:ext>
                </a:extLst>
              </p:cNvPr>
              <p:cNvSpPr txBox="1"/>
              <p:nvPr/>
            </p:nvSpPr>
            <p:spPr>
              <a:xfrm>
                <a:off x="2085491" y="3016681"/>
                <a:ext cx="666048"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FLIPI Low/</a:t>
                </a:r>
                <a:r>
                  <a:rPr kumimoji="0" lang="en-US" sz="667"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lntermediate</a:t>
                </a:r>
                <a:endPar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 name="TextBox 14">
                <a:extLst>
                  <a:ext uri="{FF2B5EF4-FFF2-40B4-BE49-F238E27FC236}">
                    <a16:creationId xmlns:a16="http://schemas.microsoft.com/office/drawing/2014/main" id="{DB5DB48B-7C60-79B5-FB3F-EE0FEC98E60B}"/>
                  </a:ext>
                </a:extLst>
              </p:cNvPr>
              <p:cNvSpPr txBox="1"/>
              <p:nvPr/>
            </p:nvSpPr>
            <p:spPr>
              <a:xfrm>
                <a:off x="289084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37</a:t>
                </a:r>
              </a:p>
            </p:txBody>
          </p:sp>
          <p:sp>
            <p:nvSpPr>
              <p:cNvPr id="16" name="TextBox 15">
                <a:extLst>
                  <a:ext uri="{FF2B5EF4-FFF2-40B4-BE49-F238E27FC236}">
                    <a16:creationId xmlns:a16="http://schemas.microsoft.com/office/drawing/2014/main" id="{631E2B14-00F5-CE22-F299-8A15BEE65214}"/>
                  </a:ext>
                </a:extLst>
              </p:cNvPr>
              <p:cNvSpPr txBox="1"/>
              <p:nvPr/>
            </p:nvSpPr>
            <p:spPr>
              <a:xfrm>
                <a:off x="307343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34</a:t>
                </a:r>
              </a:p>
            </p:txBody>
          </p:sp>
          <p:sp>
            <p:nvSpPr>
              <p:cNvPr id="17" name="TextBox 16">
                <a:extLst>
                  <a:ext uri="{FF2B5EF4-FFF2-40B4-BE49-F238E27FC236}">
                    <a16:creationId xmlns:a16="http://schemas.microsoft.com/office/drawing/2014/main" id="{DE7C137B-41E6-97C9-C03E-DDF048362289}"/>
                  </a:ext>
                </a:extLst>
              </p:cNvPr>
              <p:cNvSpPr txBox="1"/>
              <p:nvPr/>
            </p:nvSpPr>
            <p:spPr>
              <a:xfrm>
                <a:off x="325504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18" name="TextBox 17">
                <a:extLst>
                  <a:ext uri="{FF2B5EF4-FFF2-40B4-BE49-F238E27FC236}">
                    <a16:creationId xmlns:a16="http://schemas.microsoft.com/office/drawing/2014/main" id="{1841B36A-64D4-20C0-88D3-1FD277227840}"/>
                  </a:ext>
                </a:extLst>
              </p:cNvPr>
              <p:cNvSpPr txBox="1"/>
              <p:nvPr/>
            </p:nvSpPr>
            <p:spPr>
              <a:xfrm>
                <a:off x="343707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19" name="TextBox 18">
                <a:extLst>
                  <a:ext uri="{FF2B5EF4-FFF2-40B4-BE49-F238E27FC236}">
                    <a16:creationId xmlns:a16="http://schemas.microsoft.com/office/drawing/2014/main" id="{49B595BE-FF4A-F17A-240A-12AD20DF92AD}"/>
                  </a:ext>
                </a:extLst>
              </p:cNvPr>
              <p:cNvSpPr txBox="1"/>
              <p:nvPr/>
            </p:nvSpPr>
            <p:spPr>
              <a:xfrm>
                <a:off x="361231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26</a:t>
                </a:r>
              </a:p>
            </p:txBody>
          </p:sp>
          <p:sp>
            <p:nvSpPr>
              <p:cNvPr id="20" name="TextBox 19">
                <a:extLst>
                  <a:ext uri="{FF2B5EF4-FFF2-40B4-BE49-F238E27FC236}">
                    <a16:creationId xmlns:a16="http://schemas.microsoft.com/office/drawing/2014/main" id="{5AEE940E-FE96-8BF4-07BD-8CFE257A53CC}"/>
                  </a:ext>
                </a:extLst>
              </p:cNvPr>
              <p:cNvSpPr txBox="1"/>
              <p:nvPr/>
            </p:nvSpPr>
            <p:spPr>
              <a:xfrm>
                <a:off x="3793857"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21" name="TextBox 20">
                <a:extLst>
                  <a:ext uri="{FF2B5EF4-FFF2-40B4-BE49-F238E27FC236}">
                    <a16:creationId xmlns:a16="http://schemas.microsoft.com/office/drawing/2014/main" id="{C1C4B252-564F-B6B8-0F34-19DE07C36B4E}"/>
                  </a:ext>
                </a:extLst>
              </p:cNvPr>
              <p:cNvSpPr txBox="1"/>
              <p:nvPr/>
            </p:nvSpPr>
            <p:spPr>
              <a:xfrm>
                <a:off x="3973633" y="3016681"/>
                <a:ext cx="70533" cy="1539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22" name="TextBox 21">
                <a:extLst>
                  <a:ext uri="{FF2B5EF4-FFF2-40B4-BE49-F238E27FC236}">
                    <a16:creationId xmlns:a16="http://schemas.microsoft.com/office/drawing/2014/main" id="{073265C2-8500-F3FD-C432-831C9294757E}"/>
                  </a:ext>
                </a:extLst>
              </p:cNvPr>
              <p:cNvSpPr txBox="1"/>
              <p:nvPr/>
            </p:nvSpPr>
            <p:spPr>
              <a:xfrm>
                <a:off x="4154475"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23" name="TextBox 22">
                <a:extLst>
                  <a:ext uri="{FF2B5EF4-FFF2-40B4-BE49-F238E27FC236}">
                    <a16:creationId xmlns:a16="http://schemas.microsoft.com/office/drawing/2014/main" id="{10B658A5-181D-5D3B-C0EE-759DF3910BF3}"/>
                  </a:ext>
                </a:extLst>
              </p:cNvPr>
              <p:cNvSpPr txBox="1"/>
              <p:nvPr/>
            </p:nvSpPr>
            <p:spPr>
              <a:xfrm>
                <a:off x="433602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24" name="TextBox 23">
                <a:extLst>
                  <a:ext uri="{FF2B5EF4-FFF2-40B4-BE49-F238E27FC236}">
                    <a16:creationId xmlns:a16="http://schemas.microsoft.com/office/drawing/2014/main" id="{C7FD7518-CCF1-FB03-5474-52D63603C38C}"/>
                  </a:ext>
                </a:extLst>
              </p:cNvPr>
              <p:cNvSpPr txBox="1"/>
              <p:nvPr/>
            </p:nvSpPr>
            <p:spPr>
              <a:xfrm>
                <a:off x="4520743"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25" name="TextBox 24">
                <a:extLst>
                  <a:ext uri="{FF2B5EF4-FFF2-40B4-BE49-F238E27FC236}">
                    <a16:creationId xmlns:a16="http://schemas.microsoft.com/office/drawing/2014/main" id="{D59A0AD2-4DE4-A4D1-B31F-74B43F1E55C6}"/>
                  </a:ext>
                </a:extLst>
              </p:cNvPr>
              <p:cNvSpPr txBox="1"/>
              <p:nvPr/>
            </p:nvSpPr>
            <p:spPr>
              <a:xfrm>
                <a:off x="4702288"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26" name="TextBox 25">
                <a:extLst>
                  <a:ext uri="{FF2B5EF4-FFF2-40B4-BE49-F238E27FC236}">
                    <a16:creationId xmlns:a16="http://schemas.microsoft.com/office/drawing/2014/main" id="{724A7B21-8B77-FD6A-24FD-E1BE90DA57F9}"/>
                  </a:ext>
                </a:extLst>
              </p:cNvPr>
              <p:cNvSpPr txBox="1"/>
              <p:nvPr/>
            </p:nvSpPr>
            <p:spPr>
              <a:xfrm>
                <a:off x="488443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22</a:t>
                </a:r>
              </a:p>
            </p:txBody>
          </p:sp>
          <p:sp>
            <p:nvSpPr>
              <p:cNvPr id="27" name="TextBox 26">
                <a:extLst>
                  <a:ext uri="{FF2B5EF4-FFF2-40B4-BE49-F238E27FC236}">
                    <a16:creationId xmlns:a16="http://schemas.microsoft.com/office/drawing/2014/main" id="{EBE98716-5269-BD55-AE97-6F402C0AF3FD}"/>
                  </a:ext>
                </a:extLst>
              </p:cNvPr>
              <p:cNvSpPr txBox="1"/>
              <p:nvPr/>
            </p:nvSpPr>
            <p:spPr>
              <a:xfrm>
                <a:off x="506608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21</a:t>
                </a:r>
              </a:p>
            </p:txBody>
          </p:sp>
          <p:sp>
            <p:nvSpPr>
              <p:cNvPr id="28" name="TextBox 27">
                <a:extLst>
                  <a:ext uri="{FF2B5EF4-FFF2-40B4-BE49-F238E27FC236}">
                    <a16:creationId xmlns:a16="http://schemas.microsoft.com/office/drawing/2014/main" id="{49B6C1D1-DE2D-E798-C857-5ED18C94FE55}"/>
                  </a:ext>
                </a:extLst>
              </p:cNvPr>
              <p:cNvSpPr txBox="1"/>
              <p:nvPr/>
            </p:nvSpPr>
            <p:spPr>
              <a:xfrm>
                <a:off x="524445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29" name="TextBox 28">
                <a:extLst>
                  <a:ext uri="{FF2B5EF4-FFF2-40B4-BE49-F238E27FC236}">
                    <a16:creationId xmlns:a16="http://schemas.microsoft.com/office/drawing/2014/main" id="{AF96B00A-144D-F67E-1B3F-A068A220CE18}"/>
                  </a:ext>
                </a:extLst>
              </p:cNvPr>
              <p:cNvSpPr txBox="1"/>
              <p:nvPr/>
            </p:nvSpPr>
            <p:spPr>
              <a:xfrm>
                <a:off x="542599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30" name="TextBox 29">
                <a:extLst>
                  <a:ext uri="{FF2B5EF4-FFF2-40B4-BE49-F238E27FC236}">
                    <a16:creationId xmlns:a16="http://schemas.microsoft.com/office/drawing/2014/main" id="{9F2C955C-1E8B-DD86-B3D5-D96CF03936CA}"/>
                  </a:ext>
                </a:extLst>
              </p:cNvPr>
              <p:cNvSpPr txBox="1"/>
              <p:nvPr/>
            </p:nvSpPr>
            <p:spPr>
              <a:xfrm>
                <a:off x="561072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17</a:t>
                </a:r>
              </a:p>
            </p:txBody>
          </p:sp>
          <p:sp>
            <p:nvSpPr>
              <p:cNvPr id="31" name="TextBox 30">
                <a:extLst>
                  <a:ext uri="{FF2B5EF4-FFF2-40B4-BE49-F238E27FC236}">
                    <a16:creationId xmlns:a16="http://schemas.microsoft.com/office/drawing/2014/main" id="{10AB3F58-D268-1CF4-92FB-FEAAB16FE672}"/>
                  </a:ext>
                </a:extLst>
              </p:cNvPr>
              <p:cNvSpPr txBox="1"/>
              <p:nvPr/>
            </p:nvSpPr>
            <p:spPr>
              <a:xfrm>
                <a:off x="5807822"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8</a:t>
                </a:r>
              </a:p>
            </p:txBody>
          </p:sp>
          <p:sp>
            <p:nvSpPr>
              <p:cNvPr id="32" name="TextBox 31">
                <a:extLst>
                  <a:ext uri="{FF2B5EF4-FFF2-40B4-BE49-F238E27FC236}">
                    <a16:creationId xmlns:a16="http://schemas.microsoft.com/office/drawing/2014/main" id="{DF671A0A-CA64-6AAD-2CAE-95E057F6DD00}"/>
                  </a:ext>
                </a:extLst>
              </p:cNvPr>
              <p:cNvSpPr txBox="1"/>
              <p:nvPr/>
            </p:nvSpPr>
            <p:spPr>
              <a:xfrm>
                <a:off x="5986195"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a:t>
                </a:r>
              </a:p>
            </p:txBody>
          </p:sp>
          <p:sp>
            <p:nvSpPr>
              <p:cNvPr id="33" name="TextBox 32">
                <a:extLst>
                  <a:ext uri="{FF2B5EF4-FFF2-40B4-BE49-F238E27FC236}">
                    <a16:creationId xmlns:a16="http://schemas.microsoft.com/office/drawing/2014/main" id="{E05CCF31-CF30-1C01-BBDC-30121B8353B3}"/>
                  </a:ext>
                </a:extLst>
              </p:cNvPr>
              <p:cNvSpPr txBox="1"/>
              <p:nvPr/>
            </p:nvSpPr>
            <p:spPr>
              <a:xfrm>
                <a:off x="6164089"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sp>
          <p:nvSpPr>
            <p:cNvPr id="11" name="TextBox 10">
              <a:extLst>
                <a:ext uri="{FF2B5EF4-FFF2-40B4-BE49-F238E27FC236}">
                  <a16:creationId xmlns:a16="http://schemas.microsoft.com/office/drawing/2014/main" id="{9308DDEE-A55E-E519-EB8C-764A16F7E94C}"/>
                </a:ext>
              </a:extLst>
            </p:cNvPr>
            <p:cNvSpPr txBox="1"/>
            <p:nvPr/>
          </p:nvSpPr>
          <p:spPr>
            <a:xfrm>
              <a:off x="6784393" y="2443879"/>
              <a:ext cx="53019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Time (months)</a:t>
              </a:r>
            </a:p>
          </p:txBody>
        </p:sp>
      </p:grpSp>
      <p:sp>
        <p:nvSpPr>
          <p:cNvPr id="1241" name="Freeform: Shape 1240">
            <a:extLst>
              <a:ext uri="{FF2B5EF4-FFF2-40B4-BE49-F238E27FC236}">
                <a16:creationId xmlns:a16="http://schemas.microsoft.com/office/drawing/2014/main" id="{FBF432B0-A3FD-B6D9-C365-EFF396FCE7D2}"/>
              </a:ext>
            </a:extLst>
          </p:cNvPr>
          <p:cNvSpPr/>
          <p:nvPr/>
        </p:nvSpPr>
        <p:spPr>
          <a:xfrm>
            <a:off x="8284103" y="4543957"/>
            <a:ext cx="305255" cy="12700"/>
          </a:xfrm>
          <a:custGeom>
            <a:avLst/>
            <a:gdLst>
              <a:gd name="connsiteX0" fmla="*/ 0 w 228941"/>
              <a:gd name="connsiteY0" fmla="*/ 0 h 9525"/>
              <a:gd name="connsiteX1" fmla="*/ 228942 w 228941"/>
              <a:gd name="connsiteY1" fmla="*/ 0 h 9525"/>
            </a:gdLst>
            <a:ahLst/>
            <a:cxnLst>
              <a:cxn ang="0">
                <a:pos x="connsiteX0" y="connsiteY0"/>
              </a:cxn>
              <a:cxn ang="0">
                <a:pos x="connsiteX1" y="connsiteY1"/>
              </a:cxn>
            </a:cxnLst>
            <a:rect l="l" t="t" r="r" b="b"/>
            <a:pathLst>
              <a:path w="228941" h="9525">
                <a:moveTo>
                  <a:pt x="0" y="0"/>
                </a:moveTo>
                <a:lnTo>
                  <a:pt x="228942" y="0"/>
                </a:lnTo>
              </a:path>
            </a:pathLst>
          </a:custGeom>
          <a:ln w="9525"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2" name="Freeform: Shape 1241">
            <a:extLst>
              <a:ext uri="{FF2B5EF4-FFF2-40B4-BE49-F238E27FC236}">
                <a16:creationId xmlns:a16="http://schemas.microsoft.com/office/drawing/2014/main" id="{4404EF8E-FACE-2199-F00A-AAA0265BED09}"/>
              </a:ext>
            </a:extLst>
          </p:cNvPr>
          <p:cNvSpPr/>
          <p:nvPr/>
        </p:nvSpPr>
        <p:spPr>
          <a:xfrm>
            <a:off x="8284103" y="4601869"/>
            <a:ext cx="305255" cy="12700"/>
          </a:xfrm>
          <a:custGeom>
            <a:avLst/>
            <a:gdLst>
              <a:gd name="connsiteX0" fmla="*/ 0 w 228941"/>
              <a:gd name="connsiteY0" fmla="*/ 0 h 9525"/>
              <a:gd name="connsiteX1" fmla="*/ 228942 w 228941"/>
              <a:gd name="connsiteY1" fmla="*/ 0 h 9525"/>
            </a:gdLst>
            <a:ahLst/>
            <a:cxnLst>
              <a:cxn ang="0">
                <a:pos x="connsiteX0" y="connsiteY0"/>
              </a:cxn>
              <a:cxn ang="0">
                <a:pos x="connsiteX1" y="connsiteY1"/>
              </a:cxn>
            </a:cxnLst>
            <a:rect l="l" t="t" r="r" b="b"/>
            <a:pathLst>
              <a:path w="228941" h="9525">
                <a:moveTo>
                  <a:pt x="0" y="0"/>
                </a:moveTo>
                <a:lnTo>
                  <a:pt x="228942" y="0"/>
                </a:lnTo>
              </a:path>
            </a:pathLst>
          </a:custGeom>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3" name="Freeform: Shape 1242">
            <a:extLst>
              <a:ext uri="{FF2B5EF4-FFF2-40B4-BE49-F238E27FC236}">
                <a16:creationId xmlns:a16="http://schemas.microsoft.com/office/drawing/2014/main" id="{E8B43DF6-BEE6-11D2-B461-574E66F75528}"/>
              </a:ext>
            </a:extLst>
          </p:cNvPr>
          <p:cNvSpPr/>
          <p:nvPr/>
        </p:nvSpPr>
        <p:spPr>
          <a:xfrm>
            <a:off x="8257365" y="4453279"/>
            <a:ext cx="53600" cy="50291"/>
          </a:xfrm>
          <a:custGeom>
            <a:avLst/>
            <a:gdLst>
              <a:gd name="connsiteX0" fmla="*/ 20053 w 40200"/>
              <a:gd name="connsiteY0" fmla="*/ 0 h 37718"/>
              <a:gd name="connsiteX1" fmla="*/ 40200 w 40200"/>
              <a:gd name="connsiteY1" fmla="*/ 37719 h 37718"/>
              <a:gd name="connsiteX2" fmla="*/ 0 w 40200"/>
              <a:gd name="connsiteY2" fmla="*/ 37719 h 37718"/>
              <a:gd name="connsiteX3" fmla="*/ 20053 w 40200"/>
              <a:gd name="connsiteY3" fmla="*/ 0 h 37718"/>
            </a:gdLst>
            <a:ahLst/>
            <a:cxnLst>
              <a:cxn ang="0">
                <a:pos x="connsiteX0" y="connsiteY0"/>
              </a:cxn>
              <a:cxn ang="0">
                <a:pos x="connsiteX1" y="connsiteY1"/>
              </a:cxn>
              <a:cxn ang="0">
                <a:pos x="connsiteX2" y="connsiteY2"/>
              </a:cxn>
              <a:cxn ang="0">
                <a:pos x="connsiteX3" y="connsiteY3"/>
              </a:cxn>
            </a:cxnLst>
            <a:rect l="l" t="t" r="r" b="b"/>
            <a:pathLst>
              <a:path w="40200" h="37718">
                <a:moveTo>
                  <a:pt x="20053" y="0"/>
                </a:moveTo>
                <a:lnTo>
                  <a:pt x="40200" y="37719"/>
                </a:lnTo>
                <a:lnTo>
                  <a:pt x="0" y="37719"/>
                </a:lnTo>
                <a:lnTo>
                  <a:pt x="20053"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4" name="Freeform: Shape 1243">
            <a:extLst>
              <a:ext uri="{FF2B5EF4-FFF2-40B4-BE49-F238E27FC236}">
                <a16:creationId xmlns:a16="http://schemas.microsoft.com/office/drawing/2014/main" id="{1A3A5EBB-919D-B247-E239-27920572C8E3}"/>
              </a:ext>
            </a:extLst>
          </p:cNvPr>
          <p:cNvSpPr/>
          <p:nvPr/>
        </p:nvSpPr>
        <p:spPr>
          <a:xfrm>
            <a:off x="8357976" y="4453406"/>
            <a:ext cx="53600" cy="50292"/>
          </a:xfrm>
          <a:custGeom>
            <a:avLst/>
            <a:gdLst>
              <a:gd name="connsiteX0" fmla="*/ 0 w 40200"/>
              <a:gd name="connsiteY0" fmla="*/ 37719 h 37719"/>
              <a:gd name="connsiteX1" fmla="*/ 0 w 40200"/>
              <a:gd name="connsiteY1" fmla="*/ 0 h 37719"/>
              <a:gd name="connsiteX2" fmla="*/ 40200 w 40200"/>
              <a:gd name="connsiteY2" fmla="*/ 0 h 37719"/>
              <a:gd name="connsiteX3" fmla="*/ 40200 w 40200"/>
              <a:gd name="connsiteY3" fmla="*/ 37719 h 37719"/>
              <a:gd name="connsiteX4" fmla="*/ 0 w 40200"/>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719">
                <a:moveTo>
                  <a:pt x="0" y="37719"/>
                </a:moveTo>
                <a:lnTo>
                  <a:pt x="0" y="0"/>
                </a:lnTo>
                <a:lnTo>
                  <a:pt x="40200" y="0"/>
                </a:lnTo>
                <a:lnTo>
                  <a:pt x="40200" y="37719"/>
                </a:lnTo>
                <a:lnTo>
                  <a:pt x="0" y="37719"/>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5" name="Freeform: Shape 1244">
            <a:extLst>
              <a:ext uri="{FF2B5EF4-FFF2-40B4-BE49-F238E27FC236}">
                <a16:creationId xmlns:a16="http://schemas.microsoft.com/office/drawing/2014/main" id="{CDB896B3-C8DC-9F82-3AFB-DDCB8BFE7525}"/>
              </a:ext>
            </a:extLst>
          </p:cNvPr>
          <p:cNvSpPr/>
          <p:nvPr/>
        </p:nvSpPr>
        <p:spPr>
          <a:xfrm>
            <a:off x="8357976" y="4518684"/>
            <a:ext cx="53600" cy="50291"/>
          </a:xfrm>
          <a:custGeom>
            <a:avLst/>
            <a:gdLst>
              <a:gd name="connsiteX0" fmla="*/ 20053 w 40200"/>
              <a:gd name="connsiteY0" fmla="*/ 0 h 37718"/>
              <a:gd name="connsiteX1" fmla="*/ 40200 w 40200"/>
              <a:gd name="connsiteY1" fmla="*/ 37719 h 37718"/>
              <a:gd name="connsiteX2" fmla="*/ 0 w 40200"/>
              <a:gd name="connsiteY2" fmla="*/ 37719 h 37718"/>
              <a:gd name="connsiteX3" fmla="*/ 20053 w 40200"/>
              <a:gd name="connsiteY3" fmla="*/ 0 h 37718"/>
            </a:gdLst>
            <a:ahLst/>
            <a:cxnLst>
              <a:cxn ang="0">
                <a:pos x="connsiteX0" y="connsiteY0"/>
              </a:cxn>
              <a:cxn ang="0">
                <a:pos x="connsiteX1" y="connsiteY1"/>
              </a:cxn>
              <a:cxn ang="0">
                <a:pos x="connsiteX2" y="connsiteY2"/>
              </a:cxn>
              <a:cxn ang="0">
                <a:pos x="connsiteX3" y="connsiteY3"/>
              </a:cxn>
            </a:cxnLst>
            <a:rect l="l" t="t" r="r" b="b"/>
            <a:pathLst>
              <a:path w="40200" h="37718">
                <a:moveTo>
                  <a:pt x="20053" y="0"/>
                </a:moveTo>
                <a:lnTo>
                  <a:pt x="40200" y="37719"/>
                </a:lnTo>
                <a:lnTo>
                  <a:pt x="0" y="37719"/>
                </a:lnTo>
                <a:lnTo>
                  <a:pt x="20053"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6" name="Freeform: Shape 1245">
            <a:extLst>
              <a:ext uri="{FF2B5EF4-FFF2-40B4-BE49-F238E27FC236}">
                <a16:creationId xmlns:a16="http://schemas.microsoft.com/office/drawing/2014/main" id="{2233D399-CC0E-D3C5-EF21-C21FD1C31811}"/>
              </a:ext>
            </a:extLst>
          </p:cNvPr>
          <p:cNvSpPr/>
          <p:nvPr/>
        </p:nvSpPr>
        <p:spPr>
          <a:xfrm>
            <a:off x="8357976" y="4518684"/>
            <a:ext cx="53600" cy="50291"/>
          </a:xfrm>
          <a:custGeom>
            <a:avLst/>
            <a:gdLst>
              <a:gd name="connsiteX0" fmla="*/ 20053 w 40200"/>
              <a:gd name="connsiteY0" fmla="*/ 0 h 37718"/>
              <a:gd name="connsiteX1" fmla="*/ 40200 w 40200"/>
              <a:gd name="connsiteY1" fmla="*/ 37719 h 37718"/>
              <a:gd name="connsiteX2" fmla="*/ 0 w 40200"/>
              <a:gd name="connsiteY2" fmla="*/ 37719 h 37718"/>
              <a:gd name="connsiteX3" fmla="*/ 20053 w 40200"/>
              <a:gd name="connsiteY3" fmla="*/ 0 h 37718"/>
            </a:gdLst>
            <a:ahLst/>
            <a:cxnLst>
              <a:cxn ang="0">
                <a:pos x="connsiteX0" y="connsiteY0"/>
              </a:cxn>
              <a:cxn ang="0">
                <a:pos x="connsiteX1" y="connsiteY1"/>
              </a:cxn>
              <a:cxn ang="0">
                <a:pos x="connsiteX2" y="connsiteY2"/>
              </a:cxn>
              <a:cxn ang="0">
                <a:pos x="connsiteX3" y="connsiteY3"/>
              </a:cxn>
            </a:cxnLst>
            <a:rect l="l" t="t" r="r" b="b"/>
            <a:pathLst>
              <a:path w="40200" h="37718">
                <a:moveTo>
                  <a:pt x="20053" y="0"/>
                </a:moveTo>
                <a:lnTo>
                  <a:pt x="40200" y="37719"/>
                </a:lnTo>
                <a:lnTo>
                  <a:pt x="0" y="37719"/>
                </a:lnTo>
                <a:lnTo>
                  <a:pt x="20053"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7" name="Freeform: Shape 1246">
            <a:extLst>
              <a:ext uri="{FF2B5EF4-FFF2-40B4-BE49-F238E27FC236}">
                <a16:creationId xmlns:a16="http://schemas.microsoft.com/office/drawing/2014/main" id="{6B2A1AF8-47DF-E666-85D2-0D5805D0F5A2}"/>
              </a:ext>
            </a:extLst>
          </p:cNvPr>
          <p:cNvSpPr/>
          <p:nvPr/>
        </p:nvSpPr>
        <p:spPr>
          <a:xfrm>
            <a:off x="8357976" y="4569230"/>
            <a:ext cx="53600" cy="50291"/>
          </a:xfrm>
          <a:custGeom>
            <a:avLst/>
            <a:gdLst>
              <a:gd name="connsiteX0" fmla="*/ 0 w 40200"/>
              <a:gd name="connsiteY0" fmla="*/ 37719 h 37718"/>
              <a:gd name="connsiteX1" fmla="*/ 0 w 40200"/>
              <a:gd name="connsiteY1" fmla="*/ 0 h 37718"/>
              <a:gd name="connsiteX2" fmla="*/ 40200 w 40200"/>
              <a:gd name="connsiteY2" fmla="*/ 0 h 37718"/>
              <a:gd name="connsiteX3" fmla="*/ 40200 w 40200"/>
              <a:gd name="connsiteY3" fmla="*/ 37719 h 37718"/>
              <a:gd name="connsiteX4" fmla="*/ 0 w 40200"/>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718">
                <a:moveTo>
                  <a:pt x="0" y="37719"/>
                </a:moveTo>
                <a:lnTo>
                  <a:pt x="0" y="0"/>
                </a:lnTo>
                <a:lnTo>
                  <a:pt x="40200" y="0"/>
                </a:lnTo>
                <a:lnTo>
                  <a:pt x="40200" y="37719"/>
                </a:lnTo>
                <a:lnTo>
                  <a:pt x="0" y="37719"/>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8" name="Freeform: Shape 1247">
            <a:extLst>
              <a:ext uri="{FF2B5EF4-FFF2-40B4-BE49-F238E27FC236}">
                <a16:creationId xmlns:a16="http://schemas.microsoft.com/office/drawing/2014/main" id="{B34729E2-0A87-9E22-1B53-C6A6DF69CF90}"/>
              </a:ext>
            </a:extLst>
          </p:cNvPr>
          <p:cNvSpPr/>
          <p:nvPr/>
        </p:nvSpPr>
        <p:spPr>
          <a:xfrm>
            <a:off x="6593223" y="5402350"/>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9" name="Freeform: Shape 1248">
            <a:extLst>
              <a:ext uri="{FF2B5EF4-FFF2-40B4-BE49-F238E27FC236}">
                <a16:creationId xmlns:a16="http://schemas.microsoft.com/office/drawing/2014/main" id="{4A93A554-11EB-0CAA-0C0C-60BE6F9E90E8}"/>
              </a:ext>
            </a:extLst>
          </p:cNvPr>
          <p:cNvSpPr/>
          <p:nvPr/>
        </p:nvSpPr>
        <p:spPr>
          <a:xfrm>
            <a:off x="6625408" y="5311673"/>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0" name="Freeform: Shape 1249">
            <a:extLst>
              <a:ext uri="{FF2B5EF4-FFF2-40B4-BE49-F238E27FC236}">
                <a16:creationId xmlns:a16="http://schemas.microsoft.com/office/drawing/2014/main" id="{8F1DF62D-AE78-1170-B975-5859013ABB41}"/>
              </a:ext>
            </a:extLst>
          </p:cNvPr>
          <p:cNvSpPr/>
          <p:nvPr/>
        </p:nvSpPr>
        <p:spPr>
          <a:xfrm>
            <a:off x="6593223" y="5223661"/>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1" name="Freeform: Shape 1250">
            <a:extLst>
              <a:ext uri="{FF2B5EF4-FFF2-40B4-BE49-F238E27FC236}">
                <a16:creationId xmlns:a16="http://schemas.microsoft.com/office/drawing/2014/main" id="{FAED5006-AB57-F9EE-6AE3-70FF6A0FD66B}"/>
              </a:ext>
            </a:extLst>
          </p:cNvPr>
          <p:cNvSpPr/>
          <p:nvPr/>
        </p:nvSpPr>
        <p:spPr>
          <a:xfrm>
            <a:off x="6625408" y="5132984"/>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2" name="Freeform: Shape 1251">
            <a:extLst>
              <a:ext uri="{FF2B5EF4-FFF2-40B4-BE49-F238E27FC236}">
                <a16:creationId xmlns:a16="http://schemas.microsoft.com/office/drawing/2014/main" id="{76A6C7FA-42B5-8354-272C-DDFB890DCF23}"/>
              </a:ext>
            </a:extLst>
          </p:cNvPr>
          <p:cNvSpPr/>
          <p:nvPr/>
        </p:nvSpPr>
        <p:spPr>
          <a:xfrm>
            <a:off x="6593223" y="5044973"/>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3" name="Freeform: Shape 1252">
            <a:extLst>
              <a:ext uri="{FF2B5EF4-FFF2-40B4-BE49-F238E27FC236}">
                <a16:creationId xmlns:a16="http://schemas.microsoft.com/office/drawing/2014/main" id="{EFD31A43-EC2E-9D57-F7AB-4AE008E4D958}"/>
              </a:ext>
            </a:extLst>
          </p:cNvPr>
          <p:cNvSpPr/>
          <p:nvPr/>
        </p:nvSpPr>
        <p:spPr>
          <a:xfrm>
            <a:off x="6625408" y="4954294"/>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4" name="Freeform: Shape 1253">
            <a:extLst>
              <a:ext uri="{FF2B5EF4-FFF2-40B4-BE49-F238E27FC236}">
                <a16:creationId xmlns:a16="http://schemas.microsoft.com/office/drawing/2014/main" id="{FFFCDFE8-1013-3A17-6E40-3A9053671126}"/>
              </a:ext>
            </a:extLst>
          </p:cNvPr>
          <p:cNvSpPr/>
          <p:nvPr/>
        </p:nvSpPr>
        <p:spPr>
          <a:xfrm>
            <a:off x="6593223" y="4866157"/>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5" name="Freeform: Shape 1254">
            <a:extLst>
              <a:ext uri="{FF2B5EF4-FFF2-40B4-BE49-F238E27FC236}">
                <a16:creationId xmlns:a16="http://schemas.microsoft.com/office/drawing/2014/main" id="{D6F39458-7442-7A08-91E5-FA6EE4CE0A4F}"/>
              </a:ext>
            </a:extLst>
          </p:cNvPr>
          <p:cNvSpPr/>
          <p:nvPr/>
        </p:nvSpPr>
        <p:spPr>
          <a:xfrm>
            <a:off x="6625408" y="4775605"/>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6" name="Freeform: Shape 1255">
            <a:extLst>
              <a:ext uri="{FF2B5EF4-FFF2-40B4-BE49-F238E27FC236}">
                <a16:creationId xmlns:a16="http://schemas.microsoft.com/office/drawing/2014/main" id="{7A0145E6-A1E9-9588-C562-5EE51F0E5D5E}"/>
              </a:ext>
            </a:extLst>
          </p:cNvPr>
          <p:cNvSpPr/>
          <p:nvPr/>
        </p:nvSpPr>
        <p:spPr>
          <a:xfrm>
            <a:off x="6593223" y="4687468"/>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7" name="Freeform: Shape 1256">
            <a:extLst>
              <a:ext uri="{FF2B5EF4-FFF2-40B4-BE49-F238E27FC236}">
                <a16:creationId xmlns:a16="http://schemas.microsoft.com/office/drawing/2014/main" id="{1CBA5410-AB54-DD1E-226D-1F9F98C506EB}"/>
              </a:ext>
            </a:extLst>
          </p:cNvPr>
          <p:cNvSpPr/>
          <p:nvPr/>
        </p:nvSpPr>
        <p:spPr>
          <a:xfrm>
            <a:off x="6625408" y="4596917"/>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8" name="Freeform: Shape 1257">
            <a:extLst>
              <a:ext uri="{FF2B5EF4-FFF2-40B4-BE49-F238E27FC236}">
                <a16:creationId xmlns:a16="http://schemas.microsoft.com/office/drawing/2014/main" id="{BD575611-5311-FAAF-8746-70523AB03763}"/>
              </a:ext>
            </a:extLst>
          </p:cNvPr>
          <p:cNvSpPr/>
          <p:nvPr/>
        </p:nvSpPr>
        <p:spPr>
          <a:xfrm>
            <a:off x="6593223" y="4508778"/>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9" name="Freeform: Shape 1258">
            <a:extLst>
              <a:ext uri="{FF2B5EF4-FFF2-40B4-BE49-F238E27FC236}">
                <a16:creationId xmlns:a16="http://schemas.microsoft.com/office/drawing/2014/main" id="{6C48FFB2-E84D-8CE6-D2A2-BE68E90C25A1}"/>
              </a:ext>
            </a:extLst>
          </p:cNvPr>
          <p:cNvSpPr/>
          <p:nvPr/>
        </p:nvSpPr>
        <p:spPr>
          <a:xfrm>
            <a:off x="6625408" y="4418101"/>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0" name="Freeform: Shape 1259">
            <a:extLst>
              <a:ext uri="{FF2B5EF4-FFF2-40B4-BE49-F238E27FC236}">
                <a16:creationId xmlns:a16="http://schemas.microsoft.com/office/drawing/2014/main" id="{A7712718-0519-DD3A-9DD7-0F137C0CA04F}"/>
              </a:ext>
            </a:extLst>
          </p:cNvPr>
          <p:cNvSpPr/>
          <p:nvPr/>
        </p:nvSpPr>
        <p:spPr>
          <a:xfrm>
            <a:off x="6593223" y="4330089"/>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1" name="Freeform: Shape 1260">
            <a:extLst>
              <a:ext uri="{FF2B5EF4-FFF2-40B4-BE49-F238E27FC236}">
                <a16:creationId xmlns:a16="http://schemas.microsoft.com/office/drawing/2014/main" id="{415B890F-0FAF-A670-585F-6F1B27787E26}"/>
              </a:ext>
            </a:extLst>
          </p:cNvPr>
          <p:cNvSpPr/>
          <p:nvPr/>
        </p:nvSpPr>
        <p:spPr>
          <a:xfrm>
            <a:off x="6625408" y="4239412"/>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2" name="Freeform: Shape 1261">
            <a:extLst>
              <a:ext uri="{FF2B5EF4-FFF2-40B4-BE49-F238E27FC236}">
                <a16:creationId xmlns:a16="http://schemas.microsoft.com/office/drawing/2014/main" id="{F31E4668-5412-7AAB-7FFC-CBC153A0D3E3}"/>
              </a:ext>
            </a:extLst>
          </p:cNvPr>
          <p:cNvSpPr/>
          <p:nvPr/>
        </p:nvSpPr>
        <p:spPr>
          <a:xfrm>
            <a:off x="6593223" y="4148861"/>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3" name="Freeform: Shape 1262">
            <a:extLst>
              <a:ext uri="{FF2B5EF4-FFF2-40B4-BE49-F238E27FC236}">
                <a16:creationId xmlns:a16="http://schemas.microsoft.com/office/drawing/2014/main" id="{FFA2763D-828A-C751-5FC4-64691F7AA577}"/>
              </a:ext>
            </a:extLst>
          </p:cNvPr>
          <p:cNvSpPr/>
          <p:nvPr/>
        </p:nvSpPr>
        <p:spPr>
          <a:xfrm>
            <a:off x="6625408" y="4060722"/>
            <a:ext cx="15459" cy="12700"/>
          </a:xfrm>
          <a:custGeom>
            <a:avLst/>
            <a:gdLst>
              <a:gd name="connsiteX0" fmla="*/ 0 w 11594"/>
              <a:gd name="connsiteY0" fmla="*/ 0 h 9525"/>
              <a:gd name="connsiteX1" fmla="*/ 11594 w 11594"/>
              <a:gd name="connsiteY1" fmla="*/ 0 h 9525"/>
            </a:gdLst>
            <a:ahLst/>
            <a:cxnLst>
              <a:cxn ang="0">
                <a:pos x="connsiteX0" y="connsiteY0"/>
              </a:cxn>
              <a:cxn ang="0">
                <a:pos x="connsiteX1" y="connsiteY1"/>
              </a:cxn>
            </a:cxnLst>
            <a:rect l="l" t="t" r="r" b="b"/>
            <a:pathLst>
              <a:path w="11594" h="9525">
                <a:moveTo>
                  <a:pt x="0" y="0"/>
                </a:moveTo>
                <a:lnTo>
                  <a:pt x="11594"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4" name="Freeform: Shape 1263">
            <a:extLst>
              <a:ext uri="{FF2B5EF4-FFF2-40B4-BE49-F238E27FC236}">
                <a16:creationId xmlns:a16="http://schemas.microsoft.com/office/drawing/2014/main" id="{D806216A-FA0B-2EF9-C926-B406D1886560}"/>
              </a:ext>
            </a:extLst>
          </p:cNvPr>
          <p:cNvSpPr/>
          <p:nvPr/>
        </p:nvSpPr>
        <p:spPr>
          <a:xfrm>
            <a:off x="6593223" y="3970172"/>
            <a:ext cx="47644" cy="12700"/>
          </a:xfrm>
          <a:custGeom>
            <a:avLst/>
            <a:gdLst>
              <a:gd name="connsiteX0" fmla="*/ 35734 w 35733"/>
              <a:gd name="connsiteY0" fmla="*/ 0 h 9525"/>
              <a:gd name="connsiteX1" fmla="*/ 0 w 35733"/>
              <a:gd name="connsiteY1" fmla="*/ 0 h 9525"/>
            </a:gdLst>
            <a:ahLst/>
            <a:cxnLst>
              <a:cxn ang="0">
                <a:pos x="connsiteX0" y="connsiteY0"/>
              </a:cxn>
              <a:cxn ang="0">
                <a:pos x="connsiteX1" y="connsiteY1"/>
              </a:cxn>
            </a:cxnLst>
            <a:rect l="l" t="t" r="r" b="b"/>
            <a:pathLst>
              <a:path w="35733" h="9525">
                <a:moveTo>
                  <a:pt x="3573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5" name="Freeform: Shape 1264">
            <a:extLst>
              <a:ext uri="{FF2B5EF4-FFF2-40B4-BE49-F238E27FC236}">
                <a16:creationId xmlns:a16="http://schemas.microsoft.com/office/drawing/2014/main" id="{E1B0BB8D-69D7-9F62-2A1F-1E0223E8067F}"/>
              </a:ext>
            </a:extLst>
          </p:cNvPr>
          <p:cNvSpPr/>
          <p:nvPr/>
        </p:nvSpPr>
        <p:spPr>
          <a:xfrm>
            <a:off x="7435749"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6" name="Freeform: Shape 1265">
            <a:extLst>
              <a:ext uri="{FF2B5EF4-FFF2-40B4-BE49-F238E27FC236}">
                <a16:creationId xmlns:a16="http://schemas.microsoft.com/office/drawing/2014/main" id="{2E4A1891-81D6-7F96-D9C9-B59DF9C8CCF8}"/>
              </a:ext>
            </a:extLst>
          </p:cNvPr>
          <p:cNvSpPr/>
          <p:nvPr/>
        </p:nvSpPr>
        <p:spPr>
          <a:xfrm>
            <a:off x="751621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7" name="Freeform: Shape 1266">
            <a:extLst>
              <a:ext uri="{FF2B5EF4-FFF2-40B4-BE49-F238E27FC236}">
                <a16:creationId xmlns:a16="http://schemas.microsoft.com/office/drawing/2014/main" id="{FF257B5B-0E7B-D58E-4B99-183BD660DC8A}"/>
              </a:ext>
            </a:extLst>
          </p:cNvPr>
          <p:cNvSpPr/>
          <p:nvPr/>
        </p:nvSpPr>
        <p:spPr>
          <a:xfrm>
            <a:off x="7596675"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8" name="Freeform: Shape 1267">
            <a:extLst>
              <a:ext uri="{FF2B5EF4-FFF2-40B4-BE49-F238E27FC236}">
                <a16:creationId xmlns:a16="http://schemas.microsoft.com/office/drawing/2014/main" id="{731DA167-8988-65F8-7BD7-36D19F3EE2D4}"/>
              </a:ext>
            </a:extLst>
          </p:cNvPr>
          <p:cNvSpPr/>
          <p:nvPr/>
        </p:nvSpPr>
        <p:spPr>
          <a:xfrm>
            <a:off x="7677139"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9" name="Freeform: Shape 1268">
            <a:extLst>
              <a:ext uri="{FF2B5EF4-FFF2-40B4-BE49-F238E27FC236}">
                <a16:creationId xmlns:a16="http://schemas.microsoft.com/office/drawing/2014/main" id="{A0C16EA9-DD8E-8008-351D-09FBC70B7F9B}"/>
              </a:ext>
            </a:extLst>
          </p:cNvPr>
          <p:cNvSpPr/>
          <p:nvPr/>
        </p:nvSpPr>
        <p:spPr>
          <a:xfrm>
            <a:off x="7754309"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0" name="Freeform: Shape 1269">
            <a:extLst>
              <a:ext uri="{FF2B5EF4-FFF2-40B4-BE49-F238E27FC236}">
                <a16:creationId xmlns:a16="http://schemas.microsoft.com/office/drawing/2014/main" id="{DD59384B-6DCA-0564-C0FE-A8920FFC67B6}"/>
              </a:ext>
            </a:extLst>
          </p:cNvPr>
          <p:cNvSpPr/>
          <p:nvPr/>
        </p:nvSpPr>
        <p:spPr>
          <a:xfrm>
            <a:off x="783477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1" name="Freeform: Shape 1270">
            <a:extLst>
              <a:ext uri="{FF2B5EF4-FFF2-40B4-BE49-F238E27FC236}">
                <a16:creationId xmlns:a16="http://schemas.microsoft.com/office/drawing/2014/main" id="{237BCB13-5EE1-3A3C-83A5-156AB881B1E7}"/>
              </a:ext>
            </a:extLst>
          </p:cNvPr>
          <p:cNvSpPr/>
          <p:nvPr/>
        </p:nvSpPr>
        <p:spPr>
          <a:xfrm>
            <a:off x="7915237"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2" name="Freeform: Shape 1271">
            <a:extLst>
              <a:ext uri="{FF2B5EF4-FFF2-40B4-BE49-F238E27FC236}">
                <a16:creationId xmlns:a16="http://schemas.microsoft.com/office/drawing/2014/main" id="{349570BB-D400-750F-F82E-4EC089889C9B}"/>
              </a:ext>
            </a:extLst>
          </p:cNvPr>
          <p:cNvSpPr/>
          <p:nvPr/>
        </p:nvSpPr>
        <p:spPr>
          <a:xfrm>
            <a:off x="7995701"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3" name="Freeform: Shape 1272">
            <a:extLst>
              <a:ext uri="{FF2B5EF4-FFF2-40B4-BE49-F238E27FC236}">
                <a16:creationId xmlns:a16="http://schemas.microsoft.com/office/drawing/2014/main" id="{05C9D7EA-A01C-4F94-A4FF-06770CDE52F7}"/>
              </a:ext>
            </a:extLst>
          </p:cNvPr>
          <p:cNvSpPr/>
          <p:nvPr/>
        </p:nvSpPr>
        <p:spPr>
          <a:xfrm>
            <a:off x="8076165"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4" name="Freeform: Shape 1273">
            <a:extLst>
              <a:ext uri="{FF2B5EF4-FFF2-40B4-BE49-F238E27FC236}">
                <a16:creationId xmlns:a16="http://schemas.microsoft.com/office/drawing/2014/main" id="{F3A82D0B-A55F-48BF-FCA5-A991F693C94C}"/>
              </a:ext>
            </a:extLst>
          </p:cNvPr>
          <p:cNvSpPr/>
          <p:nvPr/>
        </p:nvSpPr>
        <p:spPr>
          <a:xfrm>
            <a:off x="8156754"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5" name="Freeform: Shape 1274">
            <a:extLst>
              <a:ext uri="{FF2B5EF4-FFF2-40B4-BE49-F238E27FC236}">
                <a16:creationId xmlns:a16="http://schemas.microsoft.com/office/drawing/2014/main" id="{36666B18-D8DC-58FA-99C9-E3182AE4623D}"/>
              </a:ext>
            </a:extLst>
          </p:cNvPr>
          <p:cNvSpPr/>
          <p:nvPr/>
        </p:nvSpPr>
        <p:spPr>
          <a:xfrm>
            <a:off x="8237218"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6" name="Freeform: Shape 1275">
            <a:extLst>
              <a:ext uri="{FF2B5EF4-FFF2-40B4-BE49-F238E27FC236}">
                <a16:creationId xmlns:a16="http://schemas.microsoft.com/office/drawing/2014/main" id="{8E315393-8D9C-75D3-E1F0-4FE612EDD258}"/>
              </a:ext>
            </a:extLst>
          </p:cNvPr>
          <p:cNvSpPr/>
          <p:nvPr/>
        </p:nvSpPr>
        <p:spPr>
          <a:xfrm>
            <a:off x="8317682"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7" name="Freeform: Shape 1276">
            <a:extLst>
              <a:ext uri="{FF2B5EF4-FFF2-40B4-BE49-F238E27FC236}">
                <a16:creationId xmlns:a16="http://schemas.microsoft.com/office/drawing/2014/main" id="{DF67A64A-BEC9-0EFD-9DB0-F750E804A961}"/>
              </a:ext>
            </a:extLst>
          </p:cNvPr>
          <p:cNvSpPr/>
          <p:nvPr/>
        </p:nvSpPr>
        <p:spPr>
          <a:xfrm>
            <a:off x="8398146"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8" name="Freeform: Shape 1277">
            <a:extLst>
              <a:ext uri="{FF2B5EF4-FFF2-40B4-BE49-F238E27FC236}">
                <a16:creationId xmlns:a16="http://schemas.microsoft.com/office/drawing/2014/main" id="{09182442-589B-0154-DDC5-DCE5FF0EAE69}"/>
              </a:ext>
            </a:extLst>
          </p:cNvPr>
          <p:cNvSpPr/>
          <p:nvPr/>
        </p:nvSpPr>
        <p:spPr>
          <a:xfrm>
            <a:off x="8478610"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9" name="Freeform: Shape 1278">
            <a:extLst>
              <a:ext uri="{FF2B5EF4-FFF2-40B4-BE49-F238E27FC236}">
                <a16:creationId xmlns:a16="http://schemas.microsoft.com/office/drawing/2014/main" id="{BE4184F8-613E-BB7D-1ECD-60D0E57CBF7A}"/>
              </a:ext>
            </a:extLst>
          </p:cNvPr>
          <p:cNvSpPr/>
          <p:nvPr/>
        </p:nvSpPr>
        <p:spPr>
          <a:xfrm>
            <a:off x="8559074"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0" name="Freeform: Shape 1279">
            <a:extLst>
              <a:ext uri="{FF2B5EF4-FFF2-40B4-BE49-F238E27FC236}">
                <a16:creationId xmlns:a16="http://schemas.microsoft.com/office/drawing/2014/main" id="{4E2DC373-1456-1367-E3FE-FFC7D2E27001}"/>
              </a:ext>
            </a:extLst>
          </p:cNvPr>
          <p:cNvSpPr/>
          <p:nvPr/>
        </p:nvSpPr>
        <p:spPr>
          <a:xfrm>
            <a:off x="8639663"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1" name="Freeform: Shape 1280">
            <a:extLst>
              <a:ext uri="{FF2B5EF4-FFF2-40B4-BE49-F238E27FC236}">
                <a16:creationId xmlns:a16="http://schemas.microsoft.com/office/drawing/2014/main" id="{94131005-3504-4FA9-E3D1-3FC8BEFDCD31}"/>
              </a:ext>
            </a:extLst>
          </p:cNvPr>
          <p:cNvSpPr/>
          <p:nvPr/>
        </p:nvSpPr>
        <p:spPr>
          <a:xfrm>
            <a:off x="8720127"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2" name="Freeform: Shape 1281">
            <a:extLst>
              <a:ext uri="{FF2B5EF4-FFF2-40B4-BE49-F238E27FC236}">
                <a16:creationId xmlns:a16="http://schemas.microsoft.com/office/drawing/2014/main" id="{F32282B1-BFE8-3A7D-5359-A1FA7A4B6434}"/>
              </a:ext>
            </a:extLst>
          </p:cNvPr>
          <p:cNvSpPr/>
          <p:nvPr/>
        </p:nvSpPr>
        <p:spPr>
          <a:xfrm>
            <a:off x="8800591"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3" name="Freeform: Shape 1282">
            <a:extLst>
              <a:ext uri="{FF2B5EF4-FFF2-40B4-BE49-F238E27FC236}">
                <a16:creationId xmlns:a16="http://schemas.microsoft.com/office/drawing/2014/main" id="{F20D917D-8CC5-A6AB-5A31-6F984CFA96C3}"/>
              </a:ext>
            </a:extLst>
          </p:cNvPr>
          <p:cNvSpPr/>
          <p:nvPr/>
        </p:nvSpPr>
        <p:spPr>
          <a:xfrm>
            <a:off x="8877761"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4" name="Freeform: Shape 1283">
            <a:extLst>
              <a:ext uri="{FF2B5EF4-FFF2-40B4-BE49-F238E27FC236}">
                <a16:creationId xmlns:a16="http://schemas.microsoft.com/office/drawing/2014/main" id="{28BAEC29-7AE0-9A5A-5AF7-DCF72386CAB4}"/>
              </a:ext>
            </a:extLst>
          </p:cNvPr>
          <p:cNvSpPr/>
          <p:nvPr/>
        </p:nvSpPr>
        <p:spPr>
          <a:xfrm>
            <a:off x="8958225"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5" name="Freeform: Shape 1284">
            <a:extLst>
              <a:ext uri="{FF2B5EF4-FFF2-40B4-BE49-F238E27FC236}">
                <a16:creationId xmlns:a16="http://schemas.microsoft.com/office/drawing/2014/main" id="{A6AAF52F-3A17-BE77-2CAB-0DAEB2C36613}"/>
              </a:ext>
            </a:extLst>
          </p:cNvPr>
          <p:cNvSpPr/>
          <p:nvPr/>
        </p:nvSpPr>
        <p:spPr>
          <a:xfrm>
            <a:off x="9038689"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6" name="Freeform: Shape 1285">
            <a:extLst>
              <a:ext uri="{FF2B5EF4-FFF2-40B4-BE49-F238E27FC236}">
                <a16:creationId xmlns:a16="http://schemas.microsoft.com/office/drawing/2014/main" id="{7557D4F9-3310-13BC-5988-718B86B4B7AD}"/>
              </a:ext>
            </a:extLst>
          </p:cNvPr>
          <p:cNvSpPr/>
          <p:nvPr/>
        </p:nvSpPr>
        <p:spPr>
          <a:xfrm>
            <a:off x="9119151"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7" name="Freeform: Shape 1286">
            <a:extLst>
              <a:ext uri="{FF2B5EF4-FFF2-40B4-BE49-F238E27FC236}">
                <a16:creationId xmlns:a16="http://schemas.microsoft.com/office/drawing/2014/main" id="{120162D3-A558-2F43-31F0-8953F85838BF}"/>
              </a:ext>
            </a:extLst>
          </p:cNvPr>
          <p:cNvSpPr/>
          <p:nvPr/>
        </p:nvSpPr>
        <p:spPr>
          <a:xfrm>
            <a:off x="9199615"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8" name="Freeform: Shape 1287">
            <a:extLst>
              <a:ext uri="{FF2B5EF4-FFF2-40B4-BE49-F238E27FC236}">
                <a16:creationId xmlns:a16="http://schemas.microsoft.com/office/drawing/2014/main" id="{4363B43F-E6F8-E151-A7A9-ED96DFB7D894}"/>
              </a:ext>
            </a:extLst>
          </p:cNvPr>
          <p:cNvSpPr/>
          <p:nvPr/>
        </p:nvSpPr>
        <p:spPr>
          <a:xfrm>
            <a:off x="9280206"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9" name="Freeform: Shape 1288">
            <a:extLst>
              <a:ext uri="{FF2B5EF4-FFF2-40B4-BE49-F238E27FC236}">
                <a16:creationId xmlns:a16="http://schemas.microsoft.com/office/drawing/2014/main" id="{BE92C41E-1EEB-8E5D-0584-602C816253D5}"/>
              </a:ext>
            </a:extLst>
          </p:cNvPr>
          <p:cNvSpPr/>
          <p:nvPr/>
        </p:nvSpPr>
        <p:spPr>
          <a:xfrm>
            <a:off x="9360670"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0" name="Freeform: Shape 1289">
            <a:extLst>
              <a:ext uri="{FF2B5EF4-FFF2-40B4-BE49-F238E27FC236}">
                <a16:creationId xmlns:a16="http://schemas.microsoft.com/office/drawing/2014/main" id="{15D244AD-2F99-25BD-4DDD-ABED38E431F1}"/>
              </a:ext>
            </a:extLst>
          </p:cNvPr>
          <p:cNvSpPr/>
          <p:nvPr/>
        </p:nvSpPr>
        <p:spPr>
          <a:xfrm>
            <a:off x="9441134"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1" name="Freeform: Shape 1290">
            <a:extLst>
              <a:ext uri="{FF2B5EF4-FFF2-40B4-BE49-F238E27FC236}">
                <a16:creationId xmlns:a16="http://schemas.microsoft.com/office/drawing/2014/main" id="{DF32F2D7-AAB0-C7DF-91CF-C857253F4959}"/>
              </a:ext>
            </a:extLst>
          </p:cNvPr>
          <p:cNvSpPr/>
          <p:nvPr/>
        </p:nvSpPr>
        <p:spPr>
          <a:xfrm>
            <a:off x="9521598"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2" name="Freeform: Shape 1291">
            <a:extLst>
              <a:ext uri="{FF2B5EF4-FFF2-40B4-BE49-F238E27FC236}">
                <a16:creationId xmlns:a16="http://schemas.microsoft.com/office/drawing/2014/main" id="{EBC0EFFB-2B22-546D-EB86-0F7EC587A808}"/>
              </a:ext>
            </a:extLst>
          </p:cNvPr>
          <p:cNvSpPr/>
          <p:nvPr/>
        </p:nvSpPr>
        <p:spPr>
          <a:xfrm>
            <a:off x="9602061"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3" name="Freeform: Shape 1292">
            <a:extLst>
              <a:ext uri="{FF2B5EF4-FFF2-40B4-BE49-F238E27FC236}">
                <a16:creationId xmlns:a16="http://schemas.microsoft.com/office/drawing/2014/main" id="{9D8FC932-F54D-0146-A96D-359EA7D97D08}"/>
              </a:ext>
            </a:extLst>
          </p:cNvPr>
          <p:cNvSpPr/>
          <p:nvPr/>
        </p:nvSpPr>
        <p:spPr>
          <a:xfrm>
            <a:off x="9682525"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4" name="Freeform: Shape 1293">
            <a:extLst>
              <a:ext uri="{FF2B5EF4-FFF2-40B4-BE49-F238E27FC236}">
                <a16:creationId xmlns:a16="http://schemas.microsoft.com/office/drawing/2014/main" id="{5DD16D05-2DB1-E70C-2D58-999D74F6EE34}"/>
              </a:ext>
            </a:extLst>
          </p:cNvPr>
          <p:cNvSpPr/>
          <p:nvPr/>
        </p:nvSpPr>
        <p:spPr>
          <a:xfrm>
            <a:off x="9762989"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5" name="Freeform: Shape 1294">
            <a:extLst>
              <a:ext uri="{FF2B5EF4-FFF2-40B4-BE49-F238E27FC236}">
                <a16:creationId xmlns:a16="http://schemas.microsoft.com/office/drawing/2014/main" id="{40416019-AD4F-D606-8511-11F140C6509B}"/>
              </a:ext>
            </a:extLst>
          </p:cNvPr>
          <p:cNvSpPr/>
          <p:nvPr/>
        </p:nvSpPr>
        <p:spPr>
          <a:xfrm>
            <a:off x="9843579"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6" name="Freeform: Shape 1295">
            <a:extLst>
              <a:ext uri="{FF2B5EF4-FFF2-40B4-BE49-F238E27FC236}">
                <a16:creationId xmlns:a16="http://schemas.microsoft.com/office/drawing/2014/main" id="{90BE9063-34AD-B57D-2BC8-2A451E0822B5}"/>
              </a:ext>
            </a:extLst>
          </p:cNvPr>
          <p:cNvSpPr/>
          <p:nvPr/>
        </p:nvSpPr>
        <p:spPr>
          <a:xfrm>
            <a:off x="992404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7" name="Freeform: Shape 1296">
            <a:extLst>
              <a:ext uri="{FF2B5EF4-FFF2-40B4-BE49-F238E27FC236}">
                <a16:creationId xmlns:a16="http://schemas.microsoft.com/office/drawing/2014/main" id="{9CE5886E-642F-66E0-DE7E-A28D500E50B5}"/>
              </a:ext>
            </a:extLst>
          </p:cNvPr>
          <p:cNvSpPr/>
          <p:nvPr/>
        </p:nvSpPr>
        <p:spPr>
          <a:xfrm>
            <a:off x="1000121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8" name="Freeform: Shape 1297">
            <a:extLst>
              <a:ext uri="{FF2B5EF4-FFF2-40B4-BE49-F238E27FC236}">
                <a16:creationId xmlns:a16="http://schemas.microsoft.com/office/drawing/2014/main" id="{F6A03AA4-A254-FB29-A63E-2D2E15B9EF15}"/>
              </a:ext>
            </a:extLst>
          </p:cNvPr>
          <p:cNvSpPr/>
          <p:nvPr/>
        </p:nvSpPr>
        <p:spPr>
          <a:xfrm>
            <a:off x="10081677"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9" name="Freeform: Shape 1298">
            <a:extLst>
              <a:ext uri="{FF2B5EF4-FFF2-40B4-BE49-F238E27FC236}">
                <a16:creationId xmlns:a16="http://schemas.microsoft.com/office/drawing/2014/main" id="{0795E9AC-4D1E-1F01-A9EF-EB4181F3EB82}"/>
              </a:ext>
            </a:extLst>
          </p:cNvPr>
          <p:cNvSpPr/>
          <p:nvPr/>
        </p:nvSpPr>
        <p:spPr>
          <a:xfrm>
            <a:off x="10162139"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0" name="Freeform: Shape 1299">
            <a:extLst>
              <a:ext uri="{FF2B5EF4-FFF2-40B4-BE49-F238E27FC236}">
                <a16:creationId xmlns:a16="http://schemas.microsoft.com/office/drawing/2014/main" id="{E423B5DC-9866-5702-CCFA-BD9566000E61}"/>
              </a:ext>
            </a:extLst>
          </p:cNvPr>
          <p:cNvSpPr/>
          <p:nvPr/>
        </p:nvSpPr>
        <p:spPr>
          <a:xfrm>
            <a:off x="1024260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1" name="Freeform: Shape 1300">
            <a:extLst>
              <a:ext uri="{FF2B5EF4-FFF2-40B4-BE49-F238E27FC236}">
                <a16:creationId xmlns:a16="http://schemas.microsoft.com/office/drawing/2014/main" id="{8191B0A8-5D79-7881-F6DB-DCC1A01B1705}"/>
              </a:ext>
            </a:extLst>
          </p:cNvPr>
          <p:cNvSpPr/>
          <p:nvPr/>
        </p:nvSpPr>
        <p:spPr>
          <a:xfrm>
            <a:off x="10323067"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2" name="Freeform: Shape 1301">
            <a:extLst>
              <a:ext uri="{FF2B5EF4-FFF2-40B4-BE49-F238E27FC236}">
                <a16:creationId xmlns:a16="http://schemas.microsoft.com/office/drawing/2014/main" id="{35F1944B-D964-69FF-E5A5-03BA410EE919}"/>
              </a:ext>
            </a:extLst>
          </p:cNvPr>
          <p:cNvSpPr/>
          <p:nvPr/>
        </p:nvSpPr>
        <p:spPr>
          <a:xfrm>
            <a:off x="10403531"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3" name="Freeform: Shape 1302">
            <a:extLst>
              <a:ext uri="{FF2B5EF4-FFF2-40B4-BE49-F238E27FC236}">
                <a16:creationId xmlns:a16="http://schemas.microsoft.com/office/drawing/2014/main" id="{6F1C2325-F21F-DB94-97E7-36E332CC8FC3}"/>
              </a:ext>
            </a:extLst>
          </p:cNvPr>
          <p:cNvSpPr/>
          <p:nvPr/>
        </p:nvSpPr>
        <p:spPr>
          <a:xfrm>
            <a:off x="10484122"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4" name="Freeform: Shape 1303">
            <a:extLst>
              <a:ext uri="{FF2B5EF4-FFF2-40B4-BE49-F238E27FC236}">
                <a16:creationId xmlns:a16="http://schemas.microsoft.com/office/drawing/2014/main" id="{54A239EA-FDB1-BA89-5135-394319AF48EE}"/>
              </a:ext>
            </a:extLst>
          </p:cNvPr>
          <p:cNvSpPr/>
          <p:nvPr/>
        </p:nvSpPr>
        <p:spPr>
          <a:xfrm>
            <a:off x="10564586"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5" name="Freeform: Shape 1304">
            <a:extLst>
              <a:ext uri="{FF2B5EF4-FFF2-40B4-BE49-F238E27FC236}">
                <a16:creationId xmlns:a16="http://schemas.microsoft.com/office/drawing/2014/main" id="{55C914D4-9CDF-A950-8975-885CF82D8A1B}"/>
              </a:ext>
            </a:extLst>
          </p:cNvPr>
          <p:cNvSpPr/>
          <p:nvPr/>
        </p:nvSpPr>
        <p:spPr>
          <a:xfrm>
            <a:off x="10645049"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6" name="Freeform: Shape 1305">
            <a:extLst>
              <a:ext uri="{FF2B5EF4-FFF2-40B4-BE49-F238E27FC236}">
                <a16:creationId xmlns:a16="http://schemas.microsoft.com/office/drawing/2014/main" id="{0ED24A7C-D820-1603-74AE-54DFC938C819}"/>
              </a:ext>
            </a:extLst>
          </p:cNvPr>
          <p:cNvSpPr/>
          <p:nvPr/>
        </p:nvSpPr>
        <p:spPr>
          <a:xfrm>
            <a:off x="1072551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7" name="Freeform: Shape 1306">
            <a:extLst>
              <a:ext uri="{FF2B5EF4-FFF2-40B4-BE49-F238E27FC236}">
                <a16:creationId xmlns:a16="http://schemas.microsoft.com/office/drawing/2014/main" id="{70D692D7-45E0-600A-280A-4C938640063E}"/>
              </a:ext>
            </a:extLst>
          </p:cNvPr>
          <p:cNvSpPr/>
          <p:nvPr/>
        </p:nvSpPr>
        <p:spPr>
          <a:xfrm>
            <a:off x="10805977"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8" name="Freeform: Shape 1307">
            <a:extLst>
              <a:ext uri="{FF2B5EF4-FFF2-40B4-BE49-F238E27FC236}">
                <a16:creationId xmlns:a16="http://schemas.microsoft.com/office/drawing/2014/main" id="{93BA7BF2-A21F-509D-418A-782D5A22EA1B}"/>
              </a:ext>
            </a:extLst>
          </p:cNvPr>
          <p:cNvSpPr/>
          <p:nvPr/>
        </p:nvSpPr>
        <p:spPr>
          <a:xfrm>
            <a:off x="10886441"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9" name="Freeform: Shape 1308">
            <a:extLst>
              <a:ext uri="{FF2B5EF4-FFF2-40B4-BE49-F238E27FC236}">
                <a16:creationId xmlns:a16="http://schemas.microsoft.com/office/drawing/2014/main" id="{9388017A-D012-436E-9187-FEA9F9CC346F}"/>
              </a:ext>
            </a:extLst>
          </p:cNvPr>
          <p:cNvSpPr/>
          <p:nvPr/>
        </p:nvSpPr>
        <p:spPr>
          <a:xfrm>
            <a:off x="10967031"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0" name="Freeform: Shape 1309">
            <a:extLst>
              <a:ext uri="{FF2B5EF4-FFF2-40B4-BE49-F238E27FC236}">
                <a16:creationId xmlns:a16="http://schemas.microsoft.com/office/drawing/2014/main" id="{46BFB36B-AE41-B482-DAF7-98139B7C5BC5}"/>
              </a:ext>
            </a:extLst>
          </p:cNvPr>
          <p:cNvSpPr/>
          <p:nvPr/>
        </p:nvSpPr>
        <p:spPr>
          <a:xfrm>
            <a:off x="11047495"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1" name="Freeform: Shape 1310">
            <a:extLst>
              <a:ext uri="{FF2B5EF4-FFF2-40B4-BE49-F238E27FC236}">
                <a16:creationId xmlns:a16="http://schemas.microsoft.com/office/drawing/2014/main" id="{C720D0C6-D876-D842-E7D6-0F7413B0814B}"/>
              </a:ext>
            </a:extLst>
          </p:cNvPr>
          <p:cNvSpPr/>
          <p:nvPr/>
        </p:nvSpPr>
        <p:spPr>
          <a:xfrm>
            <a:off x="11124537"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2" name="Freeform: Shape 1311">
            <a:extLst>
              <a:ext uri="{FF2B5EF4-FFF2-40B4-BE49-F238E27FC236}">
                <a16:creationId xmlns:a16="http://schemas.microsoft.com/office/drawing/2014/main" id="{111D67C2-B09F-42EE-CBF3-214B6EE10D30}"/>
              </a:ext>
            </a:extLst>
          </p:cNvPr>
          <p:cNvSpPr/>
          <p:nvPr/>
        </p:nvSpPr>
        <p:spPr>
          <a:xfrm>
            <a:off x="11205127"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3" name="Freeform: Shape 1312">
            <a:extLst>
              <a:ext uri="{FF2B5EF4-FFF2-40B4-BE49-F238E27FC236}">
                <a16:creationId xmlns:a16="http://schemas.microsoft.com/office/drawing/2014/main" id="{69622C1D-AB6B-D581-FE41-53EEFA9BF897}"/>
              </a:ext>
            </a:extLst>
          </p:cNvPr>
          <p:cNvSpPr/>
          <p:nvPr/>
        </p:nvSpPr>
        <p:spPr>
          <a:xfrm>
            <a:off x="11285591"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4" name="Freeform: Shape 1313">
            <a:extLst>
              <a:ext uri="{FF2B5EF4-FFF2-40B4-BE49-F238E27FC236}">
                <a16:creationId xmlns:a16="http://schemas.microsoft.com/office/drawing/2014/main" id="{65FBF4FB-6C13-1AD9-46F7-C12C04F3BD89}"/>
              </a:ext>
            </a:extLst>
          </p:cNvPr>
          <p:cNvSpPr/>
          <p:nvPr/>
        </p:nvSpPr>
        <p:spPr>
          <a:xfrm>
            <a:off x="11366055"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5" name="Freeform: Shape 1314">
            <a:extLst>
              <a:ext uri="{FF2B5EF4-FFF2-40B4-BE49-F238E27FC236}">
                <a16:creationId xmlns:a16="http://schemas.microsoft.com/office/drawing/2014/main" id="{75917FF4-9BB9-B02B-7C28-B180CBCD37D9}"/>
              </a:ext>
            </a:extLst>
          </p:cNvPr>
          <p:cNvSpPr/>
          <p:nvPr/>
        </p:nvSpPr>
        <p:spPr>
          <a:xfrm>
            <a:off x="11446519"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6" name="Freeform: Shape 1315">
            <a:extLst>
              <a:ext uri="{FF2B5EF4-FFF2-40B4-BE49-F238E27FC236}">
                <a16:creationId xmlns:a16="http://schemas.microsoft.com/office/drawing/2014/main" id="{1B18C704-7FAC-C00A-992C-CCEDDD3A0F46}"/>
              </a:ext>
            </a:extLst>
          </p:cNvPr>
          <p:cNvSpPr/>
          <p:nvPr/>
        </p:nvSpPr>
        <p:spPr>
          <a:xfrm>
            <a:off x="11526983"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7" name="Freeform: Shape 1316">
            <a:extLst>
              <a:ext uri="{FF2B5EF4-FFF2-40B4-BE49-F238E27FC236}">
                <a16:creationId xmlns:a16="http://schemas.microsoft.com/office/drawing/2014/main" id="{51AF2909-D880-B9FD-2EAB-F80C85B1A254}"/>
              </a:ext>
            </a:extLst>
          </p:cNvPr>
          <p:cNvSpPr/>
          <p:nvPr/>
        </p:nvSpPr>
        <p:spPr>
          <a:xfrm>
            <a:off x="11607447"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8" name="Freeform: Shape 1317">
            <a:extLst>
              <a:ext uri="{FF2B5EF4-FFF2-40B4-BE49-F238E27FC236}">
                <a16:creationId xmlns:a16="http://schemas.microsoft.com/office/drawing/2014/main" id="{FD0CED06-253C-7A74-D1E1-71744055264D}"/>
              </a:ext>
            </a:extLst>
          </p:cNvPr>
          <p:cNvSpPr/>
          <p:nvPr/>
        </p:nvSpPr>
        <p:spPr>
          <a:xfrm>
            <a:off x="11687403" y="5422543"/>
            <a:ext cx="12671" cy="17525"/>
          </a:xfrm>
          <a:custGeom>
            <a:avLst/>
            <a:gdLst>
              <a:gd name="connsiteX0" fmla="*/ 0 w 9503"/>
              <a:gd name="connsiteY0" fmla="*/ 13144 h 13144"/>
              <a:gd name="connsiteX1" fmla="*/ 0 w 9503"/>
              <a:gd name="connsiteY1" fmla="*/ 0 h 13144"/>
            </a:gdLst>
            <a:ahLst/>
            <a:cxnLst>
              <a:cxn ang="0">
                <a:pos x="connsiteX0" y="connsiteY0"/>
              </a:cxn>
              <a:cxn ang="0">
                <a:pos x="connsiteX1" y="connsiteY1"/>
              </a:cxn>
            </a:cxnLst>
            <a:rect l="l" t="t" r="r" b="b"/>
            <a:pathLst>
              <a:path w="9503" h="13144">
                <a:moveTo>
                  <a:pt x="0" y="1314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9" name="Freeform: Shape 1318">
            <a:extLst>
              <a:ext uri="{FF2B5EF4-FFF2-40B4-BE49-F238E27FC236}">
                <a16:creationId xmlns:a16="http://schemas.microsoft.com/office/drawing/2014/main" id="{D653343D-A2D2-05E1-7EDB-86439820CFF1}"/>
              </a:ext>
            </a:extLst>
          </p:cNvPr>
          <p:cNvSpPr/>
          <p:nvPr/>
        </p:nvSpPr>
        <p:spPr>
          <a:xfrm>
            <a:off x="11767867" y="5422544"/>
            <a:ext cx="12671" cy="37719"/>
          </a:xfrm>
          <a:custGeom>
            <a:avLst/>
            <a:gdLst>
              <a:gd name="connsiteX0" fmla="*/ 0 w 9503"/>
              <a:gd name="connsiteY0" fmla="*/ 0 h 28289"/>
              <a:gd name="connsiteX1" fmla="*/ 0 w 9503"/>
              <a:gd name="connsiteY1" fmla="*/ 28289 h 28289"/>
            </a:gdLst>
            <a:ahLst/>
            <a:cxnLst>
              <a:cxn ang="0">
                <a:pos x="connsiteX0" y="connsiteY0"/>
              </a:cxn>
              <a:cxn ang="0">
                <a:pos x="connsiteX1" y="connsiteY1"/>
              </a:cxn>
            </a:cxnLst>
            <a:rect l="l" t="t" r="r" b="b"/>
            <a:pathLst>
              <a:path w="9503" h="28289">
                <a:moveTo>
                  <a:pt x="0" y="0"/>
                </a:moveTo>
                <a:lnTo>
                  <a:pt x="0" y="28289"/>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0" name="Freeform: Shape 1319">
            <a:extLst>
              <a:ext uri="{FF2B5EF4-FFF2-40B4-BE49-F238E27FC236}">
                <a16:creationId xmlns:a16="http://schemas.microsoft.com/office/drawing/2014/main" id="{E2CC4B95-2964-6FB8-3A59-259D5589E632}"/>
              </a:ext>
            </a:extLst>
          </p:cNvPr>
          <p:cNvSpPr/>
          <p:nvPr/>
        </p:nvSpPr>
        <p:spPr>
          <a:xfrm>
            <a:off x="7435749" y="4209185"/>
            <a:ext cx="4275097" cy="1193164"/>
          </a:xfrm>
          <a:custGeom>
            <a:avLst/>
            <a:gdLst>
              <a:gd name="connsiteX0" fmla="*/ 0 w 3206323"/>
              <a:gd name="connsiteY0" fmla="*/ 0 h 894873"/>
              <a:gd name="connsiteX1" fmla="*/ 47708 w 3206323"/>
              <a:gd name="connsiteY1" fmla="*/ 0 h 894873"/>
              <a:gd name="connsiteX2" fmla="*/ 47708 w 3206323"/>
              <a:gd name="connsiteY2" fmla="*/ 15145 h 894873"/>
              <a:gd name="connsiteX3" fmla="*/ 158425 w 3206323"/>
              <a:gd name="connsiteY3" fmla="*/ 15145 h 894873"/>
              <a:gd name="connsiteX4" fmla="*/ 158425 w 3206323"/>
              <a:gd name="connsiteY4" fmla="*/ 28384 h 894873"/>
              <a:gd name="connsiteX5" fmla="*/ 168499 w 3206323"/>
              <a:gd name="connsiteY5" fmla="*/ 28384 h 894873"/>
              <a:gd name="connsiteX6" fmla="*/ 168499 w 3206323"/>
              <a:gd name="connsiteY6" fmla="*/ 43434 h 894873"/>
              <a:gd name="connsiteX7" fmla="*/ 178573 w 3206323"/>
              <a:gd name="connsiteY7" fmla="*/ 43434 h 894873"/>
              <a:gd name="connsiteX8" fmla="*/ 178573 w 3206323"/>
              <a:gd name="connsiteY8" fmla="*/ 100108 h 894873"/>
              <a:gd name="connsiteX9" fmla="*/ 183609 w 3206323"/>
              <a:gd name="connsiteY9" fmla="*/ 100108 h 894873"/>
              <a:gd name="connsiteX10" fmla="*/ 183609 w 3206323"/>
              <a:gd name="connsiteY10" fmla="*/ 115157 h 894873"/>
              <a:gd name="connsiteX11" fmla="*/ 296797 w 3206323"/>
              <a:gd name="connsiteY11" fmla="*/ 115157 h 894873"/>
              <a:gd name="connsiteX12" fmla="*/ 296797 w 3206323"/>
              <a:gd name="connsiteY12" fmla="*/ 130302 h 894873"/>
              <a:gd name="connsiteX13" fmla="*/ 336998 w 3206323"/>
              <a:gd name="connsiteY13" fmla="*/ 130302 h 894873"/>
              <a:gd name="connsiteX14" fmla="*/ 336998 w 3206323"/>
              <a:gd name="connsiteY14" fmla="*/ 143542 h 894873"/>
              <a:gd name="connsiteX15" fmla="*/ 349542 w 3206323"/>
              <a:gd name="connsiteY15" fmla="*/ 143542 h 894873"/>
              <a:gd name="connsiteX16" fmla="*/ 349542 w 3206323"/>
              <a:gd name="connsiteY16" fmla="*/ 158591 h 894873"/>
              <a:gd name="connsiteX17" fmla="*/ 359616 w 3206323"/>
              <a:gd name="connsiteY17" fmla="*/ 158591 h 894873"/>
              <a:gd name="connsiteX18" fmla="*/ 359616 w 3206323"/>
              <a:gd name="connsiteY18" fmla="*/ 173736 h 894873"/>
              <a:gd name="connsiteX19" fmla="*/ 362182 w 3206323"/>
              <a:gd name="connsiteY19" fmla="*/ 173736 h 894873"/>
              <a:gd name="connsiteX20" fmla="*/ 362182 w 3206323"/>
              <a:gd name="connsiteY20" fmla="*/ 188785 h 894873"/>
              <a:gd name="connsiteX21" fmla="*/ 364653 w 3206323"/>
              <a:gd name="connsiteY21" fmla="*/ 188785 h 894873"/>
              <a:gd name="connsiteX22" fmla="*/ 364653 w 3206323"/>
              <a:gd name="connsiteY22" fmla="*/ 203930 h 894873"/>
              <a:gd name="connsiteX23" fmla="*/ 374727 w 3206323"/>
              <a:gd name="connsiteY23" fmla="*/ 203930 h 894873"/>
              <a:gd name="connsiteX24" fmla="*/ 374727 w 3206323"/>
              <a:gd name="connsiteY24" fmla="*/ 219075 h 894873"/>
              <a:gd name="connsiteX25" fmla="*/ 518041 w 3206323"/>
              <a:gd name="connsiteY25" fmla="*/ 219075 h 894873"/>
              <a:gd name="connsiteX26" fmla="*/ 518041 w 3206323"/>
              <a:gd name="connsiteY26" fmla="*/ 234125 h 894873"/>
              <a:gd name="connsiteX27" fmla="*/ 570881 w 3206323"/>
              <a:gd name="connsiteY27" fmla="*/ 234125 h 894873"/>
              <a:gd name="connsiteX28" fmla="*/ 570881 w 3206323"/>
              <a:gd name="connsiteY28" fmla="*/ 249269 h 894873"/>
              <a:gd name="connsiteX29" fmla="*/ 596065 w 3206323"/>
              <a:gd name="connsiteY29" fmla="*/ 249269 h 894873"/>
              <a:gd name="connsiteX30" fmla="*/ 596065 w 3206323"/>
              <a:gd name="connsiteY30" fmla="*/ 266224 h 894873"/>
              <a:gd name="connsiteX31" fmla="*/ 694143 w 3206323"/>
              <a:gd name="connsiteY31" fmla="*/ 266224 h 894873"/>
              <a:gd name="connsiteX32" fmla="*/ 694143 w 3206323"/>
              <a:gd name="connsiteY32" fmla="*/ 281369 h 894873"/>
              <a:gd name="connsiteX33" fmla="*/ 736909 w 3206323"/>
              <a:gd name="connsiteY33" fmla="*/ 281369 h 894873"/>
              <a:gd name="connsiteX34" fmla="*/ 736909 w 3206323"/>
              <a:gd name="connsiteY34" fmla="*/ 296418 h 894873"/>
              <a:gd name="connsiteX35" fmla="*/ 741946 w 3206323"/>
              <a:gd name="connsiteY35" fmla="*/ 296418 h 894873"/>
              <a:gd name="connsiteX36" fmla="*/ 741946 w 3206323"/>
              <a:gd name="connsiteY36" fmla="*/ 311563 h 894873"/>
              <a:gd name="connsiteX37" fmla="*/ 1073906 w 3206323"/>
              <a:gd name="connsiteY37" fmla="*/ 311563 h 894873"/>
              <a:gd name="connsiteX38" fmla="*/ 1073906 w 3206323"/>
              <a:gd name="connsiteY38" fmla="*/ 326612 h 894873"/>
              <a:gd name="connsiteX39" fmla="*/ 1076472 w 3206323"/>
              <a:gd name="connsiteY39" fmla="*/ 326612 h 894873"/>
              <a:gd name="connsiteX40" fmla="*/ 1076472 w 3206323"/>
              <a:gd name="connsiteY40" fmla="*/ 341757 h 894873"/>
              <a:gd name="connsiteX41" fmla="*/ 1106599 w 3206323"/>
              <a:gd name="connsiteY41" fmla="*/ 341757 h 894873"/>
              <a:gd name="connsiteX42" fmla="*/ 1106599 w 3206323"/>
              <a:gd name="connsiteY42" fmla="*/ 356807 h 894873"/>
              <a:gd name="connsiteX43" fmla="*/ 1805873 w 3206323"/>
              <a:gd name="connsiteY43" fmla="*/ 356807 h 894873"/>
              <a:gd name="connsiteX44" fmla="*/ 1805873 w 3206323"/>
              <a:gd name="connsiteY44" fmla="*/ 388906 h 894873"/>
              <a:gd name="connsiteX45" fmla="*/ 1851110 w 3206323"/>
              <a:gd name="connsiteY45" fmla="*/ 388906 h 894873"/>
              <a:gd name="connsiteX46" fmla="*/ 1851110 w 3206323"/>
              <a:gd name="connsiteY46" fmla="*/ 404050 h 894873"/>
              <a:gd name="connsiteX47" fmla="*/ 2188108 w 3206323"/>
              <a:gd name="connsiteY47" fmla="*/ 404050 h 894873"/>
              <a:gd name="connsiteX48" fmla="*/ 2188108 w 3206323"/>
              <a:gd name="connsiteY48" fmla="*/ 422910 h 894873"/>
              <a:gd name="connsiteX49" fmla="*/ 3206323 w 3206323"/>
              <a:gd name="connsiteY49" fmla="*/ 422910 h 894873"/>
              <a:gd name="connsiteX50" fmla="*/ 3206323 w 3206323"/>
              <a:gd name="connsiteY50" fmla="*/ 894874 h 89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06323" h="894873">
                <a:moveTo>
                  <a:pt x="0" y="0"/>
                </a:moveTo>
                <a:lnTo>
                  <a:pt x="47708" y="0"/>
                </a:lnTo>
                <a:lnTo>
                  <a:pt x="47708" y="15145"/>
                </a:lnTo>
                <a:lnTo>
                  <a:pt x="158425" y="15145"/>
                </a:lnTo>
                <a:lnTo>
                  <a:pt x="158425" y="28384"/>
                </a:lnTo>
                <a:lnTo>
                  <a:pt x="168499" y="28384"/>
                </a:lnTo>
                <a:lnTo>
                  <a:pt x="168499" y="43434"/>
                </a:lnTo>
                <a:lnTo>
                  <a:pt x="178573" y="43434"/>
                </a:lnTo>
                <a:lnTo>
                  <a:pt x="178573" y="100108"/>
                </a:lnTo>
                <a:lnTo>
                  <a:pt x="183609" y="100108"/>
                </a:lnTo>
                <a:lnTo>
                  <a:pt x="183609" y="115157"/>
                </a:lnTo>
                <a:lnTo>
                  <a:pt x="296797" y="115157"/>
                </a:lnTo>
                <a:lnTo>
                  <a:pt x="296797" y="130302"/>
                </a:lnTo>
                <a:lnTo>
                  <a:pt x="336998" y="130302"/>
                </a:lnTo>
                <a:lnTo>
                  <a:pt x="336998" y="143542"/>
                </a:lnTo>
                <a:lnTo>
                  <a:pt x="349542" y="143542"/>
                </a:lnTo>
                <a:lnTo>
                  <a:pt x="349542" y="158591"/>
                </a:lnTo>
                <a:lnTo>
                  <a:pt x="359616" y="158591"/>
                </a:lnTo>
                <a:lnTo>
                  <a:pt x="359616" y="173736"/>
                </a:lnTo>
                <a:lnTo>
                  <a:pt x="362182" y="173736"/>
                </a:lnTo>
                <a:lnTo>
                  <a:pt x="362182" y="188785"/>
                </a:lnTo>
                <a:lnTo>
                  <a:pt x="364653" y="188785"/>
                </a:lnTo>
                <a:lnTo>
                  <a:pt x="364653" y="203930"/>
                </a:lnTo>
                <a:lnTo>
                  <a:pt x="374727" y="203930"/>
                </a:lnTo>
                <a:lnTo>
                  <a:pt x="374727" y="219075"/>
                </a:lnTo>
                <a:lnTo>
                  <a:pt x="518041" y="219075"/>
                </a:lnTo>
                <a:lnTo>
                  <a:pt x="518041" y="234125"/>
                </a:lnTo>
                <a:lnTo>
                  <a:pt x="570881" y="234125"/>
                </a:lnTo>
                <a:lnTo>
                  <a:pt x="570881" y="249269"/>
                </a:lnTo>
                <a:lnTo>
                  <a:pt x="596065" y="249269"/>
                </a:lnTo>
                <a:lnTo>
                  <a:pt x="596065" y="266224"/>
                </a:lnTo>
                <a:lnTo>
                  <a:pt x="694143" y="266224"/>
                </a:lnTo>
                <a:lnTo>
                  <a:pt x="694143" y="281369"/>
                </a:lnTo>
                <a:lnTo>
                  <a:pt x="736909" y="281369"/>
                </a:lnTo>
                <a:lnTo>
                  <a:pt x="736909" y="296418"/>
                </a:lnTo>
                <a:lnTo>
                  <a:pt x="741946" y="296418"/>
                </a:lnTo>
                <a:lnTo>
                  <a:pt x="741946" y="311563"/>
                </a:lnTo>
                <a:lnTo>
                  <a:pt x="1073906" y="311563"/>
                </a:lnTo>
                <a:lnTo>
                  <a:pt x="1073906" y="326612"/>
                </a:lnTo>
                <a:lnTo>
                  <a:pt x="1076472" y="326612"/>
                </a:lnTo>
                <a:lnTo>
                  <a:pt x="1076472" y="341757"/>
                </a:lnTo>
                <a:lnTo>
                  <a:pt x="1106599" y="341757"/>
                </a:lnTo>
                <a:lnTo>
                  <a:pt x="1106599" y="356807"/>
                </a:lnTo>
                <a:lnTo>
                  <a:pt x="1805873" y="356807"/>
                </a:lnTo>
                <a:lnTo>
                  <a:pt x="1805873" y="388906"/>
                </a:lnTo>
                <a:lnTo>
                  <a:pt x="1851110" y="388906"/>
                </a:lnTo>
                <a:lnTo>
                  <a:pt x="1851110" y="404050"/>
                </a:lnTo>
                <a:lnTo>
                  <a:pt x="2188108" y="404050"/>
                </a:lnTo>
                <a:lnTo>
                  <a:pt x="2188108" y="422910"/>
                </a:lnTo>
                <a:lnTo>
                  <a:pt x="3206323" y="422910"/>
                </a:lnTo>
                <a:lnTo>
                  <a:pt x="3206323" y="894874"/>
                </a:lnTo>
              </a:path>
            </a:pathLst>
          </a:custGeom>
          <a:noFill/>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1" name="Freeform: Shape 1320">
            <a:extLst>
              <a:ext uri="{FF2B5EF4-FFF2-40B4-BE49-F238E27FC236}">
                <a16:creationId xmlns:a16="http://schemas.microsoft.com/office/drawing/2014/main" id="{2DF984F5-FB20-263C-204F-461C39372092}"/>
              </a:ext>
            </a:extLst>
          </p:cNvPr>
          <p:cNvSpPr/>
          <p:nvPr/>
        </p:nvSpPr>
        <p:spPr>
          <a:xfrm>
            <a:off x="7435749" y="4209184"/>
            <a:ext cx="3886716" cy="656971"/>
          </a:xfrm>
          <a:custGeom>
            <a:avLst/>
            <a:gdLst>
              <a:gd name="connsiteX0" fmla="*/ 0 w 2915037"/>
              <a:gd name="connsiteY0" fmla="*/ 0 h 492728"/>
              <a:gd name="connsiteX1" fmla="*/ 120696 w 2915037"/>
              <a:gd name="connsiteY1" fmla="*/ 0 h 492728"/>
              <a:gd name="connsiteX2" fmla="*/ 120696 w 2915037"/>
              <a:gd name="connsiteY2" fmla="*/ 30289 h 492728"/>
              <a:gd name="connsiteX3" fmla="*/ 168499 w 2915037"/>
              <a:gd name="connsiteY3" fmla="*/ 30289 h 492728"/>
              <a:gd name="connsiteX4" fmla="*/ 168499 w 2915037"/>
              <a:gd name="connsiteY4" fmla="*/ 62389 h 492728"/>
              <a:gd name="connsiteX5" fmla="*/ 178573 w 2915037"/>
              <a:gd name="connsiteY5" fmla="*/ 62389 h 492728"/>
              <a:gd name="connsiteX6" fmla="*/ 178573 w 2915037"/>
              <a:gd name="connsiteY6" fmla="*/ 94393 h 492728"/>
              <a:gd name="connsiteX7" fmla="*/ 223810 w 2915037"/>
              <a:gd name="connsiteY7" fmla="*/ 94393 h 492728"/>
              <a:gd name="connsiteX8" fmla="*/ 223810 w 2915037"/>
              <a:gd name="connsiteY8" fmla="*/ 126492 h 492728"/>
              <a:gd name="connsiteX9" fmla="*/ 314379 w 2915037"/>
              <a:gd name="connsiteY9" fmla="*/ 126492 h 492728"/>
              <a:gd name="connsiteX10" fmla="*/ 314379 w 2915037"/>
              <a:gd name="connsiteY10" fmla="*/ 158591 h 492728"/>
              <a:gd name="connsiteX11" fmla="*/ 319416 w 2915037"/>
              <a:gd name="connsiteY11" fmla="*/ 158591 h 492728"/>
              <a:gd name="connsiteX12" fmla="*/ 319416 w 2915037"/>
              <a:gd name="connsiteY12" fmla="*/ 190690 h 492728"/>
              <a:gd name="connsiteX13" fmla="*/ 326924 w 2915037"/>
              <a:gd name="connsiteY13" fmla="*/ 190690 h 492728"/>
              <a:gd name="connsiteX14" fmla="*/ 326924 w 2915037"/>
              <a:gd name="connsiteY14" fmla="*/ 222790 h 492728"/>
              <a:gd name="connsiteX15" fmla="*/ 357145 w 2915037"/>
              <a:gd name="connsiteY15" fmla="*/ 222790 h 492728"/>
              <a:gd name="connsiteX16" fmla="*/ 357145 w 2915037"/>
              <a:gd name="connsiteY16" fmla="*/ 254889 h 492728"/>
              <a:gd name="connsiteX17" fmla="*/ 548262 w 2915037"/>
              <a:gd name="connsiteY17" fmla="*/ 254889 h 492728"/>
              <a:gd name="connsiteX18" fmla="*/ 548262 w 2915037"/>
              <a:gd name="connsiteY18" fmla="*/ 288893 h 492728"/>
              <a:gd name="connsiteX19" fmla="*/ 661450 w 2915037"/>
              <a:gd name="connsiteY19" fmla="*/ 288893 h 492728"/>
              <a:gd name="connsiteX20" fmla="*/ 661450 w 2915037"/>
              <a:gd name="connsiteY20" fmla="*/ 322898 h 492728"/>
              <a:gd name="connsiteX21" fmla="*/ 724364 w 2915037"/>
              <a:gd name="connsiteY21" fmla="*/ 322898 h 492728"/>
              <a:gd name="connsiteX22" fmla="*/ 724364 w 2915037"/>
              <a:gd name="connsiteY22" fmla="*/ 356807 h 492728"/>
              <a:gd name="connsiteX23" fmla="*/ 1094054 w 2915037"/>
              <a:gd name="connsiteY23" fmla="*/ 356807 h 492728"/>
              <a:gd name="connsiteX24" fmla="*/ 1094054 w 2915037"/>
              <a:gd name="connsiteY24" fmla="*/ 390811 h 492728"/>
              <a:gd name="connsiteX25" fmla="*/ 1413470 w 2915037"/>
              <a:gd name="connsiteY25" fmla="*/ 390811 h 492728"/>
              <a:gd name="connsiteX26" fmla="*/ 1413470 w 2915037"/>
              <a:gd name="connsiteY26" fmla="*/ 422910 h 492728"/>
              <a:gd name="connsiteX27" fmla="*/ 1773181 w 2915037"/>
              <a:gd name="connsiteY27" fmla="*/ 422910 h 492728"/>
              <a:gd name="connsiteX28" fmla="*/ 1773181 w 2915037"/>
              <a:gd name="connsiteY28" fmla="*/ 456914 h 492728"/>
              <a:gd name="connsiteX29" fmla="*/ 2203219 w 2915037"/>
              <a:gd name="connsiteY29" fmla="*/ 456914 h 492728"/>
              <a:gd name="connsiteX30" fmla="*/ 2203219 w 2915037"/>
              <a:gd name="connsiteY30" fmla="*/ 492728 h 492728"/>
              <a:gd name="connsiteX31" fmla="*/ 2915038 w 2915037"/>
              <a:gd name="connsiteY31" fmla="*/ 492728 h 4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15037" h="492728">
                <a:moveTo>
                  <a:pt x="0" y="0"/>
                </a:moveTo>
                <a:lnTo>
                  <a:pt x="120696" y="0"/>
                </a:lnTo>
                <a:lnTo>
                  <a:pt x="120696" y="30289"/>
                </a:lnTo>
                <a:lnTo>
                  <a:pt x="168499" y="30289"/>
                </a:lnTo>
                <a:lnTo>
                  <a:pt x="168499" y="62389"/>
                </a:lnTo>
                <a:lnTo>
                  <a:pt x="178573" y="62389"/>
                </a:lnTo>
                <a:lnTo>
                  <a:pt x="178573" y="94393"/>
                </a:lnTo>
                <a:lnTo>
                  <a:pt x="223810" y="94393"/>
                </a:lnTo>
                <a:lnTo>
                  <a:pt x="223810" y="126492"/>
                </a:lnTo>
                <a:lnTo>
                  <a:pt x="314379" y="126492"/>
                </a:lnTo>
                <a:lnTo>
                  <a:pt x="314379" y="158591"/>
                </a:lnTo>
                <a:lnTo>
                  <a:pt x="319416" y="158591"/>
                </a:lnTo>
                <a:lnTo>
                  <a:pt x="319416" y="190690"/>
                </a:lnTo>
                <a:lnTo>
                  <a:pt x="326924" y="190690"/>
                </a:lnTo>
                <a:lnTo>
                  <a:pt x="326924" y="222790"/>
                </a:lnTo>
                <a:lnTo>
                  <a:pt x="357145" y="222790"/>
                </a:lnTo>
                <a:lnTo>
                  <a:pt x="357145" y="254889"/>
                </a:lnTo>
                <a:lnTo>
                  <a:pt x="548262" y="254889"/>
                </a:lnTo>
                <a:lnTo>
                  <a:pt x="548262" y="288893"/>
                </a:lnTo>
                <a:lnTo>
                  <a:pt x="661450" y="288893"/>
                </a:lnTo>
                <a:lnTo>
                  <a:pt x="661450" y="322898"/>
                </a:lnTo>
                <a:lnTo>
                  <a:pt x="724364" y="322898"/>
                </a:lnTo>
                <a:lnTo>
                  <a:pt x="724364" y="356807"/>
                </a:lnTo>
                <a:lnTo>
                  <a:pt x="1094054" y="356807"/>
                </a:lnTo>
                <a:lnTo>
                  <a:pt x="1094054" y="390811"/>
                </a:lnTo>
                <a:lnTo>
                  <a:pt x="1413470" y="390811"/>
                </a:lnTo>
                <a:lnTo>
                  <a:pt x="1413470" y="422910"/>
                </a:lnTo>
                <a:lnTo>
                  <a:pt x="1773181" y="422910"/>
                </a:lnTo>
                <a:lnTo>
                  <a:pt x="1773181" y="456914"/>
                </a:lnTo>
                <a:lnTo>
                  <a:pt x="2203219" y="456914"/>
                </a:lnTo>
                <a:lnTo>
                  <a:pt x="2203219" y="492728"/>
                </a:lnTo>
                <a:lnTo>
                  <a:pt x="2915038" y="492728"/>
                </a:lnTo>
              </a:path>
            </a:pathLst>
          </a:custGeom>
          <a:noFill/>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2" name="Freeform: Shape 1321">
            <a:extLst>
              <a:ext uri="{FF2B5EF4-FFF2-40B4-BE49-F238E27FC236}">
                <a16:creationId xmlns:a16="http://schemas.microsoft.com/office/drawing/2014/main" id="{23C5B919-08D4-B2A6-B6D0-644941A408CA}"/>
              </a:ext>
            </a:extLst>
          </p:cNvPr>
          <p:cNvSpPr/>
          <p:nvPr/>
        </p:nvSpPr>
        <p:spPr>
          <a:xfrm>
            <a:off x="7412179" y="4183912"/>
            <a:ext cx="53727" cy="50291"/>
          </a:xfrm>
          <a:custGeom>
            <a:avLst/>
            <a:gdLst>
              <a:gd name="connsiteX0" fmla="*/ 20148 w 40295"/>
              <a:gd name="connsiteY0" fmla="*/ 0 h 37718"/>
              <a:gd name="connsiteX1" fmla="*/ 40295 w 40295"/>
              <a:gd name="connsiteY1" fmla="*/ 37719 h 37718"/>
              <a:gd name="connsiteX2" fmla="*/ 0 w 40295"/>
              <a:gd name="connsiteY2" fmla="*/ 37719 h 37718"/>
              <a:gd name="connsiteX3" fmla="*/ 20148 w 40295"/>
              <a:gd name="connsiteY3" fmla="*/ 0 h 37718"/>
            </a:gdLst>
            <a:ahLst/>
            <a:cxnLst>
              <a:cxn ang="0">
                <a:pos x="connsiteX0" y="connsiteY0"/>
              </a:cxn>
              <a:cxn ang="0">
                <a:pos x="connsiteX1" y="connsiteY1"/>
              </a:cxn>
              <a:cxn ang="0">
                <a:pos x="connsiteX2" y="connsiteY2"/>
              </a:cxn>
              <a:cxn ang="0">
                <a:pos x="connsiteX3" y="connsiteY3"/>
              </a:cxn>
            </a:cxnLst>
            <a:rect l="l" t="t" r="r" b="b"/>
            <a:pathLst>
              <a:path w="40295" h="37718">
                <a:moveTo>
                  <a:pt x="20148" y="0"/>
                </a:moveTo>
                <a:lnTo>
                  <a:pt x="40295" y="37719"/>
                </a:lnTo>
                <a:lnTo>
                  <a:pt x="0" y="37719"/>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3" name="Freeform: Shape 1322">
            <a:extLst>
              <a:ext uri="{FF2B5EF4-FFF2-40B4-BE49-F238E27FC236}">
                <a16:creationId xmlns:a16="http://schemas.microsoft.com/office/drawing/2014/main" id="{955BFFF2-C7F3-850A-9D97-FB861DA4235E}"/>
              </a:ext>
            </a:extLst>
          </p:cNvPr>
          <p:cNvSpPr/>
          <p:nvPr/>
        </p:nvSpPr>
        <p:spPr>
          <a:xfrm>
            <a:off x="7492769" y="4203978"/>
            <a:ext cx="53600" cy="50419"/>
          </a:xfrm>
          <a:custGeom>
            <a:avLst/>
            <a:gdLst>
              <a:gd name="connsiteX0" fmla="*/ 20053 w 40200"/>
              <a:gd name="connsiteY0" fmla="*/ 0 h 37814"/>
              <a:gd name="connsiteX1" fmla="*/ 40200 w 40200"/>
              <a:gd name="connsiteY1" fmla="*/ 37814 h 37814"/>
              <a:gd name="connsiteX2" fmla="*/ 0 w 40200"/>
              <a:gd name="connsiteY2" fmla="*/ 37814 h 37814"/>
              <a:gd name="connsiteX3" fmla="*/ 20053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053" y="0"/>
                </a:moveTo>
                <a:lnTo>
                  <a:pt x="40200" y="37814"/>
                </a:lnTo>
                <a:lnTo>
                  <a:pt x="0" y="37814"/>
                </a:lnTo>
                <a:lnTo>
                  <a:pt x="20053"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4" name="Freeform: Shape 1323">
            <a:extLst>
              <a:ext uri="{FF2B5EF4-FFF2-40B4-BE49-F238E27FC236}">
                <a16:creationId xmlns:a16="http://schemas.microsoft.com/office/drawing/2014/main" id="{92544D3B-E0CF-42A1-97A6-B15E9B42437F}"/>
              </a:ext>
            </a:extLst>
          </p:cNvPr>
          <p:cNvSpPr/>
          <p:nvPr/>
        </p:nvSpPr>
        <p:spPr>
          <a:xfrm>
            <a:off x="7596675" y="4203978"/>
            <a:ext cx="53600" cy="50419"/>
          </a:xfrm>
          <a:custGeom>
            <a:avLst/>
            <a:gdLst>
              <a:gd name="connsiteX0" fmla="*/ 20148 w 40200"/>
              <a:gd name="connsiteY0" fmla="*/ 0 h 37814"/>
              <a:gd name="connsiteX1" fmla="*/ 40200 w 40200"/>
              <a:gd name="connsiteY1" fmla="*/ 37814 h 37814"/>
              <a:gd name="connsiteX2" fmla="*/ 0 w 40200"/>
              <a:gd name="connsiteY2" fmla="*/ 37814 h 37814"/>
              <a:gd name="connsiteX3" fmla="*/ 20148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148" y="0"/>
                </a:moveTo>
                <a:lnTo>
                  <a:pt x="40200"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5" name="Freeform: Shape 1324">
            <a:extLst>
              <a:ext uri="{FF2B5EF4-FFF2-40B4-BE49-F238E27FC236}">
                <a16:creationId xmlns:a16="http://schemas.microsoft.com/office/drawing/2014/main" id="{59DDD85E-72B2-8FDF-2B7C-DEC61C5CE359}"/>
              </a:ext>
            </a:extLst>
          </p:cNvPr>
          <p:cNvSpPr/>
          <p:nvPr/>
        </p:nvSpPr>
        <p:spPr>
          <a:xfrm>
            <a:off x="7861636" y="4375174"/>
            <a:ext cx="53600" cy="50419"/>
          </a:xfrm>
          <a:custGeom>
            <a:avLst/>
            <a:gdLst>
              <a:gd name="connsiteX0" fmla="*/ 20053 w 40200"/>
              <a:gd name="connsiteY0" fmla="*/ 0 h 37814"/>
              <a:gd name="connsiteX1" fmla="*/ 40200 w 40200"/>
              <a:gd name="connsiteY1" fmla="*/ 37814 h 37814"/>
              <a:gd name="connsiteX2" fmla="*/ 0 w 40200"/>
              <a:gd name="connsiteY2" fmla="*/ 37814 h 37814"/>
              <a:gd name="connsiteX3" fmla="*/ 20053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053" y="0"/>
                </a:moveTo>
                <a:lnTo>
                  <a:pt x="40200" y="37814"/>
                </a:lnTo>
                <a:lnTo>
                  <a:pt x="0" y="37814"/>
                </a:lnTo>
                <a:lnTo>
                  <a:pt x="20053"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6" name="Freeform: Shape 1325">
            <a:extLst>
              <a:ext uri="{FF2B5EF4-FFF2-40B4-BE49-F238E27FC236}">
                <a16:creationId xmlns:a16="http://schemas.microsoft.com/office/drawing/2014/main" id="{D6222553-1654-EDBD-2E1C-4753FD48C175}"/>
              </a:ext>
            </a:extLst>
          </p:cNvPr>
          <p:cNvSpPr/>
          <p:nvPr/>
        </p:nvSpPr>
        <p:spPr>
          <a:xfrm>
            <a:off x="7878361" y="4395368"/>
            <a:ext cx="53600" cy="50292"/>
          </a:xfrm>
          <a:custGeom>
            <a:avLst/>
            <a:gdLst>
              <a:gd name="connsiteX0" fmla="*/ 20148 w 40200"/>
              <a:gd name="connsiteY0" fmla="*/ 0 h 37719"/>
              <a:gd name="connsiteX1" fmla="*/ 40200 w 40200"/>
              <a:gd name="connsiteY1" fmla="*/ 37719 h 37719"/>
              <a:gd name="connsiteX2" fmla="*/ 0 w 40200"/>
              <a:gd name="connsiteY2" fmla="*/ 37719 h 37719"/>
              <a:gd name="connsiteX3" fmla="*/ 20148 w 40200"/>
              <a:gd name="connsiteY3" fmla="*/ 0 h 37719"/>
            </a:gdLst>
            <a:ahLst/>
            <a:cxnLst>
              <a:cxn ang="0">
                <a:pos x="connsiteX0" y="connsiteY0"/>
              </a:cxn>
              <a:cxn ang="0">
                <a:pos x="connsiteX1" y="connsiteY1"/>
              </a:cxn>
              <a:cxn ang="0">
                <a:pos x="connsiteX2" y="connsiteY2"/>
              </a:cxn>
              <a:cxn ang="0">
                <a:pos x="connsiteX3" y="connsiteY3"/>
              </a:cxn>
            </a:cxnLst>
            <a:rect l="l" t="t" r="r" b="b"/>
            <a:pathLst>
              <a:path w="40200" h="37719">
                <a:moveTo>
                  <a:pt x="20148" y="0"/>
                </a:moveTo>
                <a:lnTo>
                  <a:pt x="40200" y="37719"/>
                </a:lnTo>
                <a:lnTo>
                  <a:pt x="0" y="37719"/>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7" name="Freeform: Shape 1326">
            <a:extLst>
              <a:ext uri="{FF2B5EF4-FFF2-40B4-BE49-F238E27FC236}">
                <a16:creationId xmlns:a16="http://schemas.microsoft.com/office/drawing/2014/main" id="{813EF62F-4FDA-CB83-B8CD-C180DDC2FB24}"/>
              </a:ext>
            </a:extLst>
          </p:cNvPr>
          <p:cNvSpPr/>
          <p:nvPr/>
        </p:nvSpPr>
        <p:spPr>
          <a:xfrm>
            <a:off x="7891793" y="4435626"/>
            <a:ext cx="53600" cy="50291"/>
          </a:xfrm>
          <a:custGeom>
            <a:avLst/>
            <a:gdLst>
              <a:gd name="connsiteX0" fmla="*/ 20148 w 40200"/>
              <a:gd name="connsiteY0" fmla="*/ 0 h 37718"/>
              <a:gd name="connsiteX1" fmla="*/ 40200 w 40200"/>
              <a:gd name="connsiteY1" fmla="*/ 37719 h 37718"/>
              <a:gd name="connsiteX2" fmla="*/ 0 w 40200"/>
              <a:gd name="connsiteY2" fmla="*/ 37719 h 37718"/>
              <a:gd name="connsiteX3" fmla="*/ 20148 w 40200"/>
              <a:gd name="connsiteY3" fmla="*/ 0 h 37718"/>
            </a:gdLst>
            <a:ahLst/>
            <a:cxnLst>
              <a:cxn ang="0">
                <a:pos x="connsiteX0" y="connsiteY0"/>
              </a:cxn>
              <a:cxn ang="0">
                <a:pos x="connsiteX1" y="connsiteY1"/>
              </a:cxn>
              <a:cxn ang="0">
                <a:pos x="connsiteX2" y="connsiteY2"/>
              </a:cxn>
              <a:cxn ang="0">
                <a:pos x="connsiteX3" y="connsiteY3"/>
              </a:cxn>
            </a:cxnLst>
            <a:rect l="l" t="t" r="r" b="b"/>
            <a:pathLst>
              <a:path w="40200" h="37718">
                <a:moveTo>
                  <a:pt x="20148" y="0"/>
                </a:moveTo>
                <a:lnTo>
                  <a:pt x="40200" y="37719"/>
                </a:lnTo>
                <a:lnTo>
                  <a:pt x="0" y="37719"/>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8" name="Freeform: Shape 1327">
            <a:extLst>
              <a:ext uri="{FF2B5EF4-FFF2-40B4-BE49-F238E27FC236}">
                <a16:creationId xmlns:a16="http://schemas.microsoft.com/office/drawing/2014/main" id="{FEE8FB7D-229F-101D-84FC-3D6F7AB97FD3}"/>
              </a:ext>
            </a:extLst>
          </p:cNvPr>
          <p:cNvSpPr/>
          <p:nvPr/>
        </p:nvSpPr>
        <p:spPr>
          <a:xfrm>
            <a:off x="9330385" y="4659654"/>
            <a:ext cx="53727" cy="50291"/>
          </a:xfrm>
          <a:custGeom>
            <a:avLst/>
            <a:gdLst>
              <a:gd name="connsiteX0" fmla="*/ 20148 w 40295"/>
              <a:gd name="connsiteY0" fmla="*/ 0 h 37718"/>
              <a:gd name="connsiteX1" fmla="*/ 40295 w 40295"/>
              <a:gd name="connsiteY1" fmla="*/ 37719 h 37718"/>
              <a:gd name="connsiteX2" fmla="*/ 0 w 40295"/>
              <a:gd name="connsiteY2" fmla="*/ 37719 h 37718"/>
              <a:gd name="connsiteX3" fmla="*/ 20148 w 40295"/>
              <a:gd name="connsiteY3" fmla="*/ 0 h 37718"/>
            </a:gdLst>
            <a:ahLst/>
            <a:cxnLst>
              <a:cxn ang="0">
                <a:pos x="connsiteX0" y="connsiteY0"/>
              </a:cxn>
              <a:cxn ang="0">
                <a:pos x="connsiteX1" y="connsiteY1"/>
              </a:cxn>
              <a:cxn ang="0">
                <a:pos x="connsiteX2" y="connsiteY2"/>
              </a:cxn>
              <a:cxn ang="0">
                <a:pos x="connsiteX3" y="connsiteY3"/>
              </a:cxn>
            </a:cxnLst>
            <a:rect l="l" t="t" r="r" b="b"/>
            <a:pathLst>
              <a:path w="40295" h="37718">
                <a:moveTo>
                  <a:pt x="20148" y="0"/>
                </a:moveTo>
                <a:lnTo>
                  <a:pt x="40295" y="37719"/>
                </a:lnTo>
                <a:lnTo>
                  <a:pt x="0" y="37719"/>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9" name="Freeform: Shape 1328">
            <a:extLst>
              <a:ext uri="{FF2B5EF4-FFF2-40B4-BE49-F238E27FC236}">
                <a16:creationId xmlns:a16="http://schemas.microsoft.com/office/drawing/2014/main" id="{8480E8E5-7BDB-0CB8-EC7E-437D23DDA4B4}"/>
              </a:ext>
            </a:extLst>
          </p:cNvPr>
          <p:cNvSpPr/>
          <p:nvPr/>
        </p:nvSpPr>
        <p:spPr>
          <a:xfrm>
            <a:off x="10108413" y="4722519"/>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0" name="Freeform: Shape 1329">
            <a:extLst>
              <a:ext uri="{FF2B5EF4-FFF2-40B4-BE49-F238E27FC236}">
                <a16:creationId xmlns:a16="http://schemas.microsoft.com/office/drawing/2014/main" id="{8725F2F7-F461-5AEE-48A2-0CB1CADE6C99}"/>
              </a:ext>
            </a:extLst>
          </p:cNvPr>
          <p:cNvSpPr/>
          <p:nvPr/>
        </p:nvSpPr>
        <p:spPr>
          <a:xfrm>
            <a:off x="10289487" y="4722519"/>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1" name="Freeform: Shape 1330">
            <a:extLst>
              <a:ext uri="{FF2B5EF4-FFF2-40B4-BE49-F238E27FC236}">
                <a16:creationId xmlns:a16="http://schemas.microsoft.com/office/drawing/2014/main" id="{C643C8ED-813A-4838-B119-6B061E2138C4}"/>
              </a:ext>
            </a:extLst>
          </p:cNvPr>
          <p:cNvSpPr/>
          <p:nvPr/>
        </p:nvSpPr>
        <p:spPr>
          <a:xfrm>
            <a:off x="10302919" y="4722519"/>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2" name="Freeform: Shape 1331">
            <a:extLst>
              <a:ext uri="{FF2B5EF4-FFF2-40B4-BE49-F238E27FC236}">
                <a16:creationId xmlns:a16="http://schemas.microsoft.com/office/drawing/2014/main" id="{2BFC1557-F7FC-5ECE-1BED-4432A783F903}"/>
              </a:ext>
            </a:extLst>
          </p:cNvPr>
          <p:cNvSpPr/>
          <p:nvPr/>
        </p:nvSpPr>
        <p:spPr>
          <a:xfrm>
            <a:off x="10329783"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3" name="Freeform: Shape 1332">
            <a:extLst>
              <a:ext uri="{FF2B5EF4-FFF2-40B4-BE49-F238E27FC236}">
                <a16:creationId xmlns:a16="http://schemas.microsoft.com/office/drawing/2014/main" id="{AE49761F-17D0-DEF2-9CF7-1A17FAA803D8}"/>
              </a:ext>
            </a:extLst>
          </p:cNvPr>
          <p:cNvSpPr/>
          <p:nvPr/>
        </p:nvSpPr>
        <p:spPr>
          <a:xfrm>
            <a:off x="10353226"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4" name="Freeform: Shape 1333">
            <a:extLst>
              <a:ext uri="{FF2B5EF4-FFF2-40B4-BE49-F238E27FC236}">
                <a16:creationId xmlns:a16="http://schemas.microsoft.com/office/drawing/2014/main" id="{3ED3FD5B-3228-442C-B7C7-9E99C077C657}"/>
              </a:ext>
            </a:extLst>
          </p:cNvPr>
          <p:cNvSpPr/>
          <p:nvPr/>
        </p:nvSpPr>
        <p:spPr>
          <a:xfrm>
            <a:off x="10712081"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5" name="Freeform: Shape 1334">
            <a:extLst>
              <a:ext uri="{FF2B5EF4-FFF2-40B4-BE49-F238E27FC236}">
                <a16:creationId xmlns:a16="http://schemas.microsoft.com/office/drawing/2014/main" id="{D8954879-17E5-9C7D-DDBD-9E63B34D19CE}"/>
              </a:ext>
            </a:extLst>
          </p:cNvPr>
          <p:cNvSpPr/>
          <p:nvPr/>
        </p:nvSpPr>
        <p:spPr>
          <a:xfrm>
            <a:off x="10849566"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6" name="Freeform: Shape 1335">
            <a:extLst>
              <a:ext uri="{FF2B5EF4-FFF2-40B4-BE49-F238E27FC236}">
                <a16:creationId xmlns:a16="http://schemas.microsoft.com/office/drawing/2014/main" id="{E0471F53-5402-3962-2A45-3AC7794717C4}"/>
              </a:ext>
            </a:extLst>
          </p:cNvPr>
          <p:cNvSpPr/>
          <p:nvPr/>
        </p:nvSpPr>
        <p:spPr>
          <a:xfrm>
            <a:off x="11124538"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7" name="Freeform: Shape 1336">
            <a:extLst>
              <a:ext uri="{FF2B5EF4-FFF2-40B4-BE49-F238E27FC236}">
                <a16:creationId xmlns:a16="http://schemas.microsoft.com/office/drawing/2014/main" id="{482EEDE4-21EF-5993-7D1C-75E494E61259}"/>
              </a:ext>
            </a:extLst>
          </p:cNvPr>
          <p:cNvSpPr/>
          <p:nvPr/>
        </p:nvSpPr>
        <p:spPr>
          <a:xfrm>
            <a:off x="11194991"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8" name="Freeform: Shape 1337">
            <a:extLst>
              <a:ext uri="{FF2B5EF4-FFF2-40B4-BE49-F238E27FC236}">
                <a16:creationId xmlns:a16="http://schemas.microsoft.com/office/drawing/2014/main" id="{439EF2E6-D2E7-506E-AE97-F642B6C17281}"/>
              </a:ext>
            </a:extLst>
          </p:cNvPr>
          <p:cNvSpPr/>
          <p:nvPr/>
        </p:nvSpPr>
        <p:spPr>
          <a:xfrm>
            <a:off x="11201705" y="4747664"/>
            <a:ext cx="53600" cy="50419"/>
          </a:xfrm>
          <a:custGeom>
            <a:avLst/>
            <a:gdLst>
              <a:gd name="connsiteX0" fmla="*/ 20148 w 40200"/>
              <a:gd name="connsiteY0" fmla="*/ 0 h 37814"/>
              <a:gd name="connsiteX1" fmla="*/ 40200 w 40200"/>
              <a:gd name="connsiteY1" fmla="*/ 37814 h 37814"/>
              <a:gd name="connsiteX2" fmla="*/ 0 w 40200"/>
              <a:gd name="connsiteY2" fmla="*/ 37814 h 37814"/>
              <a:gd name="connsiteX3" fmla="*/ 20148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148" y="0"/>
                </a:moveTo>
                <a:lnTo>
                  <a:pt x="40200"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9" name="Freeform: Shape 1338">
            <a:extLst>
              <a:ext uri="{FF2B5EF4-FFF2-40B4-BE49-F238E27FC236}">
                <a16:creationId xmlns:a16="http://schemas.microsoft.com/office/drawing/2014/main" id="{002AC22E-3198-2BF5-8A20-2AC948D01325}"/>
              </a:ext>
            </a:extLst>
          </p:cNvPr>
          <p:cNvSpPr/>
          <p:nvPr/>
        </p:nvSpPr>
        <p:spPr>
          <a:xfrm>
            <a:off x="11231865"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0" name="Freeform: Shape 1339">
            <a:extLst>
              <a:ext uri="{FF2B5EF4-FFF2-40B4-BE49-F238E27FC236}">
                <a16:creationId xmlns:a16="http://schemas.microsoft.com/office/drawing/2014/main" id="{7930CD21-C86A-3C4D-8B0D-6352E6A19B37}"/>
              </a:ext>
            </a:extLst>
          </p:cNvPr>
          <p:cNvSpPr/>
          <p:nvPr/>
        </p:nvSpPr>
        <p:spPr>
          <a:xfrm>
            <a:off x="11238581" y="4752999"/>
            <a:ext cx="53727" cy="40259"/>
          </a:xfrm>
          <a:custGeom>
            <a:avLst/>
            <a:gdLst>
              <a:gd name="connsiteX0" fmla="*/ 20148 w 40295"/>
              <a:gd name="connsiteY0" fmla="*/ 0 h 30194"/>
              <a:gd name="connsiteX1" fmla="*/ 40295 w 40295"/>
              <a:gd name="connsiteY1" fmla="*/ 30194 h 30194"/>
              <a:gd name="connsiteX2" fmla="*/ 0 w 40295"/>
              <a:gd name="connsiteY2" fmla="*/ 30194 h 30194"/>
              <a:gd name="connsiteX3" fmla="*/ 20148 w 40295"/>
              <a:gd name="connsiteY3" fmla="*/ 0 h 30194"/>
              <a:gd name="connsiteX4" fmla="*/ 40295 w 40295"/>
              <a:gd name="connsiteY4" fmla="*/ 30194 h 30194"/>
              <a:gd name="connsiteX5" fmla="*/ 0 w 40295"/>
              <a:gd name="connsiteY5" fmla="*/ 30194 h 30194"/>
              <a:gd name="connsiteX6" fmla="*/ 20148 w 40295"/>
              <a:gd name="connsiteY6" fmla="*/ 0 h 30194"/>
              <a:gd name="connsiteX7" fmla="*/ 40295 w 40295"/>
              <a:gd name="connsiteY7" fmla="*/ 30194 h 30194"/>
              <a:gd name="connsiteX8" fmla="*/ 0 w 40295"/>
              <a:gd name="connsiteY8" fmla="*/ 30194 h 30194"/>
              <a:gd name="connsiteX9" fmla="*/ 20148 w 40295"/>
              <a:gd name="connsiteY9"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5" h="30194">
                <a:moveTo>
                  <a:pt x="20148" y="0"/>
                </a:moveTo>
                <a:lnTo>
                  <a:pt x="40295" y="30194"/>
                </a:lnTo>
                <a:lnTo>
                  <a:pt x="0" y="30194"/>
                </a:lnTo>
                <a:lnTo>
                  <a:pt x="20148" y="0"/>
                </a:lnTo>
                <a:lnTo>
                  <a:pt x="40295" y="30194"/>
                </a:lnTo>
                <a:lnTo>
                  <a:pt x="0" y="30194"/>
                </a:lnTo>
                <a:lnTo>
                  <a:pt x="20148" y="0"/>
                </a:lnTo>
                <a:lnTo>
                  <a:pt x="40295" y="30194"/>
                </a:lnTo>
                <a:lnTo>
                  <a:pt x="0" y="3019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1" name="Freeform: Shape 1340">
            <a:extLst>
              <a:ext uri="{FF2B5EF4-FFF2-40B4-BE49-F238E27FC236}">
                <a16:creationId xmlns:a16="http://schemas.microsoft.com/office/drawing/2014/main" id="{CB3051C3-7B94-C3EB-4DAE-EE39B92D803B}"/>
              </a:ext>
            </a:extLst>
          </p:cNvPr>
          <p:cNvSpPr/>
          <p:nvPr/>
        </p:nvSpPr>
        <p:spPr>
          <a:xfrm>
            <a:off x="11245297" y="4752999"/>
            <a:ext cx="53727" cy="40259"/>
          </a:xfrm>
          <a:custGeom>
            <a:avLst/>
            <a:gdLst>
              <a:gd name="connsiteX0" fmla="*/ 20148 w 40295"/>
              <a:gd name="connsiteY0" fmla="*/ 0 h 30194"/>
              <a:gd name="connsiteX1" fmla="*/ 40295 w 40295"/>
              <a:gd name="connsiteY1" fmla="*/ 30194 h 30194"/>
              <a:gd name="connsiteX2" fmla="*/ 0 w 40295"/>
              <a:gd name="connsiteY2" fmla="*/ 30194 h 30194"/>
              <a:gd name="connsiteX3" fmla="*/ 20148 w 40295"/>
              <a:gd name="connsiteY3" fmla="*/ 0 h 30194"/>
              <a:gd name="connsiteX4" fmla="*/ 40295 w 40295"/>
              <a:gd name="connsiteY4" fmla="*/ 30194 h 30194"/>
              <a:gd name="connsiteX5" fmla="*/ 0 w 40295"/>
              <a:gd name="connsiteY5" fmla="*/ 30194 h 30194"/>
              <a:gd name="connsiteX6" fmla="*/ 20148 w 40295"/>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5" h="30194">
                <a:moveTo>
                  <a:pt x="20148" y="0"/>
                </a:moveTo>
                <a:lnTo>
                  <a:pt x="40295" y="30194"/>
                </a:lnTo>
                <a:lnTo>
                  <a:pt x="0" y="30194"/>
                </a:lnTo>
                <a:lnTo>
                  <a:pt x="20148" y="0"/>
                </a:lnTo>
                <a:lnTo>
                  <a:pt x="40295" y="30194"/>
                </a:lnTo>
                <a:lnTo>
                  <a:pt x="0" y="3019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2" name="Freeform: Shape 1341">
            <a:extLst>
              <a:ext uri="{FF2B5EF4-FFF2-40B4-BE49-F238E27FC236}">
                <a16:creationId xmlns:a16="http://schemas.microsoft.com/office/drawing/2014/main" id="{6906E494-F263-CB8E-CFCB-7352CB5EC4B5}"/>
              </a:ext>
            </a:extLst>
          </p:cNvPr>
          <p:cNvSpPr/>
          <p:nvPr/>
        </p:nvSpPr>
        <p:spPr>
          <a:xfrm>
            <a:off x="11252012" y="4747664"/>
            <a:ext cx="53600" cy="50419"/>
          </a:xfrm>
          <a:custGeom>
            <a:avLst/>
            <a:gdLst>
              <a:gd name="connsiteX0" fmla="*/ 20148 w 40200"/>
              <a:gd name="connsiteY0" fmla="*/ 0 h 37814"/>
              <a:gd name="connsiteX1" fmla="*/ 40200 w 40200"/>
              <a:gd name="connsiteY1" fmla="*/ 37814 h 37814"/>
              <a:gd name="connsiteX2" fmla="*/ 0 w 40200"/>
              <a:gd name="connsiteY2" fmla="*/ 37814 h 37814"/>
              <a:gd name="connsiteX3" fmla="*/ 20148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148" y="0"/>
                </a:moveTo>
                <a:lnTo>
                  <a:pt x="40200"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3" name="Freeform: Shape 1342">
            <a:extLst>
              <a:ext uri="{FF2B5EF4-FFF2-40B4-BE49-F238E27FC236}">
                <a16:creationId xmlns:a16="http://schemas.microsoft.com/office/drawing/2014/main" id="{C30057AA-1616-B79E-3BF5-A492B4EB9223}"/>
              </a:ext>
            </a:extLst>
          </p:cNvPr>
          <p:cNvSpPr/>
          <p:nvPr/>
        </p:nvSpPr>
        <p:spPr>
          <a:xfrm>
            <a:off x="11258728" y="4752999"/>
            <a:ext cx="53600" cy="40259"/>
          </a:xfrm>
          <a:custGeom>
            <a:avLst/>
            <a:gdLst>
              <a:gd name="connsiteX0" fmla="*/ 20148 w 40200"/>
              <a:gd name="connsiteY0" fmla="*/ 0 h 30194"/>
              <a:gd name="connsiteX1" fmla="*/ 40200 w 40200"/>
              <a:gd name="connsiteY1" fmla="*/ 30194 h 30194"/>
              <a:gd name="connsiteX2" fmla="*/ 0 w 40200"/>
              <a:gd name="connsiteY2" fmla="*/ 30194 h 30194"/>
              <a:gd name="connsiteX3" fmla="*/ 20148 w 40200"/>
              <a:gd name="connsiteY3" fmla="*/ 0 h 30194"/>
              <a:gd name="connsiteX4" fmla="*/ 40200 w 40200"/>
              <a:gd name="connsiteY4" fmla="*/ 30194 h 30194"/>
              <a:gd name="connsiteX5" fmla="*/ 0 w 40200"/>
              <a:gd name="connsiteY5" fmla="*/ 30194 h 30194"/>
              <a:gd name="connsiteX6" fmla="*/ 20148 w 40200"/>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00" h="30194">
                <a:moveTo>
                  <a:pt x="20148" y="0"/>
                </a:moveTo>
                <a:lnTo>
                  <a:pt x="40200" y="30194"/>
                </a:lnTo>
                <a:lnTo>
                  <a:pt x="0" y="30194"/>
                </a:lnTo>
                <a:lnTo>
                  <a:pt x="20148" y="0"/>
                </a:lnTo>
                <a:lnTo>
                  <a:pt x="40200" y="30194"/>
                </a:lnTo>
                <a:lnTo>
                  <a:pt x="0" y="3019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4" name="Freeform: Shape 1343">
            <a:extLst>
              <a:ext uri="{FF2B5EF4-FFF2-40B4-BE49-F238E27FC236}">
                <a16:creationId xmlns:a16="http://schemas.microsoft.com/office/drawing/2014/main" id="{2257794F-8C1A-CAFF-0BE3-E9B8B0722285}"/>
              </a:ext>
            </a:extLst>
          </p:cNvPr>
          <p:cNvSpPr/>
          <p:nvPr/>
        </p:nvSpPr>
        <p:spPr>
          <a:xfrm>
            <a:off x="11265444" y="4747664"/>
            <a:ext cx="53600" cy="50419"/>
          </a:xfrm>
          <a:custGeom>
            <a:avLst/>
            <a:gdLst>
              <a:gd name="connsiteX0" fmla="*/ 20148 w 40200"/>
              <a:gd name="connsiteY0" fmla="*/ 0 h 37814"/>
              <a:gd name="connsiteX1" fmla="*/ 40200 w 40200"/>
              <a:gd name="connsiteY1" fmla="*/ 37814 h 37814"/>
              <a:gd name="connsiteX2" fmla="*/ 0 w 40200"/>
              <a:gd name="connsiteY2" fmla="*/ 37814 h 37814"/>
              <a:gd name="connsiteX3" fmla="*/ 20148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148" y="0"/>
                </a:moveTo>
                <a:lnTo>
                  <a:pt x="40200"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5" name="Freeform: Shape 1344">
            <a:extLst>
              <a:ext uri="{FF2B5EF4-FFF2-40B4-BE49-F238E27FC236}">
                <a16:creationId xmlns:a16="http://schemas.microsoft.com/office/drawing/2014/main" id="{F979BDAC-4356-FBFE-4E01-4E25AD6C51E0}"/>
              </a:ext>
            </a:extLst>
          </p:cNvPr>
          <p:cNvSpPr/>
          <p:nvPr/>
        </p:nvSpPr>
        <p:spPr>
          <a:xfrm>
            <a:off x="11268739" y="4752999"/>
            <a:ext cx="53727" cy="40259"/>
          </a:xfrm>
          <a:custGeom>
            <a:avLst/>
            <a:gdLst>
              <a:gd name="connsiteX0" fmla="*/ 20148 w 40295"/>
              <a:gd name="connsiteY0" fmla="*/ 0 h 30194"/>
              <a:gd name="connsiteX1" fmla="*/ 40295 w 40295"/>
              <a:gd name="connsiteY1" fmla="*/ 30194 h 30194"/>
              <a:gd name="connsiteX2" fmla="*/ 0 w 40295"/>
              <a:gd name="connsiteY2" fmla="*/ 30194 h 30194"/>
              <a:gd name="connsiteX3" fmla="*/ 20148 w 40295"/>
              <a:gd name="connsiteY3" fmla="*/ 0 h 30194"/>
              <a:gd name="connsiteX4" fmla="*/ 40295 w 40295"/>
              <a:gd name="connsiteY4" fmla="*/ 30194 h 30194"/>
              <a:gd name="connsiteX5" fmla="*/ 0 w 40295"/>
              <a:gd name="connsiteY5" fmla="*/ 30194 h 30194"/>
              <a:gd name="connsiteX6" fmla="*/ 20148 w 40295"/>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5" h="30194">
                <a:moveTo>
                  <a:pt x="20148" y="0"/>
                </a:moveTo>
                <a:lnTo>
                  <a:pt x="40295" y="30194"/>
                </a:lnTo>
                <a:lnTo>
                  <a:pt x="0" y="30194"/>
                </a:lnTo>
                <a:lnTo>
                  <a:pt x="20148" y="0"/>
                </a:lnTo>
                <a:lnTo>
                  <a:pt x="40295" y="30194"/>
                </a:lnTo>
                <a:lnTo>
                  <a:pt x="0" y="3019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6" name="Freeform: Shape 1345">
            <a:extLst>
              <a:ext uri="{FF2B5EF4-FFF2-40B4-BE49-F238E27FC236}">
                <a16:creationId xmlns:a16="http://schemas.microsoft.com/office/drawing/2014/main" id="{D53B1B11-F090-66C8-59A9-1764077BE07B}"/>
              </a:ext>
            </a:extLst>
          </p:cNvPr>
          <p:cNvSpPr/>
          <p:nvPr/>
        </p:nvSpPr>
        <p:spPr>
          <a:xfrm>
            <a:off x="11275454"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7" name="Freeform: Shape 1346">
            <a:extLst>
              <a:ext uri="{FF2B5EF4-FFF2-40B4-BE49-F238E27FC236}">
                <a16:creationId xmlns:a16="http://schemas.microsoft.com/office/drawing/2014/main" id="{E91D2D26-06C8-1F90-B5A2-E68B778D0D77}"/>
              </a:ext>
            </a:extLst>
          </p:cNvPr>
          <p:cNvSpPr/>
          <p:nvPr/>
        </p:nvSpPr>
        <p:spPr>
          <a:xfrm>
            <a:off x="11278875" y="4747664"/>
            <a:ext cx="53600" cy="50419"/>
          </a:xfrm>
          <a:custGeom>
            <a:avLst/>
            <a:gdLst>
              <a:gd name="connsiteX0" fmla="*/ 20052 w 40200"/>
              <a:gd name="connsiteY0" fmla="*/ 0 h 37814"/>
              <a:gd name="connsiteX1" fmla="*/ 40200 w 40200"/>
              <a:gd name="connsiteY1" fmla="*/ 37814 h 37814"/>
              <a:gd name="connsiteX2" fmla="*/ 0 w 40200"/>
              <a:gd name="connsiteY2" fmla="*/ 37814 h 37814"/>
              <a:gd name="connsiteX3" fmla="*/ 20052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052" y="0"/>
                </a:moveTo>
                <a:lnTo>
                  <a:pt x="40200" y="37814"/>
                </a:lnTo>
                <a:lnTo>
                  <a:pt x="0" y="37814"/>
                </a:lnTo>
                <a:lnTo>
                  <a:pt x="20052"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8" name="Freeform: Shape 1347">
            <a:extLst>
              <a:ext uri="{FF2B5EF4-FFF2-40B4-BE49-F238E27FC236}">
                <a16:creationId xmlns:a16="http://schemas.microsoft.com/office/drawing/2014/main" id="{BACC93B0-5FA8-41F2-BFF1-66F6B16D5A04}"/>
              </a:ext>
            </a:extLst>
          </p:cNvPr>
          <p:cNvSpPr/>
          <p:nvPr/>
        </p:nvSpPr>
        <p:spPr>
          <a:xfrm>
            <a:off x="11282170" y="4752999"/>
            <a:ext cx="53727" cy="40259"/>
          </a:xfrm>
          <a:custGeom>
            <a:avLst/>
            <a:gdLst>
              <a:gd name="connsiteX0" fmla="*/ 20148 w 40295"/>
              <a:gd name="connsiteY0" fmla="*/ 0 h 30194"/>
              <a:gd name="connsiteX1" fmla="*/ 40295 w 40295"/>
              <a:gd name="connsiteY1" fmla="*/ 30194 h 30194"/>
              <a:gd name="connsiteX2" fmla="*/ 0 w 40295"/>
              <a:gd name="connsiteY2" fmla="*/ 30194 h 30194"/>
              <a:gd name="connsiteX3" fmla="*/ 20148 w 40295"/>
              <a:gd name="connsiteY3" fmla="*/ 0 h 30194"/>
              <a:gd name="connsiteX4" fmla="*/ 40295 w 40295"/>
              <a:gd name="connsiteY4" fmla="*/ 30194 h 30194"/>
              <a:gd name="connsiteX5" fmla="*/ 0 w 40295"/>
              <a:gd name="connsiteY5" fmla="*/ 30194 h 30194"/>
              <a:gd name="connsiteX6" fmla="*/ 20148 w 40295"/>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5" h="30194">
                <a:moveTo>
                  <a:pt x="20148" y="0"/>
                </a:moveTo>
                <a:lnTo>
                  <a:pt x="40295" y="30194"/>
                </a:lnTo>
                <a:lnTo>
                  <a:pt x="0" y="30194"/>
                </a:lnTo>
                <a:lnTo>
                  <a:pt x="20148" y="0"/>
                </a:lnTo>
                <a:lnTo>
                  <a:pt x="40295" y="30194"/>
                </a:lnTo>
                <a:lnTo>
                  <a:pt x="0" y="3019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9" name="Freeform: Shape 1348">
            <a:extLst>
              <a:ext uri="{FF2B5EF4-FFF2-40B4-BE49-F238E27FC236}">
                <a16:creationId xmlns:a16="http://schemas.microsoft.com/office/drawing/2014/main" id="{0E0A3E5E-C52B-F34D-B603-79BB9D821263}"/>
              </a:ext>
            </a:extLst>
          </p:cNvPr>
          <p:cNvSpPr/>
          <p:nvPr/>
        </p:nvSpPr>
        <p:spPr>
          <a:xfrm>
            <a:off x="11366055" y="4747664"/>
            <a:ext cx="53600" cy="50419"/>
          </a:xfrm>
          <a:custGeom>
            <a:avLst/>
            <a:gdLst>
              <a:gd name="connsiteX0" fmla="*/ 20148 w 40200"/>
              <a:gd name="connsiteY0" fmla="*/ 0 h 37814"/>
              <a:gd name="connsiteX1" fmla="*/ 40200 w 40200"/>
              <a:gd name="connsiteY1" fmla="*/ 37814 h 37814"/>
              <a:gd name="connsiteX2" fmla="*/ 0 w 40200"/>
              <a:gd name="connsiteY2" fmla="*/ 37814 h 37814"/>
              <a:gd name="connsiteX3" fmla="*/ 20148 w 40200"/>
              <a:gd name="connsiteY3" fmla="*/ 0 h 37814"/>
            </a:gdLst>
            <a:ahLst/>
            <a:cxnLst>
              <a:cxn ang="0">
                <a:pos x="connsiteX0" y="connsiteY0"/>
              </a:cxn>
              <a:cxn ang="0">
                <a:pos x="connsiteX1" y="connsiteY1"/>
              </a:cxn>
              <a:cxn ang="0">
                <a:pos x="connsiteX2" y="connsiteY2"/>
              </a:cxn>
              <a:cxn ang="0">
                <a:pos x="connsiteX3" y="connsiteY3"/>
              </a:cxn>
            </a:cxnLst>
            <a:rect l="l" t="t" r="r" b="b"/>
            <a:pathLst>
              <a:path w="40200" h="37814">
                <a:moveTo>
                  <a:pt x="20148" y="0"/>
                </a:moveTo>
                <a:lnTo>
                  <a:pt x="40200"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0" name="Freeform: Shape 1349">
            <a:extLst>
              <a:ext uri="{FF2B5EF4-FFF2-40B4-BE49-F238E27FC236}">
                <a16:creationId xmlns:a16="http://schemas.microsoft.com/office/drawing/2014/main" id="{33278047-3133-3F7C-DE49-42F7E45E206C}"/>
              </a:ext>
            </a:extLst>
          </p:cNvPr>
          <p:cNvSpPr/>
          <p:nvPr/>
        </p:nvSpPr>
        <p:spPr>
          <a:xfrm>
            <a:off x="11456530"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1" name="Freeform: Shape 1350">
            <a:extLst>
              <a:ext uri="{FF2B5EF4-FFF2-40B4-BE49-F238E27FC236}">
                <a16:creationId xmlns:a16="http://schemas.microsoft.com/office/drawing/2014/main" id="{F61DB95A-E52E-EE7D-F678-1C505C33ABC5}"/>
              </a:ext>
            </a:extLst>
          </p:cNvPr>
          <p:cNvSpPr/>
          <p:nvPr/>
        </p:nvSpPr>
        <p:spPr>
          <a:xfrm>
            <a:off x="11570573" y="4747664"/>
            <a:ext cx="53727" cy="50419"/>
          </a:xfrm>
          <a:custGeom>
            <a:avLst/>
            <a:gdLst>
              <a:gd name="connsiteX0" fmla="*/ 20148 w 40295"/>
              <a:gd name="connsiteY0" fmla="*/ 0 h 37814"/>
              <a:gd name="connsiteX1" fmla="*/ 40295 w 40295"/>
              <a:gd name="connsiteY1" fmla="*/ 37814 h 37814"/>
              <a:gd name="connsiteX2" fmla="*/ 0 w 40295"/>
              <a:gd name="connsiteY2" fmla="*/ 37814 h 37814"/>
              <a:gd name="connsiteX3" fmla="*/ 20148 w 40295"/>
              <a:gd name="connsiteY3" fmla="*/ 0 h 37814"/>
            </a:gdLst>
            <a:ahLst/>
            <a:cxnLst>
              <a:cxn ang="0">
                <a:pos x="connsiteX0" y="connsiteY0"/>
              </a:cxn>
              <a:cxn ang="0">
                <a:pos x="connsiteX1" y="connsiteY1"/>
              </a:cxn>
              <a:cxn ang="0">
                <a:pos x="connsiteX2" y="connsiteY2"/>
              </a:cxn>
              <a:cxn ang="0">
                <a:pos x="connsiteX3" y="connsiteY3"/>
              </a:cxn>
            </a:cxnLst>
            <a:rect l="l" t="t" r="r" b="b"/>
            <a:pathLst>
              <a:path w="40295" h="37814">
                <a:moveTo>
                  <a:pt x="20148" y="0"/>
                </a:moveTo>
                <a:lnTo>
                  <a:pt x="40295" y="37814"/>
                </a:lnTo>
                <a:lnTo>
                  <a:pt x="0" y="37814"/>
                </a:lnTo>
                <a:lnTo>
                  <a:pt x="20148" y="0"/>
                </a:lnTo>
              </a:path>
            </a:pathLst>
          </a:custGeom>
          <a:noFill/>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2" name="Freeform: Shape 1351">
            <a:extLst>
              <a:ext uri="{FF2B5EF4-FFF2-40B4-BE49-F238E27FC236}">
                <a16:creationId xmlns:a16="http://schemas.microsoft.com/office/drawing/2014/main" id="{6BD6A9A2-D397-FA63-5987-4AC9B522BBD2}"/>
              </a:ext>
            </a:extLst>
          </p:cNvPr>
          <p:cNvSpPr/>
          <p:nvPr/>
        </p:nvSpPr>
        <p:spPr>
          <a:xfrm>
            <a:off x="7636971" y="4267096"/>
            <a:ext cx="53600" cy="50419"/>
          </a:xfrm>
          <a:custGeom>
            <a:avLst/>
            <a:gdLst>
              <a:gd name="connsiteX0" fmla="*/ 0 w 40200"/>
              <a:gd name="connsiteY0" fmla="*/ 37814 h 37814"/>
              <a:gd name="connsiteX1" fmla="*/ 0 w 40200"/>
              <a:gd name="connsiteY1" fmla="*/ 0 h 37814"/>
              <a:gd name="connsiteX2" fmla="*/ 40200 w 40200"/>
              <a:gd name="connsiteY2" fmla="*/ 0 h 37814"/>
              <a:gd name="connsiteX3" fmla="*/ 40200 w 40200"/>
              <a:gd name="connsiteY3" fmla="*/ 37814 h 37814"/>
              <a:gd name="connsiteX4" fmla="*/ 0 w 40200"/>
              <a:gd name="connsiteY4" fmla="*/ 37814 h 3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814">
                <a:moveTo>
                  <a:pt x="0" y="37814"/>
                </a:moveTo>
                <a:lnTo>
                  <a:pt x="0" y="0"/>
                </a:lnTo>
                <a:lnTo>
                  <a:pt x="40200" y="0"/>
                </a:lnTo>
                <a:lnTo>
                  <a:pt x="40200" y="37814"/>
                </a:lnTo>
                <a:lnTo>
                  <a:pt x="0" y="3781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3" name="Freeform: Shape 1352">
            <a:extLst>
              <a:ext uri="{FF2B5EF4-FFF2-40B4-BE49-F238E27FC236}">
                <a16:creationId xmlns:a16="http://schemas.microsoft.com/office/drawing/2014/main" id="{2EE0645F-448F-92CC-F4D7-CB3286A20459}"/>
              </a:ext>
            </a:extLst>
          </p:cNvPr>
          <p:cNvSpPr/>
          <p:nvPr/>
        </p:nvSpPr>
        <p:spPr>
          <a:xfrm>
            <a:off x="7878361" y="4481092"/>
            <a:ext cx="53600" cy="50292"/>
          </a:xfrm>
          <a:custGeom>
            <a:avLst/>
            <a:gdLst>
              <a:gd name="connsiteX0" fmla="*/ 0 w 40200"/>
              <a:gd name="connsiteY0" fmla="*/ 37719 h 37719"/>
              <a:gd name="connsiteX1" fmla="*/ 0 w 40200"/>
              <a:gd name="connsiteY1" fmla="*/ 0 h 37719"/>
              <a:gd name="connsiteX2" fmla="*/ 40200 w 40200"/>
              <a:gd name="connsiteY2" fmla="*/ 0 h 37719"/>
              <a:gd name="connsiteX3" fmla="*/ 40200 w 40200"/>
              <a:gd name="connsiteY3" fmla="*/ 37719 h 37719"/>
              <a:gd name="connsiteX4" fmla="*/ 0 w 40200"/>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719">
                <a:moveTo>
                  <a:pt x="0" y="37719"/>
                </a:moveTo>
                <a:lnTo>
                  <a:pt x="0" y="0"/>
                </a:lnTo>
                <a:lnTo>
                  <a:pt x="40200" y="0"/>
                </a:lnTo>
                <a:lnTo>
                  <a:pt x="40200" y="37719"/>
                </a:lnTo>
                <a:lnTo>
                  <a:pt x="0" y="37719"/>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4" name="Freeform: Shape 1353">
            <a:extLst>
              <a:ext uri="{FF2B5EF4-FFF2-40B4-BE49-F238E27FC236}">
                <a16:creationId xmlns:a16="http://schemas.microsoft.com/office/drawing/2014/main" id="{162B1097-35C3-23F1-88D4-B315DC492A9F}"/>
              </a:ext>
            </a:extLst>
          </p:cNvPr>
          <p:cNvSpPr/>
          <p:nvPr/>
        </p:nvSpPr>
        <p:spPr>
          <a:xfrm>
            <a:off x="10276183" y="4793258"/>
            <a:ext cx="53600" cy="50292"/>
          </a:xfrm>
          <a:custGeom>
            <a:avLst/>
            <a:gdLst>
              <a:gd name="connsiteX0" fmla="*/ 0 w 40200"/>
              <a:gd name="connsiteY0" fmla="*/ 37719 h 37719"/>
              <a:gd name="connsiteX1" fmla="*/ 0 w 40200"/>
              <a:gd name="connsiteY1" fmla="*/ 0 h 37719"/>
              <a:gd name="connsiteX2" fmla="*/ 40200 w 40200"/>
              <a:gd name="connsiteY2" fmla="*/ 0 h 37719"/>
              <a:gd name="connsiteX3" fmla="*/ 40200 w 40200"/>
              <a:gd name="connsiteY3" fmla="*/ 37719 h 37719"/>
              <a:gd name="connsiteX4" fmla="*/ 0 w 40200"/>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719">
                <a:moveTo>
                  <a:pt x="0" y="37719"/>
                </a:moveTo>
                <a:lnTo>
                  <a:pt x="0" y="0"/>
                </a:lnTo>
                <a:lnTo>
                  <a:pt x="40200" y="0"/>
                </a:lnTo>
                <a:lnTo>
                  <a:pt x="40200" y="37719"/>
                </a:lnTo>
                <a:lnTo>
                  <a:pt x="0" y="37719"/>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5" name="Freeform: Shape 1354">
            <a:extLst>
              <a:ext uri="{FF2B5EF4-FFF2-40B4-BE49-F238E27FC236}">
                <a16:creationId xmlns:a16="http://schemas.microsoft.com/office/drawing/2014/main" id="{AB9C6E1E-49B8-93CD-568B-2A2F4E53AB62}"/>
              </a:ext>
            </a:extLst>
          </p:cNvPr>
          <p:cNvSpPr/>
          <p:nvPr/>
        </p:nvSpPr>
        <p:spPr>
          <a:xfrm>
            <a:off x="11158116" y="4841010"/>
            <a:ext cx="53600" cy="50419"/>
          </a:xfrm>
          <a:custGeom>
            <a:avLst/>
            <a:gdLst>
              <a:gd name="connsiteX0" fmla="*/ 0 w 40200"/>
              <a:gd name="connsiteY0" fmla="*/ 37814 h 37814"/>
              <a:gd name="connsiteX1" fmla="*/ 0 w 40200"/>
              <a:gd name="connsiteY1" fmla="*/ 0 h 37814"/>
              <a:gd name="connsiteX2" fmla="*/ 40200 w 40200"/>
              <a:gd name="connsiteY2" fmla="*/ 0 h 37814"/>
              <a:gd name="connsiteX3" fmla="*/ 40200 w 40200"/>
              <a:gd name="connsiteY3" fmla="*/ 37814 h 37814"/>
              <a:gd name="connsiteX4" fmla="*/ 0 w 40200"/>
              <a:gd name="connsiteY4" fmla="*/ 37814 h 3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814">
                <a:moveTo>
                  <a:pt x="0" y="37814"/>
                </a:moveTo>
                <a:lnTo>
                  <a:pt x="0" y="0"/>
                </a:lnTo>
                <a:lnTo>
                  <a:pt x="40200" y="0"/>
                </a:lnTo>
                <a:lnTo>
                  <a:pt x="40200" y="37814"/>
                </a:lnTo>
                <a:lnTo>
                  <a:pt x="0" y="3781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6" name="Freeform: Shape 1355">
            <a:extLst>
              <a:ext uri="{FF2B5EF4-FFF2-40B4-BE49-F238E27FC236}">
                <a16:creationId xmlns:a16="http://schemas.microsoft.com/office/drawing/2014/main" id="{D56F8751-3EC6-F034-764E-D3CC11BDD5D3}"/>
              </a:ext>
            </a:extLst>
          </p:cNvPr>
          <p:cNvSpPr/>
          <p:nvPr/>
        </p:nvSpPr>
        <p:spPr>
          <a:xfrm>
            <a:off x="11205001" y="4841010"/>
            <a:ext cx="53727" cy="50419"/>
          </a:xfrm>
          <a:custGeom>
            <a:avLst/>
            <a:gdLst>
              <a:gd name="connsiteX0" fmla="*/ 0 w 40295"/>
              <a:gd name="connsiteY0" fmla="*/ 37814 h 37814"/>
              <a:gd name="connsiteX1" fmla="*/ 0 w 40295"/>
              <a:gd name="connsiteY1" fmla="*/ 0 h 37814"/>
              <a:gd name="connsiteX2" fmla="*/ 40295 w 40295"/>
              <a:gd name="connsiteY2" fmla="*/ 0 h 37814"/>
              <a:gd name="connsiteX3" fmla="*/ 40295 w 40295"/>
              <a:gd name="connsiteY3" fmla="*/ 37814 h 37814"/>
              <a:gd name="connsiteX4" fmla="*/ 0 w 40295"/>
              <a:gd name="connsiteY4" fmla="*/ 37814 h 3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5" h="37814">
                <a:moveTo>
                  <a:pt x="0" y="37814"/>
                </a:moveTo>
                <a:lnTo>
                  <a:pt x="0" y="0"/>
                </a:lnTo>
                <a:lnTo>
                  <a:pt x="40295" y="0"/>
                </a:lnTo>
                <a:lnTo>
                  <a:pt x="40295" y="37814"/>
                </a:lnTo>
                <a:lnTo>
                  <a:pt x="0" y="3781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7" name="Freeform: Shape 1356">
            <a:extLst>
              <a:ext uri="{FF2B5EF4-FFF2-40B4-BE49-F238E27FC236}">
                <a16:creationId xmlns:a16="http://schemas.microsoft.com/office/drawing/2014/main" id="{C83C4EF0-531B-1D79-2BB4-7A8E69069D89}"/>
              </a:ext>
            </a:extLst>
          </p:cNvPr>
          <p:cNvSpPr/>
          <p:nvPr/>
        </p:nvSpPr>
        <p:spPr>
          <a:xfrm>
            <a:off x="11231865" y="4846090"/>
            <a:ext cx="53727" cy="40259"/>
          </a:xfrm>
          <a:custGeom>
            <a:avLst/>
            <a:gdLst>
              <a:gd name="connsiteX0" fmla="*/ 0 w 40295"/>
              <a:gd name="connsiteY0" fmla="*/ 30194 h 30194"/>
              <a:gd name="connsiteX1" fmla="*/ 0 w 40295"/>
              <a:gd name="connsiteY1" fmla="*/ 0 h 30194"/>
              <a:gd name="connsiteX2" fmla="*/ 40295 w 40295"/>
              <a:gd name="connsiteY2" fmla="*/ 0 h 30194"/>
              <a:gd name="connsiteX3" fmla="*/ 40295 w 40295"/>
              <a:gd name="connsiteY3" fmla="*/ 30194 h 30194"/>
              <a:gd name="connsiteX4" fmla="*/ 0 w 40295"/>
              <a:gd name="connsiteY4" fmla="*/ 30194 h 30194"/>
              <a:gd name="connsiteX5" fmla="*/ 0 w 40295"/>
              <a:gd name="connsiteY5" fmla="*/ 0 h 30194"/>
              <a:gd name="connsiteX6" fmla="*/ 40295 w 40295"/>
              <a:gd name="connsiteY6" fmla="*/ 0 h 30194"/>
              <a:gd name="connsiteX7" fmla="*/ 40295 w 40295"/>
              <a:gd name="connsiteY7" fmla="*/ 30194 h 30194"/>
              <a:gd name="connsiteX8" fmla="*/ 0 w 40295"/>
              <a:gd name="connsiteY8" fmla="*/ 3019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95" h="30194">
                <a:moveTo>
                  <a:pt x="0" y="30194"/>
                </a:moveTo>
                <a:lnTo>
                  <a:pt x="0" y="0"/>
                </a:lnTo>
                <a:lnTo>
                  <a:pt x="40295" y="0"/>
                </a:lnTo>
                <a:lnTo>
                  <a:pt x="40295" y="30194"/>
                </a:lnTo>
                <a:lnTo>
                  <a:pt x="0" y="30194"/>
                </a:lnTo>
                <a:lnTo>
                  <a:pt x="0" y="0"/>
                </a:lnTo>
                <a:lnTo>
                  <a:pt x="40295" y="0"/>
                </a:lnTo>
                <a:lnTo>
                  <a:pt x="40295" y="30194"/>
                </a:lnTo>
                <a:lnTo>
                  <a:pt x="0" y="3019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8" name="Freeform: Shape 1357">
            <a:extLst>
              <a:ext uri="{FF2B5EF4-FFF2-40B4-BE49-F238E27FC236}">
                <a16:creationId xmlns:a16="http://schemas.microsoft.com/office/drawing/2014/main" id="{F1FE6250-C4A3-FE92-649E-F439E731E8E1}"/>
              </a:ext>
            </a:extLst>
          </p:cNvPr>
          <p:cNvSpPr/>
          <p:nvPr/>
        </p:nvSpPr>
        <p:spPr>
          <a:xfrm>
            <a:off x="11245296" y="4846090"/>
            <a:ext cx="53600" cy="40259"/>
          </a:xfrm>
          <a:custGeom>
            <a:avLst/>
            <a:gdLst>
              <a:gd name="connsiteX0" fmla="*/ 0 w 40200"/>
              <a:gd name="connsiteY0" fmla="*/ 30194 h 30194"/>
              <a:gd name="connsiteX1" fmla="*/ 0 w 40200"/>
              <a:gd name="connsiteY1" fmla="*/ 0 h 30194"/>
              <a:gd name="connsiteX2" fmla="*/ 40200 w 40200"/>
              <a:gd name="connsiteY2" fmla="*/ 0 h 30194"/>
              <a:gd name="connsiteX3" fmla="*/ 40200 w 40200"/>
              <a:gd name="connsiteY3" fmla="*/ 30194 h 30194"/>
              <a:gd name="connsiteX4" fmla="*/ 0 w 40200"/>
              <a:gd name="connsiteY4" fmla="*/ 30194 h 30194"/>
              <a:gd name="connsiteX5" fmla="*/ 0 w 40200"/>
              <a:gd name="connsiteY5" fmla="*/ 0 h 30194"/>
              <a:gd name="connsiteX6" fmla="*/ 40200 w 40200"/>
              <a:gd name="connsiteY6" fmla="*/ 0 h 30194"/>
              <a:gd name="connsiteX7" fmla="*/ 40200 w 40200"/>
              <a:gd name="connsiteY7" fmla="*/ 30194 h 30194"/>
              <a:gd name="connsiteX8" fmla="*/ 0 w 40200"/>
              <a:gd name="connsiteY8" fmla="*/ 3019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00" h="30194">
                <a:moveTo>
                  <a:pt x="0" y="30194"/>
                </a:moveTo>
                <a:lnTo>
                  <a:pt x="0" y="0"/>
                </a:lnTo>
                <a:lnTo>
                  <a:pt x="40200" y="0"/>
                </a:lnTo>
                <a:lnTo>
                  <a:pt x="40200" y="30194"/>
                </a:lnTo>
                <a:lnTo>
                  <a:pt x="0" y="30194"/>
                </a:lnTo>
                <a:lnTo>
                  <a:pt x="0" y="0"/>
                </a:lnTo>
                <a:lnTo>
                  <a:pt x="40200" y="0"/>
                </a:lnTo>
                <a:lnTo>
                  <a:pt x="40200" y="30194"/>
                </a:lnTo>
                <a:lnTo>
                  <a:pt x="0" y="3019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9" name="Freeform: Shape 1358">
            <a:extLst>
              <a:ext uri="{FF2B5EF4-FFF2-40B4-BE49-F238E27FC236}">
                <a16:creationId xmlns:a16="http://schemas.microsoft.com/office/drawing/2014/main" id="{9A5D78C1-E0CB-9B39-1BF4-F57B580078E4}"/>
              </a:ext>
            </a:extLst>
          </p:cNvPr>
          <p:cNvSpPr/>
          <p:nvPr/>
        </p:nvSpPr>
        <p:spPr>
          <a:xfrm>
            <a:off x="11252012" y="4841010"/>
            <a:ext cx="53600" cy="50419"/>
          </a:xfrm>
          <a:custGeom>
            <a:avLst/>
            <a:gdLst>
              <a:gd name="connsiteX0" fmla="*/ 0 w 40200"/>
              <a:gd name="connsiteY0" fmla="*/ 37814 h 37814"/>
              <a:gd name="connsiteX1" fmla="*/ 0 w 40200"/>
              <a:gd name="connsiteY1" fmla="*/ 0 h 37814"/>
              <a:gd name="connsiteX2" fmla="*/ 40200 w 40200"/>
              <a:gd name="connsiteY2" fmla="*/ 0 h 37814"/>
              <a:gd name="connsiteX3" fmla="*/ 40200 w 40200"/>
              <a:gd name="connsiteY3" fmla="*/ 37814 h 37814"/>
              <a:gd name="connsiteX4" fmla="*/ 0 w 40200"/>
              <a:gd name="connsiteY4" fmla="*/ 37814 h 3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814">
                <a:moveTo>
                  <a:pt x="0" y="37814"/>
                </a:moveTo>
                <a:lnTo>
                  <a:pt x="0" y="0"/>
                </a:lnTo>
                <a:lnTo>
                  <a:pt x="40200" y="0"/>
                </a:lnTo>
                <a:lnTo>
                  <a:pt x="40200" y="37814"/>
                </a:lnTo>
                <a:lnTo>
                  <a:pt x="0" y="3781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60" name="Freeform: Shape 1359">
            <a:extLst>
              <a:ext uri="{FF2B5EF4-FFF2-40B4-BE49-F238E27FC236}">
                <a16:creationId xmlns:a16="http://schemas.microsoft.com/office/drawing/2014/main" id="{2034D0B7-DFAE-800E-CD2D-40A286AD3330}"/>
              </a:ext>
            </a:extLst>
          </p:cNvPr>
          <p:cNvSpPr/>
          <p:nvPr/>
        </p:nvSpPr>
        <p:spPr>
          <a:xfrm>
            <a:off x="11268739" y="4846090"/>
            <a:ext cx="53727" cy="40259"/>
          </a:xfrm>
          <a:custGeom>
            <a:avLst/>
            <a:gdLst>
              <a:gd name="connsiteX0" fmla="*/ 0 w 40295"/>
              <a:gd name="connsiteY0" fmla="*/ 30194 h 30194"/>
              <a:gd name="connsiteX1" fmla="*/ 0 w 40295"/>
              <a:gd name="connsiteY1" fmla="*/ 0 h 30194"/>
              <a:gd name="connsiteX2" fmla="*/ 40295 w 40295"/>
              <a:gd name="connsiteY2" fmla="*/ 0 h 30194"/>
              <a:gd name="connsiteX3" fmla="*/ 40295 w 40295"/>
              <a:gd name="connsiteY3" fmla="*/ 30194 h 30194"/>
              <a:gd name="connsiteX4" fmla="*/ 0 w 40295"/>
              <a:gd name="connsiteY4" fmla="*/ 30194 h 30194"/>
              <a:gd name="connsiteX5" fmla="*/ 0 w 40295"/>
              <a:gd name="connsiteY5" fmla="*/ 0 h 30194"/>
              <a:gd name="connsiteX6" fmla="*/ 40295 w 40295"/>
              <a:gd name="connsiteY6" fmla="*/ 0 h 30194"/>
              <a:gd name="connsiteX7" fmla="*/ 40295 w 40295"/>
              <a:gd name="connsiteY7" fmla="*/ 30194 h 30194"/>
              <a:gd name="connsiteX8" fmla="*/ 0 w 40295"/>
              <a:gd name="connsiteY8" fmla="*/ 30194 h 30194"/>
              <a:gd name="connsiteX9" fmla="*/ 0 w 40295"/>
              <a:gd name="connsiteY9" fmla="*/ 0 h 30194"/>
              <a:gd name="connsiteX10" fmla="*/ 40295 w 40295"/>
              <a:gd name="connsiteY10" fmla="*/ 0 h 30194"/>
              <a:gd name="connsiteX11" fmla="*/ 40295 w 40295"/>
              <a:gd name="connsiteY11" fmla="*/ 30194 h 30194"/>
              <a:gd name="connsiteX12" fmla="*/ 0 w 40295"/>
              <a:gd name="connsiteY12" fmla="*/ 3019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95" h="30194">
                <a:moveTo>
                  <a:pt x="0" y="30194"/>
                </a:moveTo>
                <a:lnTo>
                  <a:pt x="0" y="0"/>
                </a:lnTo>
                <a:lnTo>
                  <a:pt x="40295" y="0"/>
                </a:lnTo>
                <a:lnTo>
                  <a:pt x="40295" y="30194"/>
                </a:lnTo>
                <a:lnTo>
                  <a:pt x="0" y="30194"/>
                </a:lnTo>
                <a:lnTo>
                  <a:pt x="0" y="0"/>
                </a:lnTo>
                <a:lnTo>
                  <a:pt x="40295" y="0"/>
                </a:lnTo>
                <a:lnTo>
                  <a:pt x="40295" y="30194"/>
                </a:lnTo>
                <a:lnTo>
                  <a:pt x="0" y="30194"/>
                </a:lnTo>
                <a:lnTo>
                  <a:pt x="0" y="0"/>
                </a:lnTo>
                <a:lnTo>
                  <a:pt x="40295" y="0"/>
                </a:lnTo>
                <a:lnTo>
                  <a:pt x="40295" y="30194"/>
                </a:lnTo>
                <a:lnTo>
                  <a:pt x="0" y="3019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61" name="Freeform: Shape 1360">
            <a:extLst>
              <a:ext uri="{FF2B5EF4-FFF2-40B4-BE49-F238E27FC236}">
                <a16:creationId xmlns:a16="http://schemas.microsoft.com/office/drawing/2014/main" id="{0DBC5139-5EC8-AF9C-FC60-402FD4DE98BB}"/>
              </a:ext>
            </a:extLst>
          </p:cNvPr>
          <p:cNvSpPr/>
          <p:nvPr/>
        </p:nvSpPr>
        <p:spPr>
          <a:xfrm>
            <a:off x="11295601" y="4841010"/>
            <a:ext cx="53600" cy="50419"/>
          </a:xfrm>
          <a:custGeom>
            <a:avLst/>
            <a:gdLst>
              <a:gd name="connsiteX0" fmla="*/ 0 w 40200"/>
              <a:gd name="connsiteY0" fmla="*/ 37814 h 37814"/>
              <a:gd name="connsiteX1" fmla="*/ 0 w 40200"/>
              <a:gd name="connsiteY1" fmla="*/ 0 h 37814"/>
              <a:gd name="connsiteX2" fmla="*/ 40200 w 40200"/>
              <a:gd name="connsiteY2" fmla="*/ 0 h 37814"/>
              <a:gd name="connsiteX3" fmla="*/ 40200 w 40200"/>
              <a:gd name="connsiteY3" fmla="*/ 37814 h 37814"/>
              <a:gd name="connsiteX4" fmla="*/ 0 w 40200"/>
              <a:gd name="connsiteY4" fmla="*/ 37814 h 3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0" h="37814">
                <a:moveTo>
                  <a:pt x="0" y="37814"/>
                </a:moveTo>
                <a:lnTo>
                  <a:pt x="0" y="0"/>
                </a:lnTo>
                <a:lnTo>
                  <a:pt x="40200" y="0"/>
                </a:lnTo>
                <a:lnTo>
                  <a:pt x="40200" y="37814"/>
                </a:lnTo>
                <a:lnTo>
                  <a:pt x="0" y="37814"/>
                </a:lnTo>
              </a:path>
            </a:pathLst>
          </a:custGeom>
          <a:noFill/>
          <a:ln w="4752"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62" name="Freeform: Shape 1361">
            <a:extLst>
              <a:ext uri="{FF2B5EF4-FFF2-40B4-BE49-F238E27FC236}">
                <a16:creationId xmlns:a16="http://schemas.microsoft.com/office/drawing/2014/main" id="{8E9AECE1-7AEB-5580-2134-F87021C66D95}"/>
              </a:ext>
            </a:extLst>
          </p:cNvPr>
          <p:cNvSpPr/>
          <p:nvPr/>
        </p:nvSpPr>
        <p:spPr>
          <a:xfrm>
            <a:off x="6644289" y="5420004"/>
            <a:ext cx="5123577" cy="12700"/>
          </a:xfrm>
          <a:custGeom>
            <a:avLst/>
            <a:gdLst>
              <a:gd name="connsiteX0" fmla="*/ 3842684 w 3842683"/>
              <a:gd name="connsiteY0" fmla="*/ 0 h 9525"/>
              <a:gd name="connsiteX1" fmla="*/ 0 w 3842683"/>
              <a:gd name="connsiteY1" fmla="*/ 0 h 9525"/>
            </a:gdLst>
            <a:ahLst/>
            <a:cxnLst>
              <a:cxn ang="0">
                <a:pos x="connsiteX0" y="connsiteY0"/>
              </a:cxn>
              <a:cxn ang="0">
                <a:pos x="connsiteX1" y="connsiteY1"/>
              </a:cxn>
            </a:cxnLst>
            <a:rect l="l" t="t" r="r" b="b"/>
            <a:pathLst>
              <a:path w="3842683" h="9525">
                <a:moveTo>
                  <a:pt x="3842684" y="0"/>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63" name="Freeform: Shape 1362">
            <a:extLst>
              <a:ext uri="{FF2B5EF4-FFF2-40B4-BE49-F238E27FC236}">
                <a16:creationId xmlns:a16="http://schemas.microsoft.com/office/drawing/2014/main" id="{D58DEFA8-3529-9F31-DCD0-D18ED87EE93B}"/>
              </a:ext>
            </a:extLst>
          </p:cNvPr>
          <p:cNvSpPr/>
          <p:nvPr/>
        </p:nvSpPr>
        <p:spPr>
          <a:xfrm>
            <a:off x="6644289" y="3970171"/>
            <a:ext cx="12671" cy="1449832"/>
          </a:xfrm>
          <a:custGeom>
            <a:avLst/>
            <a:gdLst>
              <a:gd name="connsiteX0" fmla="*/ 0 w 9503"/>
              <a:gd name="connsiteY0" fmla="*/ 1087374 h 1087374"/>
              <a:gd name="connsiteX1" fmla="*/ 0 w 9503"/>
              <a:gd name="connsiteY1" fmla="*/ 0 h 1087374"/>
            </a:gdLst>
            <a:ahLst/>
            <a:cxnLst>
              <a:cxn ang="0">
                <a:pos x="connsiteX0" y="connsiteY0"/>
              </a:cxn>
              <a:cxn ang="0">
                <a:pos x="connsiteX1" y="connsiteY1"/>
              </a:cxn>
            </a:cxnLst>
            <a:rect l="l" t="t" r="r" b="b"/>
            <a:pathLst>
              <a:path w="9503" h="1087374">
                <a:moveTo>
                  <a:pt x="0" y="1087374"/>
                </a:moveTo>
                <a:lnTo>
                  <a:pt x="0" y="0"/>
                </a:lnTo>
              </a:path>
            </a:pathLst>
          </a:custGeom>
          <a:ln w="4752"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64" name="TextBox 1363">
            <a:extLst>
              <a:ext uri="{FF2B5EF4-FFF2-40B4-BE49-F238E27FC236}">
                <a16:creationId xmlns:a16="http://schemas.microsoft.com/office/drawing/2014/main" id="{26A85B31-F284-29BE-9EE8-6EC2CA484E98}"/>
              </a:ext>
            </a:extLst>
          </p:cNvPr>
          <p:cNvSpPr txBox="1"/>
          <p:nvPr/>
        </p:nvSpPr>
        <p:spPr>
          <a:xfrm>
            <a:off x="6405284" y="5283776"/>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1365" name="TextBox 1364">
            <a:extLst>
              <a:ext uri="{FF2B5EF4-FFF2-40B4-BE49-F238E27FC236}">
                <a16:creationId xmlns:a16="http://schemas.microsoft.com/office/drawing/2014/main" id="{0C84749E-FAA6-E0EB-FA3C-CC4944051E7C}"/>
              </a:ext>
            </a:extLst>
          </p:cNvPr>
          <p:cNvSpPr txBox="1"/>
          <p:nvPr/>
        </p:nvSpPr>
        <p:spPr>
          <a:xfrm>
            <a:off x="6355105" y="5105087"/>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1366" name="TextBox 1365">
            <a:extLst>
              <a:ext uri="{FF2B5EF4-FFF2-40B4-BE49-F238E27FC236}">
                <a16:creationId xmlns:a16="http://schemas.microsoft.com/office/drawing/2014/main" id="{763D0298-2856-6FF7-B57F-1A5CDE5915F4}"/>
              </a:ext>
            </a:extLst>
          </p:cNvPr>
          <p:cNvSpPr txBox="1"/>
          <p:nvPr/>
        </p:nvSpPr>
        <p:spPr>
          <a:xfrm>
            <a:off x="6355105" y="4926271"/>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1367" name="TextBox 1366">
            <a:extLst>
              <a:ext uri="{FF2B5EF4-FFF2-40B4-BE49-F238E27FC236}">
                <a16:creationId xmlns:a16="http://schemas.microsoft.com/office/drawing/2014/main" id="{B8B577A7-9A7A-33C1-EB6D-1E93FCDEB8F5}"/>
              </a:ext>
            </a:extLst>
          </p:cNvPr>
          <p:cNvSpPr txBox="1"/>
          <p:nvPr/>
        </p:nvSpPr>
        <p:spPr>
          <a:xfrm>
            <a:off x="6355105" y="4747582"/>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1368" name="TextBox 1367">
            <a:extLst>
              <a:ext uri="{FF2B5EF4-FFF2-40B4-BE49-F238E27FC236}">
                <a16:creationId xmlns:a16="http://schemas.microsoft.com/office/drawing/2014/main" id="{76598164-11B7-3201-7CAA-3EB6E99E687C}"/>
              </a:ext>
            </a:extLst>
          </p:cNvPr>
          <p:cNvSpPr txBox="1"/>
          <p:nvPr/>
        </p:nvSpPr>
        <p:spPr>
          <a:xfrm>
            <a:off x="6355105" y="456889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60</a:t>
            </a:r>
          </a:p>
        </p:txBody>
      </p:sp>
      <p:sp>
        <p:nvSpPr>
          <p:cNvPr id="1369" name="TextBox 1368">
            <a:extLst>
              <a:ext uri="{FF2B5EF4-FFF2-40B4-BE49-F238E27FC236}">
                <a16:creationId xmlns:a16="http://schemas.microsoft.com/office/drawing/2014/main" id="{B49DF65A-C5FC-C7C4-0A5D-2E5CCE7E3874}"/>
              </a:ext>
            </a:extLst>
          </p:cNvPr>
          <p:cNvSpPr txBox="1"/>
          <p:nvPr/>
        </p:nvSpPr>
        <p:spPr>
          <a:xfrm>
            <a:off x="6355105" y="439020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75</a:t>
            </a:r>
          </a:p>
        </p:txBody>
      </p:sp>
      <p:sp>
        <p:nvSpPr>
          <p:cNvPr id="1370" name="TextBox 1369">
            <a:extLst>
              <a:ext uri="{FF2B5EF4-FFF2-40B4-BE49-F238E27FC236}">
                <a16:creationId xmlns:a16="http://schemas.microsoft.com/office/drawing/2014/main" id="{1B86D3CF-90F6-34B5-441C-3EDCDED6270F}"/>
              </a:ext>
            </a:extLst>
          </p:cNvPr>
          <p:cNvSpPr txBox="1"/>
          <p:nvPr/>
        </p:nvSpPr>
        <p:spPr>
          <a:xfrm>
            <a:off x="6355105" y="4211515"/>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90</a:t>
            </a:r>
          </a:p>
        </p:txBody>
      </p:sp>
      <p:sp>
        <p:nvSpPr>
          <p:cNvPr id="1371" name="TextBox 1370">
            <a:extLst>
              <a:ext uri="{FF2B5EF4-FFF2-40B4-BE49-F238E27FC236}">
                <a16:creationId xmlns:a16="http://schemas.microsoft.com/office/drawing/2014/main" id="{263329C4-1BB1-DAD6-E985-FFB798588542}"/>
              </a:ext>
            </a:extLst>
          </p:cNvPr>
          <p:cNvSpPr txBox="1"/>
          <p:nvPr/>
        </p:nvSpPr>
        <p:spPr>
          <a:xfrm>
            <a:off x="6305054" y="4030159"/>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dirty="0">
                <a:ln/>
                <a:solidFill>
                  <a:srgbClr val="231F20"/>
                </a:solidFill>
                <a:effectLst/>
                <a:uLnTx/>
                <a:uFillTx/>
                <a:latin typeface="Arial"/>
                <a:ea typeface="MS PGothic" charset="0"/>
                <a:cs typeface="Arial"/>
                <a:sym typeface="Arial"/>
                <a:rtl val="0"/>
              </a:rPr>
              <a:t>105</a:t>
            </a:r>
          </a:p>
        </p:txBody>
      </p:sp>
      <p:sp>
        <p:nvSpPr>
          <p:cNvPr id="1372" name="TextBox 1371">
            <a:extLst>
              <a:ext uri="{FF2B5EF4-FFF2-40B4-BE49-F238E27FC236}">
                <a16:creationId xmlns:a16="http://schemas.microsoft.com/office/drawing/2014/main" id="{271A00EF-A8FC-FFB2-76A0-05F8C6749576}"/>
              </a:ext>
            </a:extLst>
          </p:cNvPr>
          <p:cNvSpPr txBox="1"/>
          <p:nvPr/>
        </p:nvSpPr>
        <p:spPr>
          <a:xfrm>
            <a:off x="6305054" y="3851470"/>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120</a:t>
            </a:r>
          </a:p>
        </p:txBody>
      </p:sp>
      <p:sp>
        <p:nvSpPr>
          <p:cNvPr id="1373" name="TextBox 1372">
            <a:extLst>
              <a:ext uri="{FF2B5EF4-FFF2-40B4-BE49-F238E27FC236}">
                <a16:creationId xmlns:a16="http://schemas.microsoft.com/office/drawing/2014/main" id="{BDA6DDCB-079B-B512-B068-47AA6D291F7F}"/>
              </a:ext>
            </a:extLst>
          </p:cNvPr>
          <p:cNvSpPr txBox="1"/>
          <p:nvPr/>
        </p:nvSpPr>
        <p:spPr>
          <a:xfrm>
            <a:off x="7288739" y="5417254"/>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1374" name="TextBox 1373">
            <a:extLst>
              <a:ext uri="{FF2B5EF4-FFF2-40B4-BE49-F238E27FC236}">
                <a16:creationId xmlns:a16="http://schemas.microsoft.com/office/drawing/2014/main" id="{5443F22F-E86D-46D8-0EF3-ABD0B94CB203}"/>
              </a:ext>
            </a:extLst>
          </p:cNvPr>
          <p:cNvSpPr txBox="1"/>
          <p:nvPr/>
        </p:nvSpPr>
        <p:spPr>
          <a:xfrm>
            <a:off x="7530129" y="5417254"/>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a:t>
            </a:r>
          </a:p>
        </p:txBody>
      </p:sp>
      <p:sp>
        <p:nvSpPr>
          <p:cNvPr id="1375" name="TextBox 1374">
            <a:extLst>
              <a:ext uri="{FF2B5EF4-FFF2-40B4-BE49-F238E27FC236}">
                <a16:creationId xmlns:a16="http://schemas.microsoft.com/office/drawing/2014/main" id="{AE8DC72B-0F1F-1656-107E-8C85511A5EAD}"/>
              </a:ext>
            </a:extLst>
          </p:cNvPr>
          <p:cNvSpPr txBox="1"/>
          <p:nvPr/>
        </p:nvSpPr>
        <p:spPr>
          <a:xfrm>
            <a:off x="7768227" y="5417254"/>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a:t>
            </a:r>
          </a:p>
        </p:txBody>
      </p:sp>
      <p:sp>
        <p:nvSpPr>
          <p:cNvPr id="1376" name="TextBox 1375">
            <a:extLst>
              <a:ext uri="{FF2B5EF4-FFF2-40B4-BE49-F238E27FC236}">
                <a16:creationId xmlns:a16="http://schemas.microsoft.com/office/drawing/2014/main" id="{F8291591-001A-3BAD-D2F5-41C70AB0DD92}"/>
              </a:ext>
            </a:extLst>
          </p:cNvPr>
          <p:cNvSpPr txBox="1"/>
          <p:nvPr/>
        </p:nvSpPr>
        <p:spPr>
          <a:xfrm>
            <a:off x="8009744" y="5417254"/>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a:t>
            </a:r>
          </a:p>
        </p:txBody>
      </p:sp>
      <p:sp>
        <p:nvSpPr>
          <p:cNvPr id="1377" name="TextBox 1376">
            <a:extLst>
              <a:ext uri="{FF2B5EF4-FFF2-40B4-BE49-F238E27FC236}">
                <a16:creationId xmlns:a16="http://schemas.microsoft.com/office/drawing/2014/main" id="{CDC29D07-C73F-CAB8-757B-5B87D5C287CD}"/>
              </a:ext>
            </a:extLst>
          </p:cNvPr>
          <p:cNvSpPr txBox="1"/>
          <p:nvPr/>
        </p:nvSpPr>
        <p:spPr>
          <a:xfrm>
            <a:off x="8226173"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a:t>
            </a:r>
          </a:p>
        </p:txBody>
      </p:sp>
      <p:sp>
        <p:nvSpPr>
          <p:cNvPr id="1378" name="TextBox 1377">
            <a:extLst>
              <a:ext uri="{FF2B5EF4-FFF2-40B4-BE49-F238E27FC236}">
                <a16:creationId xmlns:a16="http://schemas.microsoft.com/office/drawing/2014/main" id="{286754CC-ADA0-FB7F-EAC6-AA382FEEEC9C}"/>
              </a:ext>
            </a:extLst>
          </p:cNvPr>
          <p:cNvSpPr txBox="1"/>
          <p:nvPr/>
        </p:nvSpPr>
        <p:spPr>
          <a:xfrm>
            <a:off x="8467564"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1379" name="TextBox 1378">
            <a:extLst>
              <a:ext uri="{FF2B5EF4-FFF2-40B4-BE49-F238E27FC236}">
                <a16:creationId xmlns:a16="http://schemas.microsoft.com/office/drawing/2014/main" id="{295C3276-4285-B0F9-277F-4BF1D3B63CEE}"/>
              </a:ext>
            </a:extLst>
          </p:cNvPr>
          <p:cNvSpPr txBox="1"/>
          <p:nvPr/>
        </p:nvSpPr>
        <p:spPr>
          <a:xfrm>
            <a:off x="8705661"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18</a:t>
            </a:r>
          </a:p>
        </p:txBody>
      </p:sp>
      <p:sp>
        <p:nvSpPr>
          <p:cNvPr id="1380" name="TextBox 1379">
            <a:extLst>
              <a:ext uri="{FF2B5EF4-FFF2-40B4-BE49-F238E27FC236}">
                <a16:creationId xmlns:a16="http://schemas.microsoft.com/office/drawing/2014/main" id="{6A704E0F-47BC-8A55-8F2D-4C3792E1C569}"/>
              </a:ext>
            </a:extLst>
          </p:cNvPr>
          <p:cNvSpPr txBox="1"/>
          <p:nvPr/>
        </p:nvSpPr>
        <p:spPr>
          <a:xfrm>
            <a:off x="8947179"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21</a:t>
            </a:r>
          </a:p>
        </p:txBody>
      </p:sp>
      <p:sp>
        <p:nvSpPr>
          <p:cNvPr id="1381" name="TextBox 1380">
            <a:extLst>
              <a:ext uri="{FF2B5EF4-FFF2-40B4-BE49-F238E27FC236}">
                <a16:creationId xmlns:a16="http://schemas.microsoft.com/office/drawing/2014/main" id="{6A5B0F74-A6D6-0445-87F4-4479083257D9}"/>
              </a:ext>
            </a:extLst>
          </p:cNvPr>
          <p:cNvSpPr txBox="1"/>
          <p:nvPr/>
        </p:nvSpPr>
        <p:spPr>
          <a:xfrm>
            <a:off x="9188571"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24</a:t>
            </a:r>
          </a:p>
        </p:txBody>
      </p:sp>
      <p:sp>
        <p:nvSpPr>
          <p:cNvPr id="1382" name="TextBox 1381">
            <a:extLst>
              <a:ext uri="{FF2B5EF4-FFF2-40B4-BE49-F238E27FC236}">
                <a16:creationId xmlns:a16="http://schemas.microsoft.com/office/drawing/2014/main" id="{4CE7BA66-FF71-C8EC-314B-59C71D85358D}"/>
              </a:ext>
            </a:extLst>
          </p:cNvPr>
          <p:cNvSpPr txBox="1"/>
          <p:nvPr/>
        </p:nvSpPr>
        <p:spPr>
          <a:xfrm>
            <a:off x="9430088"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27</a:t>
            </a:r>
          </a:p>
        </p:txBody>
      </p:sp>
      <p:sp>
        <p:nvSpPr>
          <p:cNvPr id="1383" name="TextBox 1382">
            <a:extLst>
              <a:ext uri="{FF2B5EF4-FFF2-40B4-BE49-F238E27FC236}">
                <a16:creationId xmlns:a16="http://schemas.microsoft.com/office/drawing/2014/main" id="{74CF0E93-97E3-D358-0618-682530D64733}"/>
              </a:ext>
            </a:extLst>
          </p:cNvPr>
          <p:cNvSpPr txBox="1"/>
          <p:nvPr/>
        </p:nvSpPr>
        <p:spPr>
          <a:xfrm>
            <a:off x="9671480"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1384" name="TextBox 1383">
            <a:extLst>
              <a:ext uri="{FF2B5EF4-FFF2-40B4-BE49-F238E27FC236}">
                <a16:creationId xmlns:a16="http://schemas.microsoft.com/office/drawing/2014/main" id="{C7BBC679-130E-DCA7-770F-94EA95189358}"/>
              </a:ext>
            </a:extLst>
          </p:cNvPr>
          <p:cNvSpPr txBox="1"/>
          <p:nvPr/>
        </p:nvSpPr>
        <p:spPr>
          <a:xfrm>
            <a:off x="9909576"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33</a:t>
            </a:r>
          </a:p>
        </p:txBody>
      </p:sp>
      <p:sp>
        <p:nvSpPr>
          <p:cNvPr id="1385" name="TextBox 1384">
            <a:extLst>
              <a:ext uri="{FF2B5EF4-FFF2-40B4-BE49-F238E27FC236}">
                <a16:creationId xmlns:a16="http://schemas.microsoft.com/office/drawing/2014/main" id="{D4C32781-E221-A829-0DF2-E571E8A6983F}"/>
              </a:ext>
            </a:extLst>
          </p:cNvPr>
          <p:cNvSpPr txBox="1"/>
          <p:nvPr/>
        </p:nvSpPr>
        <p:spPr>
          <a:xfrm>
            <a:off x="10151095"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36</a:t>
            </a:r>
          </a:p>
        </p:txBody>
      </p:sp>
      <p:sp>
        <p:nvSpPr>
          <p:cNvPr id="1386" name="TextBox 1385">
            <a:extLst>
              <a:ext uri="{FF2B5EF4-FFF2-40B4-BE49-F238E27FC236}">
                <a16:creationId xmlns:a16="http://schemas.microsoft.com/office/drawing/2014/main" id="{B3EEC4C5-66CC-C84C-70C7-FA39A753E858}"/>
              </a:ext>
            </a:extLst>
          </p:cNvPr>
          <p:cNvSpPr txBox="1"/>
          <p:nvPr/>
        </p:nvSpPr>
        <p:spPr>
          <a:xfrm>
            <a:off x="10392485"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39</a:t>
            </a:r>
          </a:p>
        </p:txBody>
      </p:sp>
      <p:sp>
        <p:nvSpPr>
          <p:cNvPr id="1387" name="TextBox 1386">
            <a:extLst>
              <a:ext uri="{FF2B5EF4-FFF2-40B4-BE49-F238E27FC236}">
                <a16:creationId xmlns:a16="http://schemas.microsoft.com/office/drawing/2014/main" id="{8F69B301-1B23-D1C0-1B29-4D65FDE5EDFC}"/>
              </a:ext>
            </a:extLst>
          </p:cNvPr>
          <p:cNvSpPr txBox="1"/>
          <p:nvPr/>
        </p:nvSpPr>
        <p:spPr>
          <a:xfrm>
            <a:off x="10634004"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42</a:t>
            </a:r>
          </a:p>
        </p:txBody>
      </p:sp>
      <p:sp>
        <p:nvSpPr>
          <p:cNvPr id="1388" name="TextBox 1387">
            <a:extLst>
              <a:ext uri="{FF2B5EF4-FFF2-40B4-BE49-F238E27FC236}">
                <a16:creationId xmlns:a16="http://schemas.microsoft.com/office/drawing/2014/main" id="{015193BA-69C0-D072-D177-83902848C316}"/>
              </a:ext>
            </a:extLst>
          </p:cNvPr>
          <p:cNvSpPr txBox="1"/>
          <p:nvPr/>
        </p:nvSpPr>
        <p:spPr>
          <a:xfrm>
            <a:off x="10875395"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1389" name="TextBox 1388">
            <a:extLst>
              <a:ext uri="{FF2B5EF4-FFF2-40B4-BE49-F238E27FC236}">
                <a16:creationId xmlns:a16="http://schemas.microsoft.com/office/drawing/2014/main" id="{7FA29761-584C-CD92-A688-588921D7280C}"/>
              </a:ext>
            </a:extLst>
          </p:cNvPr>
          <p:cNvSpPr txBox="1"/>
          <p:nvPr/>
        </p:nvSpPr>
        <p:spPr>
          <a:xfrm>
            <a:off x="11113492"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48</a:t>
            </a:r>
          </a:p>
        </p:txBody>
      </p:sp>
      <p:sp>
        <p:nvSpPr>
          <p:cNvPr id="1390" name="TextBox 1389">
            <a:extLst>
              <a:ext uri="{FF2B5EF4-FFF2-40B4-BE49-F238E27FC236}">
                <a16:creationId xmlns:a16="http://schemas.microsoft.com/office/drawing/2014/main" id="{6B58E834-BEA0-267F-600A-1B9489599A41}"/>
              </a:ext>
            </a:extLst>
          </p:cNvPr>
          <p:cNvSpPr txBox="1"/>
          <p:nvPr/>
        </p:nvSpPr>
        <p:spPr>
          <a:xfrm>
            <a:off x="11355009"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51</a:t>
            </a:r>
          </a:p>
        </p:txBody>
      </p:sp>
      <p:sp>
        <p:nvSpPr>
          <p:cNvPr id="1391" name="TextBox 1390">
            <a:extLst>
              <a:ext uri="{FF2B5EF4-FFF2-40B4-BE49-F238E27FC236}">
                <a16:creationId xmlns:a16="http://schemas.microsoft.com/office/drawing/2014/main" id="{2281E555-04F8-FA2A-40D3-A347442D28B5}"/>
              </a:ext>
            </a:extLst>
          </p:cNvPr>
          <p:cNvSpPr txBox="1"/>
          <p:nvPr/>
        </p:nvSpPr>
        <p:spPr>
          <a:xfrm>
            <a:off x="11595895" y="541725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54</a:t>
            </a:r>
          </a:p>
        </p:txBody>
      </p:sp>
      <p:sp>
        <p:nvSpPr>
          <p:cNvPr id="595" name="TextBox 594">
            <a:extLst>
              <a:ext uri="{FF2B5EF4-FFF2-40B4-BE49-F238E27FC236}">
                <a16:creationId xmlns:a16="http://schemas.microsoft.com/office/drawing/2014/main" id="{3E9ED0B9-A080-A0F7-D4D1-ECDEF9DBED14}"/>
              </a:ext>
            </a:extLst>
          </p:cNvPr>
          <p:cNvSpPr txBox="1"/>
          <p:nvPr/>
        </p:nvSpPr>
        <p:spPr>
          <a:xfrm>
            <a:off x="6590595" y="4419514"/>
            <a:ext cx="2097049" cy="9489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Censoring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Yes (N= 65)</a:t>
            </a:r>
          </a:p>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No (N=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Events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Yes: 29</a:t>
            </a:r>
          </a:p>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No: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Kaplan-Meier medians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Yes: 53.3 months, 95 % CI [17.8, NE] </a:t>
            </a:r>
            <a:b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br>
            <a:r>
              <a:rPr kumimoji="0" lang="en-US" sz="600"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No: 29.5 months, 95 % CI [9.1, NE]</a:t>
            </a:r>
          </a:p>
        </p:txBody>
      </p:sp>
      <p:grpSp>
        <p:nvGrpSpPr>
          <p:cNvPr id="822" name="Group 821">
            <a:extLst>
              <a:ext uri="{FF2B5EF4-FFF2-40B4-BE49-F238E27FC236}">
                <a16:creationId xmlns:a16="http://schemas.microsoft.com/office/drawing/2014/main" id="{B7E842B2-25A2-6E88-2A8E-50A75C853735}"/>
              </a:ext>
            </a:extLst>
          </p:cNvPr>
          <p:cNvGrpSpPr/>
          <p:nvPr/>
        </p:nvGrpSpPr>
        <p:grpSpPr>
          <a:xfrm>
            <a:off x="6296291" y="5625960"/>
            <a:ext cx="5488661" cy="432330"/>
            <a:chOff x="4727134" y="2443879"/>
            <a:chExt cx="4116496" cy="324247"/>
          </a:xfrm>
        </p:grpSpPr>
        <p:sp>
          <p:nvSpPr>
            <p:cNvPr id="824" name="TextBox 823">
              <a:extLst>
                <a:ext uri="{FF2B5EF4-FFF2-40B4-BE49-F238E27FC236}">
                  <a16:creationId xmlns:a16="http://schemas.microsoft.com/office/drawing/2014/main" id="{7FEB2360-4C5F-CBF9-BE12-7B2DD044C03E}"/>
                </a:ext>
              </a:extLst>
            </p:cNvPr>
            <p:cNvSpPr txBox="1"/>
            <p:nvPr/>
          </p:nvSpPr>
          <p:spPr>
            <a:xfrm>
              <a:off x="4728964" y="2451573"/>
              <a:ext cx="849993"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patients still at risk</a:t>
              </a:r>
            </a:p>
          </p:txBody>
        </p:sp>
        <p:grpSp>
          <p:nvGrpSpPr>
            <p:cNvPr id="825" name="Group 824">
              <a:extLst>
                <a:ext uri="{FF2B5EF4-FFF2-40B4-BE49-F238E27FC236}">
                  <a16:creationId xmlns:a16="http://schemas.microsoft.com/office/drawing/2014/main" id="{2FEB76F4-F5B8-90CD-82C3-E53CD57EF1AC}"/>
                </a:ext>
              </a:extLst>
            </p:cNvPr>
            <p:cNvGrpSpPr/>
            <p:nvPr/>
          </p:nvGrpSpPr>
          <p:grpSpPr>
            <a:xfrm>
              <a:off x="4728964" y="2590579"/>
              <a:ext cx="4114666" cy="76993"/>
              <a:chOff x="2085491" y="2770983"/>
              <a:chExt cx="4114666" cy="76993"/>
            </a:xfrm>
          </p:grpSpPr>
          <p:sp>
            <p:nvSpPr>
              <p:cNvPr id="848" name="TextBox 847">
                <a:extLst>
                  <a:ext uri="{FF2B5EF4-FFF2-40B4-BE49-F238E27FC236}">
                    <a16:creationId xmlns:a16="http://schemas.microsoft.com/office/drawing/2014/main" id="{FCD74659-BB1E-8987-4396-F300C79CC9BD}"/>
                  </a:ext>
                </a:extLst>
              </p:cNvPr>
              <p:cNvSpPr txBox="1"/>
              <p:nvPr/>
            </p:nvSpPr>
            <p:spPr>
              <a:xfrm>
                <a:off x="2085491" y="2770983"/>
                <a:ext cx="627576"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Yes</a:t>
                </a:r>
              </a:p>
            </p:txBody>
          </p:sp>
          <p:sp>
            <p:nvSpPr>
              <p:cNvPr id="849" name="TextBox 848">
                <a:extLst>
                  <a:ext uri="{FF2B5EF4-FFF2-40B4-BE49-F238E27FC236}">
                    <a16:creationId xmlns:a16="http://schemas.microsoft.com/office/drawing/2014/main" id="{3E17C9D4-C872-E0E3-4ACC-4317ADB53AA4}"/>
                  </a:ext>
                </a:extLst>
              </p:cNvPr>
              <p:cNvSpPr txBox="1"/>
              <p:nvPr/>
            </p:nvSpPr>
            <p:spPr>
              <a:xfrm>
                <a:off x="289084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65</a:t>
                </a:r>
              </a:p>
            </p:txBody>
          </p:sp>
          <p:sp>
            <p:nvSpPr>
              <p:cNvPr id="850" name="TextBox 849">
                <a:extLst>
                  <a:ext uri="{FF2B5EF4-FFF2-40B4-BE49-F238E27FC236}">
                    <a16:creationId xmlns:a16="http://schemas.microsoft.com/office/drawing/2014/main" id="{CBF166F0-B1A4-0353-A362-80249DAA9EC1}"/>
                  </a:ext>
                </a:extLst>
              </p:cNvPr>
              <p:cNvSpPr txBox="1"/>
              <p:nvPr/>
            </p:nvSpPr>
            <p:spPr>
              <a:xfrm>
                <a:off x="307343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55</a:t>
                </a:r>
              </a:p>
            </p:txBody>
          </p:sp>
          <p:sp>
            <p:nvSpPr>
              <p:cNvPr id="851" name="TextBox 850">
                <a:extLst>
                  <a:ext uri="{FF2B5EF4-FFF2-40B4-BE49-F238E27FC236}">
                    <a16:creationId xmlns:a16="http://schemas.microsoft.com/office/drawing/2014/main" id="{A72B93FD-135F-0E5F-13D5-F5858EE3C19F}"/>
                  </a:ext>
                </a:extLst>
              </p:cNvPr>
              <p:cNvSpPr txBox="1"/>
              <p:nvPr/>
            </p:nvSpPr>
            <p:spPr>
              <a:xfrm>
                <a:off x="325504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48</a:t>
                </a:r>
              </a:p>
            </p:txBody>
          </p:sp>
          <p:sp>
            <p:nvSpPr>
              <p:cNvPr id="852" name="TextBox 851">
                <a:extLst>
                  <a:ext uri="{FF2B5EF4-FFF2-40B4-BE49-F238E27FC236}">
                    <a16:creationId xmlns:a16="http://schemas.microsoft.com/office/drawing/2014/main" id="{F1BC0230-9811-28D2-C1E8-A3863E445A7B}"/>
                  </a:ext>
                </a:extLst>
              </p:cNvPr>
              <p:cNvSpPr txBox="1"/>
              <p:nvPr/>
            </p:nvSpPr>
            <p:spPr>
              <a:xfrm>
                <a:off x="343707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43</a:t>
                </a:r>
              </a:p>
            </p:txBody>
          </p:sp>
          <p:sp>
            <p:nvSpPr>
              <p:cNvPr id="853" name="TextBox 852">
                <a:extLst>
                  <a:ext uri="{FF2B5EF4-FFF2-40B4-BE49-F238E27FC236}">
                    <a16:creationId xmlns:a16="http://schemas.microsoft.com/office/drawing/2014/main" id="{41B1CBE1-1E3F-357E-F87E-D4A944E96093}"/>
                  </a:ext>
                </a:extLst>
              </p:cNvPr>
              <p:cNvSpPr txBox="1"/>
              <p:nvPr/>
            </p:nvSpPr>
            <p:spPr>
              <a:xfrm>
                <a:off x="361231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40</a:t>
                </a:r>
              </a:p>
            </p:txBody>
          </p:sp>
          <p:sp>
            <p:nvSpPr>
              <p:cNvPr id="854" name="TextBox 853">
                <a:extLst>
                  <a:ext uri="{FF2B5EF4-FFF2-40B4-BE49-F238E27FC236}">
                    <a16:creationId xmlns:a16="http://schemas.microsoft.com/office/drawing/2014/main" id="{B0C56DB1-8D55-DA0B-DD47-5C0052D27F8F}"/>
                  </a:ext>
                </a:extLst>
              </p:cNvPr>
              <p:cNvSpPr txBox="1"/>
              <p:nvPr/>
            </p:nvSpPr>
            <p:spPr>
              <a:xfrm>
                <a:off x="3793857"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38</a:t>
                </a:r>
              </a:p>
            </p:txBody>
          </p:sp>
          <p:sp>
            <p:nvSpPr>
              <p:cNvPr id="855" name="TextBox 854">
                <a:extLst>
                  <a:ext uri="{FF2B5EF4-FFF2-40B4-BE49-F238E27FC236}">
                    <a16:creationId xmlns:a16="http://schemas.microsoft.com/office/drawing/2014/main" id="{9E6C5765-6CEE-94CD-544C-62BD2BA3EDDF}"/>
                  </a:ext>
                </a:extLst>
              </p:cNvPr>
              <p:cNvSpPr txBox="1"/>
              <p:nvPr/>
            </p:nvSpPr>
            <p:spPr>
              <a:xfrm>
                <a:off x="397283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36</a:t>
                </a:r>
              </a:p>
            </p:txBody>
          </p:sp>
          <p:sp>
            <p:nvSpPr>
              <p:cNvPr id="856" name="TextBox 855">
                <a:extLst>
                  <a:ext uri="{FF2B5EF4-FFF2-40B4-BE49-F238E27FC236}">
                    <a16:creationId xmlns:a16="http://schemas.microsoft.com/office/drawing/2014/main" id="{F2A134E2-E50B-0DC6-6370-BFEAA737E1EA}"/>
                  </a:ext>
                </a:extLst>
              </p:cNvPr>
              <p:cNvSpPr txBox="1"/>
              <p:nvPr/>
            </p:nvSpPr>
            <p:spPr>
              <a:xfrm>
                <a:off x="4154475"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35</a:t>
                </a:r>
              </a:p>
            </p:txBody>
          </p:sp>
          <p:sp>
            <p:nvSpPr>
              <p:cNvPr id="857" name="TextBox 856">
                <a:extLst>
                  <a:ext uri="{FF2B5EF4-FFF2-40B4-BE49-F238E27FC236}">
                    <a16:creationId xmlns:a16="http://schemas.microsoft.com/office/drawing/2014/main" id="{54AF20DF-B0D9-751F-FA71-1CE574178981}"/>
                  </a:ext>
                </a:extLst>
              </p:cNvPr>
              <p:cNvSpPr txBox="1"/>
              <p:nvPr/>
            </p:nvSpPr>
            <p:spPr>
              <a:xfrm>
                <a:off x="433602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34</a:t>
                </a:r>
              </a:p>
            </p:txBody>
          </p:sp>
          <p:sp>
            <p:nvSpPr>
              <p:cNvPr id="858" name="TextBox 857">
                <a:extLst>
                  <a:ext uri="{FF2B5EF4-FFF2-40B4-BE49-F238E27FC236}">
                    <a16:creationId xmlns:a16="http://schemas.microsoft.com/office/drawing/2014/main" id="{641337FA-BB36-9E80-2F37-819EA56622B5}"/>
                  </a:ext>
                </a:extLst>
              </p:cNvPr>
              <p:cNvSpPr txBox="1"/>
              <p:nvPr/>
            </p:nvSpPr>
            <p:spPr>
              <a:xfrm>
                <a:off x="4520743"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34</a:t>
                </a:r>
              </a:p>
            </p:txBody>
          </p:sp>
          <p:sp>
            <p:nvSpPr>
              <p:cNvPr id="859" name="TextBox 858">
                <a:extLst>
                  <a:ext uri="{FF2B5EF4-FFF2-40B4-BE49-F238E27FC236}">
                    <a16:creationId xmlns:a16="http://schemas.microsoft.com/office/drawing/2014/main" id="{09CDF454-21DD-4117-30AF-B975B495DA31}"/>
                  </a:ext>
                </a:extLst>
              </p:cNvPr>
              <p:cNvSpPr txBox="1"/>
              <p:nvPr/>
            </p:nvSpPr>
            <p:spPr>
              <a:xfrm>
                <a:off x="4702288"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33</a:t>
                </a:r>
              </a:p>
            </p:txBody>
          </p:sp>
          <p:sp>
            <p:nvSpPr>
              <p:cNvPr id="860" name="TextBox 859">
                <a:extLst>
                  <a:ext uri="{FF2B5EF4-FFF2-40B4-BE49-F238E27FC236}">
                    <a16:creationId xmlns:a16="http://schemas.microsoft.com/office/drawing/2014/main" id="{AA8351BF-FD0E-CB4B-263E-1E2C455A09F6}"/>
                  </a:ext>
                </a:extLst>
              </p:cNvPr>
              <p:cNvSpPr txBox="1"/>
              <p:nvPr/>
            </p:nvSpPr>
            <p:spPr>
              <a:xfrm>
                <a:off x="488443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31</a:t>
                </a:r>
              </a:p>
            </p:txBody>
          </p:sp>
          <p:sp>
            <p:nvSpPr>
              <p:cNvPr id="861" name="TextBox 860">
                <a:extLst>
                  <a:ext uri="{FF2B5EF4-FFF2-40B4-BE49-F238E27FC236}">
                    <a16:creationId xmlns:a16="http://schemas.microsoft.com/office/drawing/2014/main" id="{C94DAEFB-62EA-D914-5675-5A8849AF9AE1}"/>
                  </a:ext>
                </a:extLst>
              </p:cNvPr>
              <p:cNvSpPr txBox="1"/>
              <p:nvPr/>
            </p:nvSpPr>
            <p:spPr>
              <a:xfrm>
                <a:off x="506608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862" name="TextBox 861">
                <a:extLst>
                  <a:ext uri="{FF2B5EF4-FFF2-40B4-BE49-F238E27FC236}">
                    <a16:creationId xmlns:a16="http://schemas.microsoft.com/office/drawing/2014/main" id="{D9971F10-E274-55DE-2AD2-DC09338AA38C}"/>
                  </a:ext>
                </a:extLst>
              </p:cNvPr>
              <p:cNvSpPr txBox="1"/>
              <p:nvPr/>
            </p:nvSpPr>
            <p:spPr>
              <a:xfrm>
                <a:off x="524445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863" name="TextBox 862">
                <a:extLst>
                  <a:ext uri="{FF2B5EF4-FFF2-40B4-BE49-F238E27FC236}">
                    <a16:creationId xmlns:a16="http://schemas.microsoft.com/office/drawing/2014/main" id="{6F6DA27F-0F5B-E92F-4E34-9EB0E3C91259}"/>
                  </a:ext>
                </a:extLst>
              </p:cNvPr>
              <p:cNvSpPr txBox="1"/>
              <p:nvPr/>
            </p:nvSpPr>
            <p:spPr>
              <a:xfrm>
                <a:off x="542599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864" name="TextBox 863">
                <a:extLst>
                  <a:ext uri="{FF2B5EF4-FFF2-40B4-BE49-F238E27FC236}">
                    <a16:creationId xmlns:a16="http://schemas.microsoft.com/office/drawing/2014/main" id="{FE5E7DA0-8DD2-14B3-0679-37D033E1BACE}"/>
                  </a:ext>
                </a:extLst>
              </p:cNvPr>
              <p:cNvSpPr txBox="1"/>
              <p:nvPr/>
            </p:nvSpPr>
            <p:spPr>
              <a:xfrm>
                <a:off x="561072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23</a:t>
                </a:r>
              </a:p>
            </p:txBody>
          </p:sp>
          <p:sp>
            <p:nvSpPr>
              <p:cNvPr id="865" name="TextBox 864">
                <a:extLst>
                  <a:ext uri="{FF2B5EF4-FFF2-40B4-BE49-F238E27FC236}">
                    <a16:creationId xmlns:a16="http://schemas.microsoft.com/office/drawing/2014/main" id="{BC938A92-F28F-8910-AE4F-01E54C61445A}"/>
                  </a:ext>
                </a:extLst>
              </p:cNvPr>
              <p:cNvSpPr txBox="1"/>
              <p:nvPr/>
            </p:nvSpPr>
            <p:spPr>
              <a:xfrm>
                <a:off x="578979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11</a:t>
                </a:r>
              </a:p>
            </p:txBody>
          </p:sp>
          <p:sp>
            <p:nvSpPr>
              <p:cNvPr id="866" name="TextBox 865">
                <a:extLst>
                  <a:ext uri="{FF2B5EF4-FFF2-40B4-BE49-F238E27FC236}">
                    <a16:creationId xmlns:a16="http://schemas.microsoft.com/office/drawing/2014/main" id="{42AB4B08-A5A9-1B3F-FD38-3EB6DE8E82C4}"/>
                  </a:ext>
                </a:extLst>
              </p:cNvPr>
              <p:cNvSpPr txBox="1"/>
              <p:nvPr/>
            </p:nvSpPr>
            <p:spPr>
              <a:xfrm>
                <a:off x="5986195"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a:t>
                </a:r>
              </a:p>
            </p:txBody>
          </p:sp>
          <p:sp>
            <p:nvSpPr>
              <p:cNvPr id="867" name="TextBox 866">
                <a:extLst>
                  <a:ext uri="{FF2B5EF4-FFF2-40B4-BE49-F238E27FC236}">
                    <a16:creationId xmlns:a16="http://schemas.microsoft.com/office/drawing/2014/main" id="{CD71B631-094A-EF3C-44F3-C69A23534D86}"/>
                  </a:ext>
                </a:extLst>
              </p:cNvPr>
              <p:cNvSpPr txBox="1"/>
              <p:nvPr/>
            </p:nvSpPr>
            <p:spPr>
              <a:xfrm>
                <a:off x="6164089"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grpSp>
          <p:nvGrpSpPr>
            <p:cNvPr id="826" name="Group 825">
              <a:extLst>
                <a:ext uri="{FF2B5EF4-FFF2-40B4-BE49-F238E27FC236}">
                  <a16:creationId xmlns:a16="http://schemas.microsoft.com/office/drawing/2014/main" id="{9467A9C4-75AC-8D4D-FCD2-5A9240320DB5}"/>
                </a:ext>
              </a:extLst>
            </p:cNvPr>
            <p:cNvGrpSpPr/>
            <p:nvPr/>
          </p:nvGrpSpPr>
          <p:grpSpPr>
            <a:xfrm>
              <a:off x="4727134" y="2691132"/>
              <a:ext cx="4114666" cy="76994"/>
              <a:chOff x="2085491" y="3016681"/>
              <a:chExt cx="4114666" cy="76994"/>
            </a:xfrm>
          </p:grpSpPr>
          <p:sp>
            <p:nvSpPr>
              <p:cNvPr id="828" name="TextBox 827">
                <a:extLst>
                  <a:ext uri="{FF2B5EF4-FFF2-40B4-BE49-F238E27FC236}">
                    <a16:creationId xmlns:a16="http://schemas.microsoft.com/office/drawing/2014/main" id="{A140C4B5-5FB5-F79D-DA32-A04180D85540}"/>
                  </a:ext>
                </a:extLst>
              </p:cNvPr>
              <p:cNvSpPr txBox="1"/>
              <p:nvPr/>
            </p:nvSpPr>
            <p:spPr>
              <a:xfrm>
                <a:off x="2085491" y="3016681"/>
                <a:ext cx="598721"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Double refractory No</a:t>
                </a:r>
              </a:p>
            </p:txBody>
          </p:sp>
          <p:sp>
            <p:nvSpPr>
              <p:cNvPr id="829" name="TextBox 828">
                <a:extLst>
                  <a:ext uri="{FF2B5EF4-FFF2-40B4-BE49-F238E27FC236}">
                    <a16:creationId xmlns:a16="http://schemas.microsoft.com/office/drawing/2014/main" id="{2BC9783B-CCF7-C59C-E6AB-9D22401368A4}"/>
                  </a:ext>
                </a:extLst>
              </p:cNvPr>
              <p:cNvSpPr txBox="1"/>
              <p:nvPr/>
            </p:nvSpPr>
            <p:spPr>
              <a:xfrm>
                <a:off x="289084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830" name="TextBox 829">
                <a:extLst>
                  <a:ext uri="{FF2B5EF4-FFF2-40B4-BE49-F238E27FC236}">
                    <a16:creationId xmlns:a16="http://schemas.microsoft.com/office/drawing/2014/main" id="{3686285C-7D8C-1900-A08D-062C37EF1E52}"/>
                  </a:ext>
                </a:extLst>
              </p:cNvPr>
              <p:cNvSpPr txBox="1"/>
              <p:nvPr/>
            </p:nvSpPr>
            <p:spPr>
              <a:xfrm>
                <a:off x="307343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831" name="TextBox 830">
                <a:extLst>
                  <a:ext uri="{FF2B5EF4-FFF2-40B4-BE49-F238E27FC236}">
                    <a16:creationId xmlns:a16="http://schemas.microsoft.com/office/drawing/2014/main" id="{F1ED0095-B70E-08C6-1647-1D1912DC69DE}"/>
                  </a:ext>
                </a:extLst>
              </p:cNvPr>
              <p:cNvSpPr txBox="1"/>
              <p:nvPr/>
            </p:nvSpPr>
            <p:spPr>
              <a:xfrm>
                <a:off x="325504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19</a:t>
                </a:r>
              </a:p>
            </p:txBody>
          </p:sp>
          <p:sp>
            <p:nvSpPr>
              <p:cNvPr id="832" name="TextBox 831">
                <a:extLst>
                  <a:ext uri="{FF2B5EF4-FFF2-40B4-BE49-F238E27FC236}">
                    <a16:creationId xmlns:a16="http://schemas.microsoft.com/office/drawing/2014/main" id="{D0F20B8C-6592-9513-A32F-1F15FD7B7056}"/>
                  </a:ext>
                </a:extLst>
              </p:cNvPr>
              <p:cNvSpPr txBox="1"/>
              <p:nvPr/>
            </p:nvSpPr>
            <p:spPr>
              <a:xfrm>
                <a:off x="343707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19</a:t>
                </a:r>
              </a:p>
            </p:txBody>
          </p:sp>
          <p:sp>
            <p:nvSpPr>
              <p:cNvPr id="833" name="TextBox 832">
                <a:extLst>
                  <a:ext uri="{FF2B5EF4-FFF2-40B4-BE49-F238E27FC236}">
                    <a16:creationId xmlns:a16="http://schemas.microsoft.com/office/drawing/2014/main" id="{A62EBB5C-0EEC-A805-A82C-B846244926C4}"/>
                  </a:ext>
                </a:extLst>
              </p:cNvPr>
              <p:cNvSpPr txBox="1"/>
              <p:nvPr/>
            </p:nvSpPr>
            <p:spPr>
              <a:xfrm>
                <a:off x="361231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17</a:t>
                </a:r>
              </a:p>
            </p:txBody>
          </p:sp>
          <p:sp>
            <p:nvSpPr>
              <p:cNvPr id="834" name="TextBox 833">
                <a:extLst>
                  <a:ext uri="{FF2B5EF4-FFF2-40B4-BE49-F238E27FC236}">
                    <a16:creationId xmlns:a16="http://schemas.microsoft.com/office/drawing/2014/main" id="{5BE33E54-4B2B-323C-6AA0-F6499D843628}"/>
                  </a:ext>
                </a:extLst>
              </p:cNvPr>
              <p:cNvSpPr txBox="1"/>
              <p:nvPr/>
            </p:nvSpPr>
            <p:spPr>
              <a:xfrm>
                <a:off x="3793857"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16</a:t>
                </a:r>
              </a:p>
            </p:txBody>
          </p:sp>
          <p:sp>
            <p:nvSpPr>
              <p:cNvPr id="835" name="TextBox 834">
                <a:extLst>
                  <a:ext uri="{FF2B5EF4-FFF2-40B4-BE49-F238E27FC236}">
                    <a16:creationId xmlns:a16="http://schemas.microsoft.com/office/drawing/2014/main" id="{172D9FEE-90A5-33F1-B8A7-10B8E4D92AD8}"/>
                  </a:ext>
                </a:extLst>
              </p:cNvPr>
              <p:cNvSpPr txBox="1"/>
              <p:nvPr/>
            </p:nvSpPr>
            <p:spPr>
              <a:xfrm>
                <a:off x="3965840" y="3016682"/>
                <a:ext cx="103425" cy="76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16</a:t>
                </a:r>
              </a:p>
            </p:txBody>
          </p:sp>
          <p:sp>
            <p:nvSpPr>
              <p:cNvPr id="836" name="TextBox 835">
                <a:extLst>
                  <a:ext uri="{FF2B5EF4-FFF2-40B4-BE49-F238E27FC236}">
                    <a16:creationId xmlns:a16="http://schemas.microsoft.com/office/drawing/2014/main" id="{7E24DDEC-72EA-0ACA-A908-8FB1B9807C6E}"/>
                  </a:ext>
                </a:extLst>
              </p:cNvPr>
              <p:cNvSpPr txBox="1"/>
              <p:nvPr/>
            </p:nvSpPr>
            <p:spPr>
              <a:xfrm>
                <a:off x="4154475"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p:txBody>
          </p:sp>
          <p:sp>
            <p:nvSpPr>
              <p:cNvPr id="837" name="TextBox 836">
                <a:extLst>
                  <a:ext uri="{FF2B5EF4-FFF2-40B4-BE49-F238E27FC236}">
                    <a16:creationId xmlns:a16="http://schemas.microsoft.com/office/drawing/2014/main" id="{1B15D2E6-531D-812F-1E92-37CDDC016925}"/>
                  </a:ext>
                </a:extLst>
              </p:cNvPr>
              <p:cNvSpPr txBox="1"/>
              <p:nvPr/>
            </p:nvSpPr>
            <p:spPr>
              <a:xfrm>
                <a:off x="433602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14</a:t>
                </a:r>
              </a:p>
            </p:txBody>
          </p:sp>
          <p:sp>
            <p:nvSpPr>
              <p:cNvPr id="838" name="TextBox 837">
                <a:extLst>
                  <a:ext uri="{FF2B5EF4-FFF2-40B4-BE49-F238E27FC236}">
                    <a16:creationId xmlns:a16="http://schemas.microsoft.com/office/drawing/2014/main" id="{A6FB9976-F3F5-9E01-8D98-4F2D79158D35}"/>
                  </a:ext>
                </a:extLst>
              </p:cNvPr>
              <p:cNvSpPr txBox="1"/>
              <p:nvPr/>
            </p:nvSpPr>
            <p:spPr>
              <a:xfrm>
                <a:off x="4520743"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14</a:t>
                </a:r>
              </a:p>
            </p:txBody>
          </p:sp>
          <p:sp>
            <p:nvSpPr>
              <p:cNvPr id="839" name="TextBox 838">
                <a:extLst>
                  <a:ext uri="{FF2B5EF4-FFF2-40B4-BE49-F238E27FC236}">
                    <a16:creationId xmlns:a16="http://schemas.microsoft.com/office/drawing/2014/main" id="{1FE9709D-6790-0431-21B6-F244A9C80B62}"/>
                  </a:ext>
                </a:extLst>
              </p:cNvPr>
              <p:cNvSpPr txBox="1"/>
              <p:nvPr/>
            </p:nvSpPr>
            <p:spPr>
              <a:xfrm>
                <a:off x="4702288"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13</a:t>
                </a:r>
              </a:p>
            </p:txBody>
          </p:sp>
          <p:sp>
            <p:nvSpPr>
              <p:cNvPr id="840" name="TextBox 839">
                <a:extLst>
                  <a:ext uri="{FF2B5EF4-FFF2-40B4-BE49-F238E27FC236}">
                    <a16:creationId xmlns:a16="http://schemas.microsoft.com/office/drawing/2014/main" id="{C258D152-F72F-5214-9886-EF16B589D607}"/>
                  </a:ext>
                </a:extLst>
              </p:cNvPr>
              <p:cNvSpPr txBox="1"/>
              <p:nvPr/>
            </p:nvSpPr>
            <p:spPr>
              <a:xfrm>
                <a:off x="488443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13</a:t>
                </a:r>
              </a:p>
            </p:txBody>
          </p:sp>
          <p:sp>
            <p:nvSpPr>
              <p:cNvPr id="841" name="TextBox 840">
                <a:extLst>
                  <a:ext uri="{FF2B5EF4-FFF2-40B4-BE49-F238E27FC236}">
                    <a16:creationId xmlns:a16="http://schemas.microsoft.com/office/drawing/2014/main" id="{FC55DDED-3E2B-9DDA-6D39-2DB073D71F1B}"/>
                  </a:ext>
                </a:extLst>
              </p:cNvPr>
              <p:cNvSpPr txBox="1"/>
              <p:nvPr/>
            </p:nvSpPr>
            <p:spPr>
              <a:xfrm>
                <a:off x="506608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12</a:t>
                </a:r>
              </a:p>
            </p:txBody>
          </p:sp>
          <p:sp>
            <p:nvSpPr>
              <p:cNvPr id="842" name="TextBox 841">
                <a:extLst>
                  <a:ext uri="{FF2B5EF4-FFF2-40B4-BE49-F238E27FC236}">
                    <a16:creationId xmlns:a16="http://schemas.microsoft.com/office/drawing/2014/main" id="{D1B61E5E-DD0E-A022-4313-BAA9DCC84CC9}"/>
                  </a:ext>
                </a:extLst>
              </p:cNvPr>
              <p:cNvSpPr txBox="1"/>
              <p:nvPr/>
            </p:nvSpPr>
            <p:spPr>
              <a:xfrm>
                <a:off x="524445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11</a:t>
                </a:r>
              </a:p>
            </p:txBody>
          </p:sp>
          <p:sp>
            <p:nvSpPr>
              <p:cNvPr id="843" name="TextBox 842">
                <a:extLst>
                  <a:ext uri="{FF2B5EF4-FFF2-40B4-BE49-F238E27FC236}">
                    <a16:creationId xmlns:a16="http://schemas.microsoft.com/office/drawing/2014/main" id="{90406979-B3CC-9BA7-64A7-B170D666E73A}"/>
                  </a:ext>
                </a:extLst>
              </p:cNvPr>
              <p:cNvSpPr txBox="1"/>
              <p:nvPr/>
            </p:nvSpPr>
            <p:spPr>
              <a:xfrm>
                <a:off x="542599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11</a:t>
                </a:r>
              </a:p>
            </p:txBody>
          </p:sp>
          <p:sp>
            <p:nvSpPr>
              <p:cNvPr id="844" name="TextBox 843">
                <a:extLst>
                  <a:ext uri="{FF2B5EF4-FFF2-40B4-BE49-F238E27FC236}">
                    <a16:creationId xmlns:a16="http://schemas.microsoft.com/office/drawing/2014/main" id="{D5EDC03A-35D0-1911-50B5-FC2BAC595896}"/>
                  </a:ext>
                </a:extLst>
              </p:cNvPr>
              <p:cNvSpPr txBox="1"/>
              <p:nvPr/>
            </p:nvSpPr>
            <p:spPr>
              <a:xfrm>
                <a:off x="561072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11</a:t>
                </a:r>
              </a:p>
            </p:txBody>
          </p:sp>
          <p:sp>
            <p:nvSpPr>
              <p:cNvPr id="845" name="TextBox 844">
                <a:extLst>
                  <a:ext uri="{FF2B5EF4-FFF2-40B4-BE49-F238E27FC236}">
                    <a16:creationId xmlns:a16="http://schemas.microsoft.com/office/drawing/2014/main" id="{459D70C4-1505-F0C4-B0D6-985331557698}"/>
                  </a:ext>
                </a:extLst>
              </p:cNvPr>
              <p:cNvSpPr txBox="1"/>
              <p:nvPr/>
            </p:nvSpPr>
            <p:spPr>
              <a:xfrm>
                <a:off x="5807822"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a:t>
                </a:r>
              </a:p>
            </p:txBody>
          </p:sp>
          <p:sp>
            <p:nvSpPr>
              <p:cNvPr id="846" name="TextBox 845">
                <a:extLst>
                  <a:ext uri="{FF2B5EF4-FFF2-40B4-BE49-F238E27FC236}">
                    <a16:creationId xmlns:a16="http://schemas.microsoft.com/office/drawing/2014/main" id="{0CBC690C-F1B9-A4C8-04A9-7656F5EFC44F}"/>
                  </a:ext>
                </a:extLst>
              </p:cNvPr>
              <p:cNvSpPr txBox="1"/>
              <p:nvPr/>
            </p:nvSpPr>
            <p:spPr>
              <a:xfrm>
                <a:off x="5986195"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sp>
            <p:nvSpPr>
              <p:cNvPr id="847" name="TextBox 846">
                <a:extLst>
                  <a:ext uri="{FF2B5EF4-FFF2-40B4-BE49-F238E27FC236}">
                    <a16:creationId xmlns:a16="http://schemas.microsoft.com/office/drawing/2014/main" id="{9C15E42F-AC65-27BB-E1F7-5B34F64BC469}"/>
                  </a:ext>
                </a:extLst>
              </p:cNvPr>
              <p:cNvSpPr txBox="1"/>
              <p:nvPr/>
            </p:nvSpPr>
            <p:spPr>
              <a:xfrm>
                <a:off x="6164089"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sp>
          <p:nvSpPr>
            <p:cNvPr id="827" name="TextBox 826">
              <a:extLst>
                <a:ext uri="{FF2B5EF4-FFF2-40B4-BE49-F238E27FC236}">
                  <a16:creationId xmlns:a16="http://schemas.microsoft.com/office/drawing/2014/main" id="{28EAB17C-E638-9912-C035-34AE87814A6C}"/>
                </a:ext>
              </a:extLst>
            </p:cNvPr>
            <p:cNvSpPr txBox="1"/>
            <p:nvPr/>
          </p:nvSpPr>
          <p:spPr>
            <a:xfrm>
              <a:off x="6784393" y="2443879"/>
              <a:ext cx="53019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Time (months)</a:t>
              </a:r>
            </a:p>
          </p:txBody>
        </p:sp>
      </p:grpSp>
      <p:sp>
        <p:nvSpPr>
          <p:cNvPr id="868" name="TextBox 867">
            <a:extLst>
              <a:ext uri="{FF2B5EF4-FFF2-40B4-BE49-F238E27FC236}">
                <a16:creationId xmlns:a16="http://schemas.microsoft.com/office/drawing/2014/main" id="{5AE47653-7AAD-75D8-EFAA-9878FEC8E600}"/>
              </a:ext>
            </a:extLst>
          </p:cNvPr>
          <p:cNvSpPr txBox="1"/>
          <p:nvPr/>
        </p:nvSpPr>
        <p:spPr>
          <a:xfrm rot="16200000">
            <a:off x="5653878" y="4608643"/>
            <a:ext cx="1360950"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Probability (%) of event free</a:t>
            </a:r>
          </a:p>
        </p:txBody>
      </p:sp>
      <p:sp>
        <p:nvSpPr>
          <p:cNvPr id="63" name="TextBox 62">
            <a:extLst>
              <a:ext uri="{FF2B5EF4-FFF2-40B4-BE49-F238E27FC236}">
                <a16:creationId xmlns:a16="http://schemas.microsoft.com/office/drawing/2014/main" id="{1CDE54C6-75ED-24F6-7BB5-C90E58835D61}"/>
              </a:ext>
            </a:extLst>
          </p:cNvPr>
          <p:cNvSpPr txBox="1"/>
          <p:nvPr/>
        </p:nvSpPr>
        <p:spPr>
          <a:xfrm rot="16200000">
            <a:off x="-207875" y="4608643"/>
            <a:ext cx="1360950"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Probability (%) of event free</a:t>
            </a:r>
          </a:p>
        </p:txBody>
      </p:sp>
      <p:sp>
        <p:nvSpPr>
          <p:cNvPr id="823" name="TextBox 822">
            <a:extLst>
              <a:ext uri="{FF2B5EF4-FFF2-40B4-BE49-F238E27FC236}">
                <a16:creationId xmlns:a16="http://schemas.microsoft.com/office/drawing/2014/main" id="{D67FCD00-B642-0A36-BB84-96B81C0BF351}"/>
              </a:ext>
            </a:extLst>
          </p:cNvPr>
          <p:cNvSpPr txBox="1"/>
          <p:nvPr/>
        </p:nvSpPr>
        <p:spPr>
          <a:xfrm>
            <a:off x="730419" y="4306838"/>
            <a:ext cx="2254143" cy="10874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Censoring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Yes (N= 62)</a:t>
            </a:r>
          </a:p>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No (N= 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Events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Yes : 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No : 12</a:t>
            </a:r>
          </a:p>
          <a:p>
            <a:pPr marL="0" marR="0" lvl="0" indent="0" algn="l" defTabSz="914400" rtl="0" eaLnBrk="1" fontAlgn="auto" latinLnBrk="0" hangingPunct="1">
              <a:lnSpc>
                <a:spcPct val="100000"/>
              </a:lnSpc>
              <a:spcBef>
                <a:spcPts val="133"/>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Kaplan-Meier medians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Yes 30.0 months, 95 % Cl [12.1 , 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No : NE months, 95 0/0 Cl [23.5, NE]</a:t>
            </a:r>
          </a:p>
        </p:txBody>
      </p:sp>
      <p:grpSp>
        <p:nvGrpSpPr>
          <p:cNvPr id="6" name="Group 5">
            <a:extLst>
              <a:ext uri="{FF2B5EF4-FFF2-40B4-BE49-F238E27FC236}">
                <a16:creationId xmlns:a16="http://schemas.microsoft.com/office/drawing/2014/main" id="{15E7BF41-F47F-68E8-7D9A-985EAD1568B7}"/>
              </a:ext>
            </a:extLst>
          </p:cNvPr>
          <p:cNvGrpSpPr/>
          <p:nvPr/>
        </p:nvGrpSpPr>
        <p:grpSpPr>
          <a:xfrm>
            <a:off x="455934" y="3124255"/>
            <a:ext cx="5488661" cy="534984"/>
            <a:chOff x="341950" y="2443879"/>
            <a:chExt cx="4116496" cy="401238"/>
          </a:xfrm>
        </p:grpSpPr>
        <p:sp>
          <p:nvSpPr>
            <p:cNvPr id="750" name="TextBox 749">
              <a:extLst>
                <a:ext uri="{FF2B5EF4-FFF2-40B4-BE49-F238E27FC236}">
                  <a16:creationId xmlns:a16="http://schemas.microsoft.com/office/drawing/2014/main" id="{455F18B8-0B31-AD42-94B4-B8FC9BD0592A}"/>
                </a:ext>
              </a:extLst>
            </p:cNvPr>
            <p:cNvSpPr txBox="1"/>
            <p:nvPr/>
          </p:nvSpPr>
          <p:spPr>
            <a:xfrm>
              <a:off x="343780" y="2451573"/>
              <a:ext cx="849993"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patients still at risk</a:t>
              </a:r>
            </a:p>
          </p:txBody>
        </p:sp>
        <p:grpSp>
          <p:nvGrpSpPr>
            <p:cNvPr id="751" name="Group 750">
              <a:extLst>
                <a:ext uri="{FF2B5EF4-FFF2-40B4-BE49-F238E27FC236}">
                  <a16:creationId xmlns:a16="http://schemas.microsoft.com/office/drawing/2014/main" id="{F9A0966C-29EE-E0B7-AB82-E55746ABBD3E}"/>
                </a:ext>
              </a:extLst>
            </p:cNvPr>
            <p:cNvGrpSpPr/>
            <p:nvPr/>
          </p:nvGrpSpPr>
          <p:grpSpPr>
            <a:xfrm>
              <a:off x="343780" y="2590579"/>
              <a:ext cx="4114666" cy="76993"/>
              <a:chOff x="2085491" y="2770983"/>
              <a:chExt cx="4114666" cy="76993"/>
            </a:xfrm>
          </p:grpSpPr>
          <p:sp>
            <p:nvSpPr>
              <p:cNvPr id="775" name="TextBox 774">
                <a:extLst>
                  <a:ext uri="{FF2B5EF4-FFF2-40B4-BE49-F238E27FC236}">
                    <a16:creationId xmlns:a16="http://schemas.microsoft.com/office/drawing/2014/main" id="{F7D3C020-B7D5-B7EE-7FBB-4C9B2ABA7E5F}"/>
                  </a:ext>
                </a:extLst>
              </p:cNvPr>
              <p:cNvSpPr txBox="1"/>
              <p:nvPr/>
            </p:nvSpPr>
            <p:spPr>
              <a:xfrm>
                <a:off x="2085491" y="2770983"/>
                <a:ext cx="342642"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Yes</a:t>
                </a:r>
              </a:p>
            </p:txBody>
          </p:sp>
          <p:sp>
            <p:nvSpPr>
              <p:cNvPr id="776" name="TextBox 775">
                <a:extLst>
                  <a:ext uri="{FF2B5EF4-FFF2-40B4-BE49-F238E27FC236}">
                    <a16:creationId xmlns:a16="http://schemas.microsoft.com/office/drawing/2014/main" id="{E2133E33-9D46-01F0-FBAF-02D60E226563}"/>
                  </a:ext>
                </a:extLst>
              </p:cNvPr>
              <p:cNvSpPr txBox="1"/>
              <p:nvPr/>
            </p:nvSpPr>
            <p:spPr>
              <a:xfrm>
                <a:off x="2890848"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61</a:t>
                </a:r>
              </a:p>
            </p:txBody>
          </p:sp>
          <p:sp>
            <p:nvSpPr>
              <p:cNvPr id="777" name="TextBox 776">
                <a:extLst>
                  <a:ext uri="{FF2B5EF4-FFF2-40B4-BE49-F238E27FC236}">
                    <a16:creationId xmlns:a16="http://schemas.microsoft.com/office/drawing/2014/main" id="{FE7EF1DE-2B9E-EB34-DE6F-B57E8233B30A}"/>
                  </a:ext>
                </a:extLst>
              </p:cNvPr>
              <p:cNvSpPr txBox="1"/>
              <p:nvPr/>
            </p:nvSpPr>
            <p:spPr>
              <a:xfrm>
                <a:off x="307343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50</a:t>
                </a:r>
              </a:p>
            </p:txBody>
          </p:sp>
          <p:sp>
            <p:nvSpPr>
              <p:cNvPr id="778" name="TextBox 777">
                <a:extLst>
                  <a:ext uri="{FF2B5EF4-FFF2-40B4-BE49-F238E27FC236}">
                    <a16:creationId xmlns:a16="http://schemas.microsoft.com/office/drawing/2014/main" id="{6BFE3F1B-C943-905F-02AA-E150A5CB6AFB}"/>
                  </a:ext>
                </a:extLst>
              </p:cNvPr>
              <p:cNvSpPr txBox="1"/>
              <p:nvPr/>
            </p:nvSpPr>
            <p:spPr>
              <a:xfrm>
                <a:off x="325504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40</a:t>
                </a:r>
              </a:p>
            </p:txBody>
          </p:sp>
          <p:sp>
            <p:nvSpPr>
              <p:cNvPr id="779" name="TextBox 778">
                <a:extLst>
                  <a:ext uri="{FF2B5EF4-FFF2-40B4-BE49-F238E27FC236}">
                    <a16:creationId xmlns:a16="http://schemas.microsoft.com/office/drawing/2014/main" id="{5D38B2C4-BAAF-2C88-DA3B-822BCCD10A52}"/>
                  </a:ext>
                </a:extLst>
              </p:cNvPr>
              <p:cNvSpPr txBox="1"/>
              <p:nvPr/>
            </p:nvSpPr>
            <p:spPr>
              <a:xfrm>
                <a:off x="343707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36</a:t>
                </a:r>
              </a:p>
            </p:txBody>
          </p:sp>
          <p:sp>
            <p:nvSpPr>
              <p:cNvPr id="780" name="TextBox 779">
                <a:extLst>
                  <a:ext uri="{FF2B5EF4-FFF2-40B4-BE49-F238E27FC236}">
                    <a16:creationId xmlns:a16="http://schemas.microsoft.com/office/drawing/2014/main" id="{163DE360-BD03-2F9E-0990-FE2017015166}"/>
                  </a:ext>
                </a:extLst>
              </p:cNvPr>
              <p:cNvSpPr txBox="1"/>
              <p:nvPr/>
            </p:nvSpPr>
            <p:spPr>
              <a:xfrm>
                <a:off x="361231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33</a:t>
                </a:r>
              </a:p>
            </p:txBody>
          </p:sp>
          <p:sp>
            <p:nvSpPr>
              <p:cNvPr id="781" name="TextBox 780">
                <a:extLst>
                  <a:ext uri="{FF2B5EF4-FFF2-40B4-BE49-F238E27FC236}">
                    <a16:creationId xmlns:a16="http://schemas.microsoft.com/office/drawing/2014/main" id="{96540293-B625-F27A-5A34-A9A9930387A9}"/>
                  </a:ext>
                </a:extLst>
              </p:cNvPr>
              <p:cNvSpPr txBox="1"/>
              <p:nvPr/>
            </p:nvSpPr>
            <p:spPr>
              <a:xfrm>
                <a:off x="3793857"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p>
            </p:txBody>
          </p:sp>
          <p:sp>
            <p:nvSpPr>
              <p:cNvPr id="782" name="TextBox 781">
                <a:extLst>
                  <a:ext uri="{FF2B5EF4-FFF2-40B4-BE49-F238E27FC236}">
                    <a16:creationId xmlns:a16="http://schemas.microsoft.com/office/drawing/2014/main" id="{8AAA9391-2FF4-720C-54D2-1D06FEE5B15E}"/>
                  </a:ext>
                </a:extLst>
              </p:cNvPr>
              <p:cNvSpPr txBox="1"/>
              <p:nvPr/>
            </p:nvSpPr>
            <p:spPr>
              <a:xfrm>
                <a:off x="397283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783" name="TextBox 782">
                <a:extLst>
                  <a:ext uri="{FF2B5EF4-FFF2-40B4-BE49-F238E27FC236}">
                    <a16:creationId xmlns:a16="http://schemas.microsoft.com/office/drawing/2014/main" id="{E73FDF61-9BC6-0D27-F4D7-38646DA730AB}"/>
                  </a:ext>
                </a:extLst>
              </p:cNvPr>
              <p:cNvSpPr txBox="1"/>
              <p:nvPr/>
            </p:nvSpPr>
            <p:spPr>
              <a:xfrm>
                <a:off x="4154475"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784" name="TextBox 783">
                <a:extLst>
                  <a:ext uri="{FF2B5EF4-FFF2-40B4-BE49-F238E27FC236}">
                    <a16:creationId xmlns:a16="http://schemas.microsoft.com/office/drawing/2014/main" id="{5591FA02-C6EE-7CE6-07FF-4171A7295F2D}"/>
                  </a:ext>
                </a:extLst>
              </p:cNvPr>
              <p:cNvSpPr txBox="1"/>
              <p:nvPr/>
            </p:nvSpPr>
            <p:spPr>
              <a:xfrm>
                <a:off x="433602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28</a:t>
                </a:r>
              </a:p>
            </p:txBody>
          </p:sp>
          <p:sp>
            <p:nvSpPr>
              <p:cNvPr id="785" name="TextBox 784">
                <a:extLst>
                  <a:ext uri="{FF2B5EF4-FFF2-40B4-BE49-F238E27FC236}">
                    <a16:creationId xmlns:a16="http://schemas.microsoft.com/office/drawing/2014/main" id="{57807D3F-3CFF-6197-E0B3-1B3C5A605CAD}"/>
                  </a:ext>
                </a:extLst>
              </p:cNvPr>
              <p:cNvSpPr txBox="1"/>
              <p:nvPr/>
            </p:nvSpPr>
            <p:spPr>
              <a:xfrm>
                <a:off x="4520743"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28</a:t>
                </a:r>
              </a:p>
            </p:txBody>
          </p:sp>
          <p:sp>
            <p:nvSpPr>
              <p:cNvPr id="786" name="TextBox 785">
                <a:extLst>
                  <a:ext uri="{FF2B5EF4-FFF2-40B4-BE49-F238E27FC236}">
                    <a16:creationId xmlns:a16="http://schemas.microsoft.com/office/drawing/2014/main" id="{F92D3814-C932-EF93-7B74-5F6AACB40354}"/>
                  </a:ext>
                </a:extLst>
              </p:cNvPr>
              <p:cNvSpPr txBox="1"/>
              <p:nvPr/>
            </p:nvSpPr>
            <p:spPr>
              <a:xfrm>
                <a:off x="4702288"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28</a:t>
                </a:r>
              </a:p>
            </p:txBody>
          </p:sp>
          <p:sp>
            <p:nvSpPr>
              <p:cNvPr id="787" name="TextBox 786">
                <a:extLst>
                  <a:ext uri="{FF2B5EF4-FFF2-40B4-BE49-F238E27FC236}">
                    <a16:creationId xmlns:a16="http://schemas.microsoft.com/office/drawing/2014/main" id="{9723E6E6-924F-74F2-E400-623EAE000976}"/>
                  </a:ext>
                </a:extLst>
              </p:cNvPr>
              <p:cNvSpPr txBox="1"/>
              <p:nvPr/>
            </p:nvSpPr>
            <p:spPr>
              <a:xfrm>
                <a:off x="488443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26</a:t>
                </a:r>
              </a:p>
            </p:txBody>
          </p:sp>
          <p:sp>
            <p:nvSpPr>
              <p:cNvPr id="788" name="TextBox 787">
                <a:extLst>
                  <a:ext uri="{FF2B5EF4-FFF2-40B4-BE49-F238E27FC236}">
                    <a16:creationId xmlns:a16="http://schemas.microsoft.com/office/drawing/2014/main" id="{440D7BF3-E81F-4F1F-6D58-A110933991B5}"/>
                  </a:ext>
                </a:extLst>
              </p:cNvPr>
              <p:cNvSpPr txBox="1"/>
              <p:nvPr/>
            </p:nvSpPr>
            <p:spPr>
              <a:xfrm>
                <a:off x="506608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789" name="TextBox 788">
                <a:extLst>
                  <a:ext uri="{FF2B5EF4-FFF2-40B4-BE49-F238E27FC236}">
                    <a16:creationId xmlns:a16="http://schemas.microsoft.com/office/drawing/2014/main" id="{15999401-6D79-D452-4C13-DCF540035592}"/>
                  </a:ext>
                </a:extLst>
              </p:cNvPr>
              <p:cNvSpPr txBox="1"/>
              <p:nvPr/>
            </p:nvSpPr>
            <p:spPr>
              <a:xfrm>
                <a:off x="524445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790" name="TextBox 789">
                <a:extLst>
                  <a:ext uri="{FF2B5EF4-FFF2-40B4-BE49-F238E27FC236}">
                    <a16:creationId xmlns:a16="http://schemas.microsoft.com/office/drawing/2014/main" id="{BDDEB59D-DD6C-AE48-E1AB-AE906B238259}"/>
                  </a:ext>
                </a:extLst>
              </p:cNvPr>
              <p:cNvSpPr txBox="1"/>
              <p:nvPr/>
            </p:nvSpPr>
            <p:spPr>
              <a:xfrm>
                <a:off x="542599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19</a:t>
                </a:r>
              </a:p>
            </p:txBody>
          </p:sp>
          <p:sp>
            <p:nvSpPr>
              <p:cNvPr id="791" name="TextBox 790">
                <a:extLst>
                  <a:ext uri="{FF2B5EF4-FFF2-40B4-BE49-F238E27FC236}">
                    <a16:creationId xmlns:a16="http://schemas.microsoft.com/office/drawing/2014/main" id="{92D667A9-CB97-377B-4CCB-BD76DC02C395}"/>
                  </a:ext>
                </a:extLst>
              </p:cNvPr>
              <p:cNvSpPr txBox="1"/>
              <p:nvPr/>
            </p:nvSpPr>
            <p:spPr>
              <a:xfrm>
                <a:off x="561072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792" name="TextBox 791">
                <a:extLst>
                  <a:ext uri="{FF2B5EF4-FFF2-40B4-BE49-F238E27FC236}">
                    <a16:creationId xmlns:a16="http://schemas.microsoft.com/office/drawing/2014/main" id="{F91A8B3F-4506-AE24-BEC1-00638E1963E8}"/>
                  </a:ext>
                </a:extLst>
              </p:cNvPr>
              <p:cNvSpPr txBox="1"/>
              <p:nvPr/>
            </p:nvSpPr>
            <p:spPr>
              <a:xfrm>
                <a:off x="5807822"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9</a:t>
                </a:r>
              </a:p>
            </p:txBody>
          </p:sp>
          <p:sp>
            <p:nvSpPr>
              <p:cNvPr id="793" name="TextBox 792">
                <a:extLst>
                  <a:ext uri="{FF2B5EF4-FFF2-40B4-BE49-F238E27FC236}">
                    <a16:creationId xmlns:a16="http://schemas.microsoft.com/office/drawing/2014/main" id="{98378BA2-8B73-39C1-4204-C46008E9FD0E}"/>
                  </a:ext>
                </a:extLst>
              </p:cNvPr>
              <p:cNvSpPr txBox="1"/>
              <p:nvPr/>
            </p:nvSpPr>
            <p:spPr>
              <a:xfrm>
                <a:off x="5986195"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a:t>
                </a:r>
              </a:p>
            </p:txBody>
          </p:sp>
          <p:sp>
            <p:nvSpPr>
              <p:cNvPr id="794" name="TextBox 793">
                <a:extLst>
                  <a:ext uri="{FF2B5EF4-FFF2-40B4-BE49-F238E27FC236}">
                    <a16:creationId xmlns:a16="http://schemas.microsoft.com/office/drawing/2014/main" id="{56CEC6ED-D622-4A8C-13E6-16F1EFF44937}"/>
                  </a:ext>
                </a:extLst>
              </p:cNvPr>
              <p:cNvSpPr txBox="1"/>
              <p:nvPr/>
            </p:nvSpPr>
            <p:spPr>
              <a:xfrm>
                <a:off x="6164089"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grpSp>
          <p:nvGrpSpPr>
            <p:cNvPr id="752" name="Group 751">
              <a:extLst>
                <a:ext uri="{FF2B5EF4-FFF2-40B4-BE49-F238E27FC236}">
                  <a16:creationId xmlns:a16="http://schemas.microsoft.com/office/drawing/2014/main" id="{469B4235-28B6-B950-C49F-538DF5489EF9}"/>
                </a:ext>
              </a:extLst>
            </p:cNvPr>
            <p:cNvGrpSpPr/>
            <p:nvPr/>
          </p:nvGrpSpPr>
          <p:grpSpPr>
            <a:xfrm>
              <a:off x="341950" y="2691132"/>
              <a:ext cx="4114666" cy="153985"/>
              <a:chOff x="2085491" y="3016681"/>
              <a:chExt cx="4114666" cy="153985"/>
            </a:xfrm>
          </p:grpSpPr>
          <p:sp>
            <p:nvSpPr>
              <p:cNvPr id="755" name="TextBox 754">
                <a:extLst>
                  <a:ext uri="{FF2B5EF4-FFF2-40B4-BE49-F238E27FC236}">
                    <a16:creationId xmlns:a16="http://schemas.microsoft.com/office/drawing/2014/main" id="{BF48F7FF-43DB-F265-2D32-DC30AFA334BF}"/>
                  </a:ext>
                </a:extLst>
              </p:cNvPr>
              <p:cNvSpPr txBox="1"/>
              <p:nvPr/>
            </p:nvSpPr>
            <p:spPr>
              <a:xfrm>
                <a:off x="2085491" y="3016681"/>
                <a:ext cx="313788"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No</a:t>
                </a:r>
              </a:p>
            </p:txBody>
          </p:sp>
          <p:sp>
            <p:nvSpPr>
              <p:cNvPr id="756" name="TextBox 755">
                <a:extLst>
                  <a:ext uri="{FF2B5EF4-FFF2-40B4-BE49-F238E27FC236}">
                    <a16:creationId xmlns:a16="http://schemas.microsoft.com/office/drawing/2014/main" id="{18D9984E-84A5-DC16-429B-AA5102BD3B63}"/>
                  </a:ext>
                </a:extLst>
              </p:cNvPr>
              <p:cNvSpPr txBox="1"/>
              <p:nvPr/>
            </p:nvSpPr>
            <p:spPr>
              <a:xfrm>
                <a:off x="289084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33</a:t>
                </a:r>
              </a:p>
            </p:txBody>
          </p:sp>
          <p:sp>
            <p:nvSpPr>
              <p:cNvPr id="757" name="TextBox 756">
                <a:extLst>
                  <a:ext uri="{FF2B5EF4-FFF2-40B4-BE49-F238E27FC236}">
                    <a16:creationId xmlns:a16="http://schemas.microsoft.com/office/drawing/2014/main" id="{045C49E3-C1D9-52F5-9D3D-5324E79D2384}"/>
                  </a:ext>
                </a:extLst>
              </p:cNvPr>
              <p:cNvSpPr txBox="1"/>
              <p:nvPr/>
            </p:nvSpPr>
            <p:spPr>
              <a:xfrm>
                <a:off x="307343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p>
            </p:txBody>
          </p:sp>
          <p:sp>
            <p:nvSpPr>
              <p:cNvPr id="758" name="TextBox 757">
                <a:extLst>
                  <a:ext uri="{FF2B5EF4-FFF2-40B4-BE49-F238E27FC236}">
                    <a16:creationId xmlns:a16="http://schemas.microsoft.com/office/drawing/2014/main" id="{1855E8A5-CB8B-5CF9-BA34-1E6238FCAC42}"/>
                  </a:ext>
                </a:extLst>
              </p:cNvPr>
              <p:cNvSpPr txBox="1"/>
              <p:nvPr/>
            </p:nvSpPr>
            <p:spPr>
              <a:xfrm>
                <a:off x="325504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27</a:t>
                </a:r>
              </a:p>
            </p:txBody>
          </p:sp>
          <p:sp>
            <p:nvSpPr>
              <p:cNvPr id="759" name="TextBox 758">
                <a:extLst>
                  <a:ext uri="{FF2B5EF4-FFF2-40B4-BE49-F238E27FC236}">
                    <a16:creationId xmlns:a16="http://schemas.microsoft.com/office/drawing/2014/main" id="{05130C52-2615-0C36-8EA2-A845762BBE01}"/>
                  </a:ext>
                </a:extLst>
              </p:cNvPr>
              <p:cNvSpPr txBox="1"/>
              <p:nvPr/>
            </p:nvSpPr>
            <p:spPr>
              <a:xfrm>
                <a:off x="343707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26</a:t>
                </a:r>
              </a:p>
            </p:txBody>
          </p:sp>
          <p:sp>
            <p:nvSpPr>
              <p:cNvPr id="760" name="TextBox 759">
                <a:extLst>
                  <a:ext uri="{FF2B5EF4-FFF2-40B4-BE49-F238E27FC236}">
                    <a16:creationId xmlns:a16="http://schemas.microsoft.com/office/drawing/2014/main" id="{BA554C42-3648-FDEB-0C53-3E1D378F5659}"/>
                  </a:ext>
                </a:extLst>
              </p:cNvPr>
              <p:cNvSpPr txBox="1"/>
              <p:nvPr/>
            </p:nvSpPr>
            <p:spPr>
              <a:xfrm>
                <a:off x="361231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761" name="TextBox 760">
                <a:extLst>
                  <a:ext uri="{FF2B5EF4-FFF2-40B4-BE49-F238E27FC236}">
                    <a16:creationId xmlns:a16="http://schemas.microsoft.com/office/drawing/2014/main" id="{03E1550F-AF10-F34D-7A53-23F1BB9880F5}"/>
                  </a:ext>
                </a:extLst>
              </p:cNvPr>
              <p:cNvSpPr txBox="1"/>
              <p:nvPr/>
            </p:nvSpPr>
            <p:spPr>
              <a:xfrm>
                <a:off x="3793857"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762" name="TextBox 761">
                <a:extLst>
                  <a:ext uri="{FF2B5EF4-FFF2-40B4-BE49-F238E27FC236}">
                    <a16:creationId xmlns:a16="http://schemas.microsoft.com/office/drawing/2014/main" id="{3710758F-0043-B591-33C2-B24291C28421}"/>
                  </a:ext>
                </a:extLst>
              </p:cNvPr>
              <p:cNvSpPr txBox="1"/>
              <p:nvPr/>
            </p:nvSpPr>
            <p:spPr>
              <a:xfrm>
                <a:off x="3973633" y="3016681"/>
                <a:ext cx="70533" cy="1539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23</a:t>
                </a:r>
              </a:p>
            </p:txBody>
          </p:sp>
          <p:sp>
            <p:nvSpPr>
              <p:cNvPr id="763" name="TextBox 762">
                <a:extLst>
                  <a:ext uri="{FF2B5EF4-FFF2-40B4-BE49-F238E27FC236}">
                    <a16:creationId xmlns:a16="http://schemas.microsoft.com/office/drawing/2014/main" id="{E0579961-6D80-E0EA-8698-04B7348012AE}"/>
                  </a:ext>
                </a:extLst>
              </p:cNvPr>
              <p:cNvSpPr txBox="1"/>
              <p:nvPr/>
            </p:nvSpPr>
            <p:spPr>
              <a:xfrm>
                <a:off x="4154475"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21</a:t>
                </a:r>
              </a:p>
            </p:txBody>
          </p:sp>
          <p:sp>
            <p:nvSpPr>
              <p:cNvPr id="764" name="TextBox 763">
                <a:extLst>
                  <a:ext uri="{FF2B5EF4-FFF2-40B4-BE49-F238E27FC236}">
                    <a16:creationId xmlns:a16="http://schemas.microsoft.com/office/drawing/2014/main" id="{0667941A-A0F8-D4E3-9767-D34D74F126C8}"/>
                  </a:ext>
                </a:extLst>
              </p:cNvPr>
              <p:cNvSpPr txBox="1"/>
              <p:nvPr/>
            </p:nvSpPr>
            <p:spPr>
              <a:xfrm>
                <a:off x="433602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765" name="TextBox 764">
                <a:extLst>
                  <a:ext uri="{FF2B5EF4-FFF2-40B4-BE49-F238E27FC236}">
                    <a16:creationId xmlns:a16="http://schemas.microsoft.com/office/drawing/2014/main" id="{F4461FE5-24A2-5F5B-C290-055EB84919B8}"/>
                  </a:ext>
                </a:extLst>
              </p:cNvPr>
              <p:cNvSpPr txBox="1"/>
              <p:nvPr/>
            </p:nvSpPr>
            <p:spPr>
              <a:xfrm>
                <a:off x="4520743"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766" name="TextBox 765">
                <a:extLst>
                  <a:ext uri="{FF2B5EF4-FFF2-40B4-BE49-F238E27FC236}">
                    <a16:creationId xmlns:a16="http://schemas.microsoft.com/office/drawing/2014/main" id="{E5328E8A-ADE2-F7A7-8262-6B05DED1060D}"/>
                  </a:ext>
                </a:extLst>
              </p:cNvPr>
              <p:cNvSpPr txBox="1"/>
              <p:nvPr/>
            </p:nvSpPr>
            <p:spPr>
              <a:xfrm>
                <a:off x="4702288"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767" name="TextBox 766">
                <a:extLst>
                  <a:ext uri="{FF2B5EF4-FFF2-40B4-BE49-F238E27FC236}">
                    <a16:creationId xmlns:a16="http://schemas.microsoft.com/office/drawing/2014/main" id="{47800661-1254-7BB3-0417-BBE639446031}"/>
                  </a:ext>
                </a:extLst>
              </p:cNvPr>
              <p:cNvSpPr txBox="1"/>
              <p:nvPr/>
            </p:nvSpPr>
            <p:spPr>
              <a:xfrm>
                <a:off x="488443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768" name="TextBox 767">
                <a:extLst>
                  <a:ext uri="{FF2B5EF4-FFF2-40B4-BE49-F238E27FC236}">
                    <a16:creationId xmlns:a16="http://schemas.microsoft.com/office/drawing/2014/main" id="{A8911214-5C6B-67D0-1696-A3DD75E508C1}"/>
                  </a:ext>
                </a:extLst>
              </p:cNvPr>
              <p:cNvSpPr txBox="1"/>
              <p:nvPr/>
            </p:nvSpPr>
            <p:spPr>
              <a:xfrm>
                <a:off x="506608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17</a:t>
                </a:r>
              </a:p>
            </p:txBody>
          </p:sp>
          <p:sp>
            <p:nvSpPr>
              <p:cNvPr id="769" name="TextBox 768">
                <a:extLst>
                  <a:ext uri="{FF2B5EF4-FFF2-40B4-BE49-F238E27FC236}">
                    <a16:creationId xmlns:a16="http://schemas.microsoft.com/office/drawing/2014/main" id="{4019722B-D49D-1B74-EF3B-CDA9C214437F}"/>
                  </a:ext>
                </a:extLst>
              </p:cNvPr>
              <p:cNvSpPr txBox="1"/>
              <p:nvPr/>
            </p:nvSpPr>
            <p:spPr>
              <a:xfrm>
                <a:off x="524445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16</a:t>
                </a:r>
              </a:p>
            </p:txBody>
          </p:sp>
          <p:sp>
            <p:nvSpPr>
              <p:cNvPr id="770" name="TextBox 769">
                <a:extLst>
                  <a:ext uri="{FF2B5EF4-FFF2-40B4-BE49-F238E27FC236}">
                    <a16:creationId xmlns:a16="http://schemas.microsoft.com/office/drawing/2014/main" id="{E4B560DC-4411-870B-FD67-9BFF9EC18F89}"/>
                  </a:ext>
                </a:extLst>
              </p:cNvPr>
              <p:cNvSpPr txBox="1"/>
              <p:nvPr/>
            </p:nvSpPr>
            <p:spPr>
              <a:xfrm>
                <a:off x="542599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16</a:t>
                </a:r>
              </a:p>
            </p:txBody>
          </p:sp>
          <p:sp>
            <p:nvSpPr>
              <p:cNvPr id="771" name="TextBox 770">
                <a:extLst>
                  <a:ext uri="{FF2B5EF4-FFF2-40B4-BE49-F238E27FC236}">
                    <a16:creationId xmlns:a16="http://schemas.microsoft.com/office/drawing/2014/main" id="{A60CADD5-52E1-78B7-513F-6B97434A2B9C}"/>
                  </a:ext>
                </a:extLst>
              </p:cNvPr>
              <p:cNvSpPr txBox="1"/>
              <p:nvPr/>
            </p:nvSpPr>
            <p:spPr>
              <a:xfrm>
                <a:off x="561072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16</a:t>
                </a:r>
              </a:p>
            </p:txBody>
          </p:sp>
          <p:sp>
            <p:nvSpPr>
              <p:cNvPr id="772" name="TextBox 771">
                <a:extLst>
                  <a:ext uri="{FF2B5EF4-FFF2-40B4-BE49-F238E27FC236}">
                    <a16:creationId xmlns:a16="http://schemas.microsoft.com/office/drawing/2014/main" id="{E10007F5-FE05-58E3-6852-F5A632095963}"/>
                  </a:ext>
                </a:extLst>
              </p:cNvPr>
              <p:cNvSpPr txBox="1"/>
              <p:nvPr/>
            </p:nvSpPr>
            <p:spPr>
              <a:xfrm>
                <a:off x="5807822"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6</a:t>
                </a:r>
              </a:p>
            </p:txBody>
          </p:sp>
          <p:sp>
            <p:nvSpPr>
              <p:cNvPr id="773" name="TextBox 772">
                <a:extLst>
                  <a:ext uri="{FF2B5EF4-FFF2-40B4-BE49-F238E27FC236}">
                    <a16:creationId xmlns:a16="http://schemas.microsoft.com/office/drawing/2014/main" id="{983FF0B2-675A-0E22-5209-E42DFFE3B25F}"/>
                  </a:ext>
                </a:extLst>
              </p:cNvPr>
              <p:cNvSpPr txBox="1"/>
              <p:nvPr/>
            </p:nvSpPr>
            <p:spPr>
              <a:xfrm>
                <a:off x="5986195"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sp>
            <p:nvSpPr>
              <p:cNvPr id="774" name="TextBox 773">
                <a:extLst>
                  <a:ext uri="{FF2B5EF4-FFF2-40B4-BE49-F238E27FC236}">
                    <a16:creationId xmlns:a16="http://schemas.microsoft.com/office/drawing/2014/main" id="{7E82574E-4B3F-5B75-C349-C66A3884897A}"/>
                  </a:ext>
                </a:extLst>
              </p:cNvPr>
              <p:cNvSpPr txBox="1"/>
              <p:nvPr/>
            </p:nvSpPr>
            <p:spPr>
              <a:xfrm>
                <a:off x="6164089"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sp>
          <p:nvSpPr>
            <p:cNvPr id="753" name="TextBox 752">
              <a:extLst>
                <a:ext uri="{FF2B5EF4-FFF2-40B4-BE49-F238E27FC236}">
                  <a16:creationId xmlns:a16="http://schemas.microsoft.com/office/drawing/2014/main" id="{F4334AAA-A896-1A18-4231-4AC675BE2742}"/>
                </a:ext>
              </a:extLst>
            </p:cNvPr>
            <p:cNvSpPr txBox="1"/>
            <p:nvPr/>
          </p:nvSpPr>
          <p:spPr>
            <a:xfrm>
              <a:off x="2399209" y="2443879"/>
              <a:ext cx="53019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Time (months)</a:t>
              </a:r>
            </a:p>
          </p:txBody>
        </p:sp>
      </p:grpSp>
      <p:sp>
        <p:nvSpPr>
          <p:cNvPr id="754" name="TextBox 753">
            <a:extLst>
              <a:ext uri="{FF2B5EF4-FFF2-40B4-BE49-F238E27FC236}">
                <a16:creationId xmlns:a16="http://schemas.microsoft.com/office/drawing/2014/main" id="{004CC0E6-0930-D656-3E0A-9B4C5251C01B}"/>
              </a:ext>
            </a:extLst>
          </p:cNvPr>
          <p:cNvSpPr txBox="1"/>
          <p:nvPr/>
        </p:nvSpPr>
        <p:spPr>
          <a:xfrm rot="16200000">
            <a:off x="-207875" y="2063562"/>
            <a:ext cx="1360950"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Probability (%) of event free</a:t>
            </a:r>
          </a:p>
        </p:txBody>
      </p:sp>
      <p:sp>
        <p:nvSpPr>
          <p:cNvPr id="878" name="TextBox 877">
            <a:extLst>
              <a:ext uri="{FF2B5EF4-FFF2-40B4-BE49-F238E27FC236}">
                <a16:creationId xmlns:a16="http://schemas.microsoft.com/office/drawing/2014/main" id="{6B17AEBD-ADBA-3FC0-1165-0B105800801A}"/>
              </a:ext>
            </a:extLst>
          </p:cNvPr>
          <p:cNvSpPr txBox="1"/>
          <p:nvPr/>
        </p:nvSpPr>
        <p:spPr>
          <a:xfrm>
            <a:off x="732170" y="1833151"/>
            <a:ext cx="1972015" cy="10874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Censoring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Yes (N=61)</a:t>
            </a:r>
          </a:p>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No (N=33)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Events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Yes : 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No : 13</a:t>
            </a:r>
          </a:p>
          <a:p>
            <a:pPr marL="0" marR="0" lvl="0" indent="0" algn="l" defTabSz="914400" rtl="0" eaLnBrk="1" fontAlgn="auto" latinLnBrk="0" hangingPunct="1">
              <a:lnSpc>
                <a:spcPct val="100000"/>
              </a:lnSpc>
              <a:spcBef>
                <a:spcPts val="133"/>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Kaplan-Meier medians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Yes : 30.8 months, 95 % Cl [9.5. 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POD24 No : NE months, 95 % Cl [18.4 NE]</a:t>
            </a:r>
          </a:p>
        </p:txBody>
      </p:sp>
      <p:sp>
        <p:nvSpPr>
          <p:cNvPr id="883" name="TextBox 882">
            <a:extLst>
              <a:ext uri="{FF2B5EF4-FFF2-40B4-BE49-F238E27FC236}">
                <a16:creationId xmlns:a16="http://schemas.microsoft.com/office/drawing/2014/main" id="{C6C0794C-15FD-FBCE-1C07-CA832B3056D8}"/>
              </a:ext>
            </a:extLst>
          </p:cNvPr>
          <p:cNvSpPr txBox="1"/>
          <p:nvPr/>
        </p:nvSpPr>
        <p:spPr>
          <a:xfrm>
            <a:off x="268792" y="1086181"/>
            <a:ext cx="6880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DA0"/>
                </a:solidFill>
                <a:effectLst/>
                <a:uLnTx/>
                <a:uFillTx/>
                <a:latin typeface="Arial" panose="020B0604020202020204" pitchFamily="34" charset="0"/>
                <a:ea typeface="MS PGothic" charset="0"/>
                <a:cs typeface="Arial" panose="020B0604020202020204" pitchFamily="34" charset="0"/>
              </a:rPr>
              <a:t>POD24</a:t>
            </a:r>
          </a:p>
        </p:txBody>
      </p:sp>
      <p:sp>
        <p:nvSpPr>
          <p:cNvPr id="888" name="TextBox 887">
            <a:extLst>
              <a:ext uri="{FF2B5EF4-FFF2-40B4-BE49-F238E27FC236}">
                <a16:creationId xmlns:a16="http://schemas.microsoft.com/office/drawing/2014/main" id="{78DCFC47-57AD-2BBF-040C-DC6D67B5FDB0}"/>
              </a:ext>
            </a:extLst>
          </p:cNvPr>
          <p:cNvSpPr txBox="1"/>
          <p:nvPr/>
        </p:nvSpPr>
        <p:spPr>
          <a:xfrm>
            <a:off x="6178114" y="1086181"/>
            <a:ext cx="9492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DA0"/>
                </a:solidFill>
                <a:effectLst/>
                <a:uLnTx/>
                <a:uFillTx/>
                <a:latin typeface="Arial" panose="020B0604020202020204" pitchFamily="34" charset="0"/>
                <a:ea typeface="MS PGothic" charset="0"/>
                <a:cs typeface="Arial" panose="020B0604020202020204" pitchFamily="34" charset="0"/>
              </a:rPr>
              <a:t>High FLIPI</a:t>
            </a:r>
          </a:p>
        </p:txBody>
      </p:sp>
      <p:sp>
        <p:nvSpPr>
          <p:cNvPr id="889" name="TextBox 888">
            <a:extLst>
              <a:ext uri="{FF2B5EF4-FFF2-40B4-BE49-F238E27FC236}">
                <a16:creationId xmlns:a16="http://schemas.microsoft.com/office/drawing/2014/main" id="{B10DB532-D3EC-8E50-A982-1A41AB6A1A71}"/>
              </a:ext>
            </a:extLst>
          </p:cNvPr>
          <p:cNvSpPr txBox="1"/>
          <p:nvPr/>
        </p:nvSpPr>
        <p:spPr>
          <a:xfrm>
            <a:off x="268791" y="3608594"/>
            <a:ext cx="12089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DA0"/>
                </a:solidFill>
                <a:effectLst/>
                <a:uLnTx/>
                <a:uFillTx/>
                <a:latin typeface="Arial" panose="020B0604020202020204" pitchFamily="34" charset="0"/>
                <a:ea typeface="MS PGothic" charset="0"/>
                <a:cs typeface="Arial" panose="020B0604020202020204" pitchFamily="34" charset="0"/>
              </a:rPr>
              <a:t>Bulky disease</a:t>
            </a:r>
          </a:p>
        </p:txBody>
      </p:sp>
      <p:sp>
        <p:nvSpPr>
          <p:cNvPr id="890" name="TextBox 889">
            <a:extLst>
              <a:ext uri="{FF2B5EF4-FFF2-40B4-BE49-F238E27FC236}">
                <a16:creationId xmlns:a16="http://schemas.microsoft.com/office/drawing/2014/main" id="{C8EF7203-B87F-6C69-6202-8E4869F48CF1}"/>
              </a:ext>
            </a:extLst>
          </p:cNvPr>
          <p:cNvSpPr txBox="1"/>
          <p:nvPr/>
        </p:nvSpPr>
        <p:spPr>
          <a:xfrm>
            <a:off x="6178113" y="3608594"/>
            <a:ext cx="14654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DA0"/>
                </a:solidFill>
                <a:effectLst/>
                <a:uLnTx/>
                <a:uFillTx/>
                <a:latin typeface="Arial" panose="020B0604020202020204" pitchFamily="34" charset="0"/>
                <a:ea typeface="MS PGothic" charset="0"/>
                <a:cs typeface="Arial" panose="020B0604020202020204" pitchFamily="34" charset="0"/>
              </a:rPr>
              <a:t>Double refractory</a:t>
            </a:r>
          </a:p>
        </p:txBody>
      </p:sp>
      <p:sp>
        <p:nvSpPr>
          <p:cNvPr id="895" name="Title 1">
            <a:extLst>
              <a:ext uri="{FF2B5EF4-FFF2-40B4-BE49-F238E27FC236}">
                <a16:creationId xmlns:a16="http://schemas.microsoft.com/office/drawing/2014/main" id="{AD54796C-1FB4-FB07-3F79-5CCB5CD3733E}"/>
              </a:ext>
            </a:extLst>
          </p:cNvPr>
          <p:cNvSpPr>
            <a:spLocks noGrp="1"/>
          </p:cNvSpPr>
          <p:nvPr>
            <p:ph type="title"/>
          </p:nvPr>
        </p:nvSpPr>
        <p:spPr>
          <a:xfrm>
            <a:off x="459508" y="71805"/>
            <a:ext cx="11272984" cy="940305"/>
          </a:xfrm>
        </p:spPr>
        <p:txBody>
          <a:bodyPr>
            <a:noAutofit/>
          </a:bodyPr>
          <a:lstStyle/>
          <a:p>
            <a:r>
              <a:rPr lang="en-US" dirty="0"/>
              <a:t>Durable and High Responses Reported in Patients With High-risk Disease Characteristics </a:t>
            </a:r>
          </a:p>
        </p:txBody>
      </p:sp>
      <p:sp>
        <p:nvSpPr>
          <p:cNvPr id="4" name="Freeform: Shape 3">
            <a:extLst>
              <a:ext uri="{FF2B5EF4-FFF2-40B4-BE49-F238E27FC236}">
                <a16:creationId xmlns:a16="http://schemas.microsoft.com/office/drawing/2014/main" id="{5634B916-D9B1-85A1-D992-2D8AABE59A08}"/>
              </a:ext>
            </a:extLst>
          </p:cNvPr>
          <p:cNvSpPr/>
          <p:nvPr/>
        </p:nvSpPr>
        <p:spPr>
          <a:xfrm>
            <a:off x="2423765" y="2054975"/>
            <a:ext cx="305464" cy="12667"/>
          </a:xfrm>
          <a:custGeom>
            <a:avLst/>
            <a:gdLst>
              <a:gd name="connsiteX0" fmla="*/ 0 w 229098"/>
              <a:gd name="connsiteY0" fmla="*/ 0 h 9500"/>
              <a:gd name="connsiteX1" fmla="*/ 229098 w 229098"/>
              <a:gd name="connsiteY1" fmla="*/ 0 h 9500"/>
            </a:gdLst>
            <a:ahLst/>
            <a:cxnLst>
              <a:cxn ang="0">
                <a:pos x="connsiteX0" y="connsiteY0"/>
              </a:cxn>
              <a:cxn ang="0">
                <a:pos x="connsiteX1" y="connsiteY1"/>
              </a:cxn>
            </a:cxnLst>
            <a:rect l="l" t="t" r="r" b="b"/>
            <a:pathLst>
              <a:path w="229098" h="9500">
                <a:moveTo>
                  <a:pt x="0" y="0"/>
                </a:moveTo>
                <a:lnTo>
                  <a:pt x="229098" y="0"/>
                </a:lnTo>
              </a:path>
            </a:pathLst>
          </a:custGeom>
          <a:ln w="9525"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 name="Freeform: Shape 6">
            <a:extLst>
              <a:ext uri="{FF2B5EF4-FFF2-40B4-BE49-F238E27FC236}">
                <a16:creationId xmlns:a16="http://schemas.microsoft.com/office/drawing/2014/main" id="{E5141E75-1254-9ED7-8005-2D0A559C30D7}"/>
              </a:ext>
            </a:extLst>
          </p:cNvPr>
          <p:cNvSpPr/>
          <p:nvPr/>
        </p:nvSpPr>
        <p:spPr>
          <a:xfrm>
            <a:off x="2423765" y="2112740"/>
            <a:ext cx="305464" cy="12667"/>
          </a:xfrm>
          <a:custGeom>
            <a:avLst/>
            <a:gdLst>
              <a:gd name="connsiteX0" fmla="*/ 0 w 229098"/>
              <a:gd name="connsiteY0" fmla="*/ 0 h 9500"/>
              <a:gd name="connsiteX1" fmla="*/ 229098 w 229098"/>
              <a:gd name="connsiteY1" fmla="*/ 0 h 9500"/>
            </a:gdLst>
            <a:ahLst/>
            <a:cxnLst>
              <a:cxn ang="0">
                <a:pos x="connsiteX0" y="connsiteY0"/>
              </a:cxn>
              <a:cxn ang="0">
                <a:pos x="connsiteX1" y="connsiteY1"/>
              </a:cxn>
            </a:cxnLst>
            <a:rect l="l" t="t" r="r" b="b"/>
            <a:pathLst>
              <a:path w="229098" h="9500">
                <a:moveTo>
                  <a:pt x="0" y="0"/>
                </a:moveTo>
                <a:lnTo>
                  <a:pt x="229098" y="0"/>
                </a:lnTo>
              </a:path>
            </a:pathLst>
          </a:custGeom>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 name="Freeform: Shape 12">
            <a:extLst>
              <a:ext uri="{FF2B5EF4-FFF2-40B4-BE49-F238E27FC236}">
                <a16:creationId xmlns:a16="http://schemas.microsoft.com/office/drawing/2014/main" id="{2A238E04-7CE6-01A9-5DB6-B03CC7E39AF9}"/>
              </a:ext>
            </a:extLst>
          </p:cNvPr>
          <p:cNvSpPr/>
          <p:nvPr/>
        </p:nvSpPr>
        <p:spPr>
          <a:xfrm>
            <a:off x="740100" y="2911944"/>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6" name="Freeform: Shape 55">
            <a:extLst>
              <a:ext uri="{FF2B5EF4-FFF2-40B4-BE49-F238E27FC236}">
                <a16:creationId xmlns:a16="http://schemas.microsoft.com/office/drawing/2014/main" id="{85CFD5DC-4714-9269-3B73-4270668768A8}"/>
              </a:ext>
            </a:extLst>
          </p:cNvPr>
          <p:cNvSpPr/>
          <p:nvPr/>
        </p:nvSpPr>
        <p:spPr>
          <a:xfrm>
            <a:off x="762289" y="2821496"/>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7" name="Freeform: Shape 56">
            <a:extLst>
              <a:ext uri="{FF2B5EF4-FFF2-40B4-BE49-F238E27FC236}">
                <a16:creationId xmlns:a16="http://schemas.microsoft.com/office/drawing/2014/main" id="{2CC74B71-7BAF-385A-F42C-E30025A87FE9}"/>
              </a:ext>
            </a:extLst>
          </p:cNvPr>
          <p:cNvSpPr/>
          <p:nvPr/>
        </p:nvSpPr>
        <p:spPr>
          <a:xfrm>
            <a:off x="740100" y="2733583"/>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8" name="Freeform: Shape 57">
            <a:extLst>
              <a:ext uri="{FF2B5EF4-FFF2-40B4-BE49-F238E27FC236}">
                <a16:creationId xmlns:a16="http://schemas.microsoft.com/office/drawing/2014/main" id="{5935FF23-5159-4A1A-25A4-0A00DF332C14}"/>
              </a:ext>
            </a:extLst>
          </p:cNvPr>
          <p:cNvSpPr/>
          <p:nvPr/>
        </p:nvSpPr>
        <p:spPr>
          <a:xfrm>
            <a:off x="762289" y="2643136"/>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9" name="Freeform: Shape 58">
            <a:extLst>
              <a:ext uri="{FF2B5EF4-FFF2-40B4-BE49-F238E27FC236}">
                <a16:creationId xmlns:a16="http://schemas.microsoft.com/office/drawing/2014/main" id="{A1961181-4F3F-5CD9-4B2B-324B253B5181}"/>
              </a:ext>
            </a:extLst>
          </p:cNvPr>
          <p:cNvSpPr/>
          <p:nvPr/>
        </p:nvSpPr>
        <p:spPr>
          <a:xfrm>
            <a:off x="740100" y="2555095"/>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 name="Freeform: Shape 59">
            <a:extLst>
              <a:ext uri="{FF2B5EF4-FFF2-40B4-BE49-F238E27FC236}">
                <a16:creationId xmlns:a16="http://schemas.microsoft.com/office/drawing/2014/main" id="{14A66D94-2D9D-0A66-3585-8A9D7CF10F98}"/>
              </a:ext>
            </a:extLst>
          </p:cNvPr>
          <p:cNvSpPr/>
          <p:nvPr/>
        </p:nvSpPr>
        <p:spPr>
          <a:xfrm>
            <a:off x="762289" y="2464648"/>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 name="Freeform: Shape 60">
            <a:extLst>
              <a:ext uri="{FF2B5EF4-FFF2-40B4-BE49-F238E27FC236}">
                <a16:creationId xmlns:a16="http://schemas.microsoft.com/office/drawing/2014/main" id="{6DED0B81-92B2-166C-AE4F-D6D319DEF5CE}"/>
              </a:ext>
            </a:extLst>
          </p:cNvPr>
          <p:cNvSpPr/>
          <p:nvPr/>
        </p:nvSpPr>
        <p:spPr>
          <a:xfrm>
            <a:off x="740100" y="2376735"/>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96" name="Freeform: Shape 595">
            <a:extLst>
              <a:ext uri="{FF2B5EF4-FFF2-40B4-BE49-F238E27FC236}">
                <a16:creationId xmlns:a16="http://schemas.microsoft.com/office/drawing/2014/main" id="{A7E822A5-054C-D8D4-7200-507B8858EDB7}"/>
              </a:ext>
            </a:extLst>
          </p:cNvPr>
          <p:cNvSpPr/>
          <p:nvPr/>
        </p:nvSpPr>
        <p:spPr>
          <a:xfrm>
            <a:off x="762289" y="2286160"/>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97" name="Freeform: Shape 596">
            <a:extLst>
              <a:ext uri="{FF2B5EF4-FFF2-40B4-BE49-F238E27FC236}">
                <a16:creationId xmlns:a16="http://schemas.microsoft.com/office/drawing/2014/main" id="{9022B933-11A5-4DEB-F9B9-380D2741E916}"/>
              </a:ext>
            </a:extLst>
          </p:cNvPr>
          <p:cNvSpPr/>
          <p:nvPr/>
        </p:nvSpPr>
        <p:spPr>
          <a:xfrm>
            <a:off x="740100" y="2198247"/>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98" name="Freeform: Shape 597">
            <a:extLst>
              <a:ext uri="{FF2B5EF4-FFF2-40B4-BE49-F238E27FC236}">
                <a16:creationId xmlns:a16="http://schemas.microsoft.com/office/drawing/2014/main" id="{D1E602A4-BC02-9C6E-79E4-7678A3B1441B}"/>
              </a:ext>
            </a:extLst>
          </p:cNvPr>
          <p:cNvSpPr/>
          <p:nvPr/>
        </p:nvSpPr>
        <p:spPr>
          <a:xfrm>
            <a:off x="762289" y="2107799"/>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99" name="Freeform: Shape 598">
            <a:extLst>
              <a:ext uri="{FF2B5EF4-FFF2-40B4-BE49-F238E27FC236}">
                <a16:creationId xmlns:a16="http://schemas.microsoft.com/office/drawing/2014/main" id="{5A4D8AC3-4227-B7B6-2D33-E466F3099E73}"/>
              </a:ext>
            </a:extLst>
          </p:cNvPr>
          <p:cNvSpPr/>
          <p:nvPr/>
        </p:nvSpPr>
        <p:spPr>
          <a:xfrm>
            <a:off x="740100" y="2019759"/>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0" name="Freeform: Shape 599">
            <a:extLst>
              <a:ext uri="{FF2B5EF4-FFF2-40B4-BE49-F238E27FC236}">
                <a16:creationId xmlns:a16="http://schemas.microsoft.com/office/drawing/2014/main" id="{7BCB1D6C-5CB1-BD93-6CA7-51076C9FB056}"/>
              </a:ext>
            </a:extLst>
          </p:cNvPr>
          <p:cNvSpPr/>
          <p:nvPr/>
        </p:nvSpPr>
        <p:spPr>
          <a:xfrm>
            <a:off x="762289" y="1929312"/>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1" name="Freeform: Shape 600">
            <a:extLst>
              <a:ext uri="{FF2B5EF4-FFF2-40B4-BE49-F238E27FC236}">
                <a16:creationId xmlns:a16="http://schemas.microsoft.com/office/drawing/2014/main" id="{0961A5D4-F9C8-F7F1-1B64-AE3112E90DCC}"/>
              </a:ext>
            </a:extLst>
          </p:cNvPr>
          <p:cNvSpPr/>
          <p:nvPr/>
        </p:nvSpPr>
        <p:spPr>
          <a:xfrm>
            <a:off x="740100" y="1841398"/>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2" name="Freeform: Shape 601">
            <a:extLst>
              <a:ext uri="{FF2B5EF4-FFF2-40B4-BE49-F238E27FC236}">
                <a16:creationId xmlns:a16="http://schemas.microsoft.com/office/drawing/2014/main" id="{BD63C003-1C1E-0F6E-D615-C4FC88304661}"/>
              </a:ext>
            </a:extLst>
          </p:cNvPr>
          <p:cNvSpPr/>
          <p:nvPr/>
        </p:nvSpPr>
        <p:spPr>
          <a:xfrm>
            <a:off x="762289" y="1750824"/>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3" name="Freeform: Shape 602">
            <a:extLst>
              <a:ext uri="{FF2B5EF4-FFF2-40B4-BE49-F238E27FC236}">
                <a16:creationId xmlns:a16="http://schemas.microsoft.com/office/drawing/2014/main" id="{FA88512C-BB47-67A4-6C42-838FEF142496}"/>
              </a:ext>
            </a:extLst>
          </p:cNvPr>
          <p:cNvSpPr/>
          <p:nvPr/>
        </p:nvSpPr>
        <p:spPr>
          <a:xfrm>
            <a:off x="740100" y="1660376"/>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4" name="Freeform: Shape 603">
            <a:extLst>
              <a:ext uri="{FF2B5EF4-FFF2-40B4-BE49-F238E27FC236}">
                <a16:creationId xmlns:a16="http://schemas.microsoft.com/office/drawing/2014/main" id="{676FB224-F944-79BA-008C-D6A5F7A69729}"/>
              </a:ext>
            </a:extLst>
          </p:cNvPr>
          <p:cNvSpPr/>
          <p:nvPr/>
        </p:nvSpPr>
        <p:spPr>
          <a:xfrm>
            <a:off x="762289" y="1572463"/>
            <a:ext cx="19907" cy="12667"/>
          </a:xfrm>
          <a:custGeom>
            <a:avLst/>
            <a:gdLst>
              <a:gd name="connsiteX0" fmla="*/ 0 w 14930"/>
              <a:gd name="connsiteY0" fmla="*/ 0 h 9500"/>
              <a:gd name="connsiteX1" fmla="*/ 14931 w 14930"/>
              <a:gd name="connsiteY1" fmla="*/ 0 h 9500"/>
            </a:gdLst>
            <a:ahLst/>
            <a:cxnLst>
              <a:cxn ang="0">
                <a:pos x="connsiteX0" y="connsiteY0"/>
              </a:cxn>
              <a:cxn ang="0">
                <a:pos x="connsiteX1" y="connsiteY1"/>
              </a:cxn>
            </a:cxnLst>
            <a:rect l="l" t="t" r="r" b="b"/>
            <a:pathLst>
              <a:path w="14930" h="9500">
                <a:moveTo>
                  <a:pt x="0" y="0"/>
                </a:moveTo>
                <a:lnTo>
                  <a:pt x="14931"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5" name="Freeform: Shape 604">
            <a:extLst>
              <a:ext uri="{FF2B5EF4-FFF2-40B4-BE49-F238E27FC236}">
                <a16:creationId xmlns:a16="http://schemas.microsoft.com/office/drawing/2014/main" id="{959E2DBA-34F7-B42E-17B0-2C3738C999E8}"/>
              </a:ext>
            </a:extLst>
          </p:cNvPr>
          <p:cNvSpPr/>
          <p:nvPr/>
        </p:nvSpPr>
        <p:spPr>
          <a:xfrm>
            <a:off x="740100" y="1482016"/>
            <a:ext cx="38673" cy="12667"/>
          </a:xfrm>
          <a:custGeom>
            <a:avLst/>
            <a:gdLst>
              <a:gd name="connsiteX0" fmla="*/ 29006 w 29005"/>
              <a:gd name="connsiteY0" fmla="*/ 0 h 9500"/>
              <a:gd name="connsiteX1" fmla="*/ 0 w 29005"/>
              <a:gd name="connsiteY1" fmla="*/ 0 h 9500"/>
            </a:gdLst>
            <a:ahLst/>
            <a:cxnLst>
              <a:cxn ang="0">
                <a:pos x="connsiteX0" y="connsiteY0"/>
              </a:cxn>
              <a:cxn ang="0">
                <a:pos x="connsiteX1" y="connsiteY1"/>
              </a:cxn>
            </a:cxnLst>
            <a:rect l="l" t="t" r="r" b="b"/>
            <a:pathLst>
              <a:path w="29005" h="9500">
                <a:moveTo>
                  <a:pt x="29006"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6" name="Freeform: Shape 605">
            <a:extLst>
              <a:ext uri="{FF2B5EF4-FFF2-40B4-BE49-F238E27FC236}">
                <a16:creationId xmlns:a16="http://schemas.microsoft.com/office/drawing/2014/main" id="{5AA8903C-C1E0-746A-158D-A0C54D412255}"/>
              </a:ext>
            </a:extLst>
          </p:cNvPr>
          <p:cNvSpPr/>
          <p:nvPr/>
        </p:nvSpPr>
        <p:spPr>
          <a:xfrm>
            <a:off x="1574451"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7" name="Freeform: Shape 606">
            <a:extLst>
              <a:ext uri="{FF2B5EF4-FFF2-40B4-BE49-F238E27FC236}">
                <a16:creationId xmlns:a16="http://schemas.microsoft.com/office/drawing/2014/main" id="{A3CBE1E0-2473-B528-B767-C519079DFEC6}"/>
              </a:ext>
            </a:extLst>
          </p:cNvPr>
          <p:cNvSpPr/>
          <p:nvPr/>
        </p:nvSpPr>
        <p:spPr>
          <a:xfrm>
            <a:off x="1654969"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8" name="Freeform: Shape 607">
            <a:extLst>
              <a:ext uri="{FF2B5EF4-FFF2-40B4-BE49-F238E27FC236}">
                <a16:creationId xmlns:a16="http://schemas.microsoft.com/office/drawing/2014/main" id="{0F5D2E83-D1CE-7DD6-7CD8-163B39A50B10}"/>
              </a:ext>
            </a:extLst>
          </p:cNvPr>
          <p:cNvSpPr/>
          <p:nvPr/>
        </p:nvSpPr>
        <p:spPr>
          <a:xfrm>
            <a:off x="1735488"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9" name="Freeform: Shape 608">
            <a:extLst>
              <a:ext uri="{FF2B5EF4-FFF2-40B4-BE49-F238E27FC236}">
                <a16:creationId xmlns:a16="http://schemas.microsoft.com/office/drawing/2014/main" id="{3CA3B663-0F7C-99A3-F5E4-CD67405C32FF}"/>
              </a:ext>
            </a:extLst>
          </p:cNvPr>
          <p:cNvSpPr/>
          <p:nvPr/>
        </p:nvSpPr>
        <p:spPr>
          <a:xfrm>
            <a:off x="1816135"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0" name="Freeform: Shape 609">
            <a:extLst>
              <a:ext uri="{FF2B5EF4-FFF2-40B4-BE49-F238E27FC236}">
                <a16:creationId xmlns:a16="http://schemas.microsoft.com/office/drawing/2014/main" id="{9FC7AE17-14FE-273E-A08E-9D294A84B2B9}"/>
              </a:ext>
            </a:extLst>
          </p:cNvPr>
          <p:cNvSpPr/>
          <p:nvPr/>
        </p:nvSpPr>
        <p:spPr>
          <a:xfrm>
            <a:off x="1893356"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1" name="Freeform: Shape 610">
            <a:extLst>
              <a:ext uri="{FF2B5EF4-FFF2-40B4-BE49-F238E27FC236}">
                <a16:creationId xmlns:a16="http://schemas.microsoft.com/office/drawing/2014/main" id="{2DA7E210-AA78-B5C2-6DF0-E699DB6B4F75}"/>
              </a:ext>
            </a:extLst>
          </p:cNvPr>
          <p:cNvSpPr/>
          <p:nvPr/>
        </p:nvSpPr>
        <p:spPr>
          <a:xfrm>
            <a:off x="197387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2" name="Freeform: Shape 611">
            <a:extLst>
              <a:ext uri="{FF2B5EF4-FFF2-40B4-BE49-F238E27FC236}">
                <a16:creationId xmlns:a16="http://schemas.microsoft.com/office/drawing/2014/main" id="{C1AD01AD-C425-F9FF-1E38-3DCB7D9DFFA8}"/>
              </a:ext>
            </a:extLst>
          </p:cNvPr>
          <p:cNvSpPr/>
          <p:nvPr/>
        </p:nvSpPr>
        <p:spPr>
          <a:xfrm>
            <a:off x="2054393"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3" name="Freeform: Shape 612">
            <a:extLst>
              <a:ext uri="{FF2B5EF4-FFF2-40B4-BE49-F238E27FC236}">
                <a16:creationId xmlns:a16="http://schemas.microsoft.com/office/drawing/2014/main" id="{97F6587E-1C61-EFBE-4DDF-533FEE488464}"/>
              </a:ext>
            </a:extLst>
          </p:cNvPr>
          <p:cNvSpPr/>
          <p:nvPr/>
        </p:nvSpPr>
        <p:spPr>
          <a:xfrm>
            <a:off x="2135040"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4" name="Freeform: Shape 613">
            <a:extLst>
              <a:ext uri="{FF2B5EF4-FFF2-40B4-BE49-F238E27FC236}">
                <a16:creationId xmlns:a16="http://schemas.microsoft.com/office/drawing/2014/main" id="{07D20848-5B84-F88A-5CE4-9A07FD5C3BEE}"/>
              </a:ext>
            </a:extLst>
          </p:cNvPr>
          <p:cNvSpPr/>
          <p:nvPr/>
        </p:nvSpPr>
        <p:spPr>
          <a:xfrm>
            <a:off x="2215559"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5" name="Freeform: Shape 614">
            <a:extLst>
              <a:ext uri="{FF2B5EF4-FFF2-40B4-BE49-F238E27FC236}">
                <a16:creationId xmlns:a16="http://schemas.microsoft.com/office/drawing/2014/main" id="{1F349D89-65A1-E861-2708-A99C7C754D6E}"/>
              </a:ext>
            </a:extLst>
          </p:cNvPr>
          <p:cNvSpPr/>
          <p:nvPr/>
        </p:nvSpPr>
        <p:spPr>
          <a:xfrm>
            <a:off x="2296204"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6" name="Freeform: Shape 615">
            <a:extLst>
              <a:ext uri="{FF2B5EF4-FFF2-40B4-BE49-F238E27FC236}">
                <a16:creationId xmlns:a16="http://schemas.microsoft.com/office/drawing/2014/main" id="{F4408F96-2876-60D5-C398-AF59DB62B982}"/>
              </a:ext>
            </a:extLst>
          </p:cNvPr>
          <p:cNvSpPr/>
          <p:nvPr/>
        </p:nvSpPr>
        <p:spPr>
          <a:xfrm>
            <a:off x="2376723"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7" name="Freeform: Shape 616">
            <a:extLst>
              <a:ext uri="{FF2B5EF4-FFF2-40B4-BE49-F238E27FC236}">
                <a16:creationId xmlns:a16="http://schemas.microsoft.com/office/drawing/2014/main" id="{3A4A8609-440F-414B-F507-B798A59D8096}"/>
              </a:ext>
            </a:extLst>
          </p:cNvPr>
          <p:cNvSpPr/>
          <p:nvPr/>
        </p:nvSpPr>
        <p:spPr>
          <a:xfrm>
            <a:off x="2457241"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8" name="Freeform: Shape 617">
            <a:extLst>
              <a:ext uri="{FF2B5EF4-FFF2-40B4-BE49-F238E27FC236}">
                <a16:creationId xmlns:a16="http://schemas.microsoft.com/office/drawing/2014/main" id="{6D346896-E2B7-3DF1-3FE7-1CD78ADAC622}"/>
              </a:ext>
            </a:extLst>
          </p:cNvPr>
          <p:cNvSpPr/>
          <p:nvPr/>
        </p:nvSpPr>
        <p:spPr>
          <a:xfrm>
            <a:off x="2537887"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9" name="Freeform: Shape 618">
            <a:extLst>
              <a:ext uri="{FF2B5EF4-FFF2-40B4-BE49-F238E27FC236}">
                <a16:creationId xmlns:a16="http://schemas.microsoft.com/office/drawing/2014/main" id="{E2AA1FED-941F-F15F-3DAC-B540312B6028}"/>
              </a:ext>
            </a:extLst>
          </p:cNvPr>
          <p:cNvSpPr/>
          <p:nvPr/>
        </p:nvSpPr>
        <p:spPr>
          <a:xfrm>
            <a:off x="261840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0" name="Freeform: Shape 619">
            <a:extLst>
              <a:ext uri="{FF2B5EF4-FFF2-40B4-BE49-F238E27FC236}">
                <a16:creationId xmlns:a16="http://schemas.microsoft.com/office/drawing/2014/main" id="{BAC4BBB5-D5E9-D53B-35EB-188DFC7F0030}"/>
              </a:ext>
            </a:extLst>
          </p:cNvPr>
          <p:cNvSpPr/>
          <p:nvPr/>
        </p:nvSpPr>
        <p:spPr>
          <a:xfrm>
            <a:off x="2698924"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1" name="Freeform: Shape 620">
            <a:extLst>
              <a:ext uri="{FF2B5EF4-FFF2-40B4-BE49-F238E27FC236}">
                <a16:creationId xmlns:a16="http://schemas.microsoft.com/office/drawing/2014/main" id="{D4810D28-DE4F-1D3E-51B0-1E8A96908778}"/>
              </a:ext>
            </a:extLst>
          </p:cNvPr>
          <p:cNvSpPr/>
          <p:nvPr/>
        </p:nvSpPr>
        <p:spPr>
          <a:xfrm>
            <a:off x="2779571"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2" name="Freeform: Shape 621">
            <a:extLst>
              <a:ext uri="{FF2B5EF4-FFF2-40B4-BE49-F238E27FC236}">
                <a16:creationId xmlns:a16="http://schemas.microsoft.com/office/drawing/2014/main" id="{E8E03758-84B5-2E40-B83E-0A5D2EEE5262}"/>
              </a:ext>
            </a:extLst>
          </p:cNvPr>
          <p:cNvSpPr/>
          <p:nvPr/>
        </p:nvSpPr>
        <p:spPr>
          <a:xfrm>
            <a:off x="2860089"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3" name="Freeform: Shape 622">
            <a:extLst>
              <a:ext uri="{FF2B5EF4-FFF2-40B4-BE49-F238E27FC236}">
                <a16:creationId xmlns:a16="http://schemas.microsoft.com/office/drawing/2014/main" id="{C63064C6-7EE2-BD7C-C4EB-381F5C72D6D9}"/>
              </a:ext>
            </a:extLst>
          </p:cNvPr>
          <p:cNvSpPr/>
          <p:nvPr/>
        </p:nvSpPr>
        <p:spPr>
          <a:xfrm>
            <a:off x="294073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4" name="Freeform: Shape 623">
            <a:extLst>
              <a:ext uri="{FF2B5EF4-FFF2-40B4-BE49-F238E27FC236}">
                <a16:creationId xmlns:a16="http://schemas.microsoft.com/office/drawing/2014/main" id="{068F189A-5E7A-9677-2FC6-E8D518A354F5}"/>
              </a:ext>
            </a:extLst>
          </p:cNvPr>
          <p:cNvSpPr/>
          <p:nvPr/>
        </p:nvSpPr>
        <p:spPr>
          <a:xfrm>
            <a:off x="3017829"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5" name="Freeform: Shape 624">
            <a:extLst>
              <a:ext uri="{FF2B5EF4-FFF2-40B4-BE49-F238E27FC236}">
                <a16:creationId xmlns:a16="http://schemas.microsoft.com/office/drawing/2014/main" id="{DA3C0E5B-955C-930E-A7F3-118732439DF1}"/>
              </a:ext>
            </a:extLst>
          </p:cNvPr>
          <p:cNvSpPr/>
          <p:nvPr/>
        </p:nvSpPr>
        <p:spPr>
          <a:xfrm>
            <a:off x="309847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6" name="Freeform: Shape 625">
            <a:extLst>
              <a:ext uri="{FF2B5EF4-FFF2-40B4-BE49-F238E27FC236}">
                <a16:creationId xmlns:a16="http://schemas.microsoft.com/office/drawing/2014/main" id="{0504B72F-1DDA-B64B-C2FD-93132808DA3C}"/>
              </a:ext>
            </a:extLst>
          </p:cNvPr>
          <p:cNvSpPr/>
          <p:nvPr/>
        </p:nvSpPr>
        <p:spPr>
          <a:xfrm>
            <a:off x="317899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7" name="Freeform: Shape 626">
            <a:extLst>
              <a:ext uri="{FF2B5EF4-FFF2-40B4-BE49-F238E27FC236}">
                <a16:creationId xmlns:a16="http://schemas.microsoft.com/office/drawing/2014/main" id="{DDF5F7C0-ADA9-8EC6-7343-B038F93AA2D9}"/>
              </a:ext>
            </a:extLst>
          </p:cNvPr>
          <p:cNvSpPr/>
          <p:nvPr/>
        </p:nvSpPr>
        <p:spPr>
          <a:xfrm>
            <a:off x="3259640"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8" name="Freeform: Shape 627">
            <a:extLst>
              <a:ext uri="{FF2B5EF4-FFF2-40B4-BE49-F238E27FC236}">
                <a16:creationId xmlns:a16="http://schemas.microsoft.com/office/drawing/2014/main" id="{99F77A57-D101-263E-869D-CD39E4BA5A61}"/>
              </a:ext>
            </a:extLst>
          </p:cNvPr>
          <p:cNvSpPr/>
          <p:nvPr/>
        </p:nvSpPr>
        <p:spPr>
          <a:xfrm>
            <a:off x="3340159"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9" name="Freeform: Shape 628">
            <a:extLst>
              <a:ext uri="{FF2B5EF4-FFF2-40B4-BE49-F238E27FC236}">
                <a16:creationId xmlns:a16="http://schemas.microsoft.com/office/drawing/2014/main" id="{2E8C593B-6473-4A2F-0314-5A57B4BED38D}"/>
              </a:ext>
            </a:extLst>
          </p:cNvPr>
          <p:cNvSpPr/>
          <p:nvPr/>
        </p:nvSpPr>
        <p:spPr>
          <a:xfrm>
            <a:off x="3420677"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0" name="Freeform: Shape 629">
            <a:extLst>
              <a:ext uri="{FF2B5EF4-FFF2-40B4-BE49-F238E27FC236}">
                <a16:creationId xmlns:a16="http://schemas.microsoft.com/office/drawing/2014/main" id="{7F5E71C8-369E-00DF-AFB8-764D5D0C3323}"/>
              </a:ext>
            </a:extLst>
          </p:cNvPr>
          <p:cNvSpPr/>
          <p:nvPr/>
        </p:nvSpPr>
        <p:spPr>
          <a:xfrm>
            <a:off x="3501323"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1" name="Freeform: Shape 630">
            <a:extLst>
              <a:ext uri="{FF2B5EF4-FFF2-40B4-BE49-F238E27FC236}">
                <a16:creationId xmlns:a16="http://schemas.microsoft.com/office/drawing/2014/main" id="{B6D692E2-CA6C-C09A-79F4-FEA588F38011}"/>
              </a:ext>
            </a:extLst>
          </p:cNvPr>
          <p:cNvSpPr/>
          <p:nvPr/>
        </p:nvSpPr>
        <p:spPr>
          <a:xfrm>
            <a:off x="3581841"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2" name="Freeform: Shape 631">
            <a:extLst>
              <a:ext uri="{FF2B5EF4-FFF2-40B4-BE49-F238E27FC236}">
                <a16:creationId xmlns:a16="http://schemas.microsoft.com/office/drawing/2014/main" id="{4F57FDAF-CC41-B0F6-19AB-A8C881E76EAB}"/>
              </a:ext>
            </a:extLst>
          </p:cNvPr>
          <p:cNvSpPr/>
          <p:nvPr/>
        </p:nvSpPr>
        <p:spPr>
          <a:xfrm>
            <a:off x="3662360"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3" name="Freeform: Shape 632">
            <a:extLst>
              <a:ext uri="{FF2B5EF4-FFF2-40B4-BE49-F238E27FC236}">
                <a16:creationId xmlns:a16="http://schemas.microsoft.com/office/drawing/2014/main" id="{70827672-75D9-9797-5BB8-A05F74F81F09}"/>
              </a:ext>
            </a:extLst>
          </p:cNvPr>
          <p:cNvSpPr/>
          <p:nvPr/>
        </p:nvSpPr>
        <p:spPr>
          <a:xfrm>
            <a:off x="3743007"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4" name="Freeform: Shape 633">
            <a:extLst>
              <a:ext uri="{FF2B5EF4-FFF2-40B4-BE49-F238E27FC236}">
                <a16:creationId xmlns:a16="http://schemas.microsoft.com/office/drawing/2014/main" id="{DA82CA98-2E93-D762-5F41-7E42AF4A4653}"/>
              </a:ext>
            </a:extLst>
          </p:cNvPr>
          <p:cNvSpPr/>
          <p:nvPr/>
        </p:nvSpPr>
        <p:spPr>
          <a:xfrm>
            <a:off x="382352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5" name="Freeform: Shape 634">
            <a:extLst>
              <a:ext uri="{FF2B5EF4-FFF2-40B4-BE49-F238E27FC236}">
                <a16:creationId xmlns:a16="http://schemas.microsoft.com/office/drawing/2014/main" id="{0CF69FDE-DA7B-41A0-B4DE-1D1E1E77321E}"/>
              </a:ext>
            </a:extLst>
          </p:cNvPr>
          <p:cNvSpPr/>
          <p:nvPr/>
        </p:nvSpPr>
        <p:spPr>
          <a:xfrm>
            <a:off x="3904044"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6" name="Freeform: Shape 635">
            <a:extLst>
              <a:ext uri="{FF2B5EF4-FFF2-40B4-BE49-F238E27FC236}">
                <a16:creationId xmlns:a16="http://schemas.microsoft.com/office/drawing/2014/main" id="{E5FBBC10-7308-32EF-AEF3-ABD18391E20B}"/>
              </a:ext>
            </a:extLst>
          </p:cNvPr>
          <p:cNvSpPr/>
          <p:nvPr/>
        </p:nvSpPr>
        <p:spPr>
          <a:xfrm>
            <a:off x="3984689"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7" name="Freeform: Shape 636">
            <a:extLst>
              <a:ext uri="{FF2B5EF4-FFF2-40B4-BE49-F238E27FC236}">
                <a16:creationId xmlns:a16="http://schemas.microsoft.com/office/drawing/2014/main" id="{27079980-04AE-68EE-DF7F-D735AA598EA0}"/>
              </a:ext>
            </a:extLst>
          </p:cNvPr>
          <p:cNvSpPr/>
          <p:nvPr/>
        </p:nvSpPr>
        <p:spPr>
          <a:xfrm>
            <a:off x="4065208"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8" name="Freeform: Shape 637">
            <a:extLst>
              <a:ext uri="{FF2B5EF4-FFF2-40B4-BE49-F238E27FC236}">
                <a16:creationId xmlns:a16="http://schemas.microsoft.com/office/drawing/2014/main" id="{415A1A9A-449D-537C-3488-2817E3957079}"/>
              </a:ext>
            </a:extLst>
          </p:cNvPr>
          <p:cNvSpPr/>
          <p:nvPr/>
        </p:nvSpPr>
        <p:spPr>
          <a:xfrm>
            <a:off x="4142429"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9" name="Freeform: Shape 638">
            <a:extLst>
              <a:ext uri="{FF2B5EF4-FFF2-40B4-BE49-F238E27FC236}">
                <a16:creationId xmlns:a16="http://schemas.microsoft.com/office/drawing/2014/main" id="{21B61D0B-2B2B-C8AF-AE7B-7B013B292D12}"/>
              </a:ext>
            </a:extLst>
          </p:cNvPr>
          <p:cNvSpPr/>
          <p:nvPr/>
        </p:nvSpPr>
        <p:spPr>
          <a:xfrm>
            <a:off x="4222949"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4" name="Freeform: Shape 703">
            <a:extLst>
              <a:ext uri="{FF2B5EF4-FFF2-40B4-BE49-F238E27FC236}">
                <a16:creationId xmlns:a16="http://schemas.microsoft.com/office/drawing/2014/main" id="{ED4693F0-9463-7785-E71E-B002727FE7B1}"/>
              </a:ext>
            </a:extLst>
          </p:cNvPr>
          <p:cNvSpPr/>
          <p:nvPr/>
        </p:nvSpPr>
        <p:spPr>
          <a:xfrm>
            <a:off x="4303595"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5" name="Freeform: Shape 704">
            <a:extLst>
              <a:ext uri="{FF2B5EF4-FFF2-40B4-BE49-F238E27FC236}">
                <a16:creationId xmlns:a16="http://schemas.microsoft.com/office/drawing/2014/main" id="{1B396FDE-5ABA-F9B3-40A6-1BEED8AF3231}"/>
              </a:ext>
            </a:extLst>
          </p:cNvPr>
          <p:cNvSpPr/>
          <p:nvPr/>
        </p:nvSpPr>
        <p:spPr>
          <a:xfrm>
            <a:off x="4384113"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6" name="Freeform: Shape 705">
            <a:extLst>
              <a:ext uri="{FF2B5EF4-FFF2-40B4-BE49-F238E27FC236}">
                <a16:creationId xmlns:a16="http://schemas.microsoft.com/office/drawing/2014/main" id="{85E64D13-925F-1D05-9CAA-D5428A568FC8}"/>
              </a:ext>
            </a:extLst>
          </p:cNvPr>
          <p:cNvSpPr/>
          <p:nvPr/>
        </p:nvSpPr>
        <p:spPr>
          <a:xfrm>
            <a:off x="4464759"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7" name="Freeform: Shape 706">
            <a:extLst>
              <a:ext uri="{FF2B5EF4-FFF2-40B4-BE49-F238E27FC236}">
                <a16:creationId xmlns:a16="http://schemas.microsoft.com/office/drawing/2014/main" id="{A667123B-A275-CEA2-001C-9526C54FA869}"/>
              </a:ext>
            </a:extLst>
          </p:cNvPr>
          <p:cNvSpPr/>
          <p:nvPr/>
        </p:nvSpPr>
        <p:spPr>
          <a:xfrm>
            <a:off x="4545277"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8" name="Freeform: Shape 707">
            <a:extLst>
              <a:ext uri="{FF2B5EF4-FFF2-40B4-BE49-F238E27FC236}">
                <a16:creationId xmlns:a16="http://schemas.microsoft.com/office/drawing/2014/main" id="{D5B75B6B-4864-B553-8C0B-898C215CE1BE}"/>
              </a:ext>
            </a:extLst>
          </p:cNvPr>
          <p:cNvSpPr/>
          <p:nvPr/>
        </p:nvSpPr>
        <p:spPr>
          <a:xfrm>
            <a:off x="4625796"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9" name="Freeform: Shape 708">
            <a:extLst>
              <a:ext uri="{FF2B5EF4-FFF2-40B4-BE49-F238E27FC236}">
                <a16:creationId xmlns:a16="http://schemas.microsoft.com/office/drawing/2014/main" id="{C215511E-FF6A-2910-F563-805E7A0FBAE6}"/>
              </a:ext>
            </a:extLst>
          </p:cNvPr>
          <p:cNvSpPr/>
          <p:nvPr/>
        </p:nvSpPr>
        <p:spPr>
          <a:xfrm>
            <a:off x="4706441"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0" name="Freeform: Shape 709">
            <a:extLst>
              <a:ext uri="{FF2B5EF4-FFF2-40B4-BE49-F238E27FC236}">
                <a16:creationId xmlns:a16="http://schemas.microsoft.com/office/drawing/2014/main" id="{555150DF-25C6-429E-40D8-453985D8DFD0}"/>
              </a:ext>
            </a:extLst>
          </p:cNvPr>
          <p:cNvSpPr/>
          <p:nvPr/>
        </p:nvSpPr>
        <p:spPr>
          <a:xfrm>
            <a:off x="4786961"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1" name="Freeform: Shape 710">
            <a:extLst>
              <a:ext uri="{FF2B5EF4-FFF2-40B4-BE49-F238E27FC236}">
                <a16:creationId xmlns:a16="http://schemas.microsoft.com/office/drawing/2014/main" id="{B39768CA-248B-7B61-6EA5-7FAB57D6F438}"/>
              </a:ext>
            </a:extLst>
          </p:cNvPr>
          <p:cNvSpPr/>
          <p:nvPr/>
        </p:nvSpPr>
        <p:spPr>
          <a:xfrm>
            <a:off x="4867480"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2" name="Freeform: Shape 711">
            <a:extLst>
              <a:ext uri="{FF2B5EF4-FFF2-40B4-BE49-F238E27FC236}">
                <a16:creationId xmlns:a16="http://schemas.microsoft.com/office/drawing/2014/main" id="{70612A0B-9BB6-9870-7E94-A035D3D08FAF}"/>
              </a:ext>
            </a:extLst>
          </p:cNvPr>
          <p:cNvSpPr/>
          <p:nvPr/>
        </p:nvSpPr>
        <p:spPr>
          <a:xfrm>
            <a:off x="4948125"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3" name="Freeform: Shape 712">
            <a:extLst>
              <a:ext uri="{FF2B5EF4-FFF2-40B4-BE49-F238E27FC236}">
                <a16:creationId xmlns:a16="http://schemas.microsoft.com/office/drawing/2014/main" id="{C6437ADC-D0F1-BE23-598B-7AF391B64EFD}"/>
              </a:ext>
            </a:extLst>
          </p:cNvPr>
          <p:cNvSpPr/>
          <p:nvPr/>
        </p:nvSpPr>
        <p:spPr>
          <a:xfrm>
            <a:off x="5028644"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4" name="Freeform: Shape 713">
            <a:extLst>
              <a:ext uri="{FF2B5EF4-FFF2-40B4-BE49-F238E27FC236}">
                <a16:creationId xmlns:a16="http://schemas.microsoft.com/office/drawing/2014/main" id="{4263D17D-48AA-4570-834D-403A374D5182}"/>
              </a:ext>
            </a:extLst>
          </p:cNvPr>
          <p:cNvSpPr/>
          <p:nvPr/>
        </p:nvSpPr>
        <p:spPr>
          <a:xfrm>
            <a:off x="5109163"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5" name="Freeform: Shape 714">
            <a:extLst>
              <a:ext uri="{FF2B5EF4-FFF2-40B4-BE49-F238E27FC236}">
                <a16:creationId xmlns:a16="http://schemas.microsoft.com/office/drawing/2014/main" id="{7803D78A-1474-6F27-442E-FC578281AE60}"/>
              </a:ext>
            </a:extLst>
          </p:cNvPr>
          <p:cNvSpPr/>
          <p:nvPr/>
        </p:nvSpPr>
        <p:spPr>
          <a:xfrm>
            <a:off x="5189808"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6" name="Freeform: Shape 715">
            <a:extLst>
              <a:ext uri="{FF2B5EF4-FFF2-40B4-BE49-F238E27FC236}">
                <a16:creationId xmlns:a16="http://schemas.microsoft.com/office/drawing/2014/main" id="{FB8BDBA4-38C8-5683-83AA-8FE1111AD63D}"/>
              </a:ext>
            </a:extLst>
          </p:cNvPr>
          <p:cNvSpPr/>
          <p:nvPr/>
        </p:nvSpPr>
        <p:spPr>
          <a:xfrm>
            <a:off x="5267031"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7" name="Freeform: Shape 716">
            <a:extLst>
              <a:ext uri="{FF2B5EF4-FFF2-40B4-BE49-F238E27FC236}">
                <a16:creationId xmlns:a16="http://schemas.microsoft.com/office/drawing/2014/main" id="{D8D3C36D-45EB-8ABF-192E-786A62209F59}"/>
              </a:ext>
            </a:extLst>
          </p:cNvPr>
          <p:cNvSpPr/>
          <p:nvPr/>
        </p:nvSpPr>
        <p:spPr>
          <a:xfrm>
            <a:off x="5347549"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8" name="Freeform: Shape 717">
            <a:extLst>
              <a:ext uri="{FF2B5EF4-FFF2-40B4-BE49-F238E27FC236}">
                <a16:creationId xmlns:a16="http://schemas.microsoft.com/office/drawing/2014/main" id="{8C5ECA59-6524-BDBF-FCAF-19CE11295FE2}"/>
              </a:ext>
            </a:extLst>
          </p:cNvPr>
          <p:cNvSpPr/>
          <p:nvPr/>
        </p:nvSpPr>
        <p:spPr>
          <a:xfrm>
            <a:off x="5428068"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9" name="Freeform: Shape 718">
            <a:extLst>
              <a:ext uri="{FF2B5EF4-FFF2-40B4-BE49-F238E27FC236}">
                <a16:creationId xmlns:a16="http://schemas.microsoft.com/office/drawing/2014/main" id="{3F2DEC2D-11C9-A09D-012F-93C0B451556F}"/>
              </a:ext>
            </a:extLst>
          </p:cNvPr>
          <p:cNvSpPr/>
          <p:nvPr/>
        </p:nvSpPr>
        <p:spPr>
          <a:xfrm>
            <a:off x="5508713"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0" name="Freeform: Shape 719">
            <a:extLst>
              <a:ext uri="{FF2B5EF4-FFF2-40B4-BE49-F238E27FC236}">
                <a16:creationId xmlns:a16="http://schemas.microsoft.com/office/drawing/2014/main" id="{43B4F01A-F3E9-A821-F6F4-B217239D0DCD}"/>
              </a:ext>
            </a:extLst>
          </p:cNvPr>
          <p:cNvSpPr/>
          <p:nvPr/>
        </p:nvSpPr>
        <p:spPr>
          <a:xfrm>
            <a:off x="5589232"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1" name="Freeform: Shape 720">
            <a:extLst>
              <a:ext uri="{FF2B5EF4-FFF2-40B4-BE49-F238E27FC236}">
                <a16:creationId xmlns:a16="http://schemas.microsoft.com/office/drawing/2014/main" id="{9674A911-BAE1-FE3F-0BD5-C7C054D0A93F}"/>
              </a:ext>
            </a:extLst>
          </p:cNvPr>
          <p:cNvSpPr/>
          <p:nvPr/>
        </p:nvSpPr>
        <p:spPr>
          <a:xfrm>
            <a:off x="5669877"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2" name="Freeform: Shape 721">
            <a:extLst>
              <a:ext uri="{FF2B5EF4-FFF2-40B4-BE49-F238E27FC236}">
                <a16:creationId xmlns:a16="http://schemas.microsoft.com/office/drawing/2014/main" id="{24D8A4C9-7478-B6AD-C1B8-C14F1A98A38D}"/>
              </a:ext>
            </a:extLst>
          </p:cNvPr>
          <p:cNvSpPr/>
          <p:nvPr/>
        </p:nvSpPr>
        <p:spPr>
          <a:xfrm>
            <a:off x="5750397"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3" name="Freeform: Shape 722">
            <a:extLst>
              <a:ext uri="{FF2B5EF4-FFF2-40B4-BE49-F238E27FC236}">
                <a16:creationId xmlns:a16="http://schemas.microsoft.com/office/drawing/2014/main" id="{C775D883-2D70-371B-015D-D94F8D615081}"/>
              </a:ext>
            </a:extLst>
          </p:cNvPr>
          <p:cNvSpPr/>
          <p:nvPr/>
        </p:nvSpPr>
        <p:spPr>
          <a:xfrm>
            <a:off x="5830408" y="2932086"/>
            <a:ext cx="12680" cy="17608"/>
          </a:xfrm>
          <a:custGeom>
            <a:avLst/>
            <a:gdLst>
              <a:gd name="connsiteX0" fmla="*/ 0 w 9510"/>
              <a:gd name="connsiteY0" fmla="*/ 13206 h 13206"/>
              <a:gd name="connsiteX1" fmla="*/ 0 w 9510"/>
              <a:gd name="connsiteY1" fmla="*/ 0 h 13206"/>
            </a:gdLst>
            <a:ahLst/>
            <a:cxnLst>
              <a:cxn ang="0">
                <a:pos x="connsiteX0" y="connsiteY0"/>
              </a:cxn>
              <a:cxn ang="0">
                <a:pos x="connsiteX1" y="connsiteY1"/>
              </a:cxn>
            </a:cxnLst>
            <a:rect l="l" t="t" r="r" b="b"/>
            <a:pathLst>
              <a:path w="9510" h="13206">
                <a:moveTo>
                  <a:pt x="0" y="13206"/>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4" name="Freeform: Shape 723">
            <a:extLst>
              <a:ext uri="{FF2B5EF4-FFF2-40B4-BE49-F238E27FC236}">
                <a16:creationId xmlns:a16="http://schemas.microsoft.com/office/drawing/2014/main" id="{419B1778-2BB1-4796-99EB-D6505C4A6303}"/>
              </a:ext>
            </a:extLst>
          </p:cNvPr>
          <p:cNvSpPr/>
          <p:nvPr/>
        </p:nvSpPr>
        <p:spPr>
          <a:xfrm>
            <a:off x="5910927" y="2932086"/>
            <a:ext cx="12680" cy="37749"/>
          </a:xfrm>
          <a:custGeom>
            <a:avLst/>
            <a:gdLst>
              <a:gd name="connsiteX0" fmla="*/ 0 w 9510"/>
              <a:gd name="connsiteY0" fmla="*/ 0 h 28312"/>
              <a:gd name="connsiteX1" fmla="*/ 0 w 9510"/>
              <a:gd name="connsiteY1" fmla="*/ 28312 h 28312"/>
            </a:gdLst>
            <a:ahLst/>
            <a:cxnLst>
              <a:cxn ang="0">
                <a:pos x="connsiteX0" y="connsiteY0"/>
              </a:cxn>
              <a:cxn ang="0">
                <a:pos x="connsiteX1" y="connsiteY1"/>
              </a:cxn>
            </a:cxnLst>
            <a:rect l="l" t="t" r="r" b="b"/>
            <a:pathLst>
              <a:path w="9510" h="28312">
                <a:moveTo>
                  <a:pt x="0" y="0"/>
                </a:moveTo>
                <a:lnTo>
                  <a:pt x="0" y="28312"/>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5" name="Freeform: Shape 724">
            <a:extLst>
              <a:ext uri="{FF2B5EF4-FFF2-40B4-BE49-F238E27FC236}">
                <a16:creationId xmlns:a16="http://schemas.microsoft.com/office/drawing/2014/main" id="{EDD80649-AD26-69BC-CFA2-5F45FBAF7DF5}"/>
              </a:ext>
            </a:extLst>
          </p:cNvPr>
          <p:cNvSpPr/>
          <p:nvPr/>
        </p:nvSpPr>
        <p:spPr>
          <a:xfrm>
            <a:off x="1522889" y="1638681"/>
            <a:ext cx="4279415" cy="1191268"/>
          </a:xfrm>
          <a:custGeom>
            <a:avLst/>
            <a:gdLst>
              <a:gd name="connsiteX0" fmla="*/ 0 w 3209561"/>
              <a:gd name="connsiteY0" fmla="*/ 0 h 893451"/>
              <a:gd name="connsiteX1" fmla="*/ 158628 w 3209561"/>
              <a:gd name="connsiteY1" fmla="*/ 0 h 893451"/>
              <a:gd name="connsiteX2" fmla="*/ 158628 w 3209561"/>
              <a:gd name="connsiteY2" fmla="*/ 15106 h 893451"/>
              <a:gd name="connsiteX3" fmla="*/ 168614 w 3209561"/>
              <a:gd name="connsiteY3" fmla="*/ 15106 h 893451"/>
              <a:gd name="connsiteX4" fmla="*/ 168614 w 3209561"/>
              <a:gd name="connsiteY4" fmla="*/ 47124 h 893451"/>
              <a:gd name="connsiteX5" fmla="*/ 178695 w 3209561"/>
              <a:gd name="connsiteY5" fmla="*/ 47124 h 893451"/>
              <a:gd name="connsiteX6" fmla="*/ 178695 w 3209561"/>
              <a:gd name="connsiteY6" fmla="*/ 109354 h 893451"/>
              <a:gd name="connsiteX7" fmla="*/ 183735 w 3209561"/>
              <a:gd name="connsiteY7" fmla="*/ 109354 h 893451"/>
              <a:gd name="connsiteX8" fmla="*/ 183735 w 3209561"/>
              <a:gd name="connsiteY8" fmla="*/ 124460 h 893451"/>
              <a:gd name="connsiteX9" fmla="*/ 297095 w 3209561"/>
              <a:gd name="connsiteY9" fmla="*/ 124460 h 893451"/>
              <a:gd name="connsiteX10" fmla="*/ 297095 w 3209561"/>
              <a:gd name="connsiteY10" fmla="*/ 141371 h 893451"/>
              <a:gd name="connsiteX11" fmla="*/ 314689 w 3209561"/>
              <a:gd name="connsiteY11" fmla="*/ 141371 h 893451"/>
              <a:gd name="connsiteX12" fmla="*/ 314689 w 3209561"/>
              <a:gd name="connsiteY12" fmla="*/ 156478 h 893451"/>
              <a:gd name="connsiteX13" fmla="*/ 319729 w 3209561"/>
              <a:gd name="connsiteY13" fmla="*/ 156478 h 893451"/>
              <a:gd name="connsiteX14" fmla="*/ 319729 w 3209561"/>
              <a:gd name="connsiteY14" fmla="*/ 171584 h 893451"/>
              <a:gd name="connsiteX15" fmla="*/ 327242 w 3209561"/>
              <a:gd name="connsiteY15" fmla="*/ 171584 h 893451"/>
              <a:gd name="connsiteX16" fmla="*/ 327242 w 3209561"/>
              <a:gd name="connsiteY16" fmla="*/ 186690 h 893451"/>
              <a:gd name="connsiteX17" fmla="*/ 337323 w 3209561"/>
              <a:gd name="connsiteY17" fmla="*/ 186690 h 893451"/>
              <a:gd name="connsiteX18" fmla="*/ 337323 w 3209561"/>
              <a:gd name="connsiteY18" fmla="*/ 203601 h 893451"/>
              <a:gd name="connsiteX19" fmla="*/ 349972 w 3209561"/>
              <a:gd name="connsiteY19" fmla="*/ 203601 h 893451"/>
              <a:gd name="connsiteX20" fmla="*/ 349972 w 3209561"/>
              <a:gd name="connsiteY20" fmla="*/ 218708 h 893451"/>
              <a:gd name="connsiteX21" fmla="*/ 357484 w 3209561"/>
              <a:gd name="connsiteY21" fmla="*/ 218708 h 893451"/>
              <a:gd name="connsiteX22" fmla="*/ 357484 w 3209561"/>
              <a:gd name="connsiteY22" fmla="*/ 235619 h 893451"/>
              <a:gd name="connsiteX23" fmla="*/ 359957 w 3209561"/>
              <a:gd name="connsiteY23" fmla="*/ 235619 h 893451"/>
              <a:gd name="connsiteX24" fmla="*/ 359957 w 3209561"/>
              <a:gd name="connsiteY24" fmla="*/ 250725 h 893451"/>
              <a:gd name="connsiteX25" fmla="*/ 362525 w 3209561"/>
              <a:gd name="connsiteY25" fmla="*/ 250725 h 893451"/>
              <a:gd name="connsiteX26" fmla="*/ 362525 w 3209561"/>
              <a:gd name="connsiteY26" fmla="*/ 267732 h 893451"/>
              <a:gd name="connsiteX27" fmla="*/ 364997 w 3209561"/>
              <a:gd name="connsiteY27" fmla="*/ 267732 h 893451"/>
              <a:gd name="connsiteX28" fmla="*/ 364997 w 3209561"/>
              <a:gd name="connsiteY28" fmla="*/ 282743 h 893451"/>
              <a:gd name="connsiteX29" fmla="*/ 375078 w 3209561"/>
              <a:gd name="connsiteY29" fmla="*/ 282743 h 893451"/>
              <a:gd name="connsiteX30" fmla="*/ 375078 w 3209561"/>
              <a:gd name="connsiteY30" fmla="*/ 299749 h 893451"/>
              <a:gd name="connsiteX31" fmla="*/ 548828 w 3209561"/>
              <a:gd name="connsiteY31" fmla="*/ 299749 h 893451"/>
              <a:gd name="connsiteX32" fmla="*/ 548828 w 3209561"/>
              <a:gd name="connsiteY32" fmla="*/ 316660 h 893451"/>
              <a:gd name="connsiteX33" fmla="*/ 571462 w 3209561"/>
              <a:gd name="connsiteY33" fmla="*/ 316660 h 893451"/>
              <a:gd name="connsiteX34" fmla="*/ 571462 w 3209561"/>
              <a:gd name="connsiteY34" fmla="*/ 333667 h 893451"/>
              <a:gd name="connsiteX35" fmla="*/ 694808 w 3209561"/>
              <a:gd name="connsiteY35" fmla="*/ 333667 h 893451"/>
              <a:gd name="connsiteX36" fmla="*/ 694808 w 3209561"/>
              <a:gd name="connsiteY36" fmla="*/ 348773 h 893451"/>
              <a:gd name="connsiteX37" fmla="*/ 725050 w 3209561"/>
              <a:gd name="connsiteY37" fmla="*/ 348773 h 893451"/>
              <a:gd name="connsiteX38" fmla="*/ 725050 w 3209561"/>
              <a:gd name="connsiteY38" fmla="*/ 365684 h 893451"/>
              <a:gd name="connsiteX39" fmla="*/ 737698 w 3209561"/>
              <a:gd name="connsiteY39" fmla="*/ 365684 h 893451"/>
              <a:gd name="connsiteX40" fmla="*/ 737698 w 3209561"/>
              <a:gd name="connsiteY40" fmla="*/ 382691 h 893451"/>
              <a:gd name="connsiteX41" fmla="*/ 742643 w 3209561"/>
              <a:gd name="connsiteY41" fmla="*/ 382691 h 893451"/>
              <a:gd name="connsiteX42" fmla="*/ 742643 w 3209561"/>
              <a:gd name="connsiteY42" fmla="*/ 399602 h 893451"/>
              <a:gd name="connsiteX43" fmla="*/ 1077494 w 3209561"/>
              <a:gd name="connsiteY43" fmla="*/ 399602 h 893451"/>
              <a:gd name="connsiteX44" fmla="*/ 1077494 w 3209561"/>
              <a:gd name="connsiteY44" fmla="*/ 414708 h 893451"/>
              <a:gd name="connsiteX45" fmla="*/ 1807679 w 3209561"/>
              <a:gd name="connsiteY45" fmla="*/ 414708 h 893451"/>
              <a:gd name="connsiteX46" fmla="*/ 1807679 w 3209561"/>
              <a:gd name="connsiteY46" fmla="*/ 431715 h 893451"/>
              <a:gd name="connsiteX47" fmla="*/ 1852947 w 3209561"/>
              <a:gd name="connsiteY47" fmla="*/ 431715 h 893451"/>
              <a:gd name="connsiteX48" fmla="*/ 1852947 w 3209561"/>
              <a:gd name="connsiteY48" fmla="*/ 448626 h 893451"/>
              <a:gd name="connsiteX49" fmla="*/ 2190365 w 3209561"/>
              <a:gd name="connsiteY49" fmla="*/ 448626 h 893451"/>
              <a:gd name="connsiteX50" fmla="*/ 2190365 w 3209561"/>
              <a:gd name="connsiteY50" fmla="*/ 467533 h 893451"/>
              <a:gd name="connsiteX51" fmla="*/ 2205486 w 3209561"/>
              <a:gd name="connsiteY51" fmla="*/ 467533 h 893451"/>
              <a:gd name="connsiteX52" fmla="*/ 2205486 w 3209561"/>
              <a:gd name="connsiteY52" fmla="*/ 486344 h 893451"/>
              <a:gd name="connsiteX53" fmla="*/ 3209562 w 3209561"/>
              <a:gd name="connsiteY53" fmla="*/ 486344 h 893451"/>
              <a:gd name="connsiteX54" fmla="*/ 3209562 w 3209561"/>
              <a:gd name="connsiteY54" fmla="*/ 893452 h 89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09561" h="893451">
                <a:moveTo>
                  <a:pt x="0" y="0"/>
                </a:moveTo>
                <a:lnTo>
                  <a:pt x="158628" y="0"/>
                </a:lnTo>
                <a:lnTo>
                  <a:pt x="158628" y="15106"/>
                </a:lnTo>
                <a:lnTo>
                  <a:pt x="168614" y="15106"/>
                </a:lnTo>
                <a:lnTo>
                  <a:pt x="168614" y="47124"/>
                </a:lnTo>
                <a:lnTo>
                  <a:pt x="178695" y="47124"/>
                </a:lnTo>
                <a:lnTo>
                  <a:pt x="178695" y="109354"/>
                </a:lnTo>
                <a:lnTo>
                  <a:pt x="183735" y="109354"/>
                </a:lnTo>
                <a:lnTo>
                  <a:pt x="183735" y="124460"/>
                </a:lnTo>
                <a:lnTo>
                  <a:pt x="297095" y="124460"/>
                </a:lnTo>
                <a:lnTo>
                  <a:pt x="297095" y="141371"/>
                </a:lnTo>
                <a:lnTo>
                  <a:pt x="314689" y="141371"/>
                </a:lnTo>
                <a:lnTo>
                  <a:pt x="314689" y="156478"/>
                </a:lnTo>
                <a:lnTo>
                  <a:pt x="319729" y="156478"/>
                </a:lnTo>
                <a:lnTo>
                  <a:pt x="319729" y="171584"/>
                </a:lnTo>
                <a:lnTo>
                  <a:pt x="327242" y="171584"/>
                </a:lnTo>
                <a:lnTo>
                  <a:pt x="327242" y="186690"/>
                </a:lnTo>
                <a:lnTo>
                  <a:pt x="337323" y="186690"/>
                </a:lnTo>
                <a:lnTo>
                  <a:pt x="337323" y="203601"/>
                </a:lnTo>
                <a:lnTo>
                  <a:pt x="349972" y="203601"/>
                </a:lnTo>
                <a:lnTo>
                  <a:pt x="349972" y="218708"/>
                </a:lnTo>
                <a:lnTo>
                  <a:pt x="357484" y="218708"/>
                </a:lnTo>
                <a:lnTo>
                  <a:pt x="357484" y="235619"/>
                </a:lnTo>
                <a:lnTo>
                  <a:pt x="359957" y="235619"/>
                </a:lnTo>
                <a:lnTo>
                  <a:pt x="359957" y="250725"/>
                </a:lnTo>
                <a:lnTo>
                  <a:pt x="362525" y="250725"/>
                </a:lnTo>
                <a:lnTo>
                  <a:pt x="362525" y="267732"/>
                </a:lnTo>
                <a:lnTo>
                  <a:pt x="364997" y="267732"/>
                </a:lnTo>
                <a:lnTo>
                  <a:pt x="364997" y="282743"/>
                </a:lnTo>
                <a:lnTo>
                  <a:pt x="375078" y="282743"/>
                </a:lnTo>
                <a:lnTo>
                  <a:pt x="375078" y="299749"/>
                </a:lnTo>
                <a:lnTo>
                  <a:pt x="548828" y="299749"/>
                </a:lnTo>
                <a:lnTo>
                  <a:pt x="548828" y="316660"/>
                </a:lnTo>
                <a:lnTo>
                  <a:pt x="571462" y="316660"/>
                </a:lnTo>
                <a:lnTo>
                  <a:pt x="571462" y="333667"/>
                </a:lnTo>
                <a:lnTo>
                  <a:pt x="694808" y="333667"/>
                </a:lnTo>
                <a:lnTo>
                  <a:pt x="694808" y="348773"/>
                </a:lnTo>
                <a:lnTo>
                  <a:pt x="725050" y="348773"/>
                </a:lnTo>
                <a:lnTo>
                  <a:pt x="725050" y="365684"/>
                </a:lnTo>
                <a:lnTo>
                  <a:pt x="737698" y="365684"/>
                </a:lnTo>
                <a:lnTo>
                  <a:pt x="737698" y="382691"/>
                </a:lnTo>
                <a:lnTo>
                  <a:pt x="742643" y="382691"/>
                </a:lnTo>
                <a:lnTo>
                  <a:pt x="742643" y="399602"/>
                </a:lnTo>
                <a:lnTo>
                  <a:pt x="1077494" y="399602"/>
                </a:lnTo>
                <a:lnTo>
                  <a:pt x="1077494" y="414708"/>
                </a:lnTo>
                <a:lnTo>
                  <a:pt x="1807679" y="414708"/>
                </a:lnTo>
                <a:lnTo>
                  <a:pt x="1807679" y="431715"/>
                </a:lnTo>
                <a:lnTo>
                  <a:pt x="1852947" y="431715"/>
                </a:lnTo>
                <a:lnTo>
                  <a:pt x="1852947" y="448626"/>
                </a:lnTo>
                <a:lnTo>
                  <a:pt x="2190365" y="448626"/>
                </a:lnTo>
                <a:lnTo>
                  <a:pt x="2190365" y="467533"/>
                </a:lnTo>
                <a:lnTo>
                  <a:pt x="2205486" y="467533"/>
                </a:lnTo>
                <a:lnTo>
                  <a:pt x="2205486" y="486344"/>
                </a:lnTo>
                <a:lnTo>
                  <a:pt x="3209562" y="486344"/>
                </a:lnTo>
                <a:lnTo>
                  <a:pt x="3209562" y="893452"/>
                </a:lnTo>
              </a:path>
            </a:pathLst>
          </a:custGeom>
          <a:noFill/>
          <a:ln w="9525" cap="rnd">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6" name="Freeform: Shape 725">
            <a:extLst>
              <a:ext uri="{FF2B5EF4-FFF2-40B4-BE49-F238E27FC236}">
                <a16:creationId xmlns:a16="http://schemas.microsoft.com/office/drawing/2014/main" id="{D23285FB-E2B8-01D8-AD9A-BB9FC8CF41C1}"/>
              </a:ext>
            </a:extLst>
          </p:cNvPr>
          <p:cNvSpPr/>
          <p:nvPr/>
        </p:nvSpPr>
        <p:spPr>
          <a:xfrm>
            <a:off x="1574451" y="1720675"/>
            <a:ext cx="3961144" cy="492645"/>
          </a:xfrm>
          <a:custGeom>
            <a:avLst/>
            <a:gdLst>
              <a:gd name="connsiteX0" fmla="*/ 0 w 2970858"/>
              <a:gd name="connsiteY0" fmla="*/ 0 h 369484"/>
              <a:gd name="connsiteX1" fmla="*/ 47836 w 2970858"/>
              <a:gd name="connsiteY1" fmla="*/ 0 h 369484"/>
              <a:gd name="connsiteX2" fmla="*/ 47836 w 2970858"/>
              <a:gd name="connsiteY2" fmla="*/ 28312 h 369484"/>
              <a:gd name="connsiteX3" fmla="*/ 120778 w 2970858"/>
              <a:gd name="connsiteY3" fmla="*/ 28312 h 369484"/>
              <a:gd name="connsiteX4" fmla="*/ 120778 w 2970858"/>
              <a:gd name="connsiteY4" fmla="*/ 54724 h 369484"/>
              <a:gd name="connsiteX5" fmla="*/ 178695 w 2970858"/>
              <a:gd name="connsiteY5" fmla="*/ 54724 h 369484"/>
              <a:gd name="connsiteX6" fmla="*/ 178695 w 2970858"/>
              <a:gd name="connsiteY6" fmla="*/ 81137 h 369484"/>
              <a:gd name="connsiteX7" fmla="*/ 224058 w 2970858"/>
              <a:gd name="connsiteY7" fmla="*/ 81137 h 369484"/>
              <a:gd name="connsiteX8" fmla="*/ 224058 w 2970858"/>
              <a:gd name="connsiteY8" fmla="*/ 109354 h 369484"/>
              <a:gd name="connsiteX9" fmla="*/ 518585 w 2970858"/>
              <a:gd name="connsiteY9" fmla="*/ 109354 h 369484"/>
              <a:gd name="connsiteX10" fmla="*/ 518585 w 2970858"/>
              <a:gd name="connsiteY10" fmla="*/ 137666 h 369484"/>
              <a:gd name="connsiteX11" fmla="*/ 596663 w 2970858"/>
              <a:gd name="connsiteY11" fmla="*/ 137666 h 369484"/>
              <a:gd name="connsiteX12" fmla="*/ 596663 w 2970858"/>
              <a:gd name="connsiteY12" fmla="*/ 165883 h 369484"/>
              <a:gd name="connsiteX13" fmla="*/ 662093 w 2970858"/>
              <a:gd name="connsiteY13" fmla="*/ 165883 h 369484"/>
              <a:gd name="connsiteX14" fmla="*/ 662093 w 2970858"/>
              <a:gd name="connsiteY14" fmla="*/ 196096 h 369484"/>
              <a:gd name="connsiteX15" fmla="*/ 1075021 w 2970858"/>
              <a:gd name="connsiteY15" fmla="*/ 196096 h 369484"/>
              <a:gd name="connsiteX16" fmla="*/ 1075021 w 2970858"/>
              <a:gd name="connsiteY16" fmla="*/ 224313 h 369484"/>
              <a:gd name="connsiteX17" fmla="*/ 1095182 w 2970858"/>
              <a:gd name="connsiteY17" fmla="*/ 224313 h 369484"/>
              <a:gd name="connsiteX18" fmla="*/ 1095182 w 2970858"/>
              <a:gd name="connsiteY18" fmla="*/ 254525 h 369484"/>
              <a:gd name="connsiteX19" fmla="*/ 1107736 w 2970858"/>
              <a:gd name="connsiteY19" fmla="*/ 254525 h 369484"/>
              <a:gd name="connsiteX20" fmla="*/ 1107736 w 2970858"/>
              <a:gd name="connsiteY20" fmla="*/ 282743 h 369484"/>
              <a:gd name="connsiteX21" fmla="*/ 1414912 w 2970858"/>
              <a:gd name="connsiteY21" fmla="*/ 282743 h 369484"/>
              <a:gd name="connsiteX22" fmla="*/ 1414912 w 2970858"/>
              <a:gd name="connsiteY22" fmla="*/ 311055 h 369484"/>
              <a:gd name="connsiteX23" fmla="*/ 1774964 w 2970858"/>
              <a:gd name="connsiteY23" fmla="*/ 311055 h 369484"/>
              <a:gd name="connsiteX24" fmla="*/ 1774964 w 2970858"/>
              <a:gd name="connsiteY24" fmla="*/ 341172 h 369484"/>
              <a:gd name="connsiteX25" fmla="*/ 1807679 w 2970858"/>
              <a:gd name="connsiteY25" fmla="*/ 341172 h 369484"/>
              <a:gd name="connsiteX26" fmla="*/ 1807679 w 2970858"/>
              <a:gd name="connsiteY26" fmla="*/ 369485 h 369484"/>
              <a:gd name="connsiteX27" fmla="*/ 2970858 w 2970858"/>
              <a:gd name="connsiteY27" fmla="*/ 369485 h 3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70858" h="369484">
                <a:moveTo>
                  <a:pt x="0" y="0"/>
                </a:moveTo>
                <a:lnTo>
                  <a:pt x="47836" y="0"/>
                </a:lnTo>
                <a:lnTo>
                  <a:pt x="47836" y="28312"/>
                </a:lnTo>
                <a:lnTo>
                  <a:pt x="120778" y="28312"/>
                </a:lnTo>
                <a:lnTo>
                  <a:pt x="120778" y="54724"/>
                </a:lnTo>
                <a:lnTo>
                  <a:pt x="178695" y="54724"/>
                </a:lnTo>
                <a:lnTo>
                  <a:pt x="178695" y="81137"/>
                </a:lnTo>
                <a:lnTo>
                  <a:pt x="224058" y="81137"/>
                </a:lnTo>
                <a:lnTo>
                  <a:pt x="224058" y="109354"/>
                </a:lnTo>
                <a:lnTo>
                  <a:pt x="518585" y="109354"/>
                </a:lnTo>
                <a:lnTo>
                  <a:pt x="518585" y="137666"/>
                </a:lnTo>
                <a:lnTo>
                  <a:pt x="596663" y="137666"/>
                </a:lnTo>
                <a:lnTo>
                  <a:pt x="596663" y="165883"/>
                </a:lnTo>
                <a:lnTo>
                  <a:pt x="662093" y="165883"/>
                </a:lnTo>
                <a:lnTo>
                  <a:pt x="662093" y="196096"/>
                </a:lnTo>
                <a:lnTo>
                  <a:pt x="1075021" y="196096"/>
                </a:lnTo>
                <a:lnTo>
                  <a:pt x="1075021" y="224313"/>
                </a:lnTo>
                <a:lnTo>
                  <a:pt x="1095182" y="224313"/>
                </a:lnTo>
                <a:lnTo>
                  <a:pt x="1095182" y="254525"/>
                </a:lnTo>
                <a:lnTo>
                  <a:pt x="1107736" y="254525"/>
                </a:lnTo>
                <a:lnTo>
                  <a:pt x="1107736" y="282743"/>
                </a:lnTo>
                <a:lnTo>
                  <a:pt x="1414912" y="282743"/>
                </a:lnTo>
                <a:lnTo>
                  <a:pt x="1414912" y="311055"/>
                </a:lnTo>
                <a:lnTo>
                  <a:pt x="1774964" y="311055"/>
                </a:lnTo>
                <a:lnTo>
                  <a:pt x="1774964" y="341172"/>
                </a:lnTo>
                <a:lnTo>
                  <a:pt x="1807679" y="341172"/>
                </a:lnTo>
                <a:lnTo>
                  <a:pt x="1807679" y="369485"/>
                </a:lnTo>
                <a:lnTo>
                  <a:pt x="2970858" y="369485"/>
                </a:lnTo>
              </a:path>
            </a:pathLst>
          </a:custGeom>
          <a:noFill/>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7" name="Freeform: Shape 726">
            <a:extLst>
              <a:ext uri="{FF2B5EF4-FFF2-40B4-BE49-F238E27FC236}">
                <a16:creationId xmlns:a16="http://schemas.microsoft.com/office/drawing/2014/main" id="{98D54C0F-6D1B-9933-3E78-C6E39EAE79DD}"/>
              </a:ext>
            </a:extLst>
          </p:cNvPr>
          <p:cNvSpPr/>
          <p:nvPr/>
        </p:nvSpPr>
        <p:spPr>
          <a:xfrm>
            <a:off x="782198" y="2929552"/>
            <a:ext cx="5128729" cy="12667"/>
          </a:xfrm>
          <a:custGeom>
            <a:avLst/>
            <a:gdLst>
              <a:gd name="connsiteX0" fmla="*/ 3846548 w 3846547"/>
              <a:gd name="connsiteY0" fmla="*/ 0 h 9500"/>
              <a:gd name="connsiteX1" fmla="*/ 0 w 3846547"/>
              <a:gd name="connsiteY1" fmla="*/ 0 h 9500"/>
            </a:gdLst>
            <a:ahLst/>
            <a:cxnLst>
              <a:cxn ang="0">
                <a:pos x="connsiteX0" y="connsiteY0"/>
              </a:cxn>
              <a:cxn ang="0">
                <a:pos x="connsiteX1" y="connsiteY1"/>
              </a:cxn>
            </a:cxnLst>
            <a:rect l="l" t="t" r="r" b="b"/>
            <a:pathLst>
              <a:path w="3846547" h="9500">
                <a:moveTo>
                  <a:pt x="3846548"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8" name="Freeform: Shape 727">
            <a:extLst>
              <a:ext uri="{FF2B5EF4-FFF2-40B4-BE49-F238E27FC236}">
                <a16:creationId xmlns:a16="http://schemas.microsoft.com/office/drawing/2014/main" id="{30C9F9A3-B270-D2D1-3387-D594F9EBCE2E}"/>
              </a:ext>
            </a:extLst>
          </p:cNvPr>
          <p:cNvSpPr/>
          <p:nvPr/>
        </p:nvSpPr>
        <p:spPr>
          <a:xfrm>
            <a:off x="782197" y="1482016"/>
            <a:ext cx="12680" cy="1447536"/>
          </a:xfrm>
          <a:custGeom>
            <a:avLst/>
            <a:gdLst>
              <a:gd name="connsiteX0" fmla="*/ 0 w 9510"/>
              <a:gd name="connsiteY0" fmla="*/ 1085652 h 1085652"/>
              <a:gd name="connsiteX1" fmla="*/ 0 w 9510"/>
              <a:gd name="connsiteY1" fmla="*/ 0 h 1085652"/>
            </a:gdLst>
            <a:ahLst/>
            <a:cxnLst>
              <a:cxn ang="0">
                <a:pos x="connsiteX0" y="connsiteY0"/>
              </a:cxn>
              <a:cxn ang="0">
                <a:pos x="connsiteX1" y="connsiteY1"/>
              </a:cxn>
            </a:cxnLst>
            <a:rect l="l" t="t" r="r" b="b"/>
            <a:pathLst>
              <a:path w="9510" h="1085652">
                <a:moveTo>
                  <a:pt x="0" y="1085652"/>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9" name="TextBox 728">
            <a:extLst>
              <a:ext uri="{FF2B5EF4-FFF2-40B4-BE49-F238E27FC236}">
                <a16:creationId xmlns:a16="http://schemas.microsoft.com/office/drawing/2014/main" id="{383997D6-A597-4536-6EBC-464B308AC99D}"/>
              </a:ext>
            </a:extLst>
          </p:cNvPr>
          <p:cNvSpPr txBox="1"/>
          <p:nvPr/>
        </p:nvSpPr>
        <p:spPr>
          <a:xfrm>
            <a:off x="1427424" y="2914620"/>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730" name="TextBox 729">
            <a:extLst>
              <a:ext uri="{FF2B5EF4-FFF2-40B4-BE49-F238E27FC236}">
                <a16:creationId xmlns:a16="http://schemas.microsoft.com/office/drawing/2014/main" id="{C80D6775-8344-5A48-4BA2-EA0F64E816F0}"/>
              </a:ext>
            </a:extLst>
          </p:cNvPr>
          <p:cNvSpPr txBox="1"/>
          <p:nvPr/>
        </p:nvSpPr>
        <p:spPr>
          <a:xfrm>
            <a:off x="1669108" y="2914620"/>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a:t>
            </a:r>
          </a:p>
        </p:txBody>
      </p:sp>
      <p:sp>
        <p:nvSpPr>
          <p:cNvPr id="731" name="TextBox 730">
            <a:extLst>
              <a:ext uri="{FF2B5EF4-FFF2-40B4-BE49-F238E27FC236}">
                <a16:creationId xmlns:a16="http://schemas.microsoft.com/office/drawing/2014/main" id="{0879E050-725B-CE9D-69DC-519DA2A2CE78}"/>
              </a:ext>
            </a:extLst>
          </p:cNvPr>
          <p:cNvSpPr txBox="1"/>
          <p:nvPr/>
        </p:nvSpPr>
        <p:spPr>
          <a:xfrm>
            <a:off x="1907493" y="2914620"/>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a:t>
            </a:r>
          </a:p>
        </p:txBody>
      </p:sp>
      <p:sp>
        <p:nvSpPr>
          <p:cNvPr id="732" name="TextBox 731">
            <a:extLst>
              <a:ext uri="{FF2B5EF4-FFF2-40B4-BE49-F238E27FC236}">
                <a16:creationId xmlns:a16="http://schemas.microsoft.com/office/drawing/2014/main" id="{C52DF889-676B-BBD5-4128-039BC449421A}"/>
              </a:ext>
            </a:extLst>
          </p:cNvPr>
          <p:cNvSpPr txBox="1"/>
          <p:nvPr/>
        </p:nvSpPr>
        <p:spPr>
          <a:xfrm>
            <a:off x="2149177" y="2914620"/>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a:t>
            </a:r>
          </a:p>
        </p:txBody>
      </p:sp>
      <p:sp>
        <p:nvSpPr>
          <p:cNvPr id="733" name="TextBox 732">
            <a:extLst>
              <a:ext uri="{FF2B5EF4-FFF2-40B4-BE49-F238E27FC236}">
                <a16:creationId xmlns:a16="http://schemas.microsoft.com/office/drawing/2014/main" id="{395550C3-04C9-A262-2BB4-A4692EF2451A}"/>
              </a:ext>
            </a:extLst>
          </p:cNvPr>
          <p:cNvSpPr txBox="1"/>
          <p:nvPr/>
        </p:nvSpPr>
        <p:spPr>
          <a:xfrm>
            <a:off x="2365753"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a:t>
            </a:r>
          </a:p>
        </p:txBody>
      </p:sp>
      <p:sp>
        <p:nvSpPr>
          <p:cNvPr id="734" name="TextBox 733">
            <a:extLst>
              <a:ext uri="{FF2B5EF4-FFF2-40B4-BE49-F238E27FC236}">
                <a16:creationId xmlns:a16="http://schemas.microsoft.com/office/drawing/2014/main" id="{CD84D759-CC3B-E266-6A60-4318BCD7D7D2}"/>
              </a:ext>
            </a:extLst>
          </p:cNvPr>
          <p:cNvSpPr txBox="1"/>
          <p:nvPr/>
        </p:nvSpPr>
        <p:spPr>
          <a:xfrm>
            <a:off x="2607437"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735" name="TextBox 734">
            <a:extLst>
              <a:ext uri="{FF2B5EF4-FFF2-40B4-BE49-F238E27FC236}">
                <a16:creationId xmlns:a16="http://schemas.microsoft.com/office/drawing/2014/main" id="{F63ABE91-B79E-07C5-4914-FFD8CF8B2E65}"/>
              </a:ext>
            </a:extLst>
          </p:cNvPr>
          <p:cNvSpPr txBox="1"/>
          <p:nvPr/>
        </p:nvSpPr>
        <p:spPr>
          <a:xfrm>
            <a:off x="2845823"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18</a:t>
            </a:r>
          </a:p>
        </p:txBody>
      </p:sp>
      <p:sp>
        <p:nvSpPr>
          <p:cNvPr id="736" name="TextBox 735">
            <a:extLst>
              <a:ext uri="{FF2B5EF4-FFF2-40B4-BE49-F238E27FC236}">
                <a16:creationId xmlns:a16="http://schemas.microsoft.com/office/drawing/2014/main" id="{ECF70D0D-7739-E0C0-6F20-874FCB04B737}"/>
              </a:ext>
            </a:extLst>
          </p:cNvPr>
          <p:cNvSpPr txBox="1"/>
          <p:nvPr/>
        </p:nvSpPr>
        <p:spPr>
          <a:xfrm>
            <a:off x="3087507"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21</a:t>
            </a:r>
          </a:p>
        </p:txBody>
      </p:sp>
      <p:sp>
        <p:nvSpPr>
          <p:cNvPr id="737" name="TextBox 736">
            <a:extLst>
              <a:ext uri="{FF2B5EF4-FFF2-40B4-BE49-F238E27FC236}">
                <a16:creationId xmlns:a16="http://schemas.microsoft.com/office/drawing/2014/main" id="{A2A9BFD4-65A9-6FA7-AE32-C3337002BC18}"/>
              </a:ext>
            </a:extLst>
          </p:cNvPr>
          <p:cNvSpPr txBox="1"/>
          <p:nvPr/>
        </p:nvSpPr>
        <p:spPr>
          <a:xfrm>
            <a:off x="3329189"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24</a:t>
            </a:r>
          </a:p>
        </p:txBody>
      </p:sp>
      <p:sp>
        <p:nvSpPr>
          <p:cNvPr id="738" name="TextBox 737">
            <a:extLst>
              <a:ext uri="{FF2B5EF4-FFF2-40B4-BE49-F238E27FC236}">
                <a16:creationId xmlns:a16="http://schemas.microsoft.com/office/drawing/2014/main" id="{7622A586-7357-37E3-332D-15D34578C0DF}"/>
              </a:ext>
            </a:extLst>
          </p:cNvPr>
          <p:cNvSpPr txBox="1"/>
          <p:nvPr/>
        </p:nvSpPr>
        <p:spPr>
          <a:xfrm>
            <a:off x="3570873"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27</a:t>
            </a:r>
          </a:p>
        </p:txBody>
      </p:sp>
      <p:sp>
        <p:nvSpPr>
          <p:cNvPr id="739" name="TextBox 738">
            <a:extLst>
              <a:ext uri="{FF2B5EF4-FFF2-40B4-BE49-F238E27FC236}">
                <a16:creationId xmlns:a16="http://schemas.microsoft.com/office/drawing/2014/main" id="{728DA367-9137-5F79-A40B-3E5D529C43DE}"/>
              </a:ext>
            </a:extLst>
          </p:cNvPr>
          <p:cNvSpPr txBox="1"/>
          <p:nvPr/>
        </p:nvSpPr>
        <p:spPr>
          <a:xfrm>
            <a:off x="3812556"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740" name="TextBox 739">
            <a:extLst>
              <a:ext uri="{FF2B5EF4-FFF2-40B4-BE49-F238E27FC236}">
                <a16:creationId xmlns:a16="http://schemas.microsoft.com/office/drawing/2014/main" id="{4569B28E-56C8-CA58-49A0-B26E328ED8CF}"/>
              </a:ext>
            </a:extLst>
          </p:cNvPr>
          <p:cNvSpPr txBox="1"/>
          <p:nvPr/>
        </p:nvSpPr>
        <p:spPr>
          <a:xfrm>
            <a:off x="4050943"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33</a:t>
            </a:r>
          </a:p>
        </p:txBody>
      </p:sp>
      <p:sp>
        <p:nvSpPr>
          <p:cNvPr id="741" name="TextBox 740">
            <a:extLst>
              <a:ext uri="{FF2B5EF4-FFF2-40B4-BE49-F238E27FC236}">
                <a16:creationId xmlns:a16="http://schemas.microsoft.com/office/drawing/2014/main" id="{D9267A35-B4CF-5B60-1F23-031913715849}"/>
              </a:ext>
            </a:extLst>
          </p:cNvPr>
          <p:cNvSpPr txBox="1"/>
          <p:nvPr/>
        </p:nvSpPr>
        <p:spPr>
          <a:xfrm>
            <a:off x="4292625"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36</a:t>
            </a:r>
          </a:p>
        </p:txBody>
      </p:sp>
      <p:sp>
        <p:nvSpPr>
          <p:cNvPr id="742" name="TextBox 741">
            <a:extLst>
              <a:ext uri="{FF2B5EF4-FFF2-40B4-BE49-F238E27FC236}">
                <a16:creationId xmlns:a16="http://schemas.microsoft.com/office/drawing/2014/main" id="{4D5ED5C0-1EA3-31CA-FE89-7E7255282F79}"/>
              </a:ext>
            </a:extLst>
          </p:cNvPr>
          <p:cNvSpPr txBox="1"/>
          <p:nvPr/>
        </p:nvSpPr>
        <p:spPr>
          <a:xfrm>
            <a:off x="4534308"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39</a:t>
            </a:r>
          </a:p>
        </p:txBody>
      </p:sp>
      <p:sp>
        <p:nvSpPr>
          <p:cNvPr id="743" name="TextBox 742">
            <a:extLst>
              <a:ext uri="{FF2B5EF4-FFF2-40B4-BE49-F238E27FC236}">
                <a16:creationId xmlns:a16="http://schemas.microsoft.com/office/drawing/2014/main" id="{AC2FFD39-193C-DCF1-2DD8-236BFD936763}"/>
              </a:ext>
            </a:extLst>
          </p:cNvPr>
          <p:cNvSpPr txBox="1"/>
          <p:nvPr/>
        </p:nvSpPr>
        <p:spPr>
          <a:xfrm>
            <a:off x="4775992"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42</a:t>
            </a:r>
          </a:p>
        </p:txBody>
      </p:sp>
      <p:sp>
        <p:nvSpPr>
          <p:cNvPr id="744" name="TextBox 743">
            <a:extLst>
              <a:ext uri="{FF2B5EF4-FFF2-40B4-BE49-F238E27FC236}">
                <a16:creationId xmlns:a16="http://schemas.microsoft.com/office/drawing/2014/main" id="{B2CE858B-5CB1-59A8-0A80-000DDF67E682}"/>
              </a:ext>
            </a:extLst>
          </p:cNvPr>
          <p:cNvSpPr txBox="1"/>
          <p:nvPr/>
        </p:nvSpPr>
        <p:spPr>
          <a:xfrm>
            <a:off x="5017675"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745" name="TextBox 744">
            <a:extLst>
              <a:ext uri="{FF2B5EF4-FFF2-40B4-BE49-F238E27FC236}">
                <a16:creationId xmlns:a16="http://schemas.microsoft.com/office/drawing/2014/main" id="{03B8FC2D-07D8-52B0-1018-10F79CAAD105}"/>
              </a:ext>
            </a:extLst>
          </p:cNvPr>
          <p:cNvSpPr txBox="1"/>
          <p:nvPr/>
        </p:nvSpPr>
        <p:spPr>
          <a:xfrm>
            <a:off x="5256061"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48</a:t>
            </a:r>
          </a:p>
        </p:txBody>
      </p:sp>
      <p:sp>
        <p:nvSpPr>
          <p:cNvPr id="746" name="TextBox 745">
            <a:extLst>
              <a:ext uri="{FF2B5EF4-FFF2-40B4-BE49-F238E27FC236}">
                <a16:creationId xmlns:a16="http://schemas.microsoft.com/office/drawing/2014/main" id="{74151FA9-197A-ADDC-4673-CB5AB8C31CE3}"/>
              </a:ext>
            </a:extLst>
          </p:cNvPr>
          <p:cNvSpPr txBox="1"/>
          <p:nvPr/>
        </p:nvSpPr>
        <p:spPr>
          <a:xfrm>
            <a:off x="5497744"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51</a:t>
            </a:r>
          </a:p>
        </p:txBody>
      </p:sp>
      <p:sp>
        <p:nvSpPr>
          <p:cNvPr id="747" name="TextBox 746">
            <a:extLst>
              <a:ext uri="{FF2B5EF4-FFF2-40B4-BE49-F238E27FC236}">
                <a16:creationId xmlns:a16="http://schemas.microsoft.com/office/drawing/2014/main" id="{0D46DBE6-4E83-04B7-D9D8-2563714759FC}"/>
              </a:ext>
            </a:extLst>
          </p:cNvPr>
          <p:cNvSpPr txBox="1"/>
          <p:nvPr/>
        </p:nvSpPr>
        <p:spPr>
          <a:xfrm>
            <a:off x="5738920" y="29146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54</a:t>
            </a:r>
          </a:p>
        </p:txBody>
      </p:sp>
      <p:sp>
        <p:nvSpPr>
          <p:cNvPr id="748" name="TextBox 747">
            <a:extLst>
              <a:ext uri="{FF2B5EF4-FFF2-40B4-BE49-F238E27FC236}">
                <a16:creationId xmlns:a16="http://schemas.microsoft.com/office/drawing/2014/main" id="{CEE0F44D-E49E-DDC9-9D54-0C502CB38184}"/>
              </a:ext>
            </a:extLst>
          </p:cNvPr>
          <p:cNvSpPr txBox="1"/>
          <p:nvPr/>
        </p:nvSpPr>
        <p:spPr>
          <a:xfrm>
            <a:off x="543112" y="2793518"/>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749" name="TextBox 748">
            <a:extLst>
              <a:ext uri="{FF2B5EF4-FFF2-40B4-BE49-F238E27FC236}">
                <a16:creationId xmlns:a16="http://schemas.microsoft.com/office/drawing/2014/main" id="{2CF2DEED-65B0-81EF-DC1C-18D6573DB3F3}"/>
              </a:ext>
            </a:extLst>
          </p:cNvPr>
          <p:cNvSpPr txBox="1"/>
          <p:nvPr/>
        </p:nvSpPr>
        <p:spPr>
          <a:xfrm>
            <a:off x="493025" y="261515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821" name="TextBox 820">
            <a:extLst>
              <a:ext uri="{FF2B5EF4-FFF2-40B4-BE49-F238E27FC236}">
                <a16:creationId xmlns:a16="http://schemas.microsoft.com/office/drawing/2014/main" id="{73C88423-18AA-524D-8557-BD4F88773A0A}"/>
              </a:ext>
            </a:extLst>
          </p:cNvPr>
          <p:cNvSpPr txBox="1"/>
          <p:nvPr/>
        </p:nvSpPr>
        <p:spPr>
          <a:xfrm>
            <a:off x="493025" y="2436668"/>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869" name="TextBox 868">
            <a:extLst>
              <a:ext uri="{FF2B5EF4-FFF2-40B4-BE49-F238E27FC236}">
                <a16:creationId xmlns:a16="http://schemas.microsoft.com/office/drawing/2014/main" id="{0B9CF5DD-402A-4B13-39B8-8F9D2A639312}"/>
              </a:ext>
            </a:extLst>
          </p:cNvPr>
          <p:cNvSpPr txBox="1"/>
          <p:nvPr/>
        </p:nvSpPr>
        <p:spPr>
          <a:xfrm>
            <a:off x="493025" y="225818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870" name="TextBox 869">
            <a:extLst>
              <a:ext uri="{FF2B5EF4-FFF2-40B4-BE49-F238E27FC236}">
                <a16:creationId xmlns:a16="http://schemas.microsoft.com/office/drawing/2014/main" id="{A94D2AB4-99AB-2A55-C74D-44F06710FDA2}"/>
              </a:ext>
            </a:extLst>
          </p:cNvPr>
          <p:cNvSpPr txBox="1"/>
          <p:nvPr/>
        </p:nvSpPr>
        <p:spPr>
          <a:xfrm>
            <a:off x="493025" y="207982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60</a:t>
            </a:r>
          </a:p>
        </p:txBody>
      </p:sp>
      <p:sp>
        <p:nvSpPr>
          <p:cNvPr id="872" name="TextBox 871">
            <a:extLst>
              <a:ext uri="{FF2B5EF4-FFF2-40B4-BE49-F238E27FC236}">
                <a16:creationId xmlns:a16="http://schemas.microsoft.com/office/drawing/2014/main" id="{44A80A68-282E-79BF-2162-EFB1BE73C8E0}"/>
              </a:ext>
            </a:extLst>
          </p:cNvPr>
          <p:cNvSpPr txBox="1"/>
          <p:nvPr/>
        </p:nvSpPr>
        <p:spPr>
          <a:xfrm>
            <a:off x="493025" y="1901332"/>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75</a:t>
            </a:r>
          </a:p>
        </p:txBody>
      </p:sp>
      <p:sp>
        <p:nvSpPr>
          <p:cNvPr id="873" name="TextBox 872">
            <a:extLst>
              <a:ext uri="{FF2B5EF4-FFF2-40B4-BE49-F238E27FC236}">
                <a16:creationId xmlns:a16="http://schemas.microsoft.com/office/drawing/2014/main" id="{9829A7B5-1A6A-632D-5FC9-2AF61EE355A3}"/>
              </a:ext>
            </a:extLst>
          </p:cNvPr>
          <p:cNvSpPr txBox="1"/>
          <p:nvPr/>
        </p:nvSpPr>
        <p:spPr>
          <a:xfrm>
            <a:off x="493025" y="172284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90</a:t>
            </a:r>
          </a:p>
        </p:txBody>
      </p:sp>
      <p:sp>
        <p:nvSpPr>
          <p:cNvPr id="874" name="TextBox 873">
            <a:extLst>
              <a:ext uri="{FF2B5EF4-FFF2-40B4-BE49-F238E27FC236}">
                <a16:creationId xmlns:a16="http://schemas.microsoft.com/office/drawing/2014/main" id="{D1C1EF29-7513-7C1A-CC2C-12B973B4C323}"/>
              </a:ext>
            </a:extLst>
          </p:cNvPr>
          <p:cNvSpPr txBox="1"/>
          <p:nvPr/>
        </p:nvSpPr>
        <p:spPr>
          <a:xfrm>
            <a:off x="442814" y="1541950"/>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dirty="0">
                <a:ln/>
                <a:solidFill>
                  <a:srgbClr val="231F20"/>
                </a:solidFill>
                <a:effectLst/>
                <a:uLnTx/>
                <a:uFillTx/>
                <a:latin typeface="Arial"/>
                <a:ea typeface="MS PGothic" charset="0"/>
                <a:cs typeface="Arial"/>
                <a:sym typeface="Arial"/>
                <a:rtl val="0"/>
              </a:rPr>
              <a:t>105</a:t>
            </a:r>
          </a:p>
        </p:txBody>
      </p:sp>
      <p:sp>
        <p:nvSpPr>
          <p:cNvPr id="875" name="TextBox 874">
            <a:extLst>
              <a:ext uri="{FF2B5EF4-FFF2-40B4-BE49-F238E27FC236}">
                <a16:creationId xmlns:a16="http://schemas.microsoft.com/office/drawing/2014/main" id="{E71DC14C-6719-FFA0-4500-3B3CB8D63DDB}"/>
              </a:ext>
            </a:extLst>
          </p:cNvPr>
          <p:cNvSpPr txBox="1"/>
          <p:nvPr/>
        </p:nvSpPr>
        <p:spPr>
          <a:xfrm>
            <a:off x="442814" y="1363463"/>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120</a:t>
            </a:r>
          </a:p>
        </p:txBody>
      </p:sp>
      <p:sp>
        <p:nvSpPr>
          <p:cNvPr id="876" name="Freeform: Shape 875">
            <a:extLst>
              <a:ext uri="{FF2B5EF4-FFF2-40B4-BE49-F238E27FC236}">
                <a16:creationId xmlns:a16="http://schemas.microsoft.com/office/drawing/2014/main" id="{24A74764-E771-56E1-45CA-CF62398208CD}"/>
              </a:ext>
            </a:extLst>
          </p:cNvPr>
          <p:cNvSpPr/>
          <p:nvPr/>
        </p:nvSpPr>
        <p:spPr>
          <a:xfrm>
            <a:off x="2396885" y="1964275"/>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161" y="0"/>
                </a:move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77" name="Freeform: Shape 876">
            <a:extLst>
              <a:ext uri="{FF2B5EF4-FFF2-40B4-BE49-F238E27FC236}">
                <a16:creationId xmlns:a16="http://schemas.microsoft.com/office/drawing/2014/main" id="{2BBB7B01-D501-D5EF-060D-2E2E9E1DA37B}"/>
              </a:ext>
            </a:extLst>
          </p:cNvPr>
          <p:cNvSpPr/>
          <p:nvPr/>
        </p:nvSpPr>
        <p:spPr>
          <a:xfrm>
            <a:off x="2497564" y="1964528"/>
            <a:ext cx="53763" cy="50291"/>
          </a:xfrm>
          <a:custGeom>
            <a:avLst/>
            <a:gdLst>
              <a:gd name="connsiteX0" fmla="*/ 0 w 40322"/>
              <a:gd name="connsiteY0" fmla="*/ 37718 h 37718"/>
              <a:gd name="connsiteX1" fmla="*/ 0 w 40322"/>
              <a:gd name="connsiteY1" fmla="*/ 0 h 37718"/>
              <a:gd name="connsiteX2" fmla="*/ 40323 w 40322"/>
              <a:gd name="connsiteY2" fmla="*/ 0 h 37718"/>
              <a:gd name="connsiteX3" fmla="*/ 40323 w 40322"/>
              <a:gd name="connsiteY3" fmla="*/ 37718 h 37718"/>
              <a:gd name="connsiteX4" fmla="*/ 0 w 40322"/>
              <a:gd name="connsiteY4" fmla="*/ 37718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8"/>
                </a:moveTo>
                <a:lnTo>
                  <a:pt x="0" y="0"/>
                </a:lnTo>
                <a:lnTo>
                  <a:pt x="40323" y="0"/>
                </a:lnTo>
                <a:lnTo>
                  <a:pt x="40323" y="37718"/>
                </a:lnTo>
                <a:lnTo>
                  <a:pt x="0" y="37718"/>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79" name="Freeform: Shape 878">
            <a:extLst>
              <a:ext uri="{FF2B5EF4-FFF2-40B4-BE49-F238E27FC236}">
                <a16:creationId xmlns:a16="http://schemas.microsoft.com/office/drawing/2014/main" id="{10E42AAA-D40F-5AD7-A211-A4114B4F3BDF}"/>
              </a:ext>
            </a:extLst>
          </p:cNvPr>
          <p:cNvSpPr/>
          <p:nvPr/>
        </p:nvSpPr>
        <p:spPr>
          <a:xfrm>
            <a:off x="2497564" y="2029640"/>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81" name="Freeform: Shape 880">
            <a:extLst>
              <a:ext uri="{FF2B5EF4-FFF2-40B4-BE49-F238E27FC236}">
                <a16:creationId xmlns:a16="http://schemas.microsoft.com/office/drawing/2014/main" id="{64A22763-6DA1-6915-B48E-52339238EEC4}"/>
              </a:ext>
            </a:extLst>
          </p:cNvPr>
          <p:cNvSpPr/>
          <p:nvPr/>
        </p:nvSpPr>
        <p:spPr>
          <a:xfrm>
            <a:off x="2497564" y="2029640"/>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82" name="Freeform: Shape 881">
            <a:extLst>
              <a:ext uri="{FF2B5EF4-FFF2-40B4-BE49-F238E27FC236}">
                <a16:creationId xmlns:a16="http://schemas.microsoft.com/office/drawing/2014/main" id="{51861368-78B4-C0F2-EF8F-52855FC962B3}"/>
              </a:ext>
            </a:extLst>
          </p:cNvPr>
          <p:cNvSpPr/>
          <p:nvPr/>
        </p:nvSpPr>
        <p:spPr>
          <a:xfrm>
            <a:off x="2497564" y="2080058"/>
            <a:ext cx="53763" cy="50291"/>
          </a:xfrm>
          <a:custGeom>
            <a:avLst/>
            <a:gdLst>
              <a:gd name="connsiteX0" fmla="*/ 0 w 40322"/>
              <a:gd name="connsiteY0" fmla="*/ 37718 h 37718"/>
              <a:gd name="connsiteX1" fmla="*/ 0 w 40322"/>
              <a:gd name="connsiteY1" fmla="*/ 0 h 37718"/>
              <a:gd name="connsiteX2" fmla="*/ 40323 w 40322"/>
              <a:gd name="connsiteY2" fmla="*/ 0 h 37718"/>
              <a:gd name="connsiteX3" fmla="*/ 40323 w 40322"/>
              <a:gd name="connsiteY3" fmla="*/ 37718 h 37718"/>
              <a:gd name="connsiteX4" fmla="*/ 0 w 40322"/>
              <a:gd name="connsiteY4" fmla="*/ 37718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8"/>
                </a:moveTo>
                <a:lnTo>
                  <a:pt x="0" y="0"/>
                </a:lnTo>
                <a:lnTo>
                  <a:pt x="40323" y="0"/>
                </a:lnTo>
                <a:lnTo>
                  <a:pt x="40323" y="37718"/>
                </a:lnTo>
                <a:lnTo>
                  <a:pt x="0" y="37718"/>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1" name="Freeform: Shape 890">
            <a:extLst>
              <a:ext uri="{FF2B5EF4-FFF2-40B4-BE49-F238E27FC236}">
                <a16:creationId xmlns:a16="http://schemas.microsoft.com/office/drawing/2014/main" id="{4ADE3653-59D0-D813-C388-CEB958D44A4B}"/>
              </a:ext>
            </a:extLst>
          </p:cNvPr>
          <p:cNvSpPr/>
          <p:nvPr/>
        </p:nvSpPr>
        <p:spPr>
          <a:xfrm>
            <a:off x="1550865" y="1695468"/>
            <a:ext cx="53763" cy="50164"/>
          </a:xfrm>
          <a:custGeom>
            <a:avLst/>
            <a:gdLst>
              <a:gd name="connsiteX0" fmla="*/ 20161 w 40322"/>
              <a:gd name="connsiteY0" fmla="*/ 0 h 37623"/>
              <a:gd name="connsiteX1" fmla="*/ 40323 w 40322"/>
              <a:gd name="connsiteY1" fmla="*/ 37623 h 37623"/>
              <a:gd name="connsiteX2" fmla="*/ 0 w 40322"/>
              <a:gd name="connsiteY2" fmla="*/ 37623 h 37623"/>
              <a:gd name="connsiteX3" fmla="*/ 20161 w 40322"/>
              <a:gd name="connsiteY3" fmla="*/ 0 h 37623"/>
            </a:gdLst>
            <a:ahLst/>
            <a:cxnLst>
              <a:cxn ang="0">
                <a:pos x="connsiteX0" y="connsiteY0"/>
              </a:cxn>
              <a:cxn ang="0">
                <a:pos x="connsiteX1" y="connsiteY1"/>
              </a:cxn>
              <a:cxn ang="0">
                <a:pos x="connsiteX2" y="connsiteY2"/>
              </a:cxn>
              <a:cxn ang="0">
                <a:pos x="connsiteX3" y="connsiteY3"/>
              </a:cxn>
            </a:cxnLst>
            <a:rect l="l" t="t" r="r" b="b"/>
            <a:pathLst>
              <a:path w="40322" h="37623">
                <a:moveTo>
                  <a:pt x="20161" y="0"/>
                </a:moveTo>
                <a:lnTo>
                  <a:pt x="40323" y="37623"/>
                </a:lnTo>
                <a:lnTo>
                  <a:pt x="0" y="37623"/>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2" name="Freeform: Shape 891">
            <a:extLst>
              <a:ext uri="{FF2B5EF4-FFF2-40B4-BE49-F238E27FC236}">
                <a16:creationId xmlns:a16="http://schemas.microsoft.com/office/drawing/2014/main" id="{8A1D4A9A-DEFB-AB86-EB76-AD2A9F7560A9}"/>
              </a:ext>
            </a:extLst>
          </p:cNvPr>
          <p:cNvSpPr/>
          <p:nvPr/>
        </p:nvSpPr>
        <p:spPr>
          <a:xfrm>
            <a:off x="1631513" y="1695468"/>
            <a:ext cx="53636" cy="50164"/>
          </a:xfrm>
          <a:custGeom>
            <a:avLst/>
            <a:gdLst>
              <a:gd name="connsiteX0" fmla="*/ 20161 w 40227"/>
              <a:gd name="connsiteY0" fmla="*/ 0 h 37623"/>
              <a:gd name="connsiteX1" fmla="*/ 40228 w 40227"/>
              <a:gd name="connsiteY1" fmla="*/ 37623 h 37623"/>
              <a:gd name="connsiteX2" fmla="*/ 0 w 40227"/>
              <a:gd name="connsiteY2" fmla="*/ 37623 h 37623"/>
              <a:gd name="connsiteX3" fmla="*/ 20161 w 40227"/>
              <a:gd name="connsiteY3" fmla="*/ 0 h 37623"/>
            </a:gdLst>
            <a:ahLst/>
            <a:cxnLst>
              <a:cxn ang="0">
                <a:pos x="connsiteX0" y="connsiteY0"/>
              </a:cxn>
              <a:cxn ang="0">
                <a:pos x="connsiteX1" y="connsiteY1"/>
              </a:cxn>
              <a:cxn ang="0">
                <a:pos x="connsiteX2" y="connsiteY2"/>
              </a:cxn>
              <a:cxn ang="0">
                <a:pos x="connsiteX3" y="connsiteY3"/>
              </a:cxn>
            </a:cxnLst>
            <a:rect l="l" t="t" r="r" b="b"/>
            <a:pathLst>
              <a:path w="40227" h="37623">
                <a:moveTo>
                  <a:pt x="20161" y="0"/>
                </a:moveTo>
                <a:lnTo>
                  <a:pt x="40228" y="37623"/>
                </a:lnTo>
                <a:lnTo>
                  <a:pt x="0" y="37623"/>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3" name="Freeform: Shape 892">
            <a:extLst>
              <a:ext uri="{FF2B5EF4-FFF2-40B4-BE49-F238E27FC236}">
                <a16:creationId xmlns:a16="http://schemas.microsoft.com/office/drawing/2014/main" id="{915CDF9A-4CBA-230F-99D4-DF7718D1278B}"/>
              </a:ext>
            </a:extLst>
          </p:cNvPr>
          <p:cNvSpPr/>
          <p:nvPr/>
        </p:nvSpPr>
        <p:spPr>
          <a:xfrm>
            <a:off x="1735488" y="1695468"/>
            <a:ext cx="53763" cy="50164"/>
          </a:xfrm>
          <a:custGeom>
            <a:avLst/>
            <a:gdLst>
              <a:gd name="connsiteX0" fmla="*/ 20161 w 40322"/>
              <a:gd name="connsiteY0" fmla="*/ 0 h 37623"/>
              <a:gd name="connsiteX1" fmla="*/ 40323 w 40322"/>
              <a:gd name="connsiteY1" fmla="*/ 37623 h 37623"/>
              <a:gd name="connsiteX2" fmla="*/ 0 w 40322"/>
              <a:gd name="connsiteY2" fmla="*/ 37623 h 37623"/>
              <a:gd name="connsiteX3" fmla="*/ 20161 w 40322"/>
              <a:gd name="connsiteY3" fmla="*/ 0 h 37623"/>
            </a:gdLst>
            <a:ahLst/>
            <a:cxnLst>
              <a:cxn ang="0">
                <a:pos x="connsiteX0" y="connsiteY0"/>
              </a:cxn>
              <a:cxn ang="0">
                <a:pos x="connsiteX1" y="connsiteY1"/>
              </a:cxn>
              <a:cxn ang="0">
                <a:pos x="connsiteX2" y="connsiteY2"/>
              </a:cxn>
              <a:cxn ang="0">
                <a:pos x="connsiteX3" y="connsiteY3"/>
              </a:cxn>
            </a:cxnLst>
            <a:rect l="l" t="t" r="r" b="b"/>
            <a:pathLst>
              <a:path w="40322" h="37623">
                <a:moveTo>
                  <a:pt x="20161" y="0"/>
                </a:moveTo>
                <a:lnTo>
                  <a:pt x="40323" y="37623"/>
                </a:lnTo>
                <a:lnTo>
                  <a:pt x="0" y="37623"/>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4" name="Freeform: Shape 893">
            <a:extLst>
              <a:ext uri="{FF2B5EF4-FFF2-40B4-BE49-F238E27FC236}">
                <a16:creationId xmlns:a16="http://schemas.microsoft.com/office/drawing/2014/main" id="{17BB38C1-6B40-3D60-9120-0C3F92DABB1C}"/>
              </a:ext>
            </a:extLst>
          </p:cNvPr>
          <p:cNvSpPr/>
          <p:nvPr/>
        </p:nvSpPr>
        <p:spPr>
          <a:xfrm>
            <a:off x="1775812" y="1758298"/>
            <a:ext cx="53763" cy="50164"/>
          </a:xfrm>
          <a:custGeom>
            <a:avLst/>
            <a:gdLst>
              <a:gd name="connsiteX0" fmla="*/ 20161 w 40322"/>
              <a:gd name="connsiteY0" fmla="*/ 0 h 37623"/>
              <a:gd name="connsiteX1" fmla="*/ 40323 w 40322"/>
              <a:gd name="connsiteY1" fmla="*/ 37623 h 37623"/>
              <a:gd name="connsiteX2" fmla="*/ 0 w 40322"/>
              <a:gd name="connsiteY2" fmla="*/ 37623 h 37623"/>
              <a:gd name="connsiteX3" fmla="*/ 20161 w 40322"/>
              <a:gd name="connsiteY3" fmla="*/ 0 h 37623"/>
            </a:gdLst>
            <a:ahLst/>
            <a:cxnLst>
              <a:cxn ang="0">
                <a:pos x="connsiteX0" y="connsiteY0"/>
              </a:cxn>
              <a:cxn ang="0">
                <a:pos x="connsiteX1" y="connsiteY1"/>
              </a:cxn>
              <a:cxn ang="0">
                <a:pos x="connsiteX2" y="connsiteY2"/>
              </a:cxn>
              <a:cxn ang="0">
                <a:pos x="connsiteX3" y="connsiteY3"/>
              </a:cxn>
            </a:cxnLst>
            <a:rect l="l" t="t" r="r" b="b"/>
            <a:pathLst>
              <a:path w="40322" h="37623">
                <a:moveTo>
                  <a:pt x="20161" y="0"/>
                </a:moveTo>
                <a:lnTo>
                  <a:pt x="40323" y="37623"/>
                </a:lnTo>
                <a:lnTo>
                  <a:pt x="0" y="37623"/>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6" name="Freeform: Shape 895">
            <a:extLst>
              <a:ext uri="{FF2B5EF4-FFF2-40B4-BE49-F238E27FC236}">
                <a16:creationId xmlns:a16="http://schemas.microsoft.com/office/drawing/2014/main" id="{C71B7FAE-80DC-7FB9-9BB5-26AEDC75DBA0}"/>
              </a:ext>
            </a:extLst>
          </p:cNvPr>
          <p:cNvSpPr/>
          <p:nvPr/>
        </p:nvSpPr>
        <p:spPr>
          <a:xfrm>
            <a:off x="2017495" y="1986950"/>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7" name="Freeform: Shape 896">
            <a:extLst>
              <a:ext uri="{FF2B5EF4-FFF2-40B4-BE49-F238E27FC236}">
                <a16:creationId xmlns:a16="http://schemas.microsoft.com/office/drawing/2014/main" id="{29575687-E6D1-627E-7626-18216352049F}"/>
              </a:ext>
            </a:extLst>
          </p:cNvPr>
          <p:cNvSpPr/>
          <p:nvPr/>
        </p:nvSpPr>
        <p:spPr>
          <a:xfrm>
            <a:off x="2030936" y="2052315"/>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8" name="Freeform: Shape 897">
            <a:extLst>
              <a:ext uri="{FF2B5EF4-FFF2-40B4-BE49-F238E27FC236}">
                <a16:creationId xmlns:a16="http://schemas.microsoft.com/office/drawing/2014/main" id="{AA4CFFCB-1CFC-F73E-6E98-42185A9F121F}"/>
              </a:ext>
            </a:extLst>
          </p:cNvPr>
          <p:cNvSpPr/>
          <p:nvPr/>
        </p:nvSpPr>
        <p:spPr>
          <a:xfrm>
            <a:off x="3471017" y="2248284"/>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9" name="Freeform: Shape 898">
            <a:extLst>
              <a:ext uri="{FF2B5EF4-FFF2-40B4-BE49-F238E27FC236}">
                <a16:creationId xmlns:a16="http://schemas.microsoft.com/office/drawing/2014/main" id="{884AC8D0-1479-A6D1-49DA-CC6CB6A31628}"/>
              </a:ext>
            </a:extLst>
          </p:cNvPr>
          <p:cNvSpPr/>
          <p:nvPr/>
        </p:nvSpPr>
        <p:spPr>
          <a:xfrm>
            <a:off x="4417715" y="2293508"/>
            <a:ext cx="53636" cy="50291"/>
          </a:xfrm>
          <a:custGeom>
            <a:avLst/>
            <a:gdLst>
              <a:gd name="connsiteX0" fmla="*/ 20162 w 40227"/>
              <a:gd name="connsiteY0" fmla="*/ 0 h 37718"/>
              <a:gd name="connsiteX1" fmla="*/ 40228 w 40227"/>
              <a:gd name="connsiteY1" fmla="*/ 37718 h 37718"/>
              <a:gd name="connsiteX2" fmla="*/ 0 w 40227"/>
              <a:gd name="connsiteY2" fmla="*/ 37718 h 37718"/>
              <a:gd name="connsiteX3" fmla="*/ 20162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162" y="0"/>
                </a:moveTo>
                <a:lnTo>
                  <a:pt x="40228" y="37718"/>
                </a:lnTo>
                <a:lnTo>
                  <a:pt x="0" y="37718"/>
                </a:lnTo>
                <a:lnTo>
                  <a:pt x="20162"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0" name="Freeform: Shape 899">
            <a:extLst>
              <a:ext uri="{FF2B5EF4-FFF2-40B4-BE49-F238E27FC236}">
                <a16:creationId xmlns:a16="http://schemas.microsoft.com/office/drawing/2014/main" id="{5CE0F301-7EE6-F5B2-60F0-23192B472117}"/>
              </a:ext>
            </a:extLst>
          </p:cNvPr>
          <p:cNvSpPr/>
          <p:nvPr/>
        </p:nvSpPr>
        <p:spPr>
          <a:xfrm>
            <a:off x="4431157" y="2293508"/>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161" y="0"/>
                </a:move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1" name="Freeform: Shape 900">
            <a:extLst>
              <a:ext uri="{FF2B5EF4-FFF2-40B4-BE49-F238E27FC236}">
                <a16:creationId xmlns:a16="http://schemas.microsoft.com/office/drawing/2014/main" id="{F3668FEF-D87E-9BC0-3A53-DC14A9849425}"/>
              </a:ext>
            </a:extLst>
          </p:cNvPr>
          <p:cNvSpPr/>
          <p:nvPr/>
        </p:nvSpPr>
        <p:spPr>
          <a:xfrm>
            <a:off x="4471352" y="2318716"/>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2" name="Freeform: Shape 901">
            <a:extLst>
              <a:ext uri="{FF2B5EF4-FFF2-40B4-BE49-F238E27FC236}">
                <a16:creationId xmlns:a16="http://schemas.microsoft.com/office/drawing/2014/main" id="{2E5762F6-9E7D-0E4F-3340-BA7D54EC2E63}"/>
              </a:ext>
            </a:extLst>
          </p:cNvPr>
          <p:cNvSpPr/>
          <p:nvPr/>
        </p:nvSpPr>
        <p:spPr>
          <a:xfrm>
            <a:off x="4494938" y="2343799"/>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161" y="0"/>
                </a:move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3" name="Freeform: Shape 902">
            <a:extLst>
              <a:ext uri="{FF2B5EF4-FFF2-40B4-BE49-F238E27FC236}">
                <a16:creationId xmlns:a16="http://schemas.microsoft.com/office/drawing/2014/main" id="{CF322AF0-06F3-8900-4134-06FEE8ACB0DE}"/>
              </a:ext>
            </a:extLst>
          </p:cNvPr>
          <p:cNvSpPr/>
          <p:nvPr/>
        </p:nvSpPr>
        <p:spPr>
          <a:xfrm>
            <a:off x="4854039" y="2343799"/>
            <a:ext cx="53763" cy="50291"/>
          </a:xfrm>
          <a:custGeom>
            <a:avLst/>
            <a:gdLst>
              <a:gd name="connsiteX0" fmla="*/ 20162 w 40322"/>
              <a:gd name="connsiteY0" fmla="*/ 0 h 37718"/>
              <a:gd name="connsiteX1" fmla="*/ 40323 w 40322"/>
              <a:gd name="connsiteY1" fmla="*/ 37718 h 37718"/>
              <a:gd name="connsiteX2" fmla="*/ 0 w 40322"/>
              <a:gd name="connsiteY2" fmla="*/ 37718 h 37718"/>
              <a:gd name="connsiteX3" fmla="*/ 20162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2" y="0"/>
                </a:moveTo>
                <a:lnTo>
                  <a:pt x="40323" y="37718"/>
                </a:lnTo>
                <a:lnTo>
                  <a:pt x="0" y="37718"/>
                </a:lnTo>
                <a:lnTo>
                  <a:pt x="20162"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4" name="Freeform: Shape 903">
            <a:extLst>
              <a:ext uri="{FF2B5EF4-FFF2-40B4-BE49-F238E27FC236}">
                <a16:creationId xmlns:a16="http://schemas.microsoft.com/office/drawing/2014/main" id="{E78B06E9-082E-AF06-0DC9-326E895050D6}"/>
              </a:ext>
            </a:extLst>
          </p:cNvPr>
          <p:cNvSpPr/>
          <p:nvPr/>
        </p:nvSpPr>
        <p:spPr>
          <a:xfrm>
            <a:off x="4991746" y="2343799"/>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161" y="0"/>
                </a:move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5" name="Freeform: Shape 904">
            <a:extLst>
              <a:ext uri="{FF2B5EF4-FFF2-40B4-BE49-F238E27FC236}">
                <a16:creationId xmlns:a16="http://schemas.microsoft.com/office/drawing/2014/main" id="{63FFC3AF-0FB9-4DFA-B5BF-01CCC4710CD7}"/>
              </a:ext>
            </a:extLst>
          </p:cNvPr>
          <p:cNvSpPr/>
          <p:nvPr/>
        </p:nvSpPr>
        <p:spPr>
          <a:xfrm>
            <a:off x="5337533" y="2343799"/>
            <a:ext cx="53636" cy="50291"/>
          </a:xfrm>
          <a:custGeom>
            <a:avLst/>
            <a:gdLst>
              <a:gd name="connsiteX0" fmla="*/ 20066 w 40227"/>
              <a:gd name="connsiteY0" fmla="*/ 0 h 37718"/>
              <a:gd name="connsiteX1" fmla="*/ 40228 w 40227"/>
              <a:gd name="connsiteY1" fmla="*/ 37718 h 37718"/>
              <a:gd name="connsiteX2" fmla="*/ 0 w 40227"/>
              <a:gd name="connsiteY2" fmla="*/ 37718 h 37718"/>
              <a:gd name="connsiteX3" fmla="*/ 20066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066" y="0"/>
                </a:moveTo>
                <a:lnTo>
                  <a:pt x="40228" y="37718"/>
                </a:lnTo>
                <a:lnTo>
                  <a:pt x="0" y="37718"/>
                </a:lnTo>
                <a:lnTo>
                  <a:pt x="20066"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6" name="Freeform: Shape 905">
            <a:extLst>
              <a:ext uri="{FF2B5EF4-FFF2-40B4-BE49-F238E27FC236}">
                <a16:creationId xmlns:a16="http://schemas.microsoft.com/office/drawing/2014/main" id="{59D16E74-2890-3CA9-082F-32FF775CDCDA}"/>
              </a:ext>
            </a:extLst>
          </p:cNvPr>
          <p:cNvSpPr/>
          <p:nvPr/>
        </p:nvSpPr>
        <p:spPr>
          <a:xfrm>
            <a:off x="5347549" y="2343799"/>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7" name="Freeform: Shape 906">
            <a:extLst>
              <a:ext uri="{FF2B5EF4-FFF2-40B4-BE49-F238E27FC236}">
                <a16:creationId xmlns:a16="http://schemas.microsoft.com/office/drawing/2014/main" id="{ACB08448-B191-275C-01DB-70788578B1E9}"/>
              </a:ext>
            </a:extLst>
          </p:cNvPr>
          <p:cNvSpPr/>
          <p:nvPr/>
        </p:nvSpPr>
        <p:spPr>
          <a:xfrm>
            <a:off x="5374431" y="2344306"/>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 name="connsiteX4" fmla="*/ 40228 w 40227"/>
              <a:gd name="connsiteY4" fmla="*/ 37718 h 37718"/>
              <a:gd name="connsiteX5" fmla="*/ 0 w 40227"/>
              <a:gd name="connsiteY5" fmla="*/ 37718 h 37718"/>
              <a:gd name="connsiteX6" fmla="*/ 20161 w 40227"/>
              <a:gd name="connsiteY6" fmla="*/ 0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7" h="37718">
                <a:moveTo>
                  <a:pt x="20161" y="0"/>
                </a:moveTo>
                <a:lnTo>
                  <a:pt x="40228" y="37718"/>
                </a:lnTo>
                <a:lnTo>
                  <a:pt x="0" y="37718"/>
                </a:lnTo>
                <a:lnTo>
                  <a:pt x="20161" y="0"/>
                </a:ln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8" name="Freeform: Shape 907">
            <a:extLst>
              <a:ext uri="{FF2B5EF4-FFF2-40B4-BE49-F238E27FC236}">
                <a16:creationId xmlns:a16="http://schemas.microsoft.com/office/drawing/2014/main" id="{5649A9F0-F263-ABC3-6211-17881318AE54}"/>
              </a:ext>
            </a:extLst>
          </p:cNvPr>
          <p:cNvSpPr/>
          <p:nvPr/>
        </p:nvSpPr>
        <p:spPr>
          <a:xfrm>
            <a:off x="5381153" y="2343799"/>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161" y="0"/>
                </a:move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9" name="Freeform: Shape 908">
            <a:extLst>
              <a:ext uri="{FF2B5EF4-FFF2-40B4-BE49-F238E27FC236}">
                <a16:creationId xmlns:a16="http://schemas.microsoft.com/office/drawing/2014/main" id="{A9634844-627B-CBFB-2B6C-336A023D1D71}"/>
              </a:ext>
            </a:extLst>
          </p:cNvPr>
          <p:cNvSpPr/>
          <p:nvPr/>
        </p:nvSpPr>
        <p:spPr>
          <a:xfrm>
            <a:off x="5387873" y="2344306"/>
            <a:ext cx="53636" cy="50291"/>
          </a:xfrm>
          <a:custGeom>
            <a:avLst/>
            <a:gdLst>
              <a:gd name="connsiteX0" fmla="*/ 20161 w 40227"/>
              <a:gd name="connsiteY0" fmla="*/ 0 h 37718"/>
              <a:gd name="connsiteX1" fmla="*/ 40228 w 40227"/>
              <a:gd name="connsiteY1" fmla="*/ 37718 h 37718"/>
              <a:gd name="connsiteX2" fmla="*/ 0 w 40227"/>
              <a:gd name="connsiteY2" fmla="*/ 37718 h 37718"/>
              <a:gd name="connsiteX3" fmla="*/ 20161 w 40227"/>
              <a:gd name="connsiteY3" fmla="*/ 0 h 37718"/>
              <a:gd name="connsiteX4" fmla="*/ 40228 w 40227"/>
              <a:gd name="connsiteY4" fmla="*/ 37718 h 37718"/>
              <a:gd name="connsiteX5" fmla="*/ 0 w 40227"/>
              <a:gd name="connsiteY5" fmla="*/ 37718 h 37718"/>
              <a:gd name="connsiteX6" fmla="*/ 20161 w 40227"/>
              <a:gd name="connsiteY6" fmla="*/ 0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7" h="37718">
                <a:moveTo>
                  <a:pt x="20161" y="0"/>
                </a:moveTo>
                <a:lnTo>
                  <a:pt x="40228" y="37718"/>
                </a:lnTo>
                <a:lnTo>
                  <a:pt x="0" y="37718"/>
                </a:lnTo>
                <a:lnTo>
                  <a:pt x="20161" y="0"/>
                </a:lnTo>
                <a:lnTo>
                  <a:pt x="40228"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0" name="Freeform: Shape 909">
            <a:extLst>
              <a:ext uri="{FF2B5EF4-FFF2-40B4-BE49-F238E27FC236}">
                <a16:creationId xmlns:a16="http://schemas.microsoft.com/office/drawing/2014/main" id="{695AB0FB-2373-5C6D-B91B-BD9F1F16131E}"/>
              </a:ext>
            </a:extLst>
          </p:cNvPr>
          <p:cNvSpPr/>
          <p:nvPr/>
        </p:nvSpPr>
        <p:spPr>
          <a:xfrm>
            <a:off x="5394593" y="2343799"/>
            <a:ext cx="53636" cy="50291"/>
          </a:xfrm>
          <a:custGeom>
            <a:avLst/>
            <a:gdLst>
              <a:gd name="connsiteX0" fmla="*/ 20066 w 40227"/>
              <a:gd name="connsiteY0" fmla="*/ 0 h 37718"/>
              <a:gd name="connsiteX1" fmla="*/ 40228 w 40227"/>
              <a:gd name="connsiteY1" fmla="*/ 37718 h 37718"/>
              <a:gd name="connsiteX2" fmla="*/ 0 w 40227"/>
              <a:gd name="connsiteY2" fmla="*/ 37718 h 37718"/>
              <a:gd name="connsiteX3" fmla="*/ 20066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066" y="0"/>
                </a:moveTo>
                <a:lnTo>
                  <a:pt x="40228" y="37718"/>
                </a:lnTo>
                <a:lnTo>
                  <a:pt x="0" y="37718"/>
                </a:lnTo>
                <a:lnTo>
                  <a:pt x="20066"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1" name="Freeform: Shape 910">
            <a:extLst>
              <a:ext uri="{FF2B5EF4-FFF2-40B4-BE49-F238E27FC236}">
                <a16:creationId xmlns:a16="http://schemas.microsoft.com/office/drawing/2014/main" id="{6143382A-7433-7D65-D3CA-57A7A2585FB6}"/>
              </a:ext>
            </a:extLst>
          </p:cNvPr>
          <p:cNvSpPr/>
          <p:nvPr/>
        </p:nvSpPr>
        <p:spPr>
          <a:xfrm>
            <a:off x="5401314" y="2343799"/>
            <a:ext cx="53636" cy="50291"/>
          </a:xfrm>
          <a:custGeom>
            <a:avLst/>
            <a:gdLst>
              <a:gd name="connsiteX0" fmla="*/ 20066 w 40227"/>
              <a:gd name="connsiteY0" fmla="*/ 0 h 37718"/>
              <a:gd name="connsiteX1" fmla="*/ 40228 w 40227"/>
              <a:gd name="connsiteY1" fmla="*/ 37718 h 37718"/>
              <a:gd name="connsiteX2" fmla="*/ 0 w 40227"/>
              <a:gd name="connsiteY2" fmla="*/ 37718 h 37718"/>
              <a:gd name="connsiteX3" fmla="*/ 20066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066" y="0"/>
                </a:moveTo>
                <a:lnTo>
                  <a:pt x="40228" y="37718"/>
                </a:lnTo>
                <a:lnTo>
                  <a:pt x="0" y="37718"/>
                </a:lnTo>
                <a:lnTo>
                  <a:pt x="20066"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2" name="Freeform: Shape 911">
            <a:extLst>
              <a:ext uri="{FF2B5EF4-FFF2-40B4-BE49-F238E27FC236}">
                <a16:creationId xmlns:a16="http://schemas.microsoft.com/office/drawing/2014/main" id="{30C78E61-4AF1-EA72-3A15-D2AA274D44C8}"/>
              </a:ext>
            </a:extLst>
          </p:cNvPr>
          <p:cNvSpPr/>
          <p:nvPr/>
        </p:nvSpPr>
        <p:spPr>
          <a:xfrm>
            <a:off x="5411331" y="2344306"/>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 name="connsiteX4" fmla="*/ 40323 w 40322"/>
              <a:gd name="connsiteY4" fmla="*/ 37718 h 37718"/>
              <a:gd name="connsiteX5" fmla="*/ 0 w 40322"/>
              <a:gd name="connsiteY5" fmla="*/ 37718 h 37718"/>
              <a:gd name="connsiteX6" fmla="*/ 20161 w 40322"/>
              <a:gd name="connsiteY6" fmla="*/ 0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22" h="37718">
                <a:moveTo>
                  <a:pt x="20161" y="0"/>
                </a:moveTo>
                <a:lnTo>
                  <a:pt x="40323" y="37718"/>
                </a:lnTo>
                <a:lnTo>
                  <a:pt x="0" y="37718"/>
                </a:lnTo>
                <a:lnTo>
                  <a:pt x="20161" y="0"/>
                </a:ln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3" name="Freeform: Shape 912">
            <a:extLst>
              <a:ext uri="{FF2B5EF4-FFF2-40B4-BE49-F238E27FC236}">
                <a16:creationId xmlns:a16="http://schemas.microsoft.com/office/drawing/2014/main" id="{4C555AD7-46A9-BC12-7F26-A357120E4923}"/>
              </a:ext>
            </a:extLst>
          </p:cNvPr>
          <p:cNvSpPr/>
          <p:nvPr/>
        </p:nvSpPr>
        <p:spPr>
          <a:xfrm>
            <a:off x="5418051" y="2343799"/>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4" name="Freeform: Shape 913">
            <a:extLst>
              <a:ext uri="{FF2B5EF4-FFF2-40B4-BE49-F238E27FC236}">
                <a16:creationId xmlns:a16="http://schemas.microsoft.com/office/drawing/2014/main" id="{F5EFB86B-46A0-CA1D-CD1A-B7ADD471F944}"/>
              </a:ext>
            </a:extLst>
          </p:cNvPr>
          <p:cNvSpPr/>
          <p:nvPr/>
        </p:nvSpPr>
        <p:spPr>
          <a:xfrm>
            <a:off x="5421348" y="2343799"/>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5" name="Freeform: Shape 914">
            <a:extLst>
              <a:ext uri="{FF2B5EF4-FFF2-40B4-BE49-F238E27FC236}">
                <a16:creationId xmlns:a16="http://schemas.microsoft.com/office/drawing/2014/main" id="{62414FF4-3899-96CB-6B80-08AC6880AB96}"/>
              </a:ext>
            </a:extLst>
          </p:cNvPr>
          <p:cNvSpPr/>
          <p:nvPr/>
        </p:nvSpPr>
        <p:spPr>
          <a:xfrm>
            <a:off x="5424771" y="2344306"/>
            <a:ext cx="53763" cy="50291"/>
          </a:xfrm>
          <a:custGeom>
            <a:avLst/>
            <a:gdLst>
              <a:gd name="connsiteX0" fmla="*/ 20161 w 40322"/>
              <a:gd name="connsiteY0" fmla="*/ 0 h 37718"/>
              <a:gd name="connsiteX1" fmla="*/ 40323 w 40322"/>
              <a:gd name="connsiteY1" fmla="*/ 37718 h 37718"/>
              <a:gd name="connsiteX2" fmla="*/ 0 w 40322"/>
              <a:gd name="connsiteY2" fmla="*/ 37718 h 37718"/>
              <a:gd name="connsiteX3" fmla="*/ 20161 w 40322"/>
              <a:gd name="connsiteY3" fmla="*/ 0 h 37718"/>
              <a:gd name="connsiteX4" fmla="*/ 40323 w 40322"/>
              <a:gd name="connsiteY4" fmla="*/ 37718 h 37718"/>
              <a:gd name="connsiteX5" fmla="*/ 0 w 40322"/>
              <a:gd name="connsiteY5" fmla="*/ 37718 h 37718"/>
              <a:gd name="connsiteX6" fmla="*/ 20161 w 40322"/>
              <a:gd name="connsiteY6" fmla="*/ 0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22" h="37718">
                <a:moveTo>
                  <a:pt x="20161" y="0"/>
                </a:moveTo>
                <a:lnTo>
                  <a:pt x="40323" y="37718"/>
                </a:lnTo>
                <a:lnTo>
                  <a:pt x="0" y="37718"/>
                </a:lnTo>
                <a:lnTo>
                  <a:pt x="20161" y="0"/>
                </a:lnTo>
                <a:lnTo>
                  <a:pt x="40323" y="37718"/>
                </a:lnTo>
                <a:lnTo>
                  <a:pt x="0" y="37718"/>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6" name="Freeform: Shape 915">
            <a:extLst>
              <a:ext uri="{FF2B5EF4-FFF2-40B4-BE49-F238E27FC236}">
                <a16:creationId xmlns:a16="http://schemas.microsoft.com/office/drawing/2014/main" id="{0953AEF6-EE18-CDAB-027C-213A22F2F669}"/>
              </a:ext>
            </a:extLst>
          </p:cNvPr>
          <p:cNvSpPr/>
          <p:nvPr/>
        </p:nvSpPr>
        <p:spPr>
          <a:xfrm>
            <a:off x="5599377" y="2343799"/>
            <a:ext cx="53636" cy="50291"/>
          </a:xfrm>
          <a:custGeom>
            <a:avLst/>
            <a:gdLst>
              <a:gd name="connsiteX0" fmla="*/ 20066 w 40227"/>
              <a:gd name="connsiteY0" fmla="*/ 0 h 37718"/>
              <a:gd name="connsiteX1" fmla="*/ 40228 w 40227"/>
              <a:gd name="connsiteY1" fmla="*/ 37718 h 37718"/>
              <a:gd name="connsiteX2" fmla="*/ 0 w 40227"/>
              <a:gd name="connsiteY2" fmla="*/ 37718 h 37718"/>
              <a:gd name="connsiteX3" fmla="*/ 20066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066" y="0"/>
                </a:moveTo>
                <a:lnTo>
                  <a:pt x="40228" y="37718"/>
                </a:lnTo>
                <a:lnTo>
                  <a:pt x="0" y="37718"/>
                </a:lnTo>
                <a:lnTo>
                  <a:pt x="20066"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7" name="Freeform: Shape 916">
            <a:extLst>
              <a:ext uri="{FF2B5EF4-FFF2-40B4-BE49-F238E27FC236}">
                <a16:creationId xmlns:a16="http://schemas.microsoft.com/office/drawing/2014/main" id="{474D6F9E-3160-F573-D842-9740DBE69369}"/>
              </a:ext>
            </a:extLst>
          </p:cNvPr>
          <p:cNvSpPr/>
          <p:nvPr/>
        </p:nvSpPr>
        <p:spPr>
          <a:xfrm>
            <a:off x="5713498" y="2343799"/>
            <a:ext cx="53636" cy="50291"/>
          </a:xfrm>
          <a:custGeom>
            <a:avLst/>
            <a:gdLst>
              <a:gd name="connsiteX0" fmla="*/ 20066 w 40227"/>
              <a:gd name="connsiteY0" fmla="*/ 0 h 37718"/>
              <a:gd name="connsiteX1" fmla="*/ 40228 w 40227"/>
              <a:gd name="connsiteY1" fmla="*/ 37718 h 37718"/>
              <a:gd name="connsiteX2" fmla="*/ 0 w 40227"/>
              <a:gd name="connsiteY2" fmla="*/ 37718 h 37718"/>
              <a:gd name="connsiteX3" fmla="*/ 20066 w 40227"/>
              <a:gd name="connsiteY3" fmla="*/ 0 h 37718"/>
            </a:gdLst>
            <a:ahLst/>
            <a:cxnLst>
              <a:cxn ang="0">
                <a:pos x="connsiteX0" y="connsiteY0"/>
              </a:cxn>
              <a:cxn ang="0">
                <a:pos x="connsiteX1" y="connsiteY1"/>
              </a:cxn>
              <a:cxn ang="0">
                <a:pos x="connsiteX2" y="connsiteY2"/>
              </a:cxn>
              <a:cxn ang="0">
                <a:pos x="connsiteX3" y="connsiteY3"/>
              </a:cxn>
            </a:cxnLst>
            <a:rect l="l" t="t" r="r" b="b"/>
            <a:pathLst>
              <a:path w="40227" h="37718">
                <a:moveTo>
                  <a:pt x="20066" y="0"/>
                </a:moveTo>
                <a:lnTo>
                  <a:pt x="40228" y="37718"/>
                </a:lnTo>
                <a:lnTo>
                  <a:pt x="0" y="37718"/>
                </a:lnTo>
                <a:lnTo>
                  <a:pt x="20066"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8" name="Freeform: Shape 917">
            <a:extLst>
              <a:ext uri="{FF2B5EF4-FFF2-40B4-BE49-F238E27FC236}">
                <a16:creationId xmlns:a16="http://schemas.microsoft.com/office/drawing/2014/main" id="{0AB6B0E2-F97A-C3DF-4296-B8C0984EBD1A}"/>
              </a:ext>
            </a:extLst>
          </p:cNvPr>
          <p:cNvSpPr/>
          <p:nvPr/>
        </p:nvSpPr>
        <p:spPr>
          <a:xfrm>
            <a:off x="2000758" y="1841398"/>
            <a:ext cx="53636" cy="50291"/>
          </a:xfrm>
          <a:custGeom>
            <a:avLst/>
            <a:gdLst>
              <a:gd name="connsiteX0" fmla="*/ 0 w 40227"/>
              <a:gd name="connsiteY0" fmla="*/ 37718 h 37718"/>
              <a:gd name="connsiteX1" fmla="*/ 0 w 40227"/>
              <a:gd name="connsiteY1" fmla="*/ 0 h 37718"/>
              <a:gd name="connsiteX2" fmla="*/ 40228 w 40227"/>
              <a:gd name="connsiteY2" fmla="*/ 0 h 37718"/>
              <a:gd name="connsiteX3" fmla="*/ 40228 w 40227"/>
              <a:gd name="connsiteY3" fmla="*/ 37718 h 37718"/>
              <a:gd name="connsiteX4" fmla="*/ 0 w 40227"/>
              <a:gd name="connsiteY4" fmla="*/ 37718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718">
                <a:moveTo>
                  <a:pt x="0" y="37718"/>
                </a:moveTo>
                <a:lnTo>
                  <a:pt x="0" y="0"/>
                </a:lnTo>
                <a:lnTo>
                  <a:pt x="40228" y="0"/>
                </a:lnTo>
                <a:lnTo>
                  <a:pt x="40228" y="37718"/>
                </a:lnTo>
                <a:lnTo>
                  <a:pt x="0" y="37718"/>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9" name="Freeform: Shape 918">
            <a:extLst>
              <a:ext uri="{FF2B5EF4-FFF2-40B4-BE49-F238E27FC236}">
                <a16:creationId xmlns:a16="http://schemas.microsoft.com/office/drawing/2014/main" id="{A5275024-6F36-F4B1-9C40-633BEC060F78}"/>
              </a:ext>
            </a:extLst>
          </p:cNvPr>
          <p:cNvSpPr/>
          <p:nvPr/>
        </p:nvSpPr>
        <p:spPr>
          <a:xfrm>
            <a:off x="2017495" y="1841398"/>
            <a:ext cx="53763" cy="50291"/>
          </a:xfrm>
          <a:custGeom>
            <a:avLst/>
            <a:gdLst>
              <a:gd name="connsiteX0" fmla="*/ 0 w 40322"/>
              <a:gd name="connsiteY0" fmla="*/ 37718 h 37718"/>
              <a:gd name="connsiteX1" fmla="*/ 0 w 40322"/>
              <a:gd name="connsiteY1" fmla="*/ 0 h 37718"/>
              <a:gd name="connsiteX2" fmla="*/ 40323 w 40322"/>
              <a:gd name="connsiteY2" fmla="*/ 0 h 37718"/>
              <a:gd name="connsiteX3" fmla="*/ 40323 w 40322"/>
              <a:gd name="connsiteY3" fmla="*/ 37718 h 37718"/>
              <a:gd name="connsiteX4" fmla="*/ 0 w 40322"/>
              <a:gd name="connsiteY4" fmla="*/ 37718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8"/>
                </a:moveTo>
                <a:lnTo>
                  <a:pt x="0" y="0"/>
                </a:lnTo>
                <a:lnTo>
                  <a:pt x="40323" y="0"/>
                </a:lnTo>
                <a:lnTo>
                  <a:pt x="40323" y="37718"/>
                </a:lnTo>
                <a:lnTo>
                  <a:pt x="0" y="37718"/>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0" name="Freeform: Shape 919">
            <a:extLst>
              <a:ext uri="{FF2B5EF4-FFF2-40B4-BE49-F238E27FC236}">
                <a16:creationId xmlns:a16="http://schemas.microsoft.com/office/drawing/2014/main" id="{CBBC3DA2-BD7E-6A4B-21D5-0F885B7D9C90}"/>
              </a:ext>
            </a:extLst>
          </p:cNvPr>
          <p:cNvSpPr/>
          <p:nvPr/>
        </p:nvSpPr>
        <p:spPr>
          <a:xfrm>
            <a:off x="4249831" y="2188240"/>
            <a:ext cx="53763" cy="50164"/>
          </a:xfrm>
          <a:custGeom>
            <a:avLst/>
            <a:gdLst>
              <a:gd name="connsiteX0" fmla="*/ 0 w 40322"/>
              <a:gd name="connsiteY0" fmla="*/ 37623 h 37623"/>
              <a:gd name="connsiteX1" fmla="*/ 0 w 40322"/>
              <a:gd name="connsiteY1" fmla="*/ 0 h 37623"/>
              <a:gd name="connsiteX2" fmla="*/ 40323 w 40322"/>
              <a:gd name="connsiteY2" fmla="*/ 0 h 37623"/>
              <a:gd name="connsiteX3" fmla="*/ 40323 w 40322"/>
              <a:gd name="connsiteY3" fmla="*/ 37623 h 37623"/>
              <a:gd name="connsiteX4" fmla="*/ 0 w 40322"/>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623">
                <a:moveTo>
                  <a:pt x="0" y="37623"/>
                </a:moveTo>
                <a:lnTo>
                  <a:pt x="0" y="0"/>
                </a:lnTo>
                <a:lnTo>
                  <a:pt x="40323" y="0"/>
                </a:lnTo>
                <a:lnTo>
                  <a:pt x="40323"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1" name="Freeform: Shape 920">
            <a:extLst>
              <a:ext uri="{FF2B5EF4-FFF2-40B4-BE49-F238E27FC236}">
                <a16:creationId xmlns:a16="http://schemas.microsoft.com/office/drawing/2014/main" id="{042AEB32-11CE-2AC8-ED12-5D7B2F24F8EC}"/>
              </a:ext>
            </a:extLst>
          </p:cNvPr>
          <p:cNvSpPr/>
          <p:nvPr/>
        </p:nvSpPr>
        <p:spPr>
          <a:xfrm>
            <a:off x="4444598"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2" name="Freeform: Shape 921">
            <a:extLst>
              <a:ext uri="{FF2B5EF4-FFF2-40B4-BE49-F238E27FC236}">
                <a16:creationId xmlns:a16="http://schemas.microsoft.com/office/drawing/2014/main" id="{EC5DBF9A-3009-4209-83B9-84EC42415195}"/>
              </a:ext>
            </a:extLst>
          </p:cNvPr>
          <p:cNvSpPr/>
          <p:nvPr/>
        </p:nvSpPr>
        <p:spPr>
          <a:xfrm>
            <a:off x="5267031"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3" name="Freeform: Shape 922">
            <a:extLst>
              <a:ext uri="{FF2B5EF4-FFF2-40B4-BE49-F238E27FC236}">
                <a16:creationId xmlns:a16="http://schemas.microsoft.com/office/drawing/2014/main" id="{B4743C94-7C9D-BDC1-10DC-50AD907412BF}"/>
              </a:ext>
            </a:extLst>
          </p:cNvPr>
          <p:cNvSpPr/>
          <p:nvPr/>
        </p:nvSpPr>
        <p:spPr>
          <a:xfrm>
            <a:off x="5300505" y="2188240"/>
            <a:ext cx="53763" cy="50164"/>
          </a:xfrm>
          <a:custGeom>
            <a:avLst/>
            <a:gdLst>
              <a:gd name="connsiteX0" fmla="*/ 0 w 40322"/>
              <a:gd name="connsiteY0" fmla="*/ 37623 h 37623"/>
              <a:gd name="connsiteX1" fmla="*/ 0 w 40322"/>
              <a:gd name="connsiteY1" fmla="*/ 0 h 37623"/>
              <a:gd name="connsiteX2" fmla="*/ 40323 w 40322"/>
              <a:gd name="connsiteY2" fmla="*/ 0 h 37623"/>
              <a:gd name="connsiteX3" fmla="*/ 40323 w 40322"/>
              <a:gd name="connsiteY3" fmla="*/ 37623 h 37623"/>
              <a:gd name="connsiteX4" fmla="*/ 0 w 40322"/>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623">
                <a:moveTo>
                  <a:pt x="0" y="37623"/>
                </a:moveTo>
                <a:lnTo>
                  <a:pt x="0" y="0"/>
                </a:lnTo>
                <a:lnTo>
                  <a:pt x="40323" y="0"/>
                </a:lnTo>
                <a:lnTo>
                  <a:pt x="40323"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4" name="Freeform: Shape 923">
            <a:extLst>
              <a:ext uri="{FF2B5EF4-FFF2-40B4-BE49-F238E27FC236}">
                <a16:creationId xmlns:a16="http://schemas.microsoft.com/office/drawing/2014/main" id="{333D4EB0-B3DE-4D66-4DFD-474A374FEA89}"/>
              </a:ext>
            </a:extLst>
          </p:cNvPr>
          <p:cNvSpPr/>
          <p:nvPr/>
        </p:nvSpPr>
        <p:spPr>
          <a:xfrm>
            <a:off x="5344253"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5" name="Freeform: Shape 924">
            <a:extLst>
              <a:ext uri="{FF2B5EF4-FFF2-40B4-BE49-F238E27FC236}">
                <a16:creationId xmlns:a16="http://schemas.microsoft.com/office/drawing/2014/main" id="{FD38ACFF-4DDF-2BEA-6EDA-69F7B4487550}"/>
              </a:ext>
            </a:extLst>
          </p:cNvPr>
          <p:cNvSpPr/>
          <p:nvPr/>
        </p:nvSpPr>
        <p:spPr>
          <a:xfrm>
            <a:off x="5374431"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6" name="Freeform: Shape 925">
            <a:extLst>
              <a:ext uri="{FF2B5EF4-FFF2-40B4-BE49-F238E27FC236}">
                <a16:creationId xmlns:a16="http://schemas.microsoft.com/office/drawing/2014/main" id="{8EDBBD2B-5C5B-D6BC-2663-C5BA745B7B02}"/>
              </a:ext>
            </a:extLst>
          </p:cNvPr>
          <p:cNvSpPr/>
          <p:nvPr/>
        </p:nvSpPr>
        <p:spPr>
          <a:xfrm>
            <a:off x="5381153"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 name="connsiteX5" fmla="*/ 0 w 40227"/>
              <a:gd name="connsiteY5" fmla="*/ 0 h 37623"/>
              <a:gd name="connsiteX6" fmla="*/ 40228 w 40227"/>
              <a:gd name="connsiteY6" fmla="*/ 0 h 37623"/>
              <a:gd name="connsiteX7" fmla="*/ 40228 w 40227"/>
              <a:gd name="connsiteY7" fmla="*/ 37623 h 37623"/>
              <a:gd name="connsiteX8" fmla="*/ 0 w 40227"/>
              <a:gd name="connsiteY8" fmla="*/ 37623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27" h="37623">
                <a:moveTo>
                  <a:pt x="0" y="37623"/>
                </a:moveTo>
                <a:lnTo>
                  <a:pt x="0" y="0"/>
                </a:lnTo>
                <a:lnTo>
                  <a:pt x="40228" y="0"/>
                </a:lnTo>
                <a:lnTo>
                  <a:pt x="40228" y="37623"/>
                </a:lnTo>
                <a:lnTo>
                  <a:pt x="0" y="37623"/>
                </a:ln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7" name="Freeform: Shape 926">
            <a:extLst>
              <a:ext uri="{FF2B5EF4-FFF2-40B4-BE49-F238E27FC236}">
                <a16:creationId xmlns:a16="http://schemas.microsoft.com/office/drawing/2014/main" id="{22B17113-CA5F-249F-142C-57702E20C119}"/>
              </a:ext>
            </a:extLst>
          </p:cNvPr>
          <p:cNvSpPr/>
          <p:nvPr/>
        </p:nvSpPr>
        <p:spPr>
          <a:xfrm>
            <a:off x="5387873"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 name="connsiteX5" fmla="*/ 0 w 40227"/>
              <a:gd name="connsiteY5" fmla="*/ 0 h 37623"/>
              <a:gd name="connsiteX6" fmla="*/ 40228 w 40227"/>
              <a:gd name="connsiteY6" fmla="*/ 0 h 37623"/>
              <a:gd name="connsiteX7" fmla="*/ 40228 w 40227"/>
              <a:gd name="connsiteY7" fmla="*/ 37623 h 37623"/>
              <a:gd name="connsiteX8" fmla="*/ 0 w 40227"/>
              <a:gd name="connsiteY8" fmla="*/ 37623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27" h="37623">
                <a:moveTo>
                  <a:pt x="0" y="37623"/>
                </a:moveTo>
                <a:lnTo>
                  <a:pt x="0" y="0"/>
                </a:lnTo>
                <a:lnTo>
                  <a:pt x="40228" y="0"/>
                </a:lnTo>
                <a:lnTo>
                  <a:pt x="40228" y="37623"/>
                </a:lnTo>
                <a:lnTo>
                  <a:pt x="0" y="37623"/>
                </a:lnTo>
                <a:lnTo>
                  <a:pt x="0" y="0"/>
                </a:lnTo>
                <a:lnTo>
                  <a:pt x="40228" y="0"/>
                </a:lnTo>
                <a:lnTo>
                  <a:pt x="40228" y="37623"/>
                </a:lnTo>
                <a:lnTo>
                  <a:pt x="0" y="37623"/>
                </a:lnTo>
              </a:path>
            </a:pathLst>
          </a:custGeom>
          <a:solidFill>
            <a:srgbClr val="1B64AE"/>
          </a:solidFill>
          <a:ln w="95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8" name="Freeform: Shape 927">
            <a:extLst>
              <a:ext uri="{FF2B5EF4-FFF2-40B4-BE49-F238E27FC236}">
                <a16:creationId xmlns:a16="http://schemas.microsoft.com/office/drawing/2014/main" id="{BF5D77F2-678A-3821-05DC-BDF9CBB5F640}"/>
              </a:ext>
            </a:extLst>
          </p:cNvPr>
          <p:cNvSpPr/>
          <p:nvPr/>
        </p:nvSpPr>
        <p:spPr>
          <a:xfrm>
            <a:off x="5394593"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9" name="Freeform: Shape 928">
            <a:extLst>
              <a:ext uri="{FF2B5EF4-FFF2-40B4-BE49-F238E27FC236}">
                <a16:creationId xmlns:a16="http://schemas.microsoft.com/office/drawing/2014/main" id="{1AC4DCF6-B962-A49C-94CC-2AE48679CBB2}"/>
              </a:ext>
            </a:extLst>
          </p:cNvPr>
          <p:cNvSpPr/>
          <p:nvPr/>
        </p:nvSpPr>
        <p:spPr>
          <a:xfrm>
            <a:off x="5401314"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0" name="Freeform: Shape 929">
            <a:extLst>
              <a:ext uri="{FF2B5EF4-FFF2-40B4-BE49-F238E27FC236}">
                <a16:creationId xmlns:a16="http://schemas.microsoft.com/office/drawing/2014/main" id="{B1CB0CBC-5265-B64C-FDAC-58374398D46C}"/>
              </a:ext>
            </a:extLst>
          </p:cNvPr>
          <p:cNvSpPr/>
          <p:nvPr/>
        </p:nvSpPr>
        <p:spPr>
          <a:xfrm>
            <a:off x="5408034"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1" name="Freeform: Shape 930">
            <a:extLst>
              <a:ext uri="{FF2B5EF4-FFF2-40B4-BE49-F238E27FC236}">
                <a16:creationId xmlns:a16="http://schemas.microsoft.com/office/drawing/2014/main" id="{EE24B565-FDB3-B5D1-3335-5A0E7CD4EF5E}"/>
              </a:ext>
            </a:extLst>
          </p:cNvPr>
          <p:cNvSpPr/>
          <p:nvPr/>
        </p:nvSpPr>
        <p:spPr>
          <a:xfrm>
            <a:off x="5411331" y="2188240"/>
            <a:ext cx="53763" cy="50164"/>
          </a:xfrm>
          <a:custGeom>
            <a:avLst/>
            <a:gdLst>
              <a:gd name="connsiteX0" fmla="*/ 0 w 40322"/>
              <a:gd name="connsiteY0" fmla="*/ 37623 h 37623"/>
              <a:gd name="connsiteX1" fmla="*/ 0 w 40322"/>
              <a:gd name="connsiteY1" fmla="*/ 0 h 37623"/>
              <a:gd name="connsiteX2" fmla="*/ 40323 w 40322"/>
              <a:gd name="connsiteY2" fmla="*/ 0 h 37623"/>
              <a:gd name="connsiteX3" fmla="*/ 40323 w 40322"/>
              <a:gd name="connsiteY3" fmla="*/ 37623 h 37623"/>
              <a:gd name="connsiteX4" fmla="*/ 0 w 40322"/>
              <a:gd name="connsiteY4" fmla="*/ 37623 h 37623"/>
              <a:gd name="connsiteX5" fmla="*/ 0 w 40322"/>
              <a:gd name="connsiteY5" fmla="*/ 0 h 37623"/>
              <a:gd name="connsiteX6" fmla="*/ 40323 w 40322"/>
              <a:gd name="connsiteY6" fmla="*/ 0 h 37623"/>
              <a:gd name="connsiteX7" fmla="*/ 40323 w 40322"/>
              <a:gd name="connsiteY7" fmla="*/ 37623 h 37623"/>
              <a:gd name="connsiteX8" fmla="*/ 0 w 40322"/>
              <a:gd name="connsiteY8" fmla="*/ 37623 h 37623"/>
              <a:gd name="connsiteX9" fmla="*/ 0 w 40322"/>
              <a:gd name="connsiteY9" fmla="*/ 0 h 37623"/>
              <a:gd name="connsiteX10" fmla="*/ 40323 w 40322"/>
              <a:gd name="connsiteY10" fmla="*/ 0 h 37623"/>
              <a:gd name="connsiteX11" fmla="*/ 40323 w 40322"/>
              <a:gd name="connsiteY11" fmla="*/ 37623 h 37623"/>
              <a:gd name="connsiteX12" fmla="*/ 0 w 40322"/>
              <a:gd name="connsiteY12" fmla="*/ 37623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22" h="37623">
                <a:moveTo>
                  <a:pt x="0" y="37623"/>
                </a:moveTo>
                <a:lnTo>
                  <a:pt x="0" y="0"/>
                </a:lnTo>
                <a:lnTo>
                  <a:pt x="40323" y="0"/>
                </a:lnTo>
                <a:lnTo>
                  <a:pt x="40323" y="37623"/>
                </a:lnTo>
                <a:lnTo>
                  <a:pt x="0" y="37623"/>
                </a:lnTo>
                <a:lnTo>
                  <a:pt x="0" y="0"/>
                </a:lnTo>
                <a:lnTo>
                  <a:pt x="40323" y="0"/>
                </a:lnTo>
                <a:lnTo>
                  <a:pt x="40323" y="37623"/>
                </a:lnTo>
                <a:lnTo>
                  <a:pt x="0" y="37623"/>
                </a:lnTo>
                <a:lnTo>
                  <a:pt x="0" y="0"/>
                </a:lnTo>
                <a:lnTo>
                  <a:pt x="40323" y="0"/>
                </a:lnTo>
                <a:lnTo>
                  <a:pt x="40323"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2" name="Freeform: Shape 931">
            <a:extLst>
              <a:ext uri="{FF2B5EF4-FFF2-40B4-BE49-F238E27FC236}">
                <a16:creationId xmlns:a16="http://schemas.microsoft.com/office/drawing/2014/main" id="{4FDAF66C-A540-28CF-AC2C-632964DB06F2}"/>
              </a:ext>
            </a:extLst>
          </p:cNvPr>
          <p:cNvSpPr/>
          <p:nvPr/>
        </p:nvSpPr>
        <p:spPr>
          <a:xfrm>
            <a:off x="5438213"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3" name="Freeform: Shape 932">
            <a:extLst>
              <a:ext uri="{FF2B5EF4-FFF2-40B4-BE49-F238E27FC236}">
                <a16:creationId xmlns:a16="http://schemas.microsoft.com/office/drawing/2014/main" id="{E464C2BE-7EF4-8308-F40C-D50D43835B14}"/>
              </a:ext>
            </a:extLst>
          </p:cNvPr>
          <p:cNvSpPr/>
          <p:nvPr/>
        </p:nvSpPr>
        <p:spPr>
          <a:xfrm>
            <a:off x="5508714" y="2188240"/>
            <a:ext cx="53636" cy="50164"/>
          </a:xfrm>
          <a:custGeom>
            <a:avLst/>
            <a:gdLst>
              <a:gd name="connsiteX0" fmla="*/ 0 w 40227"/>
              <a:gd name="connsiteY0" fmla="*/ 37623 h 37623"/>
              <a:gd name="connsiteX1" fmla="*/ 0 w 40227"/>
              <a:gd name="connsiteY1" fmla="*/ 0 h 37623"/>
              <a:gd name="connsiteX2" fmla="*/ 40228 w 40227"/>
              <a:gd name="connsiteY2" fmla="*/ 0 h 37623"/>
              <a:gd name="connsiteX3" fmla="*/ 40228 w 40227"/>
              <a:gd name="connsiteY3" fmla="*/ 37623 h 37623"/>
              <a:gd name="connsiteX4" fmla="*/ 0 w 40227"/>
              <a:gd name="connsiteY4" fmla="*/ 37623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7" h="37623">
                <a:moveTo>
                  <a:pt x="0" y="37623"/>
                </a:moveTo>
                <a:lnTo>
                  <a:pt x="0" y="0"/>
                </a:lnTo>
                <a:lnTo>
                  <a:pt x="40228" y="0"/>
                </a:lnTo>
                <a:lnTo>
                  <a:pt x="40228" y="37623"/>
                </a:lnTo>
                <a:lnTo>
                  <a:pt x="0" y="37623"/>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89" name="Freeform: Shape 1088">
            <a:extLst>
              <a:ext uri="{FF2B5EF4-FFF2-40B4-BE49-F238E27FC236}">
                <a16:creationId xmlns:a16="http://schemas.microsoft.com/office/drawing/2014/main" id="{EDDE1228-C8C9-FFD0-9601-1CCCA2742C2B}"/>
              </a:ext>
            </a:extLst>
          </p:cNvPr>
          <p:cNvSpPr/>
          <p:nvPr/>
        </p:nvSpPr>
        <p:spPr>
          <a:xfrm>
            <a:off x="2428418" y="4543577"/>
            <a:ext cx="305844" cy="12700"/>
          </a:xfrm>
          <a:custGeom>
            <a:avLst/>
            <a:gdLst>
              <a:gd name="connsiteX0" fmla="*/ 0 w 229383"/>
              <a:gd name="connsiteY0" fmla="*/ 0 h 9525"/>
              <a:gd name="connsiteX1" fmla="*/ 229384 w 229383"/>
              <a:gd name="connsiteY1" fmla="*/ 0 h 9525"/>
            </a:gdLst>
            <a:ahLst/>
            <a:cxnLst>
              <a:cxn ang="0">
                <a:pos x="connsiteX0" y="connsiteY0"/>
              </a:cxn>
              <a:cxn ang="0">
                <a:pos x="connsiteX1" y="connsiteY1"/>
              </a:cxn>
            </a:cxnLst>
            <a:rect l="l" t="t" r="r" b="b"/>
            <a:pathLst>
              <a:path w="229383" h="9525">
                <a:moveTo>
                  <a:pt x="0" y="0"/>
                </a:moveTo>
                <a:lnTo>
                  <a:pt x="229384" y="0"/>
                </a:lnTo>
              </a:path>
            </a:pathLst>
          </a:custGeom>
          <a:ln w="9525"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0" name="Freeform: Shape 1089">
            <a:extLst>
              <a:ext uri="{FF2B5EF4-FFF2-40B4-BE49-F238E27FC236}">
                <a16:creationId xmlns:a16="http://schemas.microsoft.com/office/drawing/2014/main" id="{9E9B9F05-0EF8-AC36-BECC-EEB77485AA53}"/>
              </a:ext>
            </a:extLst>
          </p:cNvPr>
          <p:cNvSpPr/>
          <p:nvPr/>
        </p:nvSpPr>
        <p:spPr>
          <a:xfrm>
            <a:off x="2428418" y="4601489"/>
            <a:ext cx="305844" cy="12700"/>
          </a:xfrm>
          <a:custGeom>
            <a:avLst/>
            <a:gdLst>
              <a:gd name="connsiteX0" fmla="*/ 0 w 229383"/>
              <a:gd name="connsiteY0" fmla="*/ 0 h 9525"/>
              <a:gd name="connsiteX1" fmla="*/ 229384 w 229383"/>
              <a:gd name="connsiteY1" fmla="*/ 0 h 9525"/>
            </a:gdLst>
            <a:ahLst/>
            <a:cxnLst>
              <a:cxn ang="0">
                <a:pos x="connsiteX0" y="connsiteY0"/>
              </a:cxn>
              <a:cxn ang="0">
                <a:pos x="connsiteX1" y="connsiteY1"/>
              </a:cxn>
            </a:cxnLst>
            <a:rect l="l" t="t" r="r" b="b"/>
            <a:pathLst>
              <a:path w="229383" h="9525">
                <a:moveTo>
                  <a:pt x="0" y="0"/>
                </a:moveTo>
                <a:lnTo>
                  <a:pt x="229384" y="0"/>
                </a:lnTo>
              </a:path>
            </a:pathLst>
          </a:custGeom>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1" name="Freeform: Shape 1090">
            <a:extLst>
              <a:ext uri="{FF2B5EF4-FFF2-40B4-BE49-F238E27FC236}">
                <a16:creationId xmlns:a16="http://schemas.microsoft.com/office/drawing/2014/main" id="{C3AC2074-8A4E-6602-3B3D-692EAD5D6DC7}"/>
              </a:ext>
            </a:extLst>
          </p:cNvPr>
          <p:cNvSpPr/>
          <p:nvPr/>
        </p:nvSpPr>
        <p:spPr>
          <a:xfrm>
            <a:off x="2401536" y="4452898"/>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2" name="Freeform: Shape 1091">
            <a:extLst>
              <a:ext uri="{FF2B5EF4-FFF2-40B4-BE49-F238E27FC236}">
                <a16:creationId xmlns:a16="http://schemas.microsoft.com/office/drawing/2014/main" id="{AD4F6A0A-C1E2-4CEC-38CF-497A4C7D25E3}"/>
              </a:ext>
            </a:extLst>
          </p:cNvPr>
          <p:cNvSpPr/>
          <p:nvPr/>
        </p:nvSpPr>
        <p:spPr>
          <a:xfrm>
            <a:off x="2502343" y="4453024"/>
            <a:ext cx="53763" cy="50291"/>
          </a:xfrm>
          <a:custGeom>
            <a:avLst/>
            <a:gdLst>
              <a:gd name="connsiteX0" fmla="*/ 0 w 40322"/>
              <a:gd name="connsiteY0" fmla="*/ 37719 h 37718"/>
              <a:gd name="connsiteX1" fmla="*/ 0 w 40322"/>
              <a:gd name="connsiteY1" fmla="*/ 0 h 37718"/>
              <a:gd name="connsiteX2" fmla="*/ 40323 w 40322"/>
              <a:gd name="connsiteY2" fmla="*/ 0 h 37718"/>
              <a:gd name="connsiteX3" fmla="*/ 40323 w 40322"/>
              <a:gd name="connsiteY3" fmla="*/ 37719 h 37718"/>
              <a:gd name="connsiteX4" fmla="*/ 0 w 40322"/>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3" name="Freeform: Shape 1092">
            <a:extLst>
              <a:ext uri="{FF2B5EF4-FFF2-40B4-BE49-F238E27FC236}">
                <a16:creationId xmlns:a16="http://schemas.microsoft.com/office/drawing/2014/main" id="{AB83C5B1-BA4F-E8E0-EC8D-448FBFB3A0CB}"/>
              </a:ext>
            </a:extLst>
          </p:cNvPr>
          <p:cNvSpPr/>
          <p:nvPr/>
        </p:nvSpPr>
        <p:spPr>
          <a:xfrm>
            <a:off x="2502343" y="4518304"/>
            <a:ext cx="53763" cy="50292"/>
          </a:xfrm>
          <a:custGeom>
            <a:avLst/>
            <a:gdLst>
              <a:gd name="connsiteX0" fmla="*/ 20161 w 40322"/>
              <a:gd name="connsiteY0" fmla="*/ 0 h 37719"/>
              <a:gd name="connsiteX1" fmla="*/ 40323 w 40322"/>
              <a:gd name="connsiteY1" fmla="*/ 37719 h 37719"/>
              <a:gd name="connsiteX2" fmla="*/ 0 w 40322"/>
              <a:gd name="connsiteY2" fmla="*/ 37719 h 37719"/>
              <a:gd name="connsiteX3" fmla="*/ 20161 w 40322"/>
              <a:gd name="connsiteY3" fmla="*/ 0 h 37719"/>
            </a:gdLst>
            <a:ahLst/>
            <a:cxnLst>
              <a:cxn ang="0">
                <a:pos x="connsiteX0" y="connsiteY0"/>
              </a:cxn>
              <a:cxn ang="0">
                <a:pos x="connsiteX1" y="connsiteY1"/>
              </a:cxn>
              <a:cxn ang="0">
                <a:pos x="connsiteX2" y="connsiteY2"/>
              </a:cxn>
              <a:cxn ang="0">
                <a:pos x="connsiteX3" y="connsiteY3"/>
              </a:cxn>
            </a:cxnLst>
            <a:rect l="l" t="t" r="r" b="b"/>
            <a:pathLst>
              <a:path w="40322" h="37719">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4" name="Freeform: Shape 1093">
            <a:extLst>
              <a:ext uri="{FF2B5EF4-FFF2-40B4-BE49-F238E27FC236}">
                <a16:creationId xmlns:a16="http://schemas.microsoft.com/office/drawing/2014/main" id="{C33C4A72-8FC1-8EFF-259A-FF6EA1234637}"/>
              </a:ext>
            </a:extLst>
          </p:cNvPr>
          <p:cNvSpPr/>
          <p:nvPr/>
        </p:nvSpPr>
        <p:spPr>
          <a:xfrm>
            <a:off x="2502343" y="4518304"/>
            <a:ext cx="53763" cy="50292"/>
          </a:xfrm>
          <a:custGeom>
            <a:avLst/>
            <a:gdLst>
              <a:gd name="connsiteX0" fmla="*/ 20161 w 40322"/>
              <a:gd name="connsiteY0" fmla="*/ 0 h 37719"/>
              <a:gd name="connsiteX1" fmla="*/ 40323 w 40322"/>
              <a:gd name="connsiteY1" fmla="*/ 37719 h 37719"/>
              <a:gd name="connsiteX2" fmla="*/ 0 w 40322"/>
              <a:gd name="connsiteY2" fmla="*/ 37719 h 37719"/>
              <a:gd name="connsiteX3" fmla="*/ 20161 w 40322"/>
              <a:gd name="connsiteY3" fmla="*/ 0 h 37719"/>
            </a:gdLst>
            <a:ahLst/>
            <a:cxnLst>
              <a:cxn ang="0">
                <a:pos x="connsiteX0" y="connsiteY0"/>
              </a:cxn>
              <a:cxn ang="0">
                <a:pos x="connsiteX1" y="connsiteY1"/>
              </a:cxn>
              <a:cxn ang="0">
                <a:pos x="connsiteX2" y="connsiteY2"/>
              </a:cxn>
              <a:cxn ang="0">
                <a:pos x="connsiteX3" y="connsiteY3"/>
              </a:cxn>
            </a:cxnLst>
            <a:rect l="l" t="t" r="r" b="b"/>
            <a:pathLst>
              <a:path w="40322" h="37719">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5" name="Freeform: Shape 1094">
            <a:extLst>
              <a:ext uri="{FF2B5EF4-FFF2-40B4-BE49-F238E27FC236}">
                <a16:creationId xmlns:a16="http://schemas.microsoft.com/office/drawing/2014/main" id="{EC27CA28-B480-0DD0-55AF-B56D72F47116}"/>
              </a:ext>
            </a:extLst>
          </p:cNvPr>
          <p:cNvSpPr/>
          <p:nvPr/>
        </p:nvSpPr>
        <p:spPr>
          <a:xfrm>
            <a:off x="2502343" y="4568722"/>
            <a:ext cx="53763" cy="50291"/>
          </a:xfrm>
          <a:custGeom>
            <a:avLst/>
            <a:gdLst>
              <a:gd name="connsiteX0" fmla="*/ 0 w 40322"/>
              <a:gd name="connsiteY0" fmla="*/ 37719 h 37718"/>
              <a:gd name="connsiteX1" fmla="*/ 0 w 40322"/>
              <a:gd name="connsiteY1" fmla="*/ 0 h 37718"/>
              <a:gd name="connsiteX2" fmla="*/ 40323 w 40322"/>
              <a:gd name="connsiteY2" fmla="*/ 0 h 37718"/>
              <a:gd name="connsiteX3" fmla="*/ 40323 w 40322"/>
              <a:gd name="connsiteY3" fmla="*/ 37719 h 37718"/>
              <a:gd name="connsiteX4" fmla="*/ 0 w 40322"/>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6" name="Freeform: Shape 1095">
            <a:extLst>
              <a:ext uri="{FF2B5EF4-FFF2-40B4-BE49-F238E27FC236}">
                <a16:creationId xmlns:a16="http://schemas.microsoft.com/office/drawing/2014/main" id="{5155A9DF-A61A-B556-0100-AC56FF88A5BC}"/>
              </a:ext>
            </a:extLst>
          </p:cNvPr>
          <p:cNvSpPr/>
          <p:nvPr/>
        </p:nvSpPr>
        <p:spPr>
          <a:xfrm>
            <a:off x="736255" y="5401208"/>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7" name="Freeform: Shape 1096">
            <a:extLst>
              <a:ext uri="{FF2B5EF4-FFF2-40B4-BE49-F238E27FC236}">
                <a16:creationId xmlns:a16="http://schemas.microsoft.com/office/drawing/2014/main" id="{29A07726-44FF-6AAE-D01B-ADB4EF84DC1F}"/>
              </a:ext>
            </a:extLst>
          </p:cNvPr>
          <p:cNvSpPr/>
          <p:nvPr/>
        </p:nvSpPr>
        <p:spPr>
          <a:xfrm>
            <a:off x="760602" y="5310657"/>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8" name="Freeform: Shape 1097">
            <a:extLst>
              <a:ext uri="{FF2B5EF4-FFF2-40B4-BE49-F238E27FC236}">
                <a16:creationId xmlns:a16="http://schemas.microsoft.com/office/drawing/2014/main" id="{B152BF3C-0608-98E7-EC13-D9F8FFB45F0D}"/>
              </a:ext>
            </a:extLst>
          </p:cNvPr>
          <p:cNvSpPr/>
          <p:nvPr/>
        </p:nvSpPr>
        <p:spPr>
          <a:xfrm>
            <a:off x="736255" y="5222645"/>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9" name="Freeform: Shape 1098">
            <a:extLst>
              <a:ext uri="{FF2B5EF4-FFF2-40B4-BE49-F238E27FC236}">
                <a16:creationId xmlns:a16="http://schemas.microsoft.com/office/drawing/2014/main" id="{818661D1-A5E9-C524-DECE-9B5123D5AC20}"/>
              </a:ext>
            </a:extLst>
          </p:cNvPr>
          <p:cNvSpPr/>
          <p:nvPr/>
        </p:nvSpPr>
        <p:spPr>
          <a:xfrm>
            <a:off x="760602" y="5132094"/>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0" name="Freeform: Shape 1099">
            <a:extLst>
              <a:ext uri="{FF2B5EF4-FFF2-40B4-BE49-F238E27FC236}">
                <a16:creationId xmlns:a16="http://schemas.microsoft.com/office/drawing/2014/main" id="{01C6607F-7E6F-054C-F293-826669FC2F86}"/>
              </a:ext>
            </a:extLst>
          </p:cNvPr>
          <p:cNvSpPr/>
          <p:nvPr/>
        </p:nvSpPr>
        <p:spPr>
          <a:xfrm>
            <a:off x="736255" y="5044084"/>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1" name="Freeform: Shape 1100">
            <a:extLst>
              <a:ext uri="{FF2B5EF4-FFF2-40B4-BE49-F238E27FC236}">
                <a16:creationId xmlns:a16="http://schemas.microsoft.com/office/drawing/2014/main" id="{A8E64203-2390-F061-219D-93A3AABAAF81}"/>
              </a:ext>
            </a:extLst>
          </p:cNvPr>
          <p:cNvSpPr/>
          <p:nvPr/>
        </p:nvSpPr>
        <p:spPr>
          <a:xfrm>
            <a:off x="760602" y="4953533"/>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2" name="Freeform: Shape 1101">
            <a:extLst>
              <a:ext uri="{FF2B5EF4-FFF2-40B4-BE49-F238E27FC236}">
                <a16:creationId xmlns:a16="http://schemas.microsoft.com/office/drawing/2014/main" id="{08B04C73-0316-16A6-C197-3CF0BF68F0C2}"/>
              </a:ext>
            </a:extLst>
          </p:cNvPr>
          <p:cNvSpPr/>
          <p:nvPr/>
        </p:nvSpPr>
        <p:spPr>
          <a:xfrm>
            <a:off x="736255" y="4865521"/>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3" name="Freeform: Shape 1102">
            <a:extLst>
              <a:ext uri="{FF2B5EF4-FFF2-40B4-BE49-F238E27FC236}">
                <a16:creationId xmlns:a16="http://schemas.microsoft.com/office/drawing/2014/main" id="{E9E5EFF2-E9E2-5683-5FDE-AAC710AFB417}"/>
              </a:ext>
            </a:extLst>
          </p:cNvPr>
          <p:cNvSpPr/>
          <p:nvPr/>
        </p:nvSpPr>
        <p:spPr>
          <a:xfrm>
            <a:off x="760602" y="4774970"/>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4" name="Freeform: Shape 1103">
            <a:extLst>
              <a:ext uri="{FF2B5EF4-FFF2-40B4-BE49-F238E27FC236}">
                <a16:creationId xmlns:a16="http://schemas.microsoft.com/office/drawing/2014/main" id="{5D3169A9-1363-A756-F045-CD9459D71342}"/>
              </a:ext>
            </a:extLst>
          </p:cNvPr>
          <p:cNvSpPr/>
          <p:nvPr/>
        </p:nvSpPr>
        <p:spPr>
          <a:xfrm>
            <a:off x="736255" y="4686960"/>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5" name="Freeform: Shape 1104">
            <a:extLst>
              <a:ext uri="{FF2B5EF4-FFF2-40B4-BE49-F238E27FC236}">
                <a16:creationId xmlns:a16="http://schemas.microsoft.com/office/drawing/2014/main" id="{C483950A-BDCD-3255-E108-1B92C9FA5D35}"/>
              </a:ext>
            </a:extLst>
          </p:cNvPr>
          <p:cNvSpPr/>
          <p:nvPr/>
        </p:nvSpPr>
        <p:spPr>
          <a:xfrm>
            <a:off x="760602" y="4596409"/>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6" name="Freeform: Shape 1105">
            <a:extLst>
              <a:ext uri="{FF2B5EF4-FFF2-40B4-BE49-F238E27FC236}">
                <a16:creationId xmlns:a16="http://schemas.microsoft.com/office/drawing/2014/main" id="{84BB7B20-7824-D944-7550-CB9AC4400430}"/>
              </a:ext>
            </a:extLst>
          </p:cNvPr>
          <p:cNvSpPr/>
          <p:nvPr/>
        </p:nvSpPr>
        <p:spPr>
          <a:xfrm>
            <a:off x="736255" y="4508397"/>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7" name="Freeform: Shape 1106">
            <a:extLst>
              <a:ext uri="{FF2B5EF4-FFF2-40B4-BE49-F238E27FC236}">
                <a16:creationId xmlns:a16="http://schemas.microsoft.com/office/drawing/2014/main" id="{913C9C54-6432-5070-7E87-9856D84D1B48}"/>
              </a:ext>
            </a:extLst>
          </p:cNvPr>
          <p:cNvSpPr/>
          <p:nvPr/>
        </p:nvSpPr>
        <p:spPr>
          <a:xfrm>
            <a:off x="760602" y="4417846"/>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8" name="Freeform: Shape 1107">
            <a:extLst>
              <a:ext uri="{FF2B5EF4-FFF2-40B4-BE49-F238E27FC236}">
                <a16:creationId xmlns:a16="http://schemas.microsoft.com/office/drawing/2014/main" id="{C1A5DF76-46C3-BACA-894E-92084B770922}"/>
              </a:ext>
            </a:extLst>
          </p:cNvPr>
          <p:cNvSpPr/>
          <p:nvPr/>
        </p:nvSpPr>
        <p:spPr>
          <a:xfrm>
            <a:off x="736255" y="4329836"/>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9" name="Freeform: Shape 1108">
            <a:extLst>
              <a:ext uri="{FF2B5EF4-FFF2-40B4-BE49-F238E27FC236}">
                <a16:creationId xmlns:a16="http://schemas.microsoft.com/office/drawing/2014/main" id="{A02C12FF-E541-2266-65D9-08CE1558A899}"/>
              </a:ext>
            </a:extLst>
          </p:cNvPr>
          <p:cNvSpPr/>
          <p:nvPr/>
        </p:nvSpPr>
        <p:spPr>
          <a:xfrm>
            <a:off x="760602" y="4239285"/>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0" name="Freeform: Shape 1109">
            <a:extLst>
              <a:ext uri="{FF2B5EF4-FFF2-40B4-BE49-F238E27FC236}">
                <a16:creationId xmlns:a16="http://schemas.microsoft.com/office/drawing/2014/main" id="{51CED0B1-ECFB-3B7D-FB4F-69CD4BFAABC8}"/>
              </a:ext>
            </a:extLst>
          </p:cNvPr>
          <p:cNvSpPr/>
          <p:nvPr/>
        </p:nvSpPr>
        <p:spPr>
          <a:xfrm>
            <a:off x="736255" y="4148733"/>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1" name="Freeform: Shape 1110">
            <a:extLst>
              <a:ext uri="{FF2B5EF4-FFF2-40B4-BE49-F238E27FC236}">
                <a16:creationId xmlns:a16="http://schemas.microsoft.com/office/drawing/2014/main" id="{4BFA8F00-4E43-DA2F-748A-7BB79C54F543}"/>
              </a:ext>
            </a:extLst>
          </p:cNvPr>
          <p:cNvSpPr/>
          <p:nvPr/>
        </p:nvSpPr>
        <p:spPr>
          <a:xfrm>
            <a:off x="760602" y="4060722"/>
            <a:ext cx="21429" cy="12700"/>
          </a:xfrm>
          <a:custGeom>
            <a:avLst/>
            <a:gdLst>
              <a:gd name="connsiteX0" fmla="*/ 0 w 16072"/>
              <a:gd name="connsiteY0" fmla="*/ 0 h 9525"/>
              <a:gd name="connsiteX1" fmla="*/ 16072 w 16072"/>
              <a:gd name="connsiteY1" fmla="*/ 0 h 9525"/>
            </a:gdLst>
            <a:ahLst/>
            <a:cxnLst>
              <a:cxn ang="0">
                <a:pos x="connsiteX0" y="connsiteY0"/>
              </a:cxn>
              <a:cxn ang="0">
                <a:pos x="connsiteX1" y="connsiteY1"/>
              </a:cxn>
            </a:cxnLst>
            <a:rect l="l" t="t" r="r" b="b"/>
            <a:pathLst>
              <a:path w="16072" h="9525">
                <a:moveTo>
                  <a:pt x="0" y="0"/>
                </a:moveTo>
                <a:lnTo>
                  <a:pt x="16072"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2" name="Freeform: Shape 1111">
            <a:extLst>
              <a:ext uri="{FF2B5EF4-FFF2-40B4-BE49-F238E27FC236}">
                <a16:creationId xmlns:a16="http://schemas.microsoft.com/office/drawing/2014/main" id="{AC26F1E3-8EF3-CCAA-EEFD-3F2F04A4A8F6}"/>
              </a:ext>
            </a:extLst>
          </p:cNvPr>
          <p:cNvSpPr/>
          <p:nvPr/>
        </p:nvSpPr>
        <p:spPr>
          <a:xfrm>
            <a:off x="736255" y="3970172"/>
            <a:ext cx="45775" cy="12700"/>
          </a:xfrm>
          <a:custGeom>
            <a:avLst/>
            <a:gdLst>
              <a:gd name="connsiteX0" fmla="*/ 34331 w 34331"/>
              <a:gd name="connsiteY0" fmla="*/ 0 h 9525"/>
              <a:gd name="connsiteX1" fmla="*/ 0 w 34331"/>
              <a:gd name="connsiteY1" fmla="*/ 0 h 9525"/>
            </a:gdLst>
            <a:ahLst/>
            <a:cxnLst>
              <a:cxn ang="0">
                <a:pos x="connsiteX0" y="connsiteY0"/>
              </a:cxn>
              <a:cxn ang="0">
                <a:pos x="connsiteX1" y="connsiteY1"/>
              </a:cxn>
            </a:cxnLst>
            <a:rect l="l" t="t" r="r" b="b"/>
            <a:pathLst>
              <a:path w="34331" h="9525">
                <a:moveTo>
                  <a:pt x="34331"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3" name="Freeform: Shape 1112">
            <a:extLst>
              <a:ext uri="{FF2B5EF4-FFF2-40B4-BE49-F238E27FC236}">
                <a16:creationId xmlns:a16="http://schemas.microsoft.com/office/drawing/2014/main" id="{34B7508D-6375-6DD8-683F-7AB265585AFA}"/>
              </a:ext>
            </a:extLst>
          </p:cNvPr>
          <p:cNvSpPr/>
          <p:nvPr/>
        </p:nvSpPr>
        <p:spPr>
          <a:xfrm>
            <a:off x="1578341"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4" name="Freeform: Shape 1113">
            <a:extLst>
              <a:ext uri="{FF2B5EF4-FFF2-40B4-BE49-F238E27FC236}">
                <a16:creationId xmlns:a16="http://schemas.microsoft.com/office/drawing/2014/main" id="{EDD74245-D64E-D441-ED85-4BB33EEB54D2}"/>
              </a:ext>
            </a:extLst>
          </p:cNvPr>
          <p:cNvSpPr/>
          <p:nvPr/>
        </p:nvSpPr>
        <p:spPr>
          <a:xfrm>
            <a:off x="1658988"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5" name="Freeform: Shape 1114">
            <a:extLst>
              <a:ext uri="{FF2B5EF4-FFF2-40B4-BE49-F238E27FC236}">
                <a16:creationId xmlns:a16="http://schemas.microsoft.com/office/drawing/2014/main" id="{E1785D60-67F5-498E-67A0-74E2BEAF2968}"/>
              </a:ext>
            </a:extLst>
          </p:cNvPr>
          <p:cNvSpPr/>
          <p:nvPr/>
        </p:nvSpPr>
        <p:spPr>
          <a:xfrm>
            <a:off x="1739633"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6" name="Freeform: Shape 1115">
            <a:extLst>
              <a:ext uri="{FF2B5EF4-FFF2-40B4-BE49-F238E27FC236}">
                <a16:creationId xmlns:a16="http://schemas.microsoft.com/office/drawing/2014/main" id="{6EEEAA48-23DE-9C86-58F6-96AD40678DB3}"/>
              </a:ext>
            </a:extLst>
          </p:cNvPr>
          <p:cNvSpPr/>
          <p:nvPr/>
        </p:nvSpPr>
        <p:spPr>
          <a:xfrm>
            <a:off x="1820279"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7" name="Freeform: Shape 1116">
            <a:extLst>
              <a:ext uri="{FF2B5EF4-FFF2-40B4-BE49-F238E27FC236}">
                <a16:creationId xmlns:a16="http://schemas.microsoft.com/office/drawing/2014/main" id="{AF824A63-7CEC-938A-3530-7707C8B7CFA1}"/>
              </a:ext>
            </a:extLst>
          </p:cNvPr>
          <p:cNvSpPr/>
          <p:nvPr/>
        </p:nvSpPr>
        <p:spPr>
          <a:xfrm>
            <a:off x="1897501"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8" name="Freeform: Shape 1117">
            <a:extLst>
              <a:ext uri="{FF2B5EF4-FFF2-40B4-BE49-F238E27FC236}">
                <a16:creationId xmlns:a16="http://schemas.microsoft.com/office/drawing/2014/main" id="{4DE37E5B-CA00-7A04-D504-C3599002F0DD}"/>
              </a:ext>
            </a:extLst>
          </p:cNvPr>
          <p:cNvSpPr/>
          <p:nvPr/>
        </p:nvSpPr>
        <p:spPr>
          <a:xfrm>
            <a:off x="197814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9" name="Freeform: Shape 1118">
            <a:extLst>
              <a:ext uri="{FF2B5EF4-FFF2-40B4-BE49-F238E27FC236}">
                <a16:creationId xmlns:a16="http://schemas.microsoft.com/office/drawing/2014/main" id="{56347C9B-476D-706F-3A49-7F4265CC9E3C}"/>
              </a:ext>
            </a:extLst>
          </p:cNvPr>
          <p:cNvSpPr/>
          <p:nvPr/>
        </p:nvSpPr>
        <p:spPr>
          <a:xfrm>
            <a:off x="2058792"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0" name="Freeform: Shape 1119">
            <a:extLst>
              <a:ext uri="{FF2B5EF4-FFF2-40B4-BE49-F238E27FC236}">
                <a16:creationId xmlns:a16="http://schemas.microsoft.com/office/drawing/2014/main" id="{5E5F4D46-C154-9BE7-302E-13928C7FC6C0}"/>
              </a:ext>
            </a:extLst>
          </p:cNvPr>
          <p:cNvSpPr/>
          <p:nvPr/>
        </p:nvSpPr>
        <p:spPr>
          <a:xfrm>
            <a:off x="213943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1" name="Freeform: Shape 1120">
            <a:extLst>
              <a:ext uri="{FF2B5EF4-FFF2-40B4-BE49-F238E27FC236}">
                <a16:creationId xmlns:a16="http://schemas.microsoft.com/office/drawing/2014/main" id="{21419467-2682-28B9-4767-BEE7BD953AB1}"/>
              </a:ext>
            </a:extLst>
          </p:cNvPr>
          <p:cNvSpPr/>
          <p:nvPr/>
        </p:nvSpPr>
        <p:spPr>
          <a:xfrm>
            <a:off x="2220083"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2" name="Freeform: Shape 1121">
            <a:extLst>
              <a:ext uri="{FF2B5EF4-FFF2-40B4-BE49-F238E27FC236}">
                <a16:creationId xmlns:a16="http://schemas.microsoft.com/office/drawing/2014/main" id="{D921FFAE-DE9D-99CD-096B-8E5754CB0C8C}"/>
              </a:ext>
            </a:extLst>
          </p:cNvPr>
          <p:cNvSpPr/>
          <p:nvPr/>
        </p:nvSpPr>
        <p:spPr>
          <a:xfrm>
            <a:off x="2300729"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3" name="Freeform: Shape 1122">
            <a:extLst>
              <a:ext uri="{FF2B5EF4-FFF2-40B4-BE49-F238E27FC236}">
                <a16:creationId xmlns:a16="http://schemas.microsoft.com/office/drawing/2014/main" id="{1305E221-A569-D693-C81E-B2BD2658A367}"/>
              </a:ext>
            </a:extLst>
          </p:cNvPr>
          <p:cNvSpPr/>
          <p:nvPr/>
        </p:nvSpPr>
        <p:spPr>
          <a:xfrm>
            <a:off x="2381375"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4" name="Freeform: Shape 1123">
            <a:extLst>
              <a:ext uri="{FF2B5EF4-FFF2-40B4-BE49-F238E27FC236}">
                <a16:creationId xmlns:a16="http://schemas.microsoft.com/office/drawing/2014/main" id="{269C27E7-DD61-5A9C-037F-4CA0E469472E}"/>
              </a:ext>
            </a:extLst>
          </p:cNvPr>
          <p:cNvSpPr/>
          <p:nvPr/>
        </p:nvSpPr>
        <p:spPr>
          <a:xfrm>
            <a:off x="2462020"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5" name="Freeform: Shape 1124">
            <a:extLst>
              <a:ext uri="{FF2B5EF4-FFF2-40B4-BE49-F238E27FC236}">
                <a16:creationId xmlns:a16="http://schemas.microsoft.com/office/drawing/2014/main" id="{937D48A0-A339-B37E-F317-E7E042C6B9A7}"/>
              </a:ext>
            </a:extLst>
          </p:cNvPr>
          <p:cNvSpPr/>
          <p:nvPr/>
        </p:nvSpPr>
        <p:spPr>
          <a:xfrm>
            <a:off x="2542665"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6" name="Freeform: Shape 1125">
            <a:extLst>
              <a:ext uri="{FF2B5EF4-FFF2-40B4-BE49-F238E27FC236}">
                <a16:creationId xmlns:a16="http://schemas.microsoft.com/office/drawing/2014/main" id="{02AC83E3-D874-C6BA-7290-2E6C71E7363E}"/>
              </a:ext>
            </a:extLst>
          </p:cNvPr>
          <p:cNvSpPr/>
          <p:nvPr/>
        </p:nvSpPr>
        <p:spPr>
          <a:xfrm>
            <a:off x="2623311"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7" name="Freeform: Shape 1126">
            <a:extLst>
              <a:ext uri="{FF2B5EF4-FFF2-40B4-BE49-F238E27FC236}">
                <a16:creationId xmlns:a16="http://schemas.microsoft.com/office/drawing/2014/main" id="{33D16ABC-C5CD-DBC6-68FD-F6F68985ACD4}"/>
              </a:ext>
            </a:extLst>
          </p:cNvPr>
          <p:cNvSpPr/>
          <p:nvPr/>
        </p:nvSpPr>
        <p:spPr>
          <a:xfrm>
            <a:off x="270395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8" name="Freeform: Shape 1127">
            <a:extLst>
              <a:ext uri="{FF2B5EF4-FFF2-40B4-BE49-F238E27FC236}">
                <a16:creationId xmlns:a16="http://schemas.microsoft.com/office/drawing/2014/main" id="{42F6D338-06D3-08AC-858F-7FC36811589F}"/>
              </a:ext>
            </a:extLst>
          </p:cNvPr>
          <p:cNvSpPr/>
          <p:nvPr/>
        </p:nvSpPr>
        <p:spPr>
          <a:xfrm>
            <a:off x="2784603"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9" name="Freeform: Shape 1128">
            <a:extLst>
              <a:ext uri="{FF2B5EF4-FFF2-40B4-BE49-F238E27FC236}">
                <a16:creationId xmlns:a16="http://schemas.microsoft.com/office/drawing/2014/main" id="{3EB13C30-892E-A746-C3A7-6FFFA34CE320}"/>
              </a:ext>
            </a:extLst>
          </p:cNvPr>
          <p:cNvSpPr/>
          <p:nvPr/>
        </p:nvSpPr>
        <p:spPr>
          <a:xfrm>
            <a:off x="2865248"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0" name="Freeform: Shape 1129">
            <a:extLst>
              <a:ext uri="{FF2B5EF4-FFF2-40B4-BE49-F238E27FC236}">
                <a16:creationId xmlns:a16="http://schemas.microsoft.com/office/drawing/2014/main" id="{8105DF2D-42EA-2D56-6DF9-8150D8A35986}"/>
              </a:ext>
            </a:extLst>
          </p:cNvPr>
          <p:cNvSpPr/>
          <p:nvPr/>
        </p:nvSpPr>
        <p:spPr>
          <a:xfrm>
            <a:off x="2945893"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1" name="Freeform: Shape 1130">
            <a:extLst>
              <a:ext uri="{FF2B5EF4-FFF2-40B4-BE49-F238E27FC236}">
                <a16:creationId xmlns:a16="http://schemas.microsoft.com/office/drawing/2014/main" id="{0CBE1C3A-9751-2519-A3B0-2C46218EABD1}"/>
              </a:ext>
            </a:extLst>
          </p:cNvPr>
          <p:cNvSpPr/>
          <p:nvPr/>
        </p:nvSpPr>
        <p:spPr>
          <a:xfrm>
            <a:off x="3023116"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2" name="Freeform: Shape 1131">
            <a:extLst>
              <a:ext uri="{FF2B5EF4-FFF2-40B4-BE49-F238E27FC236}">
                <a16:creationId xmlns:a16="http://schemas.microsoft.com/office/drawing/2014/main" id="{A98ABEEA-03CC-43EA-5C97-072BB6E8029B}"/>
              </a:ext>
            </a:extLst>
          </p:cNvPr>
          <p:cNvSpPr/>
          <p:nvPr/>
        </p:nvSpPr>
        <p:spPr>
          <a:xfrm>
            <a:off x="3103761"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3" name="Freeform: Shape 1132">
            <a:extLst>
              <a:ext uri="{FF2B5EF4-FFF2-40B4-BE49-F238E27FC236}">
                <a16:creationId xmlns:a16="http://schemas.microsoft.com/office/drawing/2014/main" id="{F020DA20-889C-C9D3-8E4C-9E76733A5629}"/>
              </a:ext>
            </a:extLst>
          </p:cNvPr>
          <p:cNvSpPr/>
          <p:nvPr/>
        </p:nvSpPr>
        <p:spPr>
          <a:xfrm>
            <a:off x="318440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4" name="Freeform: Shape 1133">
            <a:extLst>
              <a:ext uri="{FF2B5EF4-FFF2-40B4-BE49-F238E27FC236}">
                <a16:creationId xmlns:a16="http://schemas.microsoft.com/office/drawing/2014/main" id="{BAA7FDB8-6787-5FE5-4C56-7DAF9C5AA305}"/>
              </a:ext>
            </a:extLst>
          </p:cNvPr>
          <p:cNvSpPr/>
          <p:nvPr/>
        </p:nvSpPr>
        <p:spPr>
          <a:xfrm>
            <a:off x="3265052"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5" name="Freeform: Shape 1134">
            <a:extLst>
              <a:ext uri="{FF2B5EF4-FFF2-40B4-BE49-F238E27FC236}">
                <a16:creationId xmlns:a16="http://schemas.microsoft.com/office/drawing/2014/main" id="{8FFEE478-5475-6381-AB49-D07CE77669BE}"/>
              </a:ext>
            </a:extLst>
          </p:cNvPr>
          <p:cNvSpPr/>
          <p:nvPr/>
        </p:nvSpPr>
        <p:spPr>
          <a:xfrm>
            <a:off x="334569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6" name="Freeform: Shape 1135">
            <a:extLst>
              <a:ext uri="{FF2B5EF4-FFF2-40B4-BE49-F238E27FC236}">
                <a16:creationId xmlns:a16="http://schemas.microsoft.com/office/drawing/2014/main" id="{41417372-A774-491D-1635-9B4026BD7324}"/>
              </a:ext>
            </a:extLst>
          </p:cNvPr>
          <p:cNvSpPr/>
          <p:nvPr/>
        </p:nvSpPr>
        <p:spPr>
          <a:xfrm>
            <a:off x="3426344"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7" name="Freeform: Shape 1136">
            <a:extLst>
              <a:ext uri="{FF2B5EF4-FFF2-40B4-BE49-F238E27FC236}">
                <a16:creationId xmlns:a16="http://schemas.microsoft.com/office/drawing/2014/main" id="{5F027554-1D18-DCB4-6F52-721367D8A6BB}"/>
              </a:ext>
            </a:extLst>
          </p:cNvPr>
          <p:cNvSpPr/>
          <p:nvPr/>
        </p:nvSpPr>
        <p:spPr>
          <a:xfrm>
            <a:off x="3506989"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8" name="Freeform: Shape 1137">
            <a:extLst>
              <a:ext uri="{FF2B5EF4-FFF2-40B4-BE49-F238E27FC236}">
                <a16:creationId xmlns:a16="http://schemas.microsoft.com/office/drawing/2014/main" id="{9267D62C-3464-9AD5-819F-F7792C7203CA}"/>
              </a:ext>
            </a:extLst>
          </p:cNvPr>
          <p:cNvSpPr/>
          <p:nvPr/>
        </p:nvSpPr>
        <p:spPr>
          <a:xfrm>
            <a:off x="3587635"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9" name="Freeform: Shape 1138">
            <a:extLst>
              <a:ext uri="{FF2B5EF4-FFF2-40B4-BE49-F238E27FC236}">
                <a16:creationId xmlns:a16="http://schemas.microsoft.com/office/drawing/2014/main" id="{7F705F88-E34A-46E0-7EC0-4BC789409C3A}"/>
              </a:ext>
            </a:extLst>
          </p:cNvPr>
          <p:cNvSpPr/>
          <p:nvPr/>
        </p:nvSpPr>
        <p:spPr>
          <a:xfrm>
            <a:off x="3668280"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0" name="Freeform: Shape 1139">
            <a:extLst>
              <a:ext uri="{FF2B5EF4-FFF2-40B4-BE49-F238E27FC236}">
                <a16:creationId xmlns:a16="http://schemas.microsoft.com/office/drawing/2014/main" id="{A3B80ED3-F428-4681-C037-12DE5CAFADC0}"/>
              </a:ext>
            </a:extLst>
          </p:cNvPr>
          <p:cNvSpPr/>
          <p:nvPr/>
        </p:nvSpPr>
        <p:spPr>
          <a:xfrm>
            <a:off x="3748925"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1" name="Freeform: Shape 1140">
            <a:extLst>
              <a:ext uri="{FF2B5EF4-FFF2-40B4-BE49-F238E27FC236}">
                <a16:creationId xmlns:a16="http://schemas.microsoft.com/office/drawing/2014/main" id="{507A89C1-DC43-908C-4875-773078124135}"/>
              </a:ext>
            </a:extLst>
          </p:cNvPr>
          <p:cNvSpPr/>
          <p:nvPr/>
        </p:nvSpPr>
        <p:spPr>
          <a:xfrm>
            <a:off x="3829572"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2" name="Freeform: Shape 1141">
            <a:extLst>
              <a:ext uri="{FF2B5EF4-FFF2-40B4-BE49-F238E27FC236}">
                <a16:creationId xmlns:a16="http://schemas.microsoft.com/office/drawing/2014/main" id="{2B8064C0-FF28-2C3F-5C72-D7AD7305F096}"/>
              </a:ext>
            </a:extLst>
          </p:cNvPr>
          <p:cNvSpPr/>
          <p:nvPr/>
        </p:nvSpPr>
        <p:spPr>
          <a:xfrm>
            <a:off x="391021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3" name="Freeform: Shape 1142">
            <a:extLst>
              <a:ext uri="{FF2B5EF4-FFF2-40B4-BE49-F238E27FC236}">
                <a16:creationId xmlns:a16="http://schemas.microsoft.com/office/drawing/2014/main" id="{D1ECEA83-85C7-4692-AEE6-0F4494CCE997}"/>
              </a:ext>
            </a:extLst>
          </p:cNvPr>
          <p:cNvSpPr/>
          <p:nvPr/>
        </p:nvSpPr>
        <p:spPr>
          <a:xfrm>
            <a:off x="3990863"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4" name="Freeform: Shape 1143">
            <a:extLst>
              <a:ext uri="{FF2B5EF4-FFF2-40B4-BE49-F238E27FC236}">
                <a16:creationId xmlns:a16="http://schemas.microsoft.com/office/drawing/2014/main" id="{63353BFD-0616-CC3C-AE8C-42C27E06307F}"/>
              </a:ext>
            </a:extLst>
          </p:cNvPr>
          <p:cNvSpPr/>
          <p:nvPr/>
        </p:nvSpPr>
        <p:spPr>
          <a:xfrm>
            <a:off x="4071508"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5" name="Freeform: Shape 1144">
            <a:extLst>
              <a:ext uri="{FF2B5EF4-FFF2-40B4-BE49-F238E27FC236}">
                <a16:creationId xmlns:a16="http://schemas.microsoft.com/office/drawing/2014/main" id="{576D6DB9-C410-29B2-D38C-139A32D07482}"/>
              </a:ext>
            </a:extLst>
          </p:cNvPr>
          <p:cNvSpPr/>
          <p:nvPr/>
        </p:nvSpPr>
        <p:spPr>
          <a:xfrm>
            <a:off x="414885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6" name="Freeform: Shape 1145">
            <a:extLst>
              <a:ext uri="{FF2B5EF4-FFF2-40B4-BE49-F238E27FC236}">
                <a16:creationId xmlns:a16="http://schemas.microsoft.com/office/drawing/2014/main" id="{996FE362-B4BF-C486-6CC3-A0CAA759A722}"/>
              </a:ext>
            </a:extLst>
          </p:cNvPr>
          <p:cNvSpPr/>
          <p:nvPr/>
        </p:nvSpPr>
        <p:spPr>
          <a:xfrm>
            <a:off x="4229503"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7" name="Freeform: Shape 1146">
            <a:extLst>
              <a:ext uri="{FF2B5EF4-FFF2-40B4-BE49-F238E27FC236}">
                <a16:creationId xmlns:a16="http://schemas.microsoft.com/office/drawing/2014/main" id="{F04093AC-BBF6-66FA-0BBD-9E9EDCDF2FBC}"/>
              </a:ext>
            </a:extLst>
          </p:cNvPr>
          <p:cNvSpPr/>
          <p:nvPr/>
        </p:nvSpPr>
        <p:spPr>
          <a:xfrm>
            <a:off x="4310148"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8" name="Freeform: Shape 1147">
            <a:extLst>
              <a:ext uri="{FF2B5EF4-FFF2-40B4-BE49-F238E27FC236}">
                <a16:creationId xmlns:a16="http://schemas.microsoft.com/office/drawing/2014/main" id="{383056AA-93A7-C793-0257-DB9FF23D51D8}"/>
              </a:ext>
            </a:extLst>
          </p:cNvPr>
          <p:cNvSpPr/>
          <p:nvPr/>
        </p:nvSpPr>
        <p:spPr>
          <a:xfrm>
            <a:off x="4390793"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9" name="Freeform: Shape 1148">
            <a:extLst>
              <a:ext uri="{FF2B5EF4-FFF2-40B4-BE49-F238E27FC236}">
                <a16:creationId xmlns:a16="http://schemas.microsoft.com/office/drawing/2014/main" id="{388BF372-705D-C7E8-BEFC-D5C2338FEAC3}"/>
              </a:ext>
            </a:extLst>
          </p:cNvPr>
          <p:cNvSpPr/>
          <p:nvPr/>
        </p:nvSpPr>
        <p:spPr>
          <a:xfrm>
            <a:off x="4471312"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0" name="Freeform: Shape 1149">
            <a:extLst>
              <a:ext uri="{FF2B5EF4-FFF2-40B4-BE49-F238E27FC236}">
                <a16:creationId xmlns:a16="http://schemas.microsoft.com/office/drawing/2014/main" id="{8BB998FA-A007-4C88-CB0C-A8FC85529D4A}"/>
              </a:ext>
            </a:extLst>
          </p:cNvPr>
          <p:cNvSpPr/>
          <p:nvPr/>
        </p:nvSpPr>
        <p:spPr>
          <a:xfrm>
            <a:off x="4551959"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1" name="Freeform: Shape 1150">
            <a:extLst>
              <a:ext uri="{FF2B5EF4-FFF2-40B4-BE49-F238E27FC236}">
                <a16:creationId xmlns:a16="http://schemas.microsoft.com/office/drawing/2014/main" id="{F1BFD5C8-DD32-698A-BFB2-4BAE319442F1}"/>
              </a:ext>
            </a:extLst>
          </p:cNvPr>
          <p:cNvSpPr/>
          <p:nvPr/>
        </p:nvSpPr>
        <p:spPr>
          <a:xfrm>
            <a:off x="4632604"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2" name="Freeform: Shape 1151">
            <a:extLst>
              <a:ext uri="{FF2B5EF4-FFF2-40B4-BE49-F238E27FC236}">
                <a16:creationId xmlns:a16="http://schemas.microsoft.com/office/drawing/2014/main" id="{96C7E6A0-3FB3-3048-1CC3-D7E95A25BA25}"/>
              </a:ext>
            </a:extLst>
          </p:cNvPr>
          <p:cNvSpPr/>
          <p:nvPr/>
        </p:nvSpPr>
        <p:spPr>
          <a:xfrm>
            <a:off x="4713249"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3" name="Freeform: Shape 1152">
            <a:extLst>
              <a:ext uri="{FF2B5EF4-FFF2-40B4-BE49-F238E27FC236}">
                <a16:creationId xmlns:a16="http://schemas.microsoft.com/office/drawing/2014/main" id="{FF8AD415-F019-C52C-5C47-57BABCFC3C82}"/>
              </a:ext>
            </a:extLst>
          </p:cNvPr>
          <p:cNvSpPr/>
          <p:nvPr/>
        </p:nvSpPr>
        <p:spPr>
          <a:xfrm>
            <a:off x="4793895"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4" name="Freeform: Shape 1153">
            <a:extLst>
              <a:ext uri="{FF2B5EF4-FFF2-40B4-BE49-F238E27FC236}">
                <a16:creationId xmlns:a16="http://schemas.microsoft.com/office/drawing/2014/main" id="{7A649028-85DC-3B28-4DEC-840B3D7E605D}"/>
              </a:ext>
            </a:extLst>
          </p:cNvPr>
          <p:cNvSpPr/>
          <p:nvPr/>
        </p:nvSpPr>
        <p:spPr>
          <a:xfrm>
            <a:off x="4874540"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5" name="Freeform: Shape 1154">
            <a:extLst>
              <a:ext uri="{FF2B5EF4-FFF2-40B4-BE49-F238E27FC236}">
                <a16:creationId xmlns:a16="http://schemas.microsoft.com/office/drawing/2014/main" id="{1634D59D-DE92-D92C-FC74-F70D97E5B88B}"/>
              </a:ext>
            </a:extLst>
          </p:cNvPr>
          <p:cNvSpPr/>
          <p:nvPr/>
        </p:nvSpPr>
        <p:spPr>
          <a:xfrm>
            <a:off x="4955187"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6" name="Freeform: Shape 1155">
            <a:extLst>
              <a:ext uri="{FF2B5EF4-FFF2-40B4-BE49-F238E27FC236}">
                <a16:creationId xmlns:a16="http://schemas.microsoft.com/office/drawing/2014/main" id="{9E900212-D921-FC55-89D9-901DDA2F4831}"/>
              </a:ext>
            </a:extLst>
          </p:cNvPr>
          <p:cNvSpPr/>
          <p:nvPr/>
        </p:nvSpPr>
        <p:spPr>
          <a:xfrm>
            <a:off x="5035832"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7" name="Freeform: Shape 1156">
            <a:extLst>
              <a:ext uri="{FF2B5EF4-FFF2-40B4-BE49-F238E27FC236}">
                <a16:creationId xmlns:a16="http://schemas.microsoft.com/office/drawing/2014/main" id="{6248AB1F-C4B6-7B95-CEF2-C72DAA4AE9AB}"/>
              </a:ext>
            </a:extLst>
          </p:cNvPr>
          <p:cNvSpPr/>
          <p:nvPr/>
        </p:nvSpPr>
        <p:spPr>
          <a:xfrm>
            <a:off x="511647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8" name="Freeform: Shape 1157">
            <a:extLst>
              <a:ext uri="{FF2B5EF4-FFF2-40B4-BE49-F238E27FC236}">
                <a16:creationId xmlns:a16="http://schemas.microsoft.com/office/drawing/2014/main" id="{92F0C5AC-D331-FADF-3B5E-6303B08A1956}"/>
              </a:ext>
            </a:extLst>
          </p:cNvPr>
          <p:cNvSpPr/>
          <p:nvPr/>
        </p:nvSpPr>
        <p:spPr>
          <a:xfrm>
            <a:off x="5197123"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9" name="Freeform: Shape 1158">
            <a:extLst>
              <a:ext uri="{FF2B5EF4-FFF2-40B4-BE49-F238E27FC236}">
                <a16:creationId xmlns:a16="http://schemas.microsoft.com/office/drawing/2014/main" id="{7846D785-4EBB-EBF9-1D18-7FCC80FFA9B0}"/>
              </a:ext>
            </a:extLst>
          </p:cNvPr>
          <p:cNvSpPr/>
          <p:nvPr/>
        </p:nvSpPr>
        <p:spPr>
          <a:xfrm>
            <a:off x="5274472"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0" name="Freeform: Shape 1159">
            <a:extLst>
              <a:ext uri="{FF2B5EF4-FFF2-40B4-BE49-F238E27FC236}">
                <a16:creationId xmlns:a16="http://schemas.microsoft.com/office/drawing/2014/main" id="{0DDE665C-8EFB-81DC-297D-6290A45CA09B}"/>
              </a:ext>
            </a:extLst>
          </p:cNvPr>
          <p:cNvSpPr/>
          <p:nvPr/>
        </p:nvSpPr>
        <p:spPr>
          <a:xfrm>
            <a:off x="535511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1" name="Freeform: Shape 1160">
            <a:extLst>
              <a:ext uri="{FF2B5EF4-FFF2-40B4-BE49-F238E27FC236}">
                <a16:creationId xmlns:a16="http://schemas.microsoft.com/office/drawing/2014/main" id="{70E7C38F-29BE-E4A0-0BF4-0FE7CBDFC4F7}"/>
              </a:ext>
            </a:extLst>
          </p:cNvPr>
          <p:cNvSpPr/>
          <p:nvPr/>
        </p:nvSpPr>
        <p:spPr>
          <a:xfrm>
            <a:off x="5435763"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2" name="Freeform: Shape 1161">
            <a:extLst>
              <a:ext uri="{FF2B5EF4-FFF2-40B4-BE49-F238E27FC236}">
                <a16:creationId xmlns:a16="http://schemas.microsoft.com/office/drawing/2014/main" id="{A0AB70B3-506D-C166-FAA1-142EAA7B687E}"/>
              </a:ext>
            </a:extLst>
          </p:cNvPr>
          <p:cNvSpPr/>
          <p:nvPr/>
        </p:nvSpPr>
        <p:spPr>
          <a:xfrm>
            <a:off x="5516408"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3" name="Freeform: Shape 1162">
            <a:extLst>
              <a:ext uri="{FF2B5EF4-FFF2-40B4-BE49-F238E27FC236}">
                <a16:creationId xmlns:a16="http://schemas.microsoft.com/office/drawing/2014/main" id="{A6B0BDE7-33C0-7AF3-E3B0-E648F84BC42D}"/>
              </a:ext>
            </a:extLst>
          </p:cNvPr>
          <p:cNvSpPr/>
          <p:nvPr/>
        </p:nvSpPr>
        <p:spPr>
          <a:xfrm>
            <a:off x="5597055"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4" name="Freeform: Shape 1163">
            <a:extLst>
              <a:ext uri="{FF2B5EF4-FFF2-40B4-BE49-F238E27FC236}">
                <a16:creationId xmlns:a16="http://schemas.microsoft.com/office/drawing/2014/main" id="{FE033361-C81F-5019-EA96-C7284D32920C}"/>
              </a:ext>
            </a:extLst>
          </p:cNvPr>
          <p:cNvSpPr/>
          <p:nvPr/>
        </p:nvSpPr>
        <p:spPr>
          <a:xfrm>
            <a:off x="5677700" y="5421401"/>
            <a:ext cx="12680" cy="48132"/>
          </a:xfrm>
          <a:custGeom>
            <a:avLst/>
            <a:gdLst>
              <a:gd name="connsiteX0" fmla="*/ 0 w 9510"/>
              <a:gd name="connsiteY0" fmla="*/ 0 h 36099"/>
              <a:gd name="connsiteX1" fmla="*/ 0 w 9510"/>
              <a:gd name="connsiteY1" fmla="*/ 36100 h 36099"/>
            </a:gdLst>
            <a:ahLst/>
            <a:cxnLst>
              <a:cxn ang="0">
                <a:pos x="connsiteX0" y="connsiteY0"/>
              </a:cxn>
              <a:cxn ang="0">
                <a:pos x="connsiteX1" y="connsiteY1"/>
              </a:cxn>
            </a:cxnLst>
            <a:rect l="l" t="t" r="r" b="b"/>
            <a:pathLst>
              <a:path w="9510" h="36099">
                <a:moveTo>
                  <a:pt x="0" y="0"/>
                </a:moveTo>
                <a:lnTo>
                  <a:pt x="0" y="3610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5" name="Freeform: Shape 1164">
            <a:extLst>
              <a:ext uri="{FF2B5EF4-FFF2-40B4-BE49-F238E27FC236}">
                <a16:creationId xmlns:a16="http://schemas.microsoft.com/office/drawing/2014/main" id="{27A0BABE-16A5-06E1-4E57-A7224C92B611}"/>
              </a:ext>
            </a:extLst>
          </p:cNvPr>
          <p:cNvSpPr/>
          <p:nvPr/>
        </p:nvSpPr>
        <p:spPr>
          <a:xfrm>
            <a:off x="5758345"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6" name="Freeform: Shape 1165">
            <a:extLst>
              <a:ext uri="{FF2B5EF4-FFF2-40B4-BE49-F238E27FC236}">
                <a16:creationId xmlns:a16="http://schemas.microsoft.com/office/drawing/2014/main" id="{3EF8BB85-54B1-3D32-2933-E8BA612EB682}"/>
              </a:ext>
            </a:extLst>
          </p:cNvPr>
          <p:cNvSpPr/>
          <p:nvPr/>
        </p:nvSpPr>
        <p:spPr>
          <a:xfrm>
            <a:off x="5838357" y="5421401"/>
            <a:ext cx="12680" cy="22479"/>
          </a:xfrm>
          <a:custGeom>
            <a:avLst/>
            <a:gdLst>
              <a:gd name="connsiteX0" fmla="*/ 0 w 9510"/>
              <a:gd name="connsiteY0" fmla="*/ 16859 h 16859"/>
              <a:gd name="connsiteX1" fmla="*/ 0 w 9510"/>
              <a:gd name="connsiteY1" fmla="*/ 0 h 16859"/>
            </a:gdLst>
            <a:ahLst/>
            <a:cxnLst>
              <a:cxn ang="0">
                <a:pos x="connsiteX0" y="connsiteY0"/>
              </a:cxn>
              <a:cxn ang="0">
                <a:pos x="connsiteX1" y="connsiteY1"/>
              </a:cxn>
            </a:cxnLst>
            <a:rect l="l" t="t" r="r" b="b"/>
            <a:pathLst>
              <a:path w="9510" h="16859">
                <a:moveTo>
                  <a:pt x="0" y="16859"/>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7" name="Freeform: Shape 1166">
            <a:extLst>
              <a:ext uri="{FF2B5EF4-FFF2-40B4-BE49-F238E27FC236}">
                <a16:creationId xmlns:a16="http://schemas.microsoft.com/office/drawing/2014/main" id="{D72246CB-86AD-22ED-4894-2CEB0E238E18}"/>
              </a:ext>
            </a:extLst>
          </p:cNvPr>
          <p:cNvSpPr/>
          <p:nvPr/>
        </p:nvSpPr>
        <p:spPr>
          <a:xfrm>
            <a:off x="5919003" y="5421401"/>
            <a:ext cx="12680" cy="37719"/>
          </a:xfrm>
          <a:custGeom>
            <a:avLst/>
            <a:gdLst>
              <a:gd name="connsiteX0" fmla="*/ 0 w 9510"/>
              <a:gd name="connsiteY0" fmla="*/ 0 h 28289"/>
              <a:gd name="connsiteX1" fmla="*/ 0 w 9510"/>
              <a:gd name="connsiteY1" fmla="*/ 28289 h 28289"/>
            </a:gdLst>
            <a:ahLst/>
            <a:cxnLst>
              <a:cxn ang="0">
                <a:pos x="connsiteX0" y="connsiteY0"/>
              </a:cxn>
              <a:cxn ang="0">
                <a:pos x="connsiteX1" y="connsiteY1"/>
              </a:cxn>
            </a:cxnLst>
            <a:rect l="l" t="t" r="r" b="b"/>
            <a:pathLst>
              <a:path w="9510" h="28289">
                <a:moveTo>
                  <a:pt x="0" y="0"/>
                </a:moveTo>
                <a:lnTo>
                  <a:pt x="0" y="28289"/>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8" name="Freeform: Shape 1167">
            <a:extLst>
              <a:ext uri="{FF2B5EF4-FFF2-40B4-BE49-F238E27FC236}">
                <a16:creationId xmlns:a16="http://schemas.microsoft.com/office/drawing/2014/main" id="{E953B4AE-1357-DA53-C690-766CBC119D3F}"/>
              </a:ext>
            </a:extLst>
          </p:cNvPr>
          <p:cNvSpPr/>
          <p:nvPr/>
        </p:nvSpPr>
        <p:spPr>
          <a:xfrm>
            <a:off x="1578342" y="4209058"/>
            <a:ext cx="4283599" cy="1192148"/>
          </a:xfrm>
          <a:custGeom>
            <a:avLst/>
            <a:gdLst>
              <a:gd name="connsiteX0" fmla="*/ 0 w 3212699"/>
              <a:gd name="connsiteY0" fmla="*/ 0 h 894111"/>
              <a:gd name="connsiteX1" fmla="*/ 47836 w 3212699"/>
              <a:gd name="connsiteY1" fmla="*/ 0 h 894111"/>
              <a:gd name="connsiteX2" fmla="*/ 47836 w 3212699"/>
              <a:gd name="connsiteY2" fmla="*/ 15049 h 894111"/>
              <a:gd name="connsiteX3" fmla="*/ 120968 w 3212699"/>
              <a:gd name="connsiteY3" fmla="*/ 15049 h 894111"/>
              <a:gd name="connsiteX4" fmla="*/ 120968 w 3212699"/>
              <a:gd name="connsiteY4" fmla="*/ 30194 h 894111"/>
              <a:gd name="connsiteX5" fmla="*/ 158723 w 3212699"/>
              <a:gd name="connsiteY5" fmla="*/ 30194 h 894111"/>
              <a:gd name="connsiteX6" fmla="*/ 158723 w 3212699"/>
              <a:gd name="connsiteY6" fmla="*/ 43434 h 894111"/>
              <a:gd name="connsiteX7" fmla="*/ 168804 w 3212699"/>
              <a:gd name="connsiteY7" fmla="*/ 43434 h 894111"/>
              <a:gd name="connsiteX8" fmla="*/ 168804 w 3212699"/>
              <a:gd name="connsiteY8" fmla="*/ 58483 h 894111"/>
              <a:gd name="connsiteX9" fmla="*/ 178885 w 3212699"/>
              <a:gd name="connsiteY9" fmla="*/ 58483 h 894111"/>
              <a:gd name="connsiteX10" fmla="*/ 178885 w 3212699"/>
              <a:gd name="connsiteY10" fmla="*/ 103727 h 894111"/>
              <a:gd name="connsiteX11" fmla="*/ 183925 w 3212699"/>
              <a:gd name="connsiteY11" fmla="*/ 103727 h 894111"/>
              <a:gd name="connsiteX12" fmla="*/ 183925 w 3212699"/>
              <a:gd name="connsiteY12" fmla="*/ 118872 h 894111"/>
              <a:gd name="connsiteX13" fmla="*/ 224248 w 3212699"/>
              <a:gd name="connsiteY13" fmla="*/ 118872 h 894111"/>
              <a:gd name="connsiteX14" fmla="*/ 224248 w 3212699"/>
              <a:gd name="connsiteY14" fmla="*/ 133922 h 894111"/>
              <a:gd name="connsiteX15" fmla="*/ 297381 w 3212699"/>
              <a:gd name="connsiteY15" fmla="*/ 133922 h 894111"/>
              <a:gd name="connsiteX16" fmla="*/ 297381 w 3212699"/>
              <a:gd name="connsiteY16" fmla="*/ 149066 h 894111"/>
              <a:gd name="connsiteX17" fmla="*/ 314974 w 3212699"/>
              <a:gd name="connsiteY17" fmla="*/ 149066 h 894111"/>
              <a:gd name="connsiteX18" fmla="*/ 314974 w 3212699"/>
              <a:gd name="connsiteY18" fmla="*/ 162211 h 894111"/>
              <a:gd name="connsiteX19" fmla="*/ 320015 w 3212699"/>
              <a:gd name="connsiteY19" fmla="*/ 162211 h 894111"/>
              <a:gd name="connsiteX20" fmla="*/ 320015 w 3212699"/>
              <a:gd name="connsiteY20" fmla="*/ 177355 h 894111"/>
              <a:gd name="connsiteX21" fmla="*/ 327623 w 3212699"/>
              <a:gd name="connsiteY21" fmla="*/ 177355 h 894111"/>
              <a:gd name="connsiteX22" fmla="*/ 327623 w 3212699"/>
              <a:gd name="connsiteY22" fmla="*/ 192405 h 894111"/>
              <a:gd name="connsiteX23" fmla="*/ 360337 w 3212699"/>
              <a:gd name="connsiteY23" fmla="*/ 192405 h 894111"/>
              <a:gd name="connsiteX24" fmla="*/ 360337 w 3212699"/>
              <a:gd name="connsiteY24" fmla="*/ 209360 h 894111"/>
              <a:gd name="connsiteX25" fmla="*/ 362905 w 3212699"/>
              <a:gd name="connsiteY25" fmla="*/ 209360 h 894111"/>
              <a:gd name="connsiteX26" fmla="*/ 362905 w 3212699"/>
              <a:gd name="connsiteY26" fmla="*/ 224504 h 894111"/>
              <a:gd name="connsiteX27" fmla="*/ 365378 w 3212699"/>
              <a:gd name="connsiteY27" fmla="*/ 224504 h 894111"/>
              <a:gd name="connsiteX28" fmla="*/ 365378 w 3212699"/>
              <a:gd name="connsiteY28" fmla="*/ 241459 h 894111"/>
              <a:gd name="connsiteX29" fmla="*/ 375459 w 3212699"/>
              <a:gd name="connsiteY29" fmla="*/ 241459 h 894111"/>
              <a:gd name="connsiteX30" fmla="*/ 375459 w 3212699"/>
              <a:gd name="connsiteY30" fmla="*/ 256508 h 894111"/>
              <a:gd name="connsiteX31" fmla="*/ 519156 w 3212699"/>
              <a:gd name="connsiteY31" fmla="*/ 256508 h 894111"/>
              <a:gd name="connsiteX32" fmla="*/ 519156 w 3212699"/>
              <a:gd name="connsiteY32" fmla="*/ 273558 h 894111"/>
              <a:gd name="connsiteX33" fmla="*/ 572032 w 3212699"/>
              <a:gd name="connsiteY33" fmla="*/ 273558 h 894111"/>
              <a:gd name="connsiteX34" fmla="*/ 572032 w 3212699"/>
              <a:gd name="connsiteY34" fmla="*/ 290513 h 894111"/>
              <a:gd name="connsiteX35" fmla="*/ 597234 w 3212699"/>
              <a:gd name="connsiteY35" fmla="*/ 290513 h 894111"/>
              <a:gd name="connsiteX36" fmla="*/ 597234 w 3212699"/>
              <a:gd name="connsiteY36" fmla="*/ 305562 h 894111"/>
              <a:gd name="connsiteX37" fmla="*/ 695568 w 3212699"/>
              <a:gd name="connsiteY37" fmla="*/ 305562 h 894111"/>
              <a:gd name="connsiteX38" fmla="*/ 695568 w 3212699"/>
              <a:gd name="connsiteY38" fmla="*/ 322612 h 894111"/>
              <a:gd name="connsiteX39" fmla="*/ 725810 w 3212699"/>
              <a:gd name="connsiteY39" fmla="*/ 322612 h 894111"/>
              <a:gd name="connsiteX40" fmla="*/ 725810 w 3212699"/>
              <a:gd name="connsiteY40" fmla="*/ 339566 h 894111"/>
              <a:gd name="connsiteX41" fmla="*/ 738364 w 3212699"/>
              <a:gd name="connsiteY41" fmla="*/ 339566 h 894111"/>
              <a:gd name="connsiteX42" fmla="*/ 738364 w 3212699"/>
              <a:gd name="connsiteY42" fmla="*/ 354616 h 894111"/>
              <a:gd name="connsiteX43" fmla="*/ 743404 w 3212699"/>
              <a:gd name="connsiteY43" fmla="*/ 354616 h 894111"/>
              <a:gd name="connsiteX44" fmla="*/ 743404 w 3212699"/>
              <a:gd name="connsiteY44" fmla="*/ 371570 h 894111"/>
              <a:gd name="connsiteX45" fmla="*/ 1076067 w 3212699"/>
              <a:gd name="connsiteY45" fmla="*/ 371570 h 894111"/>
              <a:gd name="connsiteX46" fmla="*/ 1076067 w 3212699"/>
              <a:gd name="connsiteY46" fmla="*/ 388620 h 894111"/>
              <a:gd name="connsiteX47" fmla="*/ 1078540 w 3212699"/>
              <a:gd name="connsiteY47" fmla="*/ 388620 h 894111"/>
              <a:gd name="connsiteX48" fmla="*/ 1078540 w 3212699"/>
              <a:gd name="connsiteY48" fmla="*/ 403670 h 894111"/>
              <a:gd name="connsiteX49" fmla="*/ 1108782 w 3212699"/>
              <a:gd name="connsiteY49" fmla="*/ 403670 h 894111"/>
              <a:gd name="connsiteX50" fmla="*/ 1108782 w 3212699"/>
              <a:gd name="connsiteY50" fmla="*/ 420624 h 894111"/>
              <a:gd name="connsiteX51" fmla="*/ 1776676 w 3212699"/>
              <a:gd name="connsiteY51" fmla="*/ 420624 h 894111"/>
              <a:gd name="connsiteX52" fmla="*/ 1776676 w 3212699"/>
              <a:gd name="connsiteY52" fmla="*/ 437674 h 894111"/>
              <a:gd name="connsiteX53" fmla="*/ 1809391 w 3212699"/>
              <a:gd name="connsiteY53" fmla="*/ 437674 h 894111"/>
              <a:gd name="connsiteX54" fmla="*/ 1809391 w 3212699"/>
              <a:gd name="connsiteY54" fmla="*/ 454628 h 894111"/>
              <a:gd name="connsiteX55" fmla="*/ 1854754 w 3212699"/>
              <a:gd name="connsiteY55" fmla="*/ 454628 h 894111"/>
              <a:gd name="connsiteX56" fmla="*/ 1854754 w 3212699"/>
              <a:gd name="connsiteY56" fmla="*/ 471583 h 894111"/>
              <a:gd name="connsiteX57" fmla="*/ 2207578 w 3212699"/>
              <a:gd name="connsiteY57" fmla="*/ 471583 h 894111"/>
              <a:gd name="connsiteX58" fmla="*/ 2207578 w 3212699"/>
              <a:gd name="connsiteY58" fmla="*/ 488537 h 894111"/>
              <a:gd name="connsiteX59" fmla="*/ 3212700 w 3212699"/>
              <a:gd name="connsiteY59" fmla="*/ 488537 h 894111"/>
              <a:gd name="connsiteX60" fmla="*/ 3212700 w 3212699"/>
              <a:gd name="connsiteY60" fmla="*/ 894112 h 89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2699" h="894111">
                <a:moveTo>
                  <a:pt x="0" y="0"/>
                </a:moveTo>
                <a:lnTo>
                  <a:pt x="47836" y="0"/>
                </a:lnTo>
                <a:lnTo>
                  <a:pt x="47836" y="15049"/>
                </a:lnTo>
                <a:lnTo>
                  <a:pt x="120968" y="15049"/>
                </a:lnTo>
                <a:lnTo>
                  <a:pt x="120968" y="30194"/>
                </a:lnTo>
                <a:lnTo>
                  <a:pt x="158723" y="30194"/>
                </a:lnTo>
                <a:lnTo>
                  <a:pt x="158723" y="43434"/>
                </a:lnTo>
                <a:lnTo>
                  <a:pt x="168804" y="43434"/>
                </a:lnTo>
                <a:lnTo>
                  <a:pt x="168804" y="58483"/>
                </a:lnTo>
                <a:lnTo>
                  <a:pt x="178885" y="58483"/>
                </a:lnTo>
                <a:lnTo>
                  <a:pt x="178885" y="103727"/>
                </a:lnTo>
                <a:lnTo>
                  <a:pt x="183925" y="103727"/>
                </a:lnTo>
                <a:lnTo>
                  <a:pt x="183925" y="118872"/>
                </a:lnTo>
                <a:lnTo>
                  <a:pt x="224248" y="118872"/>
                </a:lnTo>
                <a:lnTo>
                  <a:pt x="224248" y="133922"/>
                </a:lnTo>
                <a:lnTo>
                  <a:pt x="297381" y="133922"/>
                </a:lnTo>
                <a:lnTo>
                  <a:pt x="297381" y="149066"/>
                </a:lnTo>
                <a:lnTo>
                  <a:pt x="314974" y="149066"/>
                </a:lnTo>
                <a:lnTo>
                  <a:pt x="314974" y="162211"/>
                </a:lnTo>
                <a:lnTo>
                  <a:pt x="320015" y="162211"/>
                </a:lnTo>
                <a:lnTo>
                  <a:pt x="320015" y="177355"/>
                </a:lnTo>
                <a:lnTo>
                  <a:pt x="327623" y="177355"/>
                </a:lnTo>
                <a:lnTo>
                  <a:pt x="327623" y="192405"/>
                </a:lnTo>
                <a:lnTo>
                  <a:pt x="360337" y="192405"/>
                </a:lnTo>
                <a:lnTo>
                  <a:pt x="360337" y="209360"/>
                </a:lnTo>
                <a:lnTo>
                  <a:pt x="362905" y="209360"/>
                </a:lnTo>
                <a:lnTo>
                  <a:pt x="362905" y="224504"/>
                </a:lnTo>
                <a:lnTo>
                  <a:pt x="365378" y="224504"/>
                </a:lnTo>
                <a:lnTo>
                  <a:pt x="365378" y="241459"/>
                </a:lnTo>
                <a:lnTo>
                  <a:pt x="375459" y="241459"/>
                </a:lnTo>
                <a:lnTo>
                  <a:pt x="375459" y="256508"/>
                </a:lnTo>
                <a:lnTo>
                  <a:pt x="519156" y="256508"/>
                </a:lnTo>
                <a:lnTo>
                  <a:pt x="519156" y="273558"/>
                </a:lnTo>
                <a:lnTo>
                  <a:pt x="572032" y="273558"/>
                </a:lnTo>
                <a:lnTo>
                  <a:pt x="572032" y="290513"/>
                </a:lnTo>
                <a:lnTo>
                  <a:pt x="597234" y="290513"/>
                </a:lnTo>
                <a:lnTo>
                  <a:pt x="597234" y="305562"/>
                </a:lnTo>
                <a:lnTo>
                  <a:pt x="695568" y="305562"/>
                </a:lnTo>
                <a:lnTo>
                  <a:pt x="695568" y="322612"/>
                </a:lnTo>
                <a:lnTo>
                  <a:pt x="725810" y="322612"/>
                </a:lnTo>
                <a:lnTo>
                  <a:pt x="725810" y="339566"/>
                </a:lnTo>
                <a:lnTo>
                  <a:pt x="738364" y="339566"/>
                </a:lnTo>
                <a:lnTo>
                  <a:pt x="738364" y="354616"/>
                </a:lnTo>
                <a:lnTo>
                  <a:pt x="743404" y="354616"/>
                </a:lnTo>
                <a:lnTo>
                  <a:pt x="743404" y="371570"/>
                </a:lnTo>
                <a:lnTo>
                  <a:pt x="1076067" y="371570"/>
                </a:lnTo>
                <a:lnTo>
                  <a:pt x="1076067" y="388620"/>
                </a:lnTo>
                <a:lnTo>
                  <a:pt x="1078540" y="388620"/>
                </a:lnTo>
                <a:lnTo>
                  <a:pt x="1078540" y="403670"/>
                </a:lnTo>
                <a:lnTo>
                  <a:pt x="1108782" y="403670"/>
                </a:lnTo>
                <a:lnTo>
                  <a:pt x="1108782" y="420624"/>
                </a:lnTo>
                <a:lnTo>
                  <a:pt x="1776676" y="420624"/>
                </a:lnTo>
                <a:lnTo>
                  <a:pt x="1776676" y="437674"/>
                </a:lnTo>
                <a:lnTo>
                  <a:pt x="1809391" y="437674"/>
                </a:lnTo>
                <a:lnTo>
                  <a:pt x="1809391" y="454628"/>
                </a:lnTo>
                <a:lnTo>
                  <a:pt x="1854754" y="454628"/>
                </a:lnTo>
                <a:lnTo>
                  <a:pt x="1854754" y="471583"/>
                </a:lnTo>
                <a:lnTo>
                  <a:pt x="2207578" y="471583"/>
                </a:lnTo>
                <a:lnTo>
                  <a:pt x="2207578" y="488537"/>
                </a:lnTo>
                <a:lnTo>
                  <a:pt x="3212700" y="488537"/>
                </a:lnTo>
                <a:lnTo>
                  <a:pt x="3212700" y="894112"/>
                </a:lnTo>
              </a:path>
            </a:pathLst>
          </a:custGeom>
          <a:noFill/>
          <a:ln w="9525" cap="rnd">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9" name="Freeform: Shape 1168">
            <a:extLst>
              <a:ext uri="{FF2B5EF4-FFF2-40B4-BE49-F238E27FC236}">
                <a16:creationId xmlns:a16="http://schemas.microsoft.com/office/drawing/2014/main" id="{74586287-B99F-CE43-0F6C-51090FAD50CE}"/>
              </a:ext>
            </a:extLst>
          </p:cNvPr>
          <p:cNvSpPr/>
          <p:nvPr/>
        </p:nvSpPr>
        <p:spPr>
          <a:xfrm>
            <a:off x="1578341" y="4209058"/>
            <a:ext cx="4169859" cy="480440"/>
          </a:xfrm>
          <a:custGeom>
            <a:avLst/>
            <a:gdLst>
              <a:gd name="connsiteX0" fmla="*/ 0 w 3127394"/>
              <a:gd name="connsiteY0" fmla="*/ 0 h 360330"/>
              <a:gd name="connsiteX1" fmla="*/ 168804 w 3127394"/>
              <a:gd name="connsiteY1" fmla="*/ 0 h 360330"/>
              <a:gd name="connsiteX2" fmla="*/ 168804 w 3127394"/>
              <a:gd name="connsiteY2" fmla="*/ 30194 h 360330"/>
              <a:gd name="connsiteX3" fmla="*/ 178885 w 3127394"/>
              <a:gd name="connsiteY3" fmla="*/ 30194 h 360330"/>
              <a:gd name="connsiteX4" fmla="*/ 178885 w 3127394"/>
              <a:gd name="connsiteY4" fmla="*/ 90583 h 360330"/>
              <a:gd name="connsiteX5" fmla="*/ 337703 w 3127394"/>
              <a:gd name="connsiteY5" fmla="*/ 90583 h 360330"/>
              <a:gd name="connsiteX6" fmla="*/ 337703 w 3127394"/>
              <a:gd name="connsiteY6" fmla="*/ 118872 h 360330"/>
              <a:gd name="connsiteX7" fmla="*/ 350257 w 3127394"/>
              <a:gd name="connsiteY7" fmla="*/ 118872 h 360330"/>
              <a:gd name="connsiteX8" fmla="*/ 350257 w 3127394"/>
              <a:gd name="connsiteY8" fmla="*/ 149066 h 360330"/>
              <a:gd name="connsiteX9" fmla="*/ 357865 w 3127394"/>
              <a:gd name="connsiteY9" fmla="*/ 149066 h 360330"/>
              <a:gd name="connsiteX10" fmla="*/ 357865 w 3127394"/>
              <a:gd name="connsiteY10" fmla="*/ 179165 h 360330"/>
              <a:gd name="connsiteX11" fmla="*/ 549398 w 3127394"/>
              <a:gd name="connsiteY11" fmla="*/ 179165 h 360330"/>
              <a:gd name="connsiteX12" fmla="*/ 549398 w 3127394"/>
              <a:gd name="connsiteY12" fmla="*/ 209360 h 360330"/>
              <a:gd name="connsiteX13" fmla="*/ 662758 w 3127394"/>
              <a:gd name="connsiteY13" fmla="*/ 209360 h 360330"/>
              <a:gd name="connsiteX14" fmla="*/ 662758 w 3127394"/>
              <a:gd name="connsiteY14" fmla="*/ 237649 h 360330"/>
              <a:gd name="connsiteX15" fmla="*/ 1096229 w 3127394"/>
              <a:gd name="connsiteY15" fmla="*/ 237649 h 360330"/>
              <a:gd name="connsiteX16" fmla="*/ 1096229 w 3127394"/>
              <a:gd name="connsiteY16" fmla="*/ 267843 h 360330"/>
              <a:gd name="connsiteX17" fmla="*/ 1416243 w 3127394"/>
              <a:gd name="connsiteY17" fmla="*/ 267843 h 360330"/>
              <a:gd name="connsiteX18" fmla="*/ 1416243 w 3127394"/>
              <a:gd name="connsiteY18" fmla="*/ 298037 h 360330"/>
              <a:gd name="connsiteX19" fmla="*/ 1809391 w 3127394"/>
              <a:gd name="connsiteY19" fmla="*/ 298037 h 360330"/>
              <a:gd name="connsiteX20" fmla="*/ 1809391 w 3127394"/>
              <a:gd name="connsiteY20" fmla="*/ 328232 h 360330"/>
              <a:gd name="connsiteX21" fmla="*/ 2192457 w 3127394"/>
              <a:gd name="connsiteY21" fmla="*/ 328232 h 360330"/>
              <a:gd name="connsiteX22" fmla="*/ 2192457 w 3127394"/>
              <a:gd name="connsiteY22" fmla="*/ 360331 h 360330"/>
              <a:gd name="connsiteX23" fmla="*/ 3127395 w 3127394"/>
              <a:gd name="connsiteY23" fmla="*/ 360331 h 36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7394" h="360330">
                <a:moveTo>
                  <a:pt x="0" y="0"/>
                </a:moveTo>
                <a:lnTo>
                  <a:pt x="168804" y="0"/>
                </a:lnTo>
                <a:lnTo>
                  <a:pt x="168804" y="30194"/>
                </a:lnTo>
                <a:lnTo>
                  <a:pt x="178885" y="30194"/>
                </a:lnTo>
                <a:lnTo>
                  <a:pt x="178885" y="90583"/>
                </a:lnTo>
                <a:lnTo>
                  <a:pt x="337703" y="90583"/>
                </a:lnTo>
                <a:lnTo>
                  <a:pt x="337703" y="118872"/>
                </a:lnTo>
                <a:lnTo>
                  <a:pt x="350257" y="118872"/>
                </a:lnTo>
                <a:lnTo>
                  <a:pt x="350257" y="149066"/>
                </a:lnTo>
                <a:lnTo>
                  <a:pt x="357865" y="149066"/>
                </a:lnTo>
                <a:lnTo>
                  <a:pt x="357865" y="179165"/>
                </a:lnTo>
                <a:lnTo>
                  <a:pt x="549398" y="179165"/>
                </a:lnTo>
                <a:lnTo>
                  <a:pt x="549398" y="209360"/>
                </a:lnTo>
                <a:lnTo>
                  <a:pt x="662758" y="209360"/>
                </a:lnTo>
                <a:lnTo>
                  <a:pt x="662758" y="237649"/>
                </a:lnTo>
                <a:lnTo>
                  <a:pt x="1096229" y="237649"/>
                </a:lnTo>
                <a:lnTo>
                  <a:pt x="1096229" y="267843"/>
                </a:lnTo>
                <a:lnTo>
                  <a:pt x="1416243" y="267843"/>
                </a:lnTo>
                <a:lnTo>
                  <a:pt x="1416243" y="298037"/>
                </a:lnTo>
                <a:lnTo>
                  <a:pt x="1809391" y="298037"/>
                </a:lnTo>
                <a:lnTo>
                  <a:pt x="1809391" y="328232"/>
                </a:lnTo>
                <a:lnTo>
                  <a:pt x="2192457" y="328232"/>
                </a:lnTo>
                <a:lnTo>
                  <a:pt x="2192457" y="360331"/>
                </a:lnTo>
                <a:lnTo>
                  <a:pt x="3127395" y="360331"/>
                </a:lnTo>
              </a:path>
            </a:pathLst>
          </a:custGeom>
          <a:noFill/>
          <a:ln w="9525" cap="flat">
            <a:solidFill>
              <a:srgbClr val="0A63AC"/>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0" name="Freeform: Shape 1169">
            <a:extLst>
              <a:ext uri="{FF2B5EF4-FFF2-40B4-BE49-F238E27FC236}">
                <a16:creationId xmlns:a16="http://schemas.microsoft.com/office/drawing/2014/main" id="{1C0018C1-5C30-2DB9-8322-352FDF0FFFD3}"/>
              </a:ext>
            </a:extLst>
          </p:cNvPr>
          <p:cNvSpPr/>
          <p:nvPr/>
        </p:nvSpPr>
        <p:spPr>
          <a:xfrm>
            <a:off x="1554757" y="4183784"/>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1" name="Freeform: Shape 1170">
            <a:extLst>
              <a:ext uri="{FF2B5EF4-FFF2-40B4-BE49-F238E27FC236}">
                <a16:creationId xmlns:a16="http://schemas.microsoft.com/office/drawing/2014/main" id="{9184709C-9E6F-892B-0137-36BA4DAC17AF}"/>
              </a:ext>
            </a:extLst>
          </p:cNvPr>
          <p:cNvSpPr/>
          <p:nvPr/>
        </p:nvSpPr>
        <p:spPr>
          <a:xfrm>
            <a:off x="1779956" y="4261763"/>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2" name="Freeform: Shape 1171">
            <a:extLst>
              <a:ext uri="{FF2B5EF4-FFF2-40B4-BE49-F238E27FC236}">
                <a16:creationId xmlns:a16="http://schemas.microsoft.com/office/drawing/2014/main" id="{2E5DF4F1-4F8F-A853-27F8-D4864665C79A}"/>
              </a:ext>
            </a:extLst>
          </p:cNvPr>
          <p:cNvSpPr/>
          <p:nvPr/>
        </p:nvSpPr>
        <p:spPr>
          <a:xfrm>
            <a:off x="2005028" y="4440324"/>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3" name="Freeform: Shape 1172">
            <a:extLst>
              <a:ext uri="{FF2B5EF4-FFF2-40B4-BE49-F238E27FC236}">
                <a16:creationId xmlns:a16="http://schemas.microsoft.com/office/drawing/2014/main" id="{7FCE4110-4232-6EE9-4FDB-114A21F69AC2}"/>
              </a:ext>
            </a:extLst>
          </p:cNvPr>
          <p:cNvSpPr/>
          <p:nvPr/>
        </p:nvSpPr>
        <p:spPr>
          <a:xfrm>
            <a:off x="2021893" y="4445531"/>
            <a:ext cx="53763" cy="40259"/>
          </a:xfrm>
          <a:custGeom>
            <a:avLst/>
            <a:gdLst>
              <a:gd name="connsiteX0" fmla="*/ 20161 w 40322"/>
              <a:gd name="connsiteY0" fmla="*/ 0 h 30194"/>
              <a:gd name="connsiteX1" fmla="*/ 40323 w 40322"/>
              <a:gd name="connsiteY1" fmla="*/ 30194 h 30194"/>
              <a:gd name="connsiteX2" fmla="*/ 0 w 40322"/>
              <a:gd name="connsiteY2" fmla="*/ 30194 h 30194"/>
              <a:gd name="connsiteX3" fmla="*/ 20161 w 40322"/>
              <a:gd name="connsiteY3" fmla="*/ 0 h 30194"/>
              <a:gd name="connsiteX4" fmla="*/ 40323 w 40322"/>
              <a:gd name="connsiteY4" fmla="*/ 30194 h 30194"/>
              <a:gd name="connsiteX5" fmla="*/ 0 w 40322"/>
              <a:gd name="connsiteY5" fmla="*/ 30194 h 30194"/>
              <a:gd name="connsiteX6" fmla="*/ 20161 w 40322"/>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22" h="30194">
                <a:moveTo>
                  <a:pt x="20161" y="0"/>
                </a:moveTo>
                <a:lnTo>
                  <a:pt x="40323" y="30194"/>
                </a:lnTo>
                <a:lnTo>
                  <a:pt x="0" y="30194"/>
                </a:lnTo>
                <a:lnTo>
                  <a:pt x="20161" y="0"/>
                </a:lnTo>
                <a:lnTo>
                  <a:pt x="40323" y="30194"/>
                </a:lnTo>
                <a:lnTo>
                  <a:pt x="0" y="30194"/>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4" name="Freeform: Shape 1173">
            <a:extLst>
              <a:ext uri="{FF2B5EF4-FFF2-40B4-BE49-F238E27FC236}">
                <a16:creationId xmlns:a16="http://schemas.microsoft.com/office/drawing/2014/main" id="{1E184BBA-1CD5-88FF-9DC3-5368A02E65F1}"/>
              </a:ext>
            </a:extLst>
          </p:cNvPr>
          <p:cNvSpPr/>
          <p:nvPr/>
        </p:nvSpPr>
        <p:spPr>
          <a:xfrm>
            <a:off x="2035333" y="4482996"/>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5" name="Freeform: Shape 1174">
            <a:extLst>
              <a:ext uri="{FF2B5EF4-FFF2-40B4-BE49-F238E27FC236}">
                <a16:creationId xmlns:a16="http://schemas.microsoft.com/office/drawing/2014/main" id="{269E023C-8F60-A1BA-DB6A-A3B8AFB4EF31}"/>
              </a:ext>
            </a:extLst>
          </p:cNvPr>
          <p:cNvSpPr/>
          <p:nvPr/>
        </p:nvSpPr>
        <p:spPr>
          <a:xfrm>
            <a:off x="3476811" y="4744616"/>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6" name="Freeform: Shape 1175">
            <a:extLst>
              <a:ext uri="{FF2B5EF4-FFF2-40B4-BE49-F238E27FC236}">
                <a16:creationId xmlns:a16="http://schemas.microsoft.com/office/drawing/2014/main" id="{045987EA-6B1B-E335-5F11-E7D472E8131B}"/>
              </a:ext>
            </a:extLst>
          </p:cNvPr>
          <p:cNvSpPr/>
          <p:nvPr/>
        </p:nvSpPr>
        <p:spPr>
          <a:xfrm>
            <a:off x="4256384" y="4812562"/>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7" name="Freeform: Shape 1176">
            <a:extLst>
              <a:ext uri="{FF2B5EF4-FFF2-40B4-BE49-F238E27FC236}">
                <a16:creationId xmlns:a16="http://schemas.microsoft.com/office/drawing/2014/main" id="{D36EDFC4-D858-45D4-E023-410F46045862}"/>
              </a:ext>
            </a:extLst>
          </p:cNvPr>
          <p:cNvSpPr/>
          <p:nvPr/>
        </p:nvSpPr>
        <p:spPr>
          <a:xfrm>
            <a:off x="4437711" y="4812562"/>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8" name="Freeform: Shape 1177">
            <a:extLst>
              <a:ext uri="{FF2B5EF4-FFF2-40B4-BE49-F238E27FC236}">
                <a16:creationId xmlns:a16="http://schemas.microsoft.com/office/drawing/2014/main" id="{B8996670-18A8-163B-A5A0-0E427F0EA708}"/>
              </a:ext>
            </a:extLst>
          </p:cNvPr>
          <p:cNvSpPr/>
          <p:nvPr/>
        </p:nvSpPr>
        <p:spPr>
          <a:xfrm>
            <a:off x="4501619"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9" name="Freeform: Shape 1178">
            <a:extLst>
              <a:ext uri="{FF2B5EF4-FFF2-40B4-BE49-F238E27FC236}">
                <a16:creationId xmlns:a16="http://schemas.microsoft.com/office/drawing/2014/main" id="{D1B107C0-3350-AF27-9109-5B093CF48095}"/>
              </a:ext>
            </a:extLst>
          </p:cNvPr>
          <p:cNvSpPr/>
          <p:nvPr/>
        </p:nvSpPr>
        <p:spPr>
          <a:xfrm>
            <a:off x="4861100"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0" name="Freeform: Shape 1179">
            <a:extLst>
              <a:ext uri="{FF2B5EF4-FFF2-40B4-BE49-F238E27FC236}">
                <a16:creationId xmlns:a16="http://schemas.microsoft.com/office/drawing/2014/main" id="{4263F2AF-D33F-C709-FBE6-32755FD15B73}"/>
              </a:ext>
            </a:extLst>
          </p:cNvPr>
          <p:cNvSpPr/>
          <p:nvPr/>
        </p:nvSpPr>
        <p:spPr>
          <a:xfrm>
            <a:off x="4998933"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1" name="Freeform: Shape 1180">
            <a:extLst>
              <a:ext uri="{FF2B5EF4-FFF2-40B4-BE49-F238E27FC236}">
                <a16:creationId xmlns:a16="http://schemas.microsoft.com/office/drawing/2014/main" id="{A61620E4-7B89-9452-5477-DC007A1F8C30}"/>
              </a:ext>
            </a:extLst>
          </p:cNvPr>
          <p:cNvSpPr/>
          <p:nvPr/>
        </p:nvSpPr>
        <p:spPr>
          <a:xfrm>
            <a:off x="5274472"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2" name="Freeform: Shape 1181">
            <a:extLst>
              <a:ext uri="{FF2B5EF4-FFF2-40B4-BE49-F238E27FC236}">
                <a16:creationId xmlns:a16="http://schemas.microsoft.com/office/drawing/2014/main" id="{AB382E13-3AE6-6D8C-7BF7-89FD24B0E4CF}"/>
              </a:ext>
            </a:extLst>
          </p:cNvPr>
          <p:cNvSpPr/>
          <p:nvPr/>
        </p:nvSpPr>
        <p:spPr>
          <a:xfrm>
            <a:off x="5308075"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3" name="Freeform: Shape 1182">
            <a:extLst>
              <a:ext uri="{FF2B5EF4-FFF2-40B4-BE49-F238E27FC236}">
                <a16:creationId xmlns:a16="http://schemas.microsoft.com/office/drawing/2014/main" id="{44CE59A2-AA04-CDA5-968E-F72C80027EE2}"/>
              </a:ext>
            </a:extLst>
          </p:cNvPr>
          <p:cNvSpPr/>
          <p:nvPr/>
        </p:nvSpPr>
        <p:spPr>
          <a:xfrm>
            <a:off x="5344973" y="4835167"/>
            <a:ext cx="53763" cy="50291"/>
          </a:xfrm>
          <a:custGeom>
            <a:avLst/>
            <a:gdLst>
              <a:gd name="connsiteX0" fmla="*/ 20162 w 40322"/>
              <a:gd name="connsiteY0" fmla="*/ 0 h 37718"/>
              <a:gd name="connsiteX1" fmla="*/ 40323 w 40322"/>
              <a:gd name="connsiteY1" fmla="*/ 37719 h 37718"/>
              <a:gd name="connsiteX2" fmla="*/ 0 w 40322"/>
              <a:gd name="connsiteY2" fmla="*/ 37719 h 37718"/>
              <a:gd name="connsiteX3" fmla="*/ 20162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2" y="0"/>
                </a:moveTo>
                <a:lnTo>
                  <a:pt x="40323" y="37719"/>
                </a:lnTo>
                <a:lnTo>
                  <a:pt x="0" y="37719"/>
                </a:lnTo>
                <a:lnTo>
                  <a:pt x="20162"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4" name="Freeform: Shape 1183">
            <a:extLst>
              <a:ext uri="{FF2B5EF4-FFF2-40B4-BE49-F238E27FC236}">
                <a16:creationId xmlns:a16="http://schemas.microsoft.com/office/drawing/2014/main" id="{8848FBB5-8648-6B9E-13DE-5B5FAECD2A5B}"/>
              </a:ext>
            </a:extLst>
          </p:cNvPr>
          <p:cNvSpPr/>
          <p:nvPr/>
        </p:nvSpPr>
        <p:spPr>
          <a:xfrm>
            <a:off x="5351693" y="4835167"/>
            <a:ext cx="53763" cy="50291"/>
          </a:xfrm>
          <a:custGeom>
            <a:avLst/>
            <a:gdLst>
              <a:gd name="connsiteX0" fmla="*/ 20162 w 40322"/>
              <a:gd name="connsiteY0" fmla="*/ 0 h 37718"/>
              <a:gd name="connsiteX1" fmla="*/ 40323 w 40322"/>
              <a:gd name="connsiteY1" fmla="*/ 37719 h 37718"/>
              <a:gd name="connsiteX2" fmla="*/ 0 w 40322"/>
              <a:gd name="connsiteY2" fmla="*/ 37719 h 37718"/>
              <a:gd name="connsiteX3" fmla="*/ 20162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2" y="0"/>
                </a:moveTo>
                <a:lnTo>
                  <a:pt x="40323" y="37719"/>
                </a:lnTo>
                <a:lnTo>
                  <a:pt x="0" y="37719"/>
                </a:lnTo>
                <a:lnTo>
                  <a:pt x="20162"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5" name="Freeform: Shape 1184">
            <a:extLst>
              <a:ext uri="{FF2B5EF4-FFF2-40B4-BE49-F238E27FC236}">
                <a16:creationId xmlns:a16="http://schemas.microsoft.com/office/drawing/2014/main" id="{8418091B-F5C1-BD51-3395-8902A07AB8E5}"/>
              </a:ext>
            </a:extLst>
          </p:cNvPr>
          <p:cNvSpPr/>
          <p:nvPr/>
        </p:nvSpPr>
        <p:spPr>
          <a:xfrm>
            <a:off x="5355117"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6" name="Freeform: Shape 1185">
            <a:extLst>
              <a:ext uri="{FF2B5EF4-FFF2-40B4-BE49-F238E27FC236}">
                <a16:creationId xmlns:a16="http://schemas.microsoft.com/office/drawing/2014/main" id="{913CB392-E1D0-B3BB-BC6A-C5D6861713D3}"/>
              </a:ext>
            </a:extLst>
          </p:cNvPr>
          <p:cNvSpPr/>
          <p:nvPr/>
        </p:nvSpPr>
        <p:spPr>
          <a:xfrm>
            <a:off x="5381999" y="4840375"/>
            <a:ext cx="53763" cy="40259"/>
          </a:xfrm>
          <a:custGeom>
            <a:avLst/>
            <a:gdLst>
              <a:gd name="connsiteX0" fmla="*/ 20161 w 40322"/>
              <a:gd name="connsiteY0" fmla="*/ 0 h 30194"/>
              <a:gd name="connsiteX1" fmla="*/ 40323 w 40322"/>
              <a:gd name="connsiteY1" fmla="*/ 30194 h 30194"/>
              <a:gd name="connsiteX2" fmla="*/ 0 w 40322"/>
              <a:gd name="connsiteY2" fmla="*/ 30194 h 30194"/>
              <a:gd name="connsiteX3" fmla="*/ 20161 w 40322"/>
              <a:gd name="connsiteY3" fmla="*/ 0 h 30194"/>
              <a:gd name="connsiteX4" fmla="*/ 40323 w 40322"/>
              <a:gd name="connsiteY4" fmla="*/ 30194 h 30194"/>
              <a:gd name="connsiteX5" fmla="*/ 0 w 40322"/>
              <a:gd name="connsiteY5" fmla="*/ 30194 h 30194"/>
              <a:gd name="connsiteX6" fmla="*/ 20161 w 40322"/>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22" h="30194">
                <a:moveTo>
                  <a:pt x="20161" y="0"/>
                </a:moveTo>
                <a:lnTo>
                  <a:pt x="40323" y="30194"/>
                </a:lnTo>
                <a:lnTo>
                  <a:pt x="0" y="30194"/>
                </a:lnTo>
                <a:lnTo>
                  <a:pt x="20161" y="0"/>
                </a:lnTo>
                <a:lnTo>
                  <a:pt x="40323" y="30194"/>
                </a:lnTo>
                <a:lnTo>
                  <a:pt x="0" y="30194"/>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7" name="Freeform: Shape 1186">
            <a:extLst>
              <a:ext uri="{FF2B5EF4-FFF2-40B4-BE49-F238E27FC236}">
                <a16:creationId xmlns:a16="http://schemas.microsoft.com/office/drawing/2014/main" id="{DD16A92C-CB73-868F-FE3E-D52FC71F6238}"/>
              </a:ext>
            </a:extLst>
          </p:cNvPr>
          <p:cNvSpPr/>
          <p:nvPr/>
        </p:nvSpPr>
        <p:spPr>
          <a:xfrm>
            <a:off x="5388720" y="4840375"/>
            <a:ext cx="53763" cy="40259"/>
          </a:xfrm>
          <a:custGeom>
            <a:avLst/>
            <a:gdLst>
              <a:gd name="connsiteX0" fmla="*/ 20161 w 40322"/>
              <a:gd name="connsiteY0" fmla="*/ 0 h 30194"/>
              <a:gd name="connsiteX1" fmla="*/ 40323 w 40322"/>
              <a:gd name="connsiteY1" fmla="*/ 30194 h 30194"/>
              <a:gd name="connsiteX2" fmla="*/ 0 w 40322"/>
              <a:gd name="connsiteY2" fmla="*/ 30194 h 30194"/>
              <a:gd name="connsiteX3" fmla="*/ 20161 w 40322"/>
              <a:gd name="connsiteY3" fmla="*/ 0 h 30194"/>
              <a:gd name="connsiteX4" fmla="*/ 40323 w 40322"/>
              <a:gd name="connsiteY4" fmla="*/ 30194 h 30194"/>
              <a:gd name="connsiteX5" fmla="*/ 0 w 40322"/>
              <a:gd name="connsiteY5" fmla="*/ 30194 h 30194"/>
              <a:gd name="connsiteX6" fmla="*/ 20161 w 40322"/>
              <a:gd name="connsiteY6" fmla="*/ 0 h 30194"/>
              <a:gd name="connsiteX7" fmla="*/ 40323 w 40322"/>
              <a:gd name="connsiteY7" fmla="*/ 30194 h 30194"/>
              <a:gd name="connsiteX8" fmla="*/ 0 w 40322"/>
              <a:gd name="connsiteY8" fmla="*/ 30194 h 30194"/>
              <a:gd name="connsiteX9" fmla="*/ 20161 w 40322"/>
              <a:gd name="connsiteY9"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22" h="30194">
                <a:moveTo>
                  <a:pt x="20161" y="0"/>
                </a:moveTo>
                <a:lnTo>
                  <a:pt x="40323" y="30194"/>
                </a:lnTo>
                <a:lnTo>
                  <a:pt x="0" y="30194"/>
                </a:lnTo>
                <a:lnTo>
                  <a:pt x="20161" y="0"/>
                </a:lnTo>
                <a:lnTo>
                  <a:pt x="40323" y="30194"/>
                </a:lnTo>
                <a:lnTo>
                  <a:pt x="0" y="30194"/>
                </a:lnTo>
                <a:lnTo>
                  <a:pt x="20161" y="0"/>
                </a:lnTo>
                <a:lnTo>
                  <a:pt x="40323" y="30194"/>
                </a:lnTo>
                <a:lnTo>
                  <a:pt x="0" y="30194"/>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8" name="Freeform: Shape 1187">
            <a:extLst>
              <a:ext uri="{FF2B5EF4-FFF2-40B4-BE49-F238E27FC236}">
                <a16:creationId xmlns:a16="http://schemas.microsoft.com/office/drawing/2014/main" id="{7061DA2A-C1FE-8AB9-B5CD-74A44E52B47E}"/>
              </a:ext>
            </a:extLst>
          </p:cNvPr>
          <p:cNvSpPr/>
          <p:nvPr/>
        </p:nvSpPr>
        <p:spPr>
          <a:xfrm>
            <a:off x="5395440"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9" name="Freeform: Shape 1188">
            <a:extLst>
              <a:ext uri="{FF2B5EF4-FFF2-40B4-BE49-F238E27FC236}">
                <a16:creationId xmlns:a16="http://schemas.microsoft.com/office/drawing/2014/main" id="{E3E49392-016E-0DC2-1035-B1D648E5D977}"/>
              </a:ext>
            </a:extLst>
          </p:cNvPr>
          <p:cNvSpPr/>
          <p:nvPr/>
        </p:nvSpPr>
        <p:spPr>
          <a:xfrm>
            <a:off x="5402160"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0" name="Freeform: Shape 1189">
            <a:extLst>
              <a:ext uri="{FF2B5EF4-FFF2-40B4-BE49-F238E27FC236}">
                <a16:creationId xmlns:a16="http://schemas.microsoft.com/office/drawing/2014/main" id="{DC34478C-04F8-EC70-94B4-7C27D871582A}"/>
              </a:ext>
            </a:extLst>
          </p:cNvPr>
          <p:cNvSpPr/>
          <p:nvPr/>
        </p:nvSpPr>
        <p:spPr>
          <a:xfrm>
            <a:off x="5415601"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1" name="Freeform: Shape 1190">
            <a:extLst>
              <a:ext uri="{FF2B5EF4-FFF2-40B4-BE49-F238E27FC236}">
                <a16:creationId xmlns:a16="http://schemas.microsoft.com/office/drawing/2014/main" id="{12DFA0AE-6943-1CBB-EEEA-A886CF81B5C8}"/>
              </a:ext>
            </a:extLst>
          </p:cNvPr>
          <p:cNvSpPr/>
          <p:nvPr/>
        </p:nvSpPr>
        <p:spPr>
          <a:xfrm>
            <a:off x="5418899" y="4840375"/>
            <a:ext cx="53763" cy="40259"/>
          </a:xfrm>
          <a:custGeom>
            <a:avLst/>
            <a:gdLst>
              <a:gd name="connsiteX0" fmla="*/ 20161 w 40322"/>
              <a:gd name="connsiteY0" fmla="*/ 0 h 30194"/>
              <a:gd name="connsiteX1" fmla="*/ 40323 w 40322"/>
              <a:gd name="connsiteY1" fmla="*/ 30194 h 30194"/>
              <a:gd name="connsiteX2" fmla="*/ 0 w 40322"/>
              <a:gd name="connsiteY2" fmla="*/ 30194 h 30194"/>
              <a:gd name="connsiteX3" fmla="*/ 20161 w 40322"/>
              <a:gd name="connsiteY3" fmla="*/ 0 h 30194"/>
              <a:gd name="connsiteX4" fmla="*/ 40323 w 40322"/>
              <a:gd name="connsiteY4" fmla="*/ 30194 h 30194"/>
              <a:gd name="connsiteX5" fmla="*/ 0 w 40322"/>
              <a:gd name="connsiteY5" fmla="*/ 30194 h 30194"/>
              <a:gd name="connsiteX6" fmla="*/ 20161 w 40322"/>
              <a:gd name="connsiteY6"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22" h="30194">
                <a:moveTo>
                  <a:pt x="20161" y="0"/>
                </a:moveTo>
                <a:lnTo>
                  <a:pt x="40323" y="30194"/>
                </a:lnTo>
                <a:lnTo>
                  <a:pt x="0" y="30194"/>
                </a:lnTo>
                <a:lnTo>
                  <a:pt x="20161" y="0"/>
                </a:lnTo>
                <a:lnTo>
                  <a:pt x="40323" y="30194"/>
                </a:lnTo>
                <a:lnTo>
                  <a:pt x="0" y="30194"/>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2" name="Freeform: Shape 1191">
            <a:extLst>
              <a:ext uri="{FF2B5EF4-FFF2-40B4-BE49-F238E27FC236}">
                <a16:creationId xmlns:a16="http://schemas.microsoft.com/office/drawing/2014/main" id="{5794552E-5B26-0A72-0AE4-6672D5261323}"/>
              </a:ext>
            </a:extLst>
          </p:cNvPr>
          <p:cNvSpPr/>
          <p:nvPr/>
        </p:nvSpPr>
        <p:spPr>
          <a:xfrm>
            <a:off x="5425619"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3" name="Freeform: Shape 1192">
            <a:extLst>
              <a:ext uri="{FF2B5EF4-FFF2-40B4-BE49-F238E27FC236}">
                <a16:creationId xmlns:a16="http://schemas.microsoft.com/office/drawing/2014/main" id="{13E02DBA-2BC9-CE32-6D3C-02EED3BD77EF}"/>
              </a:ext>
            </a:extLst>
          </p:cNvPr>
          <p:cNvSpPr/>
          <p:nvPr/>
        </p:nvSpPr>
        <p:spPr>
          <a:xfrm>
            <a:off x="5432339"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4" name="Freeform: Shape 1193">
            <a:extLst>
              <a:ext uri="{FF2B5EF4-FFF2-40B4-BE49-F238E27FC236}">
                <a16:creationId xmlns:a16="http://schemas.microsoft.com/office/drawing/2014/main" id="{DFCDB44D-6BC8-EA79-FEBF-C09A96D13DAC}"/>
              </a:ext>
            </a:extLst>
          </p:cNvPr>
          <p:cNvSpPr/>
          <p:nvPr/>
        </p:nvSpPr>
        <p:spPr>
          <a:xfrm>
            <a:off x="5516408" y="4835167"/>
            <a:ext cx="53763" cy="50291"/>
          </a:xfrm>
          <a:custGeom>
            <a:avLst/>
            <a:gdLst>
              <a:gd name="connsiteX0" fmla="*/ 20161 w 40322"/>
              <a:gd name="connsiteY0" fmla="*/ 0 h 37718"/>
              <a:gd name="connsiteX1" fmla="*/ 40323 w 40322"/>
              <a:gd name="connsiteY1" fmla="*/ 37719 h 37718"/>
              <a:gd name="connsiteX2" fmla="*/ 0 w 40322"/>
              <a:gd name="connsiteY2" fmla="*/ 37719 h 37718"/>
              <a:gd name="connsiteX3" fmla="*/ 20161 w 40322"/>
              <a:gd name="connsiteY3" fmla="*/ 0 h 37718"/>
            </a:gdLst>
            <a:ahLst/>
            <a:cxnLst>
              <a:cxn ang="0">
                <a:pos x="connsiteX0" y="connsiteY0"/>
              </a:cxn>
              <a:cxn ang="0">
                <a:pos x="connsiteX1" y="connsiteY1"/>
              </a:cxn>
              <a:cxn ang="0">
                <a:pos x="connsiteX2" y="connsiteY2"/>
              </a:cxn>
              <a:cxn ang="0">
                <a:pos x="connsiteX3" y="connsiteY3"/>
              </a:cxn>
            </a:cxnLst>
            <a:rect l="l" t="t" r="r" b="b"/>
            <a:pathLst>
              <a:path w="40322" h="37718">
                <a:moveTo>
                  <a:pt x="20161" y="0"/>
                </a:moveTo>
                <a:lnTo>
                  <a:pt x="40323" y="37719"/>
                </a:lnTo>
                <a:lnTo>
                  <a:pt x="0" y="37719"/>
                </a:lnTo>
                <a:lnTo>
                  <a:pt x="20161" y="0"/>
                </a:lnTo>
              </a:path>
            </a:pathLst>
          </a:custGeom>
          <a:noFill/>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5" name="Freeform: Shape 1194">
            <a:extLst>
              <a:ext uri="{FF2B5EF4-FFF2-40B4-BE49-F238E27FC236}">
                <a16:creationId xmlns:a16="http://schemas.microsoft.com/office/drawing/2014/main" id="{CAECCB1A-9122-DB5E-054E-AE636D3D4A24}"/>
              </a:ext>
            </a:extLst>
          </p:cNvPr>
          <p:cNvSpPr/>
          <p:nvPr/>
        </p:nvSpPr>
        <p:spPr>
          <a:xfrm>
            <a:off x="1635403" y="4183912"/>
            <a:ext cx="53763" cy="50291"/>
          </a:xfrm>
          <a:custGeom>
            <a:avLst/>
            <a:gdLst>
              <a:gd name="connsiteX0" fmla="*/ 0 w 40322"/>
              <a:gd name="connsiteY0" fmla="*/ 37719 h 37718"/>
              <a:gd name="connsiteX1" fmla="*/ 0 w 40322"/>
              <a:gd name="connsiteY1" fmla="*/ 0 h 37718"/>
              <a:gd name="connsiteX2" fmla="*/ 40323 w 40322"/>
              <a:gd name="connsiteY2" fmla="*/ 0 h 37718"/>
              <a:gd name="connsiteX3" fmla="*/ 40323 w 40322"/>
              <a:gd name="connsiteY3" fmla="*/ 37719 h 37718"/>
              <a:gd name="connsiteX4" fmla="*/ 0 w 40322"/>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6" name="Freeform: Shape 1195">
            <a:extLst>
              <a:ext uri="{FF2B5EF4-FFF2-40B4-BE49-F238E27FC236}">
                <a16:creationId xmlns:a16="http://schemas.microsoft.com/office/drawing/2014/main" id="{EFE4EEE3-3BC9-9C88-490C-D7E1A1DB1171}"/>
              </a:ext>
            </a:extLst>
          </p:cNvPr>
          <p:cNvSpPr/>
          <p:nvPr/>
        </p:nvSpPr>
        <p:spPr>
          <a:xfrm>
            <a:off x="1739633" y="4183912"/>
            <a:ext cx="53763" cy="50291"/>
          </a:xfrm>
          <a:custGeom>
            <a:avLst/>
            <a:gdLst>
              <a:gd name="connsiteX0" fmla="*/ 0 w 40322"/>
              <a:gd name="connsiteY0" fmla="*/ 37719 h 37718"/>
              <a:gd name="connsiteX1" fmla="*/ 0 w 40322"/>
              <a:gd name="connsiteY1" fmla="*/ 0 h 37718"/>
              <a:gd name="connsiteX2" fmla="*/ 40323 w 40322"/>
              <a:gd name="connsiteY2" fmla="*/ 0 h 37718"/>
              <a:gd name="connsiteX3" fmla="*/ 40323 w 40322"/>
              <a:gd name="connsiteY3" fmla="*/ 37719 h 37718"/>
              <a:gd name="connsiteX4" fmla="*/ 0 w 40322"/>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7" name="Freeform: Shape 1196">
            <a:extLst>
              <a:ext uri="{FF2B5EF4-FFF2-40B4-BE49-F238E27FC236}">
                <a16:creationId xmlns:a16="http://schemas.microsoft.com/office/drawing/2014/main" id="{951830CE-7544-E5BE-D1C4-21B2A2249D7E}"/>
              </a:ext>
            </a:extLst>
          </p:cNvPr>
          <p:cNvSpPr/>
          <p:nvPr/>
        </p:nvSpPr>
        <p:spPr>
          <a:xfrm>
            <a:off x="4424269" y="4621554"/>
            <a:ext cx="53763" cy="50291"/>
          </a:xfrm>
          <a:custGeom>
            <a:avLst/>
            <a:gdLst>
              <a:gd name="connsiteX0" fmla="*/ 0 w 40322"/>
              <a:gd name="connsiteY0" fmla="*/ 37719 h 37718"/>
              <a:gd name="connsiteX1" fmla="*/ 0 w 40322"/>
              <a:gd name="connsiteY1" fmla="*/ 0 h 37718"/>
              <a:gd name="connsiteX2" fmla="*/ 40323 w 40322"/>
              <a:gd name="connsiteY2" fmla="*/ 0 h 37718"/>
              <a:gd name="connsiteX3" fmla="*/ 40323 w 40322"/>
              <a:gd name="connsiteY3" fmla="*/ 37719 h 37718"/>
              <a:gd name="connsiteX4" fmla="*/ 0 w 40322"/>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8" name="Freeform: Shape 1197">
            <a:extLst>
              <a:ext uri="{FF2B5EF4-FFF2-40B4-BE49-F238E27FC236}">
                <a16:creationId xmlns:a16="http://schemas.microsoft.com/office/drawing/2014/main" id="{817B735A-A48C-EDB7-99E6-7AB8CF29AF79}"/>
              </a:ext>
            </a:extLst>
          </p:cNvPr>
          <p:cNvSpPr/>
          <p:nvPr/>
        </p:nvSpPr>
        <p:spPr>
          <a:xfrm>
            <a:off x="4451151" y="4621554"/>
            <a:ext cx="53763" cy="50291"/>
          </a:xfrm>
          <a:custGeom>
            <a:avLst/>
            <a:gdLst>
              <a:gd name="connsiteX0" fmla="*/ 0 w 40322"/>
              <a:gd name="connsiteY0" fmla="*/ 37719 h 37718"/>
              <a:gd name="connsiteX1" fmla="*/ 0 w 40322"/>
              <a:gd name="connsiteY1" fmla="*/ 0 h 37718"/>
              <a:gd name="connsiteX2" fmla="*/ 40323 w 40322"/>
              <a:gd name="connsiteY2" fmla="*/ 0 h 37718"/>
              <a:gd name="connsiteX3" fmla="*/ 40323 w 40322"/>
              <a:gd name="connsiteY3" fmla="*/ 37719 h 37718"/>
              <a:gd name="connsiteX4" fmla="*/ 0 w 40322"/>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8">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9" name="Freeform: Shape 1198">
            <a:extLst>
              <a:ext uri="{FF2B5EF4-FFF2-40B4-BE49-F238E27FC236}">
                <a16:creationId xmlns:a16="http://schemas.microsoft.com/office/drawing/2014/main" id="{8E8E022C-7E7D-2C83-E4A3-1716755EFA10}"/>
              </a:ext>
            </a:extLst>
          </p:cNvPr>
          <p:cNvSpPr/>
          <p:nvPr/>
        </p:nvSpPr>
        <p:spPr>
          <a:xfrm>
            <a:off x="4478033"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0" name="Freeform: Shape 1199">
            <a:extLst>
              <a:ext uri="{FF2B5EF4-FFF2-40B4-BE49-F238E27FC236}">
                <a16:creationId xmlns:a16="http://schemas.microsoft.com/office/drawing/2014/main" id="{B3A7E772-19AC-0C32-BCEA-AD7719E89CC1}"/>
              </a:ext>
            </a:extLst>
          </p:cNvPr>
          <p:cNvSpPr/>
          <p:nvPr/>
        </p:nvSpPr>
        <p:spPr>
          <a:xfrm>
            <a:off x="5381999"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1" name="Freeform: Shape 1200">
            <a:extLst>
              <a:ext uri="{FF2B5EF4-FFF2-40B4-BE49-F238E27FC236}">
                <a16:creationId xmlns:a16="http://schemas.microsoft.com/office/drawing/2014/main" id="{B7B1BCC8-BC3B-9B35-2C46-3F6580DD90C9}"/>
              </a:ext>
            </a:extLst>
          </p:cNvPr>
          <p:cNvSpPr/>
          <p:nvPr/>
        </p:nvSpPr>
        <p:spPr>
          <a:xfrm>
            <a:off x="5395440" y="4669306"/>
            <a:ext cx="53763" cy="40259"/>
          </a:xfrm>
          <a:custGeom>
            <a:avLst/>
            <a:gdLst>
              <a:gd name="connsiteX0" fmla="*/ 0 w 40322"/>
              <a:gd name="connsiteY0" fmla="*/ 30194 h 30194"/>
              <a:gd name="connsiteX1" fmla="*/ 0 w 40322"/>
              <a:gd name="connsiteY1" fmla="*/ 0 h 30194"/>
              <a:gd name="connsiteX2" fmla="*/ 40323 w 40322"/>
              <a:gd name="connsiteY2" fmla="*/ 0 h 30194"/>
              <a:gd name="connsiteX3" fmla="*/ 40323 w 40322"/>
              <a:gd name="connsiteY3" fmla="*/ 30194 h 30194"/>
              <a:gd name="connsiteX4" fmla="*/ 0 w 40322"/>
              <a:gd name="connsiteY4" fmla="*/ 30194 h 30194"/>
              <a:gd name="connsiteX5" fmla="*/ 0 w 40322"/>
              <a:gd name="connsiteY5" fmla="*/ 0 h 30194"/>
              <a:gd name="connsiteX6" fmla="*/ 40323 w 40322"/>
              <a:gd name="connsiteY6" fmla="*/ 0 h 30194"/>
              <a:gd name="connsiteX7" fmla="*/ 40323 w 40322"/>
              <a:gd name="connsiteY7" fmla="*/ 30194 h 30194"/>
              <a:gd name="connsiteX8" fmla="*/ 0 w 40322"/>
              <a:gd name="connsiteY8" fmla="*/ 30194 h 30194"/>
              <a:gd name="connsiteX9" fmla="*/ 0 w 40322"/>
              <a:gd name="connsiteY9" fmla="*/ 0 h 30194"/>
              <a:gd name="connsiteX10" fmla="*/ 40323 w 40322"/>
              <a:gd name="connsiteY10" fmla="*/ 0 h 30194"/>
              <a:gd name="connsiteX11" fmla="*/ 40323 w 40322"/>
              <a:gd name="connsiteY11" fmla="*/ 30194 h 30194"/>
              <a:gd name="connsiteX12" fmla="*/ 0 w 40322"/>
              <a:gd name="connsiteY12" fmla="*/ 3019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22" h="30194">
                <a:moveTo>
                  <a:pt x="0" y="30194"/>
                </a:moveTo>
                <a:lnTo>
                  <a:pt x="0" y="0"/>
                </a:lnTo>
                <a:lnTo>
                  <a:pt x="40323" y="0"/>
                </a:lnTo>
                <a:lnTo>
                  <a:pt x="40323" y="30194"/>
                </a:lnTo>
                <a:lnTo>
                  <a:pt x="0" y="30194"/>
                </a:lnTo>
                <a:lnTo>
                  <a:pt x="0" y="0"/>
                </a:lnTo>
                <a:lnTo>
                  <a:pt x="40323" y="0"/>
                </a:lnTo>
                <a:lnTo>
                  <a:pt x="40323" y="30194"/>
                </a:lnTo>
                <a:lnTo>
                  <a:pt x="0" y="30194"/>
                </a:lnTo>
                <a:lnTo>
                  <a:pt x="0" y="0"/>
                </a:lnTo>
                <a:lnTo>
                  <a:pt x="40323" y="0"/>
                </a:lnTo>
                <a:lnTo>
                  <a:pt x="40323" y="30194"/>
                </a:lnTo>
                <a:lnTo>
                  <a:pt x="0" y="30194"/>
                </a:lnTo>
              </a:path>
            </a:pathLst>
          </a:custGeom>
          <a:noFill/>
          <a:ln w="4751" cap="flat">
            <a:solidFill>
              <a:srgbClr val="1B64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2" name="Freeform: Shape 1201">
            <a:extLst>
              <a:ext uri="{FF2B5EF4-FFF2-40B4-BE49-F238E27FC236}">
                <a16:creationId xmlns:a16="http://schemas.microsoft.com/office/drawing/2014/main" id="{CBF053D9-89C9-6884-D0C6-3AF29BA13FD8}"/>
              </a:ext>
            </a:extLst>
          </p:cNvPr>
          <p:cNvSpPr/>
          <p:nvPr/>
        </p:nvSpPr>
        <p:spPr>
          <a:xfrm>
            <a:off x="5402160"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3" name="Freeform: Shape 1202">
            <a:extLst>
              <a:ext uri="{FF2B5EF4-FFF2-40B4-BE49-F238E27FC236}">
                <a16:creationId xmlns:a16="http://schemas.microsoft.com/office/drawing/2014/main" id="{DE5A07FB-80EF-15C0-95D7-FFFF7CC207D8}"/>
              </a:ext>
            </a:extLst>
          </p:cNvPr>
          <p:cNvSpPr/>
          <p:nvPr/>
        </p:nvSpPr>
        <p:spPr>
          <a:xfrm>
            <a:off x="5408881" y="4669306"/>
            <a:ext cx="53763" cy="40259"/>
          </a:xfrm>
          <a:custGeom>
            <a:avLst/>
            <a:gdLst>
              <a:gd name="connsiteX0" fmla="*/ 0 w 40322"/>
              <a:gd name="connsiteY0" fmla="*/ 30194 h 30194"/>
              <a:gd name="connsiteX1" fmla="*/ 0 w 40322"/>
              <a:gd name="connsiteY1" fmla="*/ 0 h 30194"/>
              <a:gd name="connsiteX2" fmla="*/ 40323 w 40322"/>
              <a:gd name="connsiteY2" fmla="*/ 0 h 30194"/>
              <a:gd name="connsiteX3" fmla="*/ 40323 w 40322"/>
              <a:gd name="connsiteY3" fmla="*/ 30194 h 30194"/>
              <a:gd name="connsiteX4" fmla="*/ 0 w 40322"/>
              <a:gd name="connsiteY4" fmla="*/ 30194 h 30194"/>
              <a:gd name="connsiteX5" fmla="*/ 0 w 40322"/>
              <a:gd name="connsiteY5" fmla="*/ 0 h 30194"/>
              <a:gd name="connsiteX6" fmla="*/ 40323 w 40322"/>
              <a:gd name="connsiteY6" fmla="*/ 0 h 30194"/>
              <a:gd name="connsiteX7" fmla="*/ 40323 w 40322"/>
              <a:gd name="connsiteY7" fmla="*/ 30194 h 30194"/>
              <a:gd name="connsiteX8" fmla="*/ 0 w 40322"/>
              <a:gd name="connsiteY8" fmla="*/ 3019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22" h="30194">
                <a:moveTo>
                  <a:pt x="0" y="30194"/>
                </a:moveTo>
                <a:lnTo>
                  <a:pt x="0" y="0"/>
                </a:lnTo>
                <a:lnTo>
                  <a:pt x="40323" y="0"/>
                </a:lnTo>
                <a:lnTo>
                  <a:pt x="40323" y="30194"/>
                </a:lnTo>
                <a:lnTo>
                  <a:pt x="0" y="30194"/>
                </a:lnTo>
                <a:lnTo>
                  <a:pt x="0" y="0"/>
                </a:lnTo>
                <a:lnTo>
                  <a:pt x="40323" y="0"/>
                </a:lnTo>
                <a:lnTo>
                  <a:pt x="40323" y="30194"/>
                </a:lnTo>
                <a:lnTo>
                  <a:pt x="0" y="30194"/>
                </a:lnTo>
              </a:path>
            </a:pathLst>
          </a:custGeom>
          <a:noFill/>
          <a:ln w="4751" cap="flat">
            <a:solidFill>
              <a:srgbClr val="1B64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4" name="Freeform: Shape 1203">
            <a:extLst>
              <a:ext uri="{FF2B5EF4-FFF2-40B4-BE49-F238E27FC236}">
                <a16:creationId xmlns:a16="http://schemas.microsoft.com/office/drawing/2014/main" id="{0C0102E6-20F5-8C87-3088-1BAA3E2B90B9}"/>
              </a:ext>
            </a:extLst>
          </p:cNvPr>
          <p:cNvSpPr/>
          <p:nvPr/>
        </p:nvSpPr>
        <p:spPr>
          <a:xfrm>
            <a:off x="5418899"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 name="connsiteX5" fmla="*/ 0 w 40322"/>
              <a:gd name="connsiteY5" fmla="*/ 0 h 37719"/>
              <a:gd name="connsiteX6" fmla="*/ 40323 w 40322"/>
              <a:gd name="connsiteY6" fmla="*/ 0 h 37719"/>
              <a:gd name="connsiteX7" fmla="*/ 40323 w 40322"/>
              <a:gd name="connsiteY7" fmla="*/ 37719 h 37719"/>
              <a:gd name="connsiteX8" fmla="*/ 0 w 40322"/>
              <a:gd name="connsiteY8" fmla="*/ 37719 h 37719"/>
              <a:gd name="connsiteX9" fmla="*/ 0 w 40322"/>
              <a:gd name="connsiteY9" fmla="*/ 0 h 37719"/>
              <a:gd name="connsiteX10" fmla="*/ 40323 w 40322"/>
              <a:gd name="connsiteY10" fmla="*/ 0 h 37719"/>
              <a:gd name="connsiteX11" fmla="*/ 40323 w 40322"/>
              <a:gd name="connsiteY11" fmla="*/ 37719 h 37719"/>
              <a:gd name="connsiteX12" fmla="*/ 0 w 40322"/>
              <a:gd name="connsiteY12" fmla="*/ 37719 h 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22" h="37719">
                <a:moveTo>
                  <a:pt x="0" y="37719"/>
                </a:moveTo>
                <a:lnTo>
                  <a:pt x="0" y="0"/>
                </a:lnTo>
                <a:lnTo>
                  <a:pt x="40323" y="0"/>
                </a:lnTo>
                <a:lnTo>
                  <a:pt x="40323" y="37719"/>
                </a:lnTo>
                <a:lnTo>
                  <a:pt x="0" y="37719"/>
                </a:lnTo>
                <a:lnTo>
                  <a:pt x="0" y="0"/>
                </a:lnTo>
                <a:lnTo>
                  <a:pt x="40323" y="0"/>
                </a:lnTo>
                <a:lnTo>
                  <a:pt x="40323" y="37719"/>
                </a:lnTo>
                <a:lnTo>
                  <a:pt x="0" y="37719"/>
                </a:ln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5" name="Freeform: Shape 1204">
            <a:extLst>
              <a:ext uri="{FF2B5EF4-FFF2-40B4-BE49-F238E27FC236}">
                <a16:creationId xmlns:a16="http://schemas.microsoft.com/office/drawing/2014/main" id="{CB03F050-9608-E3D2-7153-AA2F1A1F7542}"/>
              </a:ext>
            </a:extLst>
          </p:cNvPr>
          <p:cNvSpPr/>
          <p:nvPr/>
        </p:nvSpPr>
        <p:spPr>
          <a:xfrm>
            <a:off x="5429043"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6" name="Freeform: Shape 1205">
            <a:extLst>
              <a:ext uri="{FF2B5EF4-FFF2-40B4-BE49-F238E27FC236}">
                <a16:creationId xmlns:a16="http://schemas.microsoft.com/office/drawing/2014/main" id="{17832EF7-9E47-F6B9-20BF-55BC207B4621}"/>
              </a:ext>
            </a:extLst>
          </p:cNvPr>
          <p:cNvSpPr/>
          <p:nvPr/>
        </p:nvSpPr>
        <p:spPr>
          <a:xfrm>
            <a:off x="5432339"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7" name="Freeform: Shape 1206">
            <a:extLst>
              <a:ext uri="{FF2B5EF4-FFF2-40B4-BE49-F238E27FC236}">
                <a16:creationId xmlns:a16="http://schemas.microsoft.com/office/drawing/2014/main" id="{1BBF1099-BFF3-61CA-C759-CA9B54522E9F}"/>
              </a:ext>
            </a:extLst>
          </p:cNvPr>
          <p:cNvSpPr/>
          <p:nvPr/>
        </p:nvSpPr>
        <p:spPr>
          <a:xfrm>
            <a:off x="5445780"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8" name="Freeform: Shape 1207">
            <a:extLst>
              <a:ext uri="{FF2B5EF4-FFF2-40B4-BE49-F238E27FC236}">
                <a16:creationId xmlns:a16="http://schemas.microsoft.com/office/drawing/2014/main" id="{548D500E-493E-C9AD-5A94-44BDC00984B4}"/>
              </a:ext>
            </a:extLst>
          </p:cNvPr>
          <p:cNvSpPr/>
          <p:nvPr/>
        </p:nvSpPr>
        <p:spPr>
          <a:xfrm>
            <a:off x="5607072"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9" name="Freeform: Shape 1208">
            <a:extLst>
              <a:ext uri="{FF2B5EF4-FFF2-40B4-BE49-F238E27FC236}">
                <a16:creationId xmlns:a16="http://schemas.microsoft.com/office/drawing/2014/main" id="{4C0B27D1-01CA-CCAE-EF09-D7651F2C2AC1}"/>
              </a:ext>
            </a:extLst>
          </p:cNvPr>
          <p:cNvSpPr/>
          <p:nvPr/>
        </p:nvSpPr>
        <p:spPr>
          <a:xfrm>
            <a:off x="5721320" y="4664353"/>
            <a:ext cx="53763" cy="50292"/>
          </a:xfrm>
          <a:custGeom>
            <a:avLst/>
            <a:gdLst>
              <a:gd name="connsiteX0" fmla="*/ 0 w 40322"/>
              <a:gd name="connsiteY0" fmla="*/ 37719 h 37719"/>
              <a:gd name="connsiteX1" fmla="*/ 0 w 40322"/>
              <a:gd name="connsiteY1" fmla="*/ 0 h 37719"/>
              <a:gd name="connsiteX2" fmla="*/ 40323 w 40322"/>
              <a:gd name="connsiteY2" fmla="*/ 0 h 37719"/>
              <a:gd name="connsiteX3" fmla="*/ 40323 w 40322"/>
              <a:gd name="connsiteY3" fmla="*/ 37719 h 37719"/>
              <a:gd name="connsiteX4" fmla="*/ 0 w 40322"/>
              <a:gd name="connsiteY4" fmla="*/ 37719 h 3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 h="37719">
                <a:moveTo>
                  <a:pt x="0" y="37719"/>
                </a:moveTo>
                <a:lnTo>
                  <a:pt x="0" y="0"/>
                </a:lnTo>
                <a:lnTo>
                  <a:pt x="40323" y="0"/>
                </a:lnTo>
                <a:lnTo>
                  <a:pt x="40323" y="37719"/>
                </a:lnTo>
                <a:lnTo>
                  <a:pt x="0" y="37719"/>
                </a:lnTo>
              </a:path>
            </a:pathLst>
          </a:custGeom>
          <a:noFill/>
          <a:ln w="4751" cap="flat">
            <a:solidFill>
              <a:srgbClr val="0A63A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10" name="Freeform: Shape 1209">
            <a:extLst>
              <a:ext uri="{FF2B5EF4-FFF2-40B4-BE49-F238E27FC236}">
                <a16:creationId xmlns:a16="http://schemas.microsoft.com/office/drawing/2014/main" id="{65DEF35E-7E48-D550-0A3B-91014D660EAB}"/>
              </a:ext>
            </a:extLst>
          </p:cNvPr>
          <p:cNvSpPr/>
          <p:nvPr/>
        </p:nvSpPr>
        <p:spPr>
          <a:xfrm>
            <a:off x="785327" y="5418861"/>
            <a:ext cx="5133675" cy="12700"/>
          </a:xfrm>
          <a:custGeom>
            <a:avLst/>
            <a:gdLst>
              <a:gd name="connsiteX0" fmla="*/ 3850257 w 3850256"/>
              <a:gd name="connsiteY0" fmla="*/ 0 h 9525"/>
              <a:gd name="connsiteX1" fmla="*/ 0 w 3850256"/>
              <a:gd name="connsiteY1" fmla="*/ 0 h 9525"/>
            </a:gdLst>
            <a:ahLst/>
            <a:cxnLst>
              <a:cxn ang="0">
                <a:pos x="connsiteX0" y="connsiteY0"/>
              </a:cxn>
              <a:cxn ang="0">
                <a:pos x="connsiteX1" y="connsiteY1"/>
              </a:cxn>
            </a:cxnLst>
            <a:rect l="l" t="t" r="r" b="b"/>
            <a:pathLst>
              <a:path w="3850256" h="9525">
                <a:moveTo>
                  <a:pt x="3850257" y="0"/>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11" name="Freeform: Shape 1210">
            <a:extLst>
              <a:ext uri="{FF2B5EF4-FFF2-40B4-BE49-F238E27FC236}">
                <a16:creationId xmlns:a16="http://schemas.microsoft.com/office/drawing/2014/main" id="{C972A8C3-17EF-06B5-5E19-64A1C2CEF8E7}"/>
              </a:ext>
            </a:extLst>
          </p:cNvPr>
          <p:cNvSpPr/>
          <p:nvPr/>
        </p:nvSpPr>
        <p:spPr>
          <a:xfrm>
            <a:off x="785327" y="3970171"/>
            <a:ext cx="12680" cy="1448688"/>
          </a:xfrm>
          <a:custGeom>
            <a:avLst/>
            <a:gdLst>
              <a:gd name="connsiteX0" fmla="*/ 0 w 9510"/>
              <a:gd name="connsiteY0" fmla="*/ 1086517 h 1086516"/>
              <a:gd name="connsiteX1" fmla="*/ 0 w 9510"/>
              <a:gd name="connsiteY1" fmla="*/ 0 h 1086516"/>
            </a:gdLst>
            <a:ahLst/>
            <a:cxnLst>
              <a:cxn ang="0">
                <a:pos x="connsiteX0" y="connsiteY0"/>
              </a:cxn>
              <a:cxn ang="0">
                <a:pos x="connsiteX1" y="connsiteY1"/>
              </a:cxn>
            </a:cxnLst>
            <a:rect l="l" t="t" r="r" b="b"/>
            <a:pathLst>
              <a:path w="9510" h="1086516">
                <a:moveTo>
                  <a:pt x="0" y="1086517"/>
                </a:moveTo>
                <a:lnTo>
                  <a:pt x="0" y="0"/>
                </a:lnTo>
              </a:path>
            </a:pathLst>
          </a:custGeom>
          <a:ln w="4751" cap="flat">
            <a:solidFill>
              <a:srgbClr val="01010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12" name="TextBox 1211">
            <a:extLst>
              <a:ext uri="{FF2B5EF4-FFF2-40B4-BE49-F238E27FC236}">
                <a16:creationId xmlns:a16="http://schemas.microsoft.com/office/drawing/2014/main" id="{568FB61D-9144-CEBD-A400-14A16CEC4248}"/>
              </a:ext>
            </a:extLst>
          </p:cNvPr>
          <p:cNvSpPr txBox="1"/>
          <p:nvPr/>
        </p:nvSpPr>
        <p:spPr>
          <a:xfrm>
            <a:off x="545481" y="5282634"/>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1213" name="TextBox 1212">
            <a:extLst>
              <a:ext uri="{FF2B5EF4-FFF2-40B4-BE49-F238E27FC236}">
                <a16:creationId xmlns:a16="http://schemas.microsoft.com/office/drawing/2014/main" id="{944F3E24-CD52-E0B9-F8DA-78EE45FE1E04}"/>
              </a:ext>
            </a:extLst>
          </p:cNvPr>
          <p:cNvSpPr txBox="1"/>
          <p:nvPr/>
        </p:nvSpPr>
        <p:spPr>
          <a:xfrm>
            <a:off x="495395" y="5104071"/>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1214" name="TextBox 1213">
            <a:extLst>
              <a:ext uri="{FF2B5EF4-FFF2-40B4-BE49-F238E27FC236}">
                <a16:creationId xmlns:a16="http://schemas.microsoft.com/office/drawing/2014/main" id="{33285A21-E993-53FE-5671-46E55A10B602}"/>
              </a:ext>
            </a:extLst>
          </p:cNvPr>
          <p:cNvSpPr txBox="1"/>
          <p:nvPr/>
        </p:nvSpPr>
        <p:spPr>
          <a:xfrm>
            <a:off x="495395" y="4925510"/>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1215" name="TextBox 1214">
            <a:extLst>
              <a:ext uri="{FF2B5EF4-FFF2-40B4-BE49-F238E27FC236}">
                <a16:creationId xmlns:a16="http://schemas.microsoft.com/office/drawing/2014/main" id="{0CDC999D-F135-C0D0-8D8E-6A13C49AF2C8}"/>
              </a:ext>
            </a:extLst>
          </p:cNvPr>
          <p:cNvSpPr txBox="1"/>
          <p:nvPr/>
        </p:nvSpPr>
        <p:spPr>
          <a:xfrm>
            <a:off x="495395" y="4746947"/>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1216" name="TextBox 1215">
            <a:extLst>
              <a:ext uri="{FF2B5EF4-FFF2-40B4-BE49-F238E27FC236}">
                <a16:creationId xmlns:a16="http://schemas.microsoft.com/office/drawing/2014/main" id="{21457E4C-AFC0-2821-A9D3-26E261AEBCF7}"/>
              </a:ext>
            </a:extLst>
          </p:cNvPr>
          <p:cNvSpPr txBox="1"/>
          <p:nvPr/>
        </p:nvSpPr>
        <p:spPr>
          <a:xfrm>
            <a:off x="495395" y="456838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60</a:t>
            </a:r>
          </a:p>
        </p:txBody>
      </p:sp>
      <p:sp>
        <p:nvSpPr>
          <p:cNvPr id="1217" name="TextBox 1216">
            <a:extLst>
              <a:ext uri="{FF2B5EF4-FFF2-40B4-BE49-F238E27FC236}">
                <a16:creationId xmlns:a16="http://schemas.microsoft.com/office/drawing/2014/main" id="{30F0E4D4-DD5B-1F45-E6BF-47DE43FDC544}"/>
              </a:ext>
            </a:extLst>
          </p:cNvPr>
          <p:cNvSpPr txBox="1"/>
          <p:nvPr/>
        </p:nvSpPr>
        <p:spPr>
          <a:xfrm>
            <a:off x="495395" y="438969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75</a:t>
            </a:r>
          </a:p>
        </p:txBody>
      </p:sp>
      <p:sp>
        <p:nvSpPr>
          <p:cNvPr id="1218" name="TextBox 1217">
            <a:extLst>
              <a:ext uri="{FF2B5EF4-FFF2-40B4-BE49-F238E27FC236}">
                <a16:creationId xmlns:a16="http://schemas.microsoft.com/office/drawing/2014/main" id="{D6D9AB98-4973-EEC4-C09A-B53DCC6E6AC9}"/>
              </a:ext>
            </a:extLst>
          </p:cNvPr>
          <p:cNvSpPr txBox="1"/>
          <p:nvPr/>
        </p:nvSpPr>
        <p:spPr>
          <a:xfrm>
            <a:off x="495395" y="4211134"/>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90</a:t>
            </a:r>
          </a:p>
        </p:txBody>
      </p:sp>
      <p:sp>
        <p:nvSpPr>
          <p:cNvPr id="1219" name="TextBox 1218">
            <a:extLst>
              <a:ext uri="{FF2B5EF4-FFF2-40B4-BE49-F238E27FC236}">
                <a16:creationId xmlns:a16="http://schemas.microsoft.com/office/drawing/2014/main" id="{80590696-3588-B6F5-6BAD-834BC831831D}"/>
              </a:ext>
            </a:extLst>
          </p:cNvPr>
          <p:cNvSpPr txBox="1"/>
          <p:nvPr/>
        </p:nvSpPr>
        <p:spPr>
          <a:xfrm>
            <a:off x="445183" y="4030032"/>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105</a:t>
            </a:r>
          </a:p>
        </p:txBody>
      </p:sp>
      <p:sp>
        <p:nvSpPr>
          <p:cNvPr id="1220" name="TextBox 1219">
            <a:extLst>
              <a:ext uri="{FF2B5EF4-FFF2-40B4-BE49-F238E27FC236}">
                <a16:creationId xmlns:a16="http://schemas.microsoft.com/office/drawing/2014/main" id="{0A7D432D-162F-73B7-7F4D-1AE9D7AB20E1}"/>
              </a:ext>
            </a:extLst>
          </p:cNvPr>
          <p:cNvSpPr txBox="1"/>
          <p:nvPr/>
        </p:nvSpPr>
        <p:spPr>
          <a:xfrm>
            <a:off x="445183" y="3851470"/>
            <a:ext cx="338554"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120</a:t>
            </a:r>
          </a:p>
        </p:txBody>
      </p:sp>
      <p:sp>
        <p:nvSpPr>
          <p:cNvPr id="1221" name="TextBox 1220">
            <a:extLst>
              <a:ext uri="{FF2B5EF4-FFF2-40B4-BE49-F238E27FC236}">
                <a16:creationId xmlns:a16="http://schemas.microsoft.com/office/drawing/2014/main" id="{00B5EA41-BC18-C2F9-D32B-1C89049A9131}"/>
              </a:ext>
            </a:extLst>
          </p:cNvPr>
          <p:cNvSpPr txBox="1"/>
          <p:nvPr/>
        </p:nvSpPr>
        <p:spPr>
          <a:xfrm>
            <a:off x="1431316" y="5416746"/>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0</a:t>
            </a:r>
          </a:p>
        </p:txBody>
      </p:sp>
      <p:sp>
        <p:nvSpPr>
          <p:cNvPr id="1222" name="TextBox 1221">
            <a:extLst>
              <a:ext uri="{FF2B5EF4-FFF2-40B4-BE49-F238E27FC236}">
                <a16:creationId xmlns:a16="http://schemas.microsoft.com/office/drawing/2014/main" id="{0533066D-4782-B587-0869-10D666B59AAF}"/>
              </a:ext>
            </a:extLst>
          </p:cNvPr>
          <p:cNvSpPr txBox="1"/>
          <p:nvPr/>
        </p:nvSpPr>
        <p:spPr>
          <a:xfrm>
            <a:off x="1673252" y="5416746"/>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a:t>
            </a:r>
          </a:p>
        </p:txBody>
      </p:sp>
      <p:sp>
        <p:nvSpPr>
          <p:cNvPr id="1223" name="TextBox 1222">
            <a:extLst>
              <a:ext uri="{FF2B5EF4-FFF2-40B4-BE49-F238E27FC236}">
                <a16:creationId xmlns:a16="http://schemas.microsoft.com/office/drawing/2014/main" id="{9749D76E-C5B3-52E3-D59E-D244E3860D77}"/>
              </a:ext>
            </a:extLst>
          </p:cNvPr>
          <p:cNvSpPr txBox="1"/>
          <p:nvPr/>
        </p:nvSpPr>
        <p:spPr>
          <a:xfrm>
            <a:off x="1911892" y="5416746"/>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6</a:t>
            </a:r>
          </a:p>
        </p:txBody>
      </p:sp>
      <p:sp>
        <p:nvSpPr>
          <p:cNvPr id="1224" name="TextBox 1223">
            <a:extLst>
              <a:ext uri="{FF2B5EF4-FFF2-40B4-BE49-F238E27FC236}">
                <a16:creationId xmlns:a16="http://schemas.microsoft.com/office/drawing/2014/main" id="{0721D524-2AAC-4D02-3AED-915B8DECCC90}"/>
              </a:ext>
            </a:extLst>
          </p:cNvPr>
          <p:cNvSpPr txBox="1"/>
          <p:nvPr/>
        </p:nvSpPr>
        <p:spPr>
          <a:xfrm>
            <a:off x="2153703" y="5416746"/>
            <a:ext cx="235962"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9</a:t>
            </a:r>
          </a:p>
        </p:txBody>
      </p:sp>
      <p:sp>
        <p:nvSpPr>
          <p:cNvPr id="1225" name="TextBox 1224">
            <a:extLst>
              <a:ext uri="{FF2B5EF4-FFF2-40B4-BE49-F238E27FC236}">
                <a16:creationId xmlns:a16="http://schemas.microsoft.com/office/drawing/2014/main" id="{DAC7EF4C-49E8-7936-9513-6D65451C458D}"/>
              </a:ext>
            </a:extLst>
          </p:cNvPr>
          <p:cNvSpPr txBox="1"/>
          <p:nvPr/>
        </p:nvSpPr>
        <p:spPr>
          <a:xfrm>
            <a:off x="2370659"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12</a:t>
            </a:r>
          </a:p>
        </p:txBody>
      </p:sp>
      <p:sp>
        <p:nvSpPr>
          <p:cNvPr id="1226" name="TextBox 1225">
            <a:extLst>
              <a:ext uri="{FF2B5EF4-FFF2-40B4-BE49-F238E27FC236}">
                <a16:creationId xmlns:a16="http://schemas.microsoft.com/office/drawing/2014/main" id="{9F648492-933B-3308-21EB-BBC31E2C52BC}"/>
              </a:ext>
            </a:extLst>
          </p:cNvPr>
          <p:cNvSpPr txBox="1"/>
          <p:nvPr/>
        </p:nvSpPr>
        <p:spPr>
          <a:xfrm>
            <a:off x="2612596"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15</a:t>
            </a:r>
          </a:p>
        </p:txBody>
      </p:sp>
      <p:sp>
        <p:nvSpPr>
          <p:cNvPr id="1227" name="TextBox 1226">
            <a:extLst>
              <a:ext uri="{FF2B5EF4-FFF2-40B4-BE49-F238E27FC236}">
                <a16:creationId xmlns:a16="http://schemas.microsoft.com/office/drawing/2014/main" id="{C67E875E-3AEF-2DA1-776F-07296A71BFAC}"/>
              </a:ext>
            </a:extLst>
          </p:cNvPr>
          <p:cNvSpPr txBox="1"/>
          <p:nvPr/>
        </p:nvSpPr>
        <p:spPr>
          <a:xfrm>
            <a:off x="2851109"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18</a:t>
            </a:r>
          </a:p>
        </p:txBody>
      </p:sp>
      <p:sp>
        <p:nvSpPr>
          <p:cNvPr id="1228" name="TextBox 1227">
            <a:extLst>
              <a:ext uri="{FF2B5EF4-FFF2-40B4-BE49-F238E27FC236}">
                <a16:creationId xmlns:a16="http://schemas.microsoft.com/office/drawing/2014/main" id="{1BBC434C-10A3-1AFC-845D-6C25833A2B20}"/>
              </a:ext>
            </a:extLst>
          </p:cNvPr>
          <p:cNvSpPr txBox="1"/>
          <p:nvPr/>
        </p:nvSpPr>
        <p:spPr>
          <a:xfrm>
            <a:off x="3093045"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21</a:t>
            </a:r>
          </a:p>
        </p:txBody>
      </p:sp>
      <p:sp>
        <p:nvSpPr>
          <p:cNvPr id="1229" name="TextBox 1228">
            <a:extLst>
              <a:ext uri="{FF2B5EF4-FFF2-40B4-BE49-F238E27FC236}">
                <a16:creationId xmlns:a16="http://schemas.microsoft.com/office/drawing/2014/main" id="{3FA6EF9B-FB0C-C786-FBF8-FAE61C107413}"/>
              </a:ext>
            </a:extLst>
          </p:cNvPr>
          <p:cNvSpPr txBox="1"/>
          <p:nvPr/>
        </p:nvSpPr>
        <p:spPr>
          <a:xfrm>
            <a:off x="3334983"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24</a:t>
            </a:r>
          </a:p>
        </p:txBody>
      </p:sp>
      <p:sp>
        <p:nvSpPr>
          <p:cNvPr id="1230" name="TextBox 1229">
            <a:extLst>
              <a:ext uri="{FF2B5EF4-FFF2-40B4-BE49-F238E27FC236}">
                <a16:creationId xmlns:a16="http://schemas.microsoft.com/office/drawing/2014/main" id="{61DE446F-7930-AD5F-E8B8-4C8327F9D5E6}"/>
              </a:ext>
            </a:extLst>
          </p:cNvPr>
          <p:cNvSpPr txBox="1"/>
          <p:nvPr/>
        </p:nvSpPr>
        <p:spPr>
          <a:xfrm>
            <a:off x="3576919"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27</a:t>
            </a:r>
          </a:p>
        </p:txBody>
      </p:sp>
      <p:sp>
        <p:nvSpPr>
          <p:cNvPr id="1231" name="TextBox 1230">
            <a:extLst>
              <a:ext uri="{FF2B5EF4-FFF2-40B4-BE49-F238E27FC236}">
                <a16:creationId xmlns:a16="http://schemas.microsoft.com/office/drawing/2014/main" id="{191B71FC-097F-5FDC-D0E9-DD1370BF0DA7}"/>
              </a:ext>
            </a:extLst>
          </p:cNvPr>
          <p:cNvSpPr txBox="1"/>
          <p:nvPr/>
        </p:nvSpPr>
        <p:spPr>
          <a:xfrm>
            <a:off x="3818856"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30</a:t>
            </a:r>
          </a:p>
        </p:txBody>
      </p:sp>
      <p:sp>
        <p:nvSpPr>
          <p:cNvPr id="1232" name="TextBox 1231">
            <a:extLst>
              <a:ext uri="{FF2B5EF4-FFF2-40B4-BE49-F238E27FC236}">
                <a16:creationId xmlns:a16="http://schemas.microsoft.com/office/drawing/2014/main" id="{C98D6552-D7F7-78C4-9EB0-914745D91D73}"/>
              </a:ext>
            </a:extLst>
          </p:cNvPr>
          <p:cNvSpPr txBox="1"/>
          <p:nvPr/>
        </p:nvSpPr>
        <p:spPr>
          <a:xfrm>
            <a:off x="4057369"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33</a:t>
            </a:r>
          </a:p>
        </p:txBody>
      </p:sp>
      <p:sp>
        <p:nvSpPr>
          <p:cNvPr id="1233" name="TextBox 1232">
            <a:extLst>
              <a:ext uri="{FF2B5EF4-FFF2-40B4-BE49-F238E27FC236}">
                <a16:creationId xmlns:a16="http://schemas.microsoft.com/office/drawing/2014/main" id="{EF26327B-EB8A-881B-E63E-AC66F97C5B07}"/>
              </a:ext>
            </a:extLst>
          </p:cNvPr>
          <p:cNvSpPr txBox="1"/>
          <p:nvPr/>
        </p:nvSpPr>
        <p:spPr>
          <a:xfrm>
            <a:off x="4299307"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36</a:t>
            </a:r>
          </a:p>
        </p:txBody>
      </p:sp>
      <p:sp>
        <p:nvSpPr>
          <p:cNvPr id="1234" name="TextBox 1233">
            <a:extLst>
              <a:ext uri="{FF2B5EF4-FFF2-40B4-BE49-F238E27FC236}">
                <a16:creationId xmlns:a16="http://schemas.microsoft.com/office/drawing/2014/main" id="{91B79854-20CF-512F-4AAC-C2794E8E0791}"/>
              </a:ext>
            </a:extLst>
          </p:cNvPr>
          <p:cNvSpPr txBox="1"/>
          <p:nvPr/>
        </p:nvSpPr>
        <p:spPr>
          <a:xfrm>
            <a:off x="4541243"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39</a:t>
            </a:r>
          </a:p>
        </p:txBody>
      </p:sp>
      <p:sp>
        <p:nvSpPr>
          <p:cNvPr id="1235" name="TextBox 1234">
            <a:extLst>
              <a:ext uri="{FF2B5EF4-FFF2-40B4-BE49-F238E27FC236}">
                <a16:creationId xmlns:a16="http://schemas.microsoft.com/office/drawing/2014/main" id="{EF05ED81-DB01-FDB3-912C-4D5ED6C0CF04}"/>
              </a:ext>
            </a:extLst>
          </p:cNvPr>
          <p:cNvSpPr txBox="1"/>
          <p:nvPr/>
        </p:nvSpPr>
        <p:spPr>
          <a:xfrm>
            <a:off x="4783180"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42</a:t>
            </a:r>
          </a:p>
        </p:txBody>
      </p:sp>
      <p:sp>
        <p:nvSpPr>
          <p:cNvPr id="1236" name="TextBox 1235">
            <a:extLst>
              <a:ext uri="{FF2B5EF4-FFF2-40B4-BE49-F238E27FC236}">
                <a16:creationId xmlns:a16="http://schemas.microsoft.com/office/drawing/2014/main" id="{EB2F7C79-BA02-7B30-33E7-1E367F595FE8}"/>
              </a:ext>
            </a:extLst>
          </p:cNvPr>
          <p:cNvSpPr txBox="1"/>
          <p:nvPr/>
        </p:nvSpPr>
        <p:spPr>
          <a:xfrm>
            <a:off x="5025116"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45</a:t>
            </a:r>
          </a:p>
        </p:txBody>
      </p:sp>
      <p:sp>
        <p:nvSpPr>
          <p:cNvPr id="1237" name="TextBox 1236">
            <a:extLst>
              <a:ext uri="{FF2B5EF4-FFF2-40B4-BE49-F238E27FC236}">
                <a16:creationId xmlns:a16="http://schemas.microsoft.com/office/drawing/2014/main" id="{B8B64E17-C7BF-C673-2E90-91F6D5128658}"/>
              </a:ext>
            </a:extLst>
          </p:cNvPr>
          <p:cNvSpPr txBox="1"/>
          <p:nvPr/>
        </p:nvSpPr>
        <p:spPr>
          <a:xfrm>
            <a:off x="5263629"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48</a:t>
            </a:r>
          </a:p>
        </p:txBody>
      </p:sp>
      <p:sp>
        <p:nvSpPr>
          <p:cNvPr id="1238" name="TextBox 1237">
            <a:extLst>
              <a:ext uri="{FF2B5EF4-FFF2-40B4-BE49-F238E27FC236}">
                <a16:creationId xmlns:a16="http://schemas.microsoft.com/office/drawing/2014/main" id="{4BA9550D-1185-28BF-7536-F59D3BA6BFAE}"/>
              </a:ext>
            </a:extLst>
          </p:cNvPr>
          <p:cNvSpPr txBox="1"/>
          <p:nvPr/>
        </p:nvSpPr>
        <p:spPr>
          <a:xfrm>
            <a:off x="5505567"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51</a:t>
            </a:r>
          </a:p>
        </p:txBody>
      </p:sp>
      <p:sp>
        <p:nvSpPr>
          <p:cNvPr id="1239" name="TextBox 1238">
            <a:extLst>
              <a:ext uri="{FF2B5EF4-FFF2-40B4-BE49-F238E27FC236}">
                <a16:creationId xmlns:a16="http://schemas.microsoft.com/office/drawing/2014/main" id="{6ED01ECE-C43D-624E-291F-E38D1EF64D94}"/>
              </a:ext>
            </a:extLst>
          </p:cNvPr>
          <p:cNvSpPr txBox="1"/>
          <p:nvPr/>
        </p:nvSpPr>
        <p:spPr>
          <a:xfrm>
            <a:off x="5746996" y="5416746"/>
            <a:ext cx="287258" cy="2017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11" b="0" i="0" u="none" strike="noStrike" kern="1200" cap="none" spc="0" normalizeH="0" baseline="0" noProof="0">
                <a:ln/>
                <a:solidFill>
                  <a:srgbClr val="231F20"/>
                </a:solidFill>
                <a:effectLst/>
                <a:uLnTx/>
                <a:uFillTx/>
                <a:latin typeface="Arial"/>
                <a:ea typeface="MS PGothic" charset="0"/>
                <a:cs typeface="Arial"/>
                <a:sym typeface="Arial"/>
                <a:rtl val="0"/>
              </a:rPr>
              <a:t>54</a:t>
            </a:r>
          </a:p>
        </p:txBody>
      </p:sp>
      <p:sp>
        <p:nvSpPr>
          <p:cNvPr id="2" name="TextBox 1">
            <a:extLst>
              <a:ext uri="{FF2B5EF4-FFF2-40B4-BE49-F238E27FC236}">
                <a16:creationId xmlns:a16="http://schemas.microsoft.com/office/drawing/2014/main" id="{8A527268-12E8-30F2-BEBE-01A1D1B4C9AD}"/>
              </a:ext>
            </a:extLst>
          </p:cNvPr>
          <p:cNvSpPr txBox="1"/>
          <p:nvPr/>
        </p:nvSpPr>
        <p:spPr>
          <a:xfrm>
            <a:off x="8847878" y="1656434"/>
            <a:ext cx="23777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48-mo PFS: 45.5% </a:t>
            </a:r>
            <a:endParaRPr kumimoji="0" lang="en-IN" sz="12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 name="TextBox 2">
            <a:extLst>
              <a:ext uri="{FF2B5EF4-FFF2-40B4-BE49-F238E27FC236}">
                <a16:creationId xmlns:a16="http://schemas.microsoft.com/office/drawing/2014/main" id="{D9DB4742-E79F-5883-C321-8DAA063222E8}"/>
              </a:ext>
            </a:extLst>
          </p:cNvPr>
          <p:cNvSpPr txBox="1"/>
          <p:nvPr/>
        </p:nvSpPr>
        <p:spPr>
          <a:xfrm>
            <a:off x="8847878" y="4061937"/>
            <a:ext cx="23777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48-mo PFS: 52.8% </a:t>
            </a:r>
            <a:endParaRPr kumimoji="0" lang="en-IN" sz="12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2" name="TextBox 61">
            <a:extLst>
              <a:ext uri="{FF2B5EF4-FFF2-40B4-BE49-F238E27FC236}">
                <a16:creationId xmlns:a16="http://schemas.microsoft.com/office/drawing/2014/main" id="{05EFE222-EDB9-126D-BEBA-D06E134B4251}"/>
              </a:ext>
            </a:extLst>
          </p:cNvPr>
          <p:cNvSpPr txBox="1"/>
          <p:nvPr/>
        </p:nvSpPr>
        <p:spPr>
          <a:xfrm>
            <a:off x="3228047" y="4063638"/>
            <a:ext cx="21842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48-mo PFS: 45.2% </a:t>
            </a:r>
            <a:endParaRPr kumimoji="0" lang="en-IN" sz="12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71" name="TextBox 870">
            <a:extLst>
              <a:ext uri="{FF2B5EF4-FFF2-40B4-BE49-F238E27FC236}">
                <a16:creationId xmlns:a16="http://schemas.microsoft.com/office/drawing/2014/main" id="{00F5D738-E140-E7FE-0A2A-7D40C1EF5E35}"/>
              </a:ext>
            </a:extLst>
          </p:cNvPr>
          <p:cNvSpPr txBox="1"/>
          <p:nvPr/>
        </p:nvSpPr>
        <p:spPr>
          <a:xfrm>
            <a:off x="3131315" y="1656434"/>
            <a:ext cx="23777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48-mo PFS: 45.5% </a:t>
            </a:r>
            <a:endParaRPr kumimoji="0" lang="en-IN" sz="12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nvGrpSpPr>
          <p:cNvPr id="884" name="Group 883">
            <a:extLst>
              <a:ext uri="{FF2B5EF4-FFF2-40B4-BE49-F238E27FC236}">
                <a16:creationId xmlns:a16="http://schemas.microsoft.com/office/drawing/2014/main" id="{A359D293-43DB-377A-E47B-27F8184BF4C8}"/>
              </a:ext>
            </a:extLst>
          </p:cNvPr>
          <p:cNvGrpSpPr/>
          <p:nvPr/>
        </p:nvGrpSpPr>
        <p:grpSpPr>
          <a:xfrm>
            <a:off x="455934" y="5621423"/>
            <a:ext cx="5488661" cy="432328"/>
            <a:chOff x="341950" y="2443879"/>
            <a:chExt cx="4116496" cy="324246"/>
          </a:xfrm>
        </p:grpSpPr>
        <p:sp>
          <p:nvSpPr>
            <p:cNvPr id="885" name="TextBox 884">
              <a:extLst>
                <a:ext uri="{FF2B5EF4-FFF2-40B4-BE49-F238E27FC236}">
                  <a16:creationId xmlns:a16="http://schemas.microsoft.com/office/drawing/2014/main" id="{DDDB0EBA-86DD-0B0F-F0E3-374419D9BA32}"/>
                </a:ext>
              </a:extLst>
            </p:cNvPr>
            <p:cNvSpPr txBox="1"/>
            <p:nvPr/>
          </p:nvSpPr>
          <p:spPr>
            <a:xfrm>
              <a:off x="343780" y="2451573"/>
              <a:ext cx="849993"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patients still at risk</a:t>
              </a:r>
            </a:p>
          </p:txBody>
        </p:sp>
        <p:grpSp>
          <p:nvGrpSpPr>
            <p:cNvPr id="886" name="Group 885">
              <a:extLst>
                <a:ext uri="{FF2B5EF4-FFF2-40B4-BE49-F238E27FC236}">
                  <a16:creationId xmlns:a16="http://schemas.microsoft.com/office/drawing/2014/main" id="{D9AD26EA-CAE8-A441-9887-769F604E843A}"/>
                </a:ext>
              </a:extLst>
            </p:cNvPr>
            <p:cNvGrpSpPr/>
            <p:nvPr/>
          </p:nvGrpSpPr>
          <p:grpSpPr>
            <a:xfrm>
              <a:off x="343780" y="2590579"/>
              <a:ext cx="4114666" cy="76993"/>
              <a:chOff x="2085491" y="2770983"/>
              <a:chExt cx="4114666" cy="76993"/>
            </a:xfrm>
          </p:grpSpPr>
          <p:sp>
            <p:nvSpPr>
              <p:cNvPr id="1409" name="TextBox 1408">
                <a:extLst>
                  <a:ext uri="{FF2B5EF4-FFF2-40B4-BE49-F238E27FC236}">
                    <a16:creationId xmlns:a16="http://schemas.microsoft.com/office/drawing/2014/main" id="{C04F220D-A069-8B52-E946-68359404C5FB}"/>
                  </a:ext>
                </a:extLst>
              </p:cNvPr>
              <p:cNvSpPr txBox="1"/>
              <p:nvPr/>
            </p:nvSpPr>
            <p:spPr>
              <a:xfrm>
                <a:off x="2085491" y="2770983"/>
                <a:ext cx="530194"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Yes</a:t>
                </a:r>
              </a:p>
            </p:txBody>
          </p:sp>
          <p:sp>
            <p:nvSpPr>
              <p:cNvPr id="1410" name="TextBox 1409">
                <a:extLst>
                  <a:ext uri="{FF2B5EF4-FFF2-40B4-BE49-F238E27FC236}">
                    <a16:creationId xmlns:a16="http://schemas.microsoft.com/office/drawing/2014/main" id="{49075B4B-A345-46F9-7624-4F3E11303F51}"/>
                  </a:ext>
                </a:extLst>
              </p:cNvPr>
              <p:cNvSpPr txBox="1"/>
              <p:nvPr/>
            </p:nvSpPr>
            <p:spPr>
              <a:xfrm>
                <a:off x="289084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62</a:t>
                </a:r>
              </a:p>
            </p:txBody>
          </p:sp>
          <p:sp>
            <p:nvSpPr>
              <p:cNvPr id="1411" name="TextBox 1410">
                <a:extLst>
                  <a:ext uri="{FF2B5EF4-FFF2-40B4-BE49-F238E27FC236}">
                    <a16:creationId xmlns:a16="http://schemas.microsoft.com/office/drawing/2014/main" id="{535D5DE4-AF47-B5C3-FE59-9DE1F9F317A4}"/>
                  </a:ext>
                </a:extLst>
              </p:cNvPr>
              <p:cNvSpPr txBox="1"/>
              <p:nvPr/>
            </p:nvSpPr>
            <p:spPr>
              <a:xfrm>
                <a:off x="307343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53</a:t>
                </a:r>
              </a:p>
            </p:txBody>
          </p:sp>
          <p:sp>
            <p:nvSpPr>
              <p:cNvPr id="1412" name="TextBox 1411">
                <a:extLst>
                  <a:ext uri="{FF2B5EF4-FFF2-40B4-BE49-F238E27FC236}">
                    <a16:creationId xmlns:a16="http://schemas.microsoft.com/office/drawing/2014/main" id="{149220EF-19EB-06BC-95BE-D354A19144C3}"/>
                  </a:ext>
                </a:extLst>
              </p:cNvPr>
              <p:cNvSpPr txBox="1"/>
              <p:nvPr/>
            </p:nvSpPr>
            <p:spPr>
              <a:xfrm>
                <a:off x="325504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43</a:t>
                </a:r>
              </a:p>
            </p:txBody>
          </p:sp>
          <p:sp>
            <p:nvSpPr>
              <p:cNvPr id="1413" name="TextBox 1412">
                <a:extLst>
                  <a:ext uri="{FF2B5EF4-FFF2-40B4-BE49-F238E27FC236}">
                    <a16:creationId xmlns:a16="http://schemas.microsoft.com/office/drawing/2014/main" id="{A432693A-2547-47BE-9B74-3F3B1A6DBE92}"/>
                  </a:ext>
                </a:extLst>
              </p:cNvPr>
              <p:cNvSpPr txBox="1"/>
              <p:nvPr/>
            </p:nvSpPr>
            <p:spPr>
              <a:xfrm>
                <a:off x="343707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38</a:t>
                </a:r>
              </a:p>
            </p:txBody>
          </p:sp>
          <p:sp>
            <p:nvSpPr>
              <p:cNvPr id="1414" name="TextBox 1413">
                <a:extLst>
                  <a:ext uri="{FF2B5EF4-FFF2-40B4-BE49-F238E27FC236}">
                    <a16:creationId xmlns:a16="http://schemas.microsoft.com/office/drawing/2014/main" id="{ACAD6F12-5ECB-0058-DE24-0804CA12F8BD}"/>
                  </a:ext>
                </a:extLst>
              </p:cNvPr>
              <p:cNvSpPr txBox="1"/>
              <p:nvPr/>
            </p:nvSpPr>
            <p:spPr>
              <a:xfrm>
                <a:off x="361231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35</a:t>
                </a:r>
              </a:p>
            </p:txBody>
          </p:sp>
          <p:sp>
            <p:nvSpPr>
              <p:cNvPr id="1415" name="TextBox 1414">
                <a:extLst>
                  <a:ext uri="{FF2B5EF4-FFF2-40B4-BE49-F238E27FC236}">
                    <a16:creationId xmlns:a16="http://schemas.microsoft.com/office/drawing/2014/main" id="{7E0E8E6D-C271-25A1-C607-0ECAABC28B08}"/>
                  </a:ext>
                </a:extLst>
              </p:cNvPr>
              <p:cNvSpPr txBox="1"/>
              <p:nvPr/>
            </p:nvSpPr>
            <p:spPr>
              <a:xfrm>
                <a:off x="3793857"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32</a:t>
                </a:r>
              </a:p>
            </p:txBody>
          </p:sp>
          <p:sp>
            <p:nvSpPr>
              <p:cNvPr id="1416" name="TextBox 1415">
                <a:extLst>
                  <a:ext uri="{FF2B5EF4-FFF2-40B4-BE49-F238E27FC236}">
                    <a16:creationId xmlns:a16="http://schemas.microsoft.com/office/drawing/2014/main" id="{574EE4D0-840A-259C-4C3A-076896D1099E}"/>
                  </a:ext>
                </a:extLst>
              </p:cNvPr>
              <p:cNvSpPr txBox="1"/>
              <p:nvPr/>
            </p:nvSpPr>
            <p:spPr>
              <a:xfrm>
                <a:off x="3972832"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p>
            </p:txBody>
          </p:sp>
          <p:sp>
            <p:nvSpPr>
              <p:cNvPr id="1417" name="TextBox 1416">
                <a:extLst>
                  <a:ext uri="{FF2B5EF4-FFF2-40B4-BE49-F238E27FC236}">
                    <a16:creationId xmlns:a16="http://schemas.microsoft.com/office/drawing/2014/main" id="{7B806B59-CF83-D205-578F-D91D85CF80B9}"/>
                  </a:ext>
                </a:extLst>
              </p:cNvPr>
              <p:cNvSpPr txBox="1"/>
              <p:nvPr/>
            </p:nvSpPr>
            <p:spPr>
              <a:xfrm>
                <a:off x="4154475"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29</a:t>
                </a:r>
              </a:p>
            </p:txBody>
          </p:sp>
          <p:sp>
            <p:nvSpPr>
              <p:cNvPr id="1418" name="TextBox 1417">
                <a:extLst>
                  <a:ext uri="{FF2B5EF4-FFF2-40B4-BE49-F238E27FC236}">
                    <a16:creationId xmlns:a16="http://schemas.microsoft.com/office/drawing/2014/main" id="{FEE7065A-75EB-AD8E-D1D9-5125CCD6A64D}"/>
                  </a:ext>
                </a:extLst>
              </p:cNvPr>
              <p:cNvSpPr txBox="1"/>
              <p:nvPr/>
            </p:nvSpPr>
            <p:spPr>
              <a:xfrm>
                <a:off x="433602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28</a:t>
                </a:r>
              </a:p>
            </p:txBody>
          </p:sp>
          <p:sp>
            <p:nvSpPr>
              <p:cNvPr id="1419" name="TextBox 1418">
                <a:extLst>
                  <a:ext uri="{FF2B5EF4-FFF2-40B4-BE49-F238E27FC236}">
                    <a16:creationId xmlns:a16="http://schemas.microsoft.com/office/drawing/2014/main" id="{3E52BC53-B41E-C798-31E6-97408AE8BF95}"/>
                  </a:ext>
                </a:extLst>
              </p:cNvPr>
              <p:cNvSpPr txBox="1"/>
              <p:nvPr/>
            </p:nvSpPr>
            <p:spPr>
              <a:xfrm>
                <a:off x="4520743"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28</a:t>
                </a:r>
              </a:p>
            </p:txBody>
          </p:sp>
          <p:sp>
            <p:nvSpPr>
              <p:cNvPr id="1420" name="TextBox 1419">
                <a:extLst>
                  <a:ext uri="{FF2B5EF4-FFF2-40B4-BE49-F238E27FC236}">
                    <a16:creationId xmlns:a16="http://schemas.microsoft.com/office/drawing/2014/main" id="{D4AAFAD2-4A13-6D7D-49F9-3FBC837A4C2C}"/>
                  </a:ext>
                </a:extLst>
              </p:cNvPr>
              <p:cNvSpPr txBox="1"/>
              <p:nvPr/>
            </p:nvSpPr>
            <p:spPr>
              <a:xfrm>
                <a:off x="4702288"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26</a:t>
                </a:r>
              </a:p>
            </p:txBody>
          </p:sp>
          <p:sp>
            <p:nvSpPr>
              <p:cNvPr id="1421" name="TextBox 1420">
                <a:extLst>
                  <a:ext uri="{FF2B5EF4-FFF2-40B4-BE49-F238E27FC236}">
                    <a16:creationId xmlns:a16="http://schemas.microsoft.com/office/drawing/2014/main" id="{9D11C184-E969-1053-1315-7054DA1F9B55}"/>
                  </a:ext>
                </a:extLst>
              </p:cNvPr>
              <p:cNvSpPr txBox="1"/>
              <p:nvPr/>
            </p:nvSpPr>
            <p:spPr>
              <a:xfrm>
                <a:off x="488443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25</a:t>
                </a:r>
              </a:p>
            </p:txBody>
          </p:sp>
          <p:sp>
            <p:nvSpPr>
              <p:cNvPr id="1422" name="TextBox 1421">
                <a:extLst>
                  <a:ext uri="{FF2B5EF4-FFF2-40B4-BE49-F238E27FC236}">
                    <a16:creationId xmlns:a16="http://schemas.microsoft.com/office/drawing/2014/main" id="{B1BECC78-28D4-5A32-EC6F-E61F5EF83534}"/>
                  </a:ext>
                </a:extLst>
              </p:cNvPr>
              <p:cNvSpPr txBox="1"/>
              <p:nvPr/>
            </p:nvSpPr>
            <p:spPr>
              <a:xfrm>
                <a:off x="506608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23</a:t>
                </a:r>
              </a:p>
            </p:txBody>
          </p:sp>
          <p:sp>
            <p:nvSpPr>
              <p:cNvPr id="1423" name="TextBox 1422">
                <a:extLst>
                  <a:ext uri="{FF2B5EF4-FFF2-40B4-BE49-F238E27FC236}">
                    <a16:creationId xmlns:a16="http://schemas.microsoft.com/office/drawing/2014/main" id="{361327D7-3EAC-1EDA-9EF8-9B798D9618C8}"/>
                  </a:ext>
                </a:extLst>
              </p:cNvPr>
              <p:cNvSpPr txBox="1"/>
              <p:nvPr/>
            </p:nvSpPr>
            <p:spPr>
              <a:xfrm>
                <a:off x="5244451"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21</a:t>
                </a:r>
              </a:p>
            </p:txBody>
          </p:sp>
          <p:sp>
            <p:nvSpPr>
              <p:cNvPr id="1424" name="TextBox 1423">
                <a:extLst>
                  <a:ext uri="{FF2B5EF4-FFF2-40B4-BE49-F238E27FC236}">
                    <a16:creationId xmlns:a16="http://schemas.microsoft.com/office/drawing/2014/main" id="{DA6CB2BF-3960-E4FE-2155-F1265EA6B82A}"/>
                  </a:ext>
                </a:extLst>
              </p:cNvPr>
              <p:cNvSpPr txBox="1"/>
              <p:nvPr/>
            </p:nvSpPr>
            <p:spPr>
              <a:xfrm>
                <a:off x="5425999"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1425" name="TextBox 1424">
                <a:extLst>
                  <a:ext uri="{FF2B5EF4-FFF2-40B4-BE49-F238E27FC236}">
                    <a16:creationId xmlns:a16="http://schemas.microsoft.com/office/drawing/2014/main" id="{232E382B-E493-FC25-36A3-08753A61C236}"/>
                  </a:ext>
                </a:extLst>
              </p:cNvPr>
              <p:cNvSpPr txBox="1"/>
              <p:nvPr/>
            </p:nvSpPr>
            <p:spPr>
              <a:xfrm>
                <a:off x="5610720" y="2770983"/>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19</a:t>
                </a:r>
              </a:p>
            </p:txBody>
          </p:sp>
          <p:sp>
            <p:nvSpPr>
              <p:cNvPr id="1426" name="TextBox 1425">
                <a:extLst>
                  <a:ext uri="{FF2B5EF4-FFF2-40B4-BE49-F238E27FC236}">
                    <a16:creationId xmlns:a16="http://schemas.microsoft.com/office/drawing/2014/main" id="{887CD276-D2B0-4BA8-A7E0-587F184FF0AE}"/>
                  </a:ext>
                </a:extLst>
              </p:cNvPr>
              <p:cNvSpPr txBox="1"/>
              <p:nvPr/>
            </p:nvSpPr>
            <p:spPr>
              <a:xfrm>
                <a:off x="5807822"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7</a:t>
                </a:r>
              </a:p>
            </p:txBody>
          </p:sp>
          <p:sp>
            <p:nvSpPr>
              <p:cNvPr id="1427" name="TextBox 1426">
                <a:extLst>
                  <a:ext uri="{FF2B5EF4-FFF2-40B4-BE49-F238E27FC236}">
                    <a16:creationId xmlns:a16="http://schemas.microsoft.com/office/drawing/2014/main" id="{6258293E-46AB-D5B5-670D-E193BDED48AA}"/>
                  </a:ext>
                </a:extLst>
              </p:cNvPr>
              <p:cNvSpPr txBox="1"/>
              <p:nvPr/>
            </p:nvSpPr>
            <p:spPr>
              <a:xfrm>
                <a:off x="5986195"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a:t>
                </a:r>
              </a:p>
            </p:txBody>
          </p:sp>
          <p:sp>
            <p:nvSpPr>
              <p:cNvPr id="1428" name="TextBox 1427">
                <a:extLst>
                  <a:ext uri="{FF2B5EF4-FFF2-40B4-BE49-F238E27FC236}">
                    <a16:creationId xmlns:a16="http://schemas.microsoft.com/office/drawing/2014/main" id="{431252B2-4003-4599-F6CF-738221CEF428}"/>
                  </a:ext>
                </a:extLst>
              </p:cNvPr>
              <p:cNvSpPr txBox="1"/>
              <p:nvPr/>
            </p:nvSpPr>
            <p:spPr>
              <a:xfrm>
                <a:off x="6164089" y="2770983"/>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grpSp>
          <p:nvGrpSpPr>
            <p:cNvPr id="887" name="Group 886">
              <a:extLst>
                <a:ext uri="{FF2B5EF4-FFF2-40B4-BE49-F238E27FC236}">
                  <a16:creationId xmlns:a16="http://schemas.microsoft.com/office/drawing/2014/main" id="{389681AB-9937-9BF7-85C3-9F3FCC956058}"/>
                </a:ext>
              </a:extLst>
            </p:cNvPr>
            <p:cNvGrpSpPr/>
            <p:nvPr/>
          </p:nvGrpSpPr>
          <p:grpSpPr>
            <a:xfrm>
              <a:off x="341950" y="2691132"/>
              <a:ext cx="4114666" cy="76993"/>
              <a:chOff x="2085491" y="3016681"/>
              <a:chExt cx="4114666" cy="76993"/>
            </a:xfrm>
          </p:grpSpPr>
          <p:sp>
            <p:nvSpPr>
              <p:cNvPr id="935" name="TextBox 934">
                <a:extLst>
                  <a:ext uri="{FF2B5EF4-FFF2-40B4-BE49-F238E27FC236}">
                    <a16:creationId xmlns:a16="http://schemas.microsoft.com/office/drawing/2014/main" id="{DCBF8FD3-811B-EB2E-4760-B689A67AB808}"/>
                  </a:ext>
                </a:extLst>
              </p:cNvPr>
              <p:cNvSpPr txBox="1"/>
              <p:nvPr/>
            </p:nvSpPr>
            <p:spPr>
              <a:xfrm>
                <a:off x="2085491" y="3016681"/>
                <a:ext cx="501340" cy="7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Bulky disease No</a:t>
                </a:r>
              </a:p>
            </p:txBody>
          </p:sp>
          <p:sp>
            <p:nvSpPr>
              <p:cNvPr id="1088" name="TextBox 1087">
                <a:extLst>
                  <a:ext uri="{FF2B5EF4-FFF2-40B4-BE49-F238E27FC236}">
                    <a16:creationId xmlns:a16="http://schemas.microsoft.com/office/drawing/2014/main" id="{C95D1873-3640-C853-01D5-59ADFEFEE849}"/>
                  </a:ext>
                </a:extLst>
              </p:cNvPr>
              <p:cNvSpPr txBox="1"/>
              <p:nvPr/>
            </p:nvSpPr>
            <p:spPr>
              <a:xfrm>
                <a:off x="289084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32</a:t>
                </a:r>
              </a:p>
            </p:txBody>
          </p:sp>
          <p:sp>
            <p:nvSpPr>
              <p:cNvPr id="1240" name="TextBox 1239">
                <a:extLst>
                  <a:ext uri="{FF2B5EF4-FFF2-40B4-BE49-F238E27FC236}">
                    <a16:creationId xmlns:a16="http://schemas.microsoft.com/office/drawing/2014/main" id="{F2E308DB-EC37-FA6B-B572-E3437BB53CC8}"/>
                  </a:ext>
                </a:extLst>
              </p:cNvPr>
              <p:cNvSpPr txBox="1"/>
              <p:nvPr/>
            </p:nvSpPr>
            <p:spPr>
              <a:xfrm>
                <a:off x="307343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27</a:t>
                </a:r>
              </a:p>
            </p:txBody>
          </p:sp>
          <p:sp>
            <p:nvSpPr>
              <p:cNvPr id="1392" name="TextBox 1391">
                <a:extLst>
                  <a:ext uri="{FF2B5EF4-FFF2-40B4-BE49-F238E27FC236}">
                    <a16:creationId xmlns:a16="http://schemas.microsoft.com/office/drawing/2014/main" id="{00504E2E-2110-A16F-472A-2DCA0B4ABD31}"/>
                  </a:ext>
                </a:extLst>
              </p:cNvPr>
              <p:cNvSpPr txBox="1"/>
              <p:nvPr/>
            </p:nvSpPr>
            <p:spPr>
              <a:xfrm>
                <a:off x="325504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1393" name="TextBox 1392">
                <a:extLst>
                  <a:ext uri="{FF2B5EF4-FFF2-40B4-BE49-F238E27FC236}">
                    <a16:creationId xmlns:a16="http://schemas.microsoft.com/office/drawing/2014/main" id="{27B9E257-8A7B-5CEF-2048-D9CD4076B90B}"/>
                  </a:ext>
                </a:extLst>
              </p:cNvPr>
              <p:cNvSpPr txBox="1"/>
              <p:nvPr/>
            </p:nvSpPr>
            <p:spPr>
              <a:xfrm>
                <a:off x="343707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sp>
            <p:nvSpPr>
              <p:cNvPr id="1394" name="TextBox 1393">
                <a:extLst>
                  <a:ext uri="{FF2B5EF4-FFF2-40B4-BE49-F238E27FC236}">
                    <a16:creationId xmlns:a16="http://schemas.microsoft.com/office/drawing/2014/main" id="{99D93A2C-2A7C-67A6-21C4-1C84CD2E4D6B}"/>
                  </a:ext>
                </a:extLst>
              </p:cNvPr>
              <p:cNvSpPr txBox="1"/>
              <p:nvPr/>
            </p:nvSpPr>
            <p:spPr>
              <a:xfrm>
                <a:off x="3612312"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22</a:t>
                </a:r>
              </a:p>
            </p:txBody>
          </p:sp>
          <p:sp>
            <p:nvSpPr>
              <p:cNvPr id="1395" name="TextBox 1394">
                <a:extLst>
                  <a:ext uri="{FF2B5EF4-FFF2-40B4-BE49-F238E27FC236}">
                    <a16:creationId xmlns:a16="http://schemas.microsoft.com/office/drawing/2014/main" id="{53071D78-131C-3646-F0EF-DEAE780FF37C}"/>
                  </a:ext>
                </a:extLst>
              </p:cNvPr>
              <p:cNvSpPr txBox="1"/>
              <p:nvPr/>
            </p:nvSpPr>
            <p:spPr>
              <a:xfrm>
                <a:off x="3793857"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22</a:t>
                </a:r>
              </a:p>
            </p:txBody>
          </p:sp>
          <p:sp>
            <p:nvSpPr>
              <p:cNvPr id="1396" name="TextBox 1395">
                <a:extLst>
                  <a:ext uri="{FF2B5EF4-FFF2-40B4-BE49-F238E27FC236}">
                    <a16:creationId xmlns:a16="http://schemas.microsoft.com/office/drawing/2014/main" id="{783FCEE3-6B81-7A69-7A62-6B9322033CD2}"/>
                  </a:ext>
                </a:extLst>
              </p:cNvPr>
              <p:cNvSpPr txBox="1"/>
              <p:nvPr/>
            </p:nvSpPr>
            <p:spPr>
              <a:xfrm>
                <a:off x="3958047" y="3016681"/>
                <a:ext cx="100069" cy="76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22</a:t>
                </a:r>
              </a:p>
            </p:txBody>
          </p:sp>
          <p:sp>
            <p:nvSpPr>
              <p:cNvPr id="1397" name="TextBox 1396">
                <a:extLst>
                  <a:ext uri="{FF2B5EF4-FFF2-40B4-BE49-F238E27FC236}">
                    <a16:creationId xmlns:a16="http://schemas.microsoft.com/office/drawing/2014/main" id="{BA30E177-DE0E-BAA5-7859-16930F28E8A9}"/>
                  </a:ext>
                </a:extLst>
              </p:cNvPr>
              <p:cNvSpPr txBox="1"/>
              <p:nvPr/>
            </p:nvSpPr>
            <p:spPr>
              <a:xfrm>
                <a:off x="4154475"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21</a:t>
                </a:r>
              </a:p>
            </p:txBody>
          </p:sp>
          <p:sp>
            <p:nvSpPr>
              <p:cNvPr id="1398" name="TextBox 1397">
                <a:extLst>
                  <a:ext uri="{FF2B5EF4-FFF2-40B4-BE49-F238E27FC236}">
                    <a16:creationId xmlns:a16="http://schemas.microsoft.com/office/drawing/2014/main" id="{3A4FB32B-9C08-ADA8-CEF3-6A80BE6052D0}"/>
                  </a:ext>
                </a:extLst>
              </p:cNvPr>
              <p:cNvSpPr txBox="1"/>
              <p:nvPr/>
            </p:nvSpPr>
            <p:spPr>
              <a:xfrm>
                <a:off x="433602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1399" name="TextBox 1398">
                <a:extLst>
                  <a:ext uri="{FF2B5EF4-FFF2-40B4-BE49-F238E27FC236}">
                    <a16:creationId xmlns:a16="http://schemas.microsoft.com/office/drawing/2014/main" id="{2E840250-B20F-8E2C-688D-08BCD3112E3F}"/>
                  </a:ext>
                </a:extLst>
              </p:cNvPr>
              <p:cNvSpPr txBox="1"/>
              <p:nvPr/>
            </p:nvSpPr>
            <p:spPr>
              <a:xfrm>
                <a:off x="4520743"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1400" name="TextBox 1399">
                <a:extLst>
                  <a:ext uri="{FF2B5EF4-FFF2-40B4-BE49-F238E27FC236}">
                    <a16:creationId xmlns:a16="http://schemas.microsoft.com/office/drawing/2014/main" id="{DA326AA2-B141-C437-926A-EFE2E9561F72}"/>
                  </a:ext>
                </a:extLst>
              </p:cNvPr>
              <p:cNvSpPr txBox="1"/>
              <p:nvPr/>
            </p:nvSpPr>
            <p:spPr>
              <a:xfrm>
                <a:off x="4702288"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1401" name="TextBox 1400">
                <a:extLst>
                  <a:ext uri="{FF2B5EF4-FFF2-40B4-BE49-F238E27FC236}">
                    <a16:creationId xmlns:a16="http://schemas.microsoft.com/office/drawing/2014/main" id="{B87D96E9-DE65-CD51-D690-F3CC49245BEC}"/>
                  </a:ext>
                </a:extLst>
              </p:cNvPr>
              <p:cNvSpPr txBox="1"/>
              <p:nvPr/>
            </p:nvSpPr>
            <p:spPr>
              <a:xfrm>
                <a:off x="488443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19</a:t>
                </a:r>
              </a:p>
            </p:txBody>
          </p:sp>
          <p:sp>
            <p:nvSpPr>
              <p:cNvPr id="1402" name="TextBox 1401">
                <a:extLst>
                  <a:ext uri="{FF2B5EF4-FFF2-40B4-BE49-F238E27FC236}">
                    <a16:creationId xmlns:a16="http://schemas.microsoft.com/office/drawing/2014/main" id="{C5FFD22E-4429-05AC-2ED7-30370C2145B6}"/>
                  </a:ext>
                </a:extLst>
              </p:cNvPr>
              <p:cNvSpPr txBox="1"/>
              <p:nvPr/>
            </p:nvSpPr>
            <p:spPr>
              <a:xfrm>
                <a:off x="506608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sp>
            <p:nvSpPr>
              <p:cNvPr id="1403" name="TextBox 1402">
                <a:extLst>
                  <a:ext uri="{FF2B5EF4-FFF2-40B4-BE49-F238E27FC236}">
                    <a16:creationId xmlns:a16="http://schemas.microsoft.com/office/drawing/2014/main" id="{595AE04D-67CC-9BD0-F67A-19F7366A6FEC}"/>
                  </a:ext>
                </a:extLst>
              </p:cNvPr>
              <p:cNvSpPr txBox="1"/>
              <p:nvPr/>
            </p:nvSpPr>
            <p:spPr>
              <a:xfrm>
                <a:off x="5244451"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p:txBody>
          </p:sp>
          <p:sp>
            <p:nvSpPr>
              <p:cNvPr id="1404" name="TextBox 1403">
                <a:extLst>
                  <a:ext uri="{FF2B5EF4-FFF2-40B4-BE49-F238E27FC236}">
                    <a16:creationId xmlns:a16="http://schemas.microsoft.com/office/drawing/2014/main" id="{D89F1A5F-74F0-84B4-508F-32CDD5E88D4D}"/>
                  </a:ext>
                </a:extLst>
              </p:cNvPr>
              <p:cNvSpPr txBox="1"/>
              <p:nvPr/>
            </p:nvSpPr>
            <p:spPr>
              <a:xfrm>
                <a:off x="5425999"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p:txBody>
          </p:sp>
          <p:sp>
            <p:nvSpPr>
              <p:cNvPr id="1405" name="TextBox 1404">
                <a:extLst>
                  <a:ext uri="{FF2B5EF4-FFF2-40B4-BE49-F238E27FC236}">
                    <a16:creationId xmlns:a16="http://schemas.microsoft.com/office/drawing/2014/main" id="{FC9FB7C9-1594-FD35-06C3-759F13DA772D}"/>
                  </a:ext>
                </a:extLst>
              </p:cNvPr>
              <p:cNvSpPr txBox="1"/>
              <p:nvPr/>
            </p:nvSpPr>
            <p:spPr>
              <a:xfrm>
                <a:off x="5610720" y="3016681"/>
                <a:ext cx="72135"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p:txBody>
          </p:sp>
          <p:sp>
            <p:nvSpPr>
              <p:cNvPr id="1406" name="TextBox 1405">
                <a:extLst>
                  <a:ext uri="{FF2B5EF4-FFF2-40B4-BE49-F238E27FC236}">
                    <a16:creationId xmlns:a16="http://schemas.microsoft.com/office/drawing/2014/main" id="{52E0E3C3-21FF-7065-0787-4CDEAB440D9F}"/>
                  </a:ext>
                </a:extLst>
              </p:cNvPr>
              <p:cNvSpPr txBox="1"/>
              <p:nvPr/>
            </p:nvSpPr>
            <p:spPr>
              <a:xfrm>
                <a:off x="5807822"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8</a:t>
                </a:r>
              </a:p>
            </p:txBody>
          </p:sp>
          <p:sp>
            <p:nvSpPr>
              <p:cNvPr id="1407" name="TextBox 1406">
                <a:extLst>
                  <a:ext uri="{FF2B5EF4-FFF2-40B4-BE49-F238E27FC236}">
                    <a16:creationId xmlns:a16="http://schemas.microsoft.com/office/drawing/2014/main" id="{C5AE7D60-C378-7258-253E-343D7232AB4F}"/>
                  </a:ext>
                </a:extLst>
              </p:cNvPr>
              <p:cNvSpPr txBox="1"/>
              <p:nvPr/>
            </p:nvSpPr>
            <p:spPr>
              <a:xfrm>
                <a:off x="5986195"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sp>
            <p:nvSpPr>
              <p:cNvPr id="1408" name="TextBox 1407">
                <a:extLst>
                  <a:ext uri="{FF2B5EF4-FFF2-40B4-BE49-F238E27FC236}">
                    <a16:creationId xmlns:a16="http://schemas.microsoft.com/office/drawing/2014/main" id="{1348C485-4D2B-A18F-F711-40FCBA4EE24E}"/>
                  </a:ext>
                </a:extLst>
              </p:cNvPr>
              <p:cNvSpPr txBox="1"/>
              <p:nvPr/>
            </p:nvSpPr>
            <p:spPr>
              <a:xfrm>
                <a:off x="6164089" y="3016681"/>
                <a:ext cx="36068" cy="76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grpSp>
        <p:sp>
          <p:nvSpPr>
            <p:cNvPr id="934" name="TextBox 933">
              <a:extLst>
                <a:ext uri="{FF2B5EF4-FFF2-40B4-BE49-F238E27FC236}">
                  <a16:creationId xmlns:a16="http://schemas.microsoft.com/office/drawing/2014/main" id="{28D47B91-5D03-9508-EB7B-95A82ED73B96}"/>
                </a:ext>
              </a:extLst>
            </p:cNvPr>
            <p:cNvSpPr txBox="1"/>
            <p:nvPr/>
          </p:nvSpPr>
          <p:spPr>
            <a:xfrm>
              <a:off x="2399209" y="2443879"/>
              <a:ext cx="53019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S PGothic" charset="0"/>
                  <a:cs typeface="+mn-cs"/>
                </a:rPr>
                <a:t>Time (months)</a:t>
              </a:r>
            </a:p>
          </p:txBody>
        </p:sp>
      </p:grpSp>
      <p:sp>
        <p:nvSpPr>
          <p:cNvPr id="12" name="TextBox 11">
            <a:extLst>
              <a:ext uri="{FF2B5EF4-FFF2-40B4-BE49-F238E27FC236}">
                <a16:creationId xmlns:a16="http://schemas.microsoft.com/office/drawing/2014/main" id="{1B0BBAB6-B03C-B47E-CA15-D73FA4C7E457}"/>
              </a:ext>
            </a:extLst>
          </p:cNvPr>
          <p:cNvSpPr txBox="1"/>
          <p:nvPr/>
        </p:nvSpPr>
        <p:spPr>
          <a:xfrm>
            <a:off x="3069858" y="6345225"/>
            <a:ext cx="58644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PS2150;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Thieblemont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 et al.</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351580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599" y="1594745"/>
            <a:ext cx="10363200" cy="1470025"/>
          </a:xfrm>
        </p:spPr>
        <p:txBody>
          <a:bodyPr>
            <a:normAutofit fontScale="90000"/>
          </a:bodyPr>
          <a:lstStyle/>
          <a:p>
            <a:r>
              <a:rPr lang="en-US" sz="3200" dirty="0">
                <a:solidFill>
                  <a:srgbClr val="595454"/>
                </a:solidFill>
              </a:rPr>
              <a:t>Lisocabtagene maraleucel in relapsed or refractory follicular lymphoma (TRANSCEND FL): impact of prior lines of therapy, bendamustine exposure, and disease progression ≤ 24 months of initial systemic therapy</a:t>
            </a:r>
          </a:p>
        </p:txBody>
      </p:sp>
      <p:sp>
        <p:nvSpPr>
          <p:cNvPr id="3" name="Subtitle 2"/>
          <p:cNvSpPr>
            <a:spLocks noGrp="1"/>
          </p:cNvSpPr>
          <p:nvPr>
            <p:ph type="subTitle" idx="1"/>
          </p:nvPr>
        </p:nvSpPr>
        <p:spPr>
          <a:xfrm>
            <a:off x="355599" y="3219192"/>
            <a:ext cx="10517809" cy="419616"/>
          </a:xfrm>
        </p:spPr>
        <p:txBody>
          <a:bodyPr/>
          <a:lstStyle/>
          <a:p>
            <a:pPr marL="0" marR="0">
              <a:lnSpc>
                <a:spcPct val="100000"/>
              </a:lnSpc>
              <a:spcBef>
                <a:spcPts val="0"/>
              </a:spcBef>
              <a:spcAft>
                <a:spcPts val="0"/>
              </a:spcAft>
            </a:pPr>
            <a:r>
              <a:rPr lang="en-US" sz="1800" dirty="0">
                <a:effectLst/>
                <a:latin typeface="Trebuchet MS" panose="020B0603020202020204" pitchFamily="34" charset="0"/>
                <a:ea typeface="Calibri" panose="020F0502020204030204" pitchFamily="34" charset="0"/>
                <a:cs typeface="Arial" panose="020B0604020202020204" pitchFamily="34" charset="0"/>
              </a:rPr>
              <a:t>Sairah Ahmed,</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a:t>
            </a:r>
            <a:r>
              <a:rPr lang="en-US" sz="1800" dirty="0">
                <a:effectLst/>
                <a:latin typeface="Trebuchet MS" panose="020B0603020202020204" pitchFamily="34" charset="0"/>
                <a:ea typeface="Calibri" panose="020F0502020204030204" pitchFamily="34" charset="0"/>
                <a:cs typeface="Arial" panose="020B0604020202020204" pitchFamily="34" charset="0"/>
              </a:rPr>
              <a:t> Juan Luis Reguera Ortega,</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2</a:t>
            </a:r>
            <a:r>
              <a:rPr lang="en-US" sz="1800" dirty="0">
                <a:effectLst/>
                <a:latin typeface="Trebuchet MS" panose="020B0603020202020204" pitchFamily="34" charset="0"/>
                <a:ea typeface="Calibri" panose="020F0502020204030204" pitchFamily="34" charset="0"/>
                <a:cs typeface="Arial" panose="020B0604020202020204" pitchFamily="34" charset="0"/>
              </a:rPr>
              <a:t> Franck Morschhauser,</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3</a:t>
            </a:r>
            <a:r>
              <a:rPr lang="en-US" sz="1800" dirty="0">
                <a:effectLst/>
                <a:latin typeface="Trebuchet MS" panose="020B0603020202020204" pitchFamily="34" charset="0"/>
                <a:ea typeface="Calibri" panose="020F0502020204030204" pitchFamily="34" charset="0"/>
                <a:cs typeface="Arial" panose="020B0604020202020204" pitchFamily="34" charset="0"/>
              </a:rPr>
              <a:t> Guillaume Cartron,</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4</a:t>
            </a:r>
            <a:r>
              <a:rPr lang="en-US" sz="1800" dirty="0">
                <a:effectLst/>
                <a:latin typeface="Trebuchet MS" panose="020B0603020202020204" pitchFamily="34" charset="0"/>
                <a:ea typeface="Calibri" panose="020F0502020204030204" pitchFamily="34" charset="0"/>
                <a:cs typeface="Arial" panose="020B0604020202020204" pitchFamily="34" charset="0"/>
              </a:rPr>
              <a:t> </a:t>
            </a:r>
          </a:p>
          <a:p>
            <a:pPr marL="0" marR="0">
              <a:lnSpc>
                <a:spcPct val="100000"/>
              </a:lnSpc>
              <a:spcBef>
                <a:spcPts val="0"/>
              </a:spcBef>
              <a:spcAft>
                <a:spcPts val="0"/>
              </a:spcAft>
            </a:pPr>
            <a:r>
              <a:rPr lang="en-US" sz="1800" dirty="0">
                <a:effectLst/>
                <a:latin typeface="Trebuchet MS" panose="020B0603020202020204" pitchFamily="34" charset="0"/>
                <a:ea typeface="Calibri" panose="020F0502020204030204" pitchFamily="34" charset="0"/>
                <a:cs typeface="Arial" panose="020B0604020202020204" pitchFamily="34" charset="0"/>
              </a:rPr>
              <a:t>Aaron P. Rapoport,</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5</a:t>
            </a:r>
            <a:r>
              <a:rPr lang="en-US" sz="1800" dirty="0">
                <a:effectLst/>
                <a:latin typeface="Trebuchet MS" panose="020B0603020202020204" pitchFamily="34" charset="0"/>
                <a:ea typeface="Calibri" panose="020F0502020204030204" pitchFamily="34" charset="0"/>
                <a:cs typeface="Arial" panose="020B0604020202020204" pitchFamily="34" charset="0"/>
              </a:rPr>
              <a:t> Koji Izutsu,</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6</a:t>
            </a:r>
            <a:r>
              <a:rPr lang="en-US" sz="1800" dirty="0">
                <a:effectLst/>
                <a:latin typeface="Trebuchet MS" panose="020B0603020202020204" pitchFamily="34" charset="0"/>
                <a:ea typeface="Calibri" panose="020F0502020204030204" pitchFamily="34" charset="0"/>
                <a:cs typeface="Arial" panose="020B0604020202020204" pitchFamily="34" charset="0"/>
              </a:rPr>
              <a:t> Hervé Ghesquieres,</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7</a:t>
            </a:r>
            <a:r>
              <a:rPr lang="en-US" sz="1800" dirty="0">
                <a:effectLst/>
                <a:latin typeface="Trebuchet MS" panose="020B0603020202020204" pitchFamily="34" charset="0"/>
                <a:ea typeface="Calibri" panose="020F0502020204030204" pitchFamily="34" charset="0"/>
                <a:cs typeface="Arial" panose="020B0604020202020204" pitchFamily="34" charset="0"/>
              </a:rPr>
              <a:t> M. Lia Palomba,</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8</a:t>
            </a:r>
            <a:r>
              <a:rPr lang="en-US" sz="1800" dirty="0">
                <a:effectLst/>
                <a:latin typeface="Trebuchet MS" panose="020B0603020202020204" pitchFamily="34" charset="0"/>
                <a:ea typeface="Calibri" panose="020F0502020204030204" pitchFamily="34" charset="0"/>
                <a:cs typeface="Arial" panose="020B0604020202020204" pitchFamily="34" charset="0"/>
              </a:rPr>
              <a:t> Hideki Goto,</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9</a:t>
            </a:r>
            <a:r>
              <a:rPr lang="en-US" sz="1800" dirty="0">
                <a:effectLst/>
                <a:latin typeface="Trebuchet MS" panose="020B0603020202020204" pitchFamily="34" charset="0"/>
                <a:ea typeface="Calibri" panose="020F0502020204030204" pitchFamily="34" charset="0"/>
                <a:cs typeface="Arial" panose="020B0604020202020204" pitchFamily="34" charset="0"/>
              </a:rPr>
              <a:t> </a:t>
            </a:r>
          </a:p>
          <a:p>
            <a:pPr marL="0" marR="0">
              <a:lnSpc>
                <a:spcPct val="100000"/>
              </a:lnSpc>
              <a:spcBef>
                <a:spcPts val="0"/>
              </a:spcBef>
              <a:spcAft>
                <a:spcPts val="0"/>
              </a:spcAft>
            </a:pPr>
            <a:r>
              <a:rPr lang="en-US" sz="1800" dirty="0">
                <a:effectLst/>
                <a:latin typeface="Trebuchet MS" panose="020B0603020202020204" pitchFamily="34" charset="0"/>
                <a:ea typeface="Calibri" panose="020F0502020204030204" pitchFamily="34" charset="0"/>
                <a:cs typeface="Arial" panose="020B0604020202020204" pitchFamily="34" charset="0"/>
              </a:rPr>
              <a:t>John Kuruvilla,</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10</a:t>
            </a:r>
            <a:r>
              <a:rPr lang="en-US" sz="1800" dirty="0">
                <a:effectLst/>
                <a:latin typeface="Trebuchet MS" panose="020B0603020202020204" pitchFamily="34" charset="0"/>
                <a:ea typeface="Calibri" panose="020F0502020204030204" pitchFamily="34" charset="0"/>
                <a:cs typeface="Arial" panose="020B0604020202020204" pitchFamily="34" charset="0"/>
              </a:rPr>
              <a:t> Jeremy S. Abramson,</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11</a:t>
            </a:r>
            <a:r>
              <a:rPr lang="en-US" sz="1800" dirty="0">
                <a:effectLst/>
                <a:latin typeface="Trebuchet MS" panose="020B0603020202020204" pitchFamily="34" charset="0"/>
                <a:ea typeface="Calibri" panose="020F0502020204030204" pitchFamily="34" charset="0"/>
                <a:cs typeface="Arial" panose="020B0604020202020204" pitchFamily="34" charset="0"/>
              </a:rPr>
              <a:t> Peter Borchmann,</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12</a:t>
            </a:r>
            <a:r>
              <a:rPr lang="en-US" sz="1800" dirty="0">
                <a:effectLst/>
                <a:latin typeface="Trebuchet MS" panose="020B0603020202020204" pitchFamily="34" charset="0"/>
                <a:ea typeface="Calibri" panose="020F0502020204030204" pitchFamily="34" charset="0"/>
                <a:cs typeface="Arial" panose="020B0604020202020204" pitchFamily="34" charset="0"/>
              </a:rPr>
              <a:t> Ulrich Jäger,</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13</a:t>
            </a:r>
            <a:r>
              <a:rPr lang="en-US" sz="1800" dirty="0">
                <a:effectLst/>
                <a:latin typeface="Trebuchet MS" panose="020B0603020202020204" pitchFamily="34" charset="0"/>
                <a:ea typeface="Calibri" panose="020F0502020204030204" pitchFamily="34" charset="0"/>
                <a:cs typeface="Arial" panose="020B0604020202020204" pitchFamily="34" charset="0"/>
              </a:rPr>
              <a:t> Manali Kamdar,</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14</a:t>
            </a:r>
            <a:r>
              <a:rPr lang="en-US" sz="1800" dirty="0">
                <a:effectLst/>
                <a:latin typeface="Trebuchet MS" panose="020B0603020202020204" pitchFamily="34" charset="0"/>
                <a:ea typeface="Calibri" panose="020F0502020204030204" pitchFamily="34" charset="0"/>
                <a:cs typeface="Arial" panose="020B0604020202020204" pitchFamily="34" charset="0"/>
              </a:rPr>
              <a:t> </a:t>
            </a:r>
          </a:p>
          <a:p>
            <a:pPr marL="0" marR="0">
              <a:lnSpc>
                <a:spcPct val="100000"/>
              </a:lnSpc>
              <a:spcBef>
                <a:spcPts val="0"/>
              </a:spcBef>
              <a:spcAft>
                <a:spcPts val="0"/>
              </a:spcAft>
            </a:pPr>
            <a:r>
              <a:rPr lang="en-US" sz="1800" dirty="0">
                <a:effectLst/>
                <a:latin typeface="Trebuchet MS" panose="020B0603020202020204" pitchFamily="34" charset="0"/>
                <a:ea typeface="Calibri" panose="020F0502020204030204" pitchFamily="34" charset="0"/>
                <a:cs typeface="Arial" panose="020B0604020202020204" pitchFamily="34" charset="0"/>
              </a:rPr>
              <a:t>Merav Bar,</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15</a:t>
            </a:r>
            <a:r>
              <a:rPr lang="en-US" sz="1800" dirty="0">
                <a:effectLst/>
                <a:latin typeface="Trebuchet MS" panose="020B0603020202020204" pitchFamily="34" charset="0"/>
                <a:ea typeface="Calibri" panose="020F0502020204030204" pitchFamily="34" charset="0"/>
                <a:cs typeface="Arial" panose="020B0604020202020204" pitchFamily="34" charset="0"/>
              </a:rPr>
              <a:t> Maria Strocchia,</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16</a:t>
            </a:r>
            <a:r>
              <a:rPr lang="en-US" sz="1800" dirty="0">
                <a:effectLst/>
                <a:latin typeface="Trebuchet MS" panose="020B0603020202020204" pitchFamily="34" charset="0"/>
                <a:ea typeface="Calibri" panose="020F0502020204030204" pitchFamily="34" charset="0"/>
                <a:cs typeface="Arial" panose="020B0604020202020204" pitchFamily="34" charset="0"/>
              </a:rPr>
              <a:t> Martina Raggi,</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16</a:t>
            </a:r>
            <a:r>
              <a:rPr lang="en-US" sz="1800" dirty="0">
                <a:effectLst/>
                <a:latin typeface="Trebuchet MS" panose="020B0603020202020204" pitchFamily="34" charset="0"/>
                <a:ea typeface="Calibri" panose="020F0502020204030204" pitchFamily="34" charset="0"/>
                <a:cs typeface="Arial" panose="020B0604020202020204" pitchFamily="34" charset="0"/>
              </a:rPr>
              <a:t> Rina Nishii,</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17</a:t>
            </a:r>
            <a:r>
              <a:rPr lang="en-US" sz="1800" dirty="0">
                <a:effectLst/>
                <a:latin typeface="Trebuchet MS" panose="020B0603020202020204" pitchFamily="34" charset="0"/>
                <a:ea typeface="Calibri" panose="020F0502020204030204" pitchFamily="34" charset="0"/>
                <a:cs typeface="Arial" panose="020B0604020202020204" pitchFamily="34" charset="0"/>
              </a:rPr>
              <a:t> Alejandro Martín García-Sancho</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p:cNvSpPr txBox="1"/>
          <p:nvPr/>
        </p:nvSpPr>
        <p:spPr>
          <a:xfrm>
            <a:off x="137502" y="6495595"/>
            <a:ext cx="451315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4546A"/>
                </a:solidFill>
                <a:effectLst/>
                <a:uLnTx/>
                <a:uFillTx/>
                <a:latin typeface="Arial" panose="020B0604020202020204"/>
                <a:ea typeface="MS PGothic" charset="0"/>
                <a:cs typeface="+mn-cs"/>
              </a:rPr>
              <a:t>ICML 2025, Presentation 142</a:t>
            </a:r>
          </a:p>
        </p:txBody>
      </p:sp>
      <p:sp>
        <p:nvSpPr>
          <p:cNvPr id="6" name="Title 1">
            <a:extLst>
              <a:ext uri="{FF2B5EF4-FFF2-40B4-BE49-F238E27FC236}">
                <a16:creationId xmlns:a16="http://schemas.microsoft.com/office/drawing/2014/main" id="{CBDEC9DB-308D-ECDC-FF5D-489095DCF20D}"/>
              </a:ext>
            </a:extLst>
          </p:cNvPr>
          <p:cNvSpPr txBox="1">
            <a:spLocks/>
          </p:cNvSpPr>
          <p:nvPr/>
        </p:nvSpPr>
        <p:spPr>
          <a:xfrm>
            <a:off x="264160" y="312235"/>
            <a:ext cx="11588750" cy="79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rtlCol="0" anchor="b" anchorCtr="0" compatLnSpc="1">
            <a:prstTxWarp prst="textNoShape">
              <a:avLst/>
            </a:prstTxWarp>
            <a:normAutofit fontScale="85000" lnSpcReduction="20000"/>
          </a:bodyPr>
          <a:lstStyle>
            <a:lvl1pPr algn="l" defTabSz="914400" rtl="0" eaLnBrk="1" latinLnBrk="0" hangingPunct="1">
              <a:lnSpc>
                <a:spcPct val="90000"/>
              </a:lnSpc>
              <a:spcBef>
                <a:spcPct val="0"/>
              </a:spcBef>
              <a:buNone/>
              <a:defRPr lang="en-US" sz="3733" b="0" kern="1200" dirty="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a:ln>
                  <a:noFill/>
                </a:ln>
                <a:solidFill>
                  <a:srgbClr val="0C3066"/>
                </a:solidFill>
                <a:effectLst/>
                <a:uLnTx/>
                <a:uFillTx/>
                <a:latin typeface="Arial" panose="020B0604020202020204"/>
                <a:ea typeface="+mj-ea"/>
                <a:cs typeface="+mj-cs"/>
              </a:rPr>
              <a:t>What is the Impact of Prior Bendamustine Exposure and POD24 on Treatment Efficacy?</a:t>
            </a:r>
          </a:p>
        </p:txBody>
      </p:sp>
      <p:sp>
        <p:nvSpPr>
          <p:cNvPr id="8" name="TextBox 7">
            <a:extLst>
              <a:ext uri="{FF2B5EF4-FFF2-40B4-BE49-F238E27FC236}">
                <a16:creationId xmlns:a16="http://schemas.microsoft.com/office/drawing/2014/main" id="{1B68AFA9-CDC7-82C4-4D5E-2BBD3D952211}"/>
              </a:ext>
            </a:extLst>
          </p:cNvPr>
          <p:cNvSpPr txBox="1"/>
          <p:nvPr/>
        </p:nvSpPr>
        <p:spPr>
          <a:xfrm>
            <a:off x="0" y="5251942"/>
            <a:ext cx="1219200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0C3066"/>
                </a:solidFill>
                <a:effectLst/>
                <a:uLnTx/>
                <a:uFillTx/>
                <a:latin typeface="Arial" panose="020B0604020202020204"/>
                <a:ea typeface="+mn-ea"/>
                <a:cs typeface="+mn-cs"/>
              </a:rPr>
              <a:t>Post hoc analyses of efficacy and safety </a:t>
            </a:r>
            <a:r>
              <a:rPr kumimoji="0" lang="en-US" sz="2400" b="0" i="0" u="none" strike="noStrike" kern="1200" cap="none" spc="0" normalizeH="0" baseline="0" noProof="0" dirty="0">
                <a:ln>
                  <a:noFill/>
                </a:ln>
                <a:solidFill>
                  <a:srgbClr val="0C3066"/>
                </a:solidFill>
                <a:effectLst/>
                <a:uLnTx/>
                <a:uFillTx/>
                <a:latin typeface="Arial" panose="020B0604020202020204"/>
                <a:ea typeface="+mn-ea"/>
                <a:cs typeface="+mn-cs"/>
              </a:rPr>
              <a:t>outcomes</a:t>
            </a:r>
            <a:r>
              <a:rPr kumimoji="0" lang="en-US" sz="2000" b="0" i="0" u="none" strike="noStrike" kern="1200" cap="none" spc="0" normalizeH="0" baseline="0" noProof="0" dirty="0">
                <a:ln>
                  <a:noFill/>
                </a:ln>
                <a:solidFill>
                  <a:srgbClr val="0C3066"/>
                </a:solidFill>
                <a:effectLst/>
                <a:uLnTx/>
                <a:uFillTx/>
                <a:latin typeface="Arial" panose="020B0604020202020204"/>
                <a:ea typeface="+mn-ea"/>
                <a:cs typeface="+mn-cs"/>
              </a:rPr>
              <a:t> in patients with R/R FL from TRANSCEND FL by number of prior LOTs, </a:t>
            </a:r>
            <a:r>
              <a:rPr kumimoji="0" lang="en-US" sz="2000" b="0" i="0" u="sng" strike="noStrike" kern="1200" cap="none" spc="0" normalizeH="0" baseline="0" noProof="0" dirty="0">
                <a:ln>
                  <a:noFill/>
                </a:ln>
                <a:solidFill>
                  <a:srgbClr val="0C3066"/>
                </a:solidFill>
                <a:effectLst/>
                <a:uLnTx/>
                <a:uFillTx/>
                <a:latin typeface="Arial" panose="020B0604020202020204"/>
                <a:ea typeface="+mn-ea"/>
                <a:cs typeface="+mn-cs"/>
              </a:rPr>
              <a:t>POD24 status from first-line therapy with anti-CD20 antibody/alkylator</a:t>
            </a:r>
            <a:r>
              <a:rPr kumimoji="0" lang="en-US" sz="2000" b="0" i="0" u="none" strike="noStrike" kern="1200" cap="none" spc="0" normalizeH="0" baseline="0" noProof="0" dirty="0">
                <a:ln>
                  <a:noFill/>
                </a:ln>
                <a:solidFill>
                  <a:srgbClr val="0C3066"/>
                </a:solidFill>
                <a:effectLst/>
                <a:uLnTx/>
                <a:uFillTx/>
                <a:latin typeface="Arial" panose="020B0604020202020204"/>
                <a:ea typeface="+mn-ea"/>
                <a:cs typeface="+mn-cs"/>
              </a:rPr>
              <a:t>, and prior </a:t>
            </a:r>
            <a:r>
              <a:rPr kumimoji="0" lang="en-US" sz="2000" b="0" i="0" u="none" strike="noStrike" kern="1200" cap="none" spc="0" normalizeH="0" baseline="0" noProof="0" dirty="0" err="1">
                <a:ln>
                  <a:noFill/>
                </a:ln>
                <a:solidFill>
                  <a:srgbClr val="0C3066"/>
                </a:solidFill>
                <a:effectLst/>
                <a:uLnTx/>
                <a:uFillTx/>
                <a:latin typeface="Arial" panose="020B0604020202020204"/>
                <a:ea typeface="+mn-ea"/>
                <a:cs typeface="+mn-cs"/>
              </a:rPr>
              <a:t>bendamustine</a:t>
            </a:r>
            <a:r>
              <a:rPr kumimoji="0" lang="en-US" sz="2000" b="0" i="0" u="none" strike="noStrike" kern="1200" cap="none" spc="0" normalizeH="0" baseline="0" noProof="0" dirty="0">
                <a:ln>
                  <a:noFill/>
                </a:ln>
                <a:solidFill>
                  <a:srgbClr val="0C3066"/>
                </a:solidFill>
                <a:effectLst/>
                <a:uLnTx/>
                <a:uFillTx/>
                <a:latin typeface="Arial" panose="020B0604020202020204"/>
                <a:ea typeface="+mn-ea"/>
                <a:cs typeface="+mn-cs"/>
              </a:rPr>
              <a:t> exposure before leukapheresis  </a:t>
            </a:r>
          </a:p>
        </p:txBody>
      </p:sp>
    </p:spTree>
    <p:custDataLst>
      <p:tags r:id="rId1"/>
    </p:custDataLst>
    <p:extLst>
      <p:ext uri="{BB962C8B-B14F-4D97-AF65-F5344CB8AC3E}">
        <p14:creationId xmlns:p14="http://schemas.microsoft.com/office/powerpoint/2010/main" val="80637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21" y="140591"/>
            <a:ext cx="10515600" cy="828986"/>
          </a:xfrm>
        </p:spPr>
        <p:txBody>
          <a:bodyPr>
            <a:normAutofit/>
          </a:bodyPr>
          <a:lstStyle/>
          <a:p>
            <a:r>
              <a:rPr lang="en-US" sz="3600" b="1" dirty="0">
                <a:solidFill>
                  <a:schemeClr val="accent2"/>
                </a:solidFill>
              </a:rPr>
              <a:t>ORR and CR Rates Across Subgroups</a:t>
            </a:r>
            <a:endParaRPr lang="en-US" sz="3600" b="1" strike="sngStrike" dirty="0">
              <a:solidFill>
                <a:schemeClr val="accent2"/>
              </a:solidFill>
            </a:endParaRPr>
          </a:p>
        </p:txBody>
      </p:sp>
      <p:sp>
        <p:nvSpPr>
          <p:cNvPr id="1191" name="Slide Number Placeholder 1190"/>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AFCDA-ABCC-4704-AB71-48FDE4F2FA4C}" type="slidenum">
              <a:rPr kumimoji="0" lang="en-US" sz="1200" b="0" i="0" u="none" strike="noStrike" kern="1200" cap="none" spc="0" normalizeH="0" baseline="0" noProof="0" smtClean="0">
                <a:ln>
                  <a:noFill/>
                </a:ln>
                <a:solidFill>
                  <a:srgbClr val="0C3066"/>
                </a:solidFill>
                <a:effectLst/>
                <a:uLnTx/>
                <a:uFillTx/>
                <a:latin typeface="Arial" panose="020B06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srgbClr val="0C3066"/>
              </a:solidFill>
              <a:effectLst/>
              <a:uLnTx/>
              <a:uFillTx/>
              <a:latin typeface="Arial" panose="020B0604020202020204"/>
              <a:ea typeface="MS PGothic" charset="0"/>
              <a:cs typeface="+mn-cs"/>
            </a:endParaRPr>
          </a:p>
        </p:txBody>
      </p:sp>
      <p:sp>
        <p:nvSpPr>
          <p:cNvPr id="3" name="TextBox 2">
            <a:extLst>
              <a:ext uri="{FF2B5EF4-FFF2-40B4-BE49-F238E27FC236}">
                <a16:creationId xmlns:a16="http://schemas.microsoft.com/office/drawing/2014/main" id="{13029C92-4F7C-8C6A-B30D-714851DF1EAB}"/>
              </a:ext>
            </a:extLst>
          </p:cNvPr>
          <p:cNvSpPr txBox="1"/>
          <p:nvPr/>
        </p:nvSpPr>
        <p:spPr>
          <a:xfrm>
            <a:off x="4314837" y="6596390"/>
            <a:ext cx="356232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rebuchet MS" panose="020B0603020202020204" pitchFamily="34" charset="0"/>
                <a:ea typeface="MS PGothic" charset="0"/>
                <a:cs typeface="Arial" panose="020B0604020202020204" pitchFamily="34" charset="0"/>
              </a:rPr>
              <a:t>Ahmed S, et al. ICML 2025 [Abstract #142]</a:t>
            </a:r>
          </a:p>
        </p:txBody>
      </p:sp>
      <p:sp>
        <p:nvSpPr>
          <p:cNvPr id="4" name="TextBox 3">
            <a:extLst>
              <a:ext uri="{FF2B5EF4-FFF2-40B4-BE49-F238E27FC236}">
                <a16:creationId xmlns:a16="http://schemas.microsoft.com/office/drawing/2014/main" id="{124D9C2F-E451-DC03-2391-0A2B54C74EC5}"/>
              </a:ext>
            </a:extLst>
          </p:cNvPr>
          <p:cNvSpPr txBox="1"/>
          <p:nvPr/>
        </p:nvSpPr>
        <p:spPr>
          <a:xfrm>
            <a:off x="11134845" y="85060"/>
            <a:ext cx="1212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S PGothic" charset="0"/>
                <a:cs typeface="+mn-cs"/>
              </a:rPr>
              <a:t>TRANSCEND FL</a:t>
            </a:r>
          </a:p>
        </p:txBody>
      </p:sp>
      <p:sp>
        <p:nvSpPr>
          <p:cNvPr id="12" name="TextBox 11">
            <a:extLst>
              <a:ext uri="{FF2B5EF4-FFF2-40B4-BE49-F238E27FC236}">
                <a16:creationId xmlns:a16="http://schemas.microsoft.com/office/drawing/2014/main" id="{147C16A6-8C2E-2EA9-6A51-D81A53A2665A}"/>
              </a:ext>
            </a:extLst>
          </p:cNvPr>
          <p:cNvSpPr txBox="1"/>
          <p:nvPr/>
        </p:nvSpPr>
        <p:spPr>
          <a:xfrm>
            <a:off x="3397131" y="2094213"/>
            <a:ext cx="977834"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96%</a:t>
            </a:r>
            <a:endParaRPr kumimoji="0" lang="en-US" sz="500" b="1" i="0" u="none" strike="noStrike" kern="1200" cap="none" spc="0" normalizeH="0" baseline="0" noProof="0" dirty="0">
              <a:ln>
                <a:noFill/>
              </a:ln>
              <a:solidFill>
                <a:srgbClr val="595454"/>
              </a:solidFill>
              <a:effectLst/>
              <a:uLnTx/>
              <a:uFillTx/>
              <a:latin typeface="Trebuchet MS" panose="020B0603020202020204"/>
              <a:ea typeface="MS PGothic" charset="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(n = 53)</a:t>
            </a:r>
            <a:endParaRPr kumimoji="0" lang="en-US" sz="1200" b="0" i="0" u="none" strike="noStrike" kern="1200" cap="none" spc="0" normalizeH="0" baseline="0" noProof="0" dirty="0">
              <a:ln>
                <a:noFill/>
              </a:ln>
              <a:solidFill>
                <a:srgbClr val="595454"/>
              </a:solidFill>
              <a:effectLst/>
              <a:uLnTx/>
              <a:uFillTx/>
              <a:latin typeface="Arial" panose="020B0604020202020204"/>
              <a:ea typeface="MS PGothic" charset="0"/>
              <a:cs typeface="+mn-cs"/>
            </a:endParaRPr>
          </a:p>
        </p:txBody>
      </p:sp>
      <p:sp>
        <p:nvSpPr>
          <p:cNvPr id="20" name="TextBox 19">
            <a:extLst>
              <a:ext uri="{FF2B5EF4-FFF2-40B4-BE49-F238E27FC236}">
                <a16:creationId xmlns:a16="http://schemas.microsoft.com/office/drawing/2014/main" id="{03CB9CB9-5A72-279B-8880-4BC341294837}"/>
              </a:ext>
            </a:extLst>
          </p:cNvPr>
          <p:cNvSpPr txBox="1"/>
          <p:nvPr/>
        </p:nvSpPr>
        <p:spPr>
          <a:xfrm>
            <a:off x="2387268" y="2012211"/>
            <a:ext cx="713658" cy="452432"/>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S PGothic" charset="0"/>
                <a:cs typeface="+mn-cs"/>
              </a:rPr>
              <a:t>98%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95454"/>
                </a:solidFill>
                <a:effectLst/>
                <a:uLnTx/>
                <a:uFillTx/>
                <a:latin typeface="Trebuchet MS" panose="020B0603020202020204"/>
                <a:ea typeface="Times New Roman"/>
                <a:cs typeface="Arial" panose="020B0604020202020204" pitchFamily="34" charset="0"/>
              </a:rPr>
              <a:t>(n = 47)</a:t>
            </a:r>
          </a:p>
        </p:txBody>
      </p:sp>
      <p:sp>
        <p:nvSpPr>
          <p:cNvPr id="23" name="TextBox 22">
            <a:extLst>
              <a:ext uri="{FF2B5EF4-FFF2-40B4-BE49-F238E27FC236}">
                <a16:creationId xmlns:a16="http://schemas.microsoft.com/office/drawing/2014/main" id="{76B6DD70-A25D-774A-4BFE-4442C6F4F00D}"/>
              </a:ext>
            </a:extLst>
          </p:cNvPr>
          <p:cNvSpPr txBox="1"/>
          <p:nvPr/>
        </p:nvSpPr>
        <p:spPr>
          <a:xfrm rot="16200000">
            <a:off x="-327289" y="3299333"/>
            <a:ext cx="15664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panose="020B0603020202020204" pitchFamily="34" charset="0"/>
                <a:ea typeface="MS PGothic" charset="0"/>
                <a:cs typeface="+mn-cs"/>
              </a:rPr>
              <a:t>Responders, %</a:t>
            </a:r>
          </a:p>
        </p:txBody>
      </p:sp>
      <p:sp>
        <p:nvSpPr>
          <p:cNvPr id="25" name="TextBox 24">
            <a:extLst>
              <a:ext uri="{FF2B5EF4-FFF2-40B4-BE49-F238E27FC236}">
                <a16:creationId xmlns:a16="http://schemas.microsoft.com/office/drawing/2014/main" id="{77283DA6-4DB6-9547-C70A-8AF500A16E5C}"/>
              </a:ext>
            </a:extLst>
          </p:cNvPr>
          <p:cNvSpPr txBox="1"/>
          <p:nvPr/>
        </p:nvSpPr>
        <p:spPr>
          <a:xfrm>
            <a:off x="1241608" y="2060387"/>
            <a:ext cx="713658" cy="452432"/>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S PGothic" charset="0"/>
                <a:cs typeface="+mn-cs"/>
              </a:rPr>
              <a:t>96%</a:t>
            </a:r>
            <a:endParaRPr kumimoji="0" lang="en-US" sz="1200" b="0" i="0" u="none" strike="sngStrike" kern="0" cap="none" spc="0" normalizeH="0" baseline="0" noProof="0" dirty="0">
              <a:ln>
                <a:noFill/>
              </a:ln>
              <a:solidFill>
                <a:srgbClr val="595454"/>
              </a:solidFill>
              <a:effectLst/>
              <a:highlight>
                <a:srgbClr val="FFFF00"/>
              </a:highlight>
              <a:uLnTx/>
              <a:uFillTx/>
              <a:latin typeface="Trebuchet MS" panose="020B0603020202020204"/>
              <a:ea typeface="MS PGothic" charset="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95454"/>
                </a:solidFill>
                <a:effectLst/>
                <a:uLnTx/>
                <a:uFillTx/>
                <a:latin typeface="Trebuchet MS" panose="020B0603020202020204"/>
                <a:ea typeface="Times New Roman"/>
                <a:cs typeface="Arial" panose="020B0604020202020204" pitchFamily="34" charset="0"/>
              </a:rPr>
              <a:t>(n = 22)</a:t>
            </a:r>
          </a:p>
        </p:txBody>
      </p:sp>
      <p:sp>
        <p:nvSpPr>
          <p:cNvPr id="26" name="TextBox 25">
            <a:extLst>
              <a:ext uri="{FF2B5EF4-FFF2-40B4-BE49-F238E27FC236}">
                <a16:creationId xmlns:a16="http://schemas.microsoft.com/office/drawing/2014/main" id="{2C15F181-4F84-52E3-3DA3-6EC3A21F5198}"/>
              </a:ext>
            </a:extLst>
          </p:cNvPr>
          <p:cNvSpPr txBox="1"/>
          <p:nvPr/>
        </p:nvSpPr>
        <p:spPr>
          <a:xfrm>
            <a:off x="1248440" y="1116034"/>
            <a:ext cx="3078900" cy="40011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S PGothic" charset="0"/>
                <a:cs typeface="+mn-cs"/>
              </a:rPr>
              <a:t>Number of prior LOTs</a:t>
            </a:r>
            <a:endPar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2" name="Content Placeholder 8">
            <a:extLst>
              <a:ext uri="{FF2B5EF4-FFF2-40B4-BE49-F238E27FC236}">
                <a16:creationId xmlns:a16="http://schemas.microsoft.com/office/drawing/2014/main" id="{434BB5AE-0DBE-42BB-3832-7218B5E9794D}"/>
              </a:ext>
            </a:extLst>
          </p:cNvPr>
          <p:cNvSpPr txBox="1">
            <a:spLocks/>
          </p:cNvSpPr>
          <p:nvPr/>
        </p:nvSpPr>
        <p:spPr>
          <a:xfrm>
            <a:off x="384048" y="5679354"/>
            <a:ext cx="11076969" cy="449165"/>
          </a:xfrm>
          <a:prstGeom prst="rect">
            <a:avLst/>
          </a:prstGeom>
        </p:spPr>
        <p:txBody>
          <a:bodyPr/>
          <a:lstStyle>
            <a:lvl1pPr marL="0" indent="0" algn="l" defTabSz="1219170" rtl="0" eaLnBrk="1" latinLnBrk="0" hangingPunct="1">
              <a:lnSpc>
                <a:spcPct val="100000"/>
              </a:lnSpc>
              <a:spcBef>
                <a:spcPts val="600"/>
              </a:spcBef>
              <a:spcAft>
                <a:spcPts val="600"/>
              </a:spcAft>
              <a:buClr>
                <a:schemeClr val="tx2"/>
              </a:buClr>
              <a:buFont typeface="Arial" panose="020B0604020202020204" pitchFamily="34" charset="0"/>
              <a:buNone/>
              <a:defRPr sz="2400" b="0" kern="1200">
                <a:solidFill>
                  <a:schemeClr val="tx1"/>
                </a:solidFill>
                <a:latin typeface="+mn-lt"/>
                <a:ea typeface="+mn-ea"/>
                <a:cs typeface="+mn-cs"/>
              </a:defRPr>
            </a:lvl1pPr>
            <a:lvl2pPr marL="219075" indent="-219075" algn="l" defTabSz="121917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2pPr>
            <a:lvl3pPr marL="484188" indent="-250825" algn="l" defTabSz="121917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Trebuchet MS" panose="020B0603020202020204" pitchFamily="34" charset="0"/>
                <a:ea typeface="+mn-ea"/>
                <a:cs typeface="Arial" panose="020B0604020202020204" pitchFamily="34" charset="0"/>
              </a:defRPr>
            </a:lvl3pPr>
            <a:lvl4pPr marL="636588" indent="-161925" algn="l" defTabSz="121917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Trebuchet MS" panose="020B0603020202020204" pitchFamily="34" charset="0"/>
                <a:ea typeface="+mn-ea"/>
                <a:cs typeface="Arial" panose="020B0604020202020204" pitchFamily="34" charset="0"/>
              </a:defRPr>
            </a:lvl4pPr>
            <a:lvl5pPr marL="833438" indent="-182563" algn="l" defTabSz="1219170" rtl="0" eaLnBrk="1" latinLnBrk="0" hangingPunct="1">
              <a:lnSpc>
                <a:spcPct val="100000"/>
              </a:lnSpc>
              <a:spcBef>
                <a:spcPts val="0"/>
              </a:spcBef>
              <a:spcAft>
                <a:spcPts val="600"/>
              </a:spcAft>
              <a:buClr>
                <a:schemeClr val="tx1"/>
              </a:buClr>
              <a:buFont typeface="Arial" panose="020B0604020202020204" pitchFamily="34" charset="0"/>
              <a:buChar char="–"/>
              <a:tabLst/>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ts val="0"/>
              </a:spcBef>
              <a:spcAft>
                <a:spcPts val="600"/>
              </a:spcAft>
              <a:buClr>
                <a:srgbClr val="4454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pitchFamily="34" charset="0"/>
              </a:rPr>
              <a:t>ORR was 96%—100% across all subgroups</a:t>
            </a:r>
          </a:p>
        </p:txBody>
      </p:sp>
      <p:sp>
        <p:nvSpPr>
          <p:cNvPr id="5" name="TextBox 4">
            <a:extLst>
              <a:ext uri="{FF2B5EF4-FFF2-40B4-BE49-F238E27FC236}">
                <a16:creationId xmlns:a16="http://schemas.microsoft.com/office/drawing/2014/main" id="{F035FBA1-06C1-6165-02DE-5BA8383B5B84}"/>
              </a:ext>
            </a:extLst>
          </p:cNvPr>
          <p:cNvSpPr txBox="1"/>
          <p:nvPr/>
        </p:nvSpPr>
        <p:spPr>
          <a:xfrm>
            <a:off x="4789205" y="2084688"/>
            <a:ext cx="977834"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96%</a:t>
            </a:r>
            <a:endParaRPr kumimoji="0" lang="en-US" sz="500" b="1" i="0" u="none" strike="noStrike" kern="1200" cap="none" spc="0" normalizeH="0" baseline="0" noProof="0" dirty="0">
              <a:ln>
                <a:noFill/>
              </a:ln>
              <a:solidFill>
                <a:srgbClr val="595454"/>
              </a:solidFill>
              <a:effectLst/>
              <a:uLnTx/>
              <a:uFillTx/>
              <a:latin typeface="Trebuchet MS" panose="020B0603020202020204"/>
              <a:ea typeface="MS PGothic" charset="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(n = 68)</a:t>
            </a:r>
            <a:endParaRPr kumimoji="0" lang="en-US" sz="1200" b="0" i="0" u="none" strike="noStrike" kern="1200" cap="none" spc="0" normalizeH="0" baseline="0" noProof="0" dirty="0">
              <a:ln>
                <a:noFill/>
              </a:ln>
              <a:solidFill>
                <a:srgbClr val="595454"/>
              </a:solidFill>
              <a:effectLst/>
              <a:uLnTx/>
              <a:uFillTx/>
              <a:latin typeface="Arial" panose="020B0604020202020204"/>
              <a:ea typeface="MS PGothic" charset="0"/>
              <a:cs typeface="+mn-cs"/>
            </a:endParaRPr>
          </a:p>
        </p:txBody>
      </p:sp>
      <p:sp>
        <p:nvSpPr>
          <p:cNvPr id="10" name="TextBox 9">
            <a:extLst>
              <a:ext uri="{FF2B5EF4-FFF2-40B4-BE49-F238E27FC236}">
                <a16:creationId xmlns:a16="http://schemas.microsoft.com/office/drawing/2014/main" id="{D3A763DE-C53D-3A6F-3270-E0865A259B02}"/>
              </a:ext>
            </a:extLst>
          </p:cNvPr>
          <p:cNvSpPr txBox="1"/>
          <p:nvPr/>
        </p:nvSpPr>
        <p:spPr>
          <a:xfrm>
            <a:off x="8517073" y="2011202"/>
            <a:ext cx="1214529"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100%</a:t>
            </a:r>
            <a:endParaRPr kumimoji="0" lang="en-US" sz="500" b="1" i="0" u="none" strike="noStrike" kern="1200" cap="none" spc="0" normalizeH="0" baseline="0" noProof="0" dirty="0">
              <a:ln>
                <a:noFill/>
              </a:ln>
              <a:solidFill>
                <a:srgbClr val="595454"/>
              </a:solidFill>
              <a:effectLst/>
              <a:uLnTx/>
              <a:uFillTx/>
              <a:latin typeface="Trebuchet MS" panose="020B0603020202020204"/>
              <a:ea typeface="MS PGothic" charset="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(n = 8)</a:t>
            </a:r>
            <a:endParaRPr kumimoji="0" lang="en-US" sz="1200" b="0" i="0" u="none" strike="noStrike" kern="1200" cap="none" spc="0" normalizeH="0" baseline="0" noProof="0" dirty="0">
              <a:ln>
                <a:noFill/>
              </a:ln>
              <a:solidFill>
                <a:srgbClr val="595454"/>
              </a:solidFill>
              <a:effectLst/>
              <a:uLnTx/>
              <a:uFillTx/>
              <a:latin typeface="Arial" panose="020B0604020202020204"/>
              <a:ea typeface="MS PGothic" charset="0"/>
              <a:cs typeface="+mn-cs"/>
            </a:endParaRPr>
          </a:p>
        </p:txBody>
      </p:sp>
      <p:sp>
        <p:nvSpPr>
          <p:cNvPr id="13" name="TextBox 12">
            <a:extLst>
              <a:ext uri="{FF2B5EF4-FFF2-40B4-BE49-F238E27FC236}">
                <a16:creationId xmlns:a16="http://schemas.microsoft.com/office/drawing/2014/main" id="{5EF37F39-4064-F2E9-0CD6-AA27810C21CA}"/>
              </a:ext>
            </a:extLst>
          </p:cNvPr>
          <p:cNvSpPr txBox="1"/>
          <p:nvPr/>
        </p:nvSpPr>
        <p:spPr>
          <a:xfrm>
            <a:off x="9915152" y="1977376"/>
            <a:ext cx="713658" cy="452432"/>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a:ea typeface="MS PGothic" charset="0"/>
                <a:cs typeface="+mn-cs"/>
              </a:rPr>
              <a:t>100%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603020202020204"/>
                <a:ea typeface="Times New Roman"/>
                <a:cs typeface="Arial" panose="020B0604020202020204" pitchFamily="34" charset="0"/>
              </a:rPr>
              <a:t>(n = 11)</a:t>
            </a:r>
          </a:p>
        </p:txBody>
      </p:sp>
      <p:sp>
        <p:nvSpPr>
          <p:cNvPr id="16" name="TextBox 15">
            <a:extLst>
              <a:ext uri="{FF2B5EF4-FFF2-40B4-BE49-F238E27FC236}">
                <a16:creationId xmlns:a16="http://schemas.microsoft.com/office/drawing/2014/main" id="{1B277B90-D1F9-609E-E436-995298552F06}"/>
              </a:ext>
            </a:extLst>
          </p:cNvPr>
          <p:cNvSpPr txBox="1"/>
          <p:nvPr/>
        </p:nvSpPr>
        <p:spPr>
          <a:xfrm>
            <a:off x="11079786" y="2060387"/>
            <a:ext cx="713658" cy="452432"/>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a:ea typeface="MS PGothic" charset="0"/>
                <a:cs typeface="+mn-cs"/>
              </a:rPr>
              <a:t>96%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603020202020204"/>
                <a:ea typeface="Times New Roman"/>
                <a:cs typeface="Arial" panose="020B0604020202020204" pitchFamily="34" charset="0"/>
              </a:rPr>
              <a:t>(n = 46)</a:t>
            </a:r>
          </a:p>
        </p:txBody>
      </p:sp>
      <p:sp>
        <p:nvSpPr>
          <p:cNvPr id="17" name="TextBox 16">
            <a:extLst>
              <a:ext uri="{FF2B5EF4-FFF2-40B4-BE49-F238E27FC236}">
                <a16:creationId xmlns:a16="http://schemas.microsoft.com/office/drawing/2014/main" id="{8F62D936-1147-9219-1F71-5F01E354E411}"/>
              </a:ext>
            </a:extLst>
          </p:cNvPr>
          <p:cNvSpPr txBox="1"/>
          <p:nvPr/>
        </p:nvSpPr>
        <p:spPr>
          <a:xfrm>
            <a:off x="7560921" y="2036640"/>
            <a:ext cx="713658" cy="452432"/>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a:ea typeface="MS PGothic" charset="0"/>
                <a:cs typeface="+mn-cs"/>
              </a:rPr>
              <a:t>97%</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603020202020204"/>
                <a:ea typeface="Times New Roman"/>
                <a:cs typeface="Arial" panose="020B0604020202020204" pitchFamily="34" charset="0"/>
              </a:rPr>
              <a:t>(n = 57)</a:t>
            </a:r>
          </a:p>
        </p:txBody>
      </p:sp>
      <p:sp>
        <p:nvSpPr>
          <p:cNvPr id="27" name="TextBox 26">
            <a:extLst>
              <a:ext uri="{FF2B5EF4-FFF2-40B4-BE49-F238E27FC236}">
                <a16:creationId xmlns:a16="http://schemas.microsoft.com/office/drawing/2014/main" id="{352C1B56-66AA-3D2B-929C-891B9C805FB5}"/>
              </a:ext>
            </a:extLst>
          </p:cNvPr>
          <p:cNvSpPr txBox="1"/>
          <p:nvPr/>
        </p:nvSpPr>
        <p:spPr>
          <a:xfrm>
            <a:off x="4272863" y="1106409"/>
            <a:ext cx="3078900" cy="40011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S PGothic" charset="0"/>
                <a:cs typeface="+mn-cs"/>
              </a:rPr>
              <a:t>POD24 (2L+)</a:t>
            </a:r>
            <a:endPar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8" name="TextBox 27">
            <a:extLst>
              <a:ext uri="{FF2B5EF4-FFF2-40B4-BE49-F238E27FC236}">
                <a16:creationId xmlns:a16="http://schemas.microsoft.com/office/drawing/2014/main" id="{F9675289-C77E-B2D4-3C19-15346BE4833B}"/>
              </a:ext>
            </a:extLst>
          </p:cNvPr>
          <p:cNvSpPr txBox="1"/>
          <p:nvPr/>
        </p:nvSpPr>
        <p:spPr>
          <a:xfrm>
            <a:off x="7570519" y="1116034"/>
            <a:ext cx="4225037"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S PGothic" charset="0"/>
                <a:cs typeface="+mn-cs"/>
              </a:rPr>
              <a:t>Prior bendamustine exposure before leukapheresis (2L+)</a:t>
            </a:r>
            <a:endPar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aphicFrame>
        <p:nvGraphicFramePr>
          <p:cNvPr id="34" name="Chart 33">
            <a:extLst>
              <a:ext uri="{FF2B5EF4-FFF2-40B4-BE49-F238E27FC236}">
                <a16:creationId xmlns:a16="http://schemas.microsoft.com/office/drawing/2014/main" id="{1F3F073E-116A-44E8-D3D7-6353076EEB53}"/>
              </a:ext>
            </a:extLst>
          </p:cNvPr>
          <p:cNvGraphicFramePr/>
          <p:nvPr/>
        </p:nvGraphicFramePr>
        <p:xfrm>
          <a:off x="543572" y="2264008"/>
          <a:ext cx="4043501" cy="29839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A3829283-0541-CDDA-B596-6B840FED9720}"/>
              </a:ext>
            </a:extLst>
          </p:cNvPr>
          <p:cNvGraphicFramePr/>
          <p:nvPr/>
        </p:nvGraphicFramePr>
        <p:xfrm>
          <a:off x="6809973" y="2264008"/>
          <a:ext cx="5349233" cy="2983902"/>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5F848D11-64A4-C9AA-96BD-BC9F638D722C}"/>
              </a:ext>
            </a:extLst>
          </p:cNvPr>
          <p:cNvSpPr txBox="1"/>
          <p:nvPr/>
        </p:nvSpPr>
        <p:spPr>
          <a:xfrm>
            <a:off x="3265532" y="3266375"/>
            <a:ext cx="1260281" cy="646331"/>
          </a:xfrm>
          <a:prstGeom prst="rect">
            <a:avLst/>
          </a:prstGeom>
          <a:noFill/>
        </p:spPr>
        <p:txBody>
          <a:bodyPr wrap="squar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FFFFFF"/>
                </a:solidFill>
                <a:effectLst/>
                <a:uLnTx/>
                <a:uFillTx/>
                <a:latin typeface="Trebuchet MS" panose="020B0603020202020204"/>
                <a:ea typeface="MS PGothic" charset="0"/>
                <a:cs typeface="+mn-cs"/>
              </a:rPr>
              <a:t>93% </a:t>
            </a: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FFFFFF"/>
                </a:solidFill>
                <a:effectLst/>
                <a:uLnTx/>
                <a:uFillTx/>
                <a:latin typeface="Trebuchet MS" panose="020B0603020202020204"/>
                <a:ea typeface="MS PGothic" charset="0"/>
                <a:cs typeface="+mn-cs"/>
              </a:rPr>
              <a:t>(n = 51)</a:t>
            </a:r>
          </a:p>
        </p:txBody>
      </p:sp>
      <p:sp>
        <p:nvSpPr>
          <p:cNvPr id="22" name="TextBox 21">
            <a:extLst>
              <a:ext uri="{FF2B5EF4-FFF2-40B4-BE49-F238E27FC236}">
                <a16:creationId xmlns:a16="http://schemas.microsoft.com/office/drawing/2014/main" id="{AB92D3A0-4ED7-963D-6520-9D0454B02D20}"/>
              </a:ext>
            </a:extLst>
          </p:cNvPr>
          <p:cNvSpPr txBox="1"/>
          <p:nvPr/>
        </p:nvSpPr>
        <p:spPr>
          <a:xfrm>
            <a:off x="1155059" y="3266375"/>
            <a:ext cx="925253" cy="646331"/>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96%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22)</a:t>
            </a:r>
          </a:p>
        </p:txBody>
      </p:sp>
      <p:sp>
        <p:nvSpPr>
          <p:cNvPr id="24" name="TextBox 23">
            <a:extLst>
              <a:ext uri="{FF2B5EF4-FFF2-40B4-BE49-F238E27FC236}">
                <a16:creationId xmlns:a16="http://schemas.microsoft.com/office/drawing/2014/main" id="{D1B273BC-C8F5-B948-F327-CEC8A20AC1F2}"/>
              </a:ext>
            </a:extLst>
          </p:cNvPr>
          <p:cNvSpPr txBox="1"/>
          <p:nvPr/>
        </p:nvSpPr>
        <p:spPr>
          <a:xfrm>
            <a:off x="2281170" y="3266375"/>
            <a:ext cx="925253" cy="646331"/>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96%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46)</a:t>
            </a:r>
          </a:p>
        </p:txBody>
      </p:sp>
      <p:sp>
        <p:nvSpPr>
          <p:cNvPr id="14" name="TextBox 13">
            <a:extLst>
              <a:ext uri="{FF2B5EF4-FFF2-40B4-BE49-F238E27FC236}">
                <a16:creationId xmlns:a16="http://schemas.microsoft.com/office/drawing/2014/main" id="{ADF18538-F358-1575-D999-F41A0BB4ABC3}"/>
              </a:ext>
            </a:extLst>
          </p:cNvPr>
          <p:cNvSpPr txBox="1"/>
          <p:nvPr/>
        </p:nvSpPr>
        <p:spPr>
          <a:xfrm>
            <a:off x="8493211" y="3266375"/>
            <a:ext cx="1260281" cy="646331"/>
          </a:xfrm>
          <a:prstGeom prst="rect">
            <a:avLst/>
          </a:prstGeom>
          <a:noFill/>
        </p:spPr>
        <p:txBody>
          <a:bodyPr wrap="squar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FFFFFF"/>
                </a:solidFill>
                <a:effectLst/>
                <a:uLnTx/>
                <a:uFillTx/>
                <a:latin typeface="Trebuchet MS" panose="020B0603020202020204"/>
                <a:ea typeface="MS PGothic" charset="0"/>
                <a:cs typeface="+mn-cs"/>
              </a:rPr>
              <a:t>75% </a:t>
            </a: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FFFFFF"/>
                </a:solidFill>
                <a:effectLst/>
                <a:uLnTx/>
                <a:uFillTx/>
                <a:latin typeface="Trebuchet MS" panose="020B0603020202020204"/>
                <a:ea typeface="MS PGothic" charset="0"/>
                <a:cs typeface="+mn-cs"/>
              </a:rPr>
              <a:t>(n = 6)</a:t>
            </a:r>
          </a:p>
        </p:txBody>
      </p:sp>
      <p:sp>
        <p:nvSpPr>
          <p:cNvPr id="15" name="TextBox 14">
            <a:extLst>
              <a:ext uri="{FF2B5EF4-FFF2-40B4-BE49-F238E27FC236}">
                <a16:creationId xmlns:a16="http://schemas.microsoft.com/office/drawing/2014/main" id="{3B72CE0F-E7A3-29F1-65A2-4822F6495984}"/>
              </a:ext>
            </a:extLst>
          </p:cNvPr>
          <p:cNvSpPr txBox="1"/>
          <p:nvPr/>
        </p:nvSpPr>
        <p:spPr>
          <a:xfrm>
            <a:off x="9800167" y="3266375"/>
            <a:ext cx="925253" cy="646331"/>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100%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11)</a:t>
            </a:r>
          </a:p>
        </p:txBody>
      </p:sp>
      <p:sp>
        <p:nvSpPr>
          <p:cNvPr id="18" name="TextBox 17">
            <a:extLst>
              <a:ext uri="{FF2B5EF4-FFF2-40B4-BE49-F238E27FC236}">
                <a16:creationId xmlns:a16="http://schemas.microsoft.com/office/drawing/2014/main" id="{7EBED6F6-53E4-9B26-673D-6F61FA6621BF}"/>
              </a:ext>
            </a:extLst>
          </p:cNvPr>
          <p:cNvSpPr txBox="1"/>
          <p:nvPr/>
        </p:nvSpPr>
        <p:spPr>
          <a:xfrm>
            <a:off x="10993654" y="3266375"/>
            <a:ext cx="925253" cy="646331"/>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96%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46)</a:t>
            </a:r>
          </a:p>
        </p:txBody>
      </p:sp>
      <p:sp>
        <p:nvSpPr>
          <p:cNvPr id="19" name="TextBox 18">
            <a:extLst>
              <a:ext uri="{FF2B5EF4-FFF2-40B4-BE49-F238E27FC236}">
                <a16:creationId xmlns:a16="http://schemas.microsoft.com/office/drawing/2014/main" id="{C450AB46-00DB-CC0E-E8BE-431F8145C608}"/>
              </a:ext>
            </a:extLst>
          </p:cNvPr>
          <p:cNvSpPr txBox="1"/>
          <p:nvPr/>
        </p:nvSpPr>
        <p:spPr>
          <a:xfrm>
            <a:off x="7451694" y="3266375"/>
            <a:ext cx="925253" cy="646331"/>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rebuchet MS" panose="020B0603020202020204"/>
                <a:ea typeface="MS PGothic" charset="0"/>
                <a:cs typeface="+mn-cs"/>
              </a:rPr>
              <a:t>95%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56)</a:t>
            </a:r>
          </a:p>
        </p:txBody>
      </p:sp>
      <p:sp>
        <p:nvSpPr>
          <p:cNvPr id="38" name="Rectangle 37">
            <a:extLst>
              <a:ext uri="{FF2B5EF4-FFF2-40B4-BE49-F238E27FC236}">
                <a16:creationId xmlns:a16="http://schemas.microsoft.com/office/drawing/2014/main" id="{E22C1EEE-DDAD-9EAB-4357-71E69DD98BE5}"/>
              </a:ext>
            </a:extLst>
          </p:cNvPr>
          <p:cNvSpPr/>
          <p:nvPr/>
        </p:nvSpPr>
        <p:spPr>
          <a:xfrm>
            <a:off x="6912742" y="2241520"/>
            <a:ext cx="482652" cy="2522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F993B2D-1188-FC85-91FC-6E1ADD9A1A9D}"/>
              </a:ext>
            </a:extLst>
          </p:cNvPr>
          <p:cNvSpPr txBox="1"/>
          <p:nvPr/>
        </p:nvSpPr>
        <p:spPr>
          <a:xfrm>
            <a:off x="6085520" y="2006013"/>
            <a:ext cx="713658" cy="452432"/>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ebuchet MS" panose="020B0603020202020204"/>
                <a:ea typeface="MS PGothic" charset="0"/>
                <a:cs typeface="+mn-cs"/>
              </a:rPr>
              <a:t>98%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rebuchet MS" panose="020B0603020202020204"/>
                <a:ea typeface="Times New Roman"/>
                <a:cs typeface="Arial" panose="020B0604020202020204" pitchFamily="34" charset="0"/>
              </a:rPr>
              <a:t>(n = 53)</a:t>
            </a:r>
          </a:p>
        </p:txBody>
      </p:sp>
      <p:graphicFrame>
        <p:nvGraphicFramePr>
          <p:cNvPr id="36" name="Chart 35">
            <a:extLst>
              <a:ext uri="{FF2B5EF4-FFF2-40B4-BE49-F238E27FC236}">
                <a16:creationId xmlns:a16="http://schemas.microsoft.com/office/drawing/2014/main" id="{C30E1A41-14FB-4C0D-97E9-F29EA19AD189}"/>
              </a:ext>
            </a:extLst>
          </p:cNvPr>
          <p:cNvGraphicFramePr/>
          <p:nvPr/>
        </p:nvGraphicFramePr>
        <p:xfrm>
          <a:off x="4167742" y="2254383"/>
          <a:ext cx="3000572" cy="2983902"/>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220A326C-D48E-3706-91E7-ACE2E591F64A}"/>
              </a:ext>
            </a:extLst>
          </p:cNvPr>
          <p:cNvSpPr txBox="1"/>
          <p:nvPr/>
        </p:nvSpPr>
        <p:spPr>
          <a:xfrm>
            <a:off x="4614532" y="3256750"/>
            <a:ext cx="1260281" cy="646331"/>
          </a:xfrm>
          <a:prstGeom prst="rect">
            <a:avLst/>
          </a:prstGeom>
          <a:noFill/>
        </p:spPr>
        <p:txBody>
          <a:bodyPr wrap="squar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94% </a:t>
            </a: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(n = 67)</a:t>
            </a:r>
          </a:p>
        </p:txBody>
      </p:sp>
      <p:sp>
        <p:nvSpPr>
          <p:cNvPr id="9" name="TextBox 8">
            <a:extLst>
              <a:ext uri="{FF2B5EF4-FFF2-40B4-BE49-F238E27FC236}">
                <a16:creationId xmlns:a16="http://schemas.microsoft.com/office/drawing/2014/main" id="{D2F74909-20FE-DF2B-9C5A-99D0E97EE491}"/>
              </a:ext>
            </a:extLst>
          </p:cNvPr>
          <p:cNvSpPr txBox="1"/>
          <p:nvPr/>
        </p:nvSpPr>
        <p:spPr>
          <a:xfrm>
            <a:off x="5979722" y="3256750"/>
            <a:ext cx="925253" cy="646331"/>
          </a:xfrm>
          <a:prstGeom prst="rect">
            <a:avLst/>
          </a:prstGeom>
          <a:noFill/>
        </p:spPr>
        <p:txBody>
          <a:bodyPr wrap="none" rtlCol="0"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S PGothic" charset="0"/>
                <a:cs typeface="+mn-cs"/>
              </a:rPr>
              <a:t>CR rate,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S PGothic" charset="0"/>
                <a:cs typeface="+mn-cs"/>
              </a:rPr>
              <a:t>94%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95454"/>
                </a:solidFill>
                <a:effectLst/>
                <a:uLnTx/>
                <a:uFillTx/>
                <a:latin typeface="Trebuchet MS" panose="020B0603020202020204"/>
                <a:ea typeface="Times New Roman"/>
                <a:cs typeface="Arial" panose="020B0604020202020204" pitchFamily="34" charset="0"/>
              </a:rPr>
              <a:t>(n = 51)</a:t>
            </a:r>
          </a:p>
        </p:txBody>
      </p:sp>
      <p:sp>
        <p:nvSpPr>
          <p:cNvPr id="39" name="Rectangle 38">
            <a:extLst>
              <a:ext uri="{FF2B5EF4-FFF2-40B4-BE49-F238E27FC236}">
                <a16:creationId xmlns:a16="http://schemas.microsoft.com/office/drawing/2014/main" id="{B6AB3C10-3CD0-DE3C-CD10-66B5895722CD}"/>
              </a:ext>
            </a:extLst>
          </p:cNvPr>
          <p:cNvSpPr/>
          <p:nvPr/>
        </p:nvSpPr>
        <p:spPr>
          <a:xfrm>
            <a:off x="4272863" y="2249173"/>
            <a:ext cx="482652" cy="2522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927731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21602D2-2B76-AD1C-3619-B53C1AD85E5C}"/>
              </a:ext>
            </a:extLst>
          </p:cNvPr>
          <p:cNvGraphicFramePr>
            <a:graphicFrameLocks noGrp="1"/>
          </p:cNvGraphicFramePr>
          <p:nvPr/>
        </p:nvGraphicFramePr>
        <p:xfrm>
          <a:off x="298989" y="1066468"/>
          <a:ext cx="11594020" cy="3469853"/>
        </p:xfrm>
        <a:graphic>
          <a:graphicData uri="http://schemas.openxmlformats.org/drawingml/2006/table">
            <a:tbl>
              <a:tblPr firstRow="1" firstCol="1" bandRow="1"/>
              <a:tblGrid>
                <a:gridCol w="2017555">
                  <a:extLst>
                    <a:ext uri="{9D8B030D-6E8A-4147-A177-3AD203B41FA5}">
                      <a16:colId xmlns:a16="http://schemas.microsoft.com/office/drawing/2014/main" val="3105333217"/>
                    </a:ext>
                  </a:extLst>
                </a:gridCol>
                <a:gridCol w="951939">
                  <a:extLst>
                    <a:ext uri="{9D8B030D-6E8A-4147-A177-3AD203B41FA5}">
                      <a16:colId xmlns:a16="http://schemas.microsoft.com/office/drawing/2014/main" val="2437931854"/>
                    </a:ext>
                  </a:extLst>
                </a:gridCol>
                <a:gridCol w="951939">
                  <a:extLst>
                    <a:ext uri="{9D8B030D-6E8A-4147-A177-3AD203B41FA5}">
                      <a16:colId xmlns:a16="http://schemas.microsoft.com/office/drawing/2014/main" val="1770798492"/>
                    </a:ext>
                  </a:extLst>
                </a:gridCol>
                <a:gridCol w="951939">
                  <a:extLst>
                    <a:ext uri="{9D8B030D-6E8A-4147-A177-3AD203B41FA5}">
                      <a16:colId xmlns:a16="http://schemas.microsoft.com/office/drawing/2014/main" val="802744530"/>
                    </a:ext>
                  </a:extLst>
                </a:gridCol>
                <a:gridCol w="951939">
                  <a:extLst>
                    <a:ext uri="{9D8B030D-6E8A-4147-A177-3AD203B41FA5}">
                      <a16:colId xmlns:a16="http://schemas.microsoft.com/office/drawing/2014/main" val="3123337086"/>
                    </a:ext>
                  </a:extLst>
                </a:gridCol>
                <a:gridCol w="951939">
                  <a:extLst>
                    <a:ext uri="{9D8B030D-6E8A-4147-A177-3AD203B41FA5}">
                      <a16:colId xmlns:a16="http://schemas.microsoft.com/office/drawing/2014/main" val="3322430975"/>
                    </a:ext>
                  </a:extLst>
                </a:gridCol>
                <a:gridCol w="934853">
                  <a:extLst>
                    <a:ext uri="{9D8B030D-6E8A-4147-A177-3AD203B41FA5}">
                      <a16:colId xmlns:a16="http://schemas.microsoft.com/office/drawing/2014/main" val="176212861"/>
                    </a:ext>
                  </a:extLst>
                </a:gridCol>
                <a:gridCol w="934853">
                  <a:extLst>
                    <a:ext uri="{9D8B030D-6E8A-4147-A177-3AD203B41FA5}">
                      <a16:colId xmlns:a16="http://schemas.microsoft.com/office/drawing/2014/main" val="527475251"/>
                    </a:ext>
                  </a:extLst>
                </a:gridCol>
                <a:gridCol w="934853">
                  <a:extLst>
                    <a:ext uri="{9D8B030D-6E8A-4147-A177-3AD203B41FA5}">
                      <a16:colId xmlns:a16="http://schemas.microsoft.com/office/drawing/2014/main" val="1370419606"/>
                    </a:ext>
                  </a:extLst>
                </a:gridCol>
                <a:gridCol w="934853">
                  <a:extLst>
                    <a:ext uri="{9D8B030D-6E8A-4147-A177-3AD203B41FA5}">
                      <a16:colId xmlns:a16="http://schemas.microsoft.com/office/drawing/2014/main" val="887924234"/>
                    </a:ext>
                  </a:extLst>
                </a:gridCol>
                <a:gridCol w="1077358">
                  <a:extLst>
                    <a:ext uri="{9D8B030D-6E8A-4147-A177-3AD203B41FA5}">
                      <a16:colId xmlns:a16="http://schemas.microsoft.com/office/drawing/2014/main" val="2338760301"/>
                    </a:ext>
                  </a:extLst>
                </a:gridCol>
              </a:tblGrid>
              <a:tr h="445240">
                <a:tc rowSpan="2">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Arial" panose="020B0604020202020204" pitchFamily="34" charset="0"/>
                        </a:rPr>
                        <a:t> </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solidFill>
                      <a:srgbClr val="FFFFFF"/>
                    </a:solidFill>
                  </a:tcPr>
                </a:tc>
                <a:tc gridSpan="3">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Number of prior LOTs</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BFBFBF"/>
                      </a:solidFill>
                      <a:prstDash val="solid"/>
                      <a:round/>
                      <a:headEnd type="none" w="med" len="med"/>
                      <a:tailEnd type="none" w="med" len="med"/>
                    </a:lnB>
                    <a:solidFill>
                      <a:srgbClr val="C37900"/>
                    </a:solidFill>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POD24 (2L+)</a:t>
                      </a:r>
                      <a:r>
                        <a:rPr lang="en-US" sz="1400" b="1" baseline="30000" dirty="0">
                          <a:solidFill>
                            <a:schemeClr val="tx1"/>
                          </a:solidFill>
                          <a:effectLst/>
                          <a:latin typeface="+mn-lt"/>
                          <a:ea typeface="Calibri" panose="020F0502020204030204" pitchFamily="34" charset="0"/>
                          <a:cs typeface="Arial" panose="020B0604020202020204" pitchFamily="34" charset="0"/>
                        </a:rPr>
                        <a:t>a</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BFBFBF"/>
                      </a:solidFill>
                      <a:prstDash val="solid"/>
                      <a:round/>
                      <a:headEnd type="none" w="med" len="med"/>
                      <a:tailEnd type="none" w="med" len="med"/>
                    </a:lnB>
                    <a:solidFill>
                      <a:srgbClr val="FFAC25"/>
                    </a:solidFill>
                  </a:tcPr>
                </a:tc>
                <a:tc hMerge="1">
                  <a:txBody>
                    <a:bodyPr/>
                    <a:lstStyle/>
                    <a:p>
                      <a:endParaRPr lang="en-US"/>
                    </a:p>
                  </a:txBody>
                  <a:tcPr/>
                </a:tc>
                <a:tc gridSpan="4">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Prior bendamustine exposure before leukapheresis (2L+)</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BFBFBF"/>
                      </a:solidFill>
                      <a:prstDash val="solid"/>
                      <a:round/>
                      <a:headEnd type="none" w="med" len="med"/>
                      <a:tailEnd type="none" w="med" len="med"/>
                    </a:lnB>
                    <a:solidFill>
                      <a:srgbClr val="097789"/>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Total 2L+ population</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126)</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solidFill>
                      <a:srgbClr val="009FBA"/>
                    </a:solidFill>
                  </a:tcPr>
                </a:tc>
                <a:extLst>
                  <a:ext uri="{0D108BD9-81ED-4DB2-BD59-A6C34878D82A}">
                    <a16:rowId xmlns:a16="http://schemas.microsoft.com/office/drawing/2014/main" val="2084862053"/>
                  </a:ext>
                </a:extLst>
              </a:tr>
              <a:tr h="445240">
                <a:tc vMerge="1">
                  <a:txBody>
                    <a:bodyPr/>
                    <a:lstStyle/>
                    <a:p>
                      <a:endParaRPr lang="en-US"/>
                    </a:p>
                  </a:txBody>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2L</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23)</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C37900"/>
                    </a:solidFill>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3L</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48)</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C37900"/>
                    </a:solidFill>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4L+</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55)</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C37900"/>
                    </a:solidFill>
                  </a:tcPr>
                </a:tc>
                <a:tc>
                  <a:txBody>
                    <a:bodyPr/>
                    <a:lstStyle/>
                    <a:p>
                      <a:pPr marL="0" marR="0" algn="ctr">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Yes</a:t>
                      </a:r>
                      <a:endParaRPr lang="en-US" sz="1400" dirty="0">
                        <a:solidFill>
                          <a:schemeClr val="tx1"/>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(n = 71)</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FFAC25"/>
                    </a:solidFill>
                  </a:tcPr>
                </a:tc>
                <a:tc>
                  <a:txBody>
                    <a:bodyPr/>
                    <a:lstStyle/>
                    <a:p>
                      <a:pPr marL="0" marR="0" algn="ctr">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No</a:t>
                      </a:r>
                      <a:endParaRPr lang="en-US" sz="1400" dirty="0">
                        <a:solidFill>
                          <a:schemeClr val="tx1"/>
                        </a:solidFill>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(n = 54)</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FFAC25"/>
                    </a:solidFill>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None</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59)</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097789"/>
                    </a:solidFill>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&lt; 12 mo</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8)</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097789"/>
                    </a:solidFill>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12—24 mo</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11)</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097789"/>
                    </a:solidFill>
                  </a:tcPr>
                </a:tc>
                <a:tc>
                  <a:txBody>
                    <a:bodyPr/>
                    <a:lstStyle/>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&gt; 24 mo</a:t>
                      </a:r>
                      <a:endParaRPr lang="en-US" sz="1400"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400" b="1" dirty="0">
                          <a:solidFill>
                            <a:srgbClr val="FFFFFF"/>
                          </a:solidFill>
                          <a:effectLst/>
                          <a:latin typeface="+mn-lt"/>
                          <a:ea typeface="Calibri" panose="020F0502020204030204" pitchFamily="34" charset="0"/>
                          <a:cs typeface="Arial" panose="020B0604020202020204" pitchFamily="34" charset="0"/>
                        </a:rPr>
                        <a:t>(n = 48)</a:t>
                      </a:r>
                      <a:endParaRPr lang="en-US" sz="1400" dirty="0">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solidFill>
                      <a:srgbClr val="097789"/>
                    </a:solidFill>
                  </a:tcPr>
                </a:tc>
                <a:tc vMerge="1">
                  <a:txBody>
                    <a:bodyPr/>
                    <a:lstStyle/>
                    <a:p>
                      <a:endParaRPr lang="en-US"/>
                    </a:p>
                  </a:txBody>
                  <a:tcPr/>
                </a:tc>
                <a:extLst>
                  <a:ext uri="{0D108BD9-81ED-4DB2-BD59-A6C34878D82A}">
                    <a16:rowId xmlns:a16="http://schemas.microsoft.com/office/drawing/2014/main" val="3615354550"/>
                  </a:ext>
                </a:extLst>
              </a:tr>
              <a:tr h="343705">
                <a:tc>
                  <a:txBody>
                    <a:bodyPr/>
                    <a:lstStyle/>
                    <a:p>
                      <a:pPr marL="0" marR="0">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Median DOR, months</a:t>
                      </a:r>
                      <a:r>
                        <a:rPr lang="en-US" sz="1400" b="1" baseline="30000" dirty="0">
                          <a:solidFill>
                            <a:schemeClr val="tx1"/>
                          </a:solidFill>
                          <a:effectLst/>
                          <a:latin typeface="+mn-lt"/>
                          <a:ea typeface="Calibri" panose="020F0502020204030204" pitchFamily="34" charset="0"/>
                          <a:cs typeface="Arial" panose="020B0604020202020204" pitchFamily="34" charset="0"/>
                        </a:rPr>
                        <a:t>b</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30.9</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30.9</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03116828"/>
                  </a:ext>
                </a:extLst>
              </a:tr>
              <a:tr h="343705">
                <a:tc>
                  <a:txBody>
                    <a:bodyPr/>
                    <a:lstStyle/>
                    <a:p>
                      <a:pPr marL="0" marR="0">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24-month DOR rate, %</a:t>
                      </a:r>
                      <a:r>
                        <a:rPr lang="en-US" sz="1400" dirty="0">
                          <a:solidFill>
                            <a:schemeClr val="tx1"/>
                          </a:solidFill>
                          <a:effectLst/>
                          <a:latin typeface="+mn-lt"/>
                          <a:ea typeface="Calibri" panose="020F0502020204030204" pitchFamily="34" charset="0"/>
                          <a:cs typeface="Arial" panose="020B0604020202020204" pitchFamily="34" charset="0"/>
                        </a:rPr>
                        <a:t> </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73</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70</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87</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77</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50</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82</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77</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40601567"/>
                  </a:ext>
                </a:extLst>
              </a:tr>
              <a:tr h="343705">
                <a:tc>
                  <a:txBody>
                    <a:bodyPr/>
                    <a:lstStyle/>
                    <a:p>
                      <a:pPr marL="0" marR="0">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Median (95% CI) PFS, months</a:t>
                      </a:r>
                      <a:r>
                        <a:rPr lang="en-US" sz="1400" b="1" baseline="30000" dirty="0">
                          <a:solidFill>
                            <a:schemeClr val="tx1"/>
                          </a:solidFill>
                          <a:effectLst/>
                          <a:latin typeface="+mn-lt"/>
                          <a:ea typeface="Calibri" panose="020F0502020204030204" pitchFamily="34" charset="0"/>
                          <a:cs typeface="Arial" panose="020B0604020202020204" pitchFamily="34" charset="0"/>
                        </a:rPr>
                        <a:t>b</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31.8</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31.8</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31.8</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NR</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09622381"/>
                  </a:ext>
                </a:extLst>
              </a:tr>
              <a:tr h="343705">
                <a:tc>
                  <a:txBody>
                    <a:bodyPr/>
                    <a:lstStyle/>
                    <a:p>
                      <a:pPr marL="0" marR="0" indent="-1905">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24-month PFS rate, %</a:t>
                      </a:r>
                      <a:r>
                        <a:rPr lang="en-US" sz="1400" dirty="0">
                          <a:solidFill>
                            <a:schemeClr val="tx1"/>
                          </a:solidFill>
                          <a:effectLst/>
                          <a:latin typeface="+mn-lt"/>
                          <a:ea typeface="Calibri" panose="020F0502020204030204" pitchFamily="34" charset="0"/>
                          <a:cs typeface="Arial" panose="020B0604020202020204" pitchFamily="34" charset="0"/>
                        </a:rPr>
                        <a:t> </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75</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71</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67</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85</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74</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50</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79</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74</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87827770"/>
                  </a:ext>
                </a:extLst>
              </a:tr>
              <a:tr h="343705">
                <a:tc>
                  <a:txBody>
                    <a:bodyPr/>
                    <a:lstStyle/>
                    <a:p>
                      <a:pPr marL="0" marR="0" indent="9525">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24-month OS rate, % </a:t>
                      </a:r>
                      <a:r>
                        <a:rPr lang="en-US" sz="1400" dirty="0">
                          <a:solidFill>
                            <a:schemeClr val="tx1"/>
                          </a:solidFill>
                          <a:effectLst/>
                          <a:latin typeface="+mn-lt"/>
                          <a:ea typeface="Calibri" panose="020F0502020204030204" pitchFamily="34" charset="0"/>
                          <a:cs typeface="Arial" panose="020B0604020202020204" pitchFamily="34" charset="0"/>
                        </a:rPr>
                        <a:t> </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87</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86</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94</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93</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88</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90</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82439742"/>
                  </a:ext>
                </a:extLst>
              </a:tr>
              <a:tr h="445240">
                <a:tc>
                  <a:txBody>
                    <a:bodyPr/>
                    <a:lstStyle/>
                    <a:p>
                      <a:pPr marL="0" marR="0" indent="-1905">
                        <a:lnSpc>
                          <a:spcPct val="107000"/>
                        </a:lnSpc>
                        <a:spcBef>
                          <a:spcPts val="0"/>
                        </a:spcBef>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Free of next treatment at 24-month rate, %</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85</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76</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78</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89</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85</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58</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91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81</a:t>
                      </a:r>
                    </a:p>
                  </a:txBody>
                  <a:tcPr marL="68580" marR="68580" marT="0" marB="0" anchor="b">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Arial" panose="020B0604020202020204" pitchFamily="34" charset="0"/>
                        </a:rPr>
                        <a:t>82</a:t>
                      </a:r>
                    </a:p>
                  </a:txBody>
                  <a:tcPr marL="68580" marR="68580" marT="0" marB="0" anchor="b">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6301410"/>
                  </a:ext>
                </a:extLst>
              </a:tr>
            </a:tbl>
          </a:graphicData>
        </a:graphic>
      </p:graphicFrame>
      <p:sp>
        <p:nvSpPr>
          <p:cNvPr id="3" name="Title 2"/>
          <p:cNvSpPr>
            <a:spLocks noGrp="1"/>
          </p:cNvSpPr>
          <p:nvPr>
            <p:ph type="title"/>
          </p:nvPr>
        </p:nvSpPr>
        <p:spPr>
          <a:xfrm>
            <a:off x="62159" y="223136"/>
            <a:ext cx="11750028" cy="677333"/>
          </a:xfrm>
        </p:spPr>
        <p:txBody>
          <a:bodyPr>
            <a:noAutofit/>
          </a:bodyPr>
          <a:lstStyle/>
          <a:p>
            <a:r>
              <a:rPr lang="en-US" b="1" dirty="0">
                <a:solidFill>
                  <a:schemeClr val="accent2"/>
                </a:solidFill>
              </a:rPr>
              <a:t>Time-to-event Outcomes Generally High Across Subgroups</a:t>
            </a:r>
            <a:endParaRPr lang="en-US" b="1" strike="sngStrike" dirty="0">
              <a:solidFill>
                <a:schemeClr val="accent2"/>
              </a:solidFill>
            </a:endParaRPr>
          </a:p>
        </p:txBody>
      </p:sp>
      <p:sp>
        <p:nvSpPr>
          <p:cNvPr id="4" name="Slide Number Placeholder 3"/>
          <p:cNvSpPr>
            <a:spLocks noGrp="1"/>
          </p:cNvSpPr>
          <p:nvPr>
            <p:ph type="sldNum" sz="quarter" idx="4"/>
          </p:nvPr>
        </p:nvSpPr>
        <p:spPr>
          <a:xfrm>
            <a:off x="11149247" y="6332095"/>
            <a:ext cx="6629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AFCDA-ABCC-4704-AB71-48FDE4F2FA4C}" type="slidenum">
              <a:rPr kumimoji="0" lang="en-US" sz="1200" b="0" i="0" u="none" strike="noStrike" kern="1200" cap="none" spc="0" normalizeH="0" baseline="0" noProof="0" smtClean="0">
                <a:ln>
                  <a:noFill/>
                </a:ln>
                <a:solidFill>
                  <a:srgbClr val="0C306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srgbClr val="0C3066"/>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2D077B94-A670-AAFB-BCB8-F4BB78AB2F6F}"/>
              </a:ext>
            </a:extLst>
          </p:cNvPr>
          <p:cNvSpPr txBox="1"/>
          <p:nvPr/>
        </p:nvSpPr>
        <p:spPr>
          <a:xfrm>
            <a:off x="4314837" y="6596390"/>
            <a:ext cx="356232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Ahmed S, et al. ICML 2025 [Abstract #142]</a:t>
            </a:r>
          </a:p>
        </p:txBody>
      </p:sp>
      <p:sp>
        <p:nvSpPr>
          <p:cNvPr id="11" name="Content Placeholder 8">
            <a:extLst>
              <a:ext uri="{FF2B5EF4-FFF2-40B4-BE49-F238E27FC236}">
                <a16:creationId xmlns:a16="http://schemas.microsoft.com/office/drawing/2014/main" id="{FAFB9262-2C85-D0A4-1648-06A9A0E0263E}"/>
              </a:ext>
            </a:extLst>
          </p:cNvPr>
          <p:cNvSpPr txBox="1">
            <a:spLocks/>
          </p:cNvSpPr>
          <p:nvPr/>
        </p:nvSpPr>
        <p:spPr>
          <a:xfrm>
            <a:off x="329695" y="4577132"/>
            <a:ext cx="11615064" cy="1126217"/>
          </a:xfrm>
          <a:prstGeom prst="rect">
            <a:avLst/>
          </a:prstGeom>
        </p:spPr>
        <p:txBody>
          <a:bodyPr/>
          <a:lstStyle>
            <a:lvl1pPr marL="0" indent="0" algn="l" defTabSz="1219170" rtl="0" eaLnBrk="1" latinLnBrk="0" hangingPunct="1">
              <a:lnSpc>
                <a:spcPct val="100000"/>
              </a:lnSpc>
              <a:spcBef>
                <a:spcPts val="600"/>
              </a:spcBef>
              <a:spcAft>
                <a:spcPts val="600"/>
              </a:spcAft>
              <a:buClr>
                <a:schemeClr val="tx2"/>
              </a:buClr>
              <a:buFont typeface="Arial" panose="020B0604020202020204" pitchFamily="34" charset="0"/>
              <a:buNone/>
              <a:defRPr sz="2400" b="0" kern="1200">
                <a:solidFill>
                  <a:schemeClr val="tx1"/>
                </a:solidFill>
                <a:latin typeface="+mn-lt"/>
                <a:ea typeface="+mn-ea"/>
                <a:cs typeface="+mn-cs"/>
              </a:defRPr>
            </a:lvl1pPr>
            <a:lvl2pPr marL="219075" indent="-219075" algn="l" defTabSz="121917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2pPr>
            <a:lvl3pPr marL="484188" indent="-250825" algn="l" defTabSz="121917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Trebuchet MS" panose="020B0603020202020204" pitchFamily="34" charset="0"/>
                <a:ea typeface="+mn-ea"/>
                <a:cs typeface="Arial" panose="020B0604020202020204" pitchFamily="34" charset="0"/>
              </a:defRPr>
            </a:lvl3pPr>
            <a:lvl4pPr marL="636588" indent="-161925" algn="l" defTabSz="121917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Trebuchet MS" panose="020B0603020202020204" pitchFamily="34" charset="0"/>
                <a:ea typeface="+mn-ea"/>
                <a:cs typeface="Arial" panose="020B0604020202020204" pitchFamily="34" charset="0"/>
              </a:defRPr>
            </a:lvl4pPr>
            <a:lvl5pPr marL="833438" indent="-182563" algn="l" defTabSz="1219170" rtl="0" eaLnBrk="1" latinLnBrk="0" hangingPunct="1">
              <a:lnSpc>
                <a:spcPct val="100000"/>
              </a:lnSpc>
              <a:spcBef>
                <a:spcPts val="0"/>
              </a:spcBef>
              <a:spcAft>
                <a:spcPts val="600"/>
              </a:spcAft>
              <a:buClr>
                <a:schemeClr val="tx1"/>
              </a:buClr>
              <a:buFont typeface="Arial" panose="020B0604020202020204" pitchFamily="34" charset="0"/>
              <a:buChar char="–"/>
              <a:tabLst/>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ts val="0"/>
              </a:spcBef>
              <a:spcAft>
                <a:spcPts val="600"/>
              </a:spcAft>
              <a:buClr>
                <a:srgbClr val="44546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pitchFamily="34" charset="0"/>
              </a:rPr>
              <a:t>A trend toward better outcomes was observed with liso-cel in earlier versus later (4L+) LOTs</a:t>
            </a:r>
          </a:p>
          <a:p>
            <a:pPr marL="285750" marR="0" lvl="0" indent="-285750" algn="l" defTabSz="1219170" rtl="0" eaLnBrk="1" fontAlgn="auto" latinLnBrk="0" hangingPunct="1">
              <a:lnSpc>
                <a:spcPct val="100000"/>
              </a:lnSpc>
              <a:spcBef>
                <a:spcPts val="0"/>
              </a:spcBef>
              <a:spcAft>
                <a:spcPts val="600"/>
              </a:spcAft>
              <a:buClr>
                <a:srgbClr val="44546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24-month rates generally better for patients without POD24 but clinically meaningful in patients with POD24</a:t>
            </a:r>
          </a:p>
          <a:p>
            <a:pPr marL="285750" marR="0" lvl="0" indent="-285750" algn="l" defTabSz="1219170" rtl="0" eaLnBrk="1" fontAlgn="auto" latinLnBrk="0" hangingPunct="1">
              <a:lnSpc>
                <a:spcPct val="100000"/>
              </a:lnSpc>
              <a:spcBef>
                <a:spcPts val="0"/>
              </a:spcBef>
              <a:spcAft>
                <a:spcPts val="600"/>
              </a:spcAft>
              <a:buClr>
                <a:srgbClr val="44546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Outcomes consistently high for all prior bendamustine subgroups except for </a:t>
            </a:r>
            <a:r>
              <a:rPr kumimoji="0" lang="en-US"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pitchFamily="34" charset="0"/>
              </a:rPr>
              <a:t>the &lt; 12-month subgroup where trend for lower 24-month rates observed; interpretation with caution </a:t>
            </a:r>
            <a:r>
              <a:rPr kumimoji="0" lang="en-US" sz="18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pitchFamily="34" charset="0"/>
              </a:rPr>
              <a:t>due to small sample size (n = 8) </a:t>
            </a:r>
            <a:endParaRPr kumimoji="0" lang="en-US" sz="1800" b="1" i="0" u="none" strike="noStrike" kern="1200" cap="none" spc="0" normalizeH="0" baseline="0" noProof="0" dirty="0">
              <a:ln>
                <a:noFill/>
              </a:ln>
              <a:solidFill>
                <a:srgbClr val="595454"/>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A7BA42D-3562-7804-36D7-FC39E06C40B9}"/>
              </a:ext>
            </a:extLst>
          </p:cNvPr>
          <p:cNvSpPr/>
          <p:nvPr/>
        </p:nvSpPr>
        <p:spPr>
          <a:xfrm>
            <a:off x="2328074" y="1861002"/>
            <a:ext cx="2855396" cy="342439"/>
          </a:xfrm>
          <a:prstGeom prst="rect">
            <a:avLst/>
          </a:prstGeom>
          <a:solidFill>
            <a:srgbClr val="C379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AB0D489-62D3-3A84-A1FC-90C869BFE301}"/>
              </a:ext>
            </a:extLst>
          </p:cNvPr>
          <p:cNvSpPr/>
          <p:nvPr/>
        </p:nvSpPr>
        <p:spPr>
          <a:xfrm>
            <a:off x="2328074" y="2560187"/>
            <a:ext cx="2855396" cy="395328"/>
          </a:xfrm>
          <a:prstGeom prst="rect">
            <a:avLst/>
          </a:prstGeom>
          <a:solidFill>
            <a:srgbClr val="C379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9FE70EFE-EB58-CF53-1942-17B0C6818220}"/>
              </a:ext>
            </a:extLst>
          </p:cNvPr>
          <p:cNvSpPr/>
          <p:nvPr/>
        </p:nvSpPr>
        <p:spPr>
          <a:xfrm>
            <a:off x="2328074" y="3653186"/>
            <a:ext cx="2855396" cy="438276"/>
          </a:xfrm>
          <a:prstGeom prst="rect">
            <a:avLst/>
          </a:prstGeom>
          <a:solidFill>
            <a:srgbClr val="C379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0BAF157C-5575-D0C6-BEEA-B505CDC79964}"/>
              </a:ext>
            </a:extLst>
          </p:cNvPr>
          <p:cNvSpPr/>
          <p:nvPr/>
        </p:nvSpPr>
        <p:spPr>
          <a:xfrm>
            <a:off x="5189256" y="2202833"/>
            <a:ext cx="1895942" cy="342440"/>
          </a:xfrm>
          <a:prstGeom prst="rect">
            <a:avLst/>
          </a:prstGeom>
          <a:solidFill>
            <a:srgbClr val="FFAC2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24B1363-E816-83DE-E113-485A7646C594}"/>
              </a:ext>
            </a:extLst>
          </p:cNvPr>
          <p:cNvSpPr/>
          <p:nvPr/>
        </p:nvSpPr>
        <p:spPr>
          <a:xfrm>
            <a:off x="5189256" y="2955515"/>
            <a:ext cx="1895942" cy="343076"/>
          </a:xfrm>
          <a:prstGeom prst="rect">
            <a:avLst/>
          </a:prstGeom>
          <a:solidFill>
            <a:srgbClr val="FFAC2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968E372E-B7B4-C6A6-D929-499EB8D91236}"/>
              </a:ext>
            </a:extLst>
          </p:cNvPr>
          <p:cNvSpPr/>
          <p:nvPr/>
        </p:nvSpPr>
        <p:spPr>
          <a:xfrm>
            <a:off x="7085197" y="2214133"/>
            <a:ext cx="3736137" cy="339895"/>
          </a:xfrm>
          <a:prstGeom prst="rect">
            <a:avLst/>
          </a:prstGeom>
          <a:solidFill>
            <a:srgbClr val="097789">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F07B2CC0-2CD2-53D7-A583-B6EA205F6F41}"/>
              </a:ext>
            </a:extLst>
          </p:cNvPr>
          <p:cNvSpPr/>
          <p:nvPr/>
        </p:nvSpPr>
        <p:spPr>
          <a:xfrm>
            <a:off x="7085196" y="2955515"/>
            <a:ext cx="3736137" cy="339895"/>
          </a:xfrm>
          <a:prstGeom prst="rect">
            <a:avLst/>
          </a:prstGeom>
          <a:solidFill>
            <a:srgbClr val="097789">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4F1AAEFC-F2CC-6517-0B62-C45BA64AD314}"/>
              </a:ext>
            </a:extLst>
          </p:cNvPr>
          <p:cNvSpPr/>
          <p:nvPr/>
        </p:nvSpPr>
        <p:spPr>
          <a:xfrm>
            <a:off x="7085196" y="3650608"/>
            <a:ext cx="3736136" cy="437671"/>
          </a:xfrm>
          <a:prstGeom prst="rect">
            <a:avLst/>
          </a:prstGeom>
          <a:solidFill>
            <a:srgbClr val="097789">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33AA83CE-42C9-8547-1925-D08ED9106ED5}"/>
              </a:ext>
            </a:extLst>
          </p:cNvPr>
          <p:cNvSpPr/>
          <p:nvPr/>
        </p:nvSpPr>
        <p:spPr>
          <a:xfrm>
            <a:off x="5189256" y="3653790"/>
            <a:ext cx="1895942" cy="437671"/>
          </a:xfrm>
          <a:prstGeom prst="rect">
            <a:avLst/>
          </a:prstGeom>
          <a:solidFill>
            <a:srgbClr val="FFAC2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011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5A4E-B16D-73A3-40EA-2950509C66D5}"/>
              </a:ext>
            </a:extLst>
          </p:cNvPr>
          <p:cNvSpPr>
            <a:spLocks noGrp="1"/>
          </p:cNvSpPr>
          <p:nvPr>
            <p:ph type="title"/>
          </p:nvPr>
        </p:nvSpPr>
        <p:spPr/>
        <p:txBody>
          <a:bodyPr/>
          <a:lstStyle/>
          <a:p>
            <a:r>
              <a:rPr lang="en-US" dirty="0"/>
              <a:t>First line Follicular Lymphoma</a:t>
            </a:r>
          </a:p>
        </p:txBody>
      </p:sp>
      <p:sp>
        <p:nvSpPr>
          <p:cNvPr id="3" name="Content Placeholder 2">
            <a:extLst>
              <a:ext uri="{FF2B5EF4-FFF2-40B4-BE49-F238E27FC236}">
                <a16:creationId xmlns:a16="http://schemas.microsoft.com/office/drawing/2014/main" id="{5AFCA2BC-5E2C-4F48-DFA2-3764BA8AB2ED}"/>
              </a:ext>
            </a:extLst>
          </p:cNvPr>
          <p:cNvSpPr>
            <a:spLocks noGrp="1"/>
          </p:cNvSpPr>
          <p:nvPr>
            <p:ph idx="1"/>
          </p:nvPr>
        </p:nvSpPr>
        <p:spPr/>
        <p:txBody>
          <a:bodyPr/>
          <a:lstStyle/>
          <a:p>
            <a:r>
              <a:rPr lang="en-US" b="1" dirty="0"/>
              <a:t>Case 3:</a:t>
            </a:r>
          </a:p>
          <a:p>
            <a:pPr marL="457200" indent="-457200">
              <a:buFont typeface="Arial" panose="020B0604020202020204" pitchFamily="34" charset="0"/>
              <a:buChar char="•"/>
            </a:pPr>
            <a:r>
              <a:rPr lang="en-US" dirty="0"/>
              <a:t>Patient is a 71 year old man with a history of prostate cancer s/p prostatectomy and nephrolithiasis</a:t>
            </a:r>
          </a:p>
          <a:p>
            <a:pPr marL="457200" indent="-457200">
              <a:buFont typeface="Arial" panose="020B0604020202020204" pitchFamily="34" charset="0"/>
              <a:buChar char="•"/>
            </a:pPr>
            <a:r>
              <a:rPr lang="en-US" dirty="0"/>
              <a:t>He develops cervical lymphadenopathy, undergoes excisional biopsy showing classical follicular lymphoma</a:t>
            </a:r>
          </a:p>
          <a:p>
            <a:pPr marL="457200" indent="-457200">
              <a:buFont typeface="Arial" panose="020B0604020202020204" pitchFamily="34" charset="0"/>
              <a:buChar char="•"/>
            </a:pPr>
            <a:r>
              <a:rPr lang="en-US" dirty="0"/>
              <a:t>He feels well and is minimally symptomatic except for mild back pain</a:t>
            </a:r>
          </a:p>
          <a:p>
            <a:pPr marL="457200" indent="-457200">
              <a:buFont typeface="Arial" panose="020B0604020202020204" pitchFamily="34" charset="0"/>
              <a:buChar char="•"/>
            </a:pPr>
            <a:r>
              <a:rPr lang="en-US" dirty="0"/>
              <a:t>PET shows advanced stage high tumor burden disease with retroperitoneal lymphadenopathy complicated by ureteral compression and hydronephrosis </a:t>
            </a:r>
          </a:p>
          <a:p>
            <a:pPr marL="457200" indent="-457200">
              <a:buFont typeface="Arial" panose="020B0604020202020204" pitchFamily="34" charset="0"/>
              <a:buChar char="•"/>
            </a:pPr>
            <a:r>
              <a:rPr lang="en-US" dirty="0"/>
              <a:t>Laboratory tests show mild renal insufficiency (creatinine 1.76 mg/dL)</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9576760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2101B-BCE6-4CAA-6434-62A391C16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67CD1-0E33-F7EE-A61F-20C475B7167B}"/>
              </a:ext>
            </a:extLst>
          </p:cNvPr>
          <p:cNvSpPr>
            <a:spLocks noGrp="1"/>
          </p:cNvSpPr>
          <p:nvPr>
            <p:ph type="title"/>
          </p:nvPr>
        </p:nvSpPr>
        <p:spPr/>
        <p:txBody>
          <a:bodyPr/>
          <a:lstStyle/>
          <a:p>
            <a:r>
              <a:rPr lang="en-US" sz="4400" dirty="0"/>
              <a:t>What are new studies in 1</a:t>
            </a:r>
            <a:r>
              <a:rPr lang="en-US" sz="4400" baseline="30000" dirty="0"/>
              <a:t>st</a:t>
            </a:r>
            <a:r>
              <a:rPr lang="en-US" sz="4400" dirty="0"/>
              <a:t> line FL?</a:t>
            </a:r>
          </a:p>
        </p:txBody>
      </p:sp>
    </p:spTree>
    <p:extLst>
      <p:ext uri="{BB962C8B-B14F-4D97-AF65-F5344CB8AC3E}">
        <p14:creationId xmlns:p14="http://schemas.microsoft.com/office/powerpoint/2010/main" val="35443177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217F4-F609-AF9F-23EE-F6B435AC7882}"/>
              </a:ext>
            </a:extLst>
          </p:cNvPr>
          <p:cNvSpPr txBox="1"/>
          <p:nvPr/>
        </p:nvSpPr>
        <p:spPr>
          <a:xfrm>
            <a:off x="2618509" y="6361099"/>
            <a:ext cx="61015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Flinn et al. ASCO 2025;Abstract 7014. </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pic>
        <p:nvPicPr>
          <p:cNvPr id="11" name="Picture 10" descr="A diagram of a study&#10;&#10;Description automatically generated with medium confidence">
            <a:extLst>
              <a:ext uri="{FF2B5EF4-FFF2-40B4-BE49-F238E27FC236}">
                <a16:creationId xmlns:a16="http://schemas.microsoft.com/office/drawing/2014/main" id="{2C4F30A8-B2F2-5B24-B7DC-C4B43CFCC5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9134" y="218209"/>
            <a:ext cx="11305310" cy="5766955"/>
          </a:xfrm>
          <a:prstGeom prst="rect">
            <a:avLst/>
          </a:prstGeom>
        </p:spPr>
      </p:pic>
    </p:spTree>
    <p:extLst>
      <p:ext uri="{BB962C8B-B14F-4D97-AF65-F5344CB8AC3E}">
        <p14:creationId xmlns:p14="http://schemas.microsoft.com/office/powerpoint/2010/main" val="35035936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medical report&#10;&#10;Description automatically generated">
            <a:extLst>
              <a:ext uri="{FF2B5EF4-FFF2-40B4-BE49-F238E27FC236}">
                <a16:creationId xmlns:a16="http://schemas.microsoft.com/office/drawing/2014/main" id="{07C31D8B-1E84-39D7-926D-856442402E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15720"/>
          <a:stretch/>
        </p:blipFill>
        <p:spPr>
          <a:xfrm>
            <a:off x="277091" y="252407"/>
            <a:ext cx="11637818" cy="5815884"/>
          </a:xfrm>
          <a:prstGeom prst="rect">
            <a:avLst/>
          </a:prstGeom>
        </p:spPr>
      </p:pic>
      <p:sp>
        <p:nvSpPr>
          <p:cNvPr id="2" name="TextBox 1">
            <a:extLst>
              <a:ext uri="{FF2B5EF4-FFF2-40B4-BE49-F238E27FC236}">
                <a16:creationId xmlns:a16="http://schemas.microsoft.com/office/drawing/2014/main" id="{3C77186A-6AA4-CF39-5467-F09D4970AE02}"/>
              </a:ext>
            </a:extLst>
          </p:cNvPr>
          <p:cNvSpPr txBox="1"/>
          <p:nvPr/>
        </p:nvSpPr>
        <p:spPr>
          <a:xfrm>
            <a:off x="2618509" y="6361099"/>
            <a:ext cx="61015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Flinn et al. ASCO 2025;Abstract 7014. </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123759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52A4851B-ECA1-BBE7-1194-BC3506BC3B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8892" t="16149" r="8892" b="4038"/>
          <a:stretch/>
        </p:blipFill>
        <p:spPr>
          <a:xfrm>
            <a:off x="4932979" y="1091045"/>
            <a:ext cx="7143718" cy="4333010"/>
          </a:xfrm>
          <a:prstGeom prst="rect">
            <a:avLst/>
          </a:prstGeom>
        </p:spPr>
        <p:style>
          <a:lnRef idx="2">
            <a:schemeClr val="accent2"/>
          </a:lnRef>
          <a:fillRef idx="1">
            <a:schemeClr val="lt1"/>
          </a:fillRef>
          <a:effectRef idx="0">
            <a:schemeClr val="accent2"/>
          </a:effectRef>
          <a:fontRef idx="minor">
            <a:schemeClr val="dk1"/>
          </a:fontRef>
        </p:style>
      </p:pic>
      <p:pic>
        <p:nvPicPr>
          <p:cNvPr id="5" name="Picture 4" descr="A screenshot of a report&#10;&#10;Description automatically generated">
            <a:extLst>
              <a:ext uri="{FF2B5EF4-FFF2-40B4-BE49-F238E27FC236}">
                <a16:creationId xmlns:a16="http://schemas.microsoft.com/office/drawing/2014/main" id="{901B8D87-D767-E9F9-CF73-7885AF10869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45283" t="19652"/>
          <a:stretch/>
        </p:blipFill>
        <p:spPr>
          <a:xfrm>
            <a:off x="85915" y="757994"/>
            <a:ext cx="4522200" cy="3050003"/>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descr="A screenshot of a report&#10;&#10;Description automatically generated">
            <a:extLst>
              <a:ext uri="{FF2B5EF4-FFF2-40B4-BE49-F238E27FC236}">
                <a16:creationId xmlns:a16="http://schemas.microsoft.com/office/drawing/2014/main" id="{20F842DE-9F04-D47A-DDDE-017C4403C36D}"/>
              </a:ext>
            </a:extLst>
          </p:cNvPr>
          <p:cNvPicPr>
            <a:picLocks noChangeAspect="1"/>
          </p:cNvPicPr>
          <p:nvPr/>
        </p:nvPicPr>
        <p:blipFill>
          <a:blip r:embed="rId6"/>
          <a:srcRect l="1" t="16354" r="57012"/>
          <a:stretch/>
        </p:blipFill>
        <p:spPr>
          <a:xfrm>
            <a:off x="85915" y="3807997"/>
            <a:ext cx="4522200" cy="3042922"/>
          </a:xfrm>
          <a:prstGeom prst="rect">
            <a:avLst/>
          </a:prstGeom>
        </p:spPr>
        <p:style>
          <a:lnRef idx="2">
            <a:schemeClr val="accent2"/>
          </a:lnRef>
          <a:fillRef idx="1">
            <a:schemeClr val="lt1"/>
          </a:fillRef>
          <a:effectRef idx="0">
            <a:schemeClr val="accent2"/>
          </a:effectRef>
          <a:fontRef idx="minor">
            <a:schemeClr val="dk1"/>
          </a:fontRef>
        </p:style>
      </p:pic>
      <p:sp>
        <p:nvSpPr>
          <p:cNvPr id="7" name="Title 6">
            <a:extLst>
              <a:ext uri="{FF2B5EF4-FFF2-40B4-BE49-F238E27FC236}">
                <a16:creationId xmlns:a16="http://schemas.microsoft.com/office/drawing/2014/main" id="{41804695-EB5B-CAC5-6FC4-35400A941CBC}"/>
              </a:ext>
            </a:extLst>
          </p:cNvPr>
          <p:cNvSpPr>
            <a:spLocks noGrp="1"/>
          </p:cNvSpPr>
          <p:nvPr>
            <p:ph type="title"/>
          </p:nvPr>
        </p:nvSpPr>
        <p:spPr>
          <a:xfrm>
            <a:off x="301625" y="163954"/>
            <a:ext cx="11588750" cy="791736"/>
          </a:xfrm>
        </p:spPr>
        <p:txBody>
          <a:bodyPr/>
          <a:lstStyle/>
          <a:p>
            <a:r>
              <a:rPr lang="en-US" dirty="0"/>
              <a:t>Safety and Efficacy</a:t>
            </a:r>
          </a:p>
        </p:txBody>
      </p:sp>
      <p:sp>
        <p:nvSpPr>
          <p:cNvPr id="2" name="TextBox 1">
            <a:extLst>
              <a:ext uri="{FF2B5EF4-FFF2-40B4-BE49-F238E27FC236}">
                <a16:creationId xmlns:a16="http://schemas.microsoft.com/office/drawing/2014/main" id="{DD92110B-1526-3260-361E-B58FFDF9E365}"/>
              </a:ext>
            </a:extLst>
          </p:cNvPr>
          <p:cNvSpPr txBox="1"/>
          <p:nvPr/>
        </p:nvSpPr>
        <p:spPr>
          <a:xfrm>
            <a:off x="4932979" y="6324714"/>
            <a:ext cx="441483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Flinn et al. ASCO 2025;Abstract 7014. </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486096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865A-6A0C-78E7-BEEF-25668D25DE66}"/>
              </a:ext>
            </a:extLst>
          </p:cNvPr>
          <p:cNvSpPr>
            <a:spLocks noGrp="1"/>
          </p:cNvSpPr>
          <p:nvPr>
            <p:ph type="title"/>
          </p:nvPr>
        </p:nvSpPr>
        <p:spPr/>
        <p:txBody>
          <a:bodyPr/>
          <a:lstStyle/>
          <a:p>
            <a:r>
              <a:rPr lang="en-US" dirty="0"/>
              <a:t>Summary of Updates in FL</a:t>
            </a:r>
          </a:p>
        </p:txBody>
      </p:sp>
      <p:sp>
        <p:nvSpPr>
          <p:cNvPr id="3" name="Content Placeholder 2">
            <a:extLst>
              <a:ext uri="{FF2B5EF4-FFF2-40B4-BE49-F238E27FC236}">
                <a16:creationId xmlns:a16="http://schemas.microsoft.com/office/drawing/2014/main" id="{2AEDE8C3-CCFE-09A7-3AB7-90FF9CEAE093}"/>
              </a:ext>
            </a:extLst>
          </p:cNvPr>
          <p:cNvSpPr>
            <a:spLocks noGrp="1"/>
          </p:cNvSpPr>
          <p:nvPr>
            <p:ph idx="1"/>
          </p:nvPr>
        </p:nvSpPr>
        <p:spPr>
          <a:xfrm>
            <a:off x="274319" y="1052058"/>
            <a:ext cx="11786301" cy="4668459"/>
          </a:xfrm>
        </p:spPr>
        <p:txBody>
          <a:bodyPr/>
          <a:lstStyle/>
          <a:p>
            <a:pPr>
              <a:lnSpc>
                <a:spcPct val="100000"/>
              </a:lnSpc>
              <a:spcBef>
                <a:spcPts val="400"/>
              </a:spcBef>
            </a:pPr>
            <a:r>
              <a:rPr lang="en-US" b="1" dirty="0"/>
              <a:t>Follicular Lymphoma </a:t>
            </a:r>
          </a:p>
          <a:p>
            <a:pPr marL="457200" indent="-457200">
              <a:lnSpc>
                <a:spcPct val="100000"/>
              </a:lnSpc>
              <a:spcBef>
                <a:spcPts val="400"/>
              </a:spcBef>
              <a:buFont typeface="Arial" panose="020B0604020202020204" pitchFamily="34" charset="0"/>
              <a:buChar char="•"/>
            </a:pPr>
            <a:r>
              <a:rPr lang="en-US" u="sng" dirty="0"/>
              <a:t>Front line</a:t>
            </a:r>
            <a:r>
              <a:rPr lang="en-US" dirty="0"/>
              <a:t>: </a:t>
            </a:r>
            <a:r>
              <a:rPr lang="en-US" dirty="0" err="1"/>
              <a:t>Mosunetuzumab</a:t>
            </a:r>
            <a:r>
              <a:rPr lang="en-US" dirty="0"/>
              <a:t> in 1</a:t>
            </a:r>
            <a:r>
              <a:rPr lang="en-US" baseline="30000" dirty="0"/>
              <a:t>st</a:t>
            </a:r>
            <a:r>
              <a:rPr lang="en-US" dirty="0"/>
              <a:t> line FL</a:t>
            </a:r>
          </a:p>
          <a:p>
            <a:pPr marL="457200" indent="-457200">
              <a:lnSpc>
                <a:spcPct val="100000"/>
              </a:lnSpc>
              <a:spcBef>
                <a:spcPts val="400"/>
              </a:spcBef>
              <a:buFont typeface="Arial" panose="020B0604020202020204" pitchFamily="34" charset="0"/>
              <a:buChar char="•"/>
            </a:pPr>
            <a:endParaRPr lang="en-US" sz="1400" dirty="0"/>
          </a:p>
          <a:p>
            <a:pPr marL="457200" indent="-457200">
              <a:lnSpc>
                <a:spcPct val="100000"/>
              </a:lnSpc>
              <a:spcBef>
                <a:spcPts val="400"/>
              </a:spcBef>
              <a:buFont typeface="Arial" panose="020B0604020202020204" pitchFamily="34" charset="0"/>
              <a:buChar char="•"/>
            </a:pPr>
            <a:r>
              <a:rPr lang="en-US" u="sng" dirty="0"/>
              <a:t>Relapsed</a:t>
            </a:r>
            <a:r>
              <a:rPr lang="en-US" dirty="0"/>
              <a:t>: </a:t>
            </a:r>
          </a:p>
          <a:p>
            <a:pPr marL="1143000" lvl="1" indent="-457200">
              <a:lnSpc>
                <a:spcPct val="100000"/>
              </a:lnSpc>
              <a:spcBef>
                <a:spcPts val="400"/>
              </a:spcBef>
            </a:pPr>
            <a:r>
              <a:rPr lang="en-US" sz="2600" dirty="0" err="1"/>
              <a:t>inMIND</a:t>
            </a:r>
            <a:r>
              <a:rPr lang="en-US" sz="2600" dirty="0"/>
              <a:t> study</a:t>
            </a:r>
          </a:p>
          <a:p>
            <a:pPr marL="1143000" lvl="1" indent="-457200">
              <a:lnSpc>
                <a:spcPct val="100000"/>
              </a:lnSpc>
              <a:spcBef>
                <a:spcPts val="400"/>
              </a:spcBef>
            </a:pPr>
            <a:r>
              <a:rPr lang="en-US" sz="2600" dirty="0"/>
              <a:t>Tisa-cel in high risk FL</a:t>
            </a:r>
          </a:p>
          <a:p>
            <a:pPr marL="1143000" lvl="1" indent="-457200">
              <a:lnSpc>
                <a:spcPct val="100000"/>
              </a:lnSpc>
              <a:spcBef>
                <a:spcPts val="400"/>
              </a:spcBef>
            </a:pPr>
            <a:r>
              <a:rPr lang="en-US" sz="2600" dirty="0" err="1"/>
              <a:t>Liso</a:t>
            </a:r>
            <a:r>
              <a:rPr lang="en-US" sz="2600" dirty="0"/>
              <a:t>-cel in Benda-exposed cohorts and POD24</a:t>
            </a:r>
          </a:p>
          <a:p>
            <a:pPr marL="1143000" lvl="1" indent="-457200">
              <a:lnSpc>
                <a:spcPct val="100000"/>
              </a:lnSpc>
              <a:spcBef>
                <a:spcPts val="400"/>
              </a:spcBef>
            </a:pPr>
            <a:r>
              <a:rPr lang="en-US" sz="2600" dirty="0"/>
              <a:t>Subcutaneous </a:t>
            </a:r>
            <a:r>
              <a:rPr lang="en-US" sz="2600" dirty="0" err="1"/>
              <a:t>Mosun</a:t>
            </a:r>
            <a:endParaRPr lang="en-US" sz="2600" dirty="0"/>
          </a:p>
          <a:p>
            <a:pPr marL="1143000" lvl="1" indent="-457200">
              <a:lnSpc>
                <a:spcPct val="100000"/>
              </a:lnSpc>
              <a:spcBef>
                <a:spcPts val="400"/>
              </a:spcBef>
            </a:pPr>
            <a:r>
              <a:rPr lang="en-US" sz="2600" dirty="0" err="1"/>
              <a:t>Epcor</a:t>
            </a:r>
            <a:r>
              <a:rPr lang="en-US" sz="2600" dirty="0"/>
              <a:t> update</a:t>
            </a:r>
          </a:p>
          <a:p>
            <a:pPr marL="1143000" lvl="1" indent="-457200">
              <a:lnSpc>
                <a:spcPct val="100000"/>
              </a:lnSpc>
              <a:spcBef>
                <a:spcPts val="400"/>
              </a:spcBef>
            </a:pPr>
            <a:r>
              <a:rPr lang="en-US" sz="2600" dirty="0"/>
              <a:t>EPCORE-FL1 update</a:t>
            </a:r>
          </a:p>
          <a:p>
            <a:pPr>
              <a:lnSpc>
                <a:spcPct val="100000"/>
              </a:lnSpc>
              <a:spcBef>
                <a:spcPts val="400"/>
              </a:spcBef>
            </a:pPr>
            <a:endParaRPr lang="en-US" sz="2000" dirty="0"/>
          </a:p>
        </p:txBody>
      </p:sp>
    </p:spTree>
    <p:extLst>
      <p:ext uri="{BB962C8B-B14F-4D97-AF65-F5344CB8AC3E}">
        <p14:creationId xmlns:p14="http://schemas.microsoft.com/office/powerpoint/2010/main" val="34596988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E557-8F6C-704B-FCCE-E17F456C09DA}"/>
              </a:ext>
            </a:extLst>
          </p:cNvPr>
          <p:cNvSpPr>
            <a:spLocks noGrp="1"/>
          </p:cNvSpPr>
          <p:nvPr>
            <p:ph type="title"/>
          </p:nvPr>
        </p:nvSpPr>
        <p:spPr/>
        <p:txBody>
          <a:bodyPr/>
          <a:lstStyle/>
          <a:p>
            <a:r>
              <a:rPr lang="en-US" dirty="0"/>
              <a:t>First Line Marginal Zone Lymphoma </a:t>
            </a:r>
          </a:p>
        </p:txBody>
      </p:sp>
      <p:sp>
        <p:nvSpPr>
          <p:cNvPr id="3" name="Content Placeholder 2">
            <a:extLst>
              <a:ext uri="{FF2B5EF4-FFF2-40B4-BE49-F238E27FC236}">
                <a16:creationId xmlns:a16="http://schemas.microsoft.com/office/drawing/2014/main" id="{37967A0D-57F1-3B40-73E8-7AFE8E3A0D0C}"/>
              </a:ext>
            </a:extLst>
          </p:cNvPr>
          <p:cNvSpPr>
            <a:spLocks noGrp="1"/>
          </p:cNvSpPr>
          <p:nvPr>
            <p:ph idx="1"/>
          </p:nvPr>
        </p:nvSpPr>
        <p:spPr/>
        <p:txBody>
          <a:bodyPr/>
          <a:lstStyle/>
          <a:p>
            <a:pPr marL="457200" indent="-457200">
              <a:buFont typeface="Arial" panose="020B0604020202020204" pitchFamily="34" charset="0"/>
              <a:buChar char="•"/>
            </a:pPr>
            <a:r>
              <a:rPr lang="en-US" dirty="0"/>
              <a:t>52 year old man with history of hypertension underwent an MRI of the spine to evaluate back pain and fatigue</a:t>
            </a:r>
          </a:p>
          <a:p>
            <a:pPr marL="1257300" lvl="1" indent="-457200"/>
            <a:r>
              <a:rPr lang="en-US" sz="2800" dirty="0"/>
              <a:t>Found to have retroperitoneal lymphadenopathy, 2.8 - 4.2 cm</a:t>
            </a:r>
          </a:p>
          <a:p>
            <a:pPr marL="457200" indent="-457200">
              <a:buFont typeface="Arial" panose="020B0604020202020204" pitchFamily="34" charset="0"/>
              <a:buChar char="•"/>
            </a:pPr>
            <a:r>
              <a:rPr lang="en-US" dirty="0"/>
              <a:t>CT chest, abdomen and pelvis showed mesenteric </a:t>
            </a:r>
            <a:r>
              <a:rPr lang="en-US" sz="2800" dirty="0"/>
              <a:t>lymphadenopathy along aortic bifurcation, inguinal region </a:t>
            </a:r>
          </a:p>
          <a:p>
            <a:pPr marL="457200" indent="-457200">
              <a:buFont typeface="Arial" panose="020B0604020202020204" pitchFamily="34" charset="0"/>
              <a:buChar char="•"/>
            </a:pPr>
            <a:r>
              <a:rPr lang="en-US" dirty="0"/>
              <a:t>Lymph node biopsy showed marginal zone lymphoma, l</a:t>
            </a:r>
            <a:r>
              <a:rPr lang="en-US" sz="2800" dirty="0"/>
              <a:t>aboratory tests showed Hgb 10.7, otherwise normal</a:t>
            </a:r>
          </a:p>
          <a:p>
            <a:pPr marL="457200" indent="-457200">
              <a:buFont typeface="Arial" panose="020B0604020202020204" pitchFamily="34" charset="0"/>
              <a:buChar char="•"/>
            </a:pPr>
            <a:r>
              <a:rPr lang="en-US" dirty="0"/>
              <a:t>Bone marrow biopsy shows low level lymphoma involvement  </a:t>
            </a:r>
            <a:endParaRPr lang="en-US" sz="2800" dirty="0"/>
          </a:p>
        </p:txBody>
      </p:sp>
    </p:spTree>
    <p:extLst>
      <p:ext uri="{BB962C8B-B14F-4D97-AF65-F5344CB8AC3E}">
        <p14:creationId xmlns:p14="http://schemas.microsoft.com/office/powerpoint/2010/main" val="29720730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03035-51BE-F43B-A11B-946ADADC9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E6B04-CE7A-45F3-6ED1-9096C321384D}"/>
              </a:ext>
            </a:extLst>
          </p:cNvPr>
          <p:cNvSpPr>
            <a:spLocks noGrp="1"/>
          </p:cNvSpPr>
          <p:nvPr>
            <p:ph type="title"/>
          </p:nvPr>
        </p:nvSpPr>
        <p:spPr/>
        <p:txBody>
          <a:bodyPr/>
          <a:lstStyle/>
          <a:p>
            <a:r>
              <a:rPr lang="en-US" sz="4400" dirty="0"/>
              <a:t>What are new studies in 1</a:t>
            </a:r>
            <a:r>
              <a:rPr lang="en-US" sz="4400" baseline="30000" dirty="0"/>
              <a:t>st</a:t>
            </a:r>
            <a:r>
              <a:rPr lang="en-US" sz="4400" dirty="0"/>
              <a:t> line MZL?</a:t>
            </a:r>
          </a:p>
        </p:txBody>
      </p:sp>
    </p:spTree>
    <p:extLst>
      <p:ext uri="{BB962C8B-B14F-4D97-AF65-F5344CB8AC3E}">
        <p14:creationId xmlns:p14="http://schemas.microsoft.com/office/powerpoint/2010/main" val="1717900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4DD2-4D09-4CC5-9480-E1B9B609BD10}"/>
              </a:ext>
            </a:extLst>
          </p:cNvPr>
          <p:cNvSpPr>
            <a:spLocks noGrp="1"/>
          </p:cNvSpPr>
          <p:nvPr>
            <p:ph type="ctrTitle"/>
          </p:nvPr>
        </p:nvSpPr>
        <p:spPr>
          <a:xfrm>
            <a:off x="915998" y="507844"/>
            <a:ext cx="10749350" cy="2725264"/>
          </a:xfrm>
        </p:spPr>
        <p:txBody>
          <a:bodyPr/>
          <a:lstStyle/>
          <a:p>
            <a:r>
              <a:rPr lang="en-GB" dirty="0" err="1">
                <a:solidFill>
                  <a:schemeClr val="accent3"/>
                </a:solidFill>
              </a:rPr>
              <a:t>MorningSun</a:t>
            </a:r>
            <a:r>
              <a:rPr lang="en-GB" dirty="0">
                <a:solidFill>
                  <a:schemeClr val="accent3"/>
                </a:solidFill>
              </a:rPr>
              <a:t>: Open-label Phase II trial of the efficacy and safety of subcutaneous </a:t>
            </a:r>
            <a:r>
              <a:rPr lang="en-GB" dirty="0" err="1">
                <a:solidFill>
                  <a:schemeClr val="accent3"/>
                </a:solidFill>
              </a:rPr>
              <a:t>mosunetuzumab</a:t>
            </a:r>
            <a:r>
              <a:rPr lang="en-US" dirty="0">
                <a:solidFill>
                  <a:schemeClr val="accent3"/>
                </a:solidFill>
              </a:rPr>
              <a:t> </a:t>
            </a:r>
            <a:r>
              <a:rPr lang="en-GB" dirty="0">
                <a:solidFill>
                  <a:schemeClr val="accent3"/>
                </a:solidFill>
              </a:rPr>
              <a:t>(Mosun SC) as frontline (1L) treatment in symptomatic patients with </a:t>
            </a:r>
            <a:br>
              <a:rPr lang="en-GB" dirty="0">
                <a:solidFill>
                  <a:schemeClr val="accent3"/>
                </a:solidFill>
              </a:rPr>
            </a:br>
            <a:r>
              <a:rPr lang="en-GB" dirty="0">
                <a:solidFill>
                  <a:schemeClr val="accent3"/>
                </a:solidFill>
              </a:rPr>
              <a:t>marginal zone lymphoma (MZL) </a:t>
            </a:r>
          </a:p>
        </p:txBody>
      </p:sp>
      <p:sp>
        <p:nvSpPr>
          <p:cNvPr id="3" name="Subtitle 2">
            <a:extLst>
              <a:ext uri="{FF2B5EF4-FFF2-40B4-BE49-F238E27FC236}">
                <a16:creationId xmlns:a16="http://schemas.microsoft.com/office/drawing/2014/main" id="{6DD3608F-F49D-4926-BCEF-45D7FDD931F3}"/>
              </a:ext>
            </a:extLst>
          </p:cNvPr>
          <p:cNvSpPr>
            <a:spLocks noGrp="1"/>
          </p:cNvSpPr>
          <p:nvPr>
            <p:ph type="subTitle" idx="1"/>
          </p:nvPr>
        </p:nvSpPr>
        <p:spPr>
          <a:xfrm>
            <a:off x="915999" y="3795554"/>
            <a:ext cx="10360002" cy="1165760"/>
          </a:xfrm>
        </p:spPr>
        <p:txBody>
          <a:bodyPr/>
          <a:lstStyle/>
          <a:p>
            <a:r>
              <a:rPr lang="en-GB" b="1" dirty="0"/>
              <a:t>John M. Burke,</a:t>
            </a:r>
            <a:r>
              <a:rPr lang="en-GB" b="1" baseline="30000" dirty="0"/>
              <a:t>1</a:t>
            </a:r>
            <a:r>
              <a:rPr lang="en-GB" b="1" dirty="0"/>
              <a:t> </a:t>
            </a:r>
            <a:r>
              <a:rPr lang="en-GB" dirty="0"/>
              <a:t>Aung M. Tun,</a:t>
            </a:r>
            <a:r>
              <a:rPr lang="en-GB" baseline="30000" dirty="0"/>
              <a:t>2</a:t>
            </a:r>
            <a:r>
              <a:rPr lang="en-GB" dirty="0"/>
              <a:t> Jose Villasboas,</a:t>
            </a:r>
            <a:r>
              <a:rPr lang="en-GB" baseline="30000" dirty="0"/>
              <a:t>3</a:t>
            </a:r>
            <a:r>
              <a:rPr lang="en-GB" dirty="0"/>
              <a:t> L. Elizabeth Budde,</a:t>
            </a:r>
            <a:r>
              <a:rPr lang="en-GB" baseline="30000" dirty="0"/>
              <a:t>4</a:t>
            </a:r>
            <a:r>
              <a:rPr lang="en-GB" dirty="0"/>
              <a:t> </a:t>
            </a:r>
            <a:br>
              <a:rPr lang="en-GB" dirty="0"/>
            </a:br>
            <a:r>
              <a:rPr lang="en-GB" dirty="0"/>
              <a:t>Mitul Gandhi,</a:t>
            </a:r>
            <a:r>
              <a:rPr lang="en-GB" baseline="30000" dirty="0"/>
              <a:t>5</a:t>
            </a:r>
            <a:r>
              <a:rPr lang="en-GB" dirty="0"/>
              <a:t> Tara Graff,</a:t>
            </a:r>
            <a:r>
              <a:rPr lang="en-GB" baseline="30000" dirty="0"/>
              <a:t>6</a:t>
            </a:r>
            <a:r>
              <a:rPr lang="en-GB" dirty="0"/>
              <a:t> Prachi Jani,</a:t>
            </a:r>
            <a:r>
              <a:rPr lang="en-GB" baseline="30000" dirty="0"/>
              <a:t>7</a:t>
            </a:r>
            <a:r>
              <a:rPr lang="en-GB" dirty="0"/>
              <a:t> Juliana M. L. Biondo,</a:t>
            </a:r>
            <a:r>
              <a:rPr lang="en-GB" baseline="30000" dirty="0"/>
              <a:t>7</a:t>
            </a:r>
            <a:r>
              <a:rPr lang="en-GB" dirty="0"/>
              <a:t> Mei Wu,</a:t>
            </a:r>
            <a:r>
              <a:rPr lang="en-GB" baseline="30000" dirty="0"/>
              <a:t>7</a:t>
            </a:r>
            <a:r>
              <a:rPr lang="en-GB" dirty="0"/>
              <a:t> </a:t>
            </a:r>
            <a:br>
              <a:rPr lang="en-GB" dirty="0"/>
            </a:br>
            <a:r>
              <a:rPr lang="en-GB" dirty="0"/>
              <a:t>Rona Farighi,</a:t>
            </a:r>
            <a:r>
              <a:rPr lang="en-GB" baseline="30000" dirty="0"/>
              <a:t>7</a:t>
            </a:r>
            <a:r>
              <a:rPr lang="en-GB" dirty="0"/>
              <a:t> Yong Mun,</a:t>
            </a:r>
            <a:r>
              <a:rPr lang="en-GB" baseline="30000" dirty="0"/>
              <a:t>7</a:t>
            </a:r>
            <a:r>
              <a:rPr lang="en-GB" dirty="0"/>
              <a:t> Tony Lin,</a:t>
            </a:r>
            <a:r>
              <a:rPr lang="en-GB" baseline="30000" dirty="0"/>
              <a:t>7</a:t>
            </a:r>
            <a:r>
              <a:rPr lang="en-GB" dirty="0"/>
              <a:t> Javier Munoz,</a:t>
            </a:r>
            <a:r>
              <a:rPr lang="en-GB" baseline="30000" dirty="0"/>
              <a:t>8</a:t>
            </a:r>
            <a:r>
              <a:rPr lang="en-GB" dirty="0"/>
              <a:t> Ian Flinn</a:t>
            </a:r>
            <a:r>
              <a:rPr lang="en-GB" baseline="30000" dirty="0"/>
              <a:t>9</a:t>
            </a:r>
          </a:p>
        </p:txBody>
      </p:sp>
      <p:sp>
        <p:nvSpPr>
          <p:cNvPr id="4" name="Text Placeholder 3">
            <a:extLst>
              <a:ext uri="{FF2B5EF4-FFF2-40B4-BE49-F238E27FC236}">
                <a16:creationId xmlns:a16="http://schemas.microsoft.com/office/drawing/2014/main" id="{E3B3C307-04C6-477E-8CC1-54FB76FA734A}"/>
              </a:ext>
            </a:extLst>
          </p:cNvPr>
          <p:cNvSpPr>
            <a:spLocks noGrp="1"/>
          </p:cNvSpPr>
          <p:nvPr>
            <p:ph type="body" sz="quarter" idx="10"/>
          </p:nvPr>
        </p:nvSpPr>
        <p:spPr>
          <a:xfrm>
            <a:off x="915998" y="5062560"/>
            <a:ext cx="10628302" cy="725176"/>
          </a:xfrm>
        </p:spPr>
        <p:txBody>
          <a:bodyPr>
            <a:normAutofit fontScale="70000" lnSpcReduction="20000"/>
          </a:bodyPr>
          <a:lstStyle/>
          <a:p>
            <a:pPr>
              <a:lnSpc>
                <a:spcPct val="120000"/>
              </a:lnSpc>
            </a:pPr>
            <a:r>
              <a:rPr lang="en-GB" sz="1466" baseline="30000" dirty="0"/>
              <a:t>1</a:t>
            </a:r>
            <a:r>
              <a:rPr lang="en-GB" sz="1466" dirty="0"/>
              <a:t>Rocky Mountain Cancer </a:t>
            </a:r>
            <a:r>
              <a:rPr lang="en-GB" sz="1466" dirty="0" err="1"/>
              <a:t>Centers</a:t>
            </a:r>
            <a:r>
              <a:rPr lang="en-GB" sz="1466" dirty="0"/>
              <a:t>, Aurora, CO, USA; </a:t>
            </a:r>
            <a:r>
              <a:rPr lang="en-GB" sz="1466" baseline="30000" dirty="0"/>
              <a:t>2</a:t>
            </a:r>
            <a:r>
              <a:rPr lang="en-GB" sz="1466" dirty="0"/>
              <a:t>University of Kansas Cancer </a:t>
            </a:r>
            <a:r>
              <a:rPr lang="en-GB" sz="1466" dirty="0" err="1"/>
              <a:t>Center</a:t>
            </a:r>
            <a:r>
              <a:rPr lang="en-GB" sz="1466" dirty="0"/>
              <a:t>, Kansas City, KS, USA; </a:t>
            </a:r>
            <a:br>
              <a:rPr lang="en-GB" sz="1466" dirty="0"/>
            </a:br>
            <a:r>
              <a:rPr lang="en-GB" sz="1466" baseline="30000" dirty="0"/>
              <a:t>3</a:t>
            </a:r>
            <a:r>
              <a:rPr lang="en-GB" sz="1466" dirty="0"/>
              <a:t>Mayo Clinic, Rochester, MN, USA; </a:t>
            </a:r>
            <a:r>
              <a:rPr lang="en-GB" sz="1466" baseline="30000" dirty="0"/>
              <a:t>4</a:t>
            </a:r>
            <a:r>
              <a:rPr lang="en-GB" sz="1466" dirty="0"/>
              <a:t>City of Hope National Medical </a:t>
            </a:r>
            <a:r>
              <a:rPr lang="en-GB" sz="1466" dirty="0" err="1"/>
              <a:t>Center</a:t>
            </a:r>
            <a:r>
              <a:rPr lang="en-GB" sz="1466" dirty="0"/>
              <a:t>, Duarte, CA, USA; </a:t>
            </a:r>
            <a:r>
              <a:rPr lang="en-GB" sz="1466" baseline="30000" dirty="0"/>
              <a:t>5</a:t>
            </a:r>
            <a:r>
              <a:rPr lang="en-GB" sz="1466" dirty="0"/>
              <a:t>Virginia Cancer Specialists, Gainesville, VA, USA; </a:t>
            </a:r>
            <a:r>
              <a:rPr lang="en-GB" sz="1466" baseline="30000" dirty="0"/>
              <a:t>6</a:t>
            </a:r>
            <a:r>
              <a:rPr lang="en-GB" sz="1466" dirty="0"/>
              <a:t>Mission Cancer and Blood, Des Moines, IA, USA; </a:t>
            </a:r>
            <a:r>
              <a:rPr lang="en-GB" sz="1466" baseline="30000" dirty="0"/>
              <a:t>7</a:t>
            </a:r>
            <a:r>
              <a:rPr lang="en-GB" sz="1466" dirty="0"/>
              <a:t>Genentech, Inc., South San Francisco, CA, USA; </a:t>
            </a:r>
            <a:r>
              <a:rPr lang="en-GB" sz="1466" baseline="30000" dirty="0"/>
              <a:t>8</a:t>
            </a:r>
            <a:r>
              <a:rPr lang="en-GB" sz="1466" dirty="0"/>
              <a:t>Mayo Clinic, Phoenix, AZ, USA; </a:t>
            </a:r>
            <a:r>
              <a:rPr lang="en-GB" sz="1466" baseline="30000" dirty="0"/>
              <a:t>9</a:t>
            </a:r>
            <a:r>
              <a:rPr lang="en-GB" sz="1466" dirty="0"/>
              <a:t>Tennessee Oncology/</a:t>
            </a:r>
            <a:r>
              <a:rPr lang="en-GB" sz="1466" dirty="0" err="1"/>
              <a:t>OneOncology</a:t>
            </a:r>
            <a:r>
              <a:rPr lang="en-GB" sz="1466" dirty="0"/>
              <a:t>, Nashville, TN, USA.</a:t>
            </a:r>
          </a:p>
        </p:txBody>
      </p:sp>
      <p:sp>
        <p:nvSpPr>
          <p:cNvPr id="6" name="Rectangle 5">
            <a:extLst>
              <a:ext uri="{FF2B5EF4-FFF2-40B4-BE49-F238E27FC236}">
                <a16:creationId xmlns:a16="http://schemas.microsoft.com/office/drawing/2014/main" id="{A4B6A729-540F-4B83-9ABC-979B671F9AA2}"/>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2025;Abstract S232</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123754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7E3B-5E6E-656D-D090-F8CDBEAEC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AE065-6A51-4795-2872-17329A2BFA71}"/>
              </a:ext>
            </a:extLst>
          </p:cNvPr>
          <p:cNvSpPr>
            <a:spLocks noGrp="1"/>
          </p:cNvSpPr>
          <p:nvPr>
            <p:ph type="title"/>
          </p:nvPr>
        </p:nvSpPr>
        <p:spPr>
          <a:xfrm>
            <a:off x="530039" y="242908"/>
            <a:ext cx="9463783" cy="906972"/>
          </a:xfrm>
        </p:spPr>
        <p:txBody>
          <a:bodyPr>
            <a:normAutofit fontScale="90000"/>
          </a:bodyPr>
          <a:lstStyle/>
          <a:p>
            <a:r>
              <a:rPr lang="en-GB" dirty="0" err="1">
                <a:solidFill>
                  <a:schemeClr val="accent3"/>
                </a:solidFill>
              </a:rPr>
              <a:t>MorningSun</a:t>
            </a:r>
            <a:r>
              <a:rPr lang="en-GB" dirty="0">
                <a:solidFill>
                  <a:schemeClr val="accent3"/>
                </a:solidFill>
              </a:rPr>
              <a:t> study design: 1L MZL cohort</a:t>
            </a:r>
          </a:p>
        </p:txBody>
      </p:sp>
      <p:grpSp>
        <p:nvGrpSpPr>
          <p:cNvPr id="9" name="Group 8">
            <a:extLst>
              <a:ext uri="{FF2B5EF4-FFF2-40B4-BE49-F238E27FC236}">
                <a16:creationId xmlns:a16="http://schemas.microsoft.com/office/drawing/2014/main" id="{B589A01F-121D-88AF-8C26-7B46C91B9A5E}"/>
              </a:ext>
            </a:extLst>
          </p:cNvPr>
          <p:cNvGrpSpPr/>
          <p:nvPr/>
        </p:nvGrpSpPr>
        <p:grpSpPr>
          <a:xfrm>
            <a:off x="553510" y="1430642"/>
            <a:ext cx="4328841" cy="1533050"/>
            <a:chOff x="379514" y="1164248"/>
            <a:chExt cx="3394044" cy="1561020"/>
          </a:xfrm>
        </p:grpSpPr>
        <p:sp>
          <p:nvSpPr>
            <p:cNvPr id="10" name="Google Shape;92;p14">
              <a:extLst>
                <a:ext uri="{FF2B5EF4-FFF2-40B4-BE49-F238E27FC236}">
                  <a16:creationId xmlns:a16="http://schemas.microsoft.com/office/drawing/2014/main" id="{7C74F9BC-1090-BDDD-A7D4-9586BF600986}"/>
                </a:ext>
              </a:extLst>
            </p:cNvPr>
            <p:cNvSpPr/>
            <p:nvPr/>
          </p:nvSpPr>
          <p:spPr>
            <a:xfrm>
              <a:off x="379514" y="1467475"/>
              <a:ext cx="3394044" cy="1257793"/>
            </a:xfrm>
            <a:prstGeom prst="rect">
              <a:avLst/>
            </a:prstGeom>
            <a:noFill/>
            <a:ln w="28575" cap="flat" cmpd="sng">
              <a:solidFill>
                <a:schemeClr val="tx2"/>
              </a:solidFill>
              <a:prstDash val="solid"/>
              <a:round/>
              <a:headEnd type="none" w="sm" len="sm"/>
              <a:tailEnd type="none" w="sm" len="sm"/>
            </a:ln>
          </p:spPr>
          <p:txBody>
            <a:bodyPr spcFirstLastPara="1" wrap="square" lIns="121862" tIns="95970" rIns="121862" bIns="47985" anchor="t" anchorCtr="0">
              <a:noAutofit/>
            </a:bodyPr>
            <a:lstStyle/>
            <a:p>
              <a:pPr marL="239922" marR="0" lvl="0" indent="-239922" algn="l" defTabSz="914400" rtl="0" eaLnBrk="1" fontAlgn="auto" latinLnBrk="0" hangingPunct="1">
                <a:lnSpc>
                  <a:spcPct val="100000"/>
                </a:lnSpc>
                <a:spcBef>
                  <a:spcPts val="0"/>
                </a:spcBef>
                <a:spcAft>
                  <a:spcPts val="267"/>
                </a:spcAft>
                <a:buClr>
                  <a:srgbClr val="44546A"/>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Symptomatic MZL (splenic, nodal, and </a:t>
              </a:r>
              <a:r>
                <a:rPr kumimoji="0" lang="en-GB" sz="1333"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extranodal</a:t>
              </a: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 including gastric/MALT)</a:t>
              </a:r>
            </a:p>
            <a:p>
              <a:pPr marL="239922" marR="0" lvl="0" indent="-239922" algn="l" defTabSz="914400" rtl="0" eaLnBrk="1" fontAlgn="auto" latinLnBrk="0" hangingPunct="1">
                <a:lnSpc>
                  <a:spcPct val="100000"/>
                </a:lnSpc>
                <a:spcBef>
                  <a:spcPts val="0"/>
                </a:spcBef>
                <a:spcAft>
                  <a:spcPts val="267"/>
                </a:spcAft>
                <a:buClr>
                  <a:srgbClr val="44546A"/>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Previously untreated, with an indication to start systemic therapy</a:t>
              </a:r>
            </a:p>
            <a:p>
              <a:pPr marL="0" marR="0" lvl="0" indent="-239922" algn="l" defTabSz="914400" rtl="0" eaLnBrk="1" fontAlgn="auto" latinLnBrk="0" hangingPunct="1">
                <a:lnSpc>
                  <a:spcPct val="100000"/>
                </a:lnSpc>
                <a:spcBef>
                  <a:spcPts val="0"/>
                </a:spcBef>
                <a:spcAft>
                  <a:spcPts val="267"/>
                </a:spcAft>
                <a:buClr>
                  <a:srgbClr val="44546A"/>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ECOG performance status 0–2</a:t>
              </a:r>
            </a:p>
          </p:txBody>
        </p:sp>
        <p:sp>
          <p:nvSpPr>
            <p:cNvPr id="11" name="Google Shape;128;p14">
              <a:extLst>
                <a:ext uri="{FF2B5EF4-FFF2-40B4-BE49-F238E27FC236}">
                  <a16:creationId xmlns:a16="http://schemas.microsoft.com/office/drawing/2014/main" id="{9F980C4F-042C-0E86-F516-0AAF342D4950}"/>
                </a:ext>
              </a:extLst>
            </p:cNvPr>
            <p:cNvSpPr/>
            <p:nvPr/>
          </p:nvSpPr>
          <p:spPr>
            <a:xfrm>
              <a:off x="379514" y="1164248"/>
              <a:ext cx="3394044" cy="360000"/>
            </a:xfrm>
            <a:prstGeom prst="round1Rect">
              <a:avLst>
                <a:gd name="adj" fmla="val 16667"/>
              </a:avLst>
            </a:prstGeom>
            <a:solidFill>
              <a:srgbClr val="0B41CD"/>
            </a:solidFill>
            <a:ln w="28575" cap="flat" cmpd="sng">
              <a:solidFill>
                <a:schemeClr val="tx2"/>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000"/>
                <a:buFontTx/>
                <a:buNone/>
                <a:tabLst/>
                <a:defRPr/>
              </a:pPr>
              <a:r>
                <a:rPr kumimoji="0" lang="en-GB" sz="1599" b="1" i="0" u="none" strike="noStrike" kern="1200" cap="none" spc="0" normalizeH="0" baseline="0" noProof="0" dirty="0">
                  <a:ln>
                    <a:noFill/>
                  </a:ln>
                  <a:solidFill>
                    <a:srgbClr val="FFFFFF"/>
                  </a:solidFill>
                  <a:effectLst/>
                  <a:uLnTx/>
                  <a:uFillTx/>
                  <a:latin typeface="Arial" panose="020B0604020202020204"/>
                  <a:ea typeface="MS PGothic" charset="0"/>
                  <a:cs typeface="+mn-cs"/>
                </a:rPr>
                <a:t>Key inclusion criteria</a:t>
              </a:r>
              <a:endParaRPr kumimoji="0"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12" name="Google Shape;128;p14">
            <a:extLst>
              <a:ext uri="{FF2B5EF4-FFF2-40B4-BE49-F238E27FC236}">
                <a16:creationId xmlns:a16="http://schemas.microsoft.com/office/drawing/2014/main" id="{8A94682F-6CA5-1A5E-227F-52F75A673010}"/>
              </a:ext>
            </a:extLst>
          </p:cNvPr>
          <p:cNvSpPr/>
          <p:nvPr/>
        </p:nvSpPr>
        <p:spPr>
          <a:xfrm>
            <a:off x="5144927" y="1430402"/>
            <a:ext cx="6516469" cy="482334"/>
          </a:xfrm>
          <a:prstGeom prst="round1Rect">
            <a:avLst>
              <a:gd name="adj" fmla="val 16667"/>
            </a:avLst>
          </a:prstGeom>
          <a:solidFill>
            <a:srgbClr val="0B41CD"/>
          </a:solidFill>
          <a:ln w="28575" cap="flat" cmpd="sng">
            <a:solidFill>
              <a:schemeClr val="tx2"/>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000"/>
              <a:buFontTx/>
              <a:buNone/>
              <a:tabLst/>
              <a:defRPr/>
            </a:pPr>
            <a:r>
              <a:rPr kumimoji="0" lang="en-GB" sz="1599" b="1" i="0" u="none" strike="noStrike" kern="1200" cap="none" spc="0" normalizeH="0" baseline="0" noProof="0" dirty="0">
                <a:ln>
                  <a:noFill/>
                </a:ln>
                <a:solidFill>
                  <a:srgbClr val="FFFFFF"/>
                </a:solidFill>
                <a:effectLst/>
                <a:uLnTx/>
                <a:uFillTx/>
                <a:latin typeface="Arial" panose="020B0604020202020204"/>
                <a:ea typeface="MS PGothic" charset="0"/>
                <a:cs typeface="+mn-cs"/>
              </a:rPr>
              <a:t>Mosunetuzumab SC administration</a:t>
            </a:r>
            <a:endParaRPr kumimoji="0"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3" name="Google Shape;92;p14">
            <a:extLst>
              <a:ext uri="{FF2B5EF4-FFF2-40B4-BE49-F238E27FC236}">
                <a16:creationId xmlns:a16="http://schemas.microsoft.com/office/drawing/2014/main" id="{5D17D956-2793-FB5C-39BD-5246512ED355}"/>
              </a:ext>
            </a:extLst>
          </p:cNvPr>
          <p:cNvSpPr/>
          <p:nvPr/>
        </p:nvSpPr>
        <p:spPr>
          <a:xfrm>
            <a:off x="5144927" y="1921319"/>
            <a:ext cx="6516469" cy="3770580"/>
          </a:xfrm>
          <a:prstGeom prst="rect">
            <a:avLst/>
          </a:prstGeom>
          <a:noFill/>
          <a:ln w="28575" cap="flat" cmpd="sng">
            <a:solidFill>
              <a:srgbClr val="0B41CD"/>
            </a:solidFill>
            <a:prstDash val="solid"/>
            <a:round/>
            <a:headEnd type="none" w="sm" len="sm"/>
            <a:tailEnd type="none" w="sm" len="sm"/>
          </a:ln>
        </p:spPr>
        <p:txBody>
          <a:bodyPr spcFirstLastPara="1" wrap="square" lIns="121862" tIns="143956" rIns="121862" bIns="60915" anchor="t" anchorCtr="0">
            <a:noAutofit/>
          </a:bodyPr>
          <a:lstStyle/>
          <a:p>
            <a:pPr marL="457051" marR="0" lvl="0" indent="-457051"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1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nvGrpSpPr>
          <p:cNvPr id="14" name="Group 13">
            <a:extLst>
              <a:ext uri="{FF2B5EF4-FFF2-40B4-BE49-F238E27FC236}">
                <a16:creationId xmlns:a16="http://schemas.microsoft.com/office/drawing/2014/main" id="{CBFD67AC-8582-0A1F-D0D6-94D27AC1776A}"/>
              </a:ext>
            </a:extLst>
          </p:cNvPr>
          <p:cNvGrpSpPr/>
          <p:nvPr/>
        </p:nvGrpSpPr>
        <p:grpSpPr>
          <a:xfrm>
            <a:off x="553510" y="3082141"/>
            <a:ext cx="4328844" cy="1423945"/>
            <a:chOff x="379513" y="1238245"/>
            <a:chExt cx="3394045" cy="1568441"/>
          </a:xfrm>
        </p:grpSpPr>
        <p:sp>
          <p:nvSpPr>
            <p:cNvPr id="15" name="Google Shape;92;p14">
              <a:extLst>
                <a:ext uri="{FF2B5EF4-FFF2-40B4-BE49-F238E27FC236}">
                  <a16:creationId xmlns:a16="http://schemas.microsoft.com/office/drawing/2014/main" id="{2063D7F1-D1E9-D315-65A3-E5B8E42EF6EE}"/>
                </a:ext>
              </a:extLst>
            </p:cNvPr>
            <p:cNvSpPr/>
            <p:nvPr/>
          </p:nvSpPr>
          <p:spPr>
            <a:xfrm>
              <a:off x="379513" y="1624797"/>
              <a:ext cx="3394044" cy="1181889"/>
            </a:xfrm>
            <a:prstGeom prst="rect">
              <a:avLst/>
            </a:prstGeom>
            <a:noFill/>
            <a:ln w="28575" cap="flat" cmpd="sng">
              <a:solidFill>
                <a:schemeClr val="accent6"/>
              </a:solidFill>
              <a:prstDash val="solid"/>
              <a:round/>
              <a:headEnd type="none" w="sm" len="sm"/>
              <a:tailEnd type="none" w="sm" len="sm"/>
            </a:ln>
          </p:spPr>
          <p:txBody>
            <a:bodyPr spcFirstLastPara="1" wrap="square" lIns="95970" tIns="95970" rIns="0" bIns="47985" anchor="t" anchorCtr="0">
              <a:noAutofit/>
            </a:bodyPr>
            <a:lstStyle/>
            <a:p>
              <a:pPr marL="0" marR="0" lvl="0" indent="-239922" algn="l" defTabSz="914400" rtl="0" eaLnBrk="1" fontAlgn="auto" latinLnBrk="0" hangingPunct="1">
                <a:lnSpc>
                  <a:spcPct val="100000"/>
                </a:lnSpc>
                <a:spcBef>
                  <a:spcPts val="0"/>
                </a:spcBef>
                <a:spcAft>
                  <a:spcPts val="267"/>
                </a:spcAft>
                <a:buClr>
                  <a:srgbClr val="000000"/>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Mosunetuzumab SC step-up dosing in C1</a:t>
              </a:r>
            </a:p>
            <a:p>
              <a:pPr marL="239922" marR="0" lvl="0" indent="-239922" algn="l" defTabSz="914400" rtl="0" eaLnBrk="1" fontAlgn="auto" latinLnBrk="0" hangingPunct="1">
                <a:lnSpc>
                  <a:spcPct val="100000"/>
                </a:lnSpc>
                <a:spcBef>
                  <a:spcPts val="0"/>
                </a:spcBef>
                <a:spcAft>
                  <a:spcPts val="267"/>
                </a:spcAft>
                <a:buClr>
                  <a:srgbClr val="000000"/>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Corticosteroid prophylaxis* was mandatory in C1–2 and optional thereafter</a:t>
              </a:r>
            </a:p>
            <a:p>
              <a:pPr marL="239922" marR="0" lvl="0" indent="-239922" algn="l" defTabSz="914400" rtl="0" eaLnBrk="1" fontAlgn="auto" latinLnBrk="0" hangingPunct="1">
                <a:lnSpc>
                  <a:spcPct val="100000"/>
                </a:lnSpc>
                <a:spcBef>
                  <a:spcPts val="0"/>
                </a:spcBef>
                <a:spcAft>
                  <a:spcPts val="267"/>
                </a:spcAft>
                <a:buClr>
                  <a:srgbClr val="000000"/>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Hospitalization was not mandatory</a:t>
              </a:r>
            </a:p>
          </p:txBody>
        </p:sp>
        <p:sp>
          <p:nvSpPr>
            <p:cNvPr id="16" name="Google Shape;128;p14">
              <a:extLst>
                <a:ext uri="{FF2B5EF4-FFF2-40B4-BE49-F238E27FC236}">
                  <a16:creationId xmlns:a16="http://schemas.microsoft.com/office/drawing/2014/main" id="{A5D6C8A6-CF5C-C59B-40F0-AB3EE6D4C406}"/>
                </a:ext>
              </a:extLst>
            </p:cNvPr>
            <p:cNvSpPr/>
            <p:nvPr/>
          </p:nvSpPr>
          <p:spPr>
            <a:xfrm>
              <a:off x="379514" y="1238245"/>
              <a:ext cx="3394044" cy="359999"/>
            </a:xfrm>
            <a:prstGeom prst="round1Rect">
              <a:avLst>
                <a:gd name="adj" fmla="val 16667"/>
              </a:avLst>
            </a:prstGeom>
            <a:solidFill>
              <a:schemeClr val="accent6"/>
            </a:solidFill>
            <a:ln w="28575" cap="flat" cmpd="sng">
              <a:solidFill>
                <a:schemeClr val="accent6"/>
              </a:solidFill>
              <a:prstDash val="solid"/>
              <a:round/>
              <a:headEnd type="none" w="sm" len="sm"/>
              <a:tailEnd type="none" w="sm" len="sm"/>
            </a:ln>
          </p:spPr>
          <p:txBody>
            <a:bodyPr spcFirstLastPara="1" wrap="square" lIns="121862" tIns="60915" rIns="0"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000"/>
                <a:buFontTx/>
                <a:buNone/>
                <a:tabLst/>
                <a:defRPr/>
              </a:pPr>
              <a:r>
                <a:rPr kumimoji="0" lang="en-GB" sz="1599" b="1" i="0" u="none" strike="noStrike" kern="1200" cap="none" spc="0" normalizeH="0" baseline="0" noProof="0" dirty="0">
                  <a:ln>
                    <a:noFill/>
                  </a:ln>
                  <a:solidFill>
                    <a:srgbClr val="FFFFFF"/>
                  </a:solidFill>
                  <a:effectLst/>
                  <a:uLnTx/>
                  <a:uFillTx/>
                  <a:latin typeface="Arial" panose="020B0604020202020204"/>
                  <a:ea typeface="MS PGothic" charset="0"/>
                  <a:cs typeface="+mn-cs"/>
                </a:rPr>
                <a:t>CRS mitigation</a:t>
              </a:r>
              <a:endParaRPr kumimoji="0" sz="1599" b="0" i="0" u="none" strike="noStrike" kern="1200" cap="none" spc="0" normalizeH="0" baseline="0" noProof="0" dirty="0">
                <a:ln>
                  <a:noFill/>
                </a:ln>
                <a:solidFill>
                  <a:srgbClr val="FFFFFF"/>
                </a:solidFill>
                <a:effectLst/>
                <a:highlight>
                  <a:srgbClr val="0000FF"/>
                </a:highligh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EF83C1D2-349D-401D-6B61-1983DAFF46CC}"/>
              </a:ext>
            </a:extLst>
          </p:cNvPr>
          <p:cNvGrpSpPr/>
          <p:nvPr/>
        </p:nvGrpSpPr>
        <p:grpSpPr>
          <a:xfrm>
            <a:off x="553510" y="4595730"/>
            <a:ext cx="4328841" cy="1096159"/>
            <a:chOff x="379514" y="1522187"/>
            <a:chExt cx="3394044" cy="1207393"/>
          </a:xfrm>
        </p:grpSpPr>
        <p:sp>
          <p:nvSpPr>
            <p:cNvPr id="18" name="Google Shape;92;p14">
              <a:extLst>
                <a:ext uri="{FF2B5EF4-FFF2-40B4-BE49-F238E27FC236}">
                  <a16:creationId xmlns:a16="http://schemas.microsoft.com/office/drawing/2014/main" id="{7926F7A3-BB3F-381C-E11A-F0E7E2134E71}"/>
                </a:ext>
              </a:extLst>
            </p:cNvPr>
            <p:cNvSpPr/>
            <p:nvPr/>
          </p:nvSpPr>
          <p:spPr>
            <a:xfrm>
              <a:off x="379514" y="1813647"/>
              <a:ext cx="3394044" cy="915933"/>
            </a:xfrm>
            <a:prstGeom prst="rect">
              <a:avLst/>
            </a:prstGeom>
            <a:noFill/>
            <a:ln w="28575" cap="flat" cmpd="sng">
              <a:solidFill>
                <a:schemeClr val="bg2"/>
              </a:solidFill>
              <a:prstDash val="solid"/>
              <a:round/>
              <a:headEnd type="none" w="sm" len="sm"/>
              <a:tailEnd type="none" w="sm" len="sm"/>
            </a:ln>
          </p:spPr>
          <p:txBody>
            <a:bodyPr spcFirstLastPara="1" wrap="square" lIns="121862" tIns="95970" rIns="121862" bIns="0" anchor="ctr" anchorCtr="0">
              <a:noAutofit/>
            </a:bodyPr>
            <a:lstStyle/>
            <a:p>
              <a:pPr marL="239922" marR="0" lvl="0" indent="-239922" algn="l" defTabSz="914400" rtl="0" eaLnBrk="1" fontAlgn="auto" latinLnBrk="0" hangingPunct="1">
                <a:lnSpc>
                  <a:spcPct val="100000"/>
                </a:lnSpc>
                <a:spcBef>
                  <a:spcPts val="0"/>
                </a:spcBef>
                <a:spcAft>
                  <a:spcPts val="267"/>
                </a:spcAft>
                <a:buClr>
                  <a:srgbClr val="E7E6E6"/>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Primary: INV-assessed ORR by Lugano criteria </a:t>
              </a:r>
            </a:p>
            <a:p>
              <a:pPr marL="239922" marR="0" lvl="0" indent="-239922" algn="l" defTabSz="914400" rtl="0" eaLnBrk="1" fontAlgn="auto" latinLnBrk="0" hangingPunct="1">
                <a:lnSpc>
                  <a:spcPct val="100000"/>
                </a:lnSpc>
                <a:spcBef>
                  <a:spcPts val="0"/>
                </a:spcBef>
                <a:spcAft>
                  <a:spcPts val="267"/>
                </a:spcAft>
                <a:buClr>
                  <a:srgbClr val="E7E6E6"/>
                </a:buClr>
                <a:buSzTx/>
                <a:buFont typeface="Arial" panose="020B0604020202020204" pitchFamily="34" charset="0"/>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Key secondary: PFS, DOR, DOCR, </a:t>
              </a:r>
              <a:b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b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time to response, safety</a:t>
              </a:r>
            </a:p>
          </p:txBody>
        </p:sp>
        <p:sp>
          <p:nvSpPr>
            <p:cNvPr id="19" name="Google Shape;128;p14">
              <a:extLst>
                <a:ext uri="{FF2B5EF4-FFF2-40B4-BE49-F238E27FC236}">
                  <a16:creationId xmlns:a16="http://schemas.microsoft.com/office/drawing/2014/main" id="{D730A2F6-68AB-1630-BBED-EB6C78E180FB}"/>
                </a:ext>
              </a:extLst>
            </p:cNvPr>
            <p:cNvSpPr/>
            <p:nvPr/>
          </p:nvSpPr>
          <p:spPr>
            <a:xfrm>
              <a:off x="379514" y="1522187"/>
              <a:ext cx="3394044" cy="360001"/>
            </a:xfrm>
            <a:prstGeom prst="round1Rect">
              <a:avLst>
                <a:gd name="adj" fmla="val 16667"/>
              </a:avLst>
            </a:prstGeom>
            <a:solidFill>
              <a:schemeClr val="bg2"/>
            </a:solidFill>
            <a:ln w="28575" cap="flat" cmpd="sng">
              <a:solidFill>
                <a:schemeClr val="bg2"/>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000"/>
                <a:buFontTx/>
                <a:buNone/>
                <a:tabLst/>
                <a:defRPr/>
              </a:pPr>
              <a:r>
                <a:rPr kumimoji="0" lang="en-GB" sz="1599" b="1" i="0" u="none" strike="noStrike" kern="1200" cap="none" spc="0" normalizeH="0" baseline="0" noProof="0" dirty="0">
                  <a:ln>
                    <a:noFill/>
                  </a:ln>
                  <a:solidFill>
                    <a:srgbClr val="111F34"/>
                  </a:solidFill>
                  <a:effectLst/>
                  <a:uLnTx/>
                  <a:uFillTx/>
                  <a:latin typeface="Arial" panose="020B0604020202020204"/>
                  <a:ea typeface="MS PGothic" charset="0"/>
                  <a:cs typeface="+mn-cs"/>
                </a:rPr>
                <a:t>Endpoints</a:t>
              </a:r>
              <a:endParaRPr kumimoji="0" sz="1599" b="0" i="0" u="none" strike="noStrike" kern="1200" cap="none" spc="0" normalizeH="0" baseline="0" noProof="0" dirty="0">
                <a:ln>
                  <a:noFill/>
                </a:ln>
                <a:solidFill>
                  <a:srgbClr val="111F34"/>
                </a:solidFill>
                <a:effectLst/>
                <a:uLnTx/>
                <a:uFillTx/>
                <a:latin typeface="Arial"/>
                <a:ea typeface="Arial"/>
                <a:cs typeface="Arial"/>
                <a:sym typeface="Arial"/>
              </a:endParaRPr>
            </a:p>
          </p:txBody>
        </p:sp>
      </p:grpSp>
      <p:grpSp>
        <p:nvGrpSpPr>
          <p:cNvPr id="20" name="Group 19">
            <a:extLst>
              <a:ext uri="{FF2B5EF4-FFF2-40B4-BE49-F238E27FC236}">
                <a16:creationId xmlns:a16="http://schemas.microsoft.com/office/drawing/2014/main" id="{FD97E35F-BDFF-3BB5-B42E-412DB133EDDE}"/>
              </a:ext>
            </a:extLst>
          </p:cNvPr>
          <p:cNvGrpSpPr/>
          <p:nvPr/>
        </p:nvGrpSpPr>
        <p:grpSpPr>
          <a:xfrm>
            <a:off x="5501841" y="2389030"/>
            <a:ext cx="5943102" cy="3021433"/>
            <a:chOff x="4024625" y="1853056"/>
            <a:chExt cx="4586261" cy="2266774"/>
          </a:xfrm>
        </p:grpSpPr>
        <p:sp>
          <p:nvSpPr>
            <p:cNvPr id="21" name="Rectangle 20">
              <a:extLst>
                <a:ext uri="{FF2B5EF4-FFF2-40B4-BE49-F238E27FC236}">
                  <a16:creationId xmlns:a16="http://schemas.microsoft.com/office/drawing/2014/main" id="{CC1B5C3F-161B-0921-2C40-517A3C9F71C4}"/>
                </a:ext>
              </a:extLst>
            </p:cNvPr>
            <p:cNvSpPr/>
            <p:nvPr/>
          </p:nvSpPr>
          <p:spPr>
            <a:xfrm>
              <a:off x="4754553" y="3758626"/>
              <a:ext cx="1819064" cy="3612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000000"/>
                  </a:solidFill>
                  <a:effectLst/>
                  <a:uLnTx/>
                  <a:uFillTx/>
                  <a:latin typeface="Arial" panose="020B0604020202020204"/>
                  <a:ea typeface="+mn-ea"/>
                  <a:cs typeface="+mn-cs"/>
                </a:rPr>
                <a:t>21-day cycles</a:t>
              </a:r>
            </a:p>
          </p:txBody>
        </p:sp>
        <p:sp>
          <p:nvSpPr>
            <p:cNvPr id="22" name="Left Brace 21">
              <a:extLst>
                <a:ext uri="{FF2B5EF4-FFF2-40B4-BE49-F238E27FC236}">
                  <a16:creationId xmlns:a16="http://schemas.microsoft.com/office/drawing/2014/main" id="{6492D2D6-2D9B-2056-513E-1359E484C3FF}"/>
                </a:ext>
              </a:extLst>
            </p:cNvPr>
            <p:cNvSpPr/>
            <p:nvPr/>
          </p:nvSpPr>
          <p:spPr>
            <a:xfrm rot="16200000">
              <a:off x="5637656" y="2327062"/>
              <a:ext cx="94334" cy="2665759"/>
            </a:xfrm>
            <a:prstGeom prst="leftBrace">
              <a:avLst>
                <a:gd name="adj1" fmla="val 35899"/>
                <a:gd name="adj2" fmla="val 4863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3" name="Google Shape;139;p11">
              <a:extLst>
                <a:ext uri="{FF2B5EF4-FFF2-40B4-BE49-F238E27FC236}">
                  <a16:creationId xmlns:a16="http://schemas.microsoft.com/office/drawing/2014/main" id="{D0E5FEC5-5914-98A0-073C-D15305C6EDBC}"/>
                </a:ext>
              </a:extLst>
            </p:cNvPr>
            <p:cNvCxnSpPr>
              <a:cxnSpLocks/>
            </p:cNvCxnSpPr>
            <p:nvPr/>
          </p:nvCxnSpPr>
          <p:spPr>
            <a:xfrm>
              <a:off x="4882235" y="2066151"/>
              <a:ext cx="0" cy="1141807"/>
            </a:xfrm>
            <a:prstGeom prst="straightConnector1">
              <a:avLst/>
            </a:prstGeom>
            <a:noFill/>
            <a:ln w="12700" cap="flat" cmpd="sng">
              <a:solidFill>
                <a:srgbClr val="000000"/>
              </a:solidFill>
              <a:prstDash val="solid"/>
              <a:round/>
              <a:headEnd type="none" w="sm" len="sm"/>
              <a:tailEnd type="triangle" w="med" len="med"/>
            </a:ln>
          </p:spPr>
        </p:cxnSp>
        <p:cxnSp>
          <p:nvCxnSpPr>
            <p:cNvPr id="24" name="Google Shape;138;p11">
              <a:extLst>
                <a:ext uri="{FF2B5EF4-FFF2-40B4-BE49-F238E27FC236}">
                  <a16:creationId xmlns:a16="http://schemas.microsoft.com/office/drawing/2014/main" id="{1CF88F15-FD76-BF04-34FC-CF43039EF5E5}"/>
                </a:ext>
              </a:extLst>
            </p:cNvPr>
            <p:cNvCxnSpPr>
              <a:cxnSpLocks/>
            </p:cNvCxnSpPr>
            <p:nvPr/>
          </p:nvCxnSpPr>
          <p:spPr>
            <a:xfrm>
              <a:off x="5276937" y="1963773"/>
              <a:ext cx="0" cy="1245645"/>
            </a:xfrm>
            <a:prstGeom prst="straightConnector1">
              <a:avLst/>
            </a:prstGeom>
            <a:noFill/>
            <a:ln w="12700" cap="flat" cmpd="sng">
              <a:solidFill>
                <a:srgbClr val="000000"/>
              </a:solidFill>
              <a:prstDash val="solid"/>
              <a:round/>
              <a:headEnd type="none" w="sm" len="sm"/>
              <a:tailEnd type="triangle" w="med" len="med"/>
            </a:ln>
          </p:spPr>
        </p:cxnSp>
        <p:cxnSp>
          <p:nvCxnSpPr>
            <p:cNvPr id="27" name="Google Shape;140;p11">
              <a:extLst>
                <a:ext uri="{FF2B5EF4-FFF2-40B4-BE49-F238E27FC236}">
                  <a16:creationId xmlns:a16="http://schemas.microsoft.com/office/drawing/2014/main" id="{61F2966D-81A5-66A0-1226-84BFEBF8DB66}"/>
                </a:ext>
              </a:extLst>
            </p:cNvPr>
            <p:cNvCxnSpPr>
              <a:cxnSpLocks/>
            </p:cNvCxnSpPr>
            <p:nvPr/>
          </p:nvCxnSpPr>
          <p:spPr>
            <a:xfrm>
              <a:off x="6219519" y="1964274"/>
              <a:ext cx="0" cy="1245145"/>
            </a:xfrm>
            <a:prstGeom prst="straightConnector1">
              <a:avLst/>
            </a:prstGeom>
            <a:noFill/>
            <a:ln w="12700" cap="flat" cmpd="sng">
              <a:solidFill>
                <a:srgbClr val="000000"/>
              </a:solidFill>
              <a:prstDash val="solid"/>
              <a:round/>
              <a:headEnd type="none" w="sm" len="sm"/>
              <a:tailEnd type="triangle" w="med" len="med"/>
            </a:ln>
          </p:spPr>
        </p:cxnSp>
        <p:sp>
          <p:nvSpPr>
            <p:cNvPr id="28" name="Google Shape;128;p11">
              <a:extLst>
                <a:ext uri="{FF2B5EF4-FFF2-40B4-BE49-F238E27FC236}">
                  <a16:creationId xmlns:a16="http://schemas.microsoft.com/office/drawing/2014/main" id="{9F8702A8-8B1E-593B-CF3C-9C70AC0EEF6D}"/>
                </a:ext>
              </a:extLst>
            </p:cNvPr>
            <p:cNvSpPr/>
            <p:nvPr/>
          </p:nvSpPr>
          <p:spPr>
            <a:xfrm>
              <a:off x="4351941" y="3214176"/>
              <a:ext cx="846756" cy="246838"/>
            </a:xfrm>
            <a:prstGeom prst="rect">
              <a:avLst/>
            </a:prstGeom>
            <a:solidFill>
              <a:srgbClr val="7F7F7F"/>
            </a:solidFill>
            <a:ln>
              <a:noFill/>
            </a:ln>
          </p:spPr>
          <p:txBody>
            <a:bodyPr spcFirstLastPara="1" wrap="square" lIns="121862" tIns="60915" rIns="121862" bIns="6091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Tx/>
                <a:buNone/>
                <a:tabLst/>
                <a:defRPr/>
              </a:pPr>
              <a:r>
                <a:rPr kumimoji="0" lang="en-GB" sz="1333" b="0" i="0" u="none" strike="noStrike" kern="1200" cap="none" spc="0" normalizeH="0" baseline="0" noProof="0" dirty="0">
                  <a:ln>
                    <a:noFill/>
                  </a:ln>
                  <a:solidFill>
                    <a:srgbClr val="FFFFFF"/>
                  </a:solidFill>
                  <a:effectLst/>
                  <a:uLnTx/>
                  <a:uFillTx/>
                  <a:latin typeface="Arial"/>
                  <a:ea typeface="Arial"/>
                  <a:cs typeface="Arial"/>
                  <a:sym typeface="Arial"/>
                </a:rPr>
                <a:t>C1</a:t>
              </a:r>
              <a:endParaRPr kumimoji="0" sz="13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9" name="Google Shape;132;p11">
              <a:extLst>
                <a:ext uri="{FF2B5EF4-FFF2-40B4-BE49-F238E27FC236}">
                  <a16:creationId xmlns:a16="http://schemas.microsoft.com/office/drawing/2014/main" id="{3471EC5E-C23D-DC14-CAD5-1AE6000D9A30}"/>
                </a:ext>
              </a:extLst>
            </p:cNvPr>
            <p:cNvSpPr/>
            <p:nvPr/>
          </p:nvSpPr>
          <p:spPr>
            <a:xfrm>
              <a:off x="6170944" y="3214176"/>
              <a:ext cx="846756" cy="246838"/>
            </a:xfrm>
            <a:prstGeom prst="rect">
              <a:avLst/>
            </a:prstGeom>
            <a:solidFill>
              <a:srgbClr val="7F7F7F"/>
            </a:solidFill>
            <a:ln>
              <a:noFill/>
            </a:ln>
          </p:spPr>
          <p:txBody>
            <a:bodyPr spcFirstLastPara="1" wrap="square" lIns="121862" tIns="60915" rIns="121862" bIns="6091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Tx/>
                <a:buNone/>
                <a:tabLst/>
                <a:defRPr/>
              </a:pPr>
              <a:r>
                <a:rPr kumimoji="0" lang="en-GB" sz="1333" b="0" i="0" u="none" strike="noStrike" kern="1200" cap="none" spc="0" normalizeH="0" baseline="0" noProof="0" dirty="0">
                  <a:ln>
                    <a:noFill/>
                  </a:ln>
                  <a:solidFill>
                    <a:srgbClr val="FFFFFF"/>
                  </a:solidFill>
                  <a:effectLst/>
                  <a:uLnTx/>
                  <a:uFillTx/>
                  <a:latin typeface="Arial"/>
                  <a:ea typeface="Arial"/>
                  <a:cs typeface="Arial"/>
                  <a:sym typeface="Arial"/>
                </a:rPr>
                <a:t>C3‒17</a:t>
              </a:r>
              <a:endParaRPr kumimoji="0" sz="13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1" name="Google Shape;135;p11">
              <a:extLst>
                <a:ext uri="{FF2B5EF4-FFF2-40B4-BE49-F238E27FC236}">
                  <a16:creationId xmlns:a16="http://schemas.microsoft.com/office/drawing/2014/main" id="{CE40A87B-1C9C-803F-8EF0-3137A715D5E3}"/>
                </a:ext>
              </a:extLst>
            </p:cNvPr>
            <p:cNvSpPr/>
            <p:nvPr/>
          </p:nvSpPr>
          <p:spPr>
            <a:xfrm>
              <a:off x="4655479" y="1853056"/>
              <a:ext cx="555449" cy="307774"/>
            </a:xfrm>
            <a:prstGeom prst="rect">
              <a:avLst/>
            </a:prstGeom>
            <a:solidFill>
              <a:schemeClr val="tx2"/>
            </a:solidFill>
            <a:ln>
              <a:noFill/>
            </a:ln>
          </p:spPr>
          <p:txBody>
            <a:bodyPr spcFirstLastPara="1" wrap="square" lIns="0" tIns="47985" rIns="0" bIns="4798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D15: 45mg</a:t>
              </a:r>
              <a:endParaRPr kumimoji="0" sz="1266" b="0" i="0" u="none" strike="noStrike" kern="1200" cap="none" spc="0" normalizeH="0" baseline="0" noProof="0" dirty="0">
                <a:ln>
                  <a:noFill/>
                </a:ln>
                <a:solidFill>
                  <a:srgbClr val="FFFFFF"/>
                </a:solidFill>
                <a:effectLst/>
                <a:uLnTx/>
                <a:uFillTx/>
                <a:latin typeface="Arial" panose="020B0604020202020204"/>
                <a:ea typeface="MS PGothic" charset="0"/>
                <a:cs typeface="+mn-cs"/>
              </a:endParaRPr>
            </a:p>
          </p:txBody>
        </p:sp>
        <p:cxnSp>
          <p:nvCxnSpPr>
            <p:cNvPr id="32" name="Google Shape;136;p11">
              <a:extLst>
                <a:ext uri="{FF2B5EF4-FFF2-40B4-BE49-F238E27FC236}">
                  <a16:creationId xmlns:a16="http://schemas.microsoft.com/office/drawing/2014/main" id="{527C00FC-86D8-C394-6E2E-B398883589C0}"/>
                </a:ext>
              </a:extLst>
            </p:cNvPr>
            <p:cNvCxnSpPr/>
            <p:nvPr/>
          </p:nvCxnSpPr>
          <p:spPr>
            <a:xfrm>
              <a:off x="4355664" y="3006516"/>
              <a:ext cx="0" cy="201440"/>
            </a:xfrm>
            <a:prstGeom prst="straightConnector1">
              <a:avLst/>
            </a:prstGeom>
            <a:noFill/>
            <a:ln w="12700" cap="flat" cmpd="sng">
              <a:solidFill>
                <a:srgbClr val="000000"/>
              </a:solidFill>
              <a:prstDash val="solid"/>
              <a:round/>
              <a:headEnd type="none" w="sm" len="sm"/>
              <a:tailEnd type="triangle" w="med" len="med"/>
            </a:ln>
          </p:spPr>
        </p:cxnSp>
        <p:cxnSp>
          <p:nvCxnSpPr>
            <p:cNvPr id="33" name="Google Shape;137;p11">
              <a:extLst>
                <a:ext uri="{FF2B5EF4-FFF2-40B4-BE49-F238E27FC236}">
                  <a16:creationId xmlns:a16="http://schemas.microsoft.com/office/drawing/2014/main" id="{D9F58431-51C2-2095-C4BB-15B7B37D1F7D}"/>
                </a:ext>
              </a:extLst>
            </p:cNvPr>
            <p:cNvCxnSpPr>
              <a:cxnSpLocks/>
            </p:cNvCxnSpPr>
            <p:nvPr/>
          </p:nvCxnSpPr>
          <p:spPr>
            <a:xfrm>
              <a:off x="4569063" y="2160830"/>
              <a:ext cx="0" cy="1047125"/>
            </a:xfrm>
            <a:prstGeom prst="straightConnector1">
              <a:avLst/>
            </a:prstGeom>
            <a:noFill/>
            <a:ln w="12700" cap="flat" cmpd="sng">
              <a:solidFill>
                <a:srgbClr val="000000"/>
              </a:solidFill>
              <a:prstDash val="solid"/>
              <a:round/>
              <a:headEnd type="none" w="sm" len="sm"/>
              <a:tailEnd type="triangle" w="med" len="med"/>
            </a:ln>
          </p:spPr>
        </p:cxnSp>
        <p:sp>
          <p:nvSpPr>
            <p:cNvPr id="34" name="Google Shape;141;p11">
              <a:extLst>
                <a:ext uri="{FF2B5EF4-FFF2-40B4-BE49-F238E27FC236}">
                  <a16:creationId xmlns:a16="http://schemas.microsoft.com/office/drawing/2014/main" id="{1263856F-F9DD-0CAE-A797-78F037E0D347}"/>
                </a:ext>
              </a:extLst>
            </p:cNvPr>
            <p:cNvSpPr/>
            <p:nvPr/>
          </p:nvSpPr>
          <p:spPr>
            <a:xfrm>
              <a:off x="4024625" y="2717259"/>
              <a:ext cx="450965" cy="307774"/>
            </a:xfrm>
            <a:prstGeom prst="rect">
              <a:avLst/>
            </a:prstGeom>
            <a:solidFill>
              <a:schemeClr val="accent3"/>
            </a:solidFill>
            <a:ln>
              <a:noFill/>
            </a:ln>
          </p:spPr>
          <p:txBody>
            <a:bodyPr spcFirstLastPara="1" wrap="square" lIns="0" tIns="47985" rIns="0" bIns="4798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D1: 5mg</a:t>
              </a:r>
              <a:endParaRPr kumimoji="0" sz="1266"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35" name="Google Shape;135;p11">
              <a:extLst>
                <a:ext uri="{FF2B5EF4-FFF2-40B4-BE49-F238E27FC236}">
                  <a16:creationId xmlns:a16="http://schemas.microsoft.com/office/drawing/2014/main" id="{F716DAFF-D53D-B2DB-D061-4D2601640110}"/>
                </a:ext>
              </a:extLst>
            </p:cNvPr>
            <p:cNvSpPr/>
            <p:nvPr/>
          </p:nvSpPr>
          <p:spPr>
            <a:xfrm>
              <a:off x="5243152" y="1853056"/>
              <a:ext cx="555449" cy="307774"/>
            </a:xfrm>
            <a:prstGeom prst="rect">
              <a:avLst/>
            </a:prstGeom>
            <a:solidFill>
              <a:schemeClr val="tx2"/>
            </a:solidFill>
            <a:ln>
              <a:noFill/>
            </a:ln>
          </p:spPr>
          <p:txBody>
            <a:bodyPr spcFirstLastPara="1" wrap="square" lIns="0" tIns="47985" rIns="0" bIns="4798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D1: </a:t>
              </a:r>
              <a:b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b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45mg</a:t>
              </a:r>
              <a:endParaRPr kumimoji="0" sz="1266" b="0" i="0" u="none" strike="noStrike" kern="1200" cap="none" spc="0" normalizeH="0" baseline="0" noProof="0" dirty="0">
                <a:ln>
                  <a:noFill/>
                </a:ln>
                <a:solidFill>
                  <a:srgbClr val="FFFFFF"/>
                </a:solidFill>
                <a:effectLst/>
                <a:uLnTx/>
                <a:uFillTx/>
                <a:latin typeface="Arial" panose="020B0604020202020204"/>
                <a:ea typeface="MS PGothic" charset="0"/>
                <a:cs typeface="+mn-cs"/>
              </a:endParaRPr>
            </a:p>
          </p:txBody>
        </p:sp>
        <p:sp>
          <p:nvSpPr>
            <p:cNvPr id="36" name="Google Shape;129;p11">
              <a:extLst>
                <a:ext uri="{FF2B5EF4-FFF2-40B4-BE49-F238E27FC236}">
                  <a16:creationId xmlns:a16="http://schemas.microsoft.com/office/drawing/2014/main" id="{E6DB61DA-6904-66E9-1944-3BF7CA510811}"/>
                </a:ext>
              </a:extLst>
            </p:cNvPr>
            <p:cNvSpPr/>
            <p:nvPr/>
          </p:nvSpPr>
          <p:spPr>
            <a:xfrm>
              <a:off x="5220332" y="3214176"/>
              <a:ext cx="846756" cy="246838"/>
            </a:xfrm>
            <a:prstGeom prst="rect">
              <a:avLst/>
            </a:prstGeom>
            <a:solidFill>
              <a:srgbClr val="7F7F7F"/>
            </a:solidFill>
            <a:ln>
              <a:noFill/>
            </a:ln>
          </p:spPr>
          <p:txBody>
            <a:bodyPr spcFirstLastPara="1" wrap="square" lIns="121862" tIns="60915" rIns="121862" bIns="6091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Tx/>
                <a:buNone/>
                <a:tabLst/>
                <a:defRPr/>
              </a:pPr>
              <a:r>
                <a:rPr kumimoji="0" lang="en-GB" sz="1333" b="0" i="0" u="none" strike="noStrike" kern="1200" cap="none" spc="0" normalizeH="0" baseline="0" noProof="0" dirty="0">
                  <a:ln>
                    <a:noFill/>
                  </a:ln>
                  <a:solidFill>
                    <a:srgbClr val="FFFFFF"/>
                  </a:solidFill>
                  <a:effectLst/>
                  <a:uLnTx/>
                  <a:uFillTx/>
                  <a:latin typeface="Arial"/>
                  <a:ea typeface="Arial"/>
                  <a:cs typeface="Arial"/>
                  <a:sym typeface="Arial"/>
                </a:rPr>
                <a:t>C2</a:t>
              </a:r>
              <a:endParaRPr kumimoji="0" sz="13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 name="Google Shape;131;p11">
              <a:extLst>
                <a:ext uri="{FF2B5EF4-FFF2-40B4-BE49-F238E27FC236}">
                  <a16:creationId xmlns:a16="http://schemas.microsoft.com/office/drawing/2014/main" id="{AF1291AB-2A38-289F-421E-F37891902F07}"/>
                </a:ext>
              </a:extLst>
            </p:cNvPr>
            <p:cNvSpPr/>
            <p:nvPr/>
          </p:nvSpPr>
          <p:spPr>
            <a:xfrm>
              <a:off x="4068498" y="1855118"/>
              <a:ext cx="555449" cy="307774"/>
            </a:xfrm>
            <a:prstGeom prst="rect">
              <a:avLst/>
            </a:prstGeom>
            <a:solidFill>
              <a:schemeClr val="tx2"/>
            </a:solidFill>
            <a:ln>
              <a:noFill/>
            </a:ln>
          </p:spPr>
          <p:txBody>
            <a:bodyPr spcFirstLastPara="1" wrap="square" lIns="0" tIns="47985" rIns="0" bIns="4798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D8: </a:t>
              </a:r>
              <a:b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b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45mg</a:t>
              </a:r>
              <a:endParaRPr kumimoji="0" sz="1266" b="0" i="0" u="none" strike="noStrike" kern="1200" cap="none" spc="0" normalizeH="0" baseline="0" noProof="0" dirty="0">
                <a:ln>
                  <a:noFill/>
                </a:ln>
                <a:solidFill>
                  <a:srgbClr val="FFFFFF"/>
                </a:solidFill>
                <a:effectLst/>
                <a:uLnTx/>
                <a:uFillTx/>
                <a:latin typeface="Arial" panose="020B0604020202020204"/>
                <a:ea typeface="MS PGothic" charset="0"/>
                <a:cs typeface="+mn-cs"/>
              </a:endParaRPr>
            </a:p>
          </p:txBody>
        </p:sp>
        <p:sp>
          <p:nvSpPr>
            <p:cNvPr id="38" name="Google Shape;135;p11">
              <a:extLst>
                <a:ext uri="{FF2B5EF4-FFF2-40B4-BE49-F238E27FC236}">
                  <a16:creationId xmlns:a16="http://schemas.microsoft.com/office/drawing/2014/main" id="{A33D4FD4-607A-21F3-4A24-E9031089DD74}"/>
                </a:ext>
              </a:extLst>
            </p:cNvPr>
            <p:cNvSpPr/>
            <p:nvPr/>
          </p:nvSpPr>
          <p:spPr>
            <a:xfrm>
              <a:off x="6136157" y="1853056"/>
              <a:ext cx="555449" cy="307774"/>
            </a:xfrm>
            <a:prstGeom prst="rect">
              <a:avLst/>
            </a:prstGeom>
            <a:solidFill>
              <a:schemeClr val="tx2"/>
            </a:solidFill>
            <a:ln>
              <a:noFill/>
            </a:ln>
          </p:spPr>
          <p:txBody>
            <a:bodyPr spcFirstLastPara="1" wrap="square" lIns="0" tIns="47985" rIns="0" bIns="4798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D1: </a:t>
              </a:r>
              <a:b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br>
              <a:r>
                <a:rPr kumimoji="0" lang="en-GB" sz="1266" b="0" i="0" u="none" strike="noStrike" kern="1200" cap="none" spc="0" normalizeH="0" baseline="0" noProof="0" dirty="0">
                  <a:ln>
                    <a:noFill/>
                  </a:ln>
                  <a:solidFill>
                    <a:srgbClr val="FFFFFF"/>
                  </a:solidFill>
                  <a:effectLst/>
                  <a:uLnTx/>
                  <a:uFillTx/>
                  <a:latin typeface="Arial"/>
                  <a:ea typeface="Arial"/>
                  <a:cs typeface="Arial"/>
                  <a:sym typeface="Arial"/>
                </a:rPr>
                <a:t>45mg</a:t>
              </a:r>
              <a:endParaRPr kumimoji="0" sz="1266" b="0" i="0" u="none" strike="noStrike" kern="1200" cap="none" spc="0" normalizeH="0" baseline="0" noProof="0" dirty="0">
                <a:ln>
                  <a:noFill/>
                </a:ln>
                <a:solidFill>
                  <a:srgbClr val="FFFFFF"/>
                </a:solidFill>
                <a:effectLst/>
                <a:uLnTx/>
                <a:uFillTx/>
                <a:latin typeface="Arial" panose="020B0604020202020204"/>
                <a:ea typeface="MS PGothic" charset="0"/>
                <a:cs typeface="+mn-cs"/>
              </a:endParaRPr>
            </a:p>
          </p:txBody>
        </p:sp>
        <p:sp>
          <p:nvSpPr>
            <p:cNvPr id="40" name="Google Shape;135;p11">
              <a:extLst>
                <a:ext uri="{FF2B5EF4-FFF2-40B4-BE49-F238E27FC236}">
                  <a16:creationId xmlns:a16="http://schemas.microsoft.com/office/drawing/2014/main" id="{7B05C813-074B-1B90-AB57-CDECB60639E2}"/>
                </a:ext>
              </a:extLst>
            </p:cNvPr>
            <p:cNvSpPr/>
            <p:nvPr/>
          </p:nvSpPr>
          <p:spPr>
            <a:xfrm>
              <a:off x="7329410" y="2384020"/>
              <a:ext cx="1281476" cy="1245145"/>
            </a:xfrm>
            <a:prstGeom prst="rect">
              <a:avLst/>
            </a:prstGeom>
            <a:solidFill>
              <a:schemeClr val="bg1">
                <a:lumMod val="95000"/>
              </a:schemeClr>
            </a:solidFill>
            <a:ln>
              <a:solidFill>
                <a:schemeClr val="bg2"/>
              </a:solidFill>
              <a:prstDash val="lgDash"/>
            </a:ln>
          </p:spPr>
          <p:txBody>
            <a:bodyPr spcFirstLastPara="1" wrap="square" lIns="0" tIns="47985" rIns="0" bIns="4798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r>
                <a:rPr kumimoji="0" lang="en-GB" sz="1400" b="1" i="0" u="none" strike="noStrike" kern="1200" cap="none" spc="0" normalizeH="0" baseline="0" noProof="0" dirty="0">
                  <a:ln>
                    <a:noFill/>
                  </a:ln>
                  <a:solidFill>
                    <a:srgbClr val="000000"/>
                  </a:solidFill>
                  <a:effectLst/>
                  <a:uLnTx/>
                  <a:uFillTx/>
                  <a:latin typeface="Arial"/>
                  <a:ea typeface="MS PGothic" charset="0"/>
                  <a:cs typeface="Arial"/>
                  <a:sym typeface="Arial"/>
                </a:rPr>
                <a:t>Patients were treated </a:t>
              </a:r>
              <a:br>
                <a:rPr kumimoji="0" lang="en-GB" sz="1400" b="1" i="0" u="none" strike="noStrike" kern="1200" cap="none" spc="0" normalizeH="0" baseline="0" noProof="0" dirty="0">
                  <a:ln>
                    <a:noFill/>
                  </a:ln>
                  <a:solidFill>
                    <a:srgbClr val="000000"/>
                  </a:solidFill>
                  <a:effectLst/>
                  <a:uLnTx/>
                  <a:uFillTx/>
                  <a:latin typeface="Arial"/>
                  <a:ea typeface="MS PGothic" charset="0"/>
                  <a:cs typeface="Arial"/>
                  <a:sym typeface="Arial"/>
                </a:rPr>
              </a:br>
              <a:r>
                <a:rPr kumimoji="0" lang="en-GB" sz="1400" b="1" i="0" u="none" strike="noStrike" kern="1200" cap="none" spc="0" normalizeH="0" baseline="0" noProof="0" dirty="0">
                  <a:ln>
                    <a:noFill/>
                  </a:ln>
                  <a:solidFill>
                    <a:srgbClr val="000000"/>
                  </a:solidFill>
                  <a:effectLst/>
                  <a:uLnTx/>
                  <a:uFillTx/>
                  <a:latin typeface="Arial"/>
                  <a:ea typeface="MS PGothic" charset="0"/>
                  <a:cs typeface="Arial"/>
                  <a:sym typeface="Arial"/>
                </a:rPr>
                <a:t>for up to 17 cycles unless disease progression or unacceptable </a:t>
              </a:r>
              <a:br>
                <a:rPr kumimoji="0" lang="en-GB" sz="1400" b="1" i="0" u="none" strike="noStrike" kern="1200" cap="none" spc="0" normalizeH="0" baseline="0" noProof="0" dirty="0">
                  <a:ln>
                    <a:noFill/>
                  </a:ln>
                  <a:solidFill>
                    <a:srgbClr val="000000"/>
                  </a:solidFill>
                  <a:effectLst/>
                  <a:uLnTx/>
                  <a:uFillTx/>
                  <a:latin typeface="Arial"/>
                  <a:ea typeface="MS PGothic" charset="0"/>
                  <a:cs typeface="Arial"/>
                  <a:sym typeface="Arial"/>
                </a:rPr>
              </a:br>
              <a:r>
                <a:rPr kumimoji="0" lang="en-GB" sz="1400" b="1" i="0" u="none" strike="noStrike" kern="1200" cap="none" spc="0" normalizeH="0" baseline="0" noProof="0" dirty="0">
                  <a:ln>
                    <a:noFill/>
                  </a:ln>
                  <a:solidFill>
                    <a:srgbClr val="000000"/>
                  </a:solidFill>
                  <a:effectLst/>
                  <a:uLnTx/>
                  <a:uFillTx/>
                  <a:latin typeface="Arial"/>
                  <a:ea typeface="MS PGothic" charset="0"/>
                  <a:cs typeface="Arial"/>
                  <a:sym typeface="Arial"/>
                </a:rPr>
                <a:t>toxicity occurred</a:t>
              </a:r>
              <a:endParaRPr kumimoji="0" sz="2000" b="1" i="0" u="none" strike="noStrike" kern="1200" cap="none" spc="0" normalizeH="0" baseline="30000" noProof="0" dirty="0">
                <a:ln>
                  <a:noFill/>
                </a:ln>
                <a:solidFill>
                  <a:srgbClr val="000000"/>
                </a:solidFill>
                <a:effectLst/>
                <a:uLnTx/>
                <a:uFillTx/>
                <a:latin typeface="Arial" panose="020B0604020202020204"/>
                <a:ea typeface="MS PGothic" charset="0"/>
                <a:cs typeface="+mn-cs"/>
              </a:endParaRPr>
            </a:p>
          </p:txBody>
        </p:sp>
      </p:grpSp>
      <p:sp>
        <p:nvSpPr>
          <p:cNvPr id="3" name="Rectangle 2">
            <a:extLst>
              <a:ext uri="{FF2B5EF4-FFF2-40B4-BE49-F238E27FC236}">
                <a16:creationId xmlns:a16="http://schemas.microsoft.com/office/drawing/2014/main" id="{4508679E-25D4-A3DF-79A5-BAE7CFC2A539}"/>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S232; Burke J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65305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8803-84C0-F055-B661-9B6477B4F527}"/>
              </a:ext>
            </a:extLst>
          </p:cNvPr>
          <p:cNvSpPr>
            <a:spLocks noGrp="1"/>
          </p:cNvSpPr>
          <p:nvPr>
            <p:ph type="title"/>
          </p:nvPr>
        </p:nvSpPr>
        <p:spPr/>
        <p:txBody>
          <a:bodyPr/>
          <a:lstStyle/>
          <a:p>
            <a:r>
              <a:rPr lang="en-US" dirty="0"/>
              <a:t>Population and Outcomes</a:t>
            </a:r>
          </a:p>
        </p:txBody>
      </p:sp>
      <p:graphicFrame>
        <p:nvGraphicFramePr>
          <p:cNvPr id="4" name="Table 4">
            <a:extLst>
              <a:ext uri="{FF2B5EF4-FFF2-40B4-BE49-F238E27FC236}">
                <a16:creationId xmlns:a16="http://schemas.microsoft.com/office/drawing/2014/main" id="{8389DC46-E21C-E88A-C9E6-07B098238F72}"/>
              </a:ext>
            </a:extLst>
          </p:cNvPr>
          <p:cNvGraphicFramePr>
            <a:graphicFrameLocks noGrp="1"/>
          </p:cNvGraphicFramePr>
          <p:nvPr/>
        </p:nvGraphicFramePr>
        <p:xfrm>
          <a:off x="264160" y="1319372"/>
          <a:ext cx="4272206" cy="3913632"/>
        </p:xfrm>
        <a:graphic>
          <a:graphicData uri="http://schemas.openxmlformats.org/drawingml/2006/table">
            <a:tbl>
              <a:tblPr firstRow="1" bandRow="1">
                <a:gradFill rotWithShape="1">
                  <a:gsLst>
                    <a:gs pos="0">
                      <a:srgbClr val="E7F0F9">
                        <a:lumMod val="110000"/>
                        <a:satMod val="105000"/>
                        <a:tint val="67000"/>
                      </a:srgbClr>
                    </a:gs>
                    <a:gs pos="50000">
                      <a:srgbClr val="E7F0F9">
                        <a:lumMod val="105000"/>
                        <a:satMod val="103000"/>
                        <a:tint val="73000"/>
                      </a:srgbClr>
                    </a:gs>
                    <a:gs pos="100000">
                      <a:srgbClr val="E7F0F9">
                        <a:lumMod val="105000"/>
                        <a:satMod val="109000"/>
                        <a:tint val="81000"/>
                      </a:srgbClr>
                    </a:gs>
                  </a:gsLst>
                  <a:lin ang="5400000" scaled="0"/>
                </a:gradFill>
                <a:effectLst/>
              </a:tblPr>
              <a:tblGrid>
                <a:gridCol w="3052495">
                  <a:extLst>
                    <a:ext uri="{9D8B030D-6E8A-4147-A177-3AD203B41FA5}">
                      <a16:colId xmlns:a16="http://schemas.microsoft.com/office/drawing/2014/main" val="3689395612"/>
                    </a:ext>
                  </a:extLst>
                </a:gridCol>
                <a:gridCol w="1219711">
                  <a:extLst>
                    <a:ext uri="{9D8B030D-6E8A-4147-A177-3AD203B41FA5}">
                      <a16:colId xmlns:a16="http://schemas.microsoft.com/office/drawing/2014/main" val="1396133316"/>
                    </a:ext>
                  </a:extLst>
                </a:gridCol>
              </a:tblGrid>
              <a:tr h="314867">
                <a:tc>
                  <a:txBody>
                    <a:bodyPr/>
                    <a:lstStyle>
                      <a:lvl1pPr marL="0" algn="l" defTabSz="760622" rtl="0" eaLnBrk="1" latinLnBrk="0" hangingPunct="1">
                        <a:defRPr sz="1500" b="1" kern="1200">
                          <a:solidFill>
                            <a:schemeClr val="lt1"/>
                          </a:solidFill>
                          <a:latin typeface="Calibri" panose="020F0502020204030204"/>
                        </a:defRPr>
                      </a:lvl1pPr>
                      <a:lvl2pPr marL="380312" algn="l" defTabSz="760622" rtl="0" eaLnBrk="1" latinLnBrk="0" hangingPunct="1">
                        <a:defRPr sz="1500" b="1" kern="1200">
                          <a:solidFill>
                            <a:schemeClr val="lt1"/>
                          </a:solidFill>
                          <a:latin typeface="Calibri" panose="020F0502020204030204"/>
                        </a:defRPr>
                      </a:lvl2pPr>
                      <a:lvl3pPr marL="760622" algn="l" defTabSz="760622" rtl="0" eaLnBrk="1" latinLnBrk="0" hangingPunct="1">
                        <a:defRPr sz="1500" b="1" kern="1200">
                          <a:solidFill>
                            <a:schemeClr val="lt1"/>
                          </a:solidFill>
                          <a:latin typeface="Calibri" panose="020F0502020204030204"/>
                        </a:defRPr>
                      </a:lvl3pPr>
                      <a:lvl4pPr marL="1140934" algn="l" defTabSz="760622" rtl="0" eaLnBrk="1" latinLnBrk="0" hangingPunct="1">
                        <a:defRPr sz="1500" b="1" kern="1200">
                          <a:solidFill>
                            <a:schemeClr val="lt1"/>
                          </a:solidFill>
                          <a:latin typeface="Calibri" panose="020F0502020204030204"/>
                        </a:defRPr>
                      </a:lvl4pPr>
                      <a:lvl5pPr marL="1521246" algn="l" defTabSz="760622" rtl="0" eaLnBrk="1" latinLnBrk="0" hangingPunct="1">
                        <a:defRPr sz="1500" b="1" kern="1200">
                          <a:solidFill>
                            <a:schemeClr val="lt1"/>
                          </a:solidFill>
                          <a:latin typeface="Calibri" panose="020F0502020204030204"/>
                        </a:defRPr>
                      </a:lvl5pPr>
                      <a:lvl6pPr marL="1901555" algn="l" defTabSz="760622" rtl="0" eaLnBrk="1" latinLnBrk="0" hangingPunct="1">
                        <a:defRPr sz="1500" b="1" kern="1200">
                          <a:solidFill>
                            <a:schemeClr val="lt1"/>
                          </a:solidFill>
                          <a:latin typeface="Calibri" panose="020F0502020204030204"/>
                        </a:defRPr>
                      </a:lvl6pPr>
                      <a:lvl7pPr marL="2281869" algn="l" defTabSz="760622" rtl="0" eaLnBrk="1" latinLnBrk="0" hangingPunct="1">
                        <a:defRPr sz="1500" b="1" kern="1200">
                          <a:solidFill>
                            <a:schemeClr val="lt1"/>
                          </a:solidFill>
                          <a:latin typeface="Calibri" panose="020F0502020204030204"/>
                        </a:defRPr>
                      </a:lvl7pPr>
                      <a:lvl8pPr marL="2662179" algn="l" defTabSz="760622" rtl="0" eaLnBrk="1" latinLnBrk="0" hangingPunct="1">
                        <a:defRPr sz="1500" b="1" kern="1200">
                          <a:solidFill>
                            <a:schemeClr val="lt1"/>
                          </a:solidFill>
                          <a:latin typeface="Calibri" panose="020F0502020204030204"/>
                        </a:defRPr>
                      </a:lvl8pPr>
                      <a:lvl9pPr marL="3042487" algn="l" defTabSz="760622" rtl="0" eaLnBrk="1" latinLnBrk="0" hangingPunct="1">
                        <a:defRPr sz="1500" b="1" kern="1200">
                          <a:solidFill>
                            <a:schemeClr val="lt1"/>
                          </a:solidFill>
                          <a:latin typeface="Calibri" panose="020F0502020204030204"/>
                        </a:defRPr>
                      </a:lvl9pPr>
                    </a:lstStyle>
                    <a:p>
                      <a:pPr>
                        <a:lnSpc>
                          <a:spcPct val="100000"/>
                        </a:lnSpc>
                        <a:spcAft>
                          <a:spcPts val="200"/>
                        </a:spcAft>
                      </a:pPr>
                      <a:r>
                        <a:rPr lang="en-GB" sz="1600" dirty="0">
                          <a:latin typeface="+mn-lt"/>
                        </a:rPr>
                        <a:t>n (%), unless stated</a:t>
                      </a: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760622" rtl="0" eaLnBrk="1" latinLnBrk="0" hangingPunct="1">
                        <a:defRPr sz="1500" b="1" kern="1200">
                          <a:solidFill>
                            <a:schemeClr val="lt1"/>
                          </a:solidFill>
                          <a:latin typeface="Calibri" panose="020F0502020204030204"/>
                        </a:defRPr>
                      </a:lvl1pPr>
                      <a:lvl2pPr marL="380312" algn="l" defTabSz="760622" rtl="0" eaLnBrk="1" latinLnBrk="0" hangingPunct="1">
                        <a:defRPr sz="1500" b="1" kern="1200">
                          <a:solidFill>
                            <a:schemeClr val="lt1"/>
                          </a:solidFill>
                          <a:latin typeface="Calibri" panose="020F0502020204030204"/>
                        </a:defRPr>
                      </a:lvl2pPr>
                      <a:lvl3pPr marL="760622" algn="l" defTabSz="760622" rtl="0" eaLnBrk="1" latinLnBrk="0" hangingPunct="1">
                        <a:defRPr sz="1500" b="1" kern="1200">
                          <a:solidFill>
                            <a:schemeClr val="lt1"/>
                          </a:solidFill>
                          <a:latin typeface="Calibri" panose="020F0502020204030204"/>
                        </a:defRPr>
                      </a:lvl3pPr>
                      <a:lvl4pPr marL="1140934" algn="l" defTabSz="760622" rtl="0" eaLnBrk="1" latinLnBrk="0" hangingPunct="1">
                        <a:defRPr sz="1500" b="1" kern="1200">
                          <a:solidFill>
                            <a:schemeClr val="lt1"/>
                          </a:solidFill>
                          <a:latin typeface="Calibri" panose="020F0502020204030204"/>
                        </a:defRPr>
                      </a:lvl4pPr>
                      <a:lvl5pPr marL="1521246" algn="l" defTabSz="760622" rtl="0" eaLnBrk="1" latinLnBrk="0" hangingPunct="1">
                        <a:defRPr sz="1500" b="1" kern="1200">
                          <a:solidFill>
                            <a:schemeClr val="lt1"/>
                          </a:solidFill>
                          <a:latin typeface="Calibri" panose="020F0502020204030204"/>
                        </a:defRPr>
                      </a:lvl5pPr>
                      <a:lvl6pPr marL="1901555" algn="l" defTabSz="760622" rtl="0" eaLnBrk="1" latinLnBrk="0" hangingPunct="1">
                        <a:defRPr sz="1500" b="1" kern="1200">
                          <a:solidFill>
                            <a:schemeClr val="lt1"/>
                          </a:solidFill>
                          <a:latin typeface="Calibri" panose="020F0502020204030204"/>
                        </a:defRPr>
                      </a:lvl6pPr>
                      <a:lvl7pPr marL="2281869" algn="l" defTabSz="760622" rtl="0" eaLnBrk="1" latinLnBrk="0" hangingPunct="1">
                        <a:defRPr sz="1500" b="1" kern="1200">
                          <a:solidFill>
                            <a:schemeClr val="lt1"/>
                          </a:solidFill>
                          <a:latin typeface="Calibri" panose="020F0502020204030204"/>
                        </a:defRPr>
                      </a:lvl7pPr>
                      <a:lvl8pPr marL="2662179" algn="l" defTabSz="760622" rtl="0" eaLnBrk="1" latinLnBrk="0" hangingPunct="1">
                        <a:defRPr sz="1500" b="1" kern="1200">
                          <a:solidFill>
                            <a:schemeClr val="lt1"/>
                          </a:solidFill>
                          <a:latin typeface="Calibri" panose="020F0502020204030204"/>
                        </a:defRPr>
                      </a:lvl8pPr>
                      <a:lvl9pPr marL="3042487" algn="l" defTabSz="760622" rtl="0" eaLnBrk="1" latinLnBrk="0" hangingPunct="1">
                        <a:defRPr sz="1500" b="1" kern="1200">
                          <a:solidFill>
                            <a:schemeClr val="lt1"/>
                          </a:solidFill>
                          <a:latin typeface="Calibri" panose="020F0502020204030204"/>
                        </a:defRPr>
                      </a:lvl9pPr>
                    </a:lstStyle>
                    <a:p>
                      <a:pPr marL="0" marR="0" lvl="0" indent="0" algn="ctr" defTabSz="2362535" rtl="0" eaLnBrk="1" fontAlgn="auto" latinLnBrk="0" hangingPunct="1">
                        <a:lnSpc>
                          <a:spcPct val="100000"/>
                        </a:lnSpc>
                        <a:spcBef>
                          <a:spcPts val="0"/>
                        </a:spcBef>
                        <a:spcAft>
                          <a:spcPts val="200"/>
                        </a:spcAft>
                        <a:buClrTx/>
                        <a:buSzTx/>
                        <a:buFontTx/>
                        <a:buNone/>
                        <a:tabLst/>
                        <a:defRPr/>
                      </a:pPr>
                      <a:r>
                        <a:rPr lang="en-GB" sz="1600" b="1" dirty="0">
                          <a:solidFill>
                            <a:schemeClr val="bg1"/>
                          </a:solidFill>
                          <a:latin typeface="Arial" panose="020B0604020202020204" pitchFamily="34" charset="0"/>
                          <a:cs typeface="Arial" panose="020B0604020202020204" pitchFamily="34" charset="0"/>
                        </a:rPr>
                        <a:t>N=36</a:t>
                      </a:r>
                      <a:endParaRPr kumimoji="0" lang="en-US" sz="1600" b="1" i="0" u="none" strike="noStrike" kern="1200" cap="none" spc="0" normalizeH="0" baseline="0" noProof="0" dirty="0">
                        <a:ln>
                          <a:noFill/>
                        </a:ln>
                        <a:solidFill>
                          <a:schemeClr val="bg1"/>
                        </a:solidFill>
                        <a:effectLst/>
                        <a:uLnTx/>
                        <a:uFillTx/>
                        <a:latin typeface="+mn-lt"/>
                        <a:ea typeface="Calibri" panose="020F0502020204030204" pitchFamily="34" charset="0"/>
                        <a:cs typeface="Times New Roman" panose="02020603050405020304" pitchFamily="18" charset="0"/>
                      </a:endParaRP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88792322"/>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l" defTabSz="2362535" rtl="0" eaLnBrk="1" fontAlgn="auto" latinLnBrk="0" hangingPunct="1">
                        <a:lnSpc>
                          <a:spcPct val="100000"/>
                        </a:lnSpc>
                        <a:spcBef>
                          <a:spcPts val="0"/>
                        </a:spcBef>
                        <a:spcAft>
                          <a:spcPts val="200"/>
                        </a:spcAft>
                        <a:buClrTx/>
                        <a:buSzTx/>
                        <a:buFontTx/>
                        <a:buNone/>
                        <a:tabLst/>
                        <a:defRPr/>
                      </a:pPr>
                      <a:r>
                        <a:rPr lang="en-GB" sz="1600" b="1" kern="1200" dirty="0">
                          <a:solidFill>
                            <a:schemeClr val="tx1"/>
                          </a:solidFill>
                          <a:latin typeface="+mj-lt"/>
                          <a:cs typeface="Arial" panose="020B0604020202020204" pitchFamily="34" charset="0"/>
                        </a:rPr>
                        <a:t>Median age, years (range)</a:t>
                      </a:r>
                      <a:endParaRPr kumimoji="0" lang="en-US" sz="16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rtl="0">
                        <a:lnSpc>
                          <a:spcPct val="100000"/>
                        </a:lnSpc>
                        <a:spcBef>
                          <a:spcPts val="0"/>
                        </a:spcBef>
                        <a:spcAft>
                          <a:spcPts val="0"/>
                        </a:spcAft>
                        <a:buClr>
                          <a:srgbClr val="000000"/>
                        </a:buClr>
                        <a:buSzPts val="1200"/>
                        <a:buFont typeface="Arial"/>
                        <a:buNone/>
                      </a:pPr>
                      <a:r>
                        <a:rPr lang="en-US" sz="1600" u="none" strike="noStrike" kern="1200" cap="none" dirty="0">
                          <a:solidFill>
                            <a:schemeClr val="dk1"/>
                          </a:solidFill>
                          <a:latin typeface="+mn-lt"/>
                          <a:ea typeface="+mn-ea"/>
                          <a:cs typeface="+mn-cs"/>
                        </a:rPr>
                        <a:t>69 (36–81)</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miter lim="800000"/>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725224"/>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l" defTabSz="2362535" rtl="0" eaLnBrk="1" fontAlgn="auto" latinLnBrk="0" hangingPunct="1">
                        <a:lnSpc>
                          <a:spcPct val="100000"/>
                        </a:lnSpc>
                        <a:spcBef>
                          <a:spcPts val="0"/>
                        </a:spcBef>
                        <a:spcAft>
                          <a:spcPts val="200"/>
                        </a:spcAft>
                        <a:buClrTx/>
                        <a:buSzTx/>
                        <a:buFontTx/>
                        <a:buNone/>
                        <a:tabLst/>
                        <a:defRPr/>
                      </a:pPr>
                      <a:r>
                        <a:rPr lang="en-GB" sz="1600" b="1" kern="1200" dirty="0">
                          <a:solidFill>
                            <a:schemeClr val="tx1"/>
                          </a:solidFill>
                          <a:latin typeface="+mj-lt"/>
                          <a:cs typeface="Arial" panose="020B0604020202020204" pitchFamily="34" charset="0"/>
                        </a:rPr>
                        <a:t>Female</a:t>
                      </a:r>
                      <a:endParaRPr kumimoji="0" lang="en-US" sz="16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2362535"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Times New Roman" panose="02020603050405020304" pitchFamily="18" charset="0"/>
                          <a:cs typeface="Times New Roman" panose="02020603050405020304" pitchFamily="18" charset="0"/>
                        </a:rPr>
                        <a:t>24 (66.7)</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372869"/>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l" defTabSz="2362535" rtl="0" eaLnBrk="1" fontAlgn="auto" latinLnBrk="0" hangingPunct="1">
                        <a:lnSpc>
                          <a:spcPct val="100000"/>
                        </a:lnSpc>
                        <a:spcBef>
                          <a:spcPts val="0"/>
                        </a:spcBef>
                        <a:spcAft>
                          <a:spcPts val="200"/>
                        </a:spcAft>
                        <a:buClrTx/>
                        <a:buSzTx/>
                        <a:buFontTx/>
                        <a:buNone/>
                        <a:tabLst/>
                        <a:defRPr/>
                      </a:pPr>
                      <a:r>
                        <a:rPr lang="en-GB" sz="1600" b="1" kern="1200" dirty="0">
                          <a:solidFill>
                            <a:schemeClr val="tx1"/>
                          </a:solidFill>
                          <a:latin typeface="+mj-lt"/>
                          <a:cs typeface="Arial" panose="020B0604020202020204" pitchFamily="34" charset="0"/>
                        </a:rPr>
                        <a:t>Race*</a:t>
                      </a:r>
                      <a:endParaRPr kumimoji="0" lang="en-US" sz="16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endParaRPr lang="en-US" sz="1600" b="0" dirty="0">
                        <a:solidFill>
                          <a:srgbClr val="000000"/>
                        </a:solidFill>
                        <a:effectLst/>
                        <a:latin typeface="+mn-lt"/>
                        <a:ea typeface="Times New Roman" panose="02020603050405020304" pitchFamily="18" charset="0"/>
                        <a:cs typeface="Times New Roman" panose="02020603050405020304" pitchFamily="18" charset="0"/>
                      </a:endParaRP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3661960"/>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180975" marR="0" lvl="0" indent="0" algn="l" defTabSz="2362535" rtl="0" eaLnBrk="1" fontAlgn="auto" latinLnBrk="0" hangingPunct="1">
                        <a:lnSpc>
                          <a:spcPct val="100000"/>
                        </a:lnSpc>
                        <a:spcBef>
                          <a:spcPts val="0"/>
                        </a:spcBef>
                        <a:spcAft>
                          <a:spcPts val="200"/>
                        </a:spcAft>
                        <a:buClrTx/>
                        <a:buSzTx/>
                        <a:buFontTx/>
                        <a:buNone/>
                        <a:tabLst/>
                        <a:defRPr/>
                      </a:pPr>
                      <a:r>
                        <a:rPr lang="en-GB" sz="1600" b="0" dirty="0">
                          <a:solidFill>
                            <a:schemeClr val="tx1"/>
                          </a:solidFill>
                          <a:latin typeface="+mj-lt"/>
                          <a:cs typeface="Arial" panose="020B0604020202020204" pitchFamily="34" charset="0"/>
                        </a:rPr>
                        <a:t>White </a:t>
                      </a:r>
                      <a:endParaRPr kumimoji="0" lang="en-US" sz="16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32 (88.9)</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4949856"/>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180975" marR="0" lvl="0" indent="0" algn="l" defTabSz="2362535" rtl="0" eaLnBrk="1" fontAlgn="auto" latinLnBrk="0" hangingPunct="1">
                        <a:lnSpc>
                          <a:spcPct val="100000"/>
                        </a:lnSpc>
                        <a:spcBef>
                          <a:spcPts val="0"/>
                        </a:spcBef>
                        <a:spcAft>
                          <a:spcPts val="200"/>
                        </a:spcAft>
                        <a:buClrTx/>
                        <a:buSzTx/>
                        <a:buFontTx/>
                        <a:buNone/>
                        <a:tabLst/>
                        <a:defRPr/>
                      </a:pPr>
                      <a:r>
                        <a:rPr lang="en-GB" sz="1600" b="0" dirty="0">
                          <a:solidFill>
                            <a:schemeClr val="tx1"/>
                          </a:solidFill>
                          <a:latin typeface="+mj-lt"/>
                          <a:cs typeface="Arial" panose="020B0604020202020204" pitchFamily="34" charset="0"/>
                        </a:rPr>
                        <a:t>Black or African American</a:t>
                      </a:r>
                      <a:endParaRPr kumimoji="0" lang="en-US" sz="16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1 (2.8)</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1981537"/>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l" defTabSz="2362535" rtl="0" eaLnBrk="1" fontAlgn="auto" latinLnBrk="0" hangingPunct="1">
                        <a:lnSpc>
                          <a:spcPct val="100000"/>
                        </a:lnSpc>
                        <a:spcBef>
                          <a:spcPts val="0"/>
                        </a:spcBef>
                        <a:spcAft>
                          <a:spcPts val="200"/>
                        </a:spcAft>
                        <a:buClrTx/>
                        <a:buSzTx/>
                        <a:buFontTx/>
                        <a:buNone/>
                        <a:tabLst/>
                        <a:defRPr/>
                      </a:pPr>
                      <a:r>
                        <a:rPr lang="en-GB" sz="1600" b="1" kern="1200" dirty="0" err="1">
                          <a:solidFill>
                            <a:schemeClr val="tx1"/>
                          </a:solidFill>
                          <a:latin typeface="+mj-lt"/>
                          <a:cs typeface="Arial" panose="020B0604020202020204" pitchFamily="34" charset="0"/>
                        </a:rPr>
                        <a:t>Extranodal</a:t>
                      </a:r>
                      <a:r>
                        <a:rPr lang="en-GB" sz="1600" b="1" kern="1200" dirty="0">
                          <a:solidFill>
                            <a:schemeClr val="tx1"/>
                          </a:solidFill>
                          <a:latin typeface="+mj-lt"/>
                          <a:cs typeface="Arial" panose="020B0604020202020204" pitchFamily="34" charset="0"/>
                        </a:rPr>
                        <a:t> involvement</a:t>
                      </a:r>
                      <a:endParaRPr kumimoji="0" lang="en-US" sz="16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r>
                        <a:rPr lang="en-US" sz="1600" b="0" kern="1200" dirty="0">
                          <a:solidFill>
                            <a:srgbClr val="000000"/>
                          </a:solidFill>
                          <a:effectLst/>
                          <a:latin typeface="+mn-lt"/>
                          <a:ea typeface="Times New Roman" panose="02020603050405020304" pitchFamily="18" charset="0"/>
                          <a:cs typeface="Times New Roman" panose="02020603050405020304" pitchFamily="18" charset="0"/>
                        </a:rPr>
                        <a:t>28 (77.8)</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8383"/>
                  </a:ext>
                </a:extLst>
              </a:tr>
              <a:tr h="314867">
                <a:tc>
                  <a:txBody>
                    <a:bodyPr/>
                    <a:lstStyle/>
                    <a:p>
                      <a:pPr marL="0" marR="0" lvl="0" indent="0" algn="l" defTabSz="2362535"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Bulky disease</a:t>
                      </a: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36710" rtl="0" eaLnBrk="1" fontAlgn="auto" latinLnBrk="0" hangingPunct="1">
                        <a:lnSpc>
                          <a:spcPct val="100000"/>
                        </a:lnSpc>
                        <a:spcBef>
                          <a:spcPts val="0"/>
                        </a:spcBef>
                        <a:spcAft>
                          <a:spcPts val="200"/>
                        </a:spcAft>
                        <a:buClrTx/>
                        <a:buSzTx/>
                        <a:buFontTx/>
                        <a:buNone/>
                        <a:tabLst/>
                        <a:defRPr/>
                      </a:pPr>
                      <a:r>
                        <a:rPr lang="en-US" sz="1600" b="0" kern="1200" dirty="0">
                          <a:solidFill>
                            <a:srgbClr val="000000"/>
                          </a:solidFill>
                          <a:effectLst/>
                          <a:latin typeface="+mn-lt"/>
                          <a:ea typeface="Times New Roman" panose="02020603050405020304" pitchFamily="18" charset="0"/>
                          <a:cs typeface="Times New Roman" panose="02020603050405020304" pitchFamily="18" charset="0"/>
                        </a:rPr>
                        <a:t>7 (19.4)</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967693"/>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l" defTabSz="2362535" rtl="0" eaLnBrk="1" fontAlgn="auto" latinLnBrk="0" hangingPunct="1">
                        <a:lnSpc>
                          <a:spcPct val="100000"/>
                        </a:lnSpc>
                        <a:spcBef>
                          <a:spcPts val="0"/>
                        </a:spcBef>
                        <a:spcAft>
                          <a:spcPts val="200"/>
                        </a:spcAft>
                        <a:buClrTx/>
                        <a:buSzTx/>
                        <a:buFontTx/>
                        <a:buNone/>
                        <a:tabLst/>
                        <a:defRPr/>
                      </a:pPr>
                      <a:r>
                        <a:rPr lang="en-GB" sz="1600" b="1" kern="1200" dirty="0">
                          <a:solidFill>
                            <a:schemeClr val="tx1"/>
                          </a:solidFill>
                          <a:latin typeface="+mj-lt"/>
                          <a:cs typeface="Arial" panose="020B0604020202020204" pitchFamily="34" charset="0"/>
                        </a:rPr>
                        <a:t>ECOG performance status</a:t>
                      </a:r>
                      <a:endParaRPr kumimoji="0" lang="en-US" sz="16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endParaRP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854314"/>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180975" marR="0" lvl="0" indent="0" algn="l" defTabSz="2362535" rtl="0" eaLnBrk="1" fontAlgn="auto" latinLnBrk="0" hangingPunct="1">
                        <a:lnSpc>
                          <a:spcPct val="100000"/>
                        </a:lnSpc>
                        <a:spcBef>
                          <a:spcPts val="0"/>
                        </a:spcBef>
                        <a:spcAft>
                          <a:spcPts val="200"/>
                        </a:spcAft>
                        <a:buClrTx/>
                        <a:buSzTx/>
                        <a:buFontTx/>
                        <a:buNone/>
                        <a:tabLst/>
                        <a:defRPr/>
                      </a:pPr>
                      <a:r>
                        <a:rPr lang="en-GB" sz="1600" b="0" dirty="0">
                          <a:solidFill>
                            <a:schemeClr val="tx1"/>
                          </a:solidFill>
                          <a:latin typeface="+mj-lt"/>
                          <a:cs typeface="Arial" panose="020B0604020202020204" pitchFamily="34" charset="0"/>
                        </a:rPr>
                        <a:t>0</a:t>
                      </a:r>
                      <a:endParaRPr kumimoji="0" lang="en-US" sz="16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20 (55.6)</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702484"/>
                  </a:ext>
                </a:extLst>
              </a:tr>
              <a:tr h="314867">
                <a:tc>
                  <a:txBody>
                    <a:bodyPr/>
                    <a:lstStyle/>
                    <a:p>
                      <a:pPr marL="180975" marR="0" lvl="0" indent="0" algn="l" defTabSz="2362535"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1</a:t>
                      </a: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3671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13 (36.1)</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69361"/>
                  </a:ext>
                </a:extLst>
              </a:tr>
              <a:tr h="314867">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180975" marR="0" lvl="0" indent="0" algn="l" defTabSz="2362535" rtl="0" eaLnBrk="1" fontAlgn="auto" latinLnBrk="0" hangingPunct="1">
                        <a:lnSpc>
                          <a:spcPct val="100000"/>
                        </a:lnSpc>
                        <a:spcBef>
                          <a:spcPts val="0"/>
                        </a:spcBef>
                        <a:spcAft>
                          <a:spcPts val="200"/>
                        </a:spcAft>
                        <a:buClrTx/>
                        <a:buSzTx/>
                        <a:buFontTx/>
                        <a:buNone/>
                        <a:tabLst/>
                        <a:defRPr/>
                      </a:pPr>
                      <a:r>
                        <a:rPr lang="en-GB" sz="1600" b="0" dirty="0">
                          <a:solidFill>
                            <a:schemeClr val="tx1"/>
                          </a:solidFill>
                          <a:latin typeface="+mj-lt"/>
                          <a:cs typeface="Arial" panose="020B0604020202020204" pitchFamily="34" charset="0"/>
                        </a:rPr>
                        <a:t>2</a:t>
                      </a:r>
                      <a:endParaRPr kumimoji="0" lang="en-US" sz="16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txBody>
                  <a:tcPr marL="82296" marR="82296" marT="41148" marB="41148"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60622" rtl="0" eaLnBrk="1" latinLnBrk="0" hangingPunct="1">
                        <a:defRPr sz="1500" kern="1200">
                          <a:solidFill>
                            <a:schemeClr val="dk1"/>
                          </a:solidFill>
                          <a:latin typeface="Calibri" panose="020F0502020204030204"/>
                        </a:defRPr>
                      </a:lvl1pPr>
                      <a:lvl2pPr marL="380312" algn="l" defTabSz="760622" rtl="0" eaLnBrk="1" latinLnBrk="0" hangingPunct="1">
                        <a:defRPr sz="1500" kern="1200">
                          <a:solidFill>
                            <a:schemeClr val="dk1"/>
                          </a:solidFill>
                          <a:latin typeface="Calibri" panose="020F0502020204030204"/>
                        </a:defRPr>
                      </a:lvl2pPr>
                      <a:lvl3pPr marL="760622" algn="l" defTabSz="760622" rtl="0" eaLnBrk="1" latinLnBrk="0" hangingPunct="1">
                        <a:defRPr sz="1500" kern="1200">
                          <a:solidFill>
                            <a:schemeClr val="dk1"/>
                          </a:solidFill>
                          <a:latin typeface="Calibri" panose="020F0502020204030204"/>
                        </a:defRPr>
                      </a:lvl3pPr>
                      <a:lvl4pPr marL="1140934" algn="l" defTabSz="760622" rtl="0" eaLnBrk="1" latinLnBrk="0" hangingPunct="1">
                        <a:defRPr sz="1500" kern="1200">
                          <a:solidFill>
                            <a:schemeClr val="dk1"/>
                          </a:solidFill>
                          <a:latin typeface="Calibri" panose="020F0502020204030204"/>
                        </a:defRPr>
                      </a:lvl4pPr>
                      <a:lvl5pPr marL="1521246" algn="l" defTabSz="760622" rtl="0" eaLnBrk="1" latinLnBrk="0" hangingPunct="1">
                        <a:defRPr sz="1500" kern="1200">
                          <a:solidFill>
                            <a:schemeClr val="dk1"/>
                          </a:solidFill>
                          <a:latin typeface="Calibri" panose="020F0502020204030204"/>
                        </a:defRPr>
                      </a:lvl5pPr>
                      <a:lvl6pPr marL="1901555" algn="l" defTabSz="760622" rtl="0" eaLnBrk="1" latinLnBrk="0" hangingPunct="1">
                        <a:defRPr sz="1500" kern="1200">
                          <a:solidFill>
                            <a:schemeClr val="dk1"/>
                          </a:solidFill>
                          <a:latin typeface="Calibri" panose="020F0502020204030204"/>
                        </a:defRPr>
                      </a:lvl6pPr>
                      <a:lvl7pPr marL="2281869" algn="l" defTabSz="760622" rtl="0" eaLnBrk="1" latinLnBrk="0" hangingPunct="1">
                        <a:defRPr sz="1500" kern="1200">
                          <a:solidFill>
                            <a:schemeClr val="dk1"/>
                          </a:solidFill>
                          <a:latin typeface="Calibri" panose="020F0502020204030204"/>
                        </a:defRPr>
                      </a:lvl7pPr>
                      <a:lvl8pPr marL="2662179" algn="l" defTabSz="760622" rtl="0" eaLnBrk="1" latinLnBrk="0" hangingPunct="1">
                        <a:defRPr sz="1500" kern="1200">
                          <a:solidFill>
                            <a:schemeClr val="dk1"/>
                          </a:solidFill>
                          <a:latin typeface="Calibri" panose="020F0502020204030204"/>
                        </a:defRPr>
                      </a:lvl8pPr>
                      <a:lvl9pPr marL="3042487" algn="l" defTabSz="760622" rtl="0" eaLnBrk="1" latinLnBrk="0" hangingPunct="1">
                        <a:defRPr sz="1500" kern="1200">
                          <a:solidFill>
                            <a:schemeClr val="dk1"/>
                          </a:solidFill>
                          <a:latin typeface="Calibri" panose="020F0502020204030204"/>
                        </a:defRPr>
                      </a:lvl9pPr>
                    </a:lstStyle>
                    <a:p>
                      <a:pPr marL="0" marR="0" lvl="0" indent="0" algn="ctr" defTabSz="403671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3 (8.3)</a:t>
                      </a:r>
                    </a:p>
                  </a:txBody>
                  <a:tcPr marL="82296" marR="82296" marT="41148" marB="4114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047850"/>
                  </a:ext>
                </a:extLst>
              </a:tr>
            </a:tbl>
          </a:graphicData>
        </a:graphic>
      </p:graphicFrame>
      <p:pic>
        <p:nvPicPr>
          <p:cNvPr id="6" name="Picture 5">
            <a:extLst>
              <a:ext uri="{FF2B5EF4-FFF2-40B4-BE49-F238E27FC236}">
                <a16:creationId xmlns:a16="http://schemas.microsoft.com/office/drawing/2014/main" id="{9DA4D359-9B10-E35D-C779-9F59F10E2B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640580" y="1067912"/>
            <a:ext cx="7551420" cy="4501615"/>
          </a:xfrm>
          <a:prstGeom prst="rect">
            <a:avLst/>
          </a:prstGeom>
        </p:spPr>
      </p:pic>
      <p:sp>
        <p:nvSpPr>
          <p:cNvPr id="3" name="Rectangle 2">
            <a:extLst>
              <a:ext uri="{FF2B5EF4-FFF2-40B4-BE49-F238E27FC236}">
                <a16:creationId xmlns:a16="http://schemas.microsoft.com/office/drawing/2014/main" id="{23C4934E-FD6E-70D3-37E9-E2315C55E223}"/>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S232; Burke J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2619155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068AEF20-F491-B6DA-6036-957FEEE82B79}"/>
              </a:ext>
            </a:extLst>
          </p:cNvPr>
          <p:cNvGraphicFramePr>
            <a:graphicFrameLocks noGrp="1"/>
          </p:cNvGraphicFramePr>
          <p:nvPr/>
        </p:nvGraphicFramePr>
        <p:xfrm>
          <a:off x="125730" y="1219664"/>
          <a:ext cx="4157654" cy="4418672"/>
        </p:xfrm>
        <a:graphic>
          <a:graphicData uri="http://schemas.openxmlformats.org/drawingml/2006/table">
            <a:tbl>
              <a:tblPr firstRow="1" bandRow="1">
                <a:gradFill rotWithShape="1">
                  <a:gsLst>
                    <a:gs pos="0">
                      <a:srgbClr val="E7F0F9">
                        <a:lumMod val="110000"/>
                        <a:satMod val="105000"/>
                        <a:tint val="67000"/>
                      </a:srgbClr>
                    </a:gs>
                    <a:gs pos="50000">
                      <a:srgbClr val="E7F0F9">
                        <a:lumMod val="105000"/>
                        <a:satMod val="103000"/>
                        <a:tint val="73000"/>
                      </a:srgbClr>
                    </a:gs>
                    <a:gs pos="100000">
                      <a:srgbClr val="E7F0F9">
                        <a:lumMod val="105000"/>
                        <a:satMod val="109000"/>
                        <a:tint val="81000"/>
                      </a:srgbClr>
                    </a:gs>
                  </a:gsLst>
                  <a:lin ang="5400000" scaled="0"/>
                </a:gradFill>
                <a:effectLst/>
              </a:tblPr>
              <a:tblGrid>
                <a:gridCol w="3174969">
                  <a:extLst>
                    <a:ext uri="{9D8B030D-6E8A-4147-A177-3AD203B41FA5}">
                      <a16:colId xmlns:a16="http://schemas.microsoft.com/office/drawing/2014/main" val="3689395612"/>
                    </a:ext>
                  </a:extLst>
                </a:gridCol>
                <a:gridCol w="982685">
                  <a:extLst>
                    <a:ext uri="{9D8B030D-6E8A-4147-A177-3AD203B41FA5}">
                      <a16:colId xmlns:a16="http://schemas.microsoft.com/office/drawing/2014/main" val="1396133316"/>
                    </a:ext>
                  </a:extLst>
                </a:gridCol>
              </a:tblGrid>
              <a:tr h="344498">
                <a:tc>
                  <a:txBody>
                    <a:bodyPr/>
                    <a:lstStyle>
                      <a:lvl1pPr marL="0" algn="l" defTabSz="760622" rtl="0" eaLnBrk="1" latinLnBrk="0" hangingPunct="1">
                        <a:defRPr sz="1500" b="1" kern="1200">
                          <a:solidFill>
                            <a:schemeClr val="lt1"/>
                          </a:solidFill>
                          <a:latin typeface="Calibri" panose="020F0502020204030204"/>
                        </a:defRPr>
                      </a:lvl1pPr>
                      <a:lvl2pPr marL="380312" algn="l" defTabSz="760622" rtl="0" eaLnBrk="1" latinLnBrk="0" hangingPunct="1">
                        <a:defRPr sz="1500" b="1" kern="1200">
                          <a:solidFill>
                            <a:schemeClr val="lt1"/>
                          </a:solidFill>
                          <a:latin typeface="Calibri" panose="020F0502020204030204"/>
                        </a:defRPr>
                      </a:lvl2pPr>
                      <a:lvl3pPr marL="760622" algn="l" defTabSz="760622" rtl="0" eaLnBrk="1" latinLnBrk="0" hangingPunct="1">
                        <a:defRPr sz="1500" b="1" kern="1200">
                          <a:solidFill>
                            <a:schemeClr val="lt1"/>
                          </a:solidFill>
                          <a:latin typeface="Calibri" panose="020F0502020204030204"/>
                        </a:defRPr>
                      </a:lvl3pPr>
                      <a:lvl4pPr marL="1140934" algn="l" defTabSz="760622" rtl="0" eaLnBrk="1" latinLnBrk="0" hangingPunct="1">
                        <a:defRPr sz="1500" b="1" kern="1200">
                          <a:solidFill>
                            <a:schemeClr val="lt1"/>
                          </a:solidFill>
                          <a:latin typeface="Calibri" panose="020F0502020204030204"/>
                        </a:defRPr>
                      </a:lvl4pPr>
                      <a:lvl5pPr marL="1521246" algn="l" defTabSz="760622" rtl="0" eaLnBrk="1" latinLnBrk="0" hangingPunct="1">
                        <a:defRPr sz="1500" b="1" kern="1200">
                          <a:solidFill>
                            <a:schemeClr val="lt1"/>
                          </a:solidFill>
                          <a:latin typeface="Calibri" panose="020F0502020204030204"/>
                        </a:defRPr>
                      </a:lvl5pPr>
                      <a:lvl6pPr marL="1901555" algn="l" defTabSz="760622" rtl="0" eaLnBrk="1" latinLnBrk="0" hangingPunct="1">
                        <a:defRPr sz="1500" b="1" kern="1200">
                          <a:solidFill>
                            <a:schemeClr val="lt1"/>
                          </a:solidFill>
                          <a:latin typeface="Calibri" panose="020F0502020204030204"/>
                        </a:defRPr>
                      </a:lvl6pPr>
                      <a:lvl7pPr marL="2281869" algn="l" defTabSz="760622" rtl="0" eaLnBrk="1" latinLnBrk="0" hangingPunct="1">
                        <a:defRPr sz="1500" b="1" kern="1200">
                          <a:solidFill>
                            <a:schemeClr val="lt1"/>
                          </a:solidFill>
                          <a:latin typeface="Calibri" panose="020F0502020204030204"/>
                        </a:defRPr>
                      </a:lvl7pPr>
                      <a:lvl8pPr marL="2662179" algn="l" defTabSz="760622" rtl="0" eaLnBrk="1" latinLnBrk="0" hangingPunct="1">
                        <a:defRPr sz="1500" b="1" kern="1200">
                          <a:solidFill>
                            <a:schemeClr val="lt1"/>
                          </a:solidFill>
                          <a:latin typeface="Calibri" panose="020F0502020204030204"/>
                        </a:defRPr>
                      </a:lvl8pPr>
                      <a:lvl9pPr marL="3042487" algn="l" defTabSz="760622" rtl="0" eaLnBrk="1" latinLnBrk="0" hangingPunct="1">
                        <a:defRPr sz="1500" b="1" kern="1200">
                          <a:solidFill>
                            <a:schemeClr val="lt1"/>
                          </a:solidFill>
                          <a:latin typeface="Calibri" panose="020F0502020204030204"/>
                        </a:defRPr>
                      </a:lvl9pPr>
                    </a:lstStyle>
                    <a:p>
                      <a:pPr>
                        <a:lnSpc>
                          <a:spcPct val="100000"/>
                        </a:lnSpc>
                        <a:spcAft>
                          <a:spcPts val="200"/>
                        </a:spcAft>
                      </a:pPr>
                      <a:r>
                        <a:rPr lang="en-GB" sz="1400" dirty="0">
                          <a:latin typeface="+mn-lt"/>
                        </a:rPr>
                        <a:t>n (%) </a:t>
                      </a:r>
                    </a:p>
                  </a:txBody>
                  <a:tcPr marL="82296" marR="82296" marT="41148" marB="41148" anchor="ctr">
                    <a:lnL w="6350" cap="flat" cmpd="sng" algn="ctr">
                      <a:noFill/>
                      <a:prstDash val="solid"/>
                      <a:miter lim="800000"/>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760622" rtl="0" eaLnBrk="1" latinLnBrk="0" hangingPunct="1">
                        <a:defRPr sz="1500" b="1" kern="1200">
                          <a:solidFill>
                            <a:schemeClr val="lt1"/>
                          </a:solidFill>
                          <a:latin typeface="Calibri" panose="020F0502020204030204"/>
                        </a:defRPr>
                      </a:lvl1pPr>
                      <a:lvl2pPr marL="380312" algn="l" defTabSz="760622" rtl="0" eaLnBrk="1" latinLnBrk="0" hangingPunct="1">
                        <a:defRPr sz="1500" b="1" kern="1200">
                          <a:solidFill>
                            <a:schemeClr val="lt1"/>
                          </a:solidFill>
                          <a:latin typeface="Calibri" panose="020F0502020204030204"/>
                        </a:defRPr>
                      </a:lvl2pPr>
                      <a:lvl3pPr marL="760622" algn="l" defTabSz="760622" rtl="0" eaLnBrk="1" latinLnBrk="0" hangingPunct="1">
                        <a:defRPr sz="1500" b="1" kern="1200">
                          <a:solidFill>
                            <a:schemeClr val="lt1"/>
                          </a:solidFill>
                          <a:latin typeface="Calibri" panose="020F0502020204030204"/>
                        </a:defRPr>
                      </a:lvl3pPr>
                      <a:lvl4pPr marL="1140934" algn="l" defTabSz="760622" rtl="0" eaLnBrk="1" latinLnBrk="0" hangingPunct="1">
                        <a:defRPr sz="1500" b="1" kern="1200">
                          <a:solidFill>
                            <a:schemeClr val="lt1"/>
                          </a:solidFill>
                          <a:latin typeface="Calibri" panose="020F0502020204030204"/>
                        </a:defRPr>
                      </a:lvl4pPr>
                      <a:lvl5pPr marL="1521246" algn="l" defTabSz="760622" rtl="0" eaLnBrk="1" latinLnBrk="0" hangingPunct="1">
                        <a:defRPr sz="1500" b="1" kern="1200">
                          <a:solidFill>
                            <a:schemeClr val="lt1"/>
                          </a:solidFill>
                          <a:latin typeface="Calibri" panose="020F0502020204030204"/>
                        </a:defRPr>
                      </a:lvl5pPr>
                      <a:lvl6pPr marL="1901555" algn="l" defTabSz="760622" rtl="0" eaLnBrk="1" latinLnBrk="0" hangingPunct="1">
                        <a:defRPr sz="1500" b="1" kern="1200">
                          <a:solidFill>
                            <a:schemeClr val="lt1"/>
                          </a:solidFill>
                          <a:latin typeface="Calibri" panose="020F0502020204030204"/>
                        </a:defRPr>
                      </a:lvl6pPr>
                      <a:lvl7pPr marL="2281869" algn="l" defTabSz="760622" rtl="0" eaLnBrk="1" latinLnBrk="0" hangingPunct="1">
                        <a:defRPr sz="1500" b="1" kern="1200">
                          <a:solidFill>
                            <a:schemeClr val="lt1"/>
                          </a:solidFill>
                          <a:latin typeface="Calibri" panose="020F0502020204030204"/>
                        </a:defRPr>
                      </a:lvl7pPr>
                      <a:lvl8pPr marL="2662179" algn="l" defTabSz="760622" rtl="0" eaLnBrk="1" latinLnBrk="0" hangingPunct="1">
                        <a:defRPr sz="1500" b="1" kern="1200">
                          <a:solidFill>
                            <a:schemeClr val="lt1"/>
                          </a:solidFill>
                          <a:latin typeface="Calibri" panose="020F0502020204030204"/>
                        </a:defRPr>
                      </a:lvl8pPr>
                      <a:lvl9pPr marL="3042487" algn="l" defTabSz="760622" rtl="0" eaLnBrk="1" latinLnBrk="0" hangingPunct="1">
                        <a:defRPr sz="1500" b="1" kern="1200">
                          <a:solidFill>
                            <a:schemeClr val="lt1"/>
                          </a:solidFill>
                          <a:latin typeface="Calibri" panose="020F0502020204030204"/>
                        </a:defRPr>
                      </a:lvl9pPr>
                    </a:lstStyle>
                    <a:p>
                      <a:pPr marL="0" marR="0" lvl="0" indent="0" algn="ctr" defTabSz="2362535"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n-lt"/>
                          <a:ea typeface="Calibri" panose="020F0502020204030204" pitchFamily="34" charset="0"/>
                          <a:cs typeface="Times New Roman" panose="02020603050405020304" pitchFamily="18" charset="0"/>
                        </a:rPr>
                        <a:t>N=36</a:t>
                      </a:r>
                    </a:p>
                  </a:txBody>
                  <a:tcPr marL="82296" marR="82296" marT="41148" marB="41148"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88792322"/>
                  </a:ext>
                </a:extLst>
              </a:tr>
              <a:tr h="358852">
                <a:tc>
                  <a:txBody>
                    <a:bodyPr/>
                    <a:lstStyle/>
                    <a:p>
                      <a:pPr rtl="0" fontAlgn="ctr">
                        <a:buNone/>
                      </a:pPr>
                      <a:r>
                        <a:rPr lang="en-GB" sz="1400" b="1" i="0" u="none" strike="noStrike" dirty="0">
                          <a:solidFill>
                            <a:srgbClr val="000000"/>
                          </a:solidFill>
                          <a:effectLst/>
                          <a:latin typeface="+mn-lt"/>
                        </a:rPr>
                        <a:t>Any grade AE</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36 (100)</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miter lim="800000"/>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725224"/>
                  </a:ext>
                </a:extLst>
              </a:tr>
              <a:tr h="358852">
                <a:tc>
                  <a:txBody>
                    <a:bodyPr/>
                    <a:lstStyle/>
                    <a:p>
                      <a:pPr rtl="0" fontAlgn="ctr">
                        <a:buNone/>
                      </a:pPr>
                      <a:r>
                        <a:rPr lang="en-GB" sz="1400" b="1" i="0" u="none" strike="noStrike" dirty="0">
                          <a:solidFill>
                            <a:srgbClr val="000000"/>
                          </a:solidFill>
                          <a:effectLst/>
                          <a:latin typeface="+mn-lt"/>
                        </a:rPr>
                        <a:t>Grade 3/4 AEs</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23 (63.9)</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9545449"/>
                  </a:ext>
                </a:extLst>
              </a:tr>
              <a:tr h="366582">
                <a:tc>
                  <a:txBody>
                    <a:bodyPr/>
                    <a:lstStyle/>
                    <a:p>
                      <a:pPr rtl="0" fontAlgn="ctr">
                        <a:buNone/>
                      </a:pPr>
                      <a:r>
                        <a:rPr lang="en-GB" sz="1400" b="1" i="0" u="none" strike="noStrike" dirty="0">
                          <a:solidFill>
                            <a:srgbClr val="000000"/>
                          </a:solidFill>
                          <a:effectLst/>
                          <a:latin typeface="+mn-lt"/>
                        </a:rPr>
                        <a:t>Most common Grade 3/4 AEs (≥10%)</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a:r>
                        <a:rPr lang="en-GB" sz="1400" dirty="0">
                          <a:effectLst/>
                          <a:latin typeface="+mn-lt"/>
                        </a:rPr>
                        <a:t> </a:t>
                      </a: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439248"/>
                  </a:ext>
                </a:extLst>
              </a:tr>
              <a:tr h="358852">
                <a:tc>
                  <a:txBody>
                    <a:bodyPr/>
                    <a:lstStyle/>
                    <a:p>
                      <a:pPr marL="71996" rtl="0" fontAlgn="ctr">
                        <a:buNone/>
                      </a:pPr>
                      <a:r>
                        <a:rPr lang="en-GB" sz="1400" b="0" i="0" u="none" strike="noStrike" dirty="0">
                          <a:solidFill>
                            <a:srgbClr val="000000"/>
                          </a:solidFill>
                          <a:effectLst/>
                          <a:latin typeface="+mn-lt"/>
                        </a:rPr>
                        <a:t>Neutropenia/neutrophil count decreased</a:t>
                      </a:r>
                      <a:endParaRPr lang="en-GB" sz="1400" baseline="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10 (27.8)</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165408"/>
                  </a:ext>
                </a:extLst>
              </a:tr>
              <a:tr h="358852">
                <a:tc>
                  <a:txBody>
                    <a:bodyPr/>
                    <a:lstStyle/>
                    <a:p>
                      <a:pPr marL="71996" rtl="0" fontAlgn="ctr">
                        <a:buNone/>
                      </a:pPr>
                      <a:r>
                        <a:rPr lang="en-GB" sz="1400" b="0" i="0" u="none" strike="noStrike" dirty="0" err="1">
                          <a:solidFill>
                            <a:srgbClr val="000000"/>
                          </a:solidFill>
                          <a:effectLst/>
                          <a:latin typeface="+mn-lt"/>
                        </a:rPr>
                        <a:t>Anemia</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4 (11.1)</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3579605"/>
                  </a:ext>
                </a:extLst>
              </a:tr>
              <a:tr h="358852">
                <a:tc>
                  <a:txBody>
                    <a:bodyPr/>
                    <a:lstStyle/>
                    <a:p>
                      <a:pPr rtl="0" fontAlgn="ctr">
                        <a:buNone/>
                      </a:pPr>
                      <a:r>
                        <a:rPr lang="en-GB" sz="1400" b="1" i="0" u="none" strike="noStrike" dirty="0">
                          <a:solidFill>
                            <a:srgbClr val="000000"/>
                          </a:solidFill>
                          <a:effectLst/>
                          <a:latin typeface="+mn-lt"/>
                        </a:rPr>
                        <a:t>Grade 5 AEs</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0</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134076"/>
                  </a:ext>
                </a:extLst>
              </a:tr>
              <a:tr h="366582">
                <a:tc>
                  <a:txBody>
                    <a:bodyPr/>
                    <a:lstStyle/>
                    <a:p>
                      <a:pPr rtl="0" fontAlgn="ctr">
                        <a:buNone/>
                      </a:pPr>
                      <a:r>
                        <a:rPr lang="en-GB" sz="1400" b="1" i="0" u="none" strike="noStrike" dirty="0">
                          <a:solidFill>
                            <a:srgbClr val="000000"/>
                          </a:solidFill>
                          <a:effectLst/>
                          <a:latin typeface="+mn-lt"/>
                        </a:rPr>
                        <a:t>Select AEs of interest</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a:r>
                        <a:rPr lang="en-GB" sz="1400" dirty="0">
                          <a:effectLst/>
                          <a:latin typeface="+mn-lt"/>
                        </a:rPr>
                        <a:t> </a:t>
                      </a: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170654"/>
                  </a:ext>
                </a:extLst>
              </a:tr>
              <a:tr h="358852">
                <a:tc>
                  <a:txBody>
                    <a:bodyPr/>
                    <a:lstStyle/>
                    <a:p>
                      <a:pPr marL="71996" rtl="0" fontAlgn="ctr">
                        <a:buNone/>
                      </a:pPr>
                      <a:r>
                        <a:rPr lang="en-GB" sz="1400" b="0" i="0" u="none" strike="noStrike" dirty="0">
                          <a:solidFill>
                            <a:srgbClr val="000000"/>
                          </a:solidFill>
                          <a:effectLst/>
                          <a:latin typeface="+mn-lt"/>
                        </a:rPr>
                        <a:t>ICANS</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0</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1521845"/>
                  </a:ext>
                </a:extLst>
              </a:tr>
              <a:tr h="358852">
                <a:tc>
                  <a:txBody>
                    <a:bodyPr/>
                    <a:lstStyle/>
                    <a:p>
                      <a:pPr rtl="0" fontAlgn="ctr">
                        <a:buNone/>
                      </a:pPr>
                      <a:r>
                        <a:rPr lang="en-GB" sz="1400" b="1" i="0" u="none" strike="noStrike" dirty="0">
                          <a:solidFill>
                            <a:srgbClr val="000000"/>
                          </a:solidFill>
                          <a:effectLst/>
                          <a:latin typeface="+mn-lt"/>
                        </a:rPr>
                        <a:t>Serious AEs*</a:t>
                      </a:r>
                      <a:endParaRPr lang="en-GB" sz="14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14 (38.9)</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8968676"/>
                  </a:ext>
                </a:extLst>
              </a:tr>
              <a:tr h="358852">
                <a:tc>
                  <a:txBody>
                    <a:bodyPr/>
                    <a:lstStyle/>
                    <a:p>
                      <a:pPr rtl="0" fontAlgn="ctr">
                        <a:buNone/>
                      </a:pPr>
                      <a:r>
                        <a:rPr lang="en-GB" sz="1400" b="1" i="0" u="none" strike="noStrike" dirty="0">
                          <a:solidFill>
                            <a:srgbClr val="000000"/>
                          </a:solidFill>
                          <a:effectLst/>
                          <a:latin typeface="+mn-lt"/>
                        </a:rPr>
                        <a:t>AE leading to mosunetuzumab discontinuation</a:t>
                      </a:r>
                      <a:r>
                        <a:rPr lang="en-GB" sz="1400" b="1" i="0" u="none" strike="noStrike" baseline="30000" dirty="0">
                          <a:solidFill>
                            <a:srgbClr val="000000"/>
                          </a:solidFill>
                          <a:effectLst/>
                          <a:latin typeface="+mn-lt"/>
                        </a:rPr>
                        <a:t>†</a:t>
                      </a:r>
                      <a:endParaRPr lang="en-GB" sz="1400" baseline="30000" dirty="0">
                        <a:effectLst/>
                        <a:latin typeface="+mn-lt"/>
                      </a:endParaRPr>
                    </a:p>
                  </a:txBody>
                  <a:tcPr marL="95250" marR="95250" anchor="ctr">
                    <a:lnL w="6350" cap="flat" cmpd="sng" algn="ctr">
                      <a:noFill/>
                      <a:prstDash val="solid"/>
                      <a:miter lim="800000"/>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400" b="0" i="0" u="none" strike="noStrike" dirty="0">
                          <a:solidFill>
                            <a:srgbClr val="000000"/>
                          </a:solidFill>
                          <a:effectLst/>
                          <a:latin typeface="+mn-lt"/>
                        </a:rPr>
                        <a:t>6 (16.7)</a:t>
                      </a:r>
                      <a:endParaRPr lang="en-GB" sz="1400" dirty="0">
                        <a:effectLst/>
                        <a:latin typeface="+mn-lt"/>
                      </a:endParaRPr>
                    </a:p>
                  </a:txBody>
                  <a:tcPr marL="95250" marR="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66828"/>
                  </a:ext>
                </a:extLst>
              </a:tr>
            </a:tbl>
          </a:graphicData>
        </a:graphic>
      </p:graphicFrame>
      <p:pic>
        <p:nvPicPr>
          <p:cNvPr id="3" name="Picture 2">
            <a:extLst>
              <a:ext uri="{FF2B5EF4-FFF2-40B4-BE49-F238E27FC236}">
                <a16:creationId xmlns:a16="http://schemas.microsoft.com/office/drawing/2014/main" id="{DE6EFA6E-994C-543D-3AF0-A2B98549C9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15064"/>
          <a:stretch/>
        </p:blipFill>
        <p:spPr>
          <a:xfrm>
            <a:off x="4486571" y="1573084"/>
            <a:ext cx="7579699" cy="3902925"/>
          </a:xfrm>
          <a:prstGeom prst="rect">
            <a:avLst/>
          </a:prstGeom>
        </p:spPr>
      </p:pic>
      <p:sp>
        <p:nvSpPr>
          <p:cNvPr id="5" name="Title 4">
            <a:extLst>
              <a:ext uri="{FF2B5EF4-FFF2-40B4-BE49-F238E27FC236}">
                <a16:creationId xmlns:a16="http://schemas.microsoft.com/office/drawing/2014/main" id="{B0826640-03E0-75E7-3E2A-A76559DE64F0}"/>
              </a:ext>
            </a:extLst>
          </p:cNvPr>
          <p:cNvSpPr>
            <a:spLocks noGrp="1"/>
          </p:cNvSpPr>
          <p:nvPr>
            <p:ph type="title"/>
          </p:nvPr>
        </p:nvSpPr>
        <p:spPr/>
        <p:txBody>
          <a:bodyPr/>
          <a:lstStyle/>
          <a:p>
            <a:r>
              <a:rPr lang="en-US" dirty="0"/>
              <a:t>Safety and Efficacy</a:t>
            </a:r>
          </a:p>
        </p:txBody>
      </p:sp>
      <p:sp>
        <p:nvSpPr>
          <p:cNvPr id="6" name="TextBox 5">
            <a:extLst>
              <a:ext uri="{FF2B5EF4-FFF2-40B4-BE49-F238E27FC236}">
                <a16:creationId xmlns:a16="http://schemas.microsoft.com/office/drawing/2014/main" id="{70E569AA-7E24-4AA6-932E-6A8E36B7324C}"/>
              </a:ext>
            </a:extLst>
          </p:cNvPr>
          <p:cNvSpPr txBox="1"/>
          <p:nvPr/>
        </p:nvSpPr>
        <p:spPr>
          <a:xfrm>
            <a:off x="6319520" y="644668"/>
            <a:ext cx="3966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C3066"/>
                </a:solidFill>
                <a:effectLst/>
                <a:uLnTx/>
                <a:uFillTx/>
                <a:latin typeface="Arial" panose="020B0604020202020204"/>
                <a:ea typeface="MS PGothic" charset="0"/>
                <a:cs typeface="+mn-cs"/>
              </a:rPr>
              <a:t>Progression Free Survival</a:t>
            </a:r>
          </a:p>
        </p:txBody>
      </p:sp>
      <p:sp>
        <p:nvSpPr>
          <p:cNvPr id="4" name="Rectangle 3">
            <a:extLst>
              <a:ext uri="{FF2B5EF4-FFF2-40B4-BE49-F238E27FC236}">
                <a16:creationId xmlns:a16="http://schemas.microsoft.com/office/drawing/2014/main" id="{E52896FD-4B0A-9FB9-5EFC-7D3088EE3733}"/>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S232; Burke J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6596832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703E-A528-1F84-49D4-2393E5F83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08001-B5E1-7E5D-693E-32BDB9B99C5D}"/>
              </a:ext>
            </a:extLst>
          </p:cNvPr>
          <p:cNvSpPr>
            <a:spLocks noGrp="1"/>
          </p:cNvSpPr>
          <p:nvPr>
            <p:ph type="title"/>
          </p:nvPr>
        </p:nvSpPr>
        <p:spPr/>
        <p:txBody>
          <a:bodyPr/>
          <a:lstStyle/>
          <a:p>
            <a:r>
              <a:rPr lang="en-US" dirty="0"/>
              <a:t>Relapsed Marginal Zone Lymphoma </a:t>
            </a:r>
          </a:p>
        </p:txBody>
      </p:sp>
      <p:sp>
        <p:nvSpPr>
          <p:cNvPr id="3" name="Content Placeholder 2">
            <a:extLst>
              <a:ext uri="{FF2B5EF4-FFF2-40B4-BE49-F238E27FC236}">
                <a16:creationId xmlns:a16="http://schemas.microsoft.com/office/drawing/2014/main" id="{65A8FF6E-E7E3-8764-AC60-9526DCC0A1CE}"/>
              </a:ext>
            </a:extLst>
          </p:cNvPr>
          <p:cNvSpPr>
            <a:spLocks noGrp="1"/>
          </p:cNvSpPr>
          <p:nvPr>
            <p:ph idx="1"/>
          </p:nvPr>
        </p:nvSpPr>
        <p:spPr/>
        <p:txBody>
          <a:bodyPr/>
          <a:lstStyle/>
          <a:p>
            <a:pPr marL="457200" indent="-457200">
              <a:buFont typeface="Arial" panose="020B0604020202020204" pitchFamily="34" charset="0"/>
              <a:buChar char="•"/>
            </a:pPr>
            <a:r>
              <a:rPr lang="en-US" sz="2600" dirty="0">
                <a:solidFill>
                  <a:schemeClr val="bg1">
                    <a:lumMod val="50000"/>
                  </a:schemeClr>
                </a:solidFill>
              </a:rPr>
              <a:t>52 year old man with history of hypertension underwent an MRI of the spine to evaluate back pain and fatigue</a:t>
            </a:r>
          </a:p>
          <a:p>
            <a:pPr marL="1257300" lvl="1" indent="-457200"/>
            <a:r>
              <a:rPr lang="en-US" sz="2600" dirty="0">
                <a:solidFill>
                  <a:schemeClr val="bg1">
                    <a:lumMod val="50000"/>
                  </a:schemeClr>
                </a:solidFill>
              </a:rPr>
              <a:t>Found to have retroperitoneal lymphadenopathy, 2.8 - 4.2 cm</a:t>
            </a:r>
          </a:p>
          <a:p>
            <a:pPr marL="457200" indent="-457200">
              <a:buFont typeface="Arial" panose="020B0604020202020204" pitchFamily="34" charset="0"/>
              <a:buChar char="•"/>
            </a:pPr>
            <a:r>
              <a:rPr lang="en-US" sz="2600" dirty="0">
                <a:solidFill>
                  <a:schemeClr val="bg1">
                    <a:lumMod val="50000"/>
                  </a:schemeClr>
                </a:solidFill>
              </a:rPr>
              <a:t>CT chest, abdomen and pelvis showed mesenteric lymphadenopathy along aortic bifurcation, inguinal region </a:t>
            </a:r>
          </a:p>
          <a:p>
            <a:pPr marL="457200" indent="-457200">
              <a:buFont typeface="Arial" panose="020B0604020202020204" pitchFamily="34" charset="0"/>
              <a:buChar char="•"/>
            </a:pPr>
            <a:r>
              <a:rPr lang="en-US" sz="2600" dirty="0">
                <a:solidFill>
                  <a:schemeClr val="bg1">
                    <a:lumMod val="50000"/>
                  </a:schemeClr>
                </a:solidFill>
              </a:rPr>
              <a:t>Lymph node biopsy showed marginal zone lymphoma, laboratory tests showed Hgb 10.7, otherwise normal</a:t>
            </a:r>
          </a:p>
          <a:p>
            <a:pPr marL="457200" indent="-457200">
              <a:buFont typeface="Arial" panose="020B0604020202020204" pitchFamily="34" charset="0"/>
              <a:buChar char="•"/>
            </a:pPr>
            <a:r>
              <a:rPr lang="en-US" sz="2600" dirty="0">
                <a:solidFill>
                  <a:schemeClr val="bg1">
                    <a:lumMod val="50000"/>
                  </a:schemeClr>
                </a:solidFill>
              </a:rPr>
              <a:t>Bone marrow biopsy shows low level lymphoma involvement  </a:t>
            </a:r>
          </a:p>
          <a:p>
            <a:pPr marL="457200" indent="-457200">
              <a:buFont typeface="Wingdings" pitchFamily="2" charset="2"/>
              <a:buChar char="Ø"/>
            </a:pPr>
            <a:r>
              <a:rPr lang="en-US" sz="2600" dirty="0"/>
              <a:t>Patient is treated with BR x 6 cycles with PR </a:t>
            </a:r>
            <a:r>
              <a:rPr lang="en-US" sz="2600" dirty="0">
                <a:sym typeface="Wingdings" pitchFamily="2" charset="2"/>
              </a:rPr>
              <a:t> observation</a:t>
            </a:r>
          </a:p>
          <a:p>
            <a:pPr marL="457200" indent="-457200">
              <a:buFont typeface="Wingdings" pitchFamily="2" charset="2"/>
              <a:buChar char="Ø"/>
            </a:pPr>
            <a:r>
              <a:rPr lang="en-US" sz="2600" dirty="0">
                <a:sym typeface="Wingdings" pitchFamily="2" charset="2"/>
              </a:rPr>
              <a:t>3 years later develops recurrent MZL with axillary, mesenteric, and inguinal lymphadenopathy, treated with BTKi  18 months later progression </a:t>
            </a:r>
            <a:endParaRPr lang="en-US" sz="26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9497412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DC0C5-14DE-FF6F-0998-2D93E9486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44504-DC22-24B4-EACE-F2C2B2FEC334}"/>
              </a:ext>
            </a:extLst>
          </p:cNvPr>
          <p:cNvSpPr>
            <a:spLocks noGrp="1"/>
          </p:cNvSpPr>
          <p:nvPr>
            <p:ph type="title"/>
          </p:nvPr>
        </p:nvSpPr>
        <p:spPr/>
        <p:txBody>
          <a:bodyPr/>
          <a:lstStyle/>
          <a:p>
            <a:r>
              <a:rPr lang="en-US" sz="4400" dirty="0"/>
              <a:t>What are new studies in relapsed MZL?</a:t>
            </a:r>
          </a:p>
        </p:txBody>
      </p:sp>
    </p:spTree>
    <p:extLst>
      <p:ext uri="{BB962C8B-B14F-4D97-AF65-F5344CB8AC3E}">
        <p14:creationId xmlns:p14="http://schemas.microsoft.com/office/powerpoint/2010/main" val="794515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240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700" dirty="0">
                <a:solidFill>
                  <a:srgbClr val="595454"/>
                </a:solidFill>
              </a:rPr>
              <a:t>Lisocabtagene maraleucel in patients with relapsed or refractory marginal zone lymphoma in the phase 2 TRANSCEND FL study</a:t>
            </a:r>
          </a:p>
        </p:txBody>
      </p:sp>
      <p:sp>
        <p:nvSpPr>
          <p:cNvPr id="3" name="Subtitle 2"/>
          <p:cNvSpPr>
            <a:spLocks noGrp="1"/>
          </p:cNvSpPr>
          <p:nvPr>
            <p:ph type="subTitle" idx="1"/>
          </p:nvPr>
        </p:nvSpPr>
        <p:spPr>
          <a:xfrm>
            <a:off x="355599" y="3390112"/>
            <a:ext cx="10517809" cy="1372387"/>
          </a:xfrm>
        </p:spPr>
        <p:txBody>
          <a:bodyPr/>
          <a:lstStyle/>
          <a:p>
            <a:pPr marL="0" marR="0">
              <a:lnSpc>
                <a:spcPct val="115000"/>
              </a:lnSpc>
              <a:spcBef>
                <a:spcPts val="0"/>
              </a:spcBef>
              <a:spcAft>
                <a:spcPts val="1100"/>
              </a:spcAft>
            </a:pPr>
            <a:r>
              <a:rPr lang="en-US" sz="1400" dirty="0">
                <a:effectLst/>
                <a:ea typeface="Calibri" panose="020F0502020204030204" pitchFamily="34" charset="0"/>
                <a:cs typeface="Times New Roman" panose="02020603050405020304" pitchFamily="18" charset="0"/>
              </a:rPr>
              <a:t>M. Lia Palomba,</a:t>
            </a:r>
            <a:r>
              <a:rPr lang="en-US" sz="1400" baseline="30000" dirty="0">
                <a:effectLst/>
                <a:ea typeface="Calibri" panose="020F0502020204030204" pitchFamily="34" charset="0"/>
                <a:cs typeface="Times New Roman" panose="02020603050405020304" pitchFamily="18" charset="0"/>
              </a:rPr>
              <a:t>1</a:t>
            </a:r>
            <a:r>
              <a:rPr lang="en-US" sz="1400" dirty="0">
                <a:effectLst/>
                <a:ea typeface="Calibri" panose="020F0502020204030204" pitchFamily="34" charset="0"/>
                <a:cs typeface="Times New Roman" panose="02020603050405020304" pitchFamily="18" charset="0"/>
              </a:rPr>
              <a:t> Stephen J. Schuster,</a:t>
            </a:r>
            <a:r>
              <a:rPr lang="en-US" sz="1400" baseline="30000" dirty="0">
                <a:effectLst/>
                <a:ea typeface="Calibri" panose="020F0502020204030204" pitchFamily="34" charset="0"/>
                <a:cs typeface="Times New Roman" panose="02020603050405020304" pitchFamily="18" charset="0"/>
              </a:rPr>
              <a:t>2</a:t>
            </a:r>
            <a:r>
              <a:rPr lang="en-US" sz="1400" dirty="0">
                <a:effectLst/>
                <a:ea typeface="Calibri" panose="020F0502020204030204" pitchFamily="34" charset="0"/>
                <a:cs typeface="Times New Roman" panose="02020603050405020304" pitchFamily="18" charset="0"/>
              </a:rPr>
              <a:t> Reem Karmali,</a:t>
            </a:r>
            <a:r>
              <a:rPr lang="en-US" sz="1400" baseline="30000" dirty="0">
                <a:effectLst/>
                <a:ea typeface="Calibri" panose="020F0502020204030204" pitchFamily="34" charset="0"/>
                <a:cs typeface="Times New Roman" panose="02020603050405020304" pitchFamily="18" charset="0"/>
              </a:rPr>
              <a:t>3</a:t>
            </a:r>
            <a:r>
              <a:rPr lang="en-US" sz="1400" dirty="0">
                <a:effectLst/>
                <a:ea typeface="Calibri" panose="020F0502020204030204" pitchFamily="34" charset="0"/>
                <a:cs typeface="Times New Roman" panose="02020603050405020304" pitchFamily="18" charset="0"/>
              </a:rPr>
              <a:t> Alan P. Skarbnik,</a:t>
            </a:r>
            <a:r>
              <a:rPr lang="en-US" sz="1400" baseline="30000" dirty="0">
                <a:effectLst/>
                <a:ea typeface="Calibri" panose="020F0502020204030204" pitchFamily="34" charset="0"/>
                <a:cs typeface="Times New Roman" panose="02020603050405020304" pitchFamily="18" charset="0"/>
              </a:rPr>
              <a:t>4</a:t>
            </a:r>
            <a:r>
              <a:rPr lang="en-US" sz="1400" dirty="0">
                <a:effectLst/>
                <a:ea typeface="Calibri" panose="020F0502020204030204" pitchFamily="34" charset="0"/>
                <a:cs typeface="Times New Roman" panose="02020603050405020304" pitchFamily="18" charset="0"/>
              </a:rPr>
              <a:t> Jeremy S. Abramson,</a:t>
            </a:r>
            <a:r>
              <a:rPr lang="en-US" sz="1400" baseline="30000" dirty="0">
                <a:effectLst/>
                <a:ea typeface="Calibri" panose="020F0502020204030204" pitchFamily="34" charset="0"/>
                <a:cs typeface="Times New Roman" panose="02020603050405020304" pitchFamily="18" charset="0"/>
              </a:rPr>
              <a:t>5</a:t>
            </a:r>
            <a:r>
              <a:rPr lang="en-US" sz="1400" dirty="0">
                <a:effectLst/>
                <a:ea typeface="Calibri" panose="020F0502020204030204" pitchFamily="34" charset="0"/>
                <a:cs typeface="Times New Roman" panose="02020603050405020304" pitchFamily="18" charset="0"/>
              </a:rPr>
              <a:t> Kirit Ardeshna,</a:t>
            </a:r>
            <a:r>
              <a:rPr lang="en-US" sz="1400" baseline="30000" dirty="0">
                <a:effectLst/>
                <a:ea typeface="Calibri" panose="020F0502020204030204" pitchFamily="34" charset="0"/>
                <a:cs typeface="Times New Roman" panose="02020603050405020304" pitchFamily="18" charset="0"/>
              </a:rPr>
              <a:t>6</a:t>
            </a:r>
            <a:r>
              <a:rPr lang="en-US" sz="1400" dirty="0">
                <a:effectLst/>
                <a:ea typeface="Calibri" panose="020F0502020204030204" pitchFamily="34" charset="0"/>
                <a:cs typeface="Times New Roman" panose="02020603050405020304" pitchFamily="18" charset="0"/>
              </a:rPr>
              <a:t> </a:t>
            </a:r>
            <a:br>
              <a:rPr lang="en-US" sz="1400" dirty="0">
                <a:effectLst/>
                <a:ea typeface="Calibri" panose="020F0502020204030204" pitchFamily="34" charset="0"/>
                <a:cs typeface="Times New Roman" panose="02020603050405020304" pitchFamily="18" charset="0"/>
              </a:rPr>
            </a:br>
            <a:r>
              <a:rPr lang="en-US" sz="1400" dirty="0">
                <a:effectLst/>
                <a:ea typeface="Calibri" panose="020F0502020204030204" pitchFamily="34" charset="0"/>
                <a:cs typeface="Times New Roman" panose="02020603050405020304" pitchFamily="18" charset="0"/>
              </a:rPr>
              <a:t>Peter Borchmann,</a:t>
            </a:r>
            <a:r>
              <a:rPr lang="en-US" sz="1400" baseline="30000" dirty="0">
                <a:effectLst/>
                <a:ea typeface="Calibri" panose="020F0502020204030204" pitchFamily="34" charset="0"/>
                <a:cs typeface="Times New Roman" panose="02020603050405020304" pitchFamily="18" charset="0"/>
              </a:rPr>
              <a:t>7</a:t>
            </a:r>
            <a:r>
              <a:rPr lang="en-US" sz="1400" dirty="0">
                <a:effectLst/>
                <a:ea typeface="Calibri" panose="020F0502020204030204" pitchFamily="34" charset="0"/>
                <a:cs typeface="Times New Roman" panose="02020603050405020304" pitchFamily="18" charset="0"/>
              </a:rPr>
              <a:t> Brian T. Hill,</a:t>
            </a:r>
            <a:r>
              <a:rPr lang="en-US" sz="1400" baseline="30000" dirty="0">
                <a:effectLst/>
                <a:ea typeface="Calibri" panose="020F0502020204030204" pitchFamily="34" charset="0"/>
                <a:cs typeface="Times New Roman" panose="02020603050405020304" pitchFamily="18" charset="0"/>
              </a:rPr>
              <a:t>8</a:t>
            </a:r>
            <a:r>
              <a:rPr lang="en-US" sz="1400" dirty="0">
                <a:effectLst/>
                <a:ea typeface="Calibri" panose="020F0502020204030204" pitchFamily="34" charset="0"/>
                <a:cs typeface="Times New Roman" panose="02020603050405020304" pitchFamily="18" charset="0"/>
              </a:rPr>
              <a:t> Alejandro Martin Garcia-Sancho,</a:t>
            </a:r>
            <a:r>
              <a:rPr lang="en-US" sz="1400" baseline="30000" dirty="0">
                <a:effectLst/>
                <a:ea typeface="Calibri" panose="020F0502020204030204" pitchFamily="34" charset="0"/>
                <a:cs typeface="Times New Roman" panose="02020603050405020304" pitchFamily="18" charset="0"/>
              </a:rPr>
              <a:t>9</a:t>
            </a:r>
            <a:r>
              <a:rPr lang="en-US" sz="1400" dirty="0">
                <a:effectLst/>
                <a:ea typeface="Calibri" panose="020F0502020204030204" pitchFamily="34" charset="0"/>
                <a:cs typeface="Times New Roman" panose="02020603050405020304" pitchFamily="18" charset="0"/>
              </a:rPr>
              <a:t> Antonio Pinto,</a:t>
            </a:r>
            <a:r>
              <a:rPr lang="en-US" sz="1400" baseline="30000" dirty="0">
                <a:effectLst/>
                <a:ea typeface="Calibri" panose="020F0502020204030204" pitchFamily="34" charset="0"/>
                <a:cs typeface="Times New Roman" panose="02020603050405020304" pitchFamily="18" charset="0"/>
              </a:rPr>
              <a:t>10</a:t>
            </a:r>
            <a:r>
              <a:rPr lang="en-US" sz="1400" dirty="0">
                <a:effectLst/>
                <a:ea typeface="Calibri" panose="020F0502020204030204" pitchFamily="34" charset="0"/>
                <a:cs typeface="Times New Roman" panose="02020603050405020304" pitchFamily="18" charset="0"/>
              </a:rPr>
              <a:t> Aaron P. Rapoport,</a:t>
            </a:r>
            <a:r>
              <a:rPr lang="en-US" sz="1400" baseline="30000" dirty="0">
                <a:effectLst/>
                <a:ea typeface="Calibri" panose="020F0502020204030204" pitchFamily="34" charset="0"/>
                <a:cs typeface="Times New Roman" panose="02020603050405020304" pitchFamily="18" charset="0"/>
              </a:rPr>
              <a:t>11</a:t>
            </a:r>
            <a:r>
              <a:rPr lang="en-US" sz="1400" dirty="0">
                <a:effectLst/>
                <a:ea typeface="Calibri" panose="020F0502020204030204" pitchFamily="34" charset="0"/>
                <a:cs typeface="Times New Roman" panose="02020603050405020304" pitchFamily="18" charset="0"/>
              </a:rPr>
              <a:t> Guillaume Cartron,</a:t>
            </a:r>
            <a:r>
              <a:rPr lang="en-US" sz="1400" baseline="30000" dirty="0">
                <a:effectLst/>
                <a:ea typeface="Calibri" panose="020F0502020204030204" pitchFamily="34" charset="0"/>
                <a:cs typeface="Times New Roman" panose="02020603050405020304" pitchFamily="18" charset="0"/>
              </a:rPr>
              <a:t>12</a:t>
            </a:r>
            <a:r>
              <a:rPr lang="en-US" sz="1400" dirty="0">
                <a:effectLst/>
                <a:ea typeface="Calibri" panose="020F0502020204030204" pitchFamily="34" charset="0"/>
                <a:cs typeface="Times New Roman" panose="02020603050405020304" pitchFamily="18" charset="0"/>
              </a:rPr>
              <a:t> Isabelle Fleury,</a:t>
            </a:r>
            <a:r>
              <a:rPr lang="en-US" sz="1400" baseline="30000" dirty="0">
                <a:effectLst/>
                <a:ea typeface="Calibri" panose="020F0502020204030204" pitchFamily="34" charset="0"/>
                <a:cs typeface="Times New Roman" panose="02020603050405020304" pitchFamily="18" charset="0"/>
              </a:rPr>
              <a:t>13</a:t>
            </a:r>
            <a:r>
              <a:rPr lang="en-US" sz="1400" dirty="0">
                <a:effectLst/>
                <a:ea typeface="Calibri" panose="020F0502020204030204" pitchFamily="34" charset="0"/>
                <a:cs typeface="Times New Roman" panose="02020603050405020304" pitchFamily="18" charset="0"/>
              </a:rPr>
              <a:t> Koji Izutsu,</a:t>
            </a:r>
            <a:r>
              <a:rPr lang="en-US" sz="1400" baseline="30000" dirty="0">
                <a:effectLst/>
                <a:ea typeface="Calibri" panose="020F0502020204030204" pitchFamily="34" charset="0"/>
                <a:cs typeface="Times New Roman" panose="02020603050405020304" pitchFamily="18" charset="0"/>
              </a:rPr>
              <a:t>14</a:t>
            </a:r>
            <a:r>
              <a:rPr lang="en-US" sz="1400" dirty="0">
                <a:effectLst/>
                <a:ea typeface="Calibri" panose="020F0502020204030204" pitchFamily="34" charset="0"/>
                <a:cs typeface="Times New Roman" panose="02020603050405020304" pitchFamily="18" charset="0"/>
              </a:rPr>
              <a:t> Manali Kamdar,</a:t>
            </a:r>
            <a:r>
              <a:rPr lang="en-US" sz="1400" baseline="30000" dirty="0">
                <a:effectLst/>
                <a:ea typeface="Calibri" panose="020F0502020204030204" pitchFamily="34" charset="0"/>
                <a:cs typeface="Times New Roman" panose="02020603050405020304" pitchFamily="18" charset="0"/>
              </a:rPr>
              <a:t>15</a:t>
            </a:r>
            <a:r>
              <a:rPr lang="en-US" sz="1400" dirty="0">
                <a:effectLst/>
                <a:ea typeface="Calibri" panose="020F0502020204030204" pitchFamily="34" charset="0"/>
                <a:cs typeface="Times New Roman" panose="02020603050405020304" pitchFamily="18" charset="0"/>
              </a:rPr>
              <a:t> Stephan Mielke,</a:t>
            </a:r>
            <a:r>
              <a:rPr lang="en-US" sz="1400" baseline="30000" dirty="0">
                <a:effectLst/>
                <a:ea typeface="Calibri" panose="020F0502020204030204" pitchFamily="34" charset="0"/>
                <a:cs typeface="Times New Roman" panose="02020603050405020304" pitchFamily="18" charset="0"/>
              </a:rPr>
              <a:t>16</a:t>
            </a:r>
            <a:r>
              <a:rPr lang="en-US" sz="1400" dirty="0">
                <a:effectLst/>
                <a:ea typeface="Calibri" panose="020F0502020204030204" pitchFamily="34" charset="0"/>
                <a:cs typeface="Times New Roman" panose="02020603050405020304" pitchFamily="18" charset="0"/>
              </a:rPr>
              <a:t> Anna Maria Barbui,</a:t>
            </a:r>
            <a:r>
              <a:rPr lang="en-US" sz="1400" baseline="30000" dirty="0">
                <a:effectLst/>
                <a:ea typeface="Calibri" panose="020F0502020204030204" pitchFamily="34" charset="0"/>
                <a:cs typeface="Times New Roman" panose="02020603050405020304" pitchFamily="18" charset="0"/>
              </a:rPr>
              <a:t>17</a:t>
            </a:r>
            <a:r>
              <a:rPr lang="en-US" sz="1400" dirty="0">
                <a:effectLst/>
                <a:ea typeface="Calibri" panose="020F0502020204030204" pitchFamily="34" charset="0"/>
                <a:cs typeface="Times New Roman" panose="02020603050405020304" pitchFamily="18" charset="0"/>
              </a:rPr>
              <a:t> Juan Luis Reguera Ortega,</a:t>
            </a:r>
            <a:r>
              <a:rPr lang="en-US" sz="1400" baseline="30000" dirty="0">
                <a:effectLst/>
                <a:ea typeface="Calibri" panose="020F0502020204030204" pitchFamily="34" charset="0"/>
                <a:cs typeface="Times New Roman" panose="02020603050405020304" pitchFamily="18" charset="0"/>
              </a:rPr>
              <a:t>18</a:t>
            </a:r>
            <a:r>
              <a:rPr lang="en-US" sz="1400" dirty="0">
                <a:effectLst/>
                <a:ea typeface="Calibri" panose="020F0502020204030204" pitchFamily="34" charset="0"/>
                <a:cs typeface="Times New Roman" panose="02020603050405020304" pitchFamily="18" charset="0"/>
              </a:rPr>
              <a:t> </a:t>
            </a:r>
            <a:br>
              <a:rPr lang="en-US" sz="1400" dirty="0">
                <a:effectLst/>
                <a:ea typeface="Calibri" panose="020F0502020204030204" pitchFamily="34" charset="0"/>
                <a:cs typeface="Times New Roman" panose="02020603050405020304" pitchFamily="18" charset="0"/>
              </a:rPr>
            </a:br>
            <a:r>
              <a:rPr lang="en-US" sz="1400" dirty="0">
                <a:effectLst/>
                <a:ea typeface="Calibri" panose="020F0502020204030204" pitchFamily="34" charset="0"/>
                <a:cs typeface="Times New Roman" panose="02020603050405020304" pitchFamily="18" charset="0"/>
              </a:rPr>
              <a:t>Loretta J. Nastoupil,</a:t>
            </a:r>
            <a:r>
              <a:rPr lang="en-US" sz="1400" baseline="30000" dirty="0">
                <a:effectLst/>
                <a:ea typeface="Calibri" panose="020F0502020204030204" pitchFamily="34" charset="0"/>
                <a:cs typeface="Times New Roman" panose="02020603050405020304" pitchFamily="18" charset="0"/>
              </a:rPr>
              <a:t>19</a:t>
            </a:r>
            <a:r>
              <a:rPr lang="en-US" sz="1400" dirty="0">
                <a:effectLst/>
                <a:ea typeface="Calibri" panose="020F0502020204030204" pitchFamily="34" charset="0"/>
                <a:cs typeface="Times New Roman" panose="02020603050405020304" pitchFamily="18" charset="0"/>
              </a:rPr>
              <a:t> Sairah Ahmed,</a:t>
            </a:r>
            <a:r>
              <a:rPr lang="en-US" sz="1400" baseline="30000" dirty="0">
                <a:effectLst/>
                <a:ea typeface="Calibri" panose="020F0502020204030204" pitchFamily="34" charset="0"/>
                <a:cs typeface="Times New Roman" panose="02020603050405020304" pitchFamily="18" charset="0"/>
              </a:rPr>
              <a:t>20</a:t>
            </a:r>
            <a:r>
              <a:rPr lang="en-US" sz="1400" dirty="0">
                <a:effectLst/>
                <a:ea typeface="Calibri" panose="020F0502020204030204" pitchFamily="34" charset="0"/>
                <a:cs typeface="Times New Roman" panose="02020603050405020304" pitchFamily="18" charset="0"/>
              </a:rPr>
              <a:t> Merav Bar,</a:t>
            </a:r>
            <a:r>
              <a:rPr lang="en-US" sz="1400" baseline="30000" dirty="0">
                <a:effectLst/>
                <a:ea typeface="Calibri" panose="020F0502020204030204" pitchFamily="34" charset="0"/>
                <a:cs typeface="Times New Roman" panose="02020603050405020304" pitchFamily="18" charset="0"/>
              </a:rPr>
              <a:t>21</a:t>
            </a:r>
            <a:r>
              <a:rPr lang="en-US" sz="1400" dirty="0">
                <a:effectLst/>
                <a:ea typeface="Calibri" panose="020F0502020204030204" pitchFamily="34" charset="0"/>
                <a:cs typeface="Times New Roman" panose="02020603050405020304" pitchFamily="18" charset="0"/>
              </a:rPr>
              <a:t> Lizbeth Diaz,</a:t>
            </a:r>
            <a:r>
              <a:rPr lang="en-US" sz="1400" baseline="30000" dirty="0">
                <a:effectLst/>
                <a:ea typeface="Calibri" panose="020F0502020204030204" pitchFamily="34" charset="0"/>
                <a:cs typeface="Times New Roman" panose="02020603050405020304" pitchFamily="18" charset="0"/>
              </a:rPr>
              <a:t>22</a:t>
            </a:r>
            <a:r>
              <a:rPr lang="en-US" sz="1400" dirty="0">
                <a:effectLst/>
                <a:ea typeface="Calibri" panose="020F0502020204030204" pitchFamily="34" charset="0"/>
                <a:cs typeface="Times New Roman" panose="02020603050405020304" pitchFamily="18" charset="0"/>
              </a:rPr>
              <a:t> Victoria Diab,</a:t>
            </a:r>
            <a:r>
              <a:rPr lang="en-US" sz="1400" baseline="30000" dirty="0">
                <a:effectLst/>
                <a:ea typeface="Calibri" panose="020F0502020204030204" pitchFamily="34" charset="0"/>
                <a:cs typeface="Times New Roman" panose="02020603050405020304" pitchFamily="18" charset="0"/>
              </a:rPr>
              <a:t>23</a:t>
            </a:r>
            <a:r>
              <a:rPr lang="en-US" sz="1400" dirty="0">
                <a:effectLst/>
                <a:ea typeface="Calibri" panose="020F0502020204030204" pitchFamily="34" charset="0"/>
                <a:cs typeface="Times New Roman" panose="02020603050405020304" pitchFamily="18" charset="0"/>
              </a:rPr>
              <a:t> Min Vedal,</a:t>
            </a:r>
            <a:r>
              <a:rPr lang="en-US" sz="1400" baseline="30000" dirty="0">
                <a:effectLst/>
                <a:ea typeface="Calibri" panose="020F0502020204030204" pitchFamily="34" charset="0"/>
                <a:cs typeface="Times New Roman" panose="02020603050405020304" pitchFamily="18" charset="0"/>
              </a:rPr>
              <a:t>22</a:t>
            </a:r>
            <a:r>
              <a:rPr lang="en-US" sz="1400" dirty="0">
                <a:effectLst/>
                <a:ea typeface="Calibri" panose="020F0502020204030204" pitchFamily="34" charset="0"/>
                <a:cs typeface="Times New Roman" panose="02020603050405020304" pitchFamily="18" charset="0"/>
              </a:rPr>
              <a:t> Silvia Colicino,</a:t>
            </a:r>
            <a:r>
              <a:rPr lang="en-US" sz="1400" baseline="30000" dirty="0">
                <a:effectLst/>
                <a:ea typeface="Calibri" panose="020F0502020204030204" pitchFamily="34" charset="0"/>
                <a:cs typeface="Times New Roman" panose="02020603050405020304" pitchFamily="18" charset="0"/>
              </a:rPr>
              <a:t>22</a:t>
            </a:r>
            <a:r>
              <a:rPr lang="en-US" sz="1400" dirty="0">
                <a:effectLst/>
                <a:ea typeface="Calibri" panose="020F0502020204030204" pitchFamily="34" charset="0"/>
                <a:cs typeface="Times New Roman" panose="02020603050405020304" pitchFamily="18" charset="0"/>
              </a:rPr>
              <a:t> Ariel Avilion,</a:t>
            </a:r>
            <a:r>
              <a:rPr lang="en-US" sz="1400" baseline="30000" dirty="0">
                <a:effectLst/>
                <a:ea typeface="Calibri" panose="020F0502020204030204" pitchFamily="34" charset="0"/>
                <a:cs typeface="Times New Roman" panose="02020603050405020304" pitchFamily="18" charset="0"/>
              </a:rPr>
              <a:t>21</a:t>
            </a:r>
            <a:r>
              <a:rPr lang="en-US" sz="1400" dirty="0">
                <a:effectLst/>
                <a:ea typeface="Calibri" panose="020F0502020204030204" pitchFamily="34" charset="0"/>
                <a:cs typeface="Times New Roman" panose="02020603050405020304" pitchFamily="18" charset="0"/>
              </a:rPr>
              <a:t> Rina Nishii,</a:t>
            </a:r>
            <a:r>
              <a:rPr lang="en-US" sz="1400" baseline="30000" dirty="0">
                <a:effectLst/>
                <a:ea typeface="Calibri" panose="020F0502020204030204" pitchFamily="34" charset="0"/>
                <a:cs typeface="Times New Roman" panose="02020603050405020304" pitchFamily="18" charset="0"/>
              </a:rPr>
              <a:t>23</a:t>
            </a:r>
            <a:r>
              <a:rPr lang="en-US" sz="1400" dirty="0">
                <a:effectLst/>
                <a:ea typeface="Calibri" panose="020F0502020204030204" pitchFamily="34" charset="0"/>
                <a:cs typeface="Times New Roman" panose="02020603050405020304" pitchFamily="18" charset="0"/>
              </a:rPr>
              <a:t> Franck Morschhauser</a:t>
            </a:r>
            <a:r>
              <a:rPr lang="en-US" sz="1400" baseline="30000" dirty="0">
                <a:effectLst/>
                <a:ea typeface="Calibri" panose="020F0502020204030204" pitchFamily="34" charset="0"/>
                <a:cs typeface="Times New Roman" panose="02020603050405020304" pitchFamily="18" charset="0"/>
              </a:rPr>
              <a:t>24</a:t>
            </a:r>
            <a:endParaRPr lang="en-US" sz="1400" dirty="0">
              <a:effectLst/>
              <a:ea typeface="Calibri" panose="020F0502020204030204" pitchFamily="34" charset="0"/>
              <a:cs typeface="Times New Roman" panose="02020603050405020304" pitchFamily="18" charset="0"/>
            </a:endParaRPr>
          </a:p>
        </p:txBody>
      </p:sp>
      <p:sp>
        <p:nvSpPr>
          <p:cNvPr id="5" name="TextBox 4"/>
          <p:cNvSpPr txBox="1"/>
          <p:nvPr/>
        </p:nvSpPr>
        <p:spPr>
          <a:xfrm>
            <a:off x="137502" y="6495595"/>
            <a:ext cx="451315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4546A"/>
                </a:solidFill>
                <a:effectLst/>
                <a:uLnTx/>
                <a:uFillTx/>
                <a:latin typeface="Arial" panose="020B0604020202020204"/>
                <a:ea typeface="MS PGothic" charset="0"/>
                <a:cs typeface="+mn-cs"/>
              </a:rPr>
              <a:t>ICML 2025, Presentation 055</a:t>
            </a:r>
          </a:p>
        </p:txBody>
      </p:sp>
    </p:spTree>
    <p:custDataLst>
      <p:tags r:id="rId1"/>
    </p:custDataLst>
    <p:extLst>
      <p:ext uri="{BB962C8B-B14F-4D97-AF65-F5344CB8AC3E}">
        <p14:creationId xmlns:p14="http://schemas.microsoft.com/office/powerpoint/2010/main" val="3546192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6C5B0AD-222E-2CD3-5998-1E6C97F4745B}"/>
              </a:ext>
            </a:extLst>
          </p:cNvPr>
          <p:cNvSpPr>
            <a:spLocks noGrp="1"/>
          </p:cNvSpPr>
          <p:nvPr>
            <p:ph type="title"/>
          </p:nvPr>
        </p:nvSpPr>
        <p:spPr>
          <a:xfrm>
            <a:off x="226147" y="114410"/>
            <a:ext cx="10515600" cy="837274"/>
          </a:xfrm>
        </p:spPr>
        <p:txBody>
          <a:bodyPr/>
          <a:lstStyle/>
          <a:p>
            <a:r>
              <a:rPr lang="en-US" sz="2800" dirty="0"/>
              <a:t>TRANSCEND FL study design: MZL cohort</a:t>
            </a:r>
            <a:endParaRPr lang="en-US" sz="2800" strike="sngStrike" dirty="0"/>
          </a:p>
        </p:txBody>
      </p:sp>
      <p:sp>
        <p:nvSpPr>
          <p:cNvPr id="2" name="Slide Number Placeholder 2">
            <a:extLst>
              <a:ext uri="{FF2B5EF4-FFF2-40B4-BE49-F238E27FC236}">
                <a16:creationId xmlns:a16="http://schemas.microsoft.com/office/drawing/2014/main" id="{A4974D61-097D-9AAF-C4E3-4918CDC991AB}"/>
              </a:ext>
            </a:extLst>
          </p:cNvPr>
          <p:cNvSpPr txBox="1">
            <a:spLocks/>
          </p:cNvSpPr>
          <p:nvPr/>
        </p:nvSpPr>
        <p:spPr>
          <a:xfrm>
            <a:off x="11152176" y="6332095"/>
            <a:ext cx="662940" cy="365125"/>
          </a:xfrm>
          <a:prstGeom prst="rect">
            <a:avLst/>
          </a:prstGeom>
        </p:spPr>
        <p:txBody>
          <a:bodyPr lIns="0" tIns="0" rIns="0" bIns="0" anchor="b"/>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AF1AFCDA-ABCC-4704-AB71-48FDE4F2FA4C}" type="slidenum">
              <a:rPr kumimoji="0" lang="en-GB" sz="1200" b="0" i="0" u="none" strike="noStrike" kern="1200" cap="none" spc="0" normalizeH="0" baseline="0" noProof="0" smtClean="0">
                <a:ln>
                  <a:noFill/>
                </a:ln>
                <a:solidFill>
                  <a:srgbClr val="595454"/>
                </a:solidFill>
                <a:effectLst/>
                <a:uLnTx/>
                <a:uFillTx/>
                <a:latin typeface="Trebuchet MS" panose="020B0603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srgbClr val="595454"/>
              </a:solidFill>
              <a:effectLst/>
              <a:uLnTx/>
              <a:uFillTx/>
              <a:latin typeface="Trebuchet MS" panose="020B0603020202020204"/>
              <a:ea typeface="+mn-ea"/>
              <a:cs typeface="+mn-cs"/>
            </a:endParaRPr>
          </a:p>
        </p:txBody>
      </p:sp>
      <p:sp>
        <p:nvSpPr>
          <p:cNvPr id="35" name="Graphic 170">
            <a:extLst>
              <a:ext uri="{FF2B5EF4-FFF2-40B4-BE49-F238E27FC236}">
                <a16:creationId xmlns:a16="http://schemas.microsoft.com/office/drawing/2014/main" id="{BFA71782-196D-4230-A271-D5472BBB7DC2}"/>
              </a:ext>
            </a:extLst>
          </p:cNvPr>
          <p:cNvSpPr/>
          <p:nvPr/>
        </p:nvSpPr>
        <p:spPr>
          <a:xfrm>
            <a:off x="360844" y="982646"/>
            <a:ext cx="2632126" cy="3557091"/>
          </a:xfrm>
          <a:custGeom>
            <a:avLst/>
            <a:gdLst>
              <a:gd name="connsiteX0" fmla="*/ 0 w 2377021"/>
              <a:gd name="connsiteY0" fmla="*/ 90816 h 2686747"/>
              <a:gd name="connsiteX1" fmla="*/ 0 w 2377021"/>
              <a:gd name="connsiteY1" fmla="*/ 2593585 h 2686747"/>
              <a:gd name="connsiteX2" fmla="*/ 96593 w 2377021"/>
              <a:gd name="connsiteY2" fmla="*/ 2686748 h 2686747"/>
              <a:gd name="connsiteX3" fmla="*/ 1807196 w 2377021"/>
              <a:gd name="connsiteY3" fmla="*/ 2686748 h 2686747"/>
              <a:gd name="connsiteX4" fmla="*/ 1897799 w 2377021"/>
              <a:gd name="connsiteY4" fmla="*/ 2625361 h 2686747"/>
              <a:gd name="connsiteX5" fmla="*/ 2377022 w 2377021"/>
              <a:gd name="connsiteY5" fmla="*/ 1343284 h 2686747"/>
              <a:gd name="connsiteX6" fmla="*/ 1897612 w 2377021"/>
              <a:gd name="connsiteY6" fmla="*/ 61387 h 2686747"/>
              <a:gd name="connsiteX7" fmla="*/ 1807009 w 2377021"/>
              <a:gd name="connsiteY7" fmla="*/ 0 h 2686747"/>
              <a:gd name="connsiteX8" fmla="*/ 59529 w 2377021"/>
              <a:gd name="connsiteY8" fmla="*/ 0 h 2686747"/>
              <a:gd name="connsiteX9" fmla="*/ 0 w 2377021"/>
              <a:gd name="connsiteY9" fmla="*/ 57415 h 2686747"/>
              <a:gd name="connsiteX10" fmla="*/ 0 w 2377021"/>
              <a:gd name="connsiteY10" fmla="*/ 90997 h 268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7021" h="2686747">
                <a:moveTo>
                  <a:pt x="0" y="90816"/>
                </a:moveTo>
                <a:lnTo>
                  <a:pt x="0" y="2593585"/>
                </a:lnTo>
                <a:cubicBezTo>
                  <a:pt x="0" y="2645041"/>
                  <a:pt x="43242" y="2686748"/>
                  <a:pt x="96593" y="2686748"/>
                </a:cubicBezTo>
                <a:lnTo>
                  <a:pt x="1807196" y="2686748"/>
                </a:lnTo>
                <a:cubicBezTo>
                  <a:pt x="1847817" y="2686748"/>
                  <a:pt x="1883946" y="2662193"/>
                  <a:pt x="1897799" y="2625361"/>
                </a:cubicBezTo>
                <a:lnTo>
                  <a:pt x="2377022" y="1343284"/>
                </a:lnTo>
                <a:lnTo>
                  <a:pt x="1897612" y="61387"/>
                </a:lnTo>
                <a:cubicBezTo>
                  <a:pt x="1883946" y="24555"/>
                  <a:pt x="1847630" y="0"/>
                  <a:pt x="1807009" y="0"/>
                </a:cubicBezTo>
                <a:lnTo>
                  <a:pt x="59529" y="0"/>
                </a:lnTo>
                <a:cubicBezTo>
                  <a:pt x="26582" y="0"/>
                  <a:pt x="0" y="25638"/>
                  <a:pt x="0" y="57415"/>
                </a:cubicBezTo>
                <a:lnTo>
                  <a:pt x="0" y="90997"/>
                </a:lnTo>
                <a:close/>
              </a:path>
            </a:pathLst>
          </a:custGeom>
          <a:solidFill>
            <a:srgbClr val="C0F2FB">
              <a:alpha val="20000"/>
            </a:srgbClr>
          </a:solidFill>
          <a:ln>
            <a:solidFill>
              <a:srgbClr val="097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1" name="Freeform: Shape 698">
            <a:extLst>
              <a:ext uri="{FF2B5EF4-FFF2-40B4-BE49-F238E27FC236}">
                <a16:creationId xmlns:a16="http://schemas.microsoft.com/office/drawing/2014/main" id="{6B7188D3-7DE1-07EB-7CB1-CA9C0EE6FF08}"/>
              </a:ext>
            </a:extLst>
          </p:cNvPr>
          <p:cNvSpPr/>
          <p:nvPr/>
        </p:nvSpPr>
        <p:spPr>
          <a:xfrm>
            <a:off x="3444721" y="2223431"/>
            <a:ext cx="7110932" cy="940433"/>
          </a:xfrm>
          <a:prstGeom prst="homePlate">
            <a:avLst>
              <a:gd name="adj" fmla="val 32064"/>
            </a:avLst>
          </a:prstGeom>
          <a:solidFill>
            <a:srgbClr val="09778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Freeform: Shape 700">
            <a:extLst>
              <a:ext uri="{FF2B5EF4-FFF2-40B4-BE49-F238E27FC236}">
                <a16:creationId xmlns:a16="http://schemas.microsoft.com/office/drawing/2014/main" id="{D0557742-7920-BB03-8F6B-26C612A0C19F}"/>
              </a:ext>
            </a:extLst>
          </p:cNvPr>
          <p:cNvSpPr/>
          <p:nvPr/>
        </p:nvSpPr>
        <p:spPr>
          <a:xfrm>
            <a:off x="2994603" y="2223434"/>
            <a:ext cx="2413848" cy="940432"/>
          </a:xfrm>
          <a:prstGeom prst="homePlate">
            <a:avLst>
              <a:gd name="adj" fmla="val 30910"/>
            </a:avLst>
          </a:prstGeom>
          <a:solidFill>
            <a:srgbClr val="097789"/>
          </a:solidFill>
          <a:ln w="12700" cap="flat" cmpd="sng">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srgbClr val="595454"/>
              </a:solidFill>
              <a:effectLst/>
              <a:uLnTx/>
              <a:uFillTx/>
              <a:latin typeface="Trebuchet MS"/>
              <a:ea typeface="MS PGothic" charset="0"/>
              <a:cs typeface="+mn-cs"/>
            </a:endParaRPr>
          </a:p>
        </p:txBody>
      </p:sp>
      <p:sp>
        <p:nvSpPr>
          <p:cNvPr id="65" name="Freeform: Shape 735">
            <a:extLst>
              <a:ext uri="{FF2B5EF4-FFF2-40B4-BE49-F238E27FC236}">
                <a16:creationId xmlns:a16="http://schemas.microsoft.com/office/drawing/2014/main" id="{D745FFD2-20B6-2295-1451-9D245E6F143E}"/>
              </a:ext>
            </a:extLst>
          </p:cNvPr>
          <p:cNvSpPr/>
          <p:nvPr/>
        </p:nvSpPr>
        <p:spPr>
          <a:xfrm>
            <a:off x="3684576" y="2430180"/>
            <a:ext cx="1219200" cy="337561"/>
          </a:xfrm>
          <a:custGeom>
            <a:avLst/>
            <a:gdLst>
              <a:gd name="connsiteX0" fmla="*/ 0 w 397383"/>
              <a:gd name="connsiteY0" fmla="*/ 0 h 93630"/>
              <a:gd name="connsiteX1" fmla="*/ 0 w 397383"/>
              <a:gd name="connsiteY1" fmla="*/ 93631 h 93630"/>
              <a:gd name="connsiteX2" fmla="*/ 397383 w 397383"/>
              <a:gd name="connsiteY2" fmla="*/ 93631 h 93630"/>
              <a:gd name="connsiteX3" fmla="*/ 397383 w 397383"/>
              <a:gd name="connsiteY3" fmla="*/ 857 h 93630"/>
            </a:gdLst>
            <a:ahLst/>
            <a:cxnLst>
              <a:cxn ang="0">
                <a:pos x="connsiteX0" y="connsiteY0"/>
              </a:cxn>
              <a:cxn ang="0">
                <a:pos x="connsiteX1" y="connsiteY1"/>
              </a:cxn>
              <a:cxn ang="0">
                <a:pos x="connsiteX2" y="connsiteY2"/>
              </a:cxn>
              <a:cxn ang="0">
                <a:pos x="connsiteX3" y="connsiteY3"/>
              </a:cxn>
            </a:cxnLst>
            <a:rect l="l" t="t" r="r" b="b"/>
            <a:pathLst>
              <a:path w="397383" h="93630">
                <a:moveTo>
                  <a:pt x="0" y="0"/>
                </a:moveTo>
                <a:lnTo>
                  <a:pt x="0" y="93631"/>
                </a:lnTo>
                <a:lnTo>
                  <a:pt x="397383" y="93631"/>
                </a:lnTo>
                <a:lnTo>
                  <a:pt x="397383" y="857"/>
                </a:lnTo>
              </a:path>
            </a:pathLst>
          </a:custGeom>
          <a:noFill/>
          <a:ln w="9525" cap="flat" cmpd="sng">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srgbClr val="595454"/>
              </a:solidFill>
              <a:effectLst/>
              <a:uLnTx/>
              <a:uFillTx/>
              <a:latin typeface="Trebuchet MS"/>
              <a:ea typeface="MS PGothic" charset="0"/>
              <a:cs typeface="+mn-cs"/>
            </a:endParaRPr>
          </a:p>
        </p:txBody>
      </p:sp>
      <p:sp>
        <p:nvSpPr>
          <p:cNvPr id="66" name="TextBox 65">
            <a:extLst>
              <a:ext uri="{FF2B5EF4-FFF2-40B4-BE49-F238E27FC236}">
                <a16:creationId xmlns:a16="http://schemas.microsoft.com/office/drawing/2014/main" id="{0509B5B1-9B67-290A-C1DC-4284D04393F5}"/>
              </a:ext>
            </a:extLst>
          </p:cNvPr>
          <p:cNvSpPr txBox="1"/>
          <p:nvPr/>
        </p:nvSpPr>
        <p:spPr>
          <a:xfrm>
            <a:off x="3770796" y="2354614"/>
            <a:ext cx="1046761" cy="36933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rebuchet MS"/>
                <a:ea typeface="MS PGothic" charset="0"/>
                <a:cs typeface="+mn-cs"/>
              </a:rPr>
              <a:t>Liso-cel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rebuchet MS"/>
                <a:ea typeface="MS PGothic" charset="0"/>
                <a:cs typeface="+mn-cs"/>
              </a:rPr>
              <a:t>manufacturing</a:t>
            </a:r>
          </a:p>
        </p:txBody>
      </p:sp>
      <p:sp>
        <p:nvSpPr>
          <p:cNvPr id="67" name="TextBox 66">
            <a:extLst>
              <a:ext uri="{FF2B5EF4-FFF2-40B4-BE49-F238E27FC236}">
                <a16:creationId xmlns:a16="http://schemas.microsoft.com/office/drawing/2014/main" id="{E08D1D07-E27E-FBD0-1EA7-E72484CDD1EA}"/>
              </a:ext>
            </a:extLst>
          </p:cNvPr>
          <p:cNvSpPr txBox="1"/>
          <p:nvPr/>
        </p:nvSpPr>
        <p:spPr>
          <a:xfrm>
            <a:off x="3507173" y="2838788"/>
            <a:ext cx="1630254" cy="16927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Trebuchet MS"/>
                <a:ea typeface="MS PGothic" charset="0"/>
                <a:cs typeface="+mn-cs"/>
              </a:rPr>
              <a:t>Bridging therapy allowed</a:t>
            </a:r>
          </a:p>
        </p:txBody>
      </p:sp>
      <p:grpSp>
        <p:nvGrpSpPr>
          <p:cNvPr id="68" name="Group 67">
            <a:extLst>
              <a:ext uri="{FF2B5EF4-FFF2-40B4-BE49-F238E27FC236}">
                <a16:creationId xmlns:a16="http://schemas.microsoft.com/office/drawing/2014/main" id="{17C1C951-3DD5-DD08-A59D-F6D8CA57B25D}"/>
              </a:ext>
            </a:extLst>
          </p:cNvPr>
          <p:cNvGrpSpPr/>
          <p:nvPr/>
        </p:nvGrpSpPr>
        <p:grpSpPr>
          <a:xfrm>
            <a:off x="5483947" y="2436612"/>
            <a:ext cx="1457130" cy="525300"/>
            <a:chOff x="4976034" y="2441188"/>
            <a:chExt cx="1457130" cy="525300"/>
          </a:xfrm>
        </p:grpSpPr>
        <p:sp>
          <p:nvSpPr>
            <p:cNvPr id="69" name="TextBox 68">
              <a:extLst>
                <a:ext uri="{FF2B5EF4-FFF2-40B4-BE49-F238E27FC236}">
                  <a16:creationId xmlns:a16="http://schemas.microsoft.com/office/drawing/2014/main" id="{5C384527-7A63-6E22-3CBD-1A8CC33CBE67}"/>
                </a:ext>
              </a:extLst>
            </p:cNvPr>
            <p:cNvSpPr txBox="1"/>
            <p:nvPr/>
          </p:nvSpPr>
          <p:spPr>
            <a:xfrm>
              <a:off x="5080678" y="2441188"/>
              <a:ext cx="1247842" cy="18466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MS PGothic" charset="0"/>
                  <a:cs typeface="+mn-cs"/>
                </a:rPr>
                <a:t>Lymphodepletion</a:t>
              </a:r>
            </a:p>
          </p:txBody>
        </p:sp>
        <p:sp>
          <p:nvSpPr>
            <p:cNvPr id="71" name="TextBox 70">
              <a:extLst>
                <a:ext uri="{FF2B5EF4-FFF2-40B4-BE49-F238E27FC236}">
                  <a16:creationId xmlns:a16="http://schemas.microsoft.com/office/drawing/2014/main" id="{62B9C78A-F7DC-9589-4C35-8E752E0D07F2}"/>
                </a:ext>
              </a:extLst>
            </p:cNvPr>
            <p:cNvSpPr txBox="1"/>
            <p:nvPr/>
          </p:nvSpPr>
          <p:spPr>
            <a:xfrm>
              <a:off x="4976034" y="2661789"/>
              <a:ext cx="1457130" cy="304699"/>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FLU 30 mg/m</a:t>
              </a:r>
              <a:r>
                <a:rPr kumimoji="0" lang="en-US" sz="1100" b="0" i="0" u="none" strike="noStrike" kern="1200" cap="none" spc="0" normalizeH="0" baseline="30000" noProof="0" dirty="0">
                  <a:ln>
                    <a:noFill/>
                  </a:ln>
                  <a:solidFill>
                    <a:srgbClr val="595454"/>
                  </a:solidFill>
                  <a:effectLst/>
                  <a:uLnTx/>
                  <a:uFillTx/>
                  <a:latin typeface="Trebuchet MS"/>
                  <a:ea typeface="MS PGothic" charset="0"/>
                  <a:cs typeface="+mn-cs"/>
                </a:rPr>
                <a:t>2</a:t>
              </a: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 and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CY 300 mg/m</a:t>
              </a:r>
              <a:r>
                <a:rPr kumimoji="0" lang="en-US" sz="1100" b="0" i="0" u="none" strike="noStrike" kern="1200" cap="none" spc="0" normalizeH="0" baseline="30000" noProof="0" dirty="0">
                  <a:ln>
                    <a:noFill/>
                  </a:ln>
                  <a:solidFill>
                    <a:srgbClr val="595454"/>
                  </a:solidFill>
                  <a:effectLst/>
                  <a:uLnTx/>
                  <a:uFillTx/>
                  <a:latin typeface="Trebuchet MS"/>
                  <a:ea typeface="MS PGothic" charset="0"/>
                  <a:cs typeface="+mn-cs"/>
                </a:rPr>
                <a:t>2</a:t>
              </a: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 × 3 days</a:t>
              </a:r>
            </a:p>
          </p:txBody>
        </p:sp>
      </p:grpSp>
      <p:sp>
        <p:nvSpPr>
          <p:cNvPr id="72" name="TextBox 71">
            <a:extLst>
              <a:ext uri="{FF2B5EF4-FFF2-40B4-BE49-F238E27FC236}">
                <a16:creationId xmlns:a16="http://schemas.microsoft.com/office/drawing/2014/main" id="{A6DEA890-5F26-F8D2-E635-0F60D5B4FD68}"/>
              </a:ext>
            </a:extLst>
          </p:cNvPr>
          <p:cNvSpPr txBox="1"/>
          <p:nvPr/>
        </p:nvSpPr>
        <p:spPr>
          <a:xfrm>
            <a:off x="3156210" y="1768411"/>
            <a:ext cx="1056731" cy="240922"/>
          </a:xfrm>
          <a:prstGeom prst="roundRect">
            <a:avLst/>
          </a:prstGeom>
          <a:noFill/>
          <a:ln w="19050">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Leukapheresis</a:t>
            </a:r>
          </a:p>
        </p:txBody>
      </p:sp>
      <p:sp>
        <p:nvSpPr>
          <p:cNvPr id="74" name="TextBox 73">
            <a:extLst>
              <a:ext uri="{FF2B5EF4-FFF2-40B4-BE49-F238E27FC236}">
                <a16:creationId xmlns:a16="http://schemas.microsoft.com/office/drawing/2014/main" id="{81DDA2BD-EB2E-E7AF-F3A7-0BE4D61CC92B}"/>
              </a:ext>
            </a:extLst>
          </p:cNvPr>
          <p:cNvSpPr txBox="1"/>
          <p:nvPr/>
        </p:nvSpPr>
        <p:spPr>
          <a:xfrm>
            <a:off x="4208920" y="1674141"/>
            <a:ext cx="1371600" cy="240922"/>
          </a:xfrm>
          <a:prstGeom prst="roundRect">
            <a:avLst/>
          </a:prstGeom>
          <a:noFill/>
          <a:ln w="19050">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CT-positive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disease reconfirmed</a:t>
            </a:r>
          </a:p>
        </p:txBody>
      </p:sp>
      <p:sp>
        <p:nvSpPr>
          <p:cNvPr id="82" name="Arrow: Pentagon 81">
            <a:extLst>
              <a:ext uri="{FF2B5EF4-FFF2-40B4-BE49-F238E27FC236}">
                <a16:creationId xmlns:a16="http://schemas.microsoft.com/office/drawing/2014/main" id="{8B3F4A1A-8EF5-B06D-B0F2-DA2EB1A1AF8B}"/>
              </a:ext>
            </a:extLst>
          </p:cNvPr>
          <p:cNvSpPr/>
          <p:nvPr/>
        </p:nvSpPr>
        <p:spPr>
          <a:xfrm>
            <a:off x="364454" y="1594196"/>
            <a:ext cx="2396513" cy="2733116"/>
          </a:xfrm>
          <a:prstGeom prst="homePlate">
            <a:avLst>
              <a:gd name="adj" fmla="val 17128"/>
            </a:avLst>
          </a:prstGeom>
          <a:noFill/>
          <a:ln w="1270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mn-ea"/>
                <a:cs typeface="+mn-cs"/>
              </a:rPr>
              <a:t>Key MZL eligibility criteria</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95454"/>
                </a:solidFill>
                <a:effectLst/>
                <a:uLnTx/>
                <a:uFillTx/>
                <a:latin typeface="Trebuchet MS"/>
                <a:ea typeface="+mn-ea"/>
                <a:cs typeface="+mn-cs"/>
              </a:rPr>
              <a:t>Age ≥ 18 years </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595454"/>
                </a:solidFill>
                <a:effectLst/>
                <a:uLnTx/>
                <a:uFillTx/>
                <a:latin typeface="Trebuchet MS"/>
                <a:ea typeface="+mn-ea"/>
                <a:cs typeface="+mn-cs"/>
              </a:rPr>
              <a:t>MZL histologically confirmed  </a:t>
            </a:r>
            <a:r>
              <a:rPr kumimoji="0" lang="en-US" sz="1100" b="0" i="0" u="none" strike="noStrike" kern="1200" cap="none" spc="0" normalizeH="0" baseline="0" noProof="0" dirty="0">
                <a:ln>
                  <a:noFill/>
                </a:ln>
                <a:solidFill>
                  <a:srgbClr val="595454"/>
                </a:solidFill>
                <a:effectLst/>
                <a:uLnTx/>
                <a:uFillTx/>
                <a:latin typeface="Trebuchet MS"/>
                <a:ea typeface="+mn-ea"/>
                <a:cs typeface="+mn-cs"/>
              </a:rPr>
              <a:t>≤ 6 months before screening as assessed by local pathology</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595454"/>
                </a:solidFill>
                <a:effectLst/>
                <a:uLnTx/>
                <a:uFillTx/>
                <a:latin typeface="Trebuchet MS"/>
                <a:ea typeface="+mn-ea"/>
                <a:cs typeface="+mn-cs"/>
              </a:rPr>
              <a:t>R/R MZL (measurable disease) after ≥ 2 prior lines of systemic therapy</a:t>
            </a:r>
            <a:r>
              <a:rPr kumimoji="0" lang="en-US" sz="1100" b="0" i="0" u="none" strike="noStrike" kern="1200" cap="none" spc="0" normalizeH="0" baseline="0" noProof="0" dirty="0">
                <a:ln>
                  <a:noFill/>
                </a:ln>
                <a:solidFill>
                  <a:srgbClr val="595454"/>
                </a:solidFill>
                <a:effectLst/>
                <a:uLnTx/>
                <a:uFillTx/>
                <a:latin typeface="Trebuchet MS"/>
                <a:ea typeface="+mn-ea"/>
                <a:cs typeface="+mn-cs"/>
              </a:rPr>
              <a:t>, including ≥ 1 line of combination systemic therapy, therapy with an anti-CD20 antibody and an alkylating agent, or had relapsed disease after HSCT </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95454"/>
                </a:solidFill>
                <a:effectLst/>
                <a:uLnTx/>
                <a:uFillTx/>
                <a:latin typeface="Trebuchet MS"/>
                <a:ea typeface="+mn-ea"/>
                <a:cs typeface="+mn-cs"/>
              </a:rPr>
              <a:t>ECOG PS ≤ 1</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95454"/>
                </a:solidFill>
                <a:effectLst/>
                <a:uLnTx/>
                <a:uFillTx/>
                <a:latin typeface="Trebuchet MS"/>
                <a:ea typeface="+mn-ea"/>
                <a:cs typeface="+mn-cs"/>
              </a:rPr>
              <a:t>Adequate bone marrow, kidney, liver, and cardiac function</a:t>
            </a:r>
            <a:endParaRPr kumimoji="0" lang="en-US" sz="1100" b="0" i="0" u="none" strike="sngStrike" kern="1200" cap="none" spc="0" normalizeH="0" baseline="0" noProof="0" dirty="0">
              <a:ln>
                <a:noFill/>
              </a:ln>
              <a:solidFill>
                <a:srgbClr val="595454"/>
              </a:solidFill>
              <a:effectLst/>
              <a:uLnTx/>
              <a:uFillTx/>
              <a:latin typeface="Trebuchet MS"/>
              <a:ea typeface="+mn-ea"/>
              <a:cs typeface="+mn-cs"/>
            </a:endParaRPr>
          </a:p>
        </p:txBody>
      </p:sp>
      <p:sp>
        <p:nvSpPr>
          <p:cNvPr id="83" name="TextBox 82">
            <a:extLst>
              <a:ext uri="{FF2B5EF4-FFF2-40B4-BE49-F238E27FC236}">
                <a16:creationId xmlns:a16="http://schemas.microsoft.com/office/drawing/2014/main" id="{79809DD8-EF79-C0DA-F825-EB4FBA102537}"/>
              </a:ext>
            </a:extLst>
          </p:cNvPr>
          <p:cNvSpPr txBox="1"/>
          <p:nvPr/>
        </p:nvSpPr>
        <p:spPr>
          <a:xfrm>
            <a:off x="8687938" y="2650127"/>
            <a:ext cx="189635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MS PGothic" charset="0"/>
                <a:cs typeface="+mn-cs"/>
              </a:rPr>
              <a:t>First disease </a:t>
            </a:r>
            <a:br>
              <a:rPr kumimoji="0" lang="en-US" sz="1200" b="1" i="0" u="none" strike="noStrike" kern="1200" cap="none" spc="0" normalizeH="0" baseline="0" noProof="0" dirty="0">
                <a:ln>
                  <a:noFill/>
                </a:ln>
                <a:solidFill>
                  <a:srgbClr val="097789"/>
                </a:solidFill>
                <a:effectLst/>
                <a:uLnTx/>
                <a:uFillTx/>
                <a:latin typeface="Trebuchet MS"/>
                <a:ea typeface="MS PGothic" charset="0"/>
                <a:cs typeface="+mn-cs"/>
              </a:rPr>
            </a:br>
            <a:r>
              <a:rPr kumimoji="0" lang="en-US" sz="1200" b="1" i="0" u="none" strike="noStrike" kern="1200" cap="none" spc="0" normalizeH="0" baseline="0" noProof="0" dirty="0">
                <a:ln>
                  <a:noFill/>
                </a:ln>
                <a:solidFill>
                  <a:srgbClr val="097789"/>
                </a:solidFill>
                <a:effectLst/>
                <a:uLnTx/>
                <a:uFillTx/>
                <a:latin typeface="Trebuchet MS"/>
                <a:ea typeface="MS PGothic" charset="0"/>
                <a:cs typeface="+mn-cs"/>
              </a:rPr>
              <a:t>assessment</a:t>
            </a:r>
          </a:p>
        </p:txBody>
      </p:sp>
      <p:sp>
        <p:nvSpPr>
          <p:cNvPr id="84" name="TextBox 83">
            <a:extLst>
              <a:ext uri="{FF2B5EF4-FFF2-40B4-BE49-F238E27FC236}">
                <a16:creationId xmlns:a16="http://schemas.microsoft.com/office/drawing/2014/main" id="{E680EE4D-C46E-19A6-CE52-313A7ED3B2A6}"/>
              </a:ext>
            </a:extLst>
          </p:cNvPr>
          <p:cNvSpPr txBox="1"/>
          <p:nvPr/>
        </p:nvSpPr>
        <p:spPr>
          <a:xfrm>
            <a:off x="7550906" y="1768411"/>
            <a:ext cx="780487" cy="240922"/>
          </a:xfrm>
          <a:prstGeom prst="roundRect">
            <a:avLst/>
          </a:prstGeom>
          <a:noFill/>
          <a:ln w="12700">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Day 1</a:t>
            </a:r>
          </a:p>
        </p:txBody>
      </p:sp>
      <p:sp>
        <p:nvSpPr>
          <p:cNvPr id="85" name="TextBox 84">
            <a:extLst>
              <a:ext uri="{FF2B5EF4-FFF2-40B4-BE49-F238E27FC236}">
                <a16:creationId xmlns:a16="http://schemas.microsoft.com/office/drawing/2014/main" id="{94B9986A-419A-2EBB-8A98-B38279D0A2A8}"/>
              </a:ext>
            </a:extLst>
          </p:cNvPr>
          <p:cNvSpPr txBox="1"/>
          <p:nvPr/>
        </p:nvSpPr>
        <p:spPr>
          <a:xfrm>
            <a:off x="9251300" y="1768411"/>
            <a:ext cx="780487" cy="240922"/>
          </a:xfrm>
          <a:prstGeom prst="roundRect">
            <a:avLst/>
          </a:prstGeom>
          <a:noFill/>
          <a:ln w="12700">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Day 29</a:t>
            </a:r>
          </a:p>
        </p:txBody>
      </p:sp>
      <p:cxnSp>
        <p:nvCxnSpPr>
          <p:cNvPr id="86" name="Straight Arrow Connector 85">
            <a:extLst>
              <a:ext uri="{FF2B5EF4-FFF2-40B4-BE49-F238E27FC236}">
                <a16:creationId xmlns:a16="http://schemas.microsoft.com/office/drawing/2014/main" id="{7CA39EDD-84F6-C170-60F3-CDB8D4ADCF12}"/>
              </a:ext>
            </a:extLst>
          </p:cNvPr>
          <p:cNvCxnSpPr>
            <a:cxnSpLocks/>
          </p:cNvCxnSpPr>
          <p:nvPr/>
        </p:nvCxnSpPr>
        <p:spPr>
          <a:xfrm>
            <a:off x="3684576" y="2009333"/>
            <a:ext cx="0" cy="182880"/>
          </a:xfrm>
          <a:prstGeom prst="straightConnector1">
            <a:avLst/>
          </a:prstGeom>
          <a:ln w="19050">
            <a:solidFill>
              <a:srgbClr val="097789"/>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97EBD11-5351-2581-AE5F-C469BCA0FDE3}"/>
              </a:ext>
            </a:extLst>
          </p:cNvPr>
          <p:cNvCxnSpPr>
            <a:cxnSpLocks/>
          </p:cNvCxnSpPr>
          <p:nvPr/>
        </p:nvCxnSpPr>
        <p:spPr>
          <a:xfrm>
            <a:off x="4903776" y="2009333"/>
            <a:ext cx="0" cy="182880"/>
          </a:xfrm>
          <a:prstGeom prst="straightConnector1">
            <a:avLst/>
          </a:prstGeom>
          <a:ln w="19050">
            <a:solidFill>
              <a:srgbClr val="097789"/>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77400A3-FCDA-0F81-E66B-81663BF624C6}"/>
              </a:ext>
            </a:extLst>
          </p:cNvPr>
          <p:cNvCxnSpPr>
            <a:cxnSpLocks/>
          </p:cNvCxnSpPr>
          <p:nvPr/>
        </p:nvCxnSpPr>
        <p:spPr>
          <a:xfrm>
            <a:off x="7941149" y="2009333"/>
            <a:ext cx="0" cy="182880"/>
          </a:xfrm>
          <a:prstGeom prst="straightConnector1">
            <a:avLst/>
          </a:prstGeom>
          <a:ln w="19050">
            <a:solidFill>
              <a:srgbClr val="097789"/>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52E378B-42BA-1C8E-BA9F-86A8B183864C}"/>
              </a:ext>
            </a:extLst>
          </p:cNvPr>
          <p:cNvCxnSpPr>
            <a:cxnSpLocks/>
          </p:cNvCxnSpPr>
          <p:nvPr/>
        </p:nvCxnSpPr>
        <p:spPr>
          <a:xfrm>
            <a:off x="9641543" y="2009333"/>
            <a:ext cx="0" cy="182880"/>
          </a:xfrm>
          <a:prstGeom prst="straightConnector1">
            <a:avLst/>
          </a:prstGeom>
          <a:ln w="19050">
            <a:solidFill>
              <a:srgbClr val="097789"/>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Shape 765">
            <a:extLst>
              <a:ext uri="{FF2B5EF4-FFF2-40B4-BE49-F238E27FC236}">
                <a16:creationId xmlns:a16="http://schemas.microsoft.com/office/drawing/2014/main" id="{1CBD5A7E-1AE0-18E5-9407-49AC1589E641}"/>
              </a:ext>
            </a:extLst>
          </p:cNvPr>
          <p:cNvSpPr/>
          <p:nvPr/>
        </p:nvSpPr>
        <p:spPr>
          <a:xfrm>
            <a:off x="6096000" y="3476298"/>
            <a:ext cx="2133599" cy="698425"/>
          </a:xfrm>
          <a:prstGeom prst="homePlate">
            <a:avLst>
              <a:gd name="adj" fmla="val 31453"/>
            </a:avLst>
          </a:prstGeom>
          <a:no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srgbClr val="595454"/>
              </a:solidFill>
              <a:effectLst/>
              <a:uLnTx/>
              <a:uFillTx/>
              <a:latin typeface="Trebuchet MS"/>
              <a:ea typeface="MS PGothic" charset="0"/>
              <a:cs typeface="+mn-cs"/>
            </a:endParaRPr>
          </a:p>
        </p:txBody>
      </p:sp>
      <p:grpSp>
        <p:nvGrpSpPr>
          <p:cNvPr id="103" name="Group 102">
            <a:extLst>
              <a:ext uri="{FF2B5EF4-FFF2-40B4-BE49-F238E27FC236}">
                <a16:creationId xmlns:a16="http://schemas.microsoft.com/office/drawing/2014/main" id="{3A02C7B5-3F82-80BD-A604-A9112D2573D6}"/>
              </a:ext>
            </a:extLst>
          </p:cNvPr>
          <p:cNvGrpSpPr/>
          <p:nvPr/>
        </p:nvGrpSpPr>
        <p:grpSpPr>
          <a:xfrm>
            <a:off x="2501636" y="2220810"/>
            <a:ext cx="933408" cy="943055"/>
            <a:chOff x="2501636" y="2191387"/>
            <a:chExt cx="933408" cy="943055"/>
          </a:xfrm>
        </p:grpSpPr>
        <p:grpSp>
          <p:nvGrpSpPr>
            <p:cNvPr id="104" name="Group 103">
              <a:extLst>
                <a:ext uri="{FF2B5EF4-FFF2-40B4-BE49-F238E27FC236}">
                  <a16:creationId xmlns:a16="http://schemas.microsoft.com/office/drawing/2014/main" id="{2ECF3362-4410-7439-CF94-C08990B1BD01}"/>
                </a:ext>
              </a:extLst>
            </p:cNvPr>
            <p:cNvGrpSpPr/>
            <p:nvPr/>
          </p:nvGrpSpPr>
          <p:grpSpPr>
            <a:xfrm>
              <a:off x="2501636" y="2191387"/>
              <a:ext cx="933408" cy="943055"/>
              <a:chOff x="2529674" y="2731599"/>
              <a:chExt cx="806000" cy="814330"/>
            </a:xfrm>
          </p:grpSpPr>
          <p:sp>
            <p:nvSpPr>
              <p:cNvPr id="106" name="Freeform: Shape 703">
                <a:extLst>
                  <a:ext uri="{FF2B5EF4-FFF2-40B4-BE49-F238E27FC236}">
                    <a16:creationId xmlns:a16="http://schemas.microsoft.com/office/drawing/2014/main" id="{2D8E843B-755C-22C0-84B4-8774CAE7E217}"/>
                  </a:ext>
                </a:extLst>
              </p:cNvPr>
              <p:cNvSpPr/>
              <p:nvPr/>
            </p:nvSpPr>
            <p:spPr>
              <a:xfrm>
                <a:off x="2529674" y="2731599"/>
                <a:ext cx="806000" cy="814330"/>
              </a:xfrm>
              <a:custGeom>
                <a:avLst/>
                <a:gdLst>
                  <a:gd name="connsiteX0" fmla="*/ 363284 w 363283"/>
                  <a:gd name="connsiteY0" fmla="*/ 181642 h 363283"/>
                  <a:gd name="connsiteX1" fmla="*/ 181642 w 363283"/>
                  <a:gd name="connsiteY1" fmla="*/ 363284 h 363283"/>
                  <a:gd name="connsiteX2" fmla="*/ 0 w 363283"/>
                  <a:gd name="connsiteY2" fmla="*/ 181642 h 363283"/>
                  <a:gd name="connsiteX3" fmla="*/ 181642 w 363283"/>
                  <a:gd name="connsiteY3" fmla="*/ 0 h 363283"/>
                  <a:gd name="connsiteX4" fmla="*/ 363284 w 363283"/>
                  <a:gd name="connsiteY4" fmla="*/ 181642 h 36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83" h="363283">
                    <a:moveTo>
                      <a:pt x="363284" y="181642"/>
                    </a:moveTo>
                    <a:cubicBezTo>
                      <a:pt x="363284" y="281960"/>
                      <a:pt x="281960" y="363284"/>
                      <a:pt x="181642" y="363284"/>
                    </a:cubicBezTo>
                    <a:cubicBezTo>
                      <a:pt x="81324" y="363284"/>
                      <a:pt x="0" y="281960"/>
                      <a:pt x="0" y="181642"/>
                    </a:cubicBezTo>
                    <a:cubicBezTo>
                      <a:pt x="0" y="81324"/>
                      <a:pt x="81324" y="0"/>
                      <a:pt x="181642" y="0"/>
                    </a:cubicBezTo>
                    <a:cubicBezTo>
                      <a:pt x="281960" y="0"/>
                      <a:pt x="363284" y="81324"/>
                      <a:pt x="363284" y="181642"/>
                    </a:cubicBezTo>
                    <a:close/>
                  </a:path>
                </a:pathLst>
              </a:custGeom>
              <a:solidFill>
                <a:schemeClr val="bg2"/>
              </a:solidFill>
              <a:ln w="254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srgbClr val="595454"/>
                  </a:solidFill>
                  <a:effectLst/>
                  <a:uLnTx/>
                  <a:uFillTx/>
                  <a:latin typeface="Trebuchet MS"/>
                  <a:ea typeface="MS PGothic" charset="0"/>
                  <a:cs typeface="+mn-cs"/>
                </a:endParaRPr>
              </a:p>
            </p:txBody>
          </p:sp>
          <p:sp>
            <p:nvSpPr>
              <p:cNvPr id="107" name="TextBox 106">
                <a:extLst>
                  <a:ext uri="{FF2B5EF4-FFF2-40B4-BE49-F238E27FC236}">
                    <a16:creationId xmlns:a16="http://schemas.microsoft.com/office/drawing/2014/main" id="{28294108-28FF-CD85-7E21-63A4DCBD5913}"/>
                  </a:ext>
                </a:extLst>
              </p:cNvPr>
              <p:cNvSpPr txBox="1"/>
              <p:nvPr/>
            </p:nvSpPr>
            <p:spPr>
              <a:xfrm>
                <a:off x="2646147" y="3160034"/>
                <a:ext cx="573057" cy="16206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a:ea typeface="MS PGothic" charset="0"/>
                    <a:cs typeface="+mn-cs"/>
                  </a:rPr>
                  <a:t>Screening</a:t>
                </a:r>
              </a:p>
            </p:txBody>
          </p:sp>
        </p:grpSp>
        <p:pic>
          <p:nvPicPr>
            <p:cNvPr id="105" name="Graphic 104">
              <a:extLst>
                <a:ext uri="{FF2B5EF4-FFF2-40B4-BE49-F238E27FC236}">
                  <a16:creationId xmlns:a16="http://schemas.microsoft.com/office/drawing/2014/main" id="{3B4CBCD6-E4BD-2426-D6CE-B93E7BA45B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021" y="2372197"/>
              <a:ext cx="298818" cy="298818"/>
            </a:xfrm>
            <a:prstGeom prst="rect">
              <a:avLst/>
            </a:prstGeom>
          </p:spPr>
        </p:pic>
      </p:grpSp>
      <p:pic>
        <p:nvPicPr>
          <p:cNvPr id="108" name="Graphic 107">
            <a:extLst>
              <a:ext uri="{FF2B5EF4-FFF2-40B4-BE49-F238E27FC236}">
                <a16:creationId xmlns:a16="http://schemas.microsoft.com/office/drawing/2014/main" id="{FE6E8377-E44C-EAEE-414C-31780DC48A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2349" y="2317864"/>
            <a:ext cx="207531" cy="277881"/>
          </a:xfrm>
          <a:prstGeom prst="rect">
            <a:avLst/>
          </a:prstGeom>
        </p:spPr>
      </p:pic>
      <p:pic>
        <p:nvPicPr>
          <p:cNvPr id="109" name="Graphic 108">
            <a:extLst>
              <a:ext uri="{FF2B5EF4-FFF2-40B4-BE49-F238E27FC236}">
                <a16:creationId xmlns:a16="http://schemas.microsoft.com/office/drawing/2014/main" id="{5D8D1AAF-EC75-CBE0-6C4C-4E01D22C16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2949" y="1063129"/>
            <a:ext cx="319314" cy="329783"/>
          </a:xfrm>
          <a:prstGeom prst="rect">
            <a:avLst/>
          </a:prstGeom>
        </p:spPr>
      </p:pic>
      <p:sp>
        <p:nvSpPr>
          <p:cNvPr id="4" name="TextBox 3">
            <a:extLst>
              <a:ext uri="{FF2B5EF4-FFF2-40B4-BE49-F238E27FC236}">
                <a16:creationId xmlns:a16="http://schemas.microsoft.com/office/drawing/2014/main" id="{79633F7A-B27B-E0FC-1C3B-9374E307186D}"/>
              </a:ext>
            </a:extLst>
          </p:cNvPr>
          <p:cNvSpPr txBox="1"/>
          <p:nvPr/>
        </p:nvSpPr>
        <p:spPr>
          <a:xfrm>
            <a:off x="3156210" y="3288136"/>
            <a:ext cx="7102203" cy="1685032"/>
          </a:xfrm>
          <a:prstGeom prst="roundRect">
            <a:avLst>
              <a:gd name="adj" fmla="val 11380"/>
            </a:avLst>
          </a:prstGeom>
          <a:noFill/>
          <a:ln w="19050">
            <a:solidFill>
              <a:srgbClr val="097789"/>
            </a:solidFill>
          </a:ln>
        </p:spPr>
        <p:txBody>
          <a:bodyPr wrap="square" lIns="548640" tIns="0" rIns="91440" bIns="0" rtlCol="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Arial" panose="020B0604020202020204" pitchFamily="34" charset="0"/>
                <a:cs typeface="Arial" panose="020B0604020202020204" pitchFamily="34" charset="0"/>
              </a:rPr>
              <a:t>Primary endpoint </a:t>
            </a:r>
            <a:endParaRPr kumimoji="0" lang="en-US" sz="1200" b="0" i="0" u="none" strike="noStrike" kern="1200" cap="none" spc="0" normalizeH="0" baseline="0" noProof="0" dirty="0">
              <a:ln>
                <a:noFill/>
              </a:ln>
              <a:solidFill>
                <a:srgbClr val="097789"/>
              </a:solidFill>
              <a:effectLst/>
              <a:uLnTx/>
              <a:uFillTx/>
              <a:latin typeface="Trebuchet MS"/>
              <a:ea typeface="MS PGothic" charset="0"/>
              <a:cs typeface="+mn-cs"/>
            </a:endParaRPr>
          </a:p>
          <a:p>
            <a:pPr marL="274320" marR="0" lvl="0" indent="-171450" algn="l" defTabSz="1219170" rtl="0" eaLnBrk="1" fontAlgn="auto" latinLnBrk="0" hangingPunct="1">
              <a:lnSpc>
                <a:spcPct val="100000"/>
              </a:lnSpc>
              <a:spcBef>
                <a:spcPts val="0"/>
              </a:spcBef>
              <a:spcAft>
                <a:spcPts val="200"/>
              </a:spcAft>
              <a:buClr>
                <a:srgbClr val="59545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ORR (BOR of CR or PR) per IRC </a:t>
            </a:r>
            <a:r>
              <a:rPr kumimoji="0" lang="en-US" sz="1200" b="1"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by CT </a:t>
            </a: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using Lugano 2014 criteria</a:t>
            </a:r>
            <a:r>
              <a:rPr kumimoji="0" lang="en-US" sz="1200" b="0" i="0" u="none" strike="noStrike" kern="1200" cap="none" spc="0" normalizeH="0" baseline="30000" noProof="0" dirty="0">
                <a:ln>
                  <a:noFill/>
                </a:ln>
                <a:solidFill>
                  <a:srgbClr val="595454"/>
                </a:solidFill>
                <a:effectLst/>
                <a:uLnTx/>
                <a:uFillTx/>
                <a:latin typeface="Trebuchet MS" panose="020B0603020202020204"/>
                <a:ea typeface="MS PGothic" charset="0"/>
                <a:cs typeface="+mn-cs"/>
              </a:rPr>
              <a:t>1</a:t>
            </a:r>
            <a:r>
              <a:rPr kumimoji="0" lang="en-US" sz="1200" b="0" i="0" u="none" strike="noStrike" kern="1200" cap="none" spc="0" normalizeH="0" baseline="0" noProof="0" dirty="0">
                <a:ln>
                  <a:noFill/>
                </a:ln>
                <a:solidFill>
                  <a:srgbClr val="595454"/>
                </a:solidFill>
                <a:effectLst/>
                <a:uLnTx/>
                <a:uFillTx/>
                <a:latin typeface="Trebuchet MS" panose="020B0603020202020204"/>
                <a:ea typeface="MS PGothic" charset="0"/>
                <a:cs typeface="+mn-cs"/>
              </a:rPr>
              <a:t> in the efficacy-evaluable set </a:t>
            </a:r>
          </a:p>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Arial" panose="020B0604020202020204" pitchFamily="34" charset="0"/>
                <a:cs typeface="Arial" panose="020B0604020202020204" pitchFamily="34" charset="0"/>
              </a:rPr>
              <a:t>Secondary endpoints</a:t>
            </a:r>
            <a:endParaRPr kumimoji="0" lang="en-US" sz="1200" b="0" i="0" u="none" strike="noStrike" kern="1200" cap="none" spc="0" normalizeH="0" baseline="0" noProof="0" dirty="0">
              <a:ln>
                <a:noFill/>
              </a:ln>
              <a:solidFill>
                <a:srgbClr val="097789"/>
              </a:solidFill>
              <a:effectLst/>
              <a:uLnTx/>
              <a:uFillTx/>
              <a:latin typeface="Trebuchet MS"/>
              <a:ea typeface="MS PGothic" charset="0"/>
              <a:cs typeface="+mn-cs"/>
            </a:endParaRPr>
          </a:p>
          <a:p>
            <a:pPr marL="274320" marR="0" lvl="0" indent="-171450" algn="l" defTabSz="1219170" rtl="0" eaLnBrk="1" fontAlgn="t"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a:ea typeface="MS PGothic" charset="0"/>
                <a:cs typeface="+mn-cs"/>
              </a:rPr>
              <a:t>CR rate, DOR, DOR if BOR is CR, and PFS per IRC by CT using Lugano 2014 criteria</a:t>
            </a:r>
            <a:r>
              <a:rPr kumimoji="0" lang="en-US" sz="1200" b="0" i="0" u="none" strike="noStrike" kern="1200" cap="none" spc="0" normalizeH="0" baseline="30000" noProof="0" dirty="0">
                <a:ln>
                  <a:noFill/>
                </a:ln>
                <a:solidFill>
                  <a:srgbClr val="595454"/>
                </a:solidFill>
                <a:effectLst/>
                <a:uLnTx/>
                <a:uFillTx/>
                <a:latin typeface="Trebuchet MS"/>
                <a:ea typeface="MS PGothic" charset="0"/>
                <a:cs typeface="+mn-cs"/>
              </a:rPr>
              <a:t>1</a:t>
            </a:r>
            <a:r>
              <a:rPr kumimoji="0" lang="en-US" sz="1200" b="0" i="0" u="none" strike="noStrike" kern="1200" cap="none" spc="0" normalizeH="0" baseline="0" noProof="0" dirty="0">
                <a:ln>
                  <a:noFill/>
                </a:ln>
                <a:solidFill>
                  <a:srgbClr val="595454"/>
                </a:solidFill>
                <a:effectLst/>
                <a:uLnTx/>
                <a:uFillTx/>
                <a:latin typeface="Trebuchet MS"/>
                <a:ea typeface="MS PGothic" charset="0"/>
                <a:cs typeface="+mn-cs"/>
              </a:rPr>
              <a:t> in the efficacy-evaluable set; OS; safety; and cellular kinetics</a:t>
            </a:r>
            <a:endParaRPr kumimoji="0" lang="en-US" sz="1200" b="0" i="0" u="none" strike="noStrike" kern="1200" cap="none" spc="0" normalizeH="0" baseline="30000" noProof="0" dirty="0">
              <a:ln>
                <a:noFill/>
              </a:ln>
              <a:solidFill>
                <a:srgbClr val="595454"/>
              </a:solidFill>
              <a:effectLst/>
              <a:uLnTx/>
              <a:uFillTx/>
              <a:latin typeface="Trebuchet MS"/>
              <a:ea typeface="MS PGothic" charset="0"/>
              <a:cs typeface="+mn-cs"/>
            </a:endParaRPr>
          </a:p>
          <a:p>
            <a:pPr marL="0" marR="0" lvl="0" indent="0" algn="l" defTabSz="121917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Arial" panose="020B0604020202020204" pitchFamily="34" charset="0"/>
                <a:cs typeface="Arial" panose="020B0604020202020204" pitchFamily="34" charset="0"/>
              </a:rPr>
              <a:t>Exploratory endpoints</a:t>
            </a:r>
          </a:p>
          <a:p>
            <a:pPr marL="274320" marR="0" lvl="0" indent="-171450" algn="l" defTabSz="1219170" rtl="0" eaLnBrk="1" fontAlgn="t"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a:ea typeface="MS PGothic" charset="0"/>
                <a:cs typeface="+mn-cs"/>
              </a:rPr>
              <a:t>B-cell aplasia</a:t>
            </a:r>
            <a:endParaRPr kumimoji="0" lang="en-US" sz="1200" b="0" i="0" u="none" strike="noStrike" kern="1200" cap="none" spc="0" normalizeH="0" baseline="0" noProof="0" dirty="0">
              <a:ln>
                <a:noFill/>
              </a:ln>
              <a:solidFill>
                <a:srgbClr val="097789"/>
              </a:solidFill>
              <a:effectLst/>
              <a:uLnTx/>
              <a:uFillTx/>
              <a:latin typeface="Trebuchet MS"/>
              <a:ea typeface="MS PGothic" charset="0"/>
              <a:cs typeface="+mn-cs"/>
            </a:endParaRPr>
          </a:p>
        </p:txBody>
      </p:sp>
      <p:grpSp>
        <p:nvGrpSpPr>
          <p:cNvPr id="29" name="Group 28">
            <a:extLst>
              <a:ext uri="{FF2B5EF4-FFF2-40B4-BE49-F238E27FC236}">
                <a16:creationId xmlns:a16="http://schemas.microsoft.com/office/drawing/2014/main" id="{49597F3B-A576-A574-F013-DE16A87D428A}"/>
              </a:ext>
            </a:extLst>
          </p:cNvPr>
          <p:cNvGrpSpPr/>
          <p:nvPr/>
        </p:nvGrpSpPr>
        <p:grpSpPr>
          <a:xfrm>
            <a:off x="10603003" y="2085349"/>
            <a:ext cx="1257887" cy="1277193"/>
            <a:chOff x="10594264" y="1770472"/>
            <a:chExt cx="498826" cy="1277193"/>
          </a:xfrm>
        </p:grpSpPr>
        <p:sp>
          <p:nvSpPr>
            <p:cNvPr id="30" name="TextBox 29">
              <a:extLst>
                <a:ext uri="{FF2B5EF4-FFF2-40B4-BE49-F238E27FC236}">
                  <a16:creationId xmlns:a16="http://schemas.microsoft.com/office/drawing/2014/main" id="{7A5DF9A9-2210-F8E2-A0B7-EA2718B9E21A}"/>
                </a:ext>
              </a:extLst>
            </p:cNvPr>
            <p:cNvSpPr txBox="1"/>
            <p:nvPr/>
          </p:nvSpPr>
          <p:spPr>
            <a:xfrm>
              <a:off x="10704309" y="1770472"/>
              <a:ext cx="278735" cy="187680"/>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7789"/>
                  </a:solidFill>
                  <a:effectLst/>
                  <a:uLnTx/>
                  <a:uFillTx/>
                  <a:latin typeface="Trebuchet MS"/>
                  <a:ea typeface="MS PGothic" charset="0"/>
                  <a:cs typeface="+mn-cs"/>
                </a:rPr>
                <a:t>Follow-up</a:t>
              </a:r>
            </a:p>
          </p:txBody>
        </p:sp>
        <p:sp>
          <p:nvSpPr>
            <p:cNvPr id="31" name="TextBox 30">
              <a:extLst>
                <a:ext uri="{FF2B5EF4-FFF2-40B4-BE49-F238E27FC236}">
                  <a16:creationId xmlns:a16="http://schemas.microsoft.com/office/drawing/2014/main" id="{BBB9D9D7-5866-C159-34C8-2C3ED74074B4}"/>
                </a:ext>
              </a:extLst>
            </p:cNvPr>
            <p:cNvSpPr txBox="1"/>
            <p:nvPr/>
          </p:nvSpPr>
          <p:spPr>
            <a:xfrm>
              <a:off x="10594264" y="2032002"/>
              <a:ext cx="498826" cy="1015663"/>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95454"/>
                  </a:solidFill>
                  <a:effectLst/>
                  <a:uLnTx/>
                  <a:uFillTx/>
                  <a:latin typeface="Trebuchet MS"/>
                  <a:ea typeface="MS PGothic" charset="0"/>
                  <a:cs typeface="+mn-cs"/>
                </a:rPr>
                <a:t>On-study: </a:t>
              </a: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95454"/>
                  </a:solidFill>
                  <a:effectLst/>
                  <a:uLnTx/>
                  <a:uFillTx/>
                  <a:latin typeface="Trebuchet MS"/>
                  <a:ea typeface="MS PGothic" charset="0"/>
                  <a:cs typeface="+mn-cs"/>
                </a:rPr>
                <a:t>Long-term (NCT03435796): </a:t>
              </a: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up to 15 years after </a:t>
              </a:r>
              <a:b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br>
              <a:r>
                <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rPr>
                <a:t>liso-cel infusion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454"/>
                </a:solidFill>
                <a:effectLst/>
                <a:uLnTx/>
                <a:uFillTx/>
                <a:latin typeface="Trebuchet MS"/>
                <a:ea typeface="MS PGothic" charset="0"/>
                <a:cs typeface="+mn-cs"/>
              </a:endParaRPr>
            </a:p>
          </p:txBody>
        </p:sp>
      </p:grpSp>
      <p:pic>
        <p:nvPicPr>
          <p:cNvPr id="32" name="Graphic 31">
            <a:extLst>
              <a:ext uri="{FF2B5EF4-FFF2-40B4-BE49-F238E27FC236}">
                <a16:creationId xmlns:a16="http://schemas.microsoft.com/office/drawing/2014/main" id="{8DB56883-5B93-D1A4-6626-C5AA5BC808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1698" y="1638241"/>
            <a:ext cx="360497" cy="356278"/>
          </a:xfrm>
          <a:prstGeom prst="rect">
            <a:avLst/>
          </a:prstGeom>
        </p:spPr>
      </p:pic>
      <p:sp>
        <p:nvSpPr>
          <p:cNvPr id="3" name="Rectangle 2">
            <a:extLst>
              <a:ext uri="{FF2B5EF4-FFF2-40B4-BE49-F238E27FC236}">
                <a16:creationId xmlns:a16="http://schemas.microsoft.com/office/drawing/2014/main" id="{8D0C20CD-5324-0F9B-801B-F6DD98B71676}"/>
              </a:ext>
            </a:extLst>
          </p:cNvPr>
          <p:cNvSpPr/>
          <p:nvPr/>
        </p:nvSpPr>
        <p:spPr>
          <a:xfrm>
            <a:off x="7037586" y="2220810"/>
            <a:ext cx="1807127" cy="940432"/>
          </a:xfrm>
          <a:prstGeom prst="rect">
            <a:avLst/>
          </a:prstGeom>
          <a:solidFill>
            <a:srgbClr val="09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BC6EE061-F216-D991-EF06-DB601507E57A}"/>
              </a:ext>
            </a:extLst>
          </p:cNvPr>
          <p:cNvSpPr txBox="1"/>
          <p:nvPr/>
        </p:nvSpPr>
        <p:spPr>
          <a:xfrm>
            <a:off x="7049770" y="2558377"/>
            <a:ext cx="1794943" cy="56169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rebuchet MS"/>
                <a:ea typeface="MS PGothic" charset="0"/>
                <a:cs typeface="+mn-cs"/>
              </a:rPr>
              <a:t>Liso-cel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rebuchet MS"/>
                <a:ea typeface="MS PGothic" charset="0"/>
                <a:cs typeface="+mn-cs"/>
              </a:rPr>
              <a:t>100 × 10</a:t>
            </a:r>
            <a:r>
              <a:rPr kumimoji="0" lang="en-US" sz="1100" b="0" i="0" u="none" strike="noStrike" kern="1200" cap="none" spc="0" normalizeH="0" baseline="30000" noProof="0" dirty="0">
                <a:ln>
                  <a:noFill/>
                </a:ln>
                <a:solidFill>
                  <a:srgbClr val="FFFFFF"/>
                </a:solidFill>
                <a:effectLst/>
                <a:uLnTx/>
                <a:uFillTx/>
                <a:latin typeface="Trebuchet MS"/>
                <a:ea typeface="MS PGothic" charset="0"/>
                <a:cs typeface="+mn-cs"/>
              </a:rPr>
              <a:t>6</a:t>
            </a:r>
            <a:r>
              <a:rPr kumimoji="0" lang="en-US" sz="1100" b="0" i="0" u="none" strike="noStrike" kern="1200" cap="none" spc="0" normalizeH="0" baseline="0" noProof="0" dirty="0">
                <a:ln>
                  <a:noFill/>
                </a:ln>
                <a:solidFill>
                  <a:srgbClr val="FFFFFF"/>
                </a:solidFill>
                <a:effectLst/>
                <a:uLnTx/>
                <a:uFillTx/>
                <a:latin typeface="Trebuchet MS"/>
                <a:ea typeface="MS PGothic" charset="0"/>
                <a:cs typeface="+mn-cs"/>
              </a:rPr>
              <a:t> CAR</a:t>
            </a:r>
            <a:r>
              <a:rPr kumimoji="0" lang="en-US" sz="1100" b="0" i="0" u="none" strike="noStrike" kern="1200" cap="none" spc="0" normalizeH="0" baseline="30000" noProof="0" dirty="0">
                <a:ln>
                  <a:noFill/>
                </a:ln>
                <a:solidFill>
                  <a:srgbClr val="FFFFFF"/>
                </a:solidFill>
                <a:effectLst/>
                <a:uLnTx/>
                <a:uFillTx/>
                <a:latin typeface="Trebuchet MS"/>
                <a:ea typeface="MS PGothic" charset="0"/>
                <a:cs typeface="+mn-cs"/>
              </a:rPr>
              <a:t>+</a:t>
            </a:r>
            <a:r>
              <a:rPr kumimoji="0" lang="en-US" sz="1100" b="0" i="0" u="none" strike="noStrike" kern="1200" cap="none" spc="0" normalizeH="0" baseline="0" noProof="0" dirty="0">
                <a:ln>
                  <a:noFill/>
                </a:ln>
                <a:solidFill>
                  <a:srgbClr val="FFFFFF"/>
                </a:solidFill>
                <a:effectLst/>
                <a:uLnTx/>
                <a:uFillTx/>
                <a:latin typeface="Trebuchet MS"/>
                <a:ea typeface="MS PGothic" charset="0"/>
                <a:cs typeface="+mn-cs"/>
              </a:rPr>
              <a:t> T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rebuchet MS"/>
                <a:ea typeface="MS PGothic" charset="0"/>
                <a:cs typeface="+mn-cs"/>
              </a:rPr>
              <a:t>(2</a:t>
            </a:r>
            <a:r>
              <a:rPr kumimoji="0" lang="en-US" sz="1100" b="0" i="0" u="none" strike="noStrike" kern="1200" cap="none" spc="0" normalizeH="0" baseline="0" noProof="0" dirty="0">
                <a:ln>
                  <a:noFill/>
                </a:ln>
                <a:solidFill>
                  <a:srgbClr val="FFFFFF"/>
                </a:solidFill>
                <a:effectLst/>
                <a:uLnTx/>
                <a:uFillTx/>
                <a:latin typeface="Trebuchet MS" panose="020B0603020202020204" pitchFamily="34" charset="0"/>
                <a:ea typeface="MS PGothic" charset="0"/>
                <a:cs typeface="+mn-cs"/>
              </a:rPr>
              <a:t>—</a:t>
            </a:r>
            <a:r>
              <a:rPr kumimoji="0" lang="en-US" sz="1100" b="0" i="0" u="none" strike="noStrike" kern="1200" cap="none" spc="0" normalizeH="0" baseline="0" noProof="0" dirty="0">
                <a:ln>
                  <a:noFill/>
                </a:ln>
                <a:solidFill>
                  <a:srgbClr val="FFFFFF"/>
                </a:solidFill>
                <a:effectLst/>
                <a:uLnTx/>
                <a:uFillTx/>
                <a:latin typeface="Trebuchet MS"/>
                <a:ea typeface="MS PGothic" charset="0"/>
                <a:cs typeface="+mn-cs"/>
              </a:rPr>
              <a:t>7 days after LDC)</a:t>
            </a:r>
          </a:p>
        </p:txBody>
      </p:sp>
      <p:sp>
        <p:nvSpPr>
          <p:cNvPr id="6" name="TextBox 5">
            <a:extLst>
              <a:ext uri="{FF2B5EF4-FFF2-40B4-BE49-F238E27FC236}">
                <a16:creationId xmlns:a16="http://schemas.microsoft.com/office/drawing/2014/main" id="{73FFC448-0FFF-0193-D390-0095663758E8}"/>
              </a:ext>
            </a:extLst>
          </p:cNvPr>
          <p:cNvSpPr txBox="1"/>
          <p:nvPr/>
        </p:nvSpPr>
        <p:spPr>
          <a:xfrm>
            <a:off x="4314837" y="6596390"/>
            <a:ext cx="356232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rebuchet MS" panose="020B0603020202020204" pitchFamily="34" charset="0"/>
                <a:ea typeface="MS PGothic" charset="0"/>
                <a:cs typeface="Arial" panose="020B0604020202020204" pitchFamily="34" charset="0"/>
              </a:rPr>
              <a:t>Palomba ML, et al. ICML 2025 [Abstract #055]</a:t>
            </a:r>
          </a:p>
        </p:txBody>
      </p:sp>
      <p:pic>
        <p:nvPicPr>
          <p:cNvPr id="7" name="Graphic 6">
            <a:extLst>
              <a:ext uri="{FF2B5EF4-FFF2-40B4-BE49-F238E27FC236}">
                <a16:creationId xmlns:a16="http://schemas.microsoft.com/office/drawing/2014/main" id="{229C8FDB-17B6-B354-AE22-53C065FFC7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3859" y="2244922"/>
            <a:ext cx="264649" cy="327329"/>
          </a:xfrm>
          <a:prstGeom prst="rect">
            <a:avLst/>
          </a:prstGeom>
        </p:spPr>
      </p:pic>
      <p:sp>
        <p:nvSpPr>
          <p:cNvPr id="8" name="Content Placeholder 4">
            <a:extLst>
              <a:ext uri="{FF2B5EF4-FFF2-40B4-BE49-F238E27FC236}">
                <a16:creationId xmlns:a16="http://schemas.microsoft.com/office/drawing/2014/main" id="{8CE8724E-3698-5A20-7FC1-9A32B5D094B6}"/>
              </a:ext>
            </a:extLst>
          </p:cNvPr>
          <p:cNvSpPr txBox="1">
            <a:spLocks/>
          </p:cNvSpPr>
          <p:nvPr/>
        </p:nvSpPr>
        <p:spPr>
          <a:xfrm>
            <a:off x="355508" y="5148139"/>
            <a:ext cx="11505382" cy="511703"/>
          </a:xfrm>
          <a:prstGeom prst="rect">
            <a:avLst/>
          </a:prstGeom>
        </p:spPr>
        <p:txBody>
          <a:bodyPr/>
          <a:lst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256032" marR="0" lvl="1" indent="-256032" algn="l" defTabSz="1218895" rtl="0" eaLnBrk="1" fontAlgn="auto" latinLnBrk="0" hangingPunct="1">
              <a:lnSpc>
                <a:spcPct val="90000"/>
              </a:lnSpc>
              <a:spcBef>
                <a:spcPts val="0"/>
              </a:spcBef>
              <a:spcAft>
                <a:spcPts val="8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Study endpoints of ORR and CR rate were tested hierarchically in the following order at 1‑sided </a:t>
            </a:r>
            <a:r>
              <a:rPr kumimoji="0" lang="el-GR" sz="1600" b="0" i="0" u="none" strike="noStrike" kern="1200" cap="none" spc="0" normalizeH="0" baseline="0" noProof="0" dirty="0">
                <a:ln>
                  <a:noFill/>
                </a:ln>
                <a:solidFill>
                  <a:srgbClr val="000000"/>
                </a:solidFill>
                <a:effectLst/>
                <a:uLnTx/>
                <a:uFillTx/>
                <a:latin typeface="Arial" panose="020B0604020202020204"/>
                <a:ea typeface="+mn-ea"/>
                <a:cs typeface="+mn-cs"/>
              </a:rPr>
              <a:t>α = 0.025</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significance: ORR (H</a:t>
            </a:r>
            <a:r>
              <a:rPr kumimoji="0" lang="en-US" sz="1600" b="0" i="0" u="none" strike="noStrike" kern="1200" cap="none" spc="0" normalizeH="0" baseline="-25000" noProof="0" dirty="0">
                <a:ln>
                  <a:noFill/>
                </a:ln>
                <a:solidFill>
                  <a:srgbClr val="000000"/>
                </a:solidFill>
                <a:effectLst/>
                <a:uLnTx/>
                <a:uFillTx/>
                <a:latin typeface="Arial" panose="020B0604020202020204"/>
                <a:ea typeface="+mn-ea"/>
                <a:cs typeface="+mn-cs"/>
              </a:rPr>
              <a:t>0</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ORR ≤ 50%) and then CR rate (H</a:t>
            </a:r>
            <a:r>
              <a:rPr kumimoji="0" lang="en-US" sz="1600" b="0" i="0" u="none" strike="noStrike" kern="1200" cap="none" spc="0" normalizeH="0" baseline="-25000" noProof="0" dirty="0">
                <a:ln>
                  <a:noFill/>
                </a:ln>
                <a:solidFill>
                  <a:srgbClr val="000000"/>
                </a:solidFill>
                <a:effectLst/>
                <a:uLnTx/>
                <a:uFillTx/>
                <a:latin typeface="Arial" panose="020B0604020202020204"/>
                <a:ea typeface="+mn-ea"/>
                <a:cs typeface="+mn-cs"/>
              </a:rPr>
              <a:t>0</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CR rate ≤ 5%)</a:t>
            </a:r>
            <a:endParaRPr kumimoji="0" lang="en-US" sz="1600" b="0" i="0" u="none" strike="sng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170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77" y="157904"/>
            <a:ext cx="10756383" cy="677333"/>
          </a:xfrm>
        </p:spPr>
        <p:txBody>
          <a:bodyPr/>
          <a:lstStyle/>
          <a:p>
            <a:r>
              <a:rPr lang="en-US" sz="2800" dirty="0">
                <a:solidFill>
                  <a:schemeClr val="accent3"/>
                </a:solidFill>
              </a:rPr>
              <a:t>ORR and CR rate per </a:t>
            </a:r>
            <a:r>
              <a:rPr lang="en-US" sz="2800" b="1" dirty="0">
                <a:solidFill>
                  <a:schemeClr val="accent3"/>
                </a:solidFill>
              </a:rPr>
              <a:t>CT assessed by IRC</a:t>
            </a:r>
            <a:endParaRPr lang="en-US" sz="2800" b="1" strike="sngStrike" dirty="0">
              <a:solidFill>
                <a:schemeClr val="accent3"/>
              </a:solidFill>
            </a:endParaRPr>
          </a:p>
        </p:txBody>
      </p:sp>
      <p:sp>
        <p:nvSpPr>
          <p:cNvPr id="1191" name="Slide Number Placeholder 1190"/>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AFCDA-ABCC-4704-AB71-48FDE4F2FA4C}" type="slidenum">
              <a:rPr kumimoji="0" lang="en-US" sz="1200" b="0" i="0" u="none" strike="noStrike" kern="1200" cap="none" spc="0" normalizeH="0" baseline="0" noProof="0" smtClean="0">
                <a:ln>
                  <a:noFill/>
                </a:ln>
                <a:solidFill>
                  <a:srgbClr val="0C3066"/>
                </a:solidFill>
                <a:effectLst/>
                <a:uLnTx/>
                <a:uFillTx/>
                <a:latin typeface="Arial" panose="020B06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srgbClr val="0C3066"/>
              </a:solidFill>
              <a:effectLst/>
              <a:uLnTx/>
              <a:uFillTx/>
              <a:latin typeface="Arial" panose="020B0604020202020204"/>
              <a:ea typeface="MS PGothic" charset="0"/>
              <a:cs typeface="+mn-cs"/>
            </a:endParaRPr>
          </a:p>
        </p:txBody>
      </p:sp>
      <p:sp>
        <p:nvSpPr>
          <p:cNvPr id="3" name="TextBox 2">
            <a:extLst>
              <a:ext uri="{FF2B5EF4-FFF2-40B4-BE49-F238E27FC236}">
                <a16:creationId xmlns:a16="http://schemas.microsoft.com/office/drawing/2014/main" id="{13029C92-4F7C-8C6A-B30D-714851DF1EAB}"/>
              </a:ext>
            </a:extLst>
          </p:cNvPr>
          <p:cNvSpPr txBox="1"/>
          <p:nvPr/>
        </p:nvSpPr>
        <p:spPr>
          <a:xfrm>
            <a:off x="4314837" y="6596390"/>
            <a:ext cx="356232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rebuchet MS" panose="020B0603020202020204" pitchFamily="34" charset="0"/>
                <a:ea typeface="MS PGothic" charset="0"/>
                <a:cs typeface="Arial" panose="020B0604020202020204" pitchFamily="34" charset="0"/>
              </a:rPr>
              <a:t>Palomba ML, et al. ICML 2025 [Abstract #055]</a:t>
            </a:r>
          </a:p>
        </p:txBody>
      </p:sp>
      <p:grpSp>
        <p:nvGrpSpPr>
          <p:cNvPr id="56" name="Group 55">
            <a:extLst>
              <a:ext uri="{FF2B5EF4-FFF2-40B4-BE49-F238E27FC236}">
                <a16:creationId xmlns:a16="http://schemas.microsoft.com/office/drawing/2014/main" id="{77C43880-44BB-DF33-5432-E92BE5B99C07}"/>
              </a:ext>
            </a:extLst>
          </p:cNvPr>
          <p:cNvGrpSpPr/>
          <p:nvPr/>
        </p:nvGrpSpPr>
        <p:grpSpPr>
          <a:xfrm>
            <a:off x="633289" y="1395228"/>
            <a:ext cx="7135527" cy="4505842"/>
            <a:chOff x="378463" y="1673773"/>
            <a:chExt cx="5717538" cy="3967298"/>
          </a:xfrm>
        </p:grpSpPr>
        <p:graphicFrame>
          <p:nvGraphicFramePr>
            <p:cNvPr id="57" name="Chart 56">
              <a:extLst>
                <a:ext uri="{FF2B5EF4-FFF2-40B4-BE49-F238E27FC236}">
                  <a16:creationId xmlns:a16="http://schemas.microsoft.com/office/drawing/2014/main" id="{CA72E14E-0E39-23C1-23B2-5AD3023A6EB1}"/>
                </a:ext>
              </a:extLst>
            </p:cNvPr>
            <p:cNvGraphicFramePr/>
            <p:nvPr/>
          </p:nvGraphicFramePr>
          <p:xfrm>
            <a:off x="378463" y="1673773"/>
            <a:ext cx="5717538" cy="3967298"/>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Box 59">
              <a:extLst>
                <a:ext uri="{FF2B5EF4-FFF2-40B4-BE49-F238E27FC236}">
                  <a16:creationId xmlns:a16="http://schemas.microsoft.com/office/drawing/2014/main" id="{AE2A3071-BC90-FBA1-821A-4EFD7348CE1B}"/>
                </a:ext>
              </a:extLst>
            </p:cNvPr>
            <p:cNvSpPr txBox="1"/>
            <p:nvPr/>
          </p:nvSpPr>
          <p:spPr>
            <a:xfrm>
              <a:off x="2081497" y="3290046"/>
              <a:ext cx="574406" cy="270991"/>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S PGothic" charset="0"/>
                  <a:cs typeface="+mn-cs"/>
                </a:rPr>
                <a:t>n = 98</a:t>
              </a:r>
            </a:p>
          </p:txBody>
        </p:sp>
        <p:sp>
          <p:nvSpPr>
            <p:cNvPr id="61" name="TextBox 60">
              <a:extLst>
                <a:ext uri="{FF2B5EF4-FFF2-40B4-BE49-F238E27FC236}">
                  <a16:creationId xmlns:a16="http://schemas.microsoft.com/office/drawing/2014/main" id="{5FCD7114-EC38-0611-3D2C-972DE77820F5}"/>
                </a:ext>
              </a:extLst>
            </p:cNvPr>
            <p:cNvSpPr txBox="1"/>
            <p:nvPr/>
          </p:nvSpPr>
          <p:spPr>
            <a:xfrm>
              <a:off x="4477506" y="3290046"/>
              <a:ext cx="574406" cy="270991"/>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Times New Roman"/>
                  <a:cs typeface="Arial" panose="020B0604020202020204" pitchFamily="34" charset="0"/>
                </a:rPr>
                <a:t>n = 95</a:t>
              </a:r>
            </a:p>
          </p:txBody>
        </p:sp>
      </p:grpSp>
      <p:sp>
        <p:nvSpPr>
          <p:cNvPr id="62" name="TextBox 61">
            <a:extLst>
              <a:ext uri="{FF2B5EF4-FFF2-40B4-BE49-F238E27FC236}">
                <a16:creationId xmlns:a16="http://schemas.microsoft.com/office/drawing/2014/main" id="{46C40CC1-1F10-238E-2CC0-9C31A31EE8A1}"/>
              </a:ext>
            </a:extLst>
          </p:cNvPr>
          <p:cNvSpPr txBox="1"/>
          <p:nvPr/>
        </p:nvSpPr>
        <p:spPr>
          <a:xfrm>
            <a:off x="4417869" y="1115529"/>
            <a:ext cx="3566161" cy="27969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2000" b="1" i="0" u="none" strike="noStrike" kern="1200" cap="none" spc="0" normalizeH="0" baseline="0" noProof="0" dirty="0">
              <a:ln>
                <a:noFill/>
              </a:ln>
              <a:solidFill>
                <a:srgbClr val="009FBA"/>
              </a:solidFill>
              <a:effectLst/>
              <a:uLnTx/>
              <a:uFillTx/>
              <a:latin typeface="Arial" panose="020B0604020202020204"/>
              <a:ea typeface="MS PGothic" charset="0"/>
              <a:cs typeface="+mn-cs"/>
            </a:endParaRPr>
          </a:p>
        </p:txBody>
      </p:sp>
      <p:sp>
        <p:nvSpPr>
          <p:cNvPr id="8" name="TextBox 7">
            <a:extLst>
              <a:ext uri="{FF2B5EF4-FFF2-40B4-BE49-F238E27FC236}">
                <a16:creationId xmlns:a16="http://schemas.microsoft.com/office/drawing/2014/main" id="{9E9CF3B9-E65A-B317-C66D-E813E513D9D6}"/>
              </a:ext>
            </a:extLst>
          </p:cNvPr>
          <p:cNvSpPr txBox="1"/>
          <p:nvPr/>
        </p:nvSpPr>
        <p:spPr>
          <a:xfrm>
            <a:off x="7061000" y="3256062"/>
            <a:ext cx="56938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S PGothic" charset="0"/>
                <a:cs typeface="+mn-cs"/>
              </a:rPr>
              <a:t>117 (94%)</a:t>
            </a:r>
          </a:p>
        </p:txBody>
      </p:sp>
      <p:sp>
        <p:nvSpPr>
          <p:cNvPr id="9" name="TextBox 8">
            <a:extLst>
              <a:ext uri="{FF2B5EF4-FFF2-40B4-BE49-F238E27FC236}">
                <a16:creationId xmlns:a16="http://schemas.microsoft.com/office/drawing/2014/main" id="{11113DD0-EFC5-CD29-1463-D9D0C9064105}"/>
              </a:ext>
            </a:extLst>
          </p:cNvPr>
          <p:cNvSpPr txBox="1"/>
          <p:nvPr/>
        </p:nvSpPr>
        <p:spPr>
          <a:xfrm>
            <a:off x="2704475" y="3849495"/>
            <a:ext cx="11133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33.3%</a:t>
            </a:r>
          </a:p>
        </p:txBody>
      </p:sp>
      <p:sp>
        <p:nvSpPr>
          <p:cNvPr id="10" name="TextBox 9">
            <a:extLst>
              <a:ext uri="{FF2B5EF4-FFF2-40B4-BE49-F238E27FC236}">
                <a16:creationId xmlns:a16="http://schemas.microsoft.com/office/drawing/2014/main" id="{14497A89-D350-92C3-3A3D-24B69C348628}"/>
              </a:ext>
            </a:extLst>
          </p:cNvPr>
          <p:cNvSpPr txBox="1"/>
          <p:nvPr/>
        </p:nvSpPr>
        <p:spPr>
          <a:xfrm>
            <a:off x="4057361" y="4903176"/>
            <a:ext cx="9249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n = 1</a:t>
            </a:r>
          </a:p>
        </p:txBody>
      </p:sp>
      <p:sp>
        <p:nvSpPr>
          <p:cNvPr id="7" name="TextBox 6">
            <a:extLst>
              <a:ext uri="{FF2B5EF4-FFF2-40B4-BE49-F238E27FC236}">
                <a16:creationId xmlns:a16="http://schemas.microsoft.com/office/drawing/2014/main" id="{051EFE47-5D32-EA79-BA4B-10CDED5A45C0}"/>
              </a:ext>
            </a:extLst>
          </p:cNvPr>
          <p:cNvSpPr txBox="1"/>
          <p:nvPr/>
        </p:nvSpPr>
        <p:spPr>
          <a:xfrm>
            <a:off x="1662035" y="2701487"/>
            <a:ext cx="76174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62.1%</a:t>
            </a:r>
          </a:p>
        </p:txBody>
      </p:sp>
      <p:sp>
        <p:nvSpPr>
          <p:cNvPr id="13" name="TextBox 12">
            <a:extLst>
              <a:ext uri="{FF2B5EF4-FFF2-40B4-BE49-F238E27FC236}">
                <a16:creationId xmlns:a16="http://schemas.microsoft.com/office/drawing/2014/main" id="{AD0A766A-FB11-BB14-BC4C-CE1C8767EB27}"/>
              </a:ext>
            </a:extLst>
          </p:cNvPr>
          <p:cNvSpPr txBox="1"/>
          <p:nvPr/>
        </p:nvSpPr>
        <p:spPr>
          <a:xfrm>
            <a:off x="2656577" y="1097293"/>
            <a:ext cx="3566161" cy="27969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009FBA"/>
                </a:solidFill>
                <a:effectLst/>
                <a:uLnTx/>
                <a:uFillTx/>
                <a:latin typeface="Arial" panose="020B0604020202020204"/>
                <a:ea typeface="MS PGothic" charset="0"/>
                <a:cs typeface="+mn-cs"/>
              </a:rPr>
              <a:t>Efficacy-evaluable set (n = 66)</a:t>
            </a:r>
          </a:p>
        </p:txBody>
      </p:sp>
      <p:graphicFrame>
        <p:nvGraphicFramePr>
          <p:cNvPr id="14" name="Table 13">
            <a:extLst>
              <a:ext uri="{FF2B5EF4-FFF2-40B4-BE49-F238E27FC236}">
                <a16:creationId xmlns:a16="http://schemas.microsoft.com/office/drawing/2014/main" id="{5BF65E65-B8F4-C2FB-931A-DDC414A512CB}"/>
              </a:ext>
            </a:extLst>
          </p:cNvPr>
          <p:cNvGraphicFramePr>
            <a:graphicFrameLocks noGrp="1"/>
          </p:cNvGraphicFramePr>
          <p:nvPr/>
        </p:nvGraphicFramePr>
        <p:xfrm>
          <a:off x="3149370" y="1851791"/>
          <a:ext cx="4293722" cy="1492703"/>
        </p:xfrm>
        <a:graphic>
          <a:graphicData uri="http://schemas.openxmlformats.org/drawingml/2006/table">
            <a:tbl>
              <a:tblPr firstRow="1" bandRow="1">
                <a:tableStyleId>{5C22544A-7EE6-4342-B048-85BDC9FD1C3A}</a:tableStyleId>
              </a:tblPr>
              <a:tblGrid>
                <a:gridCol w="2146861">
                  <a:extLst>
                    <a:ext uri="{9D8B030D-6E8A-4147-A177-3AD203B41FA5}">
                      <a16:colId xmlns:a16="http://schemas.microsoft.com/office/drawing/2014/main" val="1250674779"/>
                    </a:ext>
                  </a:extLst>
                </a:gridCol>
                <a:gridCol w="2146861">
                  <a:extLst>
                    <a:ext uri="{9D8B030D-6E8A-4147-A177-3AD203B41FA5}">
                      <a16:colId xmlns:a16="http://schemas.microsoft.com/office/drawing/2014/main" val="675552923"/>
                    </a:ext>
                  </a:extLst>
                </a:gridCol>
              </a:tblGrid>
              <a:tr h="371475">
                <a:tc>
                  <a:txBody>
                    <a:bodyPr/>
                    <a:lstStyle/>
                    <a:p>
                      <a:pPr algn="ctr"/>
                      <a:r>
                        <a:rPr lang="en-US" sz="1800" b="1" strike="noStrike" dirty="0">
                          <a:solidFill>
                            <a:schemeClr val="bg1"/>
                          </a:solidFill>
                        </a:rPr>
                        <a:t>ORR</a:t>
                      </a:r>
                      <a:r>
                        <a:rPr lang="en-US" sz="1800" b="1" strike="noStrike" baseline="30000" dirty="0">
                          <a:solidFill>
                            <a:schemeClr val="bg1"/>
                          </a:solidFill>
                        </a:rPr>
                        <a:t>a</a:t>
                      </a:r>
                    </a:p>
                  </a:txBody>
                  <a:tcPr marL="84909" marR="84909" marT="42454" marB="42454"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9FBA">
                        <a:alpha val="75000"/>
                      </a:srgbClr>
                    </a:solidFill>
                  </a:tcPr>
                </a:tc>
                <a:tc>
                  <a:txBody>
                    <a:bodyPr/>
                    <a:lstStyle/>
                    <a:p>
                      <a:pPr algn="ctr"/>
                      <a:r>
                        <a:rPr lang="en-US" sz="1800" b="1" strike="noStrike" dirty="0">
                          <a:solidFill>
                            <a:schemeClr val="bg1"/>
                          </a:solidFill>
                        </a:rPr>
                        <a:t>CR rate</a:t>
                      </a:r>
                      <a:r>
                        <a:rPr lang="en-US" sz="1800" b="1" strike="noStrike" baseline="30000" dirty="0">
                          <a:solidFill>
                            <a:schemeClr val="bg1"/>
                          </a:solidFill>
                        </a:rPr>
                        <a:t>a</a:t>
                      </a:r>
                      <a:endParaRPr lang="en-US" sz="1800" b="1" strike="noStrike" dirty="0">
                        <a:solidFill>
                          <a:schemeClr val="bg1"/>
                        </a:solidFill>
                      </a:endParaRPr>
                    </a:p>
                  </a:txBody>
                  <a:tcPr marL="84909" marR="84909" marT="42454" marB="42454"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DCE9B"/>
                    </a:solidFill>
                  </a:tcPr>
                </a:tc>
                <a:extLst>
                  <a:ext uri="{0D108BD9-81ED-4DB2-BD59-A6C34878D82A}">
                    <a16:rowId xmlns:a16="http://schemas.microsoft.com/office/drawing/2014/main" val="3933268549"/>
                  </a:ext>
                </a:extLst>
              </a:tr>
              <a:tr h="817245">
                <a:tc>
                  <a:txBody>
                    <a:bodyPr/>
                    <a:lstStyle/>
                    <a:p>
                      <a:pPr algn="ctr"/>
                      <a:r>
                        <a:rPr lang="en-US" sz="2000" b="1" dirty="0">
                          <a:solidFill>
                            <a:srgbClr val="009FBA"/>
                          </a:solidFill>
                        </a:rPr>
                        <a:t>95.5% </a:t>
                      </a:r>
                      <a:br>
                        <a:rPr lang="en-US" sz="1800" b="1" dirty="0">
                          <a:solidFill>
                            <a:schemeClr val="tx1"/>
                          </a:solidFill>
                        </a:rPr>
                      </a:br>
                      <a:r>
                        <a:rPr lang="en-US" sz="1600" b="1" dirty="0">
                          <a:solidFill>
                            <a:schemeClr val="tx1"/>
                          </a:solidFill>
                        </a:rPr>
                        <a:t>(</a:t>
                      </a:r>
                      <a:r>
                        <a:rPr lang="en-US" sz="1600" b="0" dirty="0">
                          <a:solidFill>
                            <a:schemeClr val="tx1"/>
                          </a:solidFill>
                        </a:rPr>
                        <a:t>95% CI,</a:t>
                      </a:r>
                      <a:r>
                        <a:rPr lang="en-US" sz="1600" b="0" baseline="30000" dirty="0">
                          <a:solidFill>
                            <a:schemeClr val="tx1"/>
                          </a:solidFill>
                        </a:rPr>
                        <a:t>a</a:t>
                      </a:r>
                      <a:r>
                        <a:rPr lang="en-US" sz="1600" b="0" dirty="0">
                          <a:solidFill>
                            <a:schemeClr val="tx1"/>
                          </a:solidFill>
                        </a:rPr>
                        <a:t> 87.3</a:t>
                      </a:r>
                      <a:r>
                        <a:rPr lang="en-US" sz="1600" b="0" dirty="0">
                          <a:solidFill>
                            <a:schemeClr val="tx1"/>
                          </a:solidFill>
                          <a:latin typeface="+mn-lt"/>
                          <a:cs typeface="Arial" panose="020B0604020202020204" pitchFamily="34" charset="0"/>
                        </a:rPr>
                        <a:t>—</a:t>
                      </a:r>
                      <a:r>
                        <a:rPr lang="en-US" sz="1600" b="0" dirty="0">
                          <a:solidFill>
                            <a:schemeClr val="tx1"/>
                          </a:solidFill>
                        </a:rPr>
                        <a:t>99.1)</a:t>
                      </a:r>
                    </a:p>
                    <a:p>
                      <a:pPr algn="ctr"/>
                      <a:r>
                        <a:rPr lang="en-US" sz="1600" b="0" i="1" strike="noStrike" dirty="0">
                          <a:solidFill>
                            <a:schemeClr val="tx1"/>
                          </a:solidFill>
                        </a:rPr>
                        <a:t>P</a:t>
                      </a:r>
                      <a:r>
                        <a:rPr lang="en-US" sz="1600" b="0" strike="noStrike" dirty="0">
                          <a:solidFill>
                            <a:schemeClr val="tx1"/>
                          </a:solidFill>
                        </a:rPr>
                        <a:t> &lt; 0.0001</a:t>
                      </a:r>
                      <a:r>
                        <a:rPr lang="en-US" sz="1600" b="0" strike="noStrike" baseline="30000" dirty="0">
                          <a:solidFill>
                            <a:schemeClr val="tx1"/>
                          </a:solidFill>
                        </a:rPr>
                        <a:t>b</a:t>
                      </a:r>
                    </a:p>
                  </a:txBody>
                  <a:tcPr marL="84909" marR="84909" marT="42454" marB="424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1DCE9B"/>
                          </a:solidFill>
                        </a:rPr>
                        <a:t>62.1%</a:t>
                      </a:r>
                      <a:br>
                        <a:rPr lang="en-US" sz="1800" b="1" dirty="0">
                          <a:solidFill>
                            <a:schemeClr val="tx1"/>
                          </a:solidFill>
                        </a:rPr>
                      </a:br>
                      <a:r>
                        <a:rPr lang="en-US" sz="1600" b="0" dirty="0">
                          <a:solidFill>
                            <a:schemeClr val="tx1"/>
                          </a:solidFill>
                        </a:rPr>
                        <a:t>(95% CI,</a:t>
                      </a:r>
                      <a:r>
                        <a:rPr lang="en-US" sz="1600" b="0" baseline="30000" dirty="0">
                          <a:solidFill>
                            <a:schemeClr val="tx1"/>
                          </a:solidFill>
                        </a:rPr>
                        <a:t>a</a:t>
                      </a:r>
                      <a:r>
                        <a:rPr lang="en-US" sz="1600" b="0" dirty="0">
                          <a:solidFill>
                            <a:schemeClr val="tx1"/>
                          </a:solidFill>
                        </a:rPr>
                        <a:t> 49.3</a:t>
                      </a:r>
                      <a:r>
                        <a:rPr lang="en-US" sz="1600" b="0" dirty="0">
                          <a:solidFill>
                            <a:schemeClr val="tx1"/>
                          </a:solidFill>
                          <a:latin typeface="+mn-lt"/>
                          <a:cs typeface="Arial" panose="020B0604020202020204" pitchFamily="34" charset="0"/>
                        </a:rPr>
                        <a:t>—</a:t>
                      </a:r>
                      <a:r>
                        <a:rPr lang="en-US" sz="1600" b="0" dirty="0">
                          <a:solidFill>
                            <a:schemeClr val="tx1"/>
                          </a:solidFill>
                        </a:rPr>
                        <a:t>73.8)</a:t>
                      </a:r>
                    </a:p>
                    <a:p>
                      <a:pPr algn="ctr"/>
                      <a:r>
                        <a:rPr lang="en-US" sz="1600" i="1" dirty="0">
                          <a:solidFill>
                            <a:schemeClr val="tx1"/>
                          </a:solidFill>
                        </a:rPr>
                        <a:t>P</a:t>
                      </a:r>
                      <a:r>
                        <a:rPr lang="en-US" sz="1600" dirty="0">
                          <a:solidFill>
                            <a:schemeClr val="tx1"/>
                          </a:solidFill>
                        </a:rPr>
                        <a:t> &lt; 0.0001</a:t>
                      </a:r>
                      <a:r>
                        <a:rPr lang="en-US" sz="1600" baseline="30000" dirty="0">
                          <a:solidFill>
                            <a:schemeClr val="tx1"/>
                          </a:solidFill>
                        </a:rPr>
                        <a:t>b</a:t>
                      </a:r>
                    </a:p>
                  </a:txBody>
                  <a:tcPr marL="84909" marR="84909" marT="42454" marB="424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658382"/>
                  </a:ext>
                </a:extLst>
              </a:tr>
            </a:tbl>
          </a:graphicData>
        </a:graphic>
      </p:graphicFrame>
      <p:sp>
        <p:nvSpPr>
          <p:cNvPr id="5" name="TextBox 4">
            <a:extLst>
              <a:ext uri="{FF2B5EF4-FFF2-40B4-BE49-F238E27FC236}">
                <a16:creationId xmlns:a16="http://schemas.microsoft.com/office/drawing/2014/main" id="{DF0DFAF4-C6EB-B6FD-1256-0EA972C60786}"/>
              </a:ext>
            </a:extLst>
          </p:cNvPr>
          <p:cNvSpPr txBox="1"/>
          <p:nvPr/>
        </p:nvSpPr>
        <p:spPr>
          <a:xfrm>
            <a:off x="1646807" y="5118619"/>
            <a:ext cx="79220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S PGothic" charset="0"/>
                <a:cs typeface="+mn-cs"/>
              </a:rPr>
              <a:t>n = 41</a:t>
            </a:r>
          </a:p>
        </p:txBody>
      </p:sp>
      <p:sp>
        <p:nvSpPr>
          <p:cNvPr id="17" name="TextBox 16">
            <a:extLst>
              <a:ext uri="{FF2B5EF4-FFF2-40B4-BE49-F238E27FC236}">
                <a16:creationId xmlns:a16="http://schemas.microsoft.com/office/drawing/2014/main" id="{4C2C3E95-4BFC-07F0-9D22-D42A9617449B}"/>
              </a:ext>
            </a:extLst>
          </p:cNvPr>
          <p:cNvSpPr txBox="1"/>
          <p:nvPr/>
        </p:nvSpPr>
        <p:spPr>
          <a:xfrm>
            <a:off x="2874588" y="5118619"/>
            <a:ext cx="79220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S PGothic" charset="0"/>
                <a:cs typeface="+mn-cs"/>
              </a:rPr>
              <a:t>n = 22</a:t>
            </a:r>
          </a:p>
        </p:txBody>
      </p:sp>
      <p:sp>
        <p:nvSpPr>
          <p:cNvPr id="18" name="TextBox 17">
            <a:extLst>
              <a:ext uri="{FF2B5EF4-FFF2-40B4-BE49-F238E27FC236}">
                <a16:creationId xmlns:a16="http://schemas.microsoft.com/office/drawing/2014/main" id="{686A8361-BDFE-861C-D62B-F114D188683F}"/>
              </a:ext>
            </a:extLst>
          </p:cNvPr>
          <p:cNvSpPr txBox="1"/>
          <p:nvPr/>
        </p:nvSpPr>
        <p:spPr>
          <a:xfrm>
            <a:off x="5299963" y="4903176"/>
            <a:ext cx="9249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n = 1</a:t>
            </a:r>
          </a:p>
        </p:txBody>
      </p:sp>
      <p:sp>
        <p:nvSpPr>
          <p:cNvPr id="19" name="TextBox 18">
            <a:extLst>
              <a:ext uri="{FF2B5EF4-FFF2-40B4-BE49-F238E27FC236}">
                <a16:creationId xmlns:a16="http://schemas.microsoft.com/office/drawing/2014/main" id="{59F1D318-2B1B-5FFE-1BC2-C44E18407B3D}"/>
              </a:ext>
            </a:extLst>
          </p:cNvPr>
          <p:cNvSpPr txBox="1"/>
          <p:nvPr/>
        </p:nvSpPr>
        <p:spPr>
          <a:xfrm>
            <a:off x="6546863" y="4903176"/>
            <a:ext cx="9249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n = 1</a:t>
            </a:r>
          </a:p>
        </p:txBody>
      </p:sp>
      <p:sp>
        <p:nvSpPr>
          <p:cNvPr id="6" name="TextBox 5">
            <a:extLst>
              <a:ext uri="{FF2B5EF4-FFF2-40B4-BE49-F238E27FC236}">
                <a16:creationId xmlns:a16="http://schemas.microsoft.com/office/drawing/2014/main" id="{6A039C4D-FDD9-5BF4-BE10-A6CD545043A3}"/>
              </a:ext>
            </a:extLst>
          </p:cNvPr>
          <p:cNvSpPr txBox="1"/>
          <p:nvPr/>
        </p:nvSpPr>
        <p:spPr>
          <a:xfrm>
            <a:off x="8002193" y="4018772"/>
            <a:ext cx="4110723" cy="2002055"/>
          </a:xfrm>
          <a:prstGeom prst="rect">
            <a:avLst/>
          </a:prstGeom>
          <a:noFill/>
          <a:ln>
            <a:noFill/>
          </a:ln>
        </p:spPr>
        <p:txBody>
          <a:bodyPr wrap="square" lIns="0" tIns="0" rIns="0" bIns="0" rtlCol="0">
            <a:noAutofit/>
          </a:bodyPr>
          <a:lstStyle/>
          <a:p>
            <a:pPr marL="256032" marR="0" lvl="0" indent="-2555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The primary endpoint of ORR and secondary endpoint of CR rate </a:t>
            </a:r>
            <a:r>
              <a:rPr kumimoji="0" lang="en-US" sz="1800" b="0" i="0" u="none" strike="noStrike" kern="1200" cap="none" spc="0" normalizeH="0" baseline="0" noProof="0" dirty="0">
                <a:ln>
                  <a:noFill/>
                </a:ln>
                <a:solidFill>
                  <a:srgbClr val="595454"/>
                </a:solidFill>
                <a:effectLst/>
                <a:uLnTx/>
                <a:uFillTx/>
                <a:latin typeface="Arial" panose="020B0604020202020204"/>
                <a:ea typeface="MS PGothic" charset="0"/>
                <a:cs typeface="+mn-cs"/>
              </a:rPr>
              <a:t>per  CT assessed by IRC </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were met</a:t>
            </a:r>
            <a:endParaRPr kumimoji="0" lang="en-US" sz="1800" b="1" i="0" u="none" strike="noStrike" kern="1200" cap="none" spc="0" normalizeH="0" baseline="0" noProof="0" dirty="0">
              <a:ln>
                <a:noFill/>
              </a:ln>
              <a:solidFill>
                <a:srgbClr val="009FBA"/>
              </a:solidFill>
              <a:effectLst/>
              <a:uLnTx/>
              <a:uFillTx/>
              <a:latin typeface="Arial" panose="020B0604020202020204"/>
              <a:ea typeface="MS PGothic" charset="0"/>
              <a:cs typeface="+mn-cs"/>
            </a:endParaRPr>
          </a:p>
          <a:p>
            <a:pPr marL="256032" marR="0" lvl="0" indent="-2555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FBA"/>
                </a:solidFill>
                <a:effectLst/>
                <a:uLnTx/>
                <a:uFillTx/>
                <a:latin typeface="Arial" panose="020B0604020202020204"/>
                <a:ea typeface="MS PGothic" charset="0"/>
                <a:cs typeface="+mn-cs"/>
              </a:rPr>
              <a:t>Among patients with PET-positive disease at baseline (n = 56), ORR was 98.2%</a:t>
            </a:r>
            <a:r>
              <a:rPr kumimoji="0" lang="en-US" sz="1800" b="1" i="0" u="none" strike="noStrike" kern="1200" cap="none" spc="0" normalizeH="0" baseline="30000" noProof="0" dirty="0">
                <a:ln>
                  <a:noFill/>
                </a:ln>
                <a:solidFill>
                  <a:srgbClr val="009FBA"/>
                </a:solidFill>
                <a:effectLst/>
                <a:uLnTx/>
                <a:uFillTx/>
                <a:latin typeface="Arial" panose="020B0604020202020204"/>
                <a:ea typeface="MS PGothic" charset="0"/>
                <a:cs typeface="+mn-cs"/>
              </a:rPr>
              <a:t>c</a:t>
            </a:r>
            <a:r>
              <a:rPr kumimoji="0" lang="en-US" sz="1800" b="1" i="0" u="none" strike="noStrike" kern="1200" cap="none" spc="0" normalizeH="0" baseline="0" noProof="0" dirty="0">
                <a:ln>
                  <a:noFill/>
                </a:ln>
                <a:solidFill>
                  <a:srgbClr val="009FBA"/>
                </a:solidFill>
                <a:effectLst/>
                <a:uLnTx/>
                <a:uFillTx/>
                <a:latin typeface="Arial" panose="020B0604020202020204"/>
                <a:ea typeface="MS PGothic" charset="0"/>
                <a:cs typeface="+mn-cs"/>
              </a:rPr>
              <a:t> and CR rate was 91.1%</a:t>
            </a:r>
            <a:r>
              <a:rPr kumimoji="0" lang="en-US" sz="1800" b="1" i="0" u="none" strike="noStrike" kern="1200" cap="none" spc="0" normalizeH="0" baseline="30000" noProof="0" dirty="0">
                <a:ln>
                  <a:noFill/>
                </a:ln>
                <a:solidFill>
                  <a:srgbClr val="009FBA"/>
                </a:solidFill>
                <a:effectLst/>
                <a:uLnTx/>
                <a:uFillTx/>
                <a:latin typeface="Arial" panose="020B0604020202020204"/>
                <a:ea typeface="MS PGothic" charset="0"/>
                <a:cs typeface="+mn-cs"/>
              </a:rPr>
              <a:t>c</a:t>
            </a:r>
          </a:p>
        </p:txBody>
      </p:sp>
      <p:graphicFrame>
        <p:nvGraphicFramePr>
          <p:cNvPr id="4" name="Table 3">
            <a:extLst>
              <a:ext uri="{FF2B5EF4-FFF2-40B4-BE49-F238E27FC236}">
                <a16:creationId xmlns:a16="http://schemas.microsoft.com/office/drawing/2014/main" id="{563B1646-AFEF-4DA2-9B51-4A5A5601696E}"/>
              </a:ext>
            </a:extLst>
          </p:cNvPr>
          <p:cNvGraphicFramePr>
            <a:graphicFrameLocks noGrp="1"/>
          </p:cNvGraphicFramePr>
          <p:nvPr/>
        </p:nvGraphicFramePr>
        <p:xfrm>
          <a:off x="7913413" y="160780"/>
          <a:ext cx="4187810" cy="3628136"/>
        </p:xfrm>
        <a:graphic>
          <a:graphicData uri="http://schemas.openxmlformats.org/drawingml/2006/table">
            <a:tbl>
              <a:tblPr firstRow="1">
                <a:tableStyleId>{72833802-FEF1-4C79-8D5D-14CF1EAF98D9}</a:tableStyleId>
              </a:tblPr>
              <a:tblGrid>
                <a:gridCol w="2771825">
                  <a:extLst>
                    <a:ext uri="{9D8B030D-6E8A-4147-A177-3AD203B41FA5}">
                      <a16:colId xmlns:a16="http://schemas.microsoft.com/office/drawing/2014/main" val="2924964009"/>
                    </a:ext>
                  </a:extLst>
                </a:gridCol>
                <a:gridCol w="1415985">
                  <a:extLst>
                    <a:ext uri="{9D8B030D-6E8A-4147-A177-3AD203B41FA5}">
                      <a16:colId xmlns:a16="http://schemas.microsoft.com/office/drawing/2014/main" val="3608972834"/>
                    </a:ext>
                  </a:extLst>
                </a:gridCol>
              </a:tblGrid>
              <a:tr h="38967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endParaRPr lang="en-US" sz="1400" b="0" dirty="0">
                        <a:solidFill>
                          <a:schemeClr val="bg1"/>
                        </a:solidFill>
                        <a:latin typeface="+mn-lt"/>
                        <a:ea typeface="MS Mincho"/>
                        <a:cs typeface="Times New Roman"/>
                      </a:endParaRPr>
                    </a:p>
                  </a:txBody>
                  <a:tcPr marL="121920" marR="121920" anchor="b"/>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defTabSz="914400" rtl="0" eaLnBrk="1" latinLnBrk="0" hangingPunct="1">
                        <a:lnSpc>
                          <a:spcPct val="90000"/>
                        </a:lnSpc>
                        <a:spcBef>
                          <a:spcPts val="0"/>
                        </a:spcBef>
                        <a:spcAft>
                          <a:spcPts val="200"/>
                        </a:spcAft>
                        <a:tabLst/>
                      </a:pPr>
                      <a:r>
                        <a:rPr lang="en-US" sz="1400" b="1" kern="1200" dirty="0">
                          <a:solidFill>
                            <a:schemeClr val="bg1"/>
                          </a:solidFill>
                        </a:rPr>
                        <a:t>Liso-cel—treated set </a:t>
                      </a:r>
                    </a:p>
                    <a:p>
                      <a:pPr marL="0" indent="0" algn="ctr" defTabSz="914400" rtl="0" eaLnBrk="1" latinLnBrk="0" hangingPunct="1">
                        <a:lnSpc>
                          <a:spcPct val="90000"/>
                        </a:lnSpc>
                        <a:spcBef>
                          <a:spcPts val="0"/>
                        </a:spcBef>
                        <a:spcAft>
                          <a:spcPts val="200"/>
                        </a:spcAft>
                        <a:tabLst/>
                      </a:pPr>
                      <a:r>
                        <a:rPr lang="en-US" sz="1400" b="1" kern="1200" dirty="0">
                          <a:solidFill>
                            <a:schemeClr val="bg1"/>
                          </a:solidFill>
                        </a:rPr>
                        <a:t>(n = 67)</a:t>
                      </a:r>
                      <a:endParaRPr lang="en-US" sz="1400" b="1" kern="1200" dirty="0">
                        <a:solidFill>
                          <a:schemeClr val="bg1"/>
                        </a:solidFill>
                        <a:latin typeface="+mn-lt"/>
                        <a:ea typeface="MS Mincho"/>
                        <a:cs typeface="ArialMT"/>
                      </a:endParaRPr>
                    </a:p>
                  </a:txBody>
                  <a:tcPr marL="121920" marR="121920" anchor="b"/>
                </a:tc>
                <a:extLst>
                  <a:ext uri="{0D108BD9-81ED-4DB2-BD59-A6C34878D82A}">
                    <a16:rowId xmlns:a16="http://schemas.microsoft.com/office/drawing/2014/main" val="986131780"/>
                  </a:ext>
                </a:extLst>
              </a:tr>
              <a:tr h="219194">
                <a:tc>
                  <a:txBody>
                    <a:bodyPr/>
                    <a:lstStyle/>
                    <a:p>
                      <a:pPr marL="0" indent="0">
                        <a:lnSpc>
                          <a:spcPct val="90000"/>
                        </a:lnSpc>
                        <a:spcBef>
                          <a:spcPts val="0"/>
                        </a:spcBef>
                        <a:spcAft>
                          <a:spcPts val="0"/>
                        </a:spcAft>
                        <a:tabLst/>
                      </a:pPr>
                      <a:r>
                        <a:rPr lang="en-US" sz="1400" b="1" dirty="0">
                          <a:solidFill>
                            <a:schemeClr val="accent3"/>
                          </a:solidFill>
                        </a:rPr>
                        <a:t>Median (range) age, y</a:t>
                      </a:r>
                      <a:endParaRPr lang="en-US" sz="1400" b="1" dirty="0">
                        <a:solidFill>
                          <a:schemeClr val="accent3"/>
                        </a:solidFill>
                        <a:latin typeface="+mn-lt"/>
                        <a:ea typeface="MS Mincho"/>
                        <a:cs typeface="Times New Roman"/>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62 (37—81)</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1311520192"/>
                  </a:ext>
                </a:extLst>
              </a:tr>
              <a:tr h="219194">
                <a:tc>
                  <a:txBody>
                    <a:bodyPr/>
                    <a:lstStyle/>
                    <a:p>
                      <a:pPr marL="228600" indent="0">
                        <a:lnSpc>
                          <a:spcPct val="90000"/>
                        </a:lnSpc>
                        <a:spcBef>
                          <a:spcPts val="0"/>
                        </a:spcBef>
                        <a:spcAft>
                          <a:spcPts val="0"/>
                        </a:spcAft>
                        <a:tabLst/>
                      </a:pPr>
                      <a:r>
                        <a:rPr lang="en-US" sz="1400" b="0" dirty="0">
                          <a:solidFill>
                            <a:schemeClr val="accent3"/>
                          </a:solidFill>
                        </a:rPr>
                        <a:t>&lt; 65 y</a:t>
                      </a:r>
                      <a:endParaRPr lang="en-US" sz="1400" b="0" dirty="0">
                        <a:solidFill>
                          <a:schemeClr val="accent3"/>
                        </a:solidFill>
                        <a:latin typeface="+mn-lt"/>
                        <a:ea typeface="MS Mincho"/>
                        <a:cs typeface="Times New Roman"/>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37 (55)</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3706917863"/>
                  </a:ext>
                </a:extLst>
              </a:tr>
              <a:tr h="219194">
                <a:tc>
                  <a:txBody>
                    <a:bodyPr/>
                    <a:lstStyle/>
                    <a:p>
                      <a:pPr marL="228600" indent="0">
                        <a:lnSpc>
                          <a:spcPct val="90000"/>
                        </a:lnSpc>
                        <a:spcBef>
                          <a:spcPts val="0"/>
                        </a:spcBef>
                        <a:spcAft>
                          <a:spcPts val="0"/>
                        </a:spcAft>
                        <a:tabLst/>
                      </a:pPr>
                      <a:r>
                        <a:rPr lang="en-US" sz="1400" b="0" dirty="0">
                          <a:solidFill>
                            <a:schemeClr val="accent3"/>
                          </a:solidFill>
                        </a:rPr>
                        <a:t> ≥ 65 y to &lt; 75 y</a:t>
                      </a:r>
                      <a:endParaRPr lang="en-US" sz="1400" b="0" dirty="0">
                        <a:solidFill>
                          <a:schemeClr val="accent3"/>
                        </a:solidFill>
                        <a:latin typeface="+mn-lt"/>
                        <a:ea typeface="MS Mincho"/>
                        <a:cs typeface="Times New Roman"/>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20 (30)</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1856482274"/>
                  </a:ext>
                </a:extLst>
              </a:tr>
              <a:tr h="219194">
                <a:tc>
                  <a:txBody>
                    <a:bodyPr/>
                    <a:lstStyle/>
                    <a:p>
                      <a:pPr marL="228600" indent="0">
                        <a:lnSpc>
                          <a:spcPct val="90000"/>
                        </a:lnSpc>
                        <a:spcBef>
                          <a:spcPts val="0"/>
                        </a:spcBef>
                        <a:spcAft>
                          <a:spcPts val="0"/>
                        </a:spcAft>
                        <a:tabLst/>
                      </a:pPr>
                      <a:r>
                        <a:rPr lang="en-US" sz="1400" b="0" dirty="0">
                          <a:solidFill>
                            <a:schemeClr val="accent3"/>
                          </a:solidFill>
                        </a:rPr>
                        <a:t>≥ 75 y</a:t>
                      </a:r>
                      <a:endParaRPr lang="en-US" sz="1400" b="0" dirty="0">
                        <a:solidFill>
                          <a:schemeClr val="accent3"/>
                        </a:solidFill>
                        <a:latin typeface="+mn-lt"/>
                        <a:ea typeface="MS Mincho"/>
                        <a:cs typeface="Times New Roman"/>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10 (15)</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2545767836"/>
                  </a:ext>
                </a:extLst>
              </a:tr>
              <a:tr h="219194">
                <a:tc>
                  <a:txBody>
                    <a:bodyPr/>
                    <a:lstStyle/>
                    <a:p>
                      <a:pPr marL="0" indent="0">
                        <a:lnSpc>
                          <a:spcPct val="90000"/>
                        </a:lnSpc>
                        <a:spcBef>
                          <a:spcPts val="0"/>
                        </a:spcBef>
                        <a:spcAft>
                          <a:spcPts val="0"/>
                        </a:spcAft>
                        <a:tabLst/>
                      </a:pPr>
                      <a:r>
                        <a:rPr lang="en-US" sz="1400" b="1" dirty="0">
                          <a:solidFill>
                            <a:schemeClr val="accent3"/>
                          </a:solidFill>
                        </a:rPr>
                        <a:t>Male, n (%)</a:t>
                      </a:r>
                      <a:endParaRPr lang="en-US" sz="1400" b="1" dirty="0">
                        <a:solidFill>
                          <a:schemeClr val="accent3"/>
                        </a:solidFill>
                        <a:latin typeface="+mn-lt"/>
                        <a:ea typeface="MS Mincho"/>
                        <a:cs typeface="Times New Roman"/>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39 (58)</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2753818930"/>
                  </a:ext>
                </a:extLst>
              </a:tr>
              <a:tr h="219194">
                <a:tc>
                  <a:txBody>
                    <a:bodyPr/>
                    <a:lstStyle/>
                    <a:p>
                      <a:pPr marL="0" indent="0">
                        <a:lnSpc>
                          <a:spcPct val="90000"/>
                        </a:lnSpc>
                        <a:spcBef>
                          <a:spcPts val="0"/>
                        </a:spcBef>
                        <a:spcAft>
                          <a:spcPts val="0"/>
                        </a:spcAft>
                        <a:tabLst/>
                      </a:pPr>
                      <a:r>
                        <a:rPr lang="en-US" sz="1400" b="1" dirty="0">
                          <a:solidFill>
                            <a:schemeClr val="accent3"/>
                          </a:solidFill>
                        </a:rPr>
                        <a:t>MZL subtype, n (%)</a:t>
                      </a:r>
                      <a:endParaRPr lang="en-US" sz="1400" b="1" dirty="0">
                        <a:solidFill>
                          <a:schemeClr val="accent3"/>
                        </a:solidFill>
                        <a:latin typeface="+mn-lt"/>
                        <a:ea typeface="MS Mincho"/>
                        <a:cs typeface="Times New Roman"/>
                      </a:endParaRPr>
                    </a:p>
                  </a:txBody>
                  <a:tcPr marL="121920" marR="121920" anchor="ctr"/>
                </a:tc>
                <a:tc>
                  <a:txBody>
                    <a:bodyPr/>
                    <a:lstStyle/>
                    <a:p>
                      <a:pPr marL="0" marR="0" algn="ctr">
                        <a:lnSpc>
                          <a:spcPct val="90000"/>
                        </a:lnSpc>
                        <a:spcBef>
                          <a:spcPts val="0"/>
                        </a:spcBef>
                        <a:spcAft>
                          <a:spcPts val="0"/>
                        </a:spcAft>
                      </a:pP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959944994"/>
                  </a:ext>
                </a:extLst>
              </a:tr>
              <a:tr h="219194">
                <a:tc>
                  <a:txBody>
                    <a:bodyPr/>
                    <a:lstStyle/>
                    <a:p>
                      <a:pPr marL="457200" marR="0" lvl="0" indent="-228600" algn="l" defTabSz="914400" rtl="0" eaLnBrk="1" fontAlgn="auto" latinLnBrk="0" hangingPunct="1">
                        <a:lnSpc>
                          <a:spcPct val="90000"/>
                        </a:lnSpc>
                        <a:spcBef>
                          <a:spcPts val="0"/>
                        </a:spcBef>
                        <a:spcAft>
                          <a:spcPts val="0"/>
                        </a:spcAft>
                        <a:buClrTx/>
                        <a:buSzTx/>
                        <a:buFontTx/>
                        <a:buNone/>
                        <a:tabLst/>
                        <a:defRPr/>
                      </a:pPr>
                      <a:r>
                        <a:rPr lang="en-US" sz="1400" kern="1200" dirty="0">
                          <a:solidFill>
                            <a:schemeClr val="accent3"/>
                          </a:solidFill>
                        </a:rPr>
                        <a:t>Nodal</a:t>
                      </a:r>
                      <a:endParaRPr lang="en-US" sz="1400" kern="1200" dirty="0">
                        <a:solidFill>
                          <a:schemeClr val="accent3"/>
                        </a:solidFill>
                        <a:latin typeface="+mn-lt"/>
                        <a:ea typeface="+mn-ea"/>
                        <a:cs typeface="+mn-cs"/>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32 (48)</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586350464"/>
                  </a:ext>
                </a:extLst>
              </a:tr>
              <a:tr h="219194">
                <a:tc>
                  <a:txBody>
                    <a:bodyPr/>
                    <a:lstStyle/>
                    <a:p>
                      <a:pPr marL="457200" marR="0" lvl="0" indent="-228600" algn="l" defTabSz="914400" rtl="0" eaLnBrk="1" fontAlgn="auto" latinLnBrk="0" hangingPunct="1">
                        <a:lnSpc>
                          <a:spcPct val="90000"/>
                        </a:lnSpc>
                        <a:spcBef>
                          <a:spcPts val="0"/>
                        </a:spcBef>
                        <a:spcAft>
                          <a:spcPts val="0"/>
                        </a:spcAft>
                        <a:buClrTx/>
                        <a:buSzTx/>
                        <a:buFontTx/>
                        <a:buNone/>
                        <a:tabLst/>
                        <a:defRPr/>
                      </a:pPr>
                      <a:r>
                        <a:rPr lang="en-US" sz="1400" kern="1200" dirty="0">
                          <a:solidFill>
                            <a:schemeClr val="accent3"/>
                          </a:solidFill>
                        </a:rPr>
                        <a:t>Splenic</a:t>
                      </a:r>
                      <a:endParaRPr lang="en-US" sz="1400" kern="1200" dirty="0">
                        <a:solidFill>
                          <a:schemeClr val="accent3"/>
                        </a:solidFill>
                        <a:latin typeface="+mn-lt"/>
                        <a:ea typeface="+mn-ea"/>
                        <a:cs typeface="+mn-cs"/>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18 (27)</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72492643"/>
                  </a:ext>
                </a:extLst>
              </a:tr>
              <a:tr h="219194">
                <a:tc>
                  <a:txBody>
                    <a:bodyPr/>
                    <a:lstStyle/>
                    <a:p>
                      <a:pPr marL="457200" marR="0" lvl="0" indent="-228600" algn="l" defTabSz="914400" rtl="0" eaLnBrk="1" fontAlgn="auto" latinLnBrk="0" hangingPunct="1">
                        <a:lnSpc>
                          <a:spcPct val="90000"/>
                        </a:lnSpc>
                        <a:spcBef>
                          <a:spcPts val="0"/>
                        </a:spcBef>
                        <a:spcAft>
                          <a:spcPts val="0"/>
                        </a:spcAft>
                        <a:buClrTx/>
                        <a:buSzTx/>
                        <a:buFontTx/>
                        <a:buNone/>
                        <a:tabLst/>
                        <a:defRPr/>
                      </a:pPr>
                      <a:r>
                        <a:rPr lang="en-US" sz="1400" kern="1200" dirty="0">
                          <a:solidFill>
                            <a:schemeClr val="accent3"/>
                          </a:solidFill>
                        </a:rPr>
                        <a:t>Extranodal/Mucosa-associated lymphoid tissue </a:t>
                      </a:r>
                      <a:endParaRPr lang="en-US" sz="1400" kern="1200" dirty="0">
                        <a:solidFill>
                          <a:schemeClr val="accent3"/>
                        </a:solidFill>
                        <a:latin typeface="+mn-lt"/>
                        <a:ea typeface="+mn-ea"/>
                        <a:cs typeface="+mn-cs"/>
                      </a:endParaRPr>
                    </a:p>
                  </a:txBody>
                  <a:tcPr marL="121920" marR="121920" anchor="ctr"/>
                </a:tc>
                <a:tc>
                  <a:txBody>
                    <a:bodyPr/>
                    <a:lstStyle/>
                    <a:p>
                      <a:pPr marL="0" marR="0" algn="ctr">
                        <a:lnSpc>
                          <a:spcPct val="90000"/>
                        </a:lnSpc>
                        <a:spcBef>
                          <a:spcPts val="0"/>
                        </a:spcBef>
                        <a:spcAft>
                          <a:spcPts val="0"/>
                        </a:spcAft>
                      </a:pPr>
                      <a:r>
                        <a:rPr lang="en-US" sz="1400" b="0" dirty="0">
                          <a:solidFill>
                            <a:schemeClr val="accent3"/>
                          </a:solidFill>
                          <a:effectLst/>
                        </a:rPr>
                        <a:t>17 (25)</a:t>
                      </a:r>
                      <a:endParaRPr lang="en-US" sz="1400" b="0" dirty="0">
                        <a:solidFill>
                          <a:schemeClr val="accent3"/>
                        </a:solidFill>
                        <a:effectLst/>
                        <a:latin typeface="+mn-lt"/>
                        <a:ea typeface="Times New Roman"/>
                        <a:cs typeface="Palatino Linotype"/>
                      </a:endParaRPr>
                    </a:p>
                  </a:txBody>
                  <a:tcPr marT="0" marB="0" anchor="ctr"/>
                </a:tc>
                <a:extLst>
                  <a:ext uri="{0D108BD9-81ED-4DB2-BD59-A6C34878D82A}">
                    <a16:rowId xmlns:a16="http://schemas.microsoft.com/office/drawing/2014/main" val="2275761423"/>
                  </a:ext>
                </a:extLst>
              </a:tr>
            </a:tbl>
          </a:graphicData>
        </a:graphic>
      </p:graphicFrame>
    </p:spTree>
    <p:custDataLst>
      <p:tags r:id="rId1"/>
    </p:custDataLst>
    <p:extLst>
      <p:ext uri="{BB962C8B-B14F-4D97-AF65-F5344CB8AC3E}">
        <p14:creationId xmlns:p14="http://schemas.microsoft.com/office/powerpoint/2010/main" val="2620051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Title 591">
            <a:extLst>
              <a:ext uri="{FF2B5EF4-FFF2-40B4-BE49-F238E27FC236}">
                <a16:creationId xmlns:a16="http://schemas.microsoft.com/office/drawing/2014/main" id="{E8BC29F0-429C-6BDE-1534-8FC6EA59A5EC}"/>
              </a:ext>
            </a:extLst>
          </p:cNvPr>
          <p:cNvSpPr>
            <a:spLocks noGrp="1"/>
          </p:cNvSpPr>
          <p:nvPr>
            <p:ph type="title"/>
          </p:nvPr>
        </p:nvSpPr>
        <p:spPr/>
        <p:txBody>
          <a:bodyPr/>
          <a:lstStyle/>
          <a:p>
            <a:r>
              <a:rPr lang="en-US" dirty="0"/>
              <a:t>Progression Free Survival</a:t>
            </a:r>
          </a:p>
        </p:txBody>
      </p:sp>
      <p:sp>
        <p:nvSpPr>
          <p:cNvPr id="2" name="TextBox 1">
            <a:extLst>
              <a:ext uri="{FF2B5EF4-FFF2-40B4-BE49-F238E27FC236}">
                <a16:creationId xmlns:a16="http://schemas.microsoft.com/office/drawing/2014/main" id="{2D077B94-A670-AAFB-BCB8-F4BB78AB2F6F}"/>
              </a:ext>
            </a:extLst>
          </p:cNvPr>
          <p:cNvSpPr txBox="1"/>
          <p:nvPr/>
        </p:nvSpPr>
        <p:spPr>
          <a:xfrm>
            <a:off x="4242016" y="6357573"/>
            <a:ext cx="356232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rebuchet MS" panose="020B0603020202020204" pitchFamily="34" charset="0"/>
                <a:ea typeface="MS PGothic" charset="0"/>
                <a:cs typeface="Arial" panose="020B0604020202020204" pitchFamily="34" charset="0"/>
              </a:rPr>
              <a:t>Palomba ML, et al. ICML 2025 [Abstract #055]</a:t>
            </a:r>
          </a:p>
        </p:txBody>
      </p:sp>
      <p:grpSp>
        <p:nvGrpSpPr>
          <p:cNvPr id="6" name="Group 5">
            <a:extLst>
              <a:ext uri="{FF2B5EF4-FFF2-40B4-BE49-F238E27FC236}">
                <a16:creationId xmlns:a16="http://schemas.microsoft.com/office/drawing/2014/main" id="{D7748C36-7A46-C353-03C9-2FF10EFBC721}"/>
              </a:ext>
            </a:extLst>
          </p:cNvPr>
          <p:cNvGrpSpPr/>
          <p:nvPr/>
        </p:nvGrpSpPr>
        <p:grpSpPr>
          <a:xfrm>
            <a:off x="1296469" y="997958"/>
            <a:ext cx="8271794" cy="4862083"/>
            <a:chOff x="2085139" y="1110782"/>
            <a:chExt cx="8271794" cy="4862083"/>
          </a:xfrm>
        </p:grpSpPr>
        <p:sp>
          <p:nvSpPr>
            <p:cNvPr id="7" name="TextBox 6">
              <a:extLst>
                <a:ext uri="{FF2B5EF4-FFF2-40B4-BE49-F238E27FC236}">
                  <a16:creationId xmlns:a16="http://schemas.microsoft.com/office/drawing/2014/main" id="{87A3A5BA-CCCA-C1F4-76D4-32679C8336A8}"/>
                </a:ext>
              </a:extLst>
            </p:cNvPr>
            <p:cNvSpPr txBox="1"/>
            <p:nvPr/>
          </p:nvSpPr>
          <p:spPr>
            <a:xfrm>
              <a:off x="2085139" y="1110782"/>
              <a:ext cx="8271794" cy="4862083"/>
            </a:xfrm>
            <a:prstGeom prst="roundRect">
              <a:avLst>
                <a:gd name="adj" fmla="val 4558"/>
              </a:avLst>
            </a:prstGeom>
            <a:noFill/>
            <a:ln w="19050">
              <a:solidFill>
                <a:srgbClr val="E2E2E2"/>
              </a:solidFill>
            </a:ln>
          </p:spPr>
          <p:txBody>
            <a:bodyPr wrap="square" lIns="0" tIns="91440" rIns="0" bIns="0" rtlCol="0">
              <a:no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srgbClr val="097789"/>
                </a:solidFill>
                <a:effectLst/>
                <a:uLnTx/>
                <a:uFillTx/>
                <a:latin typeface="Trebuchet MS" panose="020B0603020202020204"/>
                <a:ea typeface="MS PGothic" charset="0"/>
                <a:cs typeface="+mn-cs"/>
              </a:endParaRPr>
            </a:p>
          </p:txBody>
        </p:sp>
        <p:sp>
          <p:nvSpPr>
            <p:cNvPr id="8" name="Rectangle: Top Corners Rounded 7">
              <a:extLst>
                <a:ext uri="{FF2B5EF4-FFF2-40B4-BE49-F238E27FC236}">
                  <a16:creationId xmlns:a16="http://schemas.microsoft.com/office/drawing/2014/main" id="{DDF5D677-EA54-4C77-B5D2-7A0597B38725}"/>
                </a:ext>
              </a:extLst>
            </p:cNvPr>
            <p:cNvSpPr/>
            <p:nvPr/>
          </p:nvSpPr>
          <p:spPr>
            <a:xfrm flipV="1">
              <a:off x="2085141" y="5333134"/>
              <a:ext cx="8271792" cy="637225"/>
            </a:xfrm>
            <a:prstGeom prst="round2SameRect">
              <a:avLst>
                <a:gd name="adj1" fmla="val 34099"/>
                <a:gd name="adj2" fmla="val 0"/>
              </a:avLst>
            </a:prstGeom>
            <a:solidFill>
              <a:srgbClr val="E2E2E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74F2E5F1-B916-82A9-A2D1-BA2A0A77D9B6}"/>
                </a:ext>
              </a:extLst>
            </p:cNvPr>
            <p:cNvGrpSpPr/>
            <p:nvPr/>
          </p:nvGrpSpPr>
          <p:grpSpPr>
            <a:xfrm>
              <a:off x="2365248" y="5438090"/>
              <a:ext cx="7355228" cy="474510"/>
              <a:chOff x="2365248" y="5438090"/>
              <a:chExt cx="7355228" cy="474510"/>
            </a:xfrm>
          </p:grpSpPr>
          <p:sp>
            <p:nvSpPr>
              <p:cNvPr id="752" name="TextBox 751">
                <a:extLst>
                  <a:ext uri="{FF2B5EF4-FFF2-40B4-BE49-F238E27FC236}">
                    <a16:creationId xmlns:a16="http://schemas.microsoft.com/office/drawing/2014/main" id="{C6AD66E4-F017-98F1-2212-783DB7AB1B26}"/>
                  </a:ext>
                </a:extLst>
              </p:cNvPr>
              <p:cNvSpPr txBox="1"/>
              <p:nvPr/>
            </p:nvSpPr>
            <p:spPr>
              <a:xfrm>
                <a:off x="2474374" y="5438090"/>
                <a:ext cx="1633100" cy="24702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S PGothic" charset="0"/>
                    <a:cs typeface="+mn-cs"/>
                  </a:rPr>
                  <a:t>No. at risk</a:t>
                </a:r>
              </a:p>
            </p:txBody>
          </p:sp>
          <p:sp>
            <p:nvSpPr>
              <p:cNvPr id="753" name="TextBox 752">
                <a:extLst>
                  <a:ext uri="{FF2B5EF4-FFF2-40B4-BE49-F238E27FC236}">
                    <a16:creationId xmlns:a16="http://schemas.microsoft.com/office/drawing/2014/main" id="{EA9E3247-71B3-D3E5-9FC4-28544BE46E2C}"/>
                  </a:ext>
                </a:extLst>
              </p:cNvPr>
              <p:cNvSpPr txBox="1"/>
              <p:nvPr/>
            </p:nvSpPr>
            <p:spPr>
              <a:xfrm>
                <a:off x="2365248" y="5665571"/>
                <a:ext cx="612532" cy="246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Pct val="100000"/>
                  <a:buFontTx/>
                  <a:buNone/>
                  <a:tabLst/>
                  <a:defRPr/>
                </a:pPr>
                <a:r>
                  <a:rPr kumimoji="0" lang="en-US" sz="1100" b="0" i="0" u="none" strike="noStrike" kern="1200" cap="none" spc="0" normalizeH="0" baseline="0" noProof="0" dirty="0">
                    <a:ln>
                      <a:noFill/>
                    </a:ln>
                    <a:solidFill>
                      <a:srgbClr val="009FBA"/>
                    </a:solidFill>
                    <a:effectLst/>
                    <a:uLnTx/>
                    <a:uFillTx/>
                    <a:latin typeface="Arial" panose="020B0604020202020204"/>
                    <a:ea typeface="MS PGothic" charset="0"/>
                    <a:cs typeface="+mn-cs"/>
                  </a:rPr>
                  <a:t>3L+ MZL</a:t>
                </a:r>
              </a:p>
            </p:txBody>
          </p:sp>
          <p:sp>
            <p:nvSpPr>
              <p:cNvPr id="754" name="TextBox 753">
                <a:extLst>
                  <a:ext uri="{FF2B5EF4-FFF2-40B4-BE49-F238E27FC236}">
                    <a16:creationId xmlns:a16="http://schemas.microsoft.com/office/drawing/2014/main" id="{A1159F68-E581-94A1-873F-EB0B51BF9163}"/>
                  </a:ext>
                </a:extLst>
              </p:cNvPr>
              <p:cNvSpPr txBox="1"/>
              <p:nvPr/>
            </p:nvSpPr>
            <p:spPr>
              <a:xfrm>
                <a:off x="3277729"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66</a:t>
                </a:r>
              </a:p>
            </p:txBody>
          </p:sp>
          <p:sp>
            <p:nvSpPr>
              <p:cNvPr id="755" name="TextBox 754">
                <a:extLst>
                  <a:ext uri="{FF2B5EF4-FFF2-40B4-BE49-F238E27FC236}">
                    <a16:creationId xmlns:a16="http://schemas.microsoft.com/office/drawing/2014/main" id="{4CBEA1D9-AB73-BBF8-C9DF-E2887F663CD5}"/>
                  </a:ext>
                </a:extLst>
              </p:cNvPr>
              <p:cNvSpPr txBox="1"/>
              <p:nvPr/>
            </p:nvSpPr>
            <p:spPr>
              <a:xfrm>
                <a:off x="3743043"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63</a:t>
                </a:r>
              </a:p>
            </p:txBody>
          </p:sp>
          <p:sp>
            <p:nvSpPr>
              <p:cNvPr id="756" name="TextBox 755">
                <a:extLst>
                  <a:ext uri="{FF2B5EF4-FFF2-40B4-BE49-F238E27FC236}">
                    <a16:creationId xmlns:a16="http://schemas.microsoft.com/office/drawing/2014/main" id="{8FD91238-D249-2B21-0DA1-1DD71E10C67B}"/>
                  </a:ext>
                </a:extLst>
              </p:cNvPr>
              <p:cNvSpPr txBox="1"/>
              <p:nvPr/>
            </p:nvSpPr>
            <p:spPr>
              <a:xfrm>
                <a:off x="4208354"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61</a:t>
                </a:r>
              </a:p>
            </p:txBody>
          </p:sp>
          <p:sp>
            <p:nvSpPr>
              <p:cNvPr id="757" name="TextBox 756">
                <a:extLst>
                  <a:ext uri="{FF2B5EF4-FFF2-40B4-BE49-F238E27FC236}">
                    <a16:creationId xmlns:a16="http://schemas.microsoft.com/office/drawing/2014/main" id="{F7DDEF30-1591-7A51-DA80-85297A232237}"/>
                  </a:ext>
                </a:extLst>
              </p:cNvPr>
              <p:cNvSpPr txBox="1"/>
              <p:nvPr/>
            </p:nvSpPr>
            <p:spPr>
              <a:xfrm>
                <a:off x="4675821"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61</a:t>
                </a:r>
              </a:p>
            </p:txBody>
          </p:sp>
          <p:sp>
            <p:nvSpPr>
              <p:cNvPr id="758" name="TextBox 757">
                <a:extLst>
                  <a:ext uri="{FF2B5EF4-FFF2-40B4-BE49-F238E27FC236}">
                    <a16:creationId xmlns:a16="http://schemas.microsoft.com/office/drawing/2014/main" id="{971E240D-8E07-5115-ED55-4B8031BAFB8E}"/>
                  </a:ext>
                </a:extLst>
              </p:cNvPr>
              <p:cNvSpPr txBox="1"/>
              <p:nvPr/>
            </p:nvSpPr>
            <p:spPr>
              <a:xfrm>
                <a:off x="5139183"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59</a:t>
                </a:r>
              </a:p>
            </p:txBody>
          </p:sp>
          <p:sp>
            <p:nvSpPr>
              <p:cNvPr id="759" name="TextBox 758">
                <a:extLst>
                  <a:ext uri="{FF2B5EF4-FFF2-40B4-BE49-F238E27FC236}">
                    <a16:creationId xmlns:a16="http://schemas.microsoft.com/office/drawing/2014/main" id="{BFEB5AD3-DB81-9E7D-FA1D-0C4937761C33}"/>
                  </a:ext>
                </a:extLst>
              </p:cNvPr>
              <p:cNvSpPr txBox="1"/>
              <p:nvPr/>
            </p:nvSpPr>
            <p:spPr>
              <a:xfrm>
                <a:off x="5605455"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51</a:t>
                </a:r>
              </a:p>
            </p:txBody>
          </p:sp>
          <p:sp>
            <p:nvSpPr>
              <p:cNvPr id="760" name="TextBox 759">
                <a:extLst>
                  <a:ext uri="{FF2B5EF4-FFF2-40B4-BE49-F238E27FC236}">
                    <a16:creationId xmlns:a16="http://schemas.microsoft.com/office/drawing/2014/main" id="{9094A15A-81A2-1CAB-7849-13E4E673F00E}"/>
                  </a:ext>
                </a:extLst>
              </p:cNvPr>
              <p:cNvSpPr txBox="1"/>
              <p:nvPr/>
            </p:nvSpPr>
            <p:spPr>
              <a:xfrm>
                <a:off x="6069331"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45</a:t>
                </a:r>
              </a:p>
            </p:txBody>
          </p:sp>
          <p:sp>
            <p:nvSpPr>
              <p:cNvPr id="761" name="TextBox 760">
                <a:extLst>
                  <a:ext uri="{FF2B5EF4-FFF2-40B4-BE49-F238E27FC236}">
                    <a16:creationId xmlns:a16="http://schemas.microsoft.com/office/drawing/2014/main" id="{9BB4AE9B-656E-054A-35C9-1E4A05066C1F}"/>
                  </a:ext>
                </a:extLst>
              </p:cNvPr>
              <p:cNvSpPr txBox="1"/>
              <p:nvPr/>
            </p:nvSpPr>
            <p:spPr>
              <a:xfrm>
                <a:off x="6534954"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37</a:t>
                </a:r>
              </a:p>
            </p:txBody>
          </p:sp>
          <p:sp>
            <p:nvSpPr>
              <p:cNvPr id="762" name="TextBox 761">
                <a:extLst>
                  <a:ext uri="{FF2B5EF4-FFF2-40B4-BE49-F238E27FC236}">
                    <a16:creationId xmlns:a16="http://schemas.microsoft.com/office/drawing/2014/main" id="{C219D81A-4613-886D-D018-6882BC301C86}"/>
                  </a:ext>
                </a:extLst>
              </p:cNvPr>
              <p:cNvSpPr txBox="1"/>
              <p:nvPr/>
            </p:nvSpPr>
            <p:spPr>
              <a:xfrm>
                <a:off x="7001789"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23</a:t>
                </a:r>
              </a:p>
            </p:txBody>
          </p:sp>
          <p:sp>
            <p:nvSpPr>
              <p:cNvPr id="763" name="TextBox 762">
                <a:extLst>
                  <a:ext uri="{FF2B5EF4-FFF2-40B4-BE49-F238E27FC236}">
                    <a16:creationId xmlns:a16="http://schemas.microsoft.com/office/drawing/2014/main" id="{F56E0F15-716B-32D9-AB70-BBFC261153A5}"/>
                  </a:ext>
                </a:extLst>
              </p:cNvPr>
              <p:cNvSpPr txBox="1"/>
              <p:nvPr/>
            </p:nvSpPr>
            <p:spPr>
              <a:xfrm>
                <a:off x="9326799"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0</a:t>
                </a:r>
              </a:p>
            </p:txBody>
          </p:sp>
          <p:sp>
            <p:nvSpPr>
              <p:cNvPr id="764" name="TextBox 763">
                <a:extLst>
                  <a:ext uri="{FF2B5EF4-FFF2-40B4-BE49-F238E27FC236}">
                    <a16:creationId xmlns:a16="http://schemas.microsoft.com/office/drawing/2014/main" id="{B4E02C18-3E9B-98EA-2016-EA6EB3757FBD}"/>
                  </a:ext>
                </a:extLst>
              </p:cNvPr>
              <p:cNvSpPr txBox="1"/>
              <p:nvPr/>
            </p:nvSpPr>
            <p:spPr>
              <a:xfrm>
                <a:off x="8398269"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10</a:t>
                </a:r>
              </a:p>
            </p:txBody>
          </p:sp>
          <p:sp>
            <p:nvSpPr>
              <p:cNvPr id="765" name="TextBox 764">
                <a:extLst>
                  <a:ext uri="{FF2B5EF4-FFF2-40B4-BE49-F238E27FC236}">
                    <a16:creationId xmlns:a16="http://schemas.microsoft.com/office/drawing/2014/main" id="{DE7E2521-6FE2-B836-5A3D-954295CF50FC}"/>
                  </a:ext>
                </a:extLst>
              </p:cNvPr>
              <p:cNvSpPr txBox="1"/>
              <p:nvPr/>
            </p:nvSpPr>
            <p:spPr>
              <a:xfrm>
                <a:off x="7934279"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10</a:t>
                </a:r>
              </a:p>
            </p:txBody>
          </p:sp>
          <p:sp>
            <p:nvSpPr>
              <p:cNvPr id="766" name="TextBox 765">
                <a:extLst>
                  <a:ext uri="{FF2B5EF4-FFF2-40B4-BE49-F238E27FC236}">
                    <a16:creationId xmlns:a16="http://schemas.microsoft.com/office/drawing/2014/main" id="{6A7579EF-82E0-DB14-2F38-5879DBA0915E}"/>
                  </a:ext>
                </a:extLst>
              </p:cNvPr>
              <p:cNvSpPr txBox="1"/>
              <p:nvPr/>
            </p:nvSpPr>
            <p:spPr>
              <a:xfrm>
                <a:off x="7466991"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12</a:t>
                </a:r>
              </a:p>
            </p:txBody>
          </p:sp>
          <p:sp>
            <p:nvSpPr>
              <p:cNvPr id="767" name="TextBox 766">
                <a:extLst>
                  <a:ext uri="{FF2B5EF4-FFF2-40B4-BE49-F238E27FC236}">
                    <a16:creationId xmlns:a16="http://schemas.microsoft.com/office/drawing/2014/main" id="{67161677-6AA6-EB3B-A301-B799FD06B29D}"/>
                  </a:ext>
                </a:extLst>
              </p:cNvPr>
              <p:cNvSpPr txBox="1"/>
              <p:nvPr/>
            </p:nvSpPr>
            <p:spPr>
              <a:xfrm>
                <a:off x="8862930" y="566557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9FBA"/>
                    </a:solidFill>
                    <a:effectLst/>
                    <a:uLnTx/>
                    <a:uFillTx/>
                    <a:latin typeface="Arial" panose="020B0604020202020204"/>
                    <a:ea typeface="MS PGothic" charset="0"/>
                    <a:cs typeface="+mn-cs"/>
                  </a:rPr>
                  <a:t>3</a:t>
                </a:r>
              </a:p>
            </p:txBody>
          </p:sp>
        </p:grpSp>
        <p:grpSp>
          <p:nvGrpSpPr>
            <p:cNvPr id="11" name="Group 10">
              <a:extLst>
                <a:ext uri="{FF2B5EF4-FFF2-40B4-BE49-F238E27FC236}">
                  <a16:creationId xmlns:a16="http://schemas.microsoft.com/office/drawing/2014/main" id="{0C47B511-503C-C062-6564-B574B97256D0}"/>
                </a:ext>
              </a:extLst>
            </p:cNvPr>
            <p:cNvGrpSpPr/>
            <p:nvPr/>
          </p:nvGrpSpPr>
          <p:grpSpPr>
            <a:xfrm>
              <a:off x="2624287" y="1185733"/>
              <a:ext cx="7096189" cy="4135864"/>
              <a:chOff x="2624287" y="1185733"/>
              <a:chExt cx="7096189" cy="4135864"/>
            </a:xfrm>
          </p:grpSpPr>
          <p:sp>
            <p:nvSpPr>
              <p:cNvPr id="12" name="Freeform: Shape 11">
                <a:extLst>
                  <a:ext uri="{FF2B5EF4-FFF2-40B4-BE49-F238E27FC236}">
                    <a16:creationId xmlns:a16="http://schemas.microsoft.com/office/drawing/2014/main" id="{3217DCEC-0DF0-258C-C698-8B329033ED78}"/>
                  </a:ext>
                </a:extLst>
              </p:cNvPr>
              <p:cNvSpPr/>
              <p:nvPr/>
            </p:nvSpPr>
            <p:spPr>
              <a:xfrm>
                <a:off x="3348628" y="1299678"/>
                <a:ext cx="6336767" cy="3473871"/>
              </a:xfrm>
              <a:custGeom>
                <a:avLst/>
                <a:gdLst>
                  <a:gd name="connsiteX0" fmla="*/ 0 w 5429250"/>
                  <a:gd name="connsiteY0" fmla="*/ 0 h 2881312"/>
                  <a:gd name="connsiteX1" fmla="*/ 0 w 5429250"/>
                  <a:gd name="connsiteY1" fmla="*/ 2881312 h 2881312"/>
                  <a:gd name="connsiteX2" fmla="*/ 5429250 w 5429250"/>
                  <a:gd name="connsiteY2" fmla="*/ 2881312 h 2881312"/>
                </a:gdLst>
                <a:ahLst/>
                <a:cxnLst>
                  <a:cxn ang="0">
                    <a:pos x="connsiteX0" y="connsiteY0"/>
                  </a:cxn>
                  <a:cxn ang="0">
                    <a:pos x="connsiteX1" y="connsiteY1"/>
                  </a:cxn>
                  <a:cxn ang="0">
                    <a:pos x="connsiteX2" y="connsiteY2"/>
                  </a:cxn>
                </a:cxnLst>
                <a:rect l="l" t="t" r="r" b="b"/>
                <a:pathLst>
                  <a:path w="5429250" h="2881312">
                    <a:moveTo>
                      <a:pt x="0" y="0"/>
                    </a:moveTo>
                    <a:lnTo>
                      <a:pt x="0" y="2881312"/>
                    </a:lnTo>
                    <a:lnTo>
                      <a:pt x="5429250" y="2881312"/>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C0E3DD0C-9116-392F-43C3-C32D7E93B8AF}"/>
                  </a:ext>
                </a:extLst>
              </p:cNvPr>
              <p:cNvCxnSpPr/>
              <p:nvPr/>
            </p:nvCxnSpPr>
            <p:spPr>
              <a:xfrm>
                <a:off x="3276367" y="1306377"/>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1B691-5B3D-F285-B092-30C7C84F7151}"/>
                  </a:ext>
                </a:extLst>
              </p:cNvPr>
              <p:cNvSpPr txBox="1"/>
              <p:nvPr/>
            </p:nvSpPr>
            <p:spPr>
              <a:xfrm>
                <a:off x="2846559" y="1185733"/>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100</a:t>
                </a:r>
              </a:p>
            </p:txBody>
          </p:sp>
          <p:cxnSp>
            <p:nvCxnSpPr>
              <p:cNvPr id="15" name="Straight Connector 14">
                <a:extLst>
                  <a:ext uri="{FF2B5EF4-FFF2-40B4-BE49-F238E27FC236}">
                    <a16:creationId xmlns:a16="http://schemas.microsoft.com/office/drawing/2014/main" id="{B8CC90F2-63FB-84CB-2E84-C20DE087728C}"/>
                  </a:ext>
                </a:extLst>
              </p:cNvPr>
              <p:cNvCxnSpPr/>
              <p:nvPr/>
            </p:nvCxnSpPr>
            <p:spPr>
              <a:xfrm>
                <a:off x="3276367" y="1646216"/>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93224F1-813D-6EF8-D32A-4AACFF6916DD}"/>
                  </a:ext>
                </a:extLst>
              </p:cNvPr>
              <p:cNvSpPr txBox="1"/>
              <p:nvPr/>
            </p:nvSpPr>
            <p:spPr>
              <a:xfrm>
                <a:off x="2846559" y="1525572"/>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90</a:t>
                </a:r>
              </a:p>
            </p:txBody>
          </p:sp>
          <p:cxnSp>
            <p:nvCxnSpPr>
              <p:cNvPr id="17" name="Straight Connector 16">
                <a:extLst>
                  <a:ext uri="{FF2B5EF4-FFF2-40B4-BE49-F238E27FC236}">
                    <a16:creationId xmlns:a16="http://schemas.microsoft.com/office/drawing/2014/main" id="{3F8E2EA0-A5B2-C8F1-8A2E-9A5C37CF8C9A}"/>
                  </a:ext>
                </a:extLst>
              </p:cNvPr>
              <p:cNvCxnSpPr/>
              <p:nvPr/>
            </p:nvCxnSpPr>
            <p:spPr>
              <a:xfrm>
                <a:off x="3276367" y="1988078"/>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031CFE0-9F35-1840-8967-746C95B3699D}"/>
                  </a:ext>
                </a:extLst>
              </p:cNvPr>
              <p:cNvSpPr txBox="1"/>
              <p:nvPr/>
            </p:nvSpPr>
            <p:spPr>
              <a:xfrm>
                <a:off x="2846559" y="1867434"/>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80</a:t>
                </a:r>
              </a:p>
            </p:txBody>
          </p:sp>
          <p:cxnSp>
            <p:nvCxnSpPr>
              <p:cNvPr id="19" name="Straight Connector 18">
                <a:extLst>
                  <a:ext uri="{FF2B5EF4-FFF2-40B4-BE49-F238E27FC236}">
                    <a16:creationId xmlns:a16="http://schemas.microsoft.com/office/drawing/2014/main" id="{4CF51BFC-9350-3DB0-97C3-383F37A06237}"/>
                  </a:ext>
                </a:extLst>
              </p:cNvPr>
              <p:cNvCxnSpPr/>
              <p:nvPr/>
            </p:nvCxnSpPr>
            <p:spPr>
              <a:xfrm>
                <a:off x="3276367" y="2326437"/>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B9128A0-0741-2B8E-3332-68ACC217C4B7}"/>
                  </a:ext>
                </a:extLst>
              </p:cNvPr>
              <p:cNvSpPr txBox="1"/>
              <p:nvPr/>
            </p:nvSpPr>
            <p:spPr>
              <a:xfrm>
                <a:off x="2846559" y="2205793"/>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70</a:t>
                </a:r>
              </a:p>
            </p:txBody>
          </p:sp>
          <p:cxnSp>
            <p:nvCxnSpPr>
              <p:cNvPr id="21" name="Straight Connector 20">
                <a:extLst>
                  <a:ext uri="{FF2B5EF4-FFF2-40B4-BE49-F238E27FC236}">
                    <a16:creationId xmlns:a16="http://schemas.microsoft.com/office/drawing/2014/main" id="{D1A4A859-DDB3-5692-6AE4-EF30C33ED6CE}"/>
                  </a:ext>
                </a:extLst>
              </p:cNvPr>
              <p:cNvCxnSpPr/>
              <p:nvPr/>
            </p:nvCxnSpPr>
            <p:spPr>
              <a:xfrm>
                <a:off x="3276367" y="2666618"/>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D2BA86-9506-968F-31E6-3DCF46468FF1}"/>
                  </a:ext>
                </a:extLst>
              </p:cNvPr>
              <p:cNvSpPr txBox="1"/>
              <p:nvPr/>
            </p:nvSpPr>
            <p:spPr>
              <a:xfrm>
                <a:off x="2846559" y="2545974"/>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60</a:t>
                </a:r>
              </a:p>
            </p:txBody>
          </p:sp>
          <p:cxnSp>
            <p:nvCxnSpPr>
              <p:cNvPr id="23" name="Straight Connector 22">
                <a:extLst>
                  <a:ext uri="{FF2B5EF4-FFF2-40B4-BE49-F238E27FC236}">
                    <a16:creationId xmlns:a16="http://schemas.microsoft.com/office/drawing/2014/main" id="{24581E32-7E03-2CE8-073F-59615A909A4A}"/>
                  </a:ext>
                </a:extLst>
              </p:cNvPr>
              <p:cNvCxnSpPr/>
              <p:nvPr/>
            </p:nvCxnSpPr>
            <p:spPr>
              <a:xfrm>
                <a:off x="3276367" y="3005502"/>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F59AE65-E9A3-270A-483C-648E38BF9297}"/>
                  </a:ext>
                </a:extLst>
              </p:cNvPr>
              <p:cNvSpPr txBox="1"/>
              <p:nvPr/>
            </p:nvSpPr>
            <p:spPr>
              <a:xfrm>
                <a:off x="2846559" y="2884858"/>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50</a:t>
                </a:r>
              </a:p>
            </p:txBody>
          </p:sp>
          <p:cxnSp>
            <p:nvCxnSpPr>
              <p:cNvPr id="25" name="Straight Connector 24">
                <a:extLst>
                  <a:ext uri="{FF2B5EF4-FFF2-40B4-BE49-F238E27FC236}">
                    <a16:creationId xmlns:a16="http://schemas.microsoft.com/office/drawing/2014/main" id="{E28732BB-97DE-4954-81ED-037055F889E2}"/>
                  </a:ext>
                </a:extLst>
              </p:cNvPr>
              <p:cNvCxnSpPr/>
              <p:nvPr/>
            </p:nvCxnSpPr>
            <p:spPr>
              <a:xfrm>
                <a:off x="3276367" y="3341983"/>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60E572-4A87-21CC-F2A3-49FD27325211}"/>
                  </a:ext>
                </a:extLst>
              </p:cNvPr>
              <p:cNvSpPr txBox="1"/>
              <p:nvPr/>
            </p:nvSpPr>
            <p:spPr>
              <a:xfrm>
                <a:off x="2846559" y="3221339"/>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40</a:t>
                </a:r>
              </a:p>
            </p:txBody>
          </p:sp>
          <p:cxnSp>
            <p:nvCxnSpPr>
              <p:cNvPr id="27" name="Straight Connector 26">
                <a:extLst>
                  <a:ext uri="{FF2B5EF4-FFF2-40B4-BE49-F238E27FC236}">
                    <a16:creationId xmlns:a16="http://schemas.microsoft.com/office/drawing/2014/main" id="{BCD2F743-1DF5-AE0A-050F-D4345377DE25}"/>
                  </a:ext>
                </a:extLst>
              </p:cNvPr>
              <p:cNvCxnSpPr/>
              <p:nvPr/>
            </p:nvCxnSpPr>
            <p:spPr>
              <a:xfrm>
                <a:off x="3276367" y="3685254"/>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AD8A65D-AF54-B2A4-E812-F786A5B33D5F}"/>
                  </a:ext>
                </a:extLst>
              </p:cNvPr>
              <p:cNvSpPr txBox="1"/>
              <p:nvPr/>
            </p:nvSpPr>
            <p:spPr>
              <a:xfrm>
                <a:off x="2846559" y="3564610"/>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p>
            </p:txBody>
          </p:sp>
          <p:cxnSp>
            <p:nvCxnSpPr>
              <p:cNvPr id="29" name="Straight Connector 28">
                <a:extLst>
                  <a:ext uri="{FF2B5EF4-FFF2-40B4-BE49-F238E27FC236}">
                    <a16:creationId xmlns:a16="http://schemas.microsoft.com/office/drawing/2014/main" id="{12A31F70-FA97-0B55-406C-92C77F5A1B61}"/>
                  </a:ext>
                </a:extLst>
              </p:cNvPr>
              <p:cNvCxnSpPr/>
              <p:nvPr/>
            </p:nvCxnSpPr>
            <p:spPr>
              <a:xfrm>
                <a:off x="3276367" y="4021267"/>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01BAD69-98E7-9C50-AE7D-79996519E6A0}"/>
                  </a:ext>
                </a:extLst>
              </p:cNvPr>
              <p:cNvSpPr txBox="1"/>
              <p:nvPr/>
            </p:nvSpPr>
            <p:spPr>
              <a:xfrm>
                <a:off x="2846559" y="3900623"/>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cxnSp>
            <p:nvCxnSpPr>
              <p:cNvPr id="31" name="Straight Connector 30">
                <a:extLst>
                  <a:ext uri="{FF2B5EF4-FFF2-40B4-BE49-F238E27FC236}">
                    <a16:creationId xmlns:a16="http://schemas.microsoft.com/office/drawing/2014/main" id="{D181C8FC-4FA4-FEC7-3EC2-F6E5BCC70B48}"/>
                  </a:ext>
                </a:extLst>
              </p:cNvPr>
              <p:cNvCxnSpPr/>
              <p:nvPr/>
            </p:nvCxnSpPr>
            <p:spPr>
              <a:xfrm>
                <a:off x="3276367" y="4362932"/>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C560187-2FD4-1FDC-BBA9-D054C5094C66}"/>
                  </a:ext>
                </a:extLst>
              </p:cNvPr>
              <p:cNvSpPr txBox="1"/>
              <p:nvPr/>
            </p:nvSpPr>
            <p:spPr>
              <a:xfrm>
                <a:off x="2846559" y="4242288"/>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10</a:t>
                </a:r>
              </a:p>
            </p:txBody>
          </p:sp>
          <p:cxnSp>
            <p:nvCxnSpPr>
              <p:cNvPr id="33" name="Straight Connector 32">
                <a:extLst>
                  <a:ext uri="{FF2B5EF4-FFF2-40B4-BE49-F238E27FC236}">
                    <a16:creationId xmlns:a16="http://schemas.microsoft.com/office/drawing/2014/main" id="{1CFBF839-527B-ACED-4673-0DDC0C9830C4}"/>
                  </a:ext>
                </a:extLst>
              </p:cNvPr>
              <p:cNvCxnSpPr/>
              <p:nvPr/>
            </p:nvCxnSpPr>
            <p:spPr>
              <a:xfrm>
                <a:off x="3276367" y="4700958"/>
                <a:ext cx="72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2B8A9A8-8A2D-6DE1-BC6E-FE9C754E1AF5}"/>
                  </a:ext>
                </a:extLst>
              </p:cNvPr>
              <p:cNvSpPr txBox="1"/>
              <p:nvPr/>
            </p:nvSpPr>
            <p:spPr>
              <a:xfrm>
                <a:off x="2846559" y="4580314"/>
                <a:ext cx="393677" cy="247029"/>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sp>
            <p:nvSpPr>
              <p:cNvPr id="37" name="TextBox 36">
                <a:extLst>
                  <a:ext uri="{FF2B5EF4-FFF2-40B4-BE49-F238E27FC236}">
                    <a16:creationId xmlns:a16="http://schemas.microsoft.com/office/drawing/2014/main" id="{AA227165-A5DC-8451-1421-85488A71E06E}"/>
                  </a:ext>
                </a:extLst>
              </p:cNvPr>
              <p:cNvSpPr txBox="1"/>
              <p:nvPr/>
            </p:nvSpPr>
            <p:spPr>
              <a:xfrm rot="16200000">
                <a:off x="1037027" y="2966097"/>
                <a:ext cx="3413659" cy="23914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PFS per IRC, %</a:t>
                </a:r>
              </a:p>
            </p:txBody>
          </p:sp>
          <p:sp>
            <p:nvSpPr>
              <p:cNvPr id="38" name="TextBox 37">
                <a:extLst>
                  <a:ext uri="{FF2B5EF4-FFF2-40B4-BE49-F238E27FC236}">
                    <a16:creationId xmlns:a16="http://schemas.microsoft.com/office/drawing/2014/main" id="{DC3DC492-B530-C01C-9FB4-7634031AF23C}"/>
                  </a:ext>
                </a:extLst>
              </p:cNvPr>
              <p:cNvSpPr txBox="1"/>
              <p:nvPr/>
            </p:nvSpPr>
            <p:spPr>
              <a:xfrm>
                <a:off x="3277729"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cxnSp>
            <p:nvCxnSpPr>
              <p:cNvPr id="39" name="Straight Connector 38">
                <a:extLst>
                  <a:ext uri="{FF2B5EF4-FFF2-40B4-BE49-F238E27FC236}">
                    <a16:creationId xmlns:a16="http://schemas.microsoft.com/office/drawing/2014/main" id="{19FE8413-FC64-B38A-731B-CEA5BC1DA9D0}"/>
                  </a:ext>
                </a:extLst>
              </p:cNvPr>
              <p:cNvCxnSpPr>
                <a:cxnSpLocks/>
              </p:cNvCxnSpPr>
              <p:nvPr/>
            </p:nvCxnSpPr>
            <p:spPr>
              <a:xfrm rot="5400000">
                <a:off x="3437246"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166397-FDF0-24FC-AF8B-6961CE878BF7}"/>
                  </a:ext>
                </a:extLst>
              </p:cNvPr>
              <p:cNvSpPr txBox="1"/>
              <p:nvPr/>
            </p:nvSpPr>
            <p:spPr>
              <a:xfrm>
                <a:off x="3743043"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a:t>
                </a:r>
              </a:p>
            </p:txBody>
          </p:sp>
          <p:cxnSp>
            <p:nvCxnSpPr>
              <p:cNvPr id="41" name="Straight Connector 40">
                <a:extLst>
                  <a:ext uri="{FF2B5EF4-FFF2-40B4-BE49-F238E27FC236}">
                    <a16:creationId xmlns:a16="http://schemas.microsoft.com/office/drawing/2014/main" id="{51D6F2C9-BDE6-E19F-3F29-D8E7B14D37ED}"/>
                  </a:ext>
                </a:extLst>
              </p:cNvPr>
              <p:cNvCxnSpPr>
                <a:cxnSpLocks/>
              </p:cNvCxnSpPr>
              <p:nvPr/>
            </p:nvCxnSpPr>
            <p:spPr>
              <a:xfrm rot="5400000">
                <a:off x="3902559"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B086853-2EDB-AD37-B774-7F3C50C223C7}"/>
                  </a:ext>
                </a:extLst>
              </p:cNvPr>
              <p:cNvSpPr txBox="1"/>
              <p:nvPr/>
            </p:nvSpPr>
            <p:spPr>
              <a:xfrm>
                <a:off x="4208354"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6</a:t>
                </a:r>
              </a:p>
            </p:txBody>
          </p:sp>
          <p:cxnSp>
            <p:nvCxnSpPr>
              <p:cNvPr id="43" name="Straight Connector 42">
                <a:extLst>
                  <a:ext uri="{FF2B5EF4-FFF2-40B4-BE49-F238E27FC236}">
                    <a16:creationId xmlns:a16="http://schemas.microsoft.com/office/drawing/2014/main" id="{E9195546-3BFE-660B-81F8-65F8C5BEF844}"/>
                  </a:ext>
                </a:extLst>
              </p:cNvPr>
              <p:cNvCxnSpPr>
                <a:cxnSpLocks/>
              </p:cNvCxnSpPr>
              <p:nvPr/>
            </p:nvCxnSpPr>
            <p:spPr>
              <a:xfrm rot="5400000">
                <a:off x="4367872"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F3204A8-EE66-663C-C27C-D96DA408E489}"/>
                  </a:ext>
                </a:extLst>
              </p:cNvPr>
              <p:cNvSpPr txBox="1"/>
              <p:nvPr/>
            </p:nvSpPr>
            <p:spPr>
              <a:xfrm>
                <a:off x="4675821"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9</a:t>
                </a:r>
              </a:p>
            </p:txBody>
          </p:sp>
          <p:cxnSp>
            <p:nvCxnSpPr>
              <p:cNvPr id="45" name="Straight Connector 44">
                <a:extLst>
                  <a:ext uri="{FF2B5EF4-FFF2-40B4-BE49-F238E27FC236}">
                    <a16:creationId xmlns:a16="http://schemas.microsoft.com/office/drawing/2014/main" id="{FE095F31-25C9-2C9E-DA12-196E9E581545}"/>
                  </a:ext>
                </a:extLst>
              </p:cNvPr>
              <p:cNvCxnSpPr>
                <a:cxnSpLocks/>
              </p:cNvCxnSpPr>
              <p:nvPr/>
            </p:nvCxnSpPr>
            <p:spPr>
              <a:xfrm rot="5400000">
                <a:off x="4833185"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9CC8210-4CA2-4647-21D9-DE1F6890E325}"/>
                  </a:ext>
                </a:extLst>
              </p:cNvPr>
              <p:cNvSpPr txBox="1"/>
              <p:nvPr/>
            </p:nvSpPr>
            <p:spPr>
              <a:xfrm>
                <a:off x="5139183"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12</a:t>
                </a:r>
              </a:p>
            </p:txBody>
          </p:sp>
          <p:cxnSp>
            <p:nvCxnSpPr>
              <p:cNvPr id="47" name="Straight Connector 46">
                <a:extLst>
                  <a:ext uri="{FF2B5EF4-FFF2-40B4-BE49-F238E27FC236}">
                    <a16:creationId xmlns:a16="http://schemas.microsoft.com/office/drawing/2014/main" id="{93991338-77AC-CDCD-2589-946687CF611D}"/>
                  </a:ext>
                </a:extLst>
              </p:cNvPr>
              <p:cNvCxnSpPr>
                <a:cxnSpLocks/>
              </p:cNvCxnSpPr>
              <p:nvPr/>
            </p:nvCxnSpPr>
            <p:spPr>
              <a:xfrm rot="5400000">
                <a:off x="5298498"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45A0CB2-A94D-5F0B-DB16-9AEE0F5997F2}"/>
                  </a:ext>
                </a:extLst>
              </p:cNvPr>
              <p:cNvSpPr txBox="1"/>
              <p:nvPr/>
            </p:nvSpPr>
            <p:spPr>
              <a:xfrm>
                <a:off x="5605455"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15</a:t>
                </a:r>
              </a:p>
            </p:txBody>
          </p:sp>
          <p:cxnSp>
            <p:nvCxnSpPr>
              <p:cNvPr id="49" name="Straight Connector 48">
                <a:extLst>
                  <a:ext uri="{FF2B5EF4-FFF2-40B4-BE49-F238E27FC236}">
                    <a16:creationId xmlns:a16="http://schemas.microsoft.com/office/drawing/2014/main" id="{A8FD9839-C07C-2416-5141-60C5ECEF20DC}"/>
                  </a:ext>
                </a:extLst>
              </p:cNvPr>
              <p:cNvCxnSpPr>
                <a:cxnSpLocks/>
              </p:cNvCxnSpPr>
              <p:nvPr/>
            </p:nvCxnSpPr>
            <p:spPr>
              <a:xfrm rot="5400000">
                <a:off x="5763811"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801D05D-89E7-C73E-56B8-6F2DD200E261}"/>
                  </a:ext>
                </a:extLst>
              </p:cNvPr>
              <p:cNvSpPr txBox="1"/>
              <p:nvPr/>
            </p:nvSpPr>
            <p:spPr>
              <a:xfrm>
                <a:off x="6069331"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18</a:t>
                </a:r>
              </a:p>
            </p:txBody>
          </p:sp>
          <p:cxnSp>
            <p:nvCxnSpPr>
              <p:cNvPr id="51" name="Straight Connector 50">
                <a:extLst>
                  <a:ext uri="{FF2B5EF4-FFF2-40B4-BE49-F238E27FC236}">
                    <a16:creationId xmlns:a16="http://schemas.microsoft.com/office/drawing/2014/main" id="{A7C7AFBE-1BE3-97CD-EBDB-69E2F138C080}"/>
                  </a:ext>
                </a:extLst>
              </p:cNvPr>
              <p:cNvCxnSpPr>
                <a:cxnSpLocks/>
              </p:cNvCxnSpPr>
              <p:nvPr/>
            </p:nvCxnSpPr>
            <p:spPr>
              <a:xfrm rot="5400000">
                <a:off x="6229124"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830DE44-D986-D565-7102-873DB9D1689A}"/>
                  </a:ext>
                </a:extLst>
              </p:cNvPr>
              <p:cNvSpPr txBox="1"/>
              <p:nvPr/>
            </p:nvSpPr>
            <p:spPr>
              <a:xfrm>
                <a:off x="6534954"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21</a:t>
                </a:r>
              </a:p>
            </p:txBody>
          </p:sp>
          <p:cxnSp>
            <p:nvCxnSpPr>
              <p:cNvPr id="53" name="Straight Connector 52">
                <a:extLst>
                  <a:ext uri="{FF2B5EF4-FFF2-40B4-BE49-F238E27FC236}">
                    <a16:creationId xmlns:a16="http://schemas.microsoft.com/office/drawing/2014/main" id="{1FBC3023-2146-ED6F-6222-372EDB995D7D}"/>
                  </a:ext>
                </a:extLst>
              </p:cNvPr>
              <p:cNvCxnSpPr>
                <a:cxnSpLocks/>
              </p:cNvCxnSpPr>
              <p:nvPr/>
            </p:nvCxnSpPr>
            <p:spPr>
              <a:xfrm rot="5400000">
                <a:off x="7159750"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31CD529-F765-2A12-B6D6-ADA4736E1C45}"/>
                  </a:ext>
                </a:extLst>
              </p:cNvPr>
              <p:cNvSpPr txBox="1"/>
              <p:nvPr/>
            </p:nvSpPr>
            <p:spPr>
              <a:xfrm>
                <a:off x="7001789"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24</a:t>
                </a:r>
              </a:p>
            </p:txBody>
          </p:sp>
          <p:cxnSp>
            <p:nvCxnSpPr>
              <p:cNvPr id="55" name="Straight Connector 54">
                <a:extLst>
                  <a:ext uri="{FF2B5EF4-FFF2-40B4-BE49-F238E27FC236}">
                    <a16:creationId xmlns:a16="http://schemas.microsoft.com/office/drawing/2014/main" id="{74FF3EA3-5077-271C-838F-E5276E8C5651}"/>
                  </a:ext>
                </a:extLst>
              </p:cNvPr>
              <p:cNvCxnSpPr>
                <a:cxnSpLocks/>
              </p:cNvCxnSpPr>
              <p:nvPr/>
            </p:nvCxnSpPr>
            <p:spPr>
              <a:xfrm rot="5400000">
                <a:off x="8090376"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33B89CC-3871-7AB0-1406-3E0C28E13A42}"/>
                  </a:ext>
                </a:extLst>
              </p:cNvPr>
              <p:cNvSpPr txBox="1"/>
              <p:nvPr/>
            </p:nvSpPr>
            <p:spPr>
              <a:xfrm>
                <a:off x="5170671" y="5074568"/>
                <a:ext cx="2555578"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Time from liso-cel infusion, months</a:t>
                </a:r>
              </a:p>
            </p:txBody>
          </p:sp>
          <p:sp>
            <p:nvSpPr>
              <p:cNvPr id="57" name="TextBox 56">
                <a:extLst>
                  <a:ext uri="{FF2B5EF4-FFF2-40B4-BE49-F238E27FC236}">
                    <a16:creationId xmlns:a16="http://schemas.microsoft.com/office/drawing/2014/main" id="{8BE6FFBB-20EE-DD71-798E-1719375B89BB}"/>
                  </a:ext>
                </a:extLst>
              </p:cNvPr>
              <p:cNvSpPr txBox="1"/>
              <p:nvPr/>
            </p:nvSpPr>
            <p:spPr>
              <a:xfrm>
                <a:off x="9326799" y="4840798"/>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39</a:t>
                </a:r>
              </a:p>
            </p:txBody>
          </p:sp>
          <p:cxnSp>
            <p:nvCxnSpPr>
              <p:cNvPr id="58" name="Straight Connector 57">
                <a:extLst>
                  <a:ext uri="{FF2B5EF4-FFF2-40B4-BE49-F238E27FC236}">
                    <a16:creationId xmlns:a16="http://schemas.microsoft.com/office/drawing/2014/main" id="{8EC5C48D-E6CA-49D2-B082-AB529D97F49F}"/>
                  </a:ext>
                </a:extLst>
              </p:cNvPr>
              <p:cNvCxnSpPr>
                <a:cxnSpLocks/>
              </p:cNvCxnSpPr>
              <p:nvPr/>
            </p:nvCxnSpPr>
            <p:spPr>
              <a:xfrm rot="5400000">
                <a:off x="9486316" y="4810119"/>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2BDC097-76B5-5AA8-AE3A-A82933CE3C34}"/>
                  </a:ext>
                </a:extLst>
              </p:cNvPr>
              <p:cNvSpPr txBox="1"/>
              <p:nvPr/>
            </p:nvSpPr>
            <p:spPr>
              <a:xfrm>
                <a:off x="8398269" y="4840799"/>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33</a:t>
                </a:r>
              </a:p>
            </p:txBody>
          </p:sp>
          <p:cxnSp>
            <p:nvCxnSpPr>
              <p:cNvPr id="60" name="Straight Connector 59">
                <a:extLst>
                  <a:ext uri="{FF2B5EF4-FFF2-40B4-BE49-F238E27FC236}">
                    <a16:creationId xmlns:a16="http://schemas.microsoft.com/office/drawing/2014/main" id="{DA9CD07C-6ADC-FE88-E65E-9119C9DD946E}"/>
                  </a:ext>
                </a:extLst>
              </p:cNvPr>
              <p:cNvCxnSpPr>
                <a:cxnSpLocks/>
              </p:cNvCxnSpPr>
              <p:nvPr/>
            </p:nvCxnSpPr>
            <p:spPr>
              <a:xfrm rot="5400000">
                <a:off x="8555689" y="4810120"/>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09764F7-966E-A2C0-BF68-2F8B63BBB7BB}"/>
                  </a:ext>
                </a:extLst>
              </p:cNvPr>
              <p:cNvSpPr txBox="1"/>
              <p:nvPr/>
            </p:nvSpPr>
            <p:spPr>
              <a:xfrm>
                <a:off x="7934279" y="484080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p>
            </p:txBody>
          </p:sp>
          <p:cxnSp>
            <p:nvCxnSpPr>
              <p:cNvPr id="62" name="Straight Connector 61">
                <a:extLst>
                  <a:ext uri="{FF2B5EF4-FFF2-40B4-BE49-F238E27FC236}">
                    <a16:creationId xmlns:a16="http://schemas.microsoft.com/office/drawing/2014/main" id="{B231FC9D-D935-4FF0-C973-3A53AB0A6815}"/>
                  </a:ext>
                </a:extLst>
              </p:cNvPr>
              <p:cNvCxnSpPr>
                <a:cxnSpLocks/>
              </p:cNvCxnSpPr>
              <p:nvPr/>
            </p:nvCxnSpPr>
            <p:spPr>
              <a:xfrm rot="5400000">
                <a:off x="7625063" y="4810121"/>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E60A048-37EB-5AFF-ECBE-2CD0F2F6F9CB}"/>
                  </a:ext>
                </a:extLst>
              </p:cNvPr>
              <p:cNvSpPr txBox="1"/>
              <p:nvPr/>
            </p:nvSpPr>
            <p:spPr>
              <a:xfrm>
                <a:off x="7466991" y="4840801"/>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27</a:t>
                </a:r>
              </a:p>
            </p:txBody>
          </p:sp>
          <p:cxnSp>
            <p:nvCxnSpPr>
              <p:cNvPr id="576" name="Straight Connector 575">
                <a:extLst>
                  <a:ext uri="{FF2B5EF4-FFF2-40B4-BE49-F238E27FC236}">
                    <a16:creationId xmlns:a16="http://schemas.microsoft.com/office/drawing/2014/main" id="{7FB96CA9-9ECE-7269-62CF-9015267024EE}"/>
                  </a:ext>
                </a:extLst>
              </p:cNvPr>
              <p:cNvCxnSpPr>
                <a:cxnSpLocks/>
              </p:cNvCxnSpPr>
              <p:nvPr/>
            </p:nvCxnSpPr>
            <p:spPr>
              <a:xfrm rot="5400000">
                <a:off x="6694437" y="4810123"/>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7" name="TextBox 576">
                <a:extLst>
                  <a:ext uri="{FF2B5EF4-FFF2-40B4-BE49-F238E27FC236}">
                    <a16:creationId xmlns:a16="http://schemas.microsoft.com/office/drawing/2014/main" id="{45356B94-AF46-3769-BD6B-909F6167D976}"/>
                  </a:ext>
                </a:extLst>
              </p:cNvPr>
              <p:cNvSpPr txBox="1"/>
              <p:nvPr/>
            </p:nvSpPr>
            <p:spPr>
              <a:xfrm>
                <a:off x="8862930" y="4840799"/>
                <a:ext cx="393677" cy="24702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36</a:t>
                </a:r>
              </a:p>
            </p:txBody>
          </p:sp>
          <p:cxnSp>
            <p:nvCxnSpPr>
              <p:cNvPr id="578" name="Straight Connector 577">
                <a:extLst>
                  <a:ext uri="{FF2B5EF4-FFF2-40B4-BE49-F238E27FC236}">
                    <a16:creationId xmlns:a16="http://schemas.microsoft.com/office/drawing/2014/main" id="{CEA61B0F-BFC9-11C6-840D-354063501B95}"/>
                  </a:ext>
                </a:extLst>
              </p:cNvPr>
              <p:cNvCxnSpPr>
                <a:cxnSpLocks/>
              </p:cNvCxnSpPr>
              <p:nvPr/>
            </p:nvCxnSpPr>
            <p:spPr>
              <a:xfrm rot="5400000">
                <a:off x="9021002" y="4810120"/>
                <a:ext cx="74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9" name="TextBox 578">
                <a:extLst>
                  <a:ext uri="{FF2B5EF4-FFF2-40B4-BE49-F238E27FC236}">
                    <a16:creationId xmlns:a16="http://schemas.microsoft.com/office/drawing/2014/main" id="{4E42BC45-857E-A7E9-239E-EFED7ED8EAC0}"/>
                  </a:ext>
                </a:extLst>
              </p:cNvPr>
              <p:cNvSpPr txBox="1"/>
              <p:nvPr/>
            </p:nvSpPr>
            <p:spPr>
              <a:xfrm>
                <a:off x="3414665" y="4397894"/>
                <a:ext cx="429768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Arial" panose="020B0604020202020204"/>
                    <a:ea typeface="MS PGothic" charset="0"/>
                    <a:cs typeface="+mn-cs"/>
                  </a:rPr>
                  <a:t>Median follow-up: 23.8 months (95% CI, 19.4—24.1)</a:t>
                </a:r>
              </a:p>
            </p:txBody>
          </p:sp>
          <p:grpSp>
            <p:nvGrpSpPr>
              <p:cNvPr id="580" name="Group 579">
                <a:extLst>
                  <a:ext uri="{FF2B5EF4-FFF2-40B4-BE49-F238E27FC236}">
                    <a16:creationId xmlns:a16="http://schemas.microsoft.com/office/drawing/2014/main" id="{33A075CB-1B35-3E48-5CC4-C188F657A216}"/>
                  </a:ext>
                </a:extLst>
              </p:cNvPr>
              <p:cNvGrpSpPr/>
              <p:nvPr/>
            </p:nvGrpSpPr>
            <p:grpSpPr>
              <a:xfrm>
                <a:off x="3474566" y="1308719"/>
                <a:ext cx="5736720" cy="1196995"/>
                <a:chOff x="3474566" y="1298135"/>
                <a:chExt cx="5736720" cy="1196995"/>
              </a:xfrm>
            </p:grpSpPr>
            <p:sp>
              <p:nvSpPr>
                <p:cNvPr id="581" name="Freeform: Shape 580">
                  <a:extLst>
                    <a:ext uri="{FF2B5EF4-FFF2-40B4-BE49-F238E27FC236}">
                      <a16:creationId xmlns:a16="http://schemas.microsoft.com/office/drawing/2014/main" id="{6ED8398A-EDD3-C589-5F6E-D9FD9F99CA25}"/>
                    </a:ext>
                  </a:extLst>
                </p:cNvPr>
                <p:cNvSpPr/>
                <p:nvPr/>
              </p:nvSpPr>
              <p:spPr>
                <a:xfrm>
                  <a:off x="3474566" y="1298135"/>
                  <a:ext cx="5685997" cy="1151231"/>
                </a:xfrm>
                <a:custGeom>
                  <a:avLst/>
                  <a:gdLst>
                    <a:gd name="connsiteX0" fmla="*/ 0 w 5685997"/>
                    <a:gd name="connsiteY0" fmla="*/ 0 h 1151231"/>
                    <a:gd name="connsiteX1" fmla="*/ 114666 w 5685997"/>
                    <a:gd name="connsiteY1" fmla="*/ 0 h 1151231"/>
                    <a:gd name="connsiteX2" fmla="*/ 114666 w 5685997"/>
                    <a:gd name="connsiteY2" fmla="*/ 51612 h 1151231"/>
                    <a:gd name="connsiteX3" fmla="*/ 244968 w 5685997"/>
                    <a:gd name="connsiteY3" fmla="*/ 51612 h 1151231"/>
                    <a:gd name="connsiteX4" fmla="*/ 244968 w 5685997"/>
                    <a:gd name="connsiteY4" fmla="*/ 105131 h 1151231"/>
                    <a:gd name="connsiteX5" fmla="*/ 469469 w 5685997"/>
                    <a:gd name="connsiteY5" fmla="*/ 105131 h 1151231"/>
                    <a:gd name="connsiteX6" fmla="*/ 469469 w 5685997"/>
                    <a:gd name="connsiteY6" fmla="*/ 156362 h 1151231"/>
                    <a:gd name="connsiteX7" fmla="*/ 835204 w 5685997"/>
                    <a:gd name="connsiteY7" fmla="*/ 156362 h 1151231"/>
                    <a:gd name="connsiteX8" fmla="*/ 835204 w 5685997"/>
                    <a:gd name="connsiteY8" fmla="*/ 208483 h 1151231"/>
                    <a:gd name="connsiteX9" fmla="*/ 879697 w 5685997"/>
                    <a:gd name="connsiteY9" fmla="*/ 208483 h 1151231"/>
                    <a:gd name="connsiteX10" fmla="*/ 879697 w 5685997"/>
                    <a:gd name="connsiteY10" fmla="*/ 258696 h 1151231"/>
                    <a:gd name="connsiteX11" fmla="*/ 1768548 w 5685997"/>
                    <a:gd name="connsiteY11" fmla="*/ 258696 h 1151231"/>
                    <a:gd name="connsiteX12" fmla="*/ 1768548 w 5685997"/>
                    <a:gd name="connsiteY12" fmla="*/ 323530 h 1151231"/>
                    <a:gd name="connsiteX13" fmla="*/ 2503324 w 5685997"/>
                    <a:gd name="connsiteY13" fmla="*/ 323530 h 1151231"/>
                    <a:gd name="connsiteX14" fmla="*/ 2503324 w 5685997"/>
                    <a:gd name="connsiteY14" fmla="*/ 386583 h 1151231"/>
                    <a:gd name="connsiteX15" fmla="*/ 3725620 w 5685997"/>
                    <a:gd name="connsiteY15" fmla="*/ 386583 h 1151231"/>
                    <a:gd name="connsiteX16" fmla="*/ 3725620 w 5685997"/>
                    <a:gd name="connsiteY16" fmla="*/ 501757 h 1151231"/>
                    <a:gd name="connsiteX17" fmla="*/ 3961054 w 5685997"/>
                    <a:gd name="connsiteY17" fmla="*/ 501757 h 1151231"/>
                    <a:gd name="connsiteX18" fmla="*/ 3961054 w 5685997"/>
                    <a:gd name="connsiteY18" fmla="*/ 685069 h 1151231"/>
                    <a:gd name="connsiteX19" fmla="*/ 4100381 w 5685997"/>
                    <a:gd name="connsiteY19" fmla="*/ 685069 h 1151231"/>
                    <a:gd name="connsiteX20" fmla="*/ 4100381 w 5685997"/>
                    <a:gd name="connsiteY20" fmla="*/ 893043 h 1151231"/>
                    <a:gd name="connsiteX21" fmla="*/ 5405054 w 5685997"/>
                    <a:gd name="connsiteY21" fmla="*/ 893043 h 1151231"/>
                    <a:gd name="connsiteX22" fmla="*/ 5405054 w 5685997"/>
                    <a:gd name="connsiteY22" fmla="*/ 1151231 h 1151231"/>
                    <a:gd name="connsiteX23" fmla="*/ 5685998 w 5685997"/>
                    <a:gd name="connsiteY23" fmla="*/ 1151231 h 115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85997" h="1151231">
                      <a:moveTo>
                        <a:pt x="0" y="0"/>
                      </a:moveTo>
                      <a:lnTo>
                        <a:pt x="114666" y="0"/>
                      </a:lnTo>
                      <a:lnTo>
                        <a:pt x="114666" y="51612"/>
                      </a:lnTo>
                      <a:lnTo>
                        <a:pt x="244968" y="51612"/>
                      </a:lnTo>
                      <a:lnTo>
                        <a:pt x="244968" y="105131"/>
                      </a:lnTo>
                      <a:lnTo>
                        <a:pt x="469469" y="105131"/>
                      </a:lnTo>
                      <a:lnTo>
                        <a:pt x="469469" y="156362"/>
                      </a:lnTo>
                      <a:lnTo>
                        <a:pt x="835204" y="156362"/>
                      </a:lnTo>
                      <a:lnTo>
                        <a:pt x="835204" y="208483"/>
                      </a:lnTo>
                      <a:lnTo>
                        <a:pt x="879697" y="208483"/>
                      </a:lnTo>
                      <a:lnTo>
                        <a:pt x="879697" y="258696"/>
                      </a:lnTo>
                      <a:lnTo>
                        <a:pt x="1768548" y="258696"/>
                      </a:lnTo>
                      <a:lnTo>
                        <a:pt x="1768548" y="323530"/>
                      </a:lnTo>
                      <a:lnTo>
                        <a:pt x="2503324" y="323530"/>
                      </a:lnTo>
                      <a:lnTo>
                        <a:pt x="2503324" y="386583"/>
                      </a:lnTo>
                      <a:lnTo>
                        <a:pt x="3725620" y="386583"/>
                      </a:lnTo>
                      <a:lnTo>
                        <a:pt x="3725620" y="501757"/>
                      </a:lnTo>
                      <a:lnTo>
                        <a:pt x="3961054" y="501757"/>
                      </a:lnTo>
                      <a:lnTo>
                        <a:pt x="3961054" y="685069"/>
                      </a:lnTo>
                      <a:lnTo>
                        <a:pt x="4100381" y="685069"/>
                      </a:lnTo>
                      <a:lnTo>
                        <a:pt x="4100381" y="893043"/>
                      </a:lnTo>
                      <a:lnTo>
                        <a:pt x="5405054" y="893043"/>
                      </a:lnTo>
                      <a:lnTo>
                        <a:pt x="5405054" y="1151231"/>
                      </a:lnTo>
                      <a:lnTo>
                        <a:pt x="5685998" y="1151231"/>
                      </a:lnTo>
                    </a:path>
                  </a:pathLst>
                </a:custGeom>
                <a:noFill/>
                <a:ln w="19050"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nvGrpSpPr>
                <p:cNvPr id="582" name="Graphic 822">
                  <a:extLst>
                    <a:ext uri="{FF2B5EF4-FFF2-40B4-BE49-F238E27FC236}">
                      <a16:creationId xmlns:a16="http://schemas.microsoft.com/office/drawing/2014/main" id="{9429FDE3-5900-0254-E43A-BE980AF298FE}"/>
                    </a:ext>
                  </a:extLst>
                </p:cNvPr>
                <p:cNvGrpSpPr/>
                <p:nvPr/>
              </p:nvGrpSpPr>
              <p:grpSpPr>
                <a:xfrm>
                  <a:off x="5118405" y="1511067"/>
                  <a:ext cx="4092881" cy="984063"/>
                  <a:chOff x="5118405" y="1511067"/>
                  <a:chExt cx="4092881" cy="984063"/>
                </a:xfrm>
              </p:grpSpPr>
              <p:grpSp>
                <p:nvGrpSpPr>
                  <p:cNvPr id="583" name="Graphic 822">
                    <a:extLst>
                      <a:ext uri="{FF2B5EF4-FFF2-40B4-BE49-F238E27FC236}">
                        <a16:creationId xmlns:a16="http://schemas.microsoft.com/office/drawing/2014/main" id="{26704D19-215C-D209-B04F-F68293D1B415}"/>
                      </a:ext>
                    </a:extLst>
                  </p:cNvPr>
                  <p:cNvGrpSpPr/>
                  <p:nvPr/>
                </p:nvGrpSpPr>
                <p:grpSpPr>
                  <a:xfrm>
                    <a:off x="9119757" y="2403601"/>
                    <a:ext cx="91529" cy="91528"/>
                    <a:chOff x="9119757" y="2403601"/>
                    <a:chExt cx="91529" cy="91528"/>
                  </a:xfrm>
                </p:grpSpPr>
                <p:sp>
                  <p:nvSpPr>
                    <p:cNvPr id="750" name="Freeform: Shape 749">
                      <a:extLst>
                        <a:ext uri="{FF2B5EF4-FFF2-40B4-BE49-F238E27FC236}">
                          <a16:creationId xmlns:a16="http://schemas.microsoft.com/office/drawing/2014/main" id="{D94DC8C8-2D26-65B4-0E5E-B941C4C47E47}"/>
                        </a:ext>
                      </a:extLst>
                    </p:cNvPr>
                    <p:cNvSpPr/>
                    <p:nvPr/>
                  </p:nvSpPr>
                  <p:spPr>
                    <a:xfrm>
                      <a:off x="9165521"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51" name="Freeform: Shape 750">
                      <a:extLst>
                        <a:ext uri="{FF2B5EF4-FFF2-40B4-BE49-F238E27FC236}">
                          <a16:creationId xmlns:a16="http://schemas.microsoft.com/office/drawing/2014/main" id="{12A37774-DEE0-079F-055C-6D359333F594}"/>
                        </a:ext>
                      </a:extLst>
                    </p:cNvPr>
                    <p:cNvSpPr/>
                    <p:nvPr/>
                  </p:nvSpPr>
                  <p:spPr>
                    <a:xfrm>
                      <a:off x="9119757"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84" name="Graphic 822">
                    <a:extLst>
                      <a:ext uri="{FF2B5EF4-FFF2-40B4-BE49-F238E27FC236}">
                        <a16:creationId xmlns:a16="http://schemas.microsoft.com/office/drawing/2014/main" id="{A1C520FD-24A2-884B-C07D-6216B6076EDF}"/>
                      </a:ext>
                    </a:extLst>
                  </p:cNvPr>
                  <p:cNvGrpSpPr/>
                  <p:nvPr/>
                </p:nvGrpSpPr>
                <p:grpSpPr>
                  <a:xfrm>
                    <a:off x="9110477" y="2403601"/>
                    <a:ext cx="91529" cy="91528"/>
                    <a:chOff x="9110477" y="2403601"/>
                    <a:chExt cx="91529" cy="91528"/>
                  </a:xfrm>
                </p:grpSpPr>
                <p:sp>
                  <p:nvSpPr>
                    <p:cNvPr id="748" name="Freeform: Shape 747">
                      <a:extLst>
                        <a:ext uri="{FF2B5EF4-FFF2-40B4-BE49-F238E27FC236}">
                          <a16:creationId xmlns:a16="http://schemas.microsoft.com/office/drawing/2014/main" id="{DFFFB3C2-1EA7-CD32-DF2B-7E6D021F5748}"/>
                        </a:ext>
                      </a:extLst>
                    </p:cNvPr>
                    <p:cNvSpPr/>
                    <p:nvPr/>
                  </p:nvSpPr>
                  <p:spPr>
                    <a:xfrm>
                      <a:off x="9156241"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49" name="Freeform: Shape 748">
                      <a:extLst>
                        <a:ext uri="{FF2B5EF4-FFF2-40B4-BE49-F238E27FC236}">
                          <a16:creationId xmlns:a16="http://schemas.microsoft.com/office/drawing/2014/main" id="{1B8D9E66-FE13-B9C9-9E5A-D764F1958A3C}"/>
                        </a:ext>
                      </a:extLst>
                    </p:cNvPr>
                    <p:cNvSpPr/>
                    <p:nvPr/>
                  </p:nvSpPr>
                  <p:spPr>
                    <a:xfrm>
                      <a:off x="9110477"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85" name="Graphic 822">
                    <a:extLst>
                      <a:ext uri="{FF2B5EF4-FFF2-40B4-BE49-F238E27FC236}">
                        <a16:creationId xmlns:a16="http://schemas.microsoft.com/office/drawing/2014/main" id="{E637612B-F3D7-7B59-5C51-1423267E2655}"/>
                      </a:ext>
                    </a:extLst>
                  </p:cNvPr>
                  <p:cNvGrpSpPr/>
                  <p:nvPr/>
                </p:nvGrpSpPr>
                <p:grpSpPr>
                  <a:xfrm>
                    <a:off x="9058356" y="2403601"/>
                    <a:ext cx="91529" cy="91528"/>
                    <a:chOff x="9058356" y="2403601"/>
                    <a:chExt cx="91529" cy="91528"/>
                  </a:xfrm>
                </p:grpSpPr>
                <p:sp>
                  <p:nvSpPr>
                    <p:cNvPr id="746" name="Freeform: Shape 745">
                      <a:extLst>
                        <a:ext uri="{FF2B5EF4-FFF2-40B4-BE49-F238E27FC236}">
                          <a16:creationId xmlns:a16="http://schemas.microsoft.com/office/drawing/2014/main" id="{6E9E4F3B-51A2-3D5B-27C9-8905C1391124}"/>
                        </a:ext>
                      </a:extLst>
                    </p:cNvPr>
                    <p:cNvSpPr/>
                    <p:nvPr/>
                  </p:nvSpPr>
                  <p:spPr>
                    <a:xfrm>
                      <a:off x="9104120"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47" name="Freeform: Shape 746">
                      <a:extLst>
                        <a:ext uri="{FF2B5EF4-FFF2-40B4-BE49-F238E27FC236}">
                          <a16:creationId xmlns:a16="http://schemas.microsoft.com/office/drawing/2014/main" id="{6FF24972-A8D0-0E4C-1436-A58A4DDF7CF0}"/>
                        </a:ext>
                      </a:extLst>
                    </p:cNvPr>
                    <p:cNvSpPr/>
                    <p:nvPr/>
                  </p:nvSpPr>
                  <p:spPr>
                    <a:xfrm>
                      <a:off x="9058356"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86" name="Graphic 822">
                    <a:extLst>
                      <a:ext uri="{FF2B5EF4-FFF2-40B4-BE49-F238E27FC236}">
                        <a16:creationId xmlns:a16="http://schemas.microsoft.com/office/drawing/2014/main" id="{89DA00AB-D3B4-D173-8DFB-36238539E7D0}"/>
                      </a:ext>
                    </a:extLst>
                  </p:cNvPr>
                  <p:cNvGrpSpPr/>
                  <p:nvPr/>
                </p:nvGrpSpPr>
                <p:grpSpPr>
                  <a:xfrm>
                    <a:off x="9049711" y="2403601"/>
                    <a:ext cx="91529" cy="91528"/>
                    <a:chOff x="9049711" y="2403601"/>
                    <a:chExt cx="91529" cy="91528"/>
                  </a:xfrm>
                </p:grpSpPr>
                <p:sp>
                  <p:nvSpPr>
                    <p:cNvPr id="744" name="Freeform: Shape 743">
                      <a:extLst>
                        <a:ext uri="{FF2B5EF4-FFF2-40B4-BE49-F238E27FC236}">
                          <a16:creationId xmlns:a16="http://schemas.microsoft.com/office/drawing/2014/main" id="{23FF2E9A-3B76-AE36-CA2C-FEFD6488A008}"/>
                        </a:ext>
                      </a:extLst>
                    </p:cNvPr>
                    <p:cNvSpPr/>
                    <p:nvPr/>
                  </p:nvSpPr>
                  <p:spPr>
                    <a:xfrm>
                      <a:off x="9095476"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45" name="Freeform: Shape 744">
                      <a:extLst>
                        <a:ext uri="{FF2B5EF4-FFF2-40B4-BE49-F238E27FC236}">
                          <a16:creationId xmlns:a16="http://schemas.microsoft.com/office/drawing/2014/main" id="{8755A64E-BA9E-D020-0ADA-C1D111383232}"/>
                        </a:ext>
                      </a:extLst>
                    </p:cNvPr>
                    <p:cNvSpPr/>
                    <p:nvPr/>
                  </p:nvSpPr>
                  <p:spPr>
                    <a:xfrm>
                      <a:off x="9049711"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87" name="Graphic 822">
                    <a:extLst>
                      <a:ext uri="{FF2B5EF4-FFF2-40B4-BE49-F238E27FC236}">
                        <a16:creationId xmlns:a16="http://schemas.microsoft.com/office/drawing/2014/main" id="{36F092CE-551F-45EE-0F77-5B40376F6EFB}"/>
                      </a:ext>
                    </a:extLst>
                  </p:cNvPr>
                  <p:cNvGrpSpPr/>
                  <p:nvPr/>
                </p:nvGrpSpPr>
                <p:grpSpPr>
                  <a:xfrm>
                    <a:off x="8996065" y="2403601"/>
                    <a:ext cx="91529" cy="91528"/>
                    <a:chOff x="8996065" y="2403601"/>
                    <a:chExt cx="91529" cy="91528"/>
                  </a:xfrm>
                </p:grpSpPr>
                <p:sp>
                  <p:nvSpPr>
                    <p:cNvPr id="742" name="Freeform: Shape 741">
                      <a:extLst>
                        <a:ext uri="{FF2B5EF4-FFF2-40B4-BE49-F238E27FC236}">
                          <a16:creationId xmlns:a16="http://schemas.microsoft.com/office/drawing/2014/main" id="{8591B76A-DE47-B229-E8F9-DA9472009657}"/>
                        </a:ext>
                      </a:extLst>
                    </p:cNvPr>
                    <p:cNvSpPr/>
                    <p:nvPr/>
                  </p:nvSpPr>
                  <p:spPr>
                    <a:xfrm>
                      <a:off x="9041830"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43" name="Freeform: Shape 742">
                      <a:extLst>
                        <a:ext uri="{FF2B5EF4-FFF2-40B4-BE49-F238E27FC236}">
                          <a16:creationId xmlns:a16="http://schemas.microsoft.com/office/drawing/2014/main" id="{56111210-52B9-3DE2-74FB-5E4554A34B3F}"/>
                        </a:ext>
                      </a:extLst>
                    </p:cNvPr>
                    <p:cNvSpPr/>
                    <p:nvPr/>
                  </p:nvSpPr>
                  <p:spPr>
                    <a:xfrm>
                      <a:off x="8996065"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88" name="Graphic 822">
                    <a:extLst>
                      <a:ext uri="{FF2B5EF4-FFF2-40B4-BE49-F238E27FC236}">
                        <a16:creationId xmlns:a16="http://schemas.microsoft.com/office/drawing/2014/main" id="{68486956-F25F-D817-031A-1E7C6D39ABBC}"/>
                      </a:ext>
                    </a:extLst>
                  </p:cNvPr>
                  <p:cNvGrpSpPr/>
                  <p:nvPr/>
                </p:nvGrpSpPr>
                <p:grpSpPr>
                  <a:xfrm>
                    <a:off x="8954496" y="2403601"/>
                    <a:ext cx="91529" cy="91528"/>
                    <a:chOff x="8954496" y="2403601"/>
                    <a:chExt cx="91529" cy="91528"/>
                  </a:xfrm>
                </p:grpSpPr>
                <p:sp>
                  <p:nvSpPr>
                    <p:cNvPr id="740" name="Freeform: Shape 739">
                      <a:extLst>
                        <a:ext uri="{FF2B5EF4-FFF2-40B4-BE49-F238E27FC236}">
                          <a16:creationId xmlns:a16="http://schemas.microsoft.com/office/drawing/2014/main" id="{2FA3B1AA-EB06-6C92-28C8-57BD1897D96C}"/>
                        </a:ext>
                      </a:extLst>
                    </p:cNvPr>
                    <p:cNvSpPr/>
                    <p:nvPr/>
                  </p:nvSpPr>
                  <p:spPr>
                    <a:xfrm>
                      <a:off x="9000260"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41" name="Freeform: Shape 740">
                      <a:extLst>
                        <a:ext uri="{FF2B5EF4-FFF2-40B4-BE49-F238E27FC236}">
                          <a16:creationId xmlns:a16="http://schemas.microsoft.com/office/drawing/2014/main" id="{AFBCD1C0-9F08-05B8-FF7C-01E24EB47994}"/>
                        </a:ext>
                      </a:extLst>
                    </p:cNvPr>
                    <p:cNvSpPr/>
                    <p:nvPr/>
                  </p:nvSpPr>
                  <p:spPr>
                    <a:xfrm>
                      <a:off x="8954496"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89" name="Graphic 822">
                    <a:extLst>
                      <a:ext uri="{FF2B5EF4-FFF2-40B4-BE49-F238E27FC236}">
                        <a16:creationId xmlns:a16="http://schemas.microsoft.com/office/drawing/2014/main" id="{3FD4B168-4F0A-8BA1-E305-A3425EAAC1C5}"/>
                      </a:ext>
                    </a:extLst>
                  </p:cNvPr>
                  <p:cNvGrpSpPr/>
                  <p:nvPr/>
                </p:nvGrpSpPr>
                <p:grpSpPr>
                  <a:xfrm>
                    <a:off x="8946741" y="2403601"/>
                    <a:ext cx="91529" cy="91528"/>
                    <a:chOff x="8946741" y="2403601"/>
                    <a:chExt cx="91529" cy="91528"/>
                  </a:xfrm>
                </p:grpSpPr>
                <p:sp>
                  <p:nvSpPr>
                    <p:cNvPr id="738" name="Freeform: Shape 737">
                      <a:extLst>
                        <a:ext uri="{FF2B5EF4-FFF2-40B4-BE49-F238E27FC236}">
                          <a16:creationId xmlns:a16="http://schemas.microsoft.com/office/drawing/2014/main" id="{291A8939-602B-1E04-B49D-1729824314D8}"/>
                        </a:ext>
                      </a:extLst>
                    </p:cNvPr>
                    <p:cNvSpPr/>
                    <p:nvPr/>
                  </p:nvSpPr>
                  <p:spPr>
                    <a:xfrm>
                      <a:off x="8992506"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39" name="Freeform: Shape 738">
                      <a:extLst>
                        <a:ext uri="{FF2B5EF4-FFF2-40B4-BE49-F238E27FC236}">
                          <a16:creationId xmlns:a16="http://schemas.microsoft.com/office/drawing/2014/main" id="{D9E2E591-BD66-749B-96CA-35FDA4548317}"/>
                        </a:ext>
                      </a:extLst>
                    </p:cNvPr>
                    <p:cNvSpPr/>
                    <p:nvPr/>
                  </p:nvSpPr>
                  <p:spPr>
                    <a:xfrm>
                      <a:off x="8946741"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0" name="Graphic 822">
                    <a:extLst>
                      <a:ext uri="{FF2B5EF4-FFF2-40B4-BE49-F238E27FC236}">
                        <a16:creationId xmlns:a16="http://schemas.microsoft.com/office/drawing/2014/main" id="{2D79DFF4-6C6A-EC4E-2AD0-CCDBD1346E03}"/>
                      </a:ext>
                    </a:extLst>
                  </p:cNvPr>
                  <p:cNvGrpSpPr/>
                  <p:nvPr/>
                </p:nvGrpSpPr>
                <p:grpSpPr>
                  <a:xfrm>
                    <a:off x="8937080" y="2403601"/>
                    <a:ext cx="91529" cy="91528"/>
                    <a:chOff x="8937080" y="2403601"/>
                    <a:chExt cx="91529" cy="91528"/>
                  </a:xfrm>
                </p:grpSpPr>
                <p:sp>
                  <p:nvSpPr>
                    <p:cNvPr id="736" name="Freeform: Shape 735">
                      <a:extLst>
                        <a:ext uri="{FF2B5EF4-FFF2-40B4-BE49-F238E27FC236}">
                          <a16:creationId xmlns:a16="http://schemas.microsoft.com/office/drawing/2014/main" id="{7618828F-42A8-9190-A54C-0A2BA0BAA2FD}"/>
                        </a:ext>
                      </a:extLst>
                    </p:cNvPr>
                    <p:cNvSpPr/>
                    <p:nvPr/>
                  </p:nvSpPr>
                  <p:spPr>
                    <a:xfrm>
                      <a:off x="8982844"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37" name="Freeform: Shape 736">
                      <a:extLst>
                        <a:ext uri="{FF2B5EF4-FFF2-40B4-BE49-F238E27FC236}">
                          <a16:creationId xmlns:a16="http://schemas.microsoft.com/office/drawing/2014/main" id="{E2CED8B8-DF92-60DE-B205-058E632B4EBD}"/>
                        </a:ext>
                      </a:extLst>
                    </p:cNvPr>
                    <p:cNvSpPr/>
                    <p:nvPr/>
                  </p:nvSpPr>
                  <p:spPr>
                    <a:xfrm>
                      <a:off x="8937080"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1" name="Graphic 822">
                    <a:extLst>
                      <a:ext uri="{FF2B5EF4-FFF2-40B4-BE49-F238E27FC236}">
                        <a16:creationId xmlns:a16="http://schemas.microsoft.com/office/drawing/2014/main" id="{37210950-18FE-394C-BBFC-BEA3911963CF}"/>
                      </a:ext>
                    </a:extLst>
                  </p:cNvPr>
                  <p:cNvGrpSpPr/>
                  <p:nvPr/>
                </p:nvGrpSpPr>
                <p:grpSpPr>
                  <a:xfrm>
                    <a:off x="8900976" y="2403601"/>
                    <a:ext cx="91529" cy="91528"/>
                    <a:chOff x="8900976" y="2403601"/>
                    <a:chExt cx="91529" cy="91528"/>
                  </a:xfrm>
                </p:grpSpPr>
                <p:sp>
                  <p:nvSpPr>
                    <p:cNvPr id="734" name="Freeform: Shape 733">
                      <a:extLst>
                        <a:ext uri="{FF2B5EF4-FFF2-40B4-BE49-F238E27FC236}">
                          <a16:creationId xmlns:a16="http://schemas.microsoft.com/office/drawing/2014/main" id="{E79B1911-4FDC-C857-0B56-815969F738EA}"/>
                        </a:ext>
                      </a:extLst>
                    </p:cNvPr>
                    <p:cNvSpPr/>
                    <p:nvPr/>
                  </p:nvSpPr>
                  <p:spPr>
                    <a:xfrm>
                      <a:off x="8946741"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35" name="Freeform: Shape 734">
                      <a:extLst>
                        <a:ext uri="{FF2B5EF4-FFF2-40B4-BE49-F238E27FC236}">
                          <a16:creationId xmlns:a16="http://schemas.microsoft.com/office/drawing/2014/main" id="{AE86E5B2-4E2F-B64C-0DFB-07D77D3102B7}"/>
                        </a:ext>
                      </a:extLst>
                    </p:cNvPr>
                    <p:cNvSpPr/>
                    <p:nvPr/>
                  </p:nvSpPr>
                  <p:spPr>
                    <a:xfrm>
                      <a:off x="8900976"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3" name="Graphic 822">
                    <a:extLst>
                      <a:ext uri="{FF2B5EF4-FFF2-40B4-BE49-F238E27FC236}">
                        <a16:creationId xmlns:a16="http://schemas.microsoft.com/office/drawing/2014/main" id="{C62C50D2-0DC4-DBE4-FF3A-F84CE174E0B0}"/>
                      </a:ext>
                    </a:extLst>
                  </p:cNvPr>
                  <p:cNvGrpSpPr/>
                  <p:nvPr/>
                </p:nvGrpSpPr>
                <p:grpSpPr>
                  <a:xfrm>
                    <a:off x="8891315" y="2403601"/>
                    <a:ext cx="91529" cy="91528"/>
                    <a:chOff x="8891315" y="2403601"/>
                    <a:chExt cx="91529" cy="91528"/>
                  </a:xfrm>
                </p:grpSpPr>
                <p:sp>
                  <p:nvSpPr>
                    <p:cNvPr id="732" name="Freeform: Shape 731">
                      <a:extLst>
                        <a:ext uri="{FF2B5EF4-FFF2-40B4-BE49-F238E27FC236}">
                          <a16:creationId xmlns:a16="http://schemas.microsoft.com/office/drawing/2014/main" id="{115611C5-DE4E-0A92-F042-438297BECC2E}"/>
                        </a:ext>
                      </a:extLst>
                    </p:cNvPr>
                    <p:cNvSpPr/>
                    <p:nvPr/>
                  </p:nvSpPr>
                  <p:spPr>
                    <a:xfrm>
                      <a:off x="8937080"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33" name="Freeform: Shape 732">
                      <a:extLst>
                        <a:ext uri="{FF2B5EF4-FFF2-40B4-BE49-F238E27FC236}">
                          <a16:creationId xmlns:a16="http://schemas.microsoft.com/office/drawing/2014/main" id="{C6A05403-2252-1068-5C30-04A8772BA852}"/>
                        </a:ext>
                      </a:extLst>
                    </p:cNvPr>
                    <p:cNvSpPr/>
                    <p:nvPr/>
                  </p:nvSpPr>
                  <p:spPr>
                    <a:xfrm>
                      <a:off x="8891315"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4" name="Graphic 822">
                    <a:extLst>
                      <a:ext uri="{FF2B5EF4-FFF2-40B4-BE49-F238E27FC236}">
                        <a16:creationId xmlns:a16="http://schemas.microsoft.com/office/drawing/2014/main" id="{005FDE62-CACC-AAED-5E40-019BE9FA52E4}"/>
                      </a:ext>
                    </a:extLst>
                  </p:cNvPr>
                  <p:cNvGrpSpPr/>
                  <p:nvPr/>
                </p:nvGrpSpPr>
                <p:grpSpPr>
                  <a:xfrm>
                    <a:off x="8860043" y="2403601"/>
                    <a:ext cx="91529" cy="91528"/>
                    <a:chOff x="8860043" y="2403601"/>
                    <a:chExt cx="91529" cy="91528"/>
                  </a:xfrm>
                </p:grpSpPr>
                <p:sp>
                  <p:nvSpPr>
                    <p:cNvPr id="730" name="Freeform: Shape 729">
                      <a:extLst>
                        <a:ext uri="{FF2B5EF4-FFF2-40B4-BE49-F238E27FC236}">
                          <a16:creationId xmlns:a16="http://schemas.microsoft.com/office/drawing/2014/main" id="{7735D552-573C-4DAF-3D6C-CF0E2164FC4D}"/>
                        </a:ext>
                      </a:extLst>
                    </p:cNvPr>
                    <p:cNvSpPr/>
                    <p:nvPr/>
                  </p:nvSpPr>
                  <p:spPr>
                    <a:xfrm>
                      <a:off x="8905807" y="2403601"/>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31" name="Freeform: Shape 730">
                      <a:extLst>
                        <a:ext uri="{FF2B5EF4-FFF2-40B4-BE49-F238E27FC236}">
                          <a16:creationId xmlns:a16="http://schemas.microsoft.com/office/drawing/2014/main" id="{A86AD1DF-6337-67BB-57E2-3204707EC781}"/>
                        </a:ext>
                      </a:extLst>
                    </p:cNvPr>
                    <p:cNvSpPr/>
                    <p:nvPr/>
                  </p:nvSpPr>
                  <p:spPr>
                    <a:xfrm>
                      <a:off x="8860043" y="2449366"/>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5" name="Graphic 822">
                    <a:extLst>
                      <a:ext uri="{FF2B5EF4-FFF2-40B4-BE49-F238E27FC236}">
                        <a16:creationId xmlns:a16="http://schemas.microsoft.com/office/drawing/2014/main" id="{BEB65E7F-0254-0DF4-8C83-B15C6F1904D8}"/>
                      </a:ext>
                    </a:extLst>
                  </p:cNvPr>
                  <p:cNvGrpSpPr/>
                  <p:nvPr/>
                </p:nvGrpSpPr>
                <p:grpSpPr>
                  <a:xfrm>
                    <a:off x="8043653" y="2144396"/>
                    <a:ext cx="91529" cy="91528"/>
                    <a:chOff x="8043653" y="2144396"/>
                    <a:chExt cx="91529" cy="91528"/>
                  </a:xfrm>
                </p:grpSpPr>
                <p:sp>
                  <p:nvSpPr>
                    <p:cNvPr id="728" name="Freeform: Shape 727">
                      <a:extLst>
                        <a:ext uri="{FF2B5EF4-FFF2-40B4-BE49-F238E27FC236}">
                          <a16:creationId xmlns:a16="http://schemas.microsoft.com/office/drawing/2014/main" id="{B168F517-0512-238B-D185-87DA6DBF8BFE}"/>
                        </a:ext>
                      </a:extLst>
                    </p:cNvPr>
                    <p:cNvSpPr/>
                    <p:nvPr/>
                  </p:nvSpPr>
                  <p:spPr>
                    <a:xfrm>
                      <a:off x="8089417" y="2144396"/>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29" name="Freeform: Shape 728">
                      <a:extLst>
                        <a:ext uri="{FF2B5EF4-FFF2-40B4-BE49-F238E27FC236}">
                          <a16:creationId xmlns:a16="http://schemas.microsoft.com/office/drawing/2014/main" id="{0493F52A-EBDD-51DE-64BA-A2BF4C36F623}"/>
                        </a:ext>
                      </a:extLst>
                    </p:cNvPr>
                    <p:cNvSpPr/>
                    <p:nvPr/>
                  </p:nvSpPr>
                  <p:spPr>
                    <a:xfrm>
                      <a:off x="8043653" y="219016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6" name="Graphic 822">
                    <a:extLst>
                      <a:ext uri="{FF2B5EF4-FFF2-40B4-BE49-F238E27FC236}">
                        <a16:creationId xmlns:a16="http://schemas.microsoft.com/office/drawing/2014/main" id="{303E63C1-0E54-B54E-A27C-E326ECE8276D}"/>
                      </a:ext>
                    </a:extLst>
                  </p:cNvPr>
                  <p:cNvGrpSpPr/>
                  <p:nvPr/>
                </p:nvGrpSpPr>
                <p:grpSpPr>
                  <a:xfrm>
                    <a:off x="8033737" y="2144396"/>
                    <a:ext cx="91529" cy="91528"/>
                    <a:chOff x="8033737" y="2144396"/>
                    <a:chExt cx="91529" cy="91528"/>
                  </a:xfrm>
                </p:grpSpPr>
                <p:sp>
                  <p:nvSpPr>
                    <p:cNvPr id="726" name="Freeform: Shape 725">
                      <a:extLst>
                        <a:ext uri="{FF2B5EF4-FFF2-40B4-BE49-F238E27FC236}">
                          <a16:creationId xmlns:a16="http://schemas.microsoft.com/office/drawing/2014/main" id="{493552B8-AF27-B064-8537-13A81E0F8DCE}"/>
                        </a:ext>
                      </a:extLst>
                    </p:cNvPr>
                    <p:cNvSpPr/>
                    <p:nvPr/>
                  </p:nvSpPr>
                  <p:spPr>
                    <a:xfrm>
                      <a:off x="8079502" y="2144396"/>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27" name="Freeform: Shape 726">
                      <a:extLst>
                        <a:ext uri="{FF2B5EF4-FFF2-40B4-BE49-F238E27FC236}">
                          <a16:creationId xmlns:a16="http://schemas.microsoft.com/office/drawing/2014/main" id="{DBA116F8-F0AD-B513-F13C-389D0FB166B8}"/>
                        </a:ext>
                      </a:extLst>
                    </p:cNvPr>
                    <p:cNvSpPr/>
                    <p:nvPr/>
                  </p:nvSpPr>
                  <p:spPr>
                    <a:xfrm>
                      <a:off x="8033737" y="219016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7" name="Graphic 822">
                    <a:extLst>
                      <a:ext uri="{FF2B5EF4-FFF2-40B4-BE49-F238E27FC236}">
                        <a16:creationId xmlns:a16="http://schemas.microsoft.com/office/drawing/2014/main" id="{027EA912-3042-DCD0-0CD3-A7773542943F}"/>
                      </a:ext>
                    </a:extLst>
                  </p:cNvPr>
                  <p:cNvGrpSpPr/>
                  <p:nvPr/>
                </p:nvGrpSpPr>
                <p:grpSpPr>
                  <a:xfrm>
                    <a:off x="7968268" y="2144396"/>
                    <a:ext cx="91529" cy="91528"/>
                    <a:chOff x="7968268" y="2144396"/>
                    <a:chExt cx="91529" cy="91528"/>
                  </a:xfrm>
                </p:grpSpPr>
                <p:sp>
                  <p:nvSpPr>
                    <p:cNvPr id="724" name="Freeform: Shape 723">
                      <a:extLst>
                        <a:ext uri="{FF2B5EF4-FFF2-40B4-BE49-F238E27FC236}">
                          <a16:creationId xmlns:a16="http://schemas.microsoft.com/office/drawing/2014/main" id="{C7EBD79C-2CE3-C867-671E-9292AC6CD4E5}"/>
                        </a:ext>
                      </a:extLst>
                    </p:cNvPr>
                    <p:cNvSpPr/>
                    <p:nvPr/>
                  </p:nvSpPr>
                  <p:spPr>
                    <a:xfrm>
                      <a:off x="8014033" y="2144396"/>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25" name="Freeform: Shape 724">
                      <a:extLst>
                        <a:ext uri="{FF2B5EF4-FFF2-40B4-BE49-F238E27FC236}">
                          <a16:creationId xmlns:a16="http://schemas.microsoft.com/office/drawing/2014/main" id="{C683C50F-B1F2-4965-573E-7607F067A7AA}"/>
                        </a:ext>
                      </a:extLst>
                    </p:cNvPr>
                    <p:cNvSpPr/>
                    <p:nvPr/>
                  </p:nvSpPr>
                  <p:spPr>
                    <a:xfrm>
                      <a:off x="7968268" y="219016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8" name="Graphic 822">
                    <a:extLst>
                      <a:ext uri="{FF2B5EF4-FFF2-40B4-BE49-F238E27FC236}">
                        <a16:creationId xmlns:a16="http://schemas.microsoft.com/office/drawing/2014/main" id="{4ED56FF6-71BF-C930-A702-620825A96222}"/>
                      </a:ext>
                    </a:extLst>
                  </p:cNvPr>
                  <p:cNvGrpSpPr/>
                  <p:nvPr/>
                </p:nvGrpSpPr>
                <p:grpSpPr>
                  <a:xfrm>
                    <a:off x="7433967" y="1937439"/>
                    <a:ext cx="91529" cy="91528"/>
                    <a:chOff x="7433967" y="1937439"/>
                    <a:chExt cx="91529" cy="91528"/>
                  </a:xfrm>
                </p:grpSpPr>
                <p:sp>
                  <p:nvSpPr>
                    <p:cNvPr id="722" name="Freeform: Shape 721">
                      <a:extLst>
                        <a:ext uri="{FF2B5EF4-FFF2-40B4-BE49-F238E27FC236}">
                          <a16:creationId xmlns:a16="http://schemas.microsoft.com/office/drawing/2014/main" id="{65BB5ADF-D843-6EEB-8AFE-678147A1459A}"/>
                        </a:ext>
                      </a:extLst>
                    </p:cNvPr>
                    <p:cNvSpPr/>
                    <p:nvPr/>
                  </p:nvSpPr>
                  <p:spPr>
                    <a:xfrm>
                      <a:off x="7479731" y="1937439"/>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23" name="Freeform: Shape 722">
                      <a:extLst>
                        <a:ext uri="{FF2B5EF4-FFF2-40B4-BE49-F238E27FC236}">
                          <a16:creationId xmlns:a16="http://schemas.microsoft.com/office/drawing/2014/main" id="{71510BF5-82F2-810D-33B9-8785BC299EBF}"/>
                        </a:ext>
                      </a:extLst>
                    </p:cNvPr>
                    <p:cNvSpPr/>
                    <p:nvPr/>
                  </p:nvSpPr>
                  <p:spPr>
                    <a:xfrm>
                      <a:off x="7433967" y="198320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599" name="Graphic 822">
                    <a:extLst>
                      <a:ext uri="{FF2B5EF4-FFF2-40B4-BE49-F238E27FC236}">
                        <a16:creationId xmlns:a16="http://schemas.microsoft.com/office/drawing/2014/main" id="{53B7CB6E-C83F-B93A-2481-EC730F3991A6}"/>
                      </a:ext>
                    </a:extLst>
                  </p:cNvPr>
                  <p:cNvGrpSpPr/>
                  <p:nvPr/>
                </p:nvGrpSpPr>
                <p:grpSpPr>
                  <a:xfrm>
                    <a:off x="7392016" y="1937439"/>
                    <a:ext cx="91529" cy="91528"/>
                    <a:chOff x="7392016" y="1937439"/>
                    <a:chExt cx="91529" cy="91528"/>
                  </a:xfrm>
                </p:grpSpPr>
                <p:sp>
                  <p:nvSpPr>
                    <p:cNvPr id="720" name="Freeform: Shape 719">
                      <a:extLst>
                        <a:ext uri="{FF2B5EF4-FFF2-40B4-BE49-F238E27FC236}">
                          <a16:creationId xmlns:a16="http://schemas.microsoft.com/office/drawing/2014/main" id="{D209D0E5-4142-1317-679B-8376D5AF673F}"/>
                        </a:ext>
                      </a:extLst>
                    </p:cNvPr>
                    <p:cNvSpPr/>
                    <p:nvPr/>
                  </p:nvSpPr>
                  <p:spPr>
                    <a:xfrm>
                      <a:off x="7437780" y="1937439"/>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21" name="Freeform: Shape 720">
                      <a:extLst>
                        <a:ext uri="{FF2B5EF4-FFF2-40B4-BE49-F238E27FC236}">
                          <a16:creationId xmlns:a16="http://schemas.microsoft.com/office/drawing/2014/main" id="{6EC58D0B-542D-DA2A-0E0D-B103E77B81F1}"/>
                        </a:ext>
                      </a:extLst>
                    </p:cNvPr>
                    <p:cNvSpPr/>
                    <p:nvPr/>
                  </p:nvSpPr>
                  <p:spPr>
                    <a:xfrm>
                      <a:off x="7392016" y="198320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0" name="Graphic 822">
                    <a:extLst>
                      <a:ext uri="{FF2B5EF4-FFF2-40B4-BE49-F238E27FC236}">
                        <a16:creationId xmlns:a16="http://schemas.microsoft.com/office/drawing/2014/main" id="{3AAD0207-7781-8B3E-ABE1-B9385D298C45}"/>
                      </a:ext>
                    </a:extLst>
                  </p:cNvPr>
                  <p:cNvGrpSpPr/>
                  <p:nvPr/>
                </p:nvGrpSpPr>
                <p:grpSpPr>
                  <a:xfrm>
                    <a:off x="7277096" y="1754127"/>
                    <a:ext cx="91529" cy="91528"/>
                    <a:chOff x="7277096" y="1754127"/>
                    <a:chExt cx="91529" cy="91528"/>
                  </a:xfrm>
                </p:grpSpPr>
                <p:sp>
                  <p:nvSpPr>
                    <p:cNvPr id="718" name="Freeform: Shape 717">
                      <a:extLst>
                        <a:ext uri="{FF2B5EF4-FFF2-40B4-BE49-F238E27FC236}">
                          <a16:creationId xmlns:a16="http://schemas.microsoft.com/office/drawing/2014/main" id="{75D12505-2A35-D64C-082E-DFCE3BEE976E}"/>
                        </a:ext>
                      </a:extLst>
                    </p:cNvPr>
                    <p:cNvSpPr/>
                    <p:nvPr/>
                  </p:nvSpPr>
                  <p:spPr>
                    <a:xfrm>
                      <a:off x="7322860"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19" name="Freeform: Shape 718">
                      <a:extLst>
                        <a:ext uri="{FF2B5EF4-FFF2-40B4-BE49-F238E27FC236}">
                          <a16:creationId xmlns:a16="http://schemas.microsoft.com/office/drawing/2014/main" id="{D105EFE2-C922-8320-2760-658392E2D586}"/>
                        </a:ext>
                      </a:extLst>
                    </p:cNvPr>
                    <p:cNvSpPr/>
                    <p:nvPr/>
                  </p:nvSpPr>
                  <p:spPr>
                    <a:xfrm>
                      <a:off x="7277096"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1" name="Graphic 822">
                    <a:extLst>
                      <a:ext uri="{FF2B5EF4-FFF2-40B4-BE49-F238E27FC236}">
                        <a16:creationId xmlns:a16="http://schemas.microsoft.com/office/drawing/2014/main" id="{CF403CDA-A6EF-FDFF-61EF-39D00A28A5D1}"/>
                      </a:ext>
                    </a:extLst>
                  </p:cNvPr>
                  <p:cNvGrpSpPr/>
                  <p:nvPr/>
                </p:nvGrpSpPr>
                <p:grpSpPr>
                  <a:xfrm>
                    <a:off x="7268070" y="1754127"/>
                    <a:ext cx="91529" cy="91528"/>
                    <a:chOff x="7268070" y="1754127"/>
                    <a:chExt cx="91529" cy="91528"/>
                  </a:xfrm>
                </p:grpSpPr>
                <p:sp>
                  <p:nvSpPr>
                    <p:cNvPr id="716" name="Freeform: Shape 715">
                      <a:extLst>
                        <a:ext uri="{FF2B5EF4-FFF2-40B4-BE49-F238E27FC236}">
                          <a16:creationId xmlns:a16="http://schemas.microsoft.com/office/drawing/2014/main" id="{1E897BD9-32EE-B978-4D07-26EA6A720D40}"/>
                        </a:ext>
                      </a:extLst>
                    </p:cNvPr>
                    <p:cNvSpPr/>
                    <p:nvPr/>
                  </p:nvSpPr>
                  <p:spPr>
                    <a:xfrm>
                      <a:off x="7313834"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17" name="Freeform: Shape 716">
                      <a:extLst>
                        <a:ext uri="{FF2B5EF4-FFF2-40B4-BE49-F238E27FC236}">
                          <a16:creationId xmlns:a16="http://schemas.microsoft.com/office/drawing/2014/main" id="{DA00B9FA-7FA1-D0F5-E1A1-3509A180C70C}"/>
                        </a:ext>
                      </a:extLst>
                    </p:cNvPr>
                    <p:cNvSpPr/>
                    <p:nvPr/>
                  </p:nvSpPr>
                  <p:spPr>
                    <a:xfrm>
                      <a:off x="7268070"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2" name="Graphic 822">
                    <a:extLst>
                      <a:ext uri="{FF2B5EF4-FFF2-40B4-BE49-F238E27FC236}">
                        <a16:creationId xmlns:a16="http://schemas.microsoft.com/office/drawing/2014/main" id="{FE63BD8A-8513-4B52-2169-62DF244D4FE2}"/>
                      </a:ext>
                    </a:extLst>
                  </p:cNvPr>
                  <p:cNvGrpSpPr/>
                  <p:nvPr/>
                </p:nvGrpSpPr>
                <p:grpSpPr>
                  <a:xfrm>
                    <a:off x="7234255" y="1754127"/>
                    <a:ext cx="91529" cy="91528"/>
                    <a:chOff x="7234255" y="1754127"/>
                    <a:chExt cx="91529" cy="91528"/>
                  </a:xfrm>
                </p:grpSpPr>
                <p:sp>
                  <p:nvSpPr>
                    <p:cNvPr id="714" name="Freeform: Shape 713">
                      <a:extLst>
                        <a:ext uri="{FF2B5EF4-FFF2-40B4-BE49-F238E27FC236}">
                          <a16:creationId xmlns:a16="http://schemas.microsoft.com/office/drawing/2014/main" id="{A173CCCE-750E-FFE0-C32B-11CB165F414D}"/>
                        </a:ext>
                      </a:extLst>
                    </p:cNvPr>
                    <p:cNvSpPr/>
                    <p:nvPr/>
                  </p:nvSpPr>
                  <p:spPr>
                    <a:xfrm>
                      <a:off x="7280020"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15" name="Freeform: Shape 714">
                      <a:extLst>
                        <a:ext uri="{FF2B5EF4-FFF2-40B4-BE49-F238E27FC236}">
                          <a16:creationId xmlns:a16="http://schemas.microsoft.com/office/drawing/2014/main" id="{2CF3D8FF-3820-D7B2-804F-796CCCCC27D4}"/>
                        </a:ext>
                      </a:extLst>
                    </p:cNvPr>
                    <p:cNvSpPr/>
                    <p:nvPr/>
                  </p:nvSpPr>
                  <p:spPr>
                    <a:xfrm>
                      <a:off x="7234255"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3" name="Graphic 822">
                    <a:extLst>
                      <a:ext uri="{FF2B5EF4-FFF2-40B4-BE49-F238E27FC236}">
                        <a16:creationId xmlns:a16="http://schemas.microsoft.com/office/drawing/2014/main" id="{3CDEDFBC-CB31-9125-546B-B9113CF5B986}"/>
                      </a:ext>
                    </a:extLst>
                  </p:cNvPr>
                  <p:cNvGrpSpPr/>
                  <p:nvPr/>
                </p:nvGrpSpPr>
                <p:grpSpPr>
                  <a:xfrm>
                    <a:off x="7226627" y="1754127"/>
                    <a:ext cx="91529" cy="91528"/>
                    <a:chOff x="7226627" y="1754127"/>
                    <a:chExt cx="91529" cy="91528"/>
                  </a:xfrm>
                </p:grpSpPr>
                <p:sp>
                  <p:nvSpPr>
                    <p:cNvPr id="712" name="Freeform: Shape 711">
                      <a:extLst>
                        <a:ext uri="{FF2B5EF4-FFF2-40B4-BE49-F238E27FC236}">
                          <a16:creationId xmlns:a16="http://schemas.microsoft.com/office/drawing/2014/main" id="{AA07E995-D950-B824-77F4-F00D38F1D366}"/>
                        </a:ext>
                      </a:extLst>
                    </p:cNvPr>
                    <p:cNvSpPr/>
                    <p:nvPr/>
                  </p:nvSpPr>
                  <p:spPr>
                    <a:xfrm>
                      <a:off x="7272392"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13" name="Freeform: Shape 712">
                      <a:extLst>
                        <a:ext uri="{FF2B5EF4-FFF2-40B4-BE49-F238E27FC236}">
                          <a16:creationId xmlns:a16="http://schemas.microsoft.com/office/drawing/2014/main" id="{10899E63-8274-716C-A84A-5058F49ECB71}"/>
                        </a:ext>
                      </a:extLst>
                    </p:cNvPr>
                    <p:cNvSpPr/>
                    <p:nvPr/>
                  </p:nvSpPr>
                  <p:spPr>
                    <a:xfrm>
                      <a:off x="7226627"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4" name="Graphic 822">
                    <a:extLst>
                      <a:ext uri="{FF2B5EF4-FFF2-40B4-BE49-F238E27FC236}">
                        <a16:creationId xmlns:a16="http://schemas.microsoft.com/office/drawing/2014/main" id="{73580C83-CEDB-ED30-8CCF-B9486D1E0594}"/>
                      </a:ext>
                    </a:extLst>
                  </p:cNvPr>
                  <p:cNvGrpSpPr/>
                  <p:nvPr/>
                </p:nvGrpSpPr>
                <p:grpSpPr>
                  <a:xfrm>
                    <a:off x="7181880" y="1754127"/>
                    <a:ext cx="91529" cy="91528"/>
                    <a:chOff x="7181880" y="1754127"/>
                    <a:chExt cx="91529" cy="91528"/>
                  </a:xfrm>
                </p:grpSpPr>
                <p:sp>
                  <p:nvSpPr>
                    <p:cNvPr id="710" name="Freeform: Shape 709">
                      <a:extLst>
                        <a:ext uri="{FF2B5EF4-FFF2-40B4-BE49-F238E27FC236}">
                          <a16:creationId xmlns:a16="http://schemas.microsoft.com/office/drawing/2014/main" id="{513D2778-DC4F-C54E-08A3-35EE76B51CC1}"/>
                        </a:ext>
                      </a:extLst>
                    </p:cNvPr>
                    <p:cNvSpPr/>
                    <p:nvPr/>
                  </p:nvSpPr>
                  <p:spPr>
                    <a:xfrm>
                      <a:off x="7227644"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11" name="Freeform: Shape 710">
                      <a:extLst>
                        <a:ext uri="{FF2B5EF4-FFF2-40B4-BE49-F238E27FC236}">
                          <a16:creationId xmlns:a16="http://schemas.microsoft.com/office/drawing/2014/main" id="{16C8C770-BE38-BF05-D92D-BE7F61E24619}"/>
                        </a:ext>
                      </a:extLst>
                    </p:cNvPr>
                    <p:cNvSpPr/>
                    <p:nvPr/>
                  </p:nvSpPr>
                  <p:spPr>
                    <a:xfrm>
                      <a:off x="7181880"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5" name="Graphic 822">
                    <a:extLst>
                      <a:ext uri="{FF2B5EF4-FFF2-40B4-BE49-F238E27FC236}">
                        <a16:creationId xmlns:a16="http://schemas.microsoft.com/office/drawing/2014/main" id="{D4969989-31F1-5292-CC0C-E5E6F3407CE9}"/>
                      </a:ext>
                    </a:extLst>
                  </p:cNvPr>
                  <p:cNvGrpSpPr/>
                  <p:nvPr/>
                </p:nvGrpSpPr>
                <p:grpSpPr>
                  <a:xfrm>
                    <a:off x="7172473" y="1754127"/>
                    <a:ext cx="91529" cy="91528"/>
                    <a:chOff x="7172473" y="1754127"/>
                    <a:chExt cx="91529" cy="91528"/>
                  </a:xfrm>
                </p:grpSpPr>
                <p:sp>
                  <p:nvSpPr>
                    <p:cNvPr id="708" name="Freeform: Shape 707">
                      <a:extLst>
                        <a:ext uri="{FF2B5EF4-FFF2-40B4-BE49-F238E27FC236}">
                          <a16:creationId xmlns:a16="http://schemas.microsoft.com/office/drawing/2014/main" id="{E2349894-90C0-8DD3-FCDA-5EF266BF6065}"/>
                        </a:ext>
                      </a:extLst>
                    </p:cNvPr>
                    <p:cNvSpPr/>
                    <p:nvPr/>
                  </p:nvSpPr>
                  <p:spPr>
                    <a:xfrm>
                      <a:off x="7218237"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09" name="Freeform: Shape 708">
                      <a:extLst>
                        <a:ext uri="{FF2B5EF4-FFF2-40B4-BE49-F238E27FC236}">
                          <a16:creationId xmlns:a16="http://schemas.microsoft.com/office/drawing/2014/main" id="{5617E070-020C-1966-6FE7-FBB320313724}"/>
                        </a:ext>
                      </a:extLst>
                    </p:cNvPr>
                    <p:cNvSpPr/>
                    <p:nvPr/>
                  </p:nvSpPr>
                  <p:spPr>
                    <a:xfrm>
                      <a:off x="7172473"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6" name="Graphic 822">
                    <a:extLst>
                      <a:ext uri="{FF2B5EF4-FFF2-40B4-BE49-F238E27FC236}">
                        <a16:creationId xmlns:a16="http://schemas.microsoft.com/office/drawing/2014/main" id="{78E7502E-352C-A408-A132-43214250B8E8}"/>
                      </a:ext>
                    </a:extLst>
                  </p:cNvPr>
                  <p:cNvGrpSpPr/>
                  <p:nvPr/>
                </p:nvGrpSpPr>
                <p:grpSpPr>
                  <a:xfrm>
                    <a:off x="7163066" y="1754127"/>
                    <a:ext cx="91529" cy="91528"/>
                    <a:chOff x="7163066" y="1754127"/>
                    <a:chExt cx="91529" cy="91528"/>
                  </a:xfrm>
                </p:grpSpPr>
                <p:sp>
                  <p:nvSpPr>
                    <p:cNvPr id="706" name="Freeform: Shape 705">
                      <a:extLst>
                        <a:ext uri="{FF2B5EF4-FFF2-40B4-BE49-F238E27FC236}">
                          <a16:creationId xmlns:a16="http://schemas.microsoft.com/office/drawing/2014/main" id="{76B70969-B410-7CF6-2834-BBD971AECB5D}"/>
                        </a:ext>
                      </a:extLst>
                    </p:cNvPr>
                    <p:cNvSpPr/>
                    <p:nvPr/>
                  </p:nvSpPr>
                  <p:spPr>
                    <a:xfrm>
                      <a:off x="7208830"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07" name="Freeform: Shape 706">
                      <a:extLst>
                        <a:ext uri="{FF2B5EF4-FFF2-40B4-BE49-F238E27FC236}">
                          <a16:creationId xmlns:a16="http://schemas.microsoft.com/office/drawing/2014/main" id="{7F41F75F-0603-E552-47C7-0126B096CFA2}"/>
                        </a:ext>
                      </a:extLst>
                    </p:cNvPr>
                    <p:cNvSpPr/>
                    <p:nvPr/>
                  </p:nvSpPr>
                  <p:spPr>
                    <a:xfrm>
                      <a:off x="7163066"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7" name="Graphic 822">
                    <a:extLst>
                      <a:ext uri="{FF2B5EF4-FFF2-40B4-BE49-F238E27FC236}">
                        <a16:creationId xmlns:a16="http://schemas.microsoft.com/office/drawing/2014/main" id="{CCF01DDE-9018-C1B8-919B-B9C2A650458B}"/>
                      </a:ext>
                    </a:extLst>
                  </p:cNvPr>
                  <p:cNvGrpSpPr/>
                  <p:nvPr/>
                </p:nvGrpSpPr>
                <p:grpSpPr>
                  <a:xfrm>
                    <a:off x="7153658" y="1754127"/>
                    <a:ext cx="91529" cy="91528"/>
                    <a:chOff x="7153658" y="1754127"/>
                    <a:chExt cx="91529" cy="91528"/>
                  </a:xfrm>
                </p:grpSpPr>
                <p:sp>
                  <p:nvSpPr>
                    <p:cNvPr id="704" name="Freeform: Shape 703">
                      <a:extLst>
                        <a:ext uri="{FF2B5EF4-FFF2-40B4-BE49-F238E27FC236}">
                          <a16:creationId xmlns:a16="http://schemas.microsoft.com/office/drawing/2014/main" id="{3A2F2841-D58F-541E-3343-DB97E5068612}"/>
                        </a:ext>
                      </a:extLst>
                    </p:cNvPr>
                    <p:cNvSpPr/>
                    <p:nvPr/>
                  </p:nvSpPr>
                  <p:spPr>
                    <a:xfrm>
                      <a:off x="7199423" y="175412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05" name="Freeform: Shape 704">
                      <a:extLst>
                        <a:ext uri="{FF2B5EF4-FFF2-40B4-BE49-F238E27FC236}">
                          <a16:creationId xmlns:a16="http://schemas.microsoft.com/office/drawing/2014/main" id="{D58BC07C-BCA1-5EC2-A258-D0AEBB70B8BB}"/>
                        </a:ext>
                      </a:extLst>
                    </p:cNvPr>
                    <p:cNvSpPr/>
                    <p:nvPr/>
                  </p:nvSpPr>
                  <p:spPr>
                    <a:xfrm>
                      <a:off x="7153658" y="179989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8" name="Graphic 822">
                    <a:extLst>
                      <a:ext uri="{FF2B5EF4-FFF2-40B4-BE49-F238E27FC236}">
                        <a16:creationId xmlns:a16="http://schemas.microsoft.com/office/drawing/2014/main" id="{9369BFA8-54B1-3324-0E33-347CA177BBF9}"/>
                      </a:ext>
                    </a:extLst>
                  </p:cNvPr>
                  <p:cNvGrpSpPr/>
                  <p:nvPr/>
                </p:nvGrpSpPr>
                <p:grpSpPr>
                  <a:xfrm>
                    <a:off x="7152133" y="1638953"/>
                    <a:ext cx="91529" cy="91528"/>
                    <a:chOff x="7152133" y="1638953"/>
                    <a:chExt cx="91529" cy="91528"/>
                  </a:xfrm>
                </p:grpSpPr>
                <p:sp>
                  <p:nvSpPr>
                    <p:cNvPr id="702" name="Freeform: Shape 701">
                      <a:extLst>
                        <a:ext uri="{FF2B5EF4-FFF2-40B4-BE49-F238E27FC236}">
                          <a16:creationId xmlns:a16="http://schemas.microsoft.com/office/drawing/2014/main" id="{AE2C275A-2237-543E-710B-743B13B6773C}"/>
                        </a:ext>
                      </a:extLst>
                    </p:cNvPr>
                    <p:cNvSpPr/>
                    <p:nvPr/>
                  </p:nvSpPr>
                  <p:spPr>
                    <a:xfrm>
                      <a:off x="7197897"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03" name="Freeform: Shape 702">
                      <a:extLst>
                        <a:ext uri="{FF2B5EF4-FFF2-40B4-BE49-F238E27FC236}">
                          <a16:creationId xmlns:a16="http://schemas.microsoft.com/office/drawing/2014/main" id="{EF71ACBD-2A71-616F-590A-E727F534EFDF}"/>
                        </a:ext>
                      </a:extLst>
                    </p:cNvPr>
                    <p:cNvSpPr/>
                    <p:nvPr/>
                  </p:nvSpPr>
                  <p:spPr>
                    <a:xfrm>
                      <a:off x="7152133"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09" name="Graphic 822">
                    <a:extLst>
                      <a:ext uri="{FF2B5EF4-FFF2-40B4-BE49-F238E27FC236}">
                        <a16:creationId xmlns:a16="http://schemas.microsoft.com/office/drawing/2014/main" id="{06800140-7795-816D-BE97-7F2C12603FAA}"/>
                      </a:ext>
                    </a:extLst>
                  </p:cNvPr>
                  <p:cNvGrpSpPr/>
                  <p:nvPr/>
                </p:nvGrpSpPr>
                <p:grpSpPr>
                  <a:xfrm>
                    <a:off x="7142599" y="1638953"/>
                    <a:ext cx="91529" cy="91528"/>
                    <a:chOff x="7142599" y="1638953"/>
                    <a:chExt cx="91529" cy="91528"/>
                  </a:xfrm>
                </p:grpSpPr>
                <p:sp>
                  <p:nvSpPr>
                    <p:cNvPr id="700" name="Freeform: Shape 699">
                      <a:extLst>
                        <a:ext uri="{FF2B5EF4-FFF2-40B4-BE49-F238E27FC236}">
                          <a16:creationId xmlns:a16="http://schemas.microsoft.com/office/drawing/2014/main" id="{25B7727C-43B8-01EA-9927-17BC95B3378D}"/>
                        </a:ext>
                      </a:extLst>
                    </p:cNvPr>
                    <p:cNvSpPr/>
                    <p:nvPr/>
                  </p:nvSpPr>
                  <p:spPr>
                    <a:xfrm>
                      <a:off x="7188363"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01" name="Freeform: Shape 700">
                      <a:extLst>
                        <a:ext uri="{FF2B5EF4-FFF2-40B4-BE49-F238E27FC236}">
                          <a16:creationId xmlns:a16="http://schemas.microsoft.com/office/drawing/2014/main" id="{402B9B78-FAC6-9CFA-41B4-781FD0FC5298}"/>
                        </a:ext>
                      </a:extLst>
                    </p:cNvPr>
                    <p:cNvSpPr/>
                    <p:nvPr/>
                  </p:nvSpPr>
                  <p:spPr>
                    <a:xfrm>
                      <a:off x="7142599"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0" name="Graphic 822">
                    <a:extLst>
                      <a:ext uri="{FF2B5EF4-FFF2-40B4-BE49-F238E27FC236}">
                        <a16:creationId xmlns:a16="http://schemas.microsoft.com/office/drawing/2014/main" id="{4851928C-6A5D-4E88-878E-627F46570EE8}"/>
                      </a:ext>
                    </a:extLst>
                  </p:cNvPr>
                  <p:cNvGrpSpPr/>
                  <p:nvPr/>
                </p:nvGrpSpPr>
                <p:grpSpPr>
                  <a:xfrm>
                    <a:off x="7133064" y="1638953"/>
                    <a:ext cx="91529" cy="91528"/>
                    <a:chOff x="7133064" y="1638953"/>
                    <a:chExt cx="91529" cy="91528"/>
                  </a:xfrm>
                </p:grpSpPr>
                <p:sp>
                  <p:nvSpPr>
                    <p:cNvPr id="698" name="Freeform: Shape 697">
                      <a:extLst>
                        <a:ext uri="{FF2B5EF4-FFF2-40B4-BE49-F238E27FC236}">
                          <a16:creationId xmlns:a16="http://schemas.microsoft.com/office/drawing/2014/main" id="{EFB7DD94-B5D2-1738-2B79-19ECE268005F}"/>
                        </a:ext>
                      </a:extLst>
                    </p:cNvPr>
                    <p:cNvSpPr/>
                    <p:nvPr/>
                  </p:nvSpPr>
                  <p:spPr>
                    <a:xfrm>
                      <a:off x="7178829"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99" name="Freeform: Shape 698">
                      <a:extLst>
                        <a:ext uri="{FF2B5EF4-FFF2-40B4-BE49-F238E27FC236}">
                          <a16:creationId xmlns:a16="http://schemas.microsoft.com/office/drawing/2014/main" id="{7A25DCC3-628F-425D-C678-82C7E461FF9D}"/>
                        </a:ext>
                      </a:extLst>
                    </p:cNvPr>
                    <p:cNvSpPr/>
                    <p:nvPr/>
                  </p:nvSpPr>
                  <p:spPr>
                    <a:xfrm>
                      <a:off x="7133064"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1" name="Graphic 822">
                    <a:extLst>
                      <a:ext uri="{FF2B5EF4-FFF2-40B4-BE49-F238E27FC236}">
                        <a16:creationId xmlns:a16="http://schemas.microsoft.com/office/drawing/2014/main" id="{D4525D35-0CE3-3175-81E5-B66111344629}"/>
                      </a:ext>
                    </a:extLst>
                  </p:cNvPr>
                  <p:cNvGrpSpPr/>
                  <p:nvPr/>
                </p:nvGrpSpPr>
                <p:grpSpPr>
                  <a:xfrm>
                    <a:off x="7123657" y="1638953"/>
                    <a:ext cx="91529" cy="91528"/>
                    <a:chOff x="7123657" y="1638953"/>
                    <a:chExt cx="91529" cy="91528"/>
                  </a:xfrm>
                </p:grpSpPr>
                <p:sp>
                  <p:nvSpPr>
                    <p:cNvPr id="696" name="Freeform: Shape 695">
                      <a:extLst>
                        <a:ext uri="{FF2B5EF4-FFF2-40B4-BE49-F238E27FC236}">
                          <a16:creationId xmlns:a16="http://schemas.microsoft.com/office/drawing/2014/main" id="{74C1CDD5-A18F-4357-C310-D51E9D448AF3}"/>
                        </a:ext>
                      </a:extLst>
                    </p:cNvPr>
                    <p:cNvSpPr/>
                    <p:nvPr/>
                  </p:nvSpPr>
                  <p:spPr>
                    <a:xfrm>
                      <a:off x="7169422"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97" name="Freeform: Shape 696">
                      <a:extLst>
                        <a:ext uri="{FF2B5EF4-FFF2-40B4-BE49-F238E27FC236}">
                          <a16:creationId xmlns:a16="http://schemas.microsoft.com/office/drawing/2014/main" id="{A81F58F8-0F83-FDAD-519C-7A498216FC8E}"/>
                        </a:ext>
                      </a:extLst>
                    </p:cNvPr>
                    <p:cNvSpPr/>
                    <p:nvPr/>
                  </p:nvSpPr>
                  <p:spPr>
                    <a:xfrm>
                      <a:off x="7123657"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2" name="Graphic 822">
                    <a:extLst>
                      <a:ext uri="{FF2B5EF4-FFF2-40B4-BE49-F238E27FC236}">
                        <a16:creationId xmlns:a16="http://schemas.microsoft.com/office/drawing/2014/main" id="{6BDC2F36-5E6E-719A-B303-00725D08A87A}"/>
                      </a:ext>
                    </a:extLst>
                  </p:cNvPr>
                  <p:cNvGrpSpPr/>
                  <p:nvPr/>
                </p:nvGrpSpPr>
                <p:grpSpPr>
                  <a:xfrm>
                    <a:off x="7114123" y="1638953"/>
                    <a:ext cx="91529" cy="91528"/>
                    <a:chOff x="7114123" y="1638953"/>
                    <a:chExt cx="91529" cy="91528"/>
                  </a:xfrm>
                </p:grpSpPr>
                <p:sp>
                  <p:nvSpPr>
                    <p:cNvPr id="694" name="Freeform: Shape 693">
                      <a:extLst>
                        <a:ext uri="{FF2B5EF4-FFF2-40B4-BE49-F238E27FC236}">
                          <a16:creationId xmlns:a16="http://schemas.microsoft.com/office/drawing/2014/main" id="{B1E01964-D561-F926-9A65-EAA89540AFE1}"/>
                        </a:ext>
                      </a:extLst>
                    </p:cNvPr>
                    <p:cNvSpPr/>
                    <p:nvPr/>
                  </p:nvSpPr>
                  <p:spPr>
                    <a:xfrm>
                      <a:off x="7159887"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95" name="Freeform: Shape 694">
                      <a:extLst>
                        <a:ext uri="{FF2B5EF4-FFF2-40B4-BE49-F238E27FC236}">
                          <a16:creationId xmlns:a16="http://schemas.microsoft.com/office/drawing/2014/main" id="{4ED7C187-6264-99E4-8F3D-FD390A460275}"/>
                        </a:ext>
                      </a:extLst>
                    </p:cNvPr>
                    <p:cNvSpPr/>
                    <p:nvPr/>
                  </p:nvSpPr>
                  <p:spPr>
                    <a:xfrm>
                      <a:off x="7114123"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3" name="Graphic 822">
                    <a:extLst>
                      <a:ext uri="{FF2B5EF4-FFF2-40B4-BE49-F238E27FC236}">
                        <a16:creationId xmlns:a16="http://schemas.microsoft.com/office/drawing/2014/main" id="{A06CC7B6-DCE7-31AE-39D5-F836A1E14D1D}"/>
                      </a:ext>
                    </a:extLst>
                  </p:cNvPr>
                  <p:cNvGrpSpPr/>
                  <p:nvPr/>
                </p:nvGrpSpPr>
                <p:grpSpPr>
                  <a:xfrm>
                    <a:off x="7087300" y="1638953"/>
                    <a:ext cx="91529" cy="91528"/>
                    <a:chOff x="7087300" y="1638953"/>
                    <a:chExt cx="91529" cy="91528"/>
                  </a:xfrm>
                </p:grpSpPr>
                <p:sp>
                  <p:nvSpPr>
                    <p:cNvPr id="692" name="Freeform: Shape 691">
                      <a:extLst>
                        <a:ext uri="{FF2B5EF4-FFF2-40B4-BE49-F238E27FC236}">
                          <a16:creationId xmlns:a16="http://schemas.microsoft.com/office/drawing/2014/main" id="{2FF6C7A0-EE5E-4A25-B926-013F2FB1BD42}"/>
                        </a:ext>
                      </a:extLst>
                    </p:cNvPr>
                    <p:cNvSpPr/>
                    <p:nvPr/>
                  </p:nvSpPr>
                  <p:spPr>
                    <a:xfrm>
                      <a:off x="7133064"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93" name="Freeform: Shape 692">
                      <a:extLst>
                        <a:ext uri="{FF2B5EF4-FFF2-40B4-BE49-F238E27FC236}">
                          <a16:creationId xmlns:a16="http://schemas.microsoft.com/office/drawing/2014/main" id="{E61FD25E-F47B-EE89-F036-29E644BED6D9}"/>
                        </a:ext>
                      </a:extLst>
                    </p:cNvPr>
                    <p:cNvSpPr/>
                    <p:nvPr/>
                  </p:nvSpPr>
                  <p:spPr>
                    <a:xfrm>
                      <a:off x="7087300"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4" name="Graphic 822">
                    <a:extLst>
                      <a:ext uri="{FF2B5EF4-FFF2-40B4-BE49-F238E27FC236}">
                        <a16:creationId xmlns:a16="http://schemas.microsoft.com/office/drawing/2014/main" id="{A28FAC2D-2246-3B50-7C06-7CC2203DAEC0}"/>
                      </a:ext>
                    </a:extLst>
                  </p:cNvPr>
                  <p:cNvGrpSpPr/>
                  <p:nvPr/>
                </p:nvGrpSpPr>
                <p:grpSpPr>
                  <a:xfrm>
                    <a:off x="7078782" y="1638953"/>
                    <a:ext cx="91529" cy="91528"/>
                    <a:chOff x="7078782" y="1638953"/>
                    <a:chExt cx="91529" cy="91528"/>
                  </a:xfrm>
                </p:grpSpPr>
                <p:sp>
                  <p:nvSpPr>
                    <p:cNvPr id="690" name="Freeform: Shape 689">
                      <a:extLst>
                        <a:ext uri="{FF2B5EF4-FFF2-40B4-BE49-F238E27FC236}">
                          <a16:creationId xmlns:a16="http://schemas.microsoft.com/office/drawing/2014/main" id="{F56F0FED-C56C-41F3-7DEC-1915D7E3FFA8}"/>
                        </a:ext>
                      </a:extLst>
                    </p:cNvPr>
                    <p:cNvSpPr/>
                    <p:nvPr/>
                  </p:nvSpPr>
                  <p:spPr>
                    <a:xfrm>
                      <a:off x="7124547"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91" name="Freeform: Shape 690">
                      <a:extLst>
                        <a:ext uri="{FF2B5EF4-FFF2-40B4-BE49-F238E27FC236}">
                          <a16:creationId xmlns:a16="http://schemas.microsoft.com/office/drawing/2014/main" id="{99F561BC-67AF-5085-5426-327C5E5EA510}"/>
                        </a:ext>
                      </a:extLst>
                    </p:cNvPr>
                    <p:cNvSpPr/>
                    <p:nvPr/>
                  </p:nvSpPr>
                  <p:spPr>
                    <a:xfrm>
                      <a:off x="7078782"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5" name="Graphic 822">
                    <a:extLst>
                      <a:ext uri="{FF2B5EF4-FFF2-40B4-BE49-F238E27FC236}">
                        <a16:creationId xmlns:a16="http://schemas.microsoft.com/office/drawing/2014/main" id="{4C17590B-2A65-9B2A-D50E-0C05F4CBA9B0}"/>
                      </a:ext>
                    </a:extLst>
                  </p:cNvPr>
                  <p:cNvGrpSpPr/>
                  <p:nvPr/>
                </p:nvGrpSpPr>
                <p:grpSpPr>
                  <a:xfrm>
                    <a:off x="7070265" y="1638953"/>
                    <a:ext cx="91529" cy="91528"/>
                    <a:chOff x="7070265" y="1638953"/>
                    <a:chExt cx="91529" cy="91528"/>
                  </a:xfrm>
                </p:grpSpPr>
                <p:sp>
                  <p:nvSpPr>
                    <p:cNvPr id="688" name="Freeform: Shape 687">
                      <a:extLst>
                        <a:ext uri="{FF2B5EF4-FFF2-40B4-BE49-F238E27FC236}">
                          <a16:creationId xmlns:a16="http://schemas.microsoft.com/office/drawing/2014/main" id="{FCCFEA8C-1B6C-E5AA-6FFD-4B97F75DB85D}"/>
                        </a:ext>
                      </a:extLst>
                    </p:cNvPr>
                    <p:cNvSpPr/>
                    <p:nvPr/>
                  </p:nvSpPr>
                  <p:spPr>
                    <a:xfrm>
                      <a:off x="7116030"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89" name="Freeform: Shape 688">
                      <a:extLst>
                        <a:ext uri="{FF2B5EF4-FFF2-40B4-BE49-F238E27FC236}">
                          <a16:creationId xmlns:a16="http://schemas.microsoft.com/office/drawing/2014/main" id="{2DD102CA-E2B6-D6A3-7E95-9C85DA5D1934}"/>
                        </a:ext>
                      </a:extLst>
                    </p:cNvPr>
                    <p:cNvSpPr/>
                    <p:nvPr/>
                  </p:nvSpPr>
                  <p:spPr>
                    <a:xfrm>
                      <a:off x="7070265"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6" name="Graphic 822">
                    <a:extLst>
                      <a:ext uri="{FF2B5EF4-FFF2-40B4-BE49-F238E27FC236}">
                        <a16:creationId xmlns:a16="http://schemas.microsoft.com/office/drawing/2014/main" id="{3096E301-36A9-AD52-EAB2-44EA0F9517B7}"/>
                      </a:ext>
                    </a:extLst>
                  </p:cNvPr>
                  <p:cNvGrpSpPr/>
                  <p:nvPr/>
                </p:nvGrpSpPr>
                <p:grpSpPr>
                  <a:xfrm>
                    <a:off x="7004923" y="1638953"/>
                    <a:ext cx="91529" cy="91528"/>
                    <a:chOff x="7004923" y="1638953"/>
                    <a:chExt cx="91529" cy="91528"/>
                  </a:xfrm>
                </p:grpSpPr>
                <p:sp>
                  <p:nvSpPr>
                    <p:cNvPr id="686" name="Freeform: Shape 685">
                      <a:extLst>
                        <a:ext uri="{FF2B5EF4-FFF2-40B4-BE49-F238E27FC236}">
                          <a16:creationId xmlns:a16="http://schemas.microsoft.com/office/drawing/2014/main" id="{C3048EF2-7D23-413E-254F-48A795C0B953}"/>
                        </a:ext>
                      </a:extLst>
                    </p:cNvPr>
                    <p:cNvSpPr/>
                    <p:nvPr/>
                  </p:nvSpPr>
                  <p:spPr>
                    <a:xfrm>
                      <a:off x="7050688"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87" name="Freeform: Shape 686">
                      <a:extLst>
                        <a:ext uri="{FF2B5EF4-FFF2-40B4-BE49-F238E27FC236}">
                          <a16:creationId xmlns:a16="http://schemas.microsoft.com/office/drawing/2014/main" id="{7BF66C18-01B3-E568-FDBB-1BBF6A4506F8}"/>
                        </a:ext>
                      </a:extLst>
                    </p:cNvPr>
                    <p:cNvSpPr/>
                    <p:nvPr/>
                  </p:nvSpPr>
                  <p:spPr>
                    <a:xfrm>
                      <a:off x="7004923"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7" name="Graphic 822">
                    <a:extLst>
                      <a:ext uri="{FF2B5EF4-FFF2-40B4-BE49-F238E27FC236}">
                        <a16:creationId xmlns:a16="http://schemas.microsoft.com/office/drawing/2014/main" id="{AD04F325-2F3A-B9BB-71D5-58A5448E9492}"/>
                      </a:ext>
                    </a:extLst>
                  </p:cNvPr>
                  <p:cNvGrpSpPr/>
                  <p:nvPr/>
                </p:nvGrpSpPr>
                <p:grpSpPr>
                  <a:xfrm>
                    <a:off x="6438586" y="1638953"/>
                    <a:ext cx="91529" cy="91528"/>
                    <a:chOff x="6438586" y="1638953"/>
                    <a:chExt cx="91529" cy="91528"/>
                  </a:xfrm>
                </p:grpSpPr>
                <p:sp>
                  <p:nvSpPr>
                    <p:cNvPr id="684" name="Freeform: Shape 683">
                      <a:extLst>
                        <a:ext uri="{FF2B5EF4-FFF2-40B4-BE49-F238E27FC236}">
                          <a16:creationId xmlns:a16="http://schemas.microsoft.com/office/drawing/2014/main" id="{94597E2B-3561-991E-2EC0-BFA99117A152}"/>
                        </a:ext>
                      </a:extLst>
                    </p:cNvPr>
                    <p:cNvSpPr/>
                    <p:nvPr/>
                  </p:nvSpPr>
                  <p:spPr>
                    <a:xfrm>
                      <a:off x="6484351"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85" name="Freeform: Shape 684">
                      <a:extLst>
                        <a:ext uri="{FF2B5EF4-FFF2-40B4-BE49-F238E27FC236}">
                          <a16:creationId xmlns:a16="http://schemas.microsoft.com/office/drawing/2014/main" id="{694BE2ED-6E0E-77E4-BDD8-AB4EEB9BC87B}"/>
                        </a:ext>
                      </a:extLst>
                    </p:cNvPr>
                    <p:cNvSpPr/>
                    <p:nvPr/>
                  </p:nvSpPr>
                  <p:spPr>
                    <a:xfrm>
                      <a:off x="6438586"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8" name="Graphic 822">
                    <a:extLst>
                      <a:ext uri="{FF2B5EF4-FFF2-40B4-BE49-F238E27FC236}">
                        <a16:creationId xmlns:a16="http://schemas.microsoft.com/office/drawing/2014/main" id="{01DFAA04-1FF6-5B64-890E-382A33CC2C34}"/>
                      </a:ext>
                    </a:extLst>
                  </p:cNvPr>
                  <p:cNvGrpSpPr/>
                  <p:nvPr/>
                </p:nvGrpSpPr>
                <p:grpSpPr>
                  <a:xfrm>
                    <a:off x="6344260" y="1638953"/>
                    <a:ext cx="91529" cy="91528"/>
                    <a:chOff x="6344260" y="1638953"/>
                    <a:chExt cx="91529" cy="91528"/>
                  </a:xfrm>
                </p:grpSpPr>
                <p:sp>
                  <p:nvSpPr>
                    <p:cNvPr id="682" name="Freeform: Shape 681">
                      <a:extLst>
                        <a:ext uri="{FF2B5EF4-FFF2-40B4-BE49-F238E27FC236}">
                          <a16:creationId xmlns:a16="http://schemas.microsoft.com/office/drawing/2014/main" id="{5DCD1DA7-D45C-330D-2C90-209EE9FE81A4}"/>
                        </a:ext>
                      </a:extLst>
                    </p:cNvPr>
                    <p:cNvSpPr/>
                    <p:nvPr/>
                  </p:nvSpPr>
                  <p:spPr>
                    <a:xfrm>
                      <a:off x="6390025"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83" name="Freeform: Shape 682">
                      <a:extLst>
                        <a:ext uri="{FF2B5EF4-FFF2-40B4-BE49-F238E27FC236}">
                          <a16:creationId xmlns:a16="http://schemas.microsoft.com/office/drawing/2014/main" id="{907F86EE-3871-C45D-7382-671337BF0669}"/>
                        </a:ext>
                      </a:extLst>
                    </p:cNvPr>
                    <p:cNvSpPr/>
                    <p:nvPr/>
                  </p:nvSpPr>
                  <p:spPr>
                    <a:xfrm>
                      <a:off x="6344260"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19" name="Graphic 822">
                    <a:extLst>
                      <a:ext uri="{FF2B5EF4-FFF2-40B4-BE49-F238E27FC236}">
                        <a16:creationId xmlns:a16="http://schemas.microsoft.com/office/drawing/2014/main" id="{2192E751-2A72-3A2F-D7D5-C993EF87C15B}"/>
                      </a:ext>
                    </a:extLst>
                  </p:cNvPr>
                  <p:cNvGrpSpPr/>
                  <p:nvPr/>
                </p:nvGrpSpPr>
                <p:grpSpPr>
                  <a:xfrm>
                    <a:off x="6334853" y="1638953"/>
                    <a:ext cx="91529" cy="91528"/>
                    <a:chOff x="6334853" y="1638953"/>
                    <a:chExt cx="91529" cy="91528"/>
                  </a:xfrm>
                </p:grpSpPr>
                <p:sp>
                  <p:nvSpPr>
                    <p:cNvPr id="680" name="Freeform: Shape 679">
                      <a:extLst>
                        <a:ext uri="{FF2B5EF4-FFF2-40B4-BE49-F238E27FC236}">
                          <a16:creationId xmlns:a16="http://schemas.microsoft.com/office/drawing/2014/main" id="{C7EF4C65-59F7-361E-F3FF-B0EB37366511}"/>
                        </a:ext>
                      </a:extLst>
                    </p:cNvPr>
                    <p:cNvSpPr/>
                    <p:nvPr/>
                  </p:nvSpPr>
                  <p:spPr>
                    <a:xfrm>
                      <a:off x="6380618"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81" name="Freeform: Shape 680">
                      <a:extLst>
                        <a:ext uri="{FF2B5EF4-FFF2-40B4-BE49-F238E27FC236}">
                          <a16:creationId xmlns:a16="http://schemas.microsoft.com/office/drawing/2014/main" id="{13E55504-E700-04E1-6125-C45D56C4709C}"/>
                        </a:ext>
                      </a:extLst>
                    </p:cNvPr>
                    <p:cNvSpPr/>
                    <p:nvPr/>
                  </p:nvSpPr>
                  <p:spPr>
                    <a:xfrm>
                      <a:off x="6334853"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0" name="Graphic 822">
                    <a:extLst>
                      <a:ext uri="{FF2B5EF4-FFF2-40B4-BE49-F238E27FC236}">
                        <a16:creationId xmlns:a16="http://schemas.microsoft.com/office/drawing/2014/main" id="{05235766-7025-211F-6E3B-2DED29AD6002}"/>
                      </a:ext>
                    </a:extLst>
                  </p:cNvPr>
                  <p:cNvGrpSpPr/>
                  <p:nvPr/>
                </p:nvGrpSpPr>
                <p:grpSpPr>
                  <a:xfrm>
                    <a:off x="6292648" y="1638953"/>
                    <a:ext cx="91529" cy="91528"/>
                    <a:chOff x="6292648" y="1638953"/>
                    <a:chExt cx="91529" cy="91528"/>
                  </a:xfrm>
                </p:grpSpPr>
                <p:sp>
                  <p:nvSpPr>
                    <p:cNvPr id="678" name="Freeform: Shape 677">
                      <a:extLst>
                        <a:ext uri="{FF2B5EF4-FFF2-40B4-BE49-F238E27FC236}">
                          <a16:creationId xmlns:a16="http://schemas.microsoft.com/office/drawing/2014/main" id="{72001C6A-C7F5-2444-198D-B18083A090AE}"/>
                        </a:ext>
                      </a:extLst>
                    </p:cNvPr>
                    <p:cNvSpPr/>
                    <p:nvPr/>
                  </p:nvSpPr>
                  <p:spPr>
                    <a:xfrm>
                      <a:off x="6338413"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79" name="Freeform: Shape 678">
                      <a:extLst>
                        <a:ext uri="{FF2B5EF4-FFF2-40B4-BE49-F238E27FC236}">
                          <a16:creationId xmlns:a16="http://schemas.microsoft.com/office/drawing/2014/main" id="{379A31CD-B4EF-F994-72A9-65B5DB496A0F}"/>
                        </a:ext>
                      </a:extLst>
                    </p:cNvPr>
                    <p:cNvSpPr/>
                    <p:nvPr/>
                  </p:nvSpPr>
                  <p:spPr>
                    <a:xfrm>
                      <a:off x="6292648"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1" name="Graphic 822">
                    <a:extLst>
                      <a:ext uri="{FF2B5EF4-FFF2-40B4-BE49-F238E27FC236}">
                        <a16:creationId xmlns:a16="http://schemas.microsoft.com/office/drawing/2014/main" id="{C26B0870-71AB-6357-39B4-E79D22B51EAE}"/>
                      </a:ext>
                    </a:extLst>
                  </p:cNvPr>
                  <p:cNvGrpSpPr/>
                  <p:nvPr/>
                </p:nvGrpSpPr>
                <p:grpSpPr>
                  <a:xfrm>
                    <a:off x="6271546" y="1638953"/>
                    <a:ext cx="91529" cy="91528"/>
                    <a:chOff x="6271546" y="1638953"/>
                    <a:chExt cx="91529" cy="91528"/>
                  </a:xfrm>
                </p:grpSpPr>
                <p:sp>
                  <p:nvSpPr>
                    <p:cNvPr id="676" name="Freeform: Shape 675">
                      <a:extLst>
                        <a:ext uri="{FF2B5EF4-FFF2-40B4-BE49-F238E27FC236}">
                          <a16:creationId xmlns:a16="http://schemas.microsoft.com/office/drawing/2014/main" id="{953E0B50-F3B8-2CBD-D849-B03F4B1FF235}"/>
                        </a:ext>
                      </a:extLst>
                    </p:cNvPr>
                    <p:cNvSpPr/>
                    <p:nvPr/>
                  </p:nvSpPr>
                  <p:spPr>
                    <a:xfrm>
                      <a:off x="6317310"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77" name="Freeform: Shape 676">
                      <a:extLst>
                        <a:ext uri="{FF2B5EF4-FFF2-40B4-BE49-F238E27FC236}">
                          <a16:creationId xmlns:a16="http://schemas.microsoft.com/office/drawing/2014/main" id="{D2ADE38D-1539-1058-14B9-4A61C176EA13}"/>
                        </a:ext>
                      </a:extLst>
                    </p:cNvPr>
                    <p:cNvSpPr/>
                    <p:nvPr/>
                  </p:nvSpPr>
                  <p:spPr>
                    <a:xfrm>
                      <a:off x="6271546"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2" name="Graphic 822">
                    <a:extLst>
                      <a:ext uri="{FF2B5EF4-FFF2-40B4-BE49-F238E27FC236}">
                        <a16:creationId xmlns:a16="http://schemas.microsoft.com/office/drawing/2014/main" id="{3DB76ECA-732C-399E-9A51-FA06E3B20BD3}"/>
                      </a:ext>
                    </a:extLst>
                  </p:cNvPr>
                  <p:cNvGrpSpPr/>
                  <p:nvPr/>
                </p:nvGrpSpPr>
                <p:grpSpPr>
                  <a:xfrm>
                    <a:off x="6263537" y="1638953"/>
                    <a:ext cx="91529" cy="91528"/>
                    <a:chOff x="6263537" y="1638953"/>
                    <a:chExt cx="91529" cy="91528"/>
                  </a:xfrm>
                </p:grpSpPr>
                <p:sp>
                  <p:nvSpPr>
                    <p:cNvPr id="674" name="Freeform: Shape 673">
                      <a:extLst>
                        <a:ext uri="{FF2B5EF4-FFF2-40B4-BE49-F238E27FC236}">
                          <a16:creationId xmlns:a16="http://schemas.microsoft.com/office/drawing/2014/main" id="{4977CBC9-2485-1CFB-86F0-AE3E15AAA2F8}"/>
                        </a:ext>
                      </a:extLst>
                    </p:cNvPr>
                    <p:cNvSpPr/>
                    <p:nvPr/>
                  </p:nvSpPr>
                  <p:spPr>
                    <a:xfrm>
                      <a:off x="6309301"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75" name="Freeform: Shape 674">
                      <a:extLst>
                        <a:ext uri="{FF2B5EF4-FFF2-40B4-BE49-F238E27FC236}">
                          <a16:creationId xmlns:a16="http://schemas.microsoft.com/office/drawing/2014/main" id="{C2DDC1F9-63EE-7DF7-996F-0F137AFCDDA3}"/>
                        </a:ext>
                      </a:extLst>
                    </p:cNvPr>
                    <p:cNvSpPr/>
                    <p:nvPr/>
                  </p:nvSpPr>
                  <p:spPr>
                    <a:xfrm>
                      <a:off x="6263537"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3" name="Graphic 822">
                    <a:extLst>
                      <a:ext uri="{FF2B5EF4-FFF2-40B4-BE49-F238E27FC236}">
                        <a16:creationId xmlns:a16="http://schemas.microsoft.com/office/drawing/2014/main" id="{A15126F4-4A6E-F5E8-8E28-5246A85D310A}"/>
                      </a:ext>
                    </a:extLst>
                  </p:cNvPr>
                  <p:cNvGrpSpPr/>
                  <p:nvPr/>
                </p:nvGrpSpPr>
                <p:grpSpPr>
                  <a:xfrm>
                    <a:off x="6240019" y="1638953"/>
                    <a:ext cx="91529" cy="91528"/>
                    <a:chOff x="6240019" y="1638953"/>
                    <a:chExt cx="91529" cy="91528"/>
                  </a:xfrm>
                </p:grpSpPr>
                <p:sp>
                  <p:nvSpPr>
                    <p:cNvPr id="672" name="Freeform: Shape 671">
                      <a:extLst>
                        <a:ext uri="{FF2B5EF4-FFF2-40B4-BE49-F238E27FC236}">
                          <a16:creationId xmlns:a16="http://schemas.microsoft.com/office/drawing/2014/main" id="{0CFE67A7-F05E-7AE9-C73A-0DF4F1195131}"/>
                        </a:ext>
                      </a:extLst>
                    </p:cNvPr>
                    <p:cNvSpPr/>
                    <p:nvPr/>
                  </p:nvSpPr>
                  <p:spPr>
                    <a:xfrm>
                      <a:off x="6285783"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73" name="Freeform: Shape 672">
                      <a:extLst>
                        <a:ext uri="{FF2B5EF4-FFF2-40B4-BE49-F238E27FC236}">
                          <a16:creationId xmlns:a16="http://schemas.microsoft.com/office/drawing/2014/main" id="{EDC41A06-7B9D-24DE-86FA-4FFD439D72A7}"/>
                        </a:ext>
                      </a:extLst>
                    </p:cNvPr>
                    <p:cNvSpPr/>
                    <p:nvPr/>
                  </p:nvSpPr>
                  <p:spPr>
                    <a:xfrm>
                      <a:off x="6240019"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4" name="Graphic 822">
                    <a:extLst>
                      <a:ext uri="{FF2B5EF4-FFF2-40B4-BE49-F238E27FC236}">
                        <a16:creationId xmlns:a16="http://schemas.microsoft.com/office/drawing/2014/main" id="{57926B07-3E24-6CD7-DD3F-25CF71ABF3C3}"/>
                      </a:ext>
                    </a:extLst>
                  </p:cNvPr>
                  <p:cNvGrpSpPr/>
                  <p:nvPr/>
                </p:nvGrpSpPr>
                <p:grpSpPr>
                  <a:xfrm>
                    <a:off x="6229976" y="1638953"/>
                    <a:ext cx="91529" cy="91528"/>
                    <a:chOff x="6229976" y="1638953"/>
                    <a:chExt cx="91529" cy="91528"/>
                  </a:xfrm>
                </p:grpSpPr>
                <p:sp>
                  <p:nvSpPr>
                    <p:cNvPr id="670" name="Freeform: Shape 669">
                      <a:extLst>
                        <a:ext uri="{FF2B5EF4-FFF2-40B4-BE49-F238E27FC236}">
                          <a16:creationId xmlns:a16="http://schemas.microsoft.com/office/drawing/2014/main" id="{5559AF6F-D0F2-0C72-DC19-2198AA98B9D8}"/>
                        </a:ext>
                      </a:extLst>
                    </p:cNvPr>
                    <p:cNvSpPr/>
                    <p:nvPr/>
                  </p:nvSpPr>
                  <p:spPr>
                    <a:xfrm>
                      <a:off x="6275741"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71" name="Freeform: Shape 670">
                      <a:extLst>
                        <a:ext uri="{FF2B5EF4-FFF2-40B4-BE49-F238E27FC236}">
                          <a16:creationId xmlns:a16="http://schemas.microsoft.com/office/drawing/2014/main" id="{7EAC97F0-3861-27A8-E802-0D46DBDE6C1D}"/>
                        </a:ext>
                      </a:extLst>
                    </p:cNvPr>
                    <p:cNvSpPr/>
                    <p:nvPr/>
                  </p:nvSpPr>
                  <p:spPr>
                    <a:xfrm>
                      <a:off x="6229976"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5" name="Graphic 822">
                    <a:extLst>
                      <a:ext uri="{FF2B5EF4-FFF2-40B4-BE49-F238E27FC236}">
                        <a16:creationId xmlns:a16="http://schemas.microsoft.com/office/drawing/2014/main" id="{50AD5512-3C84-1B7D-4E8C-7FE5AFEED627}"/>
                      </a:ext>
                    </a:extLst>
                  </p:cNvPr>
                  <p:cNvGrpSpPr/>
                  <p:nvPr/>
                </p:nvGrpSpPr>
                <p:grpSpPr>
                  <a:xfrm>
                    <a:off x="6220060" y="1638953"/>
                    <a:ext cx="91529" cy="91528"/>
                    <a:chOff x="6220060" y="1638953"/>
                    <a:chExt cx="91529" cy="91528"/>
                  </a:xfrm>
                </p:grpSpPr>
                <p:sp>
                  <p:nvSpPr>
                    <p:cNvPr id="668" name="Freeform: Shape 667">
                      <a:extLst>
                        <a:ext uri="{FF2B5EF4-FFF2-40B4-BE49-F238E27FC236}">
                          <a16:creationId xmlns:a16="http://schemas.microsoft.com/office/drawing/2014/main" id="{59F077DB-E0BF-5397-4FAA-AD870E7369C4}"/>
                        </a:ext>
                      </a:extLst>
                    </p:cNvPr>
                    <p:cNvSpPr/>
                    <p:nvPr/>
                  </p:nvSpPr>
                  <p:spPr>
                    <a:xfrm>
                      <a:off x="6265825"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69" name="Freeform: Shape 668">
                      <a:extLst>
                        <a:ext uri="{FF2B5EF4-FFF2-40B4-BE49-F238E27FC236}">
                          <a16:creationId xmlns:a16="http://schemas.microsoft.com/office/drawing/2014/main" id="{CB3A86DE-0BE9-E8F5-AF62-8382391DBB5E}"/>
                        </a:ext>
                      </a:extLst>
                    </p:cNvPr>
                    <p:cNvSpPr/>
                    <p:nvPr/>
                  </p:nvSpPr>
                  <p:spPr>
                    <a:xfrm>
                      <a:off x="6220060"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6" name="Graphic 822">
                    <a:extLst>
                      <a:ext uri="{FF2B5EF4-FFF2-40B4-BE49-F238E27FC236}">
                        <a16:creationId xmlns:a16="http://schemas.microsoft.com/office/drawing/2014/main" id="{B76EFEC3-5B87-5DCA-C281-04A80AA9A7D9}"/>
                      </a:ext>
                    </a:extLst>
                  </p:cNvPr>
                  <p:cNvGrpSpPr/>
                  <p:nvPr/>
                </p:nvGrpSpPr>
                <p:grpSpPr>
                  <a:xfrm>
                    <a:off x="6210018" y="1638953"/>
                    <a:ext cx="91529" cy="91528"/>
                    <a:chOff x="6210018" y="1638953"/>
                    <a:chExt cx="91529" cy="91528"/>
                  </a:xfrm>
                </p:grpSpPr>
                <p:sp>
                  <p:nvSpPr>
                    <p:cNvPr id="666" name="Freeform: Shape 665">
                      <a:extLst>
                        <a:ext uri="{FF2B5EF4-FFF2-40B4-BE49-F238E27FC236}">
                          <a16:creationId xmlns:a16="http://schemas.microsoft.com/office/drawing/2014/main" id="{54DBBF5F-A5D7-51CA-C24E-B31414480CEC}"/>
                        </a:ext>
                      </a:extLst>
                    </p:cNvPr>
                    <p:cNvSpPr/>
                    <p:nvPr/>
                  </p:nvSpPr>
                  <p:spPr>
                    <a:xfrm>
                      <a:off x="6255782"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67" name="Freeform: Shape 666">
                      <a:extLst>
                        <a:ext uri="{FF2B5EF4-FFF2-40B4-BE49-F238E27FC236}">
                          <a16:creationId xmlns:a16="http://schemas.microsoft.com/office/drawing/2014/main" id="{1BDD8189-F46F-4E91-B701-90413F03F09F}"/>
                        </a:ext>
                      </a:extLst>
                    </p:cNvPr>
                    <p:cNvSpPr/>
                    <p:nvPr/>
                  </p:nvSpPr>
                  <p:spPr>
                    <a:xfrm>
                      <a:off x="6210018"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7" name="Graphic 822">
                    <a:extLst>
                      <a:ext uri="{FF2B5EF4-FFF2-40B4-BE49-F238E27FC236}">
                        <a16:creationId xmlns:a16="http://schemas.microsoft.com/office/drawing/2014/main" id="{4D3F3463-99A8-E49F-4A62-23C55EE1566E}"/>
                      </a:ext>
                    </a:extLst>
                  </p:cNvPr>
                  <p:cNvGrpSpPr/>
                  <p:nvPr/>
                </p:nvGrpSpPr>
                <p:grpSpPr>
                  <a:xfrm>
                    <a:off x="6166923" y="1638953"/>
                    <a:ext cx="91529" cy="91528"/>
                    <a:chOff x="6166923" y="1638953"/>
                    <a:chExt cx="91529" cy="91528"/>
                  </a:xfrm>
                </p:grpSpPr>
                <p:sp>
                  <p:nvSpPr>
                    <p:cNvPr id="664" name="Freeform: Shape 663">
                      <a:extLst>
                        <a:ext uri="{FF2B5EF4-FFF2-40B4-BE49-F238E27FC236}">
                          <a16:creationId xmlns:a16="http://schemas.microsoft.com/office/drawing/2014/main" id="{767413E6-3716-E820-4A9C-A005728F3861}"/>
                        </a:ext>
                      </a:extLst>
                    </p:cNvPr>
                    <p:cNvSpPr/>
                    <p:nvPr/>
                  </p:nvSpPr>
                  <p:spPr>
                    <a:xfrm>
                      <a:off x="6212687"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65" name="Freeform: Shape 664">
                      <a:extLst>
                        <a:ext uri="{FF2B5EF4-FFF2-40B4-BE49-F238E27FC236}">
                          <a16:creationId xmlns:a16="http://schemas.microsoft.com/office/drawing/2014/main" id="{9C7C4D1B-6365-8AB1-A46C-FB1955C7D71F}"/>
                        </a:ext>
                      </a:extLst>
                    </p:cNvPr>
                    <p:cNvSpPr/>
                    <p:nvPr/>
                  </p:nvSpPr>
                  <p:spPr>
                    <a:xfrm>
                      <a:off x="6166923"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8" name="Graphic 822">
                    <a:extLst>
                      <a:ext uri="{FF2B5EF4-FFF2-40B4-BE49-F238E27FC236}">
                        <a16:creationId xmlns:a16="http://schemas.microsoft.com/office/drawing/2014/main" id="{3CBE880D-6910-B50B-52BE-A260B652A841}"/>
                      </a:ext>
                    </a:extLst>
                  </p:cNvPr>
                  <p:cNvGrpSpPr/>
                  <p:nvPr/>
                </p:nvGrpSpPr>
                <p:grpSpPr>
                  <a:xfrm>
                    <a:off x="6113149" y="1638953"/>
                    <a:ext cx="91529" cy="91528"/>
                    <a:chOff x="6113149" y="1638953"/>
                    <a:chExt cx="91529" cy="91528"/>
                  </a:xfrm>
                </p:grpSpPr>
                <p:sp>
                  <p:nvSpPr>
                    <p:cNvPr id="662" name="Freeform: Shape 661">
                      <a:extLst>
                        <a:ext uri="{FF2B5EF4-FFF2-40B4-BE49-F238E27FC236}">
                          <a16:creationId xmlns:a16="http://schemas.microsoft.com/office/drawing/2014/main" id="{D17AC1C3-F4FD-5324-E399-0495BFE15476}"/>
                        </a:ext>
                      </a:extLst>
                    </p:cNvPr>
                    <p:cNvSpPr/>
                    <p:nvPr/>
                  </p:nvSpPr>
                  <p:spPr>
                    <a:xfrm>
                      <a:off x="6158914"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63" name="Freeform: Shape 662">
                      <a:extLst>
                        <a:ext uri="{FF2B5EF4-FFF2-40B4-BE49-F238E27FC236}">
                          <a16:creationId xmlns:a16="http://schemas.microsoft.com/office/drawing/2014/main" id="{F5EFBA49-80B7-475D-B189-9E56AE6D5544}"/>
                        </a:ext>
                      </a:extLst>
                    </p:cNvPr>
                    <p:cNvSpPr/>
                    <p:nvPr/>
                  </p:nvSpPr>
                  <p:spPr>
                    <a:xfrm>
                      <a:off x="6113149"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29" name="Graphic 822">
                    <a:extLst>
                      <a:ext uri="{FF2B5EF4-FFF2-40B4-BE49-F238E27FC236}">
                        <a16:creationId xmlns:a16="http://schemas.microsoft.com/office/drawing/2014/main" id="{577AB807-3DCB-3AF3-CB5D-47990208ACF0}"/>
                      </a:ext>
                    </a:extLst>
                  </p:cNvPr>
                  <p:cNvGrpSpPr/>
                  <p:nvPr/>
                </p:nvGrpSpPr>
                <p:grpSpPr>
                  <a:xfrm>
                    <a:off x="6104123" y="1638953"/>
                    <a:ext cx="91529" cy="91528"/>
                    <a:chOff x="6104123" y="1638953"/>
                    <a:chExt cx="91529" cy="91528"/>
                  </a:xfrm>
                </p:grpSpPr>
                <p:sp>
                  <p:nvSpPr>
                    <p:cNvPr id="660" name="Freeform: Shape 659">
                      <a:extLst>
                        <a:ext uri="{FF2B5EF4-FFF2-40B4-BE49-F238E27FC236}">
                          <a16:creationId xmlns:a16="http://schemas.microsoft.com/office/drawing/2014/main" id="{04E58B4E-22AD-ACC0-62FB-D605A11CD246}"/>
                        </a:ext>
                      </a:extLst>
                    </p:cNvPr>
                    <p:cNvSpPr/>
                    <p:nvPr/>
                  </p:nvSpPr>
                  <p:spPr>
                    <a:xfrm>
                      <a:off x="6149888" y="1638953"/>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61" name="Freeform: Shape 660">
                      <a:extLst>
                        <a:ext uri="{FF2B5EF4-FFF2-40B4-BE49-F238E27FC236}">
                          <a16:creationId xmlns:a16="http://schemas.microsoft.com/office/drawing/2014/main" id="{21FBA9B5-39E0-8F37-F63D-BC9BBA2E685A}"/>
                        </a:ext>
                      </a:extLst>
                    </p:cNvPr>
                    <p:cNvSpPr/>
                    <p:nvPr/>
                  </p:nvSpPr>
                  <p:spPr>
                    <a:xfrm>
                      <a:off x="6104123" y="1684717"/>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0" name="Graphic 822">
                    <a:extLst>
                      <a:ext uri="{FF2B5EF4-FFF2-40B4-BE49-F238E27FC236}">
                        <a16:creationId xmlns:a16="http://schemas.microsoft.com/office/drawing/2014/main" id="{A6A26B30-3DF5-B120-3DF0-5E31E977240F}"/>
                      </a:ext>
                    </a:extLst>
                  </p:cNvPr>
                  <p:cNvGrpSpPr/>
                  <p:nvPr/>
                </p:nvGrpSpPr>
                <p:grpSpPr>
                  <a:xfrm>
                    <a:off x="5475241" y="1575900"/>
                    <a:ext cx="91529" cy="91528"/>
                    <a:chOff x="5475241" y="1575900"/>
                    <a:chExt cx="91529" cy="91528"/>
                  </a:xfrm>
                </p:grpSpPr>
                <p:sp>
                  <p:nvSpPr>
                    <p:cNvPr id="658" name="Freeform: Shape 657">
                      <a:extLst>
                        <a:ext uri="{FF2B5EF4-FFF2-40B4-BE49-F238E27FC236}">
                          <a16:creationId xmlns:a16="http://schemas.microsoft.com/office/drawing/2014/main" id="{28A97FDF-16F2-DC72-9FCB-52E57F2924A8}"/>
                        </a:ext>
                      </a:extLst>
                    </p:cNvPr>
                    <p:cNvSpPr/>
                    <p:nvPr/>
                  </p:nvSpPr>
                  <p:spPr>
                    <a:xfrm>
                      <a:off x="5521006"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59" name="Freeform: Shape 658">
                      <a:extLst>
                        <a:ext uri="{FF2B5EF4-FFF2-40B4-BE49-F238E27FC236}">
                          <a16:creationId xmlns:a16="http://schemas.microsoft.com/office/drawing/2014/main" id="{D2C2C485-A218-9E50-19B5-03D408C2B117}"/>
                        </a:ext>
                      </a:extLst>
                    </p:cNvPr>
                    <p:cNvSpPr/>
                    <p:nvPr/>
                  </p:nvSpPr>
                  <p:spPr>
                    <a:xfrm>
                      <a:off x="5475241"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1" name="Graphic 822">
                    <a:extLst>
                      <a:ext uri="{FF2B5EF4-FFF2-40B4-BE49-F238E27FC236}">
                        <a16:creationId xmlns:a16="http://schemas.microsoft.com/office/drawing/2014/main" id="{BC8F29BF-5A30-21EA-D57C-127A77395E28}"/>
                      </a:ext>
                    </a:extLst>
                  </p:cNvPr>
                  <p:cNvGrpSpPr/>
                  <p:nvPr/>
                </p:nvGrpSpPr>
                <p:grpSpPr>
                  <a:xfrm>
                    <a:off x="5452613" y="1575900"/>
                    <a:ext cx="91529" cy="91528"/>
                    <a:chOff x="5452613" y="1575900"/>
                    <a:chExt cx="91529" cy="91528"/>
                  </a:xfrm>
                </p:grpSpPr>
                <p:sp>
                  <p:nvSpPr>
                    <p:cNvPr id="656" name="Freeform: Shape 655">
                      <a:extLst>
                        <a:ext uri="{FF2B5EF4-FFF2-40B4-BE49-F238E27FC236}">
                          <a16:creationId xmlns:a16="http://schemas.microsoft.com/office/drawing/2014/main" id="{EB74719C-7A12-E1DE-285D-76F91269785A}"/>
                        </a:ext>
                      </a:extLst>
                    </p:cNvPr>
                    <p:cNvSpPr/>
                    <p:nvPr/>
                  </p:nvSpPr>
                  <p:spPr>
                    <a:xfrm>
                      <a:off x="5498378"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57" name="Freeform: Shape 656">
                      <a:extLst>
                        <a:ext uri="{FF2B5EF4-FFF2-40B4-BE49-F238E27FC236}">
                          <a16:creationId xmlns:a16="http://schemas.microsoft.com/office/drawing/2014/main" id="{CE426067-1409-DF1D-B860-DDEDB73AC994}"/>
                        </a:ext>
                      </a:extLst>
                    </p:cNvPr>
                    <p:cNvSpPr/>
                    <p:nvPr/>
                  </p:nvSpPr>
                  <p:spPr>
                    <a:xfrm>
                      <a:off x="5452613"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2" name="Graphic 822">
                    <a:extLst>
                      <a:ext uri="{FF2B5EF4-FFF2-40B4-BE49-F238E27FC236}">
                        <a16:creationId xmlns:a16="http://schemas.microsoft.com/office/drawing/2014/main" id="{9A228041-BD30-1A71-7345-A5BEEAF364F5}"/>
                      </a:ext>
                    </a:extLst>
                  </p:cNvPr>
                  <p:cNvGrpSpPr/>
                  <p:nvPr/>
                </p:nvGrpSpPr>
                <p:grpSpPr>
                  <a:xfrm>
                    <a:off x="5442698" y="1575900"/>
                    <a:ext cx="91529" cy="91528"/>
                    <a:chOff x="5442698" y="1575900"/>
                    <a:chExt cx="91529" cy="91528"/>
                  </a:xfrm>
                </p:grpSpPr>
                <p:sp>
                  <p:nvSpPr>
                    <p:cNvPr id="654" name="Freeform: Shape 653">
                      <a:extLst>
                        <a:ext uri="{FF2B5EF4-FFF2-40B4-BE49-F238E27FC236}">
                          <a16:creationId xmlns:a16="http://schemas.microsoft.com/office/drawing/2014/main" id="{7B6829D1-C534-F7BC-867C-018414113CA4}"/>
                        </a:ext>
                      </a:extLst>
                    </p:cNvPr>
                    <p:cNvSpPr/>
                    <p:nvPr/>
                  </p:nvSpPr>
                  <p:spPr>
                    <a:xfrm>
                      <a:off x="5488462"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55" name="Freeform: Shape 654">
                      <a:extLst>
                        <a:ext uri="{FF2B5EF4-FFF2-40B4-BE49-F238E27FC236}">
                          <a16:creationId xmlns:a16="http://schemas.microsoft.com/office/drawing/2014/main" id="{F4FC8DB9-544E-63A1-9F93-0A22FA21284A}"/>
                        </a:ext>
                      </a:extLst>
                    </p:cNvPr>
                    <p:cNvSpPr/>
                    <p:nvPr/>
                  </p:nvSpPr>
                  <p:spPr>
                    <a:xfrm>
                      <a:off x="5442698"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3" name="Graphic 822">
                    <a:extLst>
                      <a:ext uri="{FF2B5EF4-FFF2-40B4-BE49-F238E27FC236}">
                        <a16:creationId xmlns:a16="http://schemas.microsoft.com/office/drawing/2014/main" id="{63C7A230-A7BB-E523-2198-235C4DF688F1}"/>
                      </a:ext>
                    </a:extLst>
                  </p:cNvPr>
                  <p:cNvGrpSpPr/>
                  <p:nvPr/>
                </p:nvGrpSpPr>
                <p:grpSpPr>
                  <a:xfrm>
                    <a:off x="5432655" y="1575900"/>
                    <a:ext cx="91529" cy="91528"/>
                    <a:chOff x="5432655" y="1575900"/>
                    <a:chExt cx="91529" cy="91528"/>
                  </a:xfrm>
                </p:grpSpPr>
                <p:sp>
                  <p:nvSpPr>
                    <p:cNvPr id="652" name="Freeform: Shape 651">
                      <a:extLst>
                        <a:ext uri="{FF2B5EF4-FFF2-40B4-BE49-F238E27FC236}">
                          <a16:creationId xmlns:a16="http://schemas.microsoft.com/office/drawing/2014/main" id="{D8EBECFC-608E-C7DF-7796-0F04C2EEB1BC}"/>
                        </a:ext>
                      </a:extLst>
                    </p:cNvPr>
                    <p:cNvSpPr/>
                    <p:nvPr/>
                  </p:nvSpPr>
                  <p:spPr>
                    <a:xfrm>
                      <a:off x="5478420"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53" name="Freeform: Shape 652">
                      <a:extLst>
                        <a:ext uri="{FF2B5EF4-FFF2-40B4-BE49-F238E27FC236}">
                          <a16:creationId xmlns:a16="http://schemas.microsoft.com/office/drawing/2014/main" id="{47F5D86D-AB4B-BAB7-91C5-1AA909C7157E}"/>
                        </a:ext>
                      </a:extLst>
                    </p:cNvPr>
                    <p:cNvSpPr/>
                    <p:nvPr/>
                  </p:nvSpPr>
                  <p:spPr>
                    <a:xfrm>
                      <a:off x="5432655"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4" name="Graphic 822">
                    <a:extLst>
                      <a:ext uri="{FF2B5EF4-FFF2-40B4-BE49-F238E27FC236}">
                        <a16:creationId xmlns:a16="http://schemas.microsoft.com/office/drawing/2014/main" id="{9A39AAD0-7558-7154-F3A1-D1EC2197826B}"/>
                      </a:ext>
                    </a:extLst>
                  </p:cNvPr>
                  <p:cNvGrpSpPr/>
                  <p:nvPr/>
                </p:nvGrpSpPr>
                <p:grpSpPr>
                  <a:xfrm>
                    <a:off x="5422612" y="1575900"/>
                    <a:ext cx="91529" cy="91528"/>
                    <a:chOff x="5422612" y="1575900"/>
                    <a:chExt cx="91529" cy="91528"/>
                  </a:xfrm>
                </p:grpSpPr>
                <p:sp>
                  <p:nvSpPr>
                    <p:cNvPr id="650" name="Freeform: Shape 649">
                      <a:extLst>
                        <a:ext uri="{FF2B5EF4-FFF2-40B4-BE49-F238E27FC236}">
                          <a16:creationId xmlns:a16="http://schemas.microsoft.com/office/drawing/2014/main" id="{F660F0A6-4B08-343C-DA1F-2C9A4351C8B2}"/>
                        </a:ext>
                      </a:extLst>
                    </p:cNvPr>
                    <p:cNvSpPr/>
                    <p:nvPr/>
                  </p:nvSpPr>
                  <p:spPr>
                    <a:xfrm>
                      <a:off x="5468377"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51" name="Freeform: Shape 650">
                      <a:extLst>
                        <a:ext uri="{FF2B5EF4-FFF2-40B4-BE49-F238E27FC236}">
                          <a16:creationId xmlns:a16="http://schemas.microsoft.com/office/drawing/2014/main" id="{752775E4-8FD0-359B-985F-828A6E1D1D86}"/>
                        </a:ext>
                      </a:extLst>
                    </p:cNvPr>
                    <p:cNvSpPr/>
                    <p:nvPr/>
                  </p:nvSpPr>
                  <p:spPr>
                    <a:xfrm>
                      <a:off x="5422612"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5" name="Graphic 822">
                    <a:extLst>
                      <a:ext uri="{FF2B5EF4-FFF2-40B4-BE49-F238E27FC236}">
                        <a16:creationId xmlns:a16="http://schemas.microsoft.com/office/drawing/2014/main" id="{A1677131-5C47-4229-DA95-C178B815B986}"/>
                      </a:ext>
                    </a:extLst>
                  </p:cNvPr>
                  <p:cNvGrpSpPr/>
                  <p:nvPr/>
                </p:nvGrpSpPr>
                <p:grpSpPr>
                  <a:xfrm>
                    <a:off x="5379517" y="1575900"/>
                    <a:ext cx="91529" cy="91528"/>
                    <a:chOff x="5379517" y="1575900"/>
                    <a:chExt cx="91529" cy="91528"/>
                  </a:xfrm>
                </p:grpSpPr>
                <p:sp>
                  <p:nvSpPr>
                    <p:cNvPr id="648" name="Freeform: Shape 647">
                      <a:extLst>
                        <a:ext uri="{FF2B5EF4-FFF2-40B4-BE49-F238E27FC236}">
                          <a16:creationId xmlns:a16="http://schemas.microsoft.com/office/drawing/2014/main" id="{F507E794-8E6B-8FE1-D8D6-F0B82CC488B1}"/>
                        </a:ext>
                      </a:extLst>
                    </p:cNvPr>
                    <p:cNvSpPr/>
                    <p:nvPr/>
                  </p:nvSpPr>
                  <p:spPr>
                    <a:xfrm>
                      <a:off x="5425282"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9" name="Freeform: Shape 648">
                      <a:extLst>
                        <a:ext uri="{FF2B5EF4-FFF2-40B4-BE49-F238E27FC236}">
                          <a16:creationId xmlns:a16="http://schemas.microsoft.com/office/drawing/2014/main" id="{5937DFA4-DE9B-11AA-1E36-EF283D9F0707}"/>
                        </a:ext>
                      </a:extLst>
                    </p:cNvPr>
                    <p:cNvSpPr/>
                    <p:nvPr/>
                  </p:nvSpPr>
                  <p:spPr>
                    <a:xfrm>
                      <a:off x="5379517"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6" name="Graphic 822">
                    <a:extLst>
                      <a:ext uri="{FF2B5EF4-FFF2-40B4-BE49-F238E27FC236}">
                        <a16:creationId xmlns:a16="http://schemas.microsoft.com/office/drawing/2014/main" id="{958BD7CE-F7F7-4D1B-736E-2CE4FB3BEE47}"/>
                      </a:ext>
                    </a:extLst>
                  </p:cNvPr>
                  <p:cNvGrpSpPr/>
                  <p:nvPr/>
                </p:nvGrpSpPr>
                <p:grpSpPr>
                  <a:xfrm>
                    <a:off x="5369983" y="1575900"/>
                    <a:ext cx="91529" cy="91528"/>
                    <a:chOff x="5369983" y="1575900"/>
                    <a:chExt cx="91529" cy="91528"/>
                  </a:xfrm>
                </p:grpSpPr>
                <p:sp>
                  <p:nvSpPr>
                    <p:cNvPr id="646" name="Freeform: Shape 645">
                      <a:extLst>
                        <a:ext uri="{FF2B5EF4-FFF2-40B4-BE49-F238E27FC236}">
                          <a16:creationId xmlns:a16="http://schemas.microsoft.com/office/drawing/2014/main" id="{EC7AF331-1BE2-CEF5-63D8-0A091FF3329C}"/>
                        </a:ext>
                      </a:extLst>
                    </p:cNvPr>
                    <p:cNvSpPr/>
                    <p:nvPr/>
                  </p:nvSpPr>
                  <p:spPr>
                    <a:xfrm>
                      <a:off x="5415747"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7" name="Freeform: Shape 646">
                      <a:extLst>
                        <a:ext uri="{FF2B5EF4-FFF2-40B4-BE49-F238E27FC236}">
                          <a16:creationId xmlns:a16="http://schemas.microsoft.com/office/drawing/2014/main" id="{FFDCB27E-59F4-EFCC-1141-7D65B15B2BE0}"/>
                        </a:ext>
                      </a:extLst>
                    </p:cNvPr>
                    <p:cNvSpPr/>
                    <p:nvPr/>
                  </p:nvSpPr>
                  <p:spPr>
                    <a:xfrm>
                      <a:off x="5369983"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7" name="Graphic 822">
                    <a:extLst>
                      <a:ext uri="{FF2B5EF4-FFF2-40B4-BE49-F238E27FC236}">
                        <a16:creationId xmlns:a16="http://schemas.microsoft.com/office/drawing/2014/main" id="{D6C28015-3301-960C-95FF-7BBA58BF8874}"/>
                      </a:ext>
                    </a:extLst>
                  </p:cNvPr>
                  <p:cNvGrpSpPr/>
                  <p:nvPr/>
                </p:nvGrpSpPr>
                <p:grpSpPr>
                  <a:xfrm>
                    <a:off x="5307057" y="1575900"/>
                    <a:ext cx="91529" cy="91528"/>
                    <a:chOff x="5307057" y="1575900"/>
                    <a:chExt cx="91529" cy="91528"/>
                  </a:xfrm>
                </p:grpSpPr>
                <p:sp>
                  <p:nvSpPr>
                    <p:cNvPr id="644" name="Freeform: Shape 643">
                      <a:extLst>
                        <a:ext uri="{FF2B5EF4-FFF2-40B4-BE49-F238E27FC236}">
                          <a16:creationId xmlns:a16="http://schemas.microsoft.com/office/drawing/2014/main" id="{40E85C06-D2C8-B850-FFFD-EF98B394EF99}"/>
                        </a:ext>
                      </a:extLst>
                    </p:cNvPr>
                    <p:cNvSpPr/>
                    <p:nvPr/>
                  </p:nvSpPr>
                  <p:spPr>
                    <a:xfrm>
                      <a:off x="5352821" y="1575900"/>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5" name="Freeform: Shape 644">
                      <a:extLst>
                        <a:ext uri="{FF2B5EF4-FFF2-40B4-BE49-F238E27FC236}">
                          <a16:creationId xmlns:a16="http://schemas.microsoft.com/office/drawing/2014/main" id="{266DF3F6-D6A3-6758-620A-0BBAB212D345}"/>
                        </a:ext>
                      </a:extLst>
                    </p:cNvPr>
                    <p:cNvSpPr/>
                    <p:nvPr/>
                  </p:nvSpPr>
                  <p:spPr>
                    <a:xfrm>
                      <a:off x="5307057" y="1621664"/>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8" name="Graphic 822">
                    <a:extLst>
                      <a:ext uri="{FF2B5EF4-FFF2-40B4-BE49-F238E27FC236}">
                        <a16:creationId xmlns:a16="http://schemas.microsoft.com/office/drawing/2014/main" id="{E28F902B-CD00-BC2E-B6F0-E910E03FDCFA}"/>
                      </a:ext>
                    </a:extLst>
                  </p:cNvPr>
                  <p:cNvGrpSpPr/>
                  <p:nvPr/>
                </p:nvGrpSpPr>
                <p:grpSpPr>
                  <a:xfrm>
                    <a:off x="5127939" y="1511067"/>
                    <a:ext cx="91529" cy="91528"/>
                    <a:chOff x="5127939" y="1511067"/>
                    <a:chExt cx="91529" cy="91528"/>
                  </a:xfrm>
                </p:grpSpPr>
                <p:sp>
                  <p:nvSpPr>
                    <p:cNvPr id="642" name="Freeform: Shape 641">
                      <a:extLst>
                        <a:ext uri="{FF2B5EF4-FFF2-40B4-BE49-F238E27FC236}">
                          <a16:creationId xmlns:a16="http://schemas.microsoft.com/office/drawing/2014/main" id="{47EED933-D729-C48A-BE84-85F10D288BDE}"/>
                        </a:ext>
                      </a:extLst>
                    </p:cNvPr>
                    <p:cNvSpPr/>
                    <p:nvPr/>
                  </p:nvSpPr>
                  <p:spPr>
                    <a:xfrm>
                      <a:off x="5173704" y="151106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3" name="Freeform: Shape 642">
                      <a:extLst>
                        <a:ext uri="{FF2B5EF4-FFF2-40B4-BE49-F238E27FC236}">
                          <a16:creationId xmlns:a16="http://schemas.microsoft.com/office/drawing/2014/main" id="{64855DDB-21C2-A912-7C36-B09B6F3C47CF}"/>
                        </a:ext>
                      </a:extLst>
                    </p:cNvPr>
                    <p:cNvSpPr/>
                    <p:nvPr/>
                  </p:nvSpPr>
                  <p:spPr>
                    <a:xfrm>
                      <a:off x="5127939" y="155683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nvGrpSpPr>
                  <p:cNvPr id="639" name="Graphic 822">
                    <a:extLst>
                      <a:ext uri="{FF2B5EF4-FFF2-40B4-BE49-F238E27FC236}">
                        <a16:creationId xmlns:a16="http://schemas.microsoft.com/office/drawing/2014/main" id="{C5C793E2-5815-3F1C-3071-F6B649361293}"/>
                      </a:ext>
                    </a:extLst>
                  </p:cNvPr>
                  <p:cNvGrpSpPr/>
                  <p:nvPr/>
                </p:nvGrpSpPr>
                <p:grpSpPr>
                  <a:xfrm>
                    <a:off x="5118405" y="1511067"/>
                    <a:ext cx="91529" cy="91528"/>
                    <a:chOff x="5118405" y="1511067"/>
                    <a:chExt cx="91529" cy="91528"/>
                  </a:xfrm>
                </p:grpSpPr>
                <p:sp>
                  <p:nvSpPr>
                    <p:cNvPr id="640" name="Freeform: Shape 639">
                      <a:extLst>
                        <a:ext uri="{FF2B5EF4-FFF2-40B4-BE49-F238E27FC236}">
                          <a16:creationId xmlns:a16="http://schemas.microsoft.com/office/drawing/2014/main" id="{CEF8484F-976E-9835-4A60-BA2EE68E57FF}"/>
                        </a:ext>
                      </a:extLst>
                    </p:cNvPr>
                    <p:cNvSpPr/>
                    <p:nvPr/>
                  </p:nvSpPr>
                  <p:spPr>
                    <a:xfrm>
                      <a:off x="5164169" y="1511067"/>
                      <a:ext cx="12712" cy="91528"/>
                    </a:xfrm>
                    <a:custGeom>
                      <a:avLst/>
                      <a:gdLst>
                        <a:gd name="connsiteX0" fmla="*/ 0 w 12712"/>
                        <a:gd name="connsiteY0" fmla="*/ 0 h 91528"/>
                        <a:gd name="connsiteX1" fmla="*/ 0 w 12712"/>
                        <a:gd name="connsiteY1" fmla="*/ 91529 h 91528"/>
                      </a:gdLst>
                      <a:ahLst/>
                      <a:cxnLst>
                        <a:cxn ang="0">
                          <a:pos x="connsiteX0" y="connsiteY0"/>
                        </a:cxn>
                        <a:cxn ang="0">
                          <a:pos x="connsiteX1" y="connsiteY1"/>
                        </a:cxn>
                      </a:cxnLst>
                      <a:rect l="l" t="t" r="r" b="b"/>
                      <a:pathLst>
                        <a:path w="12712" h="91528">
                          <a:moveTo>
                            <a:pt x="0" y="0"/>
                          </a:moveTo>
                          <a:lnTo>
                            <a:pt x="0" y="91529"/>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1" name="Freeform: Shape 640">
                      <a:extLst>
                        <a:ext uri="{FF2B5EF4-FFF2-40B4-BE49-F238E27FC236}">
                          <a16:creationId xmlns:a16="http://schemas.microsoft.com/office/drawing/2014/main" id="{9B3FCD88-ECD5-A058-4DE9-79CF63D14D99}"/>
                        </a:ext>
                      </a:extLst>
                    </p:cNvPr>
                    <p:cNvSpPr/>
                    <p:nvPr/>
                  </p:nvSpPr>
                  <p:spPr>
                    <a:xfrm>
                      <a:off x="5118405" y="1556831"/>
                      <a:ext cx="91529" cy="12712"/>
                    </a:xfrm>
                    <a:custGeom>
                      <a:avLst/>
                      <a:gdLst>
                        <a:gd name="connsiteX0" fmla="*/ 0 w 91529"/>
                        <a:gd name="connsiteY0" fmla="*/ 0 h 12712"/>
                        <a:gd name="connsiteX1" fmla="*/ 91529 w 91529"/>
                        <a:gd name="connsiteY1" fmla="*/ 0 h 12712"/>
                      </a:gdLst>
                      <a:ahLst/>
                      <a:cxnLst>
                        <a:cxn ang="0">
                          <a:pos x="connsiteX0" y="connsiteY0"/>
                        </a:cxn>
                        <a:cxn ang="0">
                          <a:pos x="connsiteX1" y="connsiteY1"/>
                        </a:cxn>
                      </a:cxnLst>
                      <a:rect l="l" t="t" r="r" b="b"/>
                      <a:pathLst>
                        <a:path w="91529" h="12712">
                          <a:moveTo>
                            <a:pt x="0" y="0"/>
                          </a:moveTo>
                          <a:lnTo>
                            <a:pt x="91529" y="0"/>
                          </a:lnTo>
                        </a:path>
                      </a:pathLst>
                    </a:custGeom>
                    <a:ln w="9525" cap="flat">
                      <a:solidFill>
                        <a:srgbClr val="009F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grpSp>
        </p:grpSp>
      </p:grpSp>
      <p:graphicFrame>
        <p:nvGraphicFramePr>
          <p:cNvPr id="768" name="Table 767">
            <a:extLst>
              <a:ext uri="{FF2B5EF4-FFF2-40B4-BE49-F238E27FC236}">
                <a16:creationId xmlns:a16="http://schemas.microsoft.com/office/drawing/2014/main" id="{0C61C8BB-F745-35FC-4129-9CC5785CAE90}"/>
              </a:ext>
            </a:extLst>
          </p:cNvPr>
          <p:cNvGraphicFramePr>
            <a:graphicFrameLocks noGrp="1"/>
          </p:cNvGraphicFramePr>
          <p:nvPr/>
        </p:nvGraphicFramePr>
        <p:xfrm>
          <a:off x="3639025" y="2352588"/>
          <a:ext cx="4023360" cy="201168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1250674779"/>
                    </a:ext>
                  </a:extLst>
                </a:gridCol>
                <a:gridCol w="2011680">
                  <a:extLst>
                    <a:ext uri="{9D8B030D-6E8A-4147-A177-3AD203B41FA5}">
                      <a16:colId xmlns:a16="http://schemas.microsoft.com/office/drawing/2014/main" val="675552923"/>
                    </a:ext>
                  </a:extLst>
                </a:gridCol>
              </a:tblGrid>
              <a:tr h="276837">
                <a:tc>
                  <a:txBody>
                    <a:bodyPr/>
                    <a:lstStyle/>
                    <a:p>
                      <a:pPr algn="ctr"/>
                      <a:r>
                        <a:rPr lang="en-US" sz="1200" b="1" strike="noStrike" dirty="0">
                          <a:solidFill>
                            <a:schemeClr val="bg1"/>
                          </a:solidFill>
                        </a:rPr>
                        <a:t>Median PFS</a:t>
                      </a:r>
                    </a:p>
                  </a:txBody>
                  <a:tcPr marL="87882" marR="8788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9FBA">
                        <a:alpha val="74902"/>
                      </a:srgbClr>
                    </a:solidFill>
                  </a:tcPr>
                </a:tc>
                <a:tc>
                  <a:txBody>
                    <a:bodyPr/>
                    <a:lstStyle/>
                    <a:p>
                      <a:pPr algn="ctr"/>
                      <a:r>
                        <a:rPr lang="en-US" sz="1200" b="1" strike="noStrike" dirty="0">
                          <a:solidFill>
                            <a:schemeClr val="bg1"/>
                          </a:solidFill>
                        </a:rPr>
                        <a:t>24-month PFS</a:t>
                      </a:r>
                    </a:p>
                  </a:txBody>
                  <a:tcPr marL="87882" marR="87882" marT="27432" marB="27432"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9FBA"/>
                    </a:solidFill>
                  </a:tcPr>
                </a:tc>
                <a:extLst>
                  <a:ext uri="{0D108BD9-81ED-4DB2-BD59-A6C34878D82A}">
                    <a16:rowId xmlns:a16="http://schemas.microsoft.com/office/drawing/2014/main" val="3933268549"/>
                  </a:ext>
                </a:extLst>
              </a:tr>
              <a:tr h="393723">
                <a:tc>
                  <a:txBody>
                    <a:bodyPr/>
                    <a:lstStyle/>
                    <a:p>
                      <a:pPr algn="ctr"/>
                      <a:r>
                        <a:rPr lang="en-US" sz="1200" b="1" dirty="0">
                          <a:solidFill>
                            <a:srgbClr val="009FBA"/>
                          </a:solidFill>
                        </a:rPr>
                        <a:t>NR</a:t>
                      </a:r>
                      <a:endParaRPr lang="en-US" sz="1200" dirty="0">
                        <a:solidFill>
                          <a:srgbClr val="009FBA"/>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95454"/>
                          </a:solidFill>
                          <a:effectLst/>
                          <a:uLnTx/>
                          <a:uFillTx/>
                          <a:latin typeface="+mn-lt"/>
                          <a:ea typeface="+mn-ea"/>
                          <a:cs typeface="+mn-cs"/>
                        </a:rPr>
                        <a:t>(95% CI, 34.8 months—NR)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9FBA"/>
                          </a:solidFill>
                        </a:rPr>
                        <a:t>85.7%</a:t>
                      </a:r>
                      <a:endParaRPr lang="en-US" sz="1200" dirty="0">
                        <a:solidFill>
                          <a:srgbClr val="009FBA"/>
                        </a:solidFill>
                      </a:endParaRPr>
                    </a:p>
                    <a:p>
                      <a:pPr algn="ctr"/>
                      <a:r>
                        <a:rPr lang="en-US" sz="1000" dirty="0">
                          <a:solidFill>
                            <a:schemeClr val="tx1"/>
                          </a:solidFill>
                        </a:rPr>
                        <a:t>(95% CI, 72.2—92.9)</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658382"/>
                  </a:ext>
                </a:extLst>
              </a:tr>
              <a:tr h="276837">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strike="noStrike" dirty="0">
                          <a:solidFill>
                            <a:schemeClr val="bg1"/>
                          </a:solidFill>
                        </a:rPr>
                        <a:t>Median PFS in CR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DCE9B">
                        <a:alpha val="74902"/>
                      </a:srgbClr>
                    </a:solidFill>
                  </a:tcPr>
                </a:tc>
                <a:tc>
                  <a:txBody>
                    <a:bodyPr/>
                    <a:lstStyle/>
                    <a:p>
                      <a:pPr algn="ctr"/>
                      <a:r>
                        <a:rPr lang="en-US" sz="1200" b="1" strike="noStrike" dirty="0">
                          <a:solidFill>
                            <a:schemeClr val="bg1"/>
                          </a:solidFill>
                        </a:rPr>
                        <a:t>24-month PFS in CR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DCE9B"/>
                    </a:solidFill>
                  </a:tcPr>
                </a:tc>
                <a:extLst>
                  <a:ext uri="{0D108BD9-81ED-4DB2-BD59-A6C34878D82A}">
                    <a16:rowId xmlns:a16="http://schemas.microsoft.com/office/drawing/2014/main" val="3196433649"/>
                  </a:ext>
                </a:extLst>
              </a:tr>
              <a:tr h="39372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dirty="0">
                          <a:solidFill>
                            <a:srgbClr val="1DCE9B"/>
                          </a:solidFill>
                        </a:rPr>
                        <a:t>NR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b="0" dirty="0">
                          <a:solidFill>
                            <a:srgbClr val="595454"/>
                          </a:solidFill>
                        </a:rPr>
                        <a:t>(95% CI, 34.8—NR)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dirty="0">
                          <a:solidFill>
                            <a:srgbClr val="1DCE9B"/>
                          </a:solidFill>
                        </a:rPr>
                        <a:t>90.1%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b="0" dirty="0">
                          <a:solidFill>
                            <a:srgbClr val="595454"/>
                          </a:solidFill>
                        </a:rPr>
                        <a:t>(95% CI, 70.3—96.9)</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2590392"/>
                  </a:ext>
                </a:extLst>
              </a:tr>
              <a:tr h="276837">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strike="noStrike" dirty="0">
                          <a:solidFill>
                            <a:schemeClr val="bg1"/>
                          </a:solidFill>
                        </a:rPr>
                        <a:t>Median PFS in PR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F603A">
                        <a:alpha val="74902"/>
                      </a:srgbClr>
                    </a:solidFill>
                  </a:tcPr>
                </a:tc>
                <a:tc>
                  <a:txBody>
                    <a:bodyPr/>
                    <a:lstStyle/>
                    <a:p>
                      <a:pPr algn="ctr"/>
                      <a:r>
                        <a:rPr lang="en-US" sz="1200" b="1" strike="noStrike" dirty="0">
                          <a:solidFill>
                            <a:schemeClr val="bg1"/>
                          </a:solidFill>
                        </a:rPr>
                        <a:t>24-month PFS in PR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F603A"/>
                    </a:solidFill>
                  </a:tcPr>
                </a:tc>
                <a:extLst>
                  <a:ext uri="{0D108BD9-81ED-4DB2-BD59-A6C34878D82A}">
                    <a16:rowId xmlns:a16="http://schemas.microsoft.com/office/drawing/2014/main" val="687066768"/>
                  </a:ext>
                </a:extLst>
              </a:tr>
              <a:tr h="39372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dirty="0">
                          <a:solidFill>
                            <a:srgbClr val="DF603A"/>
                          </a:solidFill>
                        </a:rPr>
                        <a:t>NR</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b="0" dirty="0">
                          <a:solidFill>
                            <a:srgbClr val="595454"/>
                          </a:solidFill>
                        </a:rPr>
                        <a:t>(95% CI, 26.4—NR)</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dirty="0">
                          <a:solidFill>
                            <a:srgbClr val="DF603A"/>
                          </a:solidFill>
                        </a:rPr>
                        <a:t>90.2%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b="0" dirty="0">
                          <a:solidFill>
                            <a:srgbClr val="595454"/>
                          </a:solidFill>
                        </a:rPr>
                        <a:t>(95% CI, 65.9—97.5)</a:t>
                      </a:r>
                    </a:p>
                  </a:txBody>
                  <a:tcPr marL="87882" marR="8788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8981503"/>
                  </a:ext>
                </a:extLst>
              </a:tr>
            </a:tbl>
          </a:graphicData>
        </a:graphic>
      </p:graphicFrame>
      <p:grpSp>
        <p:nvGrpSpPr>
          <p:cNvPr id="769" name="Group 768">
            <a:extLst>
              <a:ext uri="{FF2B5EF4-FFF2-40B4-BE49-F238E27FC236}">
                <a16:creationId xmlns:a16="http://schemas.microsoft.com/office/drawing/2014/main" id="{A76098C1-42C1-A275-E87E-B160F4993453}"/>
              </a:ext>
            </a:extLst>
          </p:cNvPr>
          <p:cNvGrpSpPr/>
          <p:nvPr/>
        </p:nvGrpSpPr>
        <p:grpSpPr>
          <a:xfrm>
            <a:off x="6873715" y="290852"/>
            <a:ext cx="2468879" cy="562939"/>
            <a:chOff x="5900634" y="2962689"/>
            <a:chExt cx="1070945" cy="370787"/>
          </a:xfrm>
        </p:grpSpPr>
        <p:sp>
          <p:nvSpPr>
            <p:cNvPr id="770" name="Rectangle: Rounded Corners 769">
              <a:extLst>
                <a:ext uri="{FF2B5EF4-FFF2-40B4-BE49-F238E27FC236}">
                  <a16:creationId xmlns:a16="http://schemas.microsoft.com/office/drawing/2014/main" id="{C0023BE6-E339-11FD-1DE8-B673566787E2}"/>
                </a:ext>
              </a:extLst>
            </p:cNvPr>
            <p:cNvSpPr/>
            <p:nvPr/>
          </p:nvSpPr>
          <p:spPr>
            <a:xfrm>
              <a:off x="5900634" y="2962689"/>
              <a:ext cx="1070945" cy="301140"/>
            </a:xfrm>
            <a:prstGeom prst="roundRect">
              <a:avLst/>
            </a:prstGeom>
            <a:solidFill>
              <a:schemeClr val="accent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4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Median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4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NR (34.8 months—NR)</a:t>
              </a:r>
            </a:p>
          </p:txBody>
        </p:sp>
        <p:sp>
          <p:nvSpPr>
            <p:cNvPr id="771" name="Isosceles Triangle 770">
              <a:extLst>
                <a:ext uri="{FF2B5EF4-FFF2-40B4-BE49-F238E27FC236}">
                  <a16:creationId xmlns:a16="http://schemas.microsoft.com/office/drawing/2014/main" id="{C33ED27E-7D01-420B-7B25-BFF9E8854728}"/>
                </a:ext>
              </a:extLst>
            </p:cNvPr>
            <p:cNvSpPr/>
            <p:nvPr/>
          </p:nvSpPr>
          <p:spPr>
            <a:xfrm flipH="1" flipV="1">
              <a:off x="6383041" y="3258678"/>
              <a:ext cx="103586" cy="74798"/>
            </a:xfrm>
            <a:prstGeom prst="triangle">
              <a:avLst/>
            </a:prstGeom>
            <a:solidFill>
              <a:schemeClr val="accent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182155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58321-FE01-A721-FD7E-9F964A5EB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41AE4-84AE-0331-6DC1-83DB3580F989}"/>
              </a:ext>
            </a:extLst>
          </p:cNvPr>
          <p:cNvSpPr>
            <a:spLocks noGrp="1"/>
          </p:cNvSpPr>
          <p:nvPr>
            <p:ph type="title"/>
          </p:nvPr>
        </p:nvSpPr>
        <p:spPr/>
        <p:txBody>
          <a:bodyPr/>
          <a:lstStyle/>
          <a:p>
            <a:r>
              <a:rPr lang="en-US" dirty="0"/>
              <a:t>Summary of Updates in MZL</a:t>
            </a:r>
          </a:p>
        </p:txBody>
      </p:sp>
      <p:sp>
        <p:nvSpPr>
          <p:cNvPr id="3" name="Content Placeholder 2">
            <a:extLst>
              <a:ext uri="{FF2B5EF4-FFF2-40B4-BE49-F238E27FC236}">
                <a16:creationId xmlns:a16="http://schemas.microsoft.com/office/drawing/2014/main" id="{1B246B6F-027D-6E8A-243C-2AA321BEEB61}"/>
              </a:ext>
            </a:extLst>
          </p:cNvPr>
          <p:cNvSpPr>
            <a:spLocks noGrp="1"/>
          </p:cNvSpPr>
          <p:nvPr>
            <p:ph idx="1"/>
          </p:nvPr>
        </p:nvSpPr>
        <p:spPr/>
        <p:txBody>
          <a:bodyPr/>
          <a:lstStyle/>
          <a:p>
            <a:endParaRPr lang="en-US" b="1" dirty="0"/>
          </a:p>
          <a:p>
            <a:r>
              <a:rPr lang="en-US" b="1" dirty="0"/>
              <a:t>Marginal Zone Lymphoma</a:t>
            </a:r>
          </a:p>
          <a:p>
            <a:pPr marL="457200" indent="-457200">
              <a:buFont typeface="Arial" panose="020B0604020202020204" pitchFamily="34" charset="0"/>
              <a:buChar char="•"/>
            </a:pPr>
            <a:r>
              <a:rPr lang="en-US" u="sng" dirty="0"/>
              <a:t>Front line</a:t>
            </a:r>
            <a:r>
              <a:rPr lang="en-US" dirty="0"/>
              <a:t>: </a:t>
            </a:r>
            <a:r>
              <a:rPr lang="en-US" dirty="0" err="1"/>
              <a:t>Mosunetuzumab</a:t>
            </a:r>
            <a:r>
              <a:rPr lang="en-US" dirty="0"/>
              <a:t> in 1</a:t>
            </a:r>
            <a:r>
              <a:rPr lang="en-US" baseline="30000" dirty="0"/>
              <a:t>st</a:t>
            </a:r>
            <a:r>
              <a:rPr lang="en-US" dirty="0"/>
              <a:t> line MZL</a:t>
            </a:r>
          </a:p>
          <a:p>
            <a:pPr marL="457200" indent="-457200">
              <a:buFont typeface="Arial" panose="020B0604020202020204" pitchFamily="34" charset="0"/>
              <a:buChar char="•"/>
            </a:pPr>
            <a:r>
              <a:rPr lang="en-US" u="sng" dirty="0"/>
              <a:t>Relapsed</a:t>
            </a:r>
            <a:r>
              <a:rPr lang="en-US" dirty="0"/>
              <a:t>: </a:t>
            </a:r>
            <a:r>
              <a:rPr lang="en-US" dirty="0" err="1"/>
              <a:t>Liso</a:t>
            </a:r>
            <a:r>
              <a:rPr lang="en-US" dirty="0"/>
              <a:t>-cel in relapsed MZL</a:t>
            </a:r>
          </a:p>
          <a:p>
            <a:endParaRPr lang="en-US" dirty="0"/>
          </a:p>
          <a:p>
            <a:pPr marL="1257300" lvl="1" indent="-457200"/>
            <a:endParaRPr lang="en-US" dirty="0"/>
          </a:p>
          <a:p>
            <a:r>
              <a:rPr lang="en-US" dirty="0"/>
              <a:t> </a:t>
            </a:r>
          </a:p>
          <a:p>
            <a:endParaRPr lang="en-US" dirty="0"/>
          </a:p>
        </p:txBody>
      </p:sp>
    </p:spTree>
    <p:extLst>
      <p:ext uri="{BB962C8B-B14F-4D97-AF65-F5344CB8AC3E}">
        <p14:creationId xmlns:p14="http://schemas.microsoft.com/office/powerpoint/2010/main" val="14711037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8C35-71A0-3D1C-AF44-B50D22A8FC47}"/>
              </a:ext>
            </a:extLst>
          </p:cNvPr>
          <p:cNvSpPr>
            <a:spLocks noGrp="1"/>
          </p:cNvSpPr>
          <p:nvPr>
            <p:ph type="title"/>
          </p:nvPr>
        </p:nvSpPr>
        <p:spPr/>
        <p:txBody>
          <a:bodyPr/>
          <a:lstStyle/>
          <a:p>
            <a:r>
              <a:rPr lang="en-US" dirty="0"/>
              <a:t>First Line Mantle Cell Lymphoma</a:t>
            </a:r>
          </a:p>
        </p:txBody>
      </p:sp>
      <p:sp>
        <p:nvSpPr>
          <p:cNvPr id="3" name="Content Placeholder 2">
            <a:extLst>
              <a:ext uri="{FF2B5EF4-FFF2-40B4-BE49-F238E27FC236}">
                <a16:creationId xmlns:a16="http://schemas.microsoft.com/office/drawing/2014/main" id="{79FD2B5D-04AC-6BFB-21E8-6953090D68CD}"/>
              </a:ext>
            </a:extLst>
          </p:cNvPr>
          <p:cNvSpPr>
            <a:spLocks noGrp="1"/>
          </p:cNvSpPr>
          <p:nvPr>
            <p:ph idx="1"/>
          </p:nvPr>
        </p:nvSpPr>
        <p:spPr/>
        <p:txBody>
          <a:bodyPr/>
          <a:lstStyle/>
          <a:p>
            <a:pPr marL="457200" indent="-457200">
              <a:buFont typeface="Arial" panose="020B0604020202020204" pitchFamily="34" charset="0"/>
              <a:buChar char="•"/>
            </a:pPr>
            <a:r>
              <a:rPr lang="en-US" dirty="0"/>
              <a:t>65 year old man with no past history develops tonsillar enlargement and pharyngitis</a:t>
            </a:r>
          </a:p>
          <a:p>
            <a:pPr marL="457200" indent="-457200">
              <a:buFont typeface="Arial" panose="020B0604020202020204" pitchFamily="34" charset="0"/>
              <a:buChar char="•"/>
            </a:pPr>
            <a:r>
              <a:rPr lang="en-US" dirty="0"/>
              <a:t>Receives treatment with several antibiotics, no improvement</a:t>
            </a:r>
          </a:p>
          <a:p>
            <a:pPr marL="457200" indent="-457200">
              <a:buFont typeface="Arial" panose="020B0604020202020204" pitchFamily="34" charset="0"/>
              <a:buChar char="•"/>
            </a:pPr>
            <a:r>
              <a:rPr lang="en-US" dirty="0"/>
              <a:t>Undergoes a tonsillar biopsy showing mantle cell lymphoma. Ki-67 index is 40%, MIPI is intermediate risk </a:t>
            </a:r>
          </a:p>
          <a:p>
            <a:pPr marL="457200" indent="-457200">
              <a:buFont typeface="Arial" panose="020B0604020202020204" pitchFamily="34" charset="0"/>
              <a:buChar char="•"/>
            </a:pPr>
            <a:r>
              <a:rPr lang="en-US" dirty="0"/>
              <a:t>NGS testing shows no mutations in TP53</a:t>
            </a:r>
          </a:p>
          <a:p>
            <a:pPr marL="457200" indent="-457200">
              <a:buFont typeface="Arial" panose="020B0604020202020204" pitchFamily="34" charset="0"/>
              <a:buChar char="•"/>
            </a:pPr>
            <a:r>
              <a:rPr lang="en-US" dirty="0"/>
              <a:t>PET shows widespread lymphadenopathy, and bilateral tonsillar enlargement and uptake. Bone marrow biopsy shows involvement of mantle cell lymphoma</a:t>
            </a:r>
          </a:p>
          <a:p>
            <a:pPr marL="457200" indent="-457200">
              <a:buFont typeface="Arial" panose="020B0604020202020204" pitchFamily="34" charset="0"/>
              <a:buChar char="•"/>
            </a:pPr>
            <a:r>
              <a:rPr lang="en-US" dirty="0"/>
              <a:t>Patient begins treatment with Acalabrutinib, Bendamustine and Rituximab</a:t>
            </a:r>
          </a:p>
        </p:txBody>
      </p:sp>
    </p:spTree>
    <p:extLst>
      <p:ext uri="{BB962C8B-B14F-4D97-AF65-F5344CB8AC3E}">
        <p14:creationId xmlns:p14="http://schemas.microsoft.com/office/powerpoint/2010/main" val="28340780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466FE-35E6-5E60-02F7-23774E52E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26273-806C-3EC0-967B-000FC274B260}"/>
              </a:ext>
            </a:extLst>
          </p:cNvPr>
          <p:cNvSpPr>
            <a:spLocks noGrp="1"/>
          </p:cNvSpPr>
          <p:nvPr>
            <p:ph type="title"/>
          </p:nvPr>
        </p:nvSpPr>
        <p:spPr/>
        <p:txBody>
          <a:bodyPr/>
          <a:lstStyle/>
          <a:p>
            <a:r>
              <a:rPr lang="en-US" sz="4400" dirty="0"/>
              <a:t>What are new updates in 1</a:t>
            </a:r>
            <a:r>
              <a:rPr lang="en-US" sz="4400" baseline="30000" dirty="0"/>
              <a:t>st</a:t>
            </a:r>
            <a:r>
              <a:rPr lang="en-US" sz="4400" dirty="0"/>
              <a:t> line MCL?</a:t>
            </a:r>
          </a:p>
        </p:txBody>
      </p:sp>
    </p:spTree>
    <p:extLst>
      <p:ext uri="{BB962C8B-B14F-4D97-AF65-F5344CB8AC3E}">
        <p14:creationId xmlns:p14="http://schemas.microsoft.com/office/powerpoint/2010/main" val="10707801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edical procedure&#10;&#10;Description automatically generated">
            <a:extLst>
              <a:ext uri="{FF2B5EF4-FFF2-40B4-BE49-F238E27FC236}">
                <a16:creationId xmlns:a16="http://schemas.microsoft.com/office/drawing/2014/main" id="{9C0A9D56-98F8-9334-354D-94C2FDAB8183}"/>
              </a:ext>
            </a:extLst>
          </p:cNvPr>
          <p:cNvPicPr>
            <a:picLocks noChangeAspect="1"/>
          </p:cNvPicPr>
          <p:nvPr/>
        </p:nvPicPr>
        <p:blipFill>
          <a:blip r:embed="rId2"/>
          <a:stretch>
            <a:fillRect/>
          </a:stretch>
        </p:blipFill>
        <p:spPr>
          <a:xfrm>
            <a:off x="419725" y="314793"/>
            <a:ext cx="11332564" cy="5695984"/>
          </a:xfrm>
          <a:prstGeom prst="rect">
            <a:avLst/>
          </a:prstGeom>
        </p:spPr>
      </p:pic>
      <p:sp>
        <p:nvSpPr>
          <p:cNvPr id="2" name="Rectangle 1">
            <a:extLst>
              <a:ext uri="{FF2B5EF4-FFF2-40B4-BE49-F238E27FC236}">
                <a16:creationId xmlns:a16="http://schemas.microsoft.com/office/drawing/2014/main" id="{FFBDC85F-FFE4-8B63-B53F-D16C5AC4A97F}"/>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S233; Dreyling M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4111939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number of people&#10;&#10;Description automatically generated with medium confidence">
            <a:extLst>
              <a:ext uri="{FF2B5EF4-FFF2-40B4-BE49-F238E27FC236}">
                <a16:creationId xmlns:a16="http://schemas.microsoft.com/office/drawing/2014/main" id="{E0D08255-CD3C-1FDF-F174-5BDCB757C473}"/>
              </a:ext>
            </a:extLst>
          </p:cNvPr>
          <p:cNvPicPr>
            <a:picLocks noChangeAspect="1"/>
          </p:cNvPicPr>
          <p:nvPr/>
        </p:nvPicPr>
        <p:blipFill>
          <a:blip r:embed="rId3"/>
          <a:stretch>
            <a:fillRect/>
          </a:stretch>
        </p:blipFill>
        <p:spPr>
          <a:xfrm>
            <a:off x="449704" y="185302"/>
            <a:ext cx="10897849" cy="5557592"/>
          </a:xfrm>
          <a:prstGeom prst="rect">
            <a:avLst/>
          </a:prstGeom>
        </p:spPr>
      </p:pic>
      <p:sp>
        <p:nvSpPr>
          <p:cNvPr id="10" name="Rectangle 9">
            <a:extLst>
              <a:ext uri="{FF2B5EF4-FFF2-40B4-BE49-F238E27FC236}">
                <a16:creationId xmlns:a16="http://schemas.microsoft.com/office/drawing/2014/main" id="{A28AEADC-7F0F-199E-F674-EA06D0BA471C}"/>
              </a:ext>
            </a:extLst>
          </p:cNvPr>
          <p:cNvSpPr/>
          <p:nvPr/>
        </p:nvSpPr>
        <p:spPr>
          <a:xfrm>
            <a:off x="114298" y="1839191"/>
            <a:ext cx="1280975" cy="3044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8B511EA-1DD7-6274-D78A-D64DACD1FAE4}"/>
              </a:ext>
            </a:extLst>
          </p:cNvPr>
          <p:cNvSpPr txBox="1"/>
          <p:nvPr/>
        </p:nvSpPr>
        <p:spPr>
          <a:xfrm flipH="1">
            <a:off x="114298" y="4348535"/>
            <a:ext cx="1280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rPr>
              <a:t>0</a:t>
            </a:r>
          </a:p>
        </p:txBody>
      </p:sp>
      <p:sp>
        <p:nvSpPr>
          <p:cNvPr id="4" name="TextBox 3">
            <a:extLst>
              <a:ext uri="{FF2B5EF4-FFF2-40B4-BE49-F238E27FC236}">
                <a16:creationId xmlns:a16="http://schemas.microsoft.com/office/drawing/2014/main" id="{C9841391-0149-641E-609D-57E18E45D0E5}"/>
              </a:ext>
            </a:extLst>
          </p:cNvPr>
          <p:cNvSpPr txBox="1"/>
          <p:nvPr/>
        </p:nvSpPr>
        <p:spPr>
          <a:xfrm flipH="1">
            <a:off x="114298" y="3860163"/>
            <a:ext cx="1280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rPr>
              <a:t>20</a:t>
            </a:r>
          </a:p>
        </p:txBody>
      </p:sp>
      <p:sp>
        <p:nvSpPr>
          <p:cNvPr id="5" name="TextBox 4">
            <a:extLst>
              <a:ext uri="{FF2B5EF4-FFF2-40B4-BE49-F238E27FC236}">
                <a16:creationId xmlns:a16="http://schemas.microsoft.com/office/drawing/2014/main" id="{8DD7664B-326E-28F1-FE9F-E152815F7A3A}"/>
              </a:ext>
            </a:extLst>
          </p:cNvPr>
          <p:cNvSpPr txBox="1"/>
          <p:nvPr/>
        </p:nvSpPr>
        <p:spPr>
          <a:xfrm flipH="1">
            <a:off x="114298" y="3371790"/>
            <a:ext cx="1280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rPr>
              <a:t>40</a:t>
            </a:r>
          </a:p>
        </p:txBody>
      </p:sp>
      <p:sp>
        <p:nvSpPr>
          <p:cNvPr id="6" name="TextBox 5">
            <a:extLst>
              <a:ext uri="{FF2B5EF4-FFF2-40B4-BE49-F238E27FC236}">
                <a16:creationId xmlns:a16="http://schemas.microsoft.com/office/drawing/2014/main" id="{56E255D4-3F36-0AB7-E3DE-57C91927B498}"/>
              </a:ext>
            </a:extLst>
          </p:cNvPr>
          <p:cNvSpPr txBox="1"/>
          <p:nvPr/>
        </p:nvSpPr>
        <p:spPr>
          <a:xfrm flipH="1">
            <a:off x="785107" y="2883417"/>
            <a:ext cx="61016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rPr>
              <a:t>60</a:t>
            </a:r>
          </a:p>
        </p:txBody>
      </p:sp>
      <p:sp>
        <p:nvSpPr>
          <p:cNvPr id="8" name="TextBox 7">
            <a:extLst>
              <a:ext uri="{FF2B5EF4-FFF2-40B4-BE49-F238E27FC236}">
                <a16:creationId xmlns:a16="http://schemas.microsoft.com/office/drawing/2014/main" id="{AF742A3D-45E1-42D4-FCD3-37371BED09A6}"/>
              </a:ext>
            </a:extLst>
          </p:cNvPr>
          <p:cNvSpPr txBox="1"/>
          <p:nvPr/>
        </p:nvSpPr>
        <p:spPr>
          <a:xfrm flipH="1">
            <a:off x="114298" y="2395044"/>
            <a:ext cx="1280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rPr>
              <a:t>80</a:t>
            </a:r>
          </a:p>
        </p:txBody>
      </p:sp>
      <p:sp>
        <p:nvSpPr>
          <p:cNvPr id="9" name="TextBox 8">
            <a:extLst>
              <a:ext uri="{FF2B5EF4-FFF2-40B4-BE49-F238E27FC236}">
                <a16:creationId xmlns:a16="http://schemas.microsoft.com/office/drawing/2014/main" id="{125DC392-0D45-D4A5-56DE-F717639D3CE7}"/>
              </a:ext>
            </a:extLst>
          </p:cNvPr>
          <p:cNvSpPr txBox="1"/>
          <p:nvPr/>
        </p:nvSpPr>
        <p:spPr>
          <a:xfrm flipH="1">
            <a:off x="114298" y="1917062"/>
            <a:ext cx="128097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S PGothic" charset="0"/>
                <a:cs typeface="+mn-cs"/>
              </a:rPr>
              <a:t>100</a:t>
            </a:r>
          </a:p>
        </p:txBody>
      </p:sp>
      <p:sp>
        <p:nvSpPr>
          <p:cNvPr id="2" name="TextBox 1">
            <a:extLst>
              <a:ext uri="{FF2B5EF4-FFF2-40B4-BE49-F238E27FC236}">
                <a16:creationId xmlns:a16="http://schemas.microsoft.com/office/drawing/2014/main" id="{6D918CCC-F971-55E4-A092-F5C9D9DA519E}"/>
              </a:ext>
            </a:extLst>
          </p:cNvPr>
          <p:cNvSpPr txBox="1"/>
          <p:nvPr/>
        </p:nvSpPr>
        <p:spPr>
          <a:xfrm rot="16200000">
            <a:off x="-841534" y="3036911"/>
            <a:ext cx="30133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a:ea typeface="MS PGothic" charset="0"/>
                <a:cs typeface="+mn-cs"/>
              </a:rPr>
              <a:t>Patients, %</a:t>
            </a:r>
          </a:p>
        </p:txBody>
      </p:sp>
      <p:sp>
        <p:nvSpPr>
          <p:cNvPr id="11" name="Rectangle 10">
            <a:extLst>
              <a:ext uri="{FF2B5EF4-FFF2-40B4-BE49-F238E27FC236}">
                <a16:creationId xmlns:a16="http://schemas.microsoft.com/office/drawing/2014/main" id="{715A9DAA-1BAD-0DDF-2626-F8A943D9C896}"/>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S233; Dreyling M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17841327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patients with pfs&#10;&#10;Description automatically generated">
            <a:extLst>
              <a:ext uri="{FF2B5EF4-FFF2-40B4-BE49-F238E27FC236}">
                <a16:creationId xmlns:a16="http://schemas.microsoft.com/office/drawing/2014/main" id="{30632ED5-0539-AE53-8A3D-CB0CBB3FA8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9862" y="164893"/>
            <a:ext cx="11632368" cy="5818792"/>
          </a:xfrm>
          <a:prstGeom prst="rect">
            <a:avLst/>
          </a:prstGeom>
        </p:spPr>
      </p:pic>
      <p:sp>
        <p:nvSpPr>
          <p:cNvPr id="2" name="Rectangle 1">
            <a:extLst>
              <a:ext uri="{FF2B5EF4-FFF2-40B4-BE49-F238E27FC236}">
                <a16:creationId xmlns:a16="http://schemas.microsoft.com/office/drawing/2014/main" id="{DBBDB279-DBC0-3B28-F213-E71A0879F471}"/>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S233; Dreyling M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59012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52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B0D2C49-B885-E88A-E775-CD836333D1E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43000" y="233030"/>
            <a:ext cx="10193900" cy="5861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0980AB-E10A-5766-7EB3-356C457ADD87}"/>
              </a:ext>
            </a:extLst>
          </p:cNvPr>
          <p:cNvSpPr/>
          <p:nvPr/>
        </p:nvSpPr>
        <p:spPr>
          <a:xfrm>
            <a:off x="3385751" y="6372031"/>
            <a:ext cx="4788704" cy="307777"/>
          </a:xfrm>
          <a:prstGeom prst="rect">
            <a:avLst/>
          </a:prstGeom>
        </p:spPr>
        <p:txBody>
          <a:bodyPr wrap="square">
            <a:spAutoFit/>
          </a:bodyP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PF882; Wang M et al.</a:t>
            </a:r>
            <a:endParaRPr kumimoji="0" lang="en-GB" sz="1260" b="1" i="0" u="none" strike="noStrike" kern="1200" cap="none" spc="0" normalizeH="0" baseline="0" noProof="0" dirty="0">
              <a:ln>
                <a:noFill/>
              </a:ln>
              <a:solidFill>
                <a:srgbClr val="000000"/>
              </a:solidFill>
              <a:effectLst/>
              <a:uLnTx/>
              <a:uFillTx/>
              <a:latin typeface="Arial" panose="020B0604020202020204"/>
              <a:ea typeface="MS PGothic" charset="0"/>
              <a:cs typeface="Arial" charset="0"/>
            </a:endParaRPr>
          </a:p>
        </p:txBody>
      </p:sp>
    </p:spTree>
    <p:extLst>
      <p:ext uri="{BB962C8B-B14F-4D97-AF65-F5344CB8AC3E}">
        <p14:creationId xmlns:p14="http://schemas.microsoft.com/office/powerpoint/2010/main" val="9582020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85AF-ED1B-5FED-290C-8011012F8ACA}"/>
              </a:ext>
            </a:extLst>
          </p:cNvPr>
          <p:cNvSpPr>
            <a:spLocks noGrp="1"/>
          </p:cNvSpPr>
          <p:nvPr>
            <p:ph type="title"/>
          </p:nvPr>
        </p:nvSpPr>
        <p:spPr/>
        <p:txBody>
          <a:bodyPr/>
          <a:lstStyle/>
          <a:p>
            <a:r>
              <a:rPr lang="en-US" sz="3000" b="1" i="0" dirty="0">
                <a:effectLst/>
              </a:rPr>
              <a:t>Acalabrutinib in Combination with Rituximab is Highly Effective Frontline Treatment for Older Patients with Mantle Cell Lymphoma</a:t>
            </a:r>
            <a:endParaRPr lang="en-US" sz="3000" dirty="0"/>
          </a:p>
        </p:txBody>
      </p:sp>
      <p:sp>
        <p:nvSpPr>
          <p:cNvPr id="3" name="Content Placeholder 2">
            <a:extLst>
              <a:ext uri="{FF2B5EF4-FFF2-40B4-BE49-F238E27FC236}">
                <a16:creationId xmlns:a16="http://schemas.microsoft.com/office/drawing/2014/main" id="{02F4F95B-9109-7C75-1967-4DA2473D2A28}"/>
              </a:ext>
            </a:extLst>
          </p:cNvPr>
          <p:cNvSpPr>
            <a:spLocks noGrp="1"/>
          </p:cNvSpPr>
          <p:nvPr>
            <p:ph idx="1"/>
          </p:nvPr>
        </p:nvSpPr>
        <p:spPr>
          <a:xfrm>
            <a:off x="264160" y="1797270"/>
            <a:ext cx="11601450" cy="4115348"/>
          </a:xfrm>
        </p:spPr>
        <p:txBody>
          <a:bodyPr/>
          <a:lstStyle/>
          <a:p>
            <a:pPr marL="457200" indent="-457200">
              <a:buFont typeface="Arial" panose="020B0604020202020204" pitchFamily="34" charset="0"/>
              <a:buChar char="•"/>
            </a:pPr>
            <a:r>
              <a:rPr lang="en-US" dirty="0"/>
              <a:t>Single institution trial, 50 patients</a:t>
            </a:r>
          </a:p>
          <a:p>
            <a:pPr marL="457200" indent="-457200">
              <a:buFont typeface="Arial" panose="020B0604020202020204" pitchFamily="34" charset="0"/>
              <a:buChar char="•"/>
            </a:pPr>
            <a:r>
              <a:rPr lang="en-US" dirty="0"/>
              <a:t>Acalabrutinib 100 mg orally twice daily and rituximab weekly for four weeks, then monthly for 12 months, and every two months up to 24 months. Acalabrutinib was continued beyond 24 months</a:t>
            </a:r>
          </a:p>
          <a:p>
            <a:pPr marL="457200" indent="-457200">
              <a:buFont typeface="Arial" panose="020B0604020202020204" pitchFamily="34" charset="0"/>
              <a:buChar char="•"/>
            </a:pPr>
            <a:r>
              <a:rPr lang="en-US" dirty="0"/>
              <a:t>Primary endpoint: ORR </a:t>
            </a:r>
          </a:p>
          <a:p>
            <a:pPr marL="457200" indent="-457200">
              <a:buFont typeface="Arial" panose="020B0604020202020204" pitchFamily="34" charset="0"/>
              <a:buChar char="•"/>
            </a:pPr>
            <a:r>
              <a:rPr lang="en-US" dirty="0" err="1"/>
              <a:t>ClonoSEQ</a:t>
            </a:r>
            <a:r>
              <a:rPr lang="en-US" dirty="0"/>
              <a:t>-based MRD assessment and </a:t>
            </a:r>
            <a:r>
              <a:rPr lang="en-US" dirty="0" err="1"/>
              <a:t>multiomic</a:t>
            </a:r>
            <a:r>
              <a:rPr lang="en-US" dirty="0"/>
              <a:t> analysis were conducted on serial blood, plasma, and tissue samples</a:t>
            </a:r>
          </a:p>
          <a:p>
            <a:endParaRPr lang="en-US" dirty="0"/>
          </a:p>
        </p:txBody>
      </p:sp>
      <p:sp>
        <p:nvSpPr>
          <p:cNvPr id="4" name="TextBox 3">
            <a:extLst>
              <a:ext uri="{FF2B5EF4-FFF2-40B4-BE49-F238E27FC236}">
                <a16:creationId xmlns:a16="http://schemas.microsoft.com/office/drawing/2014/main" id="{4A9199BA-5A13-4CD8-E5AF-B1875E10DE72}"/>
              </a:ext>
            </a:extLst>
          </p:cNvPr>
          <p:cNvSpPr txBox="1"/>
          <p:nvPr/>
        </p:nvSpPr>
        <p:spPr>
          <a:xfrm>
            <a:off x="3578773" y="6325048"/>
            <a:ext cx="43670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Jain et al. Abstract 272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ICML 2025</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01957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AA27B6-0237-DF97-5B42-8F5624EA76CC}"/>
              </a:ext>
            </a:extLst>
          </p:cNvPr>
          <p:cNvSpPr>
            <a:spLocks noGrp="1"/>
          </p:cNvSpPr>
          <p:nvPr>
            <p:ph type="title"/>
          </p:nvPr>
        </p:nvSpPr>
        <p:spPr/>
        <p:txBody>
          <a:bodyPr/>
          <a:lstStyle/>
          <a:p>
            <a:r>
              <a:rPr lang="en-US" dirty="0"/>
              <a:t>Outcomes</a:t>
            </a:r>
          </a:p>
        </p:txBody>
      </p:sp>
      <p:pic>
        <p:nvPicPr>
          <p:cNvPr id="2" name="Picture 2" descr="image">
            <a:extLst>
              <a:ext uri="{FF2B5EF4-FFF2-40B4-BE49-F238E27FC236}">
                <a16:creationId xmlns:a16="http://schemas.microsoft.com/office/drawing/2014/main" id="{8FAE509B-2E82-A328-2DBC-75B262CB0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8153" r="53885" b="-1906"/>
          <a:stretch>
            <a:fillRect/>
          </a:stretch>
        </p:blipFill>
        <p:spPr bwMode="auto">
          <a:xfrm>
            <a:off x="3763620" y="2700889"/>
            <a:ext cx="4880650" cy="34722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a:extLst>
              <a:ext uri="{FF2B5EF4-FFF2-40B4-BE49-F238E27FC236}">
                <a16:creationId xmlns:a16="http://schemas.microsoft.com/office/drawing/2014/main" id="{1B3A5A17-0C63-8B6B-B702-DD35BCBA93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053"/>
          <a:stretch>
            <a:fillRect/>
          </a:stretch>
        </p:blipFill>
        <p:spPr bwMode="auto">
          <a:xfrm>
            <a:off x="1116849" y="927824"/>
            <a:ext cx="9958301" cy="2293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C53A78-29D1-B3E0-6DA7-FF43BDF1A93F}"/>
              </a:ext>
            </a:extLst>
          </p:cNvPr>
          <p:cNvSpPr txBox="1"/>
          <p:nvPr/>
        </p:nvSpPr>
        <p:spPr>
          <a:xfrm>
            <a:off x="3578773" y="6325048"/>
            <a:ext cx="43670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Jain et al. Abstract 272 ICML</a:t>
            </a:r>
          </a:p>
        </p:txBody>
      </p:sp>
    </p:spTree>
    <p:extLst>
      <p:ext uri="{BB962C8B-B14F-4D97-AF65-F5344CB8AC3E}">
        <p14:creationId xmlns:p14="http://schemas.microsoft.com/office/powerpoint/2010/main" val="40986322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D045-2BB5-B592-A5F3-A80E84F8AE4A}"/>
              </a:ext>
            </a:extLst>
          </p:cNvPr>
          <p:cNvSpPr>
            <a:spLocks noGrp="1"/>
          </p:cNvSpPr>
          <p:nvPr>
            <p:ph type="title"/>
          </p:nvPr>
        </p:nvSpPr>
        <p:spPr/>
        <p:txBody>
          <a:bodyPr/>
          <a:lstStyle/>
          <a:p>
            <a:r>
              <a:rPr lang="en-US" dirty="0"/>
              <a:t>Summary of Updates in MCL</a:t>
            </a:r>
          </a:p>
        </p:txBody>
      </p:sp>
      <p:sp>
        <p:nvSpPr>
          <p:cNvPr id="3" name="Content Placeholder 2">
            <a:extLst>
              <a:ext uri="{FF2B5EF4-FFF2-40B4-BE49-F238E27FC236}">
                <a16:creationId xmlns:a16="http://schemas.microsoft.com/office/drawing/2014/main" id="{498364FF-3C6C-12BA-6618-624E76C7A1C5}"/>
              </a:ext>
            </a:extLst>
          </p:cNvPr>
          <p:cNvSpPr>
            <a:spLocks noGrp="1"/>
          </p:cNvSpPr>
          <p:nvPr>
            <p:ph idx="1"/>
          </p:nvPr>
        </p:nvSpPr>
        <p:spPr/>
        <p:txBody>
          <a:bodyPr/>
          <a:lstStyle/>
          <a:p>
            <a:endParaRPr lang="en-US" dirty="0"/>
          </a:p>
          <a:p>
            <a:r>
              <a:rPr lang="en-US" b="1" dirty="0"/>
              <a:t>Mantle Cell Lymphoma</a:t>
            </a:r>
          </a:p>
          <a:p>
            <a:pPr marL="457200" indent="-457200">
              <a:buFont typeface="Arial" panose="020B0604020202020204" pitchFamily="34" charset="0"/>
              <a:buChar char="•"/>
            </a:pPr>
            <a:r>
              <a:rPr lang="en-US" u="sng" dirty="0"/>
              <a:t>Frontline</a:t>
            </a:r>
            <a:r>
              <a:rPr lang="en-US" dirty="0"/>
              <a:t>: </a:t>
            </a:r>
          </a:p>
          <a:p>
            <a:pPr marL="1257300" lvl="1" indent="-457200"/>
            <a:r>
              <a:rPr lang="en-US" sz="2600" dirty="0"/>
              <a:t>ECHO trial updates and MRD data</a:t>
            </a:r>
          </a:p>
          <a:p>
            <a:pPr marL="1257300" lvl="1" indent="-457200"/>
            <a:r>
              <a:rPr lang="en-US" sz="2600" dirty="0"/>
              <a:t>Acalabrutinib and rituximab in frontline older MCL</a:t>
            </a:r>
          </a:p>
          <a:p>
            <a:pPr marL="1257300" lvl="1" indent="-457200"/>
            <a:endParaRPr lang="en-US" dirty="0"/>
          </a:p>
          <a:p>
            <a:r>
              <a:rPr lang="en-US" dirty="0"/>
              <a:t> </a:t>
            </a:r>
          </a:p>
          <a:p>
            <a:endParaRPr lang="en-US" dirty="0"/>
          </a:p>
        </p:txBody>
      </p:sp>
    </p:spTree>
    <p:extLst>
      <p:ext uri="{BB962C8B-B14F-4D97-AF65-F5344CB8AC3E}">
        <p14:creationId xmlns:p14="http://schemas.microsoft.com/office/powerpoint/2010/main" val="26328523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2C84C-63E8-4BA4-4B58-00F1348E42A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0B784AA-8A65-858D-1D1F-D0EA3D74F141}"/>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Current and Future Integration of Antibody-Drug Conjugates into the Management of Metastatic Breast Cancer</a:t>
            </a:r>
          </a:p>
        </p:txBody>
      </p:sp>
      <p:sp>
        <p:nvSpPr>
          <p:cNvPr id="12" name="Text Box 3">
            <a:extLst>
              <a:ext uri="{FF2B5EF4-FFF2-40B4-BE49-F238E27FC236}">
                <a16:creationId xmlns:a16="http://schemas.microsoft.com/office/drawing/2014/main" id="{D003D47E-5D8A-C1FE-FD33-BCD930B3E4DA}"/>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8098E78-C4C8-4C3C-E6F0-2175EE7D25C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D4B851F-1C7C-12E1-9DFA-A02C4F107E9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D0D166B4-B98C-450C-3010-1978B149F24F}"/>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77A67016-2C9A-1BA3-CFEE-58AE23E6D0C6}"/>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Bardia,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Adam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Brufsky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3148283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Current and Future Integration of Antibody-Drug Conjugates into the Management of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Bardia,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Adam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Brufsky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1728895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0"/>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692477"/>
            <a:ext cx="70104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811707"/>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138479"/>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52798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6C872413-BA5E-0D4C-BBA8-D31EB9B401BA}"/>
              </a:ext>
            </a:extLst>
          </p:cNvPr>
          <p:cNvSpPr txBox="1">
            <a:spLocks noChangeArrowheads="1"/>
          </p:cNvSpPr>
          <p:nvPr/>
        </p:nvSpPr>
        <p:spPr bwMode="auto">
          <a:xfrm>
            <a:off x="6062869" y="3692477"/>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MPH, FASCO</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p:txBody>
      </p:sp>
      <p:sp>
        <p:nvSpPr>
          <p:cNvPr id="8" name="Text Box 6">
            <a:extLst>
              <a:ext uri="{FF2B5EF4-FFF2-40B4-BE49-F238E27FC236}">
                <a16:creationId xmlns:a16="http://schemas.microsoft.com/office/drawing/2014/main" id="{103E5231-959F-364A-A4F0-5AF3B3B92FCA}"/>
              </a:ext>
            </a:extLst>
          </p:cNvPr>
          <p:cNvSpPr txBox="1">
            <a:spLocks noChangeArrowheads="1"/>
          </p:cNvSpPr>
          <p:nvPr/>
        </p:nvSpPr>
        <p:spPr bwMode="auto">
          <a:xfrm>
            <a:off x="0" y="253418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8A246314-AFAD-AE5E-6A0E-2AACFD42318B}"/>
              </a:ext>
            </a:extLst>
          </p:cNvPr>
          <p:cNvSpPr txBox="1">
            <a:spLocks noChangeArrowheads="1"/>
          </p:cNvSpPr>
          <p:nvPr/>
        </p:nvSpPr>
        <p:spPr bwMode="auto">
          <a:xfrm>
            <a:off x="0" y="983461"/>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
        <p:nvSpPr>
          <p:cNvPr id="3" name="Text Box 6">
            <a:extLst>
              <a:ext uri="{FF2B5EF4-FFF2-40B4-BE49-F238E27FC236}">
                <a16:creationId xmlns:a16="http://schemas.microsoft.com/office/drawing/2014/main" id="{EBC94D3B-0CC7-96FB-9733-F35D944E70DA}"/>
              </a:ext>
            </a:extLst>
          </p:cNvPr>
          <p:cNvSpPr txBox="1">
            <a:spLocks noChangeArrowheads="1"/>
          </p:cNvSpPr>
          <p:nvPr/>
        </p:nvSpPr>
        <p:spPr bwMode="auto">
          <a:xfrm>
            <a:off x="3048000" y="5271564"/>
            <a:ext cx="6096000" cy="34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Tree>
    <p:custDataLst>
      <p:tags r:id="rId1"/>
    </p:custDataLst>
    <p:extLst>
      <p:ext uri="{BB962C8B-B14F-4D97-AF65-F5344CB8AC3E}">
        <p14:creationId xmlns:p14="http://schemas.microsoft.com/office/powerpoint/2010/main" val="3244418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2777094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276714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78496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Addressing Current Knowledge and Practice Gaps in the </a:t>
            </a:r>
            <a:br>
              <a:rPr lang="en-US" sz="3400" dirty="0"/>
            </a:br>
            <a:r>
              <a:rPr lang="en-US" sz="3400" dirty="0"/>
              <a:t>Community — Optimizing the Use of Oral Selective Estrogen 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95152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Carla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Casulo</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S PGothic" charset="0"/>
              </a:rPr>
              <a:t>Assistant Director, Cancer Research Training and Education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S PGothic" charset="0"/>
              </a:rPr>
              <a:t>University </a:t>
            </a:r>
            <a:r>
              <a:rPr kumimoji="0" lang="en-US" sz="1600" b="0" i="0" u="none" strike="noStrike" kern="1200" cap="none" spc="0" normalizeH="0" baseline="0" noProof="0" dirty="0">
                <a:ln>
                  <a:noFill/>
                </a:ln>
                <a:solidFill>
                  <a:srgbClr val="000000"/>
                </a:solidFill>
                <a:effectLst/>
                <a:uLnTx/>
                <a:uFillTx/>
                <a:latin typeface="Calibri"/>
                <a:ea typeface="MS PGothic" charset="0"/>
              </a:rPr>
              <a:t>of Rochester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Wilmot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Rochester, New York</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933056"/>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Brad S Kahl,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Washington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Lymphoma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Siteman</a:t>
            </a:r>
            <a:r>
              <a:rPr kumimoji="0" lang="en-US" sz="1600" b="0" i="0" u="none" strike="noStrike" kern="1200" cap="none" spc="0" normalizeH="0" baseline="0" noProof="0" dirty="0">
                <a:ln>
                  <a:noFill/>
                </a:ln>
                <a:solidFill>
                  <a:srgbClr val="000000"/>
                </a:solidFill>
                <a:effectLst/>
                <a:uLnTx/>
                <a:uFillTx/>
                <a:latin typeface="Calibri"/>
                <a:ea typeface="MS PGothic" charset="0"/>
              </a:rPr>
              <a:t>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933056"/>
            <a:ext cx="1371600" cy="1371600"/>
          </a:xfrm>
          <a:prstGeom prst="rect">
            <a:avLst/>
          </a:prstGeom>
        </p:spPr>
      </p:pic>
    </p:spTree>
    <p:extLst>
      <p:ext uri="{BB962C8B-B14F-4D97-AF65-F5344CB8AC3E}">
        <p14:creationId xmlns:p14="http://schemas.microsoft.com/office/powerpoint/2010/main" val="2509443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hlinkClick r:id="rId4"/>
              </a:rPr>
              <a:t>GRTeam@ResearchToPractice.com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524867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4128782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The Implications of Recent Datasets for the Current and </a:t>
            </a:r>
            <a:br>
              <a:rPr lang="en-US" sz="3600" dirty="0"/>
            </a:br>
            <a:r>
              <a:rPr lang="en-US" sz="3600" dirty="0"/>
              <a:t>Future Management of Non-Hodgkin Lymphoma</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September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Carla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Casulo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Tree>
    <p:custDataLst>
      <p:tags r:id="rId1"/>
    </p:custDataLst>
    <p:extLst>
      <p:ext uri="{BB962C8B-B14F-4D97-AF65-F5344CB8AC3E}">
        <p14:creationId xmlns:p14="http://schemas.microsoft.com/office/powerpoint/2010/main" val="186522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546219"/>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52184" y="1546219"/>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546219"/>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Carla </a:t>
            </a:r>
            <a:r>
              <a:rPr lang="en-US" sz="1600" dirty="0" err="1">
                <a:solidFill>
                  <a:srgbClr val="000000"/>
                </a:solidFill>
                <a:latin typeface="Calibri"/>
              </a:rPr>
              <a:t>Casulo</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Division of Hematology/Oncology</a:t>
            </a:r>
          </a:p>
          <a:p>
            <a:pPr lvl="0">
              <a:lnSpc>
                <a:spcPts val="1850"/>
              </a:lnSpc>
              <a:defRPr/>
            </a:pPr>
            <a:r>
              <a:rPr lang="en-US" sz="1600" b="0" dirty="0">
                <a:solidFill>
                  <a:srgbClr val="000000"/>
                </a:solidFill>
                <a:latin typeface="Calibri"/>
              </a:rPr>
              <a:t>Assistant Director, Cancer Research Training and Education</a:t>
            </a:r>
          </a:p>
          <a:p>
            <a:pPr lvl="0">
              <a:lnSpc>
                <a:spcPts val="1850"/>
              </a:lnSpc>
              <a:defRPr/>
            </a:pPr>
            <a:r>
              <a:rPr lang="en-US" sz="1600" b="0" dirty="0">
                <a:solidFill>
                  <a:srgbClr val="000000"/>
                </a:solidFill>
                <a:latin typeface="Calibri"/>
              </a:rPr>
              <a:t>University of Rochester</a:t>
            </a:r>
          </a:p>
          <a:p>
            <a:pPr lvl="0">
              <a:lnSpc>
                <a:spcPts val="1850"/>
              </a:lnSpc>
              <a:defRPr/>
            </a:pPr>
            <a:r>
              <a:rPr lang="en-US" sz="1600" b="0" dirty="0">
                <a:solidFill>
                  <a:srgbClr val="000000"/>
                </a:solidFill>
                <a:latin typeface="Calibri"/>
              </a:rPr>
              <a:t>Wilmot Cancer Institute</a:t>
            </a:r>
          </a:p>
          <a:p>
            <a:pPr lvl="0">
              <a:lnSpc>
                <a:spcPts val="1850"/>
              </a:lnSpc>
              <a:defRPr/>
            </a:pPr>
            <a:r>
              <a:rPr lang="en-US" sz="1600" b="0" dirty="0">
                <a:solidFill>
                  <a:srgbClr val="000000"/>
                </a:solidFill>
                <a:latin typeface="Calibri"/>
              </a:rPr>
              <a:t>Rochester,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546219"/>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93305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933056"/>
            <a:ext cx="1371600" cy="1371600"/>
          </a:xfrm>
          <a:prstGeom prst="rect">
            <a:avLst/>
          </a:prstGeom>
        </p:spPr>
      </p:pic>
    </p:spTree>
    <p:extLst>
      <p:ext uri="{BB962C8B-B14F-4D97-AF65-F5344CB8AC3E}">
        <p14:creationId xmlns:p14="http://schemas.microsoft.com/office/powerpoint/2010/main" val="3165170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Current and Future Integration of Antibody-Drug Conjugates into the Management of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Bardia,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Adam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Brufsky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3739875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0"/>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692477"/>
            <a:ext cx="70104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811707"/>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138479"/>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52798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6C872413-BA5E-0D4C-BBA8-D31EB9B401BA}"/>
              </a:ext>
            </a:extLst>
          </p:cNvPr>
          <p:cNvSpPr txBox="1">
            <a:spLocks noChangeArrowheads="1"/>
          </p:cNvSpPr>
          <p:nvPr/>
        </p:nvSpPr>
        <p:spPr bwMode="auto">
          <a:xfrm>
            <a:off x="6062869" y="3692477"/>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800"/>
              </a:lnSpc>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a:t>
            </a:r>
            <a:r>
              <a:rPr lang="en-US" sz="2700" dirty="0">
                <a:solidFill>
                  <a:srgbClr val="02225C"/>
                </a:solidFill>
                <a:latin typeface="Calibri" panose="020F0502020204030204" pitchFamily="34" charset="0"/>
                <a:cs typeface="Calibri" panose="020F0502020204030204" pitchFamily="34" charset="0"/>
              </a:rPr>
              <a:t>MPH, FASCO</a:t>
            </a: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p:txBody>
      </p:sp>
      <p:sp>
        <p:nvSpPr>
          <p:cNvPr id="8" name="Text Box 6">
            <a:extLst>
              <a:ext uri="{FF2B5EF4-FFF2-40B4-BE49-F238E27FC236}">
                <a16:creationId xmlns:a16="http://schemas.microsoft.com/office/drawing/2014/main" id="{103E5231-959F-364A-A4F0-5AF3B3B92FCA}"/>
              </a:ext>
            </a:extLst>
          </p:cNvPr>
          <p:cNvSpPr txBox="1">
            <a:spLocks noChangeArrowheads="1"/>
          </p:cNvSpPr>
          <p:nvPr/>
        </p:nvSpPr>
        <p:spPr bwMode="auto">
          <a:xfrm>
            <a:off x="0" y="253418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8A246314-AFAD-AE5E-6A0E-2AACFD42318B}"/>
              </a:ext>
            </a:extLst>
          </p:cNvPr>
          <p:cNvSpPr txBox="1">
            <a:spLocks noChangeArrowheads="1"/>
          </p:cNvSpPr>
          <p:nvPr/>
        </p:nvSpPr>
        <p:spPr bwMode="auto">
          <a:xfrm>
            <a:off x="0" y="983461"/>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
        <p:nvSpPr>
          <p:cNvPr id="3" name="Text Box 6">
            <a:extLst>
              <a:ext uri="{FF2B5EF4-FFF2-40B4-BE49-F238E27FC236}">
                <a16:creationId xmlns:a16="http://schemas.microsoft.com/office/drawing/2014/main" id="{EBC94D3B-0CC7-96FB-9733-F35D944E70DA}"/>
              </a:ext>
            </a:extLst>
          </p:cNvPr>
          <p:cNvSpPr txBox="1">
            <a:spLocks noChangeArrowheads="1"/>
          </p:cNvSpPr>
          <p:nvPr/>
        </p:nvSpPr>
        <p:spPr bwMode="auto">
          <a:xfrm>
            <a:off x="3048000" y="5271564"/>
            <a:ext cx="6096000" cy="34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Tree>
    <p:custDataLst>
      <p:tags r:id="rId1"/>
    </p:custDataLst>
    <p:extLst>
      <p:ext uri="{BB962C8B-B14F-4D97-AF65-F5344CB8AC3E}">
        <p14:creationId xmlns:p14="http://schemas.microsoft.com/office/powerpoint/2010/main" val="4169795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E8F4-86E7-6B48-A13F-23C723B05D71}"/>
              </a:ext>
            </a:extLst>
          </p:cNvPr>
          <p:cNvSpPr>
            <a:spLocks noGrp="1"/>
          </p:cNvSpPr>
          <p:nvPr>
            <p:ph type="title"/>
          </p:nvPr>
        </p:nvSpPr>
        <p:spPr/>
        <p:txBody>
          <a:bodyPr/>
          <a:lstStyle/>
          <a:p>
            <a:r>
              <a:rPr lang="en-US" dirty="0"/>
              <a:t>Florida Cancer Specialists/Research To Practice </a:t>
            </a:r>
            <a:br>
              <a:rPr lang="en-US" dirty="0"/>
            </a:br>
            <a:r>
              <a:rPr lang="en-US" dirty="0"/>
              <a:t>CME Annual Retreat Program</a:t>
            </a:r>
            <a:br>
              <a:rPr lang="en-US" dirty="0"/>
            </a:br>
            <a:r>
              <a:rPr lang="en-US" dirty="0"/>
              <a:t>2005 to 2025</a:t>
            </a:r>
          </a:p>
        </p:txBody>
      </p:sp>
      <p:pic>
        <p:nvPicPr>
          <p:cNvPr id="3" name="Picture 2">
            <a:extLst>
              <a:ext uri="{FF2B5EF4-FFF2-40B4-BE49-F238E27FC236}">
                <a16:creationId xmlns:a16="http://schemas.microsoft.com/office/drawing/2014/main" id="{FFECDA45-8AD3-4443-F374-61A4D43D55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2909" y="3498017"/>
            <a:ext cx="5469891" cy="2978983"/>
          </a:xfrm>
          <a:prstGeom prst="rect">
            <a:avLst/>
          </a:prstGeom>
          <a:ln w="50800">
            <a:solidFill>
              <a:schemeClr val="bg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68EBC2C-0C50-931C-B6DE-92C1E5905E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72771" y="1121628"/>
            <a:ext cx="3285829" cy="2190553"/>
          </a:xfrm>
          <a:prstGeom prst="rect">
            <a:avLst/>
          </a:prstGeom>
          <a:ln w="50800">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FA9CB10-F505-6C8B-8846-725F242644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511" y="1382177"/>
            <a:ext cx="3543140" cy="2351623"/>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6C153CB4-CF3C-56CE-E783-910828274A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37403" y="1726913"/>
            <a:ext cx="3788930" cy="2351623"/>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986DC0D-3829-4283-72EC-E660D2C6C6E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98175" y="3953682"/>
            <a:ext cx="2870916" cy="1905460"/>
          </a:xfrm>
          <a:prstGeom prst="rect">
            <a:avLst/>
          </a:prstGeom>
          <a:ln w="50800">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1091EE6-D5EB-DA4D-0B5E-6F7CCD14797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9202" y="4438847"/>
            <a:ext cx="3285829" cy="2190553"/>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4220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940903" cy="4799013"/>
          </a:xfrm>
        </p:spPr>
        <p:txBody>
          <a:bodyPr/>
          <a:lstStyle/>
          <a:p>
            <a:pPr marL="98425" indent="0">
              <a:buNone/>
            </a:pPr>
            <a:r>
              <a:rPr lang="en-US" sz="2500" b="0" dirty="0">
                <a:solidFill>
                  <a:schemeClr val="tx1"/>
                </a:solidFill>
              </a:rPr>
              <a:t>This activity is supported by educational grants from ADC Therapeutics and AstraZeneca Pharmaceuticals LP.</a:t>
            </a:r>
          </a:p>
        </p:txBody>
      </p:sp>
    </p:spTree>
    <p:extLst>
      <p:ext uri="{BB962C8B-B14F-4D97-AF65-F5344CB8AC3E}">
        <p14:creationId xmlns:p14="http://schemas.microsoft.com/office/powerpoint/2010/main" val="575958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246-3564-E51A-F94B-4354917B6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41BD3-37D7-1BB1-BA97-57C8CE9F7D32}"/>
              </a:ext>
            </a:extLst>
          </p:cNvPr>
          <p:cNvSpPr>
            <a:spLocks noGrp="1"/>
          </p:cNvSpPr>
          <p:nvPr>
            <p:ph type="title"/>
          </p:nvPr>
        </p:nvSpPr>
        <p:spPr>
          <a:xfrm>
            <a:off x="0" y="299412"/>
            <a:ext cx="12192000" cy="1268760"/>
          </a:xfrm>
        </p:spPr>
        <p:txBody>
          <a:bodyPr>
            <a:noAutofit/>
          </a:bodyPr>
          <a:lstStyle/>
          <a:p>
            <a:r>
              <a:rPr lang="en-US" sz="3200" dirty="0">
                <a:solidFill>
                  <a:srgbClr val="0432FF"/>
                </a:solidFill>
              </a:rPr>
              <a:t>Data + Perspectives: Clinical Investigators Explore the </a:t>
            </a:r>
            <a:br>
              <a:rPr lang="en-US" sz="3200" dirty="0">
                <a:solidFill>
                  <a:srgbClr val="0432FF"/>
                </a:solidFill>
              </a:rPr>
            </a:br>
            <a:r>
              <a:rPr lang="en-US" sz="3200" dirty="0">
                <a:solidFill>
                  <a:srgbClr val="0432FF"/>
                </a:solidFill>
              </a:rPr>
              <a:t>Application of Recent Datasets in Current Oncology Care</a:t>
            </a:r>
            <a:br>
              <a:rPr lang="en-US" sz="3200" dirty="0">
                <a:solidFill>
                  <a:srgbClr val="0432FF"/>
                </a:solidFill>
              </a:rPr>
            </a:br>
            <a:br>
              <a:rPr lang="en-US" sz="1000" dirty="0">
                <a:solidFill>
                  <a:srgbClr val="0432FF"/>
                </a:solidFill>
              </a:rPr>
            </a:br>
            <a:r>
              <a:rPr lang="en-US" sz="3200" dirty="0">
                <a:solidFill>
                  <a:srgbClr val="0432FF"/>
                </a:solidFill>
              </a:rPr>
              <a:t>Agenda</a:t>
            </a:r>
          </a:p>
        </p:txBody>
      </p:sp>
      <p:sp>
        <p:nvSpPr>
          <p:cNvPr id="6" name="Content Placeholder 5">
            <a:extLst>
              <a:ext uri="{FF2B5EF4-FFF2-40B4-BE49-F238E27FC236}">
                <a16:creationId xmlns:a16="http://schemas.microsoft.com/office/drawing/2014/main" id="{6E41D172-A5AF-2D2F-284A-7BD289E445DE}"/>
              </a:ext>
            </a:extLst>
          </p:cNvPr>
          <p:cNvSpPr>
            <a:spLocks noGrp="1"/>
          </p:cNvSpPr>
          <p:nvPr>
            <p:ph idx="1"/>
          </p:nvPr>
        </p:nvSpPr>
        <p:spPr>
          <a:xfrm>
            <a:off x="731404" y="1700808"/>
            <a:ext cx="10729192" cy="4007376"/>
          </a:xfrm>
        </p:spPr>
        <p:txBody>
          <a:bodyPr/>
          <a:lstStyle/>
          <a:p>
            <a:pPr marL="98425" indent="0">
              <a:lnSpc>
                <a:spcPct val="100000"/>
              </a:lnSpc>
              <a:spcBef>
                <a:spcPts val="0"/>
              </a:spcBef>
              <a:spcAft>
                <a:spcPts val="0"/>
              </a:spcAft>
              <a:buNone/>
            </a:pPr>
            <a:r>
              <a:rPr lang="en-US" sz="1800" dirty="0">
                <a:solidFill>
                  <a:srgbClr val="0432FF"/>
                </a:solidFill>
              </a:rPr>
              <a:t>7:15 AM – 9:15 AM – Breast Cancer </a:t>
            </a:r>
          </a:p>
          <a:p>
            <a:pPr>
              <a:lnSpc>
                <a:spcPct val="100000"/>
              </a:lnSpc>
              <a:spcBef>
                <a:spcPts val="0"/>
              </a:spcBef>
              <a:spcAft>
                <a:spcPts val="0"/>
              </a:spcAft>
            </a:pPr>
            <a:r>
              <a:rPr lang="en-US" sz="1800" b="0" dirty="0">
                <a:solidFill>
                  <a:schemeClr val="tx1"/>
                </a:solidFill>
              </a:rPr>
              <a:t>Localized Hormone Receptor (HR)-Positive Breast Cancer; Initial Therapy for Metastatic Disease</a:t>
            </a:r>
          </a:p>
          <a:p>
            <a:pPr>
              <a:lnSpc>
                <a:spcPct val="100000"/>
              </a:lnSpc>
              <a:spcBef>
                <a:spcPts val="0"/>
              </a:spcBef>
              <a:spcAft>
                <a:spcPts val="0"/>
              </a:spcAft>
            </a:pPr>
            <a:r>
              <a:rPr lang="en-US" sz="1800" b="0" dirty="0">
                <a:solidFill>
                  <a:schemeClr val="tx1"/>
                </a:solidFill>
              </a:rPr>
              <a:t>Therapeutic Options for Relapsed/Refractory HR-Positive Metastatic Breast Cancer</a:t>
            </a:r>
          </a:p>
          <a:p>
            <a:pPr>
              <a:lnSpc>
                <a:spcPct val="100000"/>
              </a:lnSpc>
              <a:spcBef>
                <a:spcPts val="0"/>
              </a:spcBef>
              <a:spcAft>
                <a:spcPts val="0"/>
              </a:spcAft>
            </a:pPr>
            <a:r>
              <a:rPr lang="en-US" sz="1800" b="0" dirty="0">
                <a:solidFill>
                  <a:schemeClr val="tx1"/>
                </a:solidFill>
              </a:rPr>
              <a:t>Management of HER2-Positive Breast Cancer</a:t>
            </a:r>
          </a:p>
          <a:p>
            <a:pPr>
              <a:lnSpc>
                <a:spcPct val="100000"/>
              </a:lnSpc>
              <a:spcBef>
                <a:spcPts val="0"/>
              </a:spcBef>
              <a:spcAft>
                <a:spcPts val="600"/>
              </a:spcAft>
            </a:pPr>
            <a:r>
              <a:rPr lang="en-US" sz="1800" b="0" dirty="0">
                <a:solidFill>
                  <a:schemeClr val="tx1"/>
                </a:solidFill>
              </a:rPr>
              <a:t>Treatment Approaches for Triple-Negative Breast Cancer</a:t>
            </a:r>
          </a:p>
          <a:p>
            <a:pPr marL="98425" indent="0">
              <a:lnSpc>
                <a:spcPct val="100000"/>
              </a:lnSpc>
              <a:spcBef>
                <a:spcPts val="0"/>
              </a:spcBef>
              <a:spcAft>
                <a:spcPts val="600"/>
              </a:spcAft>
              <a:buNone/>
            </a:pPr>
            <a:r>
              <a:rPr lang="en-US" sz="1800" dirty="0">
                <a:solidFill>
                  <a:srgbClr val="0432FF"/>
                </a:solidFill>
              </a:rPr>
              <a:t>9:15 AM – 9:30 AM — Break</a:t>
            </a:r>
          </a:p>
          <a:p>
            <a:pPr marL="98425" indent="0">
              <a:lnSpc>
                <a:spcPct val="100000"/>
              </a:lnSpc>
              <a:spcBef>
                <a:spcPts val="0"/>
              </a:spcBef>
              <a:spcAft>
                <a:spcPts val="0"/>
              </a:spcAft>
              <a:buNone/>
            </a:pPr>
            <a:r>
              <a:rPr lang="en-US" sz="1800" dirty="0">
                <a:solidFill>
                  <a:srgbClr val="0432FF"/>
                </a:solidFill>
              </a:rPr>
              <a:t>9:30 AM – 10:30 AM — Prostate Cancer </a:t>
            </a:r>
          </a:p>
          <a:p>
            <a:pPr marL="98425" indent="0">
              <a:lnSpc>
                <a:spcPct val="100000"/>
              </a:lnSpc>
              <a:spcBef>
                <a:spcPts val="0"/>
              </a:spcBef>
              <a:spcAft>
                <a:spcPts val="0"/>
              </a:spcAft>
              <a:buNone/>
            </a:pPr>
            <a:r>
              <a:rPr lang="en-US" sz="1800" b="0" dirty="0">
                <a:solidFill>
                  <a:schemeClr val="tx1"/>
                </a:solidFill>
              </a:rPr>
              <a:t>•	Optimizing the Role of Hormonal Therapy in the Care of Patients with Prostate Cancer</a:t>
            </a:r>
          </a:p>
          <a:p>
            <a:pPr marL="98425" indent="0">
              <a:lnSpc>
                <a:spcPct val="100000"/>
              </a:lnSpc>
              <a:spcBef>
                <a:spcPts val="0"/>
              </a:spcBef>
              <a:spcAft>
                <a:spcPts val="600"/>
              </a:spcAft>
              <a:buNone/>
            </a:pPr>
            <a:r>
              <a:rPr lang="en-US" sz="1800" b="0" dirty="0">
                <a:solidFill>
                  <a:schemeClr val="tx1"/>
                </a:solidFill>
              </a:rPr>
              <a:t>•	Other Available and Emerging Therapeutic Approaches</a:t>
            </a:r>
          </a:p>
          <a:p>
            <a:pPr marL="98425" indent="0">
              <a:lnSpc>
                <a:spcPct val="100000"/>
              </a:lnSpc>
              <a:spcBef>
                <a:spcPts val="0"/>
              </a:spcBef>
              <a:spcAft>
                <a:spcPts val="0"/>
              </a:spcAft>
              <a:buNone/>
            </a:pPr>
            <a:r>
              <a:rPr lang="en-US" sz="1800" dirty="0">
                <a:solidFill>
                  <a:srgbClr val="0432FF"/>
                </a:solidFill>
              </a:rPr>
              <a:t>10:30 AM – 11:30 AM — Colorectal Cancer (CRC)</a:t>
            </a:r>
          </a:p>
          <a:p>
            <a:pPr marL="98425" indent="0">
              <a:lnSpc>
                <a:spcPct val="100000"/>
              </a:lnSpc>
              <a:spcBef>
                <a:spcPts val="0"/>
              </a:spcBef>
              <a:spcAft>
                <a:spcPts val="0"/>
              </a:spcAft>
              <a:buNone/>
            </a:pPr>
            <a:r>
              <a:rPr lang="en-US" sz="1800" b="0" dirty="0">
                <a:solidFill>
                  <a:schemeClr val="tx1"/>
                </a:solidFill>
              </a:rPr>
              <a:t>•	Current and Future Role of Immune Checkpoint Inhibitors in the Management of CRC</a:t>
            </a:r>
          </a:p>
          <a:p>
            <a:pPr marL="98425" indent="0">
              <a:lnSpc>
                <a:spcPct val="100000"/>
              </a:lnSpc>
              <a:spcBef>
                <a:spcPts val="0"/>
              </a:spcBef>
              <a:spcAft>
                <a:spcPts val="600"/>
              </a:spcAft>
              <a:buNone/>
            </a:pPr>
            <a:r>
              <a:rPr lang="en-US" sz="1800" b="0" dirty="0">
                <a:solidFill>
                  <a:schemeClr val="tx1"/>
                </a:solidFill>
              </a:rPr>
              <a:t>•	Other Biomarker-Based Strategies for Patients with CRC</a:t>
            </a:r>
          </a:p>
          <a:p>
            <a:pPr marL="98425" indent="0">
              <a:lnSpc>
                <a:spcPct val="100000"/>
              </a:lnSpc>
              <a:spcBef>
                <a:spcPts val="0"/>
              </a:spcBef>
              <a:spcAft>
                <a:spcPts val="0"/>
              </a:spcAft>
              <a:buNone/>
            </a:pPr>
            <a:r>
              <a:rPr lang="en-US" sz="1800" dirty="0">
                <a:solidFill>
                  <a:srgbClr val="0432FF"/>
                </a:solidFill>
              </a:rPr>
              <a:t>11:30 AM – 12:30 PM — Diffuse Large B-Cell Lymphoma (DLBCL) and Follicular Lymphoma (FL)</a:t>
            </a:r>
          </a:p>
          <a:p>
            <a:pPr marL="98425" indent="0">
              <a:lnSpc>
                <a:spcPct val="100000"/>
              </a:lnSpc>
              <a:spcBef>
                <a:spcPts val="0"/>
              </a:spcBef>
              <a:spcAft>
                <a:spcPts val="0"/>
              </a:spcAft>
              <a:buNone/>
            </a:pPr>
            <a:r>
              <a:rPr lang="en-US" sz="1800" b="0" dirty="0">
                <a:solidFill>
                  <a:schemeClr val="tx1"/>
                </a:solidFill>
              </a:rPr>
              <a:t>•	Available and Emerging Novel Therapies for DLBCL and FL</a:t>
            </a:r>
          </a:p>
          <a:p>
            <a:pPr marL="98425" indent="0">
              <a:lnSpc>
                <a:spcPct val="100000"/>
              </a:lnSpc>
              <a:spcBef>
                <a:spcPts val="0"/>
              </a:spcBef>
              <a:spcAft>
                <a:spcPts val="600"/>
              </a:spcAft>
              <a:buNone/>
            </a:pPr>
            <a:r>
              <a:rPr lang="en-US" sz="1800" b="0" dirty="0">
                <a:solidFill>
                  <a:schemeClr val="tx1"/>
                </a:solidFill>
              </a:rPr>
              <a:t>•	Role of Chimeric Antigen Receptor T-Cell Therapy and Bispecific Antibodies in Treatment for DLBCL and FL</a:t>
            </a:r>
          </a:p>
          <a:p>
            <a:pPr marL="98425" indent="0">
              <a:lnSpc>
                <a:spcPct val="100000"/>
              </a:lnSpc>
              <a:spcBef>
                <a:spcPts val="0"/>
              </a:spcBef>
              <a:spcAft>
                <a:spcPts val="0"/>
              </a:spcAft>
              <a:buNone/>
            </a:pPr>
            <a:r>
              <a:rPr lang="en-US" sz="1800" dirty="0">
                <a:solidFill>
                  <a:srgbClr val="0432FF"/>
                </a:solidFill>
              </a:rPr>
              <a:t>12:30 PM — Meeting Adjourns</a:t>
            </a:r>
          </a:p>
        </p:txBody>
      </p:sp>
    </p:spTree>
    <p:custDataLst>
      <p:tags r:id="rId1"/>
    </p:custDataLst>
    <p:extLst>
      <p:ext uri="{BB962C8B-B14F-4D97-AF65-F5344CB8AC3E}">
        <p14:creationId xmlns:p14="http://schemas.microsoft.com/office/powerpoint/2010/main" val="3038970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2344389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70080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87032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Addressing Current Knowledge and Practice Gaps in the </a:t>
            </a:r>
            <a:br>
              <a:rPr lang="en-US" sz="3400" dirty="0"/>
            </a:br>
            <a:r>
              <a:rPr lang="en-US" sz="3400" dirty="0"/>
              <a:t>Community — Optimizing the Use of Oral Selective Estrogen 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hlinkClick r:id="rId4"/>
              </a:rPr>
              <a:t>GRTeam@ResearchToPractice.com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45915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F2744-1A6C-D7C9-8B3E-DDA59DC1F29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A9CC79A-B9B2-D7D8-7AAF-7FB0A67CF1B3}"/>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The Implications of Recent Datasets for the Current and </a:t>
            </a:r>
            <a:br>
              <a:rPr lang="en-US" sz="3600" dirty="0"/>
            </a:br>
            <a:r>
              <a:rPr lang="en-US" sz="3600" dirty="0"/>
              <a:t>Future Management of Non-Hodgkin Lymphoma</a:t>
            </a:r>
          </a:p>
        </p:txBody>
      </p:sp>
      <p:sp>
        <p:nvSpPr>
          <p:cNvPr id="12" name="Text Box 3">
            <a:extLst>
              <a:ext uri="{FF2B5EF4-FFF2-40B4-BE49-F238E27FC236}">
                <a16:creationId xmlns:a16="http://schemas.microsoft.com/office/drawing/2014/main" id="{1AD18B02-DD45-42D7-6CE8-F15D19D3886E}"/>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942B92B-D75F-B657-1692-EC0608AF95F1}"/>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D32F200-6269-8002-E26E-84A00E197478}"/>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September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3C50E69C-F56D-CDA0-D16B-DF4A487FD58A}"/>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FC6055DC-E7BC-E5A8-49AE-5AAAB6ACF4C7}"/>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Carla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Casulo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Tree>
    <p:custDataLst>
      <p:tags r:id="rId1"/>
    </p:custDataLst>
    <p:extLst>
      <p:ext uri="{BB962C8B-B14F-4D97-AF65-F5344CB8AC3E}">
        <p14:creationId xmlns:p14="http://schemas.microsoft.com/office/powerpoint/2010/main" val="392640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Casulo</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3793543952"/>
              </p:ext>
            </p:extLst>
          </p:nvPr>
        </p:nvGraphicFramePr>
        <p:xfrm>
          <a:off x="1595500" y="1844824"/>
          <a:ext cx="9253028" cy="2736303"/>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91210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Incyte Corporation,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12101">
                <a:tc>
                  <a:txBody>
                    <a:bodyPr/>
                    <a:lstStyle/>
                    <a:p>
                      <a:pPr algn="l"/>
                      <a:r>
                        <a:rPr lang="en-US" sz="1800" b="1" dirty="0">
                          <a:solidFill>
                            <a:schemeClr val="tx1"/>
                          </a:solidFill>
                        </a:rPr>
                        <a:t>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Genmab US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912101">
                <a:tc>
                  <a:txBody>
                    <a:bodyPr/>
                    <a:lstStyle/>
                    <a:p>
                      <a:pPr algn="l"/>
                      <a:r>
                        <a:rPr lang="en-US" sz="1800" b="1" dirty="0">
                          <a:solidFill>
                            <a:schemeClr val="tx1"/>
                          </a:solidFill>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Incyte Corporation,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Kahl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4214978325"/>
              </p:ext>
            </p:extLst>
          </p:nvPr>
        </p:nvGraphicFramePr>
        <p:xfrm>
          <a:off x="1595500" y="1880282"/>
          <a:ext cx="8820980" cy="2916870"/>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1486865">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 GSK, Incyte Corporation, Lilly,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428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78716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6886196"/>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a:t>
            </a:r>
            <a:r>
              <a:rPr lang="en-US" sz="1850" b="0">
                <a:solidFill>
                  <a:schemeClr val="tx1"/>
                </a:solidFill>
                <a:latin typeface="Calibri" panose="020F0502020204030204" pitchFamily="34" charset="0"/>
              </a:rPr>
              <a:t>, Sumitomo Pharma America, 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22015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a:t>
            </a:r>
            <a:r>
              <a:rPr lang="en-US" sz="1850" b="0">
                <a:solidFill>
                  <a:schemeClr val="tx1"/>
                </a:solidFill>
                <a:latin typeface="Calibri" panose="020F0502020204030204" pitchFamily="34" charset="0"/>
              </a:rPr>
              <a:t>, Sumitomo Pharma America, 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507845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educational grants from ADC Therapeutics and AstraZeneca Pharmaceuticals LP.</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246-3564-E51A-F94B-4354917B6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41BD3-37D7-1BB1-BA97-57C8CE9F7D32}"/>
              </a:ext>
            </a:extLst>
          </p:cNvPr>
          <p:cNvSpPr>
            <a:spLocks noGrp="1"/>
          </p:cNvSpPr>
          <p:nvPr>
            <p:ph type="title"/>
          </p:nvPr>
        </p:nvSpPr>
        <p:spPr>
          <a:xfrm>
            <a:off x="0" y="299412"/>
            <a:ext cx="12192000" cy="1268760"/>
          </a:xfrm>
        </p:spPr>
        <p:txBody>
          <a:bodyPr>
            <a:noAutofit/>
          </a:bodyPr>
          <a:lstStyle/>
          <a:p>
            <a:r>
              <a:rPr lang="en-US" sz="3200" dirty="0">
                <a:solidFill>
                  <a:srgbClr val="0432FF"/>
                </a:solidFill>
              </a:rPr>
              <a:t>Agenda</a:t>
            </a:r>
          </a:p>
        </p:txBody>
      </p:sp>
      <p:sp>
        <p:nvSpPr>
          <p:cNvPr id="6" name="Content Placeholder 5">
            <a:extLst>
              <a:ext uri="{FF2B5EF4-FFF2-40B4-BE49-F238E27FC236}">
                <a16:creationId xmlns:a16="http://schemas.microsoft.com/office/drawing/2014/main" id="{6E41D172-A5AF-2D2F-284A-7BD289E445DE}"/>
              </a:ext>
            </a:extLst>
          </p:cNvPr>
          <p:cNvSpPr>
            <a:spLocks noGrp="1"/>
          </p:cNvSpPr>
          <p:nvPr>
            <p:ph idx="1"/>
          </p:nvPr>
        </p:nvSpPr>
        <p:spPr>
          <a:xfrm>
            <a:off x="1343472" y="1700808"/>
            <a:ext cx="9973108" cy="4007376"/>
          </a:xfrm>
        </p:spPr>
        <p:txBody>
          <a:bodyPr/>
          <a:lstStyle/>
          <a:p>
            <a:pPr marL="98425" indent="0">
              <a:lnSpc>
                <a:spcPct val="100000"/>
              </a:lnSpc>
              <a:spcBef>
                <a:spcPts val="0"/>
              </a:spcBef>
              <a:spcAft>
                <a:spcPts val="600"/>
              </a:spcAft>
              <a:buNone/>
            </a:pPr>
            <a:r>
              <a:rPr lang="en-US" sz="2600" dirty="0">
                <a:solidFill>
                  <a:srgbClr val="0432FF"/>
                </a:solidFill>
              </a:rPr>
              <a:t>Faculty Data and Case Presentation – Dr Kahl</a:t>
            </a:r>
          </a:p>
          <a:p>
            <a:pPr marL="98425" indent="0">
              <a:lnSpc>
                <a:spcPct val="100000"/>
              </a:lnSpc>
              <a:spcBef>
                <a:spcPts val="0"/>
              </a:spcBef>
              <a:spcAft>
                <a:spcPts val="600"/>
              </a:spcAft>
              <a:buNone/>
            </a:pPr>
            <a:r>
              <a:rPr lang="en-US" sz="2400" b="0" dirty="0">
                <a:solidFill>
                  <a:schemeClr val="tx1"/>
                </a:solidFill>
              </a:rPr>
              <a:t>•	First-line treatment of diffuse large B-cell lymphoma (DLBCL)</a:t>
            </a:r>
          </a:p>
          <a:p>
            <a:pPr marL="98425" indent="0">
              <a:lnSpc>
                <a:spcPct val="100000"/>
              </a:lnSpc>
              <a:spcBef>
                <a:spcPts val="0"/>
              </a:spcBef>
              <a:spcAft>
                <a:spcPts val="600"/>
              </a:spcAft>
              <a:buNone/>
            </a:pPr>
            <a:r>
              <a:rPr lang="en-US" sz="2400" b="0" dirty="0">
                <a:solidFill>
                  <a:schemeClr val="tx1"/>
                </a:solidFill>
              </a:rPr>
              <a:t>•	Management of relapsed/refractory DLBCL</a:t>
            </a:r>
          </a:p>
          <a:p>
            <a:pPr marL="98425" indent="0">
              <a:lnSpc>
                <a:spcPct val="100000"/>
              </a:lnSpc>
              <a:spcBef>
                <a:spcPts val="0"/>
              </a:spcBef>
              <a:spcAft>
                <a:spcPts val="600"/>
              </a:spcAft>
              <a:buNone/>
            </a:pPr>
            <a:endParaRPr lang="en-US" sz="2400" b="0" dirty="0">
              <a:solidFill>
                <a:schemeClr val="tx1"/>
              </a:solidFill>
            </a:endParaRPr>
          </a:p>
          <a:p>
            <a:pPr marL="98425" indent="0">
              <a:lnSpc>
                <a:spcPct val="100000"/>
              </a:lnSpc>
              <a:spcBef>
                <a:spcPts val="0"/>
              </a:spcBef>
              <a:spcAft>
                <a:spcPts val="600"/>
              </a:spcAft>
              <a:buNone/>
            </a:pPr>
            <a:r>
              <a:rPr lang="en-US" sz="2600" dirty="0">
                <a:solidFill>
                  <a:srgbClr val="0432FF"/>
                </a:solidFill>
              </a:rPr>
              <a:t>Faculty Data and Case Presentation – Dr </a:t>
            </a:r>
            <a:r>
              <a:rPr lang="en-US" sz="2600" dirty="0" err="1">
                <a:solidFill>
                  <a:srgbClr val="0432FF"/>
                </a:solidFill>
              </a:rPr>
              <a:t>Casulo</a:t>
            </a:r>
            <a:r>
              <a:rPr lang="en-US" sz="2600" dirty="0">
                <a:solidFill>
                  <a:srgbClr val="0432FF"/>
                </a:solidFill>
              </a:rPr>
              <a:t> </a:t>
            </a:r>
          </a:p>
          <a:p>
            <a:pPr marL="98425" indent="0">
              <a:lnSpc>
                <a:spcPct val="100000"/>
              </a:lnSpc>
              <a:spcBef>
                <a:spcPts val="0"/>
              </a:spcBef>
              <a:spcAft>
                <a:spcPts val="600"/>
              </a:spcAft>
              <a:buNone/>
            </a:pPr>
            <a:r>
              <a:rPr lang="en-US" sz="2400" b="0" dirty="0">
                <a:solidFill>
                  <a:schemeClr val="tx1"/>
                </a:solidFill>
              </a:rPr>
              <a:t>•	Follicular lymphoma </a:t>
            </a:r>
          </a:p>
          <a:p>
            <a:pPr marL="98425" indent="0">
              <a:lnSpc>
                <a:spcPct val="100000"/>
              </a:lnSpc>
              <a:spcBef>
                <a:spcPts val="0"/>
              </a:spcBef>
              <a:spcAft>
                <a:spcPts val="600"/>
              </a:spcAft>
              <a:buNone/>
            </a:pPr>
            <a:r>
              <a:rPr lang="en-US" sz="2400" b="0" dirty="0">
                <a:solidFill>
                  <a:schemeClr val="tx1"/>
                </a:solidFill>
              </a:rPr>
              <a:t>•	Marginal zone lymphoma</a:t>
            </a:r>
          </a:p>
          <a:p>
            <a:pPr marL="98425" indent="0">
              <a:lnSpc>
                <a:spcPct val="100000"/>
              </a:lnSpc>
              <a:spcBef>
                <a:spcPts val="0"/>
              </a:spcBef>
              <a:spcAft>
                <a:spcPts val="600"/>
              </a:spcAft>
              <a:buNone/>
            </a:pPr>
            <a:r>
              <a:rPr lang="en-US" sz="2400" b="0" dirty="0">
                <a:solidFill>
                  <a:schemeClr val="tx1"/>
                </a:solidFill>
              </a:rPr>
              <a:t>•	Mantle cell lymphoma </a:t>
            </a:r>
          </a:p>
          <a:p>
            <a:pPr marL="98425" indent="0">
              <a:lnSpc>
                <a:spcPct val="100000"/>
              </a:lnSpc>
              <a:spcBef>
                <a:spcPts val="0"/>
              </a:spcBef>
              <a:spcAft>
                <a:spcPts val="600"/>
              </a:spcAft>
              <a:buNone/>
            </a:pPr>
            <a:endParaRPr lang="en-US" sz="1800" b="0" dirty="0">
              <a:solidFill>
                <a:schemeClr val="tx1"/>
              </a:solidFill>
            </a:endParaRPr>
          </a:p>
        </p:txBody>
      </p:sp>
    </p:spTree>
    <p:custDataLst>
      <p:tags r:id="rId1"/>
    </p:custDataLst>
    <p:extLst>
      <p:ext uri="{BB962C8B-B14F-4D97-AF65-F5344CB8AC3E}">
        <p14:creationId xmlns:p14="http://schemas.microsoft.com/office/powerpoint/2010/main" val="3686173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1BD33-7AEC-5517-AEB0-DB45E6802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0ADB5-F203-11A0-9CD8-A8E3E3850759}"/>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6" name="Content Placeholder 5">
            <a:extLst>
              <a:ext uri="{FF2B5EF4-FFF2-40B4-BE49-F238E27FC236}">
                <a16:creationId xmlns:a16="http://schemas.microsoft.com/office/drawing/2014/main" id="{AF8A271E-56F6-9A03-8FEE-D80E69EBAC1D}"/>
              </a:ext>
            </a:extLst>
          </p:cNvPr>
          <p:cNvSpPr>
            <a:spLocks noGrp="1"/>
          </p:cNvSpPr>
          <p:nvPr>
            <p:ph idx="1"/>
          </p:nvPr>
        </p:nvSpPr>
        <p:spPr>
          <a:xfrm>
            <a:off x="767408" y="1124744"/>
            <a:ext cx="10153128" cy="4007376"/>
          </a:xfrm>
        </p:spPr>
        <p:txBody>
          <a:bodyPr/>
          <a:lstStyle/>
          <a:p>
            <a:pPr marL="98425" indent="0">
              <a:lnSpc>
                <a:spcPts val="2340"/>
              </a:lnSpc>
              <a:spcBef>
                <a:spcPts val="0"/>
              </a:spcBef>
              <a:spcAft>
                <a:spcPts val="600"/>
              </a:spcAft>
              <a:buNone/>
            </a:pPr>
            <a:r>
              <a:rPr lang="en-US" sz="2000" dirty="0">
                <a:solidFill>
                  <a:schemeClr val="accent2"/>
                </a:solidFill>
              </a:rPr>
              <a:t>Diffuse Large B-Cell Lymphoma — Dr Kahl </a:t>
            </a:r>
          </a:p>
          <a:p>
            <a:pPr>
              <a:lnSpc>
                <a:spcPct val="100000"/>
              </a:lnSpc>
              <a:spcBef>
                <a:spcPts val="0"/>
              </a:spcBef>
              <a:spcAft>
                <a:spcPts val="600"/>
              </a:spcAft>
            </a:pPr>
            <a:r>
              <a:rPr lang="en-US" sz="1800" b="0" dirty="0">
                <a:solidFill>
                  <a:schemeClr val="tx1"/>
                </a:solidFill>
              </a:rPr>
              <a:t>Calabretta E et al. The benefit of </a:t>
            </a:r>
            <a:r>
              <a:rPr lang="en-US" sz="1800" dirty="0">
                <a:solidFill>
                  <a:schemeClr val="tx1"/>
                </a:solidFill>
              </a:rPr>
              <a:t>Pola-R-CHP</a:t>
            </a:r>
            <a:r>
              <a:rPr lang="en-US" sz="1800" b="0" dirty="0">
                <a:solidFill>
                  <a:schemeClr val="tx1"/>
                </a:solidFill>
              </a:rPr>
              <a:t> in </a:t>
            </a:r>
            <a:r>
              <a:rPr lang="en-US" sz="1800" b="0" dirty="0" err="1">
                <a:solidFill>
                  <a:schemeClr val="tx1"/>
                </a:solidFill>
              </a:rPr>
              <a:t>DLBclass</a:t>
            </a:r>
            <a:r>
              <a:rPr lang="en-US" sz="1800" b="0" dirty="0">
                <a:solidFill>
                  <a:schemeClr val="tx1"/>
                </a:solidFill>
              </a:rPr>
              <a:t>-defined molecular subsets of newly diagnosed DLBCL</a:t>
            </a:r>
            <a:r>
              <a:rPr lang="en-US" sz="1800" dirty="0">
                <a:solidFill>
                  <a:schemeClr val="tx1"/>
                </a:solidFill>
              </a:rPr>
              <a:t> </a:t>
            </a:r>
            <a:r>
              <a:rPr lang="en-US" sz="1800" b="0" dirty="0">
                <a:solidFill>
                  <a:schemeClr val="tx1"/>
                </a:solidFill>
              </a:rPr>
              <a:t>in the </a:t>
            </a:r>
            <a:r>
              <a:rPr lang="en-US" sz="1800" dirty="0">
                <a:solidFill>
                  <a:schemeClr val="tx1"/>
                </a:solidFill>
              </a:rPr>
              <a:t>POLARIX trial</a:t>
            </a:r>
            <a:r>
              <a:rPr lang="en-US" sz="1800" b="0" dirty="0">
                <a:solidFill>
                  <a:schemeClr val="tx1"/>
                </a:solidFill>
              </a:rPr>
              <a:t>. ICML 2025;Abstract LBA1. </a:t>
            </a:r>
          </a:p>
          <a:p>
            <a:pPr>
              <a:lnSpc>
                <a:spcPct val="100000"/>
              </a:lnSpc>
              <a:spcBef>
                <a:spcPts val="0"/>
              </a:spcBef>
              <a:spcAft>
                <a:spcPts val="600"/>
              </a:spcAft>
            </a:pPr>
            <a:r>
              <a:rPr lang="en-US" sz="1800" b="0" dirty="0" err="1">
                <a:solidFill>
                  <a:schemeClr val="tx1"/>
                </a:solidFill>
              </a:rPr>
              <a:t>Matasar</a:t>
            </a:r>
            <a:r>
              <a:rPr lang="en-US" sz="1800" b="0" dirty="0">
                <a:solidFill>
                  <a:schemeClr val="tx1"/>
                </a:solidFill>
              </a:rPr>
              <a:t> M et al. </a:t>
            </a:r>
            <a:r>
              <a:rPr lang="en-US" sz="1800" dirty="0">
                <a:solidFill>
                  <a:schemeClr val="tx1"/>
                </a:solidFill>
              </a:rPr>
              <a:t>Polatuzumab vedotin, rituximab, gemcitabine and oxaliplatin (Pola-R-</a:t>
            </a:r>
            <a:r>
              <a:rPr lang="en-US" sz="1800" dirty="0" err="1">
                <a:solidFill>
                  <a:schemeClr val="tx1"/>
                </a:solidFill>
              </a:rPr>
              <a:t>GemOx</a:t>
            </a:r>
            <a:r>
              <a:rPr lang="en-US" sz="1800" dirty="0">
                <a:solidFill>
                  <a:schemeClr val="tx1"/>
                </a:solidFill>
              </a:rPr>
              <a:t>)</a:t>
            </a:r>
            <a:r>
              <a:rPr lang="en-US" sz="1800" b="0" dirty="0">
                <a:solidFill>
                  <a:schemeClr val="tx1"/>
                </a:solidFill>
              </a:rPr>
              <a:t> for relapsed/refractory (R/R) diffuse large B-cell lymphoma (DLBCL): Results from the randomized </a:t>
            </a:r>
            <a:r>
              <a:rPr lang="en-US" sz="1800" dirty="0">
                <a:solidFill>
                  <a:schemeClr val="tx1"/>
                </a:solidFill>
              </a:rPr>
              <a:t>phase III POLARGO trial</a:t>
            </a:r>
            <a:r>
              <a:rPr lang="en-US" sz="1800" b="0" dirty="0">
                <a:solidFill>
                  <a:schemeClr val="tx1"/>
                </a:solidFill>
              </a:rPr>
              <a:t>. EHA 2025;Abstract S101. </a:t>
            </a:r>
          </a:p>
          <a:p>
            <a:pPr>
              <a:lnSpc>
                <a:spcPct val="100000"/>
              </a:lnSpc>
              <a:spcBef>
                <a:spcPts val="0"/>
              </a:spcBef>
              <a:spcAft>
                <a:spcPts val="600"/>
              </a:spcAft>
            </a:pPr>
            <a:r>
              <a:rPr lang="en-US" sz="1800" b="0" dirty="0">
                <a:solidFill>
                  <a:schemeClr val="tx1"/>
                </a:solidFill>
              </a:rPr>
              <a:t>Kerr D et al. Durable efficacy with fixed-duration </a:t>
            </a:r>
            <a:r>
              <a:rPr lang="en-US" sz="1800" dirty="0">
                <a:solidFill>
                  <a:schemeClr val="tx1"/>
                </a:solidFill>
              </a:rPr>
              <a:t>epcoritamab + polatuzumab vedotin, rituximab, cyclophosphamide, doxorubicin, and prednisone (Pola-R-CHP)</a:t>
            </a:r>
            <a:r>
              <a:rPr lang="en-US" sz="1800" b="0" dirty="0">
                <a:solidFill>
                  <a:schemeClr val="tx1"/>
                </a:solidFill>
              </a:rPr>
              <a:t> for 1L diffuse large B-cell lymphoma (</a:t>
            </a:r>
            <a:r>
              <a:rPr lang="en-US" sz="1800" dirty="0">
                <a:solidFill>
                  <a:schemeClr val="tx1"/>
                </a:solidFill>
              </a:rPr>
              <a:t>EPCORE NHL-5</a:t>
            </a:r>
            <a:r>
              <a:rPr lang="en-US" sz="1800" b="0" dirty="0">
                <a:solidFill>
                  <a:schemeClr val="tx1"/>
                </a:solidFill>
              </a:rPr>
              <a:t>). EHA 2025;Abstract S247. </a:t>
            </a:r>
          </a:p>
          <a:p>
            <a:pPr>
              <a:lnSpc>
                <a:spcPct val="100000"/>
              </a:lnSpc>
              <a:spcBef>
                <a:spcPts val="0"/>
              </a:spcBef>
              <a:spcAft>
                <a:spcPts val="600"/>
              </a:spcAft>
            </a:pPr>
            <a:r>
              <a:rPr lang="en-US" sz="1800" b="0" dirty="0">
                <a:solidFill>
                  <a:schemeClr val="tx1"/>
                </a:solidFill>
              </a:rPr>
              <a:t>Crombie JL et al. A multicenter phase II study of </a:t>
            </a:r>
            <a:r>
              <a:rPr lang="en-US" sz="1800" dirty="0">
                <a:solidFill>
                  <a:schemeClr val="tx1"/>
                </a:solidFill>
              </a:rPr>
              <a:t>glofitamab plus polatuzumab-R-CHP </a:t>
            </a:r>
            <a:r>
              <a:rPr lang="en-US" sz="1800" b="0" dirty="0">
                <a:solidFill>
                  <a:schemeClr val="tx1"/>
                </a:solidFill>
              </a:rPr>
              <a:t>for patients with high-risk diffuse large B-cell lymphoma. ICML 2025;Abstract 74. </a:t>
            </a:r>
          </a:p>
          <a:p>
            <a:pPr>
              <a:lnSpc>
                <a:spcPct val="100000"/>
              </a:lnSpc>
              <a:spcBef>
                <a:spcPts val="0"/>
              </a:spcBef>
              <a:spcAft>
                <a:spcPts val="600"/>
              </a:spcAft>
            </a:pPr>
            <a:r>
              <a:rPr lang="en-US" sz="1800" b="0" dirty="0">
                <a:solidFill>
                  <a:schemeClr val="tx1"/>
                </a:solidFill>
              </a:rPr>
              <a:t>Abramson JS et al. </a:t>
            </a:r>
            <a:r>
              <a:rPr lang="en-US" sz="1800" dirty="0">
                <a:solidFill>
                  <a:schemeClr val="tx1"/>
                </a:solidFill>
              </a:rPr>
              <a:t>Glofitamab plus gemcitabine and oxaliplatin (</a:t>
            </a:r>
            <a:r>
              <a:rPr lang="en-US" sz="1800" dirty="0" err="1">
                <a:solidFill>
                  <a:schemeClr val="tx1"/>
                </a:solidFill>
              </a:rPr>
              <a:t>Glofit-GemOx</a:t>
            </a:r>
            <a:r>
              <a:rPr lang="en-US" sz="1800" dirty="0">
                <a:solidFill>
                  <a:schemeClr val="tx1"/>
                </a:solidFill>
              </a:rPr>
              <a:t>) </a:t>
            </a:r>
            <a:r>
              <a:rPr lang="en-US" sz="1800" b="0" dirty="0">
                <a:solidFill>
                  <a:schemeClr val="tx1"/>
                </a:solidFill>
              </a:rPr>
              <a:t>in patients (pts) with relapsed/refractory (R/R) diffuse large B-cell lymphoma (DLBCL): 2-year (yr) follow-up of </a:t>
            </a:r>
            <a:r>
              <a:rPr lang="en-US" sz="1800" dirty="0">
                <a:solidFill>
                  <a:schemeClr val="tx1"/>
                </a:solidFill>
              </a:rPr>
              <a:t>STARGLO</a:t>
            </a:r>
            <a:r>
              <a:rPr lang="en-US" sz="1800" b="0" dirty="0">
                <a:solidFill>
                  <a:schemeClr val="tx1"/>
                </a:solidFill>
              </a:rPr>
              <a:t>. ASCO 2025;Abstract 7015.</a:t>
            </a:r>
          </a:p>
          <a:p>
            <a:pPr>
              <a:lnSpc>
                <a:spcPct val="100000"/>
              </a:lnSpc>
              <a:spcBef>
                <a:spcPts val="0"/>
              </a:spcBef>
              <a:spcAft>
                <a:spcPts val="600"/>
              </a:spcAft>
            </a:pPr>
            <a:r>
              <a:rPr lang="en-US" sz="1800" b="0" dirty="0">
                <a:solidFill>
                  <a:schemeClr val="tx1"/>
                </a:solidFill>
              </a:rPr>
              <a:t>Westin J et al. </a:t>
            </a:r>
            <a:r>
              <a:rPr lang="en-US" sz="1800" dirty="0">
                <a:solidFill>
                  <a:schemeClr val="tx1"/>
                </a:solidFill>
              </a:rPr>
              <a:t>Mosunetuzumab plus polatuzumab vedotin </a:t>
            </a:r>
            <a:r>
              <a:rPr lang="en-US" sz="1800" b="0" dirty="0">
                <a:solidFill>
                  <a:schemeClr val="tx1"/>
                </a:solidFill>
              </a:rPr>
              <a:t>is superior to R-</a:t>
            </a:r>
            <a:r>
              <a:rPr lang="en-US" sz="1800" b="0" dirty="0" err="1">
                <a:solidFill>
                  <a:schemeClr val="tx1"/>
                </a:solidFill>
              </a:rPr>
              <a:t>GemOx</a:t>
            </a:r>
            <a:r>
              <a:rPr lang="en-US" sz="1800" b="0" dirty="0">
                <a:solidFill>
                  <a:schemeClr val="tx1"/>
                </a:solidFill>
              </a:rPr>
              <a:t> in transplant-ineligible patients with R/R LBCL: Primary results of the </a:t>
            </a:r>
            <a:r>
              <a:rPr lang="en-US" sz="1800" dirty="0">
                <a:solidFill>
                  <a:schemeClr val="tx1"/>
                </a:solidFill>
              </a:rPr>
              <a:t>phase III SUNMO </a:t>
            </a:r>
            <a:r>
              <a:rPr lang="en-US" sz="1800" b="0" dirty="0">
                <a:solidFill>
                  <a:schemeClr val="tx1"/>
                </a:solidFill>
              </a:rPr>
              <a:t>trial. ICML 2025;Abstract LBA3. </a:t>
            </a:r>
          </a:p>
          <a:p>
            <a:pPr marL="98425" indent="0">
              <a:lnSpc>
                <a:spcPct val="100000"/>
              </a:lnSpc>
              <a:spcBef>
                <a:spcPts val="0"/>
              </a:spcBef>
              <a:spcAft>
                <a:spcPts val="600"/>
              </a:spcAft>
              <a:buNone/>
            </a:pPr>
            <a:endParaRPr lang="en-US" sz="1800" dirty="0">
              <a:solidFill>
                <a:schemeClr val="tx1"/>
              </a:solidFill>
            </a:endParaRPr>
          </a:p>
          <a:p>
            <a:pPr marL="98425" indent="0">
              <a:lnSpc>
                <a:spcPts val="2340"/>
              </a:lnSpc>
              <a:spcBef>
                <a:spcPts val="0"/>
              </a:spcBef>
              <a:spcAft>
                <a:spcPts val="600"/>
              </a:spcAft>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3571726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D2B05-FB74-784F-8413-32BBA344C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C90C7-F128-CB12-5915-9A33EA096D12}"/>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6" name="Content Placeholder 5">
            <a:extLst>
              <a:ext uri="{FF2B5EF4-FFF2-40B4-BE49-F238E27FC236}">
                <a16:creationId xmlns:a16="http://schemas.microsoft.com/office/drawing/2014/main" id="{1C7CE188-74A4-064D-773B-3BEB8139AE06}"/>
              </a:ext>
            </a:extLst>
          </p:cNvPr>
          <p:cNvSpPr>
            <a:spLocks noGrp="1"/>
          </p:cNvSpPr>
          <p:nvPr>
            <p:ph idx="1"/>
          </p:nvPr>
        </p:nvSpPr>
        <p:spPr>
          <a:xfrm>
            <a:off x="767408" y="1124744"/>
            <a:ext cx="10585176" cy="4007376"/>
          </a:xfrm>
        </p:spPr>
        <p:txBody>
          <a:bodyPr/>
          <a:lstStyle/>
          <a:p>
            <a:pPr marL="98425" indent="0">
              <a:lnSpc>
                <a:spcPts val="2340"/>
              </a:lnSpc>
              <a:spcBef>
                <a:spcPts val="0"/>
              </a:spcBef>
              <a:spcAft>
                <a:spcPts val="600"/>
              </a:spcAft>
              <a:buNone/>
            </a:pPr>
            <a:r>
              <a:rPr lang="en-US" sz="2000" dirty="0">
                <a:solidFill>
                  <a:schemeClr val="accent2"/>
                </a:solidFill>
              </a:rPr>
              <a:t>Diffuse Large B-Cell Lymphoma — Dr Kahl (Continued)</a:t>
            </a:r>
          </a:p>
          <a:p>
            <a:pPr>
              <a:lnSpc>
                <a:spcPct val="100000"/>
              </a:lnSpc>
              <a:spcBef>
                <a:spcPts val="0"/>
              </a:spcBef>
              <a:spcAft>
                <a:spcPts val="600"/>
              </a:spcAft>
            </a:pPr>
            <a:r>
              <a:rPr lang="en-US" sz="1800" b="0" dirty="0" err="1">
                <a:solidFill>
                  <a:schemeClr val="tx1"/>
                </a:solidFill>
              </a:rPr>
              <a:t>Alderuccio</a:t>
            </a:r>
            <a:r>
              <a:rPr lang="en-US" sz="1800" b="0" dirty="0">
                <a:solidFill>
                  <a:schemeClr val="tx1"/>
                </a:solidFill>
              </a:rPr>
              <a:t> JP et al. Initial results from </a:t>
            </a:r>
            <a:r>
              <a:rPr lang="en-US" sz="1800" dirty="0">
                <a:solidFill>
                  <a:schemeClr val="tx1"/>
                </a:solidFill>
              </a:rPr>
              <a:t>LOTIS-7</a:t>
            </a:r>
            <a:r>
              <a:rPr lang="en-US" sz="1800" b="0" dirty="0">
                <a:solidFill>
                  <a:schemeClr val="tx1"/>
                </a:solidFill>
              </a:rPr>
              <a:t>: A phase 1b study of </a:t>
            </a:r>
            <a:r>
              <a:rPr lang="en-US" sz="1800" dirty="0">
                <a:solidFill>
                  <a:schemeClr val="tx1"/>
                </a:solidFill>
              </a:rPr>
              <a:t>loncastuximab tesirine plus glofitamab </a:t>
            </a:r>
            <a:r>
              <a:rPr lang="en-US" sz="1800" b="0" dirty="0">
                <a:solidFill>
                  <a:schemeClr val="tx1"/>
                </a:solidFill>
              </a:rPr>
              <a:t>in patients with relapsed/refractory (R/R) diffuse large B-cell lymphoma (DLBCL). EHA 2025;Abstract PS1911. </a:t>
            </a:r>
          </a:p>
          <a:p>
            <a:pPr>
              <a:lnSpc>
                <a:spcPct val="100000"/>
              </a:lnSpc>
              <a:spcBef>
                <a:spcPts val="0"/>
              </a:spcBef>
              <a:spcAft>
                <a:spcPts val="600"/>
              </a:spcAft>
            </a:pPr>
            <a:r>
              <a:rPr lang="en-US" sz="1800" b="0" dirty="0">
                <a:solidFill>
                  <a:schemeClr val="tx1"/>
                </a:solidFill>
              </a:rPr>
              <a:t>Carlo-Stella C et al. Updated safety run-in results from </a:t>
            </a:r>
            <a:r>
              <a:rPr lang="en-US" sz="1800" dirty="0">
                <a:solidFill>
                  <a:schemeClr val="tx1"/>
                </a:solidFill>
              </a:rPr>
              <a:t>LOTIS-5</a:t>
            </a:r>
            <a:r>
              <a:rPr lang="en-US" sz="1800" b="0" dirty="0">
                <a:solidFill>
                  <a:schemeClr val="tx1"/>
                </a:solidFill>
              </a:rPr>
              <a:t>: </a:t>
            </a:r>
            <a:r>
              <a:rPr lang="en-US" sz="1800" dirty="0">
                <a:solidFill>
                  <a:schemeClr val="tx1"/>
                </a:solidFill>
              </a:rPr>
              <a:t>A phase 3, randomized trial of loncastuximab tesirine with rituximab</a:t>
            </a:r>
            <a:r>
              <a:rPr lang="en-US" sz="1800" b="0" dirty="0">
                <a:solidFill>
                  <a:schemeClr val="tx1"/>
                </a:solidFill>
              </a:rPr>
              <a:t> versus immunochemotherapy in patients with R/R DLBCL/HGBL. EHA 2025;Abstract PS1957. </a:t>
            </a:r>
          </a:p>
          <a:p>
            <a:pPr>
              <a:lnSpc>
                <a:spcPct val="100000"/>
              </a:lnSpc>
              <a:spcBef>
                <a:spcPts val="0"/>
              </a:spcBef>
              <a:spcAft>
                <a:spcPts val="600"/>
              </a:spcAft>
            </a:pPr>
            <a:r>
              <a:rPr lang="en-US" sz="1800" b="0" dirty="0">
                <a:solidFill>
                  <a:schemeClr val="tx1"/>
                </a:solidFill>
              </a:rPr>
              <a:t>Armand P et al. </a:t>
            </a:r>
            <a:r>
              <a:rPr lang="en-US" sz="1800" dirty="0">
                <a:solidFill>
                  <a:schemeClr val="tx1"/>
                </a:solidFill>
              </a:rPr>
              <a:t>WaveLINE-003: Phase 2/3 trial of </a:t>
            </a:r>
            <a:r>
              <a:rPr lang="en-US" sz="1800" dirty="0" err="1">
                <a:solidFill>
                  <a:schemeClr val="tx1"/>
                </a:solidFill>
              </a:rPr>
              <a:t>zilovertamab</a:t>
            </a:r>
            <a:r>
              <a:rPr lang="en-US" sz="1800" dirty="0">
                <a:solidFill>
                  <a:schemeClr val="tx1"/>
                </a:solidFill>
              </a:rPr>
              <a:t> vedotin plus standard of care </a:t>
            </a:r>
            <a:r>
              <a:rPr lang="en-US" sz="1800" b="0" dirty="0">
                <a:solidFill>
                  <a:schemeClr val="tx1"/>
                </a:solidFill>
              </a:rPr>
              <a:t>in relapsed/refractory diffuse large B-cell lymphoma. ASCO 2025;Abstract 7005. </a:t>
            </a:r>
          </a:p>
          <a:p>
            <a:pPr>
              <a:lnSpc>
                <a:spcPct val="100000"/>
              </a:lnSpc>
              <a:spcBef>
                <a:spcPts val="0"/>
              </a:spcBef>
              <a:spcAft>
                <a:spcPts val="600"/>
              </a:spcAft>
            </a:pPr>
            <a:r>
              <a:rPr lang="en-US" sz="1800" b="0" dirty="0">
                <a:solidFill>
                  <a:schemeClr val="tx1"/>
                </a:solidFill>
              </a:rPr>
              <a:t>Kim TM et al. Safety and efficacy of </a:t>
            </a:r>
            <a:r>
              <a:rPr lang="en-US" sz="1800" dirty="0">
                <a:solidFill>
                  <a:schemeClr val="tx1"/>
                </a:solidFill>
              </a:rPr>
              <a:t>AZD0486, a CD19 x CD3 T-cell engage</a:t>
            </a:r>
            <a:r>
              <a:rPr lang="en-US" sz="1800" b="0" dirty="0">
                <a:solidFill>
                  <a:schemeClr val="tx1"/>
                </a:solidFill>
              </a:rPr>
              <a:t>r, in relapsed or refractory diffuse large B-cell lymphoma. ASCO 2025;Abstract 7046.</a:t>
            </a:r>
          </a:p>
          <a:p>
            <a:pPr>
              <a:lnSpc>
                <a:spcPct val="100000"/>
              </a:lnSpc>
              <a:spcBef>
                <a:spcPts val="0"/>
              </a:spcBef>
              <a:spcAft>
                <a:spcPts val="600"/>
              </a:spcAft>
            </a:pPr>
            <a:r>
              <a:rPr lang="en-US" sz="1800" b="0" dirty="0">
                <a:solidFill>
                  <a:schemeClr val="tx1"/>
                </a:solidFill>
              </a:rPr>
              <a:t>Le </a:t>
            </a:r>
            <a:r>
              <a:rPr lang="en-US" sz="1800" b="0" dirty="0" err="1">
                <a:solidFill>
                  <a:schemeClr val="tx1"/>
                </a:solidFill>
              </a:rPr>
              <a:t>Gouill</a:t>
            </a:r>
            <a:r>
              <a:rPr lang="en-US" sz="1800" b="0" dirty="0">
                <a:solidFill>
                  <a:schemeClr val="tx1"/>
                </a:solidFill>
              </a:rPr>
              <a:t> S et al. </a:t>
            </a:r>
            <a:r>
              <a:rPr lang="en-US" sz="1800" dirty="0">
                <a:solidFill>
                  <a:schemeClr val="tx1"/>
                </a:solidFill>
              </a:rPr>
              <a:t>SOUNDTRACK-E</a:t>
            </a:r>
            <a:r>
              <a:rPr lang="en-US" sz="1800" b="0" dirty="0">
                <a:solidFill>
                  <a:schemeClr val="tx1"/>
                </a:solidFill>
              </a:rPr>
              <a:t>: A phase 1/2, open-label, multicenter study to evaluate the safety and efficacy of </a:t>
            </a:r>
            <a:r>
              <a:rPr lang="en-US" sz="1800" dirty="0">
                <a:solidFill>
                  <a:schemeClr val="tx1"/>
                </a:solidFill>
              </a:rPr>
              <a:t>AZD0486 monotherapy or combination therapy</a:t>
            </a:r>
            <a:r>
              <a:rPr lang="en-US" sz="1800" b="0" dirty="0">
                <a:solidFill>
                  <a:schemeClr val="tx1"/>
                </a:solidFill>
              </a:rPr>
              <a:t> in patients with mature B-cell malignancies. ASCO 2025;Abstract TPS7083.</a:t>
            </a:r>
          </a:p>
          <a:p>
            <a:pPr>
              <a:lnSpc>
                <a:spcPct val="100000"/>
              </a:lnSpc>
              <a:spcBef>
                <a:spcPts val="0"/>
              </a:spcBef>
              <a:spcAft>
                <a:spcPts val="600"/>
              </a:spcAft>
            </a:pPr>
            <a:r>
              <a:rPr lang="en-US" sz="1800" b="0" dirty="0">
                <a:solidFill>
                  <a:schemeClr val="tx1"/>
                </a:solidFill>
              </a:rPr>
              <a:t>Shadman M et al. </a:t>
            </a:r>
            <a:r>
              <a:rPr lang="en-US" sz="1800" b="0" dirty="0" err="1">
                <a:solidFill>
                  <a:schemeClr val="tx1"/>
                </a:solidFill>
              </a:rPr>
              <a:t>TITANium</a:t>
            </a:r>
            <a:r>
              <a:rPr lang="en-US" sz="1800" b="0" dirty="0">
                <a:solidFill>
                  <a:schemeClr val="tx1"/>
                </a:solidFill>
              </a:rPr>
              <a:t>: An open-label, global multicenter phase 1/2 study </a:t>
            </a:r>
            <a:r>
              <a:rPr lang="en-US" sz="1800" dirty="0">
                <a:solidFill>
                  <a:schemeClr val="tx1"/>
                </a:solidFill>
              </a:rPr>
              <a:t>of AZD5492, a first-in-class subcutaneous CD8-guided tri-specific T-cell engager (TCE), </a:t>
            </a:r>
            <a:r>
              <a:rPr lang="en-US" sz="1800" b="0" dirty="0">
                <a:solidFill>
                  <a:schemeClr val="tx1"/>
                </a:solidFill>
              </a:rPr>
              <a:t>in patients (pts) with relapsed or refractory (r/r) B-cell malignancies. ASCO 2025;Abstract TPS7091. </a:t>
            </a:r>
            <a:endParaRPr lang="en-US" sz="1800" dirty="0">
              <a:solidFill>
                <a:schemeClr val="tx1"/>
              </a:solidFill>
            </a:endParaRPr>
          </a:p>
          <a:p>
            <a:pPr marL="98425" indent="0">
              <a:lnSpc>
                <a:spcPts val="2340"/>
              </a:lnSpc>
              <a:spcBef>
                <a:spcPts val="0"/>
              </a:spcBef>
              <a:spcAft>
                <a:spcPts val="600"/>
              </a:spcAft>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343514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5B7E-07C5-965A-DE55-E639F4A04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D686E-32A2-52AD-F32C-6EF61691FD04}"/>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6" name="Content Placeholder 5">
            <a:extLst>
              <a:ext uri="{FF2B5EF4-FFF2-40B4-BE49-F238E27FC236}">
                <a16:creationId xmlns:a16="http://schemas.microsoft.com/office/drawing/2014/main" id="{BEFBEFCC-2CFA-3F89-BA52-557B5C6F1FA1}"/>
              </a:ext>
            </a:extLst>
          </p:cNvPr>
          <p:cNvSpPr>
            <a:spLocks noGrp="1"/>
          </p:cNvSpPr>
          <p:nvPr>
            <p:ph idx="1"/>
          </p:nvPr>
        </p:nvSpPr>
        <p:spPr>
          <a:xfrm>
            <a:off x="767408" y="980728"/>
            <a:ext cx="10873208" cy="4007376"/>
          </a:xfrm>
        </p:spPr>
        <p:txBody>
          <a:bodyPr/>
          <a:lstStyle/>
          <a:p>
            <a:pPr marL="98425" indent="0">
              <a:lnSpc>
                <a:spcPct val="100000"/>
              </a:lnSpc>
              <a:spcBef>
                <a:spcPts val="0"/>
              </a:spcBef>
              <a:spcAft>
                <a:spcPts val="600"/>
              </a:spcAft>
              <a:buNone/>
            </a:pPr>
            <a:r>
              <a:rPr lang="en-US" sz="2000" dirty="0">
                <a:solidFill>
                  <a:schemeClr val="accent2"/>
                </a:solidFill>
              </a:rPr>
              <a:t>Follicular, Marginal Zone and Mantle Cell Lymphoma — Dr </a:t>
            </a:r>
            <a:r>
              <a:rPr lang="en-US" sz="2000" dirty="0" err="1">
                <a:solidFill>
                  <a:schemeClr val="accent2"/>
                </a:solidFill>
              </a:rPr>
              <a:t>Casulo</a:t>
            </a:r>
            <a:endParaRPr lang="en-US" sz="2000" dirty="0">
              <a:solidFill>
                <a:schemeClr val="accent2"/>
              </a:solidFill>
            </a:endParaRPr>
          </a:p>
          <a:p>
            <a:pPr>
              <a:lnSpc>
                <a:spcPct val="100000"/>
              </a:lnSpc>
              <a:spcBef>
                <a:spcPts val="0"/>
              </a:spcBef>
              <a:spcAft>
                <a:spcPts val="600"/>
              </a:spcAft>
            </a:pPr>
            <a:r>
              <a:rPr lang="en-US" sz="1800" b="0" dirty="0" err="1">
                <a:solidFill>
                  <a:schemeClr val="tx1"/>
                </a:solidFill>
              </a:rPr>
              <a:t>Trneny</a:t>
            </a:r>
            <a:r>
              <a:rPr lang="en-US" sz="1800" b="0" dirty="0">
                <a:solidFill>
                  <a:schemeClr val="tx1"/>
                </a:solidFill>
              </a:rPr>
              <a:t> M et al. </a:t>
            </a:r>
            <a:r>
              <a:rPr lang="en-US" sz="1800" dirty="0">
                <a:solidFill>
                  <a:schemeClr val="tx1"/>
                </a:solidFill>
              </a:rPr>
              <a:t>Tafasitamab (</a:t>
            </a:r>
            <a:r>
              <a:rPr lang="en-US" sz="1800" dirty="0" err="1">
                <a:solidFill>
                  <a:schemeClr val="tx1"/>
                </a:solidFill>
              </a:rPr>
              <a:t>tafa</a:t>
            </a:r>
            <a:r>
              <a:rPr lang="en-US" sz="1800" dirty="0">
                <a:solidFill>
                  <a:schemeClr val="tx1"/>
                </a:solidFill>
              </a:rPr>
              <a:t>) plus lenalidomide (</a:t>
            </a:r>
            <a:r>
              <a:rPr lang="en-US" sz="1800" dirty="0" err="1">
                <a:solidFill>
                  <a:schemeClr val="tx1"/>
                </a:solidFill>
              </a:rPr>
              <a:t>len</a:t>
            </a:r>
            <a:r>
              <a:rPr lang="en-US" sz="1800" dirty="0">
                <a:solidFill>
                  <a:schemeClr val="tx1"/>
                </a:solidFill>
              </a:rPr>
              <a:t>) and rituximab (R)</a:t>
            </a:r>
            <a:r>
              <a:rPr lang="en-US" sz="1800" b="0" dirty="0">
                <a:solidFill>
                  <a:schemeClr val="tx1"/>
                </a:solidFill>
              </a:rPr>
              <a:t> for patients with relapsed or refractory </a:t>
            </a:r>
            <a:r>
              <a:rPr lang="en-US" sz="1800" dirty="0">
                <a:solidFill>
                  <a:schemeClr val="tx1"/>
                </a:solidFill>
              </a:rPr>
              <a:t>follicular lymphoma </a:t>
            </a:r>
            <a:r>
              <a:rPr lang="en-US" sz="1800" b="0" dirty="0">
                <a:solidFill>
                  <a:schemeClr val="tx1"/>
                </a:solidFill>
              </a:rPr>
              <a:t>(R/R FL): Results from the </a:t>
            </a:r>
            <a:r>
              <a:rPr lang="en-US" sz="1800" dirty="0">
                <a:solidFill>
                  <a:schemeClr val="tx1"/>
                </a:solidFill>
              </a:rPr>
              <a:t>phase 3 INMIND study</a:t>
            </a:r>
            <a:r>
              <a:rPr lang="en-US" sz="1800" b="0" dirty="0">
                <a:solidFill>
                  <a:schemeClr val="tx1"/>
                </a:solidFill>
              </a:rPr>
              <a:t>. EHA 2025;Abstract S230. </a:t>
            </a:r>
          </a:p>
          <a:p>
            <a:pPr>
              <a:lnSpc>
                <a:spcPct val="100000"/>
              </a:lnSpc>
              <a:spcBef>
                <a:spcPts val="0"/>
              </a:spcBef>
              <a:spcAft>
                <a:spcPts val="600"/>
              </a:spcAft>
            </a:pPr>
            <a:r>
              <a:rPr lang="en-US" sz="1800" b="0" dirty="0" err="1">
                <a:solidFill>
                  <a:schemeClr val="tx1"/>
                </a:solidFill>
              </a:rPr>
              <a:t>Thieblemont</a:t>
            </a:r>
            <a:r>
              <a:rPr lang="en-US" sz="1800" b="0" dirty="0">
                <a:solidFill>
                  <a:schemeClr val="tx1"/>
                </a:solidFill>
              </a:rPr>
              <a:t> C et al. 4-year update of </a:t>
            </a:r>
            <a:r>
              <a:rPr lang="en-US" sz="1800" dirty="0">
                <a:solidFill>
                  <a:schemeClr val="tx1"/>
                </a:solidFill>
              </a:rPr>
              <a:t>phase 2 ELARA trial</a:t>
            </a:r>
            <a:r>
              <a:rPr lang="en-US" sz="1800" b="0" dirty="0">
                <a:solidFill>
                  <a:schemeClr val="tx1"/>
                </a:solidFill>
              </a:rPr>
              <a:t>: Clinical outcomes of </a:t>
            </a:r>
            <a:r>
              <a:rPr lang="en-US" sz="1800" dirty="0">
                <a:solidFill>
                  <a:schemeClr val="tx1"/>
                </a:solidFill>
              </a:rPr>
              <a:t>tisagenlecleucel </a:t>
            </a:r>
            <a:r>
              <a:rPr lang="en-US" sz="1800" b="0" dirty="0">
                <a:solidFill>
                  <a:schemeClr val="tx1"/>
                </a:solidFill>
              </a:rPr>
              <a:t>in patients (pts) with high-risk relapsed/refractory </a:t>
            </a:r>
            <a:r>
              <a:rPr lang="en-US" sz="1800" dirty="0">
                <a:solidFill>
                  <a:schemeClr val="tx1"/>
                </a:solidFill>
              </a:rPr>
              <a:t>follicular lymphoma </a:t>
            </a:r>
            <a:r>
              <a:rPr lang="en-US" sz="1800" b="0" dirty="0">
                <a:solidFill>
                  <a:schemeClr val="tx1"/>
                </a:solidFill>
              </a:rPr>
              <a:t>(R/R FL). EHA 2025;Abstract PS2150.  </a:t>
            </a:r>
          </a:p>
          <a:p>
            <a:pPr>
              <a:lnSpc>
                <a:spcPct val="100000"/>
              </a:lnSpc>
              <a:spcBef>
                <a:spcPts val="0"/>
              </a:spcBef>
              <a:spcAft>
                <a:spcPts val="600"/>
              </a:spcAft>
            </a:pPr>
            <a:r>
              <a:rPr lang="en-US" sz="1800" b="0" dirty="0">
                <a:solidFill>
                  <a:schemeClr val="tx1"/>
                </a:solidFill>
              </a:rPr>
              <a:t>Ahmed S et al. </a:t>
            </a:r>
            <a:r>
              <a:rPr lang="en-US" sz="1800" dirty="0">
                <a:solidFill>
                  <a:schemeClr val="tx1"/>
                </a:solidFill>
              </a:rPr>
              <a:t>Lisocabtagene maraleucel in R/R FL (TRANSCEND FL): </a:t>
            </a:r>
            <a:r>
              <a:rPr lang="en-US" sz="1800" b="0" dirty="0">
                <a:solidFill>
                  <a:schemeClr val="tx1"/>
                </a:solidFill>
              </a:rPr>
              <a:t>Impact of prior lines of therapy, bendamustine exposure, and disease progression ≤ 24 months of initial systemic therapy. ICL 2025;Abstract 142. </a:t>
            </a:r>
          </a:p>
          <a:p>
            <a:pPr>
              <a:lnSpc>
                <a:spcPct val="100000"/>
              </a:lnSpc>
              <a:spcBef>
                <a:spcPts val="0"/>
              </a:spcBef>
              <a:spcAft>
                <a:spcPts val="600"/>
              </a:spcAft>
            </a:pPr>
            <a:r>
              <a:rPr lang="en-US" sz="1800" b="0" dirty="0" err="1">
                <a:solidFill>
                  <a:schemeClr val="tx1"/>
                </a:solidFill>
              </a:rPr>
              <a:t>Heß</a:t>
            </a:r>
            <a:r>
              <a:rPr lang="en-US" sz="1800" b="0" dirty="0">
                <a:solidFill>
                  <a:schemeClr val="tx1"/>
                </a:solidFill>
              </a:rPr>
              <a:t> G et al. Fixed-duration </a:t>
            </a:r>
            <a:r>
              <a:rPr lang="en-US" sz="1800" dirty="0">
                <a:solidFill>
                  <a:schemeClr val="tx1"/>
                </a:solidFill>
              </a:rPr>
              <a:t>subcutaneous mosunetuzumab </a:t>
            </a:r>
            <a:r>
              <a:rPr lang="en-US" sz="1800" b="0" dirty="0">
                <a:solidFill>
                  <a:schemeClr val="tx1"/>
                </a:solidFill>
              </a:rPr>
              <a:t>demonstrates clinically relevant efficacy in patients with relapsed/refractory </a:t>
            </a:r>
            <a:r>
              <a:rPr lang="en-US" sz="1800" dirty="0">
                <a:solidFill>
                  <a:schemeClr val="tx1"/>
                </a:solidFill>
              </a:rPr>
              <a:t>follicular lymphoma </a:t>
            </a:r>
            <a:r>
              <a:rPr lang="en-US" sz="1800" b="0" dirty="0">
                <a:solidFill>
                  <a:schemeClr val="tx1"/>
                </a:solidFill>
              </a:rPr>
              <a:t>with high-risk features: </a:t>
            </a:r>
            <a:r>
              <a:rPr lang="en-US" sz="1800" dirty="0">
                <a:solidFill>
                  <a:schemeClr val="tx1"/>
                </a:solidFill>
              </a:rPr>
              <a:t>Pivotal phase II study update</a:t>
            </a:r>
            <a:r>
              <a:rPr lang="en-US" sz="1800" b="0" dirty="0">
                <a:solidFill>
                  <a:schemeClr val="tx1"/>
                </a:solidFill>
              </a:rPr>
              <a:t>. EHA 2025;Abstract PS1872. </a:t>
            </a:r>
          </a:p>
          <a:p>
            <a:pPr>
              <a:lnSpc>
                <a:spcPct val="100000"/>
              </a:lnSpc>
              <a:spcBef>
                <a:spcPts val="0"/>
              </a:spcBef>
              <a:spcAft>
                <a:spcPts val="600"/>
              </a:spcAft>
            </a:pPr>
            <a:r>
              <a:rPr lang="en-US" sz="1800" b="0" dirty="0">
                <a:solidFill>
                  <a:schemeClr val="tx1"/>
                </a:solidFill>
              </a:rPr>
              <a:t>Vitolo U et al. </a:t>
            </a:r>
            <a:r>
              <a:rPr lang="en-US" sz="1800" dirty="0">
                <a:solidFill>
                  <a:schemeClr val="tx1"/>
                </a:solidFill>
              </a:rPr>
              <a:t>Epcoritamab</a:t>
            </a:r>
            <a:r>
              <a:rPr lang="en-US" sz="1800" b="0" dirty="0">
                <a:solidFill>
                  <a:schemeClr val="tx1"/>
                </a:solidFill>
              </a:rPr>
              <a:t> monotherapy demonstrates deep and durable responses at </a:t>
            </a:r>
            <a:r>
              <a:rPr lang="en-US" sz="1800" dirty="0">
                <a:solidFill>
                  <a:schemeClr val="tx1"/>
                </a:solidFill>
              </a:rPr>
              <a:t>3-year follow-up </a:t>
            </a:r>
            <a:r>
              <a:rPr lang="en-US" sz="1800" b="0" dirty="0">
                <a:solidFill>
                  <a:schemeClr val="tx1"/>
                </a:solidFill>
              </a:rPr>
              <a:t>in patients with relapsed/refractory </a:t>
            </a:r>
            <a:r>
              <a:rPr lang="en-US" sz="1800" dirty="0">
                <a:solidFill>
                  <a:schemeClr val="tx1"/>
                </a:solidFill>
              </a:rPr>
              <a:t>follicular lymphoma</a:t>
            </a:r>
            <a:r>
              <a:rPr lang="en-US" sz="1800" b="0" dirty="0">
                <a:solidFill>
                  <a:schemeClr val="tx1"/>
                </a:solidFill>
              </a:rPr>
              <a:t>. EHA 2025;Abstract PF881. </a:t>
            </a:r>
          </a:p>
          <a:p>
            <a:pPr>
              <a:lnSpc>
                <a:spcPct val="100000"/>
              </a:lnSpc>
              <a:spcBef>
                <a:spcPts val="0"/>
              </a:spcBef>
              <a:spcAft>
                <a:spcPts val="600"/>
              </a:spcAft>
            </a:pPr>
            <a:r>
              <a:rPr lang="en-US" sz="1800" b="0" dirty="0">
                <a:solidFill>
                  <a:schemeClr val="tx1"/>
                </a:solidFill>
              </a:rPr>
              <a:t>Flinn IW et al. Fixed duration </a:t>
            </a:r>
            <a:r>
              <a:rPr lang="en-US" sz="1800" dirty="0">
                <a:solidFill>
                  <a:schemeClr val="tx1"/>
                </a:solidFill>
              </a:rPr>
              <a:t>subcutaneous</a:t>
            </a:r>
            <a:r>
              <a:rPr lang="en-US" sz="1800" b="0" dirty="0">
                <a:solidFill>
                  <a:schemeClr val="tx1"/>
                </a:solidFill>
              </a:rPr>
              <a:t> (SC) </a:t>
            </a:r>
            <a:r>
              <a:rPr lang="en-US" sz="1800" dirty="0">
                <a:solidFill>
                  <a:schemeClr val="tx1"/>
                </a:solidFill>
              </a:rPr>
              <a:t>mosunetuzumab </a:t>
            </a:r>
            <a:r>
              <a:rPr lang="en-US" sz="1800" b="0" dirty="0">
                <a:solidFill>
                  <a:schemeClr val="tx1"/>
                </a:solidFill>
              </a:rPr>
              <a:t>(</a:t>
            </a:r>
            <a:r>
              <a:rPr lang="en-US" sz="1800" b="0" dirty="0" err="1">
                <a:solidFill>
                  <a:schemeClr val="tx1"/>
                </a:solidFill>
              </a:rPr>
              <a:t>Mosun</a:t>
            </a:r>
            <a:r>
              <a:rPr lang="en-US" sz="1800" b="0" dirty="0">
                <a:solidFill>
                  <a:schemeClr val="tx1"/>
                </a:solidFill>
              </a:rPr>
              <a:t>) in patients with previously untreated high-tumor burden </a:t>
            </a:r>
            <a:r>
              <a:rPr lang="en-US" sz="1800" dirty="0">
                <a:solidFill>
                  <a:schemeClr val="tx1"/>
                </a:solidFill>
              </a:rPr>
              <a:t>follicular lymphoma </a:t>
            </a:r>
            <a:r>
              <a:rPr lang="en-US" sz="1800" b="0" dirty="0">
                <a:solidFill>
                  <a:schemeClr val="tx1"/>
                </a:solidFill>
              </a:rPr>
              <a:t>(FL): Interim results from the </a:t>
            </a:r>
            <a:r>
              <a:rPr lang="en-US" sz="1800" dirty="0">
                <a:solidFill>
                  <a:schemeClr val="tx1"/>
                </a:solidFill>
              </a:rPr>
              <a:t>phase II </a:t>
            </a:r>
            <a:r>
              <a:rPr lang="en-US" sz="1800" dirty="0" err="1">
                <a:solidFill>
                  <a:schemeClr val="tx1"/>
                </a:solidFill>
              </a:rPr>
              <a:t>MorningSun</a:t>
            </a:r>
            <a:r>
              <a:rPr lang="en-US" sz="1800" dirty="0">
                <a:solidFill>
                  <a:schemeClr val="tx1"/>
                </a:solidFill>
              </a:rPr>
              <a:t> study</a:t>
            </a:r>
            <a:r>
              <a:rPr lang="en-US" sz="1800" b="0" dirty="0">
                <a:solidFill>
                  <a:schemeClr val="tx1"/>
                </a:solidFill>
              </a:rPr>
              <a:t>. ASCO 2025;Abstract 7014. </a:t>
            </a:r>
          </a:p>
          <a:p>
            <a:pPr>
              <a:lnSpc>
                <a:spcPct val="100000"/>
              </a:lnSpc>
              <a:spcBef>
                <a:spcPts val="0"/>
              </a:spcBef>
              <a:spcAft>
                <a:spcPts val="600"/>
              </a:spcAft>
            </a:pPr>
            <a:r>
              <a:rPr lang="en-US" sz="1800" dirty="0">
                <a:solidFill>
                  <a:schemeClr val="tx1"/>
                </a:solidFill>
              </a:rPr>
              <a:t>Phase 3 EPCORE FL-1 clinical trial met dual primary endpoints</a:t>
            </a:r>
            <a:r>
              <a:rPr lang="en-US" sz="1800" b="0" dirty="0">
                <a:solidFill>
                  <a:schemeClr val="tx1"/>
                </a:solidFill>
              </a:rPr>
              <a:t> in patients with relapsed/refractory (R/R) </a:t>
            </a:r>
            <a:r>
              <a:rPr lang="en-US" sz="1800" dirty="0">
                <a:solidFill>
                  <a:schemeClr val="tx1"/>
                </a:solidFill>
              </a:rPr>
              <a:t>follicular lymphoma </a:t>
            </a:r>
            <a:r>
              <a:rPr lang="en-US" sz="1800" b="0" dirty="0">
                <a:solidFill>
                  <a:schemeClr val="tx1"/>
                </a:solidFill>
              </a:rPr>
              <a:t>(FL) [press release]. August 7, 2025. https://</a:t>
            </a:r>
            <a:r>
              <a:rPr lang="en-US" sz="1800" b="0" dirty="0" err="1">
                <a:solidFill>
                  <a:schemeClr val="tx1"/>
                </a:solidFill>
              </a:rPr>
              <a:t>ir.genmab.com</a:t>
            </a:r>
            <a:r>
              <a:rPr lang="en-US" sz="1800" b="0" dirty="0">
                <a:solidFill>
                  <a:schemeClr val="tx1"/>
                </a:solidFill>
              </a:rPr>
              <a:t>/news-releases/news-</a:t>
            </a:r>
            <a:br>
              <a:rPr lang="en-US" sz="1800" b="0" dirty="0">
                <a:solidFill>
                  <a:schemeClr val="tx1"/>
                </a:solidFill>
              </a:rPr>
            </a:br>
            <a:r>
              <a:rPr lang="en-US" sz="1800" b="0" dirty="0">
                <a:solidFill>
                  <a:schemeClr val="tx1"/>
                </a:solidFill>
              </a:rPr>
              <a:t>release-details/genmab-announces-phase-3-epcorer-fl-1-clinical-trial-met-dual. </a:t>
            </a:r>
            <a:endParaRPr lang="en-US" sz="1800" dirty="0">
              <a:solidFill>
                <a:schemeClr val="tx1"/>
              </a:solidFill>
            </a:endParaRPr>
          </a:p>
        </p:txBody>
      </p:sp>
    </p:spTree>
    <p:custDataLst>
      <p:tags r:id="rId1"/>
    </p:custDataLst>
    <p:extLst>
      <p:ext uri="{BB962C8B-B14F-4D97-AF65-F5344CB8AC3E}">
        <p14:creationId xmlns:p14="http://schemas.microsoft.com/office/powerpoint/2010/main" val="88655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CADE1-BADE-9CB6-DAE7-A08EA6366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09819-846A-E290-FE19-DCE14B1C6B72}"/>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6" name="Content Placeholder 5">
            <a:extLst>
              <a:ext uri="{FF2B5EF4-FFF2-40B4-BE49-F238E27FC236}">
                <a16:creationId xmlns:a16="http://schemas.microsoft.com/office/drawing/2014/main" id="{7D7F4C1A-7438-3404-3C1E-98CAFF3A579B}"/>
              </a:ext>
            </a:extLst>
          </p:cNvPr>
          <p:cNvSpPr>
            <a:spLocks noGrp="1"/>
          </p:cNvSpPr>
          <p:nvPr>
            <p:ph idx="1"/>
          </p:nvPr>
        </p:nvSpPr>
        <p:spPr>
          <a:xfrm>
            <a:off x="767408" y="1196752"/>
            <a:ext cx="10441160" cy="4007376"/>
          </a:xfrm>
        </p:spPr>
        <p:txBody>
          <a:bodyPr/>
          <a:lstStyle/>
          <a:p>
            <a:pPr marL="98425" indent="0">
              <a:lnSpc>
                <a:spcPts val="2340"/>
              </a:lnSpc>
              <a:spcBef>
                <a:spcPts val="0"/>
              </a:spcBef>
              <a:spcAft>
                <a:spcPts val="600"/>
              </a:spcAft>
              <a:buNone/>
            </a:pPr>
            <a:r>
              <a:rPr lang="en-US" sz="2000" dirty="0">
                <a:solidFill>
                  <a:schemeClr val="accent2"/>
                </a:solidFill>
              </a:rPr>
              <a:t>Follicular, Marginal Zone and Mantle Cell Lymphoma — Dr </a:t>
            </a:r>
            <a:r>
              <a:rPr lang="en-US" sz="2000" dirty="0" err="1">
                <a:solidFill>
                  <a:schemeClr val="accent2"/>
                </a:solidFill>
              </a:rPr>
              <a:t>Casulo</a:t>
            </a:r>
            <a:r>
              <a:rPr lang="en-US" sz="2000" dirty="0">
                <a:solidFill>
                  <a:schemeClr val="accent2"/>
                </a:solidFill>
              </a:rPr>
              <a:t> (Continued)</a:t>
            </a:r>
          </a:p>
          <a:p>
            <a:pPr>
              <a:lnSpc>
                <a:spcPct val="100000"/>
              </a:lnSpc>
              <a:spcBef>
                <a:spcPts val="0"/>
              </a:spcBef>
              <a:spcAft>
                <a:spcPts val="600"/>
              </a:spcAft>
            </a:pPr>
            <a:r>
              <a:rPr lang="en-US" sz="1800" b="0" dirty="0">
                <a:solidFill>
                  <a:schemeClr val="tx1"/>
                </a:solidFill>
              </a:rPr>
              <a:t>Palomba ML et al. </a:t>
            </a:r>
            <a:r>
              <a:rPr lang="en-US" sz="1800" dirty="0">
                <a:solidFill>
                  <a:schemeClr val="tx1"/>
                </a:solidFill>
              </a:rPr>
              <a:t>Lisocabtagene maraleucel </a:t>
            </a:r>
            <a:r>
              <a:rPr lang="en-US" sz="1800" b="0" dirty="0">
                <a:solidFill>
                  <a:schemeClr val="tx1"/>
                </a:solidFill>
              </a:rPr>
              <a:t>(</a:t>
            </a:r>
            <a:r>
              <a:rPr lang="en-US" sz="1800" b="0" dirty="0" err="1">
                <a:solidFill>
                  <a:schemeClr val="tx1"/>
                </a:solidFill>
              </a:rPr>
              <a:t>liso</a:t>
            </a:r>
            <a:r>
              <a:rPr lang="en-US" sz="1800" b="0" dirty="0">
                <a:solidFill>
                  <a:schemeClr val="tx1"/>
                </a:solidFill>
              </a:rPr>
              <a:t>-cel) in patients (pts) with relapsed or refractory (R/R) </a:t>
            </a:r>
            <a:r>
              <a:rPr lang="en-US" sz="1800" dirty="0">
                <a:solidFill>
                  <a:schemeClr val="tx1"/>
                </a:solidFill>
              </a:rPr>
              <a:t>marginal zone lymphoma </a:t>
            </a:r>
            <a:r>
              <a:rPr lang="en-US" sz="1800" b="0" dirty="0">
                <a:solidFill>
                  <a:schemeClr val="tx1"/>
                </a:solidFill>
              </a:rPr>
              <a:t>(MZL) in the </a:t>
            </a:r>
            <a:r>
              <a:rPr lang="en-US" sz="1800" dirty="0">
                <a:solidFill>
                  <a:schemeClr val="tx1"/>
                </a:solidFill>
              </a:rPr>
              <a:t>phase 2 TRANSCEND FL study</a:t>
            </a:r>
            <a:r>
              <a:rPr lang="en-US" sz="1800" b="0" dirty="0">
                <a:solidFill>
                  <a:schemeClr val="tx1"/>
                </a:solidFill>
              </a:rPr>
              <a:t>. ICML 2025;Abstract 55. </a:t>
            </a:r>
          </a:p>
          <a:p>
            <a:pPr>
              <a:lnSpc>
                <a:spcPct val="100000"/>
              </a:lnSpc>
              <a:spcBef>
                <a:spcPts val="0"/>
              </a:spcBef>
              <a:spcAft>
                <a:spcPts val="600"/>
              </a:spcAft>
            </a:pPr>
            <a:r>
              <a:rPr lang="en-US" sz="1800" b="0" dirty="0">
                <a:solidFill>
                  <a:schemeClr val="tx1"/>
                </a:solidFill>
              </a:rPr>
              <a:t>Burke JM et al. </a:t>
            </a:r>
            <a:r>
              <a:rPr lang="en-US" sz="1800" dirty="0" err="1">
                <a:solidFill>
                  <a:schemeClr val="tx1"/>
                </a:solidFill>
              </a:rPr>
              <a:t>MorningSun</a:t>
            </a:r>
            <a:r>
              <a:rPr lang="en-US" sz="1800" b="0" dirty="0">
                <a:solidFill>
                  <a:schemeClr val="tx1"/>
                </a:solidFill>
              </a:rPr>
              <a:t>: Open-label phase II trial of the efficacy and safety of </a:t>
            </a:r>
            <a:r>
              <a:rPr lang="en-US" sz="1800" dirty="0">
                <a:solidFill>
                  <a:schemeClr val="tx1"/>
                </a:solidFill>
              </a:rPr>
              <a:t>subcutaneous mosunetuzumab </a:t>
            </a:r>
            <a:r>
              <a:rPr lang="en-US" sz="1800" b="0" dirty="0">
                <a:solidFill>
                  <a:schemeClr val="tx1"/>
                </a:solidFill>
              </a:rPr>
              <a:t>(</a:t>
            </a:r>
            <a:r>
              <a:rPr lang="en-US" sz="1800" b="0" dirty="0" err="1">
                <a:solidFill>
                  <a:schemeClr val="tx1"/>
                </a:solidFill>
              </a:rPr>
              <a:t>mosun</a:t>
            </a:r>
            <a:r>
              <a:rPr lang="en-US" sz="1800" b="0" dirty="0">
                <a:solidFill>
                  <a:schemeClr val="tx1"/>
                </a:solidFill>
              </a:rPr>
              <a:t> SC) as frontline (1L) treatment in symptomatic patients with </a:t>
            </a:r>
            <a:r>
              <a:rPr lang="en-US" sz="1800" dirty="0">
                <a:solidFill>
                  <a:schemeClr val="tx1"/>
                </a:solidFill>
              </a:rPr>
              <a:t>marginal zone lymphoma </a:t>
            </a:r>
            <a:r>
              <a:rPr lang="en-US" sz="1800" b="0" dirty="0">
                <a:solidFill>
                  <a:schemeClr val="tx1"/>
                </a:solidFill>
              </a:rPr>
              <a:t>(MZL). EHA 2025;Abstract S232. </a:t>
            </a:r>
          </a:p>
          <a:p>
            <a:pPr>
              <a:lnSpc>
                <a:spcPct val="100000"/>
              </a:lnSpc>
              <a:spcBef>
                <a:spcPts val="0"/>
              </a:spcBef>
              <a:spcAft>
                <a:spcPts val="600"/>
              </a:spcAft>
            </a:pPr>
            <a:r>
              <a:rPr lang="en-US" sz="1800" b="0" dirty="0">
                <a:solidFill>
                  <a:schemeClr val="tx1"/>
                </a:solidFill>
              </a:rPr>
              <a:t>Dreyling M et al. Efficacy of </a:t>
            </a:r>
            <a:r>
              <a:rPr lang="en-US" sz="1800" dirty="0">
                <a:solidFill>
                  <a:schemeClr val="tx1"/>
                </a:solidFill>
              </a:rPr>
              <a:t>rituximab-bendamustine with or without acalabrutinib </a:t>
            </a:r>
            <a:r>
              <a:rPr lang="en-US" sz="1800" b="0" dirty="0">
                <a:solidFill>
                  <a:schemeClr val="tx1"/>
                </a:solidFill>
              </a:rPr>
              <a:t>in patients with untreated, high-risk </a:t>
            </a:r>
            <a:r>
              <a:rPr lang="en-US" sz="1800" dirty="0">
                <a:solidFill>
                  <a:schemeClr val="tx1"/>
                </a:solidFill>
              </a:rPr>
              <a:t>mantle cell lymphoma</a:t>
            </a:r>
            <a:r>
              <a:rPr lang="en-US" sz="1800" b="0" dirty="0">
                <a:solidFill>
                  <a:schemeClr val="tx1"/>
                </a:solidFill>
              </a:rPr>
              <a:t>: An analysis of the </a:t>
            </a:r>
            <a:r>
              <a:rPr lang="en-US" sz="1800" dirty="0">
                <a:solidFill>
                  <a:schemeClr val="tx1"/>
                </a:solidFill>
              </a:rPr>
              <a:t>phase 3 ECHO trial</a:t>
            </a:r>
            <a:r>
              <a:rPr lang="en-US" sz="1800" b="0" dirty="0">
                <a:solidFill>
                  <a:schemeClr val="tx1"/>
                </a:solidFill>
              </a:rPr>
              <a:t>. EHA 2025;Abstract S233. </a:t>
            </a:r>
          </a:p>
          <a:p>
            <a:pPr>
              <a:lnSpc>
                <a:spcPct val="100000"/>
              </a:lnSpc>
              <a:spcBef>
                <a:spcPts val="0"/>
              </a:spcBef>
              <a:spcAft>
                <a:spcPts val="600"/>
              </a:spcAft>
            </a:pPr>
            <a:r>
              <a:rPr lang="en-US" sz="1800" b="0" dirty="0">
                <a:solidFill>
                  <a:schemeClr val="tx1"/>
                </a:solidFill>
              </a:rPr>
              <a:t>Wang ML et al. Minimal residual disease with </a:t>
            </a:r>
            <a:r>
              <a:rPr lang="en-US" sz="1800" dirty="0">
                <a:solidFill>
                  <a:schemeClr val="tx1"/>
                </a:solidFill>
              </a:rPr>
              <a:t>bendamustine-rituximab with or without acalabrutinib </a:t>
            </a:r>
            <a:r>
              <a:rPr lang="en-US" sz="1800" b="0" dirty="0">
                <a:solidFill>
                  <a:schemeClr val="tx1"/>
                </a:solidFill>
              </a:rPr>
              <a:t>in patients with previously untreated </a:t>
            </a:r>
            <a:r>
              <a:rPr lang="en-US" sz="1800" dirty="0">
                <a:solidFill>
                  <a:schemeClr val="tx1"/>
                </a:solidFill>
              </a:rPr>
              <a:t>mantle cell lymphoma</a:t>
            </a:r>
            <a:r>
              <a:rPr lang="en-US" sz="1800" b="0" dirty="0">
                <a:solidFill>
                  <a:schemeClr val="tx1"/>
                </a:solidFill>
              </a:rPr>
              <a:t>: Results from the </a:t>
            </a:r>
            <a:r>
              <a:rPr lang="en-US" sz="1800" dirty="0">
                <a:solidFill>
                  <a:schemeClr val="tx1"/>
                </a:solidFill>
              </a:rPr>
              <a:t>phase 3 ECHO trial</a:t>
            </a:r>
            <a:r>
              <a:rPr lang="en-US" sz="1800" b="0" dirty="0">
                <a:solidFill>
                  <a:schemeClr val="tx1"/>
                </a:solidFill>
              </a:rPr>
              <a:t>. EHA 2025;Abstract PF882. </a:t>
            </a:r>
          </a:p>
          <a:p>
            <a:pPr>
              <a:lnSpc>
                <a:spcPct val="100000"/>
              </a:lnSpc>
              <a:spcBef>
                <a:spcPts val="0"/>
              </a:spcBef>
              <a:spcAft>
                <a:spcPts val="600"/>
              </a:spcAft>
            </a:pPr>
            <a:r>
              <a:rPr lang="en-US" sz="1800" b="0" dirty="0">
                <a:solidFill>
                  <a:schemeClr val="tx1"/>
                </a:solidFill>
              </a:rPr>
              <a:t>Jain P et al. </a:t>
            </a:r>
            <a:r>
              <a:rPr lang="en-US" sz="1800" dirty="0">
                <a:solidFill>
                  <a:schemeClr val="tx1"/>
                </a:solidFill>
              </a:rPr>
              <a:t>Acalabrutinib in combination with rituximab </a:t>
            </a:r>
            <a:r>
              <a:rPr lang="en-US" sz="1800" b="0" dirty="0">
                <a:solidFill>
                  <a:schemeClr val="tx1"/>
                </a:solidFill>
              </a:rPr>
              <a:t>is highly effective frontline treatment for older patients with </a:t>
            </a:r>
            <a:r>
              <a:rPr lang="en-US" sz="1800" dirty="0">
                <a:solidFill>
                  <a:schemeClr val="tx1"/>
                </a:solidFill>
              </a:rPr>
              <a:t>mantle cell lymphoma</a:t>
            </a:r>
            <a:r>
              <a:rPr lang="en-US" sz="1800" b="0" dirty="0">
                <a:solidFill>
                  <a:schemeClr val="tx1"/>
                </a:solidFill>
              </a:rPr>
              <a:t>. ICML 2025;Abstract 272. </a:t>
            </a:r>
            <a:endParaRPr lang="en-US" sz="1800" dirty="0">
              <a:solidFill>
                <a:schemeClr val="tx1"/>
              </a:solidFill>
            </a:endParaRPr>
          </a:p>
          <a:p>
            <a:pPr marL="98425" indent="0">
              <a:lnSpc>
                <a:spcPts val="2340"/>
              </a:lnSpc>
              <a:spcBef>
                <a:spcPts val="0"/>
              </a:spcBef>
              <a:spcAft>
                <a:spcPts val="600"/>
              </a:spcAft>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2191086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6912-8BCF-2F57-86DD-F95094519C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4552CC1-D5CC-E3DD-478C-84917DF4E840}"/>
              </a:ext>
            </a:extLst>
          </p:cNvPr>
          <p:cNvSpPr/>
          <p:nvPr/>
        </p:nvSpPr>
        <p:spPr bwMode="auto">
          <a:xfrm>
            <a:off x="623392" y="1628800"/>
            <a:ext cx="9577064" cy="47548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CC778DFB-26A5-86B7-2A03-D4AB1BC49F7D}"/>
              </a:ext>
            </a:extLst>
          </p:cNvPr>
          <p:cNvSpPr>
            <a:spLocks noGrp="1"/>
          </p:cNvSpPr>
          <p:nvPr>
            <p:ph type="title"/>
          </p:nvPr>
        </p:nvSpPr>
        <p:spPr>
          <a:xfrm>
            <a:off x="0" y="299412"/>
            <a:ext cx="12192000" cy="1268760"/>
          </a:xfrm>
        </p:spPr>
        <p:txBody>
          <a:bodyPr>
            <a:noAutofit/>
          </a:bodyPr>
          <a:lstStyle/>
          <a:p>
            <a:r>
              <a:rPr lang="en-US" sz="3200" dirty="0">
                <a:solidFill>
                  <a:srgbClr val="0432FF"/>
                </a:solidFill>
              </a:rPr>
              <a:t>Agenda</a:t>
            </a:r>
          </a:p>
        </p:txBody>
      </p:sp>
      <p:sp>
        <p:nvSpPr>
          <p:cNvPr id="6" name="Content Placeholder 5">
            <a:extLst>
              <a:ext uri="{FF2B5EF4-FFF2-40B4-BE49-F238E27FC236}">
                <a16:creationId xmlns:a16="http://schemas.microsoft.com/office/drawing/2014/main" id="{24D80E9E-F6A2-4AC1-48ED-EE28B02B8FB8}"/>
              </a:ext>
            </a:extLst>
          </p:cNvPr>
          <p:cNvSpPr>
            <a:spLocks noGrp="1"/>
          </p:cNvSpPr>
          <p:nvPr>
            <p:ph idx="1"/>
          </p:nvPr>
        </p:nvSpPr>
        <p:spPr>
          <a:xfrm>
            <a:off x="1343472" y="1700808"/>
            <a:ext cx="9973108" cy="4007376"/>
          </a:xfrm>
        </p:spPr>
        <p:txBody>
          <a:bodyPr/>
          <a:lstStyle/>
          <a:p>
            <a:pPr marL="98425" indent="0">
              <a:lnSpc>
                <a:spcPct val="100000"/>
              </a:lnSpc>
              <a:spcBef>
                <a:spcPts val="0"/>
              </a:spcBef>
              <a:spcAft>
                <a:spcPts val="600"/>
              </a:spcAft>
              <a:buNone/>
            </a:pPr>
            <a:r>
              <a:rPr lang="en-US" sz="2600" dirty="0">
                <a:solidFill>
                  <a:schemeClr val="bg1"/>
                </a:solidFill>
              </a:rPr>
              <a:t>Faculty Data and Case Presentation – Dr Kahl</a:t>
            </a:r>
          </a:p>
          <a:p>
            <a:pPr marL="98425" indent="0">
              <a:lnSpc>
                <a:spcPct val="100000"/>
              </a:lnSpc>
              <a:spcBef>
                <a:spcPts val="0"/>
              </a:spcBef>
              <a:spcAft>
                <a:spcPts val="600"/>
              </a:spcAft>
              <a:buNone/>
            </a:pPr>
            <a:r>
              <a:rPr lang="en-US" sz="2400" b="0" dirty="0">
                <a:solidFill>
                  <a:schemeClr val="tx1"/>
                </a:solidFill>
              </a:rPr>
              <a:t>•	First-line treatment of diffuse large B-cell lymphoma (DLBCL)</a:t>
            </a:r>
          </a:p>
          <a:p>
            <a:pPr marL="98425" indent="0">
              <a:lnSpc>
                <a:spcPct val="100000"/>
              </a:lnSpc>
              <a:spcBef>
                <a:spcPts val="0"/>
              </a:spcBef>
              <a:spcAft>
                <a:spcPts val="600"/>
              </a:spcAft>
              <a:buNone/>
            </a:pPr>
            <a:r>
              <a:rPr lang="en-US" sz="2400" b="0" dirty="0">
                <a:solidFill>
                  <a:schemeClr val="tx1"/>
                </a:solidFill>
              </a:rPr>
              <a:t>•	Management of relapsed/refractory DLBCL</a:t>
            </a:r>
          </a:p>
          <a:p>
            <a:pPr marL="98425" indent="0">
              <a:lnSpc>
                <a:spcPct val="100000"/>
              </a:lnSpc>
              <a:spcBef>
                <a:spcPts val="0"/>
              </a:spcBef>
              <a:spcAft>
                <a:spcPts val="600"/>
              </a:spcAft>
              <a:buNone/>
            </a:pPr>
            <a:endParaRPr lang="en-US" sz="2400" b="0" dirty="0">
              <a:solidFill>
                <a:schemeClr val="tx1"/>
              </a:solidFill>
            </a:endParaRPr>
          </a:p>
          <a:p>
            <a:pPr marL="98425" indent="0">
              <a:lnSpc>
                <a:spcPct val="100000"/>
              </a:lnSpc>
              <a:spcBef>
                <a:spcPts val="0"/>
              </a:spcBef>
              <a:spcAft>
                <a:spcPts val="600"/>
              </a:spcAft>
              <a:buNone/>
            </a:pPr>
            <a:r>
              <a:rPr lang="en-US" sz="2600" dirty="0">
                <a:solidFill>
                  <a:srgbClr val="0432FF"/>
                </a:solidFill>
              </a:rPr>
              <a:t>Faculty Data and Case Presentation – Dr </a:t>
            </a:r>
            <a:r>
              <a:rPr lang="en-US" sz="2600" dirty="0" err="1">
                <a:solidFill>
                  <a:srgbClr val="0432FF"/>
                </a:solidFill>
              </a:rPr>
              <a:t>Casulo</a:t>
            </a:r>
            <a:r>
              <a:rPr lang="en-US" sz="2600" dirty="0">
                <a:solidFill>
                  <a:srgbClr val="0432FF"/>
                </a:solidFill>
              </a:rPr>
              <a:t> </a:t>
            </a:r>
          </a:p>
          <a:p>
            <a:pPr marL="98425" indent="0">
              <a:lnSpc>
                <a:spcPct val="100000"/>
              </a:lnSpc>
              <a:spcBef>
                <a:spcPts val="0"/>
              </a:spcBef>
              <a:spcAft>
                <a:spcPts val="600"/>
              </a:spcAft>
              <a:buNone/>
            </a:pPr>
            <a:r>
              <a:rPr lang="en-US" sz="2400" b="0" dirty="0">
                <a:solidFill>
                  <a:schemeClr val="tx1"/>
                </a:solidFill>
              </a:rPr>
              <a:t>•	Follicular lymphoma </a:t>
            </a:r>
          </a:p>
          <a:p>
            <a:pPr marL="98425" indent="0">
              <a:lnSpc>
                <a:spcPct val="100000"/>
              </a:lnSpc>
              <a:spcBef>
                <a:spcPts val="0"/>
              </a:spcBef>
              <a:spcAft>
                <a:spcPts val="600"/>
              </a:spcAft>
              <a:buNone/>
            </a:pPr>
            <a:r>
              <a:rPr lang="en-US" sz="2400" b="0" dirty="0">
                <a:solidFill>
                  <a:schemeClr val="tx1"/>
                </a:solidFill>
              </a:rPr>
              <a:t>•	Marginal zone lymphoma</a:t>
            </a:r>
          </a:p>
          <a:p>
            <a:pPr marL="98425" indent="0">
              <a:lnSpc>
                <a:spcPct val="100000"/>
              </a:lnSpc>
              <a:spcBef>
                <a:spcPts val="0"/>
              </a:spcBef>
              <a:spcAft>
                <a:spcPts val="600"/>
              </a:spcAft>
              <a:buNone/>
            </a:pPr>
            <a:r>
              <a:rPr lang="en-US" sz="2400" b="0" dirty="0">
                <a:solidFill>
                  <a:schemeClr val="tx1"/>
                </a:solidFill>
              </a:rPr>
              <a:t>•	Mantle cell lymphoma </a:t>
            </a:r>
          </a:p>
          <a:p>
            <a:pPr marL="98425" indent="0">
              <a:lnSpc>
                <a:spcPct val="100000"/>
              </a:lnSpc>
              <a:spcBef>
                <a:spcPts val="0"/>
              </a:spcBef>
              <a:spcAft>
                <a:spcPts val="600"/>
              </a:spcAft>
              <a:buNone/>
            </a:pPr>
            <a:endParaRPr lang="en-US" sz="1800" b="0" dirty="0">
              <a:solidFill>
                <a:schemeClr val="tx1"/>
              </a:solidFill>
            </a:endParaRPr>
          </a:p>
        </p:txBody>
      </p:sp>
    </p:spTree>
    <p:custDataLst>
      <p:tags r:id="rId1"/>
    </p:custDataLst>
    <p:extLst>
      <p:ext uri="{BB962C8B-B14F-4D97-AF65-F5344CB8AC3E}">
        <p14:creationId xmlns:p14="http://schemas.microsoft.com/office/powerpoint/2010/main" val="3155732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0" y="1323249"/>
            <a:ext cx="12191999" cy="405038"/>
          </a:xfrm>
        </p:spPr>
        <p:txBody>
          <a:bodyPr/>
          <a:lstStyle/>
          <a:p>
            <a:r>
              <a:rPr lang="en-US" sz="2800" dirty="0"/>
              <a:t>Currently Approved ADCs in Oncology</a:t>
            </a:r>
          </a:p>
        </p:txBody>
      </p:sp>
      <p:sp>
        <p:nvSpPr>
          <p:cNvPr id="6" name="TextBox 5">
            <a:extLst>
              <a:ext uri="{FF2B5EF4-FFF2-40B4-BE49-F238E27FC236}">
                <a16:creationId xmlns:a16="http://schemas.microsoft.com/office/drawing/2014/main" id="{CD504DB6-8D09-644D-D442-82957A3A2A9F}"/>
              </a:ext>
            </a:extLst>
          </p:cNvPr>
          <p:cNvSpPr txBox="1"/>
          <p:nvPr/>
        </p:nvSpPr>
        <p:spPr>
          <a:xfrm>
            <a:off x="35533" y="6501118"/>
            <a:ext cx="1083595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/drugs/resources-information-approved-drugs/oncology-cancer-hematologic-malignancies-approval-notifications</a:t>
            </a:r>
          </a:p>
        </p:txBody>
      </p:sp>
      <p:graphicFrame>
        <p:nvGraphicFramePr>
          <p:cNvPr id="4" name="Table 3">
            <a:extLst>
              <a:ext uri="{FF2B5EF4-FFF2-40B4-BE49-F238E27FC236}">
                <a16:creationId xmlns:a16="http://schemas.microsoft.com/office/drawing/2014/main" id="{CEA417A3-13DA-9ABE-BDD2-DF8485BAFB55}"/>
              </a:ext>
            </a:extLst>
          </p:cNvPr>
          <p:cNvGraphicFramePr>
            <a:graphicFrameLocks noGrp="1"/>
          </p:cNvGraphicFramePr>
          <p:nvPr>
            <p:extLst>
              <p:ext uri="{D42A27DB-BD31-4B8C-83A1-F6EECF244321}">
                <p14:modId xmlns:p14="http://schemas.microsoft.com/office/powerpoint/2010/main" val="2939381946"/>
              </p:ext>
            </p:extLst>
          </p:nvPr>
        </p:nvGraphicFramePr>
        <p:xfrm>
          <a:off x="2672289" y="1916832"/>
          <a:ext cx="7036606" cy="4114800"/>
        </p:xfrm>
        <a:graphic>
          <a:graphicData uri="http://schemas.openxmlformats.org/drawingml/2006/table">
            <a:tbl>
              <a:tblPr firstRow="1" bandRow="1">
                <a:tableStyleId>{5C22544A-7EE6-4342-B048-85BDC9FD1C3A}</a:tableStyleId>
              </a:tblPr>
              <a:tblGrid>
                <a:gridCol w="3400026">
                  <a:extLst>
                    <a:ext uri="{9D8B030D-6E8A-4147-A177-3AD203B41FA5}">
                      <a16:colId xmlns:a16="http://schemas.microsoft.com/office/drawing/2014/main" val="927382586"/>
                    </a:ext>
                  </a:extLst>
                </a:gridCol>
                <a:gridCol w="3636580">
                  <a:extLst>
                    <a:ext uri="{9D8B030D-6E8A-4147-A177-3AD203B41FA5}">
                      <a16:colId xmlns:a16="http://schemas.microsoft.com/office/drawing/2014/main" val="3911879669"/>
                    </a:ext>
                  </a:extLst>
                </a:gridCol>
              </a:tblGrid>
              <a:tr h="457200">
                <a:tc>
                  <a:txBody>
                    <a:bodyPr/>
                    <a:lstStyle/>
                    <a:p>
                      <a:pPr algn="ctr"/>
                      <a:r>
                        <a:rPr lang="en-US" sz="1900" dirty="0"/>
                        <a:t>Solid tumors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algn="ctr"/>
                      <a:r>
                        <a:rPr lang="en-US" sz="1900" dirty="0"/>
                        <a:t>Hematologic cancers</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extLst>
                  <a:ext uri="{0D108BD9-81ED-4DB2-BD59-A6C34878D82A}">
                    <a16:rowId xmlns:a16="http://schemas.microsoft.com/office/drawing/2014/main" val="1902106765"/>
                  </a:ext>
                </a:extLst>
              </a:tr>
              <a:tr h="457200">
                <a:tc>
                  <a:txBody>
                    <a:bodyPr/>
                    <a:lstStyle/>
                    <a:p>
                      <a:pPr algn="ctr"/>
                      <a:r>
                        <a:rPr lang="en-US" sz="1900" dirty="0"/>
                        <a:t>Trastuzumab emtansine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a:r>
                        <a:rPr lang="en-US" sz="1900" baseline="0" dirty="0"/>
                        <a:t>Gemtuzumab ozogamicin</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8621363"/>
                  </a:ext>
                </a:extLst>
              </a:tr>
              <a:tr h="457200">
                <a:tc>
                  <a:txBody>
                    <a:bodyPr/>
                    <a:lstStyle/>
                    <a:p>
                      <a:pPr algn="ctr"/>
                      <a:r>
                        <a:rPr lang="en-US" sz="1900" dirty="0"/>
                        <a:t>Sacituzumab govitecan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algn="ctr"/>
                      <a:r>
                        <a:rPr lang="en-US" sz="1900" baseline="0" dirty="0"/>
                        <a:t>Brentuximab vedotin</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653385742"/>
                  </a:ext>
                </a:extLst>
              </a:tr>
              <a:tr h="457200">
                <a:tc>
                  <a:txBody>
                    <a:bodyPr/>
                    <a:lstStyle/>
                    <a:p>
                      <a:pPr algn="ctr"/>
                      <a:r>
                        <a:rPr lang="en-US" sz="1900" dirty="0"/>
                        <a:t>Datopotamab deruxtecan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baseline="0" dirty="0"/>
                        <a:t>Inotuzumab ozogamicin</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104926"/>
                  </a:ext>
                </a:extLst>
              </a:tr>
              <a:tr h="457200">
                <a:tc>
                  <a:txBody>
                    <a:bodyPr/>
                    <a:lstStyle/>
                    <a:p>
                      <a:pPr algn="ctr"/>
                      <a:r>
                        <a:rPr lang="en-US" sz="1900" dirty="0"/>
                        <a:t>Trastuzumab deruxtecan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algn="ctr"/>
                      <a:r>
                        <a:rPr lang="en-US" sz="1900" baseline="0" dirty="0"/>
                        <a:t>Polatuzumab vedotin</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621994348"/>
                  </a:ext>
                </a:extLst>
              </a:tr>
              <a:tr h="457200">
                <a:tc>
                  <a:txBody>
                    <a:bodyPr/>
                    <a:lstStyle/>
                    <a:p>
                      <a:pPr algn="ctr"/>
                      <a:r>
                        <a:rPr lang="en-US" sz="1900" dirty="0"/>
                        <a:t>Mirvetuximab soravtansine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baseline="0" dirty="0"/>
                        <a:t>Loncastuximab tesirine</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885651"/>
                  </a:ext>
                </a:extLst>
              </a:tr>
              <a:tr h="457200">
                <a:tc>
                  <a:txBody>
                    <a:bodyPr/>
                    <a:lstStyle/>
                    <a:p>
                      <a:pPr algn="ctr"/>
                      <a:r>
                        <a:rPr lang="en-US" sz="1900" dirty="0"/>
                        <a:t>Tisotumab vedotin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algn="ctr"/>
                      <a:endParaRPr lang="en-US" sz="1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1067598162"/>
                  </a:ext>
                </a:extLst>
              </a:tr>
              <a:tr h="457200">
                <a:tc>
                  <a:txBody>
                    <a:bodyPr/>
                    <a:lstStyle/>
                    <a:p>
                      <a:pPr algn="ctr"/>
                      <a:r>
                        <a:rPr lang="en-US" sz="1900" dirty="0"/>
                        <a:t>Enfortumab vedotin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965343"/>
                  </a:ext>
                </a:extLst>
              </a:tr>
              <a:tr h="457200">
                <a:tc>
                  <a:txBody>
                    <a:bodyPr/>
                    <a:lstStyle/>
                    <a:p>
                      <a:pPr algn="ctr"/>
                      <a:r>
                        <a:rPr lang="en-US" sz="1900" dirty="0"/>
                        <a:t>Telisotuzumab vedotin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tc>
                  <a:txBody>
                    <a:bodyPr/>
                    <a:lstStyle/>
                    <a:p>
                      <a:pPr algn="ctr"/>
                      <a:endParaRPr lang="en-US" sz="1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9"/>
                    </a:solidFill>
                  </a:tcPr>
                </a:tc>
                <a:extLst>
                  <a:ext uri="{0D108BD9-81ED-4DB2-BD59-A6C34878D82A}">
                    <a16:rowId xmlns:a16="http://schemas.microsoft.com/office/drawing/2014/main" val="2126694844"/>
                  </a:ext>
                </a:extLst>
              </a:tr>
            </a:tbl>
          </a:graphicData>
        </a:graphic>
      </p:graphicFrame>
      <p:sp>
        <p:nvSpPr>
          <p:cNvPr id="3" name="Title 1">
            <a:extLst>
              <a:ext uri="{FF2B5EF4-FFF2-40B4-BE49-F238E27FC236}">
                <a16:creationId xmlns:a16="http://schemas.microsoft.com/office/drawing/2014/main" id="{743274D5-2AD7-358E-C135-7EB9F7F2C0C8}"/>
              </a:ext>
            </a:extLst>
          </p:cNvPr>
          <p:cNvSpPr txBox="1">
            <a:spLocks/>
          </p:cNvSpPr>
          <p:nvPr/>
        </p:nvSpPr>
        <p:spPr bwMode="auto">
          <a:xfrm>
            <a:off x="-47327" y="332656"/>
            <a:ext cx="12191999" cy="4050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Overview Discussion</a:t>
            </a:r>
          </a:p>
        </p:txBody>
      </p:sp>
    </p:spTree>
    <p:extLst>
      <p:ext uri="{BB962C8B-B14F-4D97-AF65-F5344CB8AC3E}">
        <p14:creationId xmlns:p14="http://schemas.microsoft.com/office/powerpoint/2010/main" val="151587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62698"/>
            <a:ext cx="10401300" cy="1116303"/>
          </a:xfrm>
        </p:spPr>
        <p:txBody>
          <a:bodyPr>
            <a:noAutofit/>
          </a:bodyPr>
          <a:lstStyle/>
          <a:p>
            <a:r>
              <a:rPr lang="en-US" sz="3600" b="1" dirty="0"/>
              <a:t>Diffuse Large B Cell Lymphoma</a:t>
            </a:r>
          </a:p>
        </p:txBody>
      </p:sp>
      <p:sp>
        <p:nvSpPr>
          <p:cNvPr id="3" name="Subtitle 2"/>
          <p:cNvSpPr>
            <a:spLocks noGrp="1"/>
          </p:cNvSpPr>
          <p:nvPr>
            <p:ph type="subTitle" idx="1"/>
          </p:nvPr>
        </p:nvSpPr>
        <p:spPr/>
        <p:txBody>
          <a:bodyPr/>
          <a:lstStyle/>
          <a:p>
            <a:pPr algn="ctr"/>
            <a:r>
              <a:rPr lang="en-US" altLang="en-US" i="1" dirty="0">
                <a:latin typeface="Times" pitchFamily="2" charset="0"/>
              </a:rPr>
              <a:t>Brad Kahl, MD</a:t>
            </a:r>
          </a:p>
          <a:p>
            <a:pPr algn="ctr"/>
            <a:r>
              <a:rPr lang="en-US" altLang="en-US" i="1" dirty="0">
                <a:latin typeface="Times" pitchFamily="2" charset="0"/>
              </a:rPr>
              <a:t>Professor of Medicine</a:t>
            </a:r>
            <a:endParaRPr lang="en-US" altLang="en-US" sz="4000" dirty="0">
              <a:latin typeface="Times" pitchFamily="2" charset="0"/>
            </a:endParaRPr>
          </a:p>
        </p:txBody>
      </p:sp>
    </p:spTree>
    <p:extLst>
      <p:ext uri="{BB962C8B-B14F-4D97-AF65-F5344CB8AC3E}">
        <p14:creationId xmlns:p14="http://schemas.microsoft.com/office/powerpoint/2010/main" val="182902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F262E-5F57-0DA5-3405-B568949CFACA}"/>
              </a:ext>
            </a:extLst>
          </p:cNvPr>
          <p:cNvSpPr>
            <a:spLocks noGrp="1"/>
          </p:cNvSpPr>
          <p:nvPr>
            <p:ph idx="10"/>
          </p:nvPr>
        </p:nvSpPr>
        <p:spPr/>
        <p:txBody>
          <a:bodyPr/>
          <a:lstStyle/>
          <a:p>
            <a:pPr marL="342900" indent="-342900">
              <a:buFont typeface="Arial" panose="020B0604020202020204" pitchFamily="34" charset="0"/>
              <a:buChar char="•"/>
            </a:pPr>
            <a:r>
              <a:rPr lang="en-US" b="1" dirty="0"/>
              <a:t>The benefit of Pola-R-CHP in </a:t>
            </a:r>
            <a:r>
              <a:rPr lang="en-US" b="1" dirty="0" err="1"/>
              <a:t>DLBclass</a:t>
            </a:r>
            <a:r>
              <a:rPr lang="en-US" b="1" dirty="0"/>
              <a:t> defined molecular subsets of new diagnosed DLBCL. </a:t>
            </a:r>
            <a:r>
              <a:rPr lang="en-US" dirty="0"/>
              <a:t>Calabretta et al, ICML.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A multicenter phase II study of </a:t>
            </a:r>
            <a:r>
              <a:rPr lang="en-US" b="1" dirty="0" err="1"/>
              <a:t>glofitamab</a:t>
            </a:r>
            <a:r>
              <a:rPr lang="en-US" b="1" dirty="0"/>
              <a:t> plus Pola-R-CHP for patients with high-risk DLBCL. </a:t>
            </a:r>
            <a:r>
              <a:rPr lang="en-US" dirty="0"/>
              <a:t>Crombie et al, ICML.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Durable efficacy with fixed duration </a:t>
            </a:r>
            <a:r>
              <a:rPr lang="en-US" b="1" dirty="0" err="1"/>
              <a:t>epcoritamab</a:t>
            </a:r>
            <a:r>
              <a:rPr lang="en-US" b="1" dirty="0"/>
              <a:t> plus Pola-R-CHP for 1L DLBCL (EPCORE NHL-5). </a:t>
            </a:r>
            <a:r>
              <a:rPr lang="en-US" dirty="0"/>
              <a:t>Kerr et al, EHA. </a:t>
            </a:r>
          </a:p>
        </p:txBody>
      </p:sp>
      <p:sp>
        <p:nvSpPr>
          <p:cNvPr id="3" name="Title 2">
            <a:extLst>
              <a:ext uri="{FF2B5EF4-FFF2-40B4-BE49-F238E27FC236}">
                <a16:creationId xmlns:a16="http://schemas.microsoft.com/office/drawing/2014/main" id="{CCFACE29-F41D-E6E7-B53C-3B1D0C9117EE}"/>
              </a:ext>
            </a:extLst>
          </p:cNvPr>
          <p:cNvSpPr>
            <a:spLocks noGrp="1"/>
          </p:cNvSpPr>
          <p:nvPr>
            <p:ph type="title"/>
          </p:nvPr>
        </p:nvSpPr>
        <p:spPr/>
        <p:txBody>
          <a:bodyPr/>
          <a:lstStyle/>
          <a:p>
            <a:r>
              <a:rPr lang="en-US" dirty="0"/>
              <a:t>New Data in Frontline DLBCL</a:t>
            </a:r>
          </a:p>
        </p:txBody>
      </p:sp>
    </p:spTree>
    <p:extLst>
      <p:ext uri="{BB962C8B-B14F-4D97-AF65-F5344CB8AC3E}">
        <p14:creationId xmlns:p14="http://schemas.microsoft.com/office/powerpoint/2010/main" val="2470168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935E-F57D-3C0F-27DD-C50316E49D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E1CA081-89F4-153D-FF57-2FA4CDB4F377}"/>
              </a:ext>
            </a:extLst>
          </p:cNvPr>
          <p:cNvSpPr txBox="1"/>
          <p:nvPr/>
        </p:nvSpPr>
        <p:spPr>
          <a:xfrm>
            <a:off x="0" y="207960"/>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08F"/>
                </a:solidFill>
                <a:effectLst/>
                <a:uLnTx/>
                <a:uFillTx/>
                <a:latin typeface="Arial" pitchFamily="34" charset="0"/>
                <a:ea typeface="MS PGothic" charset="0"/>
                <a:cs typeface="Arial" pitchFamily="34" charset="0"/>
              </a:rPr>
              <a:t>POLARIX Clinical Trial</a:t>
            </a:r>
          </a:p>
        </p:txBody>
      </p:sp>
      <p:sp>
        <p:nvSpPr>
          <p:cNvPr id="19" name="Rectangle 18">
            <a:extLst>
              <a:ext uri="{FF2B5EF4-FFF2-40B4-BE49-F238E27FC236}">
                <a16:creationId xmlns:a16="http://schemas.microsoft.com/office/drawing/2014/main" id="{60560007-D7B0-A61C-2ACC-DF9BFB356C45}"/>
              </a:ext>
            </a:extLst>
          </p:cNvPr>
          <p:cNvSpPr/>
          <p:nvPr/>
        </p:nvSpPr>
        <p:spPr>
          <a:xfrm>
            <a:off x="0" y="0"/>
            <a:ext cx="12196636" cy="140335"/>
          </a:xfrm>
          <a:prstGeom prst="rect">
            <a:avLst/>
          </a:prstGeom>
          <a:gradFill flip="none" rotWithShape="1">
            <a:gsLst>
              <a:gs pos="0">
                <a:schemeClr val="bg1">
                  <a:lumMod val="5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logo with a black and red design&#10;&#10;AI-generated content may be incorrect.">
            <a:extLst>
              <a:ext uri="{FF2B5EF4-FFF2-40B4-BE49-F238E27FC236}">
                <a16:creationId xmlns:a16="http://schemas.microsoft.com/office/drawing/2014/main" id="{6F0E3228-9463-B41B-0C7A-059E48834176}"/>
              </a:ext>
            </a:extLst>
          </p:cNvPr>
          <p:cNvPicPr>
            <a:picLocks noChangeAspect="1"/>
          </p:cNvPicPr>
          <p:nvPr/>
        </p:nvPicPr>
        <p:blipFill>
          <a:blip r:embed="rId3"/>
          <a:stretch>
            <a:fillRect/>
          </a:stretch>
        </p:blipFill>
        <p:spPr>
          <a:xfrm>
            <a:off x="11059806" y="6244591"/>
            <a:ext cx="1054100" cy="558800"/>
          </a:xfrm>
          <a:prstGeom prst="rect">
            <a:avLst/>
          </a:prstGeom>
        </p:spPr>
      </p:pic>
      <p:pic>
        <p:nvPicPr>
          <p:cNvPr id="13" name="Picture 12" descr="A graph of a patient's survival&#10;&#10;AI-generated content may be incorrect.">
            <a:extLst>
              <a:ext uri="{FF2B5EF4-FFF2-40B4-BE49-F238E27FC236}">
                <a16:creationId xmlns:a16="http://schemas.microsoft.com/office/drawing/2014/main" id="{22CF8ACC-8A39-E946-0FC3-67712B17E47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t="6465"/>
          <a:stretch/>
        </p:blipFill>
        <p:spPr>
          <a:xfrm>
            <a:off x="123568" y="1051636"/>
            <a:ext cx="6229187" cy="4773523"/>
          </a:xfrm>
          <a:prstGeom prst="rect">
            <a:avLst/>
          </a:prstGeom>
        </p:spPr>
      </p:pic>
      <p:sp>
        <p:nvSpPr>
          <p:cNvPr id="2" name="TextBox 1">
            <a:extLst>
              <a:ext uri="{FF2B5EF4-FFF2-40B4-BE49-F238E27FC236}">
                <a16:creationId xmlns:a16="http://schemas.microsoft.com/office/drawing/2014/main" id="{24C7B1A2-1BBB-6DA4-7592-E71BC2D719FC}"/>
              </a:ext>
            </a:extLst>
          </p:cNvPr>
          <p:cNvSpPr txBox="1"/>
          <p:nvPr/>
        </p:nvSpPr>
        <p:spPr>
          <a:xfrm>
            <a:off x="6352755" y="1501783"/>
            <a:ext cx="5408341" cy="477053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Trial compared efficacy of Pola-R-CHP (</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mn-cs"/>
              </a:rPr>
              <a:t>polatuzumab</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 [anti-CD79B] </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mn-cs"/>
              </a:rPr>
              <a:t>vedotin</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 plus rituximab, cyclophosphamide, doxorubicin, and prednisone) versus R-CHOP (R-CHP and vincristine) in newly diagnosed patients with intermediate- to high- risk (IPI 2-5) DLBCL.</a:t>
            </a: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S PGothic" charset="0"/>
              <a:cs typeface="+mn-cs"/>
            </a:endParaRP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PFS benefit for Pola-R-CHP at 2 years (Pola-R-CHP, </a:t>
            </a: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76.7%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[95%CI 72.7-80.8] vs R-CHOP, </a:t>
            </a: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70.2%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[95%CI 65.8-74.6])</a:t>
            </a: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S PGothic" charset="0"/>
              <a:cs typeface="+mn-cs"/>
            </a:endParaRP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S PGothic" charset="0"/>
                <a:cs typeface="+mn-cs"/>
              </a:rPr>
              <a:t>PFS benefit persisted at 5 years.</a:t>
            </a: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S PGothic" charset="0"/>
              <a:cs typeface="+mn-cs"/>
            </a:endParaRP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S PGothic" charset="0"/>
                <a:cs typeface="+mn-cs"/>
              </a:rPr>
              <a:t>Exploratory subgroup analysis suggested benefit for Pola-R-CHP in multiple subgroups, including transcriptionally-defined cell-of-origin ABC subtype of DLBCL</a:t>
            </a: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S PGothic" charset="0"/>
              <a:cs typeface="+mn-cs"/>
            </a:endParaRPr>
          </a:p>
          <a:p>
            <a:pPr marL="285750" marR="0" lvl="0" indent="-285750" algn="l" defTabSz="457200" rtl="0" eaLnBrk="1" fontAlgn="auto" latinLnBrk="0" hangingPunct="1">
              <a:lnSpc>
                <a:spcPct val="100000"/>
              </a:lnSpc>
              <a:spcBef>
                <a:spcPts val="0"/>
              </a:spcBef>
              <a:spcAft>
                <a:spcPts val="0"/>
              </a:spcAft>
              <a:buClr>
                <a:srgbClr val="156082"/>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3" name="TextBox 2">
            <a:extLst>
              <a:ext uri="{FF2B5EF4-FFF2-40B4-BE49-F238E27FC236}">
                <a16:creationId xmlns:a16="http://schemas.microsoft.com/office/drawing/2014/main" id="{0A091E93-BFC5-7842-110C-CF1D1BA72142}"/>
              </a:ext>
            </a:extLst>
          </p:cNvPr>
          <p:cNvSpPr txBox="1"/>
          <p:nvPr/>
        </p:nvSpPr>
        <p:spPr>
          <a:xfrm>
            <a:off x="371656" y="6434265"/>
            <a:ext cx="41445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212121"/>
                </a:solidFill>
                <a:effectLst/>
                <a:uLnTx/>
                <a:uFillTx/>
                <a:latin typeface="Arial" panose="020B0604020202020204" pitchFamily="34" charset="0"/>
                <a:ea typeface="MS PGothic" charset="0"/>
                <a:cs typeface="Arial" panose="020B0604020202020204" pitchFamily="34" charset="0"/>
              </a:rPr>
              <a:t>Tilly H, Morschhauser F, Sehn LH, et al. N Engl J Med. 2022;386(4):351-363.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Salles G et al., ASH 2024 </a:t>
            </a:r>
          </a:p>
        </p:txBody>
      </p:sp>
    </p:spTree>
    <p:extLst>
      <p:ext uri="{BB962C8B-B14F-4D97-AF65-F5344CB8AC3E}">
        <p14:creationId xmlns:p14="http://schemas.microsoft.com/office/powerpoint/2010/main" val="2039017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0EA25-3A78-2F2E-B21A-577BF449614F}"/>
            </a:ext>
          </a:extLst>
        </p:cNvPr>
        <p:cNvGrpSpPr/>
        <p:nvPr/>
      </p:nvGrpSpPr>
      <p:grpSpPr>
        <a:xfrm>
          <a:off x="0" y="0"/>
          <a:ext cx="0" cy="0"/>
          <a:chOff x="0" y="0"/>
          <a:chExt cx="0" cy="0"/>
        </a:xfrm>
      </p:grpSpPr>
      <p:pic>
        <p:nvPicPr>
          <p:cNvPr id="4" name="Picture 3" descr="../../../../../Desktop/revision:rebuttal%20Naure/updatedFigures/2017_08_19_ConsensusCluster-main-v6-with-extra-boxes_.simpleLable-withMYC18q-after21q22.3removal.">
            <a:extLst>
              <a:ext uri="{FF2B5EF4-FFF2-40B4-BE49-F238E27FC236}">
                <a16:creationId xmlns:a16="http://schemas.microsoft.com/office/drawing/2014/main" id="{FBDF5865-5B66-F563-68DC-0EBCCB3A24E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6019" y="806334"/>
            <a:ext cx="3708759" cy="4032708"/>
          </a:xfrm>
          <a:prstGeom prst="rect">
            <a:avLst/>
          </a:prstGeom>
          <a:noFill/>
          <a:ln>
            <a:noFill/>
          </a:ln>
        </p:spPr>
      </p:pic>
      <p:sp>
        <p:nvSpPr>
          <p:cNvPr id="6" name="TextBox 5">
            <a:extLst>
              <a:ext uri="{FF2B5EF4-FFF2-40B4-BE49-F238E27FC236}">
                <a16:creationId xmlns:a16="http://schemas.microsoft.com/office/drawing/2014/main" id="{3B814E66-6FAE-6278-8405-39F0BA86F6A1}"/>
              </a:ext>
            </a:extLst>
          </p:cNvPr>
          <p:cNvSpPr txBox="1"/>
          <p:nvPr/>
        </p:nvSpPr>
        <p:spPr>
          <a:xfrm>
            <a:off x="371656" y="6534624"/>
            <a:ext cx="282874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prstClr val="black"/>
                </a:solidFill>
                <a:effectLst/>
                <a:uLnTx/>
                <a:uFillTx/>
                <a:latin typeface="Arial Narrow"/>
                <a:ea typeface="MS PGothic" charset="0"/>
                <a:cs typeface="Arial Narrow"/>
              </a:rPr>
              <a:t>Chapuy</a:t>
            </a:r>
            <a:r>
              <a:rPr kumimoji="0" lang="en-US" sz="900" b="0" i="1" u="none" strike="noStrike" kern="1200" cap="none" spc="0" normalizeH="0" baseline="0" noProof="0" dirty="0">
                <a:ln>
                  <a:noFill/>
                </a:ln>
                <a:solidFill>
                  <a:prstClr val="black"/>
                </a:solidFill>
                <a:effectLst/>
                <a:uLnTx/>
                <a:uFillTx/>
                <a:latin typeface="Arial Narrow"/>
                <a:ea typeface="MS PGothic" charset="0"/>
                <a:cs typeface="Arial Narrow"/>
              </a:rPr>
              <a:t>, Stewart, Dunford, et al Nat Med 2018; 24:679-69</a:t>
            </a:r>
          </a:p>
        </p:txBody>
      </p:sp>
      <p:sp>
        <p:nvSpPr>
          <p:cNvPr id="8" name="TextBox 7">
            <a:extLst>
              <a:ext uri="{FF2B5EF4-FFF2-40B4-BE49-F238E27FC236}">
                <a16:creationId xmlns:a16="http://schemas.microsoft.com/office/drawing/2014/main" id="{1EC4B927-9F0D-3CF8-1A97-F67DD700007C}"/>
              </a:ext>
            </a:extLst>
          </p:cNvPr>
          <p:cNvSpPr txBox="1"/>
          <p:nvPr/>
        </p:nvSpPr>
        <p:spPr>
          <a:xfrm>
            <a:off x="0" y="207960"/>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08F"/>
                </a:solidFill>
                <a:effectLst/>
                <a:uLnTx/>
                <a:uFillTx/>
                <a:latin typeface="Arial" pitchFamily="34" charset="0"/>
                <a:ea typeface="MS PGothic" charset="0"/>
                <a:cs typeface="Arial" pitchFamily="34" charset="0"/>
              </a:rPr>
              <a:t>DLBCL Subsets with Discrete Genetic Features and Outcomes</a:t>
            </a:r>
          </a:p>
        </p:txBody>
      </p:sp>
      <p:sp>
        <p:nvSpPr>
          <p:cNvPr id="14" name="Rectangle 13">
            <a:extLst>
              <a:ext uri="{FF2B5EF4-FFF2-40B4-BE49-F238E27FC236}">
                <a16:creationId xmlns:a16="http://schemas.microsoft.com/office/drawing/2014/main" id="{5479D62F-2775-E408-CEC4-697AA50442AF}"/>
              </a:ext>
            </a:extLst>
          </p:cNvPr>
          <p:cNvSpPr/>
          <p:nvPr/>
        </p:nvSpPr>
        <p:spPr>
          <a:xfrm>
            <a:off x="7222217" y="5028191"/>
            <a:ext cx="3708759" cy="12779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7013" marR="0" lvl="0" indent="-227013" algn="l" defTabSz="457200" rtl="0" eaLnBrk="1" fontAlgn="auto" latinLnBrk="0" hangingPunct="1">
              <a:lnSpc>
                <a:spcPct val="100000"/>
              </a:lnSpc>
              <a:spcBef>
                <a:spcPts val="0"/>
              </a:spcBef>
              <a:spcAft>
                <a:spcPts val="0"/>
              </a:spcAft>
              <a:buClr>
                <a:srgbClr val="00608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All types of alterations (mutations, CNAs, SVs) needed to capture structure</a:t>
            </a:r>
          </a:p>
          <a:p>
            <a:pPr marL="227013" marR="0" lvl="0" indent="-227013" algn="l" defTabSz="457200" rtl="0" eaLnBrk="1" fontAlgn="auto" latinLnBrk="0" hangingPunct="1">
              <a:lnSpc>
                <a:spcPct val="100000"/>
              </a:lnSpc>
              <a:spcBef>
                <a:spcPts val="0"/>
              </a:spcBef>
              <a:spcAft>
                <a:spcPts val="0"/>
              </a:spcAft>
              <a:buClr>
                <a:srgbClr val="00608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Additional genetic heterogeneity beyond previously defined transcriptional subtypes (ABC, GCB)</a:t>
            </a:r>
          </a:p>
        </p:txBody>
      </p:sp>
      <p:sp>
        <p:nvSpPr>
          <p:cNvPr id="19" name="Rectangle 18">
            <a:extLst>
              <a:ext uri="{FF2B5EF4-FFF2-40B4-BE49-F238E27FC236}">
                <a16:creationId xmlns:a16="http://schemas.microsoft.com/office/drawing/2014/main" id="{F057CFEF-0D2A-6F64-4E7D-9712554E8030}"/>
              </a:ext>
            </a:extLst>
          </p:cNvPr>
          <p:cNvSpPr/>
          <p:nvPr/>
        </p:nvSpPr>
        <p:spPr>
          <a:xfrm>
            <a:off x="0" y="0"/>
            <a:ext cx="12196636" cy="140335"/>
          </a:xfrm>
          <a:prstGeom prst="rect">
            <a:avLst/>
          </a:prstGeom>
          <a:gradFill flip="none" rotWithShape="1">
            <a:gsLst>
              <a:gs pos="0">
                <a:schemeClr val="bg1">
                  <a:lumMod val="5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42C3BDD9-0D5E-CAED-6243-CBC8B733F697}"/>
              </a:ext>
            </a:extLst>
          </p:cNvPr>
          <p:cNvSpPr/>
          <p:nvPr/>
        </p:nvSpPr>
        <p:spPr>
          <a:xfrm>
            <a:off x="5161261" y="1633820"/>
            <a:ext cx="5822782" cy="598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1" i="0" u="none" strike="noStrike" kern="1200" cap="none" spc="0" normalizeH="0" baseline="0" noProof="0" dirty="0">
                <a:ln>
                  <a:noFill/>
                </a:ln>
                <a:solidFill>
                  <a:srgbClr val="00B0F0"/>
                </a:solidFill>
                <a:effectLst/>
                <a:uLnTx/>
                <a:uFillTx/>
                <a:latin typeface="Arial" pitchFamily="34" charset="0"/>
                <a:ea typeface="+mn-ea"/>
                <a:cs typeface="Arial" pitchFamily="34" charset="0"/>
              </a:rPr>
              <a:t>C2</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00608F"/>
                </a:solidFill>
                <a:effectLst/>
                <a:uLnTx/>
                <a:uFillTx/>
                <a:latin typeface="Arial" pitchFamily="34" charset="0"/>
                <a:ea typeface="+mn-ea"/>
                <a:cs typeface="Arial" pitchFamily="34" charset="0"/>
              </a:rPr>
              <a:t>ABC/GCB-independent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group of tumors with biallelic inactivation of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TP53</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9p21.3/</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CDKN2A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copy loss and associated genomic instability</a:t>
            </a:r>
          </a:p>
        </p:txBody>
      </p:sp>
      <p:sp>
        <p:nvSpPr>
          <p:cNvPr id="3" name="Rectangle 2">
            <a:extLst>
              <a:ext uri="{FF2B5EF4-FFF2-40B4-BE49-F238E27FC236}">
                <a16:creationId xmlns:a16="http://schemas.microsoft.com/office/drawing/2014/main" id="{4BCDC695-0F98-2130-AC29-6A8E868E5E78}"/>
              </a:ext>
            </a:extLst>
          </p:cNvPr>
          <p:cNvSpPr/>
          <p:nvPr/>
        </p:nvSpPr>
        <p:spPr>
          <a:xfrm>
            <a:off x="5161261" y="3712288"/>
            <a:ext cx="6225426" cy="725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C5</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00608F"/>
                </a:solidFill>
                <a:effectLst/>
                <a:uLnTx/>
                <a:uFillTx/>
                <a:latin typeface="Arial" pitchFamily="34" charset="0"/>
                <a:ea typeface="+mn-ea"/>
                <a:cs typeface="Arial" pitchFamily="34" charset="0"/>
              </a:rPr>
              <a:t>Higher risk ABC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DLBCLs with near-uniform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BCL2</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copy gain, frequent activating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MYD88</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L265P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CD79B</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mutations and extranodal tropism</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2D9E14F9-C8DE-0617-F162-18E76E224F5C}"/>
              </a:ext>
            </a:extLst>
          </p:cNvPr>
          <p:cNvSpPr/>
          <p:nvPr/>
        </p:nvSpPr>
        <p:spPr>
          <a:xfrm>
            <a:off x="5161262" y="987781"/>
            <a:ext cx="5822782" cy="579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C1</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00608F"/>
                </a:solidFill>
                <a:effectLst/>
                <a:uLnTx/>
                <a:uFillTx/>
                <a:latin typeface="Arial" pitchFamily="34" charset="0"/>
                <a:ea typeface="+mn-ea"/>
                <a:cs typeface="Arial" pitchFamily="34" charset="0"/>
              </a:rPr>
              <a:t>Lower risk subset of ABC-enriched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DLBCLs with genetic features of an extrafollicular, possibly marginal zone, origin </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Rectangle 8">
            <a:extLst>
              <a:ext uri="{FF2B5EF4-FFF2-40B4-BE49-F238E27FC236}">
                <a16:creationId xmlns:a16="http://schemas.microsoft.com/office/drawing/2014/main" id="{A1E3D87E-46F8-763E-87AD-F8F2AF022145}"/>
              </a:ext>
            </a:extLst>
          </p:cNvPr>
          <p:cNvSpPr/>
          <p:nvPr/>
        </p:nvSpPr>
        <p:spPr>
          <a:xfrm>
            <a:off x="5161263" y="2347503"/>
            <a:ext cx="5822782" cy="636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1" i="0" u="none" strike="noStrike" kern="1200" cap="none" spc="0" normalizeH="0" baseline="0" noProof="0" dirty="0">
                <a:ln>
                  <a:noFill/>
                </a:ln>
                <a:solidFill>
                  <a:srgbClr val="E97132"/>
                </a:solidFill>
                <a:effectLst/>
                <a:uLnTx/>
                <a:uFillTx/>
                <a:latin typeface="Arial" pitchFamily="34" charset="0"/>
                <a:ea typeface="+mn-ea"/>
                <a:cs typeface="Arial" pitchFamily="34" charset="0"/>
              </a:rPr>
              <a:t>C3</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00608F"/>
                </a:solidFill>
                <a:effectLst/>
                <a:uLnTx/>
                <a:uFillTx/>
                <a:latin typeface="Arial" pitchFamily="34" charset="0"/>
                <a:ea typeface="+mn-ea"/>
                <a:cs typeface="Arial" pitchFamily="34" charset="0"/>
              </a:rPr>
              <a:t>Higher risk GCB</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DLBCLs with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BCL2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SVs, inactivating mutations and/or copy loss of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PTEN,</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mutations of additional BCR/PI3K signaling modifiers and epigenetic enzymes </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8" name="Rectangle 17">
            <a:extLst>
              <a:ext uri="{FF2B5EF4-FFF2-40B4-BE49-F238E27FC236}">
                <a16:creationId xmlns:a16="http://schemas.microsoft.com/office/drawing/2014/main" id="{AA27BF74-05D3-89E7-A7F1-F792EF100B99}"/>
              </a:ext>
            </a:extLst>
          </p:cNvPr>
          <p:cNvSpPr/>
          <p:nvPr/>
        </p:nvSpPr>
        <p:spPr>
          <a:xfrm>
            <a:off x="5161261" y="3108426"/>
            <a:ext cx="6225425" cy="623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1" i="0" u="none" strike="noStrike" kern="1200" cap="none" spc="0" normalizeH="0" baseline="0" noProof="0" dirty="0">
                <a:ln>
                  <a:noFill/>
                </a:ln>
                <a:solidFill>
                  <a:srgbClr val="00CC99"/>
                </a:solidFill>
                <a:effectLst/>
                <a:uLnTx/>
                <a:uFillTx/>
                <a:latin typeface="Arial" pitchFamily="34" charset="0"/>
                <a:ea typeface="+mn-ea"/>
                <a:cs typeface="Arial" pitchFamily="34" charset="0"/>
              </a:rPr>
              <a:t>C4</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00608F"/>
                </a:solidFill>
                <a:effectLst/>
                <a:uLnTx/>
                <a:uFillTx/>
                <a:latin typeface="Arial" pitchFamily="34" charset="0"/>
                <a:ea typeface="+mn-ea"/>
                <a:cs typeface="Arial" pitchFamily="34" charset="0"/>
              </a:rPr>
              <a:t>Lower risk group of GCB-enriched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DLBCLs with distinct alterations in JAK/STAT and BRAF pathway components and multiple histones </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1" name="Picture 10" descr="A logo with a black and red design&#10;&#10;AI-generated content may be incorrect.">
            <a:extLst>
              <a:ext uri="{FF2B5EF4-FFF2-40B4-BE49-F238E27FC236}">
                <a16:creationId xmlns:a16="http://schemas.microsoft.com/office/drawing/2014/main" id="{2F3579FB-1593-5B72-1668-A23A24B8F476}"/>
              </a:ext>
            </a:extLst>
          </p:cNvPr>
          <p:cNvPicPr>
            <a:picLocks noChangeAspect="1"/>
          </p:cNvPicPr>
          <p:nvPr/>
        </p:nvPicPr>
        <p:blipFill>
          <a:blip r:embed="rId4"/>
          <a:stretch>
            <a:fillRect/>
          </a:stretch>
        </p:blipFill>
        <p:spPr>
          <a:xfrm>
            <a:off x="11059806" y="6244591"/>
            <a:ext cx="1054100" cy="558800"/>
          </a:xfrm>
          <a:prstGeom prst="rect">
            <a:avLst/>
          </a:prstGeom>
        </p:spPr>
      </p:pic>
      <p:pic>
        <p:nvPicPr>
          <p:cNvPr id="7" name="Picture 6">
            <a:extLst>
              <a:ext uri="{FF2B5EF4-FFF2-40B4-BE49-F238E27FC236}">
                <a16:creationId xmlns:a16="http://schemas.microsoft.com/office/drawing/2014/main" id="{0D335A0A-33EE-6CE1-A48E-93A8D62925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617" y="4878352"/>
            <a:ext cx="5366710" cy="1577651"/>
          </a:xfrm>
          <a:prstGeom prst="rect">
            <a:avLst/>
          </a:prstGeom>
        </p:spPr>
      </p:pic>
    </p:spTree>
    <p:extLst>
      <p:ext uri="{BB962C8B-B14F-4D97-AF65-F5344CB8AC3E}">
        <p14:creationId xmlns:p14="http://schemas.microsoft.com/office/powerpoint/2010/main" val="1836996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DE32-0AC2-256F-3BDF-B23543DC151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D3E4628-85CD-38BC-3867-3AD3B44AEFF7}"/>
              </a:ext>
            </a:extLst>
          </p:cNvPr>
          <p:cNvSpPr txBox="1"/>
          <p:nvPr/>
        </p:nvSpPr>
        <p:spPr>
          <a:xfrm>
            <a:off x="0" y="207960"/>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08F"/>
                </a:solidFill>
                <a:effectLst/>
                <a:uLnTx/>
                <a:uFillTx/>
                <a:latin typeface="Arial" pitchFamily="34" charset="0"/>
                <a:ea typeface="MS PGothic" charset="0"/>
                <a:cs typeface="Arial" pitchFamily="34" charset="0"/>
              </a:rPr>
              <a:t>Study Population</a:t>
            </a:r>
            <a:endParaRPr kumimoji="0" lang="en-US" sz="2800" b="1" i="1" u="none" strike="noStrike" kern="1200" cap="none" spc="0" normalizeH="0" baseline="0" noProof="0" dirty="0">
              <a:ln>
                <a:noFill/>
              </a:ln>
              <a:solidFill>
                <a:srgbClr val="00608F"/>
              </a:solidFill>
              <a:effectLst/>
              <a:uLnTx/>
              <a:uFillTx/>
              <a:latin typeface="Arial" pitchFamily="34" charset="0"/>
              <a:ea typeface="MS PGothic" charset="0"/>
              <a:cs typeface="Arial" pitchFamily="34" charset="0"/>
            </a:endParaRPr>
          </a:p>
        </p:txBody>
      </p:sp>
      <p:sp>
        <p:nvSpPr>
          <p:cNvPr id="19" name="Rectangle 18">
            <a:extLst>
              <a:ext uri="{FF2B5EF4-FFF2-40B4-BE49-F238E27FC236}">
                <a16:creationId xmlns:a16="http://schemas.microsoft.com/office/drawing/2014/main" id="{C66907D8-527E-5014-322B-61E135685717}"/>
              </a:ext>
            </a:extLst>
          </p:cNvPr>
          <p:cNvSpPr/>
          <p:nvPr/>
        </p:nvSpPr>
        <p:spPr>
          <a:xfrm>
            <a:off x="0" y="0"/>
            <a:ext cx="12196636" cy="140335"/>
          </a:xfrm>
          <a:prstGeom prst="rect">
            <a:avLst/>
          </a:prstGeom>
          <a:gradFill flip="none" rotWithShape="1">
            <a:gsLst>
              <a:gs pos="0">
                <a:schemeClr val="bg1">
                  <a:lumMod val="5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logo with a black and red design&#10;&#10;AI-generated content may be incorrect.">
            <a:extLst>
              <a:ext uri="{FF2B5EF4-FFF2-40B4-BE49-F238E27FC236}">
                <a16:creationId xmlns:a16="http://schemas.microsoft.com/office/drawing/2014/main" id="{92BE0AFA-1F41-427B-BD89-50F2DCA35994}"/>
              </a:ext>
            </a:extLst>
          </p:cNvPr>
          <p:cNvPicPr>
            <a:picLocks noChangeAspect="1"/>
          </p:cNvPicPr>
          <p:nvPr/>
        </p:nvPicPr>
        <p:blipFill>
          <a:blip r:embed="rId3"/>
          <a:stretch>
            <a:fillRect/>
          </a:stretch>
        </p:blipFill>
        <p:spPr>
          <a:xfrm>
            <a:off x="11059806" y="6244591"/>
            <a:ext cx="1054100" cy="558800"/>
          </a:xfrm>
          <a:prstGeom prst="rect">
            <a:avLst/>
          </a:prstGeom>
        </p:spPr>
      </p:pic>
      <p:sp>
        <p:nvSpPr>
          <p:cNvPr id="3" name="TextBox 2">
            <a:extLst>
              <a:ext uri="{FF2B5EF4-FFF2-40B4-BE49-F238E27FC236}">
                <a16:creationId xmlns:a16="http://schemas.microsoft.com/office/drawing/2014/main" id="{90B84361-9A2E-0AA1-E1E5-A5D66B6C8467}"/>
              </a:ext>
            </a:extLst>
          </p:cNvPr>
          <p:cNvSpPr txBox="1"/>
          <p:nvPr/>
        </p:nvSpPr>
        <p:spPr>
          <a:xfrm>
            <a:off x="6497125" y="2151727"/>
            <a:ext cx="5432279" cy="2554545"/>
          </a:xfrm>
          <a:prstGeom prst="rect">
            <a:avLst/>
          </a:prstGeom>
          <a:noFill/>
        </p:spPr>
        <p:txBody>
          <a:bodyPr wrap="square" rtlCol="0">
            <a:spAutoFit/>
          </a:bodyPr>
          <a:lstStyle/>
          <a:p>
            <a:pPr marL="236538" marR="0" lvl="0" indent="-236538" algn="l" defTabSz="457200" rtl="0" eaLnBrk="1" fontAlgn="auto" latinLnBrk="0" hangingPunct="1">
              <a:lnSpc>
                <a:spcPct val="100000"/>
              </a:lnSpc>
              <a:spcBef>
                <a:spcPts val="0"/>
              </a:spcBef>
              <a:spcAft>
                <a:spcPts val="0"/>
              </a:spcAft>
              <a:buClr>
                <a:srgbClr val="0F9ED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N=407 patients </a:t>
            </a:r>
          </a:p>
          <a:p>
            <a:pPr marL="236538" marR="0" lvl="0" indent="-236538" algn="l" defTabSz="457200" rtl="0" eaLnBrk="1" fontAlgn="auto" latinLnBrk="0" hangingPunct="1">
              <a:lnSpc>
                <a:spcPct val="100000"/>
              </a:lnSpc>
              <a:spcBef>
                <a:spcPts val="0"/>
              </a:spcBef>
              <a:spcAft>
                <a:spcPts val="0"/>
              </a:spcAft>
              <a:buClr>
                <a:srgbClr val="0F9ED5">
                  <a:lumMod val="75000"/>
                </a:srgbClr>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36538" marR="0" lvl="0" indent="-236538" algn="l" defTabSz="457200" rtl="0" eaLnBrk="1" fontAlgn="auto" latinLnBrk="0" hangingPunct="1">
              <a:lnSpc>
                <a:spcPct val="100000"/>
              </a:lnSpc>
              <a:spcBef>
                <a:spcPts val="0"/>
              </a:spcBef>
              <a:spcAft>
                <a:spcPts val="0"/>
              </a:spcAft>
              <a:buClr>
                <a:srgbClr val="0F9ED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5-year PFS estimates:</a:t>
            </a:r>
          </a:p>
          <a:p>
            <a:pPr marL="742950" marR="0" lvl="1" indent="-285750" algn="l" defTabSz="457200" rtl="0" eaLnBrk="1" fontAlgn="auto" latinLnBrk="0" hangingPunct="1">
              <a:lnSpc>
                <a:spcPct val="100000"/>
              </a:lnSpc>
              <a:spcBef>
                <a:spcPts val="0"/>
              </a:spcBef>
              <a:spcAft>
                <a:spcPts val="0"/>
              </a:spcAft>
              <a:buClr>
                <a:srgbClr val="0F9ED5">
                  <a:lumMod val="75000"/>
                </a:srgbClr>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Pola-R-CHP: </a:t>
            </a:r>
            <a:r>
              <a:rPr kumimoji="0" lang="en-US" sz="2000" b="0" i="0" u="none" strike="noStrike" kern="1200" cap="none" spc="0" normalizeH="0" baseline="0" noProof="0" dirty="0">
                <a:ln>
                  <a:noFill/>
                </a:ln>
                <a:solidFill>
                  <a:srgbClr val="0F9ED5">
                    <a:lumMod val="75000"/>
                  </a:srgbClr>
                </a:solidFill>
                <a:effectLst/>
                <a:uLnTx/>
                <a:uFillTx/>
                <a:latin typeface="Arial" panose="020B0604020202020204" pitchFamily="34" charset="0"/>
                <a:ea typeface="MS PGothic" charset="0"/>
                <a:cs typeface="Arial" panose="020B0604020202020204" pitchFamily="34" charset="0"/>
              </a:rPr>
              <a:t>66.7%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(95% CI 59.7-74.5)</a:t>
            </a:r>
          </a:p>
          <a:p>
            <a:pPr marL="742950" marR="0" lvl="1" indent="-285750" algn="l" defTabSz="457200" rtl="0" eaLnBrk="1" fontAlgn="auto" latinLnBrk="0" hangingPunct="1">
              <a:lnSpc>
                <a:spcPct val="100000"/>
              </a:lnSpc>
              <a:spcBef>
                <a:spcPts val="0"/>
              </a:spcBef>
              <a:spcAft>
                <a:spcPts val="0"/>
              </a:spcAft>
              <a:buClr>
                <a:srgbClr val="0F9ED5">
                  <a:lumMod val="75000"/>
                </a:srgbClr>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R-CHOP: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S PGothic" charset="0"/>
                <a:cs typeface="Arial" panose="020B0604020202020204" pitchFamily="34" charset="0"/>
              </a:rPr>
              <a:t>58.1%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(95% CI 51.0-66.3)</a:t>
            </a:r>
          </a:p>
          <a:p>
            <a:pPr marL="742950" marR="0" lvl="1" indent="-285750" algn="l" defTabSz="457200" rtl="0" eaLnBrk="1" fontAlgn="auto" latinLnBrk="0" hangingPunct="1">
              <a:lnSpc>
                <a:spcPct val="100000"/>
              </a:lnSpc>
              <a:spcBef>
                <a:spcPts val="0"/>
              </a:spcBef>
              <a:spcAft>
                <a:spcPts val="0"/>
              </a:spcAft>
              <a:buClr>
                <a:srgbClr val="0F9ED5">
                  <a:lumMod val="75000"/>
                </a:srgbClr>
              </a:buClr>
              <a:buSzTx/>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36538" marR="0" lvl="0" indent="-236538" algn="l" defTabSz="457200" rtl="0" eaLnBrk="1" fontAlgn="auto" latinLnBrk="0" hangingPunct="1">
              <a:lnSpc>
                <a:spcPct val="100000"/>
              </a:lnSpc>
              <a:spcBef>
                <a:spcPts val="0"/>
              </a:spcBef>
              <a:spcAft>
                <a:spcPts val="0"/>
              </a:spcAft>
              <a:buClr>
                <a:srgbClr val="0F9ED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Treatment arms balanced for clinical prognostic factors</a:t>
            </a:r>
          </a:p>
        </p:txBody>
      </p:sp>
      <p:pic>
        <p:nvPicPr>
          <p:cNvPr id="6" name="Picture 5">
            <a:extLst>
              <a:ext uri="{FF2B5EF4-FFF2-40B4-BE49-F238E27FC236}">
                <a16:creationId xmlns:a16="http://schemas.microsoft.com/office/drawing/2014/main" id="{12A6EF6A-946B-211E-FF1F-CE89D3CEF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p:blipFill>
        <p:spPr>
          <a:xfrm>
            <a:off x="1066502" y="893715"/>
            <a:ext cx="5027213" cy="5767900"/>
          </a:xfrm>
          <a:prstGeom prst="rect">
            <a:avLst/>
          </a:prstGeom>
        </p:spPr>
      </p:pic>
      <p:sp>
        <p:nvSpPr>
          <p:cNvPr id="2" name="TextBox 1">
            <a:extLst>
              <a:ext uri="{FF2B5EF4-FFF2-40B4-BE49-F238E27FC236}">
                <a16:creationId xmlns:a16="http://schemas.microsoft.com/office/drawing/2014/main" id="{264FDD75-FFCC-C26C-4C6C-EB46D66E1C67}"/>
              </a:ext>
            </a:extLst>
          </p:cNvPr>
          <p:cNvSpPr txBox="1"/>
          <p:nvPr/>
        </p:nvSpPr>
        <p:spPr>
          <a:xfrm>
            <a:off x="3928729" y="798805"/>
            <a:ext cx="1662891" cy="30008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Treatment regimen:</a:t>
            </a:r>
          </a:p>
        </p:txBody>
      </p:sp>
      <p:sp>
        <p:nvSpPr>
          <p:cNvPr id="4" name="TextBox 3">
            <a:extLst>
              <a:ext uri="{FF2B5EF4-FFF2-40B4-BE49-F238E27FC236}">
                <a16:creationId xmlns:a16="http://schemas.microsoft.com/office/drawing/2014/main" id="{35D73F41-DB75-626E-B358-F545FA16D307}"/>
              </a:ext>
            </a:extLst>
          </p:cNvPr>
          <p:cNvSpPr txBox="1"/>
          <p:nvPr/>
        </p:nvSpPr>
        <p:spPr>
          <a:xfrm>
            <a:off x="0" y="6581001"/>
            <a:ext cx="3132909"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Calabretta E et al. ICML 2025;Abstract LBA1. </a:t>
            </a:r>
          </a:p>
        </p:txBody>
      </p:sp>
    </p:spTree>
    <p:extLst>
      <p:ext uri="{BB962C8B-B14F-4D97-AF65-F5344CB8AC3E}">
        <p14:creationId xmlns:p14="http://schemas.microsoft.com/office/powerpoint/2010/main" val="3564052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F661-60CE-422A-1083-74ACD808120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54B6C83-8293-3625-979C-04B1FB3C86AA}"/>
              </a:ext>
            </a:extLst>
          </p:cNvPr>
          <p:cNvSpPr txBox="1"/>
          <p:nvPr/>
        </p:nvSpPr>
        <p:spPr>
          <a:xfrm>
            <a:off x="0" y="207960"/>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08F"/>
                </a:solidFill>
                <a:effectLst/>
                <a:uLnTx/>
                <a:uFillTx/>
                <a:latin typeface="Arial" pitchFamily="34" charset="0"/>
                <a:ea typeface="MS PGothic" charset="0"/>
                <a:cs typeface="Arial" pitchFamily="34" charset="0"/>
              </a:rPr>
              <a:t>Benefit of Pola-R-CHP in Patients with Cluster 5 DLBCLs </a:t>
            </a:r>
            <a:endParaRPr kumimoji="0" lang="en-US" sz="2800" b="1" i="1" u="none" strike="noStrike" kern="1200" cap="none" spc="0" normalizeH="0" baseline="0" noProof="0" dirty="0">
              <a:ln>
                <a:noFill/>
              </a:ln>
              <a:solidFill>
                <a:srgbClr val="00608F"/>
              </a:solidFill>
              <a:effectLst/>
              <a:uLnTx/>
              <a:uFillTx/>
              <a:latin typeface="Arial" pitchFamily="34" charset="0"/>
              <a:ea typeface="MS PGothic" charset="0"/>
              <a:cs typeface="Arial" pitchFamily="34" charset="0"/>
            </a:endParaRPr>
          </a:p>
        </p:txBody>
      </p:sp>
      <p:sp>
        <p:nvSpPr>
          <p:cNvPr id="19" name="Rectangle 18">
            <a:extLst>
              <a:ext uri="{FF2B5EF4-FFF2-40B4-BE49-F238E27FC236}">
                <a16:creationId xmlns:a16="http://schemas.microsoft.com/office/drawing/2014/main" id="{B3439881-B68D-8DE5-6F2C-E2CC5FC300DC}"/>
              </a:ext>
            </a:extLst>
          </p:cNvPr>
          <p:cNvSpPr/>
          <p:nvPr/>
        </p:nvSpPr>
        <p:spPr>
          <a:xfrm>
            <a:off x="0" y="0"/>
            <a:ext cx="12196636" cy="140335"/>
          </a:xfrm>
          <a:prstGeom prst="rect">
            <a:avLst/>
          </a:prstGeom>
          <a:gradFill flip="none" rotWithShape="1">
            <a:gsLst>
              <a:gs pos="0">
                <a:schemeClr val="bg1">
                  <a:lumMod val="5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logo with a black and red design&#10;&#10;AI-generated content may be incorrect.">
            <a:extLst>
              <a:ext uri="{FF2B5EF4-FFF2-40B4-BE49-F238E27FC236}">
                <a16:creationId xmlns:a16="http://schemas.microsoft.com/office/drawing/2014/main" id="{DF4112BD-D903-0B02-F841-3DC3E0A3D439}"/>
              </a:ext>
            </a:extLst>
          </p:cNvPr>
          <p:cNvPicPr>
            <a:picLocks noChangeAspect="1"/>
          </p:cNvPicPr>
          <p:nvPr/>
        </p:nvPicPr>
        <p:blipFill>
          <a:blip r:embed="rId3"/>
          <a:stretch>
            <a:fillRect/>
          </a:stretch>
        </p:blipFill>
        <p:spPr>
          <a:xfrm>
            <a:off x="11059806" y="6244591"/>
            <a:ext cx="1054100" cy="558800"/>
          </a:xfrm>
          <a:prstGeom prst="rect">
            <a:avLst/>
          </a:prstGeom>
        </p:spPr>
      </p:pic>
      <p:sp>
        <p:nvSpPr>
          <p:cNvPr id="14" name="TextBox 13">
            <a:extLst>
              <a:ext uri="{FF2B5EF4-FFF2-40B4-BE49-F238E27FC236}">
                <a16:creationId xmlns:a16="http://schemas.microsoft.com/office/drawing/2014/main" id="{91472104-48FA-6C7D-2A1B-52AAF0C3DAF1}"/>
              </a:ext>
            </a:extLst>
          </p:cNvPr>
          <p:cNvSpPr txBox="1"/>
          <p:nvPr/>
        </p:nvSpPr>
        <p:spPr>
          <a:xfrm>
            <a:off x="359665" y="4736381"/>
            <a:ext cx="11472669" cy="2085186"/>
          </a:xfrm>
          <a:prstGeom prst="rect">
            <a:avLst/>
          </a:prstGeom>
          <a:noFill/>
        </p:spPr>
        <p:txBody>
          <a:bodyPr wrap="square" rtlCol="0">
            <a:spAutoFit/>
          </a:bodyPr>
          <a:lstStyle/>
          <a:p>
            <a:pPr marL="230188" marR="0" lvl="0" indent="-230188" algn="just" defTabSz="457200" rtl="0" eaLnBrk="1" fontAlgn="auto" latinLnBrk="0" hangingPunct="1">
              <a:lnSpc>
                <a:spcPct val="100000"/>
              </a:lnSpc>
              <a:spcBef>
                <a:spcPts val="0"/>
              </a:spcBef>
              <a:spcAft>
                <a:spcPts val="0"/>
              </a:spcAft>
              <a:buClr>
                <a:srgbClr val="0F9ED5">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Patients with C5 DLBCLs – 5-yr PFS higher in Pola-R-CHP versus R-CHOP treatment arm</a:t>
            </a:r>
          </a:p>
          <a:p>
            <a:pPr marL="742950" marR="0" lvl="1" indent="-285750" algn="just" defTabSz="457200" rtl="0" eaLnBrk="1" fontAlgn="auto" latinLnBrk="0" hangingPunct="1">
              <a:lnSpc>
                <a:spcPct val="100000"/>
              </a:lnSpc>
              <a:spcBef>
                <a:spcPts val="0"/>
              </a:spcBef>
              <a:spcAft>
                <a:spcPts val="0"/>
              </a:spcAft>
              <a:buClr>
                <a:srgbClr val="0F9ED5">
                  <a:lumMod val="75000"/>
                </a:srgbClr>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Pola-R-CHP </a:t>
            </a:r>
            <a:r>
              <a:rPr kumimoji="0" lang="en-US" sz="1600" b="1" i="0" u="none" strike="noStrike" kern="1200" cap="none" spc="0" normalizeH="0" baseline="0" noProof="0" dirty="0">
                <a:ln>
                  <a:noFill/>
                </a:ln>
                <a:solidFill>
                  <a:srgbClr val="0F9ED5">
                    <a:lumMod val="75000"/>
                  </a:srgbClr>
                </a:solidFill>
                <a:effectLst/>
                <a:uLnTx/>
                <a:uFillTx/>
                <a:latin typeface="Arial" panose="020B0604020202020204" pitchFamily="34" charset="0"/>
                <a:ea typeface="Arial" panose="020B0604020202020204" pitchFamily="34" charset="0"/>
                <a:cs typeface="+mn-cs"/>
              </a:rPr>
              <a:t>70.4%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(95%CI 57.6-86.1) </a:t>
            </a:r>
          </a:p>
          <a:p>
            <a:pPr marL="742950" marR="0" lvl="1" indent="-285750" algn="just" defTabSz="457200" rtl="0" eaLnBrk="1" fontAlgn="auto" latinLnBrk="0" hangingPunct="1">
              <a:lnSpc>
                <a:spcPct val="100000"/>
              </a:lnSpc>
              <a:spcBef>
                <a:spcPts val="0"/>
              </a:spcBef>
              <a:spcAft>
                <a:spcPts val="0"/>
              </a:spcAft>
              <a:buClr>
                <a:srgbClr val="0F9ED5">
                  <a:lumMod val="75000"/>
                </a:srgbClr>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R-CHOP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Arial" panose="020B0604020202020204" pitchFamily="34" charset="0"/>
                <a:cs typeface="+mn-cs"/>
              </a:rPr>
              <a:t>42.0%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(95% CI 28.0-63.0)</a:t>
            </a:r>
          </a:p>
          <a:p>
            <a:pPr marL="285750" marR="0" lvl="0" indent="-285750" algn="just" defTabSz="457200" rtl="0" eaLnBrk="1" fontAlgn="auto" latinLnBrk="0" hangingPunct="1">
              <a:lnSpc>
                <a:spcPct val="100000"/>
              </a:lnSpc>
              <a:spcBef>
                <a:spcPts val="0"/>
              </a:spcBef>
              <a:spcAft>
                <a:spcPts val="0"/>
              </a:spcAft>
              <a:buClr>
                <a:srgbClr val="0F9ED5">
                  <a:lumMod val="75000"/>
                </a:srgbClr>
              </a:buClr>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230188" marR="0" lvl="0" indent="-230188" algn="just" defTabSz="457200" rtl="0" eaLnBrk="1" fontAlgn="auto" latinLnBrk="0" hangingPunct="1">
              <a:lnSpc>
                <a:spcPts val="2320"/>
              </a:lnSpc>
              <a:spcBef>
                <a:spcPts val="0"/>
              </a:spcBef>
              <a:spcAft>
                <a:spcPts val="0"/>
              </a:spcAft>
              <a:buClr>
                <a:srgbClr val="0F9ED5">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Hazard ratio (HR) for Pola-R-CHP vs R-CHOP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0.38</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 (95% CI 0.19-0.75,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p=0.005</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 in patients with C5 DLBCLs</a:t>
            </a:r>
          </a:p>
          <a:p>
            <a:pPr marL="230188" marR="0" lvl="0" indent="-230188" algn="just" defTabSz="457200" rtl="0" eaLnBrk="1" fontAlgn="auto" latinLnBrk="0" hangingPunct="1">
              <a:lnSpc>
                <a:spcPts val="2320"/>
              </a:lnSpc>
              <a:spcBef>
                <a:spcPts val="0"/>
              </a:spcBef>
              <a:spcAft>
                <a:spcPts val="0"/>
              </a:spcAft>
              <a:buClr>
                <a:srgbClr val="0F9ED5">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Pola-containing regimen abrogated the predicted poor outcome in C5 tumors.</a:t>
            </a:r>
          </a:p>
          <a:p>
            <a:pPr marL="230188" marR="0" lvl="0" indent="-230188" algn="just" defTabSz="457200" rtl="0" eaLnBrk="1" fontAlgn="auto" latinLnBrk="0" hangingPunct="1">
              <a:lnSpc>
                <a:spcPts val="2320"/>
              </a:lnSpc>
              <a:spcBef>
                <a:spcPts val="0"/>
              </a:spcBef>
              <a:spcAft>
                <a:spcPts val="0"/>
              </a:spcAft>
              <a:buClr>
                <a:srgbClr val="0F9ED5">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In contrast, 5-yr PFSs and HRs comparable for patients with C1-C4 DLBCLs in the two treatment arms</a:t>
            </a:r>
            <a:endParaRPr kumimoji="0" lang="en-US" sz="16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
                <a:srgbClr val="0F9ED5">
                  <a:lumMod val="75000"/>
                </a:srgbClr>
              </a:buClr>
              <a:buSzTx/>
              <a:buFontTx/>
              <a:buNone/>
              <a:tabLst/>
              <a:defRPr/>
            </a:pPr>
            <a:endPar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mn-cs"/>
            </a:endParaRPr>
          </a:p>
        </p:txBody>
      </p:sp>
      <p:grpSp>
        <p:nvGrpSpPr>
          <p:cNvPr id="7" name="Group 6">
            <a:extLst>
              <a:ext uri="{FF2B5EF4-FFF2-40B4-BE49-F238E27FC236}">
                <a16:creationId xmlns:a16="http://schemas.microsoft.com/office/drawing/2014/main" id="{ABC88F52-DFCE-8ED7-BAB6-6B726EF23A97}"/>
              </a:ext>
            </a:extLst>
          </p:cNvPr>
          <p:cNvGrpSpPr/>
          <p:nvPr/>
        </p:nvGrpSpPr>
        <p:grpSpPr>
          <a:xfrm>
            <a:off x="675411" y="681879"/>
            <a:ext cx="10474035" cy="3952770"/>
            <a:chOff x="1972156" y="796180"/>
            <a:chExt cx="8718071" cy="3782379"/>
          </a:xfrm>
        </p:grpSpPr>
        <p:sp>
          <p:nvSpPr>
            <p:cNvPr id="2" name="Right Arrow 1">
              <a:extLst>
                <a:ext uri="{FF2B5EF4-FFF2-40B4-BE49-F238E27FC236}">
                  <a16:creationId xmlns:a16="http://schemas.microsoft.com/office/drawing/2014/main" id="{B2B4D058-E566-D1AC-52EF-0F8312F12364}"/>
                </a:ext>
              </a:extLst>
            </p:cNvPr>
            <p:cNvSpPr/>
            <p:nvPr/>
          </p:nvSpPr>
          <p:spPr>
            <a:xfrm rot="10800000">
              <a:off x="10238406" y="1927194"/>
              <a:ext cx="451821" cy="118334"/>
            </a:xfrm>
            <a:prstGeom prst="rightArrow">
              <a:avLst/>
            </a:prstGeom>
            <a:solidFill>
              <a:schemeClr val="accent4">
                <a:lumMod val="75000"/>
              </a:schemeClr>
            </a:solid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ight Arrow 3">
              <a:extLst>
                <a:ext uri="{FF2B5EF4-FFF2-40B4-BE49-F238E27FC236}">
                  <a16:creationId xmlns:a16="http://schemas.microsoft.com/office/drawing/2014/main" id="{3547F600-580B-2DE5-0F6E-323247D54B1E}"/>
                </a:ext>
              </a:extLst>
            </p:cNvPr>
            <p:cNvSpPr/>
            <p:nvPr/>
          </p:nvSpPr>
          <p:spPr>
            <a:xfrm rot="10800000">
              <a:off x="10229441" y="2757327"/>
              <a:ext cx="451821" cy="118334"/>
            </a:xfrm>
            <a:prstGeom prst="rightArrow">
              <a:avLst/>
            </a:prstGeom>
            <a:solidFill>
              <a:srgbClr val="C000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graph of a number of patients&#10;&#10;AI-generated content may be incorrect.">
              <a:extLst>
                <a:ext uri="{FF2B5EF4-FFF2-40B4-BE49-F238E27FC236}">
                  <a16:creationId xmlns:a16="http://schemas.microsoft.com/office/drawing/2014/main" id="{7BD3A442-E934-E14E-9784-A76FBD5D827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972156" y="796180"/>
              <a:ext cx="8247689" cy="3782379"/>
            </a:xfrm>
            <a:prstGeom prst="rect">
              <a:avLst/>
            </a:prstGeom>
          </p:spPr>
        </p:pic>
        <p:sp>
          <p:nvSpPr>
            <p:cNvPr id="3" name="TextBox 2">
              <a:extLst>
                <a:ext uri="{FF2B5EF4-FFF2-40B4-BE49-F238E27FC236}">
                  <a16:creationId xmlns:a16="http://schemas.microsoft.com/office/drawing/2014/main" id="{60EA110C-2FFE-F2A0-C5C6-264182766D76}"/>
                </a:ext>
              </a:extLst>
            </p:cNvPr>
            <p:cNvSpPr txBox="1"/>
            <p:nvPr/>
          </p:nvSpPr>
          <p:spPr>
            <a:xfrm rot="16200000">
              <a:off x="1470009" y="2241931"/>
              <a:ext cx="1425592" cy="27699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S PGothic" charset="0"/>
                  <a:cs typeface="+mn-cs"/>
                </a:rPr>
                <a:t>PFS (probability)</a:t>
              </a:r>
            </a:p>
          </p:txBody>
        </p:sp>
        <p:sp>
          <p:nvSpPr>
            <p:cNvPr id="5" name="TextBox 4">
              <a:extLst>
                <a:ext uri="{FF2B5EF4-FFF2-40B4-BE49-F238E27FC236}">
                  <a16:creationId xmlns:a16="http://schemas.microsoft.com/office/drawing/2014/main" id="{6929C15F-02F2-1823-BF60-916E6C7C23BF}"/>
                </a:ext>
              </a:extLst>
            </p:cNvPr>
            <p:cNvSpPr txBox="1"/>
            <p:nvPr/>
          </p:nvSpPr>
          <p:spPr>
            <a:xfrm>
              <a:off x="5667812" y="3522672"/>
              <a:ext cx="1399738" cy="27699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S PGothic" charset="0"/>
                  <a:cs typeface="+mn-cs"/>
                </a:rPr>
                <a:t>Time (months)</a:t>
              </a:r>
            </a:p>
          </p:txBody>
        </p:sp>
      </p:grpSp>
      <p:sp>
        <p:nvSpPr>
          <p:cNvPr id="10" name="TextBox 9">
            <a:extLst>
              <a:ext uri="{FF2B5EF4-FFF2-40B4-BE49-F238E27FC236}">
                <a16:creationId xmlns:a16="http://schemas.microsoft.com/office/drawing/2014/main" id="{8172A582-EA28-B16D-06E5-AFAE24BA1995}"/>
              </a:ext>
            </a:extLst>
          </p:cNvPr>
          <p:cNvSpPr txBox="1"/>
          <p:nvPr/>
        </p:nvSpPr>
        <p:spPr>
          <a:xfrm>
            <a:off x="0" y="6581001"/>
            <a:ext cx="3132909"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Calabretta E et al. ICML 2025;Abstract LBA1. </a:t>
            </a:r>
          </a:p>
        </p:txBody>
      </p:sp>
    </p:spTree>
    <p:extLst>
      <p:ext uri="{BB962C8B-B14F-4D97-AF65-F5344CB8AC3E}">
        <p14:creationId xmlns:p14="http://schemas.microsoft.com/office/powerpoint/2010/main" val="1873256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0"/>
            <a:ext cx="10679320" cy="913097"/>
          </a:xfrm>
        </p:spPr>
        <p:txBody>
          <a:bodyPr/>
          <a:lstStyle/>
          <a:p>
            <a:pPr algn="ctr"/>
            <a:r>
              <a:rPr sz="3600" dirty="0"/>
              <a:t>Glofitamab + Pola-R-CHP </a:t>
            </a:r>
            <a:r>
              <a:rPr lang="en-US" sz="3600" dirty="0"/>
              <a:t> </a:t>
            </a:r>
            <a:endParaRPr sz="3600" dirty="0"/>
          </a:p>
        </p:txBody>
      </p:sp>
      <p:pic>
        <p:nvPicPr>
          <p:cNvPr id="7" name="Picture 6">
            <a:extLst>
              <a:ext uri="{FF2B5EF4-FFF2-40B4-BE49-F238E27FC236}">
                <a16:creationId xmlns:a16="http://schemas.microsoft.com/office/drawing/2014/main" id="{FF0AD334-5DF1-E8C4-436B-33402FD73381}"/>
              </a:ext>
            </a:extLst>
          </p:cNvPr>
          <p:cNvPicPr>
            <a:picLocks noChangeAspect="1"/>
          </p:cNvPicPr>
          <p:nvPr/>
        </p:nvPicPr>
        <p:blipFill>
          <a:blip r:embed="rId2"/>
          <a:stretch>
            <a:fillRect/>
          </a:stretch>
        </p:blipFill>
        <p:spPr>
          <a:xfrm>
            <a:off x="2380932" y="888083"/>
            <a:ext cx="7430135" cy="1886153"/>
          </a:xfrm>
          <a:prstGeom prst="rect">
            <a:avLst/>
          </a:prstGeom>
        </p:spPr>
      </p:pic>
      <p:pic>
        <p:nvPicPr>
          <p:cNvPr id="9" name="Picture 8">
            <a:extLst>
              <a:ext uri="{FF2B5EF4-FFF2-40B4-BE49-F238E27FC236}">
                <a16:creationId xmlns:a16="http://schemas.microsoft.com/office/drawing/2014/main" id="{FFD9D87B-EA04-5259-49AB-8B7B3DADAB16}"/>
              </a:ext>
            </a:extLst>
          </p:cNvPr>
          <p:cNvPicPr>
            <a:picLocks noChangeAspect="1"/>
          </p:cNvPicPr>
          <p:nvPr/>
        </p:nvPicPr>
        <p:blipFill>
          <a:blip r:embed="rId3"/>
          <a:srcRect l="39474" r="3461"/>
          <a:stretch/>
        </p:blipFill>
        <p:spPr>
          <a:xfrm>
            <a:off x="1944068" y="3042005"/>
            <a:ext cx="1501385" cy="3273792"/>
          </a:xfrm>
          <a:prstGeom prst="rect">
            <a:avLst/>
          </a:prstGeom>
        </p:spPr>
      </p:pic>
      <p:pic>
        <p:nvPicPr>
          <p:cNvPr id="11" name="Picture 10">
            <a:extLst>
              <a:ext uri="{FF2B5EF4-FFF2-40B4-BE49-F238E27FC236}">
                <a16:creationId xmlns:a16="http://schemas.microsoft.com/office/drawing/2014/main" id="{47BA6954-BE0F-6792-2A69-64BFDC737097}"/>
              </a:ext>
            </a:extLst>
          </p:cNvPr>
          <p:cNvPicPr>
            <a:picLocks noChangeAspect="1"/>
          </p:cNvPicPr>
          <p:nvPr/>
        </p:nvPicPr>
        <p:blipFill>
          <a:blip r:embed="rId4"/>
          <a:stretch>
            <a:fillRect/>
          </a:stretch>
        </p:blipFill>
        <p:spPr>
          <a:xfrm>
            <a:off x="3862115" y="3042005"/>
            <a:ext cx="6601529" cy="2622016"/>
          </a:xfrm>
          <a:prstGeom prst="rect">
            <a:avLst/>
          </a:prstGeom>
        </p:spPr>
      </p:pic>
      <p:pic>
        <p:nvPicPr>
          <p:cNvPr id="13" name="Picture 12">
            <a:extLst>
              <a:ext uri="{FF2B5EF4-FFF2-40B4-BE49-F238E27FC236}">
                <a16:creationId xmlns:a16="http://schemas.microsoft.com/office/drawing/2014/main" id="{69EB1136-7DC5-66FC-FDFB-FCE85EEFCEB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713884" y="5767765"/>
            <a:ext cx="7202238" cy="913097"/>
          </a:xfrm>
          <a:prstGeom prst="rect">
            <a:avLst/>
          </a:prstGeom>
        </p:spPr>
      </p:pic>
      <p:sp>
        <p:nvSpPr>
          <p:cNvPr id="14" name="TextBox 13">
            <a:extLst>
              <a:ext uri="{FF2B5EF4-FFF2-40B4-BE49-F238E27FC236}">
                <a16:creationId xmlns:a16="http://schemas.microsoft.com/office/drawing/2014/main" id="{132BF9C1-E34D-9404-BB03-A5AFD9CB16D1}"/>
              </a:ext>
            </a:extLst>
          </p:cNvPr>
          <p:cNvSpPr txBox="1"/>
          <p:nvPr/>
        </p:nvSpPr>
        <p:spPr>
          <a:xfrm>
            <a:off x="2203841" y="6582084"/>
            <a:ext cx="349806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S PGothic" charset="0"/>
                <a:cs typeface="+mn-cs"/>
              </a:rPr>
              <a:t>Crombie et al. ICML 2025</a:t>
            </a:r>
          </a:p>
        </p:txBody>
      </p:sp>
    </p:spTree>
    <p:extLst>
      <p:ext uri="{BB962C8B-B14F-4D97-AF65-F5344CB8AC3E}">
        <p14:creationId xmlns:p14="http://schemas.microsoft.com/office/powerpoint/2010/main" val="1616934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D533-963F-BA3D-5A4F-9CBCD686F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8772C-750C-7702-1438-05639DD898EF}"/>
              </a:ext>
            </a:extLst>
          </p:cNvPr>
          <p:cNvSpPr>
            <a:spLocks noGrp="1"/>
          </p:cNvSpPr>
          <p:nvPr>
            <p:ph type="title"/>
          </p:nvPr>
        </p:nvSpPr>
        <p:spPr>
          <a:xfrm>
            <a:off x="838200" y="365125"/>
            <a:ext cx="10515600" cy="815975"/>
          </a:xfrm>
        </p:spPr>
        <p:txBody>
          <a:bodyPr/>
          <a:lstStyle/>
          <a:p>
            <a:r>
              <a:rPr lang="en-US" dirty="0" err="1">
                <a:solidFill>
                  <a:schemeClr val="tx2">
                    <a:lumMod val="75000"/>
                    <a:lumOff val="25000"/>
                  </a:schemeClr>
                </a:solidFill>
              </a:rPr>
              <a:t>Epco</a:t>
            </a:r>
            <a:r>
              <a:rPr lang="en-US" dirty="0">
                <a:solidFill>
                  <a:schemeClr val="tx2">
                    <a:lumMod val="75000"/>
                    <a:lumOff val="25000"/>
                  </a:schemeClr>
                </a:solidFill>
              </a:rPr>
              <a:t>-Pola-R-CHP in 1L DLBCL</a:t>
            </a:r>
          </a:p>
        </p:txBody>
      </p:sp>
      <p:sp>
        <p:nvSpPr>
          <p:cNvPr id="3" name="Content Placeholder 2">
            <a:extLst>
              <a:ext uri="{FF2B5EF4-FFF2-40B4-BE49-F238E27FC236}">
                <a16:creationId xmlns:a16="http://schemas.microsoft.com/office/drawing/2014/main" id="{1F9A4465-658B-0BC4-963F-9BEBDEB7778B}"/>
              </a:ext>
            </a:extLst>
          </p:cNvPr>
          <p:cNvSpPr>
            <a:spLocks noGrp="1"/>
          </p:cNvSpPr>
          <p:nvPr>
            <p:ph idx="1"/>
          </p:nvPr>
        </p:nvSpPr>
        <p:spPr>
          <a:xfrm>
            <a:off x="838200" y="1260822"/>
            <a:ext cx="10515600" cy="4351338"/>
          </a:xfrm>
        </p:spPr>
        <p:txBody>
          <a:bodyPr/>
          <a:lstStyle/>
          <a:p>
            <a:r>
              <a:rPr lang="en-US" dirty="0"/>
              <a:t>Eligibility</a:t>
            </a:r>
          </a:p>
          <a:p>
            <a:pPr lvl="1"/>
            <a:r>
              <a:rPr lang="en-US" dirty="0"/>
              <a:t>DLBCL NOS | HGBCL | FL G3B</a:t>
            </a:r>
          </a:p>
          <a:p>
            <a:pPr lvl="1"/>
            <a:r>
              <a:rPr lang="en-US" dirty="0"/>
              <a:t>IPI 2 – 5</a:t>
            </a:r>
          </a:p>
          <a:p>
            <a:r>
              <a:rPr lang="en-US" dirty="0"/>
              <a:t>Treatment</a:t>
            </a:r>
          </a:p>
          <a:p>
            <a:pPr lvl="1"/>
            <a:r>
              <a:rPr lang="en-US" dirty="0"/>
              <a:t>6 cycles Pola-R-CHP</a:t>
            </a:r>
          </a:p>
          <a:p>
            <a:pPr lvl="1"/>
            <a:r>
              <a:rPr lang="en-US" dirty="0"/>
              <a:t>8 cycles of </a:t>
            </a:r>
            <a:r>
              <a:rPr lang="en-US" dirty="0" err="1"/>
              <a:t>Epco</a:t>
            </a:r>
            <a:r>
              <a:rPr lang="en-US" dirty="0"/>
              <a:t> (with dose ramp-up)</a:t>
            </a:r>
          </a:p>
          <a:p>
            <a:pPr lvl="1"/>
            <a:r>
              <a:rPr lang="en-US" dirty="0"/>
              <a:t>G-CSF support</a:t>
            </a:r>
          </a:p>
          <a:p>
            <a:r>
              <a:rPr lang="en-US" dirty="0"/>
              <a:t>Endpoints</a:t>
            </a:r>
          </a:p>
          <a:p>
            <a:pPr lvl="1"/>
            <a:r>
              <a:rPr lang="en-US" dirty="0"/>
              <a:t>ORR/CRR, time to response, safety</a:t>
            </a:r>
          </a:p>
          <a:p>
            <a:pPr lvl="1"/>
            <a:endParaRPr lang="en-US" dirty="0"/>
          </a:p>
        </p:txBody>
      </p:sp>
      <p:sp>
        <p:nvSpPr>
          <p:cNvPr id="7" name="Rectangle 6">
            <a:extLst>
              <a:ext uri="{FF2B5EF4-FFF2-40B4-BE49-F238E27FC236}">
                <a16:creationId xmlns:a16="http://schemas.microsoft.com/office/drawing/2014/main" id="{08B93B66-7476-B7AD-4E7B-E45E5A61C03A}"/>
              </a:ext>
            </a:extLst>
          </p:cNvPr>
          <p:cNvSpPr/>
          <p:nvPr/>
        </p:nvSpPr>
        <p:spPr>
          <a:xfrm>
            <a:off x="8054940" y="5691882"/>
            <a:ext cx="209079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984FD59-2DAD-9A6E-E583-CD0B9A224686}"/>
              </a:ext>
            </a:extLst>
          </p:cNvPr>
          <p:cNvSpPr txBox="1"/>
          <p:nvPr/>
        </p:nvSpPr>
        <p:spPr>
          <a:xfrm>
            <a:off x="174914" y="6421616"/>
            <a:ext cx="51244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EHA. Abstract 247. Kerr et al. </a:t>
            </a:r>
          </a:p>
        </p:txBody>
      </p:sp>
    </p:spTree>
    <p:extLst>
      <p:ext uri="{BB962C8B-B14F-4D97-AF65-F5344CB8AC3E}">
        <p14:creationId xmlns:p14="http://schemas.microsoft.com/office/powerpoint/2010/main" val="2256121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5A7D6-31EA-6D18-1857-58D37398B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A3280-AA76-F8BF-BCDC-470DC1B58C9D}"/>
              </a:ext>
            </a:extLst>
          </p:cNvPr>
          <p:cNvSpPr>
            <a:spLocks noGrp="1"/>
          </p:cNvSpPr>
          <p:nvPr>
            <p:ph type="title"/>
          </p:nvPr>
        </p:nvSpPr>
        <p:spPr>
          <a:xfrm>
            <a:off x="838200" y="288032"/>
            <a:ext cx="10515600" cy="964644"/>
          </a:xfrm>
        </p:spPr>
        <p:txBody>
          <a:bodyPr>
            <a:normAutofit/>
          </a:bodyPr>
          <a:lstStyle/>
          <a:p>
            <a:r>
              <a:rPr lang="en-US" dirty="0" err="1">
                <a:solidFill>
                  <a:schemeClr val="tx2">
                    <a:lumMod val="75000"/>
                    <a:lumOff val="25000"/>
                  </a:schemeClr>
                </a:solidFill>
              </a:rPr>
              <a:t>Epco</a:t>
            </a:r>
            <a:r>
              <a:rPr lang="en-US" dirty="0">
                <a:solidFill>
                  <a:schemeClr val="tx2">
                    <a:lumMod val="75000"/>
                    <a:lumOff val="25000"/>
                  </a:schemeClr>
                </a:solidFill>
              </a:rPr>
              <a:t>-Pola-R-CHP in 1L DLBCL</a:t>
            </a:r>
          </a:p>
        </p:txBody>
      </p:sp>
      <p:sp>
        <p:nvSpPr>
          <p:cNvPr id="3" name="Content Placeholder 2">
            <a:extLst>
              <a:ext uri="{FF2B5EF4-FFF2-40B4-BE49-F238E27FC236}">
                <a16:creationId xmlns:a16="http://schemas.microsoft.com/office/drawing/2014/main" id="{AF7C0FC3-65B7-8C10-94AE-86EF268003BA}"/>
              </a:ext>
            </a:extLst>
          </p:cNvPr>
          <p:cNvSpPr>
            <a:spLocks noGrp="1"/>
          </p:cNvSpPr>
          <p:nvPr>
            <p:ph idx="1"/>
          </p:nvPr>
        </p:nvSpPr>
        <p:spPr>
          <a:xfrm>
            <a:off x="838200" y="1340544"/>
            <a:ext cx="10515600" cy="4351338"/>
          </a:xfrm>
        </p:spPr>
        <p:txBody>
          <a:bodyPr/>
          <a:lstStyle/>
          <a:p>
            <a:r>
              <a:rPr lang="en-US" dirty="0"/>
              <a:t>Median follow up 16 months</a:t>
            </a:r>
          </a:p>
          <a:p>
            <a:r>
              <a:rPr lang="en-US" dirty="0"/>
              <a:t>ORR 100% (97% CR)</a:t>
            </a:r>
          </a:p>
          <a:p>
            <a:r>
              <a:rPr lang="en-US" dirty="0"/>
              <a:t>Median time to response 2.7 months</a:t>
            </a:r>
          </a:p>
          <a:p>
            <a:endParaRPr lang="en-US" dirty="0"/>
          </a:p>
          <a:p>
            <a:r>
              <a:rPr lang="en-US" dirty="0"/>
              <a:t>Hematologic toxicity was common</a:t>
            </a:r>
          </a:p>
          <a:p>
            <a:pPr lvl="1"/>
            <a:r>
              <a:rPr lang="en-US" dirty="0"/>
              <a:t>65% neutropenia</a:t>
            </a:r>
          </a:p>
          <a:p>
            <a:r>
              <a:rPr lang="en-US" dirty="0"/>
              <a:t>51% CRS (G1-G2, no grade 3)</a:t>
            </a:r>
          </a:p>
          <a:p>
            <a:pPr lvl="1"/>
            <a:r>
              <a:rPr lang="en-US" dirty="0"/>
              <a:t>No ICANS</a:t>
            </a:r>
          </a:p>
        </p:txBody>
      </p:sp>
      <p:sp>
        <p:nvSpPr>
          <p:cNvPr id="7" name="Rectangle 6">
            <a:extLst>
              <a:ext uri="{FF2B5EF4-FFF2-40B4-BE49-F238E27FC236}">
                <a16:creationId xmlns:a16="http://schemas.microsoft.com/office/drawing/2014/main" id="{EF637BA3-FA06-165D-3FB3-CB0A1704E2FE}"/>
              </a:ext>
            </a:extLst>
          </p:cNvPr>
          <p:cNvSpPr/>
          <p:nvPr/>
        </p:nvSpPr>
        <p:spPr>
          <a:xfrm>
            <a:off x="8054940" y="5691882"/>
            <a:ext cx="209079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5ACF8C85-5396-13F0-6AA5-E5321B6131E1}"/>
              </a:ext>
            </a:extLst>
          </p:cNvPr>
          <p:cNvSpPr txBox="1"/>
          <p:nvPr/>
        </p:nvSpPr>
        <p:spPr>
          <a:xfrm>
            <a:off x="217470" y="6385302"/>
            <a:ext cx="3657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EHA. Abstract 247. Kerr et al. </a:t>
            </a:r>
          </a:p>
        </p:txBody>
      </p:sp>
    </p:spTree>
    <p:extLst>
      <p:ext uri="{BB962C8B-B14F-4D97-AF65-F5344CB8AC3E}">
        <p14:creationId xmlns:p14="http://schemas.microsoft.com/office/powerpoint/2010/main" val="1273398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19B8-A43B-3037-29B1-411A8D8C1B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98E43-C3B5-BE32-71FF-4BCC05687CB3}"/>
              </a:ext>
            </a:extLst>
          </p:cNvPr>
          <p:cNvSpPr>
            <a:spLocks noGrp="1"/>
          </p:cNvSpPr>
          <p:nvPr>
            <p:ph idx="10"/>
          </p:nvPr>
        </p:nvSpPr>
        <p:spPr/>
        <p:txBody>
          <a:bodyPr>
            <a:normAutofit/>
          </a:bodyPr>
          <a:lstStyle/>
          <a:p>
            <a:pPr marL="342900" indent="-342900">
              <a:buFont typeface="Arial" panose="020B0604020202020204" pitchFamily="34" charset="0"/>
              <a:buChar char="•"/>
            </a:pPr>
            <a:r>
              <a:rPr lang="en-US" b="1" dirty="0" err="1"/>
              <a:t>Glofit-GemOx</a:t>
            </a:r>
            <a:r>
              <a:rPr lang="en-US" b="1" dirty="0"/>
              <a:t> in patient with R/R DLBCL: 2 year follow up of STARGLO</a:t>
            </a:r>
            <a:r>
              <a:rPr lang="en-US" dirty="0"/>
              <a:t>. Abramson et al, ASCO. </a:t>
            </a:r>
          </a:p>
          <a:p>
            <a:endParaRPr lang="en-US" dirty="0"/>
          </a:p>
          <a:p>
            <a:pPr marL="342900" indent="-342900">
              <a:buFont typeface="Arial" panose="020B0604020202020204" pitchFamily="34" charset="0"/>
              <a:buChar char="•"/>
            </a:pPr>
            <a:r>
              <a:rPr lang="en-US" b="1" dirty="0"/>
              <a:t>Pola-R-</a:t>
            </a:r>
            <a:r>
              <a:rPr lang="en-US" b="1" dirty="0" err="1"/>
              <a:t>GemOx</a:t>
            </a:r>
            <a:r>
              <a:rPr lang="en-US" b="1" dirty="0"/>
              <a:t> for R/R DLBCL: Results from the phase III POLARGO Trial. </a:t>
            </a:r>
            <a:r>
              <a:rPr lang="en-US" dirty="0" err="1"/>
              <a:t>Matasar</a:t>
            </a:r>
            <a:r>
              <a:rPr lang="en-US" dirty="0"/>
              <a:t> et al, EHA.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err="1"/>
              <a:t>Mosunetuzumab</a:t>
            </a:r>
            <a:r>
              <a:rPr lang="en-US" b="1" dirty="0"/>
              <a:t> plus </a:t>
            </a:r>
            <a:r>
              <a:rPr lang="en-US" b="1" dirty="0" err="1"/>
              <a:t>Polatuzumab</a:t>
            </a:r>
            <a:r>
              <a:rPr lang="en-US" b="1" dirty="0"/>
              <a:t> </a:t>
            </a:r>
            <a:r>
              <a:rPr lang="en-US" b="1" dirty="0" err="1"/>
              <a:t>Vedotin</a:t>
            </a:r>
            <a:r>
              <a:rPr lang="en-US" b="1" dirty="0"/>
              <a:t> is superior to R-</a:t>
            </a:r>
            <a:r>
              <a:rPr lang="en-US" b="1" dirty="0" err="1"/>
              <a:t>GemOx</a:t>
            </a:r>
            <a:r>
              <a:rPr lang="en-US" b="1" dirty="0"/>
              <a:t> in transplant ineligible patients with R/R DLBCL: Results from the phase III SUNMO trial. </a:t>
            </a:r>
            <a:r>
              <a:rPr lang="en-US" dirty="0"/>
              <a:t>Westin et al, ICML. </a:t>
            </a:r>
          </a:p>
          <a:p>
            <a:pPr marL="342900" indent="-342900">
              <a:buFont typeface="Arial" panose="020B0604020202020204" pitchFamily="34" charset="0"/>
              <a:buChar char="•"/>
            </a:pPr>
            <a:endParaRPr lang="en-US" dirty="0"/>
          </a:p>
          <a:p>
            <a:endParaRPr lang="en-US" dirty="0"/>
          </a:p>
        </p:txBody>
      </p:sp>
      <p:sp>
        <p:nvSpPr>
          <p:cNvPr id="3" name="Title 2">
            <a:extLst>
              <a:ext uri="{FF2B5EF4-FFF2-40B4-BE49-F238E27FC236}">
                <a16:creationId xmlns:a16="http://schemas.microsoft.com/office/drawing/2014/main" id="{8C4604C2-6AF7-8F88-08B9-340F8066A1C9}"/>
              </a:ext>
            </a:extLst>
          </p:cNvPr>
          <p:cNvSpPr>
            <a:spLocks noGrp="1"/>
          </p:cNvSpPr>
          <p:nvPr>
            <p:ph type="title"/>
          </p:nvPr>
        </p:nvSpPr>
        <p:spPr/>
        <p:txBody>
          <a:bodyPr/>
          <a:lstStyle/>
          <a:p>
            <a:r>
              <a:rPr lang="en-US" dirty="0"/>
              <a:t>New combinations vs. R-</a:t>
            </a:r>
            <a:r>
              <a:rPr lang="en-US" dirty="0" err="1"/>
              <a:t>GemOx</a:t>
            </a:r>
            <a:r>
              <a:rPr lang="en-US" dirty="0"/>
              <a:t> in R/R DLBCL</a:t>
            </a:r>
          </a:p>
        </p:txBody>
      </p:sp>
    </p:spTree>
    <p:extLst>
      <p:ext uri="{BB962C8B-B14F-4D97-AF65-F5344CB8AC3E}">
        <p14:creationId xmlns:p14="http://schemas.microsoft.com/office/powerpoint/2010/main" val="1273329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8C4AF-5C1A-F630-6DFF-0D8CD3BAA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82F7D-B58F-8C13-E577-322A6F896F96}"/>
              </a:ext>
            </a:extLst>
          </p:cNvPr>
          <p:cNvSpPr>
            <a:spLocks noGrp="1"/>
          </p:cNvSpPr>
          <p:nvPr>
            <p:ph type="title"/>
          </p:nvPr>
        </p:nvSpPr>
        <p:spPr>
          <a:xfrm>
            <a:off x="528323" y="242049"/>
            <a:ext cx="11124116" cy="907217"/>
          </a:xfrm>
        </p:spPr>
        <p:txBody>
          <a:bodyPr/>
          <a:lstStyle/>
          <a:p>
            <a:r>
              <a:rPr lang="en-US" dirty="0"/>
              <a:t>STARGLO: a randomized, global, Phase III trial</a:t>
            </a:r>
            <a:endParaRPr lang="en-GB" dirty="0"/>
          </a:p>
        </p:txBody>
      </p:sp>
      <p:sp>
        <p:nvSpPr>
          <p:cNvPr id="43" name="Text Placeholder 42">
            <a:extLst>
              <a:ext uri="{FF2B5EF4-FFF2-40B4-BE49-F238E27FC236}">
                <a16:creationId xmlns:a16="http://schemas.microsoft.com/office/drawing/2014/main" id="{D50BA2D5-9B87-62E1-1FCC-DD374E548C81}"/>
              </a:ext>
            </a:extLst>
          </p:cNvPr>
          <p:cNvSpPr>
            <a:spLocks noGrp="1"/>
          </p:cNvSpPr>
          <p:nvPr>
            <p:ph type="body" sz="quarter" idx="11"/>
          </p:nvPr>
        </p:nvSpPr>
        <p:spPr>
          <a:xfrm>
            <a:off x="527050" y="6259492"/>
            <a:ext cx="7530420" cy="359986"/>
          </a:xfrm>
        </p:spPr>
        <p:txBody>
          <a:bodyPr/>
          <a:lstStyle/>
          <a:p>
            <a:r>
              <a:rPr lang="en-GB" sz="906" dirty="0">
                <a:solidFill>
                  <a:schemeClr val="dk1"/>
                </a:solidFill>
                <a:ea typeface="Arial"/>
                <a:cs typeface="Arial"/>
                <a:sym typeface="Arial"/>
              </a:rPr>
              <a:t>*Gemcitabine 1000 mg/m</a:t>
            </a:r>
            <a:r>
              <a:rPr lang="en-GB" sz="906" baseline="30000" dirty="0">
                <a:solidFill>
                  <a:schemeClr val="dk1"/>
                </a:solidFill>
                <a:ea typeface="Arial"/>
                <a:cs typeface="Arial"/>
                <a:sym typeface="Arial"/>
              </a:rPr>
              <a:t>2 </a:t>
            </a:r>
            <a:r>
              <a:rPr lang="en-GB" sz="906" dirty="0">
                <a:solidFill>
                  <a:schemeClr val="dk1"/>
                </a:solidFill>
                <a:ea typeface="Arial"/>
                <a:cs typeface="Arial"/>
                <a:sym typeface="Arial"/>
              </a:rPr>
              <a:t> and oxaliplatin 100 mg/m</a:t>
            </a:r>
            <a:r>
              <a:rPr lang="en-GB" sz="906" baseline="30000" dirty="0">
                <a:solidFill>
                  <a:schemeClr val="dk1"/>
                </a:solidFill>
                <a:ea typeface="Arial"/>
                <a:cs typeface="Arial"/>
                <a:sym typeface="Arial"/>
              </a:rPr>
              <a:t>2</a:t>
            </a:r>
            <a:r>
              <a:rPr lang="en-GB" sz="906" dirty="0">
                <a:solidFill>
                  <a:schemeClr val="dk1"/>
                </a:solidFill>
                <a:ea typeface="Arial"/>
                <a:cs typeface="Arial"/>
                <a:sym typeface="Arial"/>
              </a:rPr>
              <a:t>. In C1, Gpt administered on D1, GemOx on D2, followed by Glofit 2.5 mg on D8 and </a:t>
            </a:r>
            <a:br>
              <a:rPr lang="en-GB" sz="906" dirty="0">
                <a:solidFill>
                  <a:schemeClr val="dk1"/>
                </a:solidFill>
                <a:ea typeface="Arial"/>
                <a:cs typeface="Arial"/>
                <a:sym typeface="Arial"/>
              </a:rPr>
            </a:br>
            <a:r>
              <a:rPr lang="en-GB" sz="906" dirty="0">
                <a:solidFill>
                  <a:schemeClr val="dk1"/>
                </a:solidFill>
                <a:ea typeface="Arial"/>
                <a:cs typeface="Arial"/>
                <a:sym typeface="Arial"/>
              </a:rPr>
              <a:t>Glofit 10 mg on D15; in C2–8, Glofit 30 mg and GemOx are administered on D1. </a:t>
            </a:r>
            <a:r>
              <a:rPr lang="en-GB" sz="906" baseline="30000" dirty="0"/>
              <a:t>†</a:t>
            </a:r>
            <a:r>
              <a:rPr lang="en-GB" sz="906" dirty="0">
                <a:solidFill>
                  <a:schemeClr val="dk1"/>
                </a:solidFill>
                <a:ea typeface="Arial"/>
                <a:cs typeface="Arial"/>
                <a:sym typeface="Arial"/>
              </a:rPr>
              <a:t>Rituximab 375 mg/m</a:t>
            </a:r>
            <a:r>
              <a:rPr lang="en-GB" sz="906" baseline="30000" dirty="0">
                <a:solidFill>
                  <a:schemeClr val="dk1"/>
                </a:solidFill>
                <a:ea typeface="Arial"/>
                <a:cs typeface="Arial"/>
                <a:sym typeface="Arial"/>
              </a:rPr>
              <a:t>2</a:t>
            </a:r>
            <a:r>
              <a:rPr lang="en-GB" sz="906" dirty="0">
                <a:solidFill>
                  <a:schemeClr val="dk1"/>
                </a:solidFill>
                <a:ea typeface="Arial"/>
                <a:cs typeface="Arial"/>
                <a:sym typeface="Arial"/>
              </a:rPr>
              <a:t>. </a:t>
            </a:r>
            <a:r>
              <a:rPr lang="en-GB" sz="906" baseline="30000" dirty="0"/>
              <a:t>‡</a:t>
            </a:r>
            <a:r>
              <a:rPr lang="en-GB" sz="906" dirty="0">
                <a:solidFill>
                  <a:schemeClr val="dk1"/>
                </a:solidFill>
                <a:ea typeface="Arial"/>
                <a:cs typeface="Arial"/>
                <a:sym typeface="Arial"/>
              </a:rPr>
              <a:t>Relapsed disease: recurrence following a response that lasted ≥6 months after completion of the last line of therapy; refractory disease: disease that did not respond to, or that progressed </a:t>
            </a:r>
            <a:br>
              <a:rPr lang="en-GB" sz="906" dirty="0">
                <a:solidFill>
                  <a:schemeClr val="dk1"/>
                </a:solidFill>
                <a:ea typeface="Arial"/>
                <a:cs typeface="Arial"/>
                <a:sym typeface="Arial"/>
              </a:rPr>
            </a:br>
            <a:r>
              <a:rPr lang="en-GB" sz="906" dirty="0">
                <a:solidFill>
                  <a:schemeClr val="dk1"/>
                </a:solidFill>
                <a:ea typeface="Arial"/>
                <a:cs typeface="Arial"/>
                <a:sym typeface="Arial"/>
              </a:rPr>
              <a:t>&lt;6 months after completion of the last line of therapy. </a:t>
            </a:r>
            <a:br>
              <a:rPr lang="en-GB" sz="906" dirty="0">
                <a:solidFill>
                  <a:schemeClr val="dk1"/>
                </a:solidFill>
                <a:ea typeface="Arial"/>
                <a:cs typeface="Arial"/>
                <a:sym typeface="Arial"/>
              </a:rPr>
            </a:br>
            <a:r>
              <a:rPr lang="en-GB" sz="906" dirty="0">
                <a:solidFill>
                  <a:schemeClr val="dk1"/>
                </a:solidFill>
                <a:ea typeface="Arial"/>
                <a:cs typeface="Arial"/>
                <a:sym typeface="Arial"/>
              </a:rPr>
              <a:t>2L, second-line; AEs, adverse events; C, cycle; </a:t>
            </a:r>
            <a:r>
              <a:rPr lang="en-US" sz="906" dirty="0">
                <a:solidFill>
                  <a:schemeClr val="dk1"/>
                </a:solidFill>
                <a:ea typeface="Arial"/>
                <a:cs typeface="Arial"/>
                <a:sym typeface="Arial"/>
              </a:rPr>
              <a:t>ctDNA, circulating tumor DNA; </a:t>
            </a:r>
            <a:r>
              <a:rPr lang="en-GB" sz="906" dirty="0">
                <a:solidFill>
                  <a:schemeClr val="dk1"/>
                </a:solidFill>
                <a:ea typeface="Arial"/>
                <a:cs typeface="Arial"/>
                <a:sym typeface="Arial"/>
              </a:rPr>
              <a:t>D, day; DoCR, duration of complete response; ECOG PS, Eastern Cooperative Oncology Group performance status; EOT, end of treatment; Gpt, obinutuzumab pre-treatment; IRC, independent review committee; </a:t>
            </a:r>
            <a:br>
              <a:rPr lang="en-GB" sz="906" dirty="0">
                <a:solidFill>
                  <a:schemeClr val="dk1"/>
                </a:solidFill>
                <a:ea typeface="Arial"/>
                <a:cs typeface="Arial"/>
                <a:sym typeface="Arial"/>
              </a:rPr>
            </a:br>
            <a:r>
              <a:rPr lang="en-GB" sz="906" dirty="0">
                <a:solidFill>
                  <a:schemeClr val="dk1"/>
                </a:solidFill>
                <a:ea typeface="Arial"/>
                <a:cs typeface="Arial"/>
                <a:sym typeface="Arial"/>
              </a:rPr>
              <a:t>R 2:1, patients randomized in a 2:1 ratio.</a:t>
            </a:r>
            <a:endParaRPr lang="en-US" sz="906" dirty="0"/>
          </a:p>
        </p:txBody>
      </p:sp>
      <p:sp>
        <p:nvSpPr>
          <p:cNvPr id="45" name="Text Placeholder 44">
            <a:extLst>
              <a:ext uri="{FF2B5EF4-FFF2-40B4-BE49-F238E27FC236}">
                <a16:creationId xmlns:a16="http://schemas.microsoft.com/office/drawing/2014/main" id="{A0A8024A-6DF6-2B42-6246-37B840AD2B02}"/>
              </a:ext>
            </a:extLst>
          </p:cNvPr>
          <p:cNvSpPr>
            <a:spLocks noGrp="1"/>
          </p:cNvSpPr>
          <p:nvPr>
            <p:ph type="body" sz="quarter" idx="12"/>
          </p:nvPr>
        </p:nvSpPr>
        <p:spPr/>
        <p:txBody>
          <a:bodyPr/>
          <a:lstStyle/>
          <a:p>
            <a:r>
              <a:rPr lang="en-US" sz="906" dirty="0"/>
              <a:t>NCT04408638. Available at: https:www.clinicaltrials.gov.</a:t>
            </a:r>
          </a:p>
        </p:txBody>
      </p:sp>
      <p:grpSp>
        <p:nvGrpSpPr>
          <p:cNvPr id="64" name="Group 63">
            <a:extLst>
              <a:ext uri="{FF2B5EF4-FFF2-40B4-BE49-F238E27FC236}">
                <a16:creationId xmlns:a16="http://schemas.microsoft.com/office/drawing/2014/main" id="{2E5CE3F5-8E46-F54F-149B-1F82394E5007}"/>
              </a:ext>
            </a:extLst>
          </p:cNvPr>
          <p:cNvGrpSpPr/>
          <p:nvPr/>
        </p:nvGrpSpPr>
        <p:grpSpPr>
          <a:xfrm>
            <a:off x="527266" y="4635180"/>
            <a:ext cx="11137687" cy="760627"/>
            <a:chOff x="1311698" y="4337257"/>
            <a:chExt cx="7418120" cy="347652"/>
          </a:xfrm>
          <a:solidFill>
            <a:srgbClr val="3C67D7"/>
          </a:solidFill>
        </p:grpSpPr>
        <p:grpSp>
          <p:nvGrpSpPr>
            <p:cNvPr id="65" name="Group 64">
              <a:extLst>
                <a:ext uri="{FF2B5EF4-FFF2-40B4-BE49-F238E27FC236}">
                  <a16:creationId xmlns:a16="http://schemas.microsoft.com/office/drawing/2014/main" id="{BC6A6928-A57E-9F85-9D24-F1A8D3F9BBEE}"/>
                </a:ext>
              </a:extLst>
            </p:cNvPr>
            <p:cNvGrpSpPr/>
            <p:nvPr/>
          </p:nvGrpSpPr>
          <p:grpSpPr>
            <a:xfrm>
              <a:off x="1311698" y="4337257"/>
              <a:ext cx="5102775" cy="347652"/>
              <a:chOff x="1487873" y="4022415"/>
              <a:chExt cx="5087694" cy="323856"/>
            </a:xfrm>
            <a:grpFill/>
          </p:grpSpPr>
          <p:sp>
            <p:nvSpPr>
              <p:cNvPr id="67" name="Rectangle 66">
                <a:extLst>
                  <a:ext uri="{FF2B5EF4-FFF2-40B4-BE49-F238E27FC236}">
                    <a16:creationId xmlns:a16="http://schemas.microsoft.com/office/drawing/2014/main" id="{2FCC0AE5-062C-7AF7-DFB6-8C9D5BAEA29F}"/>
                  </a:ext>
                </a:extLst>
              </p:cNvPr>
              <p:cNvSpPr/>
              <p:nvPr/>
            </p:nvSpPr>
            <p:spPr>
              <a:xfrm>
                <a:off x="1487873" y="4022415"/>
                <a:ext cx="1064913" cy="323846"/>
              </a:xfrm>
              <a:prstGeom prst="rect">
                <a:avLst/>
              </a:prstGeom>
              <a:solidFill>
                <a:schemeClr val="accent4"/>
              </a:solidFill>
              <a:ln>
                <a:solidFill>
                  <a:srgbClr val="0B4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Primary endpoint: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OS</a:t>
                </a:r>
              </a:p>
            </p:txBody>
          </p:sp>
          <p:sp>
            <p:nvSpPr>
              <p:cNvPr id="68" name="Rectangle 67">
                <a:extLst>
                  <a:ext uri="{FF2B5EF4-FFF2-40B4-BE49-F238E27FC236}">
                    <a16:creationId xmlns:a16="http://schemas.microsoft.com/office/drawing/2014/main" id="{9164B528-CF8E-0585-17BB-CDC3B90FFA63}"/>
                  </a:ext>
                </a:extLst>
              </p:cNvPr>
              <p:cNvSpPr/>
              <p:nvPr/>
            </p:nvSpPr>
            <p:spPr>
              <a:xfrm>
                <a:off x="2595039" y="4022418"/>
                <a:ext cx="2021956" cy="323846"/>
              </a:xfrm>
              <a:prstGeom prst="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Key secondary endpoints: </a:t>
                </a:r>
                <a:b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PFS, CR rate, DoCR (all IRC-assessed)</a:t>
                </a:r>
              </a:p>
            </p:txBody>
          </p:sp>
          <p:sp>
            <p:nvSpPr>
              <p:cNvPr id="69" name="Rectangle 68">
                <a:extLst>
                  <a:ext uri="{FF2B5EF4-FFF2-40B4-BE49-F238E27FC236}">
                    <a16:creationId xmlns:a16="http://schemas.microsoft.com/office/drawing/2014/main" id="{D22620EE-7B84-0BC0-DF21-D7750B6A98CA}"/>
                  </a:ext>
                </a:extLst>
              </p:cNvPr>
              <p:cNvSpPr/>
              <p:nvPr/>
            </p:nvSpPr>
            <p:spPr>
              <a:xfrm>
                <a:off x="4659249" y="4022424"/>
                <a:ext cx="1916318" cy="323847"/>
              </a:xfrm>
              <a:prstGeom prst="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Safety endpoints: </a:t>
                </a:r>
                <a:b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incidence, nature, and severity of AEs</a:t>
                </a:r>
              </a:p>
            </p:txBody>
          </p:sp>
        </p:grpSp>
        <p:sp>
          <p:nvSpPr>
            <p:cNvPr id="66" name="Rectangle 65">
              <a:extLst>
                <a:ext uri="{FF2B5EF4-FFF2-40B4-BE49-F238E27FC236}">
                  <a16:creationId xmlns:a16="http://schemas.microsoft.com/office/drawing/2014/main" id="{5432EBC0-5E00-A3EF-6993-6D0232B49CDE}"/>
                </a:ext>
              </a:extLst>
            </p:cNvPr>
            <p:cNvSpPr/>
            <p:nvPr/>
          </p:nvSpPr>
          <p:spPr>
            <a:xfrm>
              <a:off x="6456857" y="4337259"/>
              <a:ext cx="2272961" cy="347642"/>
            </a:xfrm>
            <a:prstGeom prst="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Additional analyses: </a:t>
              </a:r>
              <a:b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landmark analysis at 1 year of patients in CR at EOT, subgroup analyses in 2L patients, ctDNA analyses, and immune recovery</a:t>
              </a:r>
            </a:p>
          </p:txBody>
        </p:sp>
      </p:grpSp>
      <p:grpSp>
        <p:nvGrpSpPr>
          <p:cNvPr id="3" name="Group 2">
            <a:extLst>
              <a:ext uri="{FF2B5EF4-FFF2-40B4-BE49-F238E27FC236}">
                <a16:creationId xmlns:a16="http://schemas.microsoft.com/office/drawing/2014/main" id="{5EC02A79-C451-2D8A-C0FD-3B3A1E94F820}"/>
              </a:ext>
            </a:extLst>
          </p:cNvPr>
          <p:cNvGrpSpPr/>
          <p:nvPr/>
        </p:nvGrpSpPr>
        <p:grpSpPr>
          <a:xfrm>
            <a:off x="1312418" y="1615942"/>
            <a:ext cx="9567167" cy="2816739"/>
            <a:chOff x="700131" y="1528227"/>
            <a:chExt cx="8628911" cy="3248605"/>
          </a:xfrm>
        </p:grpSpPr>
        <p:sp>
          <p:nvSpPr>
            <p:cNvPr id="4" name="Rectangle 3">
              <a:extLst>
                <a:ext uri="{FF2B5EF4-FFF2-40B4-BE49-F238E27FC236}">
                  <a16:creationId xmlns:a16="http://schemas.microsoft.com/office/drawing/2014/main" id="{2FB36A81-04DE-64F5-D439-5A3B90185DDD}"/>
                </a:ext>
              </a:extLst>
            </p:cNvPr>
            <p:cNvSpPr/>
            <p:nvPr/>
          </p:nvSpPr>
          <p:spPr>
            <a:xfrm>
              <a:off x="7754328" y="1585999"/>
              <a:ext cx="1574714" cy="986652"/>
            </a:xfrm>
            <a:prstGeom prst="rect">
              <a:avLst/>
            </a:prstGeom>
            <a:solidFill>
              <a:srgbClr val="E6F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dirty="0">
                  <a:ln>
                    <a:noFill/>
                  </a:ln>
                  <a:solidFill>
                    <a:srgbClr val="000000"/>
                  </a:solidFill>
                  <a:effectLst/>
                  <a:uLnTx/>
                  <a:uFillTx/>
                  <a:latin typeface="Arial" panose="020B0604020202020204"/>
                  <a:ea typeface="+mn-ea"/>
                  <a:cs typeface="+mn-cs"/>
                </a:rPr>
                <a:t>Glofitamab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30 mg administered on Day 1 of each cycle</a:t>
              </a:r>
              <a:endParaRPr kumimoji="0" lang="en-GB" sz="1133"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5" name="Google Shape;284;p28">
              <a:extLst>
                <a:ext uri="{FF2B5EF4-FFF2-40B4-BE49-F238E27FC236}">
                  <a16:creationId xmlns:a16="http://schemas.microsoft.com/office/drawing/2014/main" id="{7E12928F-75B2-22D1-79E3-E8A67E5DB88F}"/>
                </a:ext>
              </a:extLst>
            </p:cNvPr>
            <p:cNvSpPr/>
            <p:nvPr/>
          </p:nvSpPr>
          <p:spPr>
            <a:xfrm>
              <a:off x="5244290" y="2892554"/>
              <a:ext cx="881936" cy="402146"/>
            </a:xfrm>
            <a:prstGeom prst="rect">
              <a:avLst/>
            </a:prstGeom>
            <a:noFill/>
            <a:ln>
              <a:noFill/>
            </a:ln>
          </p:spPr>
          <p:txBody>
            <a:bodyPr spcFirstLastPara="1" wrap="none" lIns="0" tIns="0" rIns="0" bIns="0" anchor="ctr" anchorCtr="0">
              <a:spAutoFit/>
            </a:bodyPr>
            <a:lstStyle/>
            <a:p>
              <a:pPr marL="0" marR="0" lvl="0" indent="0" algn="ctr" defTabSz="1463038" rtl="0" eaLnBrk="1" fontAlgn="auto" latinLnBrk="0" hangingPunct="1">
                <a:lnSpc>
                  <a:spcPct val="100000"/>
                </a:lnSpc>
                <a:spcBef>
                  <a:spcPts val="0"/>
                </a:spcBef>
                <a:spcAft>
                  <a:spcPts val="0"/>
                </a:spcAft>
                <a:buClr>
                  <a:srgbClr val="000000"/>
                </a:buClr>
                <a:buSzTx/>
                <a:buFontTx/>
                <a:buNone/>
                <a:tabLst/>
                <a:defRPr/>
              </a:pPr>
              <a:r>
                <a:rPr kumimoji="0" lang="en-CA" sz="1133" b="1" i="0" u="none" strike="noStrike" kern="0" cap="none" spc="0" normalizeH="0" baseline="0" noProof="0" dirty="0">
                  <a:ln>
                    <a:noFill/>
                  </a:ln>
                  <a:solidFill>
                    <a:srgbClr val="000000"/>
                  </a:solidFill>
                  <a:effectLst/>
                  <a:highlight>
                    <a:srgbClr val="FFFFFF"/>
                  </a:highlight>
                  <a:uLnTx/>
                  <a:uFillTx/>
                  <a:latin typeface="Arial" panose="020B0604020202020204"/>
                  <a:ea typeface="Arial"/>
                  <a:cs typeface="Arial"/>
                  <a:sym typeface="Arial"/>
                </a:rPr>
                <a:t>Cycles </a:t>
              </a:r>
              <a:r>
                <a:rPr kumimoji="0" lang="en-CA" sz="1133" b="1" i="0" u="none" strike="noStrike" kern="0" cap="none" spc="0" normalizeH="0" baseline="0" noProof="0" dirty="0">
                  <a:ln>
                    <a:noFill/>
                  </a:ln>
                  <a:solidFill>
                    <a:srgbClr val="000000"/>
                  </a:solidFill>
                  <a:effectLst/>
                  <a:uLnTx/>
                  <a:uFillTx/>
                  <a:latin typeface="Arial" panose="020B0604020202020204"/>
                  <a:ea typeface="Arial"/>
                  <a:cs typeface="Arial"/>
                  <a:sym typeface="Arial"/>
                </a:rPr>
                <a:t>1–8</a:t>
              </a:r>
              <a:br>
                <a:rPr kumimoji="0" lang="en-CA" sz="1133" b="0" i="1" u="none" strike="noStrike" kern="0" cap="none" spc="0" normalizeH="0" baseline="0" noProof="0" dirty="0">
                  <a:ln>
                    <a:noFill/>
                  </a:ln>
                  <a:solidFill>
                    <a:srgbClr val="000000"/>
                  </a:solidFill>
                  <a:effectLst/>
                  <a:uLnTx/>
                  <a:uFillTx/>
                  <a:latin typeface="Arial" panose="020B0604020202020204"/>
                  <a:ea typeface="Arial"/>
                  <a:cs typeface="Arial"/>
                  <a:sym typeface="Arial"/>
                </a:rPr>
              </a:br>
              <a:r>
                <a:rPr kumimoji="0" lang="en-CA" sz="1133" b="0" i="1" u="none" strike="noStrike" kern="0" cap="none" spc="0" normalizeH="0" baseline="0" noProof="0" dirty="0">
                  <a:ln>
                    <a:noFill/>
                  </a:ln>
                  <a:solidFill>
                    <a:srgbClr val="000000"/>
                  </a:solidFill>
                  <a:effectLst/>
                  <a:uLnTx/>
                  <a:uFillTx/>
                  <a:latin typeface="Arial" panose="020B0604020202020204"/>
                  <a:ea typeface="Arial"/>
                  <a:cs typeface="Arial"/>
                  <a:sym typeface="Arial"/>
                </a:rPr>
                <a:t>(21-day cycles)</a:t>
              </a:r>
              <a:endParaRPr kumimoji="0" sz="1133"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6" name="Google Shape;284;p28">
              <a:extLst>
                <a:ext uri="{FF2B5EF4-FFF2-40B4-BE49-F238E27FC236}">
                  <a16:creationId xmlns:a16="http://schemas.microsoft.com/office/drawing/2014/main" id="{E2BE31C0-116F-D25E-9FD2-752F0D84594B}"/>
                </a:ext>
              </a:extLst>
            </p:cNvPr>
            <p:cNvSpPr/>
            <p:nvPr/>
          </p:nvSpPr>
          <p:spPr>
            <a:xfrm>
              <a:off x="8045926" y="2613462"/>
              <a:ext cx="896530" cy="201073"/>
            </a:xfrm>
            <a:prstGeom prst="rect">
              <a:avLst/>
            </a:prstGeom>
            <a:noFill/>
            <a:ln>
              <a:noFill/>
            </a:ln>
          </p:spPr>
          <p:txBody>
            <a:bodyPr spcFirstLastPara="1" wrap="square" lIns="0" tIns="0" rIns="0" bIns="0" anchor="ctr" anchorCtr="0">
              <a:spAutoFit/>
            </a:bodyPr>
            <a:lstStyle/>
            <a:p>
              <a:pPr marL="0" marR="0" lvl="0" indent="0" algn="ctr" defTabSz="1463038" rtl="0" eaLnBrk="1" fontAlgn="auto" latinLnBrk="0" hangingPunct="1">
                <a:lnSpc>
                  <a:spcPct val="100000"/>
                </a:lnSpc>
                <a:spcBef>
                  <a:spcPts val="0"/>
                </a:spcBef>
                <a:spcAft>
                  <a:spcPts val="0"/>
                </a:spcAft>
                <a:buClr>
                  <a:srgbClr val="000000"/>
                </a:buClr>
                <a:buSzTx/>
                <a:buFontTx/>
                <a:buNone/>
                <a:tabLst/>
                <a:defRPr/>
              </a:pPr>
              <a:r>
                <a:rPr kumimoji="0" lang="en-CA" sz="1133" b="1" i="0" u="none" strike="noStrike" kern="0" cap="none" spc="0" normalizeH="0" baseline="0" noProof="0" dirty="0">
                  <a:ln>
                    <a:noFill/>
                  </a:ln>
                  <a:solidFill>
                    <a:srgbClr val="000000"/>
                  </a:solidFill>
                  <a:effectLst/>
                  <a:highlight>
                    <a:srgbClr val="FFFFFF"/>
                  </a:highlight>
                  <a:uLnTx/>
                  <a:uFillTx/>
                  <a:latin typeface="Arial" panose="020B0604020202020204"/>
                  <a:ea typeface="Arial"/>
                  <a:cs typeface="Arial"/>
                  <a:sym typeface="Arial"/>
                </a:rPr>
                <a:t>Cycles </a:t>
              </a:r>
              <a:r>
                <a:rPr kumimoji="0" lang="en-CA" sz="1133" b="1" i="0" u="none" strike="noStrike" kern="0" cap="none" spc="0" normalizeH="0" baseline="0" noProof="0" dirty="0">
                  <a:ln>
                    <a:noFill/>
                  </a:ln>
                  <a:solidFill>
                    <a:srgbClr val="000000"/>
                  </a:solidFill>
                  <a:effectLst/>
                  <a:uLnTx/>
                  <a:uFillTx/>
                  <a:latin typeface="Arial" panose="020B0604020202020204"/>
                  <a:ea typeface="Arial"/>
                  <a:cs typeface="Arial"/>
                  <a:sym typeface="Arial"/>
                </a:rPr>
                <a:t>9–12</a:t>
              </a:r>
              <a:endParaRPr kumimoji="0" sz="1133"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7" name="Rectangle 6">
              <a:extLst>
                <a:ext uri="{FF2B5EF4-FFF2-40B4-BE49-F238E27FC236}">
                  <a16:creationId xmlns:a16="http://schemas.microsoft.com/office/drawing/2014/main" id="{53B43C33-6CF1-8EC2-7A2E-458B20091499}"/>
                </a:ext>
              </a:extLst>
            </p:cNvPr>
            <p:cNvSpPr/>
            <p:nvPr/>
          </p:nvSpPr>
          <p:spPr>
            <a:xfrm>
              <a:off x="827953" y="3845584"/>
              <a:ext cx="2350737" cy="84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609402" rtl="0" eaLnBrk="1" fontAlgn="auto" latinLnBrk="0" hangingPunct="1">
                <a:lnSpc>
                  <a:spcPct val="100000"/>
                </a:lnSpc>
                <a:spcBef>
                  <a:spcPts val="0"/>
                </a:spcBef>
                <a:spcAft>
                  <a:spcPts val="72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Stratification factors</a:t>
              </a:r>
            </a:p>
            <a:p>
              <a:pPr marL="215267" marR="0" lvl="0" indent="-215267"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Relapsed</a:t>
              </a:r>
              <a:r>
                <a:rPr kumimoji="0" lang="en-GB" sz="1200" b="0" i="0" u="none" strike="noStrike" kern="1200" cap="none" spc="0" normalizeH="0" baseline="30000" noProof="0" dirty="0">
                  <a:ln>
                    <a:noFill/>
                  </a:ln>
                  <a:solidFill>
                    <a:srgbClr val="000000"/>
                  </a:solidFill>
                  <a:effectLst/>
                  <a:uLnTx/>
                  <a:uFillTx/>
                  <a:latin typeface="Arial" panose="020B0604020202020204"/>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vs refractory disease</a:t>
              </a:r>
              <a:r>
                <a:rPr kumimoji="0" lang="en-GB" sz="1200" b="0" i="0" u="none" strike="noStrike" kern="1200" cap="none" spc="0" normalizeH="0" baseline="30000" noProof="0" dirty="0">
                  <a:ln>
                    <a:noFill/>
                  </a:ln>
                  <a:solidFill>
                    <a:srgbClr val="000000"/>
                  </a:solidFill>
                  <a:effectLst/>
                  <a:uLnTx/>
                  <a:uFillTx/>
                  <a:latin typeface="Arial" panose="020B0604020202020204"/>
                  <a:ea typeface="+mn-ea"/>
                  <a:cs typeface="+mn-cs"/>
                </a:rPr>
                <a:t>‡</a:t>
              </a:r>
            </a:p>
            <a:p>
              <a:pPr marL="205741" marR="0" lvl="0" indent="-20574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 vs ≥2 prior lines of therapy</a:t>
              </a:r>
            </a:p>
          </p:txBody>
        </p:sp>
        <p:cxnSp>
          <p:nvCxnSpPr>
            <p:cNvPr id="8" name="Straight Arrow Connector 7">
              <a:extLst>
                <a:ext uri="{FF2B5EF4-FFF2-40B4-BE49-F238E27FC236}">
                  <a16:creationId xmlns:a16="http://schemas.microsoft.com/office/drawing/2014/main" id="{C9A20924-708A-8ED5-D30B-7358F6BA3F93}"/>
                </a:ext>
              </a:extLst>
            </p:cNvPr>
            <p:cNvCxnSpPr>
              <a:cxnSpLocks/>
            </p:cNvCxnSpPr>
            <p:nvPr/>
          </p:nvCxnSpPr>
          <p:spPr>
            <a:xfrm>
              <a:off x="7257679" y="2029400"/>
              <a:ext cx="488253"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F28DD0C0-1082-1791-F698-ED54ACAA5760}"/>
                </a:ext>
              </a:extLst>
            </p:cNvPr>
            <p:cNvCxnSpPr>
              <a:cxnSpLocks/>
            </p:cNvCxnSpPr>
            <p:nvPr/>
          </p:nvCxnSpPr>
          <p:spPr>
            <a:xfrm flipH="1">
              <a:off x="4237898" y="2033136"/>
              <a:ext cx="12700" cy="2104400"/>
            </a:xfrm>
            <a:prstGeom prst="bentConnector3">
              <a:avLst>
                <a:gd name="adj1" fmla="val 3022016"/>
              </a:avLst>
            </a:prstGeom>
            <a:ln w="190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4549B03-4706-8799-EE41-62F2F24AF552}"/>
                </a:ext>
              </a:extLst>
            </p:cNvPr>
            <p:cNvCxnSpPr>
              <a:cxnSpLocks/>
            </p:cNvCxnSpPr>
            <p:nvPr/>
          </p:nvCxnSpPr>
          <p:spPr>
            <a:xfrm>
              <a:off x="3157939" y="3093624"/>
              <a:ext cx="540086" cy="0"/>
            </a:xfrm>
            <a:prstGeom prst="straightConnector1">
              <a:avLst/>
            </a:prstGeom>
            <a:ln w="1905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4B4AB86-5EFB-82A3-C6EA-294CEA7415AA}"/>
                </a:ext>
              </a:extLst>
            </p:cNvPr>
            <p:cNvSpPr>
              <a:spLocks/>
            </p:cNvSpPr>
            <p:nvPr/>
          </p:nvSpPr>
          <p:spPr>
            <a:xfrm>
              <a:off x="3580898" y="2800496"/>
              <a:ext cx="573557" cy="58625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320" b="1" i="0" u="none" strike="noStrike" kern="1200" cap="none" spc="0" normalizeH="0" baseline="0" noProof="0" dirty="0">
                  <a:ln>
                    <a:noFill/>
                  </a:ln>
                  <a:solidFill>
                    <a:srgbClr val="FFFFFF"/>
                  </a:solidFill>
                  <a:effectLst/>
                  <a:uLnTx/>
                  <a:uFillTx/>
                  <a:latin typeface="Arial" panose="020B0604020202020204"/>
                  <a:ea typeface="+mn-ea"/>
                  <a:cs typeface="+mn-cs"/>
                </a:rPr>
                <a:t>R 2:1</a:t>
              </a:r>
            </a:p>
          </p:txBody>
        </p:sp>
        <p:sp>
          <p:nvSpPr>
            <p:cNvPr id="12" name="Rectangle 11">
              <a:extLst>
                <a:ext uri="{FF2B5EF4-FFF2-40B4-BE49-F238E27FC236}">
                  <a16:creationId xmlns:a16="http://schemas.microsoft.com/office/drawing/2014/main" id="{4EEC1E01-1D74-C33B-09DD-7379E66631B8}"/>
                </a:ext>
              </a:extLst>
            </p:cNvPr>
            <p:cNvSpPr/>
            <p:nvPr/>
          </p:nvSpPr>
          <p:spPr>
            <a:xfrm>
              <a:off x="4016270" y="2039162"/>
              <a:ext cx="3360800" cy="677177"/>
            </a:xfrm>
            <a:prstGeom prst="rect">
              <a:avLst/>
            </a:prstGeom>
            <a:solidFill>
              <a:srgbClr val="E6F6EF"/>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dirty="0">
                  <a:ln>
                    <a:noFill/>
                  </a:ln>
                  <a:solidFill>
                    <a:srgbClr val="000000"/>
                  </a:solidFill>
                  <a:effectLst/>
                  <a:uLnTx/>
                  <a:uFillTx/>
                  <a:latin typeface="Arial" panose="020B0604020202020204"/>
                  <a:ea typeface="+mn-ea"/>
                  <a:cs typeface="+mn-cs"/>
                </a:rPr>
                <a:t>Glofitamab plus </a:t>
              </a:r>
              <a:r>
                <a:rPr kumimoji="0" lang="fr-FR" sz="1133" b="1" i="0" u="none" strike="noStrike" kern="1200" cap="none" spc="0" normalizeH="0" baseline="0" noProof="0" dirty="0">
                  <a:ln>
                    <a:noFill/>
                  </a:ln>
                  <a:solidFill>
                    <a:srgbClr val="000000"/>
                  </a:solidFill>
                  <a:effectLst/>
                  <a:uLnTx/>
                  <a:uFillTx/>
                  <a:latin typeface="Arial" panose="020B0604020202020204"/>
                  <a:ea typeface="+mn-ea"/>
                  <a:cs typeface="+mn-cs"/>
                </a:rPr>
                <a:t>gemcitabine and oxaliplatin*</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 Glofitamab step-up dosing in Cycle 1,</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30 mg administered on Day 1 from Cycle 2 onwards</a:t>
              </a:r>
            </a:p>
          </p:txBody>
        </p:sp>
        <p:sp>
          <p:nvSpPr>
            <p:cNvPr id="13" name="Rectangle 12">
              <a:extLst>
                <a:ext uri="{FF2B5EF4-FFF2-40B4-BE49-F238E27FC236}">
                  <a16:creationId xmlns:a16="http://schemas.microsoft.com/office/drawing/2014/main" id="{225F0E24-682C-6CEC-A184-D2A619573194}"/>
                </a:ext>
              </a:extLst>
            </p:cNvPr>
            <p:cNvSpPr/>
            <p:nvPr/>
          </p:nvSpPr>
          <p:spPr>
            <a:xfrm>
              <a:off x="3999799" y="4137368"/>
              <a:ext cx="3391973" cy="639464"/>
            </a:xfrm>
            <a:prstGeom prst="rect">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fr-FR" sz="1133" b="1" i="0" u="none" strike="noStrike" kern="1200" cap="none" spc="0" normalizeH="0" baseline="0" noProof="0" dirty="0">
                  <a:ln>
                    <a:noFill/>
                  </a:ln>
                  <a:solidFill>
                    <a:srgbClr val="000000"/>
                  </a:solidFill>
                  <a:effectLst/>
                  <a:uLnTx/>
                  <a:uFillTx/>
                  <a:latin typeface="Arial" panose="020B0604020202020204"/>
                  <a:ea typeface="+mn-ea"/>
                  <a:cs typeface="+mn-cs"/>
                </a:rPr>
                <a:t>Rituximab</a:t>
              </a:r>
              <a:r>
                <a:rPr kumimoji="0" lang="en-GB" sz="1133"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fr-FR" sz="1133" b="1" i="0" u="none" strike="noStrike" kern="1200" cap="none" spc="0" normalizeH="0" baseline="0" noProof="0" dirty="0">
                  <a:ln>
                    <a:noFill/>
                  </a:ln>
                  <a:solidFill>
                    <a:srgbClr val="000000"/>
                  </a:solidFill>
                  <a:effectLst/>
                  <a:uLnTx/>
                  <a:uFillTx/>
                  <a:latin typeface="Arial" panose="020B0604020202020204"/>
                  <a:ea typeface="+mn-ea"/>
                  <a:cs typeface="+mn-cs"/>
                </a:rPr>
                <a:t> plus gemcitabine and oxaliplatin </a:t>
              </a:r>
              <a:r>
                <a:rPr kumimoji="0" lang="en-US" sz="1133" b="0" i="0" u="none" strike="noStrike" kern="1200" cap="none" spc="0" normalizeH="0" baseline="0" noProof="0" dirty="0">
                  <a:ln>
                    <a:noFill/>
                  </a:ln>
                  <a:solidFill>
                    <a:srgbClr val="000000"/>
                  </a:solidFill>
                  <a:effectLst/>
                  <a:uLnTx/>
                  <a:uFillTx/>
                  <a:latin typeface="Arial" panose="020B0604020202020204"/>
                  <a:ea typeface="+mn-ea"/>
                  <a:cs typeface="+mn-cs"/>
                </a:rPr>
                <a:t>Administered</a:t>
              </a:r>
              <a:r>
                <a:rPr kumimoji="0" lang="fr-FR" sz="1133" b="0" i="0" u="none" strike="noStrike" kern="1200" cap="none" spc="0" normalizeH="0" baseline="0" noProof="0" dirty="0">
                  <a:ln>
                    <a:noFill/>
                  </a:ln>
                  <a:solidFill>
                    <a:srgbClr val="000000"/>
                  </a:solidFill>
                  <a:effectLst/>
                  <a:uLnTx/>
                  <a:uFillTx/>
                  <a:latin typeface="Arial" panose="020B0604020202020204"/>
                  <a:ea typeface="+mn-ea"/>
                  <a:cs typeface="+mn-cs"/>
                </a:rPr>
                <a:t> on Day 1 of each cycle</a:t>
              </a:r>
              <a:endPar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169F58F-8BF6-57B3-3058-91F9E721D897}"/>
                </a:ext>
              </a:extLst>
            </p:cNvPr>
            <p:cNvSpPr/>
            <p:nvPr/>
          </p:nvSpPr>
          <p:spPr>
            <a:xfrm>
              <a:off x="4016270" y="1528227"/>
              <a:ext cx="3360800" cy="510934"/>
            </a:xfrm>
            <a:prstGeom prst="rect">
              <a:avLst/>
            </a:prstGeom>
            <a:solidFill>
              <a:srgbClr val="009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679" b="1" i="0" u="none" strike="noStrike" kern="1200" cap="none" spc="0" normalizeH="0" baseline="0" noProof="0" dirty="0">
                  <a:ln>
                    <a:noFill/>
                  </a:ln>
                  <a:solidFill>
                    <a:srgbClr val="FFFFFF"/>
                  </a:solidFill>
                  <a:effectLst/>
                  <a:uLnTx/>
                  <a:uFillTx/>
                  <a:latin typeface="Arial"/>
                  <a:ea typeface="Arial"/>
                  <a:cs typeface="Arial"/>
                  <a:sym typeface="Arial"/>
                </a:rPr>
                <a:t>Glofit-GemOx (n=183)</a:t>
              </a:r>
            </a:p>
          </p:txBody>
        </p:sp>
        <p:sp>
          <p:nvSpPr>
            <p:cNvPr id="15" name="Rectangle 14">
              <a:extLst>
                <a:ext uri="{FF2B5EF4-FFF2-40B4-BE49-F238E27FC236}">
                  <a16:creationId xmlns:a16="http://schemas.microsoft.com/office/drawing/2014/main" id="{5AE40CE7-055A-D365-BD11-72F74F9B4847}"/>
                </a:ext>
              </a:extLst>
            </p:cNvPr>
            <p:cNvSpPr/>
            <p:nvPr/>
          </p:nvSpPr>
          <p:spPr>
            <a:xfrm>
              <a:off x="4016269" y="3624835"/>
              <a:ext cx="3360798" cy="512536"/>
            </a:xfrm>
            <a:prstGeom prst="rect">
              <a:avLst/>
            </a:prstGeom>
            <a:solidFill>
              <a:srgbClr val="0B41CD"/>
            </a:solidFill>
            <a:ln>
              <a:solidFill>
                <a:srgbClr val="0B4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679" b="1" i="0" u="none" strike="noStrike" kern="1200" cap="none" spc="0" normalizeH="0" baseline="0" noProof="0" dirty="0">
                  <a:ln>
                    <a:noFill/>
                  </a:ln>
                  <a:solidFill>
                    <a:srgbClr val="FFFFFF"/>
                  </a:solidFill>
                  <a:effectLst/>
                  <a:uLnTx/>
                  <a:uFillTx/>
                  <a:latin typeface="Arial"/>
                  <a:ea typeface="Arial"/>
                  <a:cs typeface="Arial"/>
                  <a:sym typeface="Arial"/>
                </a:rPr>
                <a:t>R-GemOx (n=91)</a:t>
              </a:r>
            </a:p>
          </p:txBody>
        </p:sp>
        <p:sp>
          <p:nvSpPr>
            <p:cNvPr id="16" name="Rectangle 15">
              <a:extLst>
                <a:ext uri="{FF2B5EF4-FFF2-40B4-BE49-F238E27FC236}">
                  <a16:creationId xmlns:a16="http://schemas.microsoft.com/office/drawing/2014/main" id="{9A28192A-CA4B-AE4E-8D9A-43F9ECD811C7}"/>
                </a:ext>
              </a:extLst>
            </p:cNvPr>
            <p:cNvSpPr/>
            <p:nvPr/>
          </p:nvSpPr>
          <p:spPr>
            <a:xfrm>
              <a:off x="700131" y="1999817"/>
              <a:ext cx="2478559" cy="18125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2793" rIns="43198" rtlCol="0" anchor="ctr">
              <a:noAutofit/>
            </a:bodyPr>
            <a:lstStyle/>
            <a:p>
              <a:pPr marL="0" marR="0" lvl="0" indent="0" algn="l" defTabSz="609402" rtl="0" eaLnBrk="1" fontAlgn="auto" latinLnBrk="0" hangingPunct="1">
                <a:lnSpc>
                  <a:spcPct val="100000"/>
                </a:lnSpc>
                <a:spcBef>
                  <a:spcPts val="0"/>
                </a:spcBef>
                <a:spcAft>
                  <a:spcPts val="72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Patients </a:t>
              </a:r>
              <a:r>
                <a:rPr kumimoji="0" lang="pt-BR" sz="1200" b="1" i="0" u="none" strike="noStrike" kern="1200" cap="none" spc="0" normalizeH="0" baseline="0" noProof="0" dirty="0">
                  <a:ln>
                    <a:noFill/>
                  </a:ln>
                  <a:solidFill>
                    <a:srgbClr val="000000"/>
                  </a:solidFill>
                  <a:effectLst/>
                  <a:uLnTx/>
                  <a:uFillTx/>
                  <a:latin typeface="Arial" panose="020B0604020202020204"/>
                  <a:ea typeface="+mn-ea"/>
                  <a:cs typeface="+mn-cs"/>
                </a:rPr>
                <a:t>R/R DLBCL (N=274)</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13361" marR="0" lvl="0" indent="-21336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R/R DLBCL NOS after ≥1 prior systemic therapy </a:t>
              </a:r>
            </a:p>
            <a:p>
              <a:pPr marL="213361" marR="0" lvl="0" indent="-21336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Patients with 1 prior line must be transplant ineligible</a:t>
              </a:r>
            </a:p>
            <a:p>
              <a:pPr marL="213361" marR="0" lvl="0" indent="-21336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ECOG PS 0–2</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878E8405-0BCB-D341-F89D-86D860A003E5}"/>
              </a:ext>
            </a:extLst>
          </p:cNvPr>
          <p:cNvSpPr txBox="1"/>
          <p:nvPr/>
        </p:nvSpPr>
        <p:spPr>
          <a:xfrm>
            <a:off x="0" y="6615951"/>
            <a:ext cx="348826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S PGothic" charset="0"/>
                <a:cs typeface="+mn-cs"/>
              </a:rPr>
              <a:t>Abramson JS et al. ASCO 2025;Abstract 7015.</a:t>
            </a:r>
          </a:p>
        </p:txBody>
      </p:sp>
    </p:spTree>
    <p:extLst>
      <p:ext uri="{BB962C8B-B14F-4D97-AF65-F5344CB8AC3E}">
        <p14:creationId xmlns:p14="http://schemas.microsoft.com/office/powerpoint/2010/main" val="1409104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Casulo</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95500" y="1844824"/>
          <a:ext cx="9253028" cy="2736303"/>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91210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Incyte Corporation,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12101">
                <a:tc>
                  <a:txBody>
                    <a:bodyPr/>
                    <a:lstStyle/>
                    <a:p>
                      <a:pPr algn="l"/>
                      <a:r>
                        <a:rPr lang="en-US" sz="1800" b="1" dirty="0">
                          <a:solidFill>
                            <a:schemeClr val="tx1"/>
                          </a:solidFill>
                        </a:rPr>
                        <a:t>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Genmab US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912101">
                <a:tc>
                  <a:txBody>
                    <a:bodyPr/>
                    <a:lstStyle/>
                    <a:p>
                      <a:pPr algn="l"/>
                      <a:r>
                        <a:rPr lang="en-US" sz="1800" b="1" dirty="0">
                          <a:solidFill>
                            <a:schemeClr val="tx1"/>
                          </a:solidFill>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Incyte Corporation,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bl>
          </a:graphicData>
        </a:graphic>
      </p:graphicFrame>
    </p:spTree>
    <p:custDataLst>
      <p:tags r:id="rId1"/>
    </p:custDataLst>
    <p:extLst>
      <p:ext uri="{BB962C8B-B14F-4D97-AF65-F5344CB8AC3E}">
        <p14:creationId xmlns:p14="http://schemas.microsoft.com/office/powerpoint/2010/main" val="162224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6F45C-F773-313C-A25C-EEDA09E99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54BF5-4D0E-5638-BE64-230FD5B4A42D}"/>
              </a:ext>
            </a:extLst>
          </p:cNvPr>
          <p:cNvSpPr>
            <a:spLocks noGrp="1"/>
          </p:cNvSpPr>
          <p:nvPr>
            <p:ph type="title"/>
          </p:nvPr>
        </p:nvSpPr>
        <p:spPr>
          <a:xfrm>
            <a:off x="528323" y="242049"/>
            <a:ext cx="11124116" cy="907217"/>
          </a:xfrm>
        </p:spPr>
        <p:txBody>
          <a:bodyPr/>
          <a:lstStyle/>
          <a:p>
            <a:r>
              <a:rPr lang="en-US" sz="3599" dirty="0"/>
              <a:t>Sustained PFS benefit with Glofit-</a:t>
            </a:r>
            <a:r>
              <a:rPr lang="en-US" sz="3599" dirty="0" err="1"/>
              <a:t>GemOx</a:t>
            </a:r>
            <a:endParaRPr lang="en-GB" sz="3599" dirty="0"/>
          </a:p>
        </p:txBody>
      </p:sp>
      <p:sp>
        <p:nvSpPr>
          <p:cNvPr id="43" name="Text Placeholder 42">
            <a:extLst>
              <a:ext uri="{FF2B5EF4-FFF2-40B4-BE49-F238E27FC236}">
                <a16:creationId xmlns:a16="http://schemas.microsoft.com/office/drawing/2014/main" id="{C967ECD3-A436-A410-D1E0-5DD7A25B4B3C}"/>
              </a:ext>
            </a:extLst>
          </p:cNvPr>
          <p:cNvSpPr>
            <a:spLocks noGrp="1"/>
          </p:cNvSpPr>
          <p:nvPr>
            <p:ph type="body" sz="quarter" idx="11"/>
          </p:nvPr>
        </p:nvSpPr>
        <p:spPr>
          <a:xfrm>
            <a:off x="527050" y="6259492"/>
            <a:ext cx="7404376" cy="359986"/>
          </a:xfrm>
        </p:spPr>
        <p:txBody>
          <a:bodyPr/>
          <a:lstStyle/>
          <a:p>
            <a:r>
              <a:rPr lang="en-US" sz="906" dirty="0">
                <a:solidFill>
                  <a:schemeClr val="dk1"/>
                </a:solidFill>
                <a:ea typeface="Arial"/>
                <a:cs typeface="Arial"/>
                <a:sym typeface="Arial"/>
              </a:rPr>
              <a:t>CCOD: June 17, 2024. Median follow up for CR: 17.7 months. Outcomes were IRC-assessed. *p-value is descriptive. </a:t>
            </a:r>
            <a:br>
              <a:rPr lang="en-US" sz="906" dirty="0">
                <a:solidFill>
                  <a:schemeClr val="dk1"/>
                </a:solidFill>
                <a:ea typeface="Arial"/>
                <a:cs typeface="Arial"/>
                <a:sym typeface="Arial"/>
              </a:rPr>
            </a:br>
            <a:r>
              <a:rPr lang="en-US" sz="906" dirty="0">
                <a:solidFill>
                  <a:schemeClr val="dk1"/>
                </a:solidFill>
                <a:ea typeface="Arial"/>
                <a:cs typeface="Arial"/>
                <a:sym typeface="Arial"/>
              </a:rPr>
              <a:t>ORR, overall response rate.</a:t>
            </a:r>
          </a:p>
        </p:txBody>
      </p:sp>
      <p:sp>
        <p:nvSpPr>
          <p:cNvPr id="3" name="TextBox 2">
            <a:extLst>
              <a:ext uri="{FF2B5EF4-FFF2-40B4-BE49-F238E27FC236}">
                <a16:creationId xmlns:a16="http://schemas.microsoft.com/office/drawing/2014/main" id="{EC7BA218-35BC-8DB3-7193-829D17234FAB}"/>
              </a:ext>
            </a:extLst>
          </p:cNvPr>
          <p:cNvSpPr txBox="1"/>
          <p:nvPr/>
        </p:nvSpPr>
        <p:spPr>
          <a:xfrm>
            <a:off x="512683" y="1658063"/>
            <a:ext cx="5468700" cy="2051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rgbClr val="0B41CD"/>
                </a:solidFill>
                <a:effectLst/>
                <a:uLnTx/>
                <a:uFillTx/>
                <a:latin typeface="Arial"/>
                <a:ea typeface="MS PGothic" charset="0"/>
                <a:cs typeface="Arial"/>
                <a:sym typeface="Arial"/>
                <a:rtl val="0"/>
              </a:rPr>
              <a:t>Progression-free survival with extended follow up</a:t>
            </a:r>
          </a:p>
        </p:txBody>
      </p:sp>
      <p:sp>
        <p:nvSpPr>
          <p:cNvPr id="350" name="Rounded Rectangle 2015">
            <a:extLst>
              <a:ext uri="{FF2B5EF4-FFF2-40B4-BE49-F238E27FC236}">
                <a16:creationId xmlns:a16="http://schemas.microsoft.com/office/drawing/2014/main" id="{09A6CAC7-807D-3DB4-D2BE-47AAF1E82E18}"/>
              </a:ext>
            </a:extLst>
          </p:cNvPr>
          <p:cNvSpPr/>
          <p:nvPr/>
        </p:nvSpPr>
        <p:spPr>
          <a:xfrm>
            <a:off x="525244" y="5784634"/>
            <a:ext cx="11137470" cy="432568"/>
          </a:xfrm>
          <a:prstGeom prst="roundRect">
            <a:avLst/>
          </a:prstGeom>
          <a:solidFill>
            <a:srgbClr val="0B4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Patients treated with Glofit-GemOx showed a sustained PFS benefit versus R-GemOx after 2 years of follow up</a:t>
            </a:r>
          </a:p>
        </p:txBody>
      </p:sp>
      <p:graphicFrame>
        <p:nvGraphicFramePr>
          <p:cNvPr id="5" name="Table 4">
            <a:extLst>
              <a:ext uri="{FF2B5EF4-FFF2-40B4-BE49-F238E27FC236}">
                <a16:creationId xmlns:a16="http://schemas.microsoft.com/office/drawing/2014/main" id="{14BE6C60-3BD9-158D-E95C-9349BD1CF726}"/>
              </a:ext>
            </a:extLst>
          </p:cNvPr>
          <p:cNvGraphicFramePr>
            <a:graphicFrameLocks noGrp="1"/>
          </p:cNvGraphicFramePr>
          <p:nvPr/>
        </p:nvGraphicFramePr>
        <p:xfrm>
          <a:off x="6240598" y="2021952"/>
          <a:ext cx="5422117" cy="3584798"/>
        </p:xfrm>
        <a:graphic>
          <a:graphicData uri="http://schemas.openxmlformats.org/drawingml/2006/table">
            <a:tbl>
              <a:tblPr firstRow="1" bandRow="1">
                <a:tableStyleId>{5C22544A-7EE6-4342-B048-85BDC9FD1C3A}</a:tableStyleId>
              </a:tblPr>
              <a:tblGrid>
                <a:gridCol w="2513399">
                  <a:extLst>
                    <a:ext uri="{9D8B030D-6E8A-4147-A177-3AD203B41FA5}">
                      <a16:colId xmlns:a16="http://schemas.microsoft.com/office/drawing/2014/main" val="843742965"/>
                    </a:ext>
                  </a:extLst>
                </a:gridCol>
                <a:gridCol w="1454359">
                  <a:extLst>
                    <a:ext uri="{9D8B030D-6E8A-4147-A177-3AD203B41FA5}">
                      <a16:colId xmlns:a16="http://schemas.microsoft.com/office/drawing/2014/main" val="608370295"/>
                    </a:ext>
                  </a:extLst>
                </a:gridCol>
                <a:gridCol w="1454359">
                  <a:extLst>
                    <a:ext uri="{9D8B030D-6E8A-4147-A177-3AD203B41FA5}">
                      <a16:colId xmlns:a16="http://schemas.microsoft.com/office/drawing/2014/main" val="461930667"/>
                    </a:ext>
                  </a:extLst>
                </a:gridCol>
              </a:tblGrid>
              <a:tr h="503966">
                <a:tc>
                  <a:txBody>
                    <a:bodyPr/>
                    <a:lstStyle/>
                    <a:p>
                      <a:r>
                        <a:rPr lang="en-GB" sz="1200" b="1" dirty="0"/>
                        <a:t>Outcome</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B41CD"/>
                    </a:solidFill>
                  </a:tcPr>
                </a:tc>
                <a:tc>
                  <a:txBody>
                    <a:bodyPr/>
                    <a:lstStyle/>
                    <a:p>
                      <a:pPr algn="ctr"/>
                      <a:r>
                        <a:rPr lang="pt-BR" sz="1200" dirty="0"/>
                        <a:t>R-</a:t>
                      </a:r>
                      <a:r>
                        <a:rPr lang="pt-BR" sz="1200" dirty="0" err="1"/>
                        <a:t>GemOx</a:t>
                      </a:r>
                      <a:br>
                        <a:rPr lang="pt-BR" sz="1200" dirty="0"/>
                      </a:br>
                      <a:r>
                        <a:rPr lang="pt-BR" sz="1200" dirty="0"/>
                        <a:t>(n=91)</a:t>
                      </a:r>
                      <a:endParaRPr lang="en-GB" sz="1200" dirty="0"/>
                    </a:p>
                  </a:txBody>
                  <a:tcPr marL="109723" marR="109723" marT="54862" marB="5486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B41CD"/>
                    </a:solidFill>
                  </a:tcPr>
                </a:tc>
                <a:tc>
                  <a:txBody>
                    <a:bodyPr/>
                    <a:lstStyle/>
                    <a:p>
                      <a:pPr marL="0" marR="0" lvl="0" indent="0" algn="ctr" defTabSz="684560" rtl="0" eaLnBrk="1" fontAlgn="auto" latinLnBrk="0" hangingPunct="1">
                        <a:lnSpc>
                          <a:spcPct val="100000"/>
                        </a:lnSpc>
                        <a:spcBef>
                          <a:spcPts val="0"/>
                        </a:spcBef>
                        <a:spcAft>
                          <a:spcPts val="0"/>
                        </a:spcAft>
                        <a:buClrTx/>
                        <a:buSzTx/>
                        <a:buFontTx/>
                        <a:buNone/>
                        <a:tabLst/>
                        <a:defRPr/>
                      </a:pPr>
                      <a:r>
                        <a:rPr lang="en-GB" sz="1200" dirty="0"/>
                        <a:t>Glofit-GemOx</a:t>
                      </a:r>
                      <a:br>
                        <a:rPr lang="en-GB" sz="1200" dirty="0"/>
                      </a:br>
                      <a:r>
                        <a:rPr lang="en-GB" sz="1200" dirty="0"/>
                        <a:t>(n=183)</a:t>
                      </a:r>
                    </a:p>
                  </a:txBody>
                  <a:tcPr marL="109723" marR="109723" marT="54862" marB="54862" anchor="ctr">
                    <a:lnL w="12700" cap="flat" cmpd="sng" algn="ctr">
                      <a:solidFill>
                        <a:schemeClr val="bg1"/>
                      </a:solidFill>
                      <a:prstDash val="solid"/>
                      <a:round/>
                      <a:headEnd type="none" w="med" len="med"/>
                      <a:tailEnd type="none" w="med" len="med"/>
                    </a:lnL>
                    <a:lnR w="12700" cap="flat" cmpd="sng" algn="ctr">
                      <a:solidFill>
                        <a:srgbClr val="2A966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964"/>
                    </a:solidFill>
                  </a:tcPr>
                </a:tc>
                <a:extLst>
                  <a:ext uri="{0D108BD9-81ED-4DB2-BD59-A6C34878D82A}">
                    <a16:rowId xmlns:a16="http://schemas.microsoft.com/office/drawing/2014/main" val="3108036223"/>
                  </a:ext>
                </a:extLst>
              </a:tr>
              <a:tr h="525656">
                <a:tc>
                  <a:txBody>
                    <a:bodyPr/>
                    <a:lstStyle/>
                    <a:p>
                      <a:pPr marL="92075" indent="-92075"/>
                      <a:r>
                        <a:rPr lang="en-GB" sz="1200" strike="noStrike" dirty="0"/>
                        <a:t>PFS, median (95% CI); months</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r>
                        <a:rPr lang="en-GB" sz="1200" b="1" strike="noStrike" dirty="0"/>
                        <a:t>3.6</a:t>
                      </a:r>
                      <a:r>
                        <a:rPr lang="en-GB" sz="1200" strike="noStrike" dirty="0"/>
                        <a:t> (2.5, 7.1)</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200" b="1" strike="noStrike" dirty="0"/>
                        <a:t>13.8</a:t>
                      </a:r>
                      <a:r>
                        <a:rPr lang="en-GB" sz="1200" strike="noStrike" dirty="0"/>
                        <a:t> (8.8, 30.0) </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4516157"/>
                  </a:ext>
                </a:extLst>
              </a:tr>
              <a:tr h="525656">
                <a:tc>
                  <a:txBody>
                    <a:bodyPr/>
                    <a:lstStyle/>
                    <a:p>
                      <a:pPr marL="194400" indent="0" algn="l" defTabSz="760622" rtl="0" eaLnBrk="1" latinLnBrk="0" hangingPunct="1"/>
                      <a:r>
                        <a:rPr lang="en-GB" sz="1200" kern="1200" dirty="0">
                          <a:solidFill>
                            <a:schemeClr val="dk1"/>
                          </a:solidFill>
                          <a:latin typeface="Arial" panose="020B0604020202020204"/>
                          <a:ea typeface="+mn-ea"/>
                          <a:cs typeface="+mn-cs"/>
                        </a:rPr>
                        <a:t>18-month PFS, % (95% CI)</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r>
                        <a:rPr lang="en-GB" sz="1200" b="1" strike="noStrike" dirty="0"/>
                        <a:t>23.0</a:t>
                      </a:r>
                      <a:r>
                        <a:rPr lang="en-GB" sz="1200" strike="noStrike" dirty="0"/>
                        <a:t> (11.5, 34.4)</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200" b="1" strike="noStrike" dirty="0"/>
                        <a:t>46.5</a:t>
                      </a:r>
                      <a:r>
                        <a:rPr lang="en-GB" sz="1200" strike="noStrike" dirty="0"/>
                        <a:t> (38.5, 54.5)</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039410"/>
                  </a:ext>
                </a:extLst>
              </a:tr>
              <a:tr h="525656">
                <a:tc>
                  <a:txBody>
                    <a:bodyPr/>
                    <a:lstStyle/>
                    <a:p>
                      <a:pPr marL="0" indent="0"/>
                      <a:r>
                        <a:rPr lang="en-GB" sz="1200" dirty="0"/>
                        <a:t>ORR, % (95% CI)</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r>
                        <a:rPr lang="en-GB" sz="1200" b="1" dirty="0"/>
                        <a:t>40.7 </a:t>
                      </a:r>
                      <a:r>
                        <a:rPr lang="en-GB" sz="1200" dirty="0"/>
                        <a:t>(30.5, 51.5)</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200" b="1" dirty="0"/>
                        <a:t>68.3 </a:t>
                      </a:r>
                      <a:r>
                        <a:rPr lang="en-GB" sz="1200" dirty="0"/>
                        <a:t>(61.0, 75.0)</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6547772"/>
                  </a:ext>
                </a:extLst>
              </a:tr>
              <a:tr h="525656">
                <a:tc>
                  <a:txBody>
                    <a:bodyPr/>
                    <a:lstStyle/>
                    <a:p>
                      <a:pPr marL="0" indent="0"/>
                      <a:r>
                        <a:rPr lang="en-GB" sz="1200" dirty="0"/>
                        <a:t>CR rate, % (95% CI)</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r>
                        <a:rPr lang="en-GB" sz="1200" b="1" dirty="0"/>
                        <a:t>25.3 </a:t>
                      </a:r>
                      <a:r>
                        <a:rPr lang="en-GB" sz="1200" dirty="0"/>
                        <a:t>(16.8, 35.5)</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200" b="1" dirty="0"/>
                        <a:t>58.5 </a:t>
                      </a:r>
                      <a:r>
                        <a:rPr lang="en-GB" sz="1200" dirty="0"/>
                        <a:t>(51.0, 65.7)</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6459697"/>
                  </a:ext>
                </a:extLst>
              </a:tr>
              <a:tr h="525656">
                <a:tc>
                  <a:txBody>
                    <a:bodyPr/>
                    <a:lstStyle/>
                    <a:p>
                      <a:pPr marL="92075" marR="0" lvl="0" indent="-92075" algn="l" defTabSz="684560" rtl="0" eaLnBrk="1" fontAlgn="auto" latinLnBrk="0" hangingPunct="1">
                        <a:lnSpc>
                          <a:spcPct val="100000"/>
                        </a:lnSpc>
                        <a:spcBef>
                          <a:spcPts val="0"/>
                        </a:spcBef>
                        <a:spcAft>
                          <a:spcPts val="0"/>
                        </a:spcAft>
                        <a:buClrTx/>
                        <a:buSzTx/>
                        <a:buFontTx/>
                        <a:buNone/>
                        <a:tabLst/>
                        <a:defRPr/>
                      </a:pPr>
                      <a:r>
                        <a:rPr lang="en-GB" sz="1200" dirty="0"/>
                        <a:t>DoCR, </a:t>
                      </a:r>
                      <a:r>
                        <a:rPr lang="pt-BR" sz="1200" dirty="0"/>
                        <a:t>median (95% CI); months</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r>
                        <a:rPr lang="en-GB" sz="1200" dirty="0"/>
                        <a:t>24.2 (6.9, NE)</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200" dirty="0"/>
                        <a:t>NE (27.2, NE) </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80728171"/>
                  </a:ext>
                </a:extLst>
              </a:tr>
              <a:tr h="452552">
                <a:tc>
                  <a:txBody>
                    <a:bodyPr/>
                    <a:lstStyle/>
                    <a:p>
                      <a:pPr marL="0" indent="0"/>
                      <a:r>
                        <a:rPr lang="en-GB" sz="1200" dirty="0"/>
                        <a:t>Ongoing CR, % (n)</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rgbClr val="0B41CD"/>
                      </a:solidFill>
                      <a:prstDash val="solid"/>
                      <a:round/>
                      <a:headEnd type="none" w="med" len="med"/>
                      <a:tailEnd type="none" w="med" len="med"/>
                    </a:lnB>
                    <a:solidFill>
                      <a:schemeClr val="bg1"/>
                    </a:solidFill>
                  </a:tcPr>
                </a:tc>
                <a:tc>
                  <a:txBody>
                    <a:bodyPr/>
                    <a:lstStyle/>
                    <a:p>
                      <a:pPr marL="0" indent="0" algn="ctr"/>
                      <a:r>
                        <a:rPr lang="en-GB" sz="1200" b="1" dirty="0"/>
                        <a:t>17.6 </a:t>
                      </a:r>
                      <a:r>
                        <a:rPr lang="en-GB" sz="1200" b="0" dirty="0"/>
                        <a:t>(16)</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rgbClr val="0B41CD"/>
                      </a:solidFill>
                      <a:prstDash val="solid"/>
                      <a:round/>
                      <a:headEnd type="none" w="med" len="med"/>
                      <a:tailEnd type="none" w="med" len="med"/>
                    </a:lnB>
                    <a:solidFill>
                      <a:schemeClr val="bg1"/>
                    </a:solidFill>
                  </a:tcPr>
                </a:tc>
                <a:tc>
                  <a:txBody>
                    <a:bodyPr/>
                    <a:lstStyle/>
                    <a:p>
                      <a:pPr algn="ctr"/>
                      <a:r>
                        <a:rPr lang="en-GB" sz="1200" b="1" dirty="0"/>
                        <a:t>42.1 </a:t>
                      </a:r>
                      <a:r>
                        <a:rPr lang="en-GB" sz="1200" b="0" dirty="0"/>
                        <a:t>(77)</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rgbClr val="0B41CD"/>
                      </a:solidFill>
                      <a:prstDash val="solid"/>
                      <a:round/>
                      <a:headEnd type="none" w="med" len="med"/>
                      <a:tailEnd type="none" w="med" len="med"/>
                    </a:lnB>
                    <a:solidFill>
                      <a:schemeClr val="bg1"/>
                    </a:solidFill>
                  </a:tcPr>
                </a:tc>
                <a:extLst>
                  <a:ext uri="{0D108BD9-81ED-4DB2-BD59-A6C34878D82A}">
                    <a16:rowId xmlns:a16="http://schemas.microsoft.com/office/drawing/2014/main" val="1608148806"/>
                  </a:ext>
                </a:extLst>
              </a:tr>
            </a:tbl>
          </a:graphicData>
        </a:graphic>
      </p:graphicFrame>
      <p:sp>
        <p:nvSpPr>
          <p:cNvPr id="352" name="Freeform 12">
            <a:extLst>
              <a:ext uri="{FF2B5EF4-FFF2-40B4-BE49-F238E27FC236}">
                <a16:creationId xmlns:a16="http://schemas.microsoft.com/office/drawing/2014/main" id="{B533F349-FB13-98BE-9EC2-0B813CC81D38}"/>
              </a:ext>
            </a:extLst>
          </p:cNvPr>
          <p:cNvSpPr/>
          <p:nvPr/>
        </p:nvSpPr>
        <p:spPr>
          <a:xfrm>
            <a:off x="1197263" y="2049582"/>
            <a:ext cx="54494" cy="2666990"/>
          </a:xfrm>
          <a:custGeom>
            <a:avLst/>
            <a:gdLst>
              <a:gd name="connsiteX0" fmla="*/ 0 w 9515"/>
              <a:gd name="connsiteY0" fmla="*/ 0 h 2468413"/>
              <a:gd name="connsiteX1" fmla="*/ 0 w 9515"/>
              <a:gd name="connsiteY1" fmla="*/ 2468414 h 2468413"/>
            </a:gdLst>
            <a:ahLst/>
            <a:cxnLst>
              <a:cxn ang="0">
                <a:pos x="connsiteX0" y="connsiteY0"/>
              </a:cxn>
              <a:cxn ang="0">
                <a:pos x="connsiteX1" y="connsiteY1"/>
              </a:cxn>
            </a:cxnLst>
            <a:rect l="l" t="t" r="r" b="b"/>
            <a:pathLst>
              <a:path w="9515" h="2468413">
                <a:moveTo>
                  <a:pt x="0" y="0"/>
                </a:moveTo>
                <a:lnTo>
                  <a:pt x="0" y="2468414"/>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53" name="Freeform 43">
            <a:extLst>
              <a:ext uri="{FF2B5EF4-FFF2-40B4-BE49-F238E27FC236}">
                <a16:creationId xmlns:a16="http://schemas.microsoft.com/office/drawing/2014/main" id="{589B2D0E-F42F-316F-35E3-899099E0A8A7}"/>
              </a:ext>
            </a:extLst>
          </p:cNvPr>
          <p:cNvSpPr/>
          <p:nvPr/>
        </p:nvSpPr>
        <p:spPr>
          <a:xfrm>
            <a:off x="1154695" y="2117966"/>
            <a:ext cx="42909" cy="10194"/>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56" name="Freeform 44">
            <a:extLst>
              <a:ext uri="{FF2B5EF4-FFF2-40B4-BE49-F238E27FC236}">
                <a16:creationId xmlns:a16="http://schemas.microsoft.com/office/drawing/2014/main" id="{02169691-031E-5F57-707C-8489D14CD877}"/>
              </a:ext>
            </a:extLst>
          </p:cNvPr>
          <p:cNvSpPr/>
          <p:nvPr/>
        </p:nvSpPr>
        <p:spPr>
          <a:xfrm>
            <a:off x="1340018" y="2119187"/>
            <a:ext cx="3389944" cy="2245164"/>
          </a:xfrm>
          <a:custGeom>
            <a:avLst/>
            <a:gdLst>
              <a:gd name="connsiteX0" fmla="*/ 3841608 w 3841608"/>
              <a:gd name="connsiteY0" fmla="*/ 2096338 h 2096338"/>
              <a:gd name="connsiteX1" fmla="*/ 3824481 w 3841608"/>
              <a:gd name="connsiteY1" fmla="*/ 2096338 h 2096338"/>
              <a:gd name="connsiteX2" fmla="*/ 3824481 w 3841608"/>
              <a:gd name="connsiteY2" fmla="*/ 1824778 h 2096338"/>
              <a:gd name="connsiteX3" fmla="*/ 1846632 w 3841608"/>
              <a:gd name="connsiteY3" fmla="*/ 1824778 h 2096338"/>
              <a:gd name="connsiteX4" fmla="*/ 1846632 w 3841608"/>
              <a:gd name="connsiteY4" fmla="*/ 1764240 h 2096338"/>
              <a:gd name="connsiteX5" fmla="*/ 1628352 w 3841608"/>
              <a:gd name="connsiteY5" fmla="*/ 1764240 h 2096338"/>
              <a:gd name="connsiteX6" fmla="*/ 1628352 w 3841608"/>
              <a:gd name="connsiteY6" fmla="*/ 1702847 h 2096338"/>
              <a:gd name="connsiteX7" fmla="*/ 1361353 w 3841608"/>
              <a:gd name="connsiteY7" fmla="*/ 1702847 h 2096338"/>
              <a:gd name="connsiteX8" fmla="*/ 1361353 w 3841608"/>
              <a:gd name="connsiteY8" fmla="*/ 1646783 h 2096338"/>
              <a:gd name="connsiteX9" fmla="*/ 1288846 w 3841608"/>
              <a:gd name="connsiteY9" fmla="*/ 1646783 h 2096338"/>
              <a:gd name="connsiteX10" fmla="*/ 1288846 w 3841608"/>
              <a:gd name="connsiteY10" fmla="*/ 1593670 h 2096338"/>
              <a:gd name="connsiteX11" fmla="*/ 1147544 w 3841608"/>
              <a:gd name="connsiteY11" fmla="*/ 1593670 h 2096338"/>
              <a:gd name="connsiteX12" fmla="*/ 1147544 w 3841608"/>
              <a:gd name="connsiteY12" fmla="*/ 1542080 h 2096338"/>
              <a:gd name="connsiteX13" fmla="*/ 1094449 w 3841608"/>
              <a:gd name="connsiteY13" fmla="*/ 1542080 h 2096338"/>
              <a:gd name="connsiteX14" fmla="*/ 1094449 w 3841608"/>
              <a:gd name="connsiteY14" fmla="*/ 1488968 h 2096338"/>
              <a:gd name="connsiteX15" fmla="*/ 996441 w 3841608"/>
              <a:gd name="connsiteY15" fmla="*/ 1488968 h 2096338"/>
              <a:gd name="connsiteX16" fmla="*/ 996441 w 3841608"/>
              <a:gd name="connsiteY16" fmla="*/ 1441851 h 2096338"/>
              <a:gd name="connsiteX17" fmla="*/ 784155 w 3841608"/>
              <a:gd name="connsiteY17" fmla="*/ 1441851 h 2096338"/>
              <a:gd name="connsiteX18" fmla="*/ 784155 w 3841608"/>
              <a:gd name="connsiteY18" fmla="*/ 1365514 h 2096338"/>
              <a:gd name="connsiteX19" fmla="*/ 776638 w 3841608"/>
              <a:gd name="connsiteY19" fmla="*/ 1365514 h 2096338"/>
              <a:gd name="connsiteX20" fmla="*/ 776638 w 3841608"/>
              <a:gd name="connsiteY20" fmla="*/ 1327345 h 2096338"/>
              <a:gd name="connsiteX21" fmla="*/ 768455 w 3841608"/>
              <a:gd name="connsiteY21" fmla="*/ 1327345 h 2096338"/>
              <a:gd name="connsiteX22" fmla="*/ 768455 w 3841608"/>
              <a:gd name="connsiteY22" fmla="*/ 1289271 h 2096338"/>
              <a:gd name="connsiteX23" fmla="*/ 742954 w 3841608"/>
              <a:gd name="connsiteY23" fmla="*/ 1289271 h 2096338"/>
              <a:gd name="connsiteX24" fmla="*/ 742954 w 3841608"/>
              <a:gd name="connsiteY24" fmla="*/ 1251864 h 2096338"/>
              <a:gd name="connsiteX25" fmla="*/ 725826 w 3841608"/>
              <a:gd name="connsiteY25" fmla="*/ 1251864 h 2096338"/>
              <a:gd name="connsiteX26" fmla="*/ 725826 w 3841608"/>
              <a:gd name="connsiteY26" fmla="*/ 1212933 h 2096338"/>
              <a:gd name="connsiteX27" fmla="*/ 502217 w 3841608"/>
              <a:gd name="connsiteY27" fmla="*/ 1212933 h 2096338"/>
              <a:gd name="connsiteX28" fmla="*/ 502217 w 3841608"/>
              <a:gd name="connsiteY28" fmla="*/ 1175526 h 2096338"/>
              <a:gd name="connsiteX29" fmla="*/ 457400 w 3841608"/>
              <a:gd name="connsiteY29" fmla="*/ 1175526 h 2096338"/>
              <a:gd name="connsiteX30" fmla="*/ 457400 w 3841608"/>
              <a:gd name="connsiteY30" fmla="*/ 1136595 h 2096338"/>
              <a:gd name="connsiteX31" fmla="*/ 420671 w 3841608"/>
              <a:gd name="connsiteY31" fmla="*/ 1136595 h 2096338"/>
              <a:gd name="connsiteX32" fmla="*/ 420671 w 3841608"/>
              <a:gd name="connsiteY32" fmla="*/ 1101472 h 2096338"/>
              <a:gd name="connsiteX33" fmla="*/ 379565 w 3841608"/>
              <a:gd name="connsiteY33" fmla="*/ 1101472 h 2096338"/>
              <a:gd name="connsiteX34" fmla="*/ 379565 w 3841608"/>
              <a:gd name="connsiteY34" fmla="*/ 1068539 h 2096338"/>
              <a:gd name="connsiteX35" fmla="*/ 369859 w 3841608"/>
              <a:gd name="connsiteY35" fmla="*/ 1068539 h 2096338"/>
              <a:gd name="connsiteX36" fmla="*/ 369859 w 3841608"/>
              <a:gd name="connsiteY36" fmla="*/ 977352 h 2096338"/>
              <a:gd name="connsiteX37" fmla="*/ 356443 w 3841608"/>
              <a:gd name="connsiteY37" fmla="*/ 977352 h 2096338"/>
              <a:gd name="connsiteX38" fmla="*/ 356443 w 3841608"/>
              <a:gd name="connsiteY38" fmla="*/ 945941 h 2096338"/>
              <a:gd name="connsiteX39" fmla="*/ 343692 w 3841608"/>
              <a:gd name="connsiteY39" fmla="*/ 945941 h 2096338"/>
              <a:gd name="connsiteX40" fmla="*/ 343692 w 3841608"/>
              <a:gd name="connsiteY40" fmla="*/ 912246 h 2096338"/>
              <a:gd name="connsiteX41" fmla="*/ 327992 w 3841608"/>
              <a:gd name="connsiteY41" fmla="*/ 912246 h 2096338"/>
              <a:gd name="connsiteX42" fmla="*/ 327992 w 3841608"/>
              <a:gd name="connsiteY42" fmla="*/ 883024 h 2096338"/>
              <a:gd name="connsiteX43" fmla="*/ 305536 w 3841608"/>
              <a:gd name="connsiteY43" fmla="*/ 883024 h 2096338"/>
              <a:gd name="connsiteX44" fmla="*/ 305536 w 3841608"/>
              <a:gd name="connsiteY44" fmla="*/ 853898 h 2096338"/>
              <a:gd name="connsiteX45" fmla="*/ 293642 w 3841608"/>
              <a:gd name="connsiteY45" fmla="*/ 853898 h 2096338"/>
              <a:gd name="connsiteX46" fmla="*/ 293642 w 3841608"/>
              <a:gd name="connsiteY46" fmla="*/ 822487 h 2096338"/>
              <a:gd name="connsiteX47" fmla="*/ 282414 w 3841608"/>
              <a:gd name="connsiteY47" fmla="*/ 822487 h 2096338"/>
              <a:gd name="connsiteX48" fmla="*/ 282414 w 3841608"/>
              <a:gd name="connsiteY48" fmla="*/ 792599 h 2096338"/>
              <a:gd name="connsiteX49" fmla="*/ 271186 w 3841608"/>
              <a:gd name="connsiteY49" fmla="*/ 792599 h 2096338"/>
              <a:gd name="connsiteX50" fmla="*/ 271186 w 3841608"/>
              <a:gd name="connsiteY50" fmla="*/ 761189 h 2096338"/>
              <a:gd name="connsiteX51" fmla="*/ 258435 w 3841608"/>
              <a:gd name="connsiteY51" fmla="*/ 761189 h 2096338"/>
              <a:gd name="connsiteX52" fmla="*/ 258435 w 3841608"/>
              <a:gd name="connsiteY52" fmla="*/ 734251 h 2096338"/>
              <a:gd name="connsiteX53" fmla="*/ 251679 w 3841608"/>
              <a:gd name="connsiteY53" fmla="*/ 734251 h 2096338"/>
              <a:gd name="connsiteX54" fmla="*/ 251679 w 3841608"/>
              <a:gd name="connsiteY54" fmla="*/ 703507 h 2096338"/>
              <a:gd name="connsiteX55" fmla="*/ 212857 w 3841608"/>
              <a:gd name="connsiteY55" fmla="*/ 703507 h 2096338"/>
              <a:gd name="connsiteX56" fmla="*/ 212857 w 3841608"/>
              <a:gd name="connsiteY56" fmla="*/ 642208 h 2096338"/>
              <a:gd name="connsiteX57" fmla="*/ 206862 w 3841608"/>
              <a:gd name="connsiteY57" fmla="*/ 642208 h 2096338"/>
              <a:gd name="connsiteX58" fmla="*/ 206862 w 3841608"/>
              <a:gd name="connsiteY58" fmla="*/ 615271 h 2096338"/>
              <a:gd name="connsiteX59" fmla="*/ 200107 w 3841608"/>
              <a:gd name="connsiteY59" fmla="*/ 615271 h 2096338"/>
              <a:gd name="connsiteX60" fmla="*/ 200107 w 3841608"/>
              <a:gd name="connsiteY60" fmla="*/ 584622 h 2096338"/>
              <a:gd name="connsiteX61" fmla="*/ 193446 w 3841608"/>
              <a:gd name="connsiteY61" fmla="*/ 584622 h 2096338"/>
              <a:gd name="connsiteX62" fmla="*/ 193446 w 3841608"/>
              <a:gd name="connsiteY62" fmla="*/ 528558 h 2096338"/>
              <a:gd name="connsiteX63" fmla="*/ 185168 w 3841608"/>
              <a:gd name="connsiteY63" fmla="*/ 528558 h 2096338"/>
              <a:gd name="connsiteX64" fmla="*/ 185168 w 3841608"/>
              <a:gd name="connsiteY64" fmla="*/ 497147 h 2096338"/>
              <a:gd name="connsiteX65" fmla="*/ 177746 w 3841608"/>
              <a:gd name="connsiteY65" fmla="*/ 497147 h 2096338"/>
              <a:gd name="connsiteX66" fmla="*/ 177746 w 3841608"/>
              <a:gd name="connsiteY66" fmla="*/ 465641 h 2096338"/>
              <a:gd name="connsiteX67" fmla="*/ 169467 w 3841608"/>
              <a:gd name="connsiteY67" fmla="*/ 465641 h 2096338"/>
              <a:gd name="connsiteX68" fmla="*/ 169467 w 3841608"/>
              <a:gd name="connsiteY68" fmla="*/ 406627 h 2096338"/>
              <a:gd name="connsiteX69" fmla="*/ 160523 w 3841608"/>
              <a:gd name="connsiteY69" fmla="*/ 406627 h 2096338"/>
              <a:gd name="connsiteX70" fmla="*/ 160523 w 3841608"/>
              <a:gd name="connsiteY70" fmla="*/ 351230 h 2096338"/>
              <a:gd name="connsiteX71" fmla="*/ 157764 w 3841608"/>
              <a:gd name="connsiteY71" fmla="*/ 351230 h 2096338"/>
              <a:gd name="connsiteX72" fmla="*/ 157764 w 3841608"/>
              <a:gd name="connsiteY72" fmla="*/ 323151 h 2096338"/>
              <a:gd name="connsiteX73" fmla="*/ 147487 w 3841608"/>
              <a:gd name="connsiteY73" fmla="*/ 323151 h 2096338"/>
              <a:gd name="connsiteX74" fmla="*/ 147487 w 3841608"/>
              <a:gd name="connsiteY74" fmla="*/ 292216 h 2096338"/>
              <a:gd name="connsiteX75" fmla="*/ 142158 w 3841608"/>
              <a:gd name="connsiteY75" fmla="*/ 292216 h 2096338"/>
              <a:gd name="connsiteX76" fmla="*/ 142158 w 3841608"/>
              <a:gd name="connsiteY76" fmla="*/ 262138 h 2096338"/>
              <a:gd name="connsiteX77" fmla="*/ 120083 w 3841608"/>
              <a:gd name="connsiteY77" fmla="*/ 262138 h 2096338"/>
              <a:gd name="connsiteX78" fmla="*/ 120083 w 3841608"/>
              <a:gd name="connsiteY78" fmla="*/ 233677 h 2096338"/>
              <a:gd name="connsiteX79" fmla="*/ 114659 w 3841608"/>
              <a:gd name="connsiteY79" fmla="*/ 233677 h 2096338"/>
              <a:gd name="connsiteX80" fmla="*/ 114659 w 3841608"/>
              <a:gd name="connsiteY80" fmla="*/ 203885 h 2096338"/>
              <a:gd name="connsiteX81" fmla="*/ 104954 w 3841608"/>
              <a:gd name="connsiteY81" fmla="*/ 203885 h 2096338"/>
              <a:gd name="connsiteX82" fmla="*/ 104954 w 3841608"/>
              <a:gd name="connsiteY82" fmla="*/ 176948 h 2096338"/>
              <a:gd name="connsiteX83" fmla="*/ 95534 w 3841608"/>
              <a:gd name="connsiteY83" fmla="*/ 176948 h 2096338"/>
              <a:gd name="connsiteX84" fmla="*/ 95534 w 3841608"/>
              <a:gd name="connsiteY84" fmla="*/ 115649 h 2096338"/>
              <a:gd name="connsiteX85" fmla="*/ 89824 w 3841608"/>
              <a:gd name="connsiteY85" fmla="*/ 115649 h 2096338"/>
              <a:gd name="connsiteX86" fmla="*/ 89824 w 3841608"/>
              <a:gd name="connsiteY86" fmla="*/ 88712 h 2096338"/>
              <a:gd name="connsiteX87" fmla="*/ 86494 w 3841608"/>
              <a:gd name="connsiteY87" fmla="*/ 88712 h 2096338"/>
              <a:gd name="connsiteX88" fmla="*/ 86494 w 3841608"/>
              <a:gd name="connsiteY88" fmla="*/ 57872 h 2096338"/>
              <a:gd name="connsiteX89" fmla="*/ 62706 w 3841608"/>
              <a:gd name="connsiteY89" fmla="*/ 57872 h 2096338"/>
              <a:gd name="connsiteX90" fmla="*/ 62706 w 3841608"/>
              <a:gd name="connsiteY90" fmla="*/ 30649 h 2096338"/>
              <a:gd name="connsiteX91" fmla="*/ 35587 w 3841608"/>
              <a:gd name="connsiteY91" fmla="*/ 30649 h 2096338"/>
              <a:gd name="connsiteX92" fmla="*/ 35587 w 3841608"/>
              <a:gd name="connsiteY92" fmla="*/ 0 h 2096338"/>
              <a:gd name="connsiteX93" fmla="*/ 0 w 3841608"/>
              <a:gd name="connsiteY93" fmla="*/ 0 h 20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841608" h="2096338">
                <a:moveTo>
                  <a:pt x="3841608" y="2096338"/>
                </a:moveTo>
                <a:lnTo>
                  <a:pt x="3824481" y="2096338"/>
                </a:lnTo>
                <a:lnTo>
                  <a:pt x="3824481" y="1824778"/>
                </a:lnTo>
                <a:lnTo>
                  <a:pt x="1846632" y="1824778"/>
                </a:lnTo>
                <a:lnTo>
                  <a:pt x="1846632" y="1764240"/>
                </a:lnTo>
                <a:lnTo>
                  <a:pt x="1628352" y="1764240"/>
                </a:lnTo>
                <a:lnTo>
                  <a:pt x="1628352" y="1702847"/>
                </a:lnTo>
                <a:lnTo>
                  <a:pt x="1361353" y="1702847"/>
                </a:lnTo>
                <a:lnTo>
                  <a:pt x="1361353" y="1646783"/>
                </a:lnTo>
                <a:lnTo>
                  <a:pt x="1288846" y="1646783"/>
                </a:lnTo>
                <a:lnTo>
                  <a:pt x="1288846" y="1593670"/>
                </a:lnTo>
                <a:lnTo>
                  <a:pt x="1147544" y="1593670"/>
                </a:lnTo>
                <a:lnTo>
                  <a:pt x="1147544" y="1542080"/>
                </a:lnTo>
                <a:lnTo>
                  <a:pt x="1094449" y="1542080"/>
                </a:lnTo>
                <a:lnTo>
                  <a:pt x="1094449" y="1488968"/>
                </a:lnTo>
                <a:lnTo>
                  <a:pt x="996441" y="1488968"/>
                </a:lnTo>
                <a:lnTo>
                  <a:pt x="996441" y="1441851"/>
                </a:lnTo>
                <a:lnTo>
                  <a:pt x="784155" y="1441851"/>
                </a:lnTo>
                <a:lnTo>
                  <a:pt x="784155" y="1365514"/>
                </a:lnTo>
                <a:lnTo>
                  <a:pt x="776638" y="1365514"/>
                </a:lnTo>
                <a:lnTo>
                  <a:pt x="776638" y="1327345"/>
                </a:lnTo>
                <a:lnTo>
                  <a:pt x="768455" y="1327345"/>
                </a:lnTo>
                <a:lnTo>
                  <a:pt x="768455" y="1289271"/>
                </a:lnTo>
                <a:lnTo>
                  <a:pt x="742954" y="1289271"/>
                </a:lnTo>
                <a:lnTo>
                  <a:pt x="742954" y="1251864"/>
                </a:lnTo>
                <a:lnTo>
                  <a:pt x="725826" y="1251864"/>
                </a:lnTo>
                <a:lnTo>
                  <a:pt x="725826" y="1212933"/>
                </a:lnTo>
                <a:lnTo>
                  <a:pt x="502217" y="1212933"/>
                </a:lnTo>
                <a:lnTo>
                  <a:pt x="502217" y="1175526"/>
                </a:lnTo>
                <a:lnTo>
                  <a:pt x="457400" y="1175526"/>
                </a:lnTo>
                <a:lnTo>
                  <a:pt x="457400" y="1136595"/>
                </a:lnTo>
                <a:lnTo>
                  <a:pt x="420671" y="1136595"/>
                </a:lnTo>
                <a:lnTo>
                  <a:pt x="420671" y="1101472"/>
                </a:lnTo>
                <a:lnTo>
                  <a:pt x="379565" y="1101472"/>
                </a:lnTo>
                <a:lnTo>
                  <a:pt x="379565" y="1068539"/>
                </a:lnTo>
                <a:lnTo>
                  <a:pt x="369859" y="1068539"/>
                </a:lnTo>
                <a:lnTo>
                  <a:pt x="369859" y="977352"/>
                </a:lnTo>
                <a:lnTo>
                  <a:pt x="356443" y="977352"/>
                </a:lnTo>
                <a:lnTo>
                  <a:pt x="356443" y="945941"/>
                </a:lnTo>
                <a:lnTo>
                  <a:pt x="343692" y="945941"/>
                </a:lnTo>
                <a:lnTo>
                  <a:pt x="343692" y="912246"/>
                </a:lnTo>
                <a:lnTo>
                  <a:pt x="327992" y="912246"/>
                </a:lnTo>
                <a:lnTo>
                  <a:pt x="327992" y="883024"/>
                </a:lnTo>
                <a:lnTo>
                  <a:pt x="305536" y="883024"/>
                </a:lnTo>
                <a:lnTo>
                  <a:pt x="305536" y="853898"/>
                </a:lnTo>
                <a:lnTo>
                  <a:pt x="293642" y="853898"/>
                </a:lnTo>
                <a:lnTo>
                  <a:pt x="293642" y="822487"/>
                </a:lnTo>
                <a:lnTo>
                  <a:pt x="282414" y="822487"/>
                </a:lnTo>
                <a:lnTo>
                  <a:pt x="282414" y="792599"/>
                </a:lnTo>
                <a:lnTo>
                  <a:pt x="271186" y="792599"/>
                </a:lnTo>
                <a:lnTo>
                  <a:pt x="271186" y="761189"/>
                </a:lnTo>
                <a:lnTo>
                  <a:pt x="258435" y="761189"/>
                </a:lnTo>
                <a:lnTo>
                  <a:pt x="258435" y="734251"/>
                </a:lnTo>
                <a:lnTo>
                  <a:pt x="251679" y="734251"/>
                </a:lnTo>
                <a:lnTo>
                  <a:pt x="251679" y="703507"/>
                </a:lnTo>
                <a:lnTo>
                  <a:pt x="212857" y="703507"/>
                </a:lnTo>
                <a:lnTo>
                  <a:pt x="212857" y="642208"/>
                </a:lnTo>
                <a:lnTo>
                  <a:pt x="206862" y="642208"/>
                </a:lnTo>
                <a:lnTo>
                  <a:pt x="206862" y="615271"/>
                </a:lnTo>
                <a:lnTo>
                  <a:pt x="200107" y="615271"/>
                </a:lnTo>
                <a:lnTo>
                  <a:pt x="200107" y="584622"/>
                </a:lnTo>
                <a:lnTo>
                  <a:pt x="193446" y="584622"/>
                </a:lnTo>
                <a:lnTo>
                  <a:pt x="193446" y="528558"/>
                </a:lnTo>
                <a:lnTo>
                  <a:pt x="185168" y="528558"/>
                </a:lnTo>
                <a:lnTo>
                  <a:pt x="185168" y="497147"/>
                </a:lnTo>
                <a:lnTo>
                  <a:pt x="177746" y="497147"/>
                </a:lnTo>
                <a:lnTo>
                  <a:pt x="177746" y="465641"/>
                </a:lnTo>
                <a:lnTo>
                  <a:pt x="169467" y="465641"/>
                </a:lnTo>
                <a:lnTo>
                  <a:pt x="169467" y="406627"/>
                </a:lnTo>
                <a:lnTo>
                  <a:pt x="160523" y="406627"/>
                </a:lnTo>
                <a:lnTo>
                  <a:pt x="160523" y="351230"/>
                </a:lnTo>
                <a:lnTo>
                  <a:pt x="157764" y="351230"/>
                </a:lnTo>
                <a:lnTo>
                  <a:pt x="157764" y="323151"/>
                </a:lnTo>
                <a:lnTo>
                  <a:pt x="147487" y="323151"/>
                </a:lnTo>
                <a:lnTo>
                  <a:pt x="147487" y="292216"/>
                </a:lnTo>
                <a:lnTo>
                  <a:pt x="142158" y="292216"/>
                </a:lnTo>
                <a:lnTo>
                  <a:pt x="142158" y="262138"/>
                </a:lnTo>
                <a:lnTo>
                  <a:pt x="120083" y="262138"/>
                </a:lnTo>
                <a:lnTo>
                  <a:pt x="120083" y="233677"/>
                </a:lnTo>
                <a:lnTo>
                  <a:pt x="114659" y="233677"/>
                </a:lnTo>
                <a:lnTo>
                  <a:pt x="114659" y="203885"/>
                </a:lnTo>
                <a:lnTo>
                  <a:pt x="104954" y="203885"/>
                </a:lnTo>
                <a:lnTo>
                  <a:pt x="104954" y="176948"/>
                </a:lnTo>
                <a:lnTo>
                  <a:pt x="95534" y="176948"/>
                </a:lnTo>
                <a:lnTo>
                  <a:pt x="95534" y="115649"/>
                </a:lnTo>
                <a:lnTo>
                  <a:pt x="89824" y="115649"/>
                </a:lnTo>
                <a:lnTo>
                  <a:pt x="89824" y="88712"/>
                </a:lnTo>
                <a:lnTo>
                  <a:pt x="86494" y="88712"/>
                </a:lnTo>
                <a:lnTo>
                  <a:pt x="86494" y="57872"/>
                </a:lnTo>
                <a:lnTo>
                  <a:pt x="62706" y="57872"/>
                </a:lnTo>
                <a:lnTo>
                  <a:pt x="62706" y="30649"/>
                </a:lnTo>
                <a:lnTo>
                  <a:pt x="35587" y="30649"/>
                </a:lnTo>
                <a:lnTo>
                  <a:pt x="35587" y="0"/>
                </a:lnTo>
                <a:lnTo>
                  <a:pt x="0" y="0"/>
                </a:lnTo>
              </a:path>
            </a:pathLst>
          </a:custGeom>
          <a:noFill/>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57" name="Freeform 45">
            <a:extLst>
              <a:ext uri="{FF2B5EF4-FFF2-40B4-BE49-F238E27FC236}">
                <a16:creationId xmlns:a16="http://schemas.microsoft.com/office/drawing/2014/main" id="{82AB85C7-951D-13DF-25F1-D8A475BB98F8}"/>
              </a:ext>
            </a:extLst>
          </p:cNvPr>
          <p:cNvSpPr/>
          <p:nvPr/>
        </p:nvSpPr>
        <p:spPr>
          <a:xfrm>
            <a:off x="1338593" y="2116743"/>
            <a:ext cx="4226408" cy="1563786"/>
          </a:xfrm>
          <a:custGeom>
            <a:avLst/>
            <a:gdLst>
              <a:gd name="connsiteX0" fmla="*/ 4789521 w 4789521"/>
              <a:gd name="connsiteY0" fmla="*/ 1460127 h 1460126"/>
              <a:gd name="connsiteX1" fmla="*/ 4235066 w 4789521"/>
              <a:gd name="connsiteY1" fmla="*/ 1460127 h 1460126"/>
              <a:gd name="connsiteX2" fmla="*/ 4235066 w 4789521"/>
              <a:gd name="connsiteY2" fmla="*/ 1388834 h 1460126"/>
              <a:gd name="connsiteX3" fmla="*/ 3525320 w 4789521"/>
              <a:gd name="connsiteY3" fmla="*/ 1388834 h 1460126"/>
              <a:gd name="connsiteX4" fmla="*/ 3525320 w 4789521"/>
              <a:gd name="connsiteY4" fmla="*/ 1344383 h 1460126"/>
              <a:gd name="connsiteX5" fmla="*/ 2901022 w 4789521"/>
              <a:gd name="connsiteY5" fmla="*/ 1344383 h 1460126"/>
              <a:gd name="connsiteX6" fmla="*/ 2901022 w 4789521"/>
              <a:gd name="connsiteY6" fmla="*/ 1318207 h 1460126"/>
              <a:gd name="connsiteX7" fmla="*/ 2872095 w 4789521"/>
              <a:gd name="connsiteY7" fmla="*/ 1318207 h 1460126"/>
              <a:gd name="connsiteX8" fmla="*/ 2872095 w 4789521"/>
              <a:gd name="connsiteY8" fmla="*/ 1290699 h 1460126"/>
              <a:gd name="connsiteX9" fmla="*/ 2579310 w 4789521"/>
              <a:gd name="connsiteY9" fmla="*/ 1290699 h 1460126"/>
              <a:gd name="connsiteX10" fmla="*/ 2579310 w 4789521"/>
              <a:gd name="connsiteY10" fmla="*/ 1269568 h 1460126"/>
              <a:gd name="connsiteX11" fmla="*/ 2400042 w 4789521"/>
              <a:gd name="connsiteY11" fmla="*/ 1269568 h 1460126"/>
              <a:gd name="connsiteX12" fmla="*/ 2400042 w 4789521"/>
              <a:gd name="connsiteY12" fmla="*/ 1244154 h 1460126"/>
              <a:gd name="connsiteX13" fmla="*/ 2228671 w 4789521"/>
              <a:gd name="connsiteY13" fmla="*/ 1244154 h 1460126"/>
              <a:gd name="connsiteX14" fmla="*/ 2228671 w 4789521"/>
              <a:gd name="connsiteY14" fmla="*/ 1222261 h 1460126"/>
              <a:gd name="connsiteX15" fmla="*/ 2139038 w 4789521"/>
              <a:gd name="connsiteY15" fmla="*/ 1222261 h 1460126"/>
              <a:gd name="connsiteX16" fmla="*/ 2139038 w 4789521"/>
              <a:gd name="connsiteY16" fmla="*/ 1202463 h 1460126"/>
              <a:gd name="connsiteX17" fmla="*/ 2037509 w 4789521"/>
              <a:gd name="connsiteY17" fmla="*/ 1202463 h 1460126"/>
              <a:gd name="connsiteX18" fmla="*/ 2037509 w 4789521"/>
              <a:gd name="connsiteY18" fmla="*/ 1186948 h 1460126"/>
              <a:gd name="connsiteX19" fmla="*/ 1944354 w 4789521"/>
              <a:gd name="connsiteY19" fmla="*/ 1186948 h 1460126"/>
              <a:gd name="connsiteX20" fmla="*/ 1944354 w 4789521"/>
              <a:gd name="connsiteY20" fmla="*/ 1165055 h 1460126"/>
              <a:gd name="connsiteX21" fmla="*/ 1813805 w 4789521"/>
              <a:gd name="connsiteY21" fmla="*/ 1165055 h 1460126"/>
              <a:gd name="connsiteX22" fmla="*/ 1813805 w 4789521"/>
              <a:gd name="connsiteY22" fmla="*/ 1150302 h 1460126"/>
              <a:gd name="connsiteX23" fmla="*/ 1702381 w 4789521"/>
              <a:gd name="connsiteY23" fmla="*/ 1150302 h 1460126"/>
              <a:gd name="connsiteX24" fmla="*/ 1702381 w 4789521"/>
              <a:gd name="connsiteY24" fmla="*/ 1132598 h 1460126"/>
              <a:gd name="connsiteX25" fmla="*/ 1487240 w 4789521"/>
              <a:gd name="connsiteY25" fmla="*/ 1132598 h 1460126"/>
              <a:gd name="connsiteX26" fmla="*/ 1487240 w 4789521"/>
              <a:gd name="connsiteY26" fmla="*/ 1112133 h 1460126"/>
              <a:gd name="connsiteX27" fmla="*/ 1467448 w 4789521"/>
              <a:gd name="connsiteY27" fmla="*/ 1112133 h 1460126"/>
              <a:gd name="connsiteX28" fmla="*/ 1467448 w 4789521"/>
              <a:gd name="connsiteY28" fmla="*/ 1096618 h 1460126"/>
              <a:gd name="connsiteX29" fmla="*/ 1379241 w 4789521"/>
              <a:gd name="connsiteY29" fmla="*/ 1096618 h 1460126"/>
              <a:gd name="connsiteX30" fmla="*/ 1379241 w 4789521"/>
              <a:gd name="connsiteY30" fmla="*/ 1079009 h 1460126"/>
              <a:gd name="connsiteX31" fmla="*/ 1348888 w 4789521"/>
              <a:gd name="connsiteY31" fmla="*/ 1079009 h 1460126"/>
              <a:gd name="connsiteX32" fmla="*/ 1348888 w 4789521"/>
              <a:gd name="connsiteY32" fmla="*/ 1063494 h 1460126"/>
              <a:gd name="connsiteX33" fmla="*/ 1335471 w 4789521"/>
              <a:gd name="connsiteY33" fmla="*/ 1063494 h 1460126"/>
              <a:gd name="connsiteX34" fmla="*/ 1335471 w 4789521"/>
              <a:gd name="connsiteY34" fmla="*/ 1048645 h 1460126"/>
              <a:gd name="connsiteX35" fmla="*/ 1299503 w 4789521"/>
              <a:gd name="connsiteY35" fmla="*/ 1048645 h 1460126"/>
              <a:gd name="connsiteX36" fmla="*/ 1299503 w 4789521"/>
              <a:gd name="connsiteY36" fmla="*/ 1019709 h 1460126"/>
              <a:gd name="connsiteX37" fmla="*/ 1238130 w 4789521"/>
              <a:gd name="connsiteY37" fmla="*/ 1019709 h 1460126"/>
              <a:gd name="connsiteX38" fmla="*/ 1238130 w 4789521"/>
              <a:gd name="connsiteY38" fmla="*/ 989345 h 1460126"/>
              <a:gd name="connsiteX39" fmla="*/ 1192266 w 4789521"/>
              <a:gd name="connsiteY39" fmla="*/ 989345 h 1460126"/>
              <a:gd name="connsiteX40" fmla="*/ 1192266 w 4789521"/>
              <a:gd name="connsiteY40" fmla="*/ 973164 h 1460126"/>
              <a:gd name="connsiteX41" fmla="*/ 1027176 w 4789521"/>
              <a:gd name="connsiteY41" fmla="*/ 973164 h 1460126"/>
              <a:gd name="connsiteX42" fmla="*/ 1027176 w 4789521"/>
              <a:gd name="connsiteY42" fmla="*/ 959743 h 1460126"/>
              <a:gd name="connsiteX43" fmla="*/ 964470 w 4789521"/>
              <a:gd name="connsiteY43" fmla="*/ 959743 h 1460126"/>
              <a:gd name="connsiteX44" fmla="*/ 964470 w 4789521"/>
              <a:gd name="connsiteY44" fmla="*/ 943466 h 1460126"/>
              <a:gd name="connsiteX45" fmla="*/ 952481 w 4789521"/>
              <a:gd name="connsiteY45" fmla="*/ 943466 h 1460126"/>
              <a:gd name="connsiteX46" fmla="*/ 952481 w 4789521"/>
              <a:gd name="connsiteY46" fmla="*/ 930045 h 1460126"/>
              <a:gd name="connsiteX47" fmla="*/ 942585 w 4789521"/>
              <a:gd name="connsiteY47" fmla="*/ 930045 h 1460126"/>
              <a:gd name="connsiteX48" fmla="*/ 942585 w 4789521"/>
              <a:gd name="connsiteY48" fmla="*/ 913198 h 1460126"/>
              <a:gd name="connsiteX49" fmla="*/ 918606 w 4789521"/>
              <a:gd name="connsiteY49" fmla="*/ 913198 h 1460126"/>
              <a:gd name="connsiteX50" fmla="*/ 918606 w 4789521"/>
              <a:gd name="connsiteY50" fmla="*/ 898349 h 1460126"/>
              <a:gd name="connsiteX51" fmla="*/ 902335 w 4789521"/>
              <a:gd name="connsiteY51" fmla="*/ 898349 h 1460126"/>
              <a:gd name="connsiteX52" fmla="*/ 902335 w 4789521"/>
              <a:gd name="connsiteY52" fmla="*/ 869413 h 1460126"/>
              <a:gd name="connsiteX53" fmla="*/ 867033 w 4789521"/>
              <a:gd name="connsiteY53" fmla="*/ 869413 h 1460126"/>
              <a:gd name="connsiteX54" fmla="*/ 867033 w 4789521"/>
              <a:gd name="connsiteY54" fmla="*/ 854564 h 1460126"/>
              <a:gd name="connsiteX55" fmla="*/ 867033 w 4789521"/>
              <a:gd name="connsiteY55" fmla="*/ 826390 h 1460126"/>
              <a:gd name="connsiteX56" fmla="*/ 850857 w 4789521"/>
              <a:gd name="connsiteY56" fmla="*/ 826390 h 1460126"/>
              <a:gd name="connsiteX57" fmla="*/ 850857 w 4789521"/>
              <a:gd name="connsiteY57" fmla="*/ 810875 h 1460126"/>
              <a:gd name="connsiteX58" fmla="*/ 824024 w 4789521"/>
              <a:gd name="connsiteY58" fmla="*/ 810875 h 1460126"/>
              <a:gd name="connsiteX59" fmla="*/ 824024 w 4789521"/>
              <a:gd name="connsiteY59" fmla="*/ 783271 h 1460126"/>
              <a:gd name="connsiteX60" fmla="*/ 815556 w 4789521"/>
              <a:gd name="connsiteY60" fmla="*/ 783271 h 1460126"/>
              <a:gd name="connsiteX61" fmla="*/ 815556 w 4789521"/>
              <a:gd name="connsiteY61" fmla="*/ 768518 h 1460126"/>
              <a:gd name="connsiteX62" fmla="*/ 795098 w 4789521"/>
              <a:gd name="connsiteY62" fmla="*/ 768518 h 1460126"/>
              <a:gd name="connsiteX63" fmla="*/ 795098 w 4789521"/>
              <a:gd name="connsiteY63" fmla="*/ 757191 h 1460126"/>
              <a:gd name="connsiteX64" fmla="*/ 778922 w 4789521"/>
              <a:gd name="connsiteY64" fmla="*/ 757191 h 1460126"/>
              <a:gd name="connsiteX65" fmla="*/ 778922 w 4789521"/>
              <a:gd name="connsiteY65" fmla="*/ 738154 h 1460126"/>
              <a:gd name="connsiteX66" fmla="*/ 759130 w 4789521"/>
              <a:gd name="connsiteY66" fmla="*/ 738154 h 1460126"/>
              <a:gd name="connsiteX67" fmla="*/ 759130 w 4789521"/>
              <a:gd name="connsiteY67" fmla="*/ 712074 h 1460126"/>
              <a:gd name="connsiteX68" fmla="*/ 747141 w 4789521"/>
              <a:gd name="connsiteY68" fmla="*/ 712074 h 1460126"/>
              <a:gd name="connsiteX69" fmla="*/ 747141 w 4789521"/>
              <a:gd name="connsiteY69" fmla="*/ 695797 h 1460126"/>
              <a:gd name="connsiteX70" fmla="*/ 699184 w 4789521"/>
              <a:gd name="connsiteY70" fmla="*/ 695797 h 1460126"/>
              <a:gd name="connsiteX71" fmla="*/ 699184 w 4789521"/>
              <a:gd name="connsiteY71" fmla="*/ 680282 h 1460126"/>
              <a:gd name="connsiteX72" fmla="*/ 666736 w 4789521"/>
              <a:gd name="connsiteY72" fmla="*/ 680282 h 1460126"/>
              <a:gd name="connsiteX73" fmla="*/ 666736 w 4789521"/>
              <a:gd name="connsiteY73" fmla="*/ 664005 h 1460126"/>
              <a:gd name="connsiteX74" fmla="*/ 607456 w 4789521"/>
              <a:gd name="connsiteY74" fmla="*/ 664005 h 1460126"/>
              <a:gd name="connsiteX75" fmla="*/ 607456 w 4789521"/>
              <a:gd name="connsiteY75" fmla="*/ 637925 h 1460126"/>
              <a:gd name="connsiteX76" fmla="*/ 569395 w 4789521"/>
              <a:gd name="connsiteY76" fmla="*/ 637925 h 1460126"/>
              <a:gd name="connsiteX77" fmla="*/ 569395 w 4789521"/>
              <a:gd name="connsiteY77" fmla="*/ 621744 h 1460126"/>
              <a:gd name="connsiteX78" fmla="*/ 497364 w 4789521"/>
              <a:gd name="connsiteY78" fmla="*/ 621744 h 1460126"/>
              <a:gd name="connsiteX79" fmla="*/ 497364 w 4789521"/>
              <a:gd name="connsiteY79" fmla="*/ 608323 h 1460126"/>
              <a:gd name="connsiteX80" fmla="*/ 475574 w 4789521"/>
              <a:gd name="connsiteY80" fmla="*/ 608323 h 1460126"/>
              <a:gd name="connsiteX81" fmla="*/ 459303 w 4789521"/>
              <a:gd name="connsiteY81" fmla="*/ 608323 h 1460126"/>
              <a:gd name="connsiteX82" fmla="*/ 459303 w 4789521"/>
              <a:gd name="connsiteY82" fmla="*/ 565204 h 1460126"/>
              <a:gd name="connsiteX83" fmla="*/ 428949 w 4789521"/>
              <a:gd name="connsiteY83" fmla="*/ 565204 h 1460126"/>
              <a:gd name="connsiteX84" fmla="*/ 428949 w 4789521"/>
              <a:gd name="connsiteY84" fmla="*/ 534936 h 1460126"/>
              <a:gd name="connsiteX85" fmla="*/ 414201 w 4789521"/>
              <a:gd name="connsiteY85" fmla="*/ 534936 h 1460126"/>
              <a:gd name="connsiteX86" fmla="*/ 414201 w 4789521"/>
              <a:gd name="connsiteY86" fmla="*/ 516565 h 1460126"/>
              <a:gd name="connsiteX87" fmla="*/ 404305 w 4789521"/>
              <a:gd name="connsiteY87" fmla="*/ 516565 h 1460126"/>
              <a:gd name="connsiteX88" fmla="*/ 404305 w 4789521"/>
              <a:gd name="connsiteY88" fmla="*/ 480585 h 1460126"/>
              <a:gd name="connsiteX89" fmla="*/ 392315 w 4789521"/>
              <a:gd name="connsiteY89" fmla="*/ 480585 h 1460126"/>
              <a:gd name="connsiteX90" fmla="*/ 392315 w 4789521"/>
              <a:gd name="connsiteY90" fmla="*/ 450222 h 1460126"/>
              <a:gd name="connsiteX91" fmla="*/ 371858 w 4789521"/>
              <a:gd name="connsiteY91" fmla="*/ 450222 h 1460126"/>
              <a:gd name="connsiteX92" fmla="*/ 371858 w 4789521"/>
              <a:gd name="connsiteY92" fmla="*/ 400821 h 1460126"/>
              <a:gd name="connsiteX93" fmla="*/ 364816 w 4789521"/>
              <a:gd name="connsiteY93" fmla="*/ 400821 h 1460126"/>
              <a:gd name="connsiteX94" fmla="*/ 364816 w 4789521"/>
              <a:gd name="connsiteY94" fmla="*/ 373979 h 1460126"/>
              <a:gd name="connsiteX95" fmla="*/ 357014 w 4789521"/>
              <a:gd name="connsiteY95" fmla="*/ 373979 h 1460126"/>
              <a:gd name="connsiteX96" fmla="*/ 357014 w 4789521"/>
              <a:gd name="connsiteY96" fmla="*/ 340855 h 1460126"/>
              <a:gd name="connsiteX97" fmla="*/ 335128 w 4789521"/>
              <a:gd name="connsiteY97" fmla="*/ 340855 h 1460126"/>
              <a:gd name="connsiteX98" fmla="*/ 335128 w 4789521"/>
              <a:gd name="connsiteY98" fmla="*/ 313347 h 1460126"/>
              <a:gd name="connsiteX99" fmla="*/ 301254 w 4789521"/>
              <a:gd name="connsiteY99" fmla="*/ 313347 h 1460126"/>
              <a:gd name="connsiteX100" fmla="*/ 301254 w 4789521"/>
              <a:gd name="connsiteY100" fmla="*/ 298498 h 1460126"/>
              <a:gd name="connsiteX101" fmla="*/ 242069 w 4789521"/>
              <a:gd name="connsiteY101" fmla="*/ 298498 h 1460126"/>
              <a:gd name="connsiteX102" fmla="*/ 242069 w 4789521"/>
              <a:gd name="connsiteY102" fmla="*/ 282983 h 1460126"/>
              <a:gd name="connsiteX103" fmla="*/ 220850 w 4789521"/>
              <a:gd name="connsiteY103" fmla="*/ 282983 h 1460126"/>
              <a:gd name="connsiteX104" fmla="*/ 220850 w 4789521"/>
              <a:gd name="connsiteY104" fmla="*/ 270228 h 1460126"/>
              <a:gd name="connsiteX105" fmla="*/ 210288 w 4789521"/>
              <a:gd name="connsiteY105" fmla="*/ 270228 h 1460126"/>
              <a:gd name="connsiteX106" fmla="*/ 210288 w 4789521"/>
              <a:gd name="connsiteY106" fmla="*/ 239198 h 1460126"/>
              <a:gd name="connsiteX107" fmla="*/ 203247 w 4789521"/>
              <a:gd name="connsiteY107" fmla="*/ 239198 h 1460126"/>
              <a:gd name="connsiteX108" fmla="*/ 203247 w 4789521"/>
              <a:gd name="connsiteY108" fmla="*/ 218733 h 1460126"/>
              <a:gd name="connsiteX109" fmla="*/ 194778 w 4789521"/>
              <a:gd name="connsiteY109" fmla="*/ 218733 h 1460126"/>
              <a:gd name="connsiteX110" fmla="*/ 194778 w 4789521"/>
              <a:gd name="connsiteY110" fmla="*/ 203218 h 1460126"/>
              <a:gd name="connsiteX111" fmla="*/ 177841 w 4789521"/>
              <a:gd name="connsiteY111" fmla="*/ 203218 h 1460126"/>
              <a:gd name="connsiteX112" fmla="*/ 177841 w 4789521"/>
              <a:gd name="connsiteY112" fmla="*/ 188370 h 1460126"/>
              <a:gd name="connsiteX113" fmla="*/ 154528 w 4789521"/>
              <a:gd name="connsiteY113" fmla="*/ 188370 h 1460126"/>
              <a:gd name="connsiteX114" fmla="*/ 154528 w 4789521"/>
              <a:gd name="connsiteY114" fmla="*/ 164383 h 1460126"/>
              <a:gd name="connsiteX115" fmla="*/ 146821 w 4789521"/>
              <a:gd name="connsiteY115" fmla="*/ 164383 h 1460126"/>
              <a:gd name="connsiteX116" fmla="*/ 146821 w 4789521"/>
              <a:gd name="connsiteY116" fmla="*/ 126310 h 1460126"/>
              <a:gd name="connsiteX117" fmla="*/ 124936 w 4789521"/>
              <a:gd name="connsiteY117" fmla="*/ 126310 h 1460126"/>
              <a:gd name="connsiteX118" fmla="*/ 124936 w 4789521"/>
              <a:gd name="connsiteY118" fmla="*/ 96612 h 1460126"/>
              <a:gd name="connsiteX119" fmla="*/ 92489 w 4789521"/>
              <a:gd name="connsiteY119" fmla="*/ 96612 h 1460126"/>
              <a:gd name="connsiteX120" fmla="*/ 92489 w 4789521"/>
              <a:gd name="connsiteY120" fmla="*/ 83952 h 1460126"/>
              <a:gd name="connsiteX121" fmla="*/ 69842 w 4789521"/>
              <a:gd name="connsiteY121" fmla="*/ 83952 h 1460126"/>
              <a:gd name="connsiteX122" fmla="*/ 69842 w 4789521"/>
              <a:gd name="connsiteY122" fmla="*/ 55683 h 1460126"/>
              <a:gd name="connsiteX123" fmla="*/ 62135 w 4789521"/>
              <a:gd name="connsiteY123" fmla="*/ 55683 h 1460126"/>
              <a:gd name="connsiteX124" fmla="*/ 62135 w 4789521"/>
              <a:gd name="connsiteY124" fmla="*/ 30269 h 1460126"/>
              <a:gd name="connsiteX125" fmla="*/ 32542 w 4789521"/>
              <a:gd name="connsiteY125" fmla="*/ 30269 h 1460126"/>
              <a:gd name="connsiteX126" fmla="*/ 32542 w 4789521"/>
              <a:gd name="connsiteY126" fmla="*/ 14754 h 1460126"/>
              <a:gd name="connsiteX127" fmla="*/ 14178 w 4789521"/>
              <a:gd name="connsiteY127" fmla="*/ 14754 h 1460126"/>
              <a:gd name="connsiteX128" fmla="*/ 14178 w 4789521"/>
              <a:gd name="connsiteY128" fmla="*/ 0 h 1460126"/>
              <a:gd name="connsiteX129" fmla="*/ 0 w 4789521"/>
              <a:gd name="connsiteY129" fmla="*/ 0 h 146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789521" h="1460126">
                <a:moveTo>
                  <a:pt x="4789521" y="1460127"/>
                </a:moveTo>
                <a:lnTo>
                  <a:pt x="4235066" y="1460127"/>
                </a:lnTo>
                <a:lnTo>
                  <a:pt x="4235066" y="1388834"/>
                </a:lnTo>
                <a:lnTo>
                  <a:pt x="3525320" y="1388834"/>
                </a:lnTo>
                <a:lnTo>
                  <a:pt x="3525320" y="1344383"/>
                </a:lnTo>
                <a:lnTo>
                  <a:pt x="2901022" y="1344383"/>
                </a:lnTo>
                <a:lnTo>
                  <a:pt x="2901022" y="1318207"/>
                </a:lnTo>
                <a:lnTo>
                  <a:pt x="2872095" y="1318207"/>
                </a:lnTo>
                <a:lnTo>
                  <a:pt x="2872095" y="1290699"/>
                </a:lnTo>
                <a:lnTo>
                  <a:pt x="2579310" y="1290699"/>
                </a:lnTo>
                <a:lnTo>
                  <a:pt x="2579310" y="1269568"/>
                </a:lnTo>
                <a:lnTo>
                  <a:pt x="2400042" y="1269568"/>
                </a:lnTo>
                <a:lnTo>
                  <a:pt x="2400042" y="1244154"/>
                </a:lnTo>
                <a:lnTo>
                  <a:pt x="2228671" y="1244154"/>
                </a:lnTo>
                <a:lnTo>
                  <a:pt x="2228671" y="1222261"/>
                </a:lnTo>
                <a:lnTo>
                  <a:pt x="2139038" y="1222261"/>
                </a:lnTo>
                <a:lnTo>
                  <a:pt x="2139038" y="1202463"/>
                </a:lnTo>
                <a:lnTo>
                  <a:pt x="2037509" y="1202463"/>
                </a:lnTo>
                <a:lnTo>
                  <a:pt x="2037509" y="1186948"/>
                </a:lnTo>
                <a:lnTo>
                  <a:pt x="1944354" y="1186948"/>
                </a:lnTo>
                <a:lnTo>
                  <a:pt x="1944354" y="1165055"/>
                </a:lnTo>
                <a:lnTo>
                  <a:pt x="1813805" y="1165055"/>
                </a:lnTo>
                <a:lnTo>
                  <a:pt x="1813805" y="1150302"/>
                </a:lnTo>
                <a:lnTo>
                  <a:pt x="1702381" y="1150302"/>
                </a:lnTo>
                <a:lnTo>
                  <a:pt x="1702381" y="1132598"/>
                </a:lnTo>
                <a:lnTo>
                  <a:pt x="1487240" y="1132598"/>
                </a:lnTo>
                <a:lnTo>
                  <a:pt x="1487240" y="1112133"/>
                </a:lnTo>
                <a:lnTo>
                  <a:pt x="1467448" y="1112133"/>
                </a:lnTo>
                <a:lnTo>
                  <a:pt x="1467448" y="1096618"/>
                </a:lnTo>
                <a:lnTo>
                  <a:pt x="1379241" y="1096618"/>
                </a:lnTo>
                <a:lnTo>
                  <a:pt x="1379241" y="1079009"/>
                </a:lnTo>
                <a:lnTo>
                  <a:pt x="1348888" y="1079009"/>
                </a:lnTo>
                <a:lnTo>
                  <a:pt x="1348888" y="1063494"/>
                </a:lnTo>
                <a:lnTo>
                  <a:pt x="1335471" y="1063494"/>
                </a:lnTo>
                <a:lnTo>
                  <a:pt x="1335471" y="1048645"/>
                </a:lnTo>
                <a:lnTo>
                  <a:pt x="1299503" y="1048645"/>
                </a:lnTo>
                <a:lnTo>
                  <a:pt x="1299503" y="1019709"/>
                </a:lnTo>
                <a:lnTo>
                  <a:pt x="1238130" y="1019709"/>
                </a:lnTo>
                <a:lnTo>
                  <a:pt x="1238130" y="989345"/>
                </a:lnTo>
                <a:lnTo>
                  <a:pt x="1192266" y="989345"/>
                </a:lnTo>
                <a:lnTo>
                  <a:pt x="1192266" y="973164"/>
                </a:lnTo>
                <a:lnTo>
                  <a:pt x="1027176" y="973164"/>
                </a:lnTo>
                <a:lnTo>
                  <a:pt x="1027176" y="959743"/>
                </a:lnTo>
                <a:lnTo>
                  <a:pt x="964470" y="959743"/>
                </a:lnTo>
                <a:lnTo>
                  <a:pt x="964470" y="943466"/>
                </a:lnTo>
                <a:lnTo>
                  <a:pt x="952481" y="943466"/>
                </a:lnTo>
                <a:lnTo>
                  <a:pt x="952481" y="930045"/>
                </a:lnTo>
                <a:lnTo>
                  <a:pt x="942585" y="930045"/>
                </a:lnTo>
                <a:lnTo>
                  <a:pt x="942585" y="913198"/>
                </a:lnTo>
                <a:lnTo>
                  <a:pt x="918606" y="913198"/>
                </a:lnTo>
                <a:lnTo>
                  <a:pt x="918606" y="898349"/>
                </a:lnTo>
                <a:lnTo>
                  <a:pt x="902335" y="898349"/>
                </a:lnTo>
                <a:lnTo>
                  <a:pt x="902335" y="869413"/>
                </a:lnTo>
                <a:lnTo>
                  <a:pt x="867033" y="869413"/>
                </a:lnTo>
                <a:lnTo>
                  <a:pt x="867033" y="854564"/>
                </a:lnTo>
                <a:lnTo>
                  <a:pt x="867033" y="826390"/>
                </a:lnTo>
                <a:lnTo>
                  <a:pt x="850857" y="826390"/>
                </a:lnTo>
                <a:lnTo>
                  <a:pt x="850857" y="810875"/>
                </a:lnTo>
                <a:lnTo>
                  <a:pt x="824024" y="810875"/>
                </a:lnTo>
                <a:lnTo>
                  <a:pt x="824024" y="783271"/>
                </a:lnTo>
                <a:lnTo>
                  <a:pt x="815556" y="783271"/>
                </a:lnTo>
                <a:lnTo>
                  <a:pt x="815556" y="768518"/>
                </a:lnTo>
                <a:lnTo>
                  <a:pt x="795098" y="768518"/>
                </a:lnTo>
                <a:lnTo>
                  <a:pt x="795098" y="757191"/>
                </a:lnTo>
                <a:lnTo>
                  <a:pt x="778922" y="757191"/>
                </a:lnTo>
                <a:lnTo>
                  <a:pt x="778922" y="738154"/>
                </a:lnTo>
                <a:lnTo>
                  <a:pt x="759130" y="738154"/>
                </a:lnTo>
                <a:lnTo>
                  <a:pt x="759130" y="712074"/>
                </a:lnTo>
                <a:lnTo>
                  <a:pt x="747141" y="712074"/>
                </a:lnTo>
                <a:lnTo>
                  <a:pt x="747141" y="695797"/>
                </a:lnTo>
                <a:lnTo>
                  <a:pt x="699184" y="695797"/>
                </a:lnTo>
                <a:lnTo>
                  <a:pt x="699184" y="680282"/>
                </a:lnTo>
                <a:lnTo>
                  <a:pt x="666736" y="680282"/>
                </a:lnTo>
                <a:lnTo>
                  <a:pt x="666736" y="664005"/>
                </a:lnTo>
                <a:lnTo>
                  <a:pt x="607456" y="664005"/>
                </a:lnTo>
                <a:lnTo>
                  <a:pt x="607456" y="637925"/>
                </a:lnTo>
                <a:lnTo>
                  <a:pt x="569395" y="637925"/>
                </a:lnTo>
                <a:lnTo>
                  <a:pt x="569395" y="621744"/>
                </a:lnTo>
                <a:lnTo>
                  <a:pt x="497364" y="621744"/>
                </a:lnTo>
                <a:lnTo>
                  <a:pt x="497364" y="608323"/>
                </a:lnTo>
                <a:lnTo>
                  <a:pt x="475574" y="608323"/>
                </a:lnTo>
                <a:lnTo>
                  <a:pt x="459303" y="608323"/>
                </a:lnTo>
                <a:lnTo>
                  <a:pt x="459303" y="565204"/>
                </a:lnTo>
                <a:lnTo>
                  <a:pt x="428949" y="565204"/>
                </a:lnTo>
                <a:lnTo>
                  <a:pt x="428949" y="534936"/>
                </a:lnTo>
                <a:lnTo>
                  <a:pt x="414201" y="534936"/>
                </a:lnTo>
                <a:lnTo>
                  <a:pt x="414201" y="516565"/>
                </a:lnTo>
                <a:lnTo>
                  <a:pt x="404305" y="516565"/>
                </a:lnTo>
                <a:lnTo>
                  <a:pt x="404305" y="480585"/>
                </a:lnTo>
                <a:lnTo>
                  <a:pt x="392315" y="480585"/>
                </a:lnTo>
                <a:lnTo>
                  <a:pt x="392315" y="450222"/>
                </a:lnTo>
                <a:lnTo>
                  <a:pt x="371858" y="450222"/>
                </a:lnTo>
                <a:lnTo>
                  <a:pt x="371858" y="400821"/>
                </a:lnTo>
                <a:lnTo>
                  <a:pt x="364816" y="400821"/>
                </a:lnTo>
                <a:lnTo>
                  <a:pt x="364816" y="373979"/>
                </a:lnTo>
                <a:lnTo>
                  <a:pt x="357014" y="373979"/>
                </a:lnTo>
                <a:lnTo>
                  <a:pt x="357014" y="340855"/>
                </a:lnTo>
                <a:lnTo>
                  <a:pt x="335128" y="340855"/>
                </a:lnTo>
                <a:lnTo>
                  <a:pt x="335128" y="313347"/>
                </a:lnTo>
                <a:lnTo>
                  <a:pt x="301254" y="313347"/>
                </a:lnTo>
                <a:lnTo>
                  <a:pt x="301254" y="298498"/>
                </a:lnTo>
                <a:lnTo>
                  <a:pt x="242069" y="298498"/>
                </a:lnTo>
                <a:lnTo>
                  <a:pt x="242069" y="282983"/>
                </a:lnTo>
                <a:lnTo>
                  <a:pt x="220850" y="282983"/>
                </a:lnTo>
                <a:lnTo>
                  <a:pt x="220850" y="270228"/>
                </a:lnTo>
                <a:lnTo>
                  <a:pt x="210288" y="270228"/>
                </a:lnTo>
                <a:lnTo>
                  <a:pt x="210288" y="239198"/>
                </a:lnTo>
                <a:lnTo>
                  <a:pt x="203247" y="239198"/>
                </a:lnTo>
                <a:lnTo>
                  <a:pt x="203247" y="218733"/>
                </a:lnTo>
                <a:lnTo>
                  <a:pt x="194778" y="218733"/>
                </a:lnTo>
                <a:lnTo>
                  <a:pt x="194778" y="203218"/>
                </a:lnTo>
                <a:lnTo>
                  <a:pt x="177841" y="203218"/>
                </a:lnTo>
                <a:lnTo>
                  <a:pt x="177841" y="188370"/>
                </a:lnTo>
                <a:lnTo>
                  <a:pt x="154528" y="188370"/>
                </a:lnTo>
                <a:lnTo>
                  <a:pt x="154528" y="164383"/>
                </a:lnTo>
                <a:lnTo>
                  <a:pt x="146821" y="164383"/>
                </a:lnTo>
                <a:lnTo>
                  <a:pt x="146821" y="126310"/>
                </a:lnTo>
                <a:lnTo>
                  <a:pt x="124936" y="126310"/>
                </a:lnTo>
                <a:lnTo>
                  <a:pt x="124936" y="96612"/>
                </a:lnTo>
                <a:lnTo>
                  <a:pt x="92489" y="96612"/>
                </a:lnTo>
                <a:lnTo>
                  <a:pt x="92489" y="83952"/>
                </a:lnTo>
                <a:lnTo>
                  <a:pt x="69842" y="83952"/>
                </a:lnTo>
                <a:lnTo>
                  <a:pt x="69842" y="55683"/>
                </a:lnTo>
                <a:lnTo>
                  <a:pt x="62135" y="55683"/>
                </a:lnTo>
                <a:lnTo>
                  <a:pt x="62135" y="30269"/>
                </a:lnTo>
                <a:lnTo>
                  <a:pt x="32542" y="30269"/>
                </a:lnTo>
                <a:lnTo>
                  <a:pt x="32542" y="14754"/>
                </a:lnTo>
                <a:lnTo>
                  <a:pt x="14178" y="14754"/>
                </a:lnTo>
                <a:lnTo>
                  <a:pt x="14178" y="0"/>
                </a:lnTo>
                <a:lnTo>
                  <a:pt x="0" y="0"/>
                </a:lnTo>
              </a:path>
            </a:pathLst>
          </a:custGeom>
          <a:noFill/>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58" name="Freeform 202">
            <a:extLst>
              <a:ext uri="{FF2B5EF4-FFF2-40B4-BE49-F238E27FC236}">
                <a16:creationId xmlns:a16="http://schemas.microsoft.com/office/drawing/2014/main" id="{4625C1C4-2A1D-61A3-42FA-7A430B06EBE1}"/>
              </a:ext>
            </a:extLst>
          </p:cNvPr>
          <p:cNvSpPr/>
          <p:nvPr/>
        </p:nvSpPr>
        <p:spPr>
          <a:xfrm>
            <a:off x="1341530" y="2086977"/>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59" name="Freeform 203">
            <a:extLst>
              <a:ext uri="{FF2B5EF4-FFF2-40B4-BE49-F238E27FC236}">
                <a16:creationId xmlns:a16="http://schemas.microsoft.com/office/drawing/2014/main" id="{D7DEF44C-714F-519A-7483-753B88B6FE15}"/>
              </a:ext>
            </a:extLst>
          </p:cNvPr>
          <p:cNvSpPr/>
          <p:nvPr/>
        </p:nvSpPr>
        <p:spPr>
          <a:xfrm>
            <a:off x="1317767" y="2115724"/>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2" name="TextBox 361">
            <a:extLst>
              <a:ext uri="{FF2B5EF4-FFF2-40B4-BE49-F238E27FC236}">
                <a16:creationId xmlns:a16="http://schemas.microsoft.com/office/drawing/2014/main" id="{3C9DDA7F-1B97-BFE6-2307-C4579DCE1B99}"/>
              </a:ext>
            </a:extLst>
          </p:cNvPr>
          <p:cNvSpPr txBox="1"/>
          <p:nvPr/>
        </p:nvSpPr>
        <p:spPr>
          <a:xfrm>
            <a:off x="928519" y="2021612"/>
            <a:ext cx="20678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100</a:t>
            </a:r>
          </a:p>
        </p:txBody>
      </p:sp>
      <p:sp>
        <p:nvSpPr>
          <p:cNvPr id="363" name="TextBox 362">
            <a:extLst>
              <a:ext uri="{FF2B5EF4-FFF2-40B4-BE49-F238E27FC236}">
                <a16:creationId xmlns:a16="http://schemas.microsoft.com/office/drawing/2014/main" id="{01AA1709-6487-BC6A-8022-B96F1EEBCD01}"/>
              </a:ext>
            </a:extLst>
          </p:cNvPr>
          <p:cNvSpPr txBox="1"/>
          <p:nvPr/>
        </p:nvSpPr>
        <p:spPr>
          <a:xfrm>
            <a:off x="1248425" y="4116029"/>
            <a:ext cx="1125139" cy="549107"/>
          </a:xfrm>
          <a:prstGeom prst="rect">
            <a:avLst/>
          </a:prstGeom>
          <a:solidFill>
            <a:srgbClr val="FFFFFF"/>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60" b="1" i="0" u="none" strike="noStrike" kern="1200" cap="none" spc="0" normalizeH="0" baseline="0" noProof="0" dirty="0">
              <a:ln>
                <a:noFill/>
              </a:ln>
              <a:solidFill>
                <a:srgbClr val="6A6AFF"/>
              </a:solidFill>
              <a:effectLst/>
              <a:uLnTx/>
              <a:uFillTx/>
              <a:latin typeface="Arial" panose="020B0604020202020204"/>
              <a:ea typeface="MS PGothic" charset="0"/>
              <a:cs typeface="+mn-cs"/>
            </a:endParaRPr>
          </a:p>
        </p:txBody>
      </p:sp>
      <p:sp>
        <p:nvSpPr>
          <p:cNvPr id="364" name="TextBox 363">
            <a:extLst>
              <a:ext uri="{FF2B5EF4-FFF2-40B4-BE49-F238E27FC236}">
                <a16:creationId xmlns:a16="http://schemas.microsoft.com/office/drawing/2014/main" id="{17A3059F-29F0-A83E-0C29-AB4EB58F710B}"/>
              </a:ext>
            </a:extLst>
          </p:cNvPr>
          <p:cNvSpPr txBox="1"/>
          <p:nvPr/>
        </p:nvSpPr>
        <p:spPr>
          <a:xfrm>
            <a:off x="1778194" y="4276081"/>
            <a:ext cx="1435586" cy="380457"/>
          </a:xfrm>
          <a:prstGeom prst="rect">
            <a:avLst/>
          </a:prstGeom>
          <a:solidFill>
            <a:srgbClr val="FFFFFF"/>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66" b="1" i="0" u="none" strike="noStrike" kern="1200" cap="none" spc="0" normalizeH="0" baseline="0" noProof="0" dirty="0">
                <a:ln>
                  <a:noFill/>
                </a:ln>
                <a:solidFill>
                  <a:srgbClr val="0B41CD"/>
                </a:solidFill>
                <a:effectLst/>
                <a:uLnTx/>
                <a:uFillTx/>
                <a:latin typeface="Arial" panose="020B0604020202020204"/>
                <a:ea typeface="MS PGothic" charset="0"/>
                <a:cs typeface="+mn-cs"/>
              </a:rPr>
              <a:t>3.6 months median</a:t>
            </a:r>
            <a:br>
              <a:rPr kumimoji="0" lang="en-GB" sz="1066" b="1" i="0" u="none" strike="noStrike" kern="1200" cap="none" spc="0" normalizeH="0" baseline="0" noProof="0" dirty="0">
                <a:ln>
                  <a:noFill/>
                </a:ln>
                <a:solidFill>
                  <a:srgbClr val="0B41CD"/>
                </a:solidFill>
                <a:effectLst/>
                <a:uLnTx/>
                <a:uFillTx/>
                <a:latin typeface="Arial" panose="020B0604020202020204"/>
                <a:ea typeface="MS PGothic" charset="0"/>
                <a:cs typeface="+mn-cs"/>
              </a:rPr>
            </a:br>
            <a:r>
              <a:rPr kumimoji="0" lang="en-GB" sz="1066" b="1" i="0" u="none" strike="noStrike" kern="1200" cap="none" spc="0" normalizeH="0" baseline="0" noProof="0" dirty="0">
                <a:ln>
                  <a:noFill/>
                </a:ln>
                <a:solidFill>
                  <a:srgbClr val="0B41CD"/>
                </a:solidFill>
                <a:effectLst/>
                <a:uLnTx/>
                <a:uFillTx/>
                <a:latin typeface="Arial" panose="020B0604020202020204"/>
                <a:ea typeface="MS PGothic" charset="0"/>
                <a:cs typeface="+mn-cs"/>
              </a:rPr>
              <a:t>(95% CI: 2.5, 7.1)</a:t>
            </a:r>
          </a:p>
        </p:txBody>
      </p:sp>
      <p:sp>
        <p:nvSpPr>
          <p:cNvPr id="365" name="TextBox 364">
            <a:extLst>
              <a:ext uri="{FF2B5EF4-FFF2-40B4-BE49-F238E27FC236}">
                <a16:creationId xmlns:a16="http://schemas.microsoft.com/office/drawing/2014/main" id="{EE37AC31-0D3F-0A08-F977-907F2D5E819B}"/>
              </a:ext>
            </a:extLst>
          </p:cNvPr>
          <p:cNvSpPr txBox="1"/>
          <p:nvPr/>
        </p:nvSpPr>
        <p:spPr>
          <a:xfrm>
            <a:off x="2726459" y="2899700"/>
            <a:ext cx="1514409" cy="380457"/>
          </a:xfrm>
          <a:prstGeom prst="rect">
            <a:avLst/>
          </a:prstGeom>
          <a:solidFill>
            <a:srgbClr val="FFFFFF"/>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66" b="1" i="0" u="none" strike="noStrike" kern="1200" cap="none" spc="0" normalizeH="0" baseline="0" noProof="0" dirty="0">
                <a:ln>
                  <a:noFill/>
                </a:ln>
                <a:solidFill>
                  <a:srgbClr val="009964"/>
                </a:solidFill>
                <a:effectLst/>
                <a:uLnTx/>
                <a:uFillTx/>
                <a:latin typeface="Arial" panose="020B0604020202020204"/>
                <a:ea typeface="MS PGothic" charset="0"/>
                <a:cs typeface="+mn-cs"/>
              </a:rPr>
              <a:t>13.8 months median</a:t>
            </a:r>
            <a:br>
              <a:rPr kumimoji="0" lang="en-GB" sz="1066" b="1" i="0" u="none" strike="noStrike" kern="1200" cap="none" spc="0" normalizeH="0" baseline="0" noProof="0" dirty="0">
                <a:ln>
                  <a:noFill/>
                </a:ln>
                <a:solidFill>
                  <a:srgbClr val="009964"/>
                </a:solidFill>
                <a:effectLst/>
                <a:uLnTx/>
                <a:uFillTx/>
                <a:latin typeface="Arial" panose="020B0604020202020204"/>
                <a:ea typeface="MS PGothic" charset="0"/>
                <a:cs typeface="+mn-cs"/>
              </a:rPr>
            </a:br>
            <a:r>
              <a:rPr kumimoji="0" lang="en-GB" sz="1066" b="1" i="0" u="none" strike="noStrike" kern="1200" cap="none" spc="0" normalizeH="0" baseline="0" noProof="0" dirty="0">
                <a:ln>
                  <a:noFill/>
                </a:ln>
                <a:solidFill>
                  <a:srgbClr val="009964"/>
                </a:solidFill>
                <a:effectLst/>
                <a:uLnTx/>
                <a:uFillTx/>
                <a:latin typeface="Arial" panose="020B0604020202020204"/>
                <a:ea typeface="MS PGothic" charset="0"/>
                <a:cs typeface="+mn-cs"/>
              </a:rPr>
              <a:t>(95% CI: 8.8, 30.0)</a:t>
            </a:r>
          </a:p>
        </p:txBody>
      </p:sp>
      <p:sp>
        <p:nvSpPr>
          <p:cNvPr id="366" name="Freeform 13">
            <a:extLst>
              <a:ext uri="{FF2B5EF4-FFF2-40B4-BE49-F238E27FC236}">
                <a16:creationId xmlns:a16="http://schemas.microsoft.com/office/drawing/2014/main" id="{96AC88E6-0A0F-8D8D-0D1A-61DF8DBCAAC7}"/>
              </a:ext>
            </a:extLst>
          </p:cNvPr>
          <p:cNvSpPr/>
          <p:nvPr/>
        </p:nvSpPr>
        <p:spPr>
          <a:xfrm>
            <a:off x="1193752" y="4712282"/>
            <a:ext cx="4680493" cy="10194"/>
          </a:xfrm>
          <a:custGeom>
            <a:avLst/>
            <a:gdLst>
              <a:gd name="connsiteX0" fmla="*/ 0 w 5304108"/>
              <a:gd name="connsiteY0" fmla="*/ 0 h 9518"/>
              <a:gd name="connsiteX1" fmla="*/ 5304109 w 5304108"/>
              <a:gd name="connsiteY1" fmla="*/ 0 h 9518"/>
            </a:gdLst>
            <a:ahLst/>
            <a:cxnLst>
              <a:cxn ang="0">
                <a:pos x="connsiteX0" y="connsiteY0"/>
              </a:cxn>
              <a:cxn ang="0">
                <a:pos x="connsiteX1" y="connsiteY1"/>
              </a:cxn>
            </a:cxnLst>
            <a:rect l="l" t="t" r="r" b="b"/>
            <a:pathLst>
              <a:path w="5304108" h="9518">
                <a:moveTo>
                  <a:pt x="0" y="0"/>
                </a:moveTo>
                <a:lnTo>
                  <a:pt x="5304109"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7" name="Freeform 16">
            <a:extLst>
              <a:ext uri="{FF2B5EF4-FFF2-40B4-BE49-F238E27FC236}">
                <a16:creationId xmlns:a16="http://schemas.microsoft.com/office/drawing/2014/main" id="{FFC73135-FCDA-378C-E39F-C6DE9563D624}"/>
              </a:ext>
            </a:extLst>
          </p:cNvPr>
          <p:cNvSpPr/>
          <p:nvPr/>
        </p:nvSpPr>
        <p:spPr>
          <a:xfrm>
            <a:off x="1154696" y="4651931"/>
            <a:ext cx="42909" cy="10194"/>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8" name="Freeform 17">
            <a:extLst>
              <a:ext uri="{FF2B5EF4-FFF2-40B4-BE49-F238E27FC236}">
                <a16:creationId xmlns:a16="http://schemas.microsoft.com/office/drawing/2014/main" id="{58614736-7AEA-A92A-F7A3-41E5F382FDE9}"/>
              </a:ext>
            </a:extLst>
          </p:cNvPr>
          <p:cNvSpPr/>
          <p:nvPr/>
        </p:nvSpPr>
        <p:spPr>
          <a:xfrm>
            <a:off x="1335820"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9" name="Freeform 18">
            <a:extLst>
              <a:ext uri="{FF2B5EF4-FFF2-40B4-BE49-F238E27FC236}">
                <a16:creationId xmlns:a16="http://schemas.microsoft.com/office/drawing/2014/main" id="{88F086B3-70CA-BB1A-D2EB-A835370799CA}"/>
              </a:ext>
            </a:extLst>
          </p:cNvPr>
          <p:cNvSpPr/>
          <p:nvPr/>
        </p:nvSpPr>
        <p:spPr>
          <a:xfrm>
            <a:off x="1705850"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0" name="Freeform 19">
            <a:extLst>
              <a:ext uri="{FF2B5EF4-FFF2-40B4-BE49-F238E27FC236}">
                <a16:creationId xmlns:a16="http://schemas.microsoft.com/office/drawing/2014/main" id="{A8EEE8A2-3D12-23AB-BBF7-B31BD3FDD88A}"/>
              </a:ext>
            </a:extLst>
          </p:cNvPr>
          <p:cNvSpPr/>
          <p:nvPr/>
        </p:nvSpPr>
        <p:spPr>
          <a:xfrm>
            <a:off x="2079664"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1" name="Freeform 20">
            <a:extLst>
              <a:ext uri="{FF2B5EF4-FFF2-40B4-BE49-F238E27FC236}">
                <a16:creationId xmlns:a16="http://schemas.microsoft.com/office/drawing/2014/main" id="{C4F76BC7-6124-762D-5BBA-70AEEECA5B47}"/>
              </a:ext>
            </a:extLst>
          </p:cNvPr>
          <p:cNvSpPr/>
          <p:nvPr/>
        </p:nvSpPr>
        <p:spPr>
          <a:xfrm>
            <a:off x="2457263"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2" name="Freeform 22">
            <a:extLst>
              <a:ext uri="{FF2B5EF4-FFF2-40B4-BE49-F238E27FC236}">
                <a16:creationId xmlns:a16="http://schemas.microsoft.com/office/drawing/2014/main" id="{1B76BCEA-0840-AE74-35E5-73B5795512D9}"/>
              </a:ext>
            </a:extLst>
          </p:cNvPr>
          <p:cNvSpPr/>
          <p:nvPr/>
        </p:nvSpPr>
        <p:spPr>
          <a:xfrm>
            <a:off x="2826452"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3" name="Freeform 28">
            <a:extLst>
              <a:ext uri="{FF2B5EF4-FFF2-40B4-BE49-F238E27FC236}">
                <a16:creationId xmlns:a16="http://schemas.microsoft.com/office/drawing/2014/main" id="{40607EBC-EDA4-97D8-8F21-B11B74279C28}"/>
              </a:ext>
            </a:extLst>
          </p:cNvPr>
          <p:cNvSpPr/>
          <p:nvPr/>
        </p:nvSpPr>
        <p:spPr>
          <a:xfrm>
            <a:off x="3200182"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4" name="Freeform 31">
            <a:extLst>
              <a:ext uri="{FF2B5EF4-FFF2-40B4-BE49-F238E27FC236}">
                <a16:creationId xmlns:a16="http://schemas.microsoft.com/office/drawing/2014/main" id="{EFE9AB7B-2C27-4EC6-D8AF-637E55EA4321}"/>
              </a:ext>
            </a:extLst>
          </p:cNvPr>
          <p:cNvSpPr/>
          <p:nvPr/>
        </p:nvSpPr>
        <p:spPr>
          <a:xfrm>
            <a:off x="3581564"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5" name="Freeform 32">
            <a:extLst>
              <a:ext uri="{FF2B5EF4-FFF2-40B4-BE49-F238E27FC236}">
                <a16:creationId xmlns:a16="http://schemas.microsoft.com/office/drawing/2014/main" id="{02824E65-906D-5DBC-7FDA-BA7C221B1EA1}"/>
              </a:ext>
            </a:extLst>
          </p:cNvPr>
          <p:cNvSpPr/>
          <p:nvPr/>
        </p:nvSpPr>
        <p:spPr>
          <a:xfrm>
            <a:off x="3947810"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6" name="Freeform 33">
            <a:extLst>
              <a:ext uri="{FF2B5EF4-FFF2-40B4-BE49-F238E27FC236}">
                <a16:creationId xmlns:a16="http://schemas.microsoft.com/office/drawing/2014/main" id="{4F49577B-4F14-7085-8969-E26F78C96E72}"/>
              </a:ext>
            </a:extLst>
          </p:cNvPr>
          <p:cNvSpPr/>
          <p:nvPr/>
        </p:nvSpPr>
        <p:spPr>
          <a:xfrm>
            <a:off x="4325409"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7" name="Freeform 34">
            <a:extLst>
              <a:ext uri="{FF2B5EF4-FFF2-40B4-BE49-F238E27FC236}">
                <a16:creationId xmlns:a16="http://schemas.microsoft.com/office/drawing/2014/main" id="{F150EEA6-B0C1-3A2D-107D-BF5CD73912C8}"/>
              </a:ext>
            </a:extLst>
          </p:cNvPr>
          <p:cNvSpPr/>
          <p:nvPr/>
        </p:nvSpPr>
        <p:spPr>
          <a:xfrm>
            <a:off x="4691653"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8" name="Freeform 36">
            <a:extLst>
              <a:ext uri="{FF2B5EF4-FFF2-40B4-BE49-F238E27FC236}">
                <a16:creationId xmlns:a16="http://schemas.microsoft.com/office/drawing/2014/main" id="{BA8CF27E-E42C-C4BE-8C9B-6B756830DD1F}"/>
              </a:ext>
            </a:extLst>
          </p:cNvPr>
          <p:cNvSpPr/>
          <p:nvPr/>
        </p:nvSpPr>
        <p:spPr>
          <a:xfrm>
            <a:off x="5068327"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9" name="Freeform 37">
            <a:extLst>
              <a:ext uri="{FF2B5EF4-FFF2-40B4-BE49-F238E27FC236}">
                <a16:creationId xmlns:a16="http://schemas.microsoft.com/office/drawing/2014/main" id="{C21DC679-E658-9EBC-64D4-03CE627ED7B4}"/>
              </a:ext>
            </a:extLst>
          </p:cNvPr>
          <p:cNvSpPr/>
          <p:nvPr/>
        </p:nvSpPr>
        <p:spPr>
          <a:xfrm>
            <a:off x="5445928"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0" name="Freeform 38">
            <a:extLst>
              <a:ext uri="{FF2B5EF4-FFF2-40B4-BE49-F238E27FC236}">
                <a16:creationId xmlns:a16="http://schemas.microsoft.com/office/drawing/2014/main" id="{EC31788A-AB00-A058-AC75-3484F32FC7F1}"/>
              </a:ext>
            </a:extLst>
          </p:cNvPr>
          <p:cNvSpPr/>
          <p:nvPr/>
        </p:nvSpPr>
        <p:spPr>
          <a:xfrm>
            <a:off x="5827310" y="4713095"/>
            <a:ext cx="8396" cy="52079"/>
          </a:xfrm>
          <a:custGeom>
            <a:avLst/>
            <a:gdLst>
              <a:gd name="connsiteX0" fmla="*/ 0 w 9515"/>
              <a:gd name="connsiteY0" fmla="*/ 40453 h 40453"/>
              <a:gd name="connsiteX1" fmla="*/ 0 w 9515"/>
              <a:gd name="connsiteY1" fmla="*/ 0 h 40453"/>
            </a:gdLst>
            <a:ahLst/>
            <a:cxnLst>
              <a:cxn ang="0">
                <a:pos x="connsiteX0" y="connsiteY0"/>
              </a:cxn>
              <a:cxn ang="0">
                <a:pos x="connsiteX1" y="connsiteY1"/>
              </a:cxn>
            </a:cxnLst>
            <a:rect l="l" t="t" r="r" b="b"/>
            <a:pathLst>
              <a:path w="9515" h="40453">
                <a:moveTo>
                  <a:pt x="0" y="40453"/>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1" name="Freeform 39">
            <a:extLst>
              <a:ext uri="{FF2B5EF4-FFF2-40B4-BE49-F238E27FC236}">
                <a16:creationId xmlns:a16="http://schemas.microsoft.com/office/drawing/2014/main" id="{1CC383CA-6DDB-EDE6-1CF0-E0F6D7EC935E}"/>
              </a:ext>
            </a:extLst>
          </p:cNvPr>
          <p:cNvSpPr/>
          <p:nvPr/>
        </p:nvSpPr>
        <p:spPr>
          <a:xfrm>
            <a:off x="1154696" y="4146809"/>
            <a:ext cx="42909" cy="10194"/>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2" name="Freeform 40">
            <a:extLst>
              <a:ext uri="{FF2B5EF4-FFF2-40B4-BE49-F238E27FC236}">
                <a16:creationId xmlns:a16="http://schemas.microsoft.com/office/drawing/2014/main" id="{CD5CB0E7-24BF-129B-A092-1A3082AE9D2B}"/>
              </a:ext>
            </a:extLst>
          </p:cNvPr>
          <p:cNvSpPr/>
          <p:nvPr/>
        </p:nvSpPr>
        <p:spPr>
          <a:xfrm>
            <a:off x="1154696" y="3638732"/>
            <a:ext cx="42909" cy="10194"/>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3" name="Freeform 41">
            <a:extLst>
              <a:ext uri="{FF2B5EF4-FFF2-40B4-BE49-F238E27FC236}">
                <a16:creationId xmlns:a16="http://schemas.microsoft.com/office/drawing/2014/main" id="{E6D8C8B1-9095-FE1E-26AF-677D836E3586}"/>
              </a:ext>
            </a:extLst>
          </p:cNvPr>
          <p:cNvSpPr/>
          <p:nvPr/>
        </p:nvSpPr>
        <p:spPr>
          <a:xfrm>
            <a:off x="1154696" y="3131979"/>
            <a:ext cx="42909" cy="10194"/>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4" name="Freeform 42">
            <a:extLst>
              <a:ext uri="{FF2B5EF4-FFF2-40B4-BE49-F238E27FC236}">
                <a16:creationId xmlns:a16="http://schemas.microsoft.com/office/drawing/2014/main" id="{7FAA449F-8D7C-0863-B82B-5C4F92AB96D3}"/>
              </a:ext>
            </a:extLst>
          </p:cNvPr>
          <p:cNvSpPr/>
          <p:nvPr/>
        </p:nvSpPr>
        <p:spPr>
          <a:xfrm>
            <a:off x="1154696" y="2623086"/>
            <a:ext cx="42909" cy="10194"/>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5" name="Freeform 46">
            <a:extLst>
              <a:ext uri="{FF2B5EF4-FFF2-40B4-BE49-F238E27FC236}">
                <a16:creationId xmlns:a16="http://schemas.microsoft.com/office/drawing/2014/main" id="{4E8E5683-0EE6-0BDD-9417-02502F38387A}"/>
              </a:ext>
            </a:extLst>
          </p:cNvPr>
          <p:cNvSpPr/>
          <p:nvPr/>
        </p:nvSpPr>
        <p:spPr>
          <a:xfrm>
            <a:off x="5563657"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6" name="Freeform 47">
            <a:extLst>
              <a:ext uri="{FF2B5EF4-FFF2-40B4-BE49-F238E27FC236}">
                <a16:creationId xmlns:a16="http://schemas.microsoft.com/office/drawing/2014/main" id="{1C3AB1D4-9A62-063D-3E96-423FD4DD6A67}"/>
              </a:ext>
            </a:extLst>
          </p:cNvPr>
          <p:cNvSpPr/>
          <p:nvPr/>
        </p:nvSpPr>
        <p:spPr>
          <a:xfrm>
            <a:off x="5539893" y="3680630"/>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7" name="Freeform 48">
            <a:extLst>
              <a:ext uri="{FF2B5EF4-FFF2-40B4-BE49-F238E27FC236}">
                <a16:creationId xmlns:a16="http://schemas.microsoft.com/office/drawing/2014/main" id="{B904A4FA-0B95-6877-F51A-E8BF64FE84F5}"/>
              </a:ext>
            </a:extLst>
          </p:cNvPr>
          <p:cNvSpPr/>
          <p:nvPr/>
        </p:nvSpPr>
        <p:spPr>
          <a:xfrm>
            <a:off x="5503705"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8" name="Freeform 49">
            <a:extLst>
              <a:ext uri="{FF2B5EF4-FFF2-40B4-BE49-F238E27FC236}">
                <a16:creationId xmlns:a16="http://schemas.microsoft.com/office/drawing/2014/main" id="{A392A59B-694A-BECC-D988-370003CB8572}"/>
              </a:ext>
            </a:extLst>
          </p:cNvPr>
          <p:cNvSpPr/>
          <p:nvPr/>
        </p:nvSpPr>
        <p:spPr>
          <a:xfrm>
            <a:off x="5479943" y="368063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9" name="Freeform 50">
            <a:extLst>
              <a:ext uri="{FF2B5EF4-FFF2-40B4-BE49-F238E27FC236}">
                <a16:creationId xmlns:a16="http://schemas.microsoft.com/office/drawing/2014/main" id="{1D60E13D-4E73-F259-6CFE-EAD853FFB640}"/>
              </a:ext>
            </a:extLst>
          </p:cNvPr>
          <p:cNvSpPr/>
          <p:nvPr/>
        </p:nvSpPr>
        <p:spPr>
          <a:xfrm>
            <a:off x="5479860"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0" name="Freeform 51">
            <a:extLst>
              <a:ext uri="{FF2B5EF4-FFF2-40B4-BE49-F238E27FC236}">
                <a16:creationId xmlns:a16="http://schemas.microsoft.com/office/drawing/2014/main" id="{151B9FC9-0E9E-7818-7247-885D524EB6DE}"/>
              </a:ext>
            </a:extLst>
          </p:cNvPr>
          <p:cNvSpPr/>
          <p:nvPr/>
        </p:nvSpPr>
        <p:spPr>
          <a:xfrm>
            <a:off x="5456097" y="3680630"/>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1" name="Freeform 52">
            <a:extLst>
              <a:ext uri="{FF2B5EF4-FFF2-40B4-BE49-F238E27FC236}">
                <a16:creationId xmlns:a16="http://schemas.microsoft.com/office/drawing/2014/main" id="{D71B8B14-BA02-0682-8AD4-20920E654BAC}"/>
              </a:ext>
            </a:extLst>
          </p:cNvPr>
          <p:cNvSpPr/>
          <p:nvPr/>
        </p:nvSpPr>
        <p:spPr>
          <a:xfrm>
            <a:off x="5464662"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2" name="Freeform 53">
            <a:extLst>
              <a:ext uri="{FF2B5EF4-FFF2-40B4-BE49-F238E27FC236}">
                <a16:creationId xmlns:a16="http://schemas.microsoft.com/office/drawing/2014/main" id="{A2B8877C-2A58-8AC3-CB48-26CC42383899}"/>
              </a:ext>
            </a:extLst>
          </p:cNvPr>
          <p:cNvSpPr/>
          <p:nvPr/>
        </p:nvSpPr>
        <p:spPr>
          <a:xfrm>
            <a:off x="5440898" y="3680630"/>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3" name="Freeform 54">
            <a:extLst>
              <a:ext uri="{FF2B5EF4-FFF2-40B4-BE49-F238E27FC236}">
                <a16:creationId xmlns:a16="http://schemas.microsoft.com/office/drawing/2014/main" id="{0E5A47BE-E492-9FD9-1EBA-09D1EC6A172C}"/>
              </a:ext>
            </a:extLst>
          </p:cNvPr>
          <p:cNvSpPr/>
          <p:nvPr/>
        </p:nvSpPr>
        <p:spPr>
          <a:xfrm>
            <a:off x="5449381"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4" name="Freeform 55">
            <a:extLst>
              <a:ext uri="{FF2B5EF4-FFF2-40B4-BE49-F238E27FC236}">
                <a16:creationId xmlns:a16="http://schemas.microsoft.com/office/drawing/2014/main" id="{52B46E31-B021-9D2A-FE1A-56C824FE832A}"/>
              </a:ext>
            </a:extLst>
          </p:cNvPr>
          <p:cNvSpPr/>
          <p:nvPr/>
        </p:nvSpPr>
        <p:spPr>
          <a:xfrm>
            <a:off x="5425699" y="3680630"/>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5" name="Freeform 56">
            <a:extLst>
              <a:ext uri="{FF2B5EF4-FFF2-40B4-BE49-F238E27FC236}">
                <a16:creationId xmlns:a16="http://schemas.microsoft.com/office/drawing/2014/main" id="{75CBA5C8-B7DE-DFA7-78DB-F31D88385D8D}"/>
              </a:ext>
            </a:extLst>
          </p:cNvPr>
          <p:cNvSpPr/>
          <p:nvPr/>
        </p:nvSpPr>
        <p:spPr>
          <a:xfrm>
            <a:off x="5438969"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6" name="Freeform 57">
            <a:extLst>
              <a:ext uri="{FF2B5EF4-FFF2-40B4-BE49-F238E27FC236}">
                <a16:creationId xmlns:a16="http://schemas.microsoft.com/office/drawing/2014/main" id="{49851D23-FE6D-DB65-EAFF-824919629903}"/>
              </a:ext>
            </a:extLst>
          </p:cNvPr>
          <p:cNvSpPr/>
          <p:nvPr/>
        </p:nvSpPr>
        <p:spPr>
          <a:xfrm>
            <a:off x="5415205" y="3680630"/>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7" name="Freeform 58">
            <a:extLst>
              <a:ext uri="{FF2B5EF4-FFF2-40B4-BE49-F238E27FC236}">
                <a16:creationId xmlns:a16="http://schemas.microsoft.com/office/drawing/2014/main" id="{4D76D6A8-59EC-D656-93A0-2C24EA5D330C}"/>
              </a:ext>
            </a:extLst>
          </p:cNvPr>
          <p:cNvSpPr/>
          <p:nvPr/>
        </p:nvSpPr>
        <p:spPr>
          <a:xfrm>
            <a:off x="5417976"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8" name="Freeform 59">
            <a:extLst>
              <a:ext uri="{FF2B5EF4-FFF2-40B4-BE49-F238E27FC236}">
                <a16:creationId xmlns:a16="http://schemas.microsoft.com/office/drawing/2014/main" id="{8FF43F43-D9B9-F6BF-FE65-3C4EDDAA55DB}"/>
              </a:ext>
            </a:extLst>
          </p:cNvPr>
          <p:cNvSpPr/>
          <p:nvPr/>
        </p:nvSpPr>
        <p:spPr>
          <a:xfrm>
            <a:off x="5394214" y="3680630"/>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9" name="Freeform 60">
            <a:extLst>
              <a:ext uri="{FF2B5EF4-FFF2-40B4-BE49-F238E27FC236}">
                <a16:creationId xmlns:a16="http://schemas.microsoft.com/office/drawing/2014/main" id="{0A277003-3A3C-AFD2-E314-26D6B1AE2163}"/>
              </a:ext>
            </a:extLst>
          </p:cNvPr>
          <p:cNvSpPr/>
          <p:nvPr/>
        </p:nvSpPr>
        <p:spPr>
          <a:xfrm>
            <a:off x="5394215"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0" name="Freeform 61">
            <a:extLst>
              <a:ext uri="{FF2B5EF4-FFF2-40B4-BE49-F238E27FC236}">
                <a16:creationId xmlns:a16="http://schemas.microsoft.com/office/drawing/2014/main" id="{9F018F1D-31E0-54DD-8252-0D0B8E7BC668}"/>
              </a:ext>
            </a:extLst>
          </p:cNvPr>
          <p:cNvSpPr/>
          <p:nvPr/>
        </p:nvSpPr>
        <p:spPr>
          <a:xfrm>
            <a:off x="5370452" y="3680630"/>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1" name="Freeform 62">
            <a:extLst>
              <a:ext uri="{FF2B5EF4-FFF2-40B4-BE49-F238E27FC236}">
                <a16:creationId xmlns:a16="http://schemas.microsoft.com/office/drawing/2014/main" id="{9D0FCC9B-DF32-CA41-1B87-6A9EF3209B8E}"/>
              </a:ext>
            </a:extLst>
          </p:cNvPr>
          <p:cNvSpPr/>
          <p:nvPr/>
        </p:nvSpPr>
        <p:spPr>
          <a:xfrm>
            <a:off x="5339888" y="365188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2" name="Freeform 63">
            <a:extLst>
              <a:ext uri="{FF2B5EF4-FFF2-40B4-BE49-F238E27FC236}">
                <a16:creationId xmlns:a16="http://schemas.microsoft.com/office/drawing/2014/main" id="{7C516608-5040-4F1D-222E-A4BF956176C8}"/>
              </a:ext>
            </a:extLst>
          </p:cNvPr>
          <p:cNvSpPr/>
          <p:nvPr/>
        </p:nvSpPr>
        <p:spPr>
          <a:xfrm>
            <a:off x="5316211" y="368063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3" name="Freeform 64">
            <a:extLst>
              <a:ext uri="{FF2B5EF4-FFF2-40B4-BE49-F238E27FC236}">
                <a16:creationId xmlns:a16="http://schemas.microsoft.com/office/drawing/2014/main" id="{C54B69C8-7153-82BA-E8F8-8BC4BB4B7042}"/>
              </a:ext>
            </a:extLst>
          </p:cNvPr>
          <p:cNvSpPr/>
          <p:nvPr/>
        </p:nvSpPr>
        <p:spPr>
          <a:xfrm>
            <a:off x="4963135"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4" name="Freeform 65">
            <a:extLst>
              <a:ext uri="{FF2B5EF4-FFF2-40B4-BE49-F238E27FC236}">
                <a16:creationId xmlns:a16="http://schemas.microsoft.com/office/drawing/2014/main" id="{6421098B-CB5D-1388-DB78-0346E82702D8}"/>
              </a:ext>
            </a:extLst>
          </p:cNvPr>
          <p:cNvSpPr/>
          <p:nvPr/>
        </p:nvSpPr>
        <p:spPr>
          <a:xfrm>
            <a:off x="4939456" y="3604479"/>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5" name="Freeform 66">
            <a:extLst>
              <a:ext uri="{FF2B5EF4-FFF2-40B4-BE49-F238E27FC236}">
                <a16:creationId xmlns:a16="http://schemas.microsoft.com/office/drawing/2014/main" id="{5E2BF6E9-BE43-C387-8912-4C3D77BFE486}"/>
              </a:ext>
            </a:extLst>
          </p:cNvPr>
          <p:cNvSpPr/>
          <p:nvPr/>
        </p:nvSpPr>
        <p:spPr>
          <a:xfrm>
            <a:off x="4783196"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6" name="Freeform 67">
            <a:extLst>
              <a:ext uri="{FF2B5EF4-FFF2-40B4-BE49-F238E27FC236}">
                <a16:creationId xmlns:a16="http://schemas.microsoft.com/office/drawing/2014/main" id="{882D025C-2437-5670-B6A4-08B2A5E77560}"/>
              </a:ext>
            </a:extLst>
          </p:cNvPr>
          <p:cNvSpPr/>
          <p:nvPr/>
        </p:nvSpPr>
        <p:spPr>
          <a:xfrm>
            <a:off x="4759517" y="3604479"/>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7" name="Freeform 68">
            <a:extLst>
              <a:ext uri="{FF2B5EF4-FFF2-40B4-BE49-F238E27FC236}">
                <a16:creationId xmlns:a16="http://schemas.microsoft.com/office/drawing/2014/main" id="{EA40ADDF-F008-1AA2-3523-B3FE7C911176}"/>
              </a:ext>
            </a:extLst>
          </p:cNvPr>
          <p:cNvSpPr/>
          <p:nvPr/>
        </p:nvSpPr>
        <p:spPr>
          <a:xfrm>
            <a:off x="4759434"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8" name="Freeform 69">
            <a:extLst>
              <a:ext uri="{FF2B5EF4-FFF2-40B4-BE49-F238E27FC236}">
                <a16:creationId xmlns:a16="http://schemas.microsoft.com/office/drawing/2014/main" id="{2E55DD79-79E6-3D54-8079-EB9506147E1F}"/>
              </a:ext>
            </a:extLst>
          </p:cNvPr>
          <p:cNvSpPr/>
          <p:nvPr/>
        </p:nvSpPr>
        <p:spPr>
          <a:xfrm>
            <a:off x="4735671" y="3604479"/>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9" name="Freeform 70">
            <a:extLst>
              <a:ext uri="{FF2B5EF4-FFF2-40B4-BE49-F238E27FC236}">
                <a16:creationId xmlns:a16="http://schemas.microsoft.com/office/drawing/2014/main" id="{1F584AC0-F8A6-C905-5673-C09C578B7C69}"/>
              </a:ext>
            </a:extLst>
          </p:cNvPr>
          <p:cNvSpPr/>
          <p:nvPr/>
        </p:nvSpPr>
        <p:spPr>
          <a:xfrm>
            <a:off x="4741299"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0" name="Freeform 71">
            <a:extLst>
              <a:ext uri="{FF2B5EF4-FFF2-40B4-BE49-F238E27FC236}">
                <a16:creationId xmlns:a16="http://schemas.microsoft.com/office/drawing/2014/main" id="{763D9261-1C93-216C-E125-6D158E80535D}"/>
              </a:ext>
            </a:extLst>
          </p:cNvPr>
          <p:cNvSpPr/>
          <p:nvPr/>
        </p:nvSpPr>
        <p:spPr>
          <a:xfrm>
            <a:off x="4717618" y="3604479"/>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1" name="Freeform 72">
            <a:extLst>
              <a:ext uri="{FF2B5EF4-FFF2-40B4-BE49-F238E27FC236}">
                <a16:creationId xmlns:a16="http://schemas.microsoft.com/office/drawing/2014/main" id="{A48AC82B-9F50-F501-D4C5-25727CD57E80}"/>
              </a:ext>
            </a:extLst>
          </p:cNvPr>
          <p:cNvSpPr/>
          <p:nvPr/>
        </p:nvSpPr>
        <p:spPr>
          <a:xfrm>
            <a:off x="4730887"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2" name="Freeform 73">
            <a:extLst>
              <a:ext uri="{FF2B5EF4-FFF2-40B4-BE49-F238E27FC236}">
                <a16:creationId xmlns:a16="http://schemas.microsoft.com/office/drawing/2014/main" id="{FBED8C91-C7D7-8E5C-73BA-88487B3107FC}"/>
              </a:ext>
            </a:extLst>
          </p:cNvPr>
          <p:cNvSpPr/>
          <p:nvPr/>
        </p:nvSpPr>
        <p:spPr>
          <a:xfrm>
            <a:off x="4707123" y="3604479"/>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3" name="Freeform 74">
            <a:extLst>
              <a:ext uri="{FF2B5EF4-FFF2-40B4-BE49-F238E27FC236}">
                <a16:creationId xmlns:a16="http://schemas.microsoft.com/office/drawing/2014/main" id="{F6B437F2-74E4-520A-E46B-953B77FC01C7}"/>
              </a:ext>
            </a:extLst>
          </p:cNvPr>
          <p:cNvSpPr/>
          <p:nvPr/>
        </p:nvSpPr>
        <p:spPr>
          <a:xfrm>
            <a:off x="4720390"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4" name="Freeform 75">
            <a:extLst>
              <a:ext uri="{FF2B5EF4-FFF2-40B4-BE49-F238E27FC236}">
                <a16:creationId xmlns:a16="http://schemas.microsoft.com/office/drawing/2014/main" id="{0F7FA7CD-EA8D-AA94-9CF9-3C0183AD95E9}"/>
              </a:ext>
            </a:extLst>
          </p:cNvPr>
          <p:cNvSpPr/>
          <p:nvPr/>
        </p:nvSpPr>
        <p:spPr>
          <a:xfrm>
            <a:off x="4696627" y="3604479"/>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5" name="Freeform 76">
            <a:extLst>
              <a:ext uri="{FF2B5EF4-FFF2-40B4-BE49-F238E27FC236}">
                <a16:creationId xmlns:a16="http://schemas.microsoft.com/office/drawing/2014/main" id="{FF67AF4A-C2AB-FD91-8812-2743E8DDF5C2}"/>
              </a:ext>
            </a:extLst>
          </p:cNvPr>
          <p:cNvSpPr/>
          <p:nvPr/>
        </p:nvSpPr>
        <p:spPr>
          <a:xfrm>
            <a:off x="4707041"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6" name="Freeform 77">
            <a:extLst>
              <a:ext uri="{FF2B5EF4-FFF2-40B4-BE49-F238E27FC236}">
                <a16:creationId xmlns:a16="http://schemas.microsoft.com/office/drawing/2014/main" id="{A69029A4-818D-1C71-82CD-C5D778F974CF}"/>
              </a:ext>
            </a:extLst>
          </p:cNvPr>
          <p:cNvSpPr/>
          <p:nvPr/>
        </p:nvSpPr>
        <p:spPr>
          <a:xfrm>
            <a:off x="4683277" y="3604479"/>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7" name="Freeform 78">
            <a:extLst>
              <a:ext uri="{FF2B5EF4-FFF2-40B4-BE49-F238E27FC236}">
                <a16:creationId xmlns:a16="http://schemas.microsoft.com/office/drawing/2014/main" id="{EC37C33F-4378-7BC4-A324-A6CF0763AB0A}"/>
              </a:ext>
            </a:extLst>
          </p:cNvPr>
          <p:cNvSpPr/>
          <p:nvPr/>
        </p:nvSpPr>
        <p:spPr>
          <a:xfrm>
            <a:off x="4684201"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8" name="Freeform 79">
            <a:extLst>
              <a:ext uri="{FF2B5EF4-FFF2-40B4-BE49-F238E27FC236}">
                <a16:creationId xmlns:a16="http://schemas.microsoft.com/office/drawing/2014/main" id="{339214CE-60E5-D8B1-92B4-B58D3C6ADB4D}"/>
              </a:ext>
            </a:extLst>
          </p:cNvPr>
          <p:cNvSpPr/>
          <p:nvPr/>
        </p:nvSpPr>
        <p:spPr>
          <a:xfrm>
            <a:off x="4660438" y="3604479"/>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9" name="Freeform 80">
            <a:extLst>
              <a:ext uri="{FF2B5EF4-FFF2-40B4-BE49-F238E27FC236}">
                <a16:creationId xmlns:a16="http://schemas.microsoft.com/office/drawing/2014/main" id="{6436063C-E946-8204-0A1D-39F42867F1E6}"/>
              </a:ext>
            </a:extLst>
          </p:cNvPr>
          <p:cNvSpPr/>
          <p:nvPr/>
        </p:nvSpPr>
        <p:spPr>
          <a:xfrm>
            <a:off x="4673705"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0" name="Freeform 81">
            <a:extLst>
              <a:ext uri="{FF2B5EF4-FFF2-40B4-BE49-F238E27FC236}">
                <a16:creationId xmlns:a16="http://schemas.microsoft.com/office/drawing/2014/main" id="{DF3F02B7-587A-713C-1BF2-90BFAD22BF54}"/>
              </a:ext>
            </a:extLst>
          </p:cNvPr>
          <p:cNvSpPr/>
          <p:nvPr/>
        </p:nvSpPr>
        <p:spPr>
          <a:xfrm>
            <a:off x="4650027" y="3604479"/>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1" name="Freeform 82">
            <a:extLst>
              <a:ext uri="{FF2B5EF4-FFF2-40B4-BE49-F238E27FC236}">
                <a16:creationId xmlns:a16="http://schemas.microsoft.com/office/drawing/2014/main" id="{3562DC2B-ACC0-26F3-9B20-5C300EF18AFC}"/>
              </a:ext>
            </a:extLst>
          </p:cNvPr>
          <p:cNvSpPr/>
          <p:nvPr/>
        </p:nvSpPr>
        <p:spPr>
          <a:xfrm>
            <a:off x="4634661" y="357562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2" name="Freeform 83">
            <a:extLst>
              <a:ext uri="{FF2B5EF4-FFF2-40B4-BE49-F238E27FC236}">
                <a16:creationId xmlns:a16="http://schemas.microsoft.com/office/drawing/2014/main" id="{F6BBB8E3-DABF-1282-D51A-E18C4BE4AEDA}"/>
              </a:ext>
            </a:extLst>
          </p:cNvPr>
          <p:cNvSpPr/>
          <p:nvPr/>
        </p:nvSpPr>
        <p:spPr>
          <a:xfrm>
            <a:off x="4610983" y="3604479"/>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3" name="Freeform 84">
            <a:extLst>
              <a:ext uri="{FF2B5EF4-FFF2-40B4-BE49-F238E27FC236}">
                <a16:creationId xmlns:a16="http://schemas.microsoft.com/office/drawing/2014/main" id="{C7321E2A-D0D6-6017-D71F-AAB3D76286CB}"/>
              </a:ext>
            </a:extLst>
          </p:cNvPr>
          <p:cNvSpPr/>
          <p:nvPr/>
        </p:nvSpPr>
        <p:spPr>
          <a:xfrm>
            <a:off x="4320713"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4" name="Freeform 85">
            <a:extLst>
              <a:ext uri="{FF2B5EF4-FFF2-40B4-BE49-F238E27FC236}">
                <a16:creationId xmlns:a16="http://schemas.microsoft.com/office/drawing/2014/main" id="{10CE96C3-F06D-7A46-643A-224E4CE3BAB9}"/>
              </a:ext>
            </a:extLst>
          </p:cNvPr>
          <p:cNvSpPr/>
          <p:nvPr/>
        </p:nvSpPr>
        <p:spPr>
          <a:xfrm>
            <a:off x="4296951" y="3556568"/>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5" name="Freeform 86">
            <a:extLst>
              <a:ext uri="{FF2B5EF4-FFF2-40B4-BE49-F238E27FC236}">
                <a16:creationId xmlns:a16="http://schemas.microsoft.com/office/drawing/2014/main" id="{2975A011-9A6C-1A68-4793-CF73AE6A462D}"/>
              </a:ext>
            </a:extLst>
          </p:cNvPr>
          <p:cNvSpPr/>
          <p:nvPr/>
        </p:nvSpPr>
        <p:spPr>
          <a:xfrm>
            <a:off x="4276968"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6" name="Freeform 87">
            <a:extLst>
              <a:ext uri="{FF2B5EF4-FFF2-40B4-BE49-F238E27FC236}">
                <a16:creationId xmlns:a16="http://schemas.microsoft.com/office/drawing/2014/main" id="{6D8CB488-7209-C04E-0F89-16809EF696B4}"/>
              </a:ext>
            </a:extLst>
          </p:cNvPr>
          <p:cNvSpPr/>
          <p:nvPr/>
        </p:nvSpPr>
        <p:spPr>
          <a:xfrm>
            <a:off x="4253205" y="3556568"/>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7" name="Freeform 88">
            <a:extLst>
              <a:ext uri="{FF2B5EF4-FFF2-40B4-BE49-F238E27FC236}">
                <a16:creationId xmlns:a16="http://schemas.microsoft.com/office/drawing/2014/main" id="{7AB0CF2B-D5EA-E244-82A5-39EBB3A572E4}"/>
              </a:ext>
            </a:extLst>
          </p:cNvPr>
          <p:cNvSpPr/>
          <p:nvPr/>
        </p:nvSpPr>
        <p:spPr>
          <a:xfrm>
            <a:off x="4267395"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8" name="Freeform 89">
            <a:extLst>
              <a:ext uri="{FF2B5EF4-FFF2-40B4-BE49-F238E27FC236}">
                <a16:creationId xmlns:a16="http://schemas.microsoft.com/office/drawing/2014/main" id="{9E55DDAC-15C0-D77F-B200-8E127962063D}"/>
              </a:ext>
            </a:extLst>
          </p:cNvPr>
          <p:cNvSpPr/>
          <p:nvPr/>
        </p:nvSpPr>
        <p:spPr>
          <a:xfrm>
            <a:off x="4243632"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9" name="Freeform 90">
            <a:extLst>
              <a:ext uri="{FF2B5EF4-FFF2-40B4-BE49-F238E27FC236}">
                <a16:creationId xmlns:a16="http://schemas.microsoft.com/office/drawing/2014/main" id="{0A34FE8C-C43A-A8BD-EBDE-DA4CB37D2095}"/>
              </a:ext>
            </a:extLst>
          </p:cNvPr>
          <p:cNvSpPr/>
          <p:nvPr/>
        </p:nvSpPr>
        <p:spPr>
          <a:xfrm>
            <a:off x="4205513"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0" name="Freeform 91">
            <a:extLst>
              <a:ext uri="{FF2B5EF4-FFF2-40B4-BE49-F238E27FC236}">
                <a16:creationId xmlns:a16="http://schemas.microsoft.com/office/drawing/2014/main" id="{BD64766C-1DD8-ECAE-C3AE-87A306D3FCBF}"/>
              </a:ext>
            </a:extLst>
          </p:cNvPr>
          <p:cNvSpPr/>
          <p:nvPr/>
        </p:nvSpPr>
        <p:spPr>
          <a:xfrm>
            <a:off x="4181750"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1" name="Freeform 92">
            <a:extLst>
              <a:ext uri="{FF2B5EF4-FFF2-40B4-BE49-F238E27FC236}">
                <a16:creationId xmlns:a16="http://schemas.microsoft.com/office/drawing/2014/main" id="{ADE84DE2-313E-970F-535F-4D8DFC47C82F}"/>
              </a:ext>
            </a:extLst>
          </p:cNvPr>
          <p:cNvSpPr/>
          <p:nvPr/>
        </p:nvSpPr>
        <p:spPr>
          <a:xfrm>
            <a:off x="4183599"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2" name="Freeform 93">
            <a:extLst>
              <a:ext uri="{FF2B5EF4-FFF2-40B4-BE49-F238E27FC236}">
                <a16:creationId xmlns:a16="http://schemas.microsoft.com/office/drawing/2014/main" id="{9E6ECE99-D5BD-EA1B-663B-A838E4A2EDAC}"/>
              </a:ext>
            </a:extLst>
          </p:cNvPr>
          <p:cNvSpPr/>
          <p:nvPr/>
        </p:nvSpPr>
        <p:spPr>
          <a:xfrm>
            <a:off x="4159919" y="3556568"/>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3" name="Freeform 94">
            <a:extLst>
              <a:ext uri="{FF2B5EF4-FFF2-40B4-BE49-F238E27FC236}">
                <a16:creationId xmlns:a16="http://schemas.microsoft.com/office/drawing/2014/main" id="{4EC121D4-3B11-44E8-8F33-1D6DCC15D388}"/>
              </a:ext>
            </a:extLst>
          </p:cNvPr>
          <p:cNvSpPr/>
          <p:nvPr/>
        </p:nvSpPr>
        <p:spPr>
          <a:xfrm>
            <a:off x="4071337"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4" name="Freeform 95">
            <a:extLst>
              <a:ext uri="{FF2B5EF4-FFF2-40B4-BE49-F238E27FC236}">
                <a16:creationId xmlns:a16="http://schemas.microsoft.com/office/drawing/2014/main" id="{0A473A9A-5F66-4AF8-06A2-949BCFD708F7}"/>
              </a:ext>
            </a:extLst>
          </p:cNvPr>
          <p:cNvSpPr/>
          <p:nvPr/>
        </p:nvSpPr>
        <p:spPr>
          <a:xfrm>
            <a:off x="4047574" y="3556568"/>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5" name="Freeform 96">
            <a:extLst>
              <a:ext uri="{FF2B5EF4-FFF2-40B4-BE49-F238E27FC236}">
                <a16:creationId xmlns:a16="http://schemas.microsoft.com/office/drawing/2014/main" id="{7E9347FC-3659-76AD-21A9-5F8F07529E23}"/>
              </a:ext>
            </a:extLst>
          </p:cNvPr>
          <p:cNvSpPr/>
          <p:nvPr/>
        </p:nvSpPr>
        <p:spPr>
          <a:xfrm>
            <a:off x="4017010"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6" name="Freeform 97">
            <a:extLst>
              <a:ext uri="{FF2B5EF4-FFF2-40B4-BE49-F238E27FC236}">
                <a16:creationId xmlns:a16="http://schemas.microsoft.com/office/drawing/2014/main" id="{9F223B65-82F9-DF48-DA77-CDF899D81A7B}"/>
              </a:ext>
            </a:extLst>
          </p:cNvPr>
          <p:cNvSpPr/>
          <p:nvPr/>
        </p:nvSpPr>
        <p:spPr>
          <a:xfrm>
            <a:off x="3993247"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7" name="Freeform 98">
            <a:extLst>
              <a:ext uri="{FF2B5EF4-FFF2-40B4-BE49-F238E27FC236}">
                <a16:creationId xmlns:a16="http://schemas.microsoft.com/office/drawing/2014/main" id="{F700DA75-0406-B14E-4D1E-C3A5EDCEC6F3}"/>
              </a:ext>
            </a:extLst>
          </p:cNvPr>
          <p:cNvSpPr/>
          <p:nvPr/>
        </p:nvSpPr>
        <p:spPr>
          <a:xfrm>
            <a:off x="4001813"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8" name="Freeform 99">
            <a:extLst>
              <a:ext uri="{FF2B5EF4-FFF2-40B4-BE49-F238E27FC236}">
                <a16:creationId xmlns:a16="http://schemas.microsoft.com/office/drawing/2014/main" id="{C4A7261A-2BA2-6871-9680-C1CEE7C8C9D7}"/>
              </a:ext>
            </a:extLst>
          </p:cNvPr>
          <p:cNvSpPr/>
          <p:nvPr/>
        </p:nvSpPr>
        <p:spPr>
          <a:xfrm>
            <a:off x="3978050"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39" name="Freeform 100">
            <a:extLst>
              <a:ext uri="{FF2B5EF4-FFF2-40B4-BE49-F238E27FC236}">
                <a16:creationId xmlns:a16="http://schemas.microsoft.com/office/drawing/2014/main" id="{902C6299-22A9-6B9A-ECB5-F9BAFC9A4586}"/>
              </a:ext>
            </a:extLst>
          </p:cNvPr>
          <p:cNvSpPr/>
          <p:nvPr/>
        </p:nvSpPr>
        <p:spPr>
          <a:xfrm>
            <a:off x="3991317"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0" name="Freeform 101">
            <a:extLst>
              <a:ext uri="{FF2B5EF4-FFF2-40B4-BE49-F238E27FC236}">
                <a16:creationId xmlns:a16="http://schemas.microsoft.com/office/drawing/2014/main" id="{F2862011-38BE-88F0-E673-7C42A797D828}"/>
              </a:ext>
            </a:extLst>
          </p:cNvPr>
          <p:cNvSpPr/>
          <p:nvPr/>
        </p:nvSpPr>
        <p:spPr>
          <a:xfrm>
            <a:off x="3967555"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1" name="Freeform 102">
            <a:extLst>
              <a:ext uri="{FF2B5EF4-FFF2-40B4-BE49-F238E27FC236}">
                <a16:creationId xmlns:a16="http://schemas.microsoft.com/office/drawing/2014/main" id="{81FED23F-1076-EFFC-6EEE-C6CF12207BAA}"/>
              </a:ext>
            </a:extLst>
          </p:cNvPr>
          <p:cNvSpPr/>
          <p:nvPr/>
        </p:nvSpPr>
        <p:spPr>
          <a:xfrm>
            <a:off x="3972257"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2" name="Freeform 103">
            <a:extLst>
              <a:ext uri="{FF2B5EF4-FFF2-40B4-BE49-F238E27FC236}">
                <a16:creationId xmlns:a16="http://schemas.microsoft.com/office/drawing/2014/main" id="{84516AD7-6B2E-DCF6-2EA1-093B15B7473F}"/>
              </a:ext>
            </a:extLst>
          </p:cNvPr>
          <p:cNvSpPr/>
          <p:nvPr/>
        </p:nvSpPr>
        <p:spPr>
          <a:xfrm>
            <a:off x="3948579" y="3556568"/>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3" name="Freeform 104">
            <a:extLst>
              <a:ext uri="{FF2B5EF4-FFF2-40B4-BE49-F238E27FC236}">
                <a16:creationId xmlns:a16="http://schemas.microsoft.com/office/drawing/2014/main" id="{94C08D7D-1B11-411F-DC2D-40987FDC194F}"/>
              </a:ext>
            </a:extLst>
          </p:cNvPr>
          <p:cNvSpPr/>
          <p:nvPr/>
        </p:nvSpPr>
        <p:spPr>
          <a:xfrm>
            <a:off x="3955128"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4" name="Freeform 105">
            <a:extLst>
              <a:ext uri="{FF2B5EF4-FFF2-40B4-BE49-F238E27FC236}">
                <a16:creationId xmlns:a16="http://schemas.microsoft.com/office/drawing/2014/main" id="{EC968B5B-001A-2777-BFF3-AB94E6E31950}"/>
              </a:ext>
            </a:extLst>
          </p:cNvPr>
          <p:cNvSpPr/>
          <p:nvPr/>
        </p:nvSpPr>
        <p:spPr>
          <a:xfrm>
            <a:off x="3931364"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5" name="Freeform 106">
            <a:extLst>
              <a:ext uri="{FF2B5EF4-FFF2-40B4-BE49-F238E27FC236}">
                <a16:creationId xmlns:a16="http://schemas.microsoft.com/office/drawing/2014/main" id="{2FC6B80D-F5A5-B18D-793C-CFEB237742E0}"/>
              </a:ext>
            </a:extLst>
          </p:cNvPr>
          <p:cNvSpPr/>
          <p:nvPr/>
        </p:nvSpPr>
        <p:spPr>
          <a:xfrm>
            <a:off x="3935143"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6" name="Freeform 107">
            <a:extLst>
              <a:ext uri="{FF2B5EF4-FFF2-40B4-BE49-F238E27FC236}">
                <a16:creationId xmlns:a16="http://schemas.microsoft.com/office/drawing/2014/main" id="{5801DB00-D8A5-86F0-13C7-106ED22E7417}"/>
              </a:ext>
            </a:extLst>
          </p:cNvPr>
          <p:cNvSpPr/>
          <p:nvPr/>
        </p:nvSpPr>
        <p:spPr>
          <a:xfrm>
            <a:off x="3911382" y="355656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7" name="Freeform 108">
            <a:extLst>
              <a:ext uri="{FF2B5EF4-FFF2-40B4-BE49-F238E27FC236}">
                <a16:creationId xmlns:a16="http://schemas.microsoft.com/office/drawing/2014/main" id="{D9957F98-81F6-5A31-23A1-EAF295182FD7}"/>
              </a:ext>
            </a:extLst>
          </p:cNvPr>
          <p:cNvSpPr/>
          <p:nvPr/>
        </p:nvSpPr>
        <p:spPr>
          <a:xfrm>
            <a:off x="3918015" y="35278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8" name="Freeform 109">
            <a:extLst>
              <a:ext uri="{FF2B5EF4-FFF2-40B4-BE49-F238E27FC236}">
                <a16:creationId xmlns:a16="http://schemas.microsoft.com/office/drawing/2014/main" id="{5DFF901B-BF67-9B0F-F0AC-75D8875850D2}"/>
              </a:ext>
            </a:extLst>
          </p:cNvPr>
          <p:cNvSpPr/>
          <p:nvPr/>
        </p:nvSpPr>
        <p:spPr>
          <a:xfrm>
            <a:off x="3894252" y="3556568"/>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9" name="Freeform 110">
            <a:extLst>
              <a:ext uri="{FF2B5EF4-FFF2-40B4-BE49-F238E27FC236}">
                <a16:creationId xmlns:a16="http://schemas.microsoft.com/office/drawing/2014/main" id="{1AF62BA2-64EE-B6CC-F3C2-8B1310F6217B}"/>
              </a:ext>
            </a:extLst>
          </p:cNvPr>
          <p:cNvSpPr/>
          <p:nvPr/>
        </p:nvSpPr>
        <p:spPr>
          <a:xfrm>
            <a:off x="3872422"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0" name="Freeform 111">
            <a:extLst>
              <a:ext uri="{FF2B5EF4-FFF2-40B4-BE49-F238E27FC236}">
                <a16:creationId xmlns:a16="http://schemas.microsoft.com/office/drawing/2014/main" id="{92C0B156-CFC0-FA8A-CB73-63B21960C188}"/>
              </a:ext>
            </a:extLst>
          </p:cNvPr>
          <p:cNvSpPr/>
          <p:nvPr/>
        </p:nvSpPr>
        <p:spPr>
          <a:xfrm>
            <a:off x="3848743" y="3498765"/>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1" name="Freeform 112">
            <a:extLst>
              <a:ext uri="{FF2B5EF4-FFF2-40B4-BE49-F238E27FC236}">
                <a16:creationId xmlns:a16="http://schemas.microsoft.com/office/drawing/2014/main" id="{5D2B82B8-E3D7-1697-56D8-6E4951EF6010}"/>
              </a:ext>
            </a:extLst>
          </p:cNvPr>
          <p:cNvSpPr/>
          <p:nvPr/>
        </p:nvSpPr>
        <p:spPr>
          <a:xfrm>
            <a:off x="3847735"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2" name="Freeform 113">
            <a:extLst>
              <a:ext uri="{FF2B5EF4-FFF2-40B4-BE49-F238E27FC236}">
                <a16:creationId xmlns:a16="http://schemas.microsoft.com/office/drawing/2014/main" id="{35B36162-0591-DBF9-8CCF-A952E33B833E}"/>
              </a:ext>
            </a:extLst>
          </p:cNvPr>
          <p:cNvSpPr/>
          <p:nvPr/>
        </p:nvSpPr>
        <p:spPr>
          <a:xfrm>
            <a:off x="3823973" y="3498765"/>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3" name="Freeform 114">
            <a:extLst>
              <a:ext uri="{FF2B5EF4-FFF2-40B4-BE49-F238E27FC236}">
                <a16:creationId xmlns:a16="http://schemas.microsoft.com/office/drawing/2014/main" id="{00497D59-ACDB-41FC-2F5F-A0D4C673B7D4}"/>
              </a:ext>
            </a:extLst>
          </p:cNvPr>
          <p:cNvSpPr/>
          <p:nvPr/>
        </p:nvSpPr>
        <p:spPr>
          <a:xfrm>
            <a:off x="3784846"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4" name="Freeform 115">
            <a:extLst>
              <a:ext uri="{FF2B5EF4-FFF2-40B4-BE49-F238E27FC236}">
                <a16:creationId xmlns:a16="http://schemas.microsoft.com/office/drawing/2014/main" id="{0C09C264-B964-57D8-7656-2FE6DB31B62C}"/>
              </a:ext>
            </a:extLst>
          </p:cNvPr>
          <p:cNvSpPr/>
          <p:nvPr/>
        </p:nvSpPr>
        <p:spPr>
          <a:xfrm>
            <a:off x="3761168" y="3498765"/>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5" name="Freeform 116">
            <a:extLst>
              <a:ext uri="{FF2B5EF4-FFF2-40B4-BE49-F238E27FC236}">
                <a16:creationId xmlns:a16="http://schemas.microsoft.com/office/drawing/2014/main" id="{FA9B6A4A-2A19-0AD5-0073-8D7D9DDB1686}"/>
              </a:ext>
            </a:extLst>
          </p:cNvPr>
          <p:cNvSpPr/>
          <p:nvPr/>
        </p:nvSpPr>
        <p:spPr>
          <a:xfrm>
            <a:off x="3745802"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6" name="Freeform 117">
            <a:extLst>
              <a:ext uri="{FF2B5EF4-FFF2-40B4-BE49-F238E27FC236}">
                <a16:creationId xmlns:a16="http://schemas.microsoft.com/office/drawing/2014/main" id="{3D6D0A28-235A-BF2B-F7E0-A8DA066390E8}"/>
              </a:ext>
            </a:extLst>
          </p:cNvPr>
          <p:cNvSpPr/>
          <p:nvPr/>
        </p:nvSpPr>
        <p:spPr>
          <a:xfrm>
            <a:off x="3722121" y="3498765"/>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7" name="Freeform 118">
            <a:extLst>
              <a:ext uri="{FF2B5EF4-FFF2-40B4-BE49-F238E27FC236}">
                <a16:creationId xmlns:a16="http://schemas.microsoft.com/office/drawing/2014/main" id="{D72FFCFA-8E2B-514E-1D64-C5C35755E687}"/>
              </a:ext>
            </a:extLst>
          </p:cNvPr>
          <p:cNvSpPr/>
          <p:nvPr/>
        </p:nvSpPr>
        <p:spPr>
          <a:xfrm>
            <a:off x="3689629"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8" name="Freeform 119">
            <a:extLst>
              <a:ext uri="{FF2B5EF4-FFF2-40B4-BE49-F238E27FC236}">
                <a16:creationId xmlns:a16="http://schemas.microsoft.com/office/drawing/2014/main" id="{70C2049F-305C-4D3C-7A5A-A7B127392D47}"/>
              </a:ext>
            </a:extLst>
          </p:cNvPr>
          <p:cNvSpPr/>
          <p:nvPr/>
        </p:nvSpPr>
        <p:spPr>
          <a:xfrm>
            <a:off x="3665950" y="3498765"/>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9" name="Freeform 120">
            <a:extLst>
              <a:ext uri="{FF2B5EF4-FFF2-40B4-BE49-F238E27FC236}">
                <a16:creationId xmlns:a16="http://schemas.microsoft.com/office/drawing/2014/main" id="{44BFCEC4-AD58-56C1-71AF-EB95BAA4268A}"/>
              </a:ext>
            </a:extLst>
          </p:cNvPr>
          <p:cNvSpPr/>
          <p:nvPr/>
        </p:nvSpPr>
        <p:spPr>
          <a:xfrm>
            <a:off x="3644960"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0" name="Freeform 121">
            <a:extLst>
              <a:ext uri="{FF2B5EF4-FFF2-40B4-BE49-F238E27FC236}">
                <a16:creationId xmlns:a16="http://schemas.microsoft.com/office/drawing/2014/main" id="{555749AB-BC1D-28B5-0A8C-42F3DC92F9D6}"/>
              </a:ext>
            </a:extLst>
          </p:cNvPr>
          <p:cNvSpPr/>
          <p:nvPr/>
        </p:nvSpPr>
        <p:spPr>
          <a:xfrm>
            <a:off x="3621195" y="3498765"/>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1" name="Freeform 122">
            <a:extLst>
              <a:ext uri="{FF2B5EF4-FFF2-40B4-BE49-F238E27FC236}">
                <a16:creationId xmlns:a16="http://schemas.microsoft.com/office/drawing/2014/main" id="{5AE84D4B-17BF-B48E-D74F-FD9600078958}"/>
              </a:ext>
            </a:extLst>
          </p:cNvPr>
          <p:cNvSpPr/>
          <p:nvPr/>
        </p:nvSpPr>
        <p:spPr>
          <a:xfrm>
            <a:off x="3629678" y="347001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2" name="Freeform 123">
            <a:extLst>
              <a:ext uri="{FF2B5EF4-FFF2-40B4-BE49-F238E27FC236}">
                <a16:creationId xmlns:a16="http://schemas.microsoft.com/office/drawing/2014/main" id="{F87AFE45-EB1C-4792-680E-6B1644B5D28C}"/>
              </a:ext>
            </a:extLst>
          </p:cNvPr>
          <p:cNvSpPr/>
          <p:nvPr/>
        </p:nvSpPr>
        <p:spPr>
          <a:xfrm>
            <a:off x="3605915" y="3498765"/>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3" name="Freeform 124">
            <a:extLst>
              <a:ext uri="{FF2B5EF4-FFF2-40B4-BE49-F238E27FC236}">
                <a16:creationId xmlns:a16="http://schemas.microsoft.com/office/drawing/2014/main" id="{E52F15E1-5427-9361-6F87-5ADC0650185B}"/>
              </a:ext>
            </a:extLst>
          </p:cNvPr>
          <p:cNvSpPr/>
          <p:nvPr/>
        </p:nvSpPr>
        <p:spPr>
          <a:xfrm>
            <a:off x="3431435" y="342067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4" name="Freeform 125">
            <a:extLst>
              <a:ext uri="{FF2B5EF4-FFF2-40B4-BE49-F238E27FC236}">
                <a16:creationId xmlns:a16="http://schemas.microsoft.com/office/drawing/2014/main" id="{47233307-D94E-59C8-8D39-749C352A760B}"/>
              </a:ext>
            </a:extLst>
          </p:cNvPr>
          <p:cNvSpPr/>
          <p:nvPr/>
        </p:nvSpPr>
        <p:spPr>
          <a:xfrm>
            <a:off x="3407672" y="3449426"/>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5" name="Freeform 126">
            <a:extLst>
              <a:ext uri="{FF2B5EF4-FFF2-40B4-BE49-F238E27FC236}">
                <a16:creationId xmlns:a16="http://schemas.microsoft.com/office/drawing/2014/main" id="{A79B22BF-AA1F-A595-43C7-5742A1CBE067}"/>
              </a:ext>
            </a:extLst>
          </p:cNvPr>
          <p:cNvSpPr/>
          <p:nvPr/>
        </p:nvSpPr>
        <p:spPr>
          <a:xfrm>
            <a:off x="3354354" y="342067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6" name="Freeform 127">
            <a:extLst>
              <a:ext uri="{FF2B5EF4-FFF2-40B4-BE49-F238E27FC236}">
                <a16:creationId xmlns:a16="http://schemas.microsoft.com/office/drawing/2014/main" id="{24D55F13-9094-086D-231B-E27D406118BD}"/>
              </a:ext>
            </a:extLst>
          </p:cNvPr>
          <p:cNvSpPr/>
          <p:nvPr/>
        </p:nvSpPr>
        <p:spPr>
          <a:xfrm>
            <a:off x="3330591" y="3449426"/>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7" name="Freeform 128">
            <a:extLst>
              <a:ext uri="{FF2B5EF4-FFF2-40B4-BE49-F238E27FC236}">
                <a16:creationId xmlns:a16="http://schemas.microsoft.com/office/drawing/2014/main" id="{8BD44CD4-44B2-7DC0-B005-E7EEFC7C7965}"/>
              </a:ext>
            </a:extLst>
          </p:cNvPr>
          <p:cNvSpPr/>
          <p:nvPr/>
        </p:nvSpPr>
        <p:spPr>
          <a:xfrm>
            <a:off x="3340079" y="3420679"/>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8" name="Freeform 129">
            <a:extLst>
              <a:ext uri="{FF2B5EF4-FFF2-40B4-BE49-F238E27FC236}">
                <a16:creationId xmlns:a16="http://schemas.microsoft.com/office/drawing/2014/main" id="{5C16D97B-BDF3-DE43-B97F-63BE2044B70B}"/>
              </a:ext>
            </a:extLst>
          </p:cNvPr>
          <p:cNvSpPr/>
          <p:nvPr/>
        </p:nvSpPr>
        <p:spPr>
          <a:xfrm>
            <a:off x="3316317" y="3449426"/>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9" name="Freeform 130">
            <a:extLst>
              <a:ext uri="{FF2B5EF4-FFF2-40B4-BE49-F238E27FC236}">
                <a16:creationId xmlns:a16="http://schemas.microsoft.com/office/drawing/2014/main" id="{D7C32248-7816-38E9-AAB0-AF324066F997}"/>
              </a:ext>
            </a:extLst>
          </p:cNvPr>
          <p:cNvSpPr/>
          <p:nvPr/>
        </p:nvSpPr>
        <p:spPr>
          <a:xfrm>
            <a:off x="3304731" y="3397234"/>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0" name="Freeform 131">
            <a:extLst>
              <a:ext uri="{FF2B5EF4-FFF2-40B4-BE49-F238E27FC236}">
                <a16:creationId xmlns:a16="http://schemas.microsoft.com/office/drawing/2014/main" id="{05EC808B-FCF6-60A0-B4FC-C5BDC966710B}"/>
              </a:ext>
            </a:extLst>
          </p:cNvPr>
          <p:cNvSpPr/>
          <p:nvPr/>
        </p:nvSpPr>
        <p:spPr>
          <a:xfrm>
            <a:off x="3281052" y="3426081"/>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1" name="Freeform 132">
            <a:extLst>
              <a:ext uri="{FF2B5EF4-FFF2-40B4-BE49-F238E27FC236}">
                <a16:creationId xmlns:a16="http://schemas.microsoft.com/office/drawing/2014/main" id="{FFC484EA-FD16-A0FB-497E-EA9B1239A2AF}"/>
              </a:ext>
            </a:extLst>
          </p:cNvPr>
          <p:cNvSpPr/>
          <p:nvPr/>
        </p:nvSpPr>
        <p:spPr>
          <a:xfrm>
            <a:off x="3252420" y="3397234"/>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2" name="Freeform 133">
            <a:extLst>
              <a:ext uri="{FF2B5EF4-FFF2-40B4-BE49-F238E27FC236}">
                <a16:creationId xmlns:a16="http://schemas.microsoft.com/office/drawing/2014/main" id="{B2AF4B1A-64A4-B7AE-9FE5-E28CE8F038B5}"/>
              </a:ext>
            </a:extLst>
          </p:cNvPr>
          <p:cNvSpPr/>
          <p:nvPr/>
        </p:nvSpPr>
        <p:spPr>
          <a:xfrm>
            <a:off x="3228657" y="3426081"/>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3" name="Freeform 134">
            <a:extLst>
              <a:ext uri="{FF2B5EF4-FFF2-40B4-BE49-F238E27FC236}">
                <a16:creationId xmlns:a16="http://schemas.microsoft.com/office/drawing/2014/main" id="{DB6C8495-B302-19AC-C624-D4DE99747AB9}"/>
              </a:ext>
            </a:extLst>
          </p:cNvPr>
          <p:cNvSpPr/>
          <p:nvPr/>
        </p:nvSpPr>
        <p:spPr>
          <a:xfrm>
            <a:off x="3238145" y="3397234"/>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4" name="Freeform 135">
            <a:extLst>
              <a:ext uri="{FF2B5EF4-FFF2-40B4-BE49-F238E27FC236}">
                <a16:creationId xmlns:a16="http://schemas.microsoft.com/office/drawing/2014/main" id="{CC018CDB-89FF-6509-D095-4AE0B73FBE24}"/>
              </a:ext>
            </a:extLst>
          </p:cNvPr>
          <p:cNvSpPr/>
          <p:nvPr/>
        </p:nvSpPr>
        <p:spPr>
          <a:xfrm>
            <a:off x="3214382" y="3426081"/>
            <a:ext cx="47440" cy="10194"/>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5" name="Freeform 136">
            <a:extLst>
              <a:ext uri="{FF2B5EF4-FFF2-40B4-BE49-F238E27FC236}">
                <a16:creationId xmlns:a16="http://schemas.microsoft.com/office/drawing/2014/main" id="{E0D8D99C-6C74-DFCF-FBF9-CC667B82F4AC}"/>
              </a:ext>
            </a:extLst>
          </p:cNvPr>
          <p:cNvSpPr/>
          <p:nvPr/>
        </p:nvSpPr>
        <p:spPr>
          <a:xfrm>
            <a:off x="3227651" y="337531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6" name="Freeform 137">
            <a:extLst>
              <a:ext uri="{FF2B5EF4-FFF2-40B4-BE49-F238E27FC236}">
                <a16:creationId xmlns:a16="http://schemas.microsoft.com/office/drawing/2014/main" id="{2E5A3244-4177-EFD0-D825-CB3E0B3A2628}"/>
              </a:ext>
            </a:extLst>
          </p:cNvPr>
          <p:cNvSpPr/>
          <p:nvPr/>
        </p:nvSpPr>
        <p:spPr>
          <a:xfrm>
            <a:off x="3203885" y="3404062"/>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7" name="Freeform 138">
            <a:extLst>
              <a:ext uri="{FF2B5EF4-FFF2-40B4-BE49-F238E27FC236}">
                <a16:creationId xmlns:a16="http://schemas.microsoft.com/office/drawing/2014/main" id="{C4AEE6A4-D3FD-2C45-9365-EB5FF7F94A71}"/>
              </a:ext>
            </a:extLst>
          </p:cNvPr>
          <p:cNvSpPr/>
          <p:nvPr/>
        </p:nvSpPr>
        <p:spPr>
          <a:xfrm>
            <a:off x="3209597" y="337531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8" name="Freeform 139">
            <a:extLst>
              <a:ext uri="{FF2B5EF4-FFF2-40B4-BE49-F238E27FC236}">
                <a16:creationId xmlns:a16="http://schemas.microsoft.com/office/drawing/2014/main" id="{86313531-C801-838B-3F99-909724F2E32C}"/>
              </a:ext>
            </a:extLst>
          </p:cNvPr>
          <p:cNvSpPr/>
          <p:nvPr/>
        </p:nvSpPr>
        <p:spPr>
          <a:xfrm>
            <a:off x="3185834" y="3404062"/>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9" name="Freeform 140">
            <a:extLst>
              <a:ext uri="{FF2B5EF4-FFF2-40B4-BE49-F238E27FC236}">
                <a16:creationId xmlns:a16="http://schemas.microsoft.com/office/drawing/2014/main" id="{9E6F9181-126D-248D-65E3-F7B40CA9F5C5}"/>
              </a:ext>
            </a:extLst>
          </p:cNvPr>
          <p:cNvSpPr/>
          <p:nvPr/>
        </p:nvSpPr>
        <p:spPr>
          <a:xfrm>
            <a:off x="3095321" y="3359107"/>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0" name="Freeform 141">
            <a:extLst>
              <a:ext uri="{FF2B5EF4-FFF2-40B4-BE49-F238E27FC236}">
                <a16:creationId xmlns:a16="http://schemas.microsoft.com/office/drawing/2014/main" id="{B55F50CF-D56B-C48B-8248-EA284D4B2FB4}"/>
              </a:ext>
            </a:extLst>
          </p:cNvPr>
          <p:cNvSpPr/>
          <p:nvPr/>
        </p:nvSpPr>
        <p:spPr>
          <a:xfrm>
            <a:off x="3071557" y="3387955"/>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1" name="Freeform 142">
            <a:extLst>
              <a:ext uri="{FF2B5EF4-FFF2-40B4-BE49-F238E27FC236}">
                <a16:creationId xmlns:a16="http://schemas.microsoft.com/office/drawing/2014/main" id="{0DE8DC8E-2858-1FAB-377E-D7FF40FB64D5}"/>
              </a:ext>
            </a:extLst>
          </p:cNvPr>
          <p:cNvSpPr/>
          <p:nvPr/>
        </p:nvSpPr>
        <p:spPr>
          <a:xfrm>
            <a:off x="3034949" y="333617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2" name="Freeform 143">
            <a:extLst>
              <a:ext uri="{FF2B5EF4-FFF2-40B4-BE49-F238E27FC236}">
                <a16:creationId xmlns:a16="http://schemas.microsoft.com/office/drawing/2014/main" id="{2B14D03E-4068-16D2-7CAF-4CF389C0E918}"/>
              </a:ext>
            </a:extLst>
          </p:cNvPr>
          <p:cNvSpPr/>
          <p:nvPr/>
        </p:nvSpPr>
        <p:spPr>
          <a:xfrm>
            <a:off x="3011271" y="3365019"/>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3" name="Freeform 144">
            <a:extLst>
              <a:ext uri="{FF2B5EF4-FFF2-40B4-BE49-F238E27FC236}">
                <a16:creationId xmlns:a16="http://schemas.microsoft.com/office/drawing/2014/main" id="{9B3F1814-6BCD-0FEB-C345-2E3112787FC2}"/>
              </a:ext>
            </a:extLst>
          </p:cNvPr>
          <p:cNvSpPr/>
          <p:nvPr/>
        </p:nvSpPr>
        <p:spPr>
          <a:xfrm>
            <a:off x="3003546" y="333617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4" name="Freeform 145">
            <a:extLst>
              <a:ext uri="{FF2B5EF4-FFF2-40B4-BE49-F238E27FC236}">
                <a16:creationId xmlns:a16="http://schemas.microsoft.com/office/drawing/2014/main" id="{D7693E9B-4D45-C846-CA69-914E9D01B2BF}"/>
              </a:ext>
            </a:extLst>
          </p:cNvPr>
          <p:cNvSpPr/>
          <p:nvPr/>
        </p:nvSpPr>
        <p:spPr>
          <a:xfrm>
            <a:off x="2979782" y="3365019"/>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5" name="Freeform 146">
            <a:extLst>
              <a:ext uri="{FF2B5EF4-FFF2-40B4-BE49-F238E27FC236}">
                <a16:creationId xmlns:a16="http://schemas.microsoft.com/office/drawing/2014/main" id="{11FFC8C4-EF8F-A28F-7E5C-4903F1911051}"/>
              </a:ext>
            </a:extLst>
          </p:cNvPr>
          <p:cNvSpPr/>
          <p:nvPr/>
        </p:nvSpPr>
        <p:spPr>
          <a:xfrm>
            <a:off x="2989271" y="333617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6" name="Freeform 147">
            <a:extLst>
              <a:ext uri="{FF2B5EF4-FFF2-40B4-BE49-F238E27FC236}">
                <a16:creationId xmlns:a16="http://schemas.microsoft.com/office/drawing/2014/main" id="{931F77B3-F181-D9E2-C4ED-878AE2594831}"/>
              </a:ext>
            </a:extLst>
          </p:cNvPr>
          <p:cNvSpPr/>
          <p:nvPr/>
        </p:nvSpPr>
        <p:spPr>
          <a:xfrm>
            <a:off x="2965508" y="3365019"/>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7" name="Freeform 148">
            <a:extLst>
              <a:ext uri="{FF2B5EF4-FFF2-40B4-BE49-F238E27FC236}">
                <a16:creationId xmlns:a16="http://schemas.microsoft.com/office/drawing/2014/main" id="{408BB1F3-93FF-F506-0242-86F37AA7D630}"/>
              </a:ext>
            </a:extLst>
          </p:cNvPr>
          <p:cNvSpPr/>
          <p:nvPr/>
        </p:nvSpPr>
        <p:spPr>
          <a:xfrm>
            <a:off x="2759878" y="330079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8" name="Freeform 149">
            <a:extLst>
              <a:ext uri="{FF2B5EF4-FFF2-40B4-BE49-F238E27FC236}">
                <a16:creationId xmlns:a16="http://schemas.microsoft.com/office/drawing/2014/main" id="{E3E5B892-0C44-3F9F-242A-2E9EECE95A19}"/>
              </a:ext>
            </a:extLst>
          </p:cNvPr>
          <p:cNvSpPr/>
          <p:nvPr/>
        </p:nvSpPr>
        <p:spPr>
          <a:xfrm>
            <a:off x="2736115" y="3329645"/>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9" name="Freeform 150">
            <a:extLst>
              <a:ext uri="{FF2B5EF4-FFF2-40B4-BE49-F238E27FC236}">
                <a16:creationId xmlns:a16="http://schemas.microsoft.com/office/drawing/2014/main" id="{8BFB450A-21BD-DC6D-50E8-7B637DBE3EFF}"/>
              </a:ext>
            </a:extLst>
          </p:cNvPr>
          <p:cNvSpPr/>
          <p:nvPr/>
        </p:nvSpPr>
        <p:spPr>
          <a:xfrm>
            <a:off x="2728475" y="330079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0" name="Freeform 151">
            <a:extLst>
              <a:ext uri="{FF2B5EF4-FFF2-40B4-BE49-F238E27FC236}">
                <a16:creationId xmlns:a16="http://schemas.microsoft.com/office/drawing/2014/main" id="{BB81936E-DBEB-157B-6113-C5CEE639C1F1}"/>
              </a:ext>
            </a:extLst>
          </p:cNvPr>
          <p:cNvSpPr/>
          <p:nvPr/>
        </p:nvSpPr>
        <p:spPr>
          <a:xfrm>
            <a:off x="2704709" y="3329645"/>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1" name="Freeform 152">
            <a:extLst>
              <a:ext uri="{FF2B5EF4-FFF2-40B4-BE49-F238E27FC236}">
                <a16:creationId xmlns:a16="http://schemas.microsoft.com/office/drawing/2014/main" id="{465B9109-A169-DEA3-D98F-B006560CB372}"/>
              </a:ext>
            </a:extLst>
          </p:cNvPr>
          <p:cNvSpPr/>
          <p:nvPr/>
        </p:nvSpPr>
        <p:spPr>
          <a:xfrm>
            <a:off x="2690355" y="330079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2" name="Freeform 153">
            <a:extLst>
              <a:ext uri="{FF2B5EF4-FFF2-40B4-BE49-F238E27FC236}">
                <a16:creationId xmlns:a16="http://schemas.microsoft.com/office/drawing/2014/main" id="{D0397C4D-1A56-B59B-9750-37F42D1192E8}"/>
              </a:ext>
            </a:extLst>
          </p:cNvPr>
          <p:cNvSpPr/>
          <p:nvPr/>
        </p:nvSpPr>
        <p:spPr>
          <a:xfrm>
            <a:off x="2666591" y="3329645"/>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3" name="Freeform 154">
            <a:extLst>
              <a:ext uri="{FF2B5EF4-FFF2-40B4-BE49-F238E27FC236}">
                <a16:creationId xmlns:a16="http://schemas.microsoft.com/office/drawing/2014/main" id="{77EE26A3-9107-2E3F-01DB-DF4B6B6D0668}"/>
              </a:ext>
            </a:extLst>
          </p:cNvPr>
          <p:cNvSpPr/>
          <p:nvPr/>
        </p:nvSpPr>
        <p:spPr>
          <a:xfrm>
            <a:off x="2668439" y="330079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4" name="Freeform 155">
            <a:extLst>
              <a:ext uri="{FF2B5EF4-FFF2-40B4-BE49-F238E27FC236}">
                <a16:creationId xmlns:a16="http://schemas.microsoft.com/office/drawing/2014/main" id="{4272B33E-85CE-F316-6B75-E9A5B6287FBF}"/>
              </a:ext>
            </a:extLst>
          </p:cNvPr>
          <p:cNvSpPr/>
          <p:nvPr/>
        </p:nvSpPr>
        <p:spPr>
          <a:xfrm>
            <a:off x="2644677" y="3329645"/>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5" name="Freeform 156">
            <a:extLst>
              <a:ext uri="{FF2B5EF4-FFF2-40B4-BE49-F238E27FC236}">
                <a16:creationId xmlns:a16="http://schemas.microsoft.com/office/drawing/2014/main" id="{67F17A3A-99E9-CE6C-2A37-49F36948F635}"/>
              </a:ext>
            </a:extLst>
          </p:cNvPr>
          <p:cNvSpPr/>
          <p:nvPr/>
        </p:nvSpPr>
        <p:spPr>
          <a:xfrm>
            <a:off x="2650386" y="3278776"/>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6" name="Freeform 157">
            <a:extLst>
              <a:ext uri="{FF2B5EF4-FFF2-40B4-BE49-F238E27FC236}">
                <a16:creationId xmlns:a16="http://schemas.microsoft.com/office/drawing/2014/main" id="{5A477E5E-1025-9C64-F757-D903F503583C}"/>
              </a:ext>
            </a:extLst>
          </p:cNvPr>
          <p:cNvSpPr/>
          <p:nvPr/>
        </p:nvSpPr>
        <p:spPr>
          <a:xfrm>
            <a:off x="2626623" y="3307625"/>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7" name="Freeform 158">
            <a:extLst>
              <a:ext uri="{FF2B5EF4-FFF2-40B4-BE49-F238E27FC236}">
                <a16:creationId xmlns:a16="http://schemas.microsoft.com/office/drawing/2014/main" id="{E887B3C6-BC59-2C0C-ADC5-E363FC1470A0}"/>
              </a:ext>
            </a:extLst>
          </p:cNvPr>
          <p:cNvSpPr/>
          <p:nvPr/>
        </p:nvSpPr>
        <p:spPr>
          <a:xfrm>
            <a:off x="2636111" y="3278776"/>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8" name="Freeform 159">
            <a:extLst>
              <a:ext uri="{FF2B5EF4-FFF2-40B4-BE49-F238E27FC236}">
                <a16:creationId xmlns:a16="http://schemas.microsoft.com/office/drawing/2014/main" id="{B9BCF80F-4A85-67A3-7FC6-FFA85C5B72CB}"/>
              </a:ext>
            </a:extLst>
          </p:cNvPr>
          <p:cNvSpPr/>
          <p:nvPr/>
        </p:nvSpPr>
        <p:spPr>
          <a:xfrm>
            <a:off x="2612348" y="3307625"/>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9" name="Freeform 160">
            <a:extLst>
              <a:ext uri="{FF2B5EF4-FFF2-40B4-BE49-F238E27FC236}">
                <a16:creationId xmlns:a16="http://schemas.microsoft.com/office/drawing/2014/main" id="{EB2D0B38-F2C5-8ECC-10FC-68359EF3B120}"/>
              </a:ext>
            </a:extLst>
          </p:cNvPr>
          <p:cNvSpPr/>
          <p:nvPr/>
        </p:nvSpPr>
        <p:spPr>
          <a:xfrm>
            <a:off x="2604709" y="3262670"/>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0" name="Freeform 161">
            <a:extLst>
              <a:ext uri="{FF2B5EF4-FFF2-40B4-BE49-F238E27FC236}">
                <a16:creationId xmlns:a16="http://schemas.microsoft.com/office/drawing/2014/main" id="{2B3CF3B6-638E-97C1-1587-93FCD7095F6B}"/>
              </a:ext>
            </a:extLst>
          </p:cNvPr>
          <p:cNvSpPr/>
          <p:nvPr/>
        </p:nvSpPr>
        <p:spPr>
          <a:xfrm>
            <a:off x="2580946" y="329152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1" name="Freeform 162">
            <a:extLst>
              <a:ext uri="{FF2B5EF4-FFF2-40B4-BE49-F238E27FC236}">
                <a16:creationId xmlns:a16="http://schemas.microsoft.com/office/drawing/2014/main" id="{3C38E735-ECC3-4580-D79F-C088B16F414E}"/>
              </a:ext>
            </a:extLst>
          </p:cNvPr>
          <p:cNvSpPr/>
          <p:nvPr/>
        </p:nvSpPr>
        <p:spPr>
          <a:xfrm>
            <a:off x="2588504" y="3262670"/>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2" name="Freeform 163">
            <a:extLst>
              <a:ext uri="{FF2B5EF4-FFF2-40B4-BE49-F238E27FC236}">
                <a16:creationId xmlns:a16="http://schemas.microsoft.com/office/drawing/2014/main" id="{BC5E5E65-F135-20FC-BD2D-E2099F08BEB5}"/>
              </a:ext>
            </a:extLst>
          </p:cNvPr>
          <p:cNvSpPr/>
          <p:nvPr/>
        </p:nvSpPr>
        <p:spPr>
          <a:xfrm>
            <a:off x="2564742" y="3291520"/>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3" name="Freeform 164">
            <a:extLst>
              <a:ext uri="{FF2B5EF4-FFF2-40B4-BE49-F238E27FC236}">
                <a16:creationId xmlns:a16="http://schemas.microsoft.com/office/drawing/2014/main" id="{9C183FC7-EEE1-589E-BA69-3AD94683D574}"/>
              </a:ext>
            </a:extLst>
          </p:cNvPr>
          <p:cNvSpPr/>
          <p:nvPr/>
        </p:nvSpPr>
        <p:spPr>
          <a:xfrm>
            <a:off x="2578009" y="3262670"/>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4" name="Freeform 165">
            <a:extLst>
              <a:ext uri="{FF2B5EF4-FFF2-40B4-BE49-F238E27FC236}">
                <a16:creationId xmlns:a16="http://schemas.microsoft.com/office/drawing/2014/main" id="{26453D51-5053-6AB2-C75E-37B3E465DC08}"/>
              </a:ext>
            </a:extLst>
          </p:cNvPr>
          <p:cNvSpPr/>
          <p:nvPr/>
        </p:nvSpPr>
        <p:spPr>
          <a:xfrm>
            <a:off x="2554246" y="3291520"/>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5" name="Freeform 166">
            <a:extLst>
              <a:ext uri="{FF2B5EF4-FFF2-40B4-BE49-F238E27FC236}">
                <a16:creationId xmlns:a16="http://schemas.microsoft.com/office/drawing/2014/main" id="{6900CD39-15C2-8CE0-71FA-435A40E53BDE}"/>
              </a:ext>
            </a:extLst>
          </p:cNvPr>
          <p:cNvSpPr/>
          <p:nvPr/>
        </p:nvSpPr>
        <p:spPr>
          <a:xfrm>
            <a:off x="2529980" y="3243708"/>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6" name="Freeform 167">
            <a:extLst>
              <a:ext uri="{FF2B5EF4-FFF2-40B4-BE49-F238E27FC236}">
                <a16:creationId xmlns:a16="http://schemas.microsoft.com/office/drawing/2014/main" id="{E47C99A2-7C2B-BF21-B8C5-778A85E93046}"/>
              </a:ext>
            </a:extLst>
          </p:cNvPr>
          <p:cNvSpPr/>
          <p:nvPr/>
        </p:nvSpPr>
        <p:spPr>
          <a:xfrm>
            <a:off x="2506217" y="327255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7" name="Freeform 168">
            <a:extLst>
              <a:ext uri="{FF2B5EF4-FFF2-40B4-BE49-F238E27FC236}">
                <a16:creationId xmlns:a16="http://schemas.microsoft.com/office/drawing/2014/main" id="{3E28C3C1-FF94-308D-DABF-951C65DC40A2}"/>
              </a:ext>
            </a:extLst>
          </p:cNvPr>
          <p:cNvSpPr/>
          <p:nvPr/>
        </p:nvSpPr>
        <p:spPr>
          <a:xfrm>
            <a:off x="2518476" y="3226786"/>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8" name="Freeform 169">
            <a:extLst>
              <a:ext uri="{FF2B5EF4-FFF2-40B4-BE49-F238E27FC236}">
                <a16:creationId xmlns:a16="http://schemas.microsoft.com/office/drawing/2014/main" id="{215B9214-E365-E93B-2976-5B99ACA137CB}"/>
              </a:ext>
            </a:extLst>
          </p:cNvPr>
          <p:cNvSpPr/>
          <p:nvPr/>
        </p:nvSpPr>
        <p:spPr>
          <a:xfrm>
            <a:off x="2494797" y="3255636"/>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9" name="Freeform 170">
            <a:extLst>
              <a:ext uri="{FF2B5EF4-FFF2-40B4-BE49-F238E27FC236}">
                <a16:creationId xmlns:a16="http://schemas.microsoft.com/office/drawing/2014/main" id="{E85B9E1C-A785-BB4B-12AA-4B1E3CB620EA}"/>
              </a:ext>
            </a:extLst>
          </p:cNvPr>
          <p:cNvSpPr/>
          <p:nvPr/>
        </p:nvSpPr>
        <p:spPr>
          <a:xfrm>
            <a:off x="2494294" y="321037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0" name="Freeform 171">
            <a:extLst>
              <a:ext uri="{FF2B5EF4-FFF2-40B4-BE49-F238E27FC236}">
                <a16:creationId xmlns:a16="http://schemas.microsoft.com/office/drawing/2014/main" id="{100EE056-4490-8137-B57C-B928EE2E0384}"/>
              </a:ext>
            </a:extLst>
          </p:cNvPr>
          <p:cNvSpPr/>
          <p:nvPr/>
        </p:nvSpPr>
        <p:spPr>
          <a:xfrm>
            <a:off x="2470532" y="3239120"/>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1" name="Freeform 172">
            <a:extLst>
              <a:ext uri="{FF2B5EF4-FFF2-40B4-BE49-F238E27FC236}">
                <a16:creationId xmlns:a16="http://schemas.microsoft.com/office/drawing/2014/main" id="{520F28EE-45F8-2B00-C469-9A0BA62CED7A}"/>
              </a:ext>
            </a:extLst>
          </p:cNvPr>
          <p:cNvSpPr/>
          <p:nvPr/>
        </p:nvSpPr>
        <p:spPr>
          <a:xfrm>
            <a:off x="2487660" y="3210373"/>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2" name="Freeform 173">
            <a:extLst>
              <a:ext uri="{FF2B5EF4-FFF2-40B4-BE49-F238E27FC236}">
                <a16:creationId xmlns:a16="http://schemas.microsoft.com/office/drawing/2014/main" id="{9C921AB0-ADD2-7CC9-B2B8-59127C7EA387}"/>
              </a:ext>
            </a:extLst>
          </p:cNvPr>
          <p:cNvSpPr/>
          <p:nvPr/>
        </p:nvSpPr>
        <p:spPr>
          <a:xfrm>
            <a:off x="2463897" y="323912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3" name="Freeform 174">
            <a:extLst>
              <a:ext uri="{FF2B5EF4-FFF2-40B4-BE49-F238E27FC236}">
                <a16:creationId xmlns:a16="http://schemas.microsoft.com/office/drawing/2014/main" id="{EBEFCBB3-4364-09DE-CBC3-2EE78D1038C9}"/>
              </a:ext>
            </a:extLst>
          </p:cNvPr>
          <p:cNvSpPr/>
          <p:nvPr/>
        </p:nvSpPr>
        <p:spPr>
          <a:xfrm>
            <a:off x="2464653" y="317989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4" name="Freeform 175">
            <a:extLst>
              <a:ext uri="{FF2B5EF4-FFF2-40B4-BE49-F238E27FC236}">
                <a16:creationId xmlns:a16="http://schemas.microsoft.com/office/drawing/2014/main" id="{F6119033-F311-A0A5-F163-808715DB94A5}"/>
              </a:ext>
            </a:extLst>
          </p:cNvPr>
          <p:cNvSpPr/>
          <p:nvPr/>
        </p:nvSpPr>
        <p:spPr>
          <a:xfrm>
            <a:off x="2440892" y="3208740"/>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5" name="Freeform 176">
            <a:extLst>
              <a:ext uri="{FF2B5EF4-FFF2-40B4-BE49-F238E27FC236}">
                <a16:creationId xmlns:a16="http://schemas.microsoft.com/office/drawing/2014/main" id="{A0204A85-3942-0964-DD71-159C0D652A5D}"/>
              </a:ext>
            </a:extLst>
          </p:cNvPr>
          <p:cNvSpPr/>
          <p:nvPr/>
        </p:nvSpPr>
        <p:spPr>
          <a:xfrm>
            <a:off x="2222917" y="3116688"/>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6" name="Freeform 177">
            <a:extLst>
              <a:ext uri="{FF2B5EF4-FFF2-40B4-BE49-F238E27FC236}">
                <a16:creationId xmlns:a16="http://schemas.microsoft.com/office/drawing/2014/main" id="{3CCA0C53-88B2-B43B-D0DF-2FECD2012C70}"/>
              </a:ext>
            </a:extLst>
          </p:cNvPr>
          <p:cNvSpPr/>
          <p:nvPr/>
        </p:nvSpPr>
        <p:spPr>
          <a:xfrm>
            <a:off x="2199154" y="3145436"/>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7" name="Freeform 178">
            <a:extLst>
              <a:ext uri="{FF2B5EF4-FFF2-40B4-BE49-F238E27FC236}">
                <a16:creationId xmlns:a16="http://schemas.microsoft.com/office/drawing/2014/main" id="{35547E56-2FFC-FB5E-34D5-2A4A6B5F9F86}"/>
              </a:ext>
            </a:extLst>
          </p:cNvPr>
          <p:cNvSpPr/>
          <p:nvPr/>
        </p:nvSpPr>
        <p:spPr>
          <a:xfrm>
            <a:off x="2149867" y="305032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8" name="Freeform 179">
            <a:extLst>
              <a:ext uri="{FF2B5EF4-FFF2-40B4-BE49-F238E27FC236}">
                <a16:creationId xmlns:a16="http://schemas.microsoft.com/office/drawing/2014/main" id="{A8307313-19FC-CD6B-5BC4-D6D8231CA288}"/>
              </a:ext>
            </a:extLst>
          </p:cNvPr>
          <p:cNvSpPr/>
          <p:nvPr/>
        </p:nvSpPr>
        <p:spPr>
          <a:xfrm>
            <a:off x="2126105" y="3079175"/>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9" name="Freeform 180">
            <a:extLst>
              <a:ext uri="{FF2B5EF4-FFF2-40B4-BE49-F238E27FC236}">
                <a16:creationId xmlns:a16="http://schemas.microsoft.com/office/drawing/2014/main" id="{00012D92-2709-01D1-D603-5C65C74E8AE0}"/>
              </a:ext>
            </a:extLst>
          </p:cNvPr>
          <p:cNvSpPr/>
          <p:nvPr/>
        </p:nvSpPr>
        <p:spPr>
          <a:xfrm>
            <a:off x="2021401" y="2878962"/>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0" name="Freeform 181">
            <a:extLst>
              <a:ext uri="{FF2B5EF4-FFF2-40B4-BE49-F238E27FC236}">
                <a16:creationId xmlns:a16="http://schemas.microsoft.com/office/drawing/2014/main" id="{29264D33-BDEA-DB61-9D9A-ADE5A3D32BCD}"/>
              </a:ext>
            </a:extLst>
          </p:cNvPr>
          <p:cNvSpPr/>
          <p:nvPr/>
        </p:nvSpPr>
        <p:spPr>
          <a:xfrm>
            <a:off x="1997638" y="2907809"/>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1" name="Freeform 182">
            <a:extLst>
              <a:ext uri="{FF2B5EF4-FFF2-40B4-BE49-F238E27FC236}">
                <a16:creationId xmlns:a16="http://schemas.microsoft.com/office/drawing/2014/main" id="{873D3862-6A6F-BA0A-C96F-DE3187AF7A49}"/>
              </a:ext>
            </a:extLst>
          </p:cNvPr>
          <p:cNvSpPr/>
          <p:nvPr/>
        </p:nvSpPr>
        <p:spPr>
          <a:xfrm>
            <a:off x="1760351" y="2739606"/>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2" name="Freeform 183">
            <a:extLst>
              <a:ext uri="{FF2B5EF4-FFF2-40B4-BE49-F238E27FC236}">
                <a16:creationId xmlns:a16="http://schemas.microsoft.com/office/drawing/2014/main" id="{E6B5B0A3-1862-BDED-DB38-9E3BFB54358F}"/>
              </a:ext>
            </a:extLst>
          </p:cNvPr>
          <p:cNvSpPr/>
          <p:nvPr/>
        </p:nvSpPr>
        <p:spPr>
          <a:xfrm>
            <a:off x="1736587" y="2768455"/>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3" name="Freeform 184">
            <a:extLst>
              <a:ext uri="{FF2B5EF4-FFF2-40B4-BE49-F238E27FC236}">
                <a16:creationId xmlns:a16="http://schemas.microsoft.com/office/drawing/2014/main" id="{A651004B-B4DC-A80A-A7C1-4AE96BB1756F}"/>
              </a:ext>
            </a:extLst>
          </p:cNvPr>
          <p:cNvSpPr/>
          <p:nvPr/>
        </p:nvSpPr>
        <p:spPr>
          <a:xfrm>
            <a:off x="1719292" y="267732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4" name="Freeform 185">
            <a:extLst>
              <a:ext uri="{FF2B5EF4-FFF2-40B4-BE49-F238E27FC236}">
                <a16:creationId xmlns:a16="http://schemas.microsoft.com/office/drawing/2014/main" id="{439CC112-F9E8-6D94-0520-ADB6FAEBB47F}"/>
              </a:ext>
            </a:extLst>
          </p:cNvPr>
          <p:cNvSpPr/>
          <p:nvPr/>
        </p:nvSpPr>
        <p:spPr>
          <a:xfrm>
            <a:off x="1695613" y="270617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5" name="Freeform 186">
            <a:extLst>
              <a:ext uri="{FF2B5EF4-FFF2-40B4-BE49-F238E27FC236}">
                <a16:creationId xmlns:a16="http://schemas.microsoft.com/office/drawing/2014/main" id="{9890BF5D-DD3E-51B9-1DC1-175D37F43A26}"/>
              </a:ext>
            </a:extLst>
          </p:cNvPr>
          <p:cNvSpPr/>
          <p:nvPr/>
        </p:nvSpPr>
        <p:spPr>
          <a:xfrm>
            <a:off x="1714590" y="267732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6" name="Freeform 187">
            <a:extLst>
              <a:ext uri="{FF2B5EF4-FFF2-40B4-BE49-F238E27FC236}">
                <a16:creationId xmlns:a16="http://schemas.microsoft.com/office/drawing/2014/main" id="{D54C7594-BE21-0FC6-6F37-C6AAC3914335}"/>
              </a:ext>
            </a:extLst>
          </p:cNvPr>
          <p:cNvSpPr/>
          <p:nvPr/>
        </p:nvSpPr>
        <p:spPr>
          <a:xfrm>
            <a:off x="1690825" y="270617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7" name="Freeform 188">
            <a:extLst>
              <a:ext uri="{FF2B5EF4-FFF2-40B4-BE49-F238E27FC236}">
                <a16:creationId xmlns:a16="http://schemas.microsoft.com/office/drawing/2014/main" id="{C5FC3568-FC77-02D9-009D-AB1C2689A319}"/>
              </a:ext>
            </a:extLst>
          </p:cNvPr>
          <p:cNvSpPr/>
          <p:nvPr/>
        </p:nvSpPr>
        <p:spPr>
          <a:xfrm>
            <a:off x="1674370" y="256916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8" name="Freeform 189">
            <a:extLst>
              <a:ext uri="{FF2B5EF4-FFF2-40B4-BE49-F238E27FC236}">
                <a16:creationId xmlns:a16="http://schemas.microsoft.com/office/drawing/2014/main" id="{0B5C7075-D4DA-0363-5ABD-497143C42BC3}"/>
              </a:ext>
            </a:extLst>
          </p:cNvPr>
          <p:cNvSpPr/>
          <p:nvPr/>
        </p:nvSpPr>
        <p:spPr>
          <a:xfrm>
            <a:off x="1650607" y="2598008"/>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9" name="Freeform 190">
            <a:extLst>
              <a:ext uri="{FF2B5EF4-FFF2-40B4-BE49-F238E27FC236}">
                <a16:creationId xmlns:a16="http://schemas.microsoft.com/office/drawing/2014/main" id="{6F0CEA55-FDF2-FD4F-7800-811EE33C6095}"/>
              </a:ext>
            </a:extLst>
          </p:cNvPr>
          <p:cNvSpPr/>
          <p:nvPr/>
        </p:nvSpPr>
        <p:spPr>
          <a:xfrm>
            <a:off x="1666141" y="2556212"/>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0" name="Freeform 191">
            <a:extLst>
              <a:ext uri="{FF2B5EF4-FFF2-40B4-BE49-F238E27FC236}">
                <a16:creationId xmlns:a16="http://schemas.microsoft.com/office/drawing/2014/main" id="{64D1E41B-876A-5F60-898D-7D2B29B3BD48}"/>
              </a:ext>
            </a:extLst>
          </p:cNvPr>
          <p:cNvSpPr/>
          <p:nvPr/>
        </p:nvSpPr>
        <p:spPr>
          <a:xfrm>
            <a:off x="1642380" y="258506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1" name="Freeform 192">
            <a:extLst>
              <a:ext uri="{FF2B5EF4-FFF2-40B4-BE49-F238E27FC236}">
                <a16:creationId xmlns:a16="http://schemas.microsoft.com/office/drawing/2014/main" id="{32BC4A87-7210-D31A-0D73-B5A993462075}"/>
              </a:ext>
            </a:extLst>
          </p:cNvPr>
          <p:cNvSpPr/>
          <p:nvPr/>
        </p:nvSpPr>
        <p:spPr>
          <a:xfrm>
            <a:off x="1666141" y="2555091"/>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2" name="Freeform 193">
            <a:extLst>
              <a:ext uri="{FF2B5EF4-FFF2-40B4-BE49-F238E27FC236}">
                <a16:creationId xmlns:a16="http://schemas.microsoft.com/office/drawing/2014/main" id="{CA68B062-9C30-B185-E58F-9C1593481BB0}"/>
              </a:ext>
            </a:extLst>
          </p:cNvPr>
          <p:cNvSpPr/>
          <p:nvPr/>
        </p:nvSpPr>
        <p:spPr>
          <a:xfrm>
            <a:off x="1642380" y="2583941"/>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3" name="Freeform 194">
            <a:extLst>
              <a:ext uri="{FF2B5EF4-FFF2-40B4-BE49-F238E27FC236}">
                <a16:creationId xmlns:a16="http://schemas.microsoft.com/office/drawing/2014/main" id="{8F20E5DF-6A95-E555-D89E-BF87C89E1630}"/>
              </a:ext>
            </a:extLst>
          </p:cNvPr>
          <p:cNvSpPr/>
          <p:nvPr/>
        </p:nvSpPr>
        <p:spPr>
          <a:xfrm>
            <a:off x="1666141" y="2542349"/>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4" name="Freeform 195">
            <a:extLst>
              <a:ext uri="{FF2B5EF4-FFF2-40B4-BE49-F238E27FC236}">
                <a16:creationId xmlns:a16="http://schemas.microsoft.com/office/drawing/2014/main" id="{CBA8A71B-34AE-683D-AF89-0878CB1E51E7}"/>
              </a:ext>
            </a:extLst>
          </p:cNvPr>
          <p:cNvSpPr/>
          <p:nvPr/>
        </p:nvSpPr>
        <p:spPr>
          <a:xfrm>
            <a:off x="1642380" y="257119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5" name="Freeform 196">
            <a:extLst>
              <a:ext uri="{FF2B5EF4-FFF2-40B4-BE49-F238E27FC236}">
                <a16:creationId xmlns:a16="http://schemas.microsoft.com/office/drawing/2014/main" id="{EFB389E6-E5B0-83C3-69AD-E647A3269CF6}"/>
              </a:ext>
            </a:extLst>
          </p:cNvPr>
          <p:cNvSpPr/>
          <p:nvPr/>
        </p:nvSpPr>
        <p:spPr>
          <a:xfrm>
            <a:off x="1634571" y="2439184"/>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6" name="Freeform 197">
            <a:extLst>
              <a:ext uri="{FF2B5EF4-FFF2-40B4-BE49-F238E27FC236}">
                <a16:creationId xmlns:a16="http://schemas.microsoft.com/office/drawing/2014/main" id="{76FC883F-31E0-CDB7-5E1A-FCFD9ADDD15C}"/>
              </a:ext>
            </a:extLst>
          </p:cNvPr>
          <p:cNvSpPr/>
          <p:nvPr/>
        </p:nvSpPr>
        <p:spPr>
          <a:xfrm>
            <a:off x="1610806" y="2468032"/>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7" name="Freeform 198">
            <a:extLst>
              <a:ext uri="{FF2B5EF4-FFF2-40B4-BE49-F238E27FC236}">
                <a16:creationId xmlns:a16="http://schemas.microsoft.com/office/drawing/2014/main" id="{1898FE8F-491F-677F-F86A-65D0C4012251}"/>
              </a:ext>
            </a:extLst>
          </p:cNvPr>
          <p:cNvSpPr/>
          <p:nvPr/>
        </p:nvSpPr>
        <p:spPr>
          <a:xfrm>
            <a:off x="1575040" y="2407377"/>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8" name="Freeform 199">
            <a:extLst>
              <a:ext uri="{FF2B5EF4-FFF2-40B4-BE49-F238E27FC236}">
                <a16:creationId xmlns:a16="http://schemas.microsoft.com/office/drawing/2014/main" id="{B7CAF290-D086-58A9-01A9-FD3526234A4F}"/>
              </a:ext>
            </a:extLst>
          </p:cNvPr>
          <p:cNvSpPr/>
          <p:nvPr/>
        </p:nvSpPr>
        <p:spPr>
          <a:xfrm>
            <a:off x="1551277" y="2436125"/>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9" name="Freeform 200">
            <a:extLst>
              <a:ext uri="{FF2B5EF4-FFF2-40B4-BE49-F238E27FC236}">
                <a16:creationId xmlns:a16="http://schemas.microsoft.com/office/drawing/2014/main" id="{BE6E9428-E8AC-B736-BF48-05B279544AAE}"/>
              </a:ext>
            </a:extLst>
          </p:cNvPr>
          <p:cNvSpPr/>
          <p:nvPr/>
        </p:nvSpPr>
        <p:spPr>
          <a:xfrm>
            <a:off x="1496194" y="2305132"/>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0" name="Freeform 201">
            <a:extLst>
              <a:ext uri="{FF2B5EF4-FFF2-40B4-BE49-F238E27FC236}">
                <a16:creationId xmlns:a16="http://schemas.microsoft.com/office/drawing/2014/main" id="{4DC041F2-F9DC-6EF2-98AD-AD8BF901D7A4}"/>
              </a:ext>
            </a:extLst>
          </p:cNvPr>
          <p:cNvSpPr/>
          <p:nvPr/>
        </p:nvSpPr>
        <p:spPr>
          <a:xfrm>
            <a:off x="1472432" y="2333979"/>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1" name="Freeform 204">
            <a:extLst>
              <a:ext uri="{FF2B5EF4-FFF2-40B4-BE49-F238E27FC236}">
                <a16:creationId xmlns:a16="http://schemas.microsoft.com/office/drawing/2014/main" id="{134D5E3A-754F-4BC8-E6AE-E68C7CC90A4C}"/>
              </a:ext>
            </a:extLst>
          </p:cNvPr>
          <p:cNvSpPr/>
          <p:nvPr/>
        </p:nvSpPr>
        <p:spPr>
          <a:xfrm>
            <a:off x="4728955" y="433591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2" name="Freeform 205">
            <a:extLst>
              <a:ext uri="{FF2B5EF4-FFF2-40B4-BE49-F238E27FC236}">
                <a16:creationId xmlns:a16="http://schemas.microsoft.com/office/drawing/2014/main" id="{36B106DB-8D05-0ADF-17AD-C00FDA8A12E5}"/>
              </a:ext>
            </a:extLst>
          </p:cNvPr>
          <p:cNvSpPr/>
          <p:nvPr/>
        </p:nvSpPr>
        <p:spPr>
          <a:xfrm>
            <a:off x="4705191" y="436476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3" name="Freeform 206">
            <a:extLst>
              <a:ext uri="{FF2B5EF4-FFF2-40B4-BE49-F238E27FC236}">
                <a16:creationId xmlns:a16="http://schemas.microsoft.com/office/drawing/2014/main" id="{D83A49E0-88F1-51BC-B0C4-6011FD824F8E}"/>
              </a:ext>
            </a:extLst>
          </p:cNvPr>
          <p:cNvSpPr/>
          <p:nvPr/>
        </p:nvSpPr>
        <p:spPr>
          <a:xfrm>
            <a:off x="4059497"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4" name="Freeform 207">
            <a:extLst>
              <a:ext uri="{FF2B5EF4-FFF2-40B4-BE49-F238E27FC236}">
                <a16:creationId xmlns:a16="http://schemas.microsoft.com/office/drawing/2014/main" id="{307FDE96-8D99-6FD0-C6E5-D3E50E506535}"/>
              </a:ext>
            </a:extLst>
          </p:cNvPr>
          <p:cNvSpPr/>
          <p:nvPr/>
        </p:nvSpPr>
        <p:spPr>
          <a:xfrm>
            <a:off x="4035734" y="407280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5" name="Freeform 208">
            <a:extLst>
              <a:ext uri="{FF2B5EF4-FFF2-40B4-BE49-F238E27FC236}">
                <a16:creationId xmlns:a16="http://schemas.microsoft.com/office/drawing/2014/main" id="{909ED2F4-2EAE-4597-7A0C-18D4B2584392}"/>
              </a:ext>
            </a:extLst>
          </p:cNvPr>
          <p:cNvSpPr/>
          <p:nvPr/>
        </p:nvSpPr>
        <p:spPr>
          <a:xfrm>
            <a:off x="4025238"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6" name="Freeform 209">
            <a:extLst>
              <a:ext uri="{FF2B5EF4-FFF2-40B4-BE49-F238E27FC236}">
                <a16:creationId xmlns:a16="http://schemas.microsoft.com/office/drawing/2014/main" id="{391DCD25-21DA-FA20-2772-C80C78F6B3DA}"/>
              </a:ext>
            </a:extLst>
          </p:cNvPr>
          <p:cNvSpPr/>
          <p:nvPr/>
        </p:nvSpPr>
        <p:spPr>
          <a:xfrm>
            <a:off x="4001477" y="407280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7" name="Freeform 210">
            <a:extLst>
              <a:ext uri="{FF2B5EF4-FFF2-40B4-BE49-F238E27FC236}">
                <a16:creationId xmlns:a16="http://schemas.microsoft.com/office/drawing/2014/main" id="{27C9BE2F-84DC-CABB-9CC8-3B48B9B2B1E9}"/>
              </a:ext>
            </a:extLst>
          </p:cNvPr>
          <p:cNvSpPr/>
          <p:nvPr/>
        </p:nvSpPr>
        <p:spPr>
          <a:xfrm>
            <a:off x="3871919"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8" name="Freeform 211">
            <a:extLst>
              <a:ext uri="{FF2B5EF4-FFF2-40B4-BE49-F238E27FC236}">
                <a16:creationId xmlns:a16="http://schemas.microsoft.com/office/drawing/2014/main" id="{EEBD15B0-2211-3666-D04D-1A043014FDF7}"/>
              </a:ext>
            </a:extLst>
          </p:cNvPr>
          <p:cNvSpPr/>
          <p:nvPr/>
        </p:nvSpPr>
        <p:spPr>
          <a:xfrm>
            <a:off x="3848238" y="4072802"/>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9" name="Freeform 212">
            <a:extLst>
              <a:ext uri="{FF2B5EF4-FFF2-40B4-BE49-F238E27FC236}">
                <a16:creationId xmlns:a16="http://schemas.microsoft.com/office/drawing/2014/main" id="{81AA5798-97D0-79AB-EC7F-31BF1564598A}"/>
              </a:ext>
            </a:extLst>
          </p:cNvPr>
          <p:cNvSpPr/>
          <p:nvPr/>
        </p:nvSpPr>
        <p:spPr>
          <a:xfrm>
            <a:off x="3495919"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0" name="Freeform 213">
            <a:extLst>
              <a:ext uri="{FF2B5EF4-FFF2-40B4-BE49-F238E27FC236}">
                <a16:creationId xmlns:a16="http://schemas.microsoft.com/office/drawing/2014/main" id="{DBCFC76F-FC7E-6C91-03B0-F01954AAEFCA}"/>
              </a:ext>
            </a:extLst>
          </p:cNvPr>
          <p:cNvSpPr/>
          <p:nvPr/>
        </p:nvSpPr>
        <p:spPr>
          <a:xfrm>
            <a:off x="3472158" y="407280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1" name="Freeform 214">
            <a:extLst>
              <a:ext uri="{FF2B5EF4-FFF2-40B4-BE49-F238E27FC236}">
                <a16:creationId xmlns:a16="http://schemas.microsoft.com/office/drawing/2014/main" id="{084496FA-FD26-748A-4342-007DC9ED4B5D}"/>
              </a:ext>
            </a:extLst>
          </p:cNvPr>
          <p:cNvSpPr/>
          <p:nvPr/>
        </p:nvSpPr>
        <p:spPr>
          <a:xfrm>
            <a:off x="3479716"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2" name="Freeform 215">
            <a:extLst>
              <a:ext uri="{FF2B5EF4-FFF2-40B4-BE49-F238E27FC236}">
                <a16:creationId xmlns:a16="http://schemas.microsoft.com/office/drawing/2014/main" id="{0A1DA672-9034-5286-B207-D5AD6D402857}"/>
              </a:ext>
            </a:extLst>
          </p:cNvPr>
          <p:cNvSpPr/>
          <p:nvPr/>
        </p:nvSpPr>
        <p:spPr>
          <a:xfrm>
            <a:off x="3455951" y="407280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3" name="Freeform 216">
            <a:extLst>
              <a:ext uri="{FF2B5EF4-FFF2-40B4-BE49-F238E27FC236}">
                <a16:creationId xmlns:a16="http://schemas.microsoft.com/office/drawing/2014/main" id="{FB429DB9-902C-F7A5-EEA0-BFAC2306C62C}"/>
              </a:ext>
            </a:extLst>
          </p:cNvPr>
          <p:cNvSpPr/>
          <p:nvPr/>
        </p:nvSpPr>
        <p:spPr>
          <a:xfrm>
            <a:off x="3313127"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4" name="Freeform 217">
            <a:extLst>
              <a:ext uri="{FF2B5EF4-FFF2-40B4-BE49-F238E27FC236}">
                <a16:creationId xmlns:a16="http://schemas.microsoft.com/office/drawing/2014/main" id="{A6BB4D23-26BF-E51D-1383-AFE07DC59D7B}"/>
              </a:ext>
            </a:extLst>
          </p:cNvPr>
          <p:cNvSpPr/>
          <p:nvPr/>
        </p:nvSpPr>
        <p:spPr>
          <a:xfrm>
            <a:off x="3289364" y="4072802"/>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5" name="Freeform 218">
            <a:extLst>
              <a:ext uri="{FF2B5EF4-FFF2-40B4-BE49-F238E27FC236}">
                <a16:creationId xmlns:a16="http://schemas.microsoft.com/office/drawing/2014/main" id="{4466BA56-6E71-00DE-FCF9-8B12DCBF1586}"/>
              </a:ext>
            </a:extLst>
          </p:cNvPr>
          <p:cNvSpPr/>
          <p:nvPr/>
        </p:nvSpPr>
        <p:spPr>
          <a:xfrm>
            <a:off x="3029408" y="40439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6" name="Freeform 219">
            <a:extLst>
              <a:ext uri="{FF2B5EF4-FFF2-40B4-BE49-F238E27FC236}">
                <a16:creationId xmlns:a16="http://schemas.microsoft.com/office/drawing/2014/main" id="{2A9CAEAE-2A2D-459D-EF64-14E3A5B684E3}"/>
              </a:ext>
            </a:extLst>
          </p:cNvPr>
          <p:cNvSpPr/>
          <p:nvPr/>
        </p:nvSpPr>
        <p:spPr>
          <a:xfrm>
            <a:off x="3005642" y="407280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7" name="Freeform 220">
            <a:extLst>
              <a:ext uri="{FF2B5EF4-FFF2-40B4-BE49-F238E27FC236}">
                <a16:creationId xmlns:a16="http://schemas.microsoft.com/office/drawing/2014/main" id="{A58BFD79-EB13-2BDA-8DF3-D640B17C137F}"/>
              </a:ext>
            </a:extLst>
          </p:cNvPr>
          <p:cNvSpPr/>
          <p:nvPr/>
        </p:nvSpPr>
        <p:spPr>
          <a:xfrm>
            <a:off x="2675996" y="3915707"/>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8" name="Freeform 221">
            <a:extLst>
              <a:ext uri="{FF2B5EF4-FFF2-40B4-BE49-F238E27FC236}">
                <a16:creationId xmlns:a16="http://schemas.microsoft.com/office/drawing/2014/main" id="{EFCC0E01-1ADC-688C-83A9-1DC7E105E218}"/>
              </a:ext>
            </a:extLst>
          </p:cNvPr>
          <p:cNvSpPr/>
          <p:nvPr/>
        </p:nvSpPr>
        <p:spPr>
          <a:xfrm>
            <a:off x="2652233" y="3944557"/>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9" name="Freeform 222">
            <a:extLst>
              <a:ext uri="{FF2B5EF4-FFF2-40B4-BE49-F238E27FC236}">
                <a16:creationId xmlns:a16="http://schemas.microsoft.com/office/drawing/2014/main" id="{D9862AFF-107A-8C14-9CB6-A0904EA2DCD1}"/>
              </a:ext>
            </a:extLst>
          </p:cNvPr>
          <p:cNvSpPr/>
          <p:nvPr/>
        </p:nvSpPr>
        <p:spPr>
          <a:xfrm>
            <a:off x="2410076" y="3797455"/>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0" name="Freeform 223">
            <a:extLst>
              <a:ext uri="{FF2B5EF4-FFF2-40B4-BE49-F238E27FC236}">
                <a16:creationId xmlns:a16="http://schemas.microsoft.com/office/drawing/2014/main" id="{35A9A2BF-2F82-7673-0DA0-EE6F25641FEA}"/>
              </a:ext>
            </a:extLst>
          </p:cNvPr>
          <p:cNvSpPr/>
          <p:nvPr/>
        </p:nvSpPr>
        <p:spPr>
          <a:xfrm>
            <a:off x="2386315" y="382620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1" name="Freeform 224">
            <a:extLst>
              <a:ext uri="{FF2B5EF4-FFF2-40B4-BE49-F238E27FC236}">
                <a16:creationId xmlns:a16="http://schemas.microsoft.com/office/drawing/2014/main" id="{A0D57F70-01A8-F98D-0F18-2AF14D5A39C7}"/>
              </a:ext>
            </a:extLst>
          </p:cNvPr>
          <p:cNvSpPr/>
          <p:nvPr/>
        </p:nvSpPr>
        <p:spPr>
          <a:xfrm>
            <a:off x="2254068" y="3685218"/>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2" name="Freeform 225">
            <a:extLst>
              <a:ext uri="{FF2B5EF4-FFF2-40B4-BE49-F238E27FC236}">
                <a16:creationId xmlns:a16="http://schemas.microsoft.com/office/drawing/2014/main" id="{EE8EBE81-1E50-751B-372D-B0EF54C32460}"/>
              </a:ext>
            </a:extLst>
          </p:cNvPr>
          <p:cNvSpPr/>
          <p:nvPr/>
        </p:nvSpPr>
        <p:spPr>
          <a:xfrm>
            <a:off x="2230306" y="3714068"/>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3" name="Freeform 226">
            <a:extLst>
              <a:ext uri="{FF2B5EF4-FFF2-40B4-BE49-F238E27FC236}">
                <a16:creationId xmlns:a16="http://schemas.microsoft.com/office/drawing/2014/main" id="{6D28476F-0607-96F4-6685-3DE59EDED2B3}"/>
              </a:ext>
            </a:extLst>
          </p:cNvPr>
          <p:cNvSpPr/>
          <p:nvPr/>
        </p:nvSpPr>
        <p:spPr>
          <a:xfrm>
            <a:off x="2232153" y="368471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4" name="Freeform 227">
            <a:extLst>
              <a:ext uri="{FF2B5EF4-FFF2-40B4-BE49-F238E27FC236}">
                <a16:creationId xmlns:a16="http://schemas.microsoft.com/office/drawing/2014/main" id="{0FC1ECD4-59CF-FFD9-0465-0D3AB66E6775}"/>
              </a:ext>
            </a:extLst>
          </p:cNvPr>
          <p:cNvSpPr/>
          <p:nvPr/>
        </p:nvSpPr>
        <p:spPr>
          <a:xfrm>
            <a:off x="2208390" y="3713557"/>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5" name="Freeform 228">
            <a:extLst>
              <a:ext uri="{FF2B5EF4-FFF2-40B4-BE49-F238E27FC236}">
                <a16:creationId xmlns:a16="http://schemas.microsoft.com/office/drawing/2014/main" id="{CA2B92F8-387B-1D7F-8A33-DC6350302C87}"/>
              </a:ext>
            </a:extLst>
          </p:cNvPr>
          <p:cNvSpPr/>
          <p:nvPr/>
        </p:nvSpPr>
        <p:spPr>
          <a:xfrm>
            <a:off x="2125181" y="363404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6" name="Freeform 229">
            <a:extLst>
              <a:ext uri="{FF2B5EF4-FFF2-40B4-BE49-F238E27FC236}">
                <a16:creationId xmlns:a16="http://schemas.microsoft.com/office/drawing/2014/main" id="{DABA27CC-513B-E2D4-56CA-1C84406A763B}"/>
              </a:ext>
            </a:extLst>
          </p:cNvPr>
          <p:cNvSpPr/>
          <p:nvPr/>
        </p:nvSpPr>
        <p:spPr>
          <a:xfrm>
            <a:off x="2101419" y="366289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7" name="Freeform 230">
            <a:extLst>
              <a:ext uri="{FF2B5EF4-FFF2-40B4-BE49-F238E27FC236}">
                <a16:creationId xmlns:a16="http://schemas.microsoft.com/office/drawing/2014/main" id="{19DCA542-6B61-4E8D-7891-F6C75119DBD1}"/>
              </a:ext>
            </a:extLst>
          </p:cNvPr>
          <p:cNvSpPr/>
          <p:nvPr/>
        </p:nvSpPr>
        <p:spPr>
          <a:xfrm>
            <a:off x="2098479" y="363404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8" name="Freeform 231">
            <a:extLst>
              <a:ext uri="{FF2B5EF4-FFF2-40B4-BE49-F238E27FC236}">
                <a16:creationId xmlns:a16="http://schemas.microsoft.com/office/drawing/2014/main" id="{AC2A3EC5-4543-A404-E826-AC5C42027EB7}"/>
              </a:ext>
            </a:extLst>
          </p:cNvPr>
          <p:cNvSpPr/>
          <p:nvPr/>
        </p:nvSpPr>
        <p:spPr>
          <a:xfrm>
            <a:off x="2074800" y="3662892"/>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9" name="Freeform 232">
            <a:extLst>
              <a:ext uri="{FF2B5EF4-FFF2-40B4-BE49-F238E27FC236}">
                <a16:creationId xmlns:a16="http://schemas.microsoft.com/office/drawing/2014/main" id="{AD36402E-B9AB-30DF-EA48-878B47F38C18}"/>
              </a:ext>
            </a:extLst>
          </p:cNvPr>
          <p:cNvSpPr/>
          <p:nvPr/>
        </p:nvSpPr>
        <p:spPr>
          <a:xfrm>
            <a:off x="2074718" y="363404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0" name="Freeform 233">
            <a:extLst>
              <a:ext uri="{FF2B5EF4-FFF2-40B4-BE49-F238E27FC236}">
                <a16:creationId xmlns:a16="http://schemas.microsoft.com/office/drawing/2014/main" id="{81F50AA3-A873-F652-A4F3-55CA57074586}"/>
              </a:ext>
            </a:extLst>
          </p:cNvPr>
          <p:cNvSpPr/>
          <p:nvPr/>
        </p:nvSpPr>
        <p:spPr>
          <a:xfrm>
            <a:off x="2050955" y="3662892"/>
            <a:ext cx="47525" cy="10194"/>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1" name="Freeform 234">
            <a:extLst>
              <a:ext uri="{FF2B5EF4-FFF2-40B4-BE49-F238E27FC236}">
                <a16:creationId xmlns:a16="http://schemas.microsoft.com/office/drawing/2014/main" id="{B4928A47-FCC2-6BAE-4795-5A29BD6E3300}"/>
              </a:ext>
            </a:extLst>
          </p:cNvPr>
          <p:cNvSpPr/>
          <p:nvPr/>
        </p:nvSpPr>
        <p:spPr>
          <a:xfrm>
            <a:off x="2058513" y="3634043"/>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2" name="Freeform 235">
            <a:extLst>
              <a:ext uri="{FF2B5EF4-FFF2-40B4-BE49-F238E27FC236}">
                <a16:creationId xmlns:a16="http://schemas.microsoft.com/office/drawing/2014/main" id="{5EB2E9D3-E0E1-D7ED-ADDF-F30498F4F70B}"/>
              </a:ext>
            </a:extLst>
          </p:cNvPr>
          <p:cNvSpPr/>
          <p:nvPr/>
        </p:nvSpPr>
        <p:spPr>
          <a:xfrm>
            <a:off x="2034750" y="3662892"/>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3" name="Freeform 236">
            <a:extLst>
              <a:ext uri="{FF2B5EF4-FFF2-40B4-BE49-F238E27FC236}">
                <a16:creationId xmlns:a16="http://schemas.microsoft.com/office/drawing/2014/main" id="{ACD2AC80-005E-60B3-5AF4-AA4CAB5D82E5}"/>
              </a:ext>
            </a:extLst>
          </p:cNvPr>
          <p:cNvSpPr/>
          <p:nvPr/>
        </p:nvSpPr>
        <p:spPr>
          <a:xfrm>
            <a:off x="1970182" y="3389586"/>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4" name="Freeform 237">
            <a:extLst>
              <a:ext uri="{FF2B5EF4-FFF2-40B4-BE49-F238E27FC236}">
                <a16:creationId xmlns:a16="http://schemas.microsoft.com/office/drawing/2014/main" id="{5CF0C424-A731-2732-54B3-2C1C85CCF829}"/>
              </a:ext>
            </a:extLst>
          </p:cNvPr>
          <p:cNvSpPr/>
          <p:nvPr/>
        </p:nvSpPr>
        <p:spPr>
          <a:xfrm>
            <a:off x="1946418" y="3418333"/>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5" name="Freeform 238">
            <a:extLst>
              <a:ext uri="{FF2B5EF4-FFF2-40B4-BE49-F238E27FC236}">
                <a16:creationId xmlns:a16="http://schemas.microsoft.com/office/drawing/2014/main" id="{011D5179-14CE-8D7E-3E21-A6D2862DF2A8}"/>
              </a:ext>
            </a:extLst>
          </p:cNvPr>
          <p:cNvSpPr/>
          <p:nvPr/>
        </p:nvSpPr>
        <p:spPr>
          <a:xfrm>
            <a:off x="1714506" y="3307422"/>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6" name="Freeform 239">
            <a:extLst>
              <a:ext uri="{FF2B5EF4-FFF2-40B4-BE49-F238E27FC236}">
                <a16:creationId xmlns:a16="http://schemas.microsoft.com/office/drawing/2014/main" id="{0F4817D2-62FB-1ED4-BE19-DBC32640ADA0}"/>
              </a:ext>
            </a:extLst>
          </p:cNvPr>
          <p:cNvSpPr/>
          <p:nvPr/>
        </p:nvSpPr>
        <p:spPr>
          <a:xfrm>
            <a:off x="1690743" y="3336169"/>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7" name="Freeform 240">
            <a:extLst>
              <a:ext uri="{FF2B5EF4-FFF2-40B4-BE49-F238E27FC236}">
                <a16:creationId xmlns:a16="http://schemas.microsoft.com/office/drawing/2014/main" id="{3161319C-B198-7183-21BB-BCE482D392E3}"/>
              </a:ext>
            </a:extLst>
          </p:cNvPr>
          <p:cNvSpPr/>
          <p:nvPr/>
        </p:nvSpPr>
        <p:spPr>
          <a:xfrm>
            <a:off x="1683270" y="3270010"/>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8" name="Freeform 241">
            <a:extLst>
              <a:ext uri="{FF2B5EF4-FFF2-40B4-BE49-F238E27FC236}">
                <a16:creationId xmlns:a16="http://schemas.microsoft.com/office/drawing/2014/main" id="{2D8FE391-2DB5-AF74-FB92-936FE11F8480}"/>
              </a:ext>
            </a:extLst>
          </p:cNvPr>
          <p:cNvSpPr/>
          <p:nvPr/>
        </p:nvSpPr>
        <p:spPr>
          <a:xfrm>
            <a:off x="1659507" y="3298756"/>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9" name="Freeform 242">
            <a:extLst>
              <a:ext uri="{FF2B5EF4-FFF2-40B4-BE49-F238E27FC236}">
                <a16:creationId xmlns:a16="http://schemas.microsoft.com/office/drawing/2014/main" id="{7CABD568-CEA3-1CAC-F6DD-A8468899AC07}"/>
              </a:ext>
            </a:extLst>
          </p:cNvPr>
          <p:cNvSpPr/>
          <p:nvPr/>
        </p:nvSpPr>
        <p:spPr>
          <a:xfrm>
            <a:off x="1673783" y="3270010"/>
            <a:ext cx="8396" cy="57596"/>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0" name="Freeform 243">
            <a:extLst>
              <a:ext uri="{FF2B5EF4-FFF2-40B4-BE49-F238E27FC236}">
                <a16:creationId xmlns:a16="http://schemas.microsoft.com/office/drawing/2014/main" id="{305801A0-9F6E-C9C4-2B15-E3A2204C02DE}"/>
              </a:ext>
            </a:extLst>
          </p:cNvPr>
          <p:cNvSpPr/>
          <p:nvPr/>
        </p:nvSpPr>
        <p:spPr>
          <a:xfrm>
            <a:off x="1650020" y="3298756"/>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1" name="Freeform 244">
            <a:extLst>
              <a:ext uri="{FF2B5EF4-FFF2-40B4-BE49-F238E27FC236}">
                <a16:creationId xmlns:a16="http://schemas.microsoft.com/office/drawing/2014/main" id="{C56980A3-8829-DE10-78E9-05691A0964E8}"/>
              </a:ext>
            </a:extLst>
          </p:cNvPr>
          <p:cNvSpPr/>
          <p:nvPr/>
        </p:nvSpPr>
        <p:spPr>
          <a:xfrm>
            <a:off x="1666897" y="3234024"/>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2" name="Freeform 245">
            <a:extLst>
              <a:ext uri="{FF2B5EF4-FFF2-40B4-BE49-F238E27FC236}">
                <a16:creationId xmlns:a16="http://schemas.microsoft.com/office/drawing/2014/main" id="{73FC026B-A628-887F-7D9D-ED6C13B20C09}"/>
              </a:ext>
            </a:extLst>
          </p:cNvPr>
          <p:cNvSpPr/>
          <p:nvPr/>
        </p:nvSpPr>
        <p:spPr>
          <a:xfrm>
            <a:off x="1643134" y="3262874"/>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3" name="Freeform 246">
            <a:extLst>
              <a:ext uri="{FF2B5EF4-FFF2-40B4-BE49-F238E27FC236}">
                <a16:creationId xmlns:a16="http://schemas.microsoft.com/office/drawing/2014/main" id="{EE59D61C-B260-A16E-F02B-91D7DFCF290F}"/>
              </a:ext>
            </a:extLst>
          </p:cNvPr>
          <p:cNvSpPr/>
          <p:nvPr/>
        </p:nvSpPr>
        <p:spPr>
          <a:xfrm>
            <a:off x="1659172" y="31356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4" name="Freeform 247">
            <a:extLst>
              <a:ext uri="{FF2B5EF4-FFF2-40B4-BE49-F238E27FC236}">
                <a16:creationId xmlns:a16="http://schemas.microsoft.com/office/drawing/2014/main" id="{D0F4B6A2-80F1-8FB7-1912-A9B3EDDD018E}"/>
              </a:ext>
            </a:extLst>
          </p:cNvPr>
          <p:cNvSpPr/>
          <p:nvPr/>
        </p:nvSpPr>
        <p:spPr>
          <a:xfrm>
            <a:off x="1635409" y="316449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5" name="Freeform 248">
            <a:extLst>
              <a:ext uri="{FF2B5EF4-FFF2-40B4-BE49-F238E27FC236}">
                <a16:creationId xmlns:a16="http://schemas.microsoft.com/office/drawing/2014/main" id="{349A0B5B-A407-EBC9-B54C-B81824510718}"/>
              </a:ext>
            </a:extLst>
          </p:cNvPr>
          <p:cNvSpPr/>
          <p:nvPr/>
        </p:nvSpPr>
        <p:spPr>
          <a:xfrm>
            <a:off x="1648677" y="313565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6" name="Freeform 249">
            <a:extLst>
              <a:ext uri="{FF2B5EF4-FFF2-40B4-BE49-F238E27FC236}">
                <a16:creationId xmlns:a16="http://schemas.microsoft.com/office/drawing/2014/main" id="{76E30B85-D984-6255-6A88-5565AFE57336}"/>
              </a:ext>
            </a:extLst>
          </p:cNvPr>
          <p:cNvSpPr/>
          <p:nvPr/>
        </p:nvSpPr>
        <p:spPr>
          <a:xfrm>
            <a:off x="1624914" y="3164498"/>
            <a:ext cx="47525" cy="10194"/>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7" name="Freeform 250">
            <a:extLst>
              <a:ext uri="{FF2B5EF4-FFF2-40B4-BE49-F238E27FC236}">
                <a16:creationId xmlns:a16="http://schemas.microsoft.com/office/drawing/2014/main" id="{AFB0D5F2-E88C-6CD7-D908-A664C76189DD}"/>
              </a:ext>
            </a:extLst>
          </p:cNvPr>
          <p:cNvSpPr/>
          <p:nvPr/>
        </p:nvSpPr>
        <p:spPr>
          <a:xfrm>
            <a:off x="1589145" y="2939310"/>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8" name="Freeform 251">
            <a:extLst>
              <a:ext uri="{FF2B5EF4-FFF2-40B4-BE49-F238E27FC236}">
                <a16:creationId xmlns:a16="http://schemas.microsoft.com/office/drawing/2014/main" id="{0CA98A02-5A68-EF44-2B36-60AD7CE8FA5A}"/>
              </a:ext>
            </a:extLst>
          </p:cNvPr>
          <p:cNvSpPr/>
          <p:nvPr/>
        </p:nvSpPr>
        <p:spPr>
          <a:xfrm>
            <a:off x="1565382" y="2968160"/>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9" name="Freeform 252">
            <a:extLst>
              <a:ext uri="{FF2B5EF4-FFF2-40B4-BE49-F238E27FC236}">
                <a16:creationId xmlns:a16="http://schemas.microsoft.com/office/drawing/2014/main" id="{82DE8D0A-3D15-8285-F2FA-236F2873A32F}"/>
              </a:ext>
            </a:extLst>
          </p:cNvPr>
          <p:cNvSpPr/>
          <p:nvPr/>
        </p:nvSpPr>
        <p:spPr>
          <a:xfrm>
            <a:off x="1510469" y="2715445"/>
            <a:ext cx="8396" cy="57700"/>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90" name="Freeform 253">
            <a:extLst>
              <a:ext uri="{FF2B5EF4-FFF2-40B4-BE49-F238E27FC236}">
                <a16:creationId xmlns:a16="http://schemas.microsoft.com/office/drawing/2014/main" id="{AAECA0AE-6158-DC0F-2A05-AB0B3A38E21B}"/>
              </a:ext>
            </a:extLst>
          </p:cNvPr>
          <p:cNvSpPr/>
          <p:nvPr/>
        </p:nvSpPr>
        <p:spPr>
          <a:xfrm>
            <a:off x="1486791" y="2744296"/>
            <a:ext cx="47440" cy="10194"/>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94" name="TextBox 593">
            <a:extLst>
              <a:ext uri="{FF2B5EF4-FFF2-40B4-BE49-F238E27FC236}">
                <a16:creationId xmlns:a16="http://schemas.microsoft.com/office/drawing/2014/main" id="{9FE9F287-0FC1-CB60-2A10-68F721DD974D}"/>
              </a:ext>
            </a:extLst>
          </p:cNvPr>
          <p:cNvSpPr txBox="1"/>
          <p:nvPr/>
        </p:nvSpPr>
        <p:spPr>
          <a:xfrm>
            <a:off x="997377" y="2531446"/>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80</a:t>
            </a:r>
          </a:p>
        </p:txBody>
      </p:sp>
      <p:sp>
        <p:nvSpPr>
          <p:cNvPr id="595" name="TextBox 594">
            <a:extLst>
              <a:ext uri="{FF2B5EF4-FFF2-40B4-BE49-F238E27FC236}">
                <a16:creationId xmlns:a16="http://schemas.microsoft.com/office/drawing/2014/main" id="{878EF960-3498-C00A-F28A-047B15EE7F3A}"/>
              </a:ext>
            </a:extLst>
          </p:cNvPr>
          <p:cNvSpPr txBox="1"/>
          <p:nvPr/>
        </p:nvSpPr>
        <p:spPr>
          <a:xfrm>
            <a:off x="997377" y="3036685"/>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60</a:t>
            </a:r>
          </a:p>
        </p:txBody>
      </p:sp>
      <p:sp>
        <p:nvSpPr>
          <p:cNvPr id="596" name="TextBox 595">
            <a:extLst>
              <a:ext uri="{FF2B5EF4-FFF2-40B4-BE49-F238E27FC236}">
                <a16:creationId xmlns:a16="http://schemas.microsoft.com/office/drawing/2014/main" id="{C9CF437C-7F63-7423-3A06-F160E69CC39B}"/>
              </a:ext>
            </a:extLst>
          </p:cNvPr>
          <p:cNvSpPr txBox="1"/>
          <p:nvPr/>
        </p:nvSpPr>
        <p:spPr>
          <a:xfrm>
            <a:off x="997377" y="3546516"/>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40</a:t>
            </a:r>
          </a:p>
        </p:txBody>
      </p:sp>
      <p:sp>
        <p:nvSpPr>
          <p:cNvPr id="597" name="TextBox 596">
            <a:extLst>
              <a:ext uri="{FF2B5EF4-FFF2-40B4-BE49-F238E27FC236}">
                <a16:creationId xmlns:a16="http://schemas.microsoft.com/office/drawing/2014/main" id="{4AA1B1D0-7080-FCDB-2C2A-BA58E2B7BE3D}"/>
              </a:ext>
            </a:extLst>
          </p:cNvPr>
          <p:cNvSpPr txBox="1"/>
          <p:nvPr/>
        </p:nvSpPr>
        <p:spPr>
          <a:xfrm>
            <a:off x="997377" y="4056349"/>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20</a:t>
            </a:r>
          </a:p>
        </p:txBody>
      </p:sp>
      <p:sp>
        <p:nvSpPr>
          <p:cNvPr id="598" name="TextBox 597">
            <a:extLst>
              <a:ext uri="{FF2B5EF4-FFF2-40B4-BE49-F238E27FC236}">
                <a16:creationId xmlns:a16="http://schemas.microsoft.com/office/drawing/2014/main" id="{4555A9BE-1C98-DD19-4DEE-93BFB6EFA247}"/>
              </a:ext>
            </a:extLst>
          </p:cNvPr>
          <p:cNvSpPr txBox="1"/>
          <p:nvPr/>
        </p:nvSpPr>
        <p:spPr>
          <a:xfrm>
            <a:off x="1066235" y="4556996"/>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0</a:t>
            </a:r>
          </a:p>
        </p:txBody>
      </p:sp>
      <p:sp>
        <p:nvSpPr>
          <p:cNvPr id="599" name="TextBox 598">
            <a:extLst>
              <a:ext uri="{FF2B5EF4-FFF2-40B4-BE49-F238E27FC236}">
                <a16:creationId xmlns:a16="http://schemas.microsoft.com/office/drawing/2014/main" id="{A837108C-6CF3-4983-1297-54E23938D703}"/>
              </a:ext>
            </a:extLst>
          </p:cNvPr>
          <p:cNvSpPr txBox="1"/>
          <p:nvPr/>
        </p:nvSpPr>
        <p:spPr>
          <a:xfrm>
            <a:off x="1303986" y="4763684"/>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0</a:t>
            </a:r>
          </a:p>
        </p:txBody>
      </p:sp>
      <p:sp>
        <p:nvSpPr>
          <p:cNvPr id="600" name="TextBox 599">
            <a:extLst>
              <a:ext uri="{FF2B5EF4-FFF2-40B4-BE49-F238E27FC236}">
                <a16:creationId xmlns:a16="http://schemas.microsoft.com/office/drawing/2014/main" id="{E9FFA33C-67F5-C771-3335-91754A78DC1D}"/>
              </a:ext>
            </a:extLst>
          </p:cNvPr>
          <p:cNvSpPr txBox="1"/>
          <p:nvPr/>
        </p:nvSpPr>
        <p:spPr>
          <a:xfrm>
            <a:off x="1673147" y="4763684"/>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a:t>
            </a:r>
          </a:p>
        </p:txBody>
      </p:sp>
      <p:sp>
        <p:nvSpPr>
          <p:cNvPr id="601" name="TextBox 600">
            <a:extLst>
              <a:ext uri="{FF2B5EF4-FFF2-40B4-BE49-F238E27FC236}">
                <a16:creationId xmlns:a16="http://schemas.microsoft.com/office/drawing/2014/main" id="{B0F4D3F5-C0FD-EDC1-5BF2-4A6AF1D62351}"/>
              </a:ext>
            </a:extLst>
          </p:cNvPr>
          <p:cNvSpPr txBox="1"/>
          <p:nvPr/>
        </p:nvSpPr>
        <p:spPr>
          <a:xfrm>
            <a:off x="2044018" y="4763684"/>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a:t>
            </a:r>
          </a:p>
        </p:txBody>
      </p:sp>
      <p:sp>
        <p:nvSpPr>
          <p:cNvPr id="602" name="TextBox 601">
            <a:extLst>
              <a:ext uri="{FF2B5EF4-FFF2-40B4-BE49-F238E27FC236}">
                <a16:creationId xmlns:a16="http://schemas.microsoft.com/office/drawing/2014/main" id="{D073F2C4-DA1C-0FA6-B60C-9E132F12709E}"/>
              </a:ext>
            </a:extLst>
          </p:cNvPr>
          <p:cNvSpPr txBox="1"/>
          <p:nvPr/>
        </p:nvSpPr>
        <p:spPr>
          <a:xfrm>
            <a:off x="2421192" y="4763684"/>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a:t>
            </a:r>
          </a:p>
        </p:txBody>
      </p:sp>
      <p:sp>
        <p:nvSpPr>
          <p:cNvPr id="603" name="TextBox 602">
            <a:extLst>
              <a:ext uri="{FF2B5EF4-FFF2-40B4-BE49-F238E27FC236}">
                <a16:creationId xmlns:a16="http://schemas.microsoft.com/office/drawing/2014/main" id="{D36BDDFC-D697-7AA1-BF70-44D77223F22C}"/>
              </a:ext>
            </a:extLst>
          </p:cNvPr>
          <p:cNvSpPr txBox="1"/>
          <p:nvPr/>
        </p:nvSpPr>
        <p:spPr>
          <a:xfrm>
            <a:off x="2753868"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12</a:t>
            </a:r>
          </a:p>
        </p:txBody>
      </p:sp>
      <p:sp>
        <p:nvSpPr>
          <p:cNvPr id="604" name="TextBox 603">
            <a:extLst>
              <a:ext uri="{FF2B5EF4-FFF2-40B4-BE49-F238E27FC236}">
                <a16:creationId xmlns:a16="http://schemas.microsoft.com/office/drawing/2014/main" id="{7B981A1D-2F37-7F5B-EEF5-60DD9C226191}"/>
              </a:ext>
            </a:extLst>
          </p:cNvPr>
          <p:cNvSpPr txBox="1"/>
          <p:nvPr/>
        </p:nvSpPr>
        <p:spPr>
          <a:xfrm>
            <a:off x="3129608"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15</a:t>
            </a:r>
          </a:p>
        </p:txBody>
      </p:sp>
      <p:sp>
        <p:nvSpPr>
          <p:cNvPr id="605" name="TextBox 604">
            <a:extLst>
              <a:ext uri="{FF2B5EF4-FFF2-40B4-BE49-F238E27FC236}">
                <a16:creationId xmlns:a16="http://schemas.microsoft.com/office/drawing/2014/main" id="{6BA1BA32-9CE5-299D-74D8-1B975B513841}"/>
              </a:ext>
            </a:extLst>
          </p:cNvPr>
          <p:cNvSpPr txBox="1"/>
          <p:nvPr/>
        </p:nvSpPr>
        <p:spPr>
          <a:xfrm>
            <a:off x="3511831"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18</a:t>
            </a:r>
          </a:p>
        </p:txBody>
      </p:sp>
      <p:sp>
        <p:nvSpPr>
          <p:cNvPr id="606" name="TextBox 605">
            <a:extLst>
              <a:ext uri="{FF2B5EF4-FFF2-40B4-BE49-F238E27FC236}">
                <a16:creationId xmlns:a16="http://schemas.microsoft.com/office/drawing/2014/main" id="{E707755E-FD67-9FC2-3E36-7A2506F375E1}"/>
              </a:ext>
            </a:extLst>
          </p:cNvPr>
          <p:cNvSpPr txBox="1"/>
          <p:nvPr/>
        </p:nvSpPr>
        <p:spPr>
          <a:xfrm>
            <a:off x="3878920"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21</a:t>
            </a:r>
          </a:p>
        </p:txBody>
      </p:sp>
      <p:sp>
        <p:nvSpPr>
          <p:cNvPr id="607" name="TextBox 606">
            <a:extLst>
              <a:ext uri="{FF2B5EF4-FFF2-40B4-BE49-F238E27FC236}">
                <a16:creationId xmlns:a16="http://schemas.microsoft.com/office/drawing/2014/main" id="{749059E7-EEE1-881C-9A81-768998D98561}"/>
              </a:ext>
            </a:extLst>
          </p:cNvPr>
          <p:cNvSpPr txBox="1"/>
          <p:nvPr/>
        </p:nvSpPr>
        <p:spPr>
          <a:xfrm>
            <a:off x="4254492"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24</a:t>
            </a:r>
          </a:p>
        </p:txBody>
      </p:sp>
      <p:sp>
        <p:nvSpPr>
          <p:cNvPr id="608" name="TextBox 607">
            <a:extLst>
              <a:ext uri="{FF2B5EF4-FFF2-40B4-BE49-F238E27FC236}">
                <a16:creationId xmlns:a16="http://schemas.microsoft.com/office/drawing/2014/main" id="{696C1D31-E5EB-289B-5F17-04B33AADD640}"/>
              </a:ext>
            </a:extLst>
          </p:cNvPr>
          <p:cNvSpPr txBox="1"/>
          <p:nvPr/>
        </p:nvSpPr>
        <p:spPr>
          <a:xfrm>
            <a:off x="4620661"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27</a:t>
            </a:r>
          </a:p>
        </p:txBody>
      </p:sp>
      <p:sp>
        <p:nvSpPr>
          <p:cNvPr id="609" name="TextBox 608">
            <a:extLst>
              <a:ext uri="{FF2B5EF4-FFF2-40B4-BE49-F238E27FC236}">
                <a16:creationId xmlns:a16="http://schemas.microsoft.com/office/drawing/2014/main" id="{74C68C93-E9DF-840F-DD8E-2405772A7E00}"/>
              </a:ext>
            </a:extLst>
          </p:cNvPr>
          <p:cNvSpPr txBox="1"/>
          <p:nvPr/>
        </p:nvSpPr>
        <p:spPr>
          <a:xfrm>
            <a:off x="4998549"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30</a:t>
            </a:r>
          </a:p>
        </p:txBody>
      </p:sp>
      <p:sp>
        <p:nvSpPr>
          <p:cNvPr id="610" name="TextBox 609">
            <a:extLst>
              <a:ext uri="{FF2B5EF4-FFF2-40B4-BE49-F238E27FC236}">
                <a16:creationId xmlns:a16="http://schemas.microsoft.com/office/drawing/2014/main" id="{78C7A826-5E4B-6486-BE5A-5E176C22E311}"/>
              </a:ext>
            </a:extLst>
          </p:cNvPr>
          <p:cNvSpPr txBox="1"/>
          <p:nvPr/>
        </p:nvSpPr>
        <p:spPr>
          <a:xfrm>
            <a:off x="5378038"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33</a:t>
            </a:r>
          </a:p>
        </p:txBody>
      </p:sp>
      <p:sp>
        <p:nvSpPr>
          <p:cNvPr id="611" name="TextBox 610">
            <a:extLst>
              <a:ext uri="{FF2B5EF4-FFF2-40B4-BE49-F238E27FC236}">
                <a16:creationId xmlns:a16="http://schemas.microsoft.com/office/drawing/2014/main" id="{613DE971-E3F1-E2B9-1302-56969EBA85F3}"/>
              </a:ext>
            </a:extLst>
          </p:cNvPr>
          <p:cNvSpPr txBox="1"/>
          <p:nvPr/>
        </p:nvSpPr>
        <p:spPr>
          <a:xfrm>
            <a:off x="5754622" y="4763684"/>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36</a:t>
            </a:r>
          </a:p>
        </p:txBody>
      </p:sp>
      <p:sp>
        <p:nvSpPr>
          <p:cNvPr id="612" name="TextBox 611">
            <a:extLst>
              <a:ext uri="{FF2B5EF4-FFF2-40B4-BE49-F238E27FC236}">
                <a16:creationId xmlns:a16="http://schemas.microsoft.com/office/drawing/2014/main" id="{26B77B4E-B4CD-3FFC-8D67-45655673DFFE}"/>
              </a:ext>
            </a:extLst>
          </p:cNvPr>
          <p:cNvSpPr txBox="1"/>
          <p:nvPr/>
        </p:nvSpPr>
        <p:spPr>
          <a:xfrm>
            <a:off x="3116483" y="4997466"/>
            <a:ext cx="88325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000000"/>
                </a:solidFill>
                <a:effectLst/>
                <a:uLnTx/>
                <a:uFillTx/>
                <a:latin typeface="Arial"/>
                <a:ea typeface="MS PGothic" charset="0"/>
                <a:cs typeface="Arial"/>
                <a:sym typeface="Arial"/>
                <a:rtl val="0"/>
              </a:rPr>
              <a:t>Time (months)</a:t>
            </a:r>
          </a:p>
        </p:txBody>
      </p:sp>
      <p:sp>
        <p:nvSpPr>
          <p:cNvPr id="613" name="TextBox 612">
            <a:extLst>
              <a:ext uri="{FF2B5EF4-FFF2-40B4-BE49-F238E27FC236}">
                <a16:creationId xmlns:a16="http://schemas.microsoft.com/office/drawing/2014/main" id="{CEE6CFD4-5F81-725D-F1C4-CF50DF50AB90}"/>
              </a:ext>
            </a:extLst>
          </p:cNvPr>
          <p:cNvSpPr txBox="1"/>
          <p:nvPr/>
        </p:nvSpPr>
        <p:spPr>
          <a:xfrm>
            <a:off x="1274330" y="530566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91</a:t>
            </a:r>
          </a:p>
        </p:txBody>
      </p:sp>
      <p:sp>
        <p:nvSpPr>
          <p:cNvPr id="614" name="TextBox 613">
            <a:extLst>
              <a:ext uri="{FF2B5EF4-FFF2-40B4-BE49-F238E27FC236}">
                <a16:creationId xmlns:a16="http://schemas.microsoft.com/office/drawing/2014/main" id="{8B6A9491-849B-7D58-5C7C-6499FF764A37}"/>
              </a:ext>
            </a:extLst>
          </p:cNvPr>
          <p:cNvSpPr txBox="1"/>
          <p:nvPr/>
        </p:nvSpPr>
        <p:spPr>
          <a:xfrm>
            <a:off x="1643491" y="530566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34</a:t>
            </a:r>
          </a:p>
        </p:txBody>
      </p:sp>
      <p:sp>
        <p:nvSpPr>
          <p:cNvPr id="615" name="TextBox 614">
            <a:extLst>
              <a:ext uri="{FF2B5EF4-FFF2-40B4-BE49-F238E27FC236}">
                <a16:creationId xmlns:a16="http://schemas.microsoft.com/office/drawing/2014/main" id="{026DDE06-2505-07CE-A688-EDF6E13FBD24}"/>
              </a:ext>
            </a:extLst>
          </p:cNvPr>
          <p:cNvSpPr txBox="1"/>
          <p:nvPr/>
        </p:nvSpPr>
        <p:spPr>
          <a:xfrm>
            <a:off x="2014362" y="530566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22</a:t>
            </a:r>
          </a:p>
        </p:txBody>
      </p:sp>
      <p:sp>
        <p:nvSpPr>
          <p:cNvPr id="616" name="TextBox 615">
            <a:extLst>
              <a:ext uri="{FF2B5EF4-FFF2-40B4-BE49-F238E27FC236}">
                <a16:creationId xmlns:a16="http://schemas.microsoft.com/office/drawing/2014/main" id="{4ED975DF-3063-FAF2-61D6-06995BEA264F}"/>
              </a:ext>
            </a:extLst>
          </p:cNvPr>
          <p:cNvSpPr txBox="1"/>
          <p:nvPr/>
        </p:nvSpPr>
        <p:spPr>
          <a:xfrm>
            <a:off x="2391536" y="530566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14</a:t>
            </a:r>
          </a:p>
        </p:txBody>
      </p:sp>
      <p:sp>
        <p:nvSpPr>
          <p:cNvPr id="617" name="TextBox 616">
            <a:extLst>
              <a:ext uri="{FF2B5EF4-FFF2-40B4-BE49-F238E27FC236}">
                <a16:creationId xmlns:a16="http://schemas.microsoft.com/office/drawing/2014/main" id="{1FCB5C02-741A-724E-4527-6E0DAEDDD7A3}"/>
              </a:ext>
            </a:extLst>
          </p:cNvPr>
          <p:cNvSpPr txBox="1"/>
          <p:nvPr/>
        </p:nvSpPr>
        <p:spPr>
          <a:xfrm>
            <a:off x="2758676" y="530566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10</a:t>
            </a:r>
          </a:p>
        </p:txBody>
      </p:sp>
      <p:sp>
        <p:nvSpPr>
          <p:cNvPr id="618" name="TextBox 617">
            <a:extLst>
              <a:ext uri="{FF2B5EF4-FFF2-40B4-BE49-F238E27FC236}">
                <a16:creationId xmlns:a16="http://schemas.microsoft.com/office/drawing/2014/main" id="{E3E481E8-1D99-5CE2-137B-FE85A41260FA}"/>
              </a:ext>
            </a:extLst>
          </p:cNvPr>
          <p:cNvSpPr txBox="1"/>
          <p:nvPr/>
        </p:nvSpPr>
        <p:spPr>
          <a:xfrm>
            <a:off x="3166478" y="530566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8</a:t>
            </a:r>
          </a:p>
        </p:txBody>
      </p:sp>
      <p:sp>
        <p:nvSpPr>
          <p:cNvPr id="619" name="TextBox 618">
            <a:extLst>
              <a:ext uri="{FF2B5EF4-FFF2-40B4-BE49-F238E27FC236}">
                <a16:creationId xmlns:a16="http://schemas.microsoft.com/office/drawing/2014/main" id="{D14B9932-AAF2-5DA3-2732-8C2B8D552D32}"/>
              </a:ext>
            </a:extLst>
          </p:cNvPr>
          <p:cNvSpPr txBox="1"/>
          <p:nvPr/>
        </p:nvSpPr>
        <p:spPr>
          <a:xfrm>
            <a:off x="3548702" y="530566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5</a:t>
            </a:r>
          </a:p>
        </p:txBody>
      </p:sp>
      <p:sp>
        <p:nvSpPr>
          <p:cNvPr id="620" name="TextBox 619">
            <a:extLst>
              <a:ext uri="{FF2B5EF4-FFF2-40B4-BE49-F238E27FC236}">
                <a16:creationId xmlns:a16="http://schemas.microsoft.com/office/drawing/2014/main" id="{481651D9-B548-4D74-FC22-02DFC760FEFA}"/>
              </a:ext>
            </a:extLst>
          </p:cNvPr>
          <p:cNvSpPr txBox="1"/>
          <p:nvPr/>
        </p:nvSpPr>
        <p:spPr>
          <a:xfrm>
            <a:off x="3915788" y="530566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a:t>
            </a:r>
          </a:p>
        </p:txBody>
      </p:sp>
      <p:sp>
        <p:nvSpPr>
          <p:cNvPr id="621" name="TextBox 620">
            <a:extLst>
              <a:ext uri="{FF2B5EF4-FFF2-40B4-BE49-F238E27FC236}">
                <a16:creationId xmlns:a16="http://schemas.microsoft.com/office/drawing/2014/main" id="{644193FC-3068-42CC-CDC4-E937EFF512BB}"/>
              </a:ext>
            </a:extLst>
          </p:cNvPr>
          <p:cNvSpPr txBox="1"/>
          <p:nvPr/>
        </p:nvSpPr>
        <p:spPr>
          <a:xfrm>
            <a:off x="4291364" y="530566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a:t>
            </a:r>
          </a:p>
        </p:txBody>
      </p:sp>
      <p:sp>
        <p:nvSpPr>
          <p:cNvPr id="622" name="TextBox 621">
            <a:extLst>
              <a:ext uri="{FF2B5EF4-FFF2-40B4-BE49-F238E27FC236}">
                <a16:creationId xmlns:a16="http://schemas.microsoft.com/office/drawing/2014/main" id="{F24C1D66-1325-B8FC-9C01-FBAAD6DD4CCD}"/>
              </a:ext>
            </a:extLst>
          </p:cNvPr>
          <p:cNvSpPr txBox="1"/>
          <p:nvPr/>
        </p:nvSpPr>
        <p:spPr>
          <a:xfrm>
            <a:off x="4657529" y="530566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a:t>
            </a:r>
          </a:p>
        </p:txBody>
      </p:sp>
      <p:sp>
        <p:nvSpPr>
          <p:cNvPr id="623" name="TextBox 622">
            <a:extLst>
              <a:ext uri="{FF2B5EF4-FFF2-40B4-BE49-F238E27FC236}">
                <a16:creationId xmlns:a16="http://schemas.microsoft.com/office/drawing/2014/main" id="{807999C5-A502-2651-5FB1-C1AD88979E68}"/>
              </a:ext>
            </a:extLst>
          </p:cNvPr>
          <p:cNvSpPr txBox="1"/>
          <p:nvPr/>
        </p:nvSpPr>
        <p:spPr>
          <a:xfrm>
            <a:off x="4987328" y="5305668"/>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sp>
        <p:nvSpPr>
          <p:cNvPr id="624" name="TextBox 623">
            <a:extLst>
              <a:ext uri="{FF2B5EF4-FFF2-40B4-BE49-F238E27FC236}">
                <a16:creationId xmlns:a16="http://schemas.microsoft.com/office/drawing/2014/main" id="{070862C1-79D9-BFFB-8049-7506170FB40F}"/>
              </a:ext>
            </a:extLst>
          </p:cNvPr>
          <p:cNvSpPr txBox="1"/>
          <p:nvPr/>
        </p:nvSpPr>
        <p:spPr>
          <a:xfrm>
            <a:off x="5366816" y="5305668"/>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sp>
        <p:nvSpPr>
          <p:cNvPr id="625" name="TextBox 624">
            <a:extLst>
              <a:ext uri="{FF2B5EF4-FFF2-40B4-BE49-F238E27FC236}">
                <a16:creationId xmlns:a16="http://schemas.microsoft.com/office/drawing/2014/main" id="{997FF386-ECDA-2046-C082-79B2C8270CE5}"/>
              </a:ext>
            </a:extLst>
          </p:cNvPr>
          <p:cNvSpPr txBox="1"/>
          <p:nvPr/>
        </p:nvSpPr>
        <p:spPr>
          <a:xfrm>
            <a:off x="5743401" y="5305668"/>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sp>
        <p:nvSpPr>
          <p:cNvPr id="639" name="TextBox 638">
            <a:extLst>
              <a:ext uri="{FF2B5EF4-FFF2-40B4-BE49-F238E27FC236}">
                <a16:creationId xmlns:a16="http://schemas.microsoft.com/office/drawing/2014/main" id="{C64961B5-8586-419E-E438-B8CA73E56E73}"/>
              </a:ext>
            </a:extLst>
          </p:cNvPr>
          <p:cNvSpPr txBox="1"/>
          <p:nvPr/>
        </p:nvSpPr>
        <p:spPr>
          <a:xfrm>
            <a:off x="524656" y="5146932"/>
            <a:ext cx="108363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MS PGothic" charset="0"/>
                <a:cs typeface="Arial"/>
                <a:sym typeface="Arial"/>
                <a:rtl val="0"/>
              </a:rPr>
              <a:t>No. of patients at risk</a:t>
            </a:r>
          </a:p>
        </p:txBody>
      </p:sp>
      <p:sp>
        <p:nvSpPr>
          <p:cNvPr id="640" name="TextBox 639">
            <a:extLst>
              <a:ext uri="{FF2B5EF4-FFF2-40B4-BE49-F238E27FC236}">
                <a16:creationId xmlns:a16="http://schemas.microsoft.com/office/drawing/2014/main" id="{6A307D31-26AB-26B7-1616-9D93341886F8}"/>
              </a:ext>
            </a:extLst>
          </p:cNvPr>
          <p:cNvSpPr txBox="1"/>
          <p:nvPr/>
        </p:nvSpPr>
        <p:spPr>
          <a:xfrm>
            <a:off x="528632" y="5302418"/>
            <a:ext cx="519373"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B41CD"/>
                </a:solidFill>
                <a:effectLst/>
                <a:uLnTx/>
                <a:uFillTx/>
                <a:latin typeface="Arial"/>
                <a:ea typeface="MS PGothic" charset="0"/>
                <a:cs typeface="Arial"/>
                <a:sym typeface="Arial"/>
                <a:rtl val="0"/>
              </a:rPr>
              <a:t>R-GemOx</a:t>
            </a:r>
          </a:p>
        </p:txBody>
      </p:sp>
      <p:grpSp>
        <p:nvGrpSpPr>
          <p:cNvPr id="4" name="Group 3">
            <a:extLst>
              <a:ext uri="{FF2B5EF4-FFF2-40B4-BE49-F238E27FC236}">
                <a16:creationId xmlns:a16="http://schemas.microsoft.com/office/drawing/2014/main" id="{4454C793-C8D4-7C73-F643-F224A08E3AB7}"/>
              </a:ext>
            </a:extLst>
          </p:cNvPr>
          <p:cNvGrpSpPr/>
          <p:nvPr/>
        </p:nvGrpSpPr>
        <p:grpSpPr>
          <a:xfrm>
            <a:off x="528632" y="5473402"/>
            <a:ext cx="5375070" cy="138498"/>
            <a:chOff x="396611" y="4092321"/>
            <a:chExt cx="4032702" cy="103910"/>
          </a:xfrm>
        </p:grpSpPr>
        <p:sp>
          <p:nvSpPr>
            <p:cNvPr id="626" name="TextBox 625">
              <a:extLst>
                <a:ext uri="{FF2B5EF4-FFF2-40B4-BE49-F238E27FC236}">
                  <a16:creationId xmlns:a16="http://schemas.microsoft.com/office/drawing/2014/main" id="{AE96F70F-37F7-AA59-2845-FF3BE6F4FA41}"/>
                </a:ext>
              </a:extLst>
            </p:cNvPr>
            <p:cNvSpPr txBox="1"/>
            <p:nvPr/>
          </p:nvSpPr>
          <p:spPr>
            <a:xfrm>
              <a:off x="932028" y="4092321"/>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183</a:t>
              </a:r>
            </a:p>
          </p:txBody>
        </p:sp>
        <p:sp>
          <p:nvSpPr>
            <p:cNvPr id="627" name="TextBox 626">
              <a:extLst>
                <a:ext uri="{FF2B5EF4-FFF2-40B4-BE49-F238E27FC236}">
                  <a16:creationId xmlns:a16="http://schemas.microsoft.com/office/drawing/2014/main" id="{4CCC57B9-6C2D-45E6-D27E-6B7C352BD6E5}"/>
                </a:ext>
              </a:extLst>
            </p:cNvPr>
            <p:cNvSpPr txBox="1"/>
            <p:nvPr/>
          </p:nvSpPr>
          <p:spPr>
            <a:xfrm>
              <a:off x="1208994" y="4092321"/>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129</a:t>
              </a:r>
            </a:p>
          </p:txBody>
        </p:sp>
        <p:sp>
          <p:nvSpPr>
            <p:cNvPr id="628" name="TextBox 627">
              <a:extLst>
                <a:ext uri="{FF2B5EF4-FFF2-40B4-BE49-F238E27FC236}">
                  <a16:creationId xmlns:a16="http://schemas.microsoft.com/office/drawing/2014/main" id="{4A78EBA3-AA53-7F74-AF25-5A162E330718}"/>
                </a:ext>
              </a:extLst>
            </p:cNvPr>
            <p:cNvSpPr txBox="1"/>
            <p:nvPr/>
          </p:nvSpPr>
          <p:spPr>
            <a:xfrm>
              <a:off x="1487244" y="4092321"/>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106</a:t>
              </a:r>
            </a:p>
          </p:txBody>
        </p:sp>
        <p:sp>
          <p:nvSpPr>
            <p:cNvPr id="629" name="TextBox 628">
              <a:extLst>
                <a:ext uri="{FF2B5EF4-FFF2-40B4-BE49-F238E27FC236}">
                  <a16:creationId xmlns:a16="http://schemas.microsoft.com/office/drawing/2014/main" id="{5689AA05-E9AA-ADDB-19D1-BDFE8F003223}"/>
                </a:ext>
              </a:extLst>
            </p:cNvPr>
            <p:cNvSpPr txBox="1"/>
            <p:nvPr/>
          </p:nvSpPr>
          <p:spPr>
            <a:xfrm>
              <a:off x="1794274"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90</a:t>
              </a:r>
            </a:p>
          </p:txBody>
        </p:sp>
        <p:sp>
          <p:nvSpPr>
            <p:cNvPr id="630" name="TextBox 629">
              <a:extLst>
                <a:ext uri="{FF2B5EF4-FFF2-40B4-BE49-F238E27FC236}">
                  <a16:creationId xmlns:a16="http://schemas.microsoft.com/office/drawing/2014/main" id="{4BB363B0-3DD7-5DAB-4F01-D007FA7AE592}"/>
                </a:ext>
              </a:extLst>
            </p:cNvPr>
            <p:cNvSpPr txBox="1"/>
            <p:nvPr/>
          </p:nvSpPr>
          <p:spPr>
            <a:xfrm>
              <a:off x="2069725"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69</a:t>
              </a:r>
            </a:p>
          </p:txBody>
        </p:sp>
        <p:sp>
          <p:nvSpPr>
            <p:cNvPr id="631" name="TextBox 630">
              <a:extLst>
                <a:ext uri="{FF2B5EF4-FFF2-40B4-BE49-F238E27FC236}">
                  <a16:creationId xmlns:a16="http://schemas.microsoft.com/office/drawing/2014/main" id="{3831344E-6829-AE66-B00A-18648E8A5EBB}"/>
                </a:ext>
              </a:extLst>
            </p:cNvPr>
            <p:cNvSpPr txBox="1"/>
            <p:nvPr/>
          </p:nvSpPr>
          <p:spPr>
            <a:xfrm>
              <a:off x="2351627"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61</a:t>
              </a:r>
            </a:p>
          </p:txBody>
        </p:sp>
        <p:sp>
          <p:nvSpPr>
            <p:cNvPr id="632" name="TextBox 631">
              <a:extLst>
                <a:ext uri="{FF2B5EF4-FFF2-40B4-BE49-F238E27FC236}">
                  <a16:creationId xmlns:a16="http://schemas.microsoft.com/office/drawing/2014/main" id="{3F032F3F-B215-2354-5DCD-20F009F1D82D}"/>
                </a:ext>
              </a:extLst>
            </p:cNvPr>
            <p:cNvSpPr txBox="1"/>
            <p:nvPr/>
          </p:nvSpPr>
          <p:spPr>
            <a:xfrm>
              <a:off x="2638396"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48</a:t>
              </a:r>
            </a:p>
          </p:txBody>
        </p:sp>
        <p:sp>
          <p:nvSpPr>
            <p:cNvPr id="633" name="TextBox 632">
              <a:extLst>
                <a:ext uri="{FF2B5EF4-FFF2-40B4-BE49-F238E27FC236}">
                  <a16:creationId xmlns:a16="http://schemas.microsoft.com/office/drawing/2014/main" id="{770736DF-577F-7E2D-6A3C-62F3E16E58A5}"/>
                </a:ext>
              </a:extLst>
            </p:cNvPr>
            <p:cNvSpPr txBox="1"/>
            <p:nvPr/>
          </p:nvSpPr>
          <p:spPr>
            <a:xfrm>
              <a:off x="2913807"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35</a:t>
              </a:r>
            </a:p>
          </p:txBody>
        </p:sp>
        <p:sp>
          <p:nvSpPr>
            <p:cNvPr id="634" name="TextBox 633">
              <a:extLst>
                <a:ext uri="{FF2B5EF4-FFF2-40B4-BE49-F238E27FC236}">
                  <a16:creationId xmlns:a16="http://schemas.microsoft.com/office/drawing/2014/main" id="{1F53332A-873A-7C57-E512-9269FE291ED4}"/>
                </a:ext>
              </a:extLst>
            </p:cNvPr>
            <p:cNvSpPr txBox="1"/>
            <p:nvPr/>
          </p:nvSpPr>
          <p:spPr>
            <a:xfrm>
              <a:off x="3195585"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25</a:t>
              </a:r>
            </a:p>
          </p:txBody>
        </p:sp>
        <p:sp>
          <p:nvSpPr>
            <p:cNvPr id="635" name="TextBox 634">
              <a:extLst>
                <a:ext uri="{FF2B5EF4-FFF2-40B4-BE49-F238E27FC236}">
                  <a16:creationId xmlns:a16="http://schemas.microsoft.com/office/drawing/2014/main" id="{BD10F93C-9E48-94B3-4767-4BE21331FA6D}"/>
                </a:ext>
              </a:extLst>
            </p:cNvPr>
            <p:cNvSpPr txBox="1"/>
            <p:nvPr/>
          </p:nvSpPr>
          <p:spPr>
            <a:xfrm>
              <a:off x="3470305"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20</a:t>
              </a:r>
            </a:p>
          </p:txBody>
        </p:sp>
        <p:sp>
          <p:nvSpPr>
            <p:cNvPr id="636" name="TextBox 635">
              <a:extLst>
                <a:ext uri="{FF2B5EF4-FFF2-40B4-BE49-F238E27FC236}">
                  <a16:creationId xmlns:a16="http://schemas.microsoft.com/office/drawing/2014/main" id="{DBA7F323-5C03-6941-751D-9A5E1982085F}"/>
                </a:ext>
              </a:extLst>
            </p:cNvPr>
            <p:cNvSpPr txBox="1"/>
            <p:nvPr/>
          </p:nvSpPr>
          <p:spPr>
            <a:xfrm>
              <a:off x="3753821" y="4092321"/>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12</a:t>
              </a:r>
            </a:p>
          </p:txBody>
        </p:sp>
        <p:sp>
          <p:nvSpPr>
            <p:cNvPr id="637" name="TextBox 636">
              <a:extLst>
                <a:ext uri="{FF2B5EF4-FFF2-40B4-BE49-F238E27FC236}">
                  <a16:creationId xmlns:a16="http://schemas.microsoft.com/office/drawing/2014/main" id="{3894543F-E2BC-B55B-6606-98A99D106E7E}"/>
                </a:ext>
              </a:extLst>
            </p:cNvPr>
            <p:cNvSpPr txBox="1"/>
            <p:nvPr/>
          </p:nvSpPr>
          <p:spPr>
            <a:xfrm>
              <a:off x="4062590" y="4092321"/>
              <a:ext cx="4810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a:t>
              </a:r>
            </a:p>
          </p:txBody>
        </p:sp>
        <p:sp>
          <p:nvSpPr>
            <p:cNvPr id="638" name="TextBox 637">
              <a:extLst>
                <a:ext uri="{FF2B5EF4-FFF2-40B4-BE49-F238E27FC236}">
                  <a16:creationId xmlns:a16="http://schemas.microsoft.com/office/drawing/2014/main" id="{D38DF010-D64A-89B7-CA5F-3DF419C79A94}"/>
                </a:ext>
              </a:extLst>
            </p:cNvPr>
            <p:cNvSpPr txBox="1"/>
            <p:nvPr/>
          </p:nvSpPr>
          <p:spPr>
            <a:xfrm>
              <a:off x="4309046" y="4092321"/>
              <a:ext cx="12026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sp>
          <p:nvSpPr>
            <p:cNvPr id="641" name="TextBox 640">
              <a:extLst>
                <a:ext uri="{FF2B5EF4-FFF2-40B4-BE49-F238E27FC236}">
                  <a16:creationId xmlns:a16="http://schemas.microsoft.com/office/drawing/2014/main" id="{2C8D1E9B-1F21-91A8-6433-94553D410962}"/>
                </a:ext>
              </a:extLst>
            </p:cNvPr>
            <p:cNvSpPr txBox="1"/>
            <p:nvPr/>
          </p:nvSpPr>
          <p:spPr>
            <a:xfrm>
              <a:off x="396611" y="4092321"/>
              <a:ext cx="529174" cy="103910"/>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9964"/>
                  </a:solidFill>
                  <a:effectLst/>
                  <a:uLnTx/>
                  <a:uFillTx/>
                  <a:latin typeface="Arial"/>
                  <a:ea typeface="MS PGothic" charset="0"/>
                  <a:cs typeface="Arial"/>
                  <a:sym typeface="Arial"/>
                  <a:rtl val="0"/>
                </a:rPr>
                <a:t>Glofit-GemOx</a:t>
              </a:r>
            </a:p>
          </p:txBody>
        </p:sp>
      </p:grpSp>
      <p:sp>
        <p:nvSpPr>
          <p:cNvPr id="642" name="TextBox 641">
            <a:extLst>
              <a:ext uri="{FF2B5EF4-FFF2-40B4-BE49-F238E27FC236}">
                <a16:creationId xmlns:a16="http://schemas.microsoft.com/office/drawing/2014/main" id="{E7317539-7FEE-F4DA-8410-1AD7AAF09BF8}"/>
              </a:ext>
            </a:extLst>
          </p:cNvPr>
          <p:cNvSpPr txBox="1"/>
          <p:nvPr/>
        </p:nvSpPr>
        <p:spPr>
          <a:xfrm>
            <a:off x="3715926" y="3643897"/>
            <a:ext cx="2036135" cy="42037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66" b="0" i="0" u="none" strike="noStrike" kern="1200" cap="none" spc="0" normalizeH="0" baseline="0" noProof="0" dirty="0">
                <a:ln>
                  <a:noFill/>
                </a:ln>
                <a:solidFill>
                  <a:srgbClr val="000000"/>
                </a:solidFill>
                <a:effectLst/>
                <a:uLnTx/>
                <a:uFillTx/>
                <a:latin typeface="Arial" panose="020B0604020202020204"/>
                <a:ea typeface="MS PGothic" charset="0"/>
                <a:cs typeface="+mn-cs"/>
              </a:rPr>
              <a:t>HR (95% CI): 0.41 (0.29, 0.58)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66" b="0" i="0" u="none" strike="noStrike" kern="1200" cap="none" spc="0" normalizeH="0" baseline="0" noProof="0" dirty="0">
                <a:ln>
                  <a:noFill/>
                </a:ln>
                <a:solidFill>
                  <a:srgbClr val="000000"/>
                </a:solidFill>
                <a:effectLst/>
                <a:uLnTx/>
                <a:uFillTx/>
                <a:latin typeface="Arial" panose="020B0604020202020204"/>
                <a:ea typeface="MS PGothic" charset="0"/>
                <a:cs typeface="+mn-cs"/>
              </a:rPr>
              <a:t>p-value &lt;0.001*</a:t>
            </a:r>
          </a:p>
        </p:txBody>
      </p:sp>
      <p:cxnSp>
        <p:nvCxnSpPr>
          <p:cNvPr id="643" name="Straight Connector 642">
            <a:extLst>
              <a:ext uri="{FF2B5EF4-FFF2-40B4-BE49-F238E27FC236}">
                <a16:creationId xmlns:a16="http://schemas.microsoft.com/office/drawing/2014/main" id="{548E2F60-0401-4838-E47D-AC1A5FD65AE7}"/>
              </a:ext>
            </a:extLst>
          </p:cNvPr>
          <p:cNvCxnSpPr>
            <a:cxnSpLocks/>
          </p:cNvCxnSpPr>
          <p:nvPr/>
        </p:nvCxnSpPr>
        <p:spPr>
          <a:xfrm flipV="1">
            <a:off x="1204088" y="3373575"/>
            <a:ext cx="1827443" cy="0"/>
          </a:xfrm>
          <a:prstGeom prst="line">
            <a:avLst/>
          </a:prstGeom>
          <a:ln w="95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03336D0E-53FA-172A-DE9A-8A37D01D88E1}"/>
              </a:ext>
            </a:extLst>
          </p:cNvPr>
          <p:cNvCxnSpPr>
            <a:cxnSpLocks/>
          </p:cNvCxnSpPr>
          <p:nvPr/>
        </p:nvCxnSpPr>
        <p:spPr>
          <a:xfrm flipV="1">
            <a:off x="3031529" y="3396670"/>
            <a:ext cx="0" cy="1273587"/>
          </a:xfrm>
          <a:prstGeom prst="line">
            <a:avLst/>
          </a:prstGeom>
          <a:ln w="95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DE6EC407-66DB-1713-34C8-FC270065B1F7}"/>
              </a:ext>
            </a:extLst>
          </p:cNvPr>
          <p:cNvCxnSpPr>
            <a:cxnSpLocks/>
          </p:cNvCxnSpPr>
          <p:nvPr/>
        </p:nvCxnSpPr>
        <p:spPr>
          <a:xfrm flipV="1">
            <a:off x="1747494" y="3403641"/>
            <a:ext cx="0" cy="1273587"/>
          </a:xfrm>
          <a:prstGeom prst="line">
            <a:avLst/>
          </a:prstGeom>
          <a:ln w="95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404F91E-08F5-E8E3-C66E-5F57336F3B96}"/>
              </a:ext>
            </a:extLst>
          </p:cNvPr>
          <p:cNvGrpSpPr/>
          <p:nvPr/>
        </p:nvGrpSpPr>
        <p:grpSpPr>
          <a:xfrm>
            <a:off x="4165145" y="2056475"/>
            <a:ext cx="1721430" cy="557367"/>
            <a:chOff x="3124943" y="1542793"/>
            <a:chExt cx="1291521" cy="418170"/>
          </a:xfrm>
        </p:grpSpPr>
        <p:sp>
          <p:nvSpPr>
            <p:cNvPr id="360" name="TextBox 359">
              <a:extLst>
                <a:ext uri="{FF2B5EF4-FFF2-40B4-BE49-F238E27FC236}">
                  <a16:creationId xmlns:a16="http://schemas.microsoft.com/office/drawing/2014/main" id="{4924DB56-7AE8-E0F0-AA29-6A07BFCD51AC}"/>
                </a:ext>
              </a:extLst>
            </p:cNvPr>
            <p:cNvSpPr txBox="1"/>
            <p:nvPr/>
          </p:nvSpPr>
          <p:spPr>
            <a:xfrm>
              <a:off x="3410057" y="1542793"/>
              <a:ext cx="786546" cy="12305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charset="0"/>
                  <a:cs typeface="Arial"/>
                  <a:sym typeface="Arial"/>
                  <a:rtl val="0"/>
                </a:rPr>
                <a:t>R-GemOx (n=91)</a:t>
              </a:r>
            </a:p>
          </p:txBody>
        </p:sp>
        <p:sp>
          <p:nvSpPr>
            <p:cNvPr id="361" name="Freeform 271">
              <a:extLst>
                <a:ext uri="{FF2B5EF4-FFF2-40B4-BE49-F238E27FC236}">
                  <a16:creationId xmlns:a16="http://schemas.microsoft.com/office/drawing/2014/main" id="{4BD25725-86B0-7729-53A1-E496FC7BEEFC}"/>
                </a:ext>
              </a:extLst>
            </p:cNvPr>
            <p:cNvSpPr/>
            <p:nvPr/>
          </p:nvSpPr>
          <p:spPr>
            <a:xfrm>
              <a:off x="3124943" y="1602728"/>
              <a:ext cx="236896" cy="11500"/>
            </a:xfrm>
            <a:custGeom>
              <a:avLst/>
              <a:gdLst>
                <a:gd name="connsiteX0" fmla="*/ 0 w 317888"/>
                <a:gd name="connsiteY0" fmla="*/ 0 h 12715"/>
                <a:gd name="connsiteX1" fmla="*/ 317889 w 317888"/>
                <a:gd name="connsiteY1" fmla="*/ 0 h 12715"/>
              </a:gdLst>
              <a:ahLst/>
              <a:cxnLst>
                <a:cxn ang="0">
                  <a:pos x="connsiteX0" y="connsiteY0"/>
                </a:cxn>
                <a:cxn ang="0">
                  <a:pos x="connsiteX1" y="connsiteY1"/>
                </a:cxn>
              </a:cxnLst>
              <a:rect l="l" t="t" r="r" b="b"/>
              <a:pathLst>
                <a:path w="317888" h="12715">
                  <a:moveTo>
                    <a:pt x="0" y="0"/>
                  </a:moveTo>
                  <a:lnTo>
                    <a:pt x="317889" y="0"/>
                  </a:lnTo>
                </a:path>
              </a:pathLst>
            </a:custGeom>
            <a:ln w="12707" cap="flat">
              <a:solidFill>
                <a:srgbClr val="0B41CD"/>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91" name="TextBox 590">
              <a:extLst>
                <a:ext uri="{FF2B5EF4-FFF2-40B4-BE49-F238E27FC236}">
                  <a16:creationId xmlns:a16="http://schemas.microsoft.com/office/drawing/2014/main" id="{1BE008CC-7C6E-85D8-9C38-E038D2E7A082}"/>
                </a:ext>
              </a:extLst>
            </p:cNvPr>
            <p:cNvSpPr txBox="1"/>
            <p:nvPr/>
          </p:nvSpPr>
          <p:spPr>
            <a:xfrm>
              <a:off x="3408627" y="1695194"/>
              <a:ext cx="1007837" cy="12305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charset="0"/>
                  <a:cs typeface="Arial"/>
                  <a:sym typeface="Arial"/>
                  <a:rtl val="0"/>
                </a:rPr>
                <a:t>Glofit-GemOx (n=183)</a:t>
              </a:r>
            </a:p>
          </p:txBody>
        </p:sp>
        <p:sp>
          <p:nvSpPr>
            <p:cNvPr id="592" name="TextBox 591">
              <a:extLst>
                <a:ext uri="{FF2B5EF4-FFF2-40B4-BE49-F238E27FC236}">
                  <a16:creationId xmlns:a16="http://schemas.microsoft.com/office/drawing/2014/main" id="{B5543184-7842-C6D6-5507-FC554F2B4569}"/>
                </a:ext>
              </a:extLst>
            </p:cNvPr>
            <p:cNvSpPr txBox="1"/>
            <p:nvPr/>
          </p:nvSpPr>
          <p:spPr>
            <a:xfrm>
              <a:off x="3410057" y="1837906"/>
              <a:ext cx="442582" cy="12305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charset="0"/>
                  <a:cs typeface="Arial"/>
                  <a:sym typeface="Arial"/>
                  <a:rtl val="0"/>
                </a:rPr>
                <a:t>Censored</a:t>
              </a:r>
            </a:p>
          </p:txBody>
        </p:sp>
        <p:sp>
          <p:nvSpPr>
            <p:cNvPr id="593" name="Freeform 272">
              <a:extLst>
                <a:ext uri="{FF2B5EF4-FFF2-40B4-BE49-F238E27FC236}">
                  <a16:creationId xmlns:a16="http://schemas.microsoft.com/office/drawing/2014/main" id="{52A943DA-0BB1-0B9C-35D4-BC5B059A8BEF}"/>
                </a:ext>
              </a:extLst>
            </p:cNvPr>
            <p:cNvSpPr/>
            <p:nvPr/>
          </p:nvSpPr>
          <p:spPr>
            <a:xfrm>
              <a:off x="3126373" y="1756559"/>
              <a:ext cx="236896" cy="11500"/>
            </a:xfrm>
            <a:custGeom>
              <a:avLst/>
              <a:gdLst>
                <a:gd name="connsiteX0" fmla="*/ 0 w 317888"/>
                <a:gd name="connsiteY0" fmla="*/ 0 h 12715"/>
                <a:gd name="connsiteX1" fmla="*/ 317889 w 317888"/>
                <a:gd name="connsiteY1" fmla="*/ 0 h 12715"/>
              </a:gdLst>
              <a:ahLst/>
              <a:cxnLst>
                <a:cxn ang="0">
                  <a:pos x="connsiteX0" y="connsiteY0"/>
                </a:cxn>
                <a:cxn ang="0">
                  <a:pos x="connsiteX1" y="connsiteY1"/>
                </a:cxn>
              </a:cxnLst>
              <a:rect l="l" t="t" r="r" b="b"/>
              <a:pathLst>
                <a:path w="317888" h="12715">
                  <a:moveTo>
                    <a:pt x="0" y="0"/>
                  </a:moveTo>
                  <a:lnTo>
                    <a:pt x="317889" y="0"/>
                  </a:lnTo>
                </a:path>
              </a:pathLst>
            </a:custGeom>
            <a:ln w="12707"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nvGrpSpPr>
            <p:cNvPr id="647" name="Graphic 4">
              <a:extLst>
                <a:ext uri="{FF2B5EF4-FFF2-40B4-BE49-F238E27FC236}">
                  <a16:creationId xmlns:a16="http://schemas.microsoft.com/office/drawing/2014/main" id="{475BCA81-B058-6D3C-7DB2-2ADD39D66D9B}"/>
                </a:ext>
              </a:extLst>
            </p:cNvPr>
            <p:cNvGrpSpPr/>
            <p:nvPr/>
          </p:nvGrpSpPr>
          <p:grpSpPr>
            <a:xfrm>
              <a:off x="3286581" y="1854938"/>
              <a:ext cx="73988" cy="70508"/>
              <a:chOff x="7264137" y="2299153"/>
              <a:chExt cx="44504" cy="44504"/>
            </a:xfrm>
          </p:grpSpPr>
          <p:sp>
            <p:nvSpPr>
              <p:cNvPr id="648" name="Freeform 572">
                <a:extLst>
                  <a:ext uri="{FF2B5EF4-FFF2-40B4-BE49-F238E27FC236}">
                    <a16:creationId xmlns:a16="http://schemas.microsoft.com/office/drawing/2014/main" id="{03F38B51-4DCA-AD06-57D0-BFD5FC0FF1FC}"/>
                  </a:ext>
                </a:extLst>
              </p:cNvPr>
              <p:cNvSpPr/>
              <p:nvPr/>
            </p:nvSpPr>
            <p:spPr>
              <a:xfrm>
                <a:off x="7290631" y="2299153"/>
                <a:ext cx="12715" cy="44504"/>
              </a:xfrm>
              <a:custGeom>
                <a:avLst/>
                <a:gdLst>
                  <a:gd name="connsiteX0" fmla="*/ 0 w 12715"/>
                  <a:gd name="connsiteY0" fmla="*/ 0 h 44504"/>
                  <a:gd name="connsiteX1" fmla="*/ 0 w 12715"/>
                  <a:gd name="connsiteY1" fmla="*/ 44504 h 44504"/>
                </a:gdLst>
                <a:ahLst/>
                <a:cxnLst>
                  <a:cxn ang="0">
                    <a:pos x="connsiteX0" y="connsiteY0"/>
                  </a:cxn>
                  <a:cxn ang="0">
                    <a:pos x="connsiteX1" y="connsiteY1"/>
                  </a:cxn>
                </a:cxnLst>
                <a:rect l="l" t="t" r="r" b="b"/>
                <a:pathLst>
                  <a:path w="12715" h="44504">
                    <a:moveTo>
                      <a:pt x="0" y="0"/>
                    </a:moveTo>
                    <a:lnTo>
                      <a:pt x="0" y="44504"/>
                    </a:lnTo>
                  </a:path>
                </a:pathLst>
              </a:custGeom>
              <a:ln w="12707"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9" name="Freeform 573">
                <a:extLst>
                  <a:ext uri="{FF2B5EF4-FFF2-40B4-BE49-F238E27FC236}">
                    <a16:creationId xmlns:a16="http://schemas.microsoft.com/office/drawing/2014/main" id="{3E5C0B20-A63B-92DC-CE24-9AEEEE2FCE9A}"/>
                  </a:ext>
                </a:extLst>
              </p:cNvPr>
              <p:cNvSpPr/>
              <p:nvPr/>
            </p:nvSpPr>
            <p:spPr>
              <a:xfrm>
                <a:off x="7264137" y="2321404"/>
                <a:ext cx="44504" cy="12715"/>
              </a:xfrm>
              <a:custGeom>
                <a:avLst/>
                <a:gdLst>
                  <a:gd name="connsiteX0" fmla="*/ 0 w 44504"/>
                  <a:gd name="connsiteY0" fmla="*/ 0 h 12715"/>
                  <a:gd name="connsiteX1" fmla="*/ 44505 w 44504"/>
                  <a:gd name="connsiteY1" fmla="*/ 0 h 12715"/>
                </a:gdLst>
                <a:ahLst/>
                <a:cxnLst>
                  <a:cxn ang="0">
                    <a:pos x="connsiteX0" y="connsiteY0"/>
                  </a:cxn>
                  <a:cxn ang="0">
                    <a:pos x="connsiteX1" y="connsiteY1"/>
                  </a:cxn>
                </a:cxnLst>
                <a:rect l="l" t="t" r="r" b="b"/>
                <a:pathLst>
                  <a:path w="44504" h="12715">
                    <a:moveTo>
                      <a:pt x="0" y="0"/>
                    </a:moveTo>
                    <a:lnTo>
                      <a:pt x="44505" y="0"/>
                    </a:lnTo>
                  </a:path>
                </a:pathLst>
              </a:custGeom>
              <a:ln w="12707"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sp>
        <p:nvSpPr>
          <p:cNvPr id="7" name="TextBox 6">
            <a:extLst>
              <a:ext uri="{FF2B5EF4-FFF2-40B4-BE49-F238E27FC236}">
                <a16:creationId xmlns:a16="http://schemas.microsoft.com/office/drawing/2014/main" id="{100C291E-1A0E-8B1C-72BB-370A459AF0AD}"/>
              </a:ext>
            </a:extLst>
          </p:cNvPr>
          <p:cNvSpPr txBox="1"/>
          <p:nvPr/>
        </p:nvSpPr>
        <p:spPr>
          <a:xfrm rot="16200000">
            <a:off x="380794" y="3214302"/>
            <a:ext cx="76655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S PGothic" charset="0"/>
                <a:cs typeface="Arial"/>
                <a:sym typeface="Arial"/>
                <a:rtl val="0"/>
              </a:rPr>
              <a:t>PFS (%)</a:t>
            </a:r>
          </a:p>
        </p:txBody>
      </p:sp>
      <p:sp>
        <p:nvSpPr>
          <p:cNvPr id="8" name="TextBox 7">
            <a:extLst>
              <a:ext uri="{FF2B5EF4-FFF2-40B4-BE49-F238E27FC236}">
                <a16:creationId xmlns:a16="http://schemas.microsoft.com/office/drawing/2014/main" id="{412A3796-5628-700B-0C4C-C49240811828}"/>
              </a:ext>
            </a:extLst>
          </p:cNvPr>
          <p:cNvSpPr txBox="1"/>
          <p:nvPr/>
        </p:nvSpPr>
        <p:spPr>
          <a:xfrm>
            <a:off x="1404906" y="2008359"/>
            <a:ext cx="2339102" cy="25635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66" b="0" i="0" u="none" strike="noStrike" kern="1200" cap="none" spc="0" normalizeH="0" baseline="0" noProof="0" dirty="0">
                <a:ln>
                  <a:noFill/>
                </a:ln>
                <a:solidFill>
                  <a:srgbClr val="000000"/>
                </a:solidFill>
                <a:effectLst/>
                <a:uLnTx/>
                <a:uFillTx/>
                <a:latin typeface="Arial" panose="020B0604020202020204"/>
                <a:ea typeface="MS PGothic" charset="0"/>
                <a:cs typeface="+mn-cs"/>
              </a:rPr>
              <a:t>Median PFS follow up: 17.2 months</a:t>
            </a:r>
          </a:p>
        </p:txBody>
      </p:sp>
      <p:sp>
        <p:nvSpPr>
          <p:cNvPr id="9" name="TextBox 8">
            <a:extLst>
              <a:ext uri="{FF2B5EF4-FFF2-40B4-BE49-F238E27FC236}">
                <a16:creationId xmlns:a16="http://schemas.microsoft.com/office/drawing/2014/main" id="{DE8521AB-03CD-5D88-EA38-61918B8CD1CE}"/>
              </a:ext>
            </a:extLst>
          </p:cNvPr>
          <p:cNvSpPr txBox="1"/>
          <p:nvPr/>
        </p:nvSpPr>
        <p:spPr>
          <a:xfrm>
            <a:off x="0" y="6615951"/>
            <a:ext cx="348826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S PGothic" charset="0"/>
                <a:cs typeface="+mn-cs"/>
              </a:rPr>
              <a:t>Abramson JS et al. ASCO 2025;Abstract 7015.</a:t>
            </a:r>
          </a:p>
        </p:txBody>
      </p:sp>
    </p:spTree>
    <p:extLst>
      <p:ext uri="{BB962C8B-B14F-4D97-AF65-F5344CB8AC3E}">
        <p14:creationId xmlns:p14="http://schemas.microsoft.com/office/powerpoint/2010/main" val="19550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25F0-AC45-D2BB-4429-4460A5B70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31C5C-D33B-042C-3C78-5474FE17C95C}"/>
              </a:ext>
            </a:extLst>
          </p:cNvPr>
          <p:cNvSpPr>
            <a:spLocks noGrp="1"/>
          </p:cNvSpPr>
          <p:nvPr>
            <p:ph type="title"/>
          </p:nvPr>
        </p:nvSpPr>
        <p:spPr>
          <a:xfrm>
            <a:off x="528322" y="242049"/>
            <a:ext cx="12422507" cy="907217"/>
          </a:xfrm>
        </p:spPr>
        <p:txBody>
          <a:bodyPr/>
          <a:lstStyle/>
          <a:p>
            <a:r>
              <a:rPr lang="en-US" sz="3599" dirty="0"/>
              <a:t>Sustained OS benefit with Glofit-</a:t>
            </a:r>
            <a:r>
              <a:rPr lang="en-US" sz="3599" dirty="0" err="1"/>
              <a:t>GemOx</a:t>
            </a:r>
            <a:endParaRPr lang="en-GB" sz="3599" dirty="0"/>
          </a:p>
        </p:txBody>
      </p:sp>
      <p:sp>
        <p:nvSpPr>
          <p:cNvPr id="43" name="Text Placeholder 42">
            <a:extLst>
              <a:ext uri="{FF2B5EF4-FFF2-40B4-BE49-F238E27FC236}">
                <a16:creationId xmlns:a16="http://schemas.microsoft.com/office/drawing/2014/main" id="{312D8CDA-D2EE-DB5B-6D60-7448FC36622E}"/>
              </a:ext>
            </a:extLst>
          </p:cNvPr>
          <p:cNvSpPr>
            <a:spLocks noGrp="1"/>
          </p:cNvSpPr>
          <p:nvPr>
            <p:ph type="body" sz="quarter" idx="11"/>
          </p:nvPr>
        </p:nvSpPr>
        <p:spPr>
          <a:xfrm>
            <a:off x="527050" y="6259492"/>
            <a:ext cx="7404376" cy="359986"/>
          </a:xfrm>
        </p:spPr>
        <p:txBody>
          <a:bodyPr/>
          <a:lstStyle/>
          <a:p>
            <a:r>
              <a:rPr lang="en-US" sz="906" dirty="0">
                <a:solidFill>
                  <a:schemeClr val="dk1"/>
                </a:solidFill>
                <a:ea typeface="Arial"/>
                <a:cs typeface="Arial"/>
                <a:sym typeface="Arial"/>
              </a:rPr>
              <a:t>CCOD: June 17, 2024. *p-value is descriptive.</a:t>
            </a:r>
            <a:br>
              <a:rPr lang="en-US" sz="906" dirty="0">
                <a:solidFill>
                  <a:schemeClr val="dk1"/>
                </a:solidFill>
                <a:ea typeface="Arial"/>
                <a:cs typeface="Arial"/>
                <a:sym typeface="Arial"/>
              </a:rPr>
            </a:br>
            <a:r>
              <a:rPr lang="en-US" sz="906" dirty="0">
                <a:solidFill>
                  <a:schemeClr val="dk1"/>
                </a:solidFill>
                <a:ea typeface="Arial"/>
                <a:cs typeface="Arial"/>
                <a:sym typeface="Arial"/>
              </a:rPr>
              <a:t>CI, confidence interval; HR, hazard ratio; NALT, new anti-lymphoma treatment; NE, not evaluable.</a:t>
            </a:r>
          </a:p>
        </p:txBody>
      </p:sp>
      <p:sp>
        <p:nvSpPr>
          <p:cNvPr id="3" name="TextBox 2">
            <a:extLst>
              <a:ext uri="{FF2B5EF4-FFF2-40B4-BE49-F238E27FC236}">
                <a16:creationId xmlns:a16="http://schemas.microsoft.com/office/drawing/2014/main" id="{AD10CA7C-B0AF-7B5A-720E-AA371507B6FA}"/>
              </a:ext>
            </a:extLst>
          </p:cNvPr>
          <p:cNvSpPr txBox="1"/>
          <p:nvPr/>
        </p:nvSpPr>
        <p:spPr>
          <a:xfrm>
            <a:off x="512683" y="1658063"/>
            <a:ext cx="5468700" cy="2051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rgbClr val="0B41CD"/>
                </a:solidFill>
                <a:effectLst/>
                <a:uLnTx/>
                <a:uFillTx/>
                <a:latin typeface="Arial"/>
                <a:ea typeface="MS PGothic" charset="0"/>
                <a:cs typeface="Arial"/>
                <a:sym typeface="Arial"/>
                <a:rtl val="0"/>
              </a:rPr>
              <a:t>Overall survival with ~2 years of follow up</a:t>
            </a:r>
          </a:p>
        </p:txBody>
      </p:sp>
      <p:sp>
        <p:nvSpPr>
          <p:cNvPr id="340" name="TextBox 339">
            <a:extLst>
              <a:ext uri="{FF2B5EF4-FFF2-40B4-BE49-F238E27FC236}">
                <a16:creationId xmlns:a16="http://schemas.microsoft.com/office/drawing/2014/main" id="{70246A57-BCB3-000A-07D7-51E9C7419EA3}"/>
              </a:ext>
            </a:extLst>
          </p:cNvPr>
          <p:cNvSpPr txBox="1"/>
          <p:nvPr/>
        </p:nvSpPr>
        <p:spPr>
          <a:xfrm>
            <a:off x="524202" y="5144348"/>
            <a:ext cx="108363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MS PGothic" charset="0"/>
                <a:cs typeface="Arial"/>
                <a:sym typeface="Arial"/>
                <a:rtl val="0"/>
              </a:rPr>
              <a:t>No. of patients at risk</a:t>
            </a:r>
          </a:p>
        </p:txBody>
      </p:sp>
      <p:grpSp>
        <p:nvGrpSpPr>
          <p:cNvPr id="356" name="Group 355">
            <a:extLst>
              <a:ext uri="{FF2B5EF4-FFF2-40B4-BE49-F238E27FC236}">
                <a16:creationId xmlns:a16="http://schemas.microsoft.com/office/drawing/2014/main" id="{F646F449-5A4D-5DD4-A530-D5401BBCC04D}"/>
              </a:ext>
            </a:extLst>
          </p:cNvPr>
          <p:cNvGrpSpPr/>
          <p:nvPr/>
        </p:nvGrpSpPr>
        <p:grpSpPr>
          <a:xfrm>
            <a:off x="528025" y="5306095"/>
            <a:ext cx="5381441" cy="138498"/>
            <a:chOff x="396155" y="3966797"/>
            <a:chExt cx="4037482" cy="103910"/>
          </a:xfrm>
        </p:grpSpPr>
        <p:sp>
          <p:nvSpPr>
            <p:cNvPr id="341" name="TextBox 340">
              <a:extLst>
                <a:ext uri="{FF2B5EF4-FFF2-40B4-BE49-F238E27FC236}">
                  <a16:creationId xmlns:a16="http://schemas.microsoft.com/office/drawing/2014/main" id="{74247012-C380-3FFE-6311-2B8E5329C90D}"/>
                </a:ext>
              </a:extLst>
            </p:cNvPr>
            <p:cNvSpPr txBox="1"/>
            <p:nvPr/>
          </p:nvSpPr>
          <p:spPr>
            <a:xfrm>
              <a:off x="396155" y="3966797"/>
              <a:ext cx="389665" cy="103910"/>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B41CD"/>
                  </a:solidFill>
                  <a:effectLst/>
                  <a:uLnTx/>
                  <a:uFillTx/>
                  <a:latin typeface="Arial"/>
                  <a:ea typeface="MS PGothic" charset="0"/>
                  <a:cs typeface="Arial"/>
                  <a:sym typeface="Arial"/>
                  <a:rtl val="0"/>
                </a:rPr>
                <a:t>R-GemOx</a:t>
              </a:r>
            </a:p>
          </p:txBody>
        </p:sp>
        <p:sp>
          <p:nvSpPr>
            <p:cNvPr id="310" name="TextBox 309">
              <a:extLst>
                <a:ext uri="{FF2B5EF4-FFF2-40B4-BE49-F238E27FC236}">
                  <a16:creationId xmlns:a16="http://schemas.microsoft.com/office/drawing/2014/main" id="{43A4D0FC-2A6E-012F-0C5B-BFFE7370998E}"/>
                </a:ext>
              </a:extLst>
            </p:cNvPr>
            <p:cNvSpPr txBox="1"/>
            <p:nvPr/>
          </p:nvSpPr>
          <p:spPr>
            <a:xfrm>
              <a:off x="955786"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91</a:t>
              </a:r>
            </a:p>
          </p:txBody>
        </p:sp>
        <p:sp>
          <p:nvSpPr>
            <p:cNvPr id="311" name="TextBox 310">
              <a:extLst>
                <a:ext uri="{FF2B5EF4-FFF2-40B4-BE49-F238E27FC236}">
                  <a16:creationId xmlns:a16="http://schemas.microsoft.com/office/drawing/2014/main" id="{D18A078C-D49D-9AEC-10B3-8ABFADDB47CD}"/>
                </a:ext>
              </a:extLst>
            </p:cNvPr>
            <p:cNvSpPr txBox="1"/>
            <p:nvPr/>
          </p:nvSpPr>
          <p:spPr>
            <a:xfrm>
              <a:off x="1197137"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68</a:t>
              </a:r>
            </a:p>
          </p:txBody>
        </p:sp>
        <p:sp>
          <p:nvSpPr>
            <p:cNvPr id="312" name="TextBox 311">
              <a:extLst>
                <a:ext uri="{FF2B5EF4-FFF2-40B4-BE49-F238E27FC236}">
                  <a16:creationId xmlns:a16="http://schemas.microsoft.com/office/drawing/2014/main" id="{8525F3F8-6FCF-4E7A-026B-5E6DE9C46D4B}"/>
                </a:ext>
              </a:extLst>
            </p:cNvPr>
            <p:cNvSpPr txBox="1"/>
            <p:nvPr/>
          </p:nvSpPr>
          <p:spPr>
            <a:xfrm>
              <a:off x="1435744"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55</a:t>
              </a:r>
            </a:p>
          </p:txBody>
        </p:sp>
        <p:sp>
          <p:nvSpPr>
            <p:cNvPr id="313" name="TextBox 312">
              <a:extLst>
                <a:ext uri="{FF2B5EF4-FFF2-40B4-BE49-F238E27FC236}">
                  <a16:creationId xmlns:a16="http://schemas.microsoft.com/office/drawing/2014/main" id="{5C93C156-6972-9BE3-D285-94116C3DBD75}"/>
                </a:ext>
              </a:extLst>
            </p:cNvPr>
            <p:cNvSpPr txBox="1"/>
            <p:nvPr/>
          </p:nvSpPr>
          <p:spPr>
            <a:xfrm>
              <a:off x="1679838"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46</a:t>
              </a:r>
            </a:p>
          </p:txBody>
        </p:sp>
        <p:sp>
          <p:nvSpPr>
            <p:cNvPr id="314" name="TextBox 313">
              <a:extLst>
                <a:ext uri="{FF2B5EF4-FFF2-40B4-BE49-F238E27FC236}">
                  <a16:creationId xmlns:a16="http://schemas.microsoft.com/office/drawing/2014/main" id="{CC664D4C-83F9-7345-2C1D-1482299EC3DD}"/>
                </a:ext>
              </a:extLst>
            </p:cNvPr>
            <p:cNvSpPr txBox="1"/>
            <p:nvPr/>
          </p:nvSpPr>
          <p:spPr>
            <a:xfrm>
              <a:off x="1918364"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42</a:t>
              </a:r>
            </a:p>
          </p:txBody>
        </p:sp>
        <p:sp>
          <p:nvSpPr>
            <p:cNvPr id="315" name="TextBox 314">
              <a:extLst>
                <a:ext uri="{FF2B5EF4-FFF2-40B4-BE49-F238E27FC236}">
                  <a16:creationId xmlns:a16="http://schemas.microsoft.com/office/drawing/2014/main" id="{201FCC12-2B27-75E4-D02E-997A413EF2AE}"/>
                </a:ext>
              </a:extLst>
            </p:cNvPr>
            <p:cNvSpPr txBox="1"/>
            <p:nvPr/>
          </p:nvSpPr>
          <p:spPr>
            <a:xfrm>
              <a:off x="2159130"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34</a:t>
              </a:r>
            </a:p>
          </p:txBody>
        </p:sp>
        <p:sp>
          <p:nvSpPr>
            <p:cNvPr id="316" name="TextBox 315">
              <a:extLst>
                <a:ext uri="{FF2B5EF4-FFF2-40B4-BE49-F238E27FC236}">
                  <a16:creationId xmlns:a16="http://schemas.microsoft.com/office/drawing/2014/main" id="{F9976D48-E3D9-46C9-83FD-73A66DCAD056}"/>
                </a:ext>
              </a:extLst>
            </p:cNvPr>
            <p:cNvSpPr txBox="1"/>
            <p:nvPr/>
          </p:nvSpPr>
          <p:spPr>
            <a:xfrm>
              <a:off x="2400479"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30</a:t>
              </a:r>
            </a:p>
          </p:txBody>
        </p:sp>
        <p:sp>
          <p:nvSpPr>
            <p:cNvPr id="317" name="TextBox 316">
              <a:extLst>
                <a:ext uri="{FF2B5EF4-FFF2-40B4-BE49-F238E27FC236}">
                  <a16:creationId xmlns:a16="http://schemas.microsoft.com/office/drawing/2014/main" id="{D3822AC4-A306-235C-3109-E114D478DAB6}"/>
                </a:ext>
              </a:extLst>
            </p:cNvPr>
            <p:cNvSpPr txBox="1"/>
            <p:nvPr/>
          </p:nvSpPr>
          <p:spPr>
            <a:xfrm>
              <a:off x="2641831"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22</a:t>
              </a:r>
            </a:p>
          </p:txBody>
        </p:sp>
        <p:sp>
          <p:nvSpPr>
            <p:cNvPr id="318" name="TextBox 317">
              <a:extLst>
                <a:ext uri="{FF2B5EF4-FFF2-40B4-BE49-F238E27FC236}">
                  <a16:creationId xmlns:a16="http://schemas.microsoft.com/office/drawing/2014/main" id="{5E833A8B-033F-D604-D28D-8000D1EC8A27}"/>
                </a:ext>
              </a:extLst>
            </p:cNvPr>
            <p:cNvSpPr txBox="1"/>
            <p:nvPr/>
          </p:nvSpPr>
          <p:spPr>
            <a:xfrm>
              <a:off x="2883180"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15</a:t>
              </a:r>
            </a:p>
          </p:txBody>
        </p:sp>
        <p:sp>
          <p:nvSpPr>
            <p:cNvPr id="319" name="TextBox 318">
              <a:extLst>
                <a:ext uri="{FF2B5EF4-FFF2-40B4-BE49-F238E27FC236}">
                  <a16:creationId xmlns:a16="http://schemas.microsoft.com/office/drawing/2014/main" id="{64BE2F07-6E92-772C-530B-92819D0B9B11}"/>
                </a:ext>
              </a:extLst>
            </p:cNvPr>
            <p:cNvSpPr txBox="1"/>
            <p:nvPr/>
          </p:nvSpPr>
          <p:spPr>
            <a:xfrm>
              <a:off x="3121789" y="3966797"/>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11</a:t>
              </a:r>
            </a:p>
          </p:txBody>
        </p:sp>
        <p:sp>
          <p:nvSpPr>
            <p:cNvPr id="320" name="TextBox 319">
              <a:extLst>
                <a:ext uri="{FF2B5EF4-FFF2-40B4-BE49-F238E27FC236}">
                  <a16:creationId xmlns:a16="http://schemas.microsoft.com/office/drawing/2014/main" id="{3E4F43E5-CF49-E824-419B-19EEBA18DA53}"/>
                </a:ext>
              </a:extLst>
            </p:cNvPr>
            <p:cNvSpPr txBox="1"/>
            <p:nvPr/>
          </p:nvSpPr>
          <p:spPr>
            <a:xfrm>
              <a:off x="3387192" y="3966797"/>
              <a:ext cx="4810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a:t>
              </a:r>
            </a:p>
          </p:txBody>
        </p:sp>
        <p:sp>
          <p:nvSpPr>
            <p:cNvPr id="321" name="TextBox 320">
              <a:extLst>
                <a:ext uri="{FF2B5EF4-FFF2-40B4-BE49-F238E27FC236}">
                  <a16:creationId xmlns:a16="http://schemas.microsoft.com/office/drawing/2014/main" id="{1EE59F94-A717-56CD-8A36-5B48E28CDFC6}"/>
                </a:ext>
              </a:extLst>
            </p:cNvPr>
            <p:cNvSpPr txBox="1"/>
            <p:nvPr/>
          </p:nvSpPr>
          <p:spPr>
            <a:xfrm>
              <a:off x="3628542" y="3966797"/>
              <a:ext cx="4810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a:t>
              </a:r>
            </a:p>
          </p:txBody>
        </p:sp>
        <p:sp>
          <p:nvSpPr>
            <p:cNvPr id="322" name="TextBox 321">
              <a:extLst>
                <a:ext uri="{FF2B5EF4-FFF2-40B4-BE49-F238E27FC236}">
                  <a16:creationId xmlns:a16="http://schemas.microsoft.com/office/drawing/2014/main" id="{CF23ED9E-B0DF-8C8A-621E-3DFCBCEBE36A}"/>
                </a:ext>
              </a:extLst>
            </p:cNvPr>
            <p:cNvSpPr txBox="1"/>
            <p:nvPr/>
          </p:nvSpPr>
          <p:spPr>
            <a:xfrm>
              <a:off x="3870345" y="3966797"/>
              <a:ext cx="4810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a:t>
              </a:r>
            </a:p>
          </p:txBody>
        </p:sp>
        <p:sp>
          <p:nvSpPr>
            <p:cNvPr id="323" name="TextBox 322">
              <a:extLst>
                <a:ext uri="{FF2B5EF4-FFF2-40B4-BE49-F238E27FC236}">
                  <a16:creationId xmlns:a16="http://schemas.microsoft.com/office/drawing/2014/main" id="{FDF512EA-1FD6-5F92-8716-46B435D7FF66}"/>
                </a:ext>
              </a:extLst>
            </p:cNvPr>
            <p:cNvSpPr txBox="1"/>
            <p:nvPr/>
          </p:nvSpPr>
          <p:spPr>
            <a:xfrm>
              <a:off x="4072019" y="3966797"/>
              <a:ext cx="12026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sp>
          <p:nvSpPr>
            <p:cNvPr id="324" name="TextBox 323">
              <a:extLst>
                <a:ext uri="{FF2B5EF4-FFF2-40B4-BE49-F238E27FC236}">
                  <a16:creationId xmlns:a16="http://schemas.microsoft.com/office/drawing/2014/main" id="{B7624E86-D8C5-DBCE-29C8-7025D6B4655C}"/>
                </a:ext>
              </a:extLst>
            </p:cNvPr>
            <p:cNvSpPr txBox="1"/>
            <p:nvPr/>
          </p:nvSpPr>
          <p:spPr>
            <a:xfrm>
              <a:off x="4313370" y="3966797"/>
              <a:ext cx="12026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grpSp>
      <p:grpSp>
        <p:nvGrpSpPr>
          <p:cNvPr id="353" name="Group 352">
            <a:extLst>
              <a:ext uri="{FF2B5EF4-FFF2-40B4-BE49-F238E27FC236}">
                <a16:creationId xmlns:a16="http://schemas.microsoft.com/office/drawing/2014/main" id="{BD1EC42C-E546-712E-BE5F-2DAB3E90AFA4}"/>
              </a:ext>
            </a:extLst>
          </p:cNvPr>
          <p:cNvGrpSpPr/>
          <p:nvPr/>
        </p:nvGrpSpPr>
        <p:grpSpPr>
          <a:xfrm>
            <a:off x="528025" y="5470972"/>
            <a:ext cx="5381441" cy="138498"/>
            <a:chOff x="396155" y="4076430"/>
            <a:chExt cx="4037482" cy="103910"/>
          </a:xfrm>
        </p:grpSpPr>
        <p:sp>
          <p:nvSpPr>
            <p:cNvPr id="342" name="TextBox 341">
              <a:extLst>
                <a:ext uri="{FF2B5EF4-FFF2-40B4-BE49-F238E27FC236}">
                  <a16:creationId xmlns:a16="http://schemas.microsoft.com/office/drawing/2014/main" id="{9D66142A-4071-2DF4-1019-368E80A172AA}"/>
                </a:ext>
              </a:extLst>
            </p:cNvPr>
            <p:cNvSpPr txBox="1"/>
            <p:nvPr/>
          </p:nvSpPr>
          <p:spPr>
            <a:xfrm>
              <a:off x="396155" y="4076430"/>
              <a:ext cx="529174" cy="103910"/>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9964"/>
                  </a:solidFill>
                  <a:effectLst/>
                  <a:uLnTx/>
                  <a:uFillTx/>
                  <a:latin typeface="Arial"/>
                  <a:ea typeface="MS PGothic" charset="0"/>
                  <a:cs typeface="Arial"/>
                  <a:sym typeface="Arial"/>
                  <a:rtl val="0"/>
                </a:rPr>
                <a:t>Glofit-GemOx</a:t>
              </a:r>
            </a:p>
          </p:txBody>
        </p:sp>
        <p:sp>
          <p:nvSpPr>
            <p:cNvPr id="325" name="TextBox 324">
              <a:extLst>
                <a:ext uri="{FF2B5EF4-FFF2-40B4-BE49-F238E27FC236}">
                  <a16:creationId xmlns:a16="http://schemas.microsoft.com/office/drawing/2014/main" id="{D33802C4-4761-BAB8-A3F4-B845E3759EAB}"/>
                </a:ext>
              </a:extLst>
            </p:cNvPr>
            <p:cNvSpPr txBox="1"/>
            <p:nvPr/>
          </p:nvSpPr>
          <p:spPr>
            <a:xfrm>
              <a:off x="931734" y="4076430"/>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183</a:t>
              </a:r>
            </a:p>
          </p:txBody>
        </p:sp>
        <p:sp>
          <p:nvSpPr>
            <p:cNvPr id="326" name="TextBox 325">
              <a:extLst>
                <a:ext uri="{FF2B5EF4-FFF2-40B4-BE49-F238E27FC236}">
                  <a16:creationId xmlns:a16="http://schemas.microsoft.com/office/drawing/2014/main" id="{75FD27CA-A5FC-85C3-5694-DEA8B938AC05}"/>
                </a:ext>
              </a:extLst>
            </p:cNvPr>
            <p:cNvSpPr txBox="1"/>
            <p:nvPr/>
          </p:nvSpPr>
          <p:spPr>
            <a:xfrm>
              <a:off x="1173086" y="4076430"/>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159</a:t>
              </a:r>
            </a:p>
          </p:txBody>
        </p:sp>
        <p:sp>
          <p:nvSpPr>
            <p:cNvPr id="327" name="TextBox 326">
              <a:extLst>
                <a:ext uri="{FF2B5EF4-FFF2-40B4-BE49-F238E27FC236}">
                  <a16:creationId xmlns:a16="http://schemas.microsoft.com/office/drawing/2014/main" id="{509086C0-538A-6AB1-E253-1DE58EDB3A69}"/>
                </a:ext>
              </a:extLst>
            </p:cNvPr>
            <p:cNvSpPr txBox="1"/>
            <p:nvPr/>
          </p:nvSpPr>
          <p:spPr>
            <a:xfrm>
              <a:off x="1411692" y="4076430"/>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135</a:t>
              </a:r>
            </a:p>
          </p:txBody>
        </p:sp>
        <p:sp>
          <p:nvSpPr>
            <p:cNvPr id="328" name="TextBox 327">
              <a:extLst>
                <a:ext uri="{FF2B5EF4-FFF2-40B4-BE49-F238E27FC236}">
                  <a16:creationId xmlns:a16="http://schemas.microsoft.com/office/drawing/2014/main" id="{1048ABB3-2287-28CE-7A9F-FBB4A72FBAEB}"/>
                </a:ext>
              </a:extLst>
            </p:cNvPr>
            <p:cNvSpPr txBox="1"/>
            <p:nvPr/>
          </p:nvSpPr>
          <p:spPr>
            <a:xfrm>
              <a:off x="1655784" y="4076430"/>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120</a:t>
              </a:r>
            </a:p>
          </p:txBody>
        </p:sp>
        <p:sp>
          <p:nvSpPr>
            <p:cNvPr id="329" name="TextBox 328">
              <a:extLst>
                <a:ext uri="{FF2B5EF4-FFF2-40B4-BE49-F238E27FC236}">
                  <a16:creationId xmlns:a16="http://schemas.microsoft.com/office/drawing/2014/main" id="{AA7B4180-D3BF-9319-4C32-60C2579A42C4}"/>
                </a:ext>
              </a:extLst>
            </p:cNvPr>
            <p:cNvSpPr txBox="1"/>
            <p:nvPr/>
          </p:nvSpPr>
          <p:spPr>
            <a:xfrm>
              <a:off x="1894312" y="4076430"/>
              <a:ext cx="144320"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108</a:t>
              </a:r>
            </a:p>
          </p:txBody>
        </p:sp>
        <p:sp>
          <p:nvSpPr>
            <p:cNvPr id="330" name="TextBox 329">
              <a:extLst>
                <a:ext uri="{FF2B5EF4-FFF2-40B4-BE49-F238E27FC236}">
                  <a16:creationId xmlns:a16="http://schemas.microsoft.com/office/drawing/2014/main" id="{638221C6-F33C-0767-29C2-DF2F08936D9D}"/>
                </a:ext>
              </a:extLst>
            </p:cNvPr>
            <p:cNvSpPr txBox="1"/>
            <p:nvPr/>
          </p:nvSpPr>
          <p:spPr>
            <a:xfrm>
              <a:off x="2159130"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98</a:t>
              </a:r>
            </a:p>
          </p:txBody>
        </p:sp>
        <p:sp>
          <p:nvSpPr>
            <p:cNvPr id="331" name="TextBox 330">
              <a:extLst>
                <a:ext uri="{FF2B5EF4-FFF2-40B4-BE49-F238E27FC236}">
                  <a16:creationId xmlns:a16="http://schemas.microsoft.com/office/drawing/2014/main" id="{15F87976-8C9E-B491-C003-EE54B2A7DDDC}"/>
                </a:ext>
              </a:extLst>
            </p:cNvPr>
            <p:cNvSpPr txBox="1"/>
            <p:nvPr/>
          </p:nvSpPr>
          <p:spPr>
            <a:xfrm>
              <a:off x="2400479"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86</a:t>
              </a:r>
            </a:p>
          </p:txBody>
        </p:sp>
        <p:sp>
          <p:nvSpPr>
            <p:cNvPr id="332" name="TextBox 331">
              <a:extLst>
                <a:ext uri="{FF2B5EF4-FFF2-40B4-BE49-F238E27FC236}">
                  <a16:creationId xmlns:a16="http://schemas.microsoft.com/office/drawing/2014/main" id="{5F3A55BE-31EC-A377-33B3-F8EDFE280D77}"/>
                </a:ext>
              </a:extLst>
            </p:cNvPr>
            <p:cNvSpPr txBox="1"/>
            <p:nvPr/>
          </p:nvSpPr>
          <p:spPr>
            <a:xfrm>
              <a:off x="2641831"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74</a:t>
              </a:r>
            </a:p>
          </p:txBody>
        </p:sp>
        <p:sp>
          <p:nvSpPr>
            <p:cNvPr id="333" name="TextBox 332">
              <a:extLst>
                <a:ext uri="{FF2B5EF4-FFF2-40B4-BE49-F238E27FC236}">
                  <a16:creationId xmlns:a16="http://schemas.microsoft.com/office/drawing/2014/main" id="{D4931AC0-151D-92EE-A7A0-6F283A6E2A42}"/>
                </a:ext>
              </a:extLst>
            </p:cNvPr>
            <p:cNvSpPr txBox="1"/>
            <p:nvPr/>
          </p:nvSpPr>
          <p:spPr>
            <a:xfrm>
              <a:off x="2883180"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56</a:t>
              </a:r>
            </a:p>
          </p:txBody>
        </p:sp>
        <p:sp>
          <p:nvSpPr>
            <p:cNvPr id="334" name="TextBox 333">
              <a:extLst>
                <a:ext uri="{FF2B5EF4-FFF2-40B4-BE49-F238E27FC236}">
                  <a16:creationId xmlns:a16="http://schemas.microsoft.com/office/drawing/2014/main" id="{B2F2A3B5-48B3-7BD7-EF66-E6B25A18C0D5}"/>
                </a:ext>
              </a:extLst>
            </p:cNvPr>
            <p:cNvSpPr txBox="1"/>
            <p:nvPr/>
          </p:nvSpPr>
          <p:spPr>
            <a:xfrm>
              <a:off x="3121789"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43</a:t>
              </a:r>
            </a:p>
          </p:txBody>
        </p:sp>
        <p:sp>
          <p:nvSpPr>
            <p:cNvPr id="335" name="TextBox 334">
              <a:extLst>
                <a:ext uri="{FF2B5EF4-FFF2-40B4-BE49-F238E27FC236}">
                  <a16:creationId xmlns:a16="http://schemas.microsoft.com/office/drawing/2014/main" id="{C80DBC28-2D4E-E0F3-22EB-88FDCCA62AD6}"/>
                </a:ext>
              </a:extLst>
            </p:cNvPr>
            <p:cNvSpPr txBox="1"/>
            <p:nvPr/>
          </p:nvSpPr>
          <p:spPr>
            <a:xfrm>
              <a:off x="3363139"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29</a:t>
              </a:r>
            </a:p>
          </p:txBody>
        </p:sp>
        <p:sp>
          <p:nvSpPr>
            <p:cNvPr id="336" name="TextBox 335">
              <a:extLst>
                <a:ext uri="{FF2B5EF4-FFF2-40B4-BE49-F238E27FC236}">
                  <a16:creationId xmlns:a16="http://schemas.microsoft.com/office/drawing/2014/main" id="{B5CC0EBD-7689-60E3-3FC9-C62D68D66068}"/>
                </a:ext>
              </a:extLst>
            </p:cNvPr>
            <p:cNvSpPr txBox="1"/>
            <p:nvPr/>
          </p:nvSpPr>
          <p:spPr>
            <a:xfrm>
              <a:off x="3604488" y="4076430"/>
              <a:ext cx="96213"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14</a:t>
              </a:r>
            </a:p>
          </p:txBody>
        </p:sp>
        <p:sp>
          <p:nvSpPr>
            <p:cNvPr id="337" name="TextBox 336">
              <a:extLst>
                <a:ext uri="{FF2B5EF4-FFF2-40B4-BE49-F238E27FC236}">
                  <a16:creationId xmlns:a16="http://schemas.microsoft.com/office/drawing/2014/main" id="{3350345F-3D60-F0D0-63E6-166461269390}"/>
                </a:ext>
              </a:extLst>
            </p:cNvPr>
            <p:cNvSpPr txBox="1"/>
            <p:nvPr/>
          </p:nvSpPr>
          <p:spPr>
            <a:xfrm>
              <a:off x="3870345" y="4076430"/>
              <a:ext cx="4810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a:t>
              </a:r>
            </a:p>
          </p:txBody>
        </p:sp>
        <p:sp>
          <p:nvSpPr>
            <p:cNvPr id="338" name="TextBox 337">
              <a:extLst>
                <a:ext uri="{FF2B5EF4-FFF2-40B4-BE49-F238E27FC236}">
                  <a16:creationId xmlns:a16="http://schemas.microsoft.com/office/drawing/2014/main" id="{5DE96096-CE28-FF7E-BB9B-8F48F55EEF36}"/>
                </a:ext>
              </a:extLst>
            </p:cNvPr>
            <p:cNvSpPr txBox="1"/>
            <p:nvPr/>
          </p:nvSpPr>
          <p:spPr>
            <a:xfrm>
              <a:off x="4108100" y="4076430"/>
              <a:ext cx="4810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a:t>
              </a:r>
            </a:p>
          </p:txBody>
        </p:sp>
        <p:sp>
          <p:nvSpPr>
            <p:cNvPr id="339" name="TextBox 338">
              <a:extLst>
                <a:ext uri="{FF2B5EF4-FFF2-40B4-BE49-F238E27FC236}">
                  <a16:creationId xmlns:a16="http://schemas.microsoft.com/office/drawing/2014/main" id="{31DEA649-DA35-9CCD-6FCB-4EF14152EC24}"/>
                </a:ext>
              </a:extLst>
            </p:cNvPr>
            <p:cNvSpPr txBox="1"/>
            <p:nvPr/>
          </p:nvSpPr>
          <p:spPr>
            <a:xfrm>
              <a:off x="4313370" y="4076430"/>
              <a:ext cx="120267" cy="10391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NE</a:t>
              </a:r>
            </a:p>
          </p:txBody>
        </p:sp>
      </p:grpSp>
      <p:sp>
        <p:nvSpPr>
          <p:cNvPr id="6" name="Freeform 290">
            <a:extLst>
              <a:ext uri="{FF2B5EF4-FFF2-40B4-BE49-F238E27FC236}">
                <a16:creationId xmlns:a16="http://schemas.microsoft.com/office/drawing/2014/main" id="{1FD9D06E-6405-C4B3-71A0-00434F1102A9}"/>
              </a:ext>
            </a:extLst>
          </p:cNvPr>
          <p:cNvSpPr/>
          <p:nvPr/>
        </p:nvSpPr>
        <p:spPr>
          <a:xfrm>
            <a:off x="1556556" y="2274476"/>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 name="Freeform 291">
            <a:extLst>
              <a:ext uri="{FF2B5EF4-FFF2-40B4-BE49-F238E27FC236}">
                <a16:creationId xmlns:a16="http://schemas.microsoft.com/office/drawing/2014/main" id="{3153A752-007C-3D2C-46C5-A4A9957FB721}"/>
              </a:ext>
            </a:extLst>
          </p:cNvPr>
          <p:cNvSpPr/>
          <p:nvPr/>
        </p:nvSpPr>
        <p:spPr>
          <a:xfrm>
            <a:off x="1532766" y="2303280"/>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 name="Freeform 292">
            <a:extLst>
              <a:ext uri="{FF2B5EF4-FFF2-40B4-BE49-F238E27FC236}">
                <a16:creationId xmlns:a16="http://schemas.microsoft.com/office/drawing/2014/main" id="{C3A2F43C-038A-5B20-534E-95B18E2D40D8}"/>
              </a:ext>
            </a:extLst>
          </p:cNvPr>
          <p:cNvSpPr/>
          <p:nvPr/>
        </p:nvSpPr>
        <p:spPr>
          <a:xfrm>
            <a:off x="1526464" y="2186027"/>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 name="Freeform 293">
            <a:extLst>
              <a:ext uri="{FF2B5EF4-FFF2-40B4-BE49-F238E27FC236}">
                <a16:creationId xmlns:a16="http://schemas.microsoft.com/office/drawing/2014/main" id="{59A74853-A387-5852-1020-88D7C19AA9C5}"/>
              </a:ext>
            </a:extLst>
          </p:cNvPr>
          <p:cNvSpPr/>
          <p:nvPr/>
        </p:nvSpPr>
        <p:spPr>
          <a:xfrm>
            <a:off x="1502756" y="2214833"/>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 name="Freeform 294">
            <a:extLst>
              <a:ext uri="{FF2B5EF4-FFF2-40B4-BE49-F238E27FC236}">
                <a16:creationId xmlns:a16="http://schemas.microsoft.com/office/drawing/2014/main" id="{79B01C8F-689C-1BCB-EABE-F467C996EAF3}"/>
              </a:ext>
            </a:extLst>
          </p:cNvPr>
          <p:cNvSpPr/>
          <p:nvPr/>
        </p:nvSpPr>
        <p:spPr>
          <a:xfrm>
            <a:off x="1496872" y="2155593"/>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 name="Freeform 295">
            <a:extLst>
              <a:ext uri="{FF2B5EF4-FFF2-40B4-BE49-F238E27FC236}">
                <a16:creationId xmlns:a16="http://schemas.microsoft.com/office/drawing/2014/main" id="{EDCCDA3B-C619-D419-3515-34C414711565}"/>
              </a:ext>
            </a:extLst>
          </p:cNvPr>
          <p:cNvSpPr/>
          <p:nvPr/>
        </p:nvSpPr>
        <p:spPr>
          <a:xfrm>
            <a:off x="1473083" y="2184400"/>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 name="Freeform 296">
            <a:extLst>
              <a:ext uri="{FF2B5EF4-FFF2-40B4-BE49-F238E27FC236}">
                <a16:creationId xmlns:a16="http://schemas.microsoft.com/office/drawing/2014/main" id="{4667227C-DE65-2F86-6A3B-EC2595FA1DA5}"/>
              </a:ext>
            </a:extLst>
          </p:cNvPr>
          <p:cNvSpPr/>
          <p:nvPr/>
        </p:nvSpPr>
        <p:spPr>
          <a:xfrm>
            <a:off x="1421389" y="2129233"/>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 name="Freeform 297">
            <a:extLst>
              <a:ext uri="{FF2B5EF4-FFF2-40B4-BE49-F238E27FC236}">
                <a16:creationId xmlns:a16="http://schemas.microsoft.com/office/drawing/2014/main" id="{0325CD2F-595F-8408-6A0A-487B63F132B9}"/>
              </a:ext>
            </a:extLst>
          </p:cNvPr>
          <p:cNvSpPr/>
          <p:nvPr/>
        </p:nvSpPr>
        <p:spPr>
          <a:xfrm>
            <a:off x="1397683" y="215803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 name="Freeform 298">
            <a:extLst>
              <a:ext uri="{FF2B5EF4-FFF2-40B4-BE49-F238E27FC236}">
                <a16:creationId xmlns:a16="http://schemas.microsoft.com/office/drawing/2014/main" id="{546B0E06-C10F-D808-8B5F-3A4762E377EC}"/>
              </a:ext>
            </a:extLst>
          </p:cNvPr>
          <p:cNvSpPr/>
          <p:nvPr/>
        </p:nvSpPr>
        <p:spPr>
          <a:xfrm>
            <a:off x="1345568" y="2099818"/>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 name="Freeform 299">
            <a:extLst>
              <a:ext uri="{FF2B5EF4-FFF2-40B4-BE49-F238E27FC236}">
                <a16:creationId xmlns:a16="http://schemas.microsoft.com/office/drawing/2014/main" id="{B2BB73C0-12FE-3D00-8FCE-16166D94D6AA}"/>
              </a:ext>
            </a:extLst>
          </p:cNvPr>
          <p:cNvSpPr/>
          <p:nvPr/>
        </p:nvSpPr>
        <p:spPr>
          <a:xfrm>
            <a:off x="1321779" y="2128520"/>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 name="Freeform 300">
            <a:extLst>
              <a:ext uri="{FF2B5EF4-FFF2-40B4-BE49-F238E27FC236}">
                <a16:creationId xmlns:a16="http://schemas.microsoft.com/office/drawing/2014/main" id="{BAB1E6CB-69CE-1BB4-E8C8-7859F6A8970D}"/>
              </a:ext>
            </a:extLst>
          </p:cNvPr>
          <p:cNvSpPr/>
          <p:nvPr/>
        </p:nvSpPr>
        <p:spPr>
          <a:xfrm flipH="1">
            <a:off x="1144558" y="2066056"/>
            <a:ext cx="52638" cy="2660995"/>
          </a:xfrm>
          <a:custGeom>
            <a:avLst/>
            <a:gdLst>
              <a:gd name="connsiteX0" fmla="*/ 0 w 9515"/>
              <a:gd name="connsiteY0" fmla="*/ 0 h 2468413"/>
              <a:gd name="connsiteX1" fmla="*/ 0 w 9515"/>
              <a:gd name="connsiteY1" fmla="*/ 2468414 h 2468413"/>
            </a:gdLst>
            <a:ahLst/>
            <a:cxnLst>
              <a:cxn ang="0">
                <a:pos x="connsiteX0" y="connsiteY0"/>
              </a:cxn>
              <a:cxn ang="0">
                <a:pos x="connsiteX1" y="connsiteY1"/>
              </a:cxn>
            </a:cxnLst>
            <a:rect l="l" t="t" r="r" b="b"/>
            <a:pathLst>
              <a:path w="9515" h="2468413">
                <a:moveTo>
                  <a:pt x="0" y="0"/>
                </a:moveTo>
                <a:lnTo>
                  <a:pt x="0" y="2468414"/>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 name="Freeform 301">
            <a:extLst>
              <a:ext uri="{FF2B5EF4-FFF2-40B4-BE49-F238E27FC236}">
                <a16:creationId xmlns:a16="http://schemas.microsoft.com/office/drawing/2014/main" id="{34810D74-F3D0-F3F3-FED3-E9A1AB7924C8}"/>
              </a:ext>
            </a:extLst>
          </p:cNvPr>
          <p:cNvSpPr/>
          <p:nvPr/>
        </p:nvSpPr>
        <p:spPr>
          <a:xfrm>
            <a:off x="1194093" y="4718662"/>
            <a:ext cx="4685778" cy="10176"/>
          </a:xfrm>
          <a:custGeom>
            <a:avLst/>
            <a:gdLst>
              <a:gd name="connsiteX0" fmla="*/ 0 w 5304203"/>
              <a:gd name="connsiteY0" fmla="*/ 0 h 9518"/>
              <a:gd name="connsiteX1" fmla="*/ 5304204 w 5304203"/>
              <a:gd name="connsiteY1" fmla="*/ 0 h 9518"/>
            </a:gdLst>
            <a:ahLst/>
            <a:cxnLst>
              <a:cxn ang="0">
                <a:pos x="connsiteX0" y="connsiteY0"/>
              </a:cxn>
              <a:cxn ang="0">
                <a:pos x="connsiteX1" y="connsiteY1"/>
              </a:cxn>
            </a:cxnLst>
            <a:rect l="l" t="t" r="r" b="b"/>
            <a:pathLst>
              <a:path w="5304203" h="9518">
                <a:moveTo>
                  <a:pt x="0" y="0"/>
                </a:moveTo>
                <a:lnTo>
                  <a:pt x="5304204"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 name="Freeform 302">
            <a:extLst>
              <a:ext uri="{FF2B5EF4-FFF2-40B4-BE49-F238E27FC236}">
                <a16:creationId xmlns:a16="http://schemas.microsoft.com/office/drawing/2014/main" id="{9BAB18ED-53FB-1C7D-CE84-B0117F84688A}"/>
              </a:ext>
            </a:extLst>
          </p:cNvPr>
          <p:cNvSpPr/>
          <p:nvPr/>
        </p:nvSpPr>
        <p:spPr>
          <a:xfrm>
            <a:off x="1158916" y="4658407"/>
            <a:ext cx="41448" cy="10176"/>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 name="Freeform 303">
            <a:extLst>
              <a:ext uri="{FF2B5EF4-FFF2-40B4-BE49-F238E27FC236}">
                <a16:creationId xmlns:a16="http://schemas.microsoft.com/office/drawing/2014/main" id="{73A63369-D1E5-69B6-2A2D-2A14D2488002}"/>
              </a:ext>
            </a:extLst>
          </p:cNvPr>
          <p:cNvSpPr/>
          <p:nvPr/>
        </p:nvSpPr>
        <p:spPr>
          <a:xfrm>
            <a:off x="1336406"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 name="Freeform 304">
            <a:extLst>
              <a:ext uri="{FF2B5EF4-FFF2-40B4-BE49-F238E27FC236}">
                <a16:creationId xmlns:a16="http://schemas.microsoft.com/office/drawing/2014/main" id="{013B3185-2C4E-8EA2-AF5F-AD94900740FE}"/>
              </a:ext>
            </a:extLst>
          </p:cNvPr>
          <p:cNvSpPr/>
          <p:nvPr/>
        </p:nvSpPr>
        <p:spPr>
          <a:xfrm>
            <a:off x="1657595"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 name="Freeform 305">
            <a:extLst>
              <a:ext uri="{FF2B5EF4-FFF2-40B4-BE49-F238E27FC236}">
                <a16:creationId xmlns:a16="http://schemas.microsoft.com/office/drawing/2014/main" id="{203772AC-0FFC-4570-1FDC-9A1B4AAED8EC}"/>
              </a:ext>
            </a:extLst>
          </p:cNvPr>
          <p:cNvSpPr/>
          <p:nvPr/>
        </p:nvSpPr>
        <p:spPr>
          <a:xfrm>
            <a:off x="1978698"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 name="Freeform 306">
            <a:extLst>
              <a:ext uri="{FF2B5EF4-FFF2-40B4-BE49-F238E27FC236}">
                <a16:creationId xmlns:a16="http://schemas.microsoft.com/office/drawing/2014/main" id="{F9FE07B9-1709-7BDE-3877-BBFE92B6CFD5}"/>
              </a:ext>
            </a:extLst>
          </p:cNvPr>
          <p:cNvSpPr/>
          <p:nvPr/>
        </p:nvSpPr>
        <p:spPr>
          <a:xfrm>
            <a:off x="2299890"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 name="Freeform 307">
            <a:extLst>
              <a:ext uri="{FF2B5EF4-FFF2-40B4-BE49-F238E27FC236}">
                <a16:creationId xmlns:a16="http://schemas.microsoft.com/office/drawing/2014/main" id="{43522984-316A-39DB-7623-8A67991D8D0C}"/>
              </a:ext>
            </a:extLst>
          </p:cNvPr>
          <p:cNvSpPr/>
          <p:nvPr/>
        </p:nvSpPr>
        <p:spPr>
          <a:xfrm>
            <a:off x="2621078"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 name="Freeform 308">
            <a:extLst>
              <a:ext uri="{FF2B5EF4-FFF2-40B4-BE49-F238E27FC236}">
                <a16:creationId xmlns:a16="http://schemas.microsoft.com/office/drawing/2014/main" id="{E7D83A9E-5137-4696-51AA-04D945F8CEEC}"/>
              </a:ext>
            </a:extLst>
          </p:cNvPr>
          <p:cNvSpPr/>
          <p:nvPr/>
        </p:nvSpPr>
        <p:spPr>
          <a:xfrm>
            <a:off x="2942267"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 name="Freeform 309">
            <a:extLst>
              <a:ext uri="{FF2B5EF4-FFF2-40B4-BE49-F238E27FC236}">
                <a16:creationId xmlns:a16="http://schemas.microsoft.com/office/drawing/2014/main" id="{D8CD5CCD-314F-C43E-237E-C2B67733C9B1}"/>
              </a:ext>
            </a:extLst>
          </p:cNvPr>
          <p:cNvSpPr/>
          <p:nvPr/>
        </p:nvSpPr>
        <p:spPr>
          <a:xfrm>
            <a:off x="3263456"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 name="Freeform 310">
            <a:extLst>
              <a:ext uri="{FF2B5EF4-FFF2-40B4-BE49-F238E27FC236}">
                <a16:creationId xmlns:a16="http://schemas.microsoft.com/office/drawing/2014/main" id="{284C3BB8-D1FD-E18E-E1F0-C82E2666709E}"/>
              </a:ext>
            </a:extLst>
          </p:cNvPr>
          <p:cNvSpPr/>
          <p:nvPr/>
        </p:nvSpPr>
        <p:spPr>
          <a:xfrm>
            <a:off x="3584561"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 name="Freeform 311">
            <a:extLst>
              <a:ext uri="{FF2B5EF4-FFF2-40B4-BE49-F238E27FC236}">
                <a16:creationId xmlns:a16="http://schemas.microsoft.com/office/drawing/2014/main" id="{D18D4D0A-F0BA-352C-D2D1-7BE0D7F80BDC}"/>
              </a:ext>
            </a:extLst>
          </p:cNvPr>
          <p:cNvSpPr/>
          <p:nvPr/>
        </p:nvSpPr>
        <p:spPr>
          <a:xfrm>
            <a:off x="3905748"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8" name="Freeform 312">
            <a:extLst>
              <a:ext uri="{FF2B5EF4-FFF2-40B4-BE49-F238E27FC236}">
                <a16:creationId xmlns:a16="http://schemas.microsoft.com/office/drawing/2014/main" id="{4FD31619-E8AA-7846-FB7E-DD25D4748080}"/>
              </a:ext>
            </a:extLst>
          </p:cNvPr>
          <p:cNvSpPr/>
          <p:nvPr/>
        </p:nvSpPr>
        <p:spPr>
          <a:xfrm>
            <a:off x="4226939"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9" name="Freeform 313">
            <a:extLst>
              <a:ext uri="{FF2B5EF4-FFF2-40B4-BE49-F238E27FC236}">
                <a16:creationId xmlns:a16="http://schemas.microsoft.com/office/drawing/2014/main" id="{ED2062D3-DA7A-CFCB-C857-7ADC48F562CC}"/>
              </a:ext>
            </a:extLst>
          </p:cNvPr>
          <p:cNvSpPr/>
          <p:nvPr/>
        </p:nvSpPr>
        <p:spPr>
          <a:xfrm>
            <a:off x="4548129"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0" name="Freeform 314">
            <a:extLst>
              <a:ext uri="{FF2B5EF4-FFF2-40B4-BE49-F238E27FC236}">
                <a16:creationId xmlns:a16="http://schemas.microsoft.com/office/drawing/2014/main" id="{537581C6-0D50-0DBF-7F94-59CBEBE95E80}"/>
              </a:ext>
            </a:extLst>
          </p:cNvPr>
          <p:cNvSpPr/>
          <p:nvPr/>
        </p:nvSpPr>
        <p:spPr>
          <a:xfrm>
            <a:off x="4869316"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1" name="Freeform 315">
            <a:extLst>
              <a:ext uri="{FF2B5EF4-FFF2-40B4-BE49-F238E27FC236}">
                <a16:creationId xmlns:a16="http://schemas.microsoft.com/office/drawing/2014/main" id="{48AB772B-4555-5862-F1F7-3BE903B50A29}"/>
              </a:ext>
            </a:extLst>
          </p:cNvPr>
          <p:cNvSpPr/>
          <p:nvPr/>
        </p:nvSpPr>
        <p:spPr>
          <a:xfrm>
            <a:off x="5190506"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2" name="Freeform 316">
            <a:extLst>
              <a:ext uri="{FF2B5EF4-FFF2-40B4-BE49-F238E27FC236}">
                <a16:creationId xmlns:a16="http://schemas.microsoft.com/office/drawing/2014/main" id="{49E86697-A881-75BE-2840-ECD7E6C8F6F4}"/>
              </a:ext>
            </a:extLst>
          </p:cNvPr>
          <p:cNvSpPr/>
          <p:nvPr/>
        </p:nvSpPr>
        <p:spPr>
          <a:xfrm>
            <a:off x="5511610"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3" name="Freeform 317">
            <a:extLst>
              <a:ext uri="{FF2B5EF4-FFF2-40B4-BE49-F238E27FC236}">
                <a16:creationId xmlns:a16="http://schemas.microsoft.com/office/drawing/2014/main" id="{1AA7C5B5-6242-D543-FBD7-8F6E5D559DDD}"/>
              </a:ext>
            </a:extLst>
          </p:cNvPr>
          <p:cNvSpPr/>
          <p:nvPr/>
        </p:nvSpPr>
        <p:spPr>
          <a:xfrm>
            <a:off x="5832800" y="4719372"/>
            <a:ext cx="8406" cy="50171"/>
          </a:xfrm>
          <a:custGeom>
            <a:avLst/>
            <a:gdLst>
              <a:gd name="connsiteX0" fmla="*/ 0 w 9515"/>
              <a:gd name="connsiteY0" fmla="*/ 40548 h 40548"/>
              <a:gd name="connsiteX1" fmla="*/ 0 w 9515"/>
              <a:gd name="connsiteY1" fmla="*/ 0 h 40548"/>
            </a:gdLst>
            <a:ahLst/>
            <a:cxnLst>
              <a:cxn ang="0">
                <a:pos x="connsiteX0" y="connsiteY0"/>
              </a:cxn>
              <a:cxn ang="0">
                <a:pos x="connsiteX1" y="connsiteY1"/>
              </a:cxn>
            </a:cxnLst>
            <a:rect l="l" t="t" r="r" b="b"/>
            <a:pathLst>
              <a:path w="9515" h="40548">
                <a:moveTo>
                  <a:pt x="0" y="40548"/>
                </a:moveTo>
                <a:lnTo>
                  <a:pt x="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4" name="Freeform 318">
            <a:extLst>
              <a:ext uri="{FF2B5EF4-FFF2-40B4-BE49-F238E27FC236}">
                <a16:creationId xmlns:a16="http://schemas.microsoft.com/office/drawing/2014/main" id="{8BC8CF8A-80D1-FE2D-0DED-FDA1A764A03F}"/>
              </a:ext>
            </a:extLst>
          </p:cNvPr>
          <p:cNvSpPr/>
          <p:nvPr/>
        </p:nvSpPr>
        <p:spPr>
          <a:xfrm>
            <a:off x="1158916" y="4154077"/>
            <a:ext cx="41448" cy="10176"/>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5" name="Freeform 319">
            <a:extLst>
              <a:ext uri="{FF2B5EF4-FFF2-40B4-BE49-F238E27FC236}">
                <a16:creationId xmlns:a16="http://schemas.microsoft.com/office/drawing/2014/main" id="{1E10B3E5-6242-666C-FD8E-3400A7BCED5D}"/>
              </a:ext>
            </a:extLst>
          </p:cNvPr>
          <p:cNvSpPr/>
          <p:nvPr/>
        </p:nvSpPr>
        <p:spPr>
          <a:xfrm>
            <a:off x="1158916" y="3650624"/>
            <a:ext cx="41448" cy="10176"/>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 name="Freeform 320">
            <a:extLst>
              <a:ext uri="{FF2B5EF4-FFF2-40B4-BE49-F238E27FC236}">
                <a16:creationId xmlns:a16="http://schemas.microsoft.com/office/drawing/2014/main" id="{7881CDC8-DF04-82B6-3758-3E5C84940622}"/>
              </a:ext>
            </a:extLst>
          </p:cNvPr>
          <p:cNvSpPr/>
          <p:nvPr/>
        </p:nvSpPr>
        <p:spPr>
          <a:xfrm>
            <a:off x="1158916" y="3146578"/>
            <a:ext cx="41448" cy="10176"/>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7" name="Freeform 321">
            <a:extLst>
              <a:ext uri="{FF2B5EF4-FFF2-40B4-BE49-F238E27FC236}">
                <a16:creationId xmlns:a16="http://schemas.microsoft.com/office/drawing/2014/main" id="{51F762E7-BC1F-0197-72A5-75918C66633E}"/>
              </a:ext>
            </a:extLst>
          </p:cNvPr>
          <p:cNvSpPr/>
          <p:nvPr/>
        </p:nvSpPr>
        <p:spPr>
          <a:xfrm>
            <a:off x="1158916" y="2632749"/>
            <a:ext cx="41448" cy="10176"/>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8" name="Freeform 322">
            <a:extLst>
              <a:ext uri="{FF2B5EF4-FFF2-40B4-BE49-F238E27FC236}">
                <a16:creationId xmlns:a16="http://schemas.microsoft.com/office/drawing/2014/main" id="{35C2D84C-AC1D-3F69-2272-3B03DD54D057}"/>
              </a:ext>
            </a:extLst>
          </p:cNvPr>
          <p:cNvSpPr/>
          <p:nvPr/>
        </p:nvSpPr>
        <p:spPr>
          <a:xfrm>
            <a:off x="1158916" y="2128419"/>
            <a:ext cx="41448" cy="10176"/>
          </a:xfrm>
          <a:custGeom>
            <a:avLst/>
            <a:gdLst>
              <a:gd name="connsiteX0" fmla="*/ 0 w 40439"/>
              <a:gd name="connsiteY0" fmla="*/ 0 h 9518"/>
              <a:gd name="connsiteX1" fmla="*/ 40440 w 40439"/>
              <a:gd name="connsiteY1" fmla="*/ 0 h 9518"/>
            </a:gdLst>
            <a:ahLst/>
            <a:cxnLst>
              <a:cxn ang="0">
                <a:pos x="connsiteX0" y="connsiteY0"/>
              </a:cxn>
              <a:cxn ang="0">
                <a:pos x="connsiteX1" y="connsiteY1"/>
              </a:cxn>
            </a:cxnLst>
            <a:rect l="l" t="t" r="r" b="b"/>
            <a:pathLst>
              <a:path w="40439" h="9518">
                <a:moveTo>
                  <a:pt x="0" y="0"/>
                </a:moveTo>
                <a:lnTo>
                  <a:pt x="40440" y="0"/>
                </a:lnTo>
              </a:path>
            </a:pathLst>
          </a:custGeom>
          <a:ln w="1270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9" name="Freeform 323">
            <a:extLst>
              <a:ext uri="{FF2B5EF4-FFF2-40B4-BE49-F238E27FC236}">
                <a16:creationId xmlns:a16="http://schemas.microsoft.com/office/drawing/2014/main" id="{73632CB5-C4CD-001B-B1C7-63BB6BE7BD14}"/>
              </a:ext>
            </a:extLst>
          </p:cNvPr>
          <p:cNvSpPr/>
          <p:nvPr/>
        </p:nvSpPr>
        <p:spPr>
          <a:xfrm>
            <a:off x="1343549" y="2128520"/>
            <a:ext cx="4087112" cy="1766624"/>
          </a:xfrm>
          <a:custGeom>
            <a:avLst/>
            <a:gdLst>
              <a:gd name="connsiteX0" fmla="*/ 4626525 w 4626524"/>
              <a:gd name="connsiteY0" fmla="*/ 1652113 h 1652113"/>
              <a:gd name="connsiteX1" fmla="*/ 3356329 w 4626524"/>
              <a:gd name="connsiteY1" fmla="*/ 1652113 h 1652113"/>
              <a:gd name="connsiteX2" fmla="*/ 3356329 w 4626524"/>
              <a:gd name="connsiteY2" fmla="*/ 1571778 h 1652113"/>
              <a:gd name="connsiteX3" fmla="*/ 2660475 w 4626524"/>
              <a:gd name="connsiteY3" fmla="*/ 1571778 h 1652113"/>
              <a:gd name="connsiteX4" fmla="*/ 2660475 w 4626524"/>
              <a:gd name="connsiteY4" fmla="*/ 1534180 h 1652113"/>
              <a:gd name="connsiteX5" fmla="*/ 2434773 w 4626524"/>
              <a:gd name="connsiteY5" fmla="*/ 1534180 h 1652113"/>
              <a:gd name="connsiteX6" fmla="*/ 2434773 w 4626524"/>
              <a:gd name="connsiteY6" fmla="*/ 1498296 h 1652113"/>
              <a:gd name="connsiteX7" fmla="*/ 2340762 w 4626524"/>
              <a:gd name="connsiteY7" fmla="*/ 1498296 h 1652113"/>
              <a:gd name="connsiteX8" fmla="*/ 2340762 w 4626524"/>
              <a:gd name="connsiteY8" fmla="*/ 1460698 h 1652113"/>
              <a:gd name="connsiteX9" fmla="*/ 2236474 w 4626524"/>
              <a:gd name="connsiteY9" fmla="*/ 1460698 h 1652113"/>
              <a:gd name="connsiteX10" fmla="*/ 2236474 w 4626524"/>
              <a:gd name="connsiteY10" fmla="*/ 1426527 h 1652113"/>
              <a:gd name="connsiteX11" fmla="*/ 1997164 w 4626524"/>
              <a:gd name="connsiteY11" fmla="*/ 1426527 h 1652113"/>
              <a:gd name="connsiteX12" fmla="*/ 1997164 w 4626524"/>
              <a:gd name="connsiteY12" fmla="*/ 1392355 h 1652113"/>
              <a:gd name="connsiteX13" fmla="*/ 1889451 w 4626524"/>
              <a:gd name="connsiteY13" fmla="*/ 1392355 h 1652113"/>
              <a:gd name="connsiteX14" fmla="*/ 1889451 w 4626524"/>
              <a:gd name="connsiteY14" fmla="*/ 1363324 h 1652113"/>
              <a:gd name="connsiteX15" fmla="*/ 1826175 w 4626524"/>
              <a:gd name="connsiteY15" fmla="*/ 1363324 h 1652113"/>
              <a:gd name="connsiteX16" fmla="*/ 1826175 w 4626524"/>
              <a:gd name="connsiteY16" fmla="*/ 1332580 h 1652113"/>
              <a:gd name="connsiteX17" fmla="*/ 1745866 w 4626524"/>
              <a:gd name="connsiteY17" fmla="*/ 1332580 h 1652113"/>
              <a:gd name="connsiteX18" fmla="*/ 1745866 w 4626524"/>
              <a:gd name="connsiteY18" fmla="*/ 1300122 h 1652113"/>
              <a:gd name="connsiteX19" fmla="*/ 1736921 w 4626524"/>
              <a:gd name="connsiteY19" fmla="*/ 1300122 h 1652113"/>
              <a:gd name="connsiteX20" fmla="*/ 1736921 w 4626524"/>
              <a:gd name="connsiteY20" fmla="*/ 1274708 h 1652113"/>
              <a:gd name="connsiteX21" fmla="*/ 1723124 w 4626524"/>
              <a:gd name="connsiteY21" fmla="*/ 1274708 h 1652113"/>
              <a:gd name="connsiteX22" fmla="*/ 1723124 w 4626524"/>
              <a:gd name="connsiteY22" fmla="*/ 1242535 h 1652113"/>
              <a:gd name="connsiteX23" fmla="*/ 1668031 w 4626524"/>
              <a:gd name="connsiteY23" fmla="*/ 1242535 h 1652113"/>
              <a:gd name="connsiteX24" fmla="*/ 1668031 w 4626524"/>
              <a:gd name="connsiteY24" fmla="*/ 1214075 h 1652113"/>
              <a:gd name="connsiteX25" fmla="*/ 1631301 w 4626524"/>
              <a:gd name="connsiteY25" fmla="*/ 1214075 h 1652113"/>
              <a:gd name="connsiteX26" fmla="*/ 1631301 w 4626524"/>
              <a:gd name="connsiteY26" fmla="*/ 1185615 h 1652113"/>
              <a:gd name="connsiteX27" fmla="*/ 1551373 w 4626524"/>
              <a:gd name="connsiteY27" fmla="*/ 1185615 h 1652113"/>
              <a:gd name="connsiteX28" fmla="*/ 1551373 w 4626524"/>
              <a:gd name="connsiteY28" fmla="*/ 1156203 h 1652113"/>
              <a:gd name="connsiteX29" fmla="*/ 1499039 w 4626524"/>
              <a:gd name="connsiteY29" fmla="*/ 1156203 h 1652113"/>
              <a:gd name="connsiteX30" fmla="*/ 1499039 w 4626524"/>
              <a:gd name="connsiteY30" fmla="*/ 1123174 h 1652113"/>
              <a:gd name="connsiteX31" fmla="*/ 1342893 w 4626524"/>
              <a:gd name="connsiteY31" fmla="*/ 1123174 h 1652113"/>
              <a:gd name="connsiteX32" fmla="*/ 1342893 w 4626524"/>
              <a:gd name="connsiteY32" fmla="*/ 1094714 h 1652113"/>
              <a:gd name="connsiteX33" fmla="*/ 1307972 w 4626524"/>
              <a:gd name="connsiteY33" fmla="*/ 1094714 h 1652113"/>
              <a:gd name="connsiteX34" fmla="*/ 1307972 w 4626524"/>
              <a:gd name="connsiteY34" fmla="*/ 1066254 h 1652113"/>
              <a:gd name="connsiteX35" fmla="*/ 1238130 w 4626524"/>
              <a:gd name="connsiteY35" fmla="*/ 1066254 h 1652113"/>
              <a:gd name="connsiteX36" fmla="*/ 1238130 w 4626524"/>
              <a:gd name="connsiteY36" fmla="*/ 1035890 h 1652113"/>
              <a:gd name="connsiteX37" fmla="*/ 1087503 w 4626524"/>
              <a:gd name="connsiteY37" fmla="*/ 1035890 h 1652113"/>
              <a:gd name="connsiteX38" fmla="*/ 1087503 w 4626524"/>
              <a:gd name="connsiteY38" fmla="*/ 1005527 h 1652113"/>
              <a:gd name="connsiteX39" fmla="*/ 995680 w 4626524"/>
              <a:gd name="connsiteY39" fmla="*/ 1005527 h 1652113"/>
              <a:gd name="connsiteX40" fmla="*/ 995680 w 4626524"/>
              <a:gd name="connsiteY40" fmla="*/ 978875 h 1652113"/>
              <a:gd name="connsiteX41" fmla="*/ 982834 w 4626524"/>
              <a:gd name="connsiteY41" fmla="*/ 978875 h 1652113"/>
              <a:gd name="connsiteX42" fmla="*/ 982834 w 4626524"/>
              <a:gd name="connsiteY42" fmla="*/ 947655 h 1652113"/>
              <a:gd name="connsiteX43" fmla="*/ 953432 w 4626524"/>
              <a:gd name="connsiteY43" fmla="*/ 947655 h 1652113"/>
              <a:gd name="connsiteX44" fmla="*/ 953432 w 4626524"/>
              <a:gd name="connsiteY44" fmla="*/ 918243 h 1652113"/>
              <a:gd name="connsiteX45" fmla="*/ 913944 w 4626524"/>
              <a:gd name="connsiteY45" fmla="*/ 918243 h 1652113"/>
              <a:gd name="connsiteX46" fmla="*/ 913944 w 4626524"/>
              <a:gd name="connsiteY46" fmla="*/ 886070 h 1652113"/>
              <a:gd name="connsiteX47" fmla="*/ 894628 w 4626524"/>
              <a:gd name="connsiteY47" fmla="*/ 886070 h 1652113"/>
              <a:gd name="connsiteX48" fmla="*/ 894628 w 4626524"/>
              <a:gd name="connsiteY48" fmla="*/ 858467 h 1652113"/>
              <a:gd name="connsiteX49" fmla="*/ 879974 w 4626524"/>
              <a:gd name="connsiteY49" fmla="*/ 858467 h 1652113"/>
              <a:gd name="connsiteX50" fmla="*/ 879974 w 4626524"/>
              <a:gd name="connsiteY50" fmla="*/ 830007 h 1652113"/>
              <a:gd name="connsiteX51" fmla="*/ 834967 w 4626524"/>
              <a:gd name="connsiteY51" fmla="*/ 830007 h 1652113"/>
              <a:gd name="connsiteX52" fmla="*/ 834967 w 4626524"/>
              <a:gd name="connsiteY52" fmla="*/ 798786 h 1652113"/>
              <a:gd name="connsiteX53" fmla="*/ 803757 w 4626524"/>
              <a:gd name="connsiteY53" fmla="*/ 798786 h 1652113"/>
              <a:gd name="connsiteX54" fmla="*/ 803757 w 4626524"/>
              <a:gd name="connsiteY54" fmla="*/ 770326 h 1652113"/>
              <a:gd name="connsiteX55" fmla="*/ 777114 w 4626524"/>
              <a:gd name="connsiteY55" fmla="*/ 770326 h 1652113"/>
              <a:gd name="connsiteX56" fmla="*/ 777114 w 4626524"/>
              <a:gd name="connsiteY56" fmla="*/ 740914 h 1652113"/>
              <a:gd name="connsiteX57" fmla="*/ 717453 w 4626524"/>
              <a:gd name="connsiteY57" fmla="*/ 740914 h 1652113"/>
              <a:gd name="connsiteX58" fmla="*/ 717453 w 4626524"/>
              <a:gd name="connsiteY58" fmla="*/ 710551 h 1652113"/>
              <a:gd name="connsiteX59" fmla="*/ 672446 w 4626524"/>
              <a:gd name="connsiteY59" fmla="*/ 710551 h 1652113"/>
              <a:gd name="connsiteX60" fmla="*/ 672446 w 4626524"/>
              <a:gd name="connsiteY60" fmla="*/ 680187 h 1652113"/>
              <a:gd name="connsiteX61" fmla="*/ 654081 w 4626524"/>
              <a:gd name="connsiteY61" fmla="*/ 680187 h 1652113"/>
              <a:gd name="connsiteX62" fmla="*/ 654081 w 4626524"/>
              <a:gd name="connsiteY62" fmla="*/ 652583 h 1652113"/>
              <a:gd name="connsiteX63" fmla="*/ 616401 w 4626524"/>
              <a:gd name="connsiteY63" fmla="*/ 652583 h 1652113"/>
              <a:gd name="connsiteX64" fmla="*/ 616401 w 4626524"/>
              <a:gd name="connsiteY64" fmla="*/ 623171 h 1652113"/>
              <a:gd name="connsiteX65" fmla="*/ 537424 w 4626524"/>
              <a:gd name="connsiteY65" fmla="*/ 623171 h 1652113"/>
              <a:gd name="connsiteX66" fmla="*/ 537424 w 4626524"/>
              <a:gd name="connsiteY66" fmla="*/ 593759 h 1652113"/>
              <a:gd name="connsiteX67" fmla="*/ 507070 w 4626524"/>
              <a:gd name="connsiteY67" fmla="*/ 593759 h 1652113"/>
              <a:gd name="connsiteX68" fmla="*/ 507070 w 4626524"/>
              <a:gd name="connsiteY68" fmla="*/ 565299 h 1652113"/>
              <a:gd name="connsiteX69" fmla="*/ 497840 w 4626524"/>
              <a:gd name="connsiteY69" fmla="*/ 565299 h 1652113"/>
              <a:gd name="connsiteX70" fmla="*/ 497840 w 4626524"/>
              <a:gd name="connsiteY70" fmla="*/ 534936 h 1652113"/>
              <a:gd name="connsiteX71" fmla="*/ 459303 w 4626524"/>
              <a:gd name="connsiteY71" fmla="*/ 534936 h 1652113"/>
              <a:gd name="connsiteX72" fmla="*/ 459303 w 4626524"/>
              <a:gd name="connsiteY72" fmla="*/ 501907 h 1652113"/>
              <a:gd name="connsiteX73" fmla="*/ 451976 w 4626524"/>
              <a:gd name="connsiteY73" fmla="*/ 501907 h 1652113"/>
              <a:gd name="connsiteX74" fmla="*/ 451976 w 4626524"/>
              <a:gd name="connsiteY74" fmla="*/ 474303 h 1652113"/>
              <a:gd name="connsiteX75" fmla="*/ 423526 w 4626524"/>
              <a:gd name="connsiteY75" fmla="*/ 474303 h 1652113"/>
              <a:gd name="connsiteX76" fmla="*/ 423526 w 4626524"/>
              <a:gd name="connsiteY76" fmla="*/ 444891 h 1652113"/>
              <a:gd name="connsiteX77" fmla="*/ 410680 w 4626524"/>
              <a:gd name="connsiteY77" fmla="*/ 444891 h 1652113"/>
              <a:gd name="connsiteX78" fmla="*/ 410680 w 4626524"/>
              <a:gd name="connsiteY78" fmla="*/ 418240 h 1652113"/>
              <a:gd name="connsiteX79" fmla="*/ 396026 w 4626524"/>
              <a:gd name="connsiteY79" fmla="*/ 418240 h 1652113"/>
              <a:gd name="connsiteX80" fmla="*/ 396026 w 4626524"/>
              <a:gd name="connsiteY80" fmla="*/ 387876 h 1652113"/>
              <a:gd name="connsiteX81" fmla="*/ 356538 w 4626524"/>
              <a:gd name="connsiteY81" fmla="*/ 387876 h 1652113"/>
              <a:gd name="connsiteX82" fmla="*/ 356538 w 4626524"/>
              <a:gd name="connsiteY82" fmla="*/ 360272 h 1652113"/>
              <a:gd name="connsiteX83" fmla="*/ 331703 w 4626524"/>
              <a:gd name="connsiteY83" fmla="*/ 360272 h 1652113"/>
              <a:gd name="connsiteX84" fmla="*/ 331703 w 4626524"/>
              <a:gd name="connsiteY84" fmla="*/ 329052 h 1652113"/>
              <a:gd name="connsiteX85" fmla="*/ 320665 w 4626524"/>
              <a:gd name="connsiteY85" fmla="*/ 329052 h 1652113"/>
              <a:gd name="connsiteX86" fmla="*/ 320665 w 4626524"/>
              <a:gd name="connsiteY86" fmla="*/ 302400 h 1652113"/>
              <a:gd name="connsiteX87" fmla="*/ 314195 w 4626524"/>
              <a:gd name="connsiteY87" fmla="*/ 302400 h 1652113"/>
              <a:gd name="connsiteX88" fmla="*/ 314195 w 4626524"/>
              <a:gd name="connsiteY88" fmla="*/ 275749 h 1652113"/>
              <a:gd name="connsiteX89" fmla="*/ 305917 w 4626524"/>
              <a:gd name="connsiteY89" fmla="*/ 275749 h 1652113"/>
              <a:gd name="connsiteX90" fmla="*/ 305917 w 4626524"/>
              <a:gd name="connsiteY90" fmla="*/ 247289 h 1652113"/>
              <a:gd name="connsiteX91" fmla="*/ 296687 w 4626524"/>
              <a:gd name="connsiteY91" fmla="*/ 247289 h 1652113"/>
              <a:gd name="connsiteX92" fmla="*/ 296687 w 4626524"/>
              <a:gd name="connsiteY92" fmla="*/ 220637 h 1652113"/>
              <a:gd name="connsiteX93" fmla="*/ 290216 w 4626524"/>
              <a:gd name="connsiteY93" fmla="*/ 220637 h 1652113"/>
              <a:gd name="connsiteX94" fmla="*/ 290216 w 4626524"/>
              <a:gd name="connsiteY94" fmla="*/ 191225 h 1652113"/>
              <a:gd name="connsiteX95" fmla="*/ 253487 w 4626524"/>
              <a:gd name="connsiteY95" fmla="*/ 191225 h 1652113"/>
              <a:gd name="connsiteX96" fmla="*/ 253487 w 4626524"/>
              <a:gd name="connsiteY96" fmla="*/ 164574 h 1652113"/>
              <a:gd name="connsiteX97" fmla="*/ 238834 w 4626524"/>
              <a:gd name="connsiteY97" fmla="*/ 164574 h 1652113"/>
              <a:gd name="connsiteX98" fmla="*/ 238834 w 4626524"/>
              <a:gd name="connsiteY98" fmla="*/ 134210 h 1652113"/>
              <a:gd name="connsiteX99" fmla="*/ 225037 w 4626524"/>
              <a:gd name="connsiteY99" fmla="*/ 134210 h 1652113"/>
              <a:gd name="connsiteX100" fmla="*/ 225037 w 4626524"/>
              <a:gd name="connsiteY100" fmla="*/ 108510 h 1652113"/>
              <a:gd name="connsiteX101" fmla="*/ 213143 w 4626524"/>
              <a:gd name="connsiteY101" fmla="*/ 108510 h 1652113"/>
              <a:gd name="connsiteX102" fmla="*/ 213143 w 4626524"/>
              <a:gd name="connsiteY102" fmla="*/ 81858 h 1652113"/>
              <a:gd name="connsiteX103" fmla="*/ 176414 w 4626524"/>
              <a:gd name="connsiteY103" fmla="*/ 81858 h 1652113"/>
              <a:gd name="connsiteX104" fmla="*/ 176414 w 4626524"/>
              <a:gd name="connsiteY104" fmla="*/ 52447 h 1652113"/>
              <a:gd name="connsiteX105" fmla="*/ 128647 w 4626524"/>
              <a:gd name="connsiteY105" fmla="*/ 52447 h 1652113"/>
              <a:gd name="connsiteX106" fmla="*/ 128647 w 4626524"/>
              <a:gd name="connsiteY106" fmla="*/ 27603 h 1652113"/>
              <a:gd name="connsiteX107" fmla="*/ 69842 w 4626524"/>
              <a:gd name="connsiteY107" fmla="*/ 27603 h 1652113"/>
              <a:gd name="connsiteX108" fmla="*/ 69842 w 4626524"/>
              <a:gd name="connsiteY108" fmla="*/ 0 h 1652113"/>
              <a:gd name="connsiteX109" fmla="*/ 0 w 4626524"/>
              <a:gd name="connsiteY109" fmla="*/ 0 h 165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626524" h="1652113">
                <a:moveTo>
                  <a:pt x="4626525" y="1652113"/>
                </a:moveTo>
                <a:lnTo>
                  <a:pt x="3356329" y="1652113"/>
                </a:lnTo>
                <a:lnTo>
                  <a:pt x="3356329" y="1571778"/>
                </a:lnTo>
                <a:lnTo>
                  <a:pt x="2660475" y="1571778"/>
                </a:lnTo>
                <a:lnTo>
                  <a:pt x="2660475" y="1534180"/>
                </a:lnTo>
                <a:lnTo>
                  <a:pt x="2434773" y="1534180"/>
                </a:lnTo>
                <a:lnTo>
                  <a:pt x="2434773" y="1498296"/>
                </a:lnTo>
                <a:lnTo>
                  <a:pt x="2340762" y="1498296"/>
                </a:lnTo>
                <a:lnTo>
                  <a:pt x="2340762" y="1460698"/>
                </a:lnTo>
                <a:lnTo>
                  <a:pt x="2236474" y="1460698"/>
                </a:lnTo>
                <a:lnTo>
                  <a:pt x="2236474" y="1426527"/>
                </a:lnTo>
                <a:lnTo>
                  <a:pt x="1997164" y="1426527"/>
                </a:lnTo>
                <a:lnTo>
                  <a:pt x="1997164" y="1392355"/>
                </a:lnTo>
                <a:lnTo>
                  <a:pt x="1889451" y="1392355"/>
                </a:lnTo>
                <a:lnTo>
                  <a:pt x="1889451" y="1363324"/>
                </a:lnTo>
                <a:lnTo>
                  <a:pt x="1826175" y="1363324"/>
                </a:lnTo>
                <a:lnTo>
                  <a:pt x="1826175" y="1332580"/>
                </a:lnTo>
                <a:lnTo>
                  <a:pt x="1745866" y="1332580"/>
                </a:lnTo>
                <a:lnTo>
                  <a:pt x="1745866" y="1300122"/>
                </a:lnTo>
                <a:lnTo>
                  <a:pt x="1736921" y="1300122"/>
                </a:lnTo>
                <a:lnTo>
                  <a:pt x="1736921" y="1274708"/>
                </a:lnTo>
                <a:lnTo>
                  <a:pt x="1723124" y="1274708"/>
                </a:lnTo>
                <a:lnTo>
                  <a:pt x="1723124" y="1242535"/>
                </a:lnTo>
                <a:lnTo>
                  <a:pt x="1668031" y="1242535"/>
                </a:lnTo>
                <a:lnTo>
                  <a:pt x="1668031" y="1214075"/>
                </a:lnTo>
                <a:lnTo>
                  <a:pt x="1631301" y="1214075"/>
                </a:lnTo>
                <a:lnTo>
                  <a:pt x="1631301" y="1185615"/>
                </a:lnTo>
                <a:lnTo>
                  <a:pt x="1551373" y="1185615"/>
                </a:lnTo>
                <a:lnTo>
                  <a:pt x="1551373" y="1156203"/>
                </a:lnTo>
                <a:lnTo>
                  <a:pt x="1499039" y="1156203"/>
                </a:lnTo>
                <a:lnTo>
                  <a:pt x="1499039" y="1123174"/>
                </a:lnTo>
                <a:lnTo>
                  <a:pt x="1342893" y="1123174"/>
                </a:lnTo>
                <a:lnTo>
                  <a:pt x="1342893" y="1094714"/>
                </a:lnTo>
                <a:lnTo>
                  <a:pt x="1307972" y="1094714"/>
                </a:lnTo>
                <a:lnTo>
                  <a:pt x="1307972" y="1066254"/>
                </a:lnTo>
                <a:lnTo>
                  <a:pt x="1238130" y="1066254"/>
                </a:lnTo>
                <a:lnTo>
                  <a:pt x="1238130" y="1035890"/>
                </a:lnTo>
                <a:lnTo>
                  <a:pt x="1087503" y="1035890"/>
                </a:lnTo>
                <a:lnTo>
                  <a:pt x="1087503" y="1005527"/>
                </a:lnTo>
                <a:lnTo>
                  <a:pt x="995680" y="1005527"/>
                </a:lnTo>
                <a:cubicBezTo>
                  <a:pt x="995680" y="1005527"/>
                  <a:pt x="997488" y="978875"/>
                  <a:pt x="995680" y="978875"/>
                </a:cubicBezTo>
                <a:lnTo>
                  <a:pt x="982834" y="978875"/>
                </a:lnTo>
                <a:lnTo>
                  <a:pt x="982834" y="947655"/>
                </a:lnTo>
                <a:lnTo>
                  <a:pt x="953432" y="947655"/>
                </a:lnTo>
                <a:lnTo>
                  <a:pt x="953432" y="918243"/>
                </a:lnTo>
                <a:lnTo>
                  <a:pt x="913944" y="918243"/>
                </a:lnTo>
                <a:lnTo>
                  <a:pt x="913944" y="886070"/>
                </a:lnTo>
                <a:lnTo>
                  <a:pt x="894628" y="886070"/>
                </a:lnTo>
                <a:lnTo>
                  <a:pt x="894628" y="858467"/>
                </a:lnTo>
                <a:lnTo>
                  <a:pt x="879974" y="858467"/>
                </a:lnTo>
                <a:lnTo>
                  <a:pt x="879974" y="830007"/>
                </a:lnTo>
                <a:lnTo>
                  <a:pt x="834967" y="830007"/>
                </a:lnTo>
                <a:lnTo>
                  <a:pt x="834967" y="798786"/>
                </a:lnTo>
                <a:lnTo>
                  <a:pt x="803757" y="798786"/>
                </a:lnTo>
                <a:lnTo>
                  <a:pt x="803757" y="770326"/>
                </a:lnTo>
                <a:lnTo>
                  <a:pt x="777114" y="770326"/>
                </a:lnTo>
                <a:lnTo>
                  <a:pt x="777114" y="740914"/>
                </a:lnTo>
                <a:lnTo>
                  <a:pt x="717453" y="740914"/>
                </a:lnTo>
                <a:lnTo>
                  <a:pt x="717453" y="710551"/>
                </a:lnTo>
                <a:lnTo>
                  <a:pt x="672446" y="710551"/>
                </a:lnTo>
                <a:lnTo>
                  <a:pt x="672446" y="680187"/>
                </a:lnTo>
                <a:lnTo>
                  <a:pt x="654081" y="680187"/>
                </a:lnTo>
                <a:lnTo>
                  <a:pt x="654081" y="652583"/>
                </a:lnTo>
                <a:lnTo>
                  <a:pt x="616401" y="652583"/>
                </a:lnTo>
                <a:lnTo>
                  <a:pt x="616401" y="623171"/>
                </a:lnTo>
                <a:lnTo>
                  <a:pt x="537424" y="623171"/>
                </a:lnTo>
                <a:lnTo>
                  <a:pt x="537424" y="593759"/>
                </a:lnTo>
                <a:lnTo>
                  <a:pt x="507070" y="593759"/>
                </a:lnTo>
                <a:lnTo>
                  <a:pt x="507070" y="565299"/>
                </a:lnTo>
                <a:lnTo>
                  <a:pt x="497840" y="565299"/>
                </a:lnTo>
                <a:lnTo>
                  <a:pt x="497840" y="534936"/>
                </a:lnTo>
                <a:lnTo>
                  <a:pt x="459303" y="534936"/>
                </a:lnTo>
                <a:lnTo>
                  <a:pt x="459303" y="501907"/>
                </a:lnTo>
                <a:lnTo>
                  <a:pt x="451976" y="501907"/>
                </a:lnTo>
                <a:lnTo>
                  <a:pt x="451976" y="474303"/>
                </a:lnTo>
                <a:lnTo>
                  <a:pt x="423526" y="474303"/>
                </a:lnTo>
                <a:lnTo>
                  <a:pt x="423526" y="444891"/>
                </a:lnTo>
                <a:lnTo>
                  <a:pt x="410680" y="444891"/>
                </a:lnTo>
                <a:lnTo>
                  <a:pt x="410680" y="418240"/>
                </a:lnTo>
                <a:lnTo>
                  <a:pt x="396026" y="418240"/>
                </a:lnTo>
                <a:lnTo>
                  <a:pt x="396026" y="387876"/>
                </a:lnTo>
                <a:lnTo>
                  <a:pt x="356538" y="387876"/>
                </a:lnTo>
                <a:lnTo>
                  <a:pt x="356538" y="360272"/>
                </a:lnTo>
                <a:lnTo>
                  <a:pt x="331703" y="360272"/>
                </a:lnTo>
                <a:lnTo>
                  <a:pt x="331703" y="329052"/>
                </a:lnTo>
                <a:lnTo>
                  <a:pt x="320665" y="329052"/>
                </a:lnTo>
                <a:lnTo>
                  <a:pt x="320665" y="302400"/>
                </a:lnTo>
                <a:lnTo>
                  <a:pt x="314195" y="302400"/>
                </a:lnTo>
                <a:lnTo>
                  <a:pt x="314195" y="275749"/>
                </a:lnTo>
                <a:lnTo>
                  <a:pt x="305917" y="275749"/>
                </a:lnTo>
                <a:lnTo>
                  <a:pt x="305917" y="247289"/>
                </a:lnTo>
                <a:lnTo>
                  <a:pt x="296687" y="247289"/>
                </a:lnTo>
                <a:lnTo>
                  <a:pt x="296687" y="220637"/>
                </a:lnTo>
                <a:lnTo>
                  <a:pt x="290216" y="220637"/>
                </a:lnTo>
                <a:lnTo>
                  <a:pt x="290216" y="191225"/>
                </a:lnTo>
                <a:lnTo>
                  <a:pt x="253487" y="191225"/>
                </a:lnTo>
                <a:lnTo>
                  <a:pt x="253487" y="164574"/>
                </a:lnTo>
                <a:lnTo>
                  <a:pt x="238834" y="164574"/>
                </a:lnTo>
                <a:lnTo>
                  <a:pt x="238834" y="134210"/>
                </a:lnTo>
                <a:lnTo>
                  <a:pt x="225037" y="134210"/>
                </a:lnTo>
                <a:lnTo>
                  <a:pt x="225037" y="108510"/>
                </a:lnTo>
                <a:lnTo>
                  <a:pt x="213143" y="108510"/>
                </a:lnTo>
                <a:lnTo>
                  <a:pt x="213143" y="81858"/>
                </a:lnTo>
                <a:lnTo>
                  <a:pt x="176414" y="81858"/>
                </a:lnTo>
                <a:lnTo>
                  <a:pt x="176414" y="52447"/>
                </a:lnTo>
                <a:lnTo>
                  <a:pt x="128647" y="52447"/>
                </a:lnTo>
                <a:lnTo>
                  <a:pt x="128647" y="27603"/>
                </a:lnTo>
                <a:lnTo>
                  <a:pt x="69842" y="27603"/>
                </a:lnTo>
                <a:lnTo>
                  <a:pt x="69842" y="0"/>
                </a:lnTo>
                <a:lnTo>
                  <a:pt x="0" y="0"/>
                </a:lnTo>
              </a:path>
            </a:pathLst>
          </a:custGeom>
          <a:noFill/>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0" name="Freeform 324">
            <a:extLst>
              <a:ext uri="{FF2B5EF4-FFF2-40B4-BE49-F238E27FC236}">
                <a16:creationId xmlns:a16="http://schemas.microsoft.com/office/drawing/2014/main" id="{C927FA48-E434-9C29-40D7-1DC7D3D79D55}"/>
              </a:ext>
            </a:extLst>
          </p:cNvPr>
          <p:cNvSpPr/>
          <p:nvPr/>
        </p:nvSpPr>
        <p:spPr>
          <a:xfrm>
            <a:off x="1337833" y="2128113"/>
            <a:ext cx="4209585" cy="1261988"/>
          </a:xfrm>
          <a:custGeom>
            <a:avLst/>
            <a:gdLst>
              <a:gd name="connsiteX0" fmla="*/ 4765163 w 4765162"/>
              <a:gd name="connsiteY0" fmla="*/ 1180190 h 1180189"/>
              <a:gd name="connsiteX1" fmla="*/ 3126534 w 4765162"/>
              <a:gd name="connsiteY1" fmla="*/ 1180190 h 1180189"/>
              <a:gd name="connsiteX2" fmla="*/ 3126534 w 4765162"/>
              <a:gd name="connsiteY2" fmla="*/ 1154490 h 1180189"/>
              <a:gd name="connsiteX3" fmla="*/ 3100843 w 4765162"/>
              <a:gd name="connsiteY3" fmla="*/ 1154490 h 1180189"/>
              <a:gd name="connsiteX4" fmla="*/ 3100843 w 4765162"/>
              <a:gd name="connsiteY4" fmla="*/ 1137071 h 1180189"/>
              <a:gd name="connsiteX5" fmla="*/ 3090757 w 4765162"/>
              <a:gd name="connsiteY5" fmla="*/ 1137071 h 1180189"/>
              <a:gd name="connsiteX6" fmla="*/ 3090757 w 4765162"/>
              <a:gd name="connsiteY6" fmla="*/ 1126030 h 1180189"/>
              <a:gd name="connsiteX7" fmla="*/ 3022723 w 4765162"/>
              <a:gd name="connsiteY7" fmla="*/ 1126030 h 1180189"/>
              <a:gd name="connsiteX8" fmla="*/ 3022723 w 4765162"/>
              <a:gd name="connsiteY8" fmla="*/ 1102139 h 1180189"/>
              <a:gd name="connsiteX9" fmla="*/ 2956591 w 4765162"/>
              <a:gd name="connsiteY9" fmla="*/ 1102139 h 1180189"/>
              <a:gd name="connsiteX10" fmla="*/ 2956591 w 4765162"/>
              <a:gd name="connsiteY10" fmla="*/ 1078247 h 1180189"/>
              <a:gd name="connsiteX11" fmla="*/ 2771995 w 4765162"/>
              <a:gd name="connsiteY11" fmla="*/ 1078247 h 1180189"/>
              <a:gd name="connsiteX12" fmla="*/ 2771995 w 4765162"/>
              <a:gd name="connsiteY12" fmla="*/ 1058925 h 1180189"/>
              <a:gd name="connsiteX13" fmla="*/ 2569033 w 4765162"/>
              <a:gd name="connsiteY13" fmla="*/ 1058925 h 1180189"/>
              <a:gd name="connsiteX14" fmla="*/ 2569033 w 4765162"/>
              <a:gd name="connsiteY14" fmla="*/ 1044267 h 1180189"/>
              <a:gd name="connsiteX15" fmla="*/ 2467981 w 4765162"/>
              <a:gd name="connsiteY15" fmla="*/ 1044267 h 1180189"/>
              <a:gd name="connsiteX16" fmla="*/ 2467981 w 4765162"/>
              <a:gd name="connsiteY16" fmla="*/ 1024944 h 1180189"/>
              <a:gd name="connsiteX17" fmla="*/ 2320114 w 4765162"/>
              <a:gd name="connsiteY17" fmla="*/ 1024944 h 1180189"/>
              <a:gd name="connsiteX18" fmla="*/ 2320114 w 4765162"/>
              <a:gd name="connsiteY18" fmla="*/ 1011142 h 1180189"/>
              <a:gd name="connsiteX19" fmla="*/ 2176813 w 4765162"/>
              <a:gd name="connsiteY19" fmla="*/ 1011142 h 1180189"/>
              <a:gd name="connsiteX20" fmla="*/ 2176813 w 4765162"/>
              <a:gd name="connsiteY20" fmla="*/ 991820 h 1180189"/>
              <a:gd name="connsiteX21" fmla="*/ 2055588 w 4765162"/>
              <a:gd name="connsiteY21" fmla="*/ 991820 h 1180189"/>
              <a:gd name="connsiteX22" fmla="*/ 2055588 w 4765162"/>
              <a:gd name="connsiteY22" fmla="*/ 975353 h 1180189"/>
              <a:gd name="connsiteX23" fmla="*/ 1925134 w 4765162"/>
              <a:gd name="connsiteY23" fmla="*/ 975353 h 1180189"/>
              <a:gd name="connsiteX24" fmla="*/ 1925134 w 4765162"/>
              <a:gd name="connsiteY24" fmla="*/ 964312 h 1180189"/>
              <a:gd name="connsiteX25" fmla="*/ 1743296 w 4765162"/>
              <a:gd name="connsiteY25" fmla="*/ 964312 h 1180189"/>
              <a:gd name="connsiteX26" fmla="*/ 1743296 w 4765162"/>
              <a:gd name="connsiteY26" fmla="*/ 949558 h 1180189"/>
              <a:gd name="connsiteX27" fmla="*/ 1666127 w 4765162"/>
              <a:gd name="connsiteY27" fmla="*/ 949558 h 1180189"/>
              <a:gd name="connsiteX28" fmla="*/ 1666127 w 4765162"/>
              <a:gd name="connsiteY28" fmla="*/ 920241 h 1180189"/>
              <a:gd name="connsiteX29" fmla="*/ 1563267 w 4765162"/>
              <a:gd name="connsiteY29" fmla="*/ 920241 h 1180189"/>
              <a:gd name="connsiteX30" fmla="*/ 1563267 w 4765162"/>
              <a:gd name="connsiteY30" fmla="*/ 906440 h 1180189"/>
              <a:gd name="connsiteX31" fmla="*/ 1518260 w 4765162"/>
              <a:gd name="connsiteY31" fmla="*/ 906440 h 1180189"/>
              <a:gd name="connsiteX32" fmla="*/ 1518260 w 4765162"/>
              <a:gd name="connsiteY32" fmla="*/ 892638 h 1180189"/>
              <a:gd name="connsiteX33" fmla="*/ 1455840 w 4765162"/>
              <a:gd name="connsiteY33" fmla="*/ 892638 h 1180189"/>
              <a:gd name="connsiteX34" fmla="*/ 1455840 w 4765162"/>
              <a:gd name="connsiteY34" fmla="*/ 878836 h 1180189"/>
              <a:gd name="connsiteX35" fmla="*/ 1437475 w 4765162"/>
              <a:gd name="connsiteY35" fmla="*/ 878836 h 1180189"/>
              <a:gd name="connsiteX36" fmla="*/ 1437475 w 4765162"/>
              <a:gd name="connsiteY36" fmla="*/ 853137 h 1180189"/>
              <a:gd name="connsiteX37" fmla="*/ 1388757 w 4765162"/>
              <a:gd name="connsiteY37" fmla="*/ 853137 h 1180189"/>
              <a:gd name="connsiteX38" fmla="*/ 1388757 w 4765162"/>
              <a:gd name="connsiteY38" fmla="*/ 839335 h 1180189"/>
              <a:gd name="connsiteX39" fmla="*/ 1348317 w 4765162"/>
              <a:gd name="connsiteY39" fmla="*/ 839335 h 1180189"/>
              <a:gd name="connsiteX40" fmla="*/ 1348317 w 4765162"/>
              <a:gd name="connsiteY40" fmla="*/ 821916 h 1180189"/>
              <a:gd name="connsiteX41" fmla="*/ 1293223 w 4765162"/>
              <a:gd name="connsiteY41" fmla="*/ 821916 h 1180189"/>
              <a:gd name="connsiteX42" fmla="*/ 1293223 w 4765162"/>
              <a:gd name="connsiteY42" fmla="*/ 809923 h 1180189"/>
              <a:gd name="connsiteX43" fmla="*/ 1274859 w 4765162"/>
              <a:gd name="connsiteY43" fmla="*/ 809923 h 1180189"/>
              <a:gd name="connsiteX44" fmla="*/ 1274859 w 4765162"/>
              <a:gd name="connsiteY44" fmla="*/ 796121 h 1180189"/>
              <a:gd name="connsiteX45" fmla="*/ 1230803 w 4765162"/>
              <a:gd name="connsiteY45" fmla="*/ 796121 h 1180189"/>
              <a:gd name="connsiteX46" fmla="*/ 1230803 w 4765162"/>
              <a:gd name="connsiteY46" fmla="*/ 769470 h 1180189"/>
              <a:gd name="connsiteX47" fmla="*/ 1195882 w 4765162"/>
              <a:gd name="connsiteY47" fmla="*/ 769470 h 1180189"/>
              <a:gd name="connsiteX48" fmla="*/ 1195882 w 4765162"/>
              <a:gd name="connsiteY48" fmla="*/ 754811 h 1180189"/>
              <a:gd name="connsiteX49" fmla="*/ 1149923 w 4765162"/>
              <a:gd name="connsiteY49" fmla="*/ 754811 h 1180189"/>
              <a:gd name="connsiteX50" fmla="*/ 1149923 w 4765162"/>
              <a:gd name="connsiteY50" fmla="*/ 741010 h 1180189"/>
              <a:gd name="connsiteX51" fmla="*/ 1124232 w 4765162"/>
              <a:gd name="connsiteY51" fmla="*/ 741010 h 1180189"/>
              <a:gd name="connsiteX52" fmla="*/ 1124232 w 4765162"/>
              <a:gd name="connsiteY52" fmla="*/ 724447 h 1180189"/>
              <a:gd name="connsiteX53" fmla="*/ 1059052 w 4765162"/>
              <a:gd name="connsiteY53" fmla="*/ 724447 h 1180189"/>
              <a:gd name="connsiteX54" fmla="*/ 1059052 w 4765162"/>
              <a:gd name="connsiteY54" fmla="*/ 712549 h 1180189"/>
              <a:gd name="connsiteX55" fmla="*/ 1052106 w 4765162"/>
              <a:gd name="connsiteY55" fmla="*/ 712549 h 1180189"/>
              <a:gd name="connsiteX56" fmla="*/ 1052106 w 4765162"/>
              <a:gd name="connsiteY56" fmla="*/ 687706 h 1180189"/>
              <a:gd name="connsiteX57" fmla="*/ 1025939 w 4765162"/>
              <a:gd name="connsiteY57" fmla="*/ 687706 h 1180189"/>
              <a:gd name="connsiteX58" fmla="*/ 1025939 w 4765162"/>
              <a:gd name="connsiteY58" fmla="*/ 671620 h 1180189"/>
              <a:gd name="connsiteX59" fmla="*/ 977696 w 4765162"/>
              <a:gd name="connsiteY59" fmla="*/ 671620 h 1180189"/>
              <a:gd name="connsiteX60" fmla="*/ 977696 w 4765162"/>
              <a:gd name="connsiteY60" fmla="*/ 658294 h 1180189"/>
              <a:gd name="connsiteX61" fmla="*/ 957048 w 4765162"/>
              <a:gd name="connsiteY61" fmla="*/ 658294 h 1180189"/>
              <a:gd name="connsiteX62" fmla="*/ 957048 w 4765162"/>
              <a:gd name="connsiteY62" fmla="*/ 644112 h 1180189"/>
              <a:gd name="connsiteX63" fmla="*/ 930881 w 4765162"/>
              <a:gd name="connsiteY63" fmla="*/ 644112 h 1180189"/>
              <a:gd name="connsiteX64" fmla="*/ 930881 w 4765162"/>
              <a:gd name="connsiteY64" fmla="*/ 630310 h 1180189"/>
              <a:gd name="connsiteX65" fmla="*/ 901003 w 4765162"/>
              <a:gd name="connsiteY65" fmla="*/ 630310 h 1180189"/>
              <a:gd name="connsiteX66" fmla="*/ 901003 w 4765162"/>
              <a:gd name="connsiteY66" fmla="*/ 605467 h 1180189"/>
              <a:gd name="connsiteX67" fmla="*/ 858755 w 4765162"/>
              <a:gd name="connsiteY67" fmla="*/ 605467 h 1180189"/>
              <a:gd name="connsiteX68" fmla="*/ 858755 w 4765162"/>
              <a:gd name="connsiteY68" fmla="*/ 574723 h 1180189"/>
              <a:gd name="connsiteX69" fmla="*/ 759606 w 4765162"/>
              <a:gd name="connsiteY69" fmla="*/ 574723 h 1180189"/>
              <a:gd name="connsiteX70" fmla="*/ 759606 w 4765162"/>
              <a:gd name="connsiteY70" fmla="*/ 557780 h 1180189"/>
              <a:gd name="connsiteX71" fmla="*/ 747616 w 4765162"/>
              <a:gd name="connsiteY71" fmla="*/ 557780 h 1180189"/>
              <a:gd name="connsiteX72" fmla="*/ 747616 w 4765162"/>
              <a:gd name="connsiteY72" fmla="*/ 549023 h 1180189"/>
              <a:gd name="connsiteX73" fmla="*/ 739814 w 4765162"/>
              <a:gd name="connsiteY73" fmla="*/ 549023 h 1180189"/>
              <a:gd name="connsiteX74" fmla="*/ 739814 w 4765162"/>
              <a:gd name="connsiteY74" fmla="*/ 531985 h 1180189"/>
              <a:gd name="connsiteX75" fmla="*/ 726112 w 4765162"/>
              <a:gd name="connsiteY75" fmla="*/ 531985 h 1180189"/>
              <a:gd name="connsiteX76" fmla="*/ 726112 w 4765162"/>
              <a:gd name="connsiteY76" fmla="*/ 521419 h 1180189"/>
              <a:gd name="connsiteX77" fmla="*/ 625916 w 4765162"/>
              <a:gd name="connsiteY77" fmla="*/ 521419 h 1180189"/>
              <a:gd name="connsiteX78" fmla="*/ 625916 w 4765162"/>
              <a:gd name="connsiteY78" fmla="*/ 495720 h 1180189"/>
              <a:gd name="connsiteX79" fmla="*/ 615354 w 4765162"/>
              <a:gd name="connsiteY79" fmla="*/ 495720 h 1180189"/>
              <a:gd name="connsiteX80" fmla="*/ 615354 w 4765162"/>
              <a:gd name="connsiteY80" fmla="*/ 465832 h 1180189"/>
              <a:gd name="connsiteX81" fmla="*/ 600225 w 4765162"/>
              <a:gd name="connsiteY81" fmla="*/ 465832 h 1180189"/>
              <a:gd name="connsiteX82" fmla="*/ 600225 w 4765162"/>
              <a:gd name="connsiteY82" fmla="*/ 440132 h 1180189"/>
              <a:gd name="connsiteX83" fmla="*/ 544655 w 4765162"/>
              <a:gd name="connsiteY83" fmla="*/ 440132 h 1180189"/>
              <a:gd name="connsiteX84" fmla="*/ 544655 w 4765162"/>
              <a:gd name="connsiteY84" fmla="*/ 427282 h 1180189"/>
              <a:gd name="connsiteX85" fmla="*/ 496032 w 4765162"/>
              <a:gd name="connsiteY85" fmla="*/ 427282 h 1180189"/>
              <a:gd name="connsiteX86" fmla="*/ 496032 w 4765162"/>
              <a:gd name="connsiteY86" fmla="*/ 399203 h 1180189"/>
              <a:gd name="connsiteX87" fmla="*/ 473005 w 4765162"/>
              <a:gd name="connsiteY87" fmla="*/ 399203 h 1180189"/>
              <a:gd name="connsiteX88" fmla="*/ 473005 w 4765162"/>
              <a:gd name="connsiteY88" fmla="*/ 360177 h 1180189"/>
              <a:gd name="connsiteX89" fmla="*/ 445506 w 4765162"/>
              <a:gd name="connsiteY89" fmla="*/ 360177 h 1180189"/>
              <a:gd name="connsiteX90" fmla="*/ 445506 w 4765162"/>
              <a:gd name="connsiteY90" fmla="*/ 345519 h 1180189"/>
              <a:gd name="connsiteX91" fmla="*/ 427998 w 4765162"/>
              <a:gd name="connsiteY91" fmla="*/ 345519 h 1180189"/>
              <a:gd name="connsiteX92" fmla="*/ 427998 w 4765162"/>
              <a:gd name="connsiteY92" fmla="*/ 334002 h 1180189"/>
              <a:gd name="connsiteX93" fmla="*/ 402782 w 4765162"/>
              <a:gd name="connsiteY93" fmla="*/ 334002 h 1180189"/>
              <a:gd name="connsiteX94" fmla="*/ 402782 w 4765162"/>
              <a:gd name="connsiteY94" fmla="*/ 306017 h 1180189"/>
              <a:gd name="connsiteX95" fmla="*/ 391745 w 4765162"/>
              <a:gd name="connsiteY95" fmla="*/ 306017 h 1180189"/>
              <a:gd name="connsiteX96" fmla="*/ 391745 w 4765162"/>
              <a:gd name="connsiteY96" fmla="*/ 254047 h 1180189"/>
              <a:gd name="connsiteX97" fmla="*/ 375188 w 4765162"/>
              <a:gd name="connsiteY97" fmla="*/ 254047 h 1180189"/>
              <a:gd name="connsiteX98" fmla="*/ 375188 w 4765162"/>
              <a:gd name="connsiteY98" fmla="*/ 238912 h 1180189"/>
              <a:gd name="connsiteX99" fmla="*/ 337603 w 4765162"/>
              <a:gd name="connsiteY99" fmla="*/ 238912 h 1180189"/>
              <a:gd name="connsiteX100" fmla="*/ 337603 w 4765162"/>
              <a:gd name="connsiteY100" fmla="*/ 199411 h 1180189"/>
              <a:gd name="connsiteX101" fmla="*/ 314100 w 4765162"/>
              <a:gd name="connsiteY101" fmla="*/ 199411 h 1180189"/>
              <a:gd name="connsiteX102" fmla="*/ 314100 w 4765162"/>
              <a:gd name="connsiteY102" fmla="*/ 185133 h 1180189"/>
              <a:gd name="connsiteX103" fmla="*/ 306773 w 4765162"/>
              <a:gd name="connsiteY103" fmla="*/ 185133 h 1180189"/>
              <a:gd name="connsiteX104" fmla="*/ 306773 w 4765162"/>
              <a:gd name="connsiteY104" fmla="*/ 159434 h 1180189"/>
              <a:gd name="connsiteX105" fmla="*/ 191067 w 4765162"/>
              <a:gd name="connsiteY105" fmla="*/ 159434 h 1180189"/>
              <a:gd name="connsiteX106" fmla="*/ 191067 w 4765162"/>
              <a:gd name="connsiteY106" fmla="*/ 131449 h 1180189"/>
              <a:gd name="connsiteX107" fmla="*/ 178697 w 4765162"/>
              <a:gd name="connsiteY107" fmla="*/ 131449 h 1180189"/>
              <a:gd name="connsiteX108" fmla="*/ 178697 w 4765162"/>
              <a:gd name="connsiteY108" fmla="*/ 117648 h 1180189"/>
              <a:gd name="connsiteX109" fmla="*/ 167184 w 4765162"/>
              <a:gd name="connsiteY109" fmla="*/ 117648 h 1180189"/>
              <a:gd name="connsiteX110" fmla="*/ 167184 w 4765162"/>
              <a:gd name="connsiteY110" fmla="*/ 105655 h 1180189"/>
              <a:gd name="connsiteX111" fmla="*/ 157573 w 4765162"/>
              <a:gd name="connsiteY111" fmla="*/ 105655 h 1180189"/>
              <a:gd name="connsiteX112" fmla="*/ 157573 w 4765162"/>
              <a:gd name="connsiteY112" fmla="*/ 79955 h 1180189"/>
              <a:gd name="connsiteX113" fmla="*/ 133214 w 4765162"/>
              <a:gd name="connsiteY113" fmla="*/ 79955 h 1180189"/>
              <a:gd name="connsiteX114" fmla="*/ 133214 w 4765162"/>
              <a:gd name="connsiteY114" fmla="*/ 52827 h 1180189"/>
              <a:gd name="connsiteX115" fmla="*/ 87731 w 4765162"/>
              <a:gd name="connsiteY115" fmla="*/ 52827 h 1180189"/>
              <a:gd name="connsiteX116" fmla="*/ 87731 w 4765162"/>
              <a:gd name="connsiteY116" fmla="*/ 39121 h 1180189"/>
              <a:gd name="connsiteX117" fmla="*/ 69366 w 4765162"/>
              <a:gd name="connsiteY117" fmla="*/ 39121 h 1180189"/>
              <a:gd name="connsiteX118" fmla="*/ 69366 w 4765162"/>
              <a:gd name="connsiteY118" fmla="*/ 25319 h 1180189"/>
              <a:gd name="connsiteX119" fmla="*/ 58805 w 4765162"/>
              <a:gd name="connsiteY119" fmla="*/ 25319 h 1180189"/>
              <a:gd name="connsiteX120" fmla="*/ 58805 w 4765162"/>
              <a:gd name="connsiteY120" fmla="*/ 12469 h 1180189"/>
              <a:gd name="connsiteX121" fmla="*/ 11038 w 4765162"/>
              <a:gd name="connsiteY121" fmla="*/ 12469 h 1180189"/>
              <a:gd name="connsiteX122" fmla="*/ 11038 w 4765162"/>
              <a:gd name="connsiteY122" fmla="*/ 0 h 1180189"/>
              <a:gd name="connsiteX123" fmla="*/ 0 w 4765162"/>
              <a:gd name="connsiteY123" fmla="*/ 0 h 118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765162" h="1180189">
                <a:moveTo>
                  <a:pt x="4765163" y="1180190"/>
                </a:moveTo>
                <a:lnTo>
                  <a:pt x="3126534" y="1180190"/>
                </a:lnTo>
                <a:lnTo>
                  <a:pt x="3126534" y="1154490"/>
                </a:lnTo>
                <a:lnTo>
                  <a:pt x="3100843" y="1154490"/>
                </a:lnTo>
                <a:lnTo>
                  <a:pt x="3100843" y="1137071"/>
                </a:lnTo>
                <a:lnTo>
                  <a:pt x="3090757" y="1137071"/>
                </a:lnTo>
                <a:lnTo>
                  <a:pt x="3090757" y="1126030"/>
                </a:lnTo>
                <a:lnTo>
                  <a:pt x="3022723" y="1126030"/>
                </a:lnTo>
                <a:lnTo>
                  <a:pt x="3022723" y="1102139"/>
                </a:lnTo>
                <a:lnTo>
                  <a:pt x="2956591" y="1102139"/>
                </a:lnTo>
                <a:lnTo>
                  <a:pt x="2956591" y="1078247"/>
                </a:lnTo>
                <a:lnTo>
                  <a:pt x="2771995" y="1078247"/>
                </a:lnTo>
                <a:lnTo>
                  <a:pt x="2771995" y="1058925"/>
                </a:lnTo>
                <a:lnTo>
                  <a:pt x="2569033" y="1058925"/>
                </a:lnTo>
                <a:lnTo>
                  <a:pt x="2569033" y="1044267"/>
                </a:lnTo>
                <a:lnTo>
                  <a:pt x="2467981" y="1044267"/>
                </a:lnTo>
                <a:lnTo>
                  <a:pt x="2467981" y="1024944"/>
                </a:lnTo>
                <a:lnTo>
                  <a:pt x="2320114" y="1024944"/>
                </a:lnTo>
                <a:lnTo>
                  <a:pt x="2320114" y="1011142"/>
                </a:lnTo>
                <a:lnTo>
                  <a:pt x="2176813" y="1011142"/>
                </a:lnTo>
                <a:lnTo>
                  <a:pt x="2176813" y="991820"/>
                </a:lnTo>
                <a:lnTo>
                  <a:pt x="2055588" y="991820"/>
                </a:lnTo>
                <a:lnTo>
                  <a:pt x="2055588" y="975353"/>
                </a:lnTo>
                <a:lnTo>
                  <a:pt x="1925134" y="975353"/>
                </a:lnTo>
                <a:lnTo>
                  <a:pt x="1925134" y="964312"/>
                </a:lnTo>
                <a:lnTo>
                  <a:pt x="1743296" y="964312"/>
                </a:lnTo>
                <a:lnTo>
                  <a:pt x="1743296" y="949558"/>
                </a:lnTo>
                <a:lnTo>
                  <a:pt x="1666127" y="949558"/>
                </a:lnTo>
                <a:lnTo>
                  <a:pt x="1666127" y="920241"/>
                </a:lnTo>
                <a:lnTo>
                  <a:pt x="1563267" y="920241"/>
                </a:lnTo>
                <a:lnTo>
                  <a:pt x="1563267" y="906440"/>
                </a:lnTo>
                <a:lnTo>
                  <a:pt x="1518260" y="906440"/>
                </a:lnTo>
                <a:lnTo>
                  <a:pt x="1518260" y="892638"/>
                </a:lnTo>
                <a:lnTo>
                  <a:pt x="1455840" y="892638"/>
                </a:lnTo>
                <a:lnTo>
                  <a:pt x="1455840" y="878836"/>
                </a:lnTo>
                <a:lnTo>
                  <a:pt x="1437475" y="878836"/>
                </a:lnTo>
                <a:lnTo>
                  <a:pt x="1437475" y="853137"/>
                </a:lnTo>
                <a:lnTo>
                  <a:pt x="1388757" y="853137"/>
                </a:lnTo>
                <a:lnTo>
                  <a:pt x="1388757" y="839335"/>
                </a:lnTo>
                <a:lnTo>
                  <a:pt x="1348317" y="839335"/>
                </a:lnTo>
                <a:lnTo>
                  <a:pt x="1348317" y="821916"/>
                </a:lnTo>
                <a:lnTo>
                  <a:pt x="1293223" y="821916"/>
                </a:lnTo>
                <a:lnTo>
                  <a:pt x="1293223" y="809923"/>
                </a:lnTo>
                <a:lnTo>
                  <a:pt x="1274859" y="809923"/>
                </a:lnTo>
                <a:lnTo>
                  <a:pt x="1274859" y="796121"/>
                </a:lnTo>
                <a:lnTo>
                  <a:pt x="1230803" y="796121"/>
                </a:lnTo>
                <a:lnTo>
                  <a:pt x="1230803" y="769470"/>
                </a:lnTo>
                <a:lnTo>
                  <a:pt x="1195882" y="769470"/>
                </a:lnTo>
                <a:lnTo>
                  <a:pt x="1195882" y="754811"/>
                </a:lnTo>
                <a:lnTo>
                  <a:pt x="1149923" y="754811"/>
                </a:lnTo>
                <a:lnTo>
                  <a:pt x="1149923" y="741010"/>
                </a:lnTo>
                <a:lnTo>
                  <a:pt x="1124232" y="741010"/>
                </a:lnTo>
                <a:lnTo>
                  <a:pt x="1124232" y="724447"/>
                </a:lnTo>
                <a:lnTo>
                  <a:pt x="1059052" y="724447"/>
                </a:lnTo>
                <a:lnTo>
                  <a:pt x="1059052" y="712549"/>
                </a:lnTo>
                <a:lnTo>
                  <a:pt x="1052106" y="712549"/>
                </a:lnTo>
                <a:lnTo>
                  <a:pt x="1052106" y="687706"/>
                </a:lnTo>
                <a:lnTo>
                  <a:pt x="1025939" y="687706"/>
                </a:lnTo>
                <a:lnTo>
                  <a:pt x="1025939" y="671620"/>
                </a:lnTo>
                <a:lnTo>
                  <a:pt x="977696" y="671620"/>
                </a:lnTo>
                <a:lnTo>
                  <a:pt x="977696" y="658294"/>
                </a:lnTo>
                <a:lnTo>
                  <a:pt x="957048" y="658294"/>
                </a:lnTo>
                <a:lnTo>
                  <a:pt x="957048" y="644112"/>
                </a:lnTo>
                <a:lnTo>
                  <a:pt x="930881" y="644112"/>
                </a:lnTo>
                <a:lnTo>
                  <a:pt x="930881" y="630310"/>
                </a:lnTo>
                <a:lnTo>
                  <a:pt x="901003" y="630310"/>
                </a:lnTo>
                <a:lnTo>
                  <a:pt x="901003" y="605467"/>
                </a:lnTo>
                <a:lnTo>
                  <a:pt x="858755" y="605467"/>
                </a:lnTo>
                <a:lnTo>
                  <a:pt x="858755" y="574723"/>
                </a:lnTo>
                <a:lnTo>
                  <a:pt x="759606" y="574723"/>
                </a:lnTo>
                <a:lnTo>
                  <a:pt x="759606" y="557780"/>
                </a:lnTo>
                <a:lnTo>
                  <a:pt x="747616" y="557780"/>
                </a:lnTo>
                <a:lnTo>
                  <a:pt x="747616" y="549023"/>
                </a:lnTo>
                <a:lnTo>
                  <a:pt x="739814" y="549023"/>
                </a:lnTo>
                <a:lnTo>
                  <a:pt x="739814" y="531985"/>
                </a:lnTo>
                <a:lnTo>
                  <a:pt x="726112" y="531985"/>
                </a:lnTo>
                <a:lnTo>
                  <a:pt x="726112" y="521419"/>
                </a:lnTo>
                <a:lnTo>
                  <a:pt x="625916" y="521419"/>
                </a:lnTo>
                <a:lnTo>
                  <a:pt x="625916" y="495720"/>
                </a:lnTo>
                <a:lnTo>
                  <a:pt x="615354" y="495720"/>
                </a:lnTo>
                <a:lnTo>
                  <a:pt x="615354" y="465832"/>
                </a:lnTo>
                <a:lnTo>
                  <a:pt x="600225" y="465832"/>
                </a:lnTo>
                <a:lnTo>
                  <a:pt x="600225" y="440132"/>
                </a:lnTo>
                <a:lnTo>
                  <a:pt x="544655" y="440132"/>
                </a:lnTo>
                <a:lnTo>
                  <a:pt x="544655" y="427282"/>
                </a:lnTo>
                <a:lnTo>
                  <a:pt x="496032" y="427282"/>
                </a:lnTo>
                <a:lnTo>
                  <a:pt x="496032" y="399203"/>
                </a:lnTo>
                <a:lnTo>
                  <a:pt x="473005" y="399203"/>
                </a:lnTo>
                <a:lnTo>
                  <a:pt x="473005" y="360177"/>
                </a:lnTo>
                <a:lnTo>
                  <a:pt x="445506" y="360177"/>
                </a:lnTo>
                <a:lnTo>
                  <a:pt x="445506" y="345519"/>
                </a:lnTo>
                <a:lnTo>
                  <a:pt x="427998" y="345519"/>
                </a:lnTo>
                <a:lnTo>
                  <a:pt x="427998" y="334002"/>
                </a:lnTo>
                <a:lnTo>
                  <a:pt x="402782" y="334002"/>
                </a:lnTo>
                <a:lnTo>
                  <a:pt x="402782" y="306017"/>
                </a:lnTo>
                <a:lnTo>
                  <a:pt x="391745" y="306017"/>
                </a:lnTo>
                <a:lnTo>
                  <a:pt x="391745" y="254047"/>
                </a:lnTo>
                <a:lnTo>
                  <a:pt x="375188" y="254047"/>
                </a:lnTo>
                <a:lnTo>
                  <a:pt x="375188" y="238912"/>
                </a:lnTo>
                <a:lnTo>
                  <a:pt x="337603" y="238912"/>
                </a:lnTo>
                <a:lnTo>
                  <a:pt x="337603" y="199411"/>
                </a:lnTo>
                <a:lnTo>
                  <a:pt x="314100" y="199411"/>
                </a:lnTo>
                <a:lnTo>
                  <a:pt x="314100" y="185133"/>
                </a:lnTo>
                <a:lnTo>
                  <a:pt x="306773" y="185133"/>
                </a:lnTo>
                <a:lnTo>
                  <a:pt x="306773" y="159434"/>
                </a:lnTo>
                <a:lnTo>
                  <a:pt x="191067" y="159434"/>
                </a:lnTo>
                <a:lnTo>
                  <a:pt x="191067" y="131449"/>
                </a:lnTo>
                <a:lnTo>
                  <a:pt x="178697" y="131449"/>
                </a:lnTo>
                <a:lnTo>
                  <a:pt x="178697" y="117648"/>
                </a:lnTo>
                <a:lnTo>
                  <a:pt x="167184" y="117648"/>
                </a:lnTo>
                <a:lnTo>
                  <a:pt x="167184" y="105655"/>
                </a:lnTo>
                <a:lnTo>
                  <a:pt x="157573" y="105655"/>
                </a:lnTo>
                <a:lnTo>
                  <a:pt x="157573" y="79955"/>
                </a:lnTo>
                <a:lnTo>
                  <a:pt x="133214" y="79955"/>
                </a:lnTo>
                <a:lnTo>
                  <a:pt x="133214" y="52827"/>
                </a:lnTo>
                <a:lnTo>
                  <a:pt x="87731" y="52827"/>
                </a:lnTo>
                <a:lnTo>
                  <a:pt x="87731" y="39121"/>
                </a:lnTo>
                <a:lnTo>
                  <a:pt x="69366" y="39121"/>
                </a:lnTo>
                <a:lnTo>
                  <a:pt x="69366" y="25319"/>
                </a:lnTo>
                <a:lnTo>
                  <a:pt x="58805" y="25319"/>
                </a:lnTo>
                <a:lnTo>
                  <a:pt x="58805" y="12469"/>
                </a:lnTo>
                <a:lnTo>
                  <a:pt x="11038" y="12469"/>
                </a:lnTo>
                <a:lnTo>
                  <a:pt x="11038" y="0"/>
                </a:lnTo>
                <a:lnTo>
                  <a:pt x="0" y="0"/>
                </a:lnTo>
              </a:path>
            </a:pathLst>
          </a:custGeom>
          <a:noFill/>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1" name="Freeform 325">
            <a:extLst>
              <a:ext uri="{FF2B5EF4-FFF2-40B4-BE49-F238E27FC236}">
                <a16:creationId xmlns:a16="http://schemas.microsoft.com/office/drawing/2014/main" id="{1481D1AB-FFD2-06D8-4EB9-616C2A8283BB}"/>
              </a:ext>
            </a:extLst>
          </p:cNvPr>
          <p:cNvSpPr/>
          <p:nvPr/>
        </p:nvSpPr>
        <p:spPr>
          <a:xfrm>
            <a:off x="5547167"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2" name="Freeform 326">
            <a:extLst>
              <a:ext uri="{FF2B5EF4-FFF2-40B4-BE49-F238E27FC236}">
                <a16:creationId xmlns:a16="http://schemas.microsoft.com/office/drawing/2014/main" id="{75502194-F425-C6ED-26FA-641D58828C96}"/>
              </a:ext>
            </a:extLst>
          </p:cNvPr>
          <p:cNvSpPr/>
          <p:nvPr/>
        </p:nvSpPr>
        <p:spPr>
          <a:xfrm>
            <a:off x="5523379"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4" name="Freeform 327">
            <a:extLst>
              <a:ext uri="{FF2B5EF4-FFF2-40B4-BE49-F238E27FC236}">
                <a16:creationId xmlns:a16="http://schemas.microsoft.com/office/drawing/2014/main" id="{A5EF1846-21C8-709D-DB16-FC9C2FEE30E9}"/>
              </a:ext>
            </a:extLst>
          </p:cNvPr>
          <p:cNvSpPr/>
          <p:nvPr/>
        </p:nvSpPr>
        <p:spPr>
          <a:xfrm>
            <a:off x="5431418"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5" name="Freeform 328">
            <a:extLst>
              <a:ext uri="{FF2B5EF4-FFF2-40B4-BE49-F238E27FC236}">
                <a16:creationId xmlns:a16="http://schemas.microsoft.com/office/drawing/2014/main" id="{E9B85E50-A8A1-7839-949A-EE760E61FA32}"/>
              </a:ext>
            </a:extLst>
          </p:cNvPr>
          <p:cNvSpPr/>
          <p:nvPr/>
        </p:nvSpPr>
        <p:spPr>
          <a:xfrm>
            <a:off x="5407629" y="389534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 name="Freeform 329">
            <a:extLst>
              <a:ext uri="{FF2B5EF4-FFF2-40B4-BE49-F238E27FC236}">
                <a16:creationId xmlns:a16="http://schemas.microsoft.com/office/drawing/2014/main" id="{22D4FC6D-1D45-E898-B375-4BB8AA70326B}"/>
              </a:ext>
            </a:extLst>
          </p:cNvPr>
          <p:cNvSpPr/>
          <p:nvPr/>
        </p:nvSpPr>
        <p:spPr>
          <a:xfrm>
            <a:off x="5318948"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7" name="Freeform 330">
            <a:extLst>
              <a:ext uri="{FF2B5EF4-FFF2-40B4-BE49-F238E27FC236}">
                <a16:creationId xmlns:a16="http://schemas.microsoft.com/office/drawing/2014/main" id="{0AA8F1C9-B60F-D9F8-B98A-310BFEF6A5AD}"/>
              </a:ext>
            </a:extLst>
          </p:cNvPr>
          <p:cNvSpPr/>
          <p:nvPr/>
        </p:nvSpPr>
        <p:spPr>
          <a:xfrm>
            <a:off x="5295158" y="389534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8" name="Freeform 331">
            <a:extLst>
              <a:ext uri="{FF2B5EF4-FFF2-40B4-BE49-F238E27FC236}">
                <a16:creationId xmlns:a16="http://schemas.microsoft.com/office/drawing/2014/main" id="{37979038-CCE9-4BC2-DFB4-E86C81AEB8A1}"/>
              </a:ext>
            </a:extLst>
          </p:cNvPr>
          <p:cNvSpPr/>
          <p:nvPr/>
        </p:nvSpPr>
        <p:spPr>
          <a:xfrm>
            <a:off x="5159825"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9" name="Freeform 332">
            <a:extLst>
              <a:ext uri="{FF2B5EF4-FFF2-40B4-BE49-F238E27FC236}">
                <a16:creationId xmlns:a16="http://schemas.microsoft.com/office/drawing/2014/main" id="{599F74CE-4F6E-E0BF-1208-E98C83C8527C}"/>
              </a:ext>
            </a:extLst>
          </p:cNvPr>
          <p:cNvSpPr/>
          <p:nvPr/>
        </p:nvSpPr>
        <p:spPr>
          <a:xfrm>
            <a:off x="5136033" y="3895348"/>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0" name="Freeform 333">
            <a:extLst>
              <a:ext uri="{FF2B5EF4-FFF2-40B4-BE49-F238E27FC236}">
                <a16:creationId xmlns:a16="http://schemas.microsoft.com/office/drawing/2014/main" id="{2029A967-EE2E-25AC-6DE4-8E686970FFD5}"/>
              </a:ext>
            </a:extLst>
          </p:cNvPr>
          <p:cNvSpPr/>
          <p:nvPr/>
        </p:nvSpPr>
        <p:spPr>
          <a:xfrm>
            <a:off x="4915803"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1" name="Freeform 334">
            <a:extLst>
              <a:ext uri="{FF2B5EF4-FFF2-40B4-BE49-F238E27FC236}">
                <a16:creationId xmlns:a16="http://schemas.microsoft.com/office/drawing/2014/main" id="{F88C9F56-DF28-70B1-C93E-D3FC26815080}"/>
              </a:ext>
            </a:extLst>
          </p:cNvPr>
          <p:cNvSpPr/>
          <p:nvPr/>
        </p:nvSpPr>
        <p:spPr>
          <a:xfrm>
            <a:off x="4892012" y="389534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2" name="Freeform 335">
            <a:extLst>
              <a:ext uri="{FF2B5EF4-FFF2-40B4-BE49-F238E27FC236}">
                <a16:creationId xmlns:a16="http://schemas.microsoft.com/office/drawing/2014/main" id="{55C3E802-BD8E-852A-A21D-1FD7457E46F9}"/>
              </a:ext>
            </a:extLst>
          </p:cNvPr>
          <p:cNvSpPr/>
          <p:nvPr/>
        </p:nvSpPr>
        <p:spPr>
          <a:xfrm>
            <a:off x="4840485"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3" name="Freeform 336">
            <a:extLst>
              <a:ext uri="{FF2B5EF4-FFF2-40B4-BE49-F238E27FC236}">
                <a16:creationId xmlns:a16="http://schemas.microsoft.com/office/drawing/2014/main" id="{BEDE59B3-CE71-D87F-0D41-A7713FA4B6D7}"/>
              </a:ext>
            </a:extLst>
          </p:cNvPr>
          <p:cNvSpPr/>
          <p:nvPr/>
        </p:nvSpPr>
        <p:spPr>
          <a:xfrm>
            <a:off x="4816694" y="389534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4" name="Freeform 337">
            <a:extLst>
              <a:ext uri="{FF2B5EF4-FFF2-40B4-BE49-F238E27FC236}">
                <a16:creationId xmlns:a16="http://schemas.microsoft.com/office/drawing/2014/main" id="{AC118E1B-A6DD-43F2-704A-CCBE2FEBA58E}"/>
              </a:ext>
            </a:extLst>
          </p:cNvPr>
          <p:cNvSpPr/>
          <p:nvPr/>
        </p:nvSpPr>
        <p:spPr>
          <a:xfrm>
            <a:off x="4666063"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5" name="Freeform 338">
            <a:extLst>
              <a:ext uri="{FF2B5EF4-FFF2-40B4-BE49-F238E27FC236}">
                <a16:creationId xmlns:a16="http://schemas.microsoft.com/office/drawing/2014/main" id="{6E336833-E927-2658-EF3C-9BA09B7EF223}"/>
              </a:ext>
            </a:extLst>
          </p:cNvPr>
          <p:cNvSpPr/>
          <p:nvPr/>
        </p:nvSpPr>
        <p:spPr>
          <a:xfrm>
            <a:off x="4642272" y="389534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6" name="Freeform 339">
            <a:extLst>
              <a:ext uri="{FF2B5EF4-FFF2-40B4-BE49-F238E27FC236}">
                <a16:creationId xmlns:a16="http://schemas.microsoft.com/office/drawing/2014/main" id="{BBFEF733-7CD4-4576-ED1E-6B54A3A26EBB}"/>
              </a:ext>
            </a:extLst>
          </p:cNvPr>
          <p:cNvSpPr/>
          <p:nvPr/>
        </p:nvSpPr>
        <p:spPr>
          <a:xfrm>
            <a:off x="4630840"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7" name="Freeform 340">
            <a:extLst>
              <a:ext uri="{FF2B5EF4-FFF2-40B4-BE49-F238E27FC236}">
                <a16:creationId xmlns:a16="http://schemas.microsoft.com/office/drawing/2014/main" id="{0AB82A6A-1F75-7940-A879-7E86F2177584}"/>
              </a:ext>
            </a:extLst>
          </p:cNvPr>
          <p:cNvSpPr/>
          <p:nvPr/>
        </p:nvSpPr>
        <p:spPr>
          <a:xfrm>
            <a:off x="4607052" y="389534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 name="Freeform 341">
            <a:extLst>
              <a:ext uri="{FF2B5EF4-FFF2-40B4-BE49-F238E27FC236}">
                <a16:creationId xmlns:a16="http://schemas.microsoft.com/office/drawing/2014/main" id="{1933C696-4BB9-296D-B93A-ACCB81F1B485}"/>
              </a:ext>
            </a:extLst>
          </p:cNvPr>
          <p:cNvSpPr/>
          <p:nvPr/>
        </p:nvSpPr>
        <p:spPr>
          <a:xfrm>
            <a:off x="4620335"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9" name="Freeform 342">
            <a:extLst>
              <a:ext uri="{FF2B5EF4-FFF2-40B4-BE49-F238E27FC236}">
                <a16:creationId xmlns:a16="http://schemas.microsoft.com/office/drawing/2014/main" id="{0035C962-6744-32F0-257D-3BE2142C8F6C}"/>
              </a:ext>
            </a:extLst>
          </p:cNvPr>
          <p:cNvSpPr/>
          <p:nvPr/>
        </p:nvSpPr>
        <p:spPr>
          <a:xfrm>
            <a:off x="4596545" y="389534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0" name="Freeform 343">
            <a:extLst>
              <a:ext uri="{FF2B5EF4-FFF2-40B4-BE49-F238E27FC236}">
                <a16:creationId xmlns:a16="http://schemas.microsoft.com/office/drawing/2014/main" id="{CED7AE45-F2D7-BDDC-E9C5-0F75D7DBE7F1}"/>
              </a:ext>
            </a:extLst>
          </p:cNvPr>
          <p:cNvSpPr/>
          <p:nvPr/>
        </p:nvSpPr>
        <p:spPr>
          <a:xfrm>
            <a:off x="4549808" y="386654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1" name="Freeform 344">
            <a:extLst>
              <a:ext uri="{FF2B5EF4-FFF2-40B4-BE49-F238E27FC236}">
                <a16:creationId xmlns:a16="http://schemas.microsoft.com/office/drawing/2014/main" id="{8B4D62F1-CA27-C35E-D988-7C0013D302B1}"/>
              </a:ext>
            </a:extLst>
          </p:cNvPr>
          <p:cNvSpPr/>
          <p:nvPr/>
        </p:nvSpPr>
        <p:spPr>
          <a:xfrm>
            <a:off x="4526020" y="389534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2" name="Freeform 345">
            <a:extLst>
              <a:ext uri="{FF2B5EF4-FFF2-40B4-BE49-F238E27FC236}">
                <a16:creationId xmlns:a16="http://schemas.microsoft.com/office/drawing/2014/main" id="{8506CEDC-4A13-A6A1-7328-2557521FF943}"/>
              </a:ext>
            </a:extLst>
          </p:cNvPr>
          <p:cNvSpPr/>
          <p:nvPr/>
        </p:nvSpPr>
        <p:spPr>
          <a:xfrm>
            <a:off x="4229796"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3" name="Freeform 346">
            <a:extLst>
              <a:ext uri="{FF2B5EF4-FFF2-40B4-BE49-F238E27FC236}">
                <a16:creationId xmlns:a16="http://schemas.microsoft.com/office/drawing/2014/main" id="{3EF2ED56-5FD7-AC31-FD96-D51E2767D93C}"/>
              </a:ext>
            </a:extLst>
          </p:cNvPr>
          <p:cNvSpPr/>
          <p:nvPr/>
        </p:nvSpPr>
        <p:spPr>
          <a:xfrm>
            <a:off x="4206006" y="3809345"/>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4" name="Freeform 347">
            <a:extLst>
              <a:ext uri="{FF2B5EF4-FFF2-40B4-BE49-F238E27FC236}">
                <a16:creationId xmlns:a16="http://schemas.microsoft.com/office/drawing/2014/main" id="{15D41C30-72F9-407A-8E50-AB7C33BD2A76}"/>
              </a:ext>
            </a:extLst>
          </p:cNvPr>
          <p:cNvSpPr/>
          <p:nvPr/>
        </p:nvSpPr>
        <p:spPr>
          <a:xfrm>
            <a:off x="4103961"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5" name="Freeform 348">
            <a:extLst>
              <a:ext uri="{FF2B5EF4-FFF2-40B4-BE49-F238E27FC236}">
                <a16:creationId xmlns:a16="http://schemas.microsoft.com/office/drawing/2014/main" id="{1BC0D797-951C-9A69-652D-3EEF13825873}"/>
              </a:ext>
            </a:extLst>
          </p:cNvPr>
          <p:cNvSpPr/>
          <p:nvPr/>
        </p:nvSpPr>
        <p:spPr>
          <a:xfrm>
            <a:off x="4080171" y="3809345"/>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6" name="Freeform 349">
            <a:extLst>
              <a:ext uri="{FF2B5EF4-FFF2-40B4-BE49-F238E27FC236}">
                <a16:creationId xmlns:a16="http://schemas.microsoft.com/office/drawing/2014/main" id="{BD4BAF1B-3955-1A56-3254-FC9510951734}"/>
              </a:ext>
            </a:extLst>
          </p:cNvPr>
          <p:cNvSpPr/>
          <p:nvPr/>
        </p:nvSpPr>
        <p:spPr>
          <a:xfrm>
            <a:off x="4167845"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7" name="Freeform 350">
            <a:extLst>
              <a:ext uri="{FF2B5EF4-FFF2-40B4-BE49-F238E27FC236}">
                <a16:creationId xmlns:a16="http://schemas.microsoft.com/office/drawing/2014/main" id="{E5897725-DA22-5EA3-C8A3-5142B282704E}"/>
              </a:ext>
            </a:extLst>
          </p:cNvPr>
          <p:cNvSpPr/>
          <p:nvPr/>
        </p:nvSpPr>
        <p:spPr>
          <a:xfrm>
            <a:off x="4144055" y="380934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8" name="Freeform 351">
            <a:extLst>
              <a:ext uri="{FF2B5EF4-FFF2-40B4-BE49-F238E27FC236}">
                <a16:creationId xmlns:a16="http://schemas.microsoft.com/office/drawing/2014/main" id="{BA0A8EA5-4FCB-80CF-0C9E-22804EF3DC80}"/>
              </a:ext>
            </a:extLst>
          </p:cNvPr>
          <p:cNvSpPr/>
          <p:nvPr/>
        </p:nvSpPr>
        <p:spPr>
          <a:xfrm>
            <a:off x="3976276"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69" name="Freeform 352">
            <a:extLst>
              <a:ext uri="{FF2B5EF4-FFF2-40B4-BE49-F238E27FC236}">
                <a16:creationId xmlns:a16="http://schemas.microsoft.com/office/drawing/2014/main" id="{79C69D92-EC84-C006-C062-405752EB5FAB}"/>
              </a:ext>
            </a:extLst>
          </p:cNvPr>
          <p:cNvSpPr/>
          <p:nvPr/>
        </p:nvSpPr>
        <p:spPr>
          <a:xfrm>
            <a:off x="3952483" y="380934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0" name="Freeform 353">
            <a:extLst>
              <a:ext uri="{FF2B5EF4-FFF2-40B4-BE49-F238E27FC236}">
                <a16:creationId xmlns:a16="http://schemas.microsoft.com/office/drawing/2014/main" id="{786F625E-F063-660D-0D5A-7C559FD9C648}"/>
              </a:ext>
            </a:extLst>
          </p:cNvPr>
          <p:cNvSpPr/>
          <p:nvPr/>
        </p:nvSpPr>
        <p:spPr>
          <a:xfrm>
            <a:off x="3941894"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1" name="Freeform 354">
            <a:extLst>
              <a:ext uri="{FF2B5EF4-FFF2-40B4-BE49-F238E27FC236}">
                <a16:creationId xmlns:a16="http://schemas.microsoft.com/office/drawing/2014/main" id="{C05B7E36-EAD5-B0FA-BB0C-2EB9504AB2A6}"/>
              </a:ext>
            </a:extLst>
          </p:cNvPr>
          <p:cNvSpPr/>
          <p:nvPr/>
        </p:nvSpPr>
        <p:spPr>
          <a:xfrm>
            <a:off x="3918188" y="380934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2" name="Freeform 355">
            <a:extLst>
              <a:ext uri="{FF2B5EF4-FFF2-40B4-BE49-F238E27FC236}">
                <a16:creationId xmlns:a16="http://schemas.microsoft.com/office/drawing/2014/main" id="{8224645C-B26C-F3D2-336D-1DB3318BD46D}"/>
              </a:ext>
            </a:extLst>
          </p:cNvPr>
          <p:cNvSpPr/>
          <p:nvPr/>
        </p:nvSpPr>
        <p:spPr>
          <a:xfrm>
            <a:off x="3832282"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3" name="Freeform 356">
            <a:extLst>
              <a:ext uri="{FF2B5EF4-FFF2-40B4-BE49-F238E27FC236}">
                <a16:creationId xmlns:a16="http://schemas.microsoft.com/office/drawing/2014/main" id="{7793441A-E014-FDFF-DBC3-4D94B2D51D1B}"/>
              </a:ext>
            </a:extLst>
          </p:cNvPr>
          <p:cNvSpPr/>
          <p:nvPr/>
        </p:nvSpPr>
        <p:spPr>
          <a:xfrm>
            <a:off x="3808577" y="3809345"/>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4" name="Freeform 357">
            <a:extLst>
              <a:ext uri="{FF2B5EF4-FFF2-40B4-BE49-F238E27FC236}">
                <a16:creationId xmlns:a16="http://schemas.microsoft.com/office/drawing/2014/main" id="{26935324-945B-48E9-AFEC-83A2443A366E}"/>
              </a:ext>
            </a:extLst>
          </p:cNvPr>
          <p:cNvSpPr/>
          <p:nvPr/>
        </p:nvSpPr>
        <p:spPr>
          <a:xfrm>
            <a:off x="3817993"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5" name="Freeform 358">
            <a:extLst>
              <a:ext uri="{FF2B5EF4-FFF2-40B4-BE49-F238E27FC236}">
                <a16:creationId xmlns:a16="http://schemas.microsoft.com/office/drawing/2014/main" id="{B77FD18C-30A0-FD84-F94E-E1B4612762C6}"/>
              </a:ext>
            </a:extLst>
          </p:cNvPr>
          <p:cNvSpPr/>
          <p:nvPr/>
        </p:nvSpPr>
        <p:spPr>
          <a:xfrm>
            <a:off x="3794287" y="380934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6" name="Freeform 359">
            <a:extLst>
              <a:ext uri="{FF2B5EF4-FFF2-40B4-BE49-F238E27FC236}">
                <a16:creationId xmlns:a16="http://schemas.microsoft.com/office/drawing/2014/main" id="{FE6C04DF-FB53-108F-1905-F8139F8000A7}"/>
              </a:ext>
            </a:extLst>
          </p:cNvPr>
          <p:cNvSpPr/>
          <p:nvPr/>
        </p:nvSpPr>
        <p:spPr>
          <a:xfrm>
            <a:off x="3807570"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7" name="Freeform 360">
            <a:extLst>
              <a:ext uri="{FF2B5EF4-FFF2-40B4-BE49-F238E27FC236}">
                <a16:creationId xmlns:a16="http://schemas.microsoft.com/office/drawing/2014/main" id="{2078DDCB-80DA-EE8A-CB8E-94B2152BE10B}"/>
              </a:ext>
            </a:extLst>
          </p:cNvPr>
          <p:cNvSpPr/>
          <p:nvPr/>
        </p:nvSpPr>
        <p:spPr>
          <a:xfrm>
            <a:off x="3783777" y="380934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8" name="Freeform 361">
            <a:extLst>
              <a:ext uri="{FF2B5EF4-FFF2-40B4-BE49-F238E27FC236}">
                <a16:creationId xmlns:a16="http://schemas.microsoft.com/office/drawing/2014/main" id="{C43827A0-2618-B27F-E55B-C45C16680ED7}"/>
              </a:ext>
            </a:extLst>
          </p:cNvPr>
          <p:cNvSpPr/>
          <p:nvPr/>
        </p:nvSpPr>
        <p:spPr>
          <a:xfrm>
            <a:off x="3777979"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79" name="Freeform 362">
            <a:extLst>
              <a:ext uri="{FF2B5EF4-FFF2-40B4-BE49-F238E27FC236}">
                <a16:creationId xmlns:a16="http://schemas.microsoft.com/office/drawing/2014/main" id="{64175DD4-2766-2F70-3967-A142DB4AD0ED}"/>
              </a:ext>
            </a:extLst>
          </p:cNvPr>
          <p:cNvSpPr/>
          <p:nvPr/>
        </p:nvSpPr>
        <p:spPr>
          <a:xfrm>
            <a:off x="3754189" y="3809345"/>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0" name="Freeform 363">
            <a:extLst>
              <a:ext uri="{FF2B5EF4-FFF2-40B4-BE49-F238E27FC236}">
                <a16:creationId xmlns:a16="http://schemas.microsoft.com/office/drawing/2014/main" id="{9FC24490-F9E4-8010-B571-CB0B8F9F7F70}"/>
              </a:ext>
            </a:extLst>
          </p:cNvPr>
          <p:cNvSpPr/>
          <p:nvPr/>
        </p:nvSpPr>
        <p:spPr>
          <a:xfrm>
            <a:off x="3713171" y="3780539"/>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1" name="Freeform 364">
            <a:extLst>
              <a:ext uri="{FF2B5EF4-FFF2-40B4-BE49-F238E27FC236}">
                <a16:creationId xmlns:a16="http://schemas.microsoft.com/office/drawing/2014/main" id="{B907350B-AC01-B605-32F6-77F864F9901E}"/>
              </a:ext>
            </a:extLst>
          </p:cNvPr>
          <p:cNvSpPr/>
          <p:nvPr/>
        </p:nvSpPr>
        <p:spPr>
          <a:xfrm>
            <a:off x="3689381" y="3809345"/>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2" name="Freeform 365">
            <a:extLst>
              <a:ext uri="{FF2B5EF4-FFF2-40B4-BE49-F238E27FC236}">
                <a16:creationId xmlns:a16="http://schemas.microsoft.com/office/drawing/2014/main" id="{0E0C5077-1788-12C2-5E5F-B15EF3740FAD}"/>
              </a:ext>
            </a:extLst>
          </p:cNvPr>
          <p:cNvSpPr/>
          <p:nvPr/>
        </p:nvSpPr>
        <p:spPr>
          <a:xfrm>
            <a:off x="3632475" y="373982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3" name="Freeform 366">
            <a:extLst>
              <a:ext uri="{FF2B5EF4-FFF2-40B4-BE49-F238E27FC236}">
                <a16:creationId xmlns:a16="http://schemas.microsoft.com/office/drawing/2014/main" id="{5166877B-2C45-1AAA-53C7-0690005F8444}"/>
              </a:ext>
            </a:extLst>
          </p:cNvPr>
          <p:cNvSpPr/>
          <p:nvPr/>
        </p:nvSpPr>
        <p:spPr>
          <a:xfrm>
            <a:off x="3608684" y="3768632"/>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4" name="Freeform 367">
            <a:extLst>
              <a:ext uri="{FF2B5EF4-FFF2-40B4-BE49-F238E27FC236}">
                <a16:creationId xmlns:a16="http://schemas.microsoft.com/office/drawing/2014/main" id="{9C579141-B611-8773-099C-E0A2A05731BF}"/>
              </a:ext>
            </a:extLst>
          </p:cNvPr>
          <p:cNvSpPr/>
          <p:nvPr/>
        </p:nvSpPr>
        <p:spPr>
          <a:xfrm>
            <a:off x="3421821" y="370135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5" name="Freeform 368">
            <a:extLst>
              <a:ext uri="{FF2B5EF4-FFF2-40B4-BE49-F238E27FC236}">
                <a16:creationId xmlns:a16="http://schemas.microsoft.com/office/drawing/2014/main" id="{140C8050-3998-4457-8EE4-975E9321FF8F}"/>
              </a:ext>
            </a:extLst>
          </p:cNvPr>
          <p:cNvSpPr/>
          <p:nvPr/>
        </p:nvSpPr>
        <p:spPr>
          <a:xfrm>
            <a:off x="3398033" y="3730055"/>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6" name="Freeform 369">
            <a:extLst>
              <a:ext uri="{FF2B5EF4-FFF2-40B4-BE49-F238E27FC236}">
                <a16:creationId xmlns:a16="http://schemas.microsoft.com/office/drawing/2014/main" id="{CE7D3795-0116-BCE0-0D60-25484346B540}"/>
              </a:ext>
            </a:extLst>
          </p:cNvPr>
          <p:cNvSpPr/>
          <p:nvPr/>
        </p:nvSpPr>
        <p:spPr>
          <a:xfrm>
            <a:off x="3412325" y="370135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7" name="Freeform 370">
            <a:extLst>
              <a:ext uri="{FF2B5EF4-FFF2-40B4-BE49-F238E27FC236}">
                <a16:creationId xmlns:a16="http://schemas.microsoft.com/office/drawing/2014/main" id="{BBD6C08C-0ABA-869B-97E9-9E591826CC18}"/>
              </a:ext>
            </a:extLst>
          </p:cNvPr>
          <p:cNvSpPr/>
          <p:nvPr/>
        </p:nvSpPr>
        <p:spPr>
          <a:xfrm>
            <a:off x="3388533" y="3730055"/>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8" name="Freeform 371">
            <a:extLst>
              <a:ext uri="{FF2B5EF4-FFF2-40B4-BE49-F238E27FC236}">
                <a16:creationId xmlns:a16="http://schemas.microsoft.com/office/drawing/2014/main" id="{F47BE875-7A52-31BF-F29A-17EEB2603549}"/>
              </a:ext>
            </a:extLst>
          </p:cNvPr>
          <p:cNvSpPr/>
          <p:nvPr/>
        </p:nvSpPr>
        <p:spPr>
          <a:xfrm>
            <a:off x="3310024" y="3625219"/>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9" name="Freeform 372">
            <a:extLst>
              <a:ext uri="{FF2B5EF4-FFF2-40B4-BE49-F238E27FC236}">
                <a16:creationId xmlns:a16="http://schemas.microsoft.com/office/drawing/2014/main" id="{7753CFED-E8D3-1EB6-7F66-EE0A8B1208E9}"/>
              </a:ext>
            </a:extLst>
          </p:cNvPr>
          <p:cNvSpPr/>
          <p:nvPr/>
        </p:nvSpPr>
        <p:spPr>
          <a:xfrm>
            <a:off x="3286320" y="3653924"/>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0" name="Freeform 373">
            <a:extLst>
              <a:ext uri="{FF2B5EF4-FFF2-40B4-BE49-F238E27FC236}">
                <a16:creationId xmlns:a16="http://schemas.microsoft.com/office/drawing/2014/main" id="{8F8FAB38-6A33-1320-E9E0-147F832194AA}"/>
              </a:ext>
            </a:extLst>
          </p:cNvPr>
          <p:cNvSpPr/>
          <p:nvPr/>
        </p:nvSpPr>
        <p:spPr>
          <a:xfrm>
            <a:off x="3300525" y="3625219"/>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1" name="Freeform 374">
            <a:extLst>
              <a:ext uri="{FF2B5EF4-FFF2-40B4-BE49-F238E27FC236}">
                <a16:creationId xmlns:a16="http://schemas.microsoft.com/office/drawing/2014/main" id="{C02363A1-36E5-8305-1F9A-7217CA404F32}"/>
              </a:ext>
            </a:extLst>
          </p:cNvPr>
          <p:cNvSpPr/>
          <p:nvPr/>
        </p:nvSpPr>
        <p:spPr>
          <a:xfrm>
            <a:off x="3276735" y="3653924"/>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2" name="Freeform 375">
            <a:extLst>
              <a:ext uri="{FF2B5EF4-FFF2-40B4-BE49-F238E27FC236}">
                <a16:creationId xmlns:a16="http://schemas.microsoft.com/office/drawing/2014/main" id="{F6769E3E-9792-3F09-87CA-834E8E73C9DB}"/>
              </a:ext>
            </a:extLst>
          </p:cNvPr>
          <p:cNvSpPr/>
          <p:nvPr/>
        </p:nvSpPr>
        <p:spPr>
          <a:xfrm>
            <a:off x="3280520" y="3625219"/>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3" name="Freeform 376">
            <a:extLst>
              <a:ext uri="{FF2B5EF4-FFF2-40B4-BE49-F238E27FC236}">
                <a16:creationId xmlns:a16="http://schemas.microsoft.com/office/drawing/2014/main" id="{20727AF7-03DD-883E-F507-B4C1FD7F6629}"/>
              </a:ext>
            </a:extLst>
          </p:cNvPr>
          <p:cNvSpPr/>
          <p:nvPr/>
        </p:nvSpPr>
        <p:spPr>
          <a:xfrm>
            <a:off x="3256731" y="3653924"/>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4" name="Freeform 377">
            <a:extLst>
              <a:ext uri="{FF2B5EF4-FFF2-40B4-BE49-F238E27FC236}">
                <a16:creationId xmlns:a16="http://schemas.microsoft.com/office/drawing/2014/main" id="{B6DBBCB2-7C21-EA7D-DEA9-EA430EEEA5CC}"/>
              </a:ext>
            </a:extLst>
          </p:cNvPr>
          <p:cNvSpPr/>
          <p:nvPr/>
        </p:nvSpPr>
        <p:spPr>
          <a:xfrm>
            <a:off x="2989256" y="3557332"/>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5" name="Freeform 378">
            <a:extLst>
              <a:ext uri="{FF2B5EF4-FFF2-40B4-BE49-F238E27FC236}">
                <a16:creationId xmlns:a16="http://schemas.microsoft.com/office/drawing/2014/main" id="{C1E366C8-D842-1551-8228-EAA57A2EFFEB}"/>
              </a:ext>
            </a:extLst>
          </p:cNvPr>
          <p:cNvSpPr/>
          <p:nvPr/>
        </p:nvSpPr>
        <p:spPr>
          <a:xfrm>
            <a:off x="2965466" y="3586137"/>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6" name="Freeform 379">
            <a:extLst>
              <a:ext uri="{FF2B5EF4-FFF2-40B4-BE49-F238E27FC236}">
                <a16:creationId xmlns:a16="http://schemas.microsoft.com/office/drawing/2014/main" id="{0D9D0F5A-21DC-935C-ECC5-AB572A47B272}"/>
              </a:ext>
            </a:extLst>
          </p:cNvPr>
          <p:cNvSpPr/>
          <p:nvPr/>
        </p:nvSpPr>
        <p:spPr>
          <a:xfrm>
            <a:off x="2898305" y="3524456"/>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7" name="Freeform 380">
            <a:extLst>
              <a:ext uri="{FF2B5EF4-FFF2-40B4-BE49-F238E27FC236}">
                <a16:creationId xmlns:a16="http://schemas.microsoft.com/office/drawing/2014/main" id="{2FB6C86D-F291-7984-9A22-E75C049F1799}"/>
              </a:ext>
            </a:extLst>
          </p:cNvPr>
          <p:cNvSpPr/>
          <p:nvPr/>
        </p:nvSpPr>
        <p:spPr>
          <a:xfrm>
            <a:off x="2874597" y="3553260"/>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8" name="Freeform 381">
            <a:extLst>
              <a:ext uri="{FF2B5EF4-FFF2-40B4-BE49-F238E27FC236}">
                <a16:creationId xmlns:a16="http://schemas.microsoft.com/office/drawing/2014/main" id="{2A2DE41C-61CB-ACCC-DD93-071D07075BD2}"/>
              </a:ext>
            </a:extLst>
          </p:cNvPr>
          <p:cNvSpPr/>
          <p:nvPr/>
        </p:nvSpPr>
        <p:spPr>
          <a:xfrm>
            <a:off x="5402251"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99" name="Freeform 382">
            <a:extLst>
              <a:ext uri="{FF2B5EF4-FFF2-40B4-BE49-F238E27FC236}">
                <a16:creationId xmlns:a16="http://schemas.microsoft.com/office/drawing/2014/main" id="{B18EE1F1-A36F-74ED-5A61-2ACCF7378689}"/>
              </a:ext>
            </a:extLst>
          </p:cNvPr>
          <p:cNvSpPr/>
          <p:nvPr/>
        </p:nvSpPr>
        <p:spPr>
          <a:xfrm>
            <a:off x="5378542"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0" name="Freeform 383">
            <a:extLst>
              <a:ext uri="{FF2B5EF4-FFF2-40B4-BE49-F238E27FC236}">
                <a16:creationId xmlns:a16="http://schemas.microsoft.com/office/drawing/2014/main" id="{F10148C0-E209-9658-6FAA-5438FB9E2E66}"/>
              </a:ext>
            </a:extLst>
          </p:cNvPr>
          <p:cNvSpPr/>
          <p:nvPr/>
        </p:nvSpPr>
        <p:spPr>
          <a:xfrm>
            <a:off x="5388968"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1" name="Freeform 384">
            <a:extLst>
              <a:ext uri="{FF2B5EF4-FFF2-40B4-BE49-F238E27FC236}">
                <a16:creationId xmlns:a16="http://schemas.microsoft.com/office/drawing/2014/main" id="{00F11028-022F-D3F7-244E-86F1F3D46808}"/>
              </a:ext>
            </a:extLst>
          </p:cNvPr>
          <p:cNvSpPr/>
          <p:nvPr/>
        </p:nvSpPr>
        <p:spPr>
          <a:xfrm>
            <a:off x="5365178"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2" name="Freeform 385">
            <a:extLst>
              <a:ext uri="{FF2B5EF4-FFF2-40B4-BE49-F238E27FC236}">
                <a16:creationId xmlns:a16="http://schemas.microsoft.com/office/drawing/2014/main" id="{33F399A7-7ACC-E8C0-152A-69CAE648E39E}"/>
              </a:ext>
            </a:extLst>
          </p:cNvPr>
          <p:cNvSpPr/>
          <p:nvPr/>
        </p:nvSpPr>
        <p:spPr>
          <a:xfrm>
            <a:off x="5211688"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3" name="Freeform 386">
            <a:extLst>
              <a:ext uri="{FF2B5EF4-FFF2-40B4-BE49-F238E27FC236}">
                <a16:creationId xmlns:a16="http://schemas.microsoft.com/office/drawing/2014/main" id="{5CCD1D00-BF13-ABF0-8A47-40126E88DDD6}"/>
              </a:ext>
            </a:extLst>
          </p:cNvPr>
          <p:cNvSpPr/>
          <p:nvPr/>
        </p:nvSpPr>
        <p:spPr>
          <a:xfrm>
            <a:off x="5187898"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4" name="Freeform 387">
            <a:extLst>
              <a:ext uri="{FF2B5EF4-FFF2-40B4-BE49-F238E27FC236}">
                <a16:creationId xmlns:a16="http://schemas.microsoft.com/office/drawing/2014/main" id="{52DDE347-D185-DEE7-DB66-E39E3A78996F}"/>
              </a:ext>
            </a:extLst>
          </p:cNvPr>
          <p:cNvSpPr/>
          <p:nvPr/>
        </p:nvSpPr>
        <p:spPr>
          <a:xfrm>
            <a:off x="5179242"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5" name="Freeform 388">
            <a:extLst>
              <a:ext uri="{FF2B5EF4-FFF2-40B4-BE49-F238E27FC236}">
                <a16:creationId xmlns:a16="http://schemas.microsoft.com/office/drawing/2014/main" id="{0B436FAA-09BA-DB7B-39C3-ECA0ED03DF9F}"/>
              </a:ext>
            </a:extLst>
          </p:cNvPr>
          <p:cNvSpPr/>
          <p:nvPr/>
        </p:nvSpPr>
        <p:spPr>
          <a:xfrm>
            <a:off x="5155453"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6" name="Freeform 389">
            <a:extLst>
              <a:ext uri="{FF2B5EF4-FFF2-40B4-BE49-F238E27FC236}">
                <a16:creationId xmlns:a16="http://schemas.microsoft.com/office/drawing/2014/main" id="{AC7D408E-CA21-AAE5-F5B4-A13BBCE10F46}"/>
              </a:ext>
            </a:extLst>
          </p:cNvPr>
          <p:cNvSpPr/>
          <p:nvPr/>
        </p:nvSpPr>
        <p:spPr>
          <a:xfrm>
            <a:off x="5179242"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7" name="Freeform 390">
            <a:extLst>
              <a:ext uri="{FF2B5EF4-FFF2-40B4-BE49-F238E27FC236}">
                <a16:creationId xmlns:a16="http://schemas.microsoft.com/office/drawing/2014/main" id="{1962FF8F-A38B-9598-AFEC-22C657D94FFB}"/>
              </a:ext>
            </a:extLst>
          </p:cNvPr>
          <p:cNvSpPr/>
          <p:nvPr/>
        </p:nvSpPr>
        <p:spPr>
          <a:xfrm>
            <a:off x="5155453"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8" name="Freeform 391">
            <a:extLst>
              <a:ext uri="{FF2B5EF4-FFF2-40B4-BE49-F238E27FC236}">
                <a16:creationId xmlns:a16="http://schemas.microsoft.com/office/drawing/2014/main" id="{0CE1E7FB-7D67-BA24-4E30-DA8C71AFAECD}"/>
              </a:ext>
            </a:extLst>
          </p:cNvPr>
          <p:cNvSpPr/>
          <p:nvPr/>
        </p:nvSpPr>
        <p:spPr>
          <a:xfrm>
            <a:off x="5102077"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09" name="Freeform 392">
            <a:extLst>
              <a:ext uri="{FF2B5EF4-FFF2-40B4-BE49-F238E27FC236}">
                <a16:creationId xmlns:a16="http://schemas.microsoft.com/office/drawing/2014/main" id="{87AEBAED-67CB-57FB-ABF7-0675B59A0109}"/>
              </a:ext>
            </a:extLst>
          </p:cNvPr>
          <p:cNvSpPr/>
          <p:nvPr/>
        </p:nvSpPr>
        <p:spPr>
          <a:xfrm>
            <a:off x="5078286"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0" name="Freeform 393">
            <a:extLst>
              <a:ext uri="{FF2B5EF4-FFF2-40B4-BE49-F238E27FC236}">
                <a16:creationId xmlns:a16="http://schemas.microsoft.com/office/drawing/2014/main" id="{2DEC13E4-D595-488D-F0D7-54BB3090C541}"/>
              </a:ext>
            </a:extLst>
          </p:cNvPr>
          <p:cNvSpPr/>
          <p:nvPr/>
        </p:nvSpPr>
        <p:spPr>
          <a:xfrm>
            <a:off x="5080136"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1" name="Freeform 394">
            <a:extLst>
              <a:ext uri="{FF2B5EF4-FFF2-40B4-BE49-F238E27FC236}">
                <a16:creationId xmlns:a16="http://schemas.microsoft.com/office/drawing/2014/main" id="{806B3309-004F-00CC-D41C-2F6C602286B9}"/>
              </a:ext>
            </a:extLst>
          </p:cNvPr>
          <p:cNvSpPr/>
          <p:nvPr/>
        </p:nvSpPr>
        <p:spPr>
          <a:xfrm>
            <a:off x="5056345"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2" name="Freeform 395">
            <a:extLst>
              <a:ext uri="{FF2B5EF4-FFF2-40B4-BE49-F238E27FC236}">
                <a16:creationId xmlns:a16="http://schemas.microsoft.com/office/drawing/2014/main" id="{94253FB5-AD03-A036-5ED3-8C62CDD8FFE4}"/>
              </a:ext>
            </a:extLst>
          </p:cNvPr>
          <p:cNvSpPr/>
          <p:nvPr/>
        </p:nvSpPr>
        <p:spPr>
          <a:xfrm>
            <a:off x="5029616"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3" name="Freeform 396">
            <a:extLst>
              <a:ext uri="{FF2B5EF4-FFF2-40B4-BE49-F238E27FC236}">
                <a16:creationId xmlns:a16="http://schemas.microsoft.com/office/drawing/2014/main" id="{0F6FD30F-0E0E-50F7-2907-31F1A63ACAAF}"/>
              </a:ext>
            </a:extLst>
          </p:cNvPr>
          <p:cNvSpPr/>
          <p:nvPr/>
        </p:nvSpPr>
        <p:spPr>
          <a:xfrm>
            <a:off x="5005827"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4" name="Freeform 397">
            <a:extLst>
              <a:ext uri="{FF2B5EF4-FFF2-40B4-BE49-F238E27FC236}">
                <a16:creationId xmlns:a16="http://schemas.microsoft.com/office/drawing/2014/main" id="{70F6B933-132B-817A-C105-701A2F4C9D74}"/>
              </a:ext>
            </a:extLst>
          </p:cNvPr>
          <p:cNvSpPr/>
          <p:nvPr/>
        </p:nvSpPr>
        <p:spPr>
          <a:xfrm>
            <a:off x="4988595"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5" name="Freeform 398">
            <a:extLst>
              <a:ext uri="{FF2B5EF4-FFF2-40B4-BE49-F238E27FC236}">
                <a16:creationId xmlns:a16="http://schemas.microsoft.com/office/drawing/2014/main" id="{64F231AB-CDA0-C84F-F5E8-F3F1B0F5921C}"/>
              </a:ext>
            </a:extLst>
          </p:cNvPr>
          <p:cNvSpPr/>
          <p:nvPr/>
        </p:nvSpPr>
        <p:spPr>
          <a:xfrm>
            <a:off x="4964891"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6" name="Freeform 399">
            <a:extLst>
              <a:ext uri="{FF2B5EF4-FFF2-40B4-BE49-F238E27FC236}">
                <a16:creationId xmlns:a16="http://schemas.microsoft.com/office/drawing/2014/main" id="{DB4AADA4-C72E-9766-5E73-E0DD8E959D4F}"/>
              </a:ext>
            </a:extLst>
          </p:cNvPr>
          <p:cNvSpPr/>
          <p:nvPr/>
        </p:nvSpPr>
        <p:spPr>
          <a:xfrm>
            <a:off x="4983888"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7" name="Freeform 400">
            <a:extLst>
              <a:ext uri="{FF2B5EF4-FFF2-40B4-BE49-F238E27FC236}">
                <a16:creationId xmlns:a16="http://schemas.microsoft.com/office/drawing/2014/main" id="{252A4B6C-2A26-16D8-248F-794C9C76914D}"/>
              </a:ext>
            </a:extLst>
          </p:cNvPr>
          <p:cNvSpPr/>
          <p:nvPr/>
        </p:nvSpPr>
        <p:spPr>
          <a:xfrm>
            <a:off x="4960099"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8" name="Freeform 401">
            <a:extLst>
              <a:ext uri="{FF2B5EF4-FFF2-40B4-BE49-F238E27FC236}">
                <a16:creationId xmlns:a16="http://schemas.microsoft.com/office/drawing/2014/main" id="{3378B0BC-E188-83A2-22E6-421C4A71511C}"/>
              </a:ext>
            </a:extLst>
          </p:cNvPr>
          <p:cNvSpPr/>
          <p:nvPr/>
        </p:nvSpPr>
        <p:spPr>
          <a:xfrm>
            <a:off x="4914289"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19" name="Freeform 402">
            <a:extLst>
              <a:ext uri="{FF2B5EF4-FFF2-40B4-BE49-F238E27FC236}">
                <a16:creationId xmlns:a16="http://schemas.microsoft.com/office/drawing/2014/main" id="{9DADE079-9B21-5221-A742-A0B2F1A6CCC8}"/>
              </a:ext>
            </a:extLst>
          </p:cNvPr>
          <p:cNvSpPr/>
          <p:nvPr/>
        </p:nvSpPr>
        <p:spPr>
          <a:xfrm>
            <a:off x="4890499"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0" name="Freeform 403">
            <a:extLst>
              <a:ext uri="{FF2B5EF4-FFF2-40B4-BE49-F238E27FC236}">
                <a16:creationId xmlns:a16="http://schemas.microsoft.com/office/drawing/2014/main" id="{377D960B-E537-FE32-5AB0-064BACEBE018}"/>
              </a:ext>
            </a:extLst>
          </p:cNvPr>
          <p:cNvSpPr/>
          <p:nvPr/>
        </p:nvSpPr>
        <p:spPr>
          <a:xfrm>
            <a:off x="4872343"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1" name="Freeform 404">
            <a:extLst>
              <a:ext uri="{FF2B5EF4-FFF2-40B4-BE49-F238E27FC236}">
                <a16:creationId xmlns:a16="http://schemas.microsoft.com/office/drawing/2014/main" id="{142ECC78-8C7B-44B7-A19D-561E88F8C194}"/>
              </a:ext>
            </a:extLst>
          </p:cNvPr>
          <p:cNvSpPr/>
          <p:nvPr/>
        </p:nvSpPr>
        <p:spPr>
          <a:xfrm>
            <a:off x="4848555"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2" name="Freeform 405">
            <a:extLst>
              <a:ext uri="{FF2B5EF4-FFF2-40B4-BE49-F238E27FC236}">
                <a16:creationId xmlns:a16="http://schemas.microsoft.com/office/drawing/2014/main" id="{130A6838-0659-5294-DBBA-4D8286865965}"/>
              </a:ext>
            </a:extLst>
          </p:cNvPr>
          <p:cNvSpPr/>
          <p:nvPr/>
        </p:nvSpPr>
        <p:spPr>
          <a:xfrm>
            <a:off x="4865701"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3" name="Freeform 406">
            <a:extLst>
              <a:ext uri="{FF2B5EF4-FFF2-40B4-BE49-F238E27FC236}">
                <a16:creationId xmlns:a16="http://schemas.microsoft.com/office/drawing/2014/main" id="{E53A208D-3363-AEFE-3B89-51EB7EF62FDC}"/>
              </a:ext>
            </a:extLst>
          </p:cNvPr>
          <p:cNvSpPr/>
          <p:nvPr/>
        </p:nvSpPr>
        <p:spPr>
          <a:xfrm>
            <a:off x="4841912"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4" name="Freeform 407">
            <a:extLst>
              <a:ext uri="{FF2B5EF4-FFF2-40B4-BE49-F238E27FC236}">
                <a16:creationId xmlns:a16="http://schemas.microsoft.com/office/drawing/2014/main" id="{77E03172-3D19-430C-8087-1505D8298E2A}"/>
              </a:ext>
            </a:extLst>
          </p:cNvPr>
          <p:cNvSpPr/>
          <p:nvPr/>
        </p:nvSpPr>
        <p:spPr>
          <a:xfrm>
            <a:off x="4860910"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5" name="Freeform 408">
            <a:extLst>
              <a:ext uri="{FF2B5EF4-FFF2-40B4-BE49-F238E27FC236}">
                <a16:creationId xmlns:a16="http://schemas.microsoft.com/office/drawing/2014/main" id="{1DBAF62F-51D6-4DBE-DE0D-BF63C4462035}"/>
              </a:ext>
            </a:extLst>
          </p:cNvPr>
          <p:cNvSpPr/>
          <p:nvPr/>
        </p:nvSpPr>
        <p:spPr>
          <a:xfrm>
            <a:off x="4837120"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6" name="Freeform 409">
            <a:extLst>
              <a:ext uri="{FF2B5EF4-FFF2-40B4-BE49-F238E27FC236}">
                <a16:creationId xmlns:a16="http://schemas.microsoft.com/office/drawing/2014/main" id="{CD3B8B12-D455-FAA1-BAB7-3E78A4118C89}"/>
              </a:ext>
            </a:extLst>
          </p:cNvPr>
          <p:cNvSpPr/>
          <p:nvPr/>
        </p:nvSpPr>
        <p:spPr>
          <a:xfrm>
            <a:off x="4840905"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7" name="Freeform 410">
            <a:extLst>
              <a:ext uri="{FF2B5EF4-FFF2-40B4-BE49-F238E27FC236}">
                <a16:creationId xmlns:a16="http://schemas.microsoft.com/office/drawing/2014/main" id="{0EA8275A-0055-FB74-EEE5-DC14998AA5C3}"/>
              </a:ext>
            </a:extLst>
          </p:cNvPr>
          <p:cNvSpPr/>
          <p:nvPr/>
        </p:nvSpPr>
        <p:spPr>
          <a:xfrm>
            <a:off x="4817115"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8" name="Freeform 411">
            <a:extLst>
              <a:ext uri="{FF2B5EF4-FFF2-40B4-BE49-F238E27FC236}">
                <a16:creationId xmlns:a16="http://schemas.microsoft.com/office/drawing/2014/main" id="{0377CB3A-B046-DFED-9E6E-4CEB8C11ACE4}"/>
              </a:ext>
            </a:extLst>
          </p:cNvPr>
          <p:cNvSpPr/>
          <p:nvPr/>
        </p:nvSpPr>
        <p:spPr>
          <a:xfrm>
            <a:off x="4836114"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29" name="Freeform 412">
            <a:extLst>
              <a:ext uri="{FF2B5EF4-FFF2-40B4-BE49-F238E27FC236}">
                <a16:creationId xmlns:a16="http://schemas.microsoft.com/office/drawing/2014/main" id="{B5556504-2F51-CE01-7D7F-E33BF25ED573}"/>
              </a:ext>
            </a:extLst>
          </p:cNvPr>
          <p:cNvSpPr/>
          <p:nvPr/>
        </p:nvSpPr>
        <p:spPr>
          <a:xfrm>
            <a:off x="4812323"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0" name="Freeform 413">
            <a:extLst>
              <a:ext uri="{FF2B5EF4-FFF2-40B4-BE49-F238E27FC236}">
                <a16:creationId xmlns:a16="http://schemas.microsoft.com/office/drawing/2014/main" id="{2ABFEBAA-033B-C0C8-B3FE-5B4D83ACDBE8}"/>
              </a:ext>
            </a:extLst>
          </p:cNvPr>
          <p:cNvSpPr/>
          <p:nvPr/>
        </p:nvSpPr>
        <p:spPr>
          <a:xfrm>
            <a:off x="4821823"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1" name="Freeform 414">
            <a:extLst>
              <a:ext uri="{FF2B5EF4-FFF2-40B4-BE49-F238E27FC236}">
                <a16:creationId xmlns:a16="http://schemas.microsoft.com/office/drawing/2014/main" id="{3A6DD73B-F053-4030-DF52-97C6503C16E0}"/>
              </a:ext>
            </a:extLst>
          </p:cNvPr>
          <p:cNvSpPr/>
          <p:nvPr/>
        </p:nvSpPr>
        <p:spPr>
          <a:xfrm>
            <a:off x="4798034"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2" name="Freeform 415">
            <a:extLst>
              <a:ext uri="{FF2B5EF4-FFF2-40B4-BE49-F238E27FC236}">
                <a16:creationId xmlns:a16="http://schemas.microsoft.com/office/drawing/2014/main" id="{A857BAAC-8C3C-0518-6A30-BBE46C1334F5}"/>
              </a:ext>
            </a:extLst>
          </p:cNvPr>
          <p:cNvSpPr/>
          <p:nvPr/>
        </p:nvSpPr>
        <p:spPr>
          <a:xfrm>
            <a:off x="4771305"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3" name="Freeform 416">
            <a:extLst>
              <a:ext uri="{FF2B5EF4-FFF2-40B4-BE49-F238E27FC236}">
                <a16:creationId xmlns:a16="http://schemas.microsoft.com/office/drawing/2014/main" id="{D3637CF5-B59F-4B31-1C00-2C505D0D4DB7}"/>
              </a:ext>
            </a:extLst>
          </p:cNvPr>
          <p:cNvSpPr/>
          <p:nvPr/>
        </p:nvSpPr>
        <p:spPr>
          <a:xfrm>
            <a:off x="4747514"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4" name="Freeform 417">
            <a:extLst>
              <a:ext uri="{FF2B5EF4-FFF2-40B4-BE49-F238E27FC236}">
                <a16:creationId xmlns:a16="http://schemas.microsoft.com/office/drawing/2014/main" id="{AD43C52D-C300-4C94-7423-5D8F619FB3CD}"/>
              </a:ext>
            </a:extLst>
          </p:cNvPr>
          <p:cNvSpPr/>
          <p:nvPr/>
        </p:nvSpPr>
        <p:spPr>
          <a:xfrm>
            <a:off x="4756089"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5" name="Freeform 418">
            <a:extLst>
              <a:ext uri="{FF2B5EF4-FFF2-40B4-BE49-F238E27FC236}">
                <a16:creationId xmlns:a16="http://schemas.microsoft.com/office/drawing/2014/main" id="{BEB098A2-F26C-AE1F-8022-08626DD0F838}"/>
              </a:ext>
            </a:extLst>
          </p:cNvPr>
          <p:cNvSpPr/>
          <p:nvPr/>
        </p:nvSpPr>
        <p:spPr>
          <a:xfrm>
            <a:off x="4732300"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6" name="Freeform 419">
            <a:extLst>
              <a:ext uri="{FF2B5EF4-FFF2-40B4-BE49-F238E27FC236}">
                <a16:creationId xmlns:a16="http://schemas.microsoft.com/office/drawing/2014/main" id="{0E08B494-6EB0-B2B0-A9B8-14B37D2323BA}"/>
              </a:ext>
            </a:extLst>
          </p:cNvPr>
          <p:cNvSpPr/>
          <p:nvPr/>
        </p:nvSpPr>
        <p:spPr>
          <a:xfrm>
            <a:off x="4736082"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7" name="Freeform 420">
            <a:extLst>
              <a:ext uri="{FF2B5EF4-FFF2-40B4-BE49-F238E27FC236}">
                <a16:creationId xmlns:a16="http://schemas.microsoft.com/office/drawing/2014/main" id="{B3A85A38-71CB-0795-A381-4DD3507939AD}"/>
              </a:ext>
            </a:extLst>
          </p:cNvPr>
          <p:cNvSpPr/>
          <p:nvPr/>
        </p:nvSpPr>
        <p:spPr>
          <a:xfrm>
            <a:off x="4712292"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8" name="Freeform 421">
            <a:extLst>
              <a:ext uri="{FF2B5EF4-FFF2-40B4-BE49-F238E27FC236}">
                <a16:creationId xmlns:a16="http://schemas.microsoft.com/office/drawing/2014/main" id="{B0D44D27-C3C7-FDDB-B54F-DEC202CFE295}"/>
              </a:ext>
            </a:extLst>
          </p:cNvPr>
          <p:cNvSpPr/>
          <p:nvPr/>
        </p:nvSpPr>
        <p:spPr>
          <a:xfrm>
            <a:off x="4711287"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9" name="Freeform 422">
            <a:extLst>
              <a:ext uri="{FF2B5EF4-FFF2-40B4-BE49-F238E27FC236}">
                <a16:creationId xmlns:a16="http://schemas.microsoft.com/office/drawing/2014/main" id="{8F8B6EA7-A0AF-3918-7ECA-BB141CC42BDC}"/>
              </a:ext>
            </a:extLst>
          </p:cNvPr>
          <p:cNvSpPr/>
          <p:nvPr/>
        </p:nvSpPr>
        <p:spPr>
          <a:xfrm>
            <a:off x="4687496"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0" name="Freeform 423">
            <a:extLst>
              <a:ext uri="{FF2B5EF4-FFF2-40B4-BE49-F238E27FC236}">
                <a16:creationId xmlns:a16="http://schemas.microsoft.com/office/drawing/2014/main" id="{4C981302-AABC-E52D-1FD5-8E3488E918C9}"/>
              </a:ext>
            </a:extLst>
          </p:cNvPr>
          <p:cNvSpPr/>
          <p:nvPr/>
        </p:nvSpPr>
        <p:spPr>
          <a:xfrm>
            <a:off x="4662700"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1" name="Freeform 424">
            <a:extLst>
              <a:ext uri="{FF2B5EF4-FFF2-40B4-BE49-F238E27FC236}">
                <a16:creationId xmlns:a16="http://schemas.microsoft.com/office/drawing/2014/main" id="{A7164BD6-B73A-55F9-5E8D-DD8A9A0FFFE8}"/>
              </a:ext>
            </a:extLst>
          </p:cNvPr>
          <p:cNvSpPr/>
          <p:nvPr/>
        </p:nvSpPr>
        <p:spPr>
          <a:xfrm>
            <a:off x="4638909" y="3390208"/>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2" name="Freeform 425">
            <a:extLst>
              <a:ext uri="{FF2B5EF4-FFF2-40B4-BE49-F238E27FC236}">
                <a16:creationId xmlns:a16="http://schemas.microsoft.com/office/drawing/2014/main" id="{7719957C-2078-D7DC-5772-7CAD6235BD48}"/>
              </a:ext>
            </a:extLst>
          </p:cNvPr>
          <p:cNvSpPr/>
          <p:nvPr/>
        </p:nvSpPr>
        <p:spPr>
          <a:xfrm>
            <a:off x="4630252"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3" name="Freeform 426">
            <a:extLst>
              <a:ext uri="{FF2B5EF4-FFF2-40B4-BE49-F238E27FC236}">
                <a16:creationId xmlns:a16="http://schemas.microsoft.com/office/drawing/2014/main" id="{20172A39-AC89-F1A6-F13E-09380803E103}"/>
              </a:ext>
            </a:extLst>
          </p:cNvPr>
          <p:cNvSpPr/>
          <p:nvPr/>
        </p:nvSpPr>
        <p:spPr>
          <a:xfrm>
            <a:off x="4606464"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4" name="Freeform 427">
            <a:extLst>
              <a:ext uri="{FF2B5EF4-FFF2-40B4-BE49-F238E27FC236}">
                <a16:creationId xmlns:a16="http://schemas.microsoft.com/office/drawing/2014/main" id="{47BC6B64-792B-FB64-4414-4711EBA778FC}"/>
              </a:ext>
            </a:extLst>
          </p:cNvPr>
          <p:cNvSpPr/>
          <p:nvPr/>
        </p:nvSpPr>
        <p:spPr>
          <a:xfrm>
            <a:off x="4592175"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5" name="Freeform 428">
            <a:extLst>
              <a:ext uri="{FF2B5EF4-FFF2-40B4-BE49-F238E27FC236}">
                <a16:creationId xmlns:a16="http://schemas.microsoft.com/office/drawing/2014/main" id="{E3ED462E-53C2-9076-2AB1-3E30807CF042}"/>
              </a:ext>
            </a:extLst>
          </p:cNvPr>
          <p:cNvSpPr/>
          <p:nvPr/>
        </p:nvSpPr>
        <p:spPr>
          <a:xfrm>
            <a:off x="4568385"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6" name="Freeform 429">
            <a:extLst>
              <a:ext uri="{FF2B5EF4-FFF2-40B4-BE49-F238E27FC236}">
                <a16:creationId xmlns:a16="http://schemas.microsoft.com/office/drawing/2014/main" id="{CF047E08-F0A2-61A8-BC48-0CB78D4480EB}"/>
              </a:ext>
            </a:extLst>
          </p:cNvPr>
          <p:cNvSpPr/>
          <p:nvPr/>
        </p:nvSpPr>
        <p:spPr>
          <a:xfrm>
            <a:off x="4572085"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7" name="Freeform 430">
            <a:extLst>
              <a:ext uri="{FF2B5EF4-FFF2-40B4-BE49-F238E27FC236}">
                <a16:creationId xmlns:a16="http://schemas.microsoft.com/office/drawing/2014/main" id="{F5F89B6D-BC22-AF92-B07A-2C9D7595DB08}"/>
              </a:ext>
            </a:extLst>
          </p:cNvPr>
          <p:cNvSpPr/>
          <p:nvPr/>
        </p:nvSpPr>
        <p:spPr>
          <a:xfrm>
            <a:off x="4548377"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8" name="Freeform 431">
            <a:extLst>
              <a:ext uri="{FF2B5EF4-FFF2-40B4-BE49-F238E27FC236}">
                <a16:creationId xmlns:a16="http://schemas.microsoft.com/office/drawing/2014/main" id="{EA66EC21-C0E8-0C2C-690C-C0E9C33DDE93}"/>
              </a:ext>
            </a:extLst>
          </p:cNvPr>
          <p:cNvSpPr/>
          <p:nvPr/>
        </p:nvSpPr>
        <p:spPr>
          <a:xfrm>
            <a:off x="4485420"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9" name="Freeform 432">
            <a:extLst>
              <a:ext uri="{FF2B5EF4-FFF2-40B4-BE49-F238E27FC236}">
                <a16:creationId xmlns:a16="http://schemas.microsoft.com/office/drawing/2014/main" id="{B4B895CC-1D39-5BF6-AFF1-E558D3BF475D}"/>
              </a:ext>
            </a:extLst>
          </p:cNvPr>
          <p:cNvSpPr/>
          <p:nvPr/>
        </p:nvSpPr>
        <p:spPr>
          <a:xfrm>
            <a:off x="4461627"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0" name="Freeform 433">
            <a:extLst>
              <a:ext uri="{FF2B5EF4-FFF2-40B4-BE49-F238E27FC236}">
                <a16:creationId xmlns:a16="http://schemas.microsoft.com/office/drawing/2014/main" id="{12C4DEC5-DD16-7300-1454-0F469E6C264E}"/>
              </a:ext>
            </a:extLst>
          </p:cNvPr>
          <p:cNvSpPr/>
          <p:nvPr/>
        </p:nvSpPr>
        <p:spPr>
          <a:xfrm>
            <a:off x="4451039"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1" name="Freeform 434">
            <a:extLst>
              <a:ext uri="{FF2B5EF4-FFF2-40B4-BE49-F238E27FC236}">
                <a16:creationId xmlns:a16="http://schemas.microsoft.com/office/drawing/2014/main" id="{75E6DB8B-8BC1-9C58-482C-6CB0A3294E4E}"/>
              </a:ext>
            </a:extLst>
          </p:cNvPr>
          <p:cNvSpPr/>
          <p:nvPr/>
        </p:nvSpPr>
        <p:spPr>
          <a:xfrm>
            <a:off x="4427334"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2" name="Freeform 435">
            <a:extLst>
              <a:ext uri="{FF2B5EF4-FFF2-40B4-BE49-F238E27FC236}">
                <a16:creationId xmlns:a16="http://schemas.microsoft.com/office/drawing/2014/main" id="{ED83D261-605E-A5E8-68E3-29A11F1AFA84}"/>
              </a:ext>
            </a:extLst>
          </p:cNvPr>
          <p:cNvSpPr/>
          <p:nvPr/>
        </p:nvSpPr>
        <p:spPr>
          <a:xfrm>
            <a:off x="4439607"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3" name="Freeform 436">
            <a:extLst>
              <a:ext uri="{FF2B5EF4-FFF2-40B4-BE49-F238E27FC236}">
                <a16:creationId xmlns:a16="http://schemas.microsoft.com/office/drawing/2014/main" id="{722C75D7-67F3-A4D9-43B0-93B2CA959CCA}"/>
              </a:ext>
            </a:extLst>
          </p:cNvPr>
          <p:cNvSpPr/>
          <p:nvPr/>
        </p:nvSpPr>
        <p:spPr>
          <a:xfrm>
            <a:off x="4415902" y="3390208"/>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4" name="Freeform 437">
            <a:extLst>
              <a:ext uri="{FF2B5EF4-FFF2-40B4-BE49-F238E27FC236}">
                <a16:creationId xmlns:a16="http://schemas.microsoft.com/office/drawing/2014/main" id="{C4390236-DC4B-14AF-4B28-62F20475795A}"/>
              </a:ext>
            </a:extLst>
          </p:cNvPr>
          <p:cNvSpPr/>
          <p:nvPr/>
        </p:nvSpPr>
        <p:spPr>
          <a:xfrm>
            <a:off x="4423468"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5" name="Freeform 438">
            <a:extLst>
              <a:ext uri="{FF2B5EF4-FFF2-40B4-BE49-F238E27FC236}">
                <a16:creationId xmlns:a16="http://schemas.microsoft.com/office/drawing/2014/main" id="{78D41ABA-5D12-7CCB-D0BC-F38434F9E7E8}"/>
              </a:ext>
            </a:extLst>
          </p:cNvPr>
          <p:cNvSpPr/>
          <p:nvPr/>
        </p:nvSpPr>
        <p:spPr>
          <a:xfrm>
            <a:off x="4399678"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6" name="Freeform 439">
            <a:extLst>
              <a:ext uri="{FF2B5EF4-FFF2-40B4-BE49-F238E27FC236}">
                <a16:creationId xmlns:a16="http://schemas.microsoft.com/office/drawing/2014/main" id="{B5A7EFC7-4AAD-26AF-28B2-641AE43C7C43}"/>
              </a:ext>
            </a:extLst>
          </p:cNvPr>
          <p:cNvSpPr/>
          <p:nvPr/>
        </p:nvSpPr>
        <p:spPr>
          <a:xfrm>
            <a:off x="4410104"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7" name="Freeform 440">
            <a:extLst>
              <a:ext uri="{FF2B5EF4-FFF2-40B4-BE49-F238E27FC236}">
                <a16:creationId xmlns:a16="http://schemas.microsoft.com/office/drawing/2014/main" id="{148FEC5B-AC16-BD0E-35B5-CC85BE760B7F}"/>
              </a:ext>
            </a:extLst>
          </p:cNvPr>
          <p:cNvSpPr/>
          <p:nvPr/>
        </p:nvSpPr>
        <p:spPr>
          <a:xfrm>
            <a:off x="4386314"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8" name="Freeform 441">
            <a:extLst>
              <a:ext uri="{FF2B5EF4-FFF2-40B4-BE49-F238E27FC236}">
                <a16:creationId xmlns:a16="http://schemas.microsoft.com/office/drawing/2014/main" id="{12DCE799-F4A8-881C-4952-77F039E72C48}"/>
              </a:ext>
            </a:extLst>
          </p:cNvPr>
          <p:cNvSpPr/>
          <p:nvPr/>
        </p:nvSpPr>
        <p:spPr>
          <a:xfrm>
            <a:off x="4399597"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59" name="Freeform 442">
            <a:extLst>
              <a:ext uri="{FF2B5EF4-FFF2-40B4-BE49-F238E27FC236}">
                <a16:creationId xmlns:a16="http://schemas.microsoft.com/office/drawing/2014/main" id="{0F3F8788-F2F8-AB23-4D65-F3006888C5F8}"/>
              </a:ext>
            </a:extLst>
          </p:cNvPr>
          <p:cNvSpPr/>
          <p:nvPr/>
        </p:nvSpPr>
        <p:spPr>
          <a:xfrm>
            <a:off x="4375806"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0" name="Freeform 443">
            <a:extLst>
              <a:ext uri="{FF2B5EF4-FFF2-40B4-BE49-F238E27FC236}">
                <a16:creationId xmlns:a16="http://schemas.microsoft.com/office/drawing/2014/main" id="{C49C4A6C-7A2E-CB95-3E8E-DD248D9C4514}"/>
              </a:ext>
            </a:extLst>
          </p:cNvPr>
          <p:cNvSpPr/>
          <p:nvPr/>
        </p:nvSpPr>
        <p:spPr>
          <a:xfrm>
            <a:off x="4390096"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1" name="Freeform 444">
            <a:extLst>
              <a:ext uri="{FF2B5EF4-FFF2-40B4-BE49-F238E27FC236}">
                <a16:creationId xmlns:a16="http://schemas.microsoft.com/office/drawing/2014/main" id="{744F0C29-B44B-E574-9553-742807E622ED}"/>
              </a:ext>
            </a:extLst>
          </p:cNvPr>
          <p:cNvSpPr/>
          <p:nvPr/>
        </p:nvSpPr>
        <p:spPr>
          <a:xfrm>
            <a:off x="4366309"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2" name="Freeform 445">
            <a:extLst>
              <a:ext uri="{FF2B5EF4-FFF2-40B4-BE49-F238E27FC236}">
                <a16:creationId xmlns:a16="http://schemas.microsoft.com/office/drawing/2014/main" id="{40C97CF8-B30B-8130-6F2B-C369A1BCDF8E}"/>
              </a:ext>
            </a:extLst>
          </p:cNvPr>
          <p:cNvSpPr/>
          <p:nvPr/>
        </p:nvSpPr>
        <p:spPr>
          <a:xfrm>
            <a:off x="4351934"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3" name="Freeform 446">
            <a:extLst>
              <a:ext uri="{FF2B5EF4-FFF2-40B4-BE49-F238E27FC236}">
                <a16:creationId xmlns:a16="http://schemas.microsoft.com/office/drawing/2014/main" id="{D3C19C4F-F8F9-2874-953D-8BA67F3CC19B}"/>
              </a:ext>
            </a:extLst>
          </p:cNvPr>
          <p:cNvSpPr/>
          <p:nvPr/>
        </p:nvSpPr>
        <p:spPr>
          <a:xfrm>
            <a:off x="4328145"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4" name="Freeform 447">
            <a:extLst>
              <a:ext uri="{FF2B5EF4-FFF2-40B4-BE49-F238E27FC236}">
                <a16:creationId xmlns:a16="http://schemas.microsoft.com/office/drawing/2014/main" id="{AEDE8423-F768-EE9E-F0DA-B1B25775DBC1}"/>
              </a:ext>
            </a:extLst>
          </p:cNvPr>
          <p:cNvSpPr/>
          <p:nvPr/>
        </p:nvSpPr>
        <p:spPr>
          <a:xfrm>
            <a:off x="4305281"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5" name="Freeform 448">
            <a:extLst>
              <a:ext uri="{FF2B5EF4-FFF2-40B4-BE49-F238E27FC236}">
                <a16:creationId xmlns:a16="http://schemas.microsoft.com/office/drawing/2014/main" id="{07C2B500-A432-D8A6-9922-5DA48178821C}"/>
              </a:ext>
            </a:extLst>
          </p:cNvPr>
          <p:cNvSpPr/>
          <p:nvPr/>
        </p:nvSpPr>
        <p:spPr>
          <a:xfrm>
            <a:off x="4281490"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6" name="Freeform 449">
            <a:extLst>
              <a:ext uri="{FF2B5EF4-FFF2-40B4-BE49-F238E27FC236}">
                <a16:creationId xmlns:a16="http://schemas.microsoft.com/office/drawing/2014/main" id="{55A58294-1DC6-B3E9-903D-AB766E9FD5CE}"/>
              </a:ext>
            </a:extLst>
          </p:cNvPr>
          <p:cNvSpPr/>
          <p:nvPr/>
        </p:nvSpPr>
        <p:spPr>
          <a:xfrm>
            <a:off x="4294774"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7" name="Freeform 450">
            <a:extLst>
              <a:ext uri="{FF2B5EF4-FFF2-40B4-BE49-F238E27FC236}">
                <a16:creationId xmlns:a16="http://schemas.microsoft.com/office/drawing/2014/main" id="{C3543940-D17D-A09C-D3B9-A672EAA727E2}"/>
              </a:ext>
            </a:extLst>
          </p:cNvPr>
          <p:cNvSpPr/>
          <p:nvPr/>
        </p:nvSpPr>
        <p:spPr>
          <a:xfrm>
            <a:off x="4270985"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8" name="Freeform 451">
            <a:extLst>
              <a:ext uri="{FF2B5EF4-FFF2-40B4-BE49-F238E27FC236}">
                <a16:creationId xmlns:a16="http://schemas.microsoft.com/office/drawing/2014/main" id="{79C77E52-1950-8C15-306F-58AD5E56E000}"/>
              </a:ext>
            </a:extLst>
          </p:cNvPr>
          <p:cNvSpPr/>
          <p:nvPr/>
        </p:nvSpPr>
        <p:spPr>
          <a:xfrm>
            <a:off x="4258544"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69" name="Freeform 452">
            <a:extLst>
              <a:ext uri="{FF2B5EF4-FFF2-40B4-BE49-F238E27FC236}">
                <a16:creationId xmlns:a16="http://schemas.microsoft.com/office/drawing/2014/main" id="{39655132-B15B-BE04-4B51-DE0ECBFAB97C}"/>
              </a:ext>
            </a:extLst>
          </p:cNvPr>
          <p:cNvSpPr/>
          <p:nvPr/>
        </p:nvSpPr>
        <p:spPr>
          <a:xfrm>
            <a:off x="4234757"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0" name="Freeform 453">
            <a:extLst>
              <a:ext uri="{FF2B5EF4-FFF2-40B4-BE49-F238E27FC236}">
                <a16:creationId xmlns:a16="http://schemas.microsoft.com/office/drawing/2014/main" id="{2B0D4825-C86D-E313-CE06-FF658BDF6FC2}"/>
              </a:ext>
            </a:extLst>
          </p:cNvPr>
          <p:cNvSpPr/>
          <p:nvPr/>
        </p:nvSpPr>
        <p:spPr>
          <a:xfrm>
            <a:off x="4250895"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1" name="Freeform 454">
            <a:extLst>
              <a:ext uri="{FF2B5EF4-FFF2-40B4-BE49-F238E27FC236}">
                <a16:creationId xmlns:a16="http://schemas.microsoft.com/office/drawing/2014/main" id="{B3A69810-1DE4-EBDE-0490-A0FF43C5BC23}"/>
              </a:ext>
            </a:extLst>
          </p:cNvPr>
          <p:cNvSpPr/>
          <p:nvPr/>
        </p:nvSpPr>
        <p:spPr>
          <a:xfrm>
            <a:off x="4227190" y="339020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2" name="Freeform 455">
            <a:extLst>
              <a:ext uri="{FF2B5EF4-FFF2-40B4-BE49-F238E27FC236}">
                <a16:creationId xmlns:a16="http://schemas.microsoft.com/office/drawing/2014/main" id="{5F904339-41BB-B7A1-35E6-948BD68A55A9}"/>
              </a:ext>
            </a:extLst>
          </p:cNvPr>
          <p:cNvSpPr/>
          <p:nvPr/>
        </p:nvSpPr>
        <p:spPr>
          <a:xfrm>
            <a:off x="4207099"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3" name="Freeform 456">
            <a:extLst>
              <a:ext uri="{FF2B5EF4-FFF2-40B4-BE49-F238E27FC236}">
                <a16:creationId xmlns:a16="http://schemas.microsoft.com/office/drawing/2014/main" id="{A4822359-56DD-7DE6-DC2C-3B710DC4FC9B}"/>
              </a:ext>
            </a:extLst>
          </p:cNvPr>
          <p:cNvSpPr/>
          <p:nvPr/>
        </p:nvSpPr>
        <p:spPr>
          <a:xfrm>
            <a:off x="4183311"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4" name="Freeform 457">
            <a:extLst>
              <a:ext uri="{FF2B5EF4-FFF2-40B4-BE49-F238E27FC236}">
                <a16:creationId xmlns:a16="http://schemas.microsoft.com/office/drawing/2014/main" id="{FE361CAC-0EC9-099D-85ED-FBA6183DEF9E}"/>
              </a:ext>
            </a:extLst>
          </p:cNvPr>
          <p:cNvSpPr/>
          <p:nvPr/>
        </p:nvSpPr>
        <p:spPr>
          <a:xfrm>
            <a:off x="4196592"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5" name="Freeform 458">
            <a:extLst>
              <a:ext uri="{FF2B5EF4-FFF2-40B4-BE49-F238E27FC236}">
                <a16:creationId xmlns:a16="http://schemas.microsoft.com/office/drawing/2014/main" id="{765F8E45-3669-1723-DC20-5752B1681F94}"/>
              </a:ext>
            </a:extLst>
          </p:cNvPr>
          <p:cNvSpPr/>
          <p:nvPr/>
        </p:nvSpPr>
        <p:spPr>
          <a:xfrm>
            <a:off x="4172803"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6" name="Freeform 459">
            <a:extLst>
              <a:ext uri="{FF2B5EF4-FFF2-40B4-BE49-F238E27FC236}">
                <a16:creationId xmlns:a16="http://schemas.microsoft.com/office/drawing/2014/main" id="{3C76347F-F8E5-1564-CC4C-492FC5B47CDA}"/>
              </a:ext>
            </a:extLst>
          </p:cNvPr>
          <p:cNvSpPr/>
          <p:nvPr/>
        </p:nvSpPr>
        <p:spPr>
          <a:xfrm>
            <a:off x="4227107"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7" name="Freeform 460">
            <a:extLst>
              <a:ext uri="{FF2B5EF4-FFF2-40B4-BE49-F238E27FC236}">
                <a16:creationId xmlns:a16="http://schemas.microsoft.com/office/drawing/2014/main" id="{35C8F8D0-F6DD-3C5E-721D-27C9AB56F257}"/>
              </a:ext>
            </a:extLst>
          </p:cNvPr>
          <p:cNvSpPr/>
          <p:nvPr/>
        </p:nvSpPr>
        <p:spPr>
          <a:xfrm>
            <a:off x="4203317" y="339020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8" name="Freeform 461">
            <a:extLst>
              <a:ext uri="{FF2B5EF4-FFF2-40B4-BE49-F238E27FC236}">
                <a16:creationId xmlns:a16="http://schemas.microsoft.com/office/drawing/2014/main" id="{B5EDDE80-B413-337F-16D9-5AEA25FB45A4}"/>
              </a:ext>
            </a:extLst>
          </p:cNvPr>
          <p:cNvSpPr/>
          <p:nvPr/>
        </p:nvSpPr>
        <p:spPr>
          <a:xfrm>
            <a:off x="4136576" y="3361504"/>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9" name="Freeform 462">
            <a:extLst>
              <a:ext uri="{FF2B5EF4-FFF2-40B4-BE49-F238E27FC236}">
                <a16:creationId xmlns:a16="http://schemas.microsoft.com/office/drawing/2014/main" id="{20A03839-BF63-3F07-B2D1-8247AD636293}"/>
              </a:ext>
            </a:extLst>
          </p:cNvPr>
          <p:cNvSpPr/>
          <p:nvPr/>
        </p:nvSpPr>
        <p:spPr>
          <a:xfrm>
            <a:off x="4112786" y="339020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0" name="Freeform 463">
            <a:extLst>
              <a:ext uri="{FF2B5EF4-FFF2-40B4-BE49-F238E27FC236}">
                <a16:creationId xmlns:a16="http://schemas.microsoft.com/office/drawing/2014/main" id="{2E71DEDD-E55D-A681-C6D4-9F3EDAF85CC7}"/>
              </a:ext>
            </a:extLst>
          </p:cNvPr>
          <p:cNvSpPr/>
          <p:nvPr/>
        </p:nvSpPr>
        <p:spPr>
          <a:xfrm>
            <a:off x="4077146" y="3334328"/>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1" name="Freeform 464">
            <a:extLst>
              <a:ext uri="{FF2B5EF4-FFF2-40B4-BE49-F238E27FC236}">
                <a16:creationId xmlns:a16="http://schemas.microsoft.com/office/drawing/2014/main" id="{01DC1962-ED6E-3307-A300-92830459EBA9}"/>
              </a:ext>
            </a:extLst>
          </p:cNvPr>
          <p:cNvSpPr/>
          <p:nvPr/>
        </p:nvSpPr>
        <p:spPr>
          <a:xfrm>
            <a:off x="4053356" y="3363134"/>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2" name="Freeform 465">
            <a:extLst>
              <a:ext uri="{FF2B5EF4-FFF2-40B4-BE49-F238E27FC236}">
                <a16:creationId xmlns:a16="http://schemas.microsoft.com/office/drawing/2014/main" id="{59306AF4-EBFC-CA1E-AA98-CF8D805D4E69}"/>
              </a:ext>
            </a:extLst>
          </p:cNvPr>
          <p:cNvSpPr/>
          <p:nvPr/>
        </p:nvSpPr>
        <p:spPr>
          <a:xfrm>
            <a:off x="4009309" y="3303386"/>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3" name="Freeform 466">
            <a:extLst>
              <a:ext uri="{FF2B5EF4-FFF2-40B4-BE49-F238E27FC236}">
                <a16:creationId xmlns:a16="http://schemas.microsoft.com/office/drawing/2014/main" id="{701C1C86-61CD-8997-891E-B97F6BDD2CBD}"/>
              </a:ext>
            </a:extLst>
          </p:cNvPr>
          <p:cNvSpPr/>
          <p:nvPr/>
        </p:nvSpPr>
        <p:spPr>
          <a:xfrm>
            <a:off x="3985521" y="3332191"/>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4" name="Freeform 467">
            <a:extLst>
              <a:ext uri="{FF2B5EF4-FFF2-40B4-BE49-F238E27FC236}">
                <a16:creationId xmlns:a16="http://schemas.microsoft.com/office/drawing/2014/main" id="{C6D96727-7AA6-8D5F-EAC2-62D3C5041F57}"/>
              </a:ext>
            </a:extLst>
          </p:cNvPr>
          <p:cNvSpPr/>
          <p:nvPr/>
        </p:nvSpPr>
        <p:spPr>
          <a:xfrm>
            <a:off x="3979216" y="327794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5" name="Freeform 468">
            <a:extLst>
              <a:ext uri="{FF2B5EF4-FFF2-40B4-BE49-F238E27FC236}">
                <a16:creationId xmlns:a16="http://schemas.microsoft.com/office/drawing/2014/main" id="{BE951DB1-0B64-25D5-DACB-099C186A781C}"/>
              </a:ext>
            </a:extLst>
          </p:cNvPr>
          <p:cNvSpPr/>
          <p:nvPr/>
        </p:nvSpPr>
        <p:spPr>
          <a:xfrm>
            <a:off x="3955427" y="3306645"/>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6" name="Freeform 469">
            <a:extLst>
              <a:ext uri="{FF2B5EF4-FFF2-40B4-BE49-F238E27FC236}">
                <a16:creationId xmlns:a16="http://schemas.microsoft.com/office/drawing/2014/main" id="{FCC2972B-8E01-0237-45B8-9A0F6F2D1FFD}"/>
              </a:ext>
            </a:extLst>
          </p:cNvPr>
          <p:cNvSpPr/>
          <p:nvPr/>
        </p:nvSpPr>
        <p:spPr>
          <a:xfrm>
            <a:off x="3963917" y="327794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7" name="Freeform 470">
            <a:extLst>
              <a:ext uri="{FF2B5EF4-FFF2-40B4-BE49-F238E27FC236}">
                <a16:creationId xmlns:a16="http://schemas.microsoft.com/office/drawing/2014/main" id="{07AA1B6F-6212-229A-2A02-BC9153F2E5F3}"/>
              </a:ext>
            </a:extLst>
          </p:cNvPr>
          <p:cNvSpPr/>
          <p:nvPr/>
        </p:nvSpPr>
        <p:spPr>
          <a:xfrm>
            <a:off x="3940129" y="3306645"/>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8" name="Freeform 471">
            <a:extLst>
              <a:ext uri="{FF2B5EF4-FFF2-40B4-BE49-F238E27FC236}">
                <a16:creationId xmlns:a16="http://schemas.microsoft.com/office/drawing/2014/main" id="{CE50881A-7506-85DA-F64B-8A2DB52E8266}"/>
              </a:ext>
            </a:extLst>
          </p:cNvPr>
          <p:cNvSpPr/>
          <p:nvPr/>
        </p:nvSpPr>
        <p:spPr>
          <a:xfrm>
            <a:off x="3929035"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89" name="Freeform 472">
            <a:extLst>
              <a:ext uri="{FF2B5EF4-FFF2-40B4-BE49-F238E27FC236}">
                <a16:creationId xmlns:a16="http://schemas.microsoft.com/office/drawing/2014/main" id="{94ED7C72-4A8D-4178-C00D-659DC11CFEE5}"/>
              </a:ext>
            </a:extLst>
          </p:cNvPr>
          <p:cNvSpPr/>
          <p:nvPr/>
        </p:nvSpPr>
        <p:spPr>
          <a:xfrm>
            <a:off x="3905243" y="3281403"/>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0" name="Freeform 473">
            <a:extLst>
              <a:ext uri="{FF2B5EF4-FFF2-40B4-BE49-F238E27FC236}">
                <a16:creationId xmlns:a16="http://schemas.microsoft.com/office/drawing/2014/main" id="{4B2563DE-B9CF-0BFE-F896-8E6A6F3FD780}"/>
              </a:ext>
            </a:extLst>
          </p:cNvPr>
          <p:cNvSpPr/>
          <p:nvPr/>
        </p:nvSpPr>
        <p:spPr>
          <a:xfrm>
            <a:off x="3898520"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1" name="Freeform 474">
            <a:extLst>
              <a:ext uri="{FF2B5EF4-FFF2-40B4-BE49-F238E27FC236}">
                <a16:creationId xmlns:a16="http://schemas.microsoft.com/office/drawing/2014/main" id="{04395747-2F13-2BE2-9842-4117CEDBD566}"/>
              </a:ext>
            </a:extLst>
          </p:cNvPr>
          <p:cNvSpPr/>
          <p:nvPr/>
        </p:nvSpPr>
        <p:spPr>
          <a:xfrm>
            <a:off x="3874730" y="3281403"/>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2" name="Freeform 475">
            <a:extLst>
              <a:ext uri="{FF2B5EF4-FFF2-40B4-BE49-F238E27FC236}">
                <a16:creationId xmlns:a16="http://schemas.microsoft.com/office/drawing/2014/main" id="{4FDE3EE8-5AC0-71C6-14C3-1D06B8D09280}"/>
              </a:ext>
            </a:extLst>
          </p:cNvPr>
          <p:cNvSpPr/>
          <p:nvPr/>
        </p:nvSpPr>
        <p:spPr>
          <a:xfrm>
            <a:off x="3883221"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3" name="Freeform 476">
            <a:extLst>
              <a:ext uri="{FF2B5EF4-FFF2-40B4-BE49-F238E27FC236}">
                <a16:creationId xmlns:a16="http://schemas.microsoft.com/office/drawing/2014/main" id="{AD816269-326B-B928-95A5-D90127DF7A53}"/>
              </a:ext>
            </a:extLst>
          </p:cNvPr>
          <p:cNvSpPr/>
          <p:nvPr/>
        </p:nvSpPr>
        <p:spPr>
          <a:xfrm>
            <a:off x="3859433" y="3281403"/>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4" name="Freeform 477">
            <a:extLst>
              <a:ext uri="{FF2B5EF4-FFF2-40B4-BE49-F238E27FC236}">
                <a16:creationId xmlns:a16="http://schemas.microsoft.com/office/drawing/2014/main" id="{8E3D06D0-90F7-29B5-AEF1-2D5A543B0A6B}"/>
              </a:ext>
            </a:extLst>
          </p:cNvPr>
          <p:cNvSpPr/>
          <p:nvPr/>
        </p:nvSpPr>
        <p:spPr>
          <a:xfrm>
            <a:off x="3873723"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5" name="Freeform 478">
            <a:extLst>
              <a:ext uri="{FF2B5EF4-FFF2-40B4-BE49-F238E27FC236}">
                <a16:creationId xmlns:a16="http://schemas.microsoft.com/office/drawing/2014/main" id="{AD9A1A7F-1B5C-834E-2DB9-65563BBB1F6F}"/>
              </a:ext>
            </a:extLst>
          </p:cNvPr>
          <p:cNvSpPr/>
          <p:nvPr/>
        </p:nvSpPr>
        <p:spPr>
          <a:xfrm>
            <a:off x="3849935" y="3281403"/>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6" name="Freeform 479">
            <a:extLst>
              <a:ext uri="{FF2B5EF4-FFF2-40B4-BE49-F238E27FC236}">
                <a16:creationId xmlns:a16="http://schemas.microsoft.com/office/drawing/2014/main" id="{C1D0CED1-1CA0-2E9F-EB06-1A08E921F01C}"/>
              </a:ext>
            </a:extLst>
          </p:cNvPr>
          <p:cNvSpPr/>
          <p:nvPr/>
        </p:nvSpPr>
        <p:spPr>
          <a:xfrm>
            <a:off x="3818412"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7" name="Freeform 480">
            <a:extLst>
              <a:ext uri="{FF2B5EF4-FFF2-40B4-BE49-F238E27FC236}">
                <a16:creationId xmlns:a16="http://schemas.microsoft.com/office/drawing/2014/main" id="{27ABBBC2-9EF9-5637-FF7E-4E8CA97CEC03}"/>
              </a:ext>
            </a:extLst>
          </p:cNvPr>
          <p:cNvSpPr/>
          <p:nvPr/>
        </p:nvSpPr>
        <p:spPr>
          <a:xfrm>
            <a:off x="3794623" y="3281403"/>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8" name="Freeform 481">
            <a:extLst>
              <a:ext uri="{FF2B5EF4-FFF2-40B4-BE49-F238E27FC236}">
                <a16:creationId xmlns:a16="http://schemas.microsoft.com/office/drawing/2014/main" id="{CDE50049-45F3-A5E7-15CD-BE2EF9B74273}"/>
              </a:ext>
            </a:extLst>
          </p:cNvPr>
          <p:cNvSpPr/>
          <p:nvPr/>
        </p:nvSpPr>
        <p:spPr>
          <a:xfrm>
            <a:off x="3811771"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99" name="Freeform 482">
            <a:extLst>
              <a:ext uri="{FF2B5EF4-FFF2-40B4-BE49-F238E27FC236}">
                <a16:creationId xmlns:a16="http://schemas.microsoft.com/office/drawing/2014/main" id="{6820D17D-AB7C-7CED-CA79-C741DFC1BE13}"/>
              </a:ext>
            </a:extLst>
          </p:cNvPr>
          <p:cNvSpPr/>
          <p:nvPr/>
        </p:nvSpPr>
        <p:spPr>
          <a:xfrm>
            <a:off x="3787982" y="3281403"/>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0" name="Freeform 483">
            <a:extLst>
              <a:ext uri="{FF2B5EF4-FFF2-40B4-BE49-F238E27FC236}">
                <a16:creationId xmlns:a16="http://schemas.microsoft.com/office/drawing/2014/main" id="{C120E4F5-CAC5-6FB4-49FE-9AE5B4401DC4}"/>
              </a:ext>
            </a:extLst>
          </p:cNvPr>
          <p:cNvSpPr/>
          <p:nvPr/>
        </p:nvSpPr>
        <p:spPr>
          <a:xfrm>
            <a:off x="3802189" y="325259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1" name="Freeform 484">
            <a:extLst>
              <a:ext uri="{FF2B5EF4-FFF2-40B4-BE49-F238E27FC236}">
                <a16:creationId xmlns:a16="http://schemas.microsoft.com/office/drawing/2014/main" id="{45D8A663-D597-588B-DD45-C67D46289EA0}"/>
              </a:ext>
            </a:extLst>
          </p:cNvPr>
          <p:cNvSpPr/>
          <p:nvPr/>
        </p:nvSpPr>
        <p:spPr>
          <a:xfrm>
            <a:off x="3778482" y="3281403"/>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2" name="Freeform 485">
            <a:extLst>
              <a:ext uri="{FF2B5EF4-FFF2-40B4-BE49-F238E27FC236}">
                <a16:creationId xmlns:a16="http://schemas.microsoft.com/office/drawing/2014/main" id="{1AC51BC9-B995-0CA8-DED7-1697A6DA518B}"/>
              </a:ext>
            </a:extLst>
          </p:cNvPr>
          <p:cNvSpPr/>
          <p:nvPr/>
        </p:nvSpPr>
        <p:spPr>
          <a:xfrm>
            <a:off x="3691568" y="3231631"/>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3" name="Freeform 486">
            <a:extLst>
              <a:ext uri="{FF2B5EF4-FFF2-40B4-BE49-F238E27FC236}">
                <a16:creationId xmlns:a16="http://schemas.microsoft.com/office/drawing/2014/main" id="{6ED3D4E8-C4C9-14AB-4C82-4D282BCA6A1A}"/>
              </a:ext>
            </a:extLst>
          </p:cNvPr>
          <p:cNvSpPr/>
          <p:nvPr/>
        </p:nvSpPr>
        <p:spPr>
          <a:xfrm>
            <a:off x="3667862" y="3260434"/>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4" name="Freeform 487">
            <a:extLst>
              <a:ext uri="{FF2B5EF4-FFF2-40B4-BE49-F238E27FC236}">
                <a16:creationId xmlns:a16="http://schemas.microsoft.com/office/drawing/2014/main" id="{50AE73B5-9C91-6A9A-7199-79836EDA8125}"/>
              </a:ext>
            </a:extLst>
          </p:cNvPr>
          <p:cNvSpPr/>
          <p:nvPr/>
        </p:nvSpPr>
        <p:spPr>
          <a:xfrm>
            <a:off x="3679212" y="3231631"/>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5" name="Freeform 488">
            <a:extLst>
              <a:ext uri="{FF2B5EF4-FFF2-40B4-BE49-F238E27FC236}">
                <a16:creationId xmlns:a16="http://schemas.microsoft.com/office/drawing/2014/main" id="{7BCF5108-3F85-6EBD-2A6C-27F7A1A8C805}"/>
              </a:ext>
            </a:extLst>
          </p:cNvPr>
          <p:cNvSpPr/>
          <p:nvPr/>
        </p:nvSpPr>
        <p:spPr>
          <a:xfrm>
            <a:off x="3655421" y="3260434"/>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6" name="Freeform 489">
            <a:extLst>
              <a:ext uri="{FF2B5EF4-FFF2-40B4-BE49-F238E27FC236}">
                <a16:creationId xmlns:a16="http://schemas.microsoft.com/office/drawing/2014/main" id="{37F85EDB-0046-A3BE-22CF-B420D3AE2C0A}"/>
              </a:ext>
            </a:extLst>
          </p:cNvPr>
          <p:cNvSpPr/>
          <p:nvPr/>
        </p:nvSpPr>
        <p:spPr>
          <a:xfrm>
            <a:off x="3667779" y="3231631"/>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7" name="Freeform 490">
            <a:extLst>
              <a:ext uri="{FF2B5EF4-FFF2-40B4-BE49-F238E27FC236}">
                <a16:creationId xmlns:a16="http://schemas.microsoft.com/office/drawing/2014/main" id="{E4DC7CF2-F006-08F0-AC3B-C775119831E9}"/>
              </a:ext>
            </a:extLst>
          </p:cNvPr>
          <p:cNvSpPr/>
          <p:nvPr/>
        </p:nvSpPr>
        <p:spPr>
          <a:xfrm>
            <a:off x="3643989" y="3260434"/>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8" name="Freeform 491">
            <a:extLst>
              <a:ext uri="{FF2B5EF4-FFF2-40B4-BE49-F238E27FC236}">
                <a16:creationId xmlns:a16="http://schemas.microsoft.com/office/drawing/2014/main" id="{0B03CCE2-E6BE-4ED2-3C47-3DB147E02FA1}"/>
              </a:ext>
            </a:extLst>
          </p:cNvPr>
          <p:cNvSpPr/>
          <p:nvPr/>
        </p:nvSpPr>
        <p:spPr>
          <a:xfrm>
            <a:off x="3654413" y="3231631"/>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09" name="Freeform 492">
            <a:extLst>
              <a:ext uri="{FF2B5EF4-FFF2-40B4-BE49-F238E27FC236}">
                <a16:creationId xmlns:a16="http://schemas.microsoft.com/office/drawing/2014/main" id="{D923ADE1-3C7F-3B9F-7078-233AB6EDE11D}"/>
              </a:ext>
            </a:extLst>
          </p:cNvPr>
          <p:cNvSpPr/>
          <p:nvPr/>
        </p:nvSpPr>
        <p:spPr>
          <a:xfrm>
            <a:off x="3630624" y="3260434"/>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0" name="Freeform 493">
            <a:extLst>
              <a:ext uri="{FF2B5EF4-FFF2-40B4-BE49-F238E27FC236}">
                <a16:creationId xmlns:a16="http://schemas.microsoft.com/office/drawing/2014/main" id="{21AD15BB-9136-EA3A-F9DB-631167D7EFE7}"/>
              </a:ext>
            </a:extLst>
          </p:cNvPr>
          <p:cNvSpPr/>
          <p:nvPr/>
        </p:nvSpPr>
        <p:spPr>
          <a:xfrm>
            <a:off x="3624908" y="3231631"/>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1" name="Freeform 494">
            <a:extLst>
              <a:ext uri="{FF2B5EF4-FFF2-40B4-BE49-F238E27FC236}">
                <a16:creationId xmlns:a16="http://schemas.microsoft.com/office/drawing/2014/main" id="{E5568031-F53F-5965-3CDC-F74E1DB66019}"/>
              </a:ext>
            </a:extLst>
          </p:cNvPr>
          <p:cNvSpPr/>
          <p:nvPr/>
        </p:nvSpPr>
        <p:spPr>
          <a:xfrm>
            <a:off x="3601118" y="3260434"/>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2" name="Freeform 495">
            <a:extLst>
              <a:ext uri="{FF2B5EF4-FFF2-40B4-BE49-F238E27FC236}">
                <a16:creationId xmlns:a16="http://schemas.microsoft.com/office/drawing/2014/main" id="{5D29A389-B86A-97C4-4CA0-802AF2EFF309}"/>
              </a:ext>
            </a:extLst>
          </p:cNvPr>
          <p:cNvSpPr/>
          <p:nvPr/>
        </p:nvSpPr>
        <p:spPr>
          <a:xfrm>
            <a:off x="3600028" y="321595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3" name="Freeform 496">
            <a:extLst>
              <a:ext uri="{FF2B5EF4-FFF2-40B4-BE49-F238E27FC236}">
                <a16:creationId xmlns:a16="http://schemas.microsoft.com/office/drawing/2014/main" id="{09CF44A8-8788-CCB2-E25A-65CD6C7E87E8}"/>
              </a:ext>
            </a:extLst>
          </p:cNvPr>
          <p:cNvSpPr/>
          <p:nvPr/>
        </p:nvSpPr>
        <p:spPr>
          <a:xfrm>
            <a:off x="3576321" y="3244658"/>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4" name="Freeform 497">
            <a:extLst>
              <a:ext uri="{FF2B5EF4-FFF2-40B4-BE49-F238E27FC236}">
                <a16:creationId xmlns:a16="http://schemas.microsoft.com/office/drawing/2014/main" id="{889741DC-30DD-C421-46C6-186DA88B54A4}"/>
              </a:ext>
            </a:extLst>
          </p:cNvPr>
          <p:cNvSpPr/>
          <p:nvPr/>
        </p:nvSpPr>
        <p:spPr>
          <a:xfrm>
            <a:off x="3587670" y="321595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5" name="Freeform 498">
            <a:extLst>
              <a:ext uri="{FF2B5EF4-FFF2-40B4-BE49-F238E27FC236}">
                <a16:creationId xmlns:a16="http://schemas.microsoft.com/office/drawing/2014/main" id="{203D3532-2F5A-92FF-D622-B83D2E14DAED}"/>
              </a:ext>
            </a:extLst>
          </p:cNvPr>
          <p:cNvSpPr/>
          <p:nvPr/>
        </p:nvSpPr>
        <p:spPr>
          <a:xfrm>
            <a:off x="3563881" y="324465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6" name="Freeform 499">
            <a:extLst>
              <a:ext uri="{FF2B5EF4-FFF2-40B4-BE49-F238E27FC236}">
                <a16:creationId xmlns:a16="http://schemas.microsoft.com/office/drawing/2014/main" id="{52C25FC0-762B-D7BF-3F53-EC8592689B1C}"/>
              </a:ext>
            </a:extLst>
          </p:cNvPr>
          <p:cNvSpPr/>
          <p:nvPr/>
        </p:nvSpPr>
        <p:spPr>
          <a:xfrm>
            <a:off x="3565731" y="321595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7" name="Freeform 500">
            <a:extLst>
              <a:ext uri="{FF2B5EF4-FFF2-40B4-BE49-F238E27FC236}">
                <a16:creationId xmlns:a16="http://schemas.microsoft.com/office/drawing/2014/main" id="{379386AE-F377-F1FD-DC35-FEE318594634}"/>
              </a:ext>
            </a:extLst>
          </p:cNvPr>
          <p:cNvSpPr/>
          <p:nvPr/>
        </p:nvSpPr>
        <p:spPr>
          <a:xfrm>
            <a:off x="3541940" y="324465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8" name="Freeform 501">
            <a:extLst>
              <a:ext uri="{FF2B5EF4-FFF2-40B4-BE49-F238E27FC236}">
                <a16:creationId xmlns:a16="http://schemas.microsoft.com/office/drawing/2014/main" id="{F2680B9D-131F-214F-D104-EE85AEA4467F}"/>
              </a:ext>
            </a:extLst>
          </p:cNvPr>
          <p:cNvSpPr/>
          <p:nvPr/>
        </p:nvSpPr>
        <p:spPr>
          <a:xfrm>
            <a:off x="3551442" y="321595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19" name="Freeform 502">
            <a:extLst>
              <a:ext uri="{FF2B5EF4-FFF2-40B4-BE49-F238E27FC236}">
                <a16:creationId xmlns:a16="http://schemas.microsoft.com/office/drawing/2014/main" id="{16C48CE5-5ACF-3258-3C00-34445B928303}"/>
              </a:ext>
            </a:extLst>
          </p:cNvPr>
          <p:cNvSpPr/>
          <p:nvPr/>
        </p:nvSpPr>
        <p:spPr>
          <a:xfrm>
            <a:off x="3527652" y="3244658"/>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0" name="Freeform 503">
            <a:extLst>
              <a:ext uri="{FF2B5EF4-FFF2-40B4-BE49-F238E27FC236}">
                <a16:creationId xmlns:a16="http://schemas.microsoft.com/office/drawing/2014/main" id="{6871C62F-938F-42D4-FAA3-C8144D38F23E}"/>
              </a:ext>
            </a:extLst>
          </p:cNvPr>
          <p:cNvSpPr/>
          <p:nvPr/>
        </p:nvSpPr>
        <p:spPr>
          <a:xfrm>
            <a:off x="3538076" y="321595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1" name="Freeform 504">
            <a:extLst>
              <a:ext uri="{FF2B5EF4-FFF2-40B4-BE49-F238E27FC236}">
                <a16:creationId xmlns:a16="http://schemas.microsoft.com/office/drawing/2014/main" id="{6438034A-51D6-0F8A-50B7-BA655DF80CB4}"/>
              </a:ext>
            </a:extLst>
          </p:cNvPr>
          <p:cNvSpPr/>
          <p:nvPr/>
        </p:nvSpPr>
        <p:spPr>
          <a:xfrm>
            <a:off x="3514370" y="3244658"/>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2" name="Freeform 505">
            <a:extLst>
              <a:ext uri="{FF2B5EF4-FFF2-40B4-BE49-F238E27FC236}">
                <a16:creationId xmlns:a16="http://schemas.microsoft.com/office/drawing/2014/main" id="{E153CDC6-A11C-E147-E8C4-A9B3C213335B}"/>
              </a:ext>
            </a:extLst>
          </p:cNvPr>
          <p:cNvSpPr/>
          <p:nvPr/>
        </p:nvSpPr>
        <p:spPr>
          <a:xfrm>
            <a:off x="3517144" y="3215957"/>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3" name="Freeform 506">
            <a:extLst>
              <a:ext uri="{FF2B5EF4-FFF2-40B4-BE49-F238E27FC236}">
                <a16:creationId xmlns:a16="http://schemas.microsoft.com/office/drawing/2014/main" id="{343D32C5-EEF0-3282-4876-768570C6E304}"/>
              </a:ext>
            </a:extLst>
          </p:cNvPr>
          <p:cNvSpPr/>
          <p:nvPr/>
        </p:nvSpPr>
        <p:spPr>
          <a:xfrm>
            <a:off x="3493356" y="3244658"/>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4" name="Freeform 507">
            <a:extLst>
              <a:ext uri="{FF2B5EF4-FFF2-40B4-BE49-F238E27FC236}">
                <a16:creationId xmlns:a16="http://schemas.microsoft.com/office/drawing/2014/main" id="{23AC69FA-0CE6-023F-14AF-E03763719BA5}"/>
              </a:ext>
            </a:extLst>
          </p:cNvPr>
          <p:cNvSpPr/>
          <p:nvPr/>
        </p:nvSpPr>
        <p:spPr>
          <a:xfrm>
            <a:off x="3508907" y="319519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5" name="Freeform 508">
            <a:extLst>
              <a:ext uri="{FF2B5EF4-FFF2-40B4-BE49-F238E27FC236}">
                <a16:creationId xmlns:a16="http://schemas.microsoft.com/office/drawing/2014/main" id="{D8D5CC32-15E4-F940-FCC4-F9DB5BA12CEB}"/>
              </a:ext>
            </a:extLst>
          </p:cNvPr>
          <p:cNvSpPr/>
          <p:nvPr/>
        </p:nvSpPr>
        <p:spPr>
          <a:xfrm>
            <a:off x="3485119" y="3223999"/>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6" name="Freeform 509">
            <a:extLst>
              <a:ext uri="{FF2B5EF4-FFF2-40B4-BE49-F238E27FC236}">
                <a16:creationId xmlns:a16="http://schemas.microsoft.com/office/drawing/2014/main" id="{C94CAE0E-BDD8-513B-A41F-C50DEDD8FCC2}"/>
              </a:ext>
            </a:extLst>
          </p:cNvPr>
          <p:cNvSpPr/>
          <p:nvPr/>
        </p:nvSpPr>
        <p:spPr>
          <a:xfrm>
            <a:off x="3472678" y="319519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7" name="Freeform 510">
            <a:extLst>
              <a:ext uri="{FF2B5EF4-FFF2-40B4-BE49-F238E27FC236}">
                <a16:creationId xmlns:a16="http://schemas.microsoft.com/office/drawing/2014/main" id="{D7597FAB-E75E-84C5-A717-77E1A4C277AE}"/>
              </a:ext>
            </a:extLst>
          </p:cNvPr>
          <p:cNvSpPr/>
          <p:nvPr/>
        </p:nvSpPr>
        <p:spPr>
          <a:xfrm>
            <a:off x="3448887" y="3223999"/>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8" name="Freeform 511">
            <a:extLst>
              <a:ext uri="{FF2B5EF4-FFF2-40B4-BE49-F238E27FC236}">
                <a16:creationId xmlns:a16="http://schemas.microsoft.com/office/drawing/2014/main" id="{6ECAFA76-F71E-B8E8-FDE8-52E3722233CB}"/>
              </a:ext>
            </a:extLst>
          </p:cNvPr>
          <p:cNvSpPr/>
          <p:nvPr/>
        </p:nvSpPr>
        <p:spPr>
          <a:xfrm>
            <a:off x="3390719" y="319519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29" name="Freeform 512">
            <a:extLst>
              <a:ext uri="{FF2B5EF4-FFF2-40B4-BE49-F238E27FC236}">
                <a16:creationId xmlns:a16="http://schemas.microsoft.com/office/drawing/2014/main" id="{0DCF95D6-2A18-6C28-C80A-3C3BD7CBC507}"/>
              </a:ext>
            </a:extLst>
          </p:cNvPr>
          <p:cNvSpPr/>
          <p:nvPr/>
        </p:nvSpPr>
        <p:spPr>
          <a:xfrm>
            <a:off x="3366931" y="3223999"/>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0" name="Freeform 513">
            <a:extLst>
              <a:ext uri="{FF2B5EF4-FFF2-40B4-BE49-F238E27FC236}">
                <a16:creationId xmlns:a16="http://schemas.microsoft.com/office/drawing/2014/main" id="{CBDB15BB-FACE-17DE-C6C1-7D593713831F}"/>
              </a:ext>
            </a:extLst>
          </p:cNvPr>
          <p:cNvSpPr/>
          <p:nvPr/>
        </p:nvSpPr>
        <p:spPr>
          <a:xfrm>
            <a:off x="3347599" y="3180434"/>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1" name="Freeform 514">
            <a:extLst>
              <a:ext uri="{FF2B5EF4-FFF2-40B4-BE49-F238E27FC236}">
                <a16:creationId xmlns:a16="http://schemas.microsoft.com/office/drawing/2014/main" id="{07D4CFED-D61F-B4AC-7483-3105515D2869}"/>
              </a:ext>
            </a:extLst>
          </p:cNvPr>
          <p:cNvSpPr/>
          <p:nvPr/>
        </p:nvSpPr>
        <p:spPr>
          <a:xfrm>
            <a:off x="3323809" y="3209241"/>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2" name="Freeform 515">
            <a:extLst>
              <a:ext uri="{FF2B5EF4-FFF2-40B4-BE49-F238E27FC236}">
                <a16:creationId xmlns:a16="http://schemas.microsoft.com/office/drawing/2014/main" id="{168F5882-D119-1F15-8538-6587E9952295}"/>
              </a:ext>
            </a:extLst>
          </p:cNvPr>
          <p:cNvSpPr/>
          <p:nvPr/>
        </p:nvSpPr>
        <p:spPr>
          <a:xfrm>
            <a:off x="3260513" y="3159976"/>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3" name="Freeform 516">
            <a:extLst>
              <a:ext uri="{FF2B5EF4-FFF2-40B4-BE49-F238E27FC236}">
                <a16:creationId xmlns:a16="http://schemas.microsoft.com/office/drawing/2014/main" id="{4750D4C3-42F3-2442-6455-0A1614A5736B}"/>
              </a:ext>
            </a:extLst>
          </p:cNvPr>
          <p:cNvSpPr/>
          <p:nvPr/>
        </p:nvSpPr>
        <p:spPr>
          <a:xfrm>
            <a:off x="3236723" y="3188679"/>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4" name="Freeform 517">
            <a:extLst>
              <a:ext uri="{FF2B5EF4-FFF2-40B4-BE49-F238E27FC236}">
                <a16:creationId xmlns:a16="http://schemas.microsoft.com/office/drawing/2014/main" id="{CD065D66-8D01-46CA-B6BC-9815C7908CAC}"/>
              </a:ext>
            </a:extLst>
          </p:cNvPr>
          <p:cNvSpPr/>
          <p:nvPr/>
        </p:nvSpPr>
        <p:spPr>
          <a:xfrm>
            <a:off x="3183263" y="3159976"/>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5" name="Freeform 518">
            <a:extLst>
              <a:ext uri="{FF2B5EF4-FFF2-40B4-BE49-F238E27FC236}">
                <a16:creationId xmlns:a16="http://schemas.microsoft.com/office/drawing/2014/main" id="{3FD80D0C-0451-BE8E-14F5-D6D2537307EE}"/>
              </a:ext>
            </a:extLst>
          </p:cNvPr>
          <p:cNvSpPr/>
          <p:nvPr/>
        </p:nvSpPr>
        <p:spPr>
          <a:xfrm>
            <a:off x="3159475" y="3188679"/>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6" name="Freeform 519">
            <a:extLst>
              <a:ext uri="{FF2B5EF4-FFF2-40B4-BE49-F238E27FC236}">
                <a16:creationId xmlns:a16="http://schemas.microsoft.com/office/drawing/2014/main" id="{EAF64C5E-CC8F-A4FC-4D1B-B6FDD732A8D2}"/>
              </a:ext>
            </a:extLst>
          </p:cNvPr>
          <p:cNvSpPr/>
          <p:nvPr/>
        </p:nvSpPr>
        <p:spPr>
          <a:xfrm>
            <a:off x="3169898" y="3159976"/>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7" name="Freeform 520">
            <a:extLst>
              <a:ext uri="{FF2B5EF4-FFF2-40B4-BE49-F238E27FC236}">
                <a16:creationId xmlns:a16="http://schemas.microsoft.com/office/drawing/2014/main" id="{67FE802B-C7FA-D407-1A95-801FFFBA8E80}"/>
              </a:ext>
            </a:extLst>
          </p:cNvPr>
          <p:cNvSpPr/>
          <p:nvPr/>
        </p:nvSpPr>
        <p:spPr>
          <a:xfrm>
            <a:off x="3146192" y="3188679"/>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8" name="Freeform 521">
            <a:extLst>
              <a:ext uri="{FF2B5EF4-FFF2-40B4-BE49-F238E27FC236}">
                <a16:creationId xmlns:a16="http://schemas.microsoft.com/office/drawing/2014/main" id="{54725AD3-E192-1093-0D2D-EF41BB3C1337}"/>
              </a:ext>
            </a:extLst>
          </p:cNvPr>
          <p:cNvSpPr/>
          <p:nvPr/>
        </p:nvSpPr>
        <p:spPr>
          <a:xfrm>
            <a:off x="3096850" y="314246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39" name="Freeform 522">
            <a:extLst>
              <a:ext uri="{FF2B5EF4-FFF2-40B4-BE49-F238E27FC236}">
                <a16:creationId xmlns:a16="http://schemas.microsoft.com/office/drawing/2014/main" id="{FF57A2CC-A09F-09EB-5FAC-2E96D7852EAF}"/>
              </a:ext>
            </a:extLst>
          </p:cNvPr>
          <p:cNvSpPr/>
          <p:nvPr/>
        </p:nvSpPr>
        <p:spPr>
          <a:xfrm>
            <a:off x="3073062" y="3171276"/>
            <a:ext cx="47493" cy="10176"/>
          </a:xfrm>
          <a:custGeom>
            <a:avLst/>
            <a:gdLst>
              <a:gd name="connsiteX0" fmla="*/ 53762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2"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0" name="Freeform 523">
            <a:extLst>
              <a:ext uri="{FF2B5EF4-FFF2-40B4-BE49-F238E27FC236}">
                <a16:creationId xmlns:a16="http://schemas.microsoft.com/office/drawing/2014/main" id="{AD055A68-C351-BE8A-67B9-8ABC61E41A94}"/>
              </a:ext>
            </a:extLst>
          </p:cNvPr>
          <p:cNvSpPr/>
          <p:nvPr/>
        </p:nvSpPr>
        <p:spPr>
          <a:xfrm>
            <a:off x="3092060" y="314246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1" name="Freeform 524">
            <a:extLst>
              <a:ext uri="{FF2B5EF4-FFF2-40B4-BE49-F238E27FC236}">
                <a16:creationId xmlns:a16="http://schemas.microsoft.com/office/drawing/2014/main" id="{E3598444-1541-E10E-A0F3-EC75E95592BA}"/>
              </a:ext>
            </a:extLst>
          </p:cNvPr>
          <p:cNvSpPr/>
          <p:nvPr/>
        </p:nvSpPr>
        <p:spPr>
          <a:xfrm>
            <a:off x="3068270" y="3171276"/>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2" name="Freeform 525">
            <a:extLst>
              <a:ext uri="{FF2B5EF4-FFF2-40B4-BE49-F238E27FC236}">
                <a16:creationId xmlns:a16="http://schemas.microsoft.com/office/drawing/2014/main" id="{0B9D7A4D-B0C9-49DA-324D-4522260F501F}"/>
              </a:ext>
            </a:extLst>
          </p:cNvPr>
          <p:cNvSpPr/>
          <p:nvPr/>
        </p:nvSpPr>
        <p:spPr>
          <a:xfrm>
            <a:off x="3059613" y="314246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3" name="Freeform 526">
            <a:extLst>
              <a:ext uri="{FF2B5EF4-FFF2-40B4-BE49-F238E27FC236}">
                <a16:creationId xmlns:a16="http://schemas.microsoft.com/office/drawing/2014/main" id="{64788D3F-83AB-E64F-701C-0F487E35BB34}"/>
              </a:ext>
            </a:extLst>
          </p:cNvPr>
          <p:cNvSpPr/>
          <p:nvPr/>
        </p:nvSpPr>
        <p:spPr>
          <a:xfrm>
            <a:off x="3035906" y="3171276"/>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4" name="Freeform 527">
            <a:extLst>
              <a:ext uri="{FF2B5EF4-FFF2-40B4-BE49-F238E27FC236}">
                <a16:creationId xmlns:a16="http://schemas.microsoft.com/office/drawing/2014/main" id="{F18EE06D-CDBC-8CA7-A8B5-67D57FEEF6AC}"/>
              </a:ext>
            </a:extLst>
          </p:cNvPr>
          <p:cNvSpPr/>
          <p:nvPr/>
        </p:nvSpPr>
        <p:spPr>
          <a:xfrm>
            <a:off x="3038681" y="3142468"/>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5" name="Freeform 528">
            <a:extLst>
              <a:ext uri="{FF2B5EF4-FFF2-40B4-BE49-F238E27FC236}">
                <a16:creationId xmlns:a16="http://schemas.microsoft.com/office/drawing/2014/main" id="{1D160257-ABD6-193F-1514-0043384EF69C}"/>
              </a:ext>
            </a:extLst>
          </p:cNvPr>
          <p:cNvSpPr/>
          <p:nvPr/>
        </p:nvSpPr>
        <p:spPr>
          <a:xfrm>
            <a:off x="3014893" y="3171276"/>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6" name="Freeform 529">
            <a:extLst>
              <a:ext uri="{FF2B5EF4-FFF2-40B4-BE49-F238E27FC236}">
                <a16:creationId xmlns:a16="http://schemas.microsoft.com/office/drawing/2014/main" id="{F61E8081-B1B2-B252-C3AE-D42A1D9EE750}"/>
              </a:ext>
            </a:extLst>
          </p:cNvPr>
          <p:cNvSpPr/>
          <p:nvPr/>
        </p:nvSpPr>
        <p:spPr>
          <a:xfrm>
            <a:off x="3017247" y="3130460"/>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7" name="Freeform 530">
            <a:extLst>
              <a:ext uri="{FF2B5EF4-FFF2-40B4-BE49-F238E27FC236}">
                <a16:creationId xmlns:a16="http://schemas.microsoft.com/office/drawing/2014/main" id="{5052A878-E809-B190-5B29-DF4948CDEA83}"/>
              </a:ext>
            </a:extLst>
          </p:cNvPr>
          <p:cNvSpPr/>
          <p:nvPr/>
        </p:nvSpPr>
        <p:spPr>
          <a:xfrm>
            <a:off x="2993458" y="3159265"/>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8" name="Freeform 531">
            <a:extLst>
              <a:ext uri="{FF2B5EF4-FFF2-40B4-BE49-F238E27FC236}">
                <a16:creationId xmlns:a16="http://schemas.microsoft.com/office/drawing/2014/main" id="{F6B93048-0676-B0AA-AE8C-155F1F494D3F}"/>
              </a:ext>
            </a:extLst>
          </p:cNvPr>
          <p:cNvSpPr/>
          <p:nvPr/>
        </p:nvSpPr>
        <p:spPr>
          <a:xfrm>
            <a:off x="2993458" y="3130460"/>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49" name="Freeform 532">
            <a:extLst>
              <a:ext uri="{FF2B5EF4-FFF2-40B4-BE49-F238E27FC236}">
                <a16:creationId xmlns:a16="http://schemas.microsoft.com/office/drawing/2014/main" id="{1610D13A-5B63-E1F1-9B4B-20F183FB1D7E}"/>
              </a:ext>
            </a:extLst>
          </p:cNvPr>
          <p:cNvSpPr/>
          <p:nvPr/>
        </p:nvSpPr>
        <p:spPr>
          <a:xfrm>
            <a:off x="2969670" y="3159265"/>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0" name="Freeform 533">
            <a:extLst>
              <a:ext uri="{FF2B5EF4-FFF2-40B4-BE49-F238E27FC236}">
                <a16:creationId xmlns:a16="http://schemas.microsoft.com/office/drawing/2014/main" id="{ACE7835E-0D2F-E4B9-8A2A-86732495D9CA}"/>
              </a:ext>
            </a:extLst>
          </p:cNvPr>
          <p:cNvSpPr/>
          <p:nvPr/>
        </p:nvSpPr>
        <p:spPr>
          <a:xfrm>
            <a:off x="2925791" y="3130460"/>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1" name="Freeform 534">
            <a:extLst>
              <a:ext uri="{FF2B5EF4-FFF2-40B4-BE49-F238E27FC236}">
                <a16:creationId xmlns:a16="http://schemas.microsoft.com/office/drawing/2014/main" id="{4CC3EFAE-7856-4371-47DC-FAA1E5F19109}"/>
              </a:ext>
            </a:extLst>
          </p:cNvPr>
          <p:cNvSpPr/>
          <p:nvPr/>
        </p:nvSpPr>
        <p:spPr>
          <a:xfrm>
            <a:off x="2902000" y="3159265"/>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2" name="Freeform 535">
            <a:extLst>
              <a:ext uri="{FF2B5EF4-FFF2-40B4-BE49-F238E27FC236}">
                <a16:creationId xmlns:a16="http://schemas.microsoft.com/office/drawing/2014/main" id="{69761BE5-355D-E403-FEBA-0CC6F799D858}"/>
              </a:ext>
            </a:extLst>
          </p:cNvPr>
          <p:cNvSpPr/>
          <p:nvPr/>
        </p:nvSpPr>
        <p:spPr>
          <a:xfrm>
            <a:off x="2809621" y="3099211"/>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3" name="Freeform 536">
            <a:extLst>
              <a:ext uri="{FF2B5EF4-FFF2-40B4-BE49-F238E27FC236}">
                <a16:creationId xmlns:a16="http://schemas.microsoft.com/office/drawing/2014/main" id="{2332142E-0EA9-A74E-23E6-7C2CA8FFB28B}"/>
              </a:ext>
            </a:extLst>
          </p:cNvPr>
          <p:cNvSpPr/>
          <p:nvPr/>
        </p:nvSpPr>
        <p:spPr>
          <a:xfrm>
            <a:off x="2785916" y="3127916"/>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4" name="Freeform 537">
            <a:extLst>
              <a:ext uri="{FF2B5EF4-FFF2-40B4-BE49-F238E27FC236}">
                <a16:creationId xmlns:a16="http://schemas.microsoft.com/office/drawing/2014/main" id="{B38A924F-21EB-C01B-B7A4-916BBFCA0E13}"/>
              </a:ext>
            </a:extLst>
          </p:cNvPr>
          <p:cNvSpPr/>
          <p:nvPr/>
        </p:nvSpPr>
        <p:spPr>
          <a:xfrm>
            <a:off x="2704717" y="3068270"/>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5" name="Freeform 538">
            <a:extLst>
              <a:ext uri="{FF2B5EF4-FFF2-40B4-BE49-F238E27FC236}">
                <a16:creationId xmlns:a16="http://schemas.microsoft.com/office/drawing/2014/main" id="{AD81230E-0AAA-C0EB-E0C3-470B08C92606}"/>
              </a:ext>
            </a:extLst>
          </p:cNvPr>
          <p:cNvSpPr/>
          <p:nvPr/>
        </p:nvSpPr>
        <p:spPr>
          <a:xfrm>
            <a:off x="2680926" y="309707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6" name="Freeform 539">
            <a:extLst>
              <a:ext uri="{FF2B5EF4-FFF2-40B4-BE49-F238E27FC236}">
                <a16:creationId xmlns:a16="http://schemas.microsoft.com/office/drawing/2014/main" id="{EB1E507A-4E65-AA15-E4F1-A9F8887B2E96}"/>
              </a:ext>
            </a:extLst>
          </p:cNvPr>
          <p:cNvSpPr/>
          <p:nvPr/>
        </p:nvSpPr>
        <p:spPr>
          <a:xfrm>
            <a:off x="2680843" y="3068270"/>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7" name="Freeform 540">
            <a:extLst>
              <a:ext uri="{FF2B5EF4-FFF2-40B4-BE49-F238E27FC236}">
                <a16:creationId xmlns:a16="http://schemas.microsoft.com/office/drawing/2014/main" id="{AFDD9FDA-EA9E-FA8E-C749-A424123F4175}"/>
              </a:ext>
            </a:extLst>
          </p:cNvPr>
          <p:cNvSpPr/>
          <p:nvPr/>
        </p:nvSpPr>
        <p:spPr>
          <a:xfrm>
            <a:off x="2657054" y="3097075"/>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8" name="Freeform 541">
            <a:extLst>
              <a:ext uri="{FF2B5EF4-FFF2-40B4-BE49-F238E27FC236}">
                <a16:creationId xmlns:a16="http://schemas.microsoft.com/office/drawing/2014/main" id="{57714940-C8A6-C0B3-3CCA-421B6F459C61}"/>
              </a:ext>
            </a:extLst>
          </p:cNvPr>
          <p:cNvSpPr/>
          <p:nvPr/>
        </p:nvSpPr>
        <p:spPr>
          <a:xfrm>
            <a:off x="2451868" y="2950102"/>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59" name="Freeform 542">
            <a:extLst>
              <a:ext uri="{FF2B5EF4-FFF2-40B4-BE49-F238E27FC236}">
                <a16:creationId xmlns:a16="http://schemas.microsoft.com/office/drawing/2014/main" id="{A90A6717-AFD8-4007-5FB9-3E47BAFC7A7B}"/>
              </a:ext>
            </a:extLst>
          </p:cNvPr>
          <p:cNvSpPr/>
          <p:nvPr/>
        </p:nvSpPr>
        <p:spPr>
          <a:xfrm>
            <a:off x="2428161" y="2978905"/>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0" name="Freeform 543">
            <a:extLst>
              <a:ext uri="{FF2B5EF4-FFF2-40B4-BE49-F238E27FC236}">
                <a16:creationId xmlns:a16="http://schemas.microsoft.com/office/drawing/2014/main" id="{8AB90833-8C1E-9B80-F43F-97FE9884773E}"/>
              </a:ext>
            </a:extLst>
          </p:cNvPr>
          <p:cNvSpPr/>
          <p:nvPr/>
        </p:nvSpPr>
        <p:spPr>
          <a:xfrm>
            <a:off x="1897331" y="2656767"/>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1" name="Freeform 544">
            <a:extLst>
              <a:ext uri="{FF2B5EF4-FFF2-40B4-BE49-F238E27FC236}">
                <a16:creationId xmlns:a16="http://schemas.microsoft.com/office/drawing/2014/main" id="{152B3467-238A-AC9E-8599-C88F6E496B67}"/>
              </a:ext>
            </a:extLst>
          </p:cNvPr>
          <p:cNvSpPr/>
          <p:nvPr/>
        </p:nvSpPr>
        <p:spPr>
          <a:xfrm>
            <a:off x="1873541" y="2685572"/>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2" name="Freeform 545">
            <a:extLst>
              <a:ext uri="{FF2B5EF4-FFF2-40B4-BE49-F238E27FC236}">
                <a16:creationId xmlns:a16="http://schemas.microsoft.com/office/drawing/2014/main" id="{417B8463-7EE7-EFB4-F81C-46F61D7B4939}"/>
              </a:ext>
            </a:extLst>
          </p:cNvPr>
          <p:cNvSpPr/>
          <p:nvPr/>
        </p:nvSpPr>
        <p:spPr>
          <a:xfrm>
            <a:off x="1854798" y="2569947"/>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3" name="Freeform 546">
            <a:extLst>
              <a:ext uri="{FF2B5EF4-FFF2-40B4-BE49-F238E27FC236}">
                <a16:creationId xmlns:a16="http://schemas.microsoft.com/office/drawing/2014/main" id="{12954A43-5E79-8CC2-07F3-85331D35B78A}"/>
              </a:ext>
            </a:extLst>
          </p:cNvPr>
          <p:cNvSpPr/>
          <p:nvPr/>
        </p:nvSpPr>
        <p:spPr>
          <a:xfrm>
            <a:off x="1831006" y="2598752"/>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4" name="Freeform 547">
            <a:extLst>
              <a:ext uri="{FF2B5EF4-FFF2-40B4-BE49-F238E27FC236}">
                <a16:creationId xmlns:a16="http://schemas.microsoft.com/office/drawing/2014/main" id="{C38FC17D-A520-431C-1E42-A765AEECDC81}"/>
              </a:ext>
            </a:extLst>
          </p:cNvPr>
          <p:cNvSpPr/>
          <p:nvPr/>
        </p:nvSpPr>
        <p:spPr>
          <a:xfrm>
            <a:off x="1776033" y="2540533"/>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5" name="Freeform 548">
            <a:extLst>
              <a:ext uri="{FF2B5EF4-FFF2-40B4-BE49-F238E27FC236}">
                <a16:creationId xmlns:a16="http://schemas.microsoft.com/office/drawing/2014/main" id="{96D6EC73-C2C0-4D72-DB12-AE1B01B24FAA}"/>
              </a:ext>
            </a:extLst>
          </p:cNvPr>
          <p:cNvSpPr/>
          <p:nvPr/>
        </p:nvSpPr>
        <p:spPr>
          <a:xfrm>
            <a:off x="1752243" y="2569237"/>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6" name="Freeform 549">
            <a:extLst>
              <a:ext uri="{FF2B5EF4-FFF2-40B4-BE49-F238E27FC236}">
                <a16:creationId xmlns:a16="http://schemas.microsoft.com/office/drawing/2014/main" id="{614E7B3C-6C50-F849-9C8B-A0DAF49335AF}"/>
              </a:ext>
            </a:extLst>
          </p:cNvPr>
          <p:cNvSpPr/>
          <p:nvPr/>
        </p:nvSpPr>
        <p:spPr>
          <a:xfrm>
            <a:off x="1635907" y="2341653"/>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7" name="Freeform 550">
            <a:extLst>
              <a:ext uri="{FF2B5EF4-FFF2-40B4-BE49-F238E27FC236}">
                <a16:creationId xmlns:a16="http://schemas.microsoft.com/office/drawing/2014/main" id="{DA4F8655-3F20-C781-6895-44928256C780}"/>
              </a:ext>
            </a:extLst>
          </p:cNvPr>
          <p:cNvSpPr/>
          <p:nvPr/>
        </p:nvSpPr>
        <p:spPr>
          <a:xfrm>
            <a:off x="1612118" y="2370456"/>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8" name="Freeform 551">
            <a:extLst>
              <a:ext uri="{FF2B5EF4-FFF2-40B4-BE49-F238E27FC236}">
                <a16:creationId xmlns:a16="http://schemas.microsoft.com/office/drawing/2014/main" id="{3C2F1811-6EF7-1788-6980-298EDB1BAF69}"/>
              </a:ext>
            </a:extLst>
          </p:cNvPr>
          <p:cNvSpPr/>
          <p:nvPr/>
        </p:nvSpPr>
        <p:spPr>
          <a:xfrm>
            <a:off x="1496872" y="2239870"/>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69" name="Freeform 552">
            <a:extLst>
              <a:ext uri="{FF2B5EF4-FFF2-40B4-BE49-F238E27FC236}">
                <a16:creationId xmlns:a16="http://schemas.microsoft.com/office/drawing/2014/main" id="{D6D1E0CD-FB00-BE20-F0A9-F9C311D7DDD0}"/>
              </a:ext>
            </a:extLst>
          </p:cNvPr>
          <p:cNvSpPr/>
          <p:nvPr/>
        </p:nvSpPr>
        <p:spPr>
          <a:xfrm>
            <a:off x="1473083" y="2268573"/>
            <a:ext cx="47575" cy="10176"/>
          </a:xfrm>
          <a:custGeom>
            <a:avLst/>
            <a:gdLst>
              <a:gd name="connsiteX0" fmla="*/ 53857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7"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0" name="Freeform 553">
            <a:extLst>
              <a:ext uri="{FF2B5EF4-FFF2-40B4-BE49-F238E27FC236}">
                <a16:creationId xmlns:a16="http://schemas.microsoft.com/office/drawing/2014/main" id="{471E573A-5CF6-A200-DD8E-300CDC5442F1}"/>
              </a:ext>
            </a:extLst>
          </p:cNvPr>
          <p:cNvSpPr/>
          <p:nvPr/>
        </p:nvSpPr>
        <p:spPr>
          <a:xfrm>
            <a:off x="1416178" y="2155901"/>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1" name="Freeform 554">
            <a:extLst>
              <a:ext uri="{FF2B5EF4-FFF2-40B4-BE49-F238E27FC236}">
                <a16:creationId xmlns:a16="http://schemas.microsoft.com/office/drawing/2014/main" id="{256C1DFD-5490-9882-18CD-96F45B6DCD70}"/>
              </a:ext>
            </a:extLst>
          </p:cNvPr>
          <p:cNvSpPr/>
          <p:nvPr/>
        </p:nvSpPr>
        <p:spPr>
          <a:xfrm>
            <a:off x="1392472" y="2184604"/>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2" name="Freeform 555">
            <a:extLst>
              <a:ext uri="{FF2B5EF4-FFF2-40B4-BE49-F238E27FC236}">
                <a16:creationId xmlns:a16="http://schemas.microsoft.com/office/drawing/2014/main" id="{38735D82-8D20-B4A3-D6E1-8546CF5D7B67}"/>
              </a:ext>
            </a:extLst>
          </p:cNvPr>
          <p:cNvSpPr/>
          <p:nvPr/>
        </p:nvSpPr>
        <p:spPr>
          <a:xfrm>
            <a:off x="1399449" y="2141753"/>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3" name="Freeform 556">
            <a:extLst>
              <a:ext uri="{FF2B5EF4-FFF2-40B4-BE49-F238E27FC236}">
                <a16:creationId xmlns:a16="http://schemas.microsoft.com/office/drawing/2014/main" id="{B00A19F0-8DA8-3557-B793-E5A89133B479}"/>
              </a:ext>
            </a:extLst>
          </p:cNvPr>
          <p:cNvSpPr/>
          <p:nvPr/>
        </p:nvSpPr>
        <p:spPr>
          <a:xfrm>
            <a:off x="1375659" y="2170559"/>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4" name="Freeform 557">
            <a:extLst>
              <a:ext uri="{FF2B5EF4-FFF2-40B4-BE49-F238E27FC236}">
                <a16:creationId xmlns:a16="http://schemas.microsoft.com/office/drawing/2014/main" id="{29BB8844-9273-08BA-5298-EB024782D4D6}"/>
              </a:ext>
            </a:extLst>
          </p:cNvPr>
          <p:cNvSpPr/>
          <p:nvPr/>
        </p:nvSpPr>
        <p:spPr>
          <a:xfrm>
            <a:off x="1390035" y="2126585"/>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5" name="Freeform 558">
            <a:extLst>
              <a:ext uri="{FF2B5EF4-FFF2-40B4-BE49-F238E27FC236}">
                <a16:creationId xmlns:a16="http://schemas.microsoft.com/office/drawing/2014/main" id="{C1ECFF42-781C-A1A1-62B2-5B2587085949}"/>
              </a:ext>
            </a:extLst>
          </p:cNvPr>
          <p:cNvSpPr/>
          <p:nvPr/>
        </p:nvSpPr>
        <p:spPr>
          <a:xfrm>
            <a:off x="1366245" y="2155390"/>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6" name="Freeform 559">
            <a:extLst>
              <a:ext uri="{FF2B5EF4-FFF2-40B4-BE49-F238E27FC236}">
                <a16:creationId xmlns:a16="http://schemas.microsoft.com/office/drawing/2014/main" id="{8482A975-DA00-1F81-6C97-74BE68B3413B}"/>
              </a:ext>
            </a:extLst>
          </p:cNvPr>
          <p:cNvSpPr/>
          <p:nvPr/>
        </p:nvSpPr>
        <p:spPr>
          <a:xfrm>
            <a:off x="1365657" y="2113150"/>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7" name="Freeform 560">
            <a:extLst>
              <a:ext uri="{FF2B5EF4-FFF2-40B4-BE49-F238E27FC236}">
                <a16:creationId xmlns:a16="http://schemas.microsoft.com/office/drawing/2014/main" id="{852B69F4-52FA-C4CC-9316-B067CC1E5D2F}"/>
              </a:ext>
            </a:extLst>
          </p:cNvPr>
          <p:cNvSpPr/>
          <p:nvPr/>
        </p:nvSpPr>
        <p:spPr>
          <a:xfrm>
            <a:off x="1341953" y="2141956"/>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8" name="Freeform 561">
            <a:extLst>
              <a:ext uri="{FF2B5EF4-FFF2-40B4-BE49-F238E27FC236}">
                <a16:creationId xmlns:a16="http://schemas.microsoft.com/office/drawing/2014/main" id="{F6D215D4-E9A1-3B33-8255-9207FE702591}"/>
              </a:ext>
            </a:extLst>
          </p:cNvPr>
          <p:cNvSpPr/>
          <p:nvPr/>
        </p:nvSpPr>
        <p:spPr>
          <a:xfrm>
            <a:off x="1770318" y="2671425"/>
            <a:ext cx="8406" cy="57505"/>
          </a:xfrm>
          <a:custGeom>
            <a:avLst/>
            <a:gdLst>
              <a:gd name="connsiteX0" fmla="*/ 0 w 9515"/>
              <a:gd name="connsiteY0" fmla="*/ 0 h 53779"/>
              <a:gd name="connsiteX1" fmla="*/ 0 w 9515"/>
              <a:gd name="connsiteY1" fmla="*/ 53779 h 53779"/>
            </a:gdLst>
            <a:ahLst/>
            <a:cxnLst>
              <a:cxn ang="0">
                <a:pos x="connsiteX0" y="connsiteY0"/>
              </a:cxn>
              <a:cxn ang="0">
                <a:pos x="connsiteX1" y="connsiteY1"/>
              </a:cxn>
            </a:cxnLst>
            <a:rect l="l" t="t" r="r" b="b"/>
            <a:pathLst>
              <a:path w="9515" h="53779">
                <a:moveTo>
                  <a:pt x="0" y="0"/>
                </a:moveTo>
                <a:lnTo>
                  <a:pt x="0" y="53779"/>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79" name="Freeform 562">
            <a:extLst>
              <a:ext uri="{FF2B5EF4-FFF2-40B4-BE49-F238E27FC236}">
                <a16:creationId xmlns:a16="http://schemas.microsoft.com/office/drawing/2014/main" id="{B72786F3-A5FA-C7B5-0710-DD83E27C3AB9}"/>
              </a:ext>
            </a:extLst>
          </p:cNvPr>
          <p:cNvSpPr/>
          <p:nvPr/>
        </p:nvSpPr>
        <p:spPr>
          <a:xfrm>
            <a:off x="1746529" y="2700230"/>
            <a:ext cx="47575" cy="10176"/>
          </a:xfrm>
          <a:custGeom>
            <a:avLst/>
            <a:gdLst>
              <a:gd name="connsiteX0" fmla="*/ 53856 w 53856"/>
              <a:gd name="connsiteY0" fmla="*/ 0 h 9518"/>
              <a:gd name="connsiteX1" fmla="*/ 0 w 53856"/>
              <a:gd name="connsiteY1" fmla="*/ 0 h 9518"/>
            </a:gdLst>
            <a:ahLst/>
            <a:cxnLst>
              <a:cxn ang="0">
                <a:pos x="connsiteX0" y="connsiteY0"/>
              </a:cxn>
              <a:cxn ang="0">
                <a:pos x="connsiteX1" y="connsiteY1"/>
              </a:cxn>
            </a:cxnLst>
            <a:rect l="l" t="t" r="r" b="b"/>
            <a:pathLst>
              <a:path w="53856" h="9518">
                <a:moveTo>
                  <a:pt x="53856"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80" name="Freeform 563">
            <a:extLst>
              <a:ext uri="{FF2B5EF4-FFF2-40B4-BE49-F238E27FC236}">
                <a16:creationId xmlns:a16="http://schemas.microsoft.com/office/drawing/2014/main" id="{2A478FE3-3460-8E5F-E726-65649D46A288}"/>
              </a:ext>
            </a:extLst>
          </p:cNvPr>
          <p:cNvSpPr/>
          <p:nvPr/>
        </p:nvSpPr>
        <p:spPr>
          <a:xfrm>
            <a:off x="1643304" y="2485366"/>
            <a:ext cx="8406" cy="57608"/>
          </a:xfrm>
          <a:custGeom>
            <a:avLst/>
            <a:gdLst>
              <a:gd name="connsiteX0" fmla="*/ 0 w 9515"/>
              <a:gd name="connsiteY0" fmla="*/ 0 h 53874"/>
              <a:gd name="connsiteX1" fmla="*/ 0 w 9515"/>
              <a:gd name="connsiteY1" fmla="*/ 53874 h 53874"/>
            </a:gdLst>
            <a:ahLst/>
            <a:cxnLst>
              <a:cxn ang="0">
                <a:pos x="connsiteX0" y="connsiteY0"/>
              </a:cxn>
              <a:cxn ang="0">
                <a:pos x="connsiteX1" y="connsiteY1"/>
              </a:cxn>
            </a:cxnLst>
            <a:rect l="l" t="t" r="r" b="b"/>
            <a:pathLst>
              <a:path w="9515" h="53874">
                <a:moveTo>
                  <a:pt x="0" y="0"/>
                </a:moveTo>
                <a:lnTo>
                  <a:pt x="0" y="53874"/>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81" name="Freeform 564">
            <a:extLst>
              <a:ext uri="{FF2B5EF4-FFF2-40B4-BE49-F238E27FC236}">
                <a16:creationId xmlns:a16="http://schemas.microsoft.com/office/drawing/2014/main" id="{949BF15C-CD7A-B8E6-FBD8-98D835866055}"/>
              </a:ext>
            </a:extLst>
          </p:cNvPr>
          <p:cNvSpPr/>
          <p:nvPr/>
        </p:nvSpPr>
        <p:spPr>
          <a:xfrm>
            <a:off x="1619598" y="2514172"/>
            <a:ext cx="47493" cy="10176"/>
          </a:xfrm>
          <a:custGeom>
            <a:avLst/>
            <a:gdLst>
              <a:gd name="connsiteX0" fmla="*/ 53761 w 53761"/>
              <a:gd name="connsiteY0" fmla="*/ 0 h 9518"/>
              <a:gd name="connsiteX1" fmla="*/ 0 w 53761"/>
              <a:gd name="connsiteY1" fmla="*/ 0 h 9518"/>
            </a:gdLst>
            <a:ahLst/>
            <a:cxnLst>
              <a:cxn ang="0">
                <a:pos x="connsiteX0" y="connsiteY0"/>
              </a:cxn>
              <a:cxn ang="0">
                <a:pos x="connsiteX1" y="connsiteY1"/>
              </a:cxn>
            </a:cxnLst>
            <a:rect l="l" t="t" r="r" b="b"/>
            <a:pathLst>
              <a:path w="53761" h="9518">
                <a:moveTo>
                  <a:pt x="53761" y="0"/>
                </a:moveTo>
                <a:lnTo>
                  <a:pt x="0" y="0"/>
                </a:lnTo>
              </a:path>
            </a:pathLst>
          </a:custGeom>
          <a:ln w="12700" cap="flat">
            <a:solidFill>
              <a:srgbClr val="0B41C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1"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288" name="TextBox 287">
            <a:extLst>
              <a:ext uri="{FF2B5EF4-FFF2-40B4-BE49-F238E27FC236}">
                <a16:creationId xmlns:a16="http://schemas.microsoft.com/office/drawing/2014/main" id="{E4FDB9D0-98F4-449E-988B-8C59F6A4EAB2}"/>
              </a:ext>
            </a:extLst>
          </p:cNvPr>
          <p:cNvSpPr txBox="1"/>
          <p:nvPr/>
        </p:nvSpPr>
        <p:spPr>
          <a:xfrm>
            <a:off x="927602" y="2040703"/>
            <a:ext cx="20678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100</a:t>
            </a:r>
          </a:p>
        </p:txBody>
      </p:sp>
      <p:sp>
        <p:nvSpPr>
          <p:cNvPr id="289" name="TextBox 288">
            <a:extLst>
              <a:ext uri="{FF2B5EF4-FFF2-40B4-BE49-F238E27FC236}">
                <a16:creationId xmlns:a16="http://schemas.microsoft.com/office/drawing/2014/main" id="{0BEAE14D-4A3C-6FD3-E562-A8C4C8FE57D1}"/>
              </a:ext>
            </a:extLst>
          </p:cNvPr>
          <p:cNvSpPr txBox="1"/>
          <p:nvPr/>
        </p:nvSpPr>
        <p:spPr>
          <a:xfrm>
            <a:off x="995288" y="2540706"/>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80</a:t>
            </a:r>
          </a:p>
        </p:txBody>
      </p:sp>
      <p:sp>
        <p:nvSpPr>
          <p:cNvPr id="290" name="TextBox 289">
            <a:extLst>
              <a:ext uri="{FF2B5EF4-FFF2-40B4-BE49-F238E27FC236}">
                <a16:creationId xmlns:a16="http://schemas.microsoft.com/office/drawing/2014/main" id="{7559DBAC-0546-7B70-C489-688D31F4CF70}"/>
              </a:ext>
            </a:extLst>
          </p:cNvPr>
          <p:cNvSpPr txBox="1"/>
          <p:nvPr/>
        </p:nvSpPr>
        <p:spPr>
          <a:xfrm>
            <a:off x="995288" y="3066311"/>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60</a:t>
            </a:r>
          </a:p>
        </p:txBody>
      </p:sp>
      <p:sp>
        <p:nvSpPr>
          <p:cNvPr id="291" name="TextBox 290">
            <a:extLst>
              <a:ext uri="{FF2B5EF4-FFF2-40B4-BE49-F238E27FC236}">
                <a16:creationId xmlns:a16="http://schemas.microsoft.com/office/drawing/2014/main" id="{5BEDB4DE-AD77-03A6-DEFA-A59EC59DF02F}"/>
              </a:ext>
            </a:extLst>
          </p:cNvPr>
          <p:cNvSpPr txBox="1"/>
          <p:nvPr/>
        </p:nvSpPr>
        <p:spPr>
          <a:xfrm>
            <a:off x="995288" y="3566917"/>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40</a:t>
            </a:r>
          </a:p>
        </p:txBody>
      </p:sp>
      <p:sp>
        <p:nvSpPr>
          <p:cNvPr id="292" name="TextBox 291">
            <a:extLst>
              <a:ext uri="{FF2B5EF4-FFF2-40B4-BE49-F238E27FC236}">
                <a16:creationId xmlns:a16="http://schemas.microsoft.com/office/drawing/2014/main" id="{77FE54D6-C03D-4E51-54EB-57F722EF0224}"/>
              </a:ext>
            </a:extLst>
          </p:cNvPr>
          <p:cNvSpPr txBox="1"/>
          <p:nvPr/>
        </p:nvSpPr>
        <p:spPr>
          <a:xfrm>
            <a:off x="995288" y="4062845"/>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20</a:t>
            </a:r>
          </a:p>
        </p:txBody>
      </p:sp>
      <p:sp>
        <p:nvSpPr>
          <p:cNvPr id="293" name="TextBox 292">
            <a:extLst>
              <a:ext uri="{FF2B5EF4-FFF2-40B4-BE49-F238E27FC236}">
                <a16:creationId xmlns:a16="http://schemas.microsoft.com/office/drawing/2014/main" id="{343601DA-C8E0-4598-1A56-F79C107E629D}"/>
              </a:ext>
            </a:extLst>
          </p:cNvPr>
          <p:cNvSpPr txBox="1"/>
          <p:nvPr/>
        </p:nvSpPr>
        <p:spPr>
          <a:xfrm>
            <a:off x="1062972" y="4567275"/>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0</a:t>
            </a:r>
          </a:p>
        </p:txBody>
      </p:sp>
      <p:sp>
        <p:nvSpPr>
          <p:cNvPr id="295" name="TextBox 294">
            <a:extLst>
              <a:ext uri="{FF2B5EF4-FFF2-40B4-BE49-F238E27FC236}">
                <a16:creationId xmlns:a16="http://schemas.microsoft.com/office/drawing/2014/main" id="{EF101E16-E780-3417-FB0D-456087ADF3F9}"/>
              </a:ext>
            </a:extLst>
          </p:cNvPr>
          <p:cNvSpPr txBox="1"/>
          <p:nvPr/>
        </p:nvSpPr>
        <p:spPr>
          <a:xfrm>
            <a:off x="1303597" y="4766392"/>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0</a:t>
            </a:r>
          </a:p>
        </p:txBody>
      </p:sp>
      <p:sp>
        <p:nvSpPr>
          <p:cNvPr id="296" name="TextBox 295">
            <a:extLst>
              <a:ext uri="{FF2B5EF4-FFF2-40B4-BE49-F238E27FC236}">
                <a16:creationId xmlns:a16="http://schemas.microsoft.com/office/drawing/2014/main" id="{08DBE719-2835-121F-4258-97337CF1CA55}"/>
              </a:ext>
            </a:extLst>
          </p:cNvPr>
          <p:cNvSpPr txBox="1"/>
          <p:nvPr/>
        </p:nvSpPr>
        <p:spPr>
          <a:xfrm>
            <a:off x="1625287" y="4766392"/>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a:t>
            </a:r>
          </a:p>
        </p:txBody>
      </p:sp>
      <p:sp>
        <p:nvSpPr>
          <p:cNvPr id="297" name="TextBox 296">
            <a:extLst>
              <a:ext uri="{FF2B5EF4-FFF2-40B4-BE49-F238E27FC236}">
                <a16:creationId xmlns:a16="http://schemas.microsoft.com/office/drawing/2014/main" id="{C8518924-3E7E-F896-0EF3-FC3E02C4C9FE}"/>
              </a:ext>
            </a:extLst>
          </p:cNvPr>
          <p:cNvSpPr txBox="1"/>
          <p:nvPr/>
        </p:nvSpPr>
        <p:spPr>
          <a:xfrm>
            <a:off x="1943320" y="4766392"/>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6</a:t>
            </a:r>
          </a:p>
        </p:txBody>
      </p:sp>
      <p:sp>
        <p:nvSpPr>
          <p:cNvPr id="298" name="TextBox 297">
            <a:extLst>
              <a:ext uri="{FF2B5EF4-FFF2-40B4-BE49-F238E27FC236}">
                <a16:creationId xmlns:a16="http://schemas.microsoft.com/office/drawing/2014/main" id="{EA84058F-F7DA-D05F-E523-CF081E813C85}"/>
              </a:ext>
            </a:extLst>
          </p:cNvPr>
          <p:cNvSpPr txBox="1"/>
          <p:nvPr/>
        </p:nvSpPr>
        <p:spPr>
          <a:xfrm>
            <a:off x="2268664" y="4766392"/>
            <a:ext cx="68929"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9</a:t>
            </a:r>
          </a:p>
        </p:txBody>
      </p:sp>
      <p:sp>
        <p:nvSpPr>
          <p:cNvPr id="299" name="TextBox 298">
            <a:extLst>
              <a:ext uri="{FF2B5EF4-FFF2-40B4-BE49-F238E27FC236}">
                <a16:creationId xmlns:a16="http://schemas.microsoft.com/office/drawing/2014/main" id="{303E6478-336E-A927-7DF0-A4BB370ED789}"/>
              </a:ext>
            </a:extLst>
          </p:cNvPr>
          <p:cNvSpPr txBox="1"/>
          <p:nvPr/>
        </p:nvSpPr>
        <p:spPr>
          <a:xfrm>
            <a:off x="2552122"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12</a:t>
            </a:r>
          </a:p>
        </p:txBody>
      </p:sp>
      <p:sp>
        <p:nvSpPr>
          <p:cNvPr id="300" name="TextBox 299">
            <a:extLst>
              <a:ext uri="{FF2B5EF4-FFF2-40B4-BE49-F238E27FC236}">
                <a16:creationId xmlns:a16="http://schemas.microsoft.com/office/drawing/2014/main" id="{830C05DD-7F91-45F4-F54F-748AF43E0A45}"/>
              </a:ext>
            </a:extLst>
          </p:cNvPr>
          <p:cNvSpPr txBox="1"/>
          <p:nvPr/>
        </p:nvSpPr>
        <p:spPr>
          <a:xfrm>
            <a:off x="2873032"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15</a:t>
            </a:r>
          </a:p>
        </p:txBody>
      </p:sp>
      <p:sp>
        <p:nvSpPr>
          <p:cNvPr id="301" name="TextBox 300">
            <a:extLst>
              <a:ext uri="{FF2B5EF4-FFF2-40B4-BE49-F238E27FC236}">
                <a16:creationId xmlns:a16="http://schemas.microsoft.com/office/drawing/2014/main" id="{D51D3246-3333-7C89-EE24-57499DF4E49D}"/>
              </a:ext>
            </a:extLst>
          </p:cNvPr>
          <p:cNvSpPr txBox="1"/>
          <p:nvPr/>
        </p:nvSpPr>
        <p:spPr>
          <a:xfrm>
            <a:off x="3194721"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18</a:t>
            </a:r>
          </a:p>
        </p:txBody>
      </p:sp>
      <p:sp>
        <p:nvSpPr>
          <p:cNvPr id="302" name="TextBox 301">
            <a:extLst>
              <a:ext uri="{FF2B5EF4-FFF2-40B4-BE49-F238E27FC236}">
                <a16:creationId xmlns:a16="http://schemas.microsoft.com/office/drawing/2014/main" id="{3AE3A74C-120B-AFA0-D191-D44298A48D32}"/>
              </a:ext>
            </a:extLst>
          </p:cNvPr>
          <p:cNvSpPr txBox="1"/>
          <p:nvPr/>
        </p:nvSpPr>
        <p:spPr>
          <a:xfrm>
            <a:off x="3516409"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21</a:t>
            </a:r>
          </a:p>
        </p:txBody>
      </p:sp>
      <p:sp>
        <p:nvSpPr>
          <p:cNvPr id="303" name="TextBox 302">
            <a:extLst>
              <a:ext uri="{FF2B5EF4-FFF2-40B4-BE49-F238E27FC236}">
                <a16:creationId xmlns:a16="http://schemas.microsoft.com/office/drawing/2014/main" id="{B61A7F10-27E1-7569-235B-1B378AACC3DE}"/>
              </a:ext>
            </a:extLst>
          </p:cNvPr>
          <p:cNvSpPr txBox="1"/>
          <p:nvPr/>
        </p:nvSpPr>
        <p:spPr>
          <a:xfrm>
            <a:off x="3838099"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24</a:t>
            </a:r>
          </a:p>
        </p:txBody>
      </p:sp>
      <p:sp>
        <p:nvSpPr>
          <p:cNvPr id="304" name="TextBox 303">
            <a:extLst>
              <a:ext uri="{FF2B5EF4-FFF2-40B4-BE49-F238E27FC236}">
                <a16:creationId xmlns:a16="http://schemas.microsoft.com/office/drawing/2014/main" id="{C00F8287-2594-66E6-C10B-E5D9D72C3900}"/>
              </a:ext>
            </a:extLst>
          </p:cNvPr>
          <p:cNvSpPr txBox="1"/>
          <p:nvPr/>
        </p:nvSpPr>
        <p:spPr>
          <a:xfrm>
            <a:off x="4156132"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27</a:t>
            </a:r>
          </a:p>
        </p:txBody>
      </p:sp>
      <p:sp>
        <p:nvSpPr>
          <p:cNvPr id="305" name="TextBox 304">
            <a:extLst>
              <a:ext uri="{FF2B5EF4-FFF2-40B4-BE49-F238E27FC236}">
                <a16:creationId xmlns:a16="http://schemas.microsoft.com/office/drawing/2014/main" id="{95C48BA8-7E89-C38B-7369-2881BD453364}"/>
              </a:ext>
            </a:extLst>
          </p:cNvPr>
          <p:cNvSpPr txBox="1"/>
          <p:nvPr/>
        </p:nvSpPr>
        <p:spPr>
          <a:xfrm>
            <a:off x="4477820"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30</a:t>
            </a:r>
          </a:p>
        </p:txBody>
      </p:sp>
      <p:sp>
        <p:nvSpPr>
          <p:cNvPr id="306" name="TextBox 305">
            <a:extLst>
              <a:ext uri="{FF2B5EF4-FFF2-40B4-BE49-F238E27FC236}">
                <a16:creationId xmlns:a16="http://schemas.microsoft.com/office/drawing/2014/main" id="{376A3034-6778-AA70-0C9B-D609CEA6C0C3}"/>
              </a:ext>
            </a:extLst>
          </p:cNvPr>
          <p:cNvSpPr txBox="1"/>
          <p:nvPr/>
        </p:nvSpPr>
        <p:spPr>
          <a:xfrm>
            <a:off x="4799509"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33</a:t>
            </a:r>
          </a:p>
        </p:txBody>
      </p:sp>
      <p:sp>
        <p:nvSpPr>
          <p:cNvPr id="307" name="TextBox 306">
            <a:extLst>
              <a:ext uri="{FF2B5EF4-FFF2-40B4-BE49-F238E27FC236}">
                <a16:creationId xmlns:a16="http://schemas.microsoft.com/office/drawing/2014/main" id="{A7F65948-620E-0037-A2FD-5C9FFD77494C}"/>
              </a:ext>
            </a:extLst>
          </p:cNvPr>
          <p:cNvSpPr txBox="1"/>
          <p:nvPr/>
        </p:nvSpPr>
        <p:spPr>
          <a:xfrm>
            <a:off x="5121801"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36</a:t>
            </a:r>
          </a:p>
        </p:txBody>
      </p:sp>
      <p:sp>
        <p:nvSpPr>
          <p:cNvPr id="308" name="TextBox 307">
            <a:extLst>
              <a:ext uri="{FF2B5EF4-FFF2-40B4-BE49-F238E27FC236}">
                <a16:creationId xmlns:a16="http://schemas.microsoft.com/office/drawing/2014/main" id="{51A1D0BF-8D63-7B8A-6B30-E13DD75757F0}"/>
              </a:ext>
            </a:extLst>
          </p:cNvPr>
          <p:cNvSpPr txBox="1"/>
          <p:nvPr/>
        </p:nvSpPr>
        <p:spPr>
          <a:xfrm>
            <a:off x="5438697"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39</a:t>
            </a:r>
          </a:p>
        </p:txBody>
      </p:sp>
      <p:sp>
        <p:nvSpPr>
          <p:cNvPr id="309" name="TextBox 308">
            <a:extLst>
              <a:ext uri="{FF2B5EF4-FFF2-40B4-BE49-F238E27FC236}">
                <a16:creationId xmlns:a16="http://schemas.microsoft.com/office/drawing/2014/main" id="{FD9DE952-D843-87BC-F2A0-5E9776012D7D}"/>
              </a:ext>
            </a:extLst>
          </p:cNvPr>
          <p:cNvSpPr txBox="1"/>
          <p:nvPr/>
        </p:nvSpPr>
        <p:spPr>
          <a:xfrm>
            <a:off x="5760384" y="4766392"/>
            <a:ext cx="137858" cy="14773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srgbClr val="544F4F">
                    <a:lumMod val="50000"/>
                  </a:srgbClr>
                </a:solidFill>
                <a:effectLst/>
                <a:uLnTx/>
                <a:uFillTx/>
                <a:latin typeface="Arial" panose="020B0604020202020204" pitchFamily="34" charset="0"/>
                <a:ea typeface="MS PGothic" charset="0"/>
                <a:cs typeface="Arial" panose="020B0604020202020204" pitchFamily="34" charset="0"/>
              </a:rPr>
              <a:t>42</a:t>
            </a:r>
          </a:p>
        </p:txBody>
      </p:sp>
      <p:cxnSp>
        <p:nvCxnSpPr>
          <p:cNvPr id="343" name="Straight Connector 342">
            <a:extLst>
              <a:ext uri="{FF2B5EF4-FFF2-40B4-BE49-F238E27FC236}">
                <a16:creationId xmlns:a16="http://schemas.microsoft.com/office/drawing/2014/main" id="{4BA767F1-9C78-7229-7349-A7ACAC9A0410}"/>
              </a:ext>
            </a:extLst>
          </p:cNvPr>
          <p:cNvCxnSpPr>
            <a:cxnSpLocks/>
          </p:cNvCxnSpPr>
          <p:nvPr/>
        </p:nvCxnSpPr>
        <p:spPr>
          <a:xfrm flipV="1">
            <a:off x="1150532" y="3414960"/>
            <a:ext cx="4382262" cy="1730"/>
          </a:xfrm>
          <a:prstGeom prst="line">
            <a:avLst/>
          </a:prstGeom>
          <a:ln w="95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FC9619FB-DD3E-0B26-07AD-B31CDEDB35E3}"/>
              </a:ext>
            </a:extLst>
          </p:cNvPr>
          <p:cNvCxnSpPr>
            <a:cxnSpLocks/>
          </p:cNvCxnSpPr>
          <p:nvPr/>
        </p:nvCxnSpPr>
        <p:spPr>
          <a:xfrm flipV="1">
            <a:off x="2782141" y="3422009"/>
            <a:ext cx="0" cy="1278194"/>
          </a:xfrm>
          <a:prstGeom prst="line">
            <a:avLst/>
          </a:prstGeom>
          <a:ln w="95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5" name="TextBox 344">
            <a:extLst>
              <a:ext uri="{FF2B5EF4-FFF2-40B4-BE49-F238E27FC236}">
                <a16:creationId xmlns:a16="http://schemas.microsoft.com/office/drawing/2014/main" id="{B5265539-6531-A7F7-CF15-801BCCA16087}"/>
              </a:ext>
            </a:extLst>
          </p:cNvPr>
          <p:cNvSpPr txBox="1"/>
          <p:nvPr/>
        </p:nvSpPr>
        <p:spPr>
          <a:xfrm>
            <a:off x="1437938" y="4306475"/>
            <a:ext cx="1484720" cy="37837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66" b="1" i="0" u="none" strike="noStrike" kern="1200" cap="none" spc="0" normalizeH="0" baseline="0" noProof="0" dirty="0">
                <a:ln>
                  <a:noFill/>
                </a:ln>
                <a:solidFill>
                  <a:srgbClr val="0B41CD"/>
                </a:solidFill>
                <a:effectLst/>
                <a:uLnTx/>
                <a:uFillTx/>
                <a:latin typeface="Arial" panose="020B0604020202020204"/>
                <a:ea typeface="MS PGothic" charset="0"/>
                <a:cs typeface="+mn-cs"/>
              </a:rPr>
              <a:t>13.5 months median</a:t>
            </a:r>
            <a:br>
              <a:rPr kumimoji="0" lang="en-GB" sz="1066" b="1" i="0" u="none" strike="noStrike" kern="1200" cap="none" spc="0" normalizeH="0" baseline="0" noProof="0" dirty="0">
                <a:ln>
                  <a:noFill/>
                </a:ln>
                <a:solidFill>
                  <a:srgbClr val="0B41CD"/>
                </a:solidFill>
                <a:effectLst/>
                <a:uLnTx/>
                <a:uFillTx/>
                <a:latin typeface="Arial" panose="020B0604020202020204"/>
                <a:ea typeface="MS PGothic" charset="0"/>
                <a:cs typeface="+mn-cs"/>
              </a:rPr>
            </a:br>
            <a:r>
              <a:rPr kumimoji="0" lang="en-GB" sz="1066" b="1" i="0" u="none" strike="noStrike" kern="1200" cap="none" spc="0" normalizeH="0" baseline="0" noProof="0" dirty="0">
                <a:ln>
                  <a:noFill/>
                </a:ln>
                <a:solidFill>
                  <a:srgbClr val="0B41CD"/>
                </a:solidFill>
                <a:effectLst/>
                <a:uLnTx/>
                <a:uFillTx/>
                <a:latin typeface="Arial" panose="020B0604020202020204"/>
                <a:ea typeface="MS PGothic" charset="0"/>
                <a:cs typeface="+mn-cs"/>
              </a:rPr>
              <a:t>(95% CI: 7.9, 18.5)</a:t>
            </a:r>
          </a:p>
        </p:txBody>
      </p:sp>
      <p:sp>
        <p:nvSpPr>
          <p:cNvPr id="346" name="TextBox 345">
            <a:extLst>
              <a:ext uri="{FF2B5EF4-FFF2-40B4-BE49-F238E27FC236}">
                <a16:creationId xmlns:a16="http://schemas.microsoft.com/office/drawing/2014/main" id="{B8D3475C-44FD-A67C-F3E5-6D707F9CC863}"/>
              </a:ext>
            </a:extLst>
          </p:cNvPr>
          <p:cNvSpPr txBox="1"/>
          <p:nvPr/>
        </p:nvSpPr>
        <p:spPr>
          <a:xfrm>
            <a:off x="4426051" y="3463006"/>
            <a:ext cx="1294201" cy="381834"/>
          </a:xfrm>
          <a:prstGeom prst="rect">
            <a:avLst/>
          </a:prstGeom>
          <a:solidFill>
            <a:srgbClr val="FFFFFF"/>
          </a:solid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66" b="1" i="0" u="none" strike="noStrike" kern="1200" cap="none" spc="0" normalizeH="0" baseline="0" noProof="0" dirty="0">
                <a:ln>
                  <a:noFill/>
                </a:ln>
                <a:solidFill>
                  <a:srgbClr val="009964"/>
                </a:solidFill>
                <a:effectLst/>
                <a:uLnTx/>
                <a:uFillTx/>
                <a:latin typeface="Arial" panose="020B0604020202020204"/>
                <a:ea typeface="MS PGothic" charset="0"/>
                <a:cs typeface="+mn-cs"/>
              </a:rPr>
              <a:t>NE median</a:t>
            </a:r>
            <a:br>
              <a:rPr kumimoji="0" lang="en-GB" sz="1066" b="1" i="0" u="none" strike="noStrike" kern="1200" cap="none" spc="0" normalizeH="0" baseline="0" noProof="0" dirty="0">
                <a:ln>
                  <a:noFill/>
                </a:ln>
                <a:solidFill>
                  <a:srgbClr val="009964"/>
                </a:solidFill>
                <a:effectLst/>
                <a:uLnTx/>
                <a:uFillTx/>
                <a:latin typeface="Arial" panose="020B0604020202020204"/>
                <a:ea typeface="MS PGothic" charset="0"/>
                <a:cs typeface="+mn-cs"/>
              </a:rPr>
            </a:br>
            <a:r>
              <a:rPr kumimoji="0" lang="en-GB" sz="1066" b="1" i="0" u="none" strike="noStrike" kern="1200" cap="none" spc="0" normalizeH="0" baseline="0" noProof="0" dirty="0">
                <a:ln>
                  <a:noFill/>
                </a:ln>
                <a:solidFill>
                  <a:srgbClr val="009964"/>
                </a:solidFill>
                <a:effectLst/>
                <a:uLnTx/>
                <a:uFillTx/>
                <a:latin typeface="Arial" panose="020B0604020202020204"/>
                <a:ea typeface="MS PGothic" charset="0"/>
                <a:cs typeface="+mn-cs"/>
              </a:rPr>
              <a:t>(95% CI: 19.2, NE)</a:t>
            </a:r>
          </a:p>
        </p:txBody>
      </p:sp>
      <p:sp>
        <p:nvSpPr>
          <p:cNvPr id="347" name="TextBox 346">
            <a:extLst>
              <a:ext uri="{FF2B5EF4-FFF2-40B4-BE49-F238E27FC236}">
                <a16:creationId xmlns:a16="http://schemas.microsoft.com/office/drawing/2014/main" id="{FF3D6A26-D9FB-2582-8481-64741E9EB1D7}"/>
              </a:ext>
            </a:extLst>
          </p:cNvPr>
          <p:cNvSpPr txBox="1"/>
          <p:nvPr/>
        </p:nvSpPr>
        <p:spPr>
          <a:xfrm rot="16200000">
            <a:off x="419267" y="3214302"/>
            <a:ext cx="6896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S PGothic" charset="0"/>
                <a:cs typeface="Arial"/>
                <a:sym typeface="Arial"/>
                <a:rtl val="0"/>
              </a:rPr>
              <a:t>OS (%)</a:t>
            </a:r>
          </a:p>
        </p:txBody>
      </p:sp>
      <p:sp>
        <p:nvSpPr>
          <p:cNvPr id="350" name="Rounded Rectangle 2015">
            <a:extLst>
              <a:ext uri="{FF2B5EF4-FFF2-40B4-BE49-F238E27FC236}">
                <a16:creationId xmlns:a16="http://schemas.microsoft.com/office/drawing/2014/main" id="{225485AE-8785-8770-8B82-8F1F6368D87B}"/>
              </a:ext>
            </a:extLst>
          </p:cNvPr>
          <p:cNvSpPr/>
          <p:nvPr/>
        </p:nvSpPr>
        <p:spPr>
          <a:xfrm>
            <a:off x="525244" y="5784634"/>
            <a:ext cx="11137470" cy="432568"/>
          </a:xfrm>
          <a:prstGeom prst="roundRect">
            <a:avLst/>
          </a:prstGeom>
          <a:solidFill>
            <a:srgbClr val="0B4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Clinically meaningful OS benefit for Glofit-</a:t>
            </a:r>
            <a:r>
              <a:rPr kumimoji="0" lang="en-US" sz="1599" b="1" i="0" u="none" strike="noStrike" kern="1200" cap="none" spc="0" normalizeH="0" baseline="0" noProof="0" dirty="0" err="1">
                <a:ln>
                  <a:noFill/>
                </a:ln>
                <a:solidFill>
                  <a:srgbClr val="FFFFFF"/>
                </a:solidFill>
                <a:effectLst/>
                <a:uLnTx/>
                <a:uFillTx/>
                <a:latin typeface="Arial" panose="020B0604020202020204"/>
                <a:ea typeface="+mn-ea"/>
                <a:cs typeface="+mn-cs"/>
              </a:rPr>
              <a:t>GemOx</a:t>
            </a: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 versus R-GemOx remains after 2 years of follow up</a:t>
            </a:r>
          </a:p>
        </p:txBody>
      </p:sp>
      <p:graphicFrame>
        <p:nvGraphicFramePr>
          <p:cNvPr id="354" name="Table 353">
            <a:extLst>
              <a:ext uri="{FF2B5EF4-FFF2-40B4-BE49-F238E27FC236}">
                <a16:creationId xmlns:a16="http://schemas.microsoft.com/office/drawing/2014/main" id="{E4C5466C-AF9A-9365-EEB1-7CC8D6449EE9}"/>
              </a:ext>
            </a:extLst>
          </p:cNvPr>
          <p:cNvGraphicFramePr>
            <a:graphicFrameLocks noGrp="1"/>
          </p:cNvGraphicFramePr>
          <p:nvPr/>
        </p:nvGraphicFramePr>
        <p:xfrm>
          <a:off x="6239885" y="2021951"/>
          <a:ext cx="5422830" cy="2711060"/>
        </p:xfrm>
        <a:graphic>
          <a:graphicData uri="http://schemas.openxmlformats.org/drawingml/2006/table">
            <a:tbl>
              <a:tblPr firstRow="1" bandRow="1"/>
              <a:tblGrid>
                <a:gridCol w="2311536">
                  <a:extLst>
                    <a:ext uri="{9D8B030D-6E8A-4147-A177-3AD203B41FA5}">
                      <a16:colId xmlns:a16="http://schemas.microsoft.com/office/drawing/2014/main" val="843742965"/>
                    </a:ext>
                  </a:extLst>
                </a:gridCol>
                <a:gridCol w="1555647">
                  <a:extLst>
                    <a:ext uri="{9D8B030D-6E8A-4147-A177-3AD203B41FA5}">
                      <a16:colId xmlns:a16="http://schemas.microsoft.com/office/drawing/2014/main" val="1837501698"/>
                    </a:ext>
                  </a:extLst>
                </a:gridCol>
                <a:gridCol w="1555647">
                  <a:extLst>
                    <a:ext uri="{9D8B030D-6E8A-4147-A177-3AD203B41FA5}">
                      <a16:colId xmlns:a16="http://schemas.microsoft.com/office/drawing/2014/main" val="461930667"/>
                    </a:ext>
                  </a:extLst>
                </a:gridCol>
              </a:tblGrid>
              <a:tr h="503825">
                <a:tc>
                  <a:txBody>
                    <a:bodyPr/>
                    <a:lstStyle>
                      <a:lvl1pPr marL="0" algn="l" defTabSz="760622" rtl="0" eaLnBrk="1" latinLnBrk="0" hangingPunct="1">
                        <a:defRPr sz="1500" b="1" kern="1200">
                          <a:solidFill>
                            <a:schemeClr val="lt1"/>
                          </a:solidFill>
                          <a:latin typeface="Arial" panose="020B0604020202020204"/>
                        </a:defRPr>
                      </a:lvl1pPr>
                      <a:lvl2pPr marL="380312" algn="l" defTabSz="760622" rtl="0" eaLnBrk="1" latinLnBrk="0" hangingPunct="1">
                        <a:defRPr sz="1500" b="1" kern="1200">
                          <a:solidFill>
                            <a:schemeClr val="lt1"/>
                          </a:solidFill>
                          <a:latin typeface="Arial" panose="020B0604020202020204"/>
                        </a:defRPr>
                      </a:lvl2pPr>
                      <a:lvl3pPr marL="760622" algn="l" defTabSz="760622" rtl="0" eaLnBrk="1" latinLnBrk="0" hangingPunct="1">
                        <a:defRPr sz="1500" b="1" kern="1200">
                          <a:solidFill>
                            <a:schemeClr val="lt1"/>
                          </a:solidFill>
                          <a:latin typeface="Arial" panose="020B0604020202020204"/>
                        </a:defRPr>
                      </a:lvl3pPr>
                      <a:lvl4pPr marL="1140934" algn="l" defTabSz="760622" rtl="0" eaLnBrk="1" latinLnBrk="0" hangingPunct="1">
                        <a:defRPr sz="1500" b="1" kern="1200">
                          <a:solidFill>
                            <a:schemeClr val="lt1"/>
                          </a:solidFill>
                          <a:latin typeface="Arial" panose="020B0604020202020204"/>
                        </a:defRPr>
                      </a:lvl4pPr>
                      <a:lvl5pPr marL="1521246" algn="l" defTabSz="760622" rtl="0" eaLnBrk="1" latinLnBrk="0" hangingPunct="1">
                        <a:defRPr sz="1500" b="1" kern="1200">
                          <a:solidFill>
                            <a:schemeClr val="lt1"/>
                          </a:solidFill>
                          <a:latin typeface="Arial" panose="020B0604020202020204"/>
                        </a:defRPr>
                      </a:lvl5pPr>
                      <a:lvl6pPr marL="1901555" algn="l" defTabSz="760622" rtl="0" eaLnBrk="1" latinLnBrk="0" hangingPunct="1">
                        <a:defRPr sz="1500" b="1" kern="1200">
                          <a:solidFill>
                            <a:schemeClr val="lt1"/>
                          </a:solidFill>
                          <a:latin typeface="Arial" panose="020B0604020202020204"/>
                        </a:defRPr>
                      </a:lvl6pPr>
                      <a:lvl7pPr marL="2281869" algn="l" defTabSz="760622" rtl="0" eaLnBrk="1" latinLnBrk="0" hangingPunct="1">
                        <a:defRPr sz="1500" b="1" kern="1200">
                          <a:solidFill>
                            <a:schemeClr val="lt1"/>
                          </a:solidFill>
                          <a:latin typeface="Arial" panose="020B0604020202020204"/>
                        </a:defRPr>
                      </a:lvl7pPr>
                      <a:lvl8pPr marL="2662179" algn="l" defTabSz="760622" rtl="0" eaLnBrk="1" latinLnBrk="0" hangingPunct="1">
                        <a:defRPr sz="1500" b="1" kern="1200">
                          <a:solidFill>
                            <a:schemeClr val="lt1"/>
                          </a:solidFill>
                          <a:latin typeface="Arial" panose="020B0604020202020204"/>
                        </a:defRPr>
                      </a:lvl8pPr>
                      <a:lvl9pPr marL="3042487" algn="l" defTabSz="760622" rtl="0" eaLnBrk="1" latinLnBrk="0" hangingPunct="1">
                        <a:defRPr sz="1500" b="1" kern="1200">
                          <a:solidFill>
                            <a:schemeClr val="lt1"/>
                          </a:solidFill>
                          <a:latin typeface="Arial" panose="020B0604020202020204"/>
                        </a:defRPr>
                      </a:lvl9pPr>
                    </a:lstStyle>
                    <a:p>
                      <a:r>
                        <a:rPr lang="en-GB" sz="1200" dirty="0"/>
                        <a:t>Outcome</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41CD"/>
                    </a:solidFill>
                  </a:tcPr>
                </a:tc>
                <a:tc>
                  <a:txBody>
                    <a:bodyPr/>
                    <a:lstStyle>
                      <a:lvl1pPr marL="0" algn="l" defTabSz="760622" rtl="0" eaLnBrk="1" latinLnBrk="0" hangingPunct="1">
                        <a:defRPr sz="1500" b="1" kern="1200">
                          <a:solidFill>
                            <a:schemeClr val="lt1"/>
                          </a:solidFill>
                          <a:latin typeface="Arial" panose="020B0604020202020204"/>
                        </a:defRPr>
                      </a:lvl1pPr>
                      <a:lvl2pPr marL="380312" algn="l" defTabSz="760622" rtl="0" eaLnBrk="1" latinLnBrk="0" hangingPunct="1">
                        <a:defRPr sz="1500" b="1" kern="1200">
                          <a:solidFill>
                            <a:schemeClr val="lt1"/>
                          </a:solidFill>
                          <a:latin typeface="Arial" panose="020B0604020202020204"/>
                        </a:defRPr>
                      </a:lvl2pPr>
                      <a:lvl3pPr marL="760622" algn="l" defTabSz="760622" rtl="0" eaLnBrk="1" latinLnBrk="0" hangingPunct="1">
                        <a:defRPr sz="1500" b="1" kern="1200">
                          <a:solidFill>
                            <a:schemeClr val="lt1"/>
                          </a:solidFill>
                          <a:latin typeface="Arial" panose="020B0604020202020204"/>
                        </a:defRPr>
                      </a:lvl3pPr>
                      <a:lvl4pPr marL="1140934" algn="l" defTabSz="760622" rtl="0" eaLnBrk="1" latinLnBrk="0" hangingPunct="1">
                        <a:defRPr sz="1500" b="1" kern="1200">
                          <a:solidFill>
                            <a:schemeClr val="lt1"/>
                          </a:solidFill>
                          <a:latin typeface="Arial" panose="020B0604020202020204"/>
                        </a:defRPr>
                      </a:lvl4pPr>
                      <a:lvl5pPr marL="1521246" algn="l" defTabSz="760622" rtl="0" eaLnBrk="1" latinLnBrk="0" hangingPunct="1">
                        <a:defRPr sz="1500" b="1" kern="1200">
                          <a:solidFill>
                            <a:schemeClr val="lt1"/>
                          </a:solidFill>
                          <a:latin typeface="Arial" panose="020B0604020202020204"/>
                        </a:defRPr>
                      </a:lvl5pPr>
                      <a:lvl6pPr marL="1901555" algn="l" defTabSz="760622" rtl="0" eaLnBrk="1" latinLnBrk="0" hangingPunct="1">
                        <a:defRPr sz="1500" b="1" kern="1200">
                          <a:solidFill>
                            <a:schemeClr val="lt1"/>
                          </a:solidFill>
                          <a:latin typeface="Arial" panose="020B0604020202020204"/>
                        </a:defRPr>
                      </a:lvl6pPr>
                      <a:lvl7pPr marL="2281869" algn="l" defTabSz="760622" rtl="0" eaLnBrk="1" latinLnBrk="0" hangingPunct="1">
                        <a:defRPr sz="1500" b="1" kern="1200">
                          <a:solidFill>
                            <a:schemeClr val="lt1"/>
                          </a:solidFill>
                          <a:latin typeface="Arial" panose="020B0604020202020204"/>
                        </a:defRPr>
                      </a:lvl7pPr>
                      <a:lvl8pPr marL="2662179" algn="l" defTabSz="760622" rtl="0" eaLnBrk="1" latinLnBrk="0" hangingPunct="1">
                        <a:defRPr sz="1500" b="1" kern="1200">
                          <a:solidFill>
                            <a:schemeClr val="lt1"/>
                          </a:solidFill>
                          <a:latin typeface="Arial" panose="020B0604020202020204"/>
                        </a:defRPr>
                      </a:lvl8pPr>
                      <a:lvl9pPr marL="3042487" algn="l" defTabSz="760622" rtl="0" eaLnBrk="1" latinLnBrk="0" hangingPunct="1">
                        <a:defRPr sz="1500" b="1" kern="1200">
                          <a:solidFill>
                            <a:schemeClr val="lt1"/>
                          </a:solidFill>
                          <a:latin typeface="Arial" panose="020B0604020202020204"/>
                        </a:defRPr>
                      </a:lvl9pPr>
                    </a:lstStyle>
                    <a:p>
                      <a:pPr marL="0" marR="0" lvl="0" indent="0" algn="ctr" defTabSz="684560" rtl="0" eaLnBrk="1" fontAlgn="auto" latinLnBrk="0" hangingPunct="1">
                        <a:lnSpc>
                          <a:spcPct val="100000"/>
                        </a:lnSpc>
                        <a:spcBef>
                          <a:spcPts val="0"/>
                        </a:spcBef>
                        <a:spcAft>
                          <a:spcPts val="0"/>
                        </a:spcAft>
                        <a:buClrTx/>
                        <a:buSzTx/>
                        <a:buFontTx/>
                        <a:buNone/>
                        <a:tabLst/>
                        <a:defRPr/>
                      </a:pPr>
                      <a:r>
                        <a:rPr lang="pt-BR" sz="1200" dirty="0"/>
                        <a:t>R-GemOx</a:t>
                      </a:r>
                      <a:br>
                        <a:rPr lang="pt-BR" sz="1200" dirty="0"/>
                      </a:br>
                      <a:r>
                        <a:rPr lang="pt-BR" sz="1200" dirty="0"/>
                        <a:t>(n=91)</a:t>
                      </a:r>
                    </a:p>
                  </a:txBody>
                  <a:tcPr marL="109723" marR="109723" marT="54862" marB="5486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41CD"/>
                    </a:solidFill>
                  </a:tcPr>
                </a:tc>
                <a:tc>
                  <a:txBody>
                    <a:bodyPr/>
                    <a:lstStyle>
                      <a:lvl1pPr marL="0" algn="l" defTabSz="760622" rtl="0" eaLnBrk="1" latinLnBrk="0" hangingPunct="1">
                        <a:defRPr sz="1500" b="1" kern="1200">
                          <a:solidFill>
                            <a:schemeClr val="lt1"/>
                          </a:solidFill>
                          <a:latin typeface="Arial" panose="020B0604020202020204"/>
                        </a:defRPr>
                      </a:lvl1pPr>
                      <a:lvl2pPr marL="380312" algn="l" defTabSz="760622" rtl="0" eaLnBrk="1" latinLnBrk="0" hangingPunct="1">
                        <a:defRPr sz="1500" b="1" kern="1200">
                          <a:solidFill>
                            <a:schemeClr val="lt1"/>
                          </a:solidFill>
                          <a:latin typeface="Arial" panose="020B0604020202020204"/>
                        </a:defRPr>
                      </a:lvl2pPr>
                      <a:lvl3pPr marL="760622" algn="l" defTabSz="760622" rtl="0" eaLnBrk="1" latinLnBrk="0" hangingPunct="1">
                        <a:defRPr sz="1500" b="1" kern="1200">
                          <a:solidFill>
                            <a:schemeClr val="lt1"/>
                          </a:solidFill>
                          <a:latin typeface="Arial" panose="020B0604020202020204"/>
                        </a:defRPr>
                      </a:lvl3pPr>
                      <a:lvl4pPr marL="1140934" algn="l" defTabSz="760622" rtl="0" eaLnBrk="1" latinLnBrk="0" hangingPunct="1">
                        <a:defRPr sz="1500" b="1" kern="1200">
                          <a:solidFill>
                            <a:schemeClr val="lt1"/>
                          </a:solidFill>
                          <a:latin typeface="Arial" panose="020B0604020202020204"/>
                        </a:defRPr>
                      </a:lvl4pPr>
                      <a:lvl5pPr marL="1521246" algn="l" defTabSz="760622" rtl="0" eaLnBrk="1" latinLnBrk="0" hangingPunct="1">
                        <a:defRPr sz="1500" b="1" kern="1200">
                          <a:solidFill>
                            <a:schemeClr val="lt1"/>
                          </a:solidFill>
                          <a:latin typeface="Arial" panose="020B0604020202020204"/>
                        </a:defRPr>
                      </a:lvl5pPr>
                      <a:lvl6pPr marL="1901555" algn="l" defTabSz="760622" rtl="0" eaLnBrk="1" latinLnBrk="0" hangingPunct="1">
                        <a:defRPr sz="1500" b="1" kern="1200">
                          <a:solidFill>
                            <a:schemeClr val="lt1"/>
                          </a:solidFill>
                          <a:latin typeface="Arial" panose="020B0604020202020204"/>
                        </a:defRPr>
                      </a:lvl6pPr>
                      <a:lvl7pPr marL="2281869" algn="l" defTabSz="760622" rtl="0" eaLnBrk="1" latinLnBrk="0" hangingPunct="1">
                        <a:defRPr sz="1500" b="1" kern="1200">
                          <a:solidFill>
                            <a:schemeClr val="lt1"/>
                          </a:solidFill>
                          <a:latin typeface="Arial" panose="020B0604020202020204"/>
                        </a:defRPr>
                      </a:lvl7pPr>
                      <a:lvl8pPr marL="2662179" algn="l" defTabSz="760622" rtl="0" eaLnBrk="1" latinLnBrk="0" hangingPunct="1">
                        <a:defRPr sz="1500" b="1" kern="1200">
                          <a:solidFill>
                            <a:schemeClr val="lt1"/>
                          </a:solidFill>
                          <a:latin typeface="Arial" panose="020B0604020202020204"/>
                        </a:defRPr>
                      </a:lvl8pPr>
                      <a:lvl9pPr marL="3042487" algn="l" defTabSz="760622" rtl="0" eaLnBrk="1" latinLnBrk="0" hangingPunct="1">
                        <a:defRPr sz="1500" b="1" kern="1200">
                          <a:solidFill>
                            <a:schemeClr val="lt1"/>
                          </a:solidFill>
                          <a:latin typeface="Arial" panose="020B0604020202020204"/>
                        </a:defRPr>
                      </a:lvl9pPr>
                    </a:lstStyle>
                    <a:p>
                      <a:pPr marL="0" marR="0" lvl="0" indent="0" algn="ctr" defTabSz="684560" rtl="0" eaLnBrk="1" fontAlgn="auto" latinLnBrk="0" hangingPunct="1">
                        <a:lnSpc>
                          <a:spcPct val="100000"/>
                        </a:lnSpc>
                        <a:spcBef>
                          <a:spcPts val="0"/>
                        </a:spcBef>
                        <a:spcAft>
                          <a:spcPts val="0"/>
                        </a:spcAft>
                        <a:buClrTx/>
                        <a:buSzTx/>
                        <a:buFontTx/>
                        <a:buNone/>
                        <a:tabLst/>
                        <a:defRPr/>
                      </a:pPr>
                      <a:r>
                        <a:rPr lang="en-GB" sz="1200" dirty="0"/>
                        <a:t>Glofit-GemOx</a:t>
                      </a:r>
                      <a:br>
                        <a:rPr lang="en-GB" sz="1200" dirty="0"/>
                      </a:br>
                      <a:r>
                        <a:rPr lang="en-GB" sz="1200" dirty="0"/>
                        <a:t>(n=183)</a:t>
                      </a:r>
                    </a:p>
                  </a:txBody>
                  <a:tcPr marL="109723" marR="109723" marT="54862" marB="54862" anchor="ctr">
                    <a:lnL w="12700" cap="flat" cmpd="sng" algn="ctr">
                      <a:solidFill>
                        <a:schemeClr val="bg1"/>
                      </a:solidFill>
                      <a:prstDash val="solid"/>
                      <a:round/>
                      <a:headEnd type="none" w="med" len="med"/>
                      <a:tailEnd type="none" w="med" len="med"/>
                    </a:lnL>
                    <a:lnR w="12700" cap="flat" cmpd="sng" algn="ctr">
                      <a:solidFill>
                        <a:srgbClr val="2A966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964"/>
                    </a:solidFill>
                  </a:tcPr>
                </a:tc>
                <a:extLst>
                  <a:ext uri="{0D108BD9-81ED-4DB2-BD59-A6C34878D82A}">
                    <a16:rowId xmlns:a16="http://schemas.microsoft.com/office/drawing/2014/main" val="3108036223"/>
                  </a:ext>
                </a:extLst>
              </a:tr>
              <a:tr h="441447">
                <a:tc gridSpan="3">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r>
                        <a:rPr lang="en-GB" sz="1200" b="1" dirty="0"/>
                        <a:t>2-year follow up analysis </a:t>
                      </a:r>
                      <a:r>
                        <a:rPr lang="en-GB" sz="1200" b="0" dirty="0"/>
                        <a:t>(median follow up: 24.7 months)</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1"/>
                    </a:solidFill>
                  </a:tcPr>
                </a:tc>
                <a:tc hMerge="1">
                  <a:txBody>
                    <a:bodyPr/>
                    <a:lstStyle/>
                    <a:p>
                      <a:pPr algn="ctr"/>
                      <a:endParaRPr lang="en-GB" sz="900" dirty="0"/>
                    </a:p>
                  </a:txBody>
                  <a:tcPr>
                    <a:lnL w="12700" cap="flat" cmpd="sng" algn="ctr">
                      <a:no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372056"/>
                  </a:ext>
                </a:extLst>
              </a:tr>
              <a:tr h="441447">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marL="92075" marR="0" lvl="0" indent="-92075" algn="l" defTabSz="684560" rtl="0" eaLnBrk="1" fontAlgn="auto" latinLnBrk="0" hangingPunct="1">
                        <a:lnSpc>
                          <a:spcPct val="100000"/>
                        </a:lnSpc>
                        <a:spcBef>
                          <a:spcPts val="0"/>
                        </a:spcBef>
                        <a:spcAft>
                          <a:spcPts val="0"/>
                        </a:spcAft>
                        <a:buClrTx/>
                        <a:buSzTx/>
                        <a:buFontTx/>
                        <a:buNone/>
                        <a:tabLst/>
                        <a:defRPr/>
                      </a:pPr>
                      <a:r>
                        <a:rPr lang="pt-BR" sz="1200" dirty="0"/>
                        <a:t>OS, </a:t>
                      </a:r>
                      <a:r>
                        <a:rPr lang="pt-BR" sz="1200" dirty="0" err="1"/>
                        <a:t>median</a:t>
                      </a:r>
                      <a:r>
                        <a:rPr lang="pt-BR" sz="1200" dirty="0"/>
                        <a:t> (95% CI); months</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algn="ctr"/>
                      <a:r>
                        <a:rPr lang="en-GB" sz="1200" dirty="0"/>
                        <a:t>13.5 (7.9, 18.5)</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algn="ctr"/>
                      <a:r>
                        <a:rPr lang="en-GB" sz="1200" dirty="0"/>
                        <a:t>NE (19.2, NE)</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76547772"/>
                  </a:ext>
                </a:extLst>
              </a:tr>
              <a:tr h="441447">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marL="194400" indent="0"/>
                      <a:r>
                        <a:rPr lang="en-GB" sz="1200" dirty="0"/>
                        <a:t>HR (95% CI)</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algn="ctr"/>
                      <a:r>
                        <a:rPr lang="en-GB" sz="1200" b="1" dirty="0"/>
                        <a:t>0.60</a:t>
                      </a:r>
                      <a:r>
                        <a:rPr lang="en-GB" sz="1200" dirty="0"/>
                        <a:t> (0.42, 0.85)</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GB" sz="1000" dirty="0"/>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extLst>
                  <a:ext uri="{0D108BD9-81ED-4DB2-BD59-A6C34878D82A}">
                    <a16:rowId xmlns:a16="http://schemas.microsoft.com/office/drawing/2014/main" val="2161702995"/>
                  </a:ext>
                </a:extLst>
              </a:tr>
              <a:tr h="441447">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marL="194400" indent="0"/>
                      <a:r>
                        <a:rPr lang="en-GB" sz="1200" dirty="0"/>
                        <a:t>p-value*</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algn="ctr"/>
                      <a:r>
                        <a:rPr lang="en-GB" sz="1200" dirty="0"/>
                        <a:t>0.003</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GB" sz="1000" dirty="0"/>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extLst>
                  <a:ext uri="{0D108BD9-81ED-4DB2-BD59-A6C34878D82A}">
                    <a16:rowId xmlns:a16="http://schemas.microsoft.com/office/drawing/2014/main" val="2292909911"/>
                  </a:ext>
                </a:extLst>
              </a:tr>
              <a:tr h="441447">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marL="0" indent="0"/>
                      <a:r>
                        <a:rPr lang="en-GB" sz="1200" dirty="0"/>
                        <a:t>24-month OS, % (95% CI)</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0B41C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algn="ctr"/>
                      <a:r>
                        <a:rPr lang="en-GB" sz="1200" b="1" dirty="0"/>
                        <a:t>33.6</a:t>
                      </a:r>
                      <a:r>
                        <a:rPr lang="en-GB" sz="1200" dirty="0"/>
                        <a:t> (22.9, 44.2)</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0B41C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60622" rtl="0" eaLnBrk="1" latinLnBrk="0" hangingPunct="1">
                        <a:defRPr sz="1500" kern="1200">
                          <a:solidFill>
                            <a:schemeClr val="dk1"/>
                          </a:solidFill>
                          <a:latin typeface="Arial" panose="020B0604020202020204"/>
                        </a:defRPr>
                      </a:lvl1pPr>
                      <a:lvl2pPr marL="380312" algn="l" defTabSz="760622" rtl="0" eaLnBrk="1" latinLnBrk="0" hangingPunct="1">
                        <a:defRPr sz="1500" kern="1200">
                          <a:solidFill>
                            <a:schemeClr val="dk1"/>
                          </a:solidFill>
                          <a:latin typeface="Arial" panose="020B0604020202020204"/>
                        </a:defRPr>
                      </a:lvl2pPr>
                      <a:lvl3pPr marL="760622" algn="l" defTabSz="760622" rtl="0" eaLnBrk="1" latinLnBrk="0" hangingPunct="1">
                        <a:defRPr sz="1500" kern="1200">
                          <a:solidFill>
                            <a:schemeClr val="dk1"/>
                          </a:solidFill>
                          <a:latin typeface="Arial" panose="020B0604020202020204"/>
                        </a:defRPr>
                      </a:lvl3pPr>
                      <a:lvl4pPr marL="1140934" algn="l" defTabSz="760622" rtl="0" eaLnBrk="1" latinLnBrk="0" hangingPunct="1">
                        <a:defRPr sz="1500" kern="1200">
                          <a:solidFill>
                            <a:schemeClr val="dk1"/>
                          </a:solidFill>
                          <a:latin typeface="Arial" panose="020B0604020202020204"/>
                        </a:defRPr>
                      </a:lvl4pPr>
                      <a:lvl5pPr marL="1521246" algn="l" defTabSz="760622" rtl="0" eaLnBrk="1" latinLnBrk="0" hangingPunct="1">
                        <a:defRPr sz="1500" kern="1200">
                          <a:solidFill>
                            <a:schemeClr val="dk1"/>
                          </a:solidFill>
                          <a:latin typeface="Arial" panose="020B0604020202020204"/>
                        </a:defRPr>
                      </a:lvl5pPr>
                      <a:lvl6pPr marL="1901555" algn="l" defTabSz="760622" rtl="0" eaLnBrk="1" latinLnBrk="0" hangingPunct="1">
                        <a:defRPr sz="1500" kern="1200">
                          <a:solidFill>
                            <a:schemeClr val="dk1"/>
                          </a:solidFill>
                          <a:latin typeface="Arial" panose="020B0604020202020204"/>
                        </a:defRPr>
                      </a:lvl6pPr>
                      <a:lvl7pPr marL="2281869" algn="l" defTabSz="760622" rtl="0" eaLnBrk="1" latinLnBrk="0" hangingPunct="1">
                        <a:defRPr sz="1500" kern="1200">
                          <a:solidFill>
                            <a:schemeClr val="dk1"/>
                          </a:solidFill>
                          <a:latin typeface="Arial" panose="020B0604020202020204"/>
                        </a:defRPr>
                      </a:lvl7pPr>
                      <a:lvl8pPr marL="2662179" algn="l" defTabSz="760622" rtl="0" eaLnBrk="1" latinLnBrk="0" hangingPunct="1">
                        <a:defRPr sz="1500" kern="1200">
                          <a:solidFill>
                            <a:schemeClr val="dk1"/>
                          </a:solidFill>
                          <a:latin typeface="Arial" panose="020B0604020202020204"/>
                        </a:defRPr>
                      </a:lvl8pPr>
                      <a:lvl9pPr marL="3042487" algn="l" defTabSz="760622" rtl="0" eaLnBrk="1" latinLnBrk="0" hangingPunct="1">
                        <a:defRPr sz="1500" kern="1200">
                          <a:solidFill>
                            <a:schemeClr val="dk1"/>
                          </a:solidFill>
                          <a:latin typeface="Arial" panose="020B0604020202020204"/>
                        </a:defRPr>
                      </a:lvl9pPr>
                    </a:lstStyle>
                    <a:p>
                      <a:pPr algn="ctr"/>
                      <a:r>
                        <a:rPr lang="en-GB" sz="1200" b="1" dirty="0"/>
                        <a:t>54.4</a:t>
                      </a:r>
                      <a:r>
                        <a:rPr lang="en-GB" sz="1200" dirty="0"/>
                        <a:t> (46.8, 62.0)</a:t>
                      </a:r>
                    </a:p>
                  </a:txBody>
                  <a:tcPr marL="109723" marR="109723" marT="54862" marB="54862" anchor="ctr">
                    <a:lnL w="12700" cap="flat" cmpd="sng" algn="ctr">
                      <a:solidFill>
                        <a:srgbClr val="0B41CD"/>
                      </a:solidFill>
                      <a:prstDash val="solid"/>
                      <a:round/>
                      <a:headEnd type="none" w="med" len="med"/>
                      <a:tailEnd type="none" w="med" len="med"/>
                    </a:lnL>
                    <a:lnR w="12700" cap="flat" cmpd="sng" algn="ctr">
                      <a:solidFill>
                        <a:srgbClr val="0B41CD"/>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0B41C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694759"/>
                  </a:ext>
                </a:extLst>
              </a:tr>
            </a:tbl>
          </a:graphicData>
        </a:graphic>
      </p:graphicFrame>
      <p:sp>
        <p:nvSpPr>
          <p:cNvPr id="355" name="TextBox 354">
            <a:extLst>
              <a:ext uri="{FF2B5EF4-FFF2-40B4-BE49-F238E27FC236}">
                <a16:creationId xmlns:a16="http://schemas.microsoft.com/office/drawing/2014/main" id="{B661BC81-327A-ECD1-C8DC-9D985A15B406}"/>
              </a:ext>
            </a:extLst>
          </p:cNvPr>
          <p:cNvSpPr txBox="1"/>
          <p:nvPr/>
        </p:nvSpPr>
        <p:spPr>
          <a:xfrm>
            <a:off x="6225074" y="4839957"/>
            <a:ext cx="5427366" cy="765641"/>
          </a:xfrm>
          <a:prstGeom prst="rect">
            <a:avLst/>
          </a:prstGeom>
          <a:solidFill>
            <a:srgbClr val="F0F0F0"/>
          </a:solidFill>
          <a:ln>
            <a:solidFill>
              <a:srgbClr val="F0F0F0"/>
            </a:solidFill>
          </a:ln>
        </p:spPr>
        <p:txBody>
          <a:bodyPr wrap="square" lIns="0" tIns="215992" rIns="86397" bIns="302388" rtlCol="0" anchor="ctr">
            <a:noAutofit/>
          </a:bodyPr>
          <a:lstStyle/>
          <a:p>
            <a:pPr marL="308613" marR="0" lvl="0" indent="-205741" algn="l" defTabSz="457200" rtl="0" eaLnBrk="1" fontAlgn="auto" latinLnBrk="0" hangingPunct="1">
              <a:lnSpc>
                <a:spcPct val="100000"/>
              </a:lnSpc>
              <a:spcBef>
                <a:spcPts val="0"/>
              </a:spcBef>
              <a:spcAft>
                <a:spcPts val="0"/>
              </a:spcAft>
              <a:buClr>
                <a:srgbClr val="0B41CD"/>
              </a:buClr>
              <a:buSzTx/>
              <a:buFont typeface="Arial" panose="020B0604020202020204" pitchFamily="34" charset="0"/>
              <a:buChar char="•"/>
              <a:tabLst/>
              <a:defRPr/>
            </a:pP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26.9% </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of</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Glofit-</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GemOx</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treated</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patients</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and </a:t>
            </a:r>
            <a:b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b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57.1% </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of</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R-</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GemOx</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treated</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patients</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had</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a:t>
            </a:r>
            <a:r>
              <a:rPr kumimoji="0" lang="de-DE" sz="1333" b="0" i="0" u="none" strike="noStrike" kern="1200" cap="none" spc="0" normalizeH="0" baseline="0" noProof="0" dirty="0" err="1">
                <a:ln>
                  <a:noFill/>
                </a:ln>
                <a:solidFill>
                  <a:srgbClr val="544F4F">
                    <a:lumMod val="50000"/>
                  </a:srgbClr>
                </a:solidFill>
                <a:effectLst/>
                <a:uLnTx/>
                <a:uFillTx/>
                <a:latin typeface="Arial" panose="020B0604020202020204"/>
                <a:ea typeface="MS PGothic" charset="0"/>
                <a:cs typeface="+mn-cs"/>
              </a:rPr>
              <a:t>received</a:t>
            </a:r>
            <a:r>
              <a:rPr kumimoji="0" lang="de-DE" sz="1333"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 ≥1 NALT</a:t>
            </a:r>
          </a:p>
        </p:txBody>
      </p:sp>
      <p:sp>
        <p:nvSpPr>
          <p:cNvPr id="352" name="TextBox 351">
            <a:extLst>
              <a:ext uri="{FF2B5EF4-FFF2-40B4-BE49-F238E27FC236}">
                <a16:creationId xmlns:a16="http://schemas.microsoft.com/office/drawing/2014/main" id="{08606BAA-637E-EB85-B408-63AA6600A273}"/>
              </a:ext>
            </a:extLst>
          </p:cNvPr>
          <p:cNvSpPr txBox="1"/>
          <p:nvPr/>
        </p:nvSpPr>
        <p:spPr>
          <a:xfrm>
            <a:off x="3116483" y="4997466"/>
            <a:ext cx="88325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000000"/>
                </a:solidFill>
                <a:effectLst/>
                <a:uLnTx/>
                <a:uFillTx/>
                <a:latin typeface="Arial"/>
                <a:ea typeface="MS PGothic" charset="0"/>
                <a:cs typeface="Arial"/>
                <a:sym typeface="Arial"/>
                <a:rtl val="0"/>
              </a:rPr>
              <a:t>Time (months)</a:t>
            </a:r>
          </a:p>
        </p:txBody>
      </p:sp>
      <p:grpSp>
        <p:nvGrpSpPr>
          <p:cNvPr id="358" name="Group 357">
            <a:extLst>
              <a:ext uri="{FF2B5EF4-FFF2-40B4-BE49-F238E27FC236}">
                <a16:creationId xmlns:a16="http://schemas.microsoft.com/office/drawing/2014/main" id="{A1B69322-BF96-F1A9-5616-8FF65797B793}"/>
              </a:ext>
            </a:extLst>
          </p:cNvPr>
          <p:cNvGrpSpPr/>
          <p:nvPr/>
        </p:nvGrpSpPr>
        <p:grpSpPr>
          <a:xfrm>
            <a:off x="4165145" y="2056475"/>
            <a:ext cx="1721430" cy="557367"/>
            <a:chOff x="3124943" y="1542793"/>
            <a:chExt cx="1291521" cy="418170"/>
          </a:xfrm>
        </p:grpSpPr>
        <p:sp>
          <p:nvSpPr>
            <p:cNvPr id="359" name="TextBox 358">
              <a:extLst>
                <a:ext uri="{FF2B5EF4-FFF2-40B4-BE49-F238E27FC236}">
                  <a16:creationId xmlns:a16="http://schemas.microsoft.com/office/drawing/2014/main" id="{BBCF8AEF-61A1-4AC0-3577-FBB75E4E2D91}"/>
                </a:ext>
              </a:extLst>
            </p:cNvPr>
            <p:cNvSpPr txBox="1"/>
            <p:nvPr/>
          </p:nvSpPr>
          <p:spPr>
            <a:xfrm>
              <a:off x="3410057" y="1542793"/>
              <a:ext cx="786546" cy="12305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charset="0"/>
                  <a:cs typeface="Arial"/>
                  <a:sym typeface="Arial"/>
                  <a:rtl val="0"/>
                </a:rPr>
                <a:t>R-GemOx (n=91)</a:t>
              </a:r>
            </a:p>
          </p:txBody>
        </p:sp>
        <p:sp>
          <p:nvSpPr>
            <p:cNvPr id="360" name="Freeform 271">
              <a:extLst>
                <a:ext uri="{FF2B5EF4-FFF2-40B4-BE49-F238E27FC236}">
                  <a16:creationId xmlns:a16="http://schemas.microsoft.com/office/drawing/2014/main" id="{4E1B1850-3644-AE99-E921-926A43494B29}"/>
                </a:ext>
              </a:extLst>
            </p:cNvPr>
            <p:cNvSpPr/>
            <p:nvPr/>
          </p:nvSpPr>
          <p:spPr>
            <a:xfrm>
              <a:off x="3124943" y="1602728"/>
              <a:ext cx="236896" cy="11500"/>
            </a:xfrm>
            <a:custGeom>
              <a:avLst/>
              <a:gdLst>
                <a:gd name="connsiteX0" fmla="*/ 0 w 317888"/>
                <a:gd name="connsiteY0" fmla="*/ 0 h 12715"/>
                <a:gd name="connsiteX1" fmla="*/ 317889 w 317888"/>
                <a:gd name="connsiteY1" fmla="*/ 0 h 12715"/>
              </a:gdLst>
              <a:ahLst/>
              <a:cxnLst>
                <a:cxn ang="0">
                  <a:pos x="connsiteX0" y="connsiteY0"/>
                </a:cxn>
                <a:cxn ang="0">
                  <a:pos x="connsiteX1" y="connsiteY1"/>
                </a:cxn>
              </a:cxnLst>
              <a:rect l="l" t="t" r="r" b="b"/>
              <a:pathLst>
                <a:path w="317888" h="12715">
                  <a:moveTo>
                    <a:pt x="0" y="0"/>
                  </a:moveTo>
                  <a:lnTo>
                    <a:pt x="317889" y="0"/>
                  </a:lnTo>
                </a:path>
              </a:pathLst>
            </a:custGeom>
            <a:ln w="12707" cap="flat">
              <a:solidFill>
                <a:srgbClr val="0B41CD"/>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1" name="TextBox 360">
              <a:extLst>
                <a:ext uri="{FF2B5EF4-FFF2-40B4-BE49-F238E27FC236}">
                  <a16:creationId xmlns:a16="http://schemas.microsoft.com/office/drawing/2014/main" id="{9E3A35C7-73A3-BEAA-F093-FDE2C5F8CA03}"/>
                </a:ext>
              </a:extLst>
            </p:cNvPr>
            <p:cNvSpPr txBox="1"/>
            <p:nvPr/>
          </p:nvSpPr>
          <p:spPr>
            <a:xfrm>
              <a:off x="3408627" y="1695194"/>
              <a:ext cx="1007837" cy="12305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charset="0"/>
                  <a:cs typeface="Arial"/>
                  <a:sym typeface="Arial"/>
                  <a:rtl val="0"/>
                </a:rPr>
                <a:t>Glofit-GemOx (n=183)</a:t>
              </a:r>
            </a:p>
          </p:txBody>
        </p:sp>
        <p:sp>
          <p:nvSpPr>
            <p:cNvPr id="362" name="TextBox 361">
              <a:extLst>
                <a:ext uri="{FF2B5EF4-FFF2-40B4-BE49-F238E27FC236}">
                  <a16:creationId xmlns:a16="http://schemas.microsoft.com/office/drawing/2014/main" id="{5F1DFCFF-7564-D694-7A26-AB7C5E431F58}"/>
                </a:ext>
              </a:extLst>
            </p:cNvPr>
            <p:cNvSpPr txBox="1"/>
            <p:nvPr/>
          </p:nvSpPr>
          <p:spPr>
            <a:xfrm>
              <a:off x="3410057" y="1837906"/>
              <a:ext cx="442582" cy="12305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charset="0"/>
                  <a:cs typeface="Arial"/>
                  <a:sym typeface="Arial"/>
                  <a:rtl val="0"/>
                </a:rPr>
                <a:t>Censored</a:t>
              </a:r>
            </a:p>
          </p:txBody>
        </p:sp>
        <p:sp>
          <p:nvSpPr>
            <p:cNvPr id="363" name="Freeform 272">
              <a:extLst>
                <a:ext uri="{FF2B5EF4-FFF2-40B4-BE49-F238E27FC236}">
                  <a16:creationId xmlns:a16="http://schemas.microsoft.com/office/drawing/2014/main" id="{8163EB64-66E2-771A-2EA4-41EC193C9579}"/>
                </a:ext>
              </a:extLst>
            </p:cNvPr>
            <p:cNvSpPr/>
            <p:nvPr/>
          </p:nvSpPr>
          <p:spPr>
            <a:xfrm>
              <a:off x="3126373" y="1756559"/>
              <a:ext cx="236896" cy="11500"/>
            </a:xfrm>
            <a:custGeom>
              <a:avLst/>
              <a:gdLst>
                <a:gd name="connsiteX0" fmla="*/ 0 w 317888"/>
                <a:gd name="connsiteY0" fmla="*/ 0 h 12715"/>
                <a:gd name="connsiteX1" fmla="*/ 317889 w 317888"/>
                <a:gd name="connsiteY1" fmla="*/ 0 h 12715"/>
              </a:gdLst>
              <a:ahLst/>
              <a:cxnLst>
                <a:cxn ang="0">
                  <a:pos x="connsiteX0" y="connsiteY0"/>
                </a:cxn>
                <a:cxn ang="0">
                  <a:pos x="connsiteX1" y="connsiteY1"/>
                </a:cxn>
              </a:cxnLst>
              <a:rect l="l" t="t" r="r" b="b"/>
              <a:pathLst>
                <a:path w="317888" h="12715">
                  <a:moveTo>
                    <a:pt x="0" y="0"/>
                  </a:moveTo>
                  <a:lnTo>
                    <a:pt x="317889" y="0"/>
                  </a:lnTo>
                </a:path>
              </a:pathLst>
            </a:custGeom>
            <a:ln w="12707" cap="flat">
              <a:solidFill>
                <a:srgbClr val="00996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nvGrpSpPr>
            <p:cNvPr id="364" name="Graphic 4">
              <a:extLst>
                <a:ext uri="{FF2B5EF4-FFF2-40B4-BE49-F238E27FC236}">
                  <a16:creationId xmlns:a16="http://schemas.microsoft.com/office/drawing/2014/main" id="{2E4F73A1-CB46-2DF7-FF26-40758908C9E4}"/>
                </a:ext>
              </a:extLst>
            </p:cNvPr>
            <p:cNvGrpSpPr/>
            <p:nvPr/>
          </p:nvGrpSpPr>
          <p:grpSpPr>
            <a:xfrm>
              <a:off x="3286581" y="1854938"/>
              <a:ext cx="73988" cy="70508"/>
              <a:chOff x="7264137" y="2299153"/>
              <a:chExt cx="44504" cy="44504"/>
            </a:xfrm>
          </p:grpSpPr>
          <p:sp>
            <p:nvSpPr>
              <p:cNvPr id="365" name="Freeform 572">
                <a:extLst>
                  <a:ext uri="{FF2B5EF4-FFF2-40B4-BE49-F238E27FC236}">
                    <a16:creationId xmlns:a16="http://schemas.microsoft.com/office/drawing/2014/main" id="{DB3E947F-6C25-228F-203B-BF81D426B99F}"/>
                  </a:ext>
                </a:extLst>
              </p:cNvPr>
              <p:cNvSpPr/>
              <p:nvPr/>
            </p:nvSpPr>
            <p:spPr>
              <a:xfrm>
                <a:off x="7290631" y="2299153"/>
                <a:ext cx="12715" cy="44504"/>
              </a:xfrm>
              <a:custGeom>
                <a:avLst/>
                <a:gdLst>
                  <a:gd name="connsiteX0" fmla="*/ 0 w 12715"/>
                  <a:gd name="connsiteY0" fmla="*/ 0 h 44504"/>
                  <a:gd name="connsiteX1" fmla="*/ 0 w 12715"/>
                  <a:gd name="connsiteY1" fmla="*/ 44504 h 44504"/>
                </a:gdLst>
                <a:ahLst/>
                <a:cxnLst>
                  <a:cxn ang="0">
                    <a:pos x="connsiteX0" y="connsiteY0"/>
                  </a:cxn>
                  <a:cxn ang="0">
                    <a:pos x="connsiteX1" y="connsiteY1"/>
                  </a:cxn>
                </a:cxnLst>
                <a:rect l="l" t="t" r="r" b="b"/>
                <a:pathLst>
                  <a:path w="12715" h="44504">
                    <a:moveTo>
                      <a:pt x="0" y="0"/>
                    </a:moveTo>
                    <a:lnTo>
                      <a:pt x="0" y="44504"/>
                    </a:lnTo>
                  </a:path>
                </a:pathLst>
              </a:custGeom>
              <a:ln w="12707"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66" name="Freeform 573">
                <a:extLst>
                  <a:ext uri="{FF2B5EF4-FFF2-40B4-BE49-F238E27FC236}">
                    <a16:creationId xmlns:a16="http://schemas.microsoft.com/office/drawing/2014/main" id="{69A2F959-4D62-3CE8-F028-90A8CD6A2C8D}"/>
                  </a:ext>
                </a:extLst>
              </p:cNvPr>
              <p:cNvSpPr/>
              <p:nvPr/>
            </p:nvSpPr>
            <p:spPr>
              <a:xfrm>
                <a:off x="7264137" y="2321404"/>
                <a:ext cx="44504" cy="12715"/>
              </a:xfrm>
              <a:custGeom>
                <a:avLst/>
                <a:gdLst>
                  <a:gd name="connsiteX0" fmla="*/ 0 w 44504"/>
                  <a:gd name="connsiteY0" fmla="*/ 0 h 12715"/>
                  <a:gd name="connsiteX1" fmla="*/ 44505 w 44504"/>
                  <a:gd name="connsiteY1" fmla="*/ 0 h 12715"/>
                </a:gdLst>
                <a:ahLst/>
                <a:cxnLst>
                  <a:cxn ang="0">
                    <a:pos x="connsiteX0" y="connsiteY0"/>
                  </a:cxn>
                  <a:cxn ang="0">
                    <a:pos x="connsiteX1" y="connsiteY1"/>
                  </a:cxn>
                </a:cxnLst>
                <a:rect l="l" t="t" r="r" b="b"/>
                <a:pathLst>
                  <a:path w="44504" h="12715">
                    <a:moveTo>
                      <a:pt x="0" y="0"/>
                    </a:moveTo>
                    <a:lnTo>
                      <a:pt x="44505" y="0"/>
                    </a:lnTo>
                  </a:path>
                </a:pathLst>
              </a:custGeom>
              <a:ln w="12707"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grpSp>
      <p:sp>
        <p:nvSpPr>
          <p:cNvPr id="4" name="TextBox 3">
            <a:extLst>
              <a:ext uri="{FF2B5EF4-FFF2-40B4-BE49-F238E27FC236}">
                <a16:creationId xmlns:a16="http://schemas.microsoft.com/office/drawing/2014/main" id="{68B68653-1A3D-DFB4-DBB3-B296DAF3880C}"/>
              </a:ext>
            </a:extLst>
          </p:cNvPr>
          <p:cNvSpPr txBox="1"/>
          <p:nvPr/>
        </p:nvSpPr>
        <p:spPr>
          <a:xfrm>
            <a:off x="0" y="6615951"/>
            <a:ext cx="348826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S PGothic" charset="0"/>
                <a:cs typeface="+mn-cs"/>
              </a:rPr>
              <a:t>Abramson JS et al. ASCO 2025;Abstract 7015.</a:t>
            </a:r>
          </a:p>
        </p:txBody>
      </p:sp>
    </p:spTree>
    <p:extLst>
      <p:ext uri="{BB962C8B-B14F-4D97-AF65-F5344CB8AC3E}">
        <p14:creationId xmlns:p14="http://schemas.microsoft.com/office/powerpoint/2010/main" val="180474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CB55A-1802-8818-2164-038665F7B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5D76F-7BAB-C89B-7E0D-9EFBA690B518}"/>
              </a:ext>
            </a:extLst>
          </p:cNvPr>
          <p:cNvSpPr>
            <a:spLocks noGrp="1"/>
          </p:cNvSpPr>
          <p:nvPr>
            <p:ph type="title"/>
          </p:nvPr>
        </p:nvSpPr>
        <p:spPr>
          <a:xfrm>
            <a:off x="838200" y="365126"/>
            <a:ext cx="10515600" cy="818906"/>
          </a:xfrm>
        </p:spPr>
        <p:txBody>
          <a:bodyPr>
            <a:normAutofit/>
          </a:bodyPr>
          <a:lstStyle/>
          <a:p>
            <a:r>
              <a:rPr lang="en-US" dirty="0" err="1">
                <a:solidFill>
                  <a:schemeClr val="tx2">
                    <a:lumMod val="75000"/>
                    <a:lumOff val="25000"/>
                  </a:schemeClr>
                </a:solidFill>
              </a:rPr>
              <a:t>PolaRGO</a:t>
            </a:r>
            <a:endParaRPr lang="en-US" dirty="0">
              <a:solidFill>
                <a:schemeClr val="tx2">
                  <a:lumMod val="75000"/>
                  <a:lumOff val="25000"/>
                </a:schemeClr>
              </a:solidFill>
            </a:endParaRPr>
          </a:p>
        </p:txBody>
      </p:sp>
      <p:pic>
        <p:nvPicPr>
          <p:cNvPr id="8" name="Picture 7" descr="A diagram of a flowchart&#10;&#10;AI-generated content may be incorrect.">
            <a:extLst>
              <a:ext uri="{FF2B5EF4-FFF2-40B4-BE49-F238E27FC236}">
                <a16:creationId xmlns:a16="http://schemas.microsoft.com/office/drawing/2014/main" id="{4BF46D72-E38B-3081-A7F4-B0A087545C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3462" y="1340161"/>
            <a:ext cx="11705076" cy="4811917"/>
          </a:xfrm>
          <a:prstGeom prst="rect">
            <a:avLst/>
          </a:prstGeom>
        </p:spPr>
      </p:pic>
      <p:sp>
        <p:nvSpPr>
          <p:cNvPr id="3" name="TextBox 2">
            <a:extLst>
              <a:ext uri="{FF2B5EF4-FFF2-40B4-BE49-F238E27FC236}">
                <a16:creationId xmlns:a16="http://schemas.microsoft.com/office/drawing/2014/main" id="{34086F9E-6ADF-06AF-6AD5-94A4A5BFF9D3}"/>
              </a:ext>
            </a:extLst>
          </p:cNvPr>
          <p:cNvSpPr txBox="1"/>
          <p:nvPr/>
        </p:nvSpPr>
        <p:spPr>
          <a:xfrm>
            <a:off x="178777" y="6308208"/>
            <a:ext cx="42554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Matasar</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et al, EHA. Abstract S101.</a:t>
            </a:r>
          </a:p>
        </p:txBody>
      </p:sp>
    </p:spTree>
    <p:extLst>
      <p:ext uri="{BB962C8B-B14F-4D97-AF65-F5344CB8AC3E}">
        <p14:creationId xmlns:p14="http://schemas.microsoft.com/office/powerpoint/2010/main" val="3801300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FB6D8-E5F7-CC69-FF4F-EA0B36653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04031-9336-2343-15DC-657A2C43C3B6}"/>
              </a:ext>
            </a:extLst>
          </p:cNvPr>
          <p:cNvSpPr>
            <a:spLocks noGrp="1"/>
          </p:cNvSpPr>
          <p:nvPr>
            <p:ph type="title"/>
          </p:nvPr>
        </p:nvSpPr>
        <p:spPr>
          <a:xfrm>
            <a:off x="838200" y="365125"/>
            <a:ext cx="10515600" cy="807183"/>
          </a:xfrm>
        </p:spPr>
        <p:txBody>
          <a:bodyPr/>
          <a:lstStyle/>
          <a:p>
            <a:r>
              <a:rPr lang="en-US" dirty="0" err="1">
                <a:solidFill>
                  <a:schemeClr val="tx2">
                    <a:lumMod val="75000"/>
                    <a:lumOff val="25000"/>
                  </a:schemeClr>
                </a:solidFill>
              </a:rPr>
              <a:t>PolaRGO</a:t>
            </a:r>
            <a:endParaRPr lang="en-US" dirty="0">
              <a:solidFill>
                <a:schemeClr val="tx2">
                  <a:lumMod val="75000"/>
                  <a:lumOff val="25000"/>
                </a:schemeClr>
              </a:solidFill>
            </a:endParaRPr>
          </a:p>
        </p:txBody>
      </p:sp>
      <p:grpSp>
        <p:nvGrpSpPr>
          <p:cNvPr id="4" name="Group 3">
            <a:extLst>
              <a:ext uri="{FF2B5EF4-FFF2-40B4-BE49-F238E27FC236}">
                <a16:creationId xmlns:a16="http://schemas.microsoft.com/office/drawing/2014/main" id="{D61D4A48-4DBA-5611-DF9C-416E96CC79ED}"/>
              </a:ext>
            </a:extLst>
          </p:cNvPr>
          <p:cNvGrpSpPr/>
          <p:nvPr/>
        </p:nvGrpSpPr>
        <p:grpSpPr>
          <a:xfrm>
            <a:off x="314389" y="667490"/>
            <a:ext cx="11563222" cy="5697873"/>
            <a:chOff x="1021253" y="1717527"/>
            <a:chExt cx="9362571" cy="4151548"/>
          </a:xfrm>
        </p:grpSpPr>
        <p:pic>
          <p:nvPicPr>
            <p:cNvPr id="5" name="Picture 4" descr="A graph of a patient&#10;&#10;AI-generated content may be incorrect.">
              <a:extLst>
                <a:ext uri="{FF2B5EF4-FFF2-40B4-BE49-F238E27FC236}">
                  <a16:creationId xmlns:a16="http://schemas.microsoft.com/office/drawing/2014/main" id="{96DBE8AD-B54D-576C-B3B2-2FC67EA17F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754650" y="1717527"/>
              <a:ext cx="4523366" cy="1919167"/>
            </a:xfrm>
            <a:prstGeom prst="rect">
              <a:avLst/>
            </a:prstGeom>
          </p:spPr>
        </p:pic>
        <p:pic>
          <p:nvPicPr>
            <p:cNvPr id="7" name="Picture 6" descr="A graph showing the number of patients&#10;&#10;AI-generated content may be incorrect.">
              <a:extLst>
                <a:ext uri="{FF2B5EF4-FFF2-40B4-BE49-F238E27FC236}">
                  <a16:creationId xmlns:a16="http://schemas.microsoft.com/office/drawing/2014/main" id="{B7208058-2068-E7E7-B555-15261717E08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754650" y="3874449"/>
              <a:ext cx="4629174" cy="1994626"/>
            </a:xfrm>
            <a:prstGeom prst="rect">
              <a:avLst/>
            </a:prstGeom>
          </p:spPr>
        </p:pic>
        <p:pic>
          <p:nvPicPr>
            <p:cNvPr id="9" name="Picture 8" descr="A comparison of a graph&#10;&#10;AI-generated content may be incorrect.">
              <a:extLst>
                <a:ext uri="{FF2B5EF4-FFF2-40B4-BE49-F238E27FC236}">
                  <a16:creationId xmlns:a16="http://schemas.microsoft.com/office/drawing/2014/main" id="{28FFED3C-BA74-8628-2349-892E42D7F60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021253" y="2859518"/>
              <a:ext cx="4523366" cy="1919167"/>
            </a:xfrm>
            <a:prstGeom prst="rect">
              <a:avLst/>
            </a:prstGeom>
          </p:spPr>
        </p:pic>
      </p:grpSp>
      <p:sp>
        <p:nvSpPr>
          <p:cNvPr id="3" name="TextBox 2">
            <a:extLst>
              <a:ext uri="{FF2B5EF4-FFF2-40B4-BE49-F238E27FC236}">
                <a16:creationId xmlns:a16="http://schemas.microsoft.com/office/drawing/2014/main" id="{B37531A2-21C7-5E37-7A99-A2375F56B2A1}"/>
              </a:ext>
            </a:extLst>
          </p:cNvPr>
          <p:cNvSpPr txBox="1"/>
          <p:nvPr/>
        </p:nvSpPr>
        <p:spPr>
          <a:xfrm>
            <a:off x="198760" y="6365363"/>
            <a:ext cx="35696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Matasar</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et al, EHA. Abstract S101.</a:t>
            </a:r>
          </a:p>
        </p:txBody>
      </p:sp>
    </p:spTree>
    <p:extLst>
      <p:ext uri="{BB962C8B-B14F-4D97-AF65-F5344CB8AC3E}">
        <p14:creationId xmlns:p14="http://schemas.microsoft.com/office/powerpoint/2010/main" val="696767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7E8C-37F7-8EC0-C247-27DEF0532FF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F1182C-42BE-8284-4729-96FA624DF980}"/>
              </a:ext>
            </a:extLst>
          </p:cNvPr>
          <p:cNvSpPr/>
          <p:nvPr/>
        </p:nvSpPr>
        <p:spPr>
          <a:xfrm>
            <a:off x="7657731" y="6001876"/>
            <a:ext cx="2711701" cy="64052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7" name="Google Shape;774;p17 Cell 10, 1 to Text">
            <a:extLst>
              <a:ext uri="{FF2B5EF4-FFF2-40B4-BE49-F238E27FC236}">
                <a16:creationId xmlns:a16="http://schemas.microsoft.com/office/drawing/2014/main" id="{809A4AB3-6986-0529-479B-A063086024D9}"/>
              </a:ext>
            </a:extLst>
          </p:cNvPr>
          <p:cNvSpPr txBox="1"/>
          <p:nvPr/>
        </p:nvSpPr>
        <p:spPr>
          <a:xfrm>
            <a:off x="7830158" y="4782275"/>
            <a:ext cx="3834783" cy="414416"/>
          </a:xfrm>
          <a:prstGeom prst="rect">
            <a:avLst/>
          </a:prstGeom>
          <a:solidFill>
            <a:schemeClr val="accent2"/>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Follow up after drug completion</a:t>
            </a:r>
            <a:endParaRPr kumimoji="0" lang="en-GB"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187D499B-B0B2-0F54-A9E9-9BF6B345B514}"/>
              </a:ext>
            </a:extLst>
          </p:cNvPr>
          <p:cNvSpPr>
            <a:spLocks noGrp="1"/>
          </p:cNvSpPr>
          <p:nvPr>
            <p:ph type="title"/>
          </p:nvPr>
        </p:nvSpPr>
        <p:spPr/>
        <p:txBody>
          <a:bodyPr/>
          <a:lstStyle/>
          <a:p>
            <a:r>
              <a:rPr lang="en-US" dirty="0"/>
              <a:t>SUNMO Study design</a:t>
            </a:r>
          </a:p>
        </p:txBody>
      </p:sp>
      <p:sp>
        <p:nvSpPr>
          <p:cNvPr id="3" name="Text Placeholder 2">
            <a:extLst>
              <a:ext uri="{FF2B5EF4-FFF2-40B4-BE49-F238E27FC236}">
                <a16:creationId xmlns:a16="http://schemas.microsoft.com/office/drawing/2014/main" id="{64ACB41D-F2C3-FED3-6C78-5FDE001573DA}"/>
              </a:ext>
            </a:extLst>
          </p:cNvPr>
          <p:cNvSpPr>
            <a:spLocks noGrp="1"/>
          </p:cNvSpPr>
          <p:nvPr>
            <p:ph type="body" sz="quarter" idx="11"/>
          </p:nvPr>
        </p:nvSpPr>
        <p:spPr>
          <a:xfrm>
            <a:off x="527048" y="6259492"/>
            <a:ext cx="7550109" cy="359986"/>
          </a:xfrm>
        </p:spPr>
        <p:txBody>
          <a:bodyPr/>
          <a:lstStyle/>
          <a:p>
            <a:pPr>
              <a:spcAft>
                <a:spcPts val="0"/>
              </a:spcAft>
              <a:buSzPts val="600"/>
            </a:pPr>
            <a:endParaRPr lang="en-US" sz="933" dirty="0"/>
          </a:p>
          <a:p>
            <a:pPr>
              <a:spcBef>
                <a:spcPts val="300"/>
              </a:spcBef>
              <a:spcAft>
                <a:spcPts val="0"/>
              </a:spcAft>
              <a:buSzPts val="600"/>
            </a:pPr>
            <a:endParaRPr lang="en-US" sz="933" dirty="0"/>
          </a:p>
        </p:txBody>
      </p:sp>
      <p:sp>
        <p:nvSpPr>
          <p:cNvPr id="96" name="Google Shape;805;p17">
            <a:extLst>
              <a:ext uri="{FF2B5EF4-FFF2-40B4-BE49-F238E27FC236}">
                <a16:creationId xmlns:a16="http://schemas.microsoft.com/office/drawing/2014/main" id="{D851E957-AD2D-983E-7145-5D84DA73282D}"/>
              </a:ext>
            </a:extLst>
          </p:cNvPr>
          <p:cNvSpPr txBox="1"/>
          <p:nvPr/>
        </p:nvSpPr>
        <p:spPr>
          <a:xfrm>
            <a:off x="526869" y="4747647"/>
            <a:ext cx="2400744" cy="1046440"/>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800"/>
              </a:spcAft>
              <a:buClr>
                <a:srgbClr val="000000"/>
              </a:buClr>
              <a:buSzPts val="900"/>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Stratification factors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a:p>
            <a:pPr marL="220062" marR="0" lvl="0" indent="-228526" algn="l" defTabSz="457200" rtl="0" eaLnBrk="1" fontAlgn="auto" latinLnBrk="0" hangingPunct="1">
              <a:lnSpc>
                <a:spcPct val="100000"/>
              </a:lnSpc>
              <a:spcBef>
                <a:spcPts val="0"/>
              </a:spcBef>
              <a:spcAft>
                <a:spcPts val="800"/>
              </a:spcAft>
              <a:buClr>
                <a:srgbClr val="0B41CD"/>
              </a:buClr>
              <a:buSzPts val="1100"/>
              <a:buFont typeface="Arial"/>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1 vs ≥2 p</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rior lines of</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systemic therapy</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a:p>
            <a:pPr marL="220062" marR="0" lvl="0" indent="-228526" algn="l" defTabSz="457200" rtl="0" eaLnBrk="1" fontAlgn="auto" latinLnBrk="0" hangingPunct="1">
              <a:lnSpc>
                <a:spcPct val="100000"/>
              </a:lnSpc>
              <a:spcBef>
                <a:spcPts val="0"/>
              </a:spcBef>
              <a:spcAft>
                <a:spcPts val="800"/>
              </a:spcAft>
              <a:buClr>
                <a:srgbClr val="0B41CD"/>
              </a:buClr>
              <a:buSzPts val="1100"/>
              <a:buFont typeface="Arial"/>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Relapsed</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vs refractory</a:t>
            </a:r>
            <a:r>
              <a:rPr kumimoji="0" lang="en-GB"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 disease</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 name="Google Shape;771;p17">
            <a:extLst>
              <a:ext uri="{FF2B5EF4-FFF2-40B4-BE49-F238E27FC236}">
                <a16:creationId xmlns:a16="http://schemas.microsoft.com/office/drawing/2014/main" id="{8D382206-1EA0-F4EC-68C1-03113EA78603}"/>
              </a:ext>
            </a:extLst>
          </p:cNvPr>
          <p:cNvSpPr txBox="1"/>
          <p:nvPr/>
        </p:nvSpPr>
        <p:spPr>
          <a:xfrm>
            <a:off x="3368253" y="1656561"/>
            <a:ext cx="8296683" cy="383867"/>
          </a:xfrm>
          <a:prstGeom prst="rect">
            <a:avLst/>
          </a:prstGeom>
          <a:solidFill>
            <a:srgbClr val="E6F6EF"/>
          </a:solidFill>
          <a:ln w="22225" cap="flat" cmpd="sng">
            <a:solidFill>
              <a:srgbClr val="00B050"/>
            </a:solidFill>
            <a:prstDash val="solid"/>
            <a:round/>
            <a:headEnd type="none" w="sm" len="sm"/>
            <a:tailEnd type="none" w="sm" len="sm"/>
          </a:ln>
        </p:spPr>
        <p:txBody>
          <a:bodyPr spcFirstLastPara="1" wrap="square" lIns="121824" tIns="60879" rIns="121824" bIns="6087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panose="020B0604020202020204"/>
                <a:ea typeface="MS PGothic" charset="0"/>
                <a:cs typeface="+mn-cs"/>
              </a:rPr>
              <a:t>Outpatient </a:t>
            </a:r>
            <a:r>
              <a:rPr kumimoji="0" lang="fr-FR" sz="1400" b="1" i="0" u="none" strike="noStrike" kern="1200" cap="none" spc="0" normalizeH="0" baseline="0" noProof="0" dirty="0">
                <a:ln>
                  <a:noFill/>
                </a:ln>
                <a:solidFill>
                  <a:srgbClr val="00B050"/>
                </a:solidFill>
                <a:effectLst/>
                <a:uLnTx/>
                <a:uFillTx/>
                <a:latin typeface="Arial" panose="020B0604020202020204"/>
                <a:ea typeface="Arial"/>
                <a:cs typeface="Arial"/>
                <a:sym typeface="Arial"/>
              </a:rPr>
              <a:t>Mosun SC (8 cycles) </a:t>
            </a:r>
            <a:r>
              <a:rPr kumimoji="0" lang="fr-FR" sz="14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a:t>
            </a:r>
            <a:r>
              <a:rPr kumimoji="0" lang="fr-FR" sz="1400" b="1" i="0" u="none" strike="noStrike" kern="1200" cap="none" spc="0" normalizeH="0" baseline="0" noProof="0" dirty="0">
                <a:ln>
                  <a:noFill/>
                </a:ln>
                <a:solidFill>
                  <a:srgbClr val="BC36F0"/>
                </a:solidFill>
                <a:effectLst/>
                <a:uLnTx/>
                <a:uFillTx/>
                <a:latin typeface="Arial" panose="020B0604020202020204"/>
                <a:ea typeface="Arial"/>
                <a:cs typeface="Arial"/>
                <a:sym typeface="Arial"/>
              </a:rPr>
              <a:t> </a:t>
            </a:r>
            <a:r>
              <a:rPr kumimoji="0" lang="fr-FR" sz="1400" b="1" i="0" u="none" strike="noStrike" kern="1200" cap="none" spc="0" normalizeH="0" baseline="0" noProof="0" dirty="0">
                <a:ln>
                  <a:noFill/>
                </a:ln>
                <a:solidFill>
                  <a:srgbClr val="7F7F7F"/>
                </a:solidFill>
                <a:effectLst/>
                <a:uLnTx/>
                <a:uFillTx/>
                <a:latin typeface="Arial" panose="020B0604020202020204"/>
                <a:ea typeface="Arial"/>
                <a:cs typeface="Arial"/>
                <a:sym typeface="Arial"/>
              </a:rPr>
              <a:t>Pola </a:t>
            </a:r>
            <a:r>
              <a:rPr kumimoji="0" lang="fr-FR" sz="1400" b="1" i="0" u="none" strike="noStrike" kern="1200" cap="none" spc="0" normalizeH="0" baseline="0" noProof="0" dirty="0">
                <a:ln>
                  <a:noFill/>
                </a:ln>
                <a:solidFill>
                  <a:srgbClr val="7F7F7F"/>
                </a:solidFill>
                <a:effectLst/>
                <a:uLnTx/>
                <a:uFillTx/>
                <a:latin typeface="Arial" panose="020B0604020202020204"/>
                <a:ea typeface="MS PGothic" charset="0"/>
                <a:cs typeface="+mn-cs"/>
              </a:rPr>
              <a:t>IV</a:t>
            </a:r>
            <a:r>
              <a:rPr kumimoji="0" lang="fr-FR" sz="1400" b="1" i="0" u="none" strike="noStrike" kern="1200" cap="none" spc="0" normalizeH="0" baseline="0" noProof="0" dirty="0">
                <a:ln>
                  <a:noFill/>
                </a:ln>
                <a:solidFill>
                  <a:srgbClr val="7F7F7F"/>
                </a:solidFill>
                <a:effectLst/>
                <a:uLnTx/>
                <a:uFillTx/>
                <a:latin typeface="Arial" panose="020B0604020202020204"/>
                <a:ea typeface="Arial"/>
                <a:cs typeface="Arial"/>
                <a:sym typeface="Arial"/>
              </a:rPr>
              <a:t> (6 cycles) (21-day cycles)</a:t>
            </a:r>
            <a:endParaRPr kumimoji="0" lang="fr-FR" sz="1400" b="0" i="0" u="none" strike="noStrike" kern="1200" cap="none" spc="0" normalizeH="0" baseline="0" noProof="0" dirty="0">
              <a:ln>
                <a:noFill/>
              </a:ln>
              <a:solidFill>
                <a:srgbClr val="7F7F7F"/>
              </a:solidFill>
              <a:effectLst/>
              <a:uLnTx/>
              <a:uFillTx/>
              <a:latin typeface="Arial" panose="020B0604020202020204"/>
              <a:ea typeface="Arial"/>
              <a:cs typeface="Arial"/>
              <a:sym typeface="Arial"/>
            </a:endParaRPr>
          </a:p>
        </p:txBody>
      </p:sp>
      <p:sp>
        <p:nvSpPr>
          <p:cNvPr id="9" name="Google Shape;770;p17">
            <a:extLst>
              <a:ext uri="{FF2B5EF4-FFF2-40B4-BE49-F238E27FC236}">
                <a16:creationId xmlns:a16="http://schemas.microsoft.com/office/drawing/2014/main" id="{EBE3CDAD-8CF8-12B3-85D8-EAE141A6D417}"/>
              </a:ext>
            </a:extLst>
          </p:cNvPr>
          <p:cNvSpPr txBox="1"/>
          <p:nvPr/>
        </p:nvSpPr>
        <p:spPr>
          <a:xfrm>
            <a:off x="3395270" y="4023685"/>
            <a:ext cx="8269659" cy="383867"/>
          </a:xfrm>
          <a:prstGeom prst="rect">
            <a:avLst/>
          </a:prstGeom>
          <a:solidFill>
            <a:srgbClr val="E5EBFA"/>
          </a:solidFill>
          <a:ln w="22225" cap="flat" cmpd="sng">
            <a:solidFill>
              <a:schemeClr val="tx2"/>
            </a:solidFill>
            <a:prstDash val="solid"/>
            <a:round/>
            <a:headEnd type="none" w="sm" len="sm"/>
            <a:tailEnd type="none" w="sm" len="sm"/>
          </a:ln>
        </p:spPr>
        <p:txBody>
          <a:bodyPr spcFirstLastPara="1" wrap="square" lIns="121824" tIns="60879" rIns="121824" bIns="6087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41CD"/>
                </a:solidFill>
                <a:effectLst/>
                <a:uLnTx/>
                <a:uFillTx/>
                <a:latin typeface="Arial" panose="020B0604020202020204"/>
                <a:ea typeface="Arial"/>
                <a:cs typeface="Arial"/>
                <a:sym typeface="Arial"/>
              </a:rPr>
              <a:t>R-GemOx IV </a:t>
            </a:r>
            <a:r>
              <a:rPr kumimoji="0" lang="en-GB" sz="1400" b="0" i="0" u="none" strike="noStrike" kern="1200" cap="none" spc="0" normalizeH="0" baseline="0" noProof="0" dirty="0">
                <a:ln>
                  <a:noFill/>
                </a:ln>
                <a:solidFill>
                  <a:srgbClr val="0B41CD"/>
                </a:solidFill>
                <a:effectLst/>
                <a:uLnTx/>
                <a:uFillTx/>
                <a:latin typeface="Arial" panose="020B0604020202020204"/>
                <a:ea typeface="Arial"/>
                <a:cs typeface="Arial"/>
                <a:sym typeface="Arial"/>
              </a:rPr>
              <a:t>(8 x 14–21-day cycles*)</a:t>
            </a:r>
          </a:p>
        </p:txBody>
      </p:sp>
      <p:sp>
        <p:nvSpPr>
          <p:cNvPr id="7" name="Google Shape;772;p17">
            <a:extLst>
              <a:ext uri="{FF2B5EF4-FFF2-40B4-BE49-F238E27FC236}">
                <a16:creationId xmlns:a16="http://schemas.microsoft.com/office/drawing/2014/main" id="{6F8C2765-F138-C3F2-2C9F-FD5C6A6CF924}"/>
              </a:ext>
            </a:extLst>
          </p:cNvPr>
          <p:cNvSpPr/>
          <p:nvPr/>
        </p:nvSpPr>
        <p:spPr>
          <a:xfrm>
            <a:off x="526870" y="1652676"/>
            <a:ext cx="1844850" cy="2754878"/>
          </a:xfrm>
          <a:prstGeom prst="roundRect">
            <a:avLst>
              <a:gd name="adj" fmla="val 14045"/>
            </a:avLst>
          </a:prstGeom>
          <a:solidFill>
            <a:srgbClr val="FFFFFF"/>
          </a:solidFill>
          <a:ln w="19050" cap="flat" cmpd="sng">
            <a:solidFill>
              <a:schemeClr val="dk2"/>
            </a:solidFill>
            <a:prstDash val="solid"/>
            <a:round/>
            <a:headEnd type="none" w="sm" len="sm"/>
            <a:tailEnd type="none" w="sm" len="sm"/>
          </a:ln>
        </p:spPr>
        <p:txBody>
          <a:bodyPr spcFirstLastPara="1" wrap="square" lIns="0" tIns="45684" rIns="0" bIns="45684" anchor="ctr" anchorCtr="0">
            <a:no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GB" sz="1599" b="1" i="0" u="none" strike="noStrike" kern="1200" cap="none" spc="0" normalizeH="0" baseline="0" noProof="0" dirty="0">
                <a:ln>
                  <a:noFill/>
                </a:ln>
                <a:solidFill>
                  <a:srgbClr val="000000"/>
                </a:solidFill>
                <a:effectLst/>
                <a:uLnTx/>
                <a:uFillTx/>
                <a:latin typeface="Arial" panose="020B0604020202020204"/>
                <a:ea typeface="MS PGothic" charset="0"/>
                <a:cs typeface="Arial"/>
                <a:sym typeface="Arial"/>
              </a:rPr>
              <a:t>Key eligibility </a:t>
            </a:r>
            <a:endParaRPr kumimoji="0" sz="1599"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116379" marR="0" lvl="0" indent="0" algn="l" defTabSz="457200" rtl="0" eaLnBrk="1" fontAlgn="auto" latinLnBrk="0" hangingPunct="1">
              <a:lnSpc>
                <a:spcPct val="100000"/>
              </a:lnSpc>
              <a:spcBef>
                <a:spcPts val="0"/>
              </a:spcBef>
              <a:spcAft>
                <a:spcPts val="800"/>
              </a:spcAft>
              <a:buClr>
                <a:srgbClr val="000000"/>
              </a:buClr>
              <a:buSzPts val="900"/>
              <a:buFontTx/>
              <a:buNone/>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R/R LBCL with</a:t>
            </a:r>
            <a:b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b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≥1 prior therapy and ASCT-ineligible:</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DLBCL NOS </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Transformed FL </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HGBCL </a:t>
            </a:r>
          </a:p>
          <a:p>
            <a:pPr marL="243338" marR="0" lvl="0" indent="116379" algn="l" defTabSz="457200"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Grade 3B FL  </a:t>
            </a:r>
            <a:endParaRPr kumimoji="0" sz="13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aphicFrame>
        <p:nvGraphicFramePr>
          <p:cNvPr id="12" name="Google Shape;774;p17" hidden="1">
            <a:extLst>
              <a:ext uri="{FF2B5EF4-FFF2-40B4-BE49-F238E27FC236}">
                <a16:creationId xmlns:a16="http://schemas.microsoft.com/office/drawing/2014/main" id="{5EBD21F1-616D-E28B-2374-53ABD364C7C0}"/>
              </a:ext>
            </a:extLst>
          </p:cNvPr>
          <p:cNvGraphicFramePr/>
          <p:nvPr/>
        </p:nvGraphicFramePr>
        <p:xfrm>
          <a:off x="3608832" y="4893521"/>
          <a:ext cx="8056109" cy="414416"/>
        </p:xfrm>
        <a:graphic>
          <a:graphicData uri="http://schemas.openxmlformats.org/drawingml/2006/table">
            <a:tbl>
              <a:tblPr>
                <a:noFill/>
              </a:tblPr>
              <a:tblGrid>
                <a:gridCol w="691796">
                  <a:extLst>
                    <a:ext uri="{9D8B030D-6E8A-4147-A177-3AD203B41FA5}">
                      <a16:colId xmlns:a16="http://schemas.microsoft.com/office/drawing/2014/main" val="20000"/>
                    </a:ext>
                  </a:extLst>
                </a:gridCol>
                <a:gridCol w="691796">
                  <a:extLst>
                    <a:ext uri="{9D8B030D-6E8A-4147-A177-3AD203B41FA5}">
                      <a16:colId xmlns:a16="http://schemas.microsoft.com/office/drawing/2014/main" val="20001"/>
                    </a:ext>
                  </a:extLst>
                </a:gridCol>
                <a:gridCol w="691796">
                  <a:extLst>
                    <a:ext uri="{9D8B030D-6E8A-4147-A177-3AD203B41FA5}">
                      <a16:colId xmlns:a16="http://schemas.microsoft.com/office/drawing/2014/main" val="20002"/>
                    </a:ext>
                  </a:extLst>
                </a:gridCol>
                <a:gridCol w="691796">
                  <a:extLst>
                    <a:ext uri="{9D8B030D-6E8A-4147-A177-3AD203B41FA5}">
                      <a16:colId xmlns:a16="http://schemas.microsoft.com/office/drawing/2014/main" val="20003"/>
                    </a:ext>
                  </a:extLst>
                </a:gridCol>
                <a:gridCol w="691796">
                  <a:extLst>
                    <a:ext uri="{9D8B030D-6E8A-4147-A177-3AD203B41FA5}">
                      <a16:colId xmlns:a16="http://schemas.microsoft.com/office/drawing/2014/main" val="20004"/>
                    </a:ext>
                  </a:extLst>
                </a:gridCol>
                <a:gridCol w="691796">
                  <a:extLst>
                    <a:ext uri="{9D8B030D-6E8A-4147-A177-3AD203B41FA5}">
                      <a16:colId xmlns:a16="http://schemas.microsoft.com/office/drawing/2014/main" val="20005"/>
                    </a:ext>
                  </a:extLst>
                </a:gridCol>
                <a:gridCol w="691796">
                  <a:extLst>
                    <a:ext uri="{9D8B030D-6E8A-4147-A177-3AD203B41FA5}">
                      <a16:colId xmlns:a16="http://schemas.microsoft.com/office/drawing/2014/main" val="20006"/>
                    </a:ext>
                  </a:extLst>
                </a:gridCol>
                <a:gridCol w="691796">
                  <a:extLst>
                    <a:ext uri="{9D8B030D-6E8A-4147-A177-3AD203B41FA5}">
                      <a16:colId xmlns:a16="http://schemas.microsoft.com/office/drawing/2014/main" val="20007"/>
                    </a:ext>
                  </a:extLst>
                </a:gridCol>
                <a:gridCol w="691796">
                  <a:extLst>
                    <a:ext uri="{9D8B030D-6E8A-4147-A177-3AD203B41FA5}">
                      <a16:colId xmlns:a16="http://schemas.microsoft.com/office/drawing/2014/main" val="20008"/>
                    </a:ext>
                  </a:extLst>
                </a:gridCol>
                <a:gridCol w="1829947">
                  <a:extLst>
                    <a:ext uri="{9D8B030D-6E8A-4147-A177-3AD203B41FA5}">
                      <a16:colId xmlns:a16="http://schemas.microsoft.com/office/drawing/2014/main" val="20009"/>
                    </a:ext>
                  </a:extLst>
                </a:gridCol>
              </a:tblGrid>
              <a:tr h="414416">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Screen </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C1</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C2</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C3</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C4</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C5</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C6</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C7</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C8</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GB" sz="1200" b="0" u="none" strike="noStrike" cap="none" dirty="0">
                          <a:solidFill>
                            <a:schemeClr val="lt1"/>
                          </a:solidFill>
                          <a:latin typeface="Arial"/>
                          <a:ea typeface="Arial"/>
                          <a:cs typeface="Arial"/>
                          <a:sym typeface="Arial"/>
                        </a:rPr>
                        <a:t>Follow up after </a:t>
                      </a:r>
                      <a:br>
                        <a:rPr lang="en-GB" sz="1200" b="0" u="none" strike="noStrike" cap="none" dirty="0">
                          <a:solidFill>
                            <a:schemeClr val="lt1"/>
                          </a:solidFill>
                          <a:latin typeface="Arial"/>
                          <a:ea typeface="Arial"/>
                          <a:cs typeface="Arial"/>
                          <a:sym typeface="Arial"/>
                        </a:rPr>
                      </a:br>
                      <a:r>
                        <a:rPr lang="en-GB" sz="1200" b="0" u="none" strike="noStrike" cap="none" dirty="0">
                          <a:solidFill>
                            <a:schemeClr val="lt1"/>
                          </a:solidFill>
                          <a:latin typeface="Arial"/>
                          <a:ea typeface="Arial"/>
                          <a:cs typeface="Arial"/>
                          <a:sym typeface="Arial"/>
                        </a:rPr>
                        <a:t>drug completion</a:t>
                      </a:r>
                      <a:endParaRPr sz="1200" b="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bl>
          </a:graphicData>
        </a:graphic>
      </p:graphicFrame>
      <p:sp>
        <p:nvSpPr>
          <p:cNvPr id="59" name="Google Shape;774;p17 Cell 2, 1 to Text">
            <a:extLst>
              <a:ext uri="{FF2B5EF4-FFF2-40B4-BE49-F238E27FC236}">
                <a16:creationId xmlns:a16="http://schemas.microsoft.com/office/drawing/2014/main" id="{6AE50EFF-F5C0-0B22-CBC2-850111D3DB99}"/>
              </a:ext>
            </a:extLst>
          </p:cNvPr>
          <p:cNvSpPr txBox="1"/>
          <p:nvPr/>
        </p:nvSpPr>
        <p:spPr>
          <a:xfrm>
            <a:off x="4087066"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C1</a:t>
            </a:r>
          </a:p>
        </p:txBody>
      </p:sp>
      <p:sp>
        <p:nvSpPr>
          <p:cNvPr id="60" name="Google Shape;774;p17 Cell 3, 1 to Text">
            <a:extLst>
              <a:ext uri="{FF2B5EF4-FFF2-40B4-BE49-F238E27FC236}">
                <a16:creationId xmlns:a16="http://schemas.microsoft.com/office/drawing/2014/main" id="{696D4807-EE98-2B1D-AA07-9F31CBD719B4}"/>
              </a:ext>
            </a:extLst>
          </p:cNvPr>
          <p:cNvSpPr txBox="1"/>
          <p:nvPr/>
        </p:nvSpPr>
        <p:spPr>
          <a:xfrm>
            <a:off x="4554719"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C2</a:t>
            </a:r>
          </a:p>
        </p:txBody>
      </p:sp>
      <p:sp>
        <p:nvSpPr>
          <p:cNvPr id="61" name="Google Shape;774;p17 Cell 4, 1 to Text">
            <a:extLst>
              <a:ext uri="{FF2B5EF4-FFF2-40B4-BE49-F238E27FC236}">
                <a16:creationId xmlns:a16="http://schemas.microsoft.com/office/drawing/2014/main" id="{77E88B42-E6FC-35A2-446C-48B8E4ECD45D}"/>
              </a:ext>
            </a:extLst>
          </p:cNvPr>
          <p:cNvSpPr txBox="1"/>
          <p:nvPr/>
        </p:nvSpPr>
        <p:spPr>
          <a:xfrm>
            <a:off x="5022371"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C3</a:t>
            </a:r>
          </a:p>
        </p:txBody>
      </p:sp>
      <p:sp>
        <p:nvSpPr>
          <p:cNvPr id="62" name="Google Shape;774;p17 Cell 5, 1 to Text">
            <a:extLst>
              <a:ext uri="{FF2B5EF4-FFF2-40B4-BE49-F238E27FC236}">
                <a16:creationId xmlns:a16="http://schemas.microsoft.com/office/drawing/2014/main" id="{F2224D22-DE10-5071-9592-4ECDB1C87FC7}"/>
              </a:ext>
            </a:extLst>
          </p:cNvPr>
          <p:cNvSpPr txBox="1"/>
          <p:nvPr/>
        </p:nvSpPr>
        <p:spPr>
          <a:xfrm>
            <a:off x="5490022"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C4</a:t>
            </a:r>
          </a:p>
        </p:txBody>
      </p:sp>
      <p:sp>
        <p:nvSpPr>
          <p:cNvPr id="63" name="Google Shape;774;p17 Cell 6, 1 to Text">
            <a:extLst>
              <a:ext uri="{FF2B5EF4-FFF2-40B4-BE49-F238E27FC236}">
                <a16:creationId xmlns:a16="http://schemas.microsoft.com/office/drawing/2014/main" id="{54024325-EDE1-018F-45CE-CA6D53228E12}"/>
              </a:ext>
            </a:extLst>
          </p:cNvPr>
          <p:cNvSpPr txBox="1"/>
          <p:nvPr/>
        </p:nvSpPr>
        <p:spPr>
          <a:xfrm>
            <a:off x="5957674"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C5</a:t>
            </a:r>
          </a:p>
        </p:txBody>
      </p:sp>
      <p:sp>
        <p:nvSpPr>
          <p:cNvPr id="64" name="Google Shape;774;p17 Cell 7, 1 to Text">
            <a:extLst>
              <a:ext uri="{FF2B5EF4-FFF2-40B4-BE49-F238E27FC236}">
                <a16:creationId xmlns:a16="http://schemas.microsoft.com/office/drawing/2014/main" id="{FF788BA5-A0C9-B0F0-2D95-F58C7219B544}"/>
              </a:ext>
            </a:extLst>
          </p:cNvPr>
          <p:cNvSpPr txBox="1"/>
          <p:nvPr/>
        </p:nvSpPr>
        <p:spPr>
          <a:xfrm>
            <a:off x="6425326"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C6</a:t>
            </a:r>
          </a:p>
        </p:txBody>
      </p:sp>
      <p:sp>
        <p:nvSpPr>
          <p:cNvPr id="65" name="Google Shape;774;p17 Cell 8, 1 to Text">
            <a:extLst>
              <a:ext uri="{FF2B5EF4-FFF2-40B4-BE49-F238E27FC236}">
                <a16:creationId xmlns:a16="http://schemas.microsoft.com/office/drawing/2014/main" id="{2BE4D38F-30D7-FD8F-E11B-1FCF977DB2D9}"/>
              </a:ext>
            </a:extLst>
          </p:cNvPr>
          <p:cNvSpPr txBox="1"/>
          <p:nvPr/>
        </p:nvSpPr>
        <p:spPr>
          <a:xfrm>
            <a:off x="6892979"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C7</a:t>
            </a:r>
          </a:p>
        </p:txBody>
      </p:sp>
      <p:sp>
        <p:nvSpPr>
          <p:cNvPr id="66" name="Google Shape;774;p17 Cell 9, 1 to Text">
            <a:extLst>
              <a:ext uri="{FF2B5EF4-FFF2-40B4-BE49-F238E27FC236}">
                <a16:creationId xmlns:a16="http://schemas.microsoft.com/office/drawing/2014/main" id="{635C44F6-9660-6943-C49E-8CFFF5E79205}"/>
              </a:ext>
            </a:extLst>
          </p:cNvPr>
          <p:cNvSpPr txBox="1"/>
          <p:nvPr/>
        </p:nvSpPr>
        <p:spPr>
          <a:xfrm>
            <a:off x="7360630" y="4782275"/>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C8</a:t>
            </a:r>
          </a:p>
        </p:txBody>
      </p:sp>
      <p:grpSp>
        <p:nvGrpSpPr>
          <p:cNvPr id="161" name="Group 160">
            <a:extLst>
              <a:ext uri="{FF2B5EF4-FFF2-40B4-BE49-F238E27FC236}">
                <a16:creationId xmlns:a16="http://schemas.microsoft.com/office/drawing/2014/main" id="{CC3B2E56-5A0D-00EF-E6B7-1407A635E5FA}"/>
              </a:ext>
            </a:extLst>
          </p:cNvPr>
          <p:cNvGrpSpPr/>
          <p:nvPr/>
        </p:nvGrpSpPr>
        <p:grpSpPr>
          <a:xfrm>
            <a:off x="4084421" y="4521263"/>
            <a:ext cx="3278443" cy="244715"/>
            <a:chOff x="3269199" y="3428316"/>
            <a:chExt cx="2459686" cy="183600"/>
          </a:xfrm>
        </p:grpSpPr>
        <p:cxnSp>
          <p:nvCxnSpPr>
            <p:cNvPr id="16" name="Google Shape;775;p17">
              <a:extLst>
                <a:ext uri="{FF2B5EF4-FFF2-40B4-BE49-F238E27FC236}">
                  <a16:creationId xmlns:a16="http://schemas.microsoft.com/office/drawing/2014/main" id="{40EDEFCC-B649-60B3-326E-AF0ED55C31DA}"/>
                </a:ext>
              </a:extLst>
            </p:cNvPr>
            <p:cNvCxnSpPr>
              <a:cxnSpLocks/>
            </p:cNvCxnSpPr>
            <p:nvPr/>
          </p:nvCxnSpPr>
          <p:spPr>
            <a:xfrm>
              <a:off x="326919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19" name="Google Shape;776;p17">
              <a:extLst>
                <a:ext uri="{FF2B5EF4-FFF2-40B4-BE49-F238E27FC236}">
                  <a16:creationId xmlns:a16="http://schemas.microsoft.com/office/drawing/2014/main" id="{05FB3E04-5AF1-9F7D-BA19-55F49F8CD55A}"/>
                </a:ext>
              </a:extLst>
            </p:cNvPr>
            <p:cNvCxnSpPr>
              <a:cxnSpLocks/>
            </p:cNvCxnSpPr>
            <p:nvPr/>
          </p:nvCxnSpPr>
          <p:spPr>
            <a:xfrm>
              <a:off x="3617718"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20" name="Google Shape;777;p17">
              <a:extLst>
                <a:ext uri="{FF2B5EF4-FFF2-40B4-BE49-F238E27FC236}">
                  <a16:creationId xmlns:a16="http://schemas.microsoft.com/office/drawing/2014/main" id="{080AD6D4-D34B-C283-E605-6159666544E7}"/>
                </a:ext>
              </a:extLst>
            </p:cNvPr>
            <p:cNvCxnSpPr>
              <a:cxnSpLocks/>
            </p:cNvCxnSpPr>
            <p:nvPr/>
          </p:nvCxnSpPr>
          <p:spPr>
            <a:xfrm>
              <a:off x="3968801"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24" name="Google Shape;778;p17">
              <a:extLst>
                <a:ext uri="{FF2B5EF4-FFF2-40B4-BE49-F238E27FC236}">
                  <a16:creationId xmlns:a16="http://schemas.microsoft.com/office/drawing/2014/main" id="{D07F80D0-249B-7F0A-CEF2-34681804FFF0}"/>
                </a:ext>
              </a:extLst>
            </p:cNvPr>
            <p:cNvCxnSpPr>
              <a:cxnSpLocks/>
            </p:cNvCxnSpPr>
            <p:nvPr/>
          </p:nvCxnSpPr>
          <p:spPr>
            <a:xfrm>
              <a:off x="432591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1" name="Google Shape;779;p17">
              <a:extLst>
                <a:ext uri="{FF2B5EF4-FFF2-40B4-BE49-F238E27FC236}">
                  <a16:creationId xmlns:a16="http://schemas.microsoft.com/office/drawing/2014/main" id="{7907827F-72FD-2752-1EF8-A3057322C1A3}"/>
                </a:ext>
              </a:extLst>
            </p:cNvPr>
            <p:cNvCxnSpPr>
              <a:cxnSpLocks/>
            </p:cNvCxnSpPr>
            <p:nvPr/>
          </p:nvCxnSpPr>
          <p:spPr>
            <a:xfrm>
              <a:off x="4673812"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2" name="Google Shape;780;p17">
              <a:extLst>
                <a:ext uri="{FF2B5EF4-FFF2-40B4-BE49-F238E27FC236}">
                  <a16:creationId xmlns:a16="http://schemas.microsoft.com/office/drawing/2014/main" id="{28376092-CED7-58B8-B420-F9B6EDBF09F3}"/>
                </a:ext>
              </a:extLst>
            </p:cNvPr>
            <p:cNvCxnSpPr>
              <a:cxnSpLocks/>
            </p:cNvCxnSpPr>
            <p:nvPr/>
          </p:nvCxnSpPr>
          <p:spPr>
            <a:xfrm>
              <a:off x="502643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3" name="Google Shape;781;p17">
              <a:extLst>
                <a:ext uri="{FF2B5EF4-FFF2-40B4-BE49-F238E27FC236}">
                  <a16:creationId xmlns:a16="http://schemas.microsoft.com/office/drawing/2014/main" id="{E95B73FD-F11D-B2CB-DA2B-A94CBEBE4672}"/>
                </a:ext>
              </a:extLst>
            </p:cNvPr>
            <p:cNvCxnSpPr>
              <a:cxnSpLocks/>
            </p:cNvCxnSpPr>
            <p:nvPr/>
          </p:nvCxnSpPr>
          <p:spPr>
            <a:xfrm>
              <a:off x="5378626"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4" name="Google Shape;782;p17">
              <a:extLst>
                <a:ext uri="{FF2B5EF4-FFF2-40B4-BE49-F238E27FC236}">
                  <a16:creationId xmlns:a16="http://schemas.microsoft.com/office/drawing/2014/main" id="{341373AF-1B66-C3C4-30C9-572377A22F98}"/>
                </a:ext>
              </a:extLst>
            </p:cNvPr>
            <p:cNvCxnSpPr>
              <a:cxnSpLocks/>
            </p:cNvCxnSpPr>
            <p:nvPr/>
          </p:nvCxnSpPr>
          <p:spPr>
            <a:xfrm>
              <a:off x="5728885" y="3428316"/>
              <a:ext cx="0" cy="183600"/>
            </a:xfrm>
            <a:prstGeom prst="straightConnector1">
              <a:avLst/>
            </a:prstGeom>
            <a:noFill/>
            <a:ln w="38100" cap="flat" cmpd="sng">
              <a:solidFill>
                <a:schemeClr val="tx2"/>
              </a:solidFill>
              <a:prstDash val="solid"/>
              <a:round/>
              <a:headEnd type="none" w="sm" len="sm"/>
              <a:tailEnd type="stealth" w="med" len="med"/>
            </a:ln>
          </p:spPr>
        </p:cxnSp>
      </p:grpSp>
      <p:grpSp>
        <p:nvGrpSpPr>
          <p:cNvPr id="159" name="Group 158">
            <a:extLst>
              <a:ext uri="{FF2B5EF4-FFF2-40B4-BE49-F238E27FC236}">
                <a16:creationId xmlns:a16="http://schemas.microsoft.com/office/drawing/2014/main" id="{CADBD453-2FFC-FF00-103D-895A8796D7F6}"/>
              </a:ext>
            </a:extLst>
          </p:cNvPr>
          <p:cNvGrpSpPr/>
          <p:nvPr/>
        </p:nvGrpSpPr>
        <p:grpSpPr>
          <a:xfrm>
            <a:off x="3702748" y="5195246"/>
            <a:ext cx="7670317" cy="246314"/>
            <a:chOff x="2778024" y="3984779"/>
            <a:chExt cx="5754735" cy="184800"/>
          </a:xfrm>
        </p:grpSpPr>
        <p:cxnSp>
          <p:nvCxnSpPr>
            <p:cNvPr id="75" name="Google Shape;783;p17">
              <a:extLst>
                <a:ext uri="{FF2B5EF4-FFF2-40B4-BE49-F238E27FC236}">
                  <a16:creationId xmlns:a16="http://schemas.microsoft.com/office/drawing/2014/main" id="{9B9DEC17-5A87-02A9-B514-F0BA71FB0F3F}"/>
                </a:ext>
              </a:extLst>
            </p:cNvPr>
            <p:cNvCxnSpPr>
              <a:cxnSpLocks/>
            </p:cNvCxnSpPr>
            <p:nvPr/>
          </p:nvCxnSpPr>
          <p:spPr>
            <a:xfrm rot="10800000">
              <a:off x="8532759"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76" name="Google Shape;784;p17">
              <a:extLst>
                <a:ext uri="{FF2B5EF4-FFF2-40B4-BE49-F238E27FC236}">
                  <a16:creationId xmlns:a16="http://schemas.microsoft.com/office/drawing/2014/main" id="{9B316FED-0912-7A12-679E-10B287B5B5F2}"/>
                </a:ext>
              </a:extLst>
            </p:cNvPr>
            <p:cNvCxnSpPr>
              <a:cxnSpLocks/>
            </p:cNvCxnSpPr>
            <p:nvPr/>
          </p:nvCxnSpPr>
          <p:spPr>
            <a:xfrm rot="10800000">
              <a:off x="2778024"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78" name="Google Shape;786;p17">
              <a:extLst>
                <a:ext uri="{FF2B5EF4-FFF2-40B4-BE49-F238E27FC236}">
                  <a16:creationId xmlns:a16="http://schemas.microsoft.com/office/drawing/2014/main" id="{BB7EE201-305E-77ED-92DD-6BB50A5D6211}"/>
                </a:ext>
              </a:extLst>
            </p:cNvPr>
            <p:cNvCxnSpPr>
              <a:cxnSpLocks/>
            </p:cNvCxnSpPr>
            <p:nvPr/>
          </p:nvCxnSpPr>
          <p:spPr>
            <a:xfrm rot="10800000">
              <a:off x="4469319"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80" name="Google Shape;788;p17">
              <a:extLst>
                <a:ext uri="{FF2B5EF4-FFF2-40B4-BE49-F238E27FC236}">
                  <a16:creationId xmlns:a16="http://schemas.microsoft.com/office/drawing/2014/main" id="{B806DEC4-1348-7369-4B56-615DF957366D}"/>
                </a:ext>
              </a:extLst>
            </p:cNvPr>
            <p:cNvCxnSpPr>
              <a:cxnSpLocks/>
            </p:cNvCxnSpPr>
            <p:nvPr/>
          </p:nvCxnSpPr>
          <p:spPr>
            <a:xfrm rot="10800000">
              <a:off x="5874085"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86" name="Google Shape;794;p17">
              <a:extLst>
                <a:ext uri="{FF2B5EF4-FFF2-40B4-BE49-F238E27FC236}">
                  <a16:creationId xmlns:a16="http://schemas.microsoft.com/office/drawing/2014/main" id="{FBAD54D5-05D0-5F8E-A47F-9BDB3780A5DA}"/>
                </a:ext>
              </a:extLst>
            </p:cNvPr>
            <p:cNvCxnSpPr>
              <a:cxnSpLocks/>
            </p:cNvCxnSpPr>
            <p:nvPr/>
          </p:nvCxnSpPr>
          <p:spPr>
            <a:xfrm rot="10800000">
              <a:off x="7958418" y="3984779"/>
              <a:ext cx="0" cy="184800"/>
            </a:xfrm>
            <a:prstGeom prst="straightConnector1">
              <a:avLst/>
            </a:prstGeom>
            <a:noFill/>
            <a:ln w="38100" cap="flat" cmpd="sng">
              <a:solidFill>
                <a:schemeClr val="tx1"/>
              </a:solidFill>
              <a:prstDash val="solid"/>
              <a:round/>
              <a:headEnd type="none" w="sm" len="sm"/>
              <a:tailEnd type="stealth" w="med" len="med"/>
            </a:ln>
          </p:spPr>
        </p:cxnSp>
      </p:grpSp>
      <p:graphicFrame>
        <p:nvGraphicFramePr>
          <p:cNvPr id="87" name="Google Shape;795;p17" hidden="1">
            <a:extLst>
              <a:ext uri="{FF2B5EF4-FFF2-40B4-BE49-F238E27FC236}">
                <a16:creationId xmlns:a16="http://schemas.microsoft.com/office/drawing/2014/main" id="{B333FC7A-EB8D-D47E-4078-BA92EB8DD61A}"/>
              </a:ext>
            </a:extLst>
          </p:cNvPr>
          <p:cNvGraphicFramePr/>
          <p:nvPr/>
        </p:nvGraphicFramePr>
        <p:xfrm>
          <a:off x="3608830" y="2884780"/>
          <a:ext cx="8056117" cy="414416"/>
        </p:xfrm>
        <a:graphic>
          <a:graphicData uri="http://schemas.openxmlformats.org/drawingml/2006/table">
            <a:tbl>
              <a:tblPr>
                <a:noFill/>
              </a:tblPr>
              <a:tblGrid>
                <a:gridCol w="687477">
                  <a:extLst>
                    <a:ext uri="{9D8B030D-6E8A-4147-A177-3AD203B41FA5}">
                      <a16:colId xmlns:a16="http://schemas.microsoft.com/office/drawing/2014/main" val="20000"/>
                    </a:ext>
                  </a:extLst>
                </a:gridCol>
                <a:gridCol w="686787">
                  <a:extLst>
                    <a:ext uri="{9D8B030D-6E8A-4147-A177-3AD203B41FA5}">
                      <a16:colId xmlns:a16="http://schemas.microsoft.com/office/drawing/2014/main" val="20001"/>
                    </a:ext>
                  </a:extLst>
                </a:gridCol>
                <a:gridCol w="688562">
                  <a:extLst>
                    <a:ext uri="{9D8B030D-6E8A-4147-A177-3AD203B41FA5}">
                      <a16:colId xmlns:a16="http://schemas.microsoft.com/office/drawing/2014/main" val="20004"/>
                    </a:ext>
                  </a:extLst>
                </a:gridCol>
                <a:gridCol w="688562">
                  <a:extLst>
                    <a:ext uri="{9D8B030D-6E8A-4147-A177-3AD203B41FA5}">
                      <a16:colId xmlns:a16="http://schemas.microsoft.com/office/drawing/2014/main" val="20005"/>
                    </a:ext>
                  </a:extLst>
                </a:gridCol>
                <a:gridCol w="688562">
                  <a:extLst>
                    <a:ext uri="{9D8B030D-6E8A-4147-A177-3AD203B41FA5}">
                      <a16:colId xmlns:a16="http://schemas.microsoft.com/office/drawing/2014/main" val="20006"/>
                    </a:ext>
                  </a:extLst>
                </a:gridCol>
                <a:gridCol w="688562">
                  <a:extLst>
                    <a:ext uri="{9D8B030D-6E8A-4147-A177-3AD203B41FA5}">
                      <a16:colId xmlns:a16="http://schemas.microsoft.com/office/drawing/2014/main" val="20007"/>
                    </a:ext>
                  </a:extLst>
                </a:gridCol>
                <a:gridCol w="688562">
                  <a:extLst>
                    <a:ext uri="{9D8B030D-6E8A-4147-A177-3AD203B41FA5}">
                      <a16:colId xmlns:a16="http://schemas.microsoft.com/office/drawing/2014/main" val="20008"/>
                    </a:ext>
                  </a:extLst>
                </a:gridCol>
                <a:gridCol w="688562">
                  <a:extLst>
                    <a:ext uri="{9D8B030D-6E8A-4147-A177-3AD203B41FA5}">
                      <a16:colId xmlns:a16="http://schemas.microsoft.com/office/drawing/2014/main" val="20009"/>
                    </a:ext>
                  </a:extLst>
                </a:gridCol>
                <a:gridCol w="720531">
                  <a:extLst>
                    <a:ext uri="{9D8B030D-6E8A-4147-A177-3AD203B41FA5}">
                      <a16:colId xmlns:a16="http://schemas.microsoft.com/office/drawing/2014/main" val="20010"/>
                    </a:ext>
                  </a:extLst>
                </a:gridCol>
                <a:gridCol w="1829949">
                  <a:extLst>
                    <a:ext uri="{9D8B030D-6E8A-4147-A177-3AD203B41FA5}">
                      <a16:colId xmlns:a16="http://schemas.microsoft.com/office/drawing/2014/main" val="20011"/>
                    </a:ext>
                  </a:extLst>
                </a:gridCol>
              </a:tblGrid>
              <a:tr h="414416">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Screen </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C1 </a:t>
                      </a:r>
                      <a:br>
                        <a:rPr lang="en-GB" sz="1100" b="0" u="none" strike="noStrike" cap="none" dirty="0">
                          <a:solidFill>
                            <a:srgbClr val="000000"/>
                          </a:solidFill>
                          <a:latin typeface="+mn-lt"/>
                          <a:ea typeface="Arial"/>
                          <a:cs typeface="Arial"/>
                          <a:sym typeface="Arial"/>
                        </a:rPr>
                      </a:br>
                      <a:r>
                        <a:rPr lang="en-GB" sz="1100" b="0" u="none" strike="noStrike" cap="none" dirty="0">
                          <a:solidFill>
                            <a:srgbClr val="000000"/>
                          </a:solidFill>
                          <a:latin typeface="+mn-lt"/>
                          <a:ea typeface="Arial"/>
                          <a:cs typeface="Arial"/>
                          <a:sym typeface="Arial"/>
                        </a:rPr>
                        <a:t>D1 </a:t>
                      </a:r>
                      <a:r>
                        <a:rPr lang="en-GB" sz="1100" b="0" u="none" strike="noStrike" cap="none" dirty="0">
                          <a:solidFill>
                            <a:srgbClr val="000000"/>
                          </a:solidFill>
                          <a:latin typeface="+mn-lt"/>
                          <a:cs typeface="Arial"/>
                          <a:sym typeface="Arial"/>
                        </a:rPr>
                        <a:t>D8 D15</a:t>
                      </a:r>
                      <a:endParaRPr sz="1100" u="none" strike="noStrike" cap="none" dirty="0">
                        <a:latin typeface="+mn-lt"/>
                        <a:cs typeface="Arial"/>
                        <a:sym typeface="Arial"/>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C2</a:t>
                      </a:r>
                      <a:endParaRPr sz="1100" u="none" strike="noStrike" cap="none" dirty="0">
                        <a:latin typeface="+mn-lt"/>
                        <a:ea typeface="Arial"/>
                        <a:cs typeface="Arial"/>
                        <a:sym typeface="Arial"/>
                      </a:endParaRPr>
                    </a:p>
                  </a:txBody>
                  <a:tcPr marL="24392" marR="24392" marT="24392" marB="24392" anchor="ctr">
                    <a:lnL w="12700" cap="flat" cmpd="sng" algn="ctr">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C3</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C4</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C5</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C6</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u="none" strike="noStrike" cap="none" dirty="0">
                          <a:latin typeface="+mn-lt"/>
                          <a:ea typeface="Arial"/>
                          <a:cs typeface="Arial"/>
                          <a:sym typeface="Arial"/>
                        </a:rPr>
                        <a:t>C7</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u="none" strike="noStrike" cap="none" dirty="0">
                          <a:latin typeface="+mn-lt"/>
                          <a:ea typeface="Arial"/>
                          <a:cs typeface="Arial"/>
                          <a:sym typeface="Arial"/>
                        </a:rPr>
                        <a:t>C8</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GB" sz="1200" b="0" u="none" strike="noStrike" cap="none" dirty="0">
                          <a:solidFill>
                            <a:schemeClr val="lt1"/>
                          </a:solidFill>
                          <a:latin typeface="+mn-lt"/>
                          <a:ea typeface="Arial"/>
                          <a:cs typeface="Arial"/>
                          <a:sym typeface="Arial"/>
                        </a:rPr>
                        <a:t>Follow up after </a:t>
                      </a:r>
                      <a:br>
                        <a:rPr lang="en-GB" sz="1200" b="0" u="none" strike="noStrike" cap="none" dirty="0">
                          <a:solidFill>
                            <a:schemeClr val="lt1"/>
                          </a:solidFill>
                          <a:latin typeface="+mn-lt"/>
                          <a:ea typeface="Arial"/>
                          <a:cs typeface="Arial"/>
                          <a:sym typeface="Arial"/>
                        </a:rPr>
                      </a:br>
                      <a:r>
                        <a:rPr lang="en-GB" sz="1200" b="0" u="none" strike="noStrike" cap="none" dirty="0">
                          <a:solidFill>
                            <a:schemeClr val="lt1"/>
                          </a:solidFill>
                          <a:latin typeface="+mn-lt"/>
                          <a:ea typeface="Arial"/>
                          <a:cs typeface="Arial"/>
                          <a:sym typeface="Arial"/>
                        </a:rPr>
                        <a:t>drug completion</a:t>
                      </a:r>
                      <a:endParaRPr sz="12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bl>
          </a:graphicData>
        </a:graphic>
      </p:graphicFrame>
      <p:sp>
        <p:nvSpPr>
          <p:cNvPr id="89" name="Google Shape;797;p17">
            <a:extLst>
              <a:ext uri="{FF2B5EF4-FFF2-40B4-BE49-F238E27FC236}">
                <a16:creationId xmlns:a16="http://schemas.microsoft.com/office/drawing/2014/main" id="{7C50696A-A7C0-83A6-B3E6-F28A73F6ABE2}"/>
              </a:ext>
            </a:extLst>
          </p:cNvPr>
          <p:cNvSpPr txBox="1"/>
          <p:nvPr/>
        </p:nvSpPr>
        <p:spPr>
          <a:xfrm>
            <a:off x="3918904" y="2160229"/>
            <a:ext cx="424653" cy="287130"/>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91" name="Google Shape;799;p17">
            <a:extLst>
              <a:ext uri="{FF2B5EF4-FFF2-40B4-BE49-F238E27FC236}">
                <a16:creationId xmlns:a16="http://schemas.microsoft.com/office/drawing/2014/main" id="{599E573E-208E-D822-6470-6E49C747F135}"/>
              </a:ext>
            </a:extLst>
          </p:cNvPr>
          <p:cNvSpPr txBox="1"/>
          <p:nvPr/>
        </p:nvSpPr>
        <p:spPr>
          <a:xfrm>
            <a:off x="4197710" y="2162199"/>
            <a:ext cx="630386" cy="287130"/>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45mg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92" name="Google Shape;800;p17">
            <a:extLst>
              <a:ext uri="{FF2B5EF4-FFF2-40B4-BE49-F238E27FC236}">
                <a16:creationId xmlns:a16="http://schemas.microsoft.com/office/drawing/2014/main" id="{0B7083C8-A918-661C-0062-271CAA5B1C5F}"/>
              </a:ext>
            </a:extLst>
          </p:cNvPr>
          <p:cNvSpPr txBox="1"/>
          <p:nvPr/>
        </p:nvSpPr>
        <p:spPr>
          <a:xfrm>
            <a:off x="4679210" y="2161689"/>
            <a:ext cx="424653" cy="287130"/>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45mg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cxnSp>
        <p:nvCxnSpPr>
          <p:cNvPr id="93" name="Google Shape;802;p17">
            <a:extLst>
              <a:ext uri="{FF2B5EF4-FFF2-40B4-BE49-F238E27FC236}">
                <a16:creationId xmlns:a16="http://schemas.microsoft.com/office/drawing/2014/main" id="{B4BAD67A-B1FC-82F8-2AC0-45B3A777039D}"/>
              </a:ext>
            </a:extLst>
          </p:cNvPr>
          <p:cNvCxnSpPr>
            <a:cxnSpLocks/>
            <a:stCxn id="94" idx="4"/>
            <a:endCxn id="9" idx="1"/>
          </p:cNvCxnSpPr>
          <p:nvPr/>
        </p:nvCxnSpPr>
        <p:spPr>
          <a:xfrm rot="16200000" flipH="1">
            <a:off x="2662462" y="3482811"/>
            <a:ext cx="923210" cy="542405"/>
          </a:xfrm>
          <a:prstGeom prst="bentConnector2">
            <a:avLst/>
          </a:prstGeom>
          <a:noFill/>
          <a:ln w="19050" cap="flat" cmpd="sng">
            <a:solidFill>
              <a:schemeClr val="dk1"/>
            </a:solidFill>
            <a:prstDash val="solid"/>
            <a:round/>
            <a:headEnd type="none" w="sm" len="sm"/>
            <a:tailEnd type="triangle" w="med" len="med"/>
          </a:ln>
        </p:spPr>
      </p:cxnSp>
      <p:sp>
        <p:nvSpPr>
          <p:cNvPr id="94" name="Google Shape;803;p17">
            <a:extLst>
              <a:ext uri="{FF2B5EF4-FFF2-40B4-BE49-F238E27FC236}">
                <a16:creationId xmlns:a16="http://schemas.microsoft.com/office/drawing/2014/main" id="{CF35FE55-1F57-AEAF-128A-959813EFCF29}"/>
              </a:ext>
            </a:extLst>
          </p:cNvPr>
          <p:cNvSpPr/>
          <p:nvPr/>
        </p:nvSpPr>
        <p:spPr>
          <a:xfrm>
            <a:off x="2636940" y="2860559"/>
            <a:ext cx="431850" cy="431850"/>
          </a:xfrm>
          <a:prstGeom prst="ellipse">
            <a:avLst/>
          </a:prstGeom>
          <a:solidFill>
            <a:srgbClr val="FFFFFF"/>
          </a:solidFill>
          <a:ln w="15875" cap="flat" cmpd="sng">
            <a:solidFill>
              <a:schemeClr val="dk1"/>
            </a:solidFill>
            <a:prstDash val="solid"/>
            <a:round/>
            <a:headEnd type="none" w="sm" len="sm"/>
            <a:tailEnd type="none" w="sm" len="sm"/>
          </a:ln>
        </p:spPr>
        <p:txBody>
          <a:bodyPr spcFirstLastPara="1" wrap="square" lIns="0" tIns="45484" rIns="0" bIns="45484"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900"/>
              <a:buFontTx/>
              <a:buNone/>
              <a:tabLst/>
              <a:defRPr/>
            </a:pPr>
            <a:r>
              <a:rPr kumimoji="0" lang="en-GB" sz="1333" b="1" i="0" u="none" strike="noStrike" kern="1200" cap="none" spc="0" normalizeH="0" baseline="0" noProof="0" dirty="0">
                <a:ln>
                  <a:noFill/>
                </a:ln>
                <a:solidFill>
                  <a:srgbClr val="000000"/>
                </a:solidFill>
                <a:effectLst/>
                <a:uLnTx/>
                <a:uFillTx/>
                <a:latin typeface="Arial"/>
                <a:ea typeface="Arial"/>
                <a:cs typeface="Arial"/>
                <a:sym typeface="Arial"/>
              </a:rPr>
              <a:t>2:1</a:t>
            </a:r>
            <a:endParaRPr kumimoji="0" sz="1333"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95" name="Google Shape;804;p17">
            <a:extLst>
              <a:ext uri="{FF2B5EF4-FFF2-40B4-BE49-F238E27FC236}">
                <a16:creationId xmlns:a16="http://schemas.microsoft.com/office/drawing/2014/main" id="{23725F21-210D-34E5-7A5B-5697902A1ADC}"/>
              </a:ext>
            </a:extLst>
          </p:cNvPr>
          <p:cNvCxnSpPr>
            <a:cxnSpLocks/>
            <a:stCxn id="94" idx="0"/>
            <a:endCxn id="8" idx="1"/>
          </p:cNvCxnSpPr>
          <p:nvPr/>
        </p:nvCxnSpPr>
        <p:spPr>
          <a:xfrm rot="5400000" flipH="1" flipV="1">
            <a:off x="2604525" y="2096834"/>
            <a:ext cx="1012065" cy="515388"/>
          </a:xfrm>
          <a:prstGeom prst="bentConnector2">
            <a:avLst/>
          </a:prstGeom>
          <a:noFill/>
          <a:ln w="19050" cap="flat" cmpd="sng">
            <a:solidFill>
              <a:schemeClr val="dk1"/>
            </a:solidFill>
            <a:prstDash val="solid"/>
            <a:round/>
            <a:headEnd type="none" w="sm" len="sm"/>
            <a:tailEnd type="triangle" w="med" len="med"/>
          </a:ln>
        </p:spPr>
      </p:cxnSp>
      <p:cxnSp>
        <p:nvCxnSpPr>
          <p:cNvPr id="106" name="Google Shape;815;p17">
            <a:extLst>
              <a:ext uri="{FF2B5EF4-FFF2-40B4-BE49-F238E27FC236}">
                <a16:creationId xmlns:a16="http://schemas.microsoft.com/office/drawing/2014/main" id="{FB7E4ED9-9B63-8A7F-1D8D-8B6953916C01}"/>
              </a:ext>
            </a:extLst>
          </p:cNvPr>
          <p:cNvCxnSpPr>
            <a:cxnSpLocks/>
            <a:endCxn id="94" idx="2"/>
          </p:cNvCxnSpPr>
          <p:nvPr/>
        </p:nvCxnSpPr>
        <p:spPr>
          <a:xfrm>
            <a:off x="2364445" y="3076484"/>
            <a:ext cx="272495" cy="0"/>
          </a:xfrm>
          <a:prstGeom prst="straightConnector1">
            <a:avLst/>
          </a:prstGeom>
          <a:noFill/>
          <a:ln w="19050" cap="flat" cmpd="sng">
            <a:solidFill>
              <a:schemeClr val="dk1"/>
            </a:solidFill>
            <a:prstDash val="solid"/>
            <a:round/>
            <a:headEnd type="none" w="sm" len="sm"/>
            <a:tailEnd type="none" w="sm" len="sm"/>
          </a:ln>
        </p:spPr>
      </p:cxnSp>
      <p:sp>
        <p:nvSpPr>
          <p:cNvPr id="77" name="Google Shape;785;p17">
            <a:extLst>
              <a:ext uri="{FF2B5EF4-FFF2-40B4-BE49-F238E27FC236}">
                <a16:creationId xmlns:a16="http://schemas.microsoft.com/office/drawing/2014/main" id="{3B07A13A-5555-46D7-272B-D39919A1F624}"/>
              </a:ext>
            </a:extLst>
          </p:cNvPr>
          <p:cNvSpPr txBox="1"/>
          <p:nvPr/>
        </p:nvSpPr>
        <p:spPr>
          <a:xfrm>
            <a:off x="3362214" y="5487366"/>
            <a:ext cx="689291" cy="184666"/>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Screening</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79" name="Google Shape;787;p17">
            <a:extLst>
              <a:ext uri="{FF2B5EF4-FFF2-40B4-BE49-F238E27FC236}">
                <a16:creationId xmlns:a16="http://schemas.microsoft.com/office/drawing/2014/main" id="{2ACA1144-34E8-DDF2-5CDD-DB438F205398}"/>
              </a:ext>
            </a:extLst>
          </p:cNvPr>
          <p:cNvSpPr txBox="1"/>
          <p:nvPr/>
        </p:nvSpPr>
        <p:spPr>
          <a:xfrm>
            <a:off x="5743887" y="5487420"/>
            <a:ext cx="435866" cy="369332"/>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8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1" name="Google Shape;789;p17">
            <a:extLst>
              <a:ext uri="{FF2B5EF4-FFF2-40B4-BE49-F238E27FC236}">
                <a16:creationId xmlns:a16="http://schemas.microsoft.com/office/drawing/2014/main" id="{3A085418-8C8C-9969-A489-1A8D5F9D8C2E}"/>
              </a:ext>
            </a:extLst>
          </p:cNvPr>
          <p:cNvSpPr txBox="1"/>
          <p:nvPr/>
        </p:nvSpPr>
        <p:spPr>
          <a:xfrm>
            <a:off x="7620068" y="5487420"/>
            <a:ext cx="434414"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16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3" name="Google Shape;791;p17">
            <a:extLst>
              <a:ext uri="{FF2B5EF4-FFF2-40B4-BE49-F238E27FC236}">
                <a16:creationId xmlns:a16="http://schemas.microsoft.com/office/drawing/2014/main" id="{AA0D3E56-7ACC-1742-6ECF-4937150EC7A4}"/>
              </a:ext>
            </a:extLst>
          </p:cNvPr>
          <p:cNvSpPr txBox="1"/>
          <p:nvPr/>
        </p:nvSpPr>
        <p:spPr>
          <a:xfrm>
            <a:off x="10383271" y="5487420"/>
            <a:ext cx="503343"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9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4" name="Google Shape;792;p17">
            <a:extLst>
              <a:ext uri="{FF2B5EF4-FFF2-40B4-BE49-F238E27FC236}">
                <a16:creationId xmlns:a16="http://schemas.microsoft.com/office/drawing/2014/main" id="{5E64A1BE-CCB2-9DEC-36CE-CD200BAD3748}"/>
              </a:ext>
            </a:extLst>
          </p:cNvPr>
          <p:cNvSpPr txBox="1"/>
          <p:nvPr/>
        </p:nvSpPr>
        <p:spPr>
          <a:xfrm>
            <a:off x="11124891" y="5487420"/>
            <a:ext cx="503343"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4" name="Google Shape;843;p17">
            <a:extLst>
              <a:ext uri="{FF2B5EF4-FFF2-40B4-BE49-F238E27FC236}">
                <a16:creationId xmlns:a16="http://schemas.microsoft.com/office/drawing/2014/main" id="{18B4FF79-A60B-80C6-5F2B-12C93D9D6A30}"/>
              </a:ext>
            </a:extLst>
          </p:cNvPr>
          <p:cNvSpPr txBox="1"/>
          <p:nvPr/>
        </p:nvSpPr>
        <p:spPr>
          <a:xfrm>
            <a:off x="10931936" y="5487394"/>
            <a:ext cx="171522" cy="205121"/>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S PGothic" charset="0"/>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nvGrpSpPr>
          <p:cNvPr id="158" name="Group 157">
            <a:extLst>
              <a:ext uri="{FF2B5EF4-FFF2-40B4-BE49-F238E27FC236}">
                <a16:creationId xmlns:a16="http://schemas.microsoft.com/office/drawing/2014/main" id="{AA133E46-E5F3-71E2-4740-506907C11F79}"/>
              </a:ext>
            </a:extLst>
          </p:cNvPr>
          <p:cNvGrpSpPr/>
          <p:nvPr/>
        </p:nvGrpSpPr>
        <p:grpSpPr>
          <a:xfrm>
            <a:off x="3369737" y="3468272"/>
            <a:ext cx="8265788" cy="393168"/>
            <a:chOff x="2528179" y="2670955"/>
            <a:chExt cx="6201494" cy="294978"/>
          </a:xfrm>
        </p:grpSpPr>
        <p:sp>
          <p:nvSpPr>
            <p:cNvPr id="124" name="Google Shape;833;p17">
              <a:extLst>
                <a:ext uri="{FF2B5EF4-FFF2-40B4-BE49-F238E27FC236}">
                  <a16:creationId xmlns:a16="http://schemas.microsoft.com/office/drawing/2014/main" id="{9E758B98-CE89-C001-5C06-FDEF54B2BF7C}"/>
                </a:ext>
              </a:extLst>
            </p:cNvPr>
            <p:cNvSpPr txBox="1"/>
            <p:nvPr/>
          </p:nvSpPr>
          <p:spPr>
            <a:xfrm>
              <a:off x="2528179" y="2688862"/>
              <a:ext cx="517148" cy="138548"/>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Screening</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6" name="Google Shape;835;p17">
              <a:extLst>
                <a:ext uri="{FF2B5EF4-FFF2-40B4-BE49-F238E27FC236}">
                  <a16:creationId xmlns:a16="http://schemas.microsoft.com/office/drawing/2014/main" id="{27F83C13-CFEA-D427-A4CD-B70627F64D30}"/>
                </a:ext>
              </a:extLst>
            </p:cNvPr>
            <p:cNvSpPr txBox="1"/>
            <p:nvPr/>
          </p:nvSpPr>
          <p:spPr>
            <a:xfrm>
              <a:off x="4300595" y="2688838"/>
              <a:ext cx="325924"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8</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8" name="Google Shape;837;p17">
              <a:extLst>
                <a:ext uri="{FF2B5EF4-FFF2-40B4-BE49-F238E27FC236}">
                  <a16:creationId xmlns:a16="http://schemas.microsoft.com/office/drawing/2014/main" id="{E71540A8-F13E-9F42-A55A-A3A2B96D3362}"/>
                </a:ext>
              </a:extLst>
            </p:cNvPr>
            <p:cNvSpPr txBox="1"/>
            <p:nvPr/>
          </p:nvSpPr>
          <p:spPr>
            <a:xfrm>
              <a:off x="5718240" y="2688838"/>
              <a:ext cx="325924"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16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9" name="Google Shape;838;p17">
              <a:extLst>
                <a:ext uri="{FF2B5EF4-FFF2-40B4-BE49-F238E27FC236}">
                  <a16:creationId xmlns:a16="http://schemas.microsoft.com/office/drawing/2014/main" id="{047E0F24-9BFB-FDBA-5B8B-6CBAE062C35E}"/>
                </a:ext>
              </a:extLst>
            </p:cNvPr>
            <p:cNvSpPr txBox="1"/>
            <p:nvPr/>
          </p:nvSpPr>
          <p:spPr>
            <a:xfrm>
              <a:off x="7225338" y="2688838"/>
              <a:ext cx="325924"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24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0" name="Google Shape;839;p17">
              <a:extLst>
                <a:ext uri="{FF2B5EF4-FFF2-40B4-BE49-F238E27FC236}">
                  <a16:creationId xmlns:a16="http://schemas.microsoft.com/office/drawing/2014/main" id="{D78A4298-8CF5-A6B3-AD68-FCE8E3DC97F3}"/>
                </a:ext>
              </a:extLst>
            </p:cNvPr>
            <p:cNvSpPr txBox="1"/>
            <p:nvPr/>
          </p:nvSpPr>
          <p:spPr>
            <a:xfrm>
              <a:off x="7775090" y="2688838"/>
              <a:ext cx="377638"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9</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1" name="Google Shape;840;p17">
              <a:extLst>
                <a:ext uri="{FF2B5EF4-FFF2-40B4-BE49-F238E27FC236}">
                  <a16:creationId xmlns:a16="http://schemas.microsoft.com/office/drawing/2014/main" id="{C879FFAE-B5E5-B4FF-4684-40287B5AE94D}"/>
                </a:ext>
              </a:extLst>
            </p:cNvPr>
            <p:cNvSpPr txBox="1"/>
            <p:nvPr/>
          </p:nvSpPr>
          <p:spPr>
            <a:xfrm>
              <a:off x="8352035" y="2688838"/>
              <a:ext cx="377638" cy="277095"/>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30</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5" name="Google Shape;844;p17">
              <a:extLst>
                <a:ext uri="{FF2B5EF4-FFF2-40B4-BE49-F238E27FC236}">
                  <a16:creationId xmlns:a16="http://schemas.microsoft.com/office/drawing/2014/main" id="{F9A87666-4BDA-C125-F571-4D5B65CC0ABB}"/>
                </a:ext>
              </a:extLst>
            </p:cNvPr>
            <p:cNvSpPr txBox="1"/>
            <p:nvPr/>
          </p:nvSpPr>
          <p:spPr>
            <a:xfrm>
              <a:off x="8204978" y="2670955"/>
              <a:ext cx="128686" cy="153894"/>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S PGothic" charset="0"/>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grpSp>
      <p:sp>
        <p:nvSpPr>
          <p:cNvPr id="58" name="Google Shape;774;p17 Cell 1, 1 to Text">
            <a:extLst>
              <a:ext uri="{FF2B5EF4-FFF2-40B4-BE49-F238E27FC236}">
                <a16:creationId xmlns:a16="http://schemas.microsoft.com/office/drawing/2014/main" id="{CA8B8A21-434F-68BE-777D-62A6F5F1CBC4}"/>
              </a:ext>
            </a:extLst>
          </p:cNvPr>
          <p:cNvSpPr txBox="1"/>
          <p:nvPr/>
        </p:nvSpPr>
        <p:spPr>
          <a:xfrm>
            <a:off x="3395270" y="4782275"/>
            <a:ext cx="69179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Screen </a:t>
            </a:r>
          </a:p>
        </p:txBody>
      </p:sp>
      <p:sp>
        <p:nvSpPr>
          <p:cNvPr id="69" name="Google Shape;795;p17 Cell 1, 1 to Text">
            <a:extLst>
              <a:ext uri="{FF2B5EF4-FFF2-40B4-BE49-F238E27FC236}">
                <a16:creationId xmlns:a16="http://schemas.microsoft.com/office/drawing/2014/main" id="{B015CCB1-EA22-EAF5-74A1-4020E7F7086D}"/>
              </a:ext>
            </a:extLst>
          </p:cNvPr>
          <p:cNvSpPr txBox="1"/>
          <p:nvPr/>
        </p:nvSpPr>
        <p:spPr>
          <a:xfrm>
            <a:off x="3368252" y="2773534"/>
            <a:ext cx="7149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 </a:t>
            </a:r>
          </a:p>
        </p:txBody>
      </p:sp>
      <p:grpSp>
        <p:nvGrpSpPr>
          <p:cNvPr id="162" name="Group 161">
            <a:extLst>
              <a:ext uri="{FF2B5EF4-FFF2-40B4-BE49-F238E27FC236}">
                <a16:creationId xmlns:a16="http://schemas.microsoft.com/office/drawing/2014/main" id="{EAA485B1-09A1-6CCF-DD7C-9106FB5D13A9}"/>
              </a:ext>
            </a:extLst>
          </p:cNvPr>
          <p:cNvGrpSpPr/>
          <p:nvPr/>
        </p:nvGrpSpPr>
        <p:grpSpPr>
          <a:xfrm>
            <a:off x="4082746" y="2517366"/>
            <a:ext cx="5002726" cy="244715"/>
            <a:chOff x="3063122" y="1924870"/>
            <a:chExt cx="3753347" cy="183600"/>
          </a:xfrm>
        </p:grpSpPr>
        <p:cxnSp>
          <p:nvCxnSpPr>
            <p:cNvPr id="88" name="Google Shape;796;p17">
              <a:extLst>
                <a:ext uri="{FF2B5EF4-FFF2-40B4-BE49-F238E27FC236}">
                  <a16:creationId xmlns:a16="http://schemas.microsoft.com/office/drawing/2014/main" id="{707ED50D-C45F-67B5-81F4-AE7841C848B2}"/>
                </a:ext>
              </a:extLst>
            </p:cNvPr>
            <p:cNvCxnSpPr>
              <a:cxnSpLocks/>
            </p:cNvCxnSpPr>
            <p:nvPr/>
          </p:nvCxnSpPr>
          <p:spPr>
            <a:xfrm>
              <a:off x="3063122"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07" name="Google Shape;816;p17">
              <a:extLst>
                <a:ext uri="{FF2B5EF4-FFF2-40B4-BE49-F238E27FC236}">
                  <a16:creationId xmlns:a16="http://schemas.microsoft.com/office/drawing/2014/main" id="{F176783D-0AC0-3B8F-1FC0-BB2EA1586FDA}"/>
                </a:ext>
              </a:extLst>
            </p:cNvPr>
            <p:cNvCxnSpPr>
              <a:cxnSpLocks/>
            </p:cNvCxnSpPr>
            <p:nvPr/>
          </p:nvCxnSpPr>
          <p:spPr>
            <a:xfrm>
              <a:off x="3120910"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08" name="Google Shape;817;p17">
              <a:extLst>
                <a:ext uri="{FF2B5EF4-FFF2-40B4-BE49-F238E27FC236}">
                  <a16:creationId xmlns:a16="http://schemas.microsoft.com/office/drawing/2014/main" id="{95D629E6-F2CA-1D56-F5E0-E1407C24381D}"/>
                </a:ext>
              </a:extLst>
            </p:cNvPr>
            <p:cNvCxnSpPr>
              <a:cxnSpLocks/>
            </p:cNvCxnSpPr>
            <p:nvPr/>
          </p:nvCxnSpPr>
          <p:spPr>
            <a:xfrm>
              <a:off x="3600026"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09" name="Google Shape;818;p17">
              <a:extLst>
                <a:ext uri="{FF2B5EF4-FFF2-40B4-BE49-F238E27FC236}">
                  <a16:creationId xmlns:a16="http://schemas.microsoft.com/office/drawing/2014/main" id="{D2DEAAD7-63A7-D3F7-14D1-CB6A984D6817}"/>
                </a:ext>
              </a:extLst>
            </p:cNvPr>
            <p:cNvCxnSpPr>
              <a:cxnSpLocks/>
            </p:cNvCxnSpPr>
            <p:nvPr/>
          </p:nvCxnSpPr>
          <p:spPr>
            <a:xfrm>
              <a:off x="3653823"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0" name="Google Shape;819;p17">
              <a:extLst>
                <a:ext uri="{FF2B5EF4-FFF2-40B4-BE49-F238E27FC236}">
                  <a16:creationId xmlns:a16="http://schemas.microsoft.com/office/drawing/2014/main" id="{39DAF203-48D5-734C-4001-429852F502F3}"/>
                </a:ext>
              </a:extLst>
            </p:cNvPr>
            <p:cNvCxnSpPr>
              <a:cxnSpLocks/>
            </p:cNvCxnSpPr>
            <p:nvPr/>
          </p:nvCxnSpPr>
          <p:spPr>
            <a:xfrm>
              <a:off x="4127000"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1" name="Google Shape;820;p17">
              <a:extLst>
                <a:ext uri="{FF2B5EF4-FFF2-40B4-BE49-F238E27FC236}">
                  <a16:creationId xmlns:a16="http://schemas.microsoft.com/office/drawing/2014/main" id="{ECB5B932-0369-D928-9702-D405DEF77D4B}"/>
                </a:ext>
              </a:extLst>
            </p:cNvPr>
            <p:cNvCxnSpPr>
              <a:cxnSpLocks/>
            </p:cNvCxnSpPr>
            <p:nvPr/>
          </p:nvCxnSpPr>
          <p:spPr>
            <a:xfrm>
              <a:off x="4182145"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2" name="Google Shape;821;p17">
              <a:extLst>
                <a:ext uri="{FF2B5EF4-FFF2-40B4-BE49-F238E27FC236}">
                  <a16:creationId xmlns:a16="http://schemas.microsoft.com/office/drawing/2014/main" id="{422ECF41-E49D-D9E9-0F4F-0D47D44F54F1}"/>
                </a:ext>
              </a:extLst>
            </p:cNvPr>
            <p:cNvCxnSpPr>
              <a:cxnSpLocks/>
            </p:cNvCxnSpPr>
            <p:nvPr/>
          </p:nvCxnSpPr>
          <p:spPr>
            <a:xfrm>
              <a:off x="4669078"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3" name="Google Shape;822;p17">
              <a:extLst>
                <a:ext uri="{FF2B5EF4-FFF2-40B4-BE49-F238E27FC236}">
                  <a16:creationId xmlns:a16="http://schemas.microsoft.com/office/drawing/2014/main" id="{FDD58300-D34C-9F02-CA0E-C6D1FBBA44CF}"/>
                </a:ext>
              </a:extLst>
            </p:cNvPr>
            <p:cNvCxnSpPr>
              <a:cxnSpLocks/>
            </p:cNvCxnSpPr>
            <p:nvPr/>
          </p:nvCxnSpPr>
          <p:spPr>
            <a:xfrm>
              <a:off x="4724884"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4" name="Google Shape;823;p17">
              <a:extLst>
                <a:ext uri="{FF2B5EF4-FFF2-40B4-BE49-F238E27FC236}">
                  <a16:creationId xmlns:a16="http://schemas.microsoft.com/office/drawing/2014/main" id="{FC2EE5FA-B35F-6C9F-9399-1CBE756FBC99}"/>
                </a:ext>
              </a:extLst>
            </p:cNvPr>
            <p:cNvCxnSpPr>
              <a:cxnSpLocks/>
            </p:cNvCxnSpPr>
            <p:nvPr/>
          </p:nvCxnSpPr>
          <p:spPr>
            <a:xfrm>
              <a:off x="5199662"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5" name="Google Shape;824;p17">
              <a:extLst>
                <a:ext uri="{FF2B5EF4-FFF2-40B4-BE49-F238E27FC236}">
                  <a16:creationId xmlns:a16="http://schemas.microsoft.com/office/drawing/2014/main" id="{FBB8CC0C-5021-C023-F858-5000BD69553C}"/>
                </a:ext>
              </a:extLst>
            </p:cNvPr>
            <p:cNvCxnSpPr>
              <a:cxnSpLocks/>
            </p:cNvCxnSpPr>
            <p:nvPr/>
          </p:nvCxnSpPr>
          <p:spPr>
            <a:xfrm>
              <a:off x="5262122"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6" name="Google Shape;825;p17">
              <a:extLst>
                <a:ext uri="{FF2B5EF4-FFF2-40B4-BE49-F238E27FC236}">
                  <a16:creationId xmlns:a16="http://schemas.microsoft.com/office/drawing/2014/main" id="{6902D87C-75EE-F2BA-3FDF-54C08D9B2950}"/>
                </a:ext>
              </a:extLst>
            </p:cNvPr>
            <p:cNvCxnSpPr>
              <a:cxnSpLocks/>
            </p:cNvCxnSpPr>
            <p:nvPr/>
          </p:nvCxnSpPr>
          <p:spPr>
            <a:xfrm>
              <a:off x="5734800"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7" name="Google Shape;826;p17">
              <a:extLst>
                <a:ext uri="{FF2B5EF4-FFF2-40B4-BE49-F238E27FC236}">
                  <a16:creationId xmlns:a16="http://schemas.microsoft.com/office/drawing/2014/main" id="{2509FCC1-D66A-E54E-D4E5-30F87BB1E2B6}"/>
                </a:ext>
              </a:extLst>
            </p:cNvPr>
            <p:cNvCxnSpPr>
              <a:cxnSpLocks/>
            </p:cNvCxnSpPr>
            <p:nvPr/>
          </p:nvCxnSpPr>
          <p:spPr>
            <a:xfrm>
              <a:off x="5784241"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8" name="Google Shape;827;p17">
              <a:extLst>
                <a:ext uri="{FF2B5EF4-FFF2-40B4-BE49-F238E27FC236}">
                  <a16:creationId xmlns:a16="http://schemas.microsoft.com/office/drawing/2014/main" id="{9628192B-E0FA-FE73-A691-62E86C503973}"/>
                </a:ext>
              </a:extLst>
            </p:cNvPr>
            <p:cNvCxnSpPr>
              <a:cxnSpLocks/>
            </p:cNvCxnSpPr>
            <p:nvPr/>
          </p:nvCxnSpPr>
          <p:spPr>
            <a:xfrm>
              <a:off x="3342809"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9" name="Google Shape;828;p17">
              <a:extLst>
                <a:ext uri="{FF2B5EF4-FFF2-40B4-BE49-F238E27FC236}">
                  <a16:creationId xmlns:a16="http://schemas.microsoft.com/office/drawing/2014/main" id="{C4A691F1-113C-DB77-04F3-9E4C55CB9537}"/>
                </a:ext>
              </a:extLst>
            </p:cNvPr>
            <p:cNvCxnSpPr>
              <a:cxnSpLocks/>
            </p:cNvCxnSpPr>
            <p:nvPr/>
          </p:nvCxnSpPr>
          <p:spPr>
            <a:xfrm>
              <a:off x="3490692"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20" name="Google Shape;829;p17">
              <a:extLst>
                <a:ext uri="{FF2B5EF4-FFF2-40B4-BE49-F238E27FC236}">
                  <a16:creationId xmlns:a16="http://schemas.microsoft.com/office/drawing/2014/main" id="{D967D7A1-E124-A48D-5533-30DDE152ADA2}"/>
                </a:ext>
              </a:extLst>
            </p:cNvPr>
            <p:cNvCxnSpPr>
              <a:cxnSpLocks/>
            </p:cNvCxnSpPr>
            <p:nvPr/>
          </p:nvCxnSpPr>
          <p:spPr>
            <a:xfrm>
              <a:off x="6816469"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21" name="Google Shape;830;p17">
              <a:extLst>
                <a:ext uri="{FF2B5EF4-FFF2-40B4-BE49-F238E27FC236}">
                  <a16:creationId xmlns:a16="http://schemas.microsoft.com/office/drawing/2014/main" id="{8346D7CB-37C4-603F-5DD6-7CC38495C6B3}"/>
                </a:ext>
              </a:extLst>
            </p:cNvPr>
            <p:cNvCxnSpPr>
              <a:cxnSpLocks/>
            </p:cNvCxnSpPr>
            <p:nvPr/>
          </p:nvCxnSpPr>
          <p:spPr>
            <a:xfrm>
              <a:off x="6279328" y="1924870"/>
              <a:ext cx="0" cy="183600"/>
            </a:xfrm>
            <a:prstGeom prst="straightConnector1">
              <a:avLst/>
            </a:prstGeom>
            <a:noFill/>
            <a:ln w="38100" cap="flat" cmpd="sng">
              <a:solidFill>
                <a:srgbClr val="00B050"/>
              </a:solidFill>
              <a:prstDash val="solid"/>
              <a:round/>
              <a:headEnd type="none" w="sm" len="sm"/>
              <a:tailEnd type="stealth" w="med" len="med"/>
            </a:ln>
          </p:spPr>
        </p:cxnSp>
      </p:grpSp>
      <p:grpSp>
        <p:nvGrpSpPr>
          <p:cNvPr id="160" name="Group 159">
            <a:extLst>
              <a:ext uri="{FF2B5EF4-FFF2-40B4-BE49-F238E27FC236}">
                <a16:creationId xmlns:a16="http://schemas.microsoft.com/office/drawing/2014/main" id="{A3C1BF36-CB21-0BE3-AC23-0E90E2452F3E}"/>
              </a:ext>
            </a:extLst>
          </p:cNvPr>
          <p:cNvGrpSpPr/>
          <p:nvPr/>
        </p:nvGrpSpPr>
        <p:grpSpPr>
          <a:xfrm>
            <a:off x="3701580" y="3192690"/>
            <a:ext cx="7676954" cy="246314"/>
            <a:chOff x="2777148" y="2478712"/>
            <a:chExt cx="5759715" cy="184800"/>
          </a:xfrm>
        </p:grpSpPr>
        <p:cxnSp>
          <p:nvCxnSpPr>
            <p:cNvPr id="122" name="Google Shape;831;p17">
              <a:extLst>
                <a:ext uri="{FF2B5EF4-FFF2-40B4-BE49-F238E27FC236}">
                  <a16:creationId xmlns:a16="http://schemas.microsoft.com/office/drawing/2014/main" id="{1D12A9E0-EE1D-E805-EA96-1C35167A2180}"/>
                </a:ext>
              </a:extLst>
            </p:cNvPr>
            <p:cNvCxnSpPr>
              <a:cxnSpLocks/>
            </p:cNvCxnSpPr>
            <p:nvPr/>
          </p:nvCxnSpPr>
          <p:spPr>
            <a:xfrm rot="10800000">
              <a:off x="8536863"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3" name="Google Shape;832;p17">
              <a:extLst>
                <a:ext uri="{FF2B5EF4-FFF2-40B4-BE49-F238E27FC236}">
                  <a16:creationId xmlns:a16="http://schemas.microsoft.com/office/drawing/2014/main" id="{CB60CE50-62E2-41E5-2923-6A4DB5B3353F}"/>
                </a:ext>
              </a:extLst>
            </p:cNvPr>
            <p:cNvCxnSpPr>
              <a:cxnSpLocks/>
            </p:cNvCxnSpPr>
            <p:nvPr/>
          </p:nvCxnSpPr>
          <p:spPr>
            <a:xfrm rot="10800000">
              <a:off x="2777148"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33" name="Google Shape;842;p17">
              <a:extLst>
                <a:ext uri="{FF2B5EF4-FFF2-40B4-BE49-F238E27FC236}">
                  <a16:creationId xmlns:a16="http://schemas.microsoft.com/office/drawing/2014/main" id="{45945301-5C86-1764-1537-26053445EB49}"/>
                </a:ext>
              </a:extLst>
            </p:cNvPr>
            <p:cNvCxnSpPr>
              <a:cxnSpLocks/>
            </p:cNvCxnSpPr>
            <p:nvPr/>
          </p:nvCxnSpPr>
          <p:spPr>
            <a:xfrm rot="10800000">
              <a:off x="7958846"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5" name="Google Shape;834;p17">
              <a:extLst>
                <a:ext uri="{FF2B5EF4-FFF2-40B4-BE49-F238E27FC236}">
                  <a16:creationId xmlns:a16="http://schemas.microsoft.com/office/drawing/2014/main" id="{2B0C0C75-31B7-B9B0-05EC-AF568941B5E3}"/>
                </a:ext>
              </a:extLst>
            </p:cNvPr>
            <p:cNvCxnSpPr>
              <a:cxnSpLocks/>
            </p:cNvCxnSpPr>
            <p:nvPr/>
          </p:nvCxnSpPr>
          <p:spPr>
            <a:xfrm rot="10800000">
              <a:off x="4462148"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7" name="Google Shape;836;p17">
              <a:extLst>
                <a:ext uri="{FF2B5EF4-FFF2-40B4-BE49-F238E27FC236}">
                  <a16:creationId xmlns:a16="http://schemas.microsoft.com/office/drawing/2014/main" id="{66D14764-D218-5B43-1C47-4E0B6CD55130}"/>
                </a:ext>
              </a:extLst>
            </p:cNvPr>
            <p:cNvCxnSpPr>
              <a:cxnSpLocks/>
            </p:cNvCxnSpPr>
            <p:nvPr/>
          </p:nvCxnSpPr>
          <p:spPr>
            <a:xfrm rot="10800000">
              <a:off x="5877907"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32" name="Google Shape;841;p17">
              <a:extLst>
                <a:ext uri="{FF2B5EF4-FFF2-40B4-BE49-F238E27FC236}">
                  <a16:creationId xmlns:a16="http://schemas.microsoft.com/office/drawing/2014/main" id="{2079B61A-303D-EDE0-17EC-7B0852048B12}"/>
                </a:ext>
              </a:extLst>
            </p:cNvPr>
            <p:cNvCxnSpPr>
              <a:cxnSpLocks/>
            </p:cNvCxnSpPr>
            <p:nvPr/>
          </p:nvCxnSpPr>
          <p:spPr>
            <a:xfrm rot="10800000">
              <a:off x="7380829" y="2478712"/>
              <a:ext cx="0" cy="184800"/>
            </a:xfrm>
            <a:prstGeom prst="straightConnector1">
              <a:avLst/>
            </a:prstGeom>
            <a:noFill/>
            <a:ln w="38100" cap="flat" cmpd="sng">
              <a:solidFill>
                <a:schemeClr val="tx1"/>
              </a:solidFill>
              <a:prstDash val="solid"/>
              <a:round/>
              <a:headEnd type="none" w="sm" len="sm"/>
              <a:tailEnd type="stealth" w="med" len="med"/>
            </a:ln>
          </p:spPr>
        </p:cxnSp>
      </p:grpSp>
      <p:sp>
        <p:nvSpPr>
          <p:cNvPr id="70" name="Google Shape;795;p17 Cell 2, 1 to Text">
            <a:extLst>
              <a:ext uri="{FF2B5EF4-FFF2-40B4-BE49-F238E27FC236}">
                <a16:creationId xmlns:a16="http://schemas.microsoft.com/office/drawing/2014/main" id="{3C02715C-15E5-00D5-DA1F-33DB5EDE2277}"/>
              </a:ext>
            </a:extLst>
          </p:cNvPr>
          <p:cNvSpPr txBox="1"/>
          <p:nvPr/>
        </p:nvSpPr>
        <p:spPr>
          <a:xfrm>
            <a:off x="4082746" y="2773534"/>
            <a:ext cx="713522" cy="414416"/>
          </a:xfrm>
          <a:prstGeom prst="rect">
            <a:avLst/>
          </a:prstGeom>
          <a:solidFill>
            <a:schemeClr val="bg1"/>
          </a:solidFill>
          <a:ln w="12700">
            <a:solidFill>
              <a:schemeClr val="bg1">
                <a:lumMod val="75000"/>
              </a:schemeClr>
            </a:solidFill>
          </a:ln>
        </p:spPr>
        <p:txBody>
          <a:bodyPr vert="horz" wrap="square" lIns="0" tIns="0" rIns="0" bIns="0"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C1 </a:t>
            </a:r>
            <a:b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D1 </a:t>
            </a:r>
            <a:r>
              <a:rPr kumimoji="0" lang="en-GB" sz="1066" b="0" i="0" u="none" strike="noStrike" kern="1200" cap="none" spc="0" normalizeH="0" baseline="0" noProof="0" dirty="0">
                <a:ln>
                  <a:noFill/>
                </a:ln>
                <a:solidFill>
                  <a:srgbClr val="000000"/>
                </a:solidFill>
                <a:effectLst/>
                <a:uLnTx/>
                <a:uFillTx/>
                <a:latin typeface="Arial" panose="020B0604020202020204"/>
                <a:ea typeface="MS PGothic" charset="0"/>
                <a:cs typeface="Arial"/>
                <a:sym typeface="Arial"/>
              </a:rPr>
              <a:t>D8 D15</a:t>
            </a:r>
          </a:p>
        </p:txBody>
      </p:sp>
      <p:sp>
        <p:nvSpPr>
          <p:cNvPr id="82" name="Google Shape;795;p17 Cell 3, 1 to Text">
            <a:extLst>
              <a:ext uri="{FF2B5EF4-FFF2-40B4-BE49-F238E27FC236}">
                <a16:creationId xmlns:a16="http://schemas.microsoft.com/office/drawing/2014/main" id="{FE5E9903-9510-DAA8-47BB-3A973E5705D5}"/>
              </a:ext>
            </a:extLst>
          </p:cNvPr>
          <p:cNvSpPr txBox="1"/>
          <p:nvPr/>
        </p:nvSpPr>
        <p:spPr>
          <a:xfrm>
            <a:off x="4796268"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C2</a:t>
            </a:r>
          </a:p>
        </p:txBody>
      </p:sp>
      <p:sp>
        <p:nvSpPr>
          <p:cNvPr id="85" name="Google Shape;795;p17 Cell 4, 1 to Text">
            <a:extLst>
              <a:ext uri="{FF2B5EF4-FFF2-40B4-BE49-F238E27FC236}">
                <a16:creationId xmlns:a16="http://schemas.microsoft.com/office/drawing/2014/main" id="{1F4A8244-4085-78D4-428E-260A0C194399}"/>
              </a:ext>
            </a:extLst>
          </p:cNvPr>
          <p:cNvSpPr txBox="1"/>
          <p:nvPr/>
        </p:nvSpPr>
        <p:spPr>
          <a:xfrm>
            <a:off x="5511634"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MS PGothic" charset="0"/>
                <a:cs typeface="+mn-cs"/>
              </a:rPr>
              <a:t>C3</a:t>
            </a:r>
          </a:p>
        </p:txBody>
      </p:sp>
      <p:sp>
        <p:nvSpPr>
          <p:cNvPr id="90" name="Google Shape;795;p17 Cell 5, 1 to Text">
            <a:extLst>
              <a:ext uri="{FF2B5EF4-FFF2-40B4-BE49-F238E27FC236}">
                <a16:creationId xmlns:a16="http://schemas.microsoft.com/office/drawing/2014/main" id="{6FCB6049-47DD-CFAB-CC88-A469F6263F4E}"/>
              </a:ext>
            </a:extLst>
          </p:cNvPr>
          <p:cNvSpPr txBox="1"/>
          <p:nvPr/>
        </p:nvSpPr>
        <p:spPr>
          <a:xfrm>
            <a:off x="6226999"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C4</a:t>
            </a:r>
          </a:p>
        </p:txBody>
      </p:sp>
      <p:sp>
        <p:nvSpPr>
          <p:cNvPr id="137" name="Google Shape;795;p17 Cell 6, 1 to Text">
            <a:extLst>
              <a:ext uri="{FF2B5EF4-FFF2-40B4-BE49-F238E27FC236}">
                <a16:creationId xmlns:a16="http://schemas.microsoft.com/office/drawing/2014/main" id="{808F9D49-938A-F0DE-10A2-059F4D7CAA2A}"/>
              </a:ext>
            </a:extLst>
          </p:cNvPr>
          <p:cNvSpPr txBox="1"/>
          <p:nvPr/>
        </p:nvSpPr>
        <p:spPr>
          <a:xfrm>
            <a:off x="6942366"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C5</a:t>
            </a:r>
          </a:p>
        </p:txBody>
      </p:sp>
      <p:sp>
        <p:nvSpPr>
          <p:cNvPr id="138" name="Google Shape;795;p17 Cell 7, 1 to Text">
            <a:extLst>
              <a:ext uri="{FF2B5EF4-FFF2-40B4-BE49-F238E27FC236}">
                <a16:creationId xmlns:a16="http://schemas.microsoft.com/office/drawing/2014/main" id="{A73BF975-E563-3734-82BF-E936A0327C0C}"/>
              </a:ext>
            </a:extLst>
          </p:cNvPr>
          <p:cNvSpPr txBox="1"/>
          <p:nvPr/>
        </p:nvSpPr>
        <p:spPr>
          <a:xfrm>
            <a:off x="7657732"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C6</a:t>
            </a:r>
          </a:p>
        </p:txBody>
      </p:sp>
      <p:sp>
        <p:nvSpPr>
          <p:cNvPr id="139" name="Google Shape;795;p17 Cell 8, 1 to Text">
            <a:extLst>
              <a:ext uri="{FF2B5EF4-FFF2-40B4-BE49-F238E27FC236}">
                <a16:creationId xmlns:a16="http://schemas.microsoft.com/office/drawing/2014/main" id="{35D2C00D-9CC7-8142-5804-38DCA05B5404}"/>
              </a:ext>
            </a:extLst>
          </p:cNvPr>
          <p:cNvSpPr txBox="1"/>
          <p:nvPr/>
        </p:nvSpPr>
        <p:spPr>
          <a:xfrm>
            <a:off x="8373098" y="2773534"/>
            <a:ext cx="71536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C7</a:t>
            </a:r>
          </a:p>
        </p:txBody>
      </p:sp>
      <p:sp>
        <p:nvSpPr>
          <p:cNvPr id="140" name="Google Shape;795;p17 Cell 9, 1 to Text">
            <a:extLst>
              <a:ext uri="{FF2B5EF4-FFF2-40B4-BE49-F238E27FC236}">
                <a16:creationId xmlns:a16="http://schemas.microsoft.com/office/drawing/2014/main" id="{ED3558E7-8B2D-30C4-6133-E0D1D0997B8B}"/>
              </a:ext>
            </a:extLst>
          </p:cNvPr>
          <p:cNvSpPr txBox="1"/>
          <p:nvPr/>
        </p:nvSpPr>
        <p:spPr>
          <a:xfrm>
            <a:off x="9088464" y="2773534"/>
            <a:ext cx="748579"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800"/>
              <a:buFontTx/>
              <a:buNone/>
              <a:tabLst/>
              <a:defRPr/>
            </a:pPr>
            <a:r>
              <a:rPr kumimoji="0" lang="en-GB" sz="1066"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C8</a:t>
            </a:r>
          </a:p>
        </p:txBody>
      </p:sp>
      <p:sp>
        <p:nvSpPr>
          <p:cNvPr id="141" name="Google Shape;795;p17 Cell 10, 1 to Text">
            <a:extLst>
              <a:ext uri="{FF2B5EF4-FFF2-40B4-BE49-F238E27FC236}">
                <a16:creationId xmlns:a16="http://schemas.microsoft.com/office/drawing/2014/main" id="{82F058B4-6C4E-9C29-4EE1-AC58D972E998}"/>
              </a:ext>
            </a:extLst>
          </p:cNvPr>
          <p:cNvSpPr txBox="1"/>
          <p:nvPr/>
        </p:nvSpPr>
        <p:spPr>
          <a:xfrm>
            <a:off x="9837272" y="2773534"/>
            <a:ext cx="1827677" cy="414416"/>
          </a:xfrm>
          <a:prstGeom prst="rect">
            <a:avLst/>
          </a:prstGeom>
          <a:solidFill>
            <a:schemeClr val="accent2"/>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3"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t>Follow up after </a:t>
            </a:r>
            <a:b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t>drug completion</a:t>
            </a:r>
            <a:endPar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grpSp>
        <p:nvGrpSpPr>
          <p:cNvPr id="164" name="Group 163">
            <a:extLst>
              <a:ext uri="{FF2B5EF4-FFF2-40B4-BE49-F238E27FC236}">
                <a16:creationId xmlns:a16="http://schemas.microsoft.com/office/drawing/2014/main" id="{D0E5A846-88DD-F7C4-C202-165818E1C89A}"/>
              </a:ext>
            </a:extLst>
          </p:cNvPr>
          <p:cNvGrpSpPr/>
          <p:nvPr/>
        </p:nvGrpSpPr>
        <p:grpSpPr>
          <a:xfrm>
            <a:off x="7742541" y="6030977"/>
            <a:ext cx="2535981" cy="600354"/>
            <a:chOff x="6203283" y="4524706"/>
            <a:chExt cx="1902646" cy="450422"/>
          </a:xfrm>
        </p:grpSpPr>
        <p:sp>
          <p:nvSpPr>
            <p:cNvPr id="165" name="Google Shape;807;p17">
              <a:extLst>
                <a:ext uri="{FF2B5EF4-FFF2-40B4-BE49-F238E27FC236}">
                  <a16:creationId xmlns:a16="http://schemas.microsoft.com/office/drawing/2014/main" id="{9C4B4DCE-4DEB-7E6B-72CD-7749244ED62A}"/>
                </a:ext>
              </a:extLst>
            </p:cNvPr>
            <p:cNvSpPr txBox="1"/>
            <p:nvPr/>
          </p:nvSpPr>
          <p:spPr>
            <a:xfrm>
              <a:off x="7556098" y="4729013"/>
              <a:ext cx="549831" cy="246115"/>
            </a:xfrm>
            <a:prstGeom prst="rect">
              <a:avLst/>
            </a:prstGeom>
            <a:no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Tumor</a:t>
              </a:r>
              <a:b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assessment</a:t>
              </a:r>
              <a:endParaRPr kumimoji="0" sz="1066"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66" name="Google Shape;808;p17">
              <a:extLst>
                <a:ext uri="{FF2B5EF4-FFF2-40B4-BE49-F238E27FC236}">
                  <a16:creationId xmlns:a16="http://schemas.microsoft.com/office/drawing/2014/main" id="{5A4C5255-DCEC-17D7-1610-449F6733108D}"/>
                </a:ext>
              </a:extLst>
            </p:cNvPr>
            <p:cNvCxnSpPr>
              <a:cxnSpLocks/>
            </p:cNvCxnSpPr>
            <p:nvPr/>
          </p:nvCxnSpPr>
          <p:spPr>
            <a:xfrm rot="10800000">
              <a:off x="7831013" y="4524706"/>
              <a:ext cx="0" cy="180171"/>
            </a:xfrm>
            <a:prstGeom prst="straightConnector1">
              <a:avLst/>
            </a:prstGeom>
            <a:noFill/>
            <a:ln w="38100" cap="flat" cmpd="sng">
              <a:solidFill>
                <a:schemeClr val="tx1"/>
              </a:solidFill>
              <a:prstDash val="solid"/>
              <a:round/>
              <a:headEnd type="none" w="sm" len="sm"/>
              <a:tailEnd type="stealth" w="med" len="med"/>
            </a:ln>
          </p:spPr>
        </p:cxnSp>
        <p:cxnSp>
          <p:nvCxnSpPr>
            <p:cNvPr id="167" name="Google Shape;809;p17">
              <a:extLst>
                <a:ext uri="{FF2B5EF4-FFF2-40B4-BE49-F238E27FC236}">
                  <a16:creationId xmlns:a16="http://schemas.microsoft.com/office/drawing/2014/main" id="{F90E248E-25DB-1DCE-C5E0-514CD670A102}"/>
                </a:ext>
              </a:extLst>
            </p:cNvPr>
            <p:cNvCxnSpPr>
              <a:cxnSpLocks/>
            </p:cNvCxnSpPr>
            <p:nvPr/>
          </p:nvCxnSpPr>
          <p:spPr>
            <a:xfrm>
              <a:off x="7306604" y="4541149"/>
              <a:ext cx="0" cy="180170"/>
            </a:xfrm>
            <a:prstGeom prst="straightConnector1">
              <a:avLst/>
            </a:prstGeom>
            <a:noFill/>
            <a:ln w="38100" cap="flat" cmpd="sng">
              <a:solidFill>
                <a:schemeClr val="tx2"/>
              </a:solidFill>
              <a:prstDash val="solid"/>
              <a:round/>
              <a:headEnd type="none" w="sm" len="sm"/>
              <a:tailEnd type="stealth" w="med" len="med"/>
            </a:ln>
          </p:spPr>
        </p:cxnSp>
        <p:cxnSp>
          <p:nvCxnSpPr>
            <p:cNvPr id="168" name="Google Shape;810;p17">
              <a:extLst>
                <a:ext uri="{FF2B5EF4-FFF2-40B4-BE49-F238E27FC236}">
                  <a16:creationId xmlns:a16="http://schemas.microsoft.com/office/drawing/2014/main" id="{160ECEAD-2712-BF29-9EE5-850EE50E3B3B}"/>
                </a:ext>
              </a:extLst>
            </p:cNvPr>
            <p:cNvCxnSpPr>
              <a:cxnSpLocks/>
            </p:cNvCxnSpPr>
            <p:nvPr/>
          </p:nvCxnSpPr>
          <p:spPr>
            <a:xfrm>
              <a:off x="6793542" y="4541149"/>
              <a:ext cx="0" cy="180170"/>
            </a:xfrm>
            <a:prstGeom prst="straightConnector1">
              <a:avLst/>
            </a:prstGeom>
            <a:noFill/>
            <a:ln w="38100" cap="flat" cmpd="sng">
              <a:solidFill>
                <a:srgbClr val="7F7F7F"/>
              </a:solidFill>
              <a:prstDash val="solid"/>
              <a:round/>
              <a:headEnd type="none" w="sm" len="sm"/>
              <a:tailEnd type="stealth" w="med" len="med"/>
            </a:ln>
          </p:spPr>
        </p:cxnSp>
        <p:sp>
          <p:nvSpPr>
            <p:cNvPr id="169" name="Google Shape;811;p17">
              <a:extLst>
                <a:ext uri="{FF2B5EF4-FFF2-40B4-BE49-F238E27FC236}">
                  <a16:creationId xmlns:a16="http://schemas.microsoft.com/office/drawing/2014/main" id="{89C049D9-9A9C-0AC4-3B44-D87B94DDD04B}"/>
                </a:ext>
              </a:extLst>
            </p:cNvPr>
            <p:cNvSpPr txBox="1"/>
            <p:nvPr/>
          </p:nvSpPr>
          <p:spPr>
            <a:xfrm>
              <a:off x="6203283" y="4729160"/>
              <a:ext cx="306681" cy="123057"/>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Mosun</a:t>
              </a:r>
              <a:endParaRPr kumimoji="0" sz="106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70" name="Google Shape;812;p17">
              <a:extLst>
                <a:ext uri="{FF2B5EF4-FFF2-40B4-BE49-F238E27FC236}">
                  <a16:creationId xmlns:a16="http://schemas.microsoft.com/office/drawing/2014/main" id="{716CF20D-BF80-C9DA-7B3C-23A9C4C7D03A}"/>
                </a:ext>
              </a:extLst>
            </p:cNvPr>
            <p:cNvSpPr txBox="1"/>
            <p:nvPr/>
          </p:nvSpPr>
          <p:spPr>
            <a:xfrm>
              <a:off x="6691316" y="4729160"/>
              <a:ext cx="204453" cy="123057"/>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Pola</a:t>
              </a:r>
              <a:endParaRPr kumimoji="0" sz="1466"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71" name="Google Shape;813;p17">
              <a:extLst>
                <a:ext uri="{FF2B5EF4-FFF2-40B4-BE49-F238E27FC236}">
                  <a16:creationId xmlns:a16="http://schemas.microsoft.com/office/drawing/2014/main" id="{39A7AB83-0EF3-337D-B41B-E15ED0774BE1}"/>
                </a:ext>
              </a:extLst>
            </p:cNvPr>
            <p:cNvSpPr txBox="1"/>
            <p:nvPr/>
          </p:nvSpPr>
          <p:spPr>
            <a:xfrm>
              <a:off x="7076293" y="4729160"/>
              <a:ext cx="460623" cy="123057"/>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6" b="0" i="0" u="none" strike="noStrike" kern="1200" cap="none" spc="0" normalizeH="0" baseline="0" noProof="0" dirty="0">
                  <a:ln>
                    <a:noFill/>
                  </a:ln>
                  <a:solidFill>
                    <a:srgbClr val="000000"/>
                  </a:solidFill>
                  <a:effectLst/>
                  <a:uLnTx/>
                  <a:uFillTx/>
                  <a:latin typeface="Arial"/>
                  <a:ea typeface="Arial"/>
                  <a:cs typeface="Arial"/>
                  <a:sym typeface="Arial"/>
                </a:rPr>
                <a:t>R-GemOx</a:t>
              </a:r>
              <a:endParaRPr kumimoji="0" sz="1066"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72" name="Google Shape;814;p17">
              <a:extLst>
                <a:ext uri="{FF2B5EF4-FFF2-40B4-BE49-F238E27FC236}">
                  <a16:creationId xmlns:a16="http://schemas.microsoft.com/office/drawing/2014/main" id="{E7C40072-F401-1C64-24AD-11DFD7F6A5CA}"/>
                </a:ext>
              </a:extLst>
            </p:cNvPr>
            <p:cNvCxnSpPr>
              <a:cxnSpLocks/>
            </p:cNvCxnSpPr>
            <p:nvPr/>
          </p:nvCxnSpPr>
          <p:spPr>
            <a:xfrm>
              <a:off x="6356623" y="4541149"/>
              <a:ext cx="0" cy="180170"/>
            </a:xfrm>
            <a:prstGeom prst="straightConnector1">
              <a:avLst/>
            </a:prstGeom>
            <a:noFill/>
            <a:ln w="38100" cap="flat" cmpd="sng">
              <a:solidFill>
                <a:srgbClr val="00B050"/>
              </a:solidFill>
              <a:prstDash val="solid"/>
              <a:round/>
              <a:headEnd type="none" w="sm" len="sm"/>
              <a:tailEnd type="stealth" w="med" len="med"/>
            </a:ln>
          </p:spPr>
        </p:cxnSp>
      </p:grpSp>
      <p:cxnSp>
        <p:nvCxnSpPr>
          <p:cNvPr id="4" name="Google Shape;841;p17">
            <a:extLst>
              <a:ext uri="{FF2B5EF4-FFF2-40B4-BE49-F238E27FC236}">
                <a16:creationId xmlns:a16="http://schemas.microsoft.com/office/drawing/2014/main" id="{55C70C8A-6E21-21DC-B219-3FC5B95E28B4}"/>
              </a:ext>
            </a:extLst>
          </p:cNvPr>
          <p:cNvCxnSpPr>
            <a:cxnSpLocks/>
          </p:cNvCxnSpPr>
          <p:nvPr/>
        </p:nvCxnSpPr>
        <p:spPr>
          <a:xfrm rot="10800000">
            <a:off x="9848141" y="5196692"/>
            <a:ext cx="0" cy="246314"/>
          </a:xfrm>
          <a:prstGeom prst="straightConnector1">
            <a:avLst/>
          </a:prstGeom>
          <a:noFill/>
          <a:ln w="38100" cap="flat" cmpd="sng">
            <a:solidFill>
              <a:schemeClr val="tx1"/>
            </a:solidFill>
            <a:prstDash val="solid"/>
            <a:round/>
            <a:headEnd type="none" w="sm" len="sm"/>
            <a:tailEnd type="stealth" w="med" len="med"/>
          </a:ln>
        </p:spPr>
      </p:cxnSp>
      <p:sp>
        <p:nvSpPr>
          <p:cNvPr id="10" name="Google Shape;838;p17">
            <a:extLst>
              <a:ext uri="{FF2B5EF4-FFF2-40B4-BE49-F238E27FC236}">
                <a16:creationId xmlns:a16="http://schemas.microsoft.com/office/drawing/2014/main" id="{388C8E4A-FEA5-F00D-9DAE-0EBD65601FFE}"/>
              </a:ext>
            </a:extLst>
          </p:cNvPr>
          <p:cNvSpPr txBox="1"/>
          <p:nvPr/>
        </p:nvSpPr>
        <p:spPr>
          <a:xfrm>
            <a:off x="9619835" y="5487420"/>
            <a:ext cx="434414" cy="369332"/>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24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1" name="Google Shape;843;p17">
            <a:extLst>
              <a:ext uri="{FF2B5EF4-FFF2-40B4-BE49-F238E27FC236}">
                <a16:creationId xmlns:a16="http://schemas.microsoft.com/office/drawing/2014/main" id="{6D85746C-2C20-6CE6-8473-84C52F4A36F8}"/>
              </a:ext>
            </a:extLst>
          </p:cNvPr>
          <p:cNvSpPr txBox="1"/>
          <p:nvPr/>
        </p:nvSpPr>
        <p:spPr>
          <a:xfrm>
            <a:off x="10086538" y="5485672"/>
            <a:ext cx="171522" cy="205121"/>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S PGothic" charset="0"/>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 name="Google Shape;844;p17">
            <a:extLst>
              <a:ext uri="{FF2B5EF4-FFF2-40B4-BE49-F238E27FC236}">
                <a16:creationId xmlns:a16="http://schemas.microsoft.com/office/drawing/2014/main" id="{75A5F35D-A29C-7610-2D52-2A2BF658ADBE}"/>
              </a:ext>
            </a:extLst>
          </p:cNvPr>
          <p:cNvSpPr txBox="1"/>
          <p:nvPr/>
        </p:nvSpPr>
        <p:spPr>
          <a:xfrm>
            <a:off x="10086538" y="3464087"/>
            <a:ext cx="171522" cy="205121"/>
          </a:xfrm>
          <a:prstGeom prst="rect">
            <a:avLst/>
          </a:prstGeom>
          <a:noFill/>
          <a:ln>
            <a:noFill/>
          </a:ln>
        </p:spPr>
        <p:txBody>
          <a:bodyPr spcFirstLastPara="1"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S PGothic" charset="0"/>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4" name="Text Placeholder 3">
            <a:extLst>
              <a:ext uri="{FF2B5EF4-FFF2-40B4-BE49-F238E27FC236}">
                <a16:creationId xmlns:a16="http://schemas.microsoft.com/office/drawing/2014/main" id="{2E5F6233-FF80-2637-6E25-F0986C406DF2}"/>
              </a:ext>
            </a:extLst>
          </p:cNvPr>
          <p:cNvSpPr txBox="1">
            <a:spLocks/>
          </p:cNvSpPr>
          <p:nvPr/>
        </p:nvSpPr>
        <p:spPr>
          <a:xfrm>
            <a:off x="527049" y="6078714"/>
            <a:ext cx="5216837" cy="540886"/>
          </a:xfrm>
          <a:prstGeom prst="rect">
            <a:avLst/>
          </a:prstGeom>
        </p:spPr>
        <p:txBody>
          <a:bodyPr lIns="0" tIns="0" rIns="0" bIns="0" anchor="b"/>
          <a:lstStyle>
            <a:lvl1pPr marL="0" indent="0" algn="l" rtl="0" eaLnBrk="1" fontAlgn="base" hangingPunct="1">
              <a:spcBef>
                <a:spcPts val="0"/>
              </a:spcBef>
              <a:spcAft>
                <a:spcPts val="225"/>
              </a:spcAft>
              <a:buClr>
                <a:schemeClr val="accent6">
                  <a:lumMod val="40000"/>
                  <a:lumOff val="60000"/>
                </a:schemeClr>
              </a:buClr>
              <a:buFont typeface="Arial" pitchFamily="34" charset="0"/>
              <a:buNone/>
              <a:tabLst/>
              <a:defRPr sz="810" kern="1200">
                <a:solidFill>
                  <a:schemeClr val="tx1"/>
                </a:solidFill>
                <a:latin typeface="+mn-lt"/>
                <a:ea typeface="+mn-ea"/>
                <a:cs typeface="Arial" panose="020B0604020202020204" pitchFamily="34" charset="0"/>
              </a:defRPr>
            </a:lvl1pPr>
            <a:lvl2pPr marL="380424" indent="-208045"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2pPr>
            <a:lvl3pPr marL="548049" indent="-164056"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3pPr>
            <a:lvl4pPr marL="710920" indent="-158116"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4pPr>
            <a:lvl5pPr marL="1540723" indent="-171191"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3105"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488"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872"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254"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1218804" rtl="0" eaLnBrk="1" fontAlgn="base" latinLnBrk="0" hangingPunct="1">
              <a:lnSpc>
                <a:spcPct val="100000"/>
              </a:lnSpc>
              <a:spcBef>
                <a:spcPts val="0"/>
              </a:spcBef>
              <a:spcAft>
                <a:spcPts val="225"/>
              </a:spcAft>
              <a:buClr>
                <a:srgbClr val="ED4A0D">
                  <a:lumMod val="40000"/>
                  <a:lumOff val="60000"/>
                </a:srgbClr>
              </a:buClr>
              <a:buSzTx/>
              <a:buFont typeface="Arial" pitchFamily="34" charset="0"/>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*14-day cycles unless delayed to 21-day cycles if needed in case of hematologic toxicity.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 cycle; D, day; DLBCL, diffuse large B-cell lymphoma; FL, follicular lymphoma;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HGBCL, high-grade B-cell lymphoma; IV, intravenous; NOS, not otherwise specified;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SC, subcutaneous.</a:t>
            </a:r>
          </a:p>
        </p:txBody>
      </p:sp>
      <p:sp>
        <p:nvSpPr>
          <p:cNvPr id="5" name="TextBox 4">
            <a:extLst>
              <a:ext uri="{FF2B5EF4-FFF2-40B4-BE49-F238E27FC236}">
                <a16:creationId xmlns:a16="http://schemas.microsoft.com/office/drawing/2014/main" id="{97F4B576-F049-237C-4146-21A81CF9548A}"/>
              </a:ext>
            </a:extLst>
          </p:cNvPr>
          <p:cNvSpPr txBox="1"/>
          <p:nvPr/>
        </p:nvSpPr>
        <p:spPr>
          <a:xfrm>
            <a:off x="371970" y="6549246"/>
            <a:ext cx="4462953" cy="3384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Presented as LBA3 by Westin et al, ICML 2025</a:t>
            </a:r>
          </a:p>
        </p:txBody>
      </p:sp>
    </p:spTree>
    <p:extLst>
      <p:ext uri="{BB962C8B-B14F-4D97-AF65-F5344CB8AC3E}">
        <p14:creationId xmlns:p14="http://schemas.microsoft.com/office/powerpoint/2010/main" val="1328682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F775B-7BF2-44E1-7A3F-EE14AFE69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4FDAD-DEE9-B5C8-0DAF-0EB27D71F956}"/>
              </a:ext>
            </a:extLst>
          </p:cNvPr>
          <p:cNvSpPr>
            <a:spLocks noGrp="1"/>
          </p:cNvSpPr>
          <p:nvPr>
            <p:ph type="title"/>
          </p:nvPr>
        </p:nvSpPr>
        <p:spPr>
          <a:xfrm>
            <a:off x="528322" y="242049"/>
            <a:ext cx="11110500" cy="907217"/>
          </a:xfrm>
        </p:spPr>
        <p:txBody>
          <a:bodyPr/>
          <a:lstStyle/>
          <a:p>
            <a:r>
              <a:rPr lang="en-GB" dirty="0"/>
              <a:t>Mosun-Pola significantly prolonged </a:t>
            </a:r>
            <a:br>
              <a:rPr lang="en-GB" dirty="0"/>
            </a:br>
            <a:r>
              <a:rPr lang="en-GB" dirty="0"/>
              <a:t>progression-free survival versus R-GemOx </a:t>
            </a:r>
          </a:p>
        </p:txBody>
      </p:sp>
      <p:sp>
        <p:nvSpPr>
          <p:cNvPr id="8" name="Rectangle: Single Corner Rounded 7">
            <a:extLst>
              <a:ext uri="{FF2B5EF4-FFF2-40B4-BE49-F238E27FC236}">
                <a16:creationId xmlns:a16="http://schemas.microsoft.com/office/drawing/2014/main" id="{6A5C92A8-7B7C-BF58-E72A-FDD0F09C2F58}"/>
              </a:ext>
            </a:extLst>
          </p:cNvPr>
          <p:cNvSpPr/>
          <p:nvPr/>
        </p:nvSpPr>
        <p:spPr>
          <a:xfrm>
            <a:off x="547979" y="1378254"/>
            <a:ext cx="8630195" cy="359986"/>
          </a:xfrm>
          <a:prstGeom prst="round1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Primary endpoint: Progression-free survival by IRC</a:t>
            </a:r>
          </a:p>
        </p:txBody>
      </p:sp>
      <p:sp>
        <p:nvSpPr>
          <p:cNvPr id="17" name="Rectangle 1">
            <a:extLst>
              <a:ext uri="{FF2B5EF4-FFF2-40B4-BE49-F238E27FC236}">
                <a16:creationId xmlns:a16="http://schemas.microsoft.com/office/drawing/2014/main" id="{FFF8DBAA-C7CD-24D9-B7AD-C50E5F31A5F9}"/>
              </a:ext>
            </a:extLst>
          </p:cNvPr>
          <p:cNvSpPr>
            <a:spLocks noChangeArrowheads="1"/>
          </p:cNvSpPr>
          <p:nvPr/>
        </p:nvSpPr>
        <p:spPr bwMode="auto">
          <a:xfrm>
            <a:off x="7323811" y="1656565"/>
            <a:ext cx="246201"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78" tIns="60939" rIns="121878" bIns="60939"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468" name="Google Shape;1270;p21">
            <a:extLst>
              <a:ext uri="{FF2B5EF4-FFF2-40B4-BE49-F238E27FC236}">
                <a16:creationId xmlns:a16="http://schemas.microsoft.com/office/drawing/2014/main" id="{CFC8726C-B172-AC9A-A18F-8DAA96A182E9}"/>
              </a:ext>
            </a:extLst>
          </p:cNvPr>
          <p:cNvSpPr txBox="1"/>
          <p:nvPr/>
        </p:nvSpPr>
        <p:spPr>
          <a:xfrm>
            <a:off x="9331911" y="2254482"/>
            <a:ext cx="2682653" cy="2349036"/>
          </a:xfrm>
          <a:prstGeom prst="round1Rect">
            <a:avLst/>
          </a:prstGeom>
          <a:solidFill>
            <a:srgbClr val="C6D5FC"/>
          </a:solidFill>
          <a:ln>
            <a:noFill/>
          </a:ln>
        </p:spPr>
        <p:txBody>
          <a:bodyPr spcFirstLastPara="1" wrap="square" lIns="121858" tIns="60912" rIns="121858" bIns="60912" anchor="ctr" anchorCtr="0">
            <a:noAutofit/>
          </a:bodyPr>
          <a:lstStyle/>
          <a:p>
            <a:pPr marL="0" marR="0" lvl="0" indent="0" algn="ctr" defTabSz="457200" rtl="0" eaLnBrk="1" fontAlgn="auto" latinLnBrk="0" hangingPunct="1">
              <a:lnSpc>
                <a:spcPct val="100000"/>
              </a:lnSpc>
              <a:spcBef>
                <a:spcPts val="0"/>
              </a:spcBef>
              <a:spcAft>
                <a:spcPts val="0"/>
              </a:spcAft>
              <a:buClr>
                <a:srgbClr val="0B41CD"/>
              </a:buClr>
              <a:buSzPts val="1400"/>
              <a:buFontTx/>
              <a:buNone/>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Mosun-Pola demonstrates a 59% </a:t>
            </a:r>
            <a:br>
              <a:rPr kumimoji="0" lang="en-GB" sz="1599"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599"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risk reduction for progression or death compared with R-GemOx</a:t>
            </a:r>
          </a:p>
        </p:txBody>
      </p:sp>
      <p:sp>
        <p:nvSpPr>
          <p:cNvPr id="472" name="TextBox 471">
            <a:extLst>
              <a:ext uri="{FF2B5EF4-FFF2-40B4-BE49-F238E27FC236}">
                <a16:creationId xmlns:a16="http://schemas.microsoft.com/office/drawing/2014/main" id="{397CE2C2-8568-6245-3B2E-BCEB5B1E9383}"/>
              </a:ext>
            </a:extLst>
          </p:cNvPr>
          <p:cNvSpPr txBox="1"/>
          <p:nvPr/>
        </p:nvSpPr>
        <p:spPr>
          <a:xfrm>
            <a:off x="335885" y="5456801"/>
            <a:ext cx="8707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n at risk</a:t>
            </a:r>
          </a:p>
        </p:txBody>
      </p:sp>
      <p:grpSp>
        <p:nvGrpSpPr>
          <p:cNvPr id="4" name="Group 3">
            <a:extLst>
              <a:ext uri="{FF2B5EF4-FFF2-40B4-BE49-F238E27FC236}">
                <a16:creationId xmlns:a16="http://schemas.microsoft.com/office/drawing/2014/main" id="{DC37B81A-8510-971A-CE52-6DC9BD0B3FA9}"/>
              </a:ext>
            </a:extLst>
          </p:cNvPr>
          <p:cNvGrpSpPr/>
          <p:nvPr/>
        </p:nvGrpSpPr>
        <p:grpSpPr>
          <a:xfrm>
            <a:off x="335885" y="1780435"/>
            <a:ext cx="8774172" cy="4416314"/>
            <a:chOff x="252000" y="1335691"/>
            <a:chExt cx="6582914" cy="3313386"/>
          </a:xfrm>
        </p:grpSpPr>
        <p:grpSp>
          <p:nvGrpSpPr>
            <p:cNvPr id="7" name="Group 6">
              <a:extLst>
                <a:ext uri="{FF2B5EF4-FFF2-40B4-BE49-F238E27FC236}">
                  <a16:creationId xmlns:a16="http://schemas.microsoft.com/office/drawing/2014/main" id="{41553716-2F1E-A493-A00B-5F0A202735E7}"/>
                </a:ext>
              </a:extLst>
            </p:cNvPr>
            <p:cNvGrpSpPr/>
            <p:nvPr/>
          </p:nvGrpSpPr>
          <p:grpSpPr>
            <a:xfrm>
              <a:off x="1195611" y="1406482"/>
              <a:ext cx="4664258" cy="2376719"/>
              <a:chOff x="1195611" y="1406482"/>
              <a:chExt cx="4664258" cy="2376719"/>
            </a:xfrm>
          </p:grpSpPr>
          <p:sp>
            <p:nvSpPr>
              <p:cNvPr id="700" name="Freeform: Shape 699">
                <a:extLst>
                  <a:ext uri="{FF2B5EF4-FFF2-40B4-BE49-F238E27FC236}">
                    <a16:creationId xmlns:a16="http://schemas.microsoft.com/office/drawing/2014/main" id="{81D3468F-E194-33CA-F93F-D8B39B0BB344}"/>
                  </a:ext>
                </a:extLst>
              </p:cNvPr>
              <p:cNvSpPr/>
              <p:nvPr/>
            </p:nvSpPr>
            <p:spPr>
              <a:xfrm>
                <a:off x="1210454" y="1425092"/>
                <a:ext cx="4647861" cy="2358107"/>
              </a:xfrm>
              <a:custGeom>
                <a:avLst/>
                <a:gdLst>
                  <a:gd name="connsiteX0" fmla="*/ 0 w 4555493"/>
                  <a:gd name="connsiteY0" fmla="*/ 0 h 2563157"/>
                  <a:gd name="connsiteX1" fmla="*/ 5819 w 4555493"/>
                  <a:gd name="connsiteY1" fmla="*/ 0 h 2563157"/>
                  <a:gd name="connsiteX2" fmla="*/ 70244 w 4555493"/>
                  <a:gd name="connsiteY2" fmla="*/ 0 h 2563157"/>
                  <a:gd name="connsiteX3" fmla="*/ 70244 w 4555493"/>
                  <a:gd name="connsiteY3" fmla="*/ 40041 h 2563157"/>
                  <a:gd name="connsiteX4" fmla="*/ 76202 w 4555493"/>
                  <a:gd name="connsiteY4" fmla="*/ 40041 h 2563157"/>
                  <a:gd name="connsiteX5" fmla="*/ 76202 w 4555493"/>
                  <a:gd name="connsiteY5" fmla="*/ 80081 h 2563157"/>
                  <a:gd name="connsiteX6" fmla="*/ 82021 w 4555493"/>
                  <a:gd name="connsiteY6" fmla="*/ 80081 h 2563157"/>
                  <a:gd name="connsiteX7" fmla="*/ 82021 w 4555493"/>
                  <a:gd name="connsiteY7" fmla="*/ 120122 h 2563157"/>
                  <a:gd name="connsiteX8" fmla="*/ 99617 w 4555493"/>
                  <a:gd name="connsiteY8" fmla="*/ 120122 h 2563157"/>
                  <a:gd name="connsiteX9" fmla="*/ 99617 w 4555493"/>
                  <a:gd name="connsiteY9" fmla="*/ 160163 h 2563157"/>
                  <a:gd name="connsiteX10" fmla="*/ 128989 w 4555493"/>
                  <a:gd name="connsiteY10" fmla="*/ 160163 h 2563157"/>
                  <a:gd name="connsiteX11" fmla="*/ 128989 w 4555493"/>
                  <a:gd name="connsiteY11" fmla="*/ 200203 h 2563157"/>
                  <a:gd name="connsiteX12" fmla="*/ 146446 w 4555493"/>
                  <a:gd name="connsiteY12" fmla="*/ 200203 h 2563157"/>
                  <a:gd name="connsiteX13" fmla="*/ 164181 w 4555493"/>
                  <a:gd name="connsiteY13" fmla="*/ 200203 h 2563157"/>
                  <a:gd name="connsiteX14" fmla="*/ 164181 w 4555493"/>
                  <a:gd name="connsiteY14" fmla="*/ 240937 h 2563157"/>
                  <a:gd name="connsiteX15" fmla="*/ 175819 w 4555493"/>
                  <a:gd name="connsiteY15" fmla="*/ 240937 h 2563157"/>
                  <a:gd name="connsiteX16" fmla="*/ 175819 w 4555493"/>
                  <a:gd name="connsiteY16" fmla="*/ 281670 h 2563157"/>
                  <a:gd name="connsiteX17" fmla="*/ 193414 w 4555493"/>
                  <a:gd name="connsiteY17" fmla="*/ 281670 h 2563157"/>
                  <a:gd name="connsiteX18" fmla="*/ 205191 w 4555493"/>
                  <a:gd name="connsiteY18" fmla="*/ 281670 h 2563157"/>
                  <a:gd name="connsiteX19" fmla="*/ 205191 w 4555493"/>
                  <a:gd name="connsiteY19" fmla="*/ 323235 h 2563157"/>
                  <a:gd name="connsiteX20" fmla="*/ 257840 w 4555493"/>
                  <a:gd name="connsiteY20" fmla="*/ 323235 h 2563157"/>
                  <a:gd name="connsiteX21" fmla="*/ 257840 w 4555493"/>
                  <a:gd name="connsiteY21" fmla="*/ 364661 h 2563157"/>
                  <a:gd name="connsiteX22" fmla="*/ 287212 w 4555493"/>
                  <a:gd name="connsiteY22" fmla="*/ 364661 h 2563157"/>
                  <a:gd name="connsiteX23" fmla="*/ 293170 w 4555493"/>
                  <a:gd name="connsiteY23" fmla="*/ 364661 h 2563157"/>
                  <a:gd name="connsiteX24" fmla="*/ 293170 w 4555493"/>
                  <a:gd name="connsiteY24" fmla="*/ 406919 h 2563157"/>
                  <a:gd name="connsiteX25" fmla="*/ 298989 w 4555493"/>
                  <a:gd name="connsiteY25" fmla="*/ 406919 h 2563157"/>
                  <a:gd name="connsiteX26" fmla="*/ 298989 w 4555493"/>
                  <a:gd name="connsiteY26" fmla="*/ 491434 h 2563157"/>
                  <a:gd name="connsiteX27" fmla="*/ 304808 w 4555493"/>
                  <a:gd name="connsiteY27" fmla="*/ 491434 h 2563157"/>
                  <a:gd name="connsiteX28" fmla="*/ 304808 w 4555493"/>
                  <a:gd name="connsiteY28" fmla="*/ 533691 h 2563157"/>
                  <a:gd name="connsiteX29" fmla="*/ 310627 w 4555493"/>
                  <a:gd name="connsiteY29" fmla="*/ 533691 h 2563157"/>
                  <a:gd name="connsiteX30" fmla="*/ 316585 w 4555493"/>
                  <a:gd name="connsiteY30" fmla="*/ 533691 h 2563157"/>
                  <a:gd name="connsiteX31" fmla="*/ 322404 w 4555493"/>
                  <a:gd name="connsiteY31" fmla="*/ 533691 h 2563157"/>
                  <a:gd name="connsiteX32" fmla="*/ 322404 w 4555493"/>
                  <a:gd name="connsiteY32" fmla="*/ 577888 h 2563157"/>
                  <a:gd name="connsiteX33" fmla="*/ 328361 w 4555493"/>
                  <a:gd name="connsiteY33" fmla="*/ 577888 h 2563157"/>
                  <a:gd name="connsiteX34" fmla="*/ 328361 w 4555493"/>
                  <a:gd name="connsiteY34" fmla="*/ 668084 h 2563157"/>
                  <a:gd name="connsiteX35" fmla="*/ 334180 w 4555493"/>
                  <a:gd name="connsiteY35" fmla="*/ 668084 h 2563157"/>
                  <a:gd name="connsiteX36" fmla="*/ 339999 w 4555493"/>
                  <a:gd name="connsiteY36" fmla="*/ 668084 h 2563157"/>
                  <a:gd name="connsiteX37" fmla="*/ 339999 w 4555493"/>
                  <a:gd name="connsiteY37" fmla="*/ 760634 h 2563157"/>
                  <a:gd name="connsiteX38" fmla="*/ 345818 w 4555493"/>
                  <a:gd name="connsiteY38" fmla="*/ 760634 h 2563157"/>
                  <a:gd name="connsiteX39" fmla="*/ 345818 w 4555493"/>
                  <a:gd name="connsiteY39" fmla="*/ 806771 h 2563157"/>
                  <a:gd name="connsiteX40" fmla="*/ 363414 w 4555493"/>
                  <a:gd name="connsiteY40" fmla="*/ 806771 h 2563157"/>
                  <a:gd name="connsiteX41" fmla="*/ 375191 w 4555493"/>
                  <a:gd name="connsiteY41" fmla="*/ 806771 h 2563157"/>
                  <a:gd name="connsiteX42" fmla="*/ 375191 w 4555493"/>
                  <a:gd name="connsiteY42" fmla="*/ 854294 h 2563157"/>
                  <a:gd name="connsiteX43" fmla="*/ 381010 w 4555493"/>
                  <a:gd name="connsiteY43" fmla="*/ 854294 h 2563157"/>
                  <a:gd name="connsiteX44" fmla="*/ 381010 w 4555493"/>
                  <a:gd name="connsiteY44" fmla="*/ 901677 h 2563157"/>
                  <a:gd name="connsiteX45" fmla="*/ 457212 w 4555493"/>
                  <a:gd name="connsiteY45" fmla="*/ 901677 h 2563157"/>
                  <a:gd name="connsiteX46" fmla="*/ 457212 w 4555493"/>
                  <a:gd name="connsiteY46" fmla="*/ 949200 h 2563157"/>
                  <a:gd name="connsiteX47" fmla="*/ 515818 w 4555493"/>
                  <a:gd name="connsiteY47" fmla="*/ 949200 h 2563157"/>
                  <a:gd name="connsiteX48" fmla="*/ 515818 w 4555493"/>
                  <a:gd name="connsiteY48" fmla="*/ 996722 h 2563157"/>
                  <a:gd name="connsiteX49" fmla="*/ 597978 w 4555493"/>
                  <a:gd name="connsiteY49" fmla="*/ 996722 h 2563157"/>
                  <a:gd name="connsiteX50" fmla="*/ 597978 w 4555493"/>
                  <a:gd name="connsiteY50" fmla="*/ 1044106 h 2563157"/>
                  <a:gd name="connsiteX51" fmla="*/ 633169 w 4555493"/>
                  <a:gd name="connsiteY51" fmla="*/ 1044106 h 2563157"/>
                  <a:gd name="connsiteX52" fmla="*/ 633169 w 4555493"/>
                  <a:gd name="connsiteY52" fmla="*/ 1186534 h 2563157"/>
                  <a:gd name="connsiteX53" fmla="*/ 644946 w 4555493"/>
                  <a:gd name="connsiteY53" fmla="*/ 1186534 h 2563157"/>
                  <a:gd name="connsiteX54" fmla="*/ 644946 w 4555493"/>
                  <a:gd name="connsiteY54" fmla="*/ 1233918 h 2563157"/>
                  <a:gd name="connsiteX55" fmla="*/ 656584 w 4555493"/>
                  <a:gd name="connsiteY55" fmla="*/ 1233918 h 2563157"/>
                  <a:gd name="connsiteX56" fmla="*/ 656584 w 4555493"/>
                  <a:gd name="connsiteY56" fmla="*/ 1281440 h 2563157"/>
                  <a:gd name="connsiteX57" fmla="*/ 662403 w 4555493"/>
                  <a:gd name="connsiteY57" fmla="*/ 1281440 h 2563157"/>
                  <a:gd name="connsiteX58" fmla="*/ 685957 w 4555493"/>
                  <a:gd name="connsiteY58" fmla="*/ 1281440 h 2563157"/>
                  <a:gd name="connsiteX59" fmla="*/ 685957 w 4555493"/>
                  <a:gd name="connsiteY59" fmla="*/ 1330764 h 2563157"/>
                  <a:gd name="connsiteX60" fmla="*/ 697733 w 4555493"/>
                  <a:gd name="connsiteY60" fmla="*/ 1330764 h 2563157"/>
                  <a:gd name="connsiteX61" fmla="*/ 697733 w 4555493"/>
                  <a:gd name="connsiteY61" fmla="*/ 1380087 h 2563157"/>
                  <a:gd name="connsiteX62" fmla="*/ 703414 w 4555493"/>
                  <a:gd name="connsiteY62" fmla="*/ 1380087 h 2563157"/>
                  <a:gd name="connsiteX63" fmla="*/ 703414 w 4555493"/>
                  <a:gd name="connsiteY63" fmla="*/ 1429272 h 2563157"/>
                  <a:gd name="connsiteX64" fmla="*/ 709371 w 4555493"/>
                  <a:gd name="connsiteY64" fmla="*/ 1429272 h 2563157"/>
                  <a:gd name="connsiteX65" fmla="*/ 709371 w 4555493"/>
                  <a:gd name="connsiteY65" fmla="*/ 1480951 h 2563157"/>
                  <a:gd name="connsiteX66" fmla="*/ 721148 w 4555493"/>
                  <a:gd name="connsiteY66" fmla="*/ 1480951 h 2563157"/>
                  <a:gd name="connsiteX67" fmla="*/ 721148 w 4555493"/>
                  <a:gd name="connsiteY67" fmla="*/ 1534985 h 2563157"/>
                  <a:gd name="connsiteX68" fmla="*/ 726967 w 4555493"/>
                  <a:gd name="connsiteY68" fmla="*/ 1534985 h 2563157"/>
                  <a:gd name="connsiteX69" fmla="*/ 726967 w 4555493"/>
                  <a:gd name="connsiteY69" fmla="*/ 1589158 h 2563157"/>
                  <a:gd name="connsiteX70" fmla="*/ 732786 w 4555493"/>
                  <a:gd name="connsiteY70" fmla="*/ 1589158 h 2563157"/>
                  <a:gd name="connsiteX71" fmla="*/ 732786 w 4555493"/>
                  <a:gd name="connsiteY71" fmla="*/ 1643331 h 2563157"/>
                  <a:gd name="connsiteX72" fmla="*/ 738744 w 4555493"/>
                  <a:gd name="connsiteY72" fmla="*/ 1643331 h 2563157"/>
                  <a:gd name="connsiteX73" fmla="*/ 762158 w 4555493"/>
                  <a:gd name="connsiteY73" fmla="*/ 1643331 h 2563157"/>
                  <a:gd name="connsiteX74" fmla="*/ 949754 w 4555493"/>
                  <a:gd name="connsiteY74" fmla="*/ 1643331 h 2563157"/>
                  <a:gd name="connsiteX75" fmla="*/ 949754 w 4555493"/>
                  <a:gd name="connsiteY75" fmla="*/ 1704569 h 2563157"/>
                  <a:gd name="connsiteX76" fmla="*/ 990764 w 4555493"/>
                  <a:gd name="connsiteY76" fmla="*/ 1704569 h 2563157"/>
                  <a:gd name="connsiteX77" fmla="*/ 990764 w 4555493"/>
                  <a:gd name="connsiteY77" fmla="*/ 1765947 h 2563157"/>
                  <a:gd name="connsiteX78" fmla="*/ 1002541 w 4555493"/>
                  <a:gd name="connsiteY78" fmla="*/ 1765947 h 2563157"/>
                  <a:gd name="connsiteX79" fmla="*/ 1002541 w 4555493"/>
                  <a:gd name="connsiteY79" fmla="*/ 1832312 h 2563157"/>
                  <a:gd name="connsiteX80" fmla="*/ 1043552 w 4555493"/>
                  <a:gd name="connsiteY80" fmla="*/ 1832312 h 2563157"/>
                  <a:gd name="connsiteX81" fmla="*/ 1055328 w 4555493"/>
                  <a:gd name="connsiteY81" fmla="*/ 1832312 h 2563157"/>
                  <a:gd name="connsiteX82" fmla="*/ 1195956 w 4555493"/>
                  <a:gd name="connsiteY82" fmla="*/ 1832312 h 2563157"/>
                  <a:gd name="connsiteX83" fmla="*/ 1283934 w 4555493"/>
                  <a:gd name="connsiteY83" fmla="*/ 1832312 h 2563157"/>
                  <a:gd name="connsiteX84" fmla="*/ 1283934 w 4555493"/>
                  <a:gd name="connsiteY84" fmla="*/ 1923754 h 2563157"/>
                  <a:gd name="connsiteX85" fmla="*/ 1389509 w 4555493"/>
                  <a:gd name="connsiteY85" fmla="*/ 1923754 h 2563157"/>
                  <a:gd name="connsiteX86" fmla="*/ 1389509 w 4555493"/>
                  <a:gd name="connsiteY86" fmla="*/ 2015058 h 2563157"/>
                  <a:gd name="connsiteX87" fmla="*/ 2022678 w 4555493"/>
                  <a:gd name="connsiteY87" fmla="*/ 2015058 h 2563157"/>
                  <a:gd name="connsiteX88" fmla="*/ 2022678 w 4555493"/>
                  <a:gd name="connsiteY88" fmla="*/ 2106362 h 2563157"/>
                  <a:gd name="connsiteX89" fmla="*/ 2368635 w 4555493"/>
                  <a:gd name="connsiteY89" fmla="*/ 2106362 h 2563157"/>
                  <a:gd name="connsiteX90" fmla="*/ 2368635 w 4555493"/>
                  <a:gd name="connsiteY90" fmla="*/ 2197804 h 2563157"/>
                  <a:gd name="connsiteX91" fmla="*/ 3635112 w 4555493"/>
                  <a:gd name="connsiteY91" fmla="*/ 2197804 h 2563157"/>
                  <a:gd name="connsiteX92" fmla="*/ 3635112 w 4555493"/>
                  <a:gd name="connsiteY92" fmla="*/ 2289108 h 2563157"/>
                  <a:gd name="connsiteX93" fmla="*/ 3834346 w 4555493"/>
                  <a:gd name="connsiteY93" fmla="*/ 2289108 h 2563157"/>
                  <a:gd name="connsiteX94" fmla="*/ 4186122 w 4555493"/>
                  <a:gd name="connsiteY94" fmla="*/ 2289108 h 2563157"/>
                  <a:gd name="connsiteX95" fmla="*/ 4555494 w 4555493"/>
                  <a:gd name="connsiteY95" fmla="*/ 2289108 h 2563157"/>
                  <a:gd name="connsiteX96" fmla="*/ 4555494 w 4555493"/>
                  <a:gd name="connsiteY96" fmla="*/ 2563158 h 25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55493" h="2563157">
                    <a:moveTo>
                      <a:pt x="0" y="0"/>
                    </a:moveTo>
                    <a:lnTo>
                      <a:pt x="5819" y="0"/>
                    </a:lnTo>
                    <a:lnTo>
                      <a:pt x="70244" y="0"/>
                    </a:lnTo>
                    <a:lnTo>
                      <a:pt x="70244" y="40041"/>
                    </a:lnTo>
                    <a:lnTo>
                      <a:pt x="76202" y="40041"/>
                    </a:lnTo>
                    <a:lnTo>
                      <a:pt x="76202" y="80081"/>
                    </a:lnTo>
                    <a:lnTo>
                      <a:pt x="82021" y="80081"/>
                    </a:lnTo>
                    <a:lnTo>
                      <a:pt x="82021" y="120122"/>
                    </a:lnTo>
                    <a:lnTo>
                      <a:pt x="99617" y="120122"/>
                    </a:lnTo>
                    <a:lnTo>
                      <a:pt x="99617" y="160163"/>
                    </a:lnTo>
                    <a:lnTo>
                      <a:pt x="128989" y="160163"/>
                    </a:lnTo>
                    <a:lnTo>
                      <a:pt x="128989" y="200203"/>
                    </a:lnTo>
                    <a:lnTo>
                      <a:pt x="146446" y="200203"/>
                    </a:lnTo>
                    <a:lnTo>
                      <a:pt x="164181" y="200203"/>
                    </a:lnTo>
                    <a:lnTo>
                      <a:pt x="164181" y="240937"/>
                    </a:lnTo>
                    <a:lnTo>
                      <a:pt x="175819" y="240937"/>
                    </a:lnTo>
                    <a:lnTo>
                      <a:pt x="175819" y="281670"/>
                    </a:lnTo>
                    <a:lnTo>
                      <a:pt x="193414" y="281670"/>
                    </a:lnTo>
                    <a:lnTo>
                      <a:pt x="205191" y="281670"/>
                    </a:lnTo>
                    <a:lnTo>
                      <a:pt x="205191" y="323235"/>
                    </a:lnTo>
                    <a:lnTo>
                      <a:pt x="257840" y="323235"/>
                    </a:lnTo>
                    <a:lnTo>
                      <a:pt x="257840" y="364661"/>
                    </a:lnTo>
                    <a:lnTo>
                      <a:pt x="287212" y="364661"/>
                    </a:lnTo>
                    <a:lnTo>
                      <a:pt x="293170" y="364661"/>
                    </a:lnTo>
                    <a:lnTo>
                      <a:pt x="293170" y="406919"/>
                    </a:lnTo>
                    <a:lnTo>
                      <a:pt x="298989" y="406919"/>
                    </a:lnTo>
                    <a:lnTo>
                      <a:pt x="298989" y="491434"/>
                    </a:lnTo>
                    <a:lnTo>
                      <a:pt x="304808" y="491434"/>
                    </a:lnTo>
                    <a:lnTo>
                      <a:pt x="304808" y="533691"/>
                    </a:lnTo>
                    <a:lnTo>
                      <a:pt x="310627" y="533691"/>
                    </a:lnTo>
                    <a:lnTo>
                      <a:pt x="316585" y="533691"/>
                    </a:lnTo>
                    <a:lnTo>
                      <a:pt x="322404" y="533691"/>
                    </a:lnTo>
                    <a:lnTo>
                      <a:pt x="322404" y="577888"/>
                    </a:lnTo>
                    <a:lnTo>
                      <a:pt x="328361" y="577888"/>
                    </a:lnTo>
                    <a:lnTo>
                      <a:pt x="328361" y="668084"/>
                    </a:lnTo>
                    <a:lnTo>
                      <a:pt x="334180" y="668084"/>
                    </a:lnTo>
                    <a:lnTo>
                      <a:pt x="339999" y="668084"/>
                    </a:lnTo>
                    <a:lnTo>
                      <a:pt x="339999" y="760634"/>
                    </a:lnTo>
                    <a:lnTo>
                      <a:pt x="345818" y="760634"/>
                    </a:lnTo>
                    <a:lnTo>
                      <a:pt x="345818" y="806771"/>
                    </a:lnTo>
                    <a:lnTo>
                      <a:pt x="363414" y="806771"/>
                    </a:lnTo>
                    <a:lnTo>
                      <a:pt x="375191" y="806771"/>
                    </a:lnTo>
                    <a:lnTo>
                      <a:pt x="375191" y="854294"/>
                    </a:lnTo>
                    <a:lnTo>
                      <a:pt x="381010" y="854294"/>
                    </a:lnTo>
                    <a:lnTo>
                      <a:pt x="381010" y="901677"/>
                    </a:lnTo>
                    <a:lnTo>
                      <a:pt x="457212" y="901677"/>
                    </a:lnTo>
                    <a:lnTo>
                      <a:pt x="457212" y="949200"/>
                    </a:lnTo>
                    <a:lnTo>
                      <a:pt x="515818" y="949200"/>
                    </a:lnTo>
                    <a:lnTo>
                      <a:pt x="515818" y="996722"/>
                    </a:lnTo>
                    <a:lnTo>
                      <a:pt x="597978" y="996722"/>
                    </a:lnTo>
                    <a:lnTo>
                      <a:pt x="597978" y="1044106"/>
                    </a:lnTo>
                    <a:lnTo>
                      <a:pt x="633169" y="1044106"/>
                    </a:lnTo>
                    <a:lnTo>
                      <a:pt x="633169" y="1186534"/>
                    </a:lnTo>
                    <a:lnTo>
                      <a:pt x="644946" y="1186534"/>
                    </a:lnTo>
                    <a:lnTo>
                      <a:pt x="644946" y="1233918"/>
                    </a:lnTo>
                    <a:lnTo>
                      <a:pt x="656584" y="1233918"/>
                    </a:lnTo>
                    <a:lnTo>
                      <a:pt x="656584" y="1281440"/>
                    </a:lnTo>
                    <a:lnTo>
                      <a:pt x="662403" y="1281440"/>
                    </a:lnTo>
                    <a:lnTo>
                      <a:pt x="685957" y="1281440"/>
                    </a:lnTo>
                    <a:lnTo>
                      <a:pt x="685957" y="1330764"/>
                    </a:lnTo>
                    <a:lnTo>
                      <a:pt x="697733" y="1330764"/>
                    </a:lnTo>
                    <a:lnTo>
                      <a:pt x="697733" y="1380087"/>
                    </a:lnTo>
                    <a:lnTo>
                      <a:pt x="703414" y="1380087"/>
                    </a:lnTo>
                    <a:lnTo>
                      <a:pt x="703414" y="1429272"/>
                    </a:lnTo>
                    <a:lnTo>
                      <a:pt x="709371" y="1429272"/>
                    </a:lnTo>
                    <a:lnTo>
                      <a:pt x="709371" y="1480951"/>
                    </a:lnTo>
                    <a:lnTo>
                      <a:pt x="721148" y="1480951"/>
                    </a:lnTo>
                    <a:lnTo>
                      <a:pt x="721148" y="1534985"/>
                    </a:lnTo>
                    <a:lnTo>
                      <a:pt x="726967" y="1534985"/>
                    </a:lnTo>
                    <a:lnTo>
                      <a:pt x="726967" y="1589158"/>
                    </a:lnTo>
                    <a:lnTo>
                      <a:pt x="732786" y="1589158"/>
                    </a:lnTo>
                    <a:lnTo>
                      <a:pt x="732786" y="1643331"/>
                    </a:lnTo>
                    <a:lnTo>
                      <a:pt x="738744" y="1643331"/>
                    </a:lnTo>
                    <a:lnTo>
                      <a:pt x="762158" y="1643331"/>
                    </a:lnTo>
                    <a:lnTo>
                      <a:pt x="949754" y="1643331"/>
                    </a:lnTo>
                    <a:lnTo>
                      <a:pt x="949754" y="1704569"/>
                    </a:lnTo>
                    <a:lnTo>
                      <a:pt x="990764" y="1704569"/>
                    </a:lnTo>
                    <a:lnTo>
                      <a:pt x="990764" y="1765947"/>
                    </a:lnTo>
                    <a:lnTo>
                      <a:pt x="1002541" y="1765947"/>
                    </a:lnTo>
                    <a:lnTo>
                      <a:pt x="1002541" y="1832312"/>
                    </a:lnTo>
                    <a:lnTo>
                      <a:pt x="1043552" y="1832312"/>
                    </a:lnTo>
                    <a:lnTo>
                      <a:pt x="1055328" y="1832312"/>
                    </a:lnTo>
                    <a:lnTo>
                      <a:pt x="1195956" y="1832312"/>
                    </a:lnTo>
                    <a:lnTo>
                      <a:pt x="1283934" y="1832312"/>
                    </a:lnTo>
                    <a:lnTo>
                      <a:pt x="1283934" y="1923754"/>
                    </a:lnTo>
                    <a:lnTo>
                      <a:pt x="1389509" y="1923754"/>
                    </a:lnTo>
                    <a:lnTo>
                      <a:pt x="1389509" y="2015058"/>
                    </a:lnTo>
                    <a:lnTo>
                      <a:pt x="2022678" y="2015058"/>
                    </a:lnTo>
                    <a:lnTo>
                      <a:pt x="2022678" y="2106362"/>
                    </a:lnTo>
                    <a:lnTo>
                      <a:pt x="2368635" y="2106362"/>
                    </a:lnTo>
                    <a:lnTo>
                      <a:pt x="2368635" y="2197804"/>
                    </a:lnTo>
                    <a:lnTo>
                      <a:pt x="3635112" y="2197804"/>
                    </a:lnTo>
                    <a:lnTo>
                      <a:pt x="3635112" y="2289108"/>
                    </a:lnTo>
                    <a:lnTo>
                      <a:pt x="3834346" y="2289108"/>
                    </a:lnTo>
                    <a:lnTo>
                      <a:pt x="4186122" y="2289108"/>
                    </a:lnTo>
                    <a:lnTo>
                      <a:pt x="4555494" y="2289108"/>
                    </a:lnTo>
                    <a:lnTo>
                      <a:pt x="4555494" y="2563158"/>
                    </a:lnTo>
                  </a:path>
                </a:pathLst>
              </a:custGeom>
              <a:noFill/>
              <a:ln w="19050" cap="sq">
                <a:solidFill>
                  <a:schemeClr val="tx2"/>
                </a:solidFill>
                <a:custDash>
                  <a:ds d="600000" sp="375000"/>
                  <a:ds d="150000" sp="37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1" name="Freeform: Shape 700">
                <a:extLst>
                  <a:ext uri="{FF2B5EF4-FFF2-40B4-BE49-F238E27FC236}">
                    <a16:creationId xmlns:a16="http://schemas.microsoft.com/office/drawing/2014/main" id="{7A6B5E6F-E485-0522-9081-482728E0CA1D}"/>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2" name="Freeform: Shape 701">
                <a:extLst>
                  <a:ext uri="{FF2B5EF4-FFF2-40B4-BE49-F238E27FC236}">
                    <a16:creationId xmlns:a16="http://schemas.microsoft.com/office/drawing/2014/main" id="{36FBBA1C-AA93-F4D0-6737-07B7F115E69D}"/>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3" name="Freeform: Shape 702">
                <a:extLst>
                  <a:ext uri="{FF2B5EF4-FFF2-40B4-BE49-F238E27FC236}">
                    <a16:creationId xmlns:a16="http://schemas.microsoft.com/office/drawing/2014/main" id="{0C5B418C-012F-F6C1-613C-982ED4510FA3}"/>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4" name="Freeform: Shape 703">
                <a:extLst>
                  <a:ext uri="{FF2B5EF4-FFF2-40B4-BE49-F238E27FC236}">
                    <a16:creationId xmlns:a16="http://schemas.microsoft.com/office/drawing/2014/main" id="{5000087C-E3C3-C97D-C279-7F4B00E4320D}"/>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5" name="Freeform: Shape 704">
                <a:extLst>
                  <a:ext uri="{FF2B5EF4-FFF2-40B4-BE49-F238E27FC236}">
                    <a16:creationId xmlns:a16="http://schemas.microsoft.com/office/drawing/2014/main" id="{6F76068F-9701-239C-9FE5-DEFD0741ACAF}"/>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6" name="Freeform: Shape 705">
                <a:extLst>
                  <a:ext uri="{FF2B5EF4-FFF2-40B4-BE49-F238E27FC236}">
                    <a16:creationId xmlns:a16="http://schemas.microsoft.com/office/drawing/2014/main" id="{50350B33-0D2A-9DEF-3D2D-E06341C770B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7" name="Freeform: Shape 706">
                <a:extLst>
                  <a:ext uri="{FF2B5EF4-FFF2-40B4-BE49-F238E27FC236}">
                    <a16:creationId xmlns:a16="http://schemas.microsoft.com/office/drawing/2014/main" id="{92F3C7ED-D0FC-BEC4-A60B-E4A6B98EAE7D}"/>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8" name="Freeform: Shape 707">
                <a:extLst>
                  <a:ext uri="{FF2B5EF4-FFF2-40B4-BE49-F238E27FC236}">
                    <a16:creationId xmlns:a16="http://schemas.microsoft.com/office/drawing/2014/main" id="{FC600D7D-E110-EB56-5A5A-BB15EAE41EB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09" name="Freeform: Shape 708">
                <a:extLst>
                  <a:ext uri="{FF2B5EF4-FFF2-40B4-BE49-F238E27FC236}">
                    <a16:creationId xmlns:a16="http://schemas.microsoft.com/office/drawing/2014/main" id="{2E203D6C-1297-E8D5-3983-4335C50D8987}"/>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0" name="Freeform: Shape 709">
                <a:extLst>
                  <a:ext uri="{FF2B5EF4-FFF2-40B4-BE49-F238E27FC236}">
                    <a16:creationId xmlns:a16="http://schemas.microsoft.com/office/drawing/2014/main" id="{1E46E526-7202-F529-F35E-7C69E275E8B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1" name="Freeform: Shape 710">
                <a:extLst>
                  <a:ext uri="{FF2B5EF4-FFF2-40B4-BE49-F238E27FC236}">
                    <a16:creationId xmlns:a16="http://schemas.microsoft.com/office/drawing/2014/main" id="{698AC9FA-AF4C-0AE7-6D82-25A38A432804}"/>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2" name="Freeform: Shape 711">
                <a:extLst>
                  <a:ext uri="{FF2B5EF4-FFF2-40B4-BE49-F238E27FC236}">
                    <a16:creationId xmlns:a16="http://schemas.microsoft.com/office/drawing/2014/main" id="{6FF55A85-7DEB-37B0-F53C-12C524C47239}"/>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3" name="Freeform: Shape 712">
                <a:extLst>
                  <a:ext uri="{FF2B5EF4-FFF2-40B4-BE49-F238E27FC236}">
                    <a16:creationId xmlns:a16="http://schemas.microsoft.com/office/drawing/2014/main" id="{277EFB44-AD30-3BA3-3746-891997652C39}"/>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4" name="Freeform: Shape 713">
                <a:extLst>
                  <a:ext uri="{FF2B5EF4-FFF2-40B4-BE49-F238E27FC236}">
                    <a16:creationId xmlns:a16="http://schemas.microsoft.com/office/drawing/2014/main" id="{9E2EB9D0-1E5C-C8FC-5D97-DB2DE98B8C9B}"/>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5" name="Freeform: Shape 714">
                <a:extLst>
                  <a:ext uri="{FF2B5EF4-FFF2-40B4-BE49-F238E27FC236}">
                    <a16:creationId xmlns:a16="http://schemas.microsoft.com/office/drawing/2014/main" id="{FE59C5B0-7FC4-8D15-8563-EE2A4824FA76}"/>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6" name="Freeform: Shape 715">
                <a:extLst>
                  <a:ext uri="{FF2B5EF4-FFF2-40B4-BE49-F238E27FC236}">
                    <a16:creationId xmlns:a16="http://schemas.microsoft.com/office/drawing/2014/main" id="{2E62B721-6839-81FC-7C36-6E8ABBEF4584}"/>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7" name="Freeform: Shape 716">
                <a:extLst>
                  <a:ext uri="{FF2B5EF4-FFF2-40B4-BE49-F238E27FC236}">
                    <a16:creationId xmlns:a16="http://schemas.microsoft.com/office/drawing/2014/main" id="{5900619C-D083-2F1E-F5DD-8AFB5DC2EF14}"/>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8" name="Freeform: Shape 717">
                <a:extLst>
                  <a:ext uri="{FF2B5EF4-FFF2-40B4-BE49-F238E27FC236}">
                    <a16:creationId xmlns:a16="http://schemas.microsoft.com/office/drawing/2014/main" id="{4A4AF297-BF5C-0203-D0F2-CD3CCE2E4244}"/>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19" name="Freeform: Shape 718">
                <a:extLst>
                  <a:ext uri="{FF2B5EF4-FFF2-40B4-BE49-F238E27FC236}">
                    <a16:creationId xmlns:a16="http://schemas.microsoft.com/office/drawing/2014/main" id="{406F81FB-2D62-F8C6-2F2C-6369BB4DE7F6}"/>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0" name="Freeform: Shape 719">
                <a:extLst>
                  <a:ext uri="{FF2B5EF4-FFF2-40B4-BE49-F238E27FC236}">
                    <a16:creationId xmlns:a16="http://schemas.microsoft.com/office/drawing/2014/main" id="{72C86528-FB1E-5B2D-1388-585040C9CA60}"/>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1" name="Freeform: Shape 720">
                <a:extLst>
                  <a:ext uri="{FF2B5EF4-FFF2-40B4-BE49-F238E27FC236}">
                    <a16:creationId xmlns:a16="http://schemas.microsoft.com/office/drawing/2014/main" id="{2C5709E3-5D24-1A91-5C7F-153F21AF6930}"/>
                  </a:ext>
                </a:extLst>
              </p:cNvPr>
              <p:cNvSpPr/>
              <p:nvPr/>
            </p:nvSpPr>
            <p:spPr>
              <a:xfrm>
                <a:off x="1339231" y="160928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2" name="Freeform: Shape 721">
                <a:extLst>
                  <a:ext uri="{FF2B5EF4-FFF2-40B4-BE49-F238E27FC236}">
                    <a16:creationId xmlns:a16="http://schemas.microsoft.com/office/drawing/2014/main" id="{70D6C912-038B-0EBF-247D-6C6724DE6978}"/>
                  </a:ext>
                </a:extLst>
              </p:cNvPr>
              <p:cNvSpPr/>
              <p:nvPr/>
            </p:nvSpPr>
            <p:spPr>
              <a:xfrm>
                <a:off x="1359869" y="159066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3" name="Freeform: Shape 722">
                <a:extLst>
                  <a:ext uri="{FF2B5EF4-FFF2-40B4-BE49-F238E27FC236}">
                    <a16:creationId xmlns:a16="http://schemas.microsoft.com/office/drawing/2014/main" id="{4E8884E6-7492-C288-DEE3-714E0E157B34}"/>
                  </a:ext>
                </a:extLst>
              </p:cNvPr>
              <p:cNvSpPr/>
              <p:nvPr/>
            </p:nvSpPr>
            <p:spPr>
              <a:xfrm>
                <a:off x="1387151" y="168422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4" name="Freeform: Shape 723">
                <a:extLst>
                  <a:ext uri="{FF2B5EF4-FFF2-40B4-BE49-F238E27FC236}">
                    <a16:creationId xmlns:a16="http://schemas.microsoft.com/office/drawing/2014/main" id="{B12CA96A-1CC7-3CDE-4C22-BE0C019293CC}"/>
                  </a:ext>
                </a:extLst>
              </p:cNvPr>
              <p:cNvSpPr/>
              <p:nvPr/>
            </p:nvSpPr>
            <p:spPr>
              <a:xfrm>
                <a:off x="1407790" y="166561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5" name="Freeform: Shape 724">
                <a:extLst>
                  <a:ext uri="{FF2B5EF4-FFF2-40B4-BE49-F238E27FC236}">
                    <a16:creationId xmlns:a16="http://schemas.microsoft.com/office/drawing/2014/main" id="{091623BB-62C7-068B-E985-B38F5C03B0D1}"/>
                  </a:ext>
                </a:extLst>
              </p:cNvPr>
              <p:cNvSpPr/>
              <p:nvPr/>
            </p:nvSpPr>
            <p:spPr>
              <a:xfrm>
                <a:off x="1482710" y="176058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6" name="Freeform: Shape 725">
                <a:extLst>
                  <a:ext uri="{FF2B5EF4-FFF2-40B4-BE49-F238E27FC236}">
                    <a16:creationId xmlns:a16="http://schemas.microsoft.com/office/drawing/2014/main" id="{DE1F6A30-B14D-661E-04BE-940B513B6401}"/>
                  </a:ext>
                </a:extLst>
              </p:cNvPr>
              <p:cNvSpPr/>
              <p:nvPr/>
            </p:nvSpPr>
            <p:spPr>
              <a:xfrm>
                <a:off x="1503489" y="17418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7" name="Freeform: Shape 726">
                <a:extLst>
                  <a:ext uri="{FF2B5EF4-FFF2-40B4-BE49-F238E27FC236}">
                    <a16:creationId xmlns:a16="http://schemas.microsoft.com/office/drawing/2014/main" id="{26ECBD70-79C4-203B-5A17-C062137D3BC1}"/>
                  </a:ext>
                </a:extLst>
              </p:cNvPr>
              <p:cNvSpPr/>
              <p:nvPr/>
            </p:nvSpPr>
            <p:spPr>
              <a:xfrm>
                <a:off x="1506741" y="19160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8" name="Freeform: Shape 727">
                <a:extLst>
                  <a:ext uri="{FF2B5EF4-FFF2-40B4-BE49-F238E27FC236}">
                    <a16:creationId xmlns:a16="http://schemas.microsoft.com/office/drawing/2014/main" id="{8F5E0384-0BA5-A781-0946-6651CFB3A5B8}"/>
                  </a:ext>
                </a:extLst>
              </p:cNvPr>
              <p:cNvSpPr/>
              <p:nvPr/>
            </p:nvSpPr>
            <p:spPr>
              <a:xfrm>
                <a:off x="1527379"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29" name="Freeform: Shape 728">
                <a:extLst>
                  <a:ext uri="{FF2B5EF4-FFF2-40B4-BE49-F238E27FC236}">
                    <a16:creationId xmlns:a16="http://schemas.microsoft.com/office/drawing/2014/main" id="{62299BE2-D9F2-C6AF-F6A1-A61E8F865056}"/>
                  </a:ext>
                </a:extLst>
              </p:cNvPr>
              <p:cNvSpPr/>
              <p:nvPr/>
            </p:nvSpPr>
            <p:spPr>
              <a:xfrm>
                <a:off x="1512678" y="19160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0" name="Freeform: Shape 729">
                <a:extLst>
                  <a:ext uri="{FF2B5EF4-FFF2-40B4-BE49-F238E27FC236}">
                    <a16:creationId xmlns:a16="http://schemas.microsoft.com/office/drawing/2014/main" id="{4EA8B02D-BAF8-3073-B3CC-BF4CE4F8BBD2}"/>
                  </a:ext>
                </a:extLst>
              </p:cNvPr>
              <p:cNvSpPr/>
              <p:nvPr/>
            </p:nvSpPr>
            <p:spPr>
              <a:xfrm>
                <a:off x="1533458"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1" name="Freeform: Shape 730">
                <a:extLst>
                  <a:ext uri="{FF2B5EF4-FFF2-40B4-BE49-F238E27FC236}">
                    <a16:creationId xmlns:a16="http://schemas.microsoft.com/office/drawing/2014/main" id="{C6D10B78-138F-66AA-BBCC-1395A7604EBD}"/>
                  </a:ext>
                </a:extLst>
              </p:cNvPr>
              <p:cNvSpPr/>
              <p:nvPr/>
            </p:nvSpPr>
            <p:spPr>
              <a:xfrm>
                <a:off x="1518615" y="19567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2" name="Freeform: Shape 731">
                <a:extLst>
                  <a:ext uri="{FF2B5EF4-FFF2-40B4-BE49-F238E27FC236}">
                    <a16:creationId xmlns:a16="http://schemas.microsoft.com/office/drawing/2014/main" id="{11F5830B-7FC2-82DA-F5AE-9E7BE06805D5}"/>
                  </a:ext>
                </a:extLst>
              </p:cNvPr>
              <p:cNvSpPr/>
              <p:nvPr/>
            </p:nvSpPr>
            <p:spPr>
              <a:xfrm>
                <a:off x="1539395" y="193814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3" name="Freeform: Shape 732">
                <a:extLst>
                  <a:ext uri="{FF2B5EF4-FFF2-40B4-BE49-F238E27FC236}">
                    <a16:creationId xmlns:a16="http://schemas.microsoft.com/office/drawing/2014/main" id="{4890675E-5F5D-5127-9810-5AAE0183DA28}"/>
                  </a:ext>
                </a:extLst>
              </p:cNvPr>
              <p:cNvSpPr/>
              <p:nvPr/>
            </p:nvSpPr>
            <p:spPr>
              <a:xfrm>
                <a:off x="1530630" y="172425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4" name="Freeform: Shape 733">
                <a:extLst>
                  <a:ext uri="{FF2B5EF4-FFF2-40B4-BE49-F238E27FC236}">
                    <a16:creationId xmlns:a16="http://schemas.microsoft.com/office/drawing/2014/main" id="{00D296AC-A674-767C-9A28-08D9F801005D}"/>
                  </a:ext>
                </a:extLst>
              </p:cNvPr>
              <p:cNvSpPr/>
              <p:nvPr/>
            </p:nvSpPr>
            <p:spPr>
              <a:xfrm>
                <a:off x="1551409" y="17056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5" name="Freeform: Shape 734">
                <a:extLst>
                  <a:ext uri="{FF2B5EF4-FFF2-40B4-BE49-F238E27FC236}">
                    <a16:creationId xmlns:a16="http://schemas.microsoft.com/office/drawing/2014/main" id="{AB9A5BBA-FC0C-B490-2A9F-BF46FBF7FB0D}"/>
                  </a:ext>
                </a:extLst>
              </p:cNvPr>
              <p:cNvSpPr/>
              <p:nvPr/>
            </p:nvSpPr>
            <p:spPr>
              <a:xfrm>
                <a:off x="1530630" y="203973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6" name="Freeform: Shape 735">
                <a:extLst>
                  <a:ext uri="{FF2B5EF4-FFF2-40B4-BE49-F238E27FC236}">
                    <a16:creationId xmlns:a16="http://schemas.microsoft.com/office/drawing/2014/main" id="{CE0496F6-7ADE-E498-9C43-3DC8890EFE48}"/>
                  </a:ext>
                </a:extLst>
              </p:cNvPr>
              <p:cNvSpPr/>
              <p:nvPr/>
            </p:nvSpPr>
            <p:spPr>
              <a:xfrm>
                <a:off x="1551409" y="202112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7" name="Freeform: Shape 736">
                <a:extLst>
                  <a:ext uri="{FF2B5EF4-FFF2-40B4-BE49-F238E27FC236}">
                    <a16:creationId xmlns:a16="http://schemas.microsoft.com/office/drawing/2014/main" id="{A4EB8CA7-D33D-4074-8DBC-0E9FE4CB4D2D}"/>
                  </a:ext>
                </a:extLst>
              </p:cNvPr>
              <p:cNvSpPr/>
              <p:nvPr/>
            </p:nvSpPr>
            <p:spPr>
              <a:xfrm>
                <a:off x="1560457" y="216732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8" name="Freeform: Shape 737">
                <a:extLst>
                  <a:ext uri="{FF2B5EF4-FFF2-40B4-BE49-F238E27FC236}">
                    <a16:creationId xmlns:a16="http://schemas.microsoft.com/office/drawing/2014/main" id="{9C31BC9D-B6CB-0811-0BCE-82733ACA448A}"/>
                  </a:ext>
                </a:extLst>
              </p:cNvPr>
              <p:cNvSpPr/>
              <p:nvPr/>
            </p:nvSpPr>
            <p:spPr>
              <a:xfrm>
                <a:off x="1581236" y="214871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39" name="Freeform: Shape 738">
                <a:extLst>
                  <a:ext uri="{FF2B5EF4-FFF2-40B4-BE49-F238E27FC236}">
                    <a16:creationId xmlns:a16="http://schemas.microsoft.com/office/drawing/2014/main" id="{0B853852-F181-5566-4EF4-FA3FE4032411}"/>
                  </a:ext>
                </a:extLst>
              </p:cNvPr>
              <p:cNvSpPr/>
              <p:nvPr/>
            </p:nvSpPr>
            <p:spPr>
              <a:xfrm>
                <a:off x="1865649" y="26040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0" name="Freeform: Shape 739">
                <a:extLst>
                  <a:ext uri="{FF2B5EF4-FFF2-40B4-BE49-F238E27FC236}">
                    <a16:creationId xmlns:a16="http://schemas.microsoft.com/office/drawing/2014/main" id="{B56BB476-B596-BA09-87C4-0F1D5A9A26A9}"/>
                  </a:ext>
                </a:extLst>
              </p:cNvPr>
              <p:cNvSpPr/>
              <p:nvPr/>
            </p:nvSpPr>
            <p:spPr>
              <a:xfrm>
                <a:off x="1886287" y="258540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1" name="Freeform: Shape 740">
                <a:extLst>
                  <a:ext uri="{FF2B5EF4-FFF2-40B4-BE49-F238E27FC236}">
                    <a16:creationId xmlns:a16="http://schemas.microsoft.com/office/drawing/2014/main" id="{C8CD461E-9C9D-EEC9-DB46-91DC08C5D40F}"/>
                  </a:ext>
                </a:extLst>
              </p:cNvPr>
              <p:cNvSpPr/>
              <p:nvPr/>
            </p:nvSpPr>
            <p:spPr>
              <a:xfrm>
                <a:off x="1907492" y="274002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2" name="Freeform: Shape 741">
                <a:extLst>
                  <a:ext uri="{FF2B5EF4-FFF2-40B4-BE49-F238E27FC236}">
                    <a16:creationId xmlns:a16="http://schemas.microsoft.com/office/drawing/2014/main" id="{01DD9FC4-3226-C8BE-C588-23C67E38C8C4}"/>
                  </a:ext>
                </a:extLst>
              </p:cNvPr>
              <p:cNvSpPr/>
              <p:nvPr/>
            </p:nvSpPr>
            <p:spPr>
              <a:xfrm>
                <a:off x="1928130" y="27214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3" name="Freeform: Shape 742">
                <a:extLst>
                  <a:ext uri="{FF2B5EF4-FFF2-40B4-BE49-F238E27FC236}">
                    <a16:creationId xmlns:a16="http://schemas.microsoft.com/office/drawing/2014/main" id="{43F91C50-F1DE-49BD-303A-A81F0EF36DF5}"/>
                  </a:ext>
                </a:extLst>
              </p:cNvPr>
              <p:cNvSpPr/>
              <p:nvPr/>
            </p:nvSpPr>
            <p:spPr>
              <a:xfrm>
                <a:off x="1913570" y="278756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4" name="Freeform: Shape 743">
                <a:extLst>
                  <a:ext uri="{FF2B5EF4-FFF2-40B4-BE49-F238E27FC236}">
                    <a16:creationId xmlns:a16="http://schemas.microsoft.com/office/drawing/2014/main" id="{F9DB2857-C4E0-ABAA-E4DA-D1BB616F3D72}"/>
                  </a:ext>
                </a:extLst>
              </p:cNvPr>
              <p:cNvSpPr/>
              <p:nvPr/>
            </p:nvSpPr>
            <p:spPr>
              <a:xfrm>
                <a:off x="1934208" y="276883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5" name="Freeform: Shape 744">
                <a:extLst>
                  <a:ext uri="{FF2B5EF4-FFF2-40B4-BE49-F238E27FC236}">
                    <a16:creationId xmlns:a16="http://schemas.microsoft.com/office/drawing/2014/main" id="{0D5CD4FE-6173-9F53-63C6-06D85F300853}"/>
                  </a:ext>
                </a:extLst>
              </p:cNvPr>
              <p:cNvSpPr/>
              <p:nvPr/>
            </p:nvSpPr>
            <p:spPr>
              <a:xfrm>
                <a:off x="194339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6" name="Freeform: Shape 745">
                <a:extLst>
                  <a:ext uri="{FF2B5EF4-FFF2-40B4-BE49-F238E27FC236}">
                    <a16:creationId xmlns:a16="http://schemas.microsoft.com/office/drawing/2014/main" id="{19119608-2397-9FC6-ABFF-DE9545811FD6}"/>
                  </a:ext>
                </a:extLst>
              </p:cNvPr>
              <p:cNvSpPr/>
              <p:nvPr/>
            </p:nvSpPr>
            <p:spPr>
              <a:xfrm>
                <a:off x="1964176"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7" name="Freeform: Shape 746">
                <a:extLst>
                  <a:ext uri="{FF2B5EF4-FFF2-40B4-BE49-F238E27FC236}">
                    <a16:creationId xmlns:a16="http://schemas.microsoft.com/office/drawing/2014/main" id="{112AC831-11EF-1169-8739-B6BABA87D247}"/>
                  </a:ext>
                </a:extLst>
              </p:cNvPr>
              <p:cNvSpPr/>
              <p:nvPr/>
            </p:nvSpPr>
            <p:spPr>
              <a:xfrm>
                <a:off x="196728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8" name="Freeform: Shape 747">
                <a:extLst>
                  <a:ext uri="{FF2B5EF4-FFF2-40B4-BE49-F238E27FC236}">
                    <a16:creationId xmlns:a16="http://schemas.microsoft.com/office/drawing/2014/main" id="{192E050A-688A-6EFD-41EC-48201B79DF12}"/>
                  </a:ext>
                </a:extLst>
              </p:cNvPr>
              <p:cNvSpPr/>
              <p:nvPr/>
            </p:nvSpPr>
            <p:spPr>
              <a:xfrm>
                <a:off x="1988065"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49" name="Freeform: Shape 748">
                <a:extLst>
                  <a:ext uri="{FF2B5EF4-FFF2-40B4-BE49-F238E27FC236}">
                    <a16:creationId xmlns:a16="http://schemas.microsoft.com/office/drawing/2014/main" id="{62B5E031-6723-4CCF-101E-3263CCBB0450}"/>
                  </a:ext>
                </a:extLst>
              </p:cNvPr>
              <p:cNvSpPr/>
              <p:nvPr/>
            </p:nvSpPr>
            <p:spPr>
              <a:xfrm>
                <a:off x="2200668" y="3049765"/>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0" name="Freeform: Shape 749">
                <a:extLst>
                  <a:ext uri="{FF2B5EF4-FFF2-40B4-BE49-F238E27FC236}">
                    <a16:creationId xmlns:a16="http://schemas.microsoft.com/office/drawing/2014/main" id="{13663AF6-E5B1-8DEF-E26A-5DE969B0ED9C}"/>
                  </a:ext>
                </a:extLst>
              </p:cNvPr>
              <p:cNvSpPr/>
              <p:nvPr/>
            </p:nvSpPr>
            <p:spPr>
              <a:xfrm>
                <a:off x="2221306" y="303102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1" name="Freeform: Shape 750">
                <a:extLst>
                  <a:ext uri="{FF2B5EF4-FFF2-40B4-BE49-F238E27FC236}">
                    <a16:creationId xmlns:a16="http://schemas.microsoft.com/office/drawing/2014/main" id="{64AC2250-1B26-C128-FF70-85E030667609}"/>
                  </a:ext>
                </a:extLst>
              </p:cNvPr>
              <p:cNvSpPr/>
              <p:nvPr/>
            </p:nvSpPr>
            <p:spPr>
              <a:xfrm>
                <a:off x="2254526"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2" name="Freeform: Shape 751">
                <a:extLst>
                  <a:ext uri="{FF2B5EF4-FFF2-40B4-BE49-F238E27FC236}">
                    <a16:creationId xmlns:a16="http://schemas.microsoft.com/office/drawing/2014/main" id="{35187776-F7FC-E1BE-F3CC-E0323A6D783A}"/>
                  </a:ext>
                </a:extLst>
              </p:cNvPr>
              <p:cNvSpPr/>
              <p:nvPr/>
            </p:nvSpPr>
            <p:spPr>
              <a:xfrm>
                <a:off x="2275165"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3" name="Freeform: Shape 752">
                <a:extLst>
                  <a:ext uri="{FF2B5EF4-FFF2-40B4-BE49-F238E27FC236}">
                    <a16:creationId xmlns:a16="http://schemas.microsoft.com/office/drawing/2014/main" id="{6D150A52-8EC2-3E96-4E46-5F514BE2C8EC}"/>
                  </a:ext>
                </a:extLst>
              </p:cNvPr>
              <p:cNvSpPr/>
              <p:nvPr/>
            </p:nvSpPr>
            <p:spPr>
              <a:xfrm>
                <a:off x="2266401"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4" name="Freeform: Shape 753">
                <a:extLst>
                  <a:ext uri="{FF2B5EF4-FFF2-40B4-BE49-F238E27FC236}">
                    <a16:creationId xmlns:a16="http://schemas.microsoft.com/office/drawing/2014/main" id="{4CBF1940-8483-77CC-2781-EC5B60CA57E9}"/>
                  </a:ext>
                </a:extLst>
              </p:cNvPr>
              <p:cNvSpPr/>
              <p:nvPr/>
            </p:nvSpPr>
            <p:spPr>
              <a:xfrm>
                <a:off x="228717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5" name="Freeform: Shape 754">
                <a:extLst>
                  <a:ext uri="{FF2B5EF4-FFF2-40B4-BE49-F238E27FC236}">
                    <a16:creationId xmlns:a16="http://schemas.microsoft.com/office/drawing/2014/main" id="{F4368DC1-305C-A5F6-DC83-2DE3A7500A16}"/>
                  </a:ext>
                </a:extLst>
              </p:cNvPr>
              <p:cNvSpPr/>
              <p:nvPr/>
            </p:nvSpPr>
            <p:spPr>
              <a:xfrm>
                <a:off x="2410020"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6" name="Freeform: Shape 755">
                <a:extLst>
                  <a:ext uri="{FF2B5EF4-FFF2-40B4-BE49-F238E27FC236}">
                    <a16:creationId xmlns:a16="http://schemas.microsoft.com/office/drawing/2014/main" id="{BC3870EC-13A3-852D-5F64-3617EBD14B3F}"/>
                  </a:ext>
                </a:extLst>
              </p:cNvPr>
              <p:cNvSpPr/>
              <p:nvPr/>
            </p:nvSpPr>
            <p:spPr>
              <a:xfrm>
                <a:off x="243065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7" name="Freeform: Shape 756">
                <a:extLst>
                  <a:ext uri="{FF2B5EF4-FFF2-40B4-BE49-F238E27FC236}">
                    <a16:creationId xmlns:a16="http://schemas.microsoft.com/office/drawing/2014/main" id="{72FEA421-8BC7-D636-6504-663AB023B02D}"/>
                  </a:ext>
                </a:extLst>
              </p:cNvPr>
              <p:cNvSpPr/>
              <p:nvPr/>
            </p:nvSpPr>
            <p:spPr>
              <a:xfrm>
                <a:off x="510176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8" name="Freeform: Shape 757">
                <a:extLst>
                  <a:ext uri="{FF2B5EF4-FFF2-40B4-BE49-F238E27FC236}">
                    <a16:creationId xmlns:a16="http://schemas.microsoft.com/office/drawing/2014/main" id="{A5F5FAAD-418B-3E03-823C-87BA32C544FC}"/>
                  </a:ext>
                </a:extLst>
              </p:cNvPr>
              <p:cNvSpPr/>
              <p:nvPr/>
            </p:nvSpPr>
            <p:spPr>
              <a:xfrm>
                <a:off x="5122545"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59" name="Freeform: Shape 758">
                <a:extLst>
                  <a:ext uri="{FF2B5EF4-FFF2-40B4-BE49-F238E27FC236}">
                    <a16:creationId xmlns:a16="http://schemas.microsoft.com/office/drawing/2014/main" id="{CE5CDEDF-3E5A-4622-037A-636AA1452850}"/>
                  </a:ext>
                </a:extLst>
              </p:cNvPr>
              <p:cNvSpPr/>
              <p:nvPr/>
            </p:nvSpPr>
            <p:spPr>
              <a:xfrm>
                <a:off x="546081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0" name="Freeform: Shape 759">
                <a:extLst>
                  <a:ext uri="{FF2B5EF4-FFF2-40B4-BE49-F238E27FC236}">
                    <a16:creationId xmlns:a16="http://schemas.microsoft.com/office/drawing/2014/main" id="{1F900987-9F22-B010-E873-49E5DB69B8F7}"/>
                  </a:ext>
                </a:extLst>
              </p:cNvPr>
              <p:cNvSpPr/>
              <p:nvPr/>
            </p:nvSpPr>
            <p:spPr>
              <a:xfrm>
                <a:off x="5481454"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1" name="Freeform: Shape 760">
                <a:extLst>
                  <a:ext uri="{FF2B5EF4-FFF2-40B4-BE49-F238E27FC236}">
                    <a16:creationId xmlns:a16="http://schemas.microsoft.com/office/drawing/2014/main" id="{3B58DEBC-CC5B-A7CD-6926-60095A019D68}"/>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2" name="Freeform: Shape 761">
                <a:extLst>
                  <a:ext uri="{FF2B5EF4-FFF2-40B4-BE49-F238E27FC236}">
                    <a16:creationId xmlns:a16="http://schemas.microsoft.com/office/drawing/2014/main" id="{01974708-E645-136B-87EA-F2A8DFA4908A}"/>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3" name="Freeform: Shape 762">
                <a:extLst>
                  <a:ext uri="{FF2B5EF4-FFF2-40B4-BE49-F238E27FC236}">
                    <a16:creationId xmlns:a16="http://schemas.microsoft.com/office/drawing/2014/main" id="{3F873362-7A84-7C9F-D28B-70144705D515}"/>
                  </a:ext>
                </a:extLst>
              </p:cNvPr>
              <p:cNvSpPr/>
              <p:nvPr/>
            </p:nvSpPr>
            <p:spPr>
              <a:xfrm>
                <a:off x="1339231" y="160928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4" name="Freeform: Shape 763">
                <a:extLst>
                  <a:ext uri="{FF2B5EF4-FFF2-40B4-BE49-F238E27FC236}">
                    <a16:creationId xmlns:a16="http://schemas.microsoft.com/office/drawing/2014/main" id="{864C0B33-6554-09D2-05D5-83AEADF4FE84}"/>
                  </a:ext>
                </a:extLst>
              </p:cNvPr>
              <p:cNvSpPr/>
              <p:nvPr/>
            </p:nvSpPr>
            <p:spPr>
              <a:xfrm>
                <a:off x="1359869" y="159066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5" name="Freeform: Shape 764">
                <a:extLst>
                  <a:ext uri="{FF2B5EF4-FFF2-40B4-BE49-F238E27FC236}">
                    <a16:creationId xmlns:a16="http://schemas.microsoft.com/office/drawing/2014/main" id="{8149D55F-B504-534D-107C-399C0FFFB22C}"/>
                  </a:ext>
                </a:extLst>
              </p:cNvPr>
              <p:cNvSpPr/>
              <p:nvPr/>
            </p:nvSpPr>
            <p:spPr>
              <a:xfrm>
                <a:off x="1387151" y="168422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6" name="Freeform: Shape 765">
                <a:extLst>
                  <a:ext uri="{FF2B5EF4-FFF2-40B4-BE49-F238E27FC236}">
                    <a16:creationId xmlns:a16="http://schemas.microsoft.com/office/drawing/2014/main" id="{E684BDB9-F86B-432C-977C-37B906BB4C50}"/>
                  </a:ext>
                </a:extLst>
              </p:cNvPr>
              <p:cNvSpPr/>
              <p:nvPr/>
            </p:nvSpPr>
            <p:spPr>
              <a:xfrm>
                <a:off x="1407790" y="166561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7" name="Freeform: Shape 766">
                <a:extLst>
                  <a:ext uri="{FF2B5EF4-FFF2-40B4-BE49-F238E27FC236}">
                    <a16:creationId xmlns:a16="http://schemas.microsoft.com/office/drawing/2014/main" id="{CCF955C6-1BDC-E189-295B-70E6A54A53CC}"/>
                  </a:ext>
                </a:extLst>
              </p:cNvPr>
              <p:cNvSpPr/>
              <p:nvPr/>
            </p:nvSpPr>
            <p:spPr>
              <a:xfrm>
                <a:off x="1482710" y="176058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8" name="Freeform: Shape 767">
                <a:extLst>
                  <a:ext uri="{FF2B5EF4-FFF2-40B4-BE49-F238E27FC236}">
                    <a16:creationId xmlns:a16="http://schemas.microsoft.com/office/drawing/2014/main" id="{ADF81EFF-A483-3360-43DF-D0AF9EB1D9B4}"/>
                  </a:ext>
                </a:extLst>
              </p:cNvPr>
              <p:cNvSpPr/>
              <p:nvPr/>
            </p:nvSpPr>
            <p:spPr>
              <a:xfrm>
                <a:off x="1503489" y="17418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69" name="Freeform: Shape 768">
                <a:extLst>
                  <a:ext uri="{FF2B5EF4-FFF2-40B4-BE49-F238E27FC236}">
                    <a16:creationId xmlns:a16="http://schemas.microsoft.com/office/drawing/2014/main" id="{44E526A7-DADD-B451-CDC8-A8E13E5410C7}"/>
                  </a:ext>
                </a:extLst>
              </p:cNvPr>
              <p:cNvSpPr/>
              <p:nvPr/>
            </p:nvSpPr>
            <p:spPr>
              <a:xfrm>
                <a:off x="1506741" y="191608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0" name="Freeform: Shape 769">
                <a:extLst>
                  <a:ext uri="{FF2B5EF4-FFF2-40B4-BE49-F238E27FC236}">
                    <a16:creationId xmlns:a16="http://schemas.microsoft.com/office/drawing/2014/main" id="{2A5D79C7-C849-89DF-80FA-AAFB601A537B}"/>
                  </a:ext>
                </a:extLst>
              </p:cNvPr>
              <p:cNvSpPr/>
              <p:nvPr/>
            </p:nvSpPr>
            <p:spPr>
              <a:xfrm>
                <a:off x="1527379"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1" name="Freeform: Shape 770">
                <a:extLst>
                  <a:ext uri="{FF2B5EF4-FFF2-40B4-BE49-F238E27FC236}">
                    <a16:creationId xmlns:a16="http://schemas.microsoft.com/office/drawing/2014/main" id="{A544645C-94A2-57C6-0836-8BEDDE9F0B76}"/>
                  </a:ext>
                </a:extLst>
              </p:cNvPr>
              <p:cNvSpPr/>
              <p:nvPr/>
            </p:nvSpPr>
            <p:spPr>
              <a:xfrm>
                <a:off x="1512678" y="19160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2" name="Freeform: Shape 771">
                <a:extLst>
                  <a:ext uri="{FF2B5EF4-FFF2-40B4-BE49-F238E27FC236}">
                    <a16:creationId xmlns:a16="http://schemas.microsoft.com/office/drawing/2014/main" id="{FC16880E-5393-2040-A88A-B0016DC98391}"/>
                  </a:ext>
                </a:extLst>
              </p:cNvPr>
              <p:cNvSpPr/>
              <p:nvPr/>
            </p:nvSpPr>
            <p:spPr>
              <a:xfrm>
                <a:off x="1533458" y="189747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3" name="Freeform: Shape 772">
                <a:extLst>
                  <a:ext uri="{FF2B5EF4-FFF2-40B4-BE49-F238E27FC236}">
                    <a16:creationId xmlns:a16="http://schemas.microsoft.com/office/drawing/2014/main" id="{E6B7142A-D9C6-59EA-2768-462FB90365A7}"/>
                  </a:ext>
                </a:extLst>
              </p:cNvPr>
              <p:cNvSpPr/>
              <p:nvPr/>
            </p:nvSpPr>
            <p:spPr>
              <a:xfrm>
                <a:off x="1518615" y="19567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4" name="Freeform: Shape 773">
                <a:extLst>
                  <a:ext uri="{FF2B5EF4-FFF2-40B4-BE49-F238E27FC236}">
                    <a16:creationId xmlns:a16="http://schemas.microsoft.com/office/drawing/2014/main" id="{A6A1E43F-4ABF-3049-ABC6-CB8453F62588}"/>
                  </a:ext>
                </a:extLst>
              </p:cNvPr>
              <p:cNvSpPr/>
              <p:nvPr/>
            </p:nvSpPr>
            <p:spPr>
              <a:xfrm>
                <a:off x="1539395" y="193814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5" name="Freeform: Shape 774">
                <a:extLst>
                  <a:ext uri="{FF2B5EF4-FFF2-40B4-BE49-F238E27FC236}">
                    <a16:creationId xmlns:a16="http://schemas.microsoft.com/office/drawing/2014/main" id="{ED083DAA-3636-812A-CFF1-9C9059A0BF72}"/>
                  </a:ext>
                </a:extLst>
              </p:cNvPr>
              <p:cNvSpPr/>
              <p:nvPr/>
            </p:nvSpPr>
            <p:spPr>
              <a:xfrm>
                <a:off x="1530630" y="203973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6" name="Freeform: Shape 775">
                <a:extLst>
                  <a:ext uri="{FF2B5EF4-FFF2-40B4-BE49-F238E27FC236}">
                    <a16:creationId xmlns:a16="http://schemas.microsoft.com/office/drawing/2014/main" id="{8F029A05-B435-8D64-964F-F27CE42B0CB4}"/>
                  </a:ext>
                </a:extLst>
              </p:cNvPr>
              <p:cNvSpPr/>
              <p:nvPr/>
            </p:nvSpPr>
            <p:spPr>
              <a:xfrm>
                <a:off x="1551409" y="2021120"/>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7" name="Freeform: Shape 776">
                <a:extLst>
                  <a:ext uri="{FF2B5EF4-FFF2-40B4-BE49-F238E27FC236}">
                    <a16:creationId xmlns:a16="http://schemas.microsoft.com/office/drawing/2014/main" id="{E0F052FA-DB77-320C-BE7D-84A42BF59291}"/>
                  </a:ext>
                </a:extLst>
              </p:cNvPr>
              <p:cNvSpPr/>
              <p:nvPr/>
            </p:nvSpPr>
            <p:spPr>
              <a:xfrm>
                <a:off x="1560457" y="216732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8" name="Freeform: Shape 777">
                <a:extLst>
                  <a:ext uri="{FF2B5EF4-FFF2-40B4-BE49-F238E27FC236}">
                    <a16:creationId xmlns:a16="http://schemas.microsoft.com/office/drawing/2014/main" id="{C5A41124-9E22-1F30-9047-BFE478D06C56}"/>
                  </a:ext>
                </a:extLst>
              </p:cNvPr>
              <p:cNvSpPr/>
              <p:nvPr/>
            </p:nvSpPr>
            <p:spPr>
              <a:xfrm>
                <a:off x="1581236" y="214871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79" name="Freeform: Shape 778">
                <a:extLst>
                  <a:ext uri="{FF2B5EF4-FFF2-40B4-BE49-F238E27FC236}">
                    <a16:creationId xmlns:a16="http://schemas.microsoft.com/office/drawing/2014/main" id="{731300D3-6BF4-6C79-2D34-4B6D8BC0DD8C}"/>
                  </a:ext>
                </a:extLst>
              </p:cNvPr>
              <p:cNvSpPr/>
              <p:nvPr/>
            </p:nvSpPr>
            <p:spPr>
              <a:xfrm>
                <a:off x="1865649" y="26040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0" name="Freeform: Shape 779">
                <a:extLst>
                  <a:ext uri="{FF2B5EF4-FFF2-40B4-BE49-F238E27FC236}">
                    <a16:creationId xmlns:a16="http://schemas.microsoft.com/office/drawing/2014/main" id="{3F84B5AB-A16D-4F47-4543-06F9ECBD726B}"/>
                  </a:ext>
                </a:extLst>
              </p:cNvPr>
              <p:cNvSpPr/>
              <p:nvPr/>
            </p:nvSpPr>
            <p:spPr>
              <a:xfrm>
                <a:off x="1886287" y="258540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1" name="Freeform: Shape 780">
                <a:extLst>
                  <a:ext uri="{FF2B5EF4-FFF2-40B4-BE49-F238E27FC236}">
                    <a16:creationId xmlns:a16="http://schemas.microsoft.com/office/drawing/2014/main" id="{52E2CB22-3A5B-522C-D885-E40602FC8396}"/>
                  </a:ext>
                </a:extLst>
              </p:cNvPr>
              <p:cNvSpPr/>
              <p:nvPr/>
            </p:nvSpPr>
            <p:spPr>
              <a:xfrm>
                <a:off x="1907492" y="274002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2" name="Freeform: Shape 781">
                <a:extLst>
                  <a:ext uri="{FF2B5EF4-FFF2-40B4-BE49-F238E27FC236}">
                    <a16:creationId xmlns:a16="http://schemas.microsoft.com/office/drawing/2014/main" id="{91ECDC99-49A5-D512-7FCB-8A35D1C48FF6}"/>
                  </a:ext>
                </a:extLst>
              </p:cNvPr>
              <p:cNvSpPr/>
              <p:nvPr/>
            </p:nvSpPr>
            <p:spPr>
              <a:xfrm>
                <a:off x="1928130" y="27214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3" name="Freeform: Shape 782">
                <a:extLst>
                  <a:ext uri="{FF2B5EF4-FFF2-40B4-BE49-F238E27FC236}">
                    <a16:creationId xmlns:a16="http://schemas.microsoft.com/office/drawing/2014/main" id="{86C88BCA-56FA-E53D-FBBB-CE9A5B7B4398}"/>
                  </a:ext>
                </a:extLst>
              </p:cNvPr>
              <p:cNvSpPr/>
              <p:nvPr/>
            </p:nvSpPr>
            <p:spPr>
              <a:xfrm>
                <a:off x="1913570" y="278756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4" name="Freeform: Shape 783">
                <a:extLst>
                  <a:ext uri="{FF2B5EF4-FFF2-40B4-BE49-F238E27FC236}">
                    <a16:creationId xmlns:a16="http://schemas.microsoft.com/office/drawing/2014/main" id="{BC7DE003-6D07-9427-D161-269C5FDDA5F5}"/>
                  </a:ext>
                </a:extLst>
              </p:cNvPr>
              <p:cNvSpPr/>
              <p:nvPr/>
            </p:nvSpPr>
            <p:spPr>
              <a:xfrm>
                <a:off x="1934208" y="276883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5" name="Freeform: Shape 784">
                <a:extLst>
                  <a:ext uri="{FF2B5EF4-FFF2-40B4-BE49-F238E27FC236}">
                    <a16:creationId xmlns:a16="http://schemas.microsoft.com/office/drawing/2014/main" id="{2292B3E4-82A2-AAB3-968D-8D67B4076C6E}"/>
                  </a:ext>
                </a:extLst>
              </p:cNvPr>
              <p:cNvSpPr/>
              <p:nvPr/>
            </p:nvSpPr>
            <p:spPr>
              <a:xfrm>
                <a:off x="194339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6" name="Freeform: Shape 785">
                <a:extLst>
                  <a:ext uri="{FF2B5EF4-FFF2-40B4-BE49-F238E27FC236}">
                    <a16:creationId xmlns:a16="http://schemas.microsoft.com/office/drawing/2014/main" id="{27B39353-EBA3-00AF-6218-B96BB50FAA71}"/>
                  </a:ext>
                </a:extLst>
              </p:cNvPr>
              <p:cNvSpPr/>
              <p:nvPr/>
            </p:nvSpPr>
            <p:spPr>
              <a:xfrm>
                <a:off x="1964176"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7" name="Freeform: Shape 786">
                <a:extLst>
                  <a:ext uri="{FF2B5EF4-FFF2-40B4-BE49-F238E27FC236}">
                    <a16:creationId xmlns:a16="http://schemas.microsoft.com/office/drawing/2014/main" id="{2B5D8D7B-0F7E-0A91-0DDD-7B1574C77DB1}"/>
                  </a:ext>
                </a:extLst>
              </p:cNvPr>
              <p:cNvSpPr/>
              <p:nvPr/>
            </p:nvSpPr>
            <p:spPr>
              <a:xfrm>
                <a:off x="1967286" y="293695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8" name="Freeform: Shape 787">
                <a:extLst>
                  <a:ext uri="{FF2B5EF4-FFF2-40B4-BE49-F238E27FC236}">
                    <a16:creationId xmlns:a16="http://schemas.microsoft.com/office/drawing/2014/main" id="{84CF6EA4-DC98-E5AB-5E8B-B3DB5F02F0D9}"/>
                  </a:ext>
                </a:extLst>
              </p:cNvPr>
              <p:cNvSpPr/>
              <p:nvPr/>
            </p:nvSpPr>
            <p:spPr>
              <a:xfrm>
                <a:off x="1988065" y="29182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89" name="Freeform: Shape 788">
                <a:extLst>
                  <a:ext uri="{FF2B5EF4-FFF2-40B4-BE49-F238E27FC236}">
                    <a16:creationId xmlns:a16="http://schemas.microsoft.com/office/drawing/2014/main" id="{04FE8BC0-7F93-80F5-0BB6-ED636A289C86}"/>
                  </a:ext>
                </a:extLst>
              </p:cNvPr>
              <p:cNvSpPr/>
              <p:nvPr/>
            </p:nvSpPr>
            <p:spPr>
              <a:xfrm>
                <a:off x="2200668" y="3049765"/>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0" name="Freeform: Shape 789">
                <a:extLst>
                  <a:ext uri="{FF2B5EF4-FFF2-40B4-BE49-F238E27FC236}">
                    <a16:creationId xmlns:a16="http://schemas.microsoft.com/office/drawing/2014/main" id="{2BFA3ED8-85A3-84A2-E8E2-1FEE1F8CBEE5}"/>
                  </a:ext>
                </a:extLst>
              </p:cNvPr>
              <p:cNvSpPr/>
              <p:nvPr/>
            </p:nvSpPr>
            <p:spPr>
              <a:xfrm>
                <a:off x="2221306" y="303102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1" name="Freeform: Shape 790">
                <a:extLst>
                  <a:ext uri="{FF2B5EF4-FFF2-40B4-BE49-F238E27FC236}">
                    <a16:creationId xmlns:a16="http://schemas.microsoft.com/office/drawing/2014/main" id="{9B5DD951-23FC-6901-F4D0-0FB9F98F46B5}"/>
                  </a:ext>
                </a:extLst>
              </p:cNvPr>
              <p:cNvSpPr/>
              <p:nvPr/>
            </p:nvSpPr>
            <p:spPr>
              <a:xfrm>
                <a:off x="2254526"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2" name="Freeform: Shape 791">
                <a:extLst>
                  <a:ext uri="{FF2B5EF4-FFF2-40B4-BE49-F238E27FC236}">
                    <a16:creationId xmlns:a16="http://schemas.microsoft.com/office/drawing/2014/main" id="{185E0B26-208C-2AF0-3B77-FA074D469E4B}"/>
                  </a:ext>
                </a:extLst>
              </p:cNvPr>
              <p:cNvSpPr/>
              <p:nvPr/>
            </p:nvSpPr>
            <p:spPr>
              <a:xfrm>
                <a:off x="2275165"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3" name="Freeform: Shape 792">
                <a:extLst>
                  <a:ext uri="{FF2B5EF4-FFF2-40B4-BE49-F238E27FC236}">
                    <a16:creationId xmlns:a16="http://schemas.microsoft.com/office/drawing/2014/main" id="{8C223349-CD7E-B332-AA9F-F793E10C3630}"/>
                  </a:ext>
                </a:extLst>
              </p:cNvPr>
              <p:cNvSpPr/>
              <p:nvPr/>
            </p:nvSpPr>
            <p:spPr>
              <a:xfrm>
                <a:off x="2266401"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4" name="Freeform: Shape 793">
                <a:extLst>
                  <a:ext uri="{FF2B5EF4-FFF2-40B4-BE49-F238E27FC236}">
                    <a16:creationId xmlns:a16="http://schemas.microsoft.com/office/drawing/2014/main" id="{53C97A40-434B-42DF-174D-A0A4EAF0D7D1}"/>
                  </a:ext>
                </a:extLst>
              </p:cNvPr>
              <p:cNvSpPr/>
              <p:nvPr/>
            </p:nvSpPr>
            <p:spPr>
              <a:xfrm>
                <a:off x="228717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5" name="Freeform: Shape 794">
                <a:extLst>
                  <a:ext uri="{FF2B5EF4-FFF2-40B4-BE49-F238E27FC236}">
                    <a16:creationId xmlns:a16="http://schemas.microsoft.com/office/drawing/2014/main" id="{62FBB68A-18BC-9176-6EA7-E1D7D7284A32}"/>
                  </a:ext>
                </a:extLst>
              </p:cNvPr>
              <p:cNvSpPr/>
              <p:nvPr/>
            </p:nvSpPr>
            <p:spPr>
              <a:xfrm>
                <a:off x="2410020" y="311082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6" name="Freeform: Shape 795">
                <a:extLst>
                  <a:ext uri="{FF2B5EF4-FFF2-40B4-BE49-F238E27FC236}">
                    <a16:creationId xmlns:a16="http://schemas.microsoft.com/office/drawing/2014/main" id="{2278349E-FC28-B8A5-6137-5D4EA4E233FF}"/>
                  </a:ext>
                </a:extLst>
              </p:cNvPr>
              <p:cNvSpPr/>
              <p:nvPr/>
            </p:nvSpPr>
            <p:spPr>
              <a:xfrm>
                <a:off x="2430659" y="3092211"/>
                <a:ext cx="14135" cy="37220"/>
              </a:xfrm>
              <a:custGeom>
                <a:avLst/>
                <a:gdLst>
                  <a:gd name="connsiteX0" fmla="*/ 0 w 13854"/>
                  <a:gd name="connsiteY0" fmla="*/ 0 h 40456"/>
                  <a:gd name="connsiteX1" fmla="*/ 0 w 13854"/>
                  <a:gd name="connsiteY1" fmla="*/ 40456 h 40456"/>
                </a:gdLst>
                <a:ahLst/>
                <a:cxnLst>
                  <a:cxn ang="0">
                    <a:pos x="connsiteX0" y="connsiteY0"/>
                  </a:cxn>
                  <a:cxn ang="0">
                    <a:pos x="connsiteX1" y="connsiteY1"/>
                  </a:cxn>
                </a:cxnLst>
                <a:rect l="l" t="t" r="r" b="b"/>
                <a:pathLst>
                  <a:path w="13854" h="40456">
                    <a:moveTo>
                      <a:pt x="0" y="0"/>
                    </a:moveTo>
                    <a:lnTo>
                      <a:pt x="0" y="40456"/>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7" name="Freeform: Shape 796">
                <a:extLst>
                  <a:ext uri="{FF2B5EF4-FFF2-40B4-BE49-F238E27FC236}">
                    <a16:creationId xmlns:a16="http://schemas.microsoft.com/office/drawing/2014/main" id="{FBE726F9-6ED0-1ADF-12A8-2F3F8C2A5949}"/>
                  </a:ext>
                </a:extLst>
              </p:cNvPr>
              <p:cNvSpPr/>
              <p:nvPr/>
            </p:nvSpPr>
            <p:spPr>
              <a:xfrm>
                <a:off x="510176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8" name="Freeform: Shape 797">
                <a:extLst>
                  <a:ext uri="{FF2B5EF4-FFF2-40B4-BE49-F238E27FC236}">
                    <a16:creationId xmlns:a16="http://schemas.microsoft.com/office/drawing/2014/main" id="{47A1CCA3-A5F6-D9FF-F6D2-2691032E8ED6}"/>
                  </a:ext>
                </a:extLst>
              </p:cNvPr>
              <p:cNvSpPr/>
              <p:nvPr/>
            </p:nvSpPr>
            <p:spPr>
              <a:xfrm>
                <a:off x="5122545"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99" name="Freeform: Shape 798">
                <a:extLst>
                  <a:ext uri="{FF2B5EF4-FFF2-40B4-BE49-F238E27FC236}">
                    <a16:creationId xmlns:a16="http://schemas.microsoft.com/office/drawing/2014/main" id="{1B7DD242-7616-7689-BD43-545B0580784C}"/>
                  </a:ext>
                </a:extLst>
              </p:cNvPr>
              <p:cNvSpPr/>
              <p:nvPr/>
            </p:nvSpPr>
            <p:spPr>
              <a:xfrm>
                <a:off x="5460815" y="353107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800" name="Freeform: Shape 799">
                <a:extLst>
                  <a:ext uri="{FF2B5EF4-FFF2-40B4-BE49-F238E27FC236}">
                    <a16:creationId xmlns:a16="http://schemas.microsoft.com/office/drawing/2014/main" id="{B3514EE5-DE9A-A2D5-11EA-8F85FCDB9FCA}"/>
                  </a:ext>
                </a:extLst>
              </p:cNvPr>
              <p:cNvSpPr/>
              <p:nvPr/>
            </p:nvSpPr>
            <p:spPr>
              <a:xfrm>
                <a:off x="5481454" y="351233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801" name="Freeform: Shape 800">
                <a:extLst>
                  <a:ext uri="{FF2B5EF4-FFF2-40B4-BE49-F238E27FC236}">
                    <a16:creationId xmlns:a16="http://schemas.microsoft.com/office/drawing/2014/main" id="{4AD2C9D0-FA1A-0595-F80C-06EC348A9673}"/>
                  </a:ext>
                </a:extLst>
              </p:cNvPr>
              <p:cNvSpPr/>
              <p:nvPr/>
            </p:nvSpPr>
            <p:spPr>
              <a:xfrm>
                <a:off x="5858314" y="3777975"/>
                <a:ext cx="1555" cy="5226"/>
              </a:xfrm>
              <a:custGeom>
                <a:avLst/>
                <a:gdLst>
                  <a:gd name="connsiteX0" fmla="*/ 1524 w 1524"/>
                  <a:gd name="connsiteY0" fmla="*/ 0 h 5680"/>
                  <a:gd name="connsiteX1" fmla="*/ 0 w 1524"/>
                  <a:gd name="connsiteY1" fmla="*/ 5680 h 5680"/>
                </a:gdLst>
                <a:ahLst/>
                <a:cxnLst>
                  <a:cxn ang="0">
                    <a:pos x="connsiteX0" y="connsiteY0"/>
                  </a:cxn>
                  <a:cxn ang="0">
                    <a:pos x="connsiteX1" y="connsiteY1"/>
                  </a:cxn>
                </a:cxnLst>
                <a:rect l="l" t="t" r="r" b="b"/>
                <a:pathLst>
                  <a:path w="1524" h="5680">
                    <a:moveTo>
                      <a:pt x="1524" y="0"/>
                    </a:moveTo>
                    <a:lnTo>
                      <a:pt x="0" y="5680"/>
                    </a:lnTo>
                  </a:path>
                </a:pathLst>
              </a:custGeom>
              <a:ln w="13300" cap="sq">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grpSp>
        <p:sp>
          <p:nvSpPr>
            <p:cNvPr id="11" name="TextBox 10">
              <a:extLst>
                <a:ext uri="{FF2B5EF4-FFF2-40B4-BE49-F238E27FC236}">
                  <a16:creationId xmlns:a16="http://schemas.microsoft.com/office/drawing/2014/main" id="{66E520E0-5C92-2771-2C4E-4525A12A3D2B}"/>
                </a:ext>
              </a:extLst>
            </p:cNvPr>
            <p:cNvSpPr txBox="1"/>
            <p:nvPr/>
          </p:nvSpPr>
          <p:spPr>
            <a:xfrm>
              <a:off x="252000" y="4418164"/>
              <a:ext cx="743491" cy="230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R-GemOx</a:t>
              </a:r>
            </a:p>
          </p:txBody>
        </p:sp>
        <p:sp>
          <p:nvSpPr>
            <p:cNvPr id="13" name="Freeform: Shape 12">
              <a:extLst>
                <a:ext uri="{FF2B5EF4-FFF2-40B4-BE49-F238E27FC236}">
                  <a16:creationId xmlns:a16="http://schemas.microsoft.com/office/drawing/2014/main" id="{3161DAA0-A239-C105-5E09-12DCBBDC4479}"/>
                </a:ext>
              </a:extLst>
            </p:cNvPr>
            <p:cNvSpPr/>
            <p:nvPr/>
          </p:nvSpPr>
          <p:spPr>
            <a:xfrm>
              <a:off x="5452760" y="3826412"/>
              <a:ext cx="14135" cy="12746"/>
            </a:xfrm>
            <a:custGeom>
              <a:avLst/>
              <a:gdLst>
                <a:gd name="connsiteX0" fmla="*/ 0 w 13854"/>
                <a:gd name="connsiteY0" fmla="*/ 0 h 13854"/>
                <a:gd name="connsiteX1" fmla="*/ 0 w 13854"/>
                <a:gd name="connsiteY1" fmla="*/ 13855 h 13854"/>
              </a:gdLst>
              <a:ahLst/>
              <a:cxnLst>
                <a:cxn ang="0">
                  <a:pos x="connsiteX0" y="connsiteY0"/>
                </a:cxn>
                <a:cxn ang="0">
                  <a:pos x="connsiteX1" y="connsiteY1"/>
                </a:cxn>
              </a:cxnLst>
              <a:rect l="l" t="t" r="r" b="b"/>
              <a:pathLst>
                <a:path w="13854" h="13854">
                  <a:moveTo>
                    <a:pt x="0" y="0"/>
                  </a:moveTo>
                  <a:lnTo>
                    <a:pt x="0" y="13855"/>
                  </a:lnTo>
                </a:path>
              </a:pathLst>
            </a:custGeom>
            <a:ln w="10391"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15" name="Freeform: Shape 14">
              <a:extLst>
                <a:ext uri="{FF2B5EF4-FFF2-40B4-BE49-F238E27FC236}">
                  <a16:creationId xmlns:a16="http://schemas.microsoft.com/office/drawing/2014/main" id="{2E0942DC-7BDE-BE5C-F7A0-4D8C5A4E15BE}"/>
                </a:ext>
              </a:extLst>
            </p:cNvPr>
            <p:cNvSpPr/>
            <p:nvPr/>
          </p:nvSpPr>
          <p:spPr>
            <a:xfrm>
              <a:off x="5858314" y="3777975"/>
              <a:ext cx="1555" cy="5226"/>
            </a:xfrm>
            <a:custGeom>
              <a:avLst/>
              <a:gdLst>
                <a:gd name="connsiteX0" fmla="*/ 1524 w 1524"/>
                <a:gd name="connsiteY0" fmla="*/ 0 h 5680"/>
                <a:gd name="connsiteX1" fmla="*/ 0 w 1524"/>
                <a:gd name="connsiteY1" fmla="*/ 5680 h 5680"/>
              </a:gdLst>
              <a:ahLst/>
              <a:cxnLst>
                <a:cxn ang="0">
                  <a:pos x="connsiteX0" y="connsiteY0"/>
                </a:cxn>
                <a:cxn ang="0">
                  <a:pos x="connsiteX1" y="connsiteY1"/>
                </a:cxn>
              </a:cxnLst>
              <a:rect l="l" t="t" r="r" b="b"/>
              <a:pathLst>
                <a:path w="1524" h="5680">
                  <a:moveTo>
                    <a:pt x="1524" y="0"/>
                  </a:moveTo>
                  <a:lnTo>
                    <a:pt x="0" y="5680"/>
                  </a:lnTo>
                </a:path>
              </a:pathLst>
            </a:custGeom>
            <a:ln w="13300" cap="flat">
              <a:solidFill>
                <a:srgbClr val="0000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16" name="Freeform: Shape 15">
              <a:extLst>
                <a:ext uri="{FF2B5EF4-FFF2-40B4-BE49-F238E27FC236}">
                  <a16:creationId xmlns:a16="http://schemas.microsoft.com/office/drawing/2014/main" id="{64587FED-C596-F3F4-69D0-02AED91F0D37}"/>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67" name="Freeform: Shape 466">
              <a:extLst>
                <a:ext uri="{FF2B5EF4-FFF2-40B4-BE49-F238E27FC236}">
                  <a16:creationId xmlns:a16="http://schemas.microsoft.com/office/drawing/2014/main" id="{7B53C7D7-CA61-F68E-B582-53219C20B596}"/>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3" name="Freeform: Shape 472">
              <a:extLst>
                <a:ext uri="{FF2B5EF4-FFF2-40B4-BE49-F238E27FC236}">
                  <a16:creationId xmlns:a16="http://schemas.microsoft.com/office/drawing/2014/main" id="{47CE8083-B51F-9B9C-73A8-58903F50A9B5}"/>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4" name="Freeform: Shape 473">
              <a:extLst>
                <a:ext uri="{FF2B5EF4-FFF2-40B4-BE49-F238E27FC236}">
                  <a16:creationId xmlns:a16="http://schemas.microsoft.com/office/drawing/2014/main" id="{89904E5F-182E-F616-8F96-27746852048F}"/>
                </a:ext>
              </a:extLst>
            </p:cNvPr>
            <p:cNvSpPr/>
            <p:nvPr/>
          </p:nvSpPr>
          <p:spPr>
            <a:xfrm>
              <a:off x="1210454"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5" name="Freeform: Shape 474">
              <a:extLst>
                <a:ext uri="{FF2B5EF4-FFF2-40B4-BE49-F238E27FC236}">
                  <a16:creationId xmlns:a16="http://schemas.microsoft.com/office/drawing/2014/main" id="{15DF2A64-3F88-0B94-4496-A70621CA5836}"/>
                </a:ext>
              </a:extLst>
            </p:cNvPr>
            <p:cNvSpPr/>
            <p:nvPr/>
          </p:nvSpPr>
          <p:spPr>
            <a:xfrm>
              <a:off x="1756662"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6" name="Freeform: Shape 475">
              <a:extLst>
                <a:ext uri="{FF2B5EF4-FFF2-40B4-BE49-F238E27FC236}">
                  <a16:creationId xmlns:a16="http://schemas.microsoft.com/office/drawing/2014/main" id="{B628EF98-4FD5-FAB4-265B-16597C8A8107}"/>
                </a:ext>
              </a:extLst>
            </p:cNvPr>
            <p:cNvSpPr/>
            <p:nvPr/>
          </p:nvSpPr>
          <p:spPr>
            <a:xfrm>
              <a:off x="230287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7" name="Freeform: Shape 476">
              <a:extLst>
                <a:ext uri="{FF2B5EF4-FFF2-40B4-BE49-F238E27FC236}">
                  <a16:creationId xmlns:a16="http://schemas.microsoft.com/office/drawing/2014/main" id="{0CAAA544-E1A4-5728-D0F4-796DECF035AE}"/>
                </a:ext>
              </a:extLst>
            </p:cNvPr>
            <p:cNvSpPr/>
            <p:nvPr/>
          </p:nvSpPr>
          <p:spPr>
            <a:xfrm>
              <a:off x="2849079"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8" name="Freeform: Shape 477">
              <a:extLst>
                <a:ext uri="{FF2B5EF4-FFF2-40B4-BE49-F238E27FC236}">
                  <a16:creationId xmlns:a16="http://schemas.microsoft.com/office/drawing/2014/main" id="{D3FE47AE-67E1-CA71-440D-CD3E3A853B81}"/>
                </a:ext>
              </a:extLst>
            </p:cNvPr>
            <p:cNvSpPr/>
            <p:nvPr/>
          </p:nvSpPr>
          <p:spPr>
            <a:xfrm>
              <a:off x="3395287"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79" name="Freeform: Shape 478">
              <a:extLst>
                <a:ext uri="{FF2B5EF4-FFF2-40B4-BE49-F238E27FC236}">
                  <a16:creationId xmlns:a16="http://schemas.microsoft.com/office/drawing/2014/main" id="{9AF89A3C-C3CC-BEBE-91F3-3818CE4CE5AB}"/>
                </a:ext>
              </a:extLst>
            </p:cNvPr>
            <p:cNvSpPr/>
            <p:nvPr/>
          </p:nvSpPr>
          <p:spPr>
            <a:xfrm>
              <a:off x="3941496"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0" name="Freeform: Shape 479">
              <a:extLst>
                <a:ext uri="{FF2B5EF4-FFF2-40B4-BE49-F238E27FC236}">
                  <a16:creationId xmlns:a16="http://schemas.microsoft.com/office/drawing/2014/main" id="{DE58F7F9-B525-A5D5-E812-C52F36FB0E1D}"/>
                </a:ext>
              </a:extLst>
            </p:cNvPr>
            <p:cNvSpPr/>
            <p:nvPr/>
          </p:nvSpPr>
          <p:spPr>
            <a:xfrm>
              <a:off x="4487705"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1" name="Freeform: Shape 480">
              <a:extLst>
                <a:ext uri="{FF2B5EF4-FFF2-40B4-BE49-F238E27FC236}">
                  <a16:creationId xmlns:a16="http://schemas.microsoft.com/office/drawing/2014/main" id="{F9D1E783-D609-8B3F-4D2B-AF546470477D}"/>
                </a:ext>
              </a:extLst>
            </p:cNvPr>
            <p:cNvSpPr/>
            <p:nvPr/>
          </p:nvSpPr>
          <p:spPr>
            <a:xfrm>
              <a:off x="6126471"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2" name="Freeform: Shape 481">
              <a:extLst>
                <a:ext uri="{FF2B5EF4-FFF2-40B4-BE49-F238E27FC236}">
                  <a16:creationId xmlns:a16="http://schemas.microsoft.com/office/drawing/2014/main" id="{F6A01C7E-0450-2AE6-737C-4ACD25E00314}"/>
                </a:ext>
              </a:extLst>
            </p:cNvPr>
            <p:cNvSpPr/>
            <p:nvPr/>
          </p:nvSpPr>
          <p:spPr>
            <a:xfrm>
              <a:off x="667268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3" name="Freeform: Shape 482">
              <a:extLst>
                <a:ext uri="{FF2B5EF4-FFF2-40B4-BE49-F238E27FC236}">
                  <a16:creationId xmlns:a16="http://schemas.microsoft.com/office/drawing/2014/main" id="{F2C6E251-6BB4-2E2E-F994-54DC805B3008}"/>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4" name="Freeform: Shape 483">
              <a:extLst>
                <a:ext uri="{FF2B5EF4-FFF2-40B4-BE49-F238E27FC236}">
                  <a16:creationId xmlns:a16="http://schemas.microsoft.com/office/drawing/2014/main" id="{097EE684-FA04-D6B4-43E0-0A2D9B2DC32B}"/>
                </a:ext>
              </a:extLst>
            </p:cNvPr>
            <p:cNvSpPr/>
            <p:nvPr/>
          </p:nvSpPr>
          <p:spPr>
            <a:xfrm>
              <a:off x="1104859" y="3783200"/>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5" name="Freeform: Shape 484">
              <a:extLst>
                <a:ext uri="{FF2B5EF4-FFF2-40B4-BE49-F238E27FC236}">
                  <a16:creationId xmlns:a16="http://schemas.microsoft.com/office/drawing/2014/main" id="{1045D1B4-CFBC-EC57-5B2C-0E1A96F6F5D8}"/>
                </a:ext>
              </a:extLst>
            </p:cNvPr>
            <p:cNvSpPr/>
            <p:nvPr/>
          </p:nvSpPr>
          <p:spPr>
            <a:xfrm>
              <a:off x="1104859" y="3311579"/>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6" name="Freeform: Shape 485">
              <a:extLst>
                <a:ext uri="{FF2B5EF4-FFF2-40B4-BE49-F238E27FC236}">
                  <a16:creationId xmlns:a16="http://schemas.microsoft.com/office/drawing/2014/main" id="{A2CE803B-1B8B-A423-9D28-D77B8FB8E844}"/>
                </a:ext>
              </a:extLst>
            </p:cNvPr>
            <p:cNvSpPr/>
            <p:nvPr/>
          </p:nvSpPr>
          <p:spPr>
            <a:xfrm>
              <a:off x="1104859" y="2839957"/>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7" name="Freeform: Shape 486">
              <a:extLst>
                <a:ext uri="{FF2B5EF4-FFF2-40B4-BE49-F238E27FC236}">
                  <a16:creationId xmlns:a16="http://schemas.microsoft.com/office/drawing/2014/main" id="{97A2C8D7-EC23-8210-BBE6-548000C2F5DF}"/>
                </a:ext>
              </a:extLst>
            </p:cNvPr>
            <p:cNvSpPr/>
            <p:nvPr/>
          </p:nvSpPr>
          <p:spPr>
            <a:xfrm>
              <a:off x="1104859" y="2368335"/>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8" name="Freeform: Shape 487">
              <a:extLst>
                <a:ext uri="{FF2B5EF4-FFF2-40B4-BE49-F238E27FC236}">
                  <a16:creationId xmlns:a16="http://schemas.microsoft.com/office/drawing/2014/main" id="{9C1A1949-5F41-892C-3AC2-1CBDCC9765AA}"/>
                </a:ext>
              </a:extLst>
            </p:cNvPr>
            <p:cNvSpPr/>
            <p:nvPr/>
          </p:nvSpPr>
          <p:spPr>
            <a:xfrm>
              <a:off x="1104859" y="1896714"/>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89" name="Freeform: Shape 488">
              <a:extLst>
                <a:ext uri="{FF2B5EF4-FFF2-40B4-BE49-F238E27FC236}">
                  <a16:creationId xmlns:a16="http://schemas.microsoft.com/office/drawing/2014/main" id="{5B67481D-251C-AE84-FBC0-B7922A047DB2}"/>
                </a:ext>
              </a:extLst>
            </p:cNvPr>
            <p:cNvSpPr/>
            <p:nvPr/>
          </p:nvSpPr>
          <p:spPr>
            <a:xfrm>
              <a:off x="1104859" y="1425092"/>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grpSp>
          <p:nvGrpSpPr>
            <p:cNvPr id="490" name="Group 489">
              <a:extLst>
                <a:ext uri="{FF2B5EF4-FFF2-40B4-BE49-F238E27FC236}">
                  <a16:creationId xmlns:a16="http://schemas.microsoft.com/office/drawing/2014/main" id="{5921BF8A-F9F6-B39D-688D-447C43C7E0CC}"/>
                </a:ext>
              </a:extLst>
            </p:cNvPr>
            <p:cNvGrpSpPr/>
            <p:nvPr/>
          </p:nvGrpSpPr>
          <p:grpSpPr>
            <a:xfrm>
              <a:off x="1195611" y="1406482"/>
              <a:ext cx="5419252" cy="1591277"/>
              <a:chOff x="1195611" y="1406482"/>
              <a:chExt cx="5419252" cy="1591277"/>
            </a:xfrm>
          </p:grpSpPr>
          <p:sp>
            <p:nvSpPr>
              <p:cNvPr id="564" name="Freeform: Shape 563">
                <a:extLst>
                  <a:ext uri="{FF2B5EF4-FFF2-40B4-BE49-F238E27FC236}">
                    <a16:creationId xmlns:a16="http://schemas.microsoft.com/office/drawing/2014/main" id="{CAE5CC91-9E60-67BE-690B-B0F295B009BE}"/>
                  </a:ext>
                </a:extLst>
              </p:cNvPr>
              <p:cNvSpPr/>
              <p:nvPr/>
            </p:nvSpPr>
            <p:spPr>
              <a:xfrm>
                <a:off x="1210454" y="1425092"/>
                <a:ext cx="5383631" cy="1554057"/>
              </a:xfrm>
              <a:custGeom>
                <a:avLst/>
                <a:gdLst>
                  <a:gd name="connsiteX0" fmla="*/ 0 w 5276641"/>
                  <a:gd name="connsiteY0" fmla="*/ 0 h 1689190"/>
                  <a:gd name="connsiteX1" fmla="*/ 5819 w 5276641"/>
                  <a:gd name="connsiteY1" fmla="*/ 0 h 1689190"/>
                  <a:gd name="connsiteX2" fmla="*/ 46830 w 5276641"/>
                  <a:gd name="connsiteY2" fmla="*/ 0 h 1689190"/>
                  <a:gd name="connsiteX3" fmla="*/ 46830 w 5276641"/>
                  <a:gd name="connsiteY3" fmla="*/ 18981 h 1689190"/>
                  <a:gd name="connsiteX4" fmla="*/ 70244 w 5276641"/>
                  <a:gd name="connsiteY4" fmla="*/ 18981 h 1689190"/>
                  <a:gd name="connsiteX5" fmla="*/ 70244 w 5276641"/>
                  <a:gd name="connsiteY5" fmla="*/ 38240 h 1689190"/>
                  <a:gd name="connsiteX6" fmla="*/ 123032 w 5276641"/>
                  <a:gd name="connsiteY6" fmla="*/ 38240 h 1689190"/>
                  <a:gd name="connsiteX7" fmla="*/ 123032 w 5276641"/>
                  <a:gd name="connsiteY7" fmla="*/ 57359 h 1689190"/>
                  <a:gd name="connsiteX8" fmla="*/ 199234 w 5276641"/>
                  <a:gd name="connsiteY8" fmla="*/ 57359 h 1689190"/>
                  <a:gd name="connsiteX9" fmla="*/ 199234 w 5276641"/>
                  <a:gd name="connsiteY9" fmla="*/ 76479 h 1689190"/>
                  <a:gd name="connsiteX10" fmla="*/ 205191 w 5276641"/>
                  <a:gd name="connsiteY10" fmla="*/ 76479 h 1689190"/>
                  <a:gd name="connsiteX11" fmla="*/ 205191 w 5276641"/>
                  <a:gd name="connsiteY11" fmla="*/ 95599 h 1689190"/>
                  <a:gd name="connsiteX12" fmla="*/ 216829 w 5276641"/>
                  <a:gd name="connsiteY12" fmla="*/ 95599 h 1689190"/>
                  <a:gd name="connsiteX13" fmla="*/ 216829 w 5276641"/>
                  <a:gd name="connsiteY13" fmla="*/ 114719 h 1689190"/>
                  <a:gd name="connsiteX14" fmla="*/ 222648 w 5276641"/>
                  <a:gd name="connsiteY14" fmla="*/ 114719 h 1689190"/>
                  <a:gd name="connsiteX15" fmla="*/ 222648 w 5276641"/>
                  <a:gd name="connsiteY15" fmla="*/ 152958 h 1689190"/>
                  <a:gd name="connsiteX16" fmla="*/ 257840 w 5276641"/>
                  <a:gd name="connsiteY16" fmla="*/ 152958 h 1689190"/>
                  <a:gd name="connsiteX17" fmla="*/ 257840 w 5276641"/>
                  <a:gd name="connsiteY17" fmla="*/ 172078 h 1689190"/>
                  <a:gd name="connsiteX18" fmla="*/ 263659 w 5276641"/>
                  <a:gd name="connsiteY18" fmla="*/ 172078 h 1689190"/>
                  <a:gd name="connsiteX19" fmla="*/ 263659 w 5276641"/>
                  <a:gd name="connsiteY19" fmla="*/ 210318 h 1689190"/>
                  <a:gd name="connsiteX20" fmla="*/ 293170 w 5276641"/>
                  <a:gd name="connsiteY20" fmla="*/ 210318 h 1689190"/>
                  <a:gd name="connsiteX21" fmla="*/ 293170 w 5276641"/>
                  <a:gd name="connsiteY21" fmla="*/ 229576 h 1689190"/>
                  <a:gd name="connsiteX22" fmla="*/ 304808 w 5276641"/>
                  <a:gd name="connsiteY22" fmla="*/ 229576 h 1689190"/>
                  <a:gd name="connsiteX23" fmla="*/ 304808 w 5276641"/>
                  <a:gd name="connsiteY23" fmla="*/ 248696 h 1689190"/>
                  <a:gd name="connsiteX24" fmla="*/ 310627 w 5276641"/>
                  <a:gd name="connsiteY24" fmla="*/ 248696 h 1689190"/>
                  <a:gd name="connsiteX25" fmla="*/ 310627 w 5276641"/>
                  <a:gd name="connsiteY25" fmla="*/ 267815 h 1689190"/>
                  <a:gd name="connsiteX26" fmla="*/ 334180 w 5276641"/>
                  <a:gd name="connsiteY26" fmla="*/ 267815 h 1689190"/>
                  <a:gd name="connsiteX27" fmla="*/ 334180 w 5276641"/>
                  <a:gd name="connsiteY27" fmla="*/ 325175 h 1689190"/>
                  <a:gd name="connsiteX28" fmla="*/ 339999 w 5276641"/>
                  <a:gd name="connsiteY28" fmla="*/ 325175 h 1689190"/>
                  <a:gd name="connsiteX29" fmla="*/ 339999 w 5276641"/>
                  <a:gd name="connsiteY29" fmla="*/ 344433 h 1689190"/>
                  <a:gd name="connsiteX30" fmla="*/ 357595 w 5276641"/>
                  <a:gd name="connsiteY30" fmla="*/ 344433 h 1689190"/>
                  <a:gd name="connsiteX31" fmla="*/ 357595 w 5276641"/>
                  <a:gd name="connsiteY31" fmla="*/ 363830 h 1689190"/>
                  <a:gd name="connsiteX32" fmla="*/ 363414 w 5276641"/>
                  <a:gd name="connsiteY32" fmla="*/ 363830 h 1689190"/>
                  <a:gd name="connsiteX33" fmla="*/ 363414 w 5276641"/>
                  <a:gd name="connsiteY33" fmla="*/ 382950 h 1689190"/>
                  <a:gd name="connsiteX34" fmla="*/ 369372 w 5276641"/>
                  <a:gd name="connsiteY34" fmla="*/ 382950 h 1689190"/>
                  <a:gd name="connsiteX35" fmla="*/ 369372 w 5276641"/>
                  <a:gd name="connsiteY35" fmla="*/ 402347 h 1689190"/>
                  <a:gd name="connsiteX36" fmla="*/ 375191 w 5276641"/>
                  <a:gd name="connsiteY36" fmla="*/ 402347 h 1689190"/>
                  <a:gd name="connsiteX37" fmla="*/ 375191 w 5276641"/>
                  <a:gd name="connsiteY37" fmla="*/ 421605 h 1689190"/>
                  <a:gd name="connsiteX38" fmla="*/ 381010 w 5276641"/>
                  <a:gd name="connsiteY38" fmla="*/ 421605 h 1689190"/>
                  <a:gd name="connsiteX39" fmla="*/ 381010 w 5276641"/>
                  <a:gd name="connsiteY39" fmla="*/ 441002 h 1689190"/>
                  <a:gd name="connsiteX40" fmla="*/ 422020 w 5276641"/>
                  <a:gd name="connsiteY40" fmla="*/ 441002 h 1689190"/>
                  <a:gd name="connsiteX41" fmla="*/ 422020 w 5276641"/>
                  <a:gd name="connsiteY41" fmla="*/ 460121 h 1689190"/>
                  <a:gd name="connsiteX42" fmla="*/ 492403 w 5276641"/>
                  <a:gd name="connsiteY42" fmla="*/ 460121 h 1689190"/>
                  <a:gd name="connsiteX43" fmla="*/ 592020 w 5276641"/>
                  <a:gd name="connsiteY43" fmla="*/ 460121 h 1689190"/>
                  <a:gd name="connsiteX44" fmla="*/ 592020 w 5276641"/>
                  <a:gd name="connsiteY44" fmla="*/ 479657 h 1689190"/>
                  <a:gd name="connsiteX45" fmla="*/ 615574 w 5276641"/>
                  <a:gd name="connsiteY45" fmla="*/ 479657 h 1689190"/>
                  <a:gd name="connsiteX46" fmla="*/ 627212 w 5276641"/>
                  <a:gd name="connsiteY46" fmla="*/ 479657 h 1689190"/>
                  <a:gd name="connsiteX47" fmla="*/ 627212 w 5276641"/>
                  <a:gd name="connsiteY47" fmla="*/ 538679 h 1689190"/>
                  <a:gd name="connsiteX48" fmla="*/ 638988 w 5276641"/>
                  <a:gd name="connsiteY48" fmla="*/ 538679 h 1689190"/>
                  <a:gd name="connsiteX49" fmla="*/ 638988 w 5276641"/>
                  <a:gd name="connsiteY49" fmla="*/ 597562 h 1689190"/>
                  <a:gd name="connsiteX50" fmla="*/ 644946 w 5276641"/>
                  <a:gd name="connsiteY50" fmla="*/ 597562 h 1689190"/>
                  <a:gd name="connsiteX51" fmla="*/ 644946 w 5276641"/>
                  <a:gd name="connsiteY51" fmla="*/ 636910 h 1689190"/>
                  <a:gd name="connsiteX52" fmla="*/ 662403 w 5276641"/>
                  <a:gd name="connsiteY52" fmla="*/ 636910 h 1689190"/>
                  <a:gd name="connsiteX53" fmla="*/ 662403 w 5276641"/>
                  <a:gd name="connsiteY53" fmla="*/ 676258 h 1689190"/>
                  <a:gd name="connsiteX54" fmla="*/ 668222 w 5276641"/>
                  <a:gd name="connsiteY54" fmla="*/ 676258 h 1689190"/>
                  <a:gd name="connsiteX55" fmla="*/ 668222 w 5276641"/>
                  <a:gd name="connsiteY55" fmla="*/ 715606 h 1689190"/>
                  <a:gd name="connsiteX56" fmla="*/ 674180 w 5276641"/>
                  <a:gd name="connsiteY56" fmla="*/ 715606 h 1689190"/>
                  <a:gd name="connsiteX57" fmla="*/ 674180 w 5276641"/>
                  <a:gd name="connsiteY57" fmla="*/ 735280 h 1689190"/>
                  <a:gd name="connsiteX58" fmla="*/ 679999 w 5276641"/>
                  <a:gd name="connsiteY58" fmla="*/ 735280 h 1689190"/>
                  <a:gd name="connsiteX59" fmla="*/ 679999 w 5276641"/>
                  <a:gd name="connsiteY59" fmla="*/ 754954 h 1689190"/>
                  <a:gd name="connsiteX60" fmla="*/ 691776 w 5276641"/>
                  <a:gd name="connsiteY60" fmla="*/ 754954 h 1689190"/>
                  <a:gd name="connsiteX61" fmla="*/ 703414 w 5276641"/>
                  <a:gd name="connsiteY61" fmla="*/ 754954 h 1689190"/>
                  <a:gd name="connsiteX62" fmla="*/ 703414 w 5276641"/>
                  <a:gd name="connsiteY62" fmla="*/ 794718 h 1689190"/>
                  <a:gd name="connsiteX63" fmla="*/ 709371 w 5276641"/>
                  <a:gd name="connsiteY63" fmla="*/ 794718 h 1689190"/>
                  <a:gd name="connsiteX64" fmla="*/ 709371 w 5276641"/>
                  <a:gd name="connsiteY64" fmla="*/ 834758 h 1689190"/>
                  <a:gd name="connsiteX65" fmla="*/ 732786 w 5276641"/>
                  <a:gd name="connsiteY65" fmla="*/ 834758 h 1689190"/>
                  <a:gd name="connsiteX66" fmla="*/ 732786 w 5276641"/>
                  <a:gd name="connsiteY66" fmla="*/ 854848 h 1689190"/>
                  <a:gd name="connsiteX67" fmla="*/ 744563 w 5276641"/>
                  <a:gd name="connsiteY67" fmla="*/ 854848 h 1689190"/>
                  <a:gd name="connsiteX68" fmla="*/ 744563 w 5276641"/>
                  <a:gd name="connsiteY68" fmla="*/ 895027 h 1689190"/>
                  <a:gd name="connsiteX69" fmla="*/ 797350 w 5276641"/>
                  <a:gd name="connsiteY69" fmla="*/ 895027 h 1689190"/>
                  <a:gd name="connsiteX70" fmla="*/ 797350 w 5276641"/>
                  <a:gd name="connsiteY70" fmla="*/ 915117 h 1689190"/>
                  <a:gd name="connsiteX71" fmla="*/ 867594 w 5276641"/>
                  <a:gd name="connsiteY71" fmla="*/ 915117 h 1689190"/>
                  <a:gd name="connsiteX72" fmla="*/ 867594 w 5276641"/>
                  <a:gd name="connsiteY72" fmla="*/ 935206 h 1689190"/>
                  <a:gd name="connsiteX73" fmla="*/ 885190 w 5276641"/>
                  <a:gd name="connsiteY73" fmla="*/ 935206 h 1689190"/>
                  <a:gd name="connsiteX74" fmla="*/ 885190 w 5276641"/>
                  <a:gd name="connsiteY74" fmla="*/ 955434 h 1689190"/>
                  <a:gd name="connsiteX75" fmla="*/ 914562 w 5276641"/>
                  <a:gd name="connsiteY75" fmla="*/ 955434 h 1689190"/>
                  <a:gd name="connsiteX76" fmla="*/ 979126 w 5276641"/>
                  <a:gd name="connsiteY76" fmla="*/ 955434 h 1689190"/>
                  <a:gd name="connsiteX77" fmla="*/ 979126 w 5276641"/>
                  <a:gd name="connsiteY77" fmla="*/ 975801 h 1689190"/>
                  <a:gd name="connsiteX78" fmla="*/ 990764 w 5276641"/>
                  <a:gd name="connsiteY78" fmla="*/ 975801 h 1689190"/>
                  <a:gd name="connsiteX79" fmla="*/ 990764 w 5276641"/>
                  <a:gd name="connsiteY79" fmla="*/ 1057130 h 1689190"/>
                  <a:gd name="connsiteX80" fmla="*/ 996584 w 5276641"/>
                  <a:gd name="connsiteY80" fmla="*/ 1057130 h 1689190"/>
                  <a:gd name="connsiteX81" fmla="*/ 1002541 w 5276641"/>
                  <a:gd name="connsiteY81" fmla="*/ 1057130 h 1689190"/>
                  <a:gd name="connsiteX82" fmla="*/ 1002541 w 5276641"/>
                  <a:gd name="connsiteY82" fmla="*/ 1077773 h 1689190"/>
                  <a:gd name="connsiteX83" fmla="*/ 1008360 w 5276641"/>
                  <a:gd name="connsiteY83" fmla="*/ 1077773 h 1689190"/>
                  <a:gd name="connsiteX84" fmla="*/ 1020137 w 5276641"/>
                  <a:gd name="connsiteY84" fmla="*/ 1077773 h 1689190"/>
                  <a:gd name="connsiteX85" fmla="*/ 1025956 w 5276641"/>
                  <a:gd name="connsiteY85" fmla="*/ 1077773 h 1689190"/>
                  <a:gd name="connsiteX86" fmla="*/ 1043552 w 5276641"/>
                  <a:gd name="connsiteY86" fmla="*/ 1077773 h 1689190"/>
                  <a:gd name="connsiteX87" fmla="*/ 1066966 w 5276641"/>
                  <a:gd name="connsiteY87" fmla="*/ 1077773 h 1689190"/>
                  <a:gd name="connsiteX88" fmla="*/ 1066966 w 5276641"/>
                  <a:gd name="connsiteY88" fmla="*/ 1100218 h 1689190"/>
                  <a:gd name="connsiteX89" fmla="*/ 1072786 w 5276641"/>
                  <a:gd name="connsiteY89" fmla="*/ 1100218 h 1689190"/>
                  <a:gd name="connsiteX90" fmla="*/ 1160764 w 5276641"/>
                  <a:gd name="connsiteY90" fmla="*/ 1100218 h 1689190"/>
                  <a:gd name="connsiteX91" fmla="*/ 1160764 w 5276641"/>
                  <a:gd name="connsiteY91" fmla="*/ 1123079 h 1689190"/>
                  <a:gd name="connsiteX92" fmla="*/ 1219509 w 5276641"/>
                  <a:gd name="connsiteY92" fmla="*/ 1123079 h 1689190"/>
                  <a:gd name="connsiteX93" fmla="*/ 1272158 w 5276641"/>
                  <a:gd name="connsiteY93" fmla="*/ 1123079 h 1689190"/>
                  <a:gd name="connsiteX94" fmla="*/ 1272158 w 5276641"/>
                  <a:gd name="connsiteY94" fmla="*/ 1146355 h 1689190"/>
                  <a:gd name="connsiteX95" fmla="*/ 1395328 w 5276641"/>
                  <a:gd name="connsiteY95" fmla="*/ 1146355 h 1689190"/>
                  <a:gd name="connsiteX96" fmla="*/ 1524317 w 5276641"/>
                  <a:gd name="connsiteY96" fmla="*/ 1146355 h 1689190"/>
                  <a:gd name="connsiteX97" fmla="*/ 1524317 w 5276641"/>
                  <a:gd name="connsiteY97" fmla="*/ 1170047 h 1689190"/>
                  <a:gd name="connsiteX98" fmla="*/ 1530136 w 5276641"/>
                  <a:gd name="connsiteY98" fmla="*/ 1170047 h 1689190"/>
                  <a:gd name="connsiteX99" fmla="*/ 1530136 w 5276641"/>
                  <a:gd name="connsiteY99" fmla="*/ 1194016 h 1689190"/>
                  <a:gd name="connsiteX100" fmla="*/ 1547732 w 5276641"/>
                  <a:gd name="connsiteY100" fmla="*/ 1194016 h 1689190"/>
                  <a:gd name="connsiteX101" fmla="*/ 1577104 w 5276641"/>
                  <a:gd name="connsiteY101" fmla="*/ 1194016 h 1689190"/>
                  <a:gd name="connsiteX102" fmla="*/ 1588742 w 5276641"/>
                  <a:gd name="connsiteY102" fmla="*/ 1194016 h 1689190"/>
                  <a:gd name="connsiteX103" fmla="*/ 1682540 w 5276641"/>
                  <a:gd name="connsiteY103" fmla="*/ 1194016 h 1689190"/>
                  <a:gd name="connsiteX104" fmla="*/ 1682540 w 5276641"/>
                  <a:gd name="connsiteY104" fmla="*/ 1219370 h 1689190"/>
                  <a:gd name="connsiteX105" fmla="*/ 1729508 w 5276641"/>
                  <a:gd name="connsiteY105" fmla="*/ 1219370 h 1689190"/>
                  <a:gd name="connsiteX106" fmla="*/ 1729508 w 5276641"/>
                  <a:gd name="connsiteY106" fmla="*/ 1244725 h 1689190"/>
                  <a:gd name="connsiteX107" fmla="*/ 1870274 w 5276641"/>
                  <a:gd name="connsiteY107" fmla="*/ 1244725 h 1689190"/>
                  <a:gd name="connsiteX108" fmla="*/ 1870274 w 5276641"/>
                  <a:gd name="connsiteY108" fmla="*/ 1270079 h 1689190"/>
                  <a:gd name="connsiteX109" fmla="*/ 2052050 w 5276641"/>
                  <a:gd name="connsiteY109" fmla="*/ 1270079 h 1689190"/>
                  <a:gd name="connsiteX110" fmla="*/ 2052050 w 5276641"/>
                  <a:gd name="connsiteY110" fmla="*/ 1295434 h 1689190"/>
                  <a:gd name="connsiteX111" fmla="*/ 2069646 w 5276641"/>
                  <a:gd name="connsiteY111" fmla="*/ 1295434 h 1689190"/>
                  <a:gd name="connsiteX112" fmla="*/ 2069646 w 5276641"/>
                  <a:gd name="connsiteY112" fmla="*/ 1320788 h 1689190"/>
                  <a:gd name="connsiteX113" fmla="*/ 2145848 w 5276641"/>
                  <a:gd name="connsiteY113" fmla="*/ 1320788 h 1689190"/>
                  <a:gd name="connsiteX114" fmla="*/ 2175082 w 5276641"/>
                  <a:gd name="connsiteY114" fmla="*/ 1320788 h 1689190"/>
                  <a:gd name="connsiteX115" fmla="*/ 2333444 w 5276641"/>
                  <a:gd name="connsiteY115" fmla="*/ 1320788 h 1689190"/>
                  <a:gd name="connsiteX116" fmla="*/ 2333444 w 5276641"/>
                  <a:gd name="connsiteY116" fmla="*/ 1347251 h 1689190"/>
                  <a:gd name="connsiteX117" fmla="*/ 2351039 w 5276641"/>
                  <a:gd name="connsiteY117" fmla="*/ 1347251 h 1689190"/>
                  <a:gd name="connsiteX118" fmla="*/ 2351039 w 5276641"/>
                  <a:gd name="connsiteY118" fmla="*/ 1373576 h 1689190"/>
                  <a:gd name="connsiteX119" fmla="*/ 2392050 w 5276641"/>
                  <a:gd name="connsiteY119" fmla="*/ 1373576 h 1689190"/>
                  <a:gd name="connsiteX120" fmla="*/ 2392050 w 5276641"/>
                  <a:gd name="connsiteY120" fmla="*/ 1400038 h 1689190"/>
                  <a:gd name="connsiteX121" fmla="*/ 2485847 w 5276641"/>
                  <a:gd name="connsiteY121" fmla="*/ 1400038 h 1689190"/>
                  <a:gd name="connsiteX122" fmla="*/ 2485847 w 5276641"/>
                  <a:gd name="connsiteY122" fmla="*/ 1426501 h 1689190"/>
                  <a:gd name="connsiteX123" fmla="*/ 2497624 w 5276641"/>
                  <a:gd name="connsiteY123" fmla="*/ 1426501 h 1689190"/>
                  <a:gd name="connsiteX124" fmla="*/ 2579645 w 5276641"/>
                  <a:gd name="connsiteY124" fmla="*/ 1426501 h 1689190"/>
                  <a:gd name="connsiteX125" fmla="*/ 2579645 w 5276641"/>
                  <a:gd name="connsiteY125" fmla="*/ 1453518 h 1689190"/>
                  <a:gd name="connsiteX126" fmla="*/ 2638251 w 5276641"/>
                  <a:gd name="connsiteY126" fmla="*/ 1453518 h 1689190"/>
                  <a:gd name="connsiteX127" fmla="*/ 2884453 w 5276641"/>
                  <a:gd name="connsiteY127" fmla="*/ 1453518 h 1689190"/>
                  <a:gd name="connsiteX128" fmla="*/ 2884453 w 5276641"/>
                  <a:gd name="connsiteY128" fmla="*/ 1481367 h 1689190"/>
                  <a:gd name="connsiteX129" fmla="*/ 3054592 w 5276641"/>
                  <a:gd name="connsiteY129" fmla="*/ 1481367 h 1689190"/>
                  <a:gd name="connsiteX130" fmla="*/ 3142570 w 5276641"/>
                  <a:gd name="connsiteY130" fmla="*/ 1481367 h 1689190"/>
                  <a:gd name="connsiteX131" fmla="*/ 3148389 w 5276641"/>
                  <a:gd name="connsiteY131" fmla="*/ 1481367 h 1689190"/>
                  <a:gd name="connsiteX132" fmla="*/ 3148389 w 5276641"/>
                  <a:gd name="connsiteY132" fmla="*/ 1539835 h 1689190"/>
                  <a:gd name="connsiteX133" fmla="*/ 3171804 w 5276641"/>
                  <a:gd name="connsiteY133" fmla="*/ 1539835 h 1689190"/>
                  <a:gd name="connsiteX134" fmla="*/ 3171804 w 5276641"/>
                  <a:gd name="connsiteY134" fmla="*/ 1569068 h 1689190"/>
                  <a:gd name="connsiteX135" fmla="*/ 3271559 w 5276641"/>
                  <a:gd name="connsiteY135" fmla="*/ 1569068 h 1689190"/>
                  <a:gd name="connsiteX136" fmla="*/ 3335985 w 5276641"/>
                  <a:gd name="connsiteY136" fmla="*/ 1569068 h 1689190"/>
                  <a:gd name="connsiteX137" fmla="*/ 3535357 w 5276641"/>
                  <a:gd name="connsiteY137" fmla="*/ 1569068 h 1689190"/>
                  <a:gd name="connsiteX138" fmla="*/ 3564729 w 5276641"/>
                  <a:gd name="connsiteY138" fmla="*/ 1569068 h 1689190"/>
                  <a:gd name="connsiteX139" fmla="*/ 3640931 w 5276641"/>
                  <a:gd name="connsiteY139" fmla="*/ 1569068 h 1689190"/>
                  <a:gd name="connsiteX140" fmla="*/ 3646750 w 5276641"/>
                  <a:gd name="connsiteY140" fmla="*/ 1569068 h 1689190"/>
                  <a:gd name="connsiteX141" fmla="*/ 3652569 w 5276641"/>
                  <a:gd name="connsiteY141" fmla="*/ 1569068 h 1689190"/>
                  <a:gd name="connsiteX142" fmla="*/ 3658388 w 5276641"/>
                  <a:gd name="connsiteY142" fmla="*/ 1569068 h 1689190"/>
                  <a:gd name="connsiteX143" fmla="*/ 3664346 w 5276641"/>
                  <a:gd name="connsiteY143" fmla="*/ 1569068 h 1689190"/>
                  <a:gd name="connsiteX144" fmla="*/ 3681942 w 5276641"/>
                  <a:gd name="connsiteY144" fmla="*/ 1569068 h 1689190"/>
                  <a:gd name="connsiteX145" fmla="*/ 3687761 w 5276641"/>
                  <a:gd name="connsiteY145" fmla="*/ 1569068 h 1689190"/>
                  <a:gd name="connsiteX146" fmla="*/ 3687761 w 5276641"/>
                  <a:gd name="connsiteY146" fmla="*/ 1616314 h 1689190"/>
                  <a:gd name="connsiteX147" fmla="*/ 3793335 w 5276641"/>
                  <a:gd name="connsiteY147" fmla="*/ 1616314 h 1689190"/>
                  <a:gd name="connsiteX148" fmla="*/ 3910548 w 5276641"/>
                  <a:gd name="connsiteY148" fmla="*/ 1616314 h 1689190"/>
                  <a:gd name="connsiteX149" fmla="*/ 3928143 w 5276641"/>
                  <a:gd name="connsiteY149" fmla="*/ 1616314 h 1689190"/>
                  <a:gd name="connsiteX150" fmla="*/ 4057133 w 5276641"/>
                  <a:gd name="connsiteY150" fmla="*/ 1616314 h 1689190"/>
                  <a:gd name="connsiteX151" fmla="*/ 4139154 w 5276641"/>
                  <a:gd name="connsiteY151" fmla="*/ 1616314 h 1689190"/>
                  <a:gd name="connsiteX152" fmla="*/ 4186122 w 5276641"/>
                  <a:gd name="connsiteY152" fmla="*/ 1616314 h 1689190"/>
                  <a:gd name="connsiteX153" fmla="*/ 4191941 w 5276641"/>
                  <a:gd name="connsiteY153" fmla="*/ 1616314 h 1689190"/>
                  <a:gd name="connsiteX154" fmla="*/ 4191941 w 5276641"/>
                  <a:gd name="connsiteY154" fmla="*/ 1689190 h 1689190"/>
                  <a:gd name="connsiteX155" fmla="*/ 4209537 w 5276641"/>
                  <a:gd name="connsiteY155" fmla="*/ 1689190 h 1689190"/>
                  <a:gd name="connsiteX156" fmla="*/ 4221313 w 5276641"/>
                  <a:gd name="connsiteY156" fmla="*/ 1689190 h 1689190"/>
                  <a:gd name="connsiteX157" fmla="*/ 4274101 w 5276641"/>
                  <a:gd name="connsiteY157" fmla="*/ 1689190 h 1689190"/>
                  <a:gd name="connsiteX158" fmla="*/ 4297515 w 5276641"/>
                  <a:gd name="connsiteY158" fmla="*/ 1689190 h 1689190"/>
                  <a:gd name="connsiteX159" fmla="*/ 4520302 w 5276641"/>
                  <a:gd name="connsiteY159" fmla="*/ 1689190 h 1689190"/>
                  <a:gd name="connsiteX160" fmla="*/ 4813472 w 5276641"/>
                  <a:gd name="connsiteY160" fmla="*/ 1689190 h 1689190"/>
                  <a:gd name="connsiteX161" fmla="*/ 4842844 w 5276641"/>
                  <a:gd name="connsiteY161" fmla="*/ 1689190 h 1689190"/>
                  <a:gd name="connsiteX162" fmla="*/ 4930823 w 5276641"/>
                  <a:gd name="connsiteY162" fmla="*/ 1689190 h 1689190"/>
                  <a:gd name="connsiteX163" fmla="*/ 5141833 w 5276641"/>
                  <a:gd name="connsiteY163" fmla="*/ 1689190 h 1689190"/>
                  <a:gd name="connsiteX164" fmla="*/ 5165248 w 5276641"/>
                  <a:gd name="connsiteY164" fmla="*/ 1689190 h 1689190"/>
                  <a:gd name="connsiteX165" fmla="*/ 5276641 w 5276641"/>
                  <a:gd name="connsiteY165" fmla="*/ 1689190 h 168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5276641" h="1689190">
                    <a:moveTo>
                      <a:pt x="0" y="0"/>
                    </a:moveTo>
                    <a:lnTo>
                      <a:pt x="5819" y="0"/>
                    </a:lnTo>
                    <a:lnTo>
                      <a:pt x="46830" y="0"/>
                    </a:lnTo>
                    <a:lnTo>
                      <a:pt x="46830" y="18981"/>
                    </a:lnTo>
                    <a:lnTo>
                      <a:pt x="70244" y="18981"/>
                    </a:lnTo>
                    <a:lnTo>
                      <a:pt x="70244" y="38240"/>
                    </a:lnTo>
                    <a:lnTo>
                      <a:pt x="123032" y="38240"/>
                    </a:lnTo>
                    <a:lnTo>
                      <a:pt x="123032" y="57359"/>
                    </a:lnTo>
                    <a:lnTo>
                      <a:pt x="199234" y="57359"/>
                    </a:lnTo>
                    <a:lnTo>
                      <a:pt x="199234" y="76479"/>
                    </a:lnTo>
                    <a:lnTo>
                      <a:pt x="205191" y="76479"/>
                    </a:lnTo>
                    <a:lnTo>
                      <a:pt x="205191" y="95599"/>
                    </a:lnTo>
                    <a:lnTo>
                      <a:pt x="216829" y="95599"/>
                    </a:lnTo>
                    <a:lnTo>
                      <a:pt x="216829" y="114719"/>
                    </a:lnTo>
                    <a:lnTo>
                      <a:pt x="222648" y="114719"/>
                    </a:lnTo>
                    <a:lnTo>
                      <a:pt x="222648" y="152958"/>
                    </a:lnTo>
                    <a:lnTo>
                      <a:pt x="257840" y="152958"/>
                    </a:lnTo>
                    <a:lnTo>
                      <a:pt x="257840" y="172078"/>
                    </a:lnTo>
                    <a:lnTo>
                      <a:pt x="263659" y="172078"/>
                    </a:lnTo>
                    <a:lnTo>
                      <a:pt x="263659" y="210318"/>
                    </a:lnTo>
                    <a:lnTo>
                      <a:pt x="293170" y="210318"/>
                    </a:lnTo>
                    <a:lnTo>
                      <a:pt x="293170" y="229576"/>
                    </a:lnTo>
                    <a:lnTo>
                      <a:pt x="304808" y="229576"/>
                    </a:lnTo>
                    <a:lnTo>
                      <a:pt x="304808" y="248696"/>
                    </a:lnTo>
                    <a:lnTo>
                      <a:pt x="310627" y="248696"/>
                    </a:lnTo>
                    <a:lnTo>
                      <a:pt x="310627" y="267815"/>
                    </a:lnTo>
                    <a:lnTo>
                      <a:pt x="334180" y="267815"/>
                    </a:lnTo>
                    <a:lnTo>
                      <a:pt x="334180" y="325175"/>
                    </a:lnTo>
                    <a:lnTo>
                      <a:pt x="339999" y="325175"/>
                    </a:lnTo>
                    <a:lnTo>
                      <a:pt x="339999" y="344433"/>
                    </a:lnTo>
                    <a:lnTo>
                      <a:pt x="357595" y="344433"/>
                    </a:lnTo>
                    <a:lnTo>
                      <a:pt x="357595" y="363830"/>
                    </a:lnTo>
                    <a:lnTo>
                      <a:pt x="363414" y="363830"/>
                    </a:lnTo>
                    <a:lnTo>
                      <a:pt x="363414" y="382950"/>
                    </a:lnTo>
                    <a:lnTo>
                      <a:pt x="369372" y="382950"/>
                    </a:lnTo>
                    <a:lnTo>
                      <a:pt x="369372" y="402347"/>
                    </a:lnTo>
                    <a:lnTo>
                      <a:pt x="375191" y="402347"/>
                    </a:lnTo>
                    <a:lnTo>
                      <a:pt x="375191" y="421605"/>
                    </a:lnTo>
                    <a:lnTo>
                      <a:pt x="381010" y="421605"/>
                    </a:lnTo>
                    <a:lnTo>
                      <a:pt x="381010" y="441002"/>
                    </a:lnTo>
                    <a:lnTo>
                      <a:pt x="422020" y="441002"/>
                    </a:lnTo>
                    <a:lnTo>
                      <a:pt x="422020" y="460121"/>
                    </a:lnTo>
                    <a:lnTo>
                      <a:pt x="492403" y="460121"/>
                    </a:lnTo>
                    <a:lnTo>
                      <a:pt x="592020" y="460121"/>
                    </a:lnTo>
                    <a:lnTo>
                      <a:pt x="592020" y="479657"/>
                    </a:lnTo>
                    <a:lnTo>
                      <a:pt x="615574" y="479657"/>
                    </a:lnTo>
                    <a:lnTo>
                      <a:pt x="627212" y="479657"/>
                    </a:lnTo>
                    <a:lnTo>
                      <a:pt x="627212" y="538679"/>
                    </a:lnTo>
                    <a:lnTo>
                      <a:pt x="638988" y="538679"/>
                    </a:lnTo>
                    <a:lnTo>
                      <a:pt x="638988" y="597562"/>
                    </a:lnTo>
                    <a:lnTo>
                      <a:pt x="644946" y="597562"/>
                    </a:lnTo>
                    <a:lnTo>
                      <a:pt x="644946" y="636910"/>
                    </a:lnTo>
                    <a:lnTo>
                      <a:pt x="662403" y="636910"/>
                    </a:lnTo>
                    <a:lnTo>
                      <a:pt x="662403" y="676258"/>
                    </a:lnTo>
                    <a:lnTo>
                      <a:pt x="668222" y="676258"/>
                    </a:lnTo>
                    <a:lnTo>
                      <a:pt x="668222" y="715606"/>
                    </a:lnTo>
                    <a:lnTo>
                      <a:pt x="674180" y="715606"/>
                    </a:lnTo>
                    <a:lnTo>
                      <a:pt x="674180" y="735280"/>
                    </a:lnTo>
                    <a:lnTo>
                      <a:pt x="679999" y="735280"/>
                    </a:lnTo>
                    <a:lnTo>
                      <a:pt x="679999" y="754954"/>
                    </a:lnTo>
                    <a:lnTo>
                      <a:pt x="691776" y="754954"/>
                    </a:lnTo>
                    <a:lnTo>
                      <a:pt x="703414" y="754954"/>
                    </a:lnTo>
                    <a:lnTo>
                      <a:pt x="703414" y="794718"/>
                    </a:lnTo>
                    <a:lnTo>
                      <a:pt x="709371" y="794718"/>
                    </a:lnTo>
                    <a:lnTo>
                      <a:pt x="709371" y="834758"/>
                    </a:lnTo>
                    <a:lnTo>
                      <a:pt x="732786" y="834758"/>
                    </a:lnTo>
                    <a:lnTo>
                      <a:pt x="732786" y="854848"/>
                    </a:lnTo>
                    <a:lnTo>
                      <a:pt x="744563" y="854848"/>
                    </a:lnTo>
                    <a:lnTo>
                      <a:pt x="744563" y="895027"/>
                    </a:lnTo>
                    <a:lnTo>
                      <a:pt x="797350" y="895027"/>
                    </a:lnTo>
                    <a:lnTo>
                      <a:pt x="797350" y="915117"/>
                    </a:lnTo>
                    <a:lnTo>
                      <a:pt x="867594" y="915117"/>
                    </a:lnTo>
                    <a:lnTo>
                      <a:pt x="867594" y="935206"/>
                    </a:lnTo>
                    <a:lnTo>
                      <a:pt x="885190" y="935206"/>
                    </a:lnTo>
                    <a:lnTo>
                      <a:pt x="885190" y="955434"/>
                    </a:lnTo>
                    <a:lnTo>
                      <a:pt x="914562" y="955434"/>
                    </a:lnTo>
                    <a:lnTo>
                      <a:pt x="979126" y="955434"/>
                    </a:lnTo>
                    <a:lnTo>
                      <a:pt x="979126" y="975801"/>
                    </a:lnTo>
                    <a:lnTo>
                      <a:pt x="990764" y="975801"/>
                    </a:lnTo>
                    <a:lnTo>
                      <a:pt x="990764" y="1057130"/>
                    </a:lnTo>
                    <a:lnTo>
                      <a:pt x="996584" y="1057130"/>
                    </a:lnTo>
                    <a:lnTo>
                      <a:pt x="1002541" y="1057130"/>
                    </a:lnTo>
                    <a:lnTo>
                      <a:pt x="1002541" y="1077773"/>
                    </a:lnTo>
                    <a:lnTo>
                      <a:pt x="1008360" y="1077773"/>
                    </a:lnTo>
                    <a:lnTo>
                      <a:pt x="1020137" y="1077773"/>
                    </a:lnTo>
                    <a:lnTo>
                      <a:pt x="1025956" y="1077773"/>
                    </a:lnTo>
                    <a:lnTo>
                      <a:pt x="1043552" y="1077773"/>
                    </a:lnTo>
                    <a:lnTo>
                      <a:pt x="1066966" y="1077773"/>
                    </a:lnTo>
                    <a:lnTo>
                      <a:pt x="1066966" y="1100218"/>
                    </a:lnTo>
                    <a:lnTo>
                      <a:pt x="1072786" y="1100218"/>
                    </a:lnTo>
                    <a:lnTo>
                      <a:pt x="1160764" y="1100218"/>
                    </a:lnTo>
                    <a:lnTo>
                      <a:pt x="1160764" y="1123079"/>
                    </a:lnTo>
                    <a:lnTo>
                      <a:pt x="1219509" y="1123079"/>
                    </a:lnTo>
                    <a:lnTo>
                      <a:pt x="1272158" y="1123079"/>
                    </a:lnTo>
                    <a:lnTo>
                      <a:pt x="1272158" y="1146355"/>
                    </a:lnTo>
                    <a:lnTo>
                      <a:pt x="1395328" y="1146355"/>
                    </a:lnTo>
                    <a:lnTo>
                      <a:pt x="1524317" y="1146355"/>
                    </a:lnTo>
                    <a:lnTo>
                      <a:pt x="1524317" y="1170047"/>
                    </a:lnTo>
                    <a:lnTo>
                      <a:pt x="1530136" y="1170047"/>
                    </a:lnTo>
                    <a:lnTo>
                      <a:pt x="1530136" y="1194016"/>
                    </a:lnTo>
                    <a:lnTo>
                      <a:pt x="1547732" y="1194016"/>
                    </a:lnTo>
                    <a:lnTo>
                      <a:pt x="1577104" y="1194016"/>
                    </a:lnTo>
                    <a:lnTo>
                      <a:pt x="1588742" y="1194016"/>
                    </a:lnTo>
                    <a:lnTo>
                      <a:pt x="1682540" y="1194016"/>
                    </a:lnTo>
                    <a:lnTo>
                      <a:pt x="1682540" y="1219370"/>
                    </a:lnTo>
                    <a:lnTo>
                      <a:pt x="1729508" y="1219370"/>
                    </a:lnTo>
                    <a:lnTo>
                      <a:pt x="1729508" y="1244725"/>
                    </a:lnTo>
                    <a:lnTo>
                      <a:pt x="1870274" y="1244725"/>
                    </a:lnTo>
                    <a:lnTo>
                      <a:pt x="1870274" y="1270079"/>
                    </a:lnTo>
                    <a:lnTo>
                      <a:pt x="2052050" y="1270079"/>
                    </a:lnTo>
                    <a:lnTo>
                      <a:pt x="2052050" y="1295434"/>
                    </a:lnTo>
                    <a:lnTo>
                      <a:pt x="2069646" y="1295434"/>
                    </a:lnTo>
                    <a:lnTo>
                      <a:pt x="2069646" y="1320788"/>
                    </a:lnTo>
                    <a:lnTo>
                      <a:pt x="2145848" y="1320788"/>
                    </a:lnTo>
                    <a:lnTo>
                      <a:pt x="2175082" y="1320788"/>
                    </a:lnTo>
                    <a:lnTo>
                      <a:pt x="2333444" y="1320788"/>
                    </a:lnTo>
                    <a:lnTo>
                      <a:pt x="2333444" y="1347251"/>
                    </a:lnTo>
                    <a:lnTo>
                      <a:pt x="2351039" y="1347251"/>
                    </a:lnTo>
                    <a:lnTo>
                      <a:pt x="2351039" y="1373576"/>
                    </a:lnTo>
                    <a:lnTo>
                      <a:pt x="2392050" y="1373576"/>
                    </a:lnTo>
                    <a:lnTo>
                      <a:pt x="2392050" y="1400038"/>
                    </a:lnTo>
                    <a:lnTo>
                      <a:pt x="2485847" y="1400038"/>
                    </a:lnTo>
                    <a:lnTo>
                      <a:pt x="2485847" y="1426501"/>
                    </a:lnTo>
                    <a:lnTo>
                      <a:pt x="2497624" y="1426501"/>
                    </a:lnTo>
                    <a:lnTo>
                      <a:pt x="2579645" y="1426501"/>
                    </a:lnTo>
                    <a:lnTo>
                      <a:pt x="2579645" y="1453518"/>
                    </a:lnTo>
                    <a:lnTo>
                      <a:pt x="2638251" y="1453518"/>
                    </a:lnTo>
                    <a:lnTo>
                      <a:pt x="2884453" y="1453518"/>
                    </a:lnTo>
                    <a:lnTo>
                      <a:pt x="2884453" y="1481367"/>
                    </a:lnTo>
                    <a:lnTo>
                      <a:pt x="3054592" y="1481367"/>
                    </a:lnTo>
                    <a:lnTo>
                      <a:pt x="3142570" y="1481367"/>
                    </a:lnTo>
                    <a:lnTo>
                      <a:pt x="3148389" y="1481367"/>
                    </a:lnTo>
                    <a:lnTo>
                      <a:pt x="3148389" y="1539835"/>
                    </a:lnTo>
                    <a:lnTo>
                      <a:pt x="3171804" y="1539835"/>
                    </a:lnTo>
                    <a:lnTo>
                      <a:pt x="3171804" y="1569068"/>
                    </a:lnTo>
                    <a:lnTo>
                      <a:pt x="3271559" y="1569068"/>
                    </a:lnTo>
                    <a:lnTo>
                      <a:pt x="3335985" y="1569068"/>
                    </a:lnTo>
                    <a:lnTo>
                      <a:pt x="3535357" y="1569068"/>
                    </a:lnTo>
                    <a:lnTo>
                      <a:pt x="3564729" y="1569068"/>
                    </a:lnTo>
                    <a:lnTo>
                      <a:pt x="3640931" y="1569068"/>
                    </a:lnTo>
                    <a:lnTo>
                      <a:pt x="3646750" y="1569068"/>
                    </a:lnTo>
                    <a:lnTo>
                      <a:pt x="3652569" y="1569068"/>
                    </a:lnTo>
                    <a:lnTo>
                      <a:pt x="3658388" y="1569068"/>
                    </a:lnTo>
                    <a:lnTo>
                      <a:pt x="3664346" y="1569068"/>
                    </a:lnTo>
                    <a:lnTo>
                      <a:pt x="3681942" y="1569068"/>
                    </a:lnTo>
                    <a:lnTo>
                      <a:pt x="3687761" y="1569068"/>
                    </a:lnTo>
                    <a:lnTo>
                      <a:pt x="3687761" y="1616314"/>
                    </a:lnTo>
                    <a:lnTo>
                      <a:pt x="3793335" y="1616314"/>
                    </a:lnTo>
                    <a:lnTo>
                      <a:pt x="3910548" y="1616314"/>
                    </a:lnTo>
                    <a:lnTo>
                      <a:pt x="3928143" y="1616314"/>
                    </a:lnTo>
                    <a:lnTo>
                      <a:pt x="4057133" y="1616314"/>
                    </a:lnTo>
                    <a:lnTo>
                      <a:pt x="4139154" y="1616314"/>
                    </a:lnTo>
                    <a:lnTo>
                      <a:pt x="4186122" y="1616314"/>
                    </a:lnTo>
                    <a:lnTo>
                      <a:pt x="4191941" y="1616314"/>
                    </a:lnTo>
                    <a:lnTo>
                      <a:pt x="4191941" y="1689190"/>
                    </a:lnTo>
                    <a:lnTo>
                      <a:pt x="4209537" y="1689190"/>
                    </a:lnTo>
                    <a:lnTo>
                      <a:pt x="4221313" y="1689190"/>
                    </a:lnTo>
                    <a:lnTo>
                      <a:pt x="4274101" y="1689190"/>
                    </a:lnTo>
                    <a:lnTo>
                      <a:pt x="4297515" y="1689190"/>
                    </a:lnTo>
                    <a:lnTo>
                      <a:pt x="4520302" y="1689190"/>
                    </a:lnTo>
                    <a:lnTo>
                      <a:pt x="4813472" y="1689190"/>
                    </a:lnTo>
                    <a:lnTo>
                      <a:pt x="4842844" y="1689190"/>
                    </a:lnTo>
                    <a:lnTo>
                      <a:pt x="4930823" y="1689190"/>
                    </a:lnTo>
                    <a:lnTo>
                      <a:pt x="5141833" y="1689190"/>
                    </a:lnTo>
                    <a:lnTo>
                      <a:pt x="5165248" y="1689190"/>
                    </a:lnTo>
                    <a:lnTo>
                      <a:pt x="5276641" y="1689190"/>
                    </a:lnTo>
                  </a:path>
                </a:pathLst>
              </a:custGeom>
              <a:noFill/>
              <a:ln w="19050"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grpSp>
            <p:nvGrpSpPr>
              <p:cNvPr id="565" name="Group 564">
                <a:extLst>
                  <a:ext uri="{FF2B5EF4-FFF2-40B4-BE49-F238E27FC236}">
                    <a16:creationId xmlns:a16="http://schemas.microsoft.com/office/drawing/2014/main" id="{49A22B5E-6A62-EF75-A941-4E4A0FD8BFB6}"/>
                  </a:ext>
                </a:extLst>
              </p:cNvPr>
              <p:cNvGrpSpPr/>
              <p:nvPr/>
            </p:nvGrpSpPr>
            <p:grpSpPr>
              <a:xfrm>
                <a:off x="1195611" y="1406482"/>
                <a:ext cx="5419252" cy="1591277"/>
                <a:chOff x="1195611" y="1406482"/>
                <a:chExt cx="5419252" cy="1591277"/>
              </a:xfrm>
            </p:grpSpPr>
            <p:sp>
              <p:nvSpPr>
                <p:cNvPr id="566" name="Freeform: Shape 565">
                  <a:extLst>
                    <a:ext uri="{FF2B5EF4-FFF2-40B4-BE49-F238E27FC236}">
                      <a16:creationId xmlns:a16="http://schemas.microsoft.com/office/drawing/2014/main" id="{024CC2D3-D255-674E-5D3C-A040730AF4AA}"/>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67" name="Freeform: Shape 566">
                  <a:extLst>
                    <a:ext uri="{FF2B5EF4-FFF2-40B4-BE49-F238E27FC236}">
                      <a16:creationId xmlns:a16="http://schemas.microsoft.com/office/drawing/2014/main" id="{7CA9419B-3ACB-D751-E419-DB264D9115BB}"/>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68" name="Freeform: Shape 567">
                  <a:extLst>
                    <a:ext uri="{FF2B5EF4-FFF2-40B4-BE49-F238E27FC236}">
                      <a16:creationId xmlns:a16="http://schemas.microsoft.com/office/drawing/2014/main" id="{EFCD6496-5DD2-FB14-4DB4-EDAA0740E319}"/>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69" name="Freeform: Shape 568">
                  <a:extLst>
                    <a:ext uri="{FF2B5EF4-FFF2-40B4-BE49-F238E27FC236}">
                      <a16:creationId xmlns:a16="http://schemas.microsoft.com/office/drawing/2014/main" id="{46E46334-1218-209F-8EC3-C23BAA0E51C2}"/>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0" name="Freeform: Shape 569">
                  <a:extLst>
                    <a:ext uri="{FF2B5EF4-FFF2-40B4-BE49-F238E27FC236}">
                      <a16:creationId xmlns:a16="http://schemas.microsoft.com/office/drawing/2014/main" id="{B27F0E36-88D2-C956-27EC-01AB753FCA37}"/>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1" name="Freeform: Shape 570">
                  <a:extLst>
                    <a:ext uri="{FF2B5EF4-FFF2-40B4-BE49-F238E27FC236}">
                      <a16:creationId xmlns:a16="http://schemas.microsoft.com/office/drawing/2014/main" id="{C0EC227C-2A88-3EC2-C10A-56ECC2C01252}"/>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2" name="Freeform: Shape 571">
                  <a:extLst>
                    <a:ext uri="{FF2B5EF4-FFF2-40B4-BE49-F238E27FC236}">
                      <a16:creationId xmlns:a16="http://schemas.microsoft.com/office/drawing/2014/main" id="{28E87372-D259-5F62-C685-7BB7951D5B17}"/>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3" name="Freeform: Shape 572">
                  <a:extLst>
                    <a:ext uri="{FF2B5EF4-FFF2-40B4-BE49-F238E27FC236}">
                      <a16:creationId xmlns:a16="http://schemas.microsoft.com/office/drawing/2014/main" id="{F64F2391-F97A-9819-D851-C6F0AC4A64E1}"/>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4" name="Freeform: Shape 573">
                  <a:extLst>
                    <a:ext uri="{FF2B5EF4-FFF2-40B4-BE49-F238E27FC236}">
                      <a16:creationId xmlns:a16="http://schemas.microsoft.com/office/drawing/2014/main" id="{76DAA388-4F11-E0C0-7ACA-0B42D6F4DF04}"/>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5" name="Freeform: Shape 574">
                  <a:extLst>
                    <a:ext uri="{FF2B5EF4-FFF2-40B4-BE49-F238E27FC236}">
                      <a16:creationId xmlns:a16="http://schemas.microsoft.com/office/drawing/2014/main" id="{766C4613-77A9-BAB2-BDEF-C22C2B4C740F}"/>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6" name="Freeform: Shape 575">
                  <a:extLst>
                    <a:ext uri="{FF2B5EF4-FFF2-40B4-BE49-F238E27FC236}">
                      <a16:creationId xmlns:a16="http://schemas.microsoft.com/office/drawing/2014/main" id="{0F41E355-1B53-1C16-CECA-F43A00F01E53}"/>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7" name="Freeform: Shape 576">
                  <a:extLst>
                    <a:ext uri="{FF2B5EF4-FFF2-40B4-BE49-F238E27FC236}">
                      <a16:creationId xmlns:a16="http://schemas.microsoft.com/office/drawing/2014/main" id="{57EC165B-EA63-B8E5-F75E-A51AFD12E5D1}"/>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8" name="Freeform: Shape 577">
                  <a:extLst>
                    <a:ext uri="{FF2B5EF4-FFF2-40B4-BE49-F238E27FC236}">
                      <a16:creationId xmlns:a16="http://schemas.microsoft.com/office/drawing/2014/main" id="{E34EC16C-2339-6C47-6775-D0BBA8169B01}"/>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79" name="Freeform: Shape 578">
                  <a:extLst>
                    <a:ext uri="{FF2B5EF4-FFF2-40B4-BE49-F238E27FC236}">
                      <a16:creationId xmlns:a16="http://schemas.microsoft.com/office/drawing/2014/main" id="{0CFDBEDE-2331-08FC-6630-A9A610E1AC25}"/>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0" name="Freeform: Shape 579">
                  <a:extLst>
                    <a:ext uri="{FF2B5EF4-FFF2-40B4-BE49-F238E27FC236}">
                      <a16:creationId xmlns:a16="http://schemas.microsoft.com/office/drawing/2014/main" id="{4C8D1AA5-2AD2-C0EF-41D9-99F0A2612921}"/>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1" name="Freeform: Shape 580">
                  <a:extLst>
                    <a:ext uri="{FF2B5EF4-FFF2-40B4-BE49-F238E27FC236}">
                      <a16:creationId xmlns:a16="http://schemas.microsoft.com/office/drawing/2014/main" id="{E56624A1-8D36-B3A9-EE85-E8C402AF0D74}"/>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2" name="Freeform: Shape 581">
                  <a:extLst>
                    <a:ext uri="{FF2B5EF4-FFF2-40B4-BE49-F238E27FC236}">
                      <a16:creationId xmlns:a16="http://schemas.microsoft.com/office/drawing/2014/main" id="{94D03391-0E09-BB01-A6CA-39A98ED6DEC5}"/>
                    </a:ext>
                  </a:extLst>
                </p:cNvPr>
                <p:cNvSpPr/>
                <p:nvPr/>
              </p:nvSpPr>
              <p:spPr>
                <a:xfrm>
                  <a:off x="1195611" y="1425092"/>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3" name="Freeform: Shape 582">
                  <a:extLst>
                    <a:ext uri="{FF2B5EF4-FFF2-40B4-BE49-F238E27FC236}">
                      <a16:creationId xmlns:a16="http://schemas.microsoft.com/office/drawing/2014/main" id="{4B89B076-6203-C929-48A0-BE30985E7576}"/>
                    </a:ext>
                  </a:extLst>
                </p:cNvPr>
                <p:cNvSpPr/>
                <p:nvPr/>
              </p:nvSpPr>
              <p:spPr>
                <a:xfrm>
                  <a:off x="1216391" y="1406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4" name="Freeform: Shape 583">
                  <a:extLst>
                    <a:ext uri="{FF2B5EF4-FFF2-40B4-BE49-F238E27FC236}">
                      <a16:creationId xmlns:a16="http://schemas.microsoft.com/office/drawing/2014/main" id="{5D476C1D-E9E4-A40D-57B8-692FC13CEA0A}"/>
                    </a:ext>
                  </a:extLst>
                </p:cNvPr>
                <p:cNvSpPr/>
                <p:nvPr/>
              </p:nvSpPr>
              <p:spPr>
                <a:xfrm>
                  <a:off x="1530630" y="172425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5" name="Freeform: Shape 584">
                  <a:extLst>
                    <a:ext uri="{FF2B5EF4-FFF2-40B4-BE49-F238E27FC236}">
                      <a16:creationId xmlns:a16="http://schemas.microsoft.com/office/drawing/2014/main" id="{91556C7B-3331-B5C1-FB42-44C748231B9B}"/>
                    </a:ext>
                  </a:extLst>
                </p:cNvPr>
                <p:cNvSpPr/>
                <p:nvPr/>
              </p:nvSpPr>
              <p:spPr>
                <a:xfrm>
                  <a:off x="1551409" y="170564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6" name="Freeform: Shape 585">
                  <a:extLst>
                    <a:ext uri="{FF2B5EF4-FFF2-40B4-BE49-F238E27FC236}">
                      <a16:creationId xmlns:a16="http://schemas.microsoft.com/office/drawing/2014/main" id="{F11E9BE7-5160-7C87-CAE1-8A9010DEC334}"/>
                    </a:ext>
                  </a:extLst>
                </p:cNvPr>
                <p:cNvSpPr/>
                <p:nvPr/>
              </p:nvSpPr>
              <p:spPr>
                <a:xfrm>
                  <a:off x="1692062" y="1848405"/>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7" name="Freeform: Shape 586">
                  <a:extLst>
                    <a:ext uri="{FF2B5EF4-FFF2-40B4-BE49-F238E27FC236}">
                      <a16:creationId xmlns:a16="http://schemas.microsoft.com/office/drawing/2014/main" id="{CA862F9D-FF5A-A03F-0776-915329E893AA}"/>
                    </a:ext>
                  </a:extLst>
                </p:cNvPr>
                <p:cNvSpPr/>
                <p:nvPr/>
              </p:nvSpPr>
              <p:spPr>
                <a:xfrm>
                  <a:off x="1712841" y="1829795"/>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8" name="Freeform: Shape 587">
                  <a:extLst>
                    <a:ext uri="{FF2B5EF4-FFF2-40B4-BE49-F238E27FC236}">
                      <a16:creationId xmlns:a16="http://schemas.microsoft.com/office/drawing/2014/main" id="{BC05A8EA-2D30-50A8-CCDE-994CDA1FE3D4}"/>
                    </a:ext>
                  </a:extLst>
                </p:cNvPr>
                <p:cNvSpPr/>
                <p:nvPr/>
              </p:nvSpPr>
              <p:spPr>
                <a:xfrm>
                  <a:off x="1817729" y="186637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89" name="Freeform: Shape 588">
                  <a:extLst>
                    <a:ext uri="{FF2B5EF4-FFF2-40B4-BE49-F238E27FC236}">
                      <a16:creationId xmlns:a16="http://schemas.microsoft.com/office/drawing/2014/main" id="{1EC5B983-AAD1-31A8-CB33-9C147C417204}"/>
                    </a:ext>
                  </a:extLst>
                </p:cNvPr>
                <p:cNvSpPr/>
                <p:nvPr/>
              </p:nvSpPr>
              <p:spPr>
                <a:xfrm>
                  <a:off x="1838509" y="184763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0" name="Freeform: Shape 589">
                  <a:extLst>
                    <a:ext uri="{FF2B5EF4-FFF2-40B4-BE49-F238E27FC236}">
                      <a16:creationId xmlns:a16="http://schemas.microsoft.com/office/drawing/2014/main" id="{B7FF1493-AFC0-939A-CE96-0C1DBC26FA71}"/>
                    </a:ext>
                  </a:extLst>
                </p:cNvPr>
                <p:cNvSpPr/>
                <p:nvPr/>
              </p:nvSpPr>
              <p:spPr>
                <a:xfrm>
                  <a:off x="1895476" y="211965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1" name="Freeform: Shape 590">
                  <a:extLst>
                    <a:ext uri="{FF2B5EF4-FFF2-40B4-BE49-F238E27FC236}">
                      <a16:creationId xmlns:a16="http://schemas.microsoft.com/office/drawing/2014/main" id="{056FBFF2-B6F3-1335-D0DC-9FEEBB8DD9EA}"/>
                    </a:ext>
                  </a:extLst>
                </p:cNvPr>
                <p:cNvSpPr/>
                <p:nvPr/>
              </p:nvSpPr>
              <p:spPr>
                <a:xfrm>
                  <a:off x="1916256" y="210091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2" name="Freeform: Shape 591">
                  <a:extLst>
                    <a:ext uri="{FF2B5EF4-FFF2-40B4-BE49-F238E27FC236}">
                      <a16:creationId xmlns:a16="http://schemas.microsoft.com/office/drawing/2014/main" id="{C75531E3-B9A3-6C28-0FEF-07CF0A5FC427}"/>
                    </a:ext>
                  </a:extLst>
                </p:cNvPr>
                <p:cNvSpPr/>
                <p:nvPr/>
              </p:nvSpPr>
              <p:spPr>
                <a:xfrm>
                  <a:off x="1907492" y="215623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3" name="Freeform: Shape 592">
                  <a:extLst>
                    <a:ext uri="{FF2B5EF4-FFF2-40B4-BE49-F238E27FC236}">
                      <a16:creationId xmlns:a16="http://schemas.microsoft.com/office/drawing/2014/main" id="{444FF0AC-8E11-818F-6268-40A95D95C2F1}"/>
                    </a:ext>
                  </a:extLst>
                </p:cNvPr>
                <p:cNvSpPr/>
                <p:nvPr/>
              </p:nvSpPr>
              <p:spPr>
                <a:xfrm>
                  <a:off x="1928130" y="213749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4" name="Freeform: Shape 593">
                  <a:extLst>
                    <a:ext uri="{FF2B5EF4-FFF2-40B4-BE49-F238E27FC236}">
                      <a16:creationId xmlns:a16="http://schemas.microsoft.com/office/drawing/2014/main" id="{25F1A4D8-ECB8-8B9D-1FBB-2FF8ED61A011}"/>
                    </a:ext>
                  </a:extLst>
                </p:cNvPr>
                <p:cNvSpPr/>
                <p:nvPr/>
              </p:nvSpPr>
              <p:spPr>
                <a:xfrm>
                  <a:off x="2122921" y="230409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5" name="Freeform: Shape 594">
                  <a:extLst>
                    <a:ext uri="{FF2B5EF4-FFF2-40B4-BE49-F238E27FC236}">
                      <a16:creationId xmlns:a16="http://schemas.microsoft.com/office/drawing/2014/main" id="{2AA8CA16-C64E-D392-01DF-11B463358F34}"/>
                    </a:ext>
                  </a:extLst>
                </p:cNvPr>
                <p:cNvSpPr/>
                <p:nvPr/>
              </p:nvSpPr>
              <p:spPr>
                <a:xfrm>
                  <a:off x="2143559" y="228548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6" name="Freeform: Shape 595">
                  <a:extLst>
                    <a:ext uri="{FF2B5EF4-FFF2-40B4-BE49-F238E27FC236}">
                      <a16:creationId xmlns:a16="http://schemas.microsoft.com/office/drawing/2014/main" id="{A6395CE0-5A19-DD4C-095F-DCAD5F65137B}"/>
                    </a:ext>
                  </a:extLst>
                </p:cNvPr>
                <p:cNvSpPr/>
                <p:nvPr/>
              </p:nvSpPr>
              <p:spPr>
                <a:xfrm>
                  <a:off x="2206605" y="239765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7" name="Freeform: Shape 596">
                  <a:extLst>
                    <a:ext uri="{FF2B5EF4-FFF2-40B4-BE49-F238E27FC236}">
                      <a16:creationId xmlns:a16="http://schemas.microsoft.com/office/drawing/2014/main" id="{16335197-A268-965E-0101-80766C3D9932}"/>
                    </a:ext>
                  </a:extLst>
                </p:cNvPr>
                <p:cNvSpPr/>
                <p:nvPr/>
              </p:nvSpPr>
              <p:spPr>
                <a:xfrm>
                  <a:off x="2227244" y="237904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8" name="Freeform: Shape 597">
                  <a:extLst>
                    <a:ext uri="{FF2B5EF4-FFF2-40B4-BE49-F238E27FC236}">
                      <a16:creationId xmlns:a16="http://schemas.microsoft.com/office/drawing/2014/main" id="{C1A5EB69-061B-1638-04F7-F1B38EA2FADE}"/>
                    </a:ext>
                  </a:extLst>
                </p:cNvPr>
                <p:cNvSpPr/>
                <p:nvPr/>
              </p:nvSpPr>
              <p:spPr>
                <a:xfrm>
                  <a:off x="2218479"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99" name="Freeform: Shape 598">
                  <a:extLst>
                    <a:ext uri="{FF2B5EF4-FFF2-40B4-BE49-F238E27FC236}">
                      <a16:creationId xmlns:a16="http://schemas.microsoft.com/office/drawing/2014/main" id="{E22F6B91-BCD3-17F9-D7D2-ACA4F3D50451}"/>
                    </a:ext>
                  </a:extLst>
                </p:cNvPr>
                <p:cNvSpPr/>
                <p:nvPr/>
              </p:nvSpPr>
              <p:spPr>
                <a:xfrm>
                  <a:off x="2239259"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0" name="Freeform: Shape 599">
                  <a:extLst>
                    <a:ext uri="{FF2B5EF4-FFF2-40B4-BE49-F238E27FC236}">
                      <a16:creationId xmlns:a16="http://schemas.microsoft.com/office/drawing/2014/main" id="{6E929E0F-E0DE-8CC0-8C98-7E113BB58D7A}"/>
                    </a:ext>
                  </a:extLst>
                </p:cNvPr>
                <p:cNvSpPr/>
                <p:nvPr/>
              </p:nvSpPr>
              <p:spPr>
                <a:xfrm>
                  <a:off x="2230495"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1" name="Freeform: Shape 600">
                  <a:extLst>
                    <a:ext uri="{FF2B5EF4-FFF2-40B4-BE49-F238E27FC236}">
                      <a16:creationId xmlns:a16="http://schemas.microsoft.com/office/drawing/2014/main" id="{9EE77B7E-FBC6-AC78-19EA-0E0CCE9D8B90}"/>
                    </a:ext>
                  </a:extLst>
                </p:cNvPr>
                <p:cNvSpPr/>
                <p:nvPr/>
              </p:nvSpPr>
              <p:spPr>
                <a:xfrm>
                  <a:off x="2251275"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2" name="Freeform: Shape 601">
                  <a:extLst>
                    <a:ext uri="{FF2B5EF4-FFF2-40B4-BE49-F238E27FC236}">
                      <a16:creationId xmlns:a16="http://schemas.microsoft.com/office/drawing/2014/main" id="{692DBBB2-72B9-2B85-4735-0D65ABAA20B6}"/>
                    </a:ext>
                  </a:extLst>
                </p:cNvPr>
                <p:cNvSpPr/>
                <p:nvPr/>
              </p:nvSpPr>
              <p:spPr>
                <a:xfrm>
                  <a:off x="2236574"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3" name="Freeform: Shape 602">
                  <a:extLst>
                    <a:ext uri="{FF2B5EF4-FFF2-40B4-BE49-F238E27FC236}">
                      <a16:creationId xmlns:a16="http://schemas.microsoft.com/office/drawing/2014/main" id="{4EA86751-2E56-0855-40F7-187225707354}"/>
                    </a:ext>
                  </a:extLst>
                </p:cNvPr>
                <p:cNvSpPr/>
                <p:nvPr/>
              </p:nvSpPr>
              <p:spPr>
                <a:xfrm>
                  <a:off x="2257212"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4" name="Freeform: Shape 603">
                  <a:extLst>
                    <a:ext uri="{FF2B5EF4-FFF2-40B4-BE49-F238E27FC236}">
                      <a16:creationId xmlns:a16="http://schemas.microsoft.com/office/drawing/2014/main" id="{51754AD2-6E69-E178-40FA-0DBB71554B65}"/>
                    </a:ext>
                  </a:extLst>
                </p:cNvPr>
                <p:cNvSpPr/>
                <p:nvPr/>
              </p:nvSpPr>
              <p:spPr>
                <a:xfrm>
                  <a:off x="2236574"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5" name="Freeform: Shape 604">
                  <a:extLst>
                    <a:ext uri="{FF2B5EF4-FFF2-40B4-BE49-F238E27FC236}">
                      <a16:creationId xmlns:a16="http://schemas.microsoft.com/office/drawing/2014/main" id="{8895C023-5821-B1C0-15CE-3CD926BADB1A}"/>
                    </a:ext>
                  </a:extLst>
                </p:cNvPr>
                <p:cNvSpPr/>
                <p:nvPr/>
              </p:nvSpPr>
              <p:spPr>
                <a:xfrm>
                  <a:off x="2257212"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6" name="Freeform: Shape 605">
                  <a:extLst>
                    <a:ext uri="{FF2B5EF4-FFF2-40B4-BE49-F238E27FC236}">
                      <a16:creationId xmlns:a16="http://schemas.microsoft.com/office/drawing/2014/main" id="{2D1A9F5D-C0BB-C340-9030-CD02A28066CD}"/>
                    </a:ext>
                  </a:extLst>
                </p:cNvPr>
                <p:cNvSpPr/>
                <p:nvPr/>
              </p:nvSpPr>
              <p:spPr>
                <a:xfrm>
                  <a:off x="2236574"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7" name="Freeform: Shape 606">
                  <a:extLst>
                    <a:ext uri="{FF2B5EF4-FFF2-40B4-BE49-F238E27FC236}">
                      <a16:creationId xmlns:a16="http://schemas.microsoft.com/office/drawing/2014/main" id="{95DD3417-0C8B-B968-88DF-664677F33FDB}"/>
                    </a:ext>
                  </a:extLst>
                </p:cNvPr>
                <p:cNvSpPr/>
                <p:nvPr/>
              </p:nvSpPr>
              <p:spPr>
                <a:xfrm>
                  <a:off x="2257212"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8" name="Freeform: Shape 607">
                  <a:extLst>
                    <a:ext uri="{FF2B5EF4-FFF2-40B4-BE49-F238E27FC236}">
                      <a16:creationId xmlns:a16="http://schemas.microsoft.com/office/drawing/2014/main" id="{78996BC7-4E90-067A-2C9D-7ADCC2E86031}"/>
                    </a:ext>
                  </a:extLst>
                </p:cNvPr>
                <p:cNvSpPr/>
                <p:nvPr/>
              </p:nvSpPr>
              <p:spPr>
                <a:xfrm>
                  <a:off x="2254526" y="241664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09" name="Freeform: Shape 608">
                  <a:extLst>
                    <a:ext uri="{FF2B5EF4-FFF2-40B4-BE49-F238E27FC236}">
                      <a16:creationId xmlns:a16="http://schemas.microsoft.com/office/drawing/2014/main" id="{74355E37-ECFD-1583-6267-330AE08C8683}"/>
                    </a:ext>
                  </a:extLst>
                </p:cNvPr>
                <p:cNvSpPr/>
                <p:nvPr/>
              </p:nvSpPr>
              <p:spPr>
                <a:xfrm>
                  <a:off x="2275165" y="239790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0" name="Freeform: Shape 609">
                  <a:extLst>
                    <a:ext uri="{FF2B5EF4-FFF2-40B4-BE49-F238E27FC236}">
                      <a16:creationId xmlns:a16="http://schemas.microsoft.com/office/drawing/2014/main" id="{C88E6478-8A83-DF68-0B8A-009F2CF0771B}"/>
                    </a:ext>
                  </a:extLst>
                </p:cNvPr>
                <p:cNvSpPr/>
                <p:nvPr/>
              </p:nvSpPr>
              <p:spPr>
                <a:xfrm>
                  <a:off x="2284352" y="2437294"/>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1" name="Freeform: Shape 610">
                  <a:extLst>
                    <a:ext uri="{FF2B5EF4-FFF2-40B4-BE49-F238E27FC236}">
                      <a16:creationId xmlns:a16="http://schemas.microsoft.com/office/drawing/2014/main" id="{426872E0-F72E-F282-B12F-3C7635223221}"/>
                    </a:ext>
                  </a:extLst>
                </p:cNvPr>
                <p:cNvSpPr/>
                <p:nvPr/>
              </p:nvSpPr>
              <p:spPr>
                <a:xfrm>
                  <a:off x="2304991" y="241868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2" name="Freeform: Shape 611">
                  <a:extLst>
                    <a:ext uri="{FF2B5EF4-FFF2-40B4-BE49-F238E27FC236}">
                      <a16:creationId xmlns:a16="http://schemas.microsoft.com/office/drawing/2014/main" id="{AE0F2EBE-7213-23D9-A5FA-F41AE9B74FEE}"/>
                    </a:ext>
                  </a:extLst>
                </p:cNvPr>
                <p:cNvSpPr/>
                <p:nvPr/>
              </p:nvSpPr>
              <p:spPr>
                <a:xfrm>
                  <a:off x="2433909" y="2458326"/>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3" name="Freeform: Shape 612">
                  <a:extLst>
                    <a:ext uri="{FF2B5EF4-FFF2-40B4-BE49-F238E27FC236}">
                      <a16:creationId xmlns:a16="http://schemas.microsoft.com/office/drawing/2014/main" id="{8A3F2D8F-9BAF-A76B-0E8E-0F00AAA56CED}"/>
                    </a:ext>
                  </a:extLst>
                </p:cNvPr>
                <p:cNvSpPr/>
                <p:nvPr/>
              </p:nvSpPr>
              <p:spPr>
                <a:xfrm>
                  <a:off x="2454689" y="2439716"/>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4" name="Freeform: Shape 613">
                  <a:extLst>
                    <a:ext uri="{FF2B5EF4-FFF2-40B4-BE49-F238E27FC236}">
                      <a16:creationId xmlns:a16="http://schemas.microsoft.com/office/drawing/2014/main" id="{E65A3366-4611-09A4-4F51-7644087F46E6}"/>
                    </a:ext>
                  </a:extLst>
                </p:cNvPr>
                <p:cNvSpPr/>
                <p:nvPr/>
              </p:nvSpPr>
              <p:spPr>
                <a:xfrm>
                  <a:off x="2613435" y="247974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5" name="Freeform: Shape 614">
                  <a:extLst>
                    <a:ext uri="{FF2B5EF4-FFF2-40B4-BE49-F238E27FC236}">
                      <a16:creationId xmlns:a16="http://schemas.microsoft.com/office/drawing/2014/main" id="{D44C2039-70CE-8662-868A-AD5D7883F9A8}"/>
                    </a:ext>
                  </a:extLst>
                </p:cNvPr>
                <p:cNvSpPr/>
                <p:nvPr/>
              </p:nvSpPr>
              <p:spPr>
                <a:xfrm>
                  <a:off x="2634073" y="246100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6" name="Freeform: Shape 615">
                  <a:extLst>
                    <a:ext uri="{FF2B5EF4-FFF2-40B4-BE49-F238E27FC236}">
                      <a16:creationId xmlns:a16="http://schemas.microsoft.com/office/drawing/2014/main" id="{9E7E9FAC-BE9A-2F3B-2D1D-A8E120E27E56}"/>
                    </a:ext>
                  </a:extLst>
                </p:cNvPr>
                <p:cNvSpPr/>
                <p:nvPr/>
              </p:nvSpPr>
              <p:spPr>
                <a:xfrm>
                  <a:off x="2745040" y="25015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7" name="Freeform: Shape 616">
                  <a:extLst>
                    <a:ext uri="{FF2B5EF4-FFF2-40B4-BE49-F238E27FC236}">
                      <a16:creationId xmlns:a16="http://schemas.microsoft.com/office/drawing/2014/main" id="{68FC3AC5-BEA6-4278-6590-0FC8AAD7AE8C}"/>
                    </a:ext>
                  </a:extLst>
                </p:cNvPr>
                <p:cNvSpPr/>
                <p:nvPr/>
              </p:nvSpPr>
              <p:spPr>
                <a:xfrm>
                  <a:off x="2765678" y="2482799"/>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8" name="Freeform: Shape 617">
                  <a:extLst>
                    <a:ext uri="{FF2B5EF4-FFF2-40B4-BE49-F238E27FC236}">
                      <a16:creationId xmlns:a16="http://schemas.microsoft.com/office/drawing/2014/main" id="{1A337551-EEB8-C337-B777-081FB36015F4}"/>
                    </a:ext>
                  </a:extLst>
                </p:cNvPr>
                <p:cNvSpPr/>
                <p:nvPr/>
              </p:nvSpPr>
              <p:spPr>
                <a:xfrm>
                  <a:off x="2768929" y="25235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19" name="Freeform: Shape 618">
                  <a:extLst>
                    <a:ext uri="{FF2B5EF4-FFF2-40B4-BE49-F238E27FC236}">
                      <a16:creationId xmlns:a16="http://schemas.microsoft.com/office/drawing/2014/main" id="{C0997592-74E5-63BC-481A-301462BD3929}"/>
                    </a:ext>
                  </a:extLst>
                </p:cNvPr>
                <p:cNvSpPr/>
                <p:nvPr/>
              </p:nvSpPr>
              <p:spPr>
                <a:xfrm>
                  <a:off x="2789568" y="250497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0" name="Freeform: Shape 619">
                  <a:extLst>
                    <a:ext uri="{FF2B5EF4-FFF2-40B4-BE49-F238E27FC236}">
                      <a16:creationId xmlns:a16="http://schemas.microsoft.com/office/drawing/2014/main" id="{5EA15276-52F2-19AD-9915-D5710124C65C}"/>
                    </a:ext>
                  </a:extLst>
                </p:cNvPr>
                <p:cNvSpPr/>
                <p:nvPr/>
              </p:nvSpPr>
              <p:spPr>
                <a:xfrm>
                  <a:off x="2798755" y="25235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1" name="Freeform: Shape 620">
                  <a:extLst>
                    <a:ext uri="{FF2B5EF4-FFF2-40B4-BE49-F238E27FC236}">
                      <a16:creationId xmlns:a16="http://schemas.microsoft.com/office/drawing/2014/main" id="{F17EB2FD-9ED8-A27E-944D-B1C7168EDA89}"/>
                    </a:ext>
                  </a:extLst>
                </p:cNvPr>
                <p:cNvSpPr/>
                <p:nvPr/>
              </p:nvSpPr>
              <p:spPr>
                <a:xfrm>
                  <a:off x="2819535" y="250497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2" name="Freeform: Shape 621">
                  <a:extLst>
                    <a:ext uri="{FF2B5EF4-FFF2-40B4-BE49-F238E27FC236}">
                      <a16:creationId xmlns:a16="http://schemas.microsoft.com/office/drawing/2014/main" id="{67FB330B-2A8F-9552-5A0C-D9D8D365AF6C}"/>
                    </a:ext>
                  </a:extLst>
                </p:cNvPr>
                <p:cNvSpPr/>
                <p:nvPr/>
              </p:nvSpPr>
              <p:spPr>
                <a:xfrm>
                  <a:off x="2810771" y="2523588"/>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3" name="Freeform: Shape 622">
                  <a:extLst>
                    <a:ext uri="{FF2B5EF4-FFF2-40B4-BE49-F238E27FC236}">
                      <a16:creationId xmlns:a16="http://schemas.microsoft.com/office/drawing/2014/main" id="{F2C9879F-AD07-FBAD-D0AF-ABD119279117}"/>
                    </a:ext>
                  </a:extLst>
                </p:cNvPr>
                <p:cNvSpPr/>
                <p:nvPr/>
              </p:nvSpPr>
              <p:spPr>
                <a:xfrm>
                  <a:off x="2831409" y="250497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4" name="Freeform: Shape 623">
                  <a:extLst>
                    <a:ext uri="{FF2B5EF4-FFF2-40B4-BE49-F238E27FC236}">
                      <a16:creationId xmlns:a16="http://schemas.microsoft.com/office/drawing/2014/main" id="{8289C6F3-B740-BA47-4C73-80909CA7737B}"/>
                    </a:ext>
                  </a:extLst>
                </p:cNvPr>
                <p:cNvSpPr/>
                <p:nvPr/>
              </p:nvSpPr>
              <p:spPr>
                <a:xfrm>
                  <a:off x="3379031" y="26402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5" name="Freeform: Shape 624">
                  <a:extLst>
                    <a:ext uri="{FF2B5EF4-FFF2-40B4-BE49-F238E27FC236}">
                      <a16:creationId xmlns:a16="http://schemas.microsoft.com/office/drawing/2014/main" id="{019A730D-0EC6-3F07-1D49-41D355552B5F}"/>
                    </a:ext>
                  </a:extLst>
                </p:cNvPr>
                <p:cNvSpPr/>
                <p:nvPr/>
              </p:nvSpPr>
              <p:spPr>
                <a:xfrm>
                  <a:off x="3399811" y="2621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6" name="Freeform: Shape 625">
                  <a:extLst>
                    <a:ext uri="{FF2B5EF4-FFF2-40B4-BE49-F238E27FC236}">
                      <a16:creationId xmlns:a16="http://schemas.microsoft.com/office/drawing/2014/main" id="{DC9CF77E-EBF3-A40B-C294-1CCF284F2E6A}"/>
                    </a:ext>
                  </a:extLst>
                </p:cNvPr>
                <p:cNvSpPr/>
                <p:nvPr/>
              </p:nvSpPr>
              <p:spPr>
                <a:xfrm>
                  <a:off x="3409000" y="2640219"/>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7" name="Freeform: Shape 626">
                  <a:extLst>
                    <a:ext uri="{FF2B5EF4-FFF2-40B4-BE49-F238E27FC236}">
                      <a16:creationId xmlns:a16="http://schemas.microsoft.com/office/drawing/2014/main" id="{A692264C-45A6-904B-7D68-0A0A068DBA5C}"/>
                    </a:ext>
                  </a:extLst>
                </p:cNvPr>
                <p:cNvSpPr/>
                <p:nvPr/>
              </p:nvSpPr>
              <p:spPr>
                <a:xfrm>
                  <a:off x="3429638" y="262148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8" name="Freeform: Shape 627">
                  <a:extLst>
                    <a:ext uri="{FF2B5EF4-FFF2-40B4-BE49-F238E27FC236}">
                      <a16:creationId xmlns:a16="http://schemas.microsoft.com/office/drawing/2014/main" id="{458C6A96-143A-06A9-140F-9CAABAEDF327}"/>
                    </a:ext>
                  </a:extLst>
                </p:cNvPr>
                <p:cNvSpPr/>
                <p:nvPr/>
              </p:nvSpPr>
              <p:spPr>
                <a:xfrm>
                  <a:off x="3737940" y="2737476"/>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29" name="Freeform: Shape 628">
                  <a:extLst>
                    <a:ext uri="{FF2B5EF4-FFF2-40B4-BE49-F238E27FC236}">
                      <a16:creationId xmlns:a16="http://schemas.microsoft.com/office/drawing/2014/main" id="{21681A6D-6775-EF6C-25BD-4AFFD0894510}"/>
                    </a:ext>
                  </a:extLst>
                </p:cNvPr>
                <p:cNvSpPr/>
                <p:nvPr/>
              </p:nvSpPr>
              <p:spPr>
                <a:xfrm>
                  <a:off x="3758720" y="2718738"/>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0" name="Freeform: Shape 629">
                  <a:extLst>
                    <a:ext uri="{FF2B5EF4-FFF2-40B4-BE49-F238E27FC236}">
                      <a16:creationId xmlns:a16="http://schemas.microsoft.com/office/drawing/2014/main" id="{B3E6EBCC-A81B-E382-6BB2-05EDB8D74B2B}"/>
                    </a:ext>
                  </a:extLst>
                </p:cNvPr>
                <p:cNvSpPr/>
                <p:nvPr/>
              </p:nvSpPr>
              <p:spPr>
                <a:xfrm>
                  <a:off x="3881560" y="276233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1" name="Freeform: Shape 630">
                  <a:extLst>
                    <a:ext uri="{FF2B5EF4-FFF2-40B4-BE49-F238E27FC236}">
                      <a16:creationId xmlns:a16="http://schemas.microsoft.com/office/drawing/2014/main" id="{FFB2B860-FD6D-DEE3-9A3E-F0ED83A137B4}"/>
                    </a:ext>
                  </a:extLst>
                </p:cNvPr>
                <p:cNvSpPr/>
                <p:nvPr/>
              </p:nvSpPr>
              <p:spPr>
                <a:xfrm>
                  <a:off x="3902198" y="2743721"/>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2" name="Freeform: Shape 631">
                  <a:extLst>
                    <a:ext uri="{FF2B5EF4-FFF2-40B4-BE49-F238E27FC236}">
                      <a16:creationId xmlns:a16="http://schemas.microsoft.com/office/drawing/2014/main" id="{97D976D2-86A7-2BB1-3DFF-1F27C02AEFDC}"/>
                    </a:ext>
                  </a:extLst>
                </p:cNvPr>
                <p:cNvSpPr/>
                <p:nvPr/>
              </p:nvSpPr>
              <p:spPr>
                <a:xfrm>
                  <a:off x="4306342" y="278795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3" name="Freeform: Shape 632">
                  <a:extLst>
                    <a:ext uri="{FF2B5EF4-FFF2-40B4-BE49-F238E27FC236}">
                      <a16:creationId xmlns:a16="http://schemas.microsoft.com/office/drawing/2014/main" id="{AFA82BD7-B255-6F9F-056E-E8F508C1835E}"/>
                    </a:ext>
                  </a:extLst>
                </p:cNvPr>
                <p:cNvSpPr/>
                <p:nvPr/>
              </p:nvSpPr>
              <p:spPr>
                <a:xfrm>
                  <a:off x="4326980" y="27692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4" name="Freeform: Shape 633">
                  <a:extLst>
                    <a:ext uri="{FF2B5EF4-FFF2-40B4-BE49-F238E27FC236}">
                      <a16:creationId xmlns:a16="http://schemas.microsoft.com/office/drawing/2014/main" id="{FB7AFCFE-F20A-14D8-A6C6-12A3360F971F}"/>
                    </a:ext>
                  </a:extLst>
                </p:cNvPr>
                <p:cNvSpPr/>
                <p:nvPr/>
              </p:nvSpPr>
              <p:spPr>
                <a:xfrm>
                  <a:off x="4395963" y="2787951"/>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5" name="Freeform: Shape 634">
                  <a:extLst>
                    <a:ext uri="{FF2B5EF4-FFF2-40B4-BE49-F238E27FC236}">
                      <a16:creationId xmlns:a16="http://schemas.microsoft.com/office/drawing/2014/main" id="{AD1F3B70-345E-854B-DAFB-6AECB3031042}"/>
                    </a:ext>
                  </a:extLst>
                </p:cNvPr>
                <p:cNvSpPr/>
                <p:nvPr/>
              </p:nvSpPr>
              <p:spPr>
                <a:xfrm>
                  <a:off x="4416743" y="2769214"/>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6" name="Freeform: Shape 635">
                  <a:extLst>
                    <a:ext uri="{FF2B5EF4-FFF2-40B4-BE49-F238E27FC236}">
                      <a16:creationId xmlns:a16="http://schemas.microsoft.com/office/drawing/2014/main" id="{57E175F9-6BE5-92A5-BFF4-76C142CE8539}"/>
                    </a:ext>
                  </a:extLst>
                </p:cNvPr>
                <p:cNvSpPr/>
                <p:nvPr/>
              </p:nvSpPr>
              <p:spPr>
                <a:xfrm>
                  <a:off x="4527568"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7" name="Freeform: Shape 636">
                  <a:extLst>
                    <a:ext uri="{FF2B5EF4-FFF2-40B4-BE49-F238E27FC236}">
                      <a16:creationId xmlns:a16="http://schemas.microsoft.com/office/drawing/2014/main" id="{0B3AEDA6-CC47-5A4F-2678-FBDC34E243CB}"/>
                    </a:ext>
                  </a:extLst>
                </p:cNvPr>
                <p:cNvSpPr/>
                <p:nvPr/>
              </p:nvSpPr>
              <p:spPr>
                <a:xfrm>
                  <a:off x="4548347"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8" name="Freeform: Shape 637">
                  <a:extLst>
                    <a:ext uri="{FF2B5EF4-FFF2-40B4-BE49-F238E27FC236}">
                      <a16:creationId xmlns:a16="http://schemas.microsoft.com/office/drawing/2014/main" id="{674B9499-6205-DFE5-BD98-FE912E3F05C4}"/>
                    </a:ext>
                  </a:extLst>
                </p:cNvPr>
                <p:cNvSpPr/>
                <p:nvPr/>
              </p:nvSpPr>
              <p:spPr>
                <a:xfrm>
                  <a:off x="4593440"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39" name="Freeform: Shape 638">
                  <a:extLst>
                    <a:ext uri="{FF2B5EF4-FFF2-40B4-BE49-F238E27FC236}">
                      <a16:creationId xmlns:a16="http://schemas.microsoft.com/office/drawing/2014/main" id="{860253C9-6972-F761-973B-632A5ADC58D2}"/>
                    </a:ext>
                  </a:extLst>
                </p:cNvPr>
                <p:cNvSpPr/>
                <p:nvPr/>
              </p:nvSpPr>
              <p:spPr>
                <a:xfrm>
                  <a:off x="461407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0" name="Freeform: Shape 639">
                  <a:extLst>
                    <a:ext uri="{FF2B5EF4-FFF2-40B4-BE49-F238E27FC236}">
                      <a16:creationId xmlns:a16="http://schemas.microsoft.com/office/drawing/2014/main" id="{C44498FB-C3AB-63ED-FDE0-8F2B88DAEC43}"/>
                    </a:ext>
                  </a:extLst>
                </p:cNvPr>
                <p:cNvSpPr/>
                <p:nvPr/>
              </p:nvSpPr>
              <p:spPr>
                <a:xfrm>
                  <a:off x="4593440"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1" name="Freeform: Shape 640">
                  <a:extLst>
                    <a:ext uri="{FF2B5EF4-FFF2-40B4-BE49-F238E27FC236}">
                      <a16:creationId xmlns:a16="http://schemas.microsoft.com/office/drawing/2014/main" id="{F6682C86-E4F6-09DC-4EF7-E07B8FD72A66}"/>
                    </a:ext>
                  </a:extLst>
                </p:cNvPr>
                <p:cNvSpPr/>
                <p:nvPr/>
              </p:nvSpPr>
              <p:spPr>
                <a:xfrm>
                  <a:off x="461407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2" name="Freeform: Shape 641">
                  <a:extLst>
                    <a:ext uri="{FF2B5EF4-FFF2-40B4-BE49-F238E27FC236}">
                      <a16:creationId xmlns:a16="http://schemas.microsoft.com/office/drawing/2014/main" id="{97CFBE61-0C39-8133-A4CE-6E310E5C3B6F}"/>
                    </a:ext>
                  </a:extLst>
                </p:cNvPr>
                <p:cNvSpPr/>
                <p:nvPr/>
              </p:nvSpPr>
              <p:spPr>
                <a:xfrm>
                  <a:off x="4796855"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3" name="Freeform: Shape 642">
                  <a:extLst>
                    <a:ext uri="{FF2B5EF4-FFF2-40B4-BE49-F238E27FC236}">
                      <a16:creationId xmlns:a16="http://schemas.microsoft.com/office/drawing/2014/main" id="{4D5C69FE-FD41-CD5A-F4C3-A9E40B70D7AD}"/>
                    </a:ext>
                  </a:extLst>
                </p:cNvPr>
                <p:cNvSpPr/>
                <p:nvPr/>
              </p:nvSpPr>
              <p:spPr>
                <a:xfrm>
                  <a:off x="4817494"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4" name="Freeform: Shape 643">
                  <a:extLst>
                    <a:ext uri="{FF2B5EF4-FFF2-40B4-BE49-F238E27FC236}">
                      <a16:creationId xmlns:a16="http://schemas.microsoft.com/office/drawing/2014/main" id="{C6191DA6-1384-6991-A3E7-F8E89FA21323}"/>
                    </a:ext>
                  </a:extLst>
                </p:cNvPr>
                <p:cNvSpPr/>
                <p:nvPr/>
              </p:nvSpPr>
              <p:spPr>
                <a:xfrm>
                  <a:off x="482668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5" name="Freeform: Shape 644">
                  <a:extLst>
                    <a:ext uri="{FF2B5EF4-FFF2-40B4-BE49-F238E27FC236}">
                      <a16:creationId xmlns:a16="http://schemas.microsoft.com/office/drawing/2014/main" id="{4388DDF5-AD69-4BF2-84B2-97E6A435767C}"/>
                    </a:ext>
                  </a:extLst>
                </p:cNvPr>
                <p:cNvSpPr/>
                <p:nvPr/>
              </p:nvSpPr>
              <p:spPr>
                <a:xfrm>
                  <a:off x="4847461"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6" name="Freeform: Shape 645">
                  <a:extLst>
                    <a:ext uri="{FF2B5EF4-FFF2-40B4-BE49-F238E27FC236}">
                      <a16:creationId xmlns:a16="http://schemas.microsoft.com/office/drawing/2014/main" id="{24862A9F-87E3-AC9F-1195-2A2BCC459F15}"/>
                    </a:ext>
                  </a:extLst>
                </p:cNvPr>
                <p:cNvSpPr/>
                <p:nvPr/>
              </p:nvSpPr>
              <p:spPr>
                <a:xfrm>
                  <a:off x="4904429"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7" name="Freeform: Shape 646">
                  <a:extLst>
                    <a:ext uri="{FF2B5EF4-FFF2-40B4-BE49-F238E27FC236}">
                      <a16:creationId xmlns:a16="http://schemas.microsoft.com/office/drawing/2014/main" id="{62F9DEC9-D6CC-9E6E-7A7A-E3E4F810210D}"/>
                    </a:ext>
                  </a:extLst>
                </p:cNvPr>
                <p:cNvSpPr/>
                <p:nvPr/>
              </p:nvSpPr>
              <p:spPr>
                <a:xfrm>
                  <a:off x="4925208"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8" name="Freeform: Shape 647">
                  <a:extLst>
                    <a:ext uri="{FF2B5EF4-FFF2-40B4-BE49-F238E27FC236}">
                      <a16:creationId xmlns:a16="http://schemas.microsoft.com/office/drawing/2014/main" id="{83F74821-FA70-D872-F64D-F389AFC6379F}"/>
                    </a:ext>
                  </a:extLst>
                </p:cNvPr>
                <p:cNvSpPr/>
                <p:nvPr/>
              </p:nvSpPr>
              <p:spPr>
                <a:xfrm>
                  <a:off x="4910366"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49" name="Freeform: Shape 648">
                  <a:extLst>
                    <a:ext uri="{FF2B5EF4-FFF2-40B4-BE49-F238E27FC236}">
                      <a16:creationId xmlns:a16="http://schemas.microsoft.com/office/drawing/2014/main" id="{08399B51-65C6-7992-4A26-9838D1756FC6}"/>
                    </a:ext>
                  </a:extLst>
                </p:cNvPr>
                <p:cNvSpPr/>
                <p:nvPr/>
              </p:nvSpPr>
              <p:spPr>
                <a:xfrm>
                  <a:off x="4931145"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0" name="Freeform: Shape 649">
                  <a:extLst>
                    <a:ext uri="{FF2B5EF4-FFF2-40B4-BE49-F238E27FC236}">
                      <a16:creationId xmlns:a16="http://schemas.microsoft.com/office/drawing/2014/main" id="{BA306E26-35E4-CA9A-994B-B6E4BA459FCF}"/>
                    </a:ext>
                  </a:extLst>
                </p:cNvPr>
                <p:cNvSpPr/>
                <p:nvPr/>
              </p:nvSpPr>
              <p:spPr>
                <a:xfrm>
                  <a:off x="4916444"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1" name="Freeform: Shape 650">
                  <a:extLst>
                    <a:ext uri="{FF2B5EF4-FFF2-40B4-BE49-F238E27FC236}">
                      <a16:creationId xmlns:a16="http://schemas.microsoft.com/office/drawing/2014/main" id="{81841642-26FB-A608-1751-597C79579161}"/>
                    </a:ext>
                  </a:extLst>
                </p:cNvPr>
                <p:cNvSpPr/>
                <p:nvPr/>
              </p:nvSpPr>
              <p:spPr>
                <a:xfrm>
                  <a:off x="4937082"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2" name="Freeform: Shape 651">
                  <a:extLst>
                    <a:ext uri="{FF2B5EF4-FFF2-40B4-BE49-F238E27FC236}">
                      <a16:creationId xmlns:a16="http://schemas.microsoft.com/office/drawing/2014/main" id="{1C18E744-BB25-7E78-5657-D1BBD165E5BC}"/>
                    </a:ext>
                  </a:extLst>
                </p:cNvPr>
                <p:cNvSpPr/>
                <p:nvPr/>
              </p:nvSpPr>
              <p:spPr>
                <a:xfrm>
                  <a:off x="492238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3" name="Freeform: Shape 652">
                  <a:extLst>
                    <a:ext uri="{FF2B5EF4-FFF2-40B4-BE49-F238E27FC236}">
                      <a16:creationId xmlns:a16="http://schemas.microsoft.com/office/drawing/2014/main" id="{5B06C6AD-881C-2110-7392-74D83B3987CC}"/>
                    </a:ext>
                  </a:extLst>
                </p:cNvPr>
                <p:cNvSpPr/>
                <p:nvPr/>
              </p:nvSpPr>
              <p:spPr>
                <a:xfrm>
                  <a:off x="494301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4" name="Freeform: Shape 653">
                  <a:extLst>
                    <a:ext uri="{FF2B5EF4-FFF2-40B4-BE49-F238E27FC236}">
                      <a16:creationId xmlns:a16="http://schemas.microsoft.com/office/drawing/2014/main" id="{08D9E1BB-8BBC-9398-963B-DB139D391C3D}"/>
                    </a:ext>
                  </a:extLst>
                </p:cNvPr>
                <p:cNvSpPr/>
                <p:nvPr/>
              </p:nvSpPr>
              <p:spPr>
                <a:xfrm>
                  <a:off x="492238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5" name="Freeform: Shape 654">
                  <a:extLst>
                    <a:ext uri="{FF2B5EF4-FFF2-40B4-BE49-F238E27FC236}">
                      <a16:creationId xmlns:a16="http://schemas.microsoft.com/office/drawing/2014/main" id="{D81F34B7-C518-60BE-CF6D-480BC7231D68}"/>
                    </a:ext>
                  </a:extLst>
                </p:cNvPr>
                <p:cNvSpPr/>
                <p:nvPr/>
              </p:nvSpPr>
              <p:spPr>
                <a:xfrm>
                  <a:off x="4943019"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6" name="Freeform: Shape 655">
                  <a:extLst>
                    <a:ext uri="{FF2B5EF4-FFF2-40B4-BE49-F238E27FC236}">
                      <a16:creationId xmlns:a16="http://schemas.microsoft.com/office/drawing/2014/main" id="{0D603004-1696-0CCF-9ADB-C6ED7DAA6765}"/>
                    </a:ext>
                  </a:extLst>
                </p:cNvPr>
                <p:cNvSpPr/>
                <p:nvPr/>
              </p:nvSpPr>
              <p:spPr>
                <a:xfrm>
                  <a:off x="4928460" y="2868637"/>
                  <a:ext cx="41276" cy="12746"/>
                </a:xfrm>
                <a:custGeom>
                  <a:avLst/>
                  <a:gdLst>
                    <a:gd name="connsiteX0" fmla="*/ 0 w 40456"/>
                    <a:gd name="connsiteY0" fmla="*/ 0 h 13854"/>
                    <a:gd name="connsiteX1" fmla="*/ 40456 w 40456"/>
                    <a:gd name="connsiteY1" fmla="*/ 0 h 13854"/>
                  </a:gdLst>
                  <a:ahLst/>
                  <a:cxnLst>
                    <a:cxn ang="0">
                      <a:pos x="connsiteX0" y="connsiteY0"/>
                    </a:cxn>
                    <a:cxn ang="0">
                      <a:pos x="connsiteX1" y="connsiteY1"/>
                    </a:cxn>
                  </a:cxnLst>
                  <a:rect l="l" t="t" r="r" b="b"/>
                  <a:pathLst>
                    <a:path w="40456" h="13854">
                      <a:moveTo>
                        <a:pt x="0" y="0"/>
                      </a:moveTo>
                      <a:lnTo>
                        <a:pt x="40456"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7" name="Freeform: Shape 656">
                  <a:extLst>
                    <a:ext uri="{FF2B5EF4-FFF2-40B4-BE49-F238E27FC236}">
                      <a16:creationId xmlns:a16="http://schemas.microsoft.com/office/drawing/2014/main" id="{F8D0F2D4-A161-62C1-A820-2ACCAA6C80C8}"/>
                    </a:ext>
                  </a:extLst>
                </p:cNvPr>
                <p:cNvSpPr/>
                <p:nvPr/>
              </p:nvSpPr>
              <p:spPr>
                <a:xfrm>
                  <a:off x="4949098"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8" name="Freeform: Shape 657">
                  <a:extLst>
                    <a:ext uri="{FF2B5EF4-FFF2-40B4-BE49-F238E27FC236}">
                      <a16:creationId xmlns:a16="http://schemas.microsoft.com/office/drawing/2014/main" id="{EC495D3D-085F-4D24-7C4E-DC3CC053318C}"/>
                    </a:ext>
                  </a:extLst>
                </p:cNvPr>
                <p:cNvSpPr/>
                <p:nvPr/>
              </p:nvSpPr>
              <p:spPr>
                <a:xfrm>
                  <a:off x="4928460" y="2868637"/>
                  <a:ext cx="41276" cy="12746"/>
                </a:xfrm>
                <a:custGeom>
                  <a:avLst/>
                  <a:gdLst>
                    <a:gd name="connsiteX0" fmla="*/ 0 w 40456"/>
                    <a:gd name="connsiteY0" fmla="*/ 0 h 13854"/>
                    <a:gd name="connsiteX1" fmla="*/ 40456 w 40456"/>
                    <a:gd name="connsiteY1" fmla="*/ 0 h 13854"/>
                  </a:gdLst>
                  <a:ahLst/>
                  <a:cxnLst>
                    <a:cxn ang="0">
                      <a:pos x="connsiteX0" y="connsiteY0"/>
                    </a:cxn>
                    <a:cxn ang="0">
                      <a:pos x="connsiteX1" y="connsiteY1"/>
                    </a:cxn>
                  </a:cxnLst>
                  <a:rect l="l" t="t" r="r" b="b"/>
                  <a:pathLst>
                    <a:path w="40456" h="13854">
                      <a:moveTo>
                        <a:pt x="0" y="0"/>
                      </a:moveTo>
                      <a:lnTo>
                        <a:pt x="40456"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59" name="Freeform: Shape 658">
                  <a:extLst>
                    <a:ext uri="{FF2B5EF4-FFF2-40B4-BE49-F238E27FC236}">
                      <a16:creationId xmlns:a16="http://schemas.microsoft.com/office/drawing/2014/main" id="{C39078A3-41D9-C215-59A5-51BEB1A4930C}"/>
                    </a:ext>
                  </a:extLst>
                </p:cNvPr>
                <p:cNvSpPr/>
                <p:nvPr/>
              </p:nvSpPr>
              <p:spPr>
                <a:xfrm>
                  <a:off x="4949098"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0" name="Freeform: Shape 659">
                  <a:extLst>
                    <a:ext uri="{FF2B5EF4-FFF2-40B4-BE49-F238E27FC236}">
                      <a16:creationId xmlns:a16="http://schemas.microsoft.com/office/drawing/2014/main" id="{20247D60-7A1A-2389-D0B6-416D5A7DD226}"/>
                    </a:ext>
                  </a:extLst>
                </p:cNvPr>
                <p:cNvSpPr/>
                <p:nvPr/>
              </p:nvSpPr>
              <p:spPr>
                <a:xfrm>
                  <a:off x="4946271" y="2868637"/>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1" name="Freeform: Shape 660">
                  <a:extLst>
                    <a:ext uri="{FF2B5EF4-FFF2-40B4-BE49-F238E27FC236}">
                      <a16:creationId xmlns:a16="http://schemas.microsoft.com/office/drawing/2014/main" id="{0CBCF29C-7ACE-5AD5-E643-EE8AB86452C6}"/>
                    </a:ext>
                  </a:extLst>
                </p:cNvPr>
                <p:cNvSpPr/>
                <p:nvPr/>
              </p:nvSpPr>
              <p:spPr>
                <a:xfrm>
                  <a:off x="4967051" y="2850027"/>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2" name="Freeform: Shape 661">
                  <a:extLst>
                    <a:ext uri="{FF2B5EF4-FFF2-40B4-BE49-F238E27FC236}">
                      <a16:creationId xmlns:a16="http://schemas.microsoft.com/office/drawing/2014/main" id="{52C2A240-9F89-2349-C532-D11989297CF0}"/>
                    </a:ext>
                  </a:extLst>
                </p:cNvPr>
                <p:cNvSpPr/>
                <p:nvPr/>
              </p:nvSpPr>
              <p:spPr>
                <a:xfrm>
                  <a:off x="5059923"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3" name="Freeform: Shape 662">
                  <a:extLst>
                    <a:ext uri="{FF2B5EF4-FFF2-40B4-BE49-F238E27FC236}">
                      <a16:creationId xmlns:a16="http://schemas.microsoft.com/office/drawing/2014/main" id="{5F217B3A-6EC3-C1CC-59B8-AFFB60D84053}"/>
                    </a:ext>
                  </a:extLst>
                </p:cNvPr>
                <p:cNvSpPr/>
                <p:nvPr/>
              </p:nvSpPr>
              <p:spPr>
                <a:xfrm>
                  <a:off x="5080703"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4" name="Freeform: Shape 663">
                  <a:extLst>
                    <a:ext uri="{FF2B5EF4-FFF2-40B4-BE49-F238E27FC236}">
                      <a16:creationId xmlns:a16="http://schemas.microsoft.com/office/drawing/2014/main" id="{AA5831EA-0350-EE4B-7C74-785A93ACEFC3}"/>
                    </a:ext>
                  </a:extLst>
                </p:cNvPr>
                <p:cNvSpPr/>
                <p:nvPr/>
              </p:nvSpPr>
              <p:spPr>
                <a:xfrm>
                  <a:off x="5179653" y="2912103"/>
                  <a:ext cx="41276" cy="12746"/>
                </a:xfrm>
                <a:custGeom>
                  <a:avLst/>
                  <a:gdLst>
                    <a:gd name="connsiteX0" fmla="*/ 0 w 40456"/>
                    <a:gd name="connsiteY0" fmla="*/ 0 h 13854"/>
                    <a:gd name="connsiteX1" fmla="*/ 40456 w 40456"/>
                    <a:gd name="connsiteY1" fmla="*/ 0 h 13854"/>
                  </a:gdLst>
                  <a:ahLst/>
                  <a:cxnLst>
                    <a:cxn ang="0">
                      <a:pos x="connsiteX0" y="connsiteY0"/>
                    </a:cxn>
                    <a:cxn ang="0">
                      <a:pos x="connsiteX1" y="connsiteY1"/>
                    </a:cxn>
                  </a:cxnLst>
                  <a:rect l="l" t="t" r="r" b="b"/>
                  <a:pathLst>
                    <a:path w="40456" h="13854">
                      <a:moveTo>
                        <a:pt x="0" y="0"/>
                      </a:moveTo>
                      <a:lnTo>
                        <a:pt x="40456"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5" name="Freeform: Shape 664">
                  <a:extLst>
                    <a:ext uri="{FF2B5EF4-FFF2-40B4-BE49-F238E27FC236}">
                      <a16:creationId xmlns:a16="http://schemas.microsoft.com/office/drawing/2014/main" id="{1C88B36D-2AC0-56C4-DA13-5CCC318809C5}"/>
                    </a:ext>
                  </a:extLst>
                </p:cNvPr>
                <p:cNvSpPr/>
                <p:nvPr/>
              </p:nvSpPr>
              <p:spPr>
                <a:xfrm>
                  <a:off x="5200292"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6" name="Freeform: Shape 665">
                  <a:extLst>
                    <a:ext uri="{FF2B5EF4-FFF2-40B4-BE49-F238E27FC236}">
                      <a16:creationId xmlns:a16="http://schemas.microsoft.com/office/drawing/2014/main" id="{503A77A5-6EE7-2E25-86B6-C6D1F4E8798D}"/>
                    </a:ext>
                  </a:extLst>
                </p:cNvPr>
                <p:cNvSpPr/>
                <p:nvPr/>
              </p:nvSpPr>
              <p:spPr>
                <a:xfrm>
                  <a:off x="5197606"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7" name="Freeform: Shape 666">
                  <a:extLst>
                    <a:ext uri="{FF2B5EF4-FFF2-40B4-BE49-F238E27FC236}">
                      <a16:creationId xmlns:a16="http://schemas.microsoft.com/office/drawing/2014/main" id="{3EF16E6C-DA9E-BB0B-E0C4-6D637526E3A2}"/>
                    </a:ext>
                  </a:extLst>
                </p:cNvPr>
                <p:cNvSpPr/>
                <p:nvPr/>
              </p:nvSpPr>
              <p:spPr>
                <a:xfrm>
                  <a:off x="5218244"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8" name="Freeform: Shape 667">
                  <a:extLst>
                    <a:ext uri="{FF2B5EF4-FFF2-40B4-BE49-F238E27FC236}">
                      <a16:creationId xmlns:a16="http://schemas.microsoft.com/office/drawing/2014/main" id="{08BA8177-C8A3-6278-AF95-9266B805E3F1}"/>
                    </a:ext>
                  </a:extLst>
                </p:cNvPr>
                <p:cNvSpPr/>
                <p:nvPr/>
              </p:nvSpPr>
              <p:spPr>
                <a:xfrm>
                  <a:off x="5329210"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69" name="Freeform: Shape 668">
                  <a:extLst>
                    <a:ext uri="{FF2B5EF4-FFF2-40B4-BE49-F238E27FC236}">
                      <a16:creationId xmlns:a16="http://schemas.microsoft.com/office/drawing/2014/main" id="{965AE3AA-E90E-9030-70DE-62EF5FD79224}"/>
                    </a:ext>
                  </a:extLst>
                </p:cNvPr>
                <p:cNvSpPr/>
                <p:nvPr/>
              </p:nvSpPr>
              <p:spPr>
                <a:xfrm>
                  <a:off x="5349848"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0" name="Freeform: Shape 669">
                  <a:extLst>
                    <a:ext uri="{FF2B5EF4-FFF2-40B4-BE49-F238E27FC236}">
                      <a16:creationId xmlns:a16="http://schemas.microsoft.com/office/drawing/2014/main" id="{3F8F5758-1D99-2A60-B06B-F7E94AAA5313}"/>
                    </a:ext>
                  </a:extLst>
                </p:cNvPr>
                <p:cNvSpPr/>
                <p:nvPr/>
              </p:nvSpPr>
              <p:spPr>
                <a:xfrm>
                  <a:off x="5412894"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1" name="Freeform: Shape 670">
                  <a:extLst>
                    <a:ext uri="{FF2B5EF4-FFF2-40B4-BE49-F238E27FC236}">
                      <a16:creationId xmlns:a16="http://schemas.microsoft.com/office/drawing/2014/main" id="{2ACB3077-A24D-74D8-1FBC-921E39ADF47F}"/>
                    </a:ext>
                  </a:extLst>
                </p:cNvPr>
                <p:cNvSpPr/>
                <p:nvPr/>
              </p:nvSpPr>
              <p:spPr>
                <a:xfrm>
                  <a:off x="5433533"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2" name="Freeform: Shape 671">
                  <a:extLst>
                    <a:ext uri="{FF2B5EF4-FFF2-40B4-BE49-F238E27FC236}">
                      <a16:creationId xmlns:a16="http://schemas.microsoft.com/office/drawing/2014/main" id="{E2851703-139F-F2EC-5A29-F6B3D8BFD4D9}"/>
                    </a:ext>
                  </a:extLst>
                </p:cNvPr>
                <p:cNvSpPr/>
                <p:nvPr/>
              </p:nvSpPr>
              <p:spPr>
                <a:xfrm>
                  <a:off x="5460815"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3" name="Freeform: Shape 672">
                  <a:extLst>
                    <a:ext uri="{FF2B5EF4-FFF2-40B4-BE49-F238E27FC236}">
                      <a16:creationId xmlns:a16="http://schemas.microsoft.com/office/drawing/2014/main" id="{82081A15-7EDC-E658-73A8-D5FDDB9BCEA8}"/>
                    </a:ext>
                  </a:extLst>
                </p:cNvPr>
                <p:cNvSpPr/>
                <p:nvPr/>
              </p:nvSpPr>
              <p:spPr>
                <a:xfrm>
                  <a:off x="5481454"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4" name="Freeform: Shape 673">
                  <a:extLst>
                    <a:ext uri="{FF2B5EF4-FFF2-40B4-BE49-F238E27FC236}">
                      <a16:creationId xmlns:a16="http://schemas.microsoft.com/office/drawing/2014/main" id="{2E8DB9C8-D4C2-283A-BF60-3AD100BF51A2}"/>
                    </a:ext>
                  </a:extLst>
                </p:cNvPr>
                <p:cNvSpPr/>
                <p:nvPr/>
              </p:nvSpPr>
              <p:spPr>
                <a:xfrm>
                  <a:off x="5460815" y="2912103"/>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5" name="Freeform: Shape 674">
                  <a:extLst>
                    <a:ext uri="{FF2B5EF4-FFF2-40B4-BE49-F238E27FC236}">
                      <a16:creationId xmlns:a16="http://schemas.microsoft.com/office/drawing/2014/main" id="{6296E638-AE81-34A0-DB1F-8BE251169FFA}"/>
                    </a:ext>
                  </a:extLst>
                </p:cNvPr>
                <p:cNvSpPr/>
                <p:nvPr/>
              </p:nvSpPr>
              <p:spPr>
                <a:xfrm>
                  <a:off x="5481454" y="2893493"/>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6" name="Freeform: Shape 675">
                  <a:extLst>
                    <a:ext uri="{FF2B5EF4-FFF2-40B4-BE49-F238E27FC236}">
                      <a16:creationId xmlns:a16="http://schemas.microsoft.com/office/drawing/2014/main" id="{5C611E82-5F46-152B-71DC-82EBF8BCE259}"/>
                    </a:ext>
                  </a:extLst>
                </p:cNvPr>
                <p:cNvSpPr/>
                <p:nvPr/>
              </p:nvSpPr>
              <p:spPr>
                <a:xfrm>
                  <a:off x="546675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7" name="Freeform: Shape 676">
                  <a:extLst>
                    <a:ext uri="{FF2B5EF4-FFF2-40B4-BE49-F238E27FC236}">
                      <a16:creationId xmlns:a16="http://schemas.microsoft.com/office/drawing/2014/main" id="{C1743D90-D934-3918-745F-09699662BAA8}"/>
                    </a:ext>
                  </a:extLst>
                </p:cNvPr>
                <p:cNvSpPr/>
                <p:nvPr/>
              </p:nvSpPr>
              <p:spPr>
                <a:xfrm>
                  <a:off x="5487391"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8" name="Freeform: Shape 677">
                  <a:extLst>
                    <a:ext uri="{FF2B5EF4-FFF2-40B4-BE49-F238E27FC236}">
                      <a16:creationId xmlns:a16="http://schemas.microsoft.com/office/drawing/2014/main" id="{9E5E62F7-CDEE-8914-C2A8-CFEC15A3CFC8}"/>
                    </a:ext>
                  </a:extLst>
                </p:cNvPr>
                <p:cNvSpPr/>
                <p:nvPr/>
              </p:nvSpPr>
              <p:spPr>
                <a:xfrm>
                  <a:off x="5484704"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79" name="Freeform: Shape 678">
                  <a:extLst>
                    <a:ext uri="{FF2B5EF4-FFF2-40B4-BE49-F238E27FC236}">
                      <a16:creationId xmlns:a16="http://schemas.microsoft.com/office/drawing/2014/main" id="{851F76EF-9430-22BC-608E-309204BF3ACE}"/>
                    </a:ext>
                  </a:extLst>
                </p:cNvPr>
                <p:cNvSpPr/>
                <p:nvPr/>
              </p:nvSpPr>
              <p:spPr>
                <a:xfrm>
                  <a:off x="5505343"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0" name="Freeform: Shape 679">
                  <a:extLst>
                    <a:ext uri="{FF2B5EF4-FFF2-40B4-BE49-F238E27FC236}">
                      <a16:creationId xmlns:a16="http://schemas.microsoft.com/office/drawing/2014/main" id="{6F099D57-A3EA-50C1-9A73-8014BE94471D}"/>
                    </a:ext>
                  </a:extLst>
                </p:cNvPr>
                <p:cNvSpPr/>
                <p:nvPr/>
              </p:nvSpPr>
              <p:spPr>
                <a:xfrm>
                  <a:off x="5496720"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1" name="Freeform: Shape 680">
                  <a:extLst>
                    <a:ext uri="{FF2B5EF4-FFF2-40B4-BE49-F238E27FC236}">
                      <a16:creationId xmlns:a16="http://schemas.microsoft.com/office/drawing/2014/main" id="{928C1316-4A7E-A5E6-BAB9-151666BD6820}"/>
                    </a:ext>
                  </a:extLst>
                </p:cNvPr>
                <p:cNvSpPr/>
                <p:nvPr/>
              </p:nvSpPr>
              <p:spPr>
                <a:xfrm>
                  <a:off x="5517358"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2" name="Freeform: Shape 681">
                  <a:extLst>
                    <a:ext uri="{FF2B5EF4-FFF2-40B4-BE49-F238E27FC236}">
                      <a16:creationId xmlns:a16="http://schemas.microsoft.com/office/drawing/2014/main" id="{F4BFCD3B-2E1A-447B-5EE8-4D35A789800E}"/>
                    </a:ext>
                  </a:extLst>
                </p:cNvPr>
                <p:cNvSpPr/>
                <p:nvPr/>
              </p:nvSpPr>
              <p:spPr>
                <a:xfrm>
                  <a:off x="5550437"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3" name="Freeform: Shape 682">
                  <a:extLst>
                    <a:ext uri="{FF2B5EF4-FFF2-40B4-BE49-F238E27FC236}">
                      <a16:creationId xmlns:a16="http://schemas.microsoft.com/office/drawing/2014/main" id="{CD7BBEA4-891A-8722-23B8-46975D9C042F}"/>
                    </a:ext>
                  </a:extLst>
                </p:cNvPr>
                <p:cNvSpPr/>
                <p:nvPr/>
              </p:nvSpPr>
              <p:spPr>
                <a:xfrm>
                  <a:off x="5571216"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4" name="Freeform: Shape 683">
                  <a:extLst>
                    <a:ext uri="{FF2B5EF4-FFF2-40B4-BE49-F238E27FC236}">
                      <a16:creationId xmlns:a16="http://schemas.microsoft.com/office/drawing/2014/main" id="{2A01FFE8-0F13-7EE4-6611-13586E43D07C}"/>
                    </a:ext>
                  </a:extLst>
                </p:cNvPr>
                <p:cNvSpPr/>
                <p:nvPr/>
              </p:nvSpPr>
              <p:spPr>
                <a:xfrm>
                  <a:off x="5574467"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5" name="Freeform: Shape 684">
                  <a:extLst>
                    <a:ext uri="{FF2B5EF4-FFF2-40B4-BE49-F238E27FC236}">
                      <a16:creationId xmlns:a16="http://schemas.microsoft.com/office/drawing/2014/main" id="{26D71083-6FB6-F541-43FB-6E27A0DD6FD6}"/>
                    </a:ext>
                  </a:extLst>
                </p:cNvPr>
                <p:cNvSpPr/>
                <p:nvPr/>
              </p:nvSpPr>
              <p:spPr>
                <a:xfrm>
                  <a:off x="5595105"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6" name="Freeform: Shape 685">
                  <a:extLst>
                    <a:ext uri="{FF2B5EF4-FFF2-40B4-BE49-F238E27FC236}">
                      <a16:creationId xmlns:a16="http://schemas.microsoft.com/office/drawing/2014/main" id="{871C9B0B-0471-174D-E2D0-BF06AFDFA4CC}"/>
                    </a:ext>
                  </a:extLst>
                </p:cNvPr>
                <p:cNvSpPr/>
                <p:nvPr/>
              </p:nvSpPr>
              <p:spPr>
                <a:xfrm>
                  <a:off x="5801630"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7" name="Freeform: Shape 686">
                  <a:extLst>
                    <a:ext uri="{FF2B5EF4-FFF2-40B4-BE49-F238E27FC236}">
                      <a16:creationId xmlns:a16="http://schemas.microsoft.com/office/drawing/2014/main" id="{51E5F6EE-0F11-72B6-5696-324180E98651}"/>
                    </a:ext>
                  </a:extLst>
                </p:cNvPr>
                <p:cNvSpPr/>
                <p:nvPr/>
              </p:nvSpPr>
              <p:spPr>
                <a:xfrm>
                  <a:off x="5822410"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8" name="Freeform: Shape 687">
                  <a:extLst>
                    <a:ext uri="{FF2B5EF4-FFF2-40B4-BE49-F238E27FC236}">
                      <a16:creationId xmlns:a16="http://schemas.microsoft.com/office/drawing/2014/main" id="{CDBAACF8-298D-D539-31E0-AC19138C4EE7}"/>
                    </a:ext>
                  </a:extLst>
                </p:cNvPr>
                <p:cNvSpPr/>
                <p:nvPr/>
              </p:nvSpPr>
              <p:spPr>
                <a:xfrm>
                  <a:off x="6100886"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89" name="Freeform: Shape 688">
                  <a:extLst>
                    <a:ext uri="{FF2B5EF4-FFF2-40B4-BE49-F238E27FC236}">
                      <a16:creationId xmlns:a16="http://schemas.microsoft.com/office/drawing/2014/main" id="{9B6C06FC-6AE7-A9FC-C800-D8C958B12076}"/>
                    </a:ext>
                  </a:extLst>
                </p:cNvPr>
                <p:cNvSpPr/>
                <p:nvPr/>
              </p:nvSpPr>
              <p:spPr>
                <a:xfrm>
                  <a:off x="6121524"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0" name="Freeform: Shape 689">
                  <a:extLst>
                    <a:ext uri="{FF2B5EF4-FFF2-40B4-BE49-F238E27FC236}">
                      <a16:creationId xmlns:a16="http://schemas.microsoft.com/office/drawing/2014/main" id="{157AB1D5-623C-1B2C-65CE-CD79BED16F8E}"/>
                    </a:ext>
                  </a:extLst>
                </p:cNvPr>
                <p:cNvSpPr/>
                <p:nvPr/>
              </p:nvSpPr>
              <p:spPr>
                <a:xfrm>
                  <a:off x="613071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1" name="Freeform: Shape 690">
                  <a:extLst>
                    <a:ext uri="{FF2B5EF4-FFF2-40B4-BE49-F238E27FC236}">
                      <a16:creationId xmlns:a16="http://schemas.microsoft.com/office/drawing/2014/main" id="{7F75F13E-73E4-0655-0842-E5B6C560B0CF}"/>
                    </a:ext>
                  </a:extLst>
                </p:cNvPr>
                <p:cNvSpPr/>
                <p:nvPr/>
              </p:nvSpPr>
              <p:spPr>
                <a:xfrm>
                  <a:off x="6151492"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2" name="Freeform: Shape 691">
                  <a:extLst>
                    <a:ext uri="{FF2B5EF4-FFF2-40B4-BE49-F238E27FC236}">
                      <a16:creationId xmlns:a16="http://schemas.microsoft.com/office/drawing/2014/main" id="{0E27ACEA-5EA1-7969-9977-D181B26DB0BE}"/>
                    </a:ext>
                  </a:extLst>
                </p:cNvPr>
                <p:cNvSpPr/>
                <p:nvPr/>
              </p:nvSpPr>
              <p:spPr>
                <a:xfrm>
                  <a:off x="6220475"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3" name="Freeform: Shape 692">
                  <a:extLst>
                    <a:ext uri="{FF2B5EF4-FFF2-40B4-BE49-F238E27FC236}">
                      <a16:creationId xmlns:a16="http://schemas.microsoft.com/office/drawing/2014/main" id="{7293406A-9630-514B-4794-D14A0C6CA3F3}"/>
                    </a:ext>
                  </a:extLst>
                </p:cNvPr>
                <p:cNvSpPr/>
                <p:nvPr/>
              </p:nvSpPr>
              <p:spPr>
                <a:xfrm>
                  <a:off x="6241255"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4" name="Freeform: Shape 693">
                  <a:extLst>
                    <a:ext uri="{FF2B5EF4-FFF2-40B4-BE49-F238E27FC236}">
                      <a16:creationId xmlns:a16="http://schemas.microsoft.com/office/drawing/2014/main" id="{1022D16E-5BDC-7A28-533D-F798F247AF18}"/>
                    </a:ext>
                  </a:extLst>
                </p:cNvPr>
                <p:cNvSpPr/>
                <p:nvPr/>
              </p:nvSpPr>
              <p:spPr>
                <a:xfrm>
                  <a:off x="643576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5" name="Freeform: Shape 694">
                  <a:extLst>
                    <a:ext uri="{FF2B5EF4-FFF2-40B4-BE49-F238E27FC236}">
                      <a16:creationId xmlns:a16="http://schemas.microsoft.com/office/drawing/2014/main" id="{43C5182A-41FF-2195-8DCA-578F4EB962A1}"/>
                    </a:ext>
                  </a:extLst>
                </p:cNvPr>
                <p:cNvSpPr/>
                <p:nvPr/>
              </p:nvSpPr>
              <p:spPr>
                <a:xfrm>
                  <a:off x="6456543"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6" name="Freeform: Shape 695">
                  <a:extLst>
                    <a:ext uri="{FF2B5EF4-FFF2-40B4-BE49-F238E27FC236}">
                      <a16:creationId xmlns:a16="http://schemas.microsoft.com/office/drawing/2014/main" id="{FA4986E3-A1CC-C565-F272-CD5F09F9CDA4}"/>
                    </a:ext>
                  </a:extLst>
                </p:cNvPr>
                <p:cNvSpPr/>
                <p:nvPr/>
              </p:nvSpPr>
              <p:spPr>
                <a:xfrm>
                  <a:off x="6459653"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7" name="Freeform: Shape 696">
                  <a:extLst>
                    <a:ext uri="{FF2B5EF4-FFF2-40B4-BE49-F238E27FC236}">
                      <a16:creationId xmlns:a16="http://schemas.microsoft.com/office/drawing/2014/main" id="{003F03B3-0B7B-51BC-50B7-9F414F65D940}"/>
                    </a:ext>
                  </a:extLst>
                </p:cNvPr>
                <p:cNvSpPr/>
                <p:nvPr/>
              </p:nvSpPr>
              <p:spPr>
                <a:xfrm>
                  <a:off x="6480433"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8" name="Freeform: Shape 697">
                  <a:extLst>
                    <a:ext uri="{FF2B5EF4-FFF2-40B4-BE49-F238E27FC236}">
                      <a16:creationId xmlns:a16="http://schemas.microsoft.com/office/drawing/2014/main" id="{70C16857-89A2-961D-CC9B-7EDCD4B92DC2}"/>
                    </a:ext>
                  </a:extLst>
                </p:cNvPr>
                <p:cNvSpPr/>
                <p:nvPr/>
              </p:nvSpPr>
              <p:spPr>
                <a:xfrm>
                  <a:off x="6573446" y="2979150"/>
                  <a:ext cx="41417" cy="12746"/>
                </a:xfrm>
                <a:custGeom>
                  <a:avLst/>
                  <a:gdLst>
                    <a:gd name="connsiteX0" fmla="*/ 0 w 40594"/>
                    <a:gd name="connsiteY0" fmla="*/ 0 h 13854"/>
                    <a:gd name="connsiteX1" fmla="*/ 40595 w 40594"/>
                    <a:gd name="connsiteY1" fmla="*/ 0 h 13854"/>
                  </a:gdLst>
                  <a:ahLst/>
                  <a:cxnLst>
                    <a:cxn ang="0">
                      <a:pos x="connsiteX0" y="connsiteY0"/>
                    </a:cxn>
                    <a:cxn ang="0">
                      <a:pos x="connsiteX1" y="connsiteY1"/>
                    </a:cxn>
                  </a:cxnLst>
                  <a:rect l="l" t="t" r="r" b="b"/>
                  <a:pathLst>
                    <a:path w="40594" h="13854">
                      <a:moveTo>
                        <a:pt x="0" y="0"/>
                      </a:moveTo>
                      <a:lnTo>
                        <a:pt x="40595" y="0"/>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99" name="Freeform: Shape 698">
                  <a:extLst>
                    <a:ext uri="{FF2B5EF4-FFF2-40B4-BE49-F238E27FC236}">
                      <a16:creationId xmlns:a16="http://schemas.microsoft.com/office/drawing/2014/main" id="{3DC02489-0E09-4FFD-11FC-6B8158CD6619}"/>
                    </a:ext>
                  </a:extLst>
                </p:cNvPr>
                <p:cNvSpPr/>
                <p:nvPr/>
              </p:nvSpPr>
              <p:spPr>
                <a:xfrm>
                  <a:off x="6594084" y="2960412"/>
                  <a:ext cx="14135" cy="37347"/>
                </a:xfrm>
                <a:custGeom>
                  <a:avLst/>
                  <a:gdLst>
                    <a:gd name="connsiteX0" fmla="*/ 0 w 13854"/>
                    <a:gd name="connsiteY0" fmla="*/ 0 h 40594"/>
                    <a:gd name="connsiteX1" fmla="*/ 0 w 13854"/>
                    <a:gd name="connsiteY1" fmla="*/ 40595 h 40594"/>
                  </a:gdLst>
                  <a:ahLst/>
                  <a:cxnLst>
                    <a:cxn ang="0">
                      <a:pos x="connsiteX0" y="connsiteY0"/>
                    </a:cxn>
                    <a:cxn ang="0">
                      <a:pos x="connsiteX1" y="connsiteY1"/>
                    </a:cxn>
                  </a:cxnLst>
                  <a:rect l="l" t="t" r="r" b="b"/>
                  <a:pathLst>
                    <a:path w="13854" h="40594">
                      <a:moveTo>
                        <a:pt x="0" y="0"/>
                      </a:moveTo>
                      <a:lnTo>
                        <a:pt x="0" y="40595"/>
                      </a:lnTo>
                    </a:path>
                  </a:pathLst>
                </a:custGeom>
                <a:ln w="9525"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grpSp>
        </p:grpSp>
        <p:sp>
          <p:nvSpPr>
            <p:cNvPr id="491" name="Freeform: Shape 490">
              <a:extLst>
                <a:ext uri="{FF2B5EF4-FFF2-40B4-BE49-F238E27FC236}">
                  <a16:creationId xmlns:a16="http://schemas.microsoft.com/office/drawing/2014/main" id="{6A8FE2BD-DBC5-51B1-40C3-8F0620B3A3CA}"/>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rgbClr val="A5A5A5"/>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2" name="Freeform: Shape 491">
              <a:extLst>
                <a:ext uri="{FF2B5EF4-FFF2-40B4-BE49-F238E27FC236}">
                  <a16:creationId xmlns:a16="http://schemas.microsoft.com/office/drawing/2014/main" id="{034B1130-62A1-9A25-F57B-8B23D92A91DC}"/>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rgbClr val="A5A5A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3" name="Freeform: Shape 492">
              <a:extLst>
                <a:ext uri="{FF2B5EF4-FFF2-40B4-BE49-F238E27FC236}">
                  <a16:creationId xmlns:a16="http://schemas.microsoft.com/office/drawing/2014/main" id="{57C0A3A0-B897-3EAC-00C2-3AD99AFA96C8}"/>
                </a:ext>
              </a:extLst>
            </p:cNvPr>
            <p:cNvSpPr/>
            <p:nvPr/>
          </p:nvSpPr>
          <p:spPr>
            <a:xfrm>
              <a:off x="1148255" y="3839158"/>
              <a:ext cx="5591568" cy="12746"/>
            </a:xfrm>
            <a:custGeom>
              <a:avLst/>
              <a:gdLst>
                <a:gd name="connsiteX0" fmla="*/ 0 w 5480446"/>
                <a:gd name="connsiteY0" fmla="*/ 0 h 13854"/>
                <a:gd name="connsiteX1" fmla="*/ 5480447 w 5480446"/>
                <a:gd name="connsiteY1" fmla="*/ 0 h 13854"/>
              </a:gdLst>
              <a:ahLst/>
              <a:cxnLst>
                <a:cxn ang="0">
                  <a:pos x="connsiteX0" y="connsiteY0"/>
                </a:cxn>
                <a:cxn ang="0">
                  <a:pos x="connsiteX1" y="connsiteY1"/>
                </a:cxn>
              </a:cxnLst>
              <a:rect l="l" t="t" r="r" b="b"/>
              <a:pathLst>
                <a:path w="5480446" h="13854">
                  <a:moveTo>
                    <a:pt x="0" y="0"/>
                  </a:moveTo>
                  <a:lnTo>
                    <a:pt x="5480447" y="0"/>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4" name="Freeform: Shape 493">
              <a:extLst>
                <a:ext uri="{FF2B5EF4-FFF2-40B4-BE49-F238E27FC236}">
                  <a16:creationId xmlns:a16="http://schemas.microsoft.com/office/drawing/2014/main" id="{1143D0A6-4FF0-3C00-EDBF-8E2A6A9ACBA1}"/>
                </a:ext>
              </a:extLst>
            </p:cNvPr>
            <p:cNvSpPr/>
            <p:nvPr/>
          </p:nvSpPr>
          <p:spPr>
            <a:xfrm>
              <a:off x="1210454"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5" name="Freeform: Shape 494">
              <a:extLst>
                <a:ext uri="{FF2B5EF4-FFF2-40B4-BE49-F238E27FC236}">
                  <a16:creationId xmlns:a16="http://schemas.microsoft.com/office/drawing/2014/main" id="{93E42849-1CF5-EFDE-6ABA-67F401C0C389}"/>
                </a:ext>
              </a:extLst>
            </p:cNvPr>
            <p:cNvSpPr/>
            <p:nvPr/>
          </p:nvSpPr>
          <p:spPr>
            <a:xfrm>
              <a:off x="1756662"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6" name="Freeform: Shape 495">
              <a:extLst>
                <a:ext uri="{FF2B5EF4-FFF2-40B4-BE49-F238E27FC236}">
                  <a16:creationId xmlns:a16="http://schemas.microsoft.com/office/drawing/2014/main" id="{66B5589F-08D8-EBA2-F63B-8F0EE680D87E}"/>
                </a:ext>
              </a:extLst>
            </p:cNvPr>
            <p:cNvSpPr/>
            <p:nvPr/>
          </p:nvSpPr>
          <p:spPr>
            <a:xfrm>
              <a:off x="230287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7" name="Freeform: Shape 496">
              <a:extLst>
                <a:ext uri="{FF2B5EF4-FFF2-40B4-BE49-F238E27FC236}">
                  <a16:creationId xmlns:a16="http://schemas.microsoft.com/office/drawing/2014/main" id="{3079BEF1-06B4-3DD7-A605-391DCA1A420A}"/>
                </a:ext>
              </a:extLst>
            </p:cNvPr>
            <p:cNvSpPr/>
            <p:nvPr/>
          </p:nvSpPr>
          <p:spPr>
            <a:xfrm>
              <a:off x="2849079"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8" name="Freeform: Shape 497">
              <a:extLst>
                <a:ext uri="{FF2B5EF4-FFF2-40B4-BE49-F238E27FC236}">
                  <a16:creationId xmlns:a16="http://schemas.microsoft.com/office/drawing/2014/main" id="{D70D28C2-AB97-C297-90C9-50015E31E786}"/>
                </a:ext>
              </a:extLst>
            </p:cNvPr>
            <p:cNvSpPr/>
            <p:nvPr/>
          </p:nvSpPr>
          <p:spPr>
            <a:xfrm>
              <a:off x="3395287"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499" name="Freeform: Shape 498">
              <a:extLst>
                <a:ext uri="{FF2B5EF4-FFF2-40B4-BE49-F238E27FC236}">
                  <a16:creationId xmlns:a16="http://schemas.microsoft.com/office/drawing/2014/main" id="{3B4C386E-CBAB-8798-6757-00822B1820E7}"/>
                </a:ext>
              </a:extLst>
            </p:cNvPr>
            <p:cNvSpPr/>
            <p:nvPr/>
          </p:nvSpPr>
          <p:spPr>
            <a:xfrm>
              <a:off x="3941496"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0" name="Freeform: Shape 499">
              <a:extLst>
                <a:ext uri="{FF2B5EF4-FFF2-40B4-BE49-F238E27FC236}">
                  <a16:creationId xmlns:a16="http://schemas.microsoft.com/office/drawing/2014/main" id="{093CC536-1D6D-018F-B0A1-27186854B8FE}"/>
                </a:ext>
              </a:extLst>
            </p:cNvPr>
            <p:cNvSpPr/>
            <p:nvPr/>
          </p:nvSpPr>
          <p:spPr>
            <a:xfrm>
              <a:off x="4487705"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1" name="Freeform: Shape 500">
              <a:extLst>
                <a:ext uri="{FF2B5EF4-FFF2-40B4-BE49-F238E27FC236}">
                  <a16:creationId xmlns:a16="http://schemas.microsoft.com/office/drawing/2014/main" id="{E9DA0456-3F89-DC4A-E6A0-CF406FBAB7C7}"/>
                </a:ext>
              </a:extLst>
            </p:cNvPr>
            <p:cNvSpPr/>
            <p:nvPr/>
          </p:nvSpPr>
          <p:spPr>
            <a:xfrm>
              <a:off x="5033913"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2" name="Freeform: Shape 501">
              <a:extLst>
                <a:ext uri="{FF2B5EF4-FFF2-40B4-BE49-F238E27FC236}">
                  <a16:creationId xmlns:a16="http://schemas.microsoft.com/office/drawing/2014/main" id="{594939D5-356A-CB0C-76C7-2E654C83E11B}"/>
                </a:ext>
              </a:extLst>
            </p:cNvPr>
            <p:cNvSpPr/>
            <p:nvPr/>
          </p:nvSpPr>
          <p:spPr>
            <a:xfrm>
              <a:off x="5580122"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3" name="Freeform: Shape 502">
              <a:extLst>
                <a:ext uri="{FF2B5EF4-FFF2-40B4-BE49-F238E27FC236}">
                  <a16:creationId xmlns:a16="http://schemas.microsoft.com/office/drawing/2014/main" id="{BB9B2294-6BCC-2867-7460-4CCCF77D4A13}"/>
                </a:ext>
              </a:extLst>
            </p:cNvPr>
            <p:cNvSpPr/>
            <p:nvPr/>
          </p:nvSpPr>
          <p:spPr>
            <a:xfrm>
              <a:off x="6126471"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4" name="Freeform: Shape 503">
              <a:extLst>
                <a:ext uri="{FF2B5EF4-FFF2-40B4-BE49-F238E27FC236}">
                  <a16:creationId xmlns:a16="http://schemas.microsoft.com/office/drawing/2014/main" id="{DF6066F6-B321-65E0-F9D5-4A9B7BF05987}"/>
                </a:ext>
              </a:extLst>
            </p:cNvPr>
            <p:cNvSpPr/>
            <p:nvPr/>
          </p:nvSpPr>
          <p:spPr>
            <a:xfrm>
              <a:off x="6672680" y="3839158"/>
              <a:ext cx="14135" cy="39131"/>
            </a:xfrm>
            <a:custGeom>
              <a:avLst/>
              <a:gdLst>
                <a:gd name="connsiteX0" fmla="*/ 0 w 13854"/>
                <a:gd name="connsiteY0" fmla="*/ 0 h 42534"/>
                <a:gd name="connsiteX1" fmla="*/ 0 w 13854"/>
                <a:gd name="connsiteY1" fmla="*/ 42535 h 42534"/>
              </a:gdLst>
              <a:ahLst/>
              <a:cxnLst>
                <a:cxn ang="0">
                  <a:pos x="connsiteX0" y="connsiteY0"/>
                </a:cxn>
                <a:cxn ang="0">
                  <a:pos x="connsiteX1" y="connsiteY1"/>
                </a:cxn>
              </a:cxnLst>
              <a:rect l="l" t="t" r="r" b="b"/>
              <a:pathLst>
                <a:path w="13854" h="42534">
                  <a:moveTo>
                    <a:pt x="0" y="0"/>
                  </a:moveTo>
                  <a:lnTo>
                    <a:pt x="0" y="42535"/>
                  </a:lnTo>
                </a:path>
              </a:pathLst>
            </a:custGeom>
            <a:ln w="13300" cap="flat">
              <a:solidFill>
                <a:schemeClr val="tx1"/>
              </a:solid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5" name="Freeform: Shape 504">
              <a:extLst>
                <a:ext uri="{FF2B5EF4-FFF2-40B4-BE49-F238E27FC236}">
                  <a16:creationId xmlns:a16="http://schemas.microsoft.com/office/drawing/2014/main" id="{86558DBF-5432-CB7E-7010-805961FCB5B7}"/>
                </a:ext>
              </a:extLst>
            </p:cNvPr>
            <p:cNvSpPr/>
            <p:nvPr/>
          </p:nvSpPr>
          <p:spPr>
            <a:xfrm>
              <a:off x="1153486" y="1369135"/>
              <a:ext cx="14135" cy="2470023"/>
            </a:xfrm>
            <a:custGeom>
              <a:avLst/>
              <a:gdLst>
                <a:gd name="connsiteX0" fmla="*/ 0 w 13854"/>
                <a:gd name="connsiteY0" fmla="*/ 2684804 h 2684804"/>
                <a:gd name="connsiteX1" fmla="*/ 0 w 13854"/>
                <a:gd name="connsiteY1" fmla="*/ 0 h 2684804"/>
              </a:gdLst>
              <a:ahLst/>
              <a:cxnLst>
                <a:cxn ang="0">
                  <a:pos x="connsiteX0" y="connsiteY0"/>
                </a:cxn>
                <a:cxn ang="0">
                  <a:pos x="connsiteX1" y="connsiteY1"/>
                </a:cxn>
              </a:cxnLst>
              <a:rect l="l" t="t" r="r" b="b"/>
              <a:pathLst>
                <a:path w="13854" h="2684804">
                  <a:moveTo>
                    <a:pt x="0" y="2684804"/>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6" name="Freeform: Shape 505">
              <a:extLst>
                <a:ext uri="{FF2B5EF4-FFF2-40B4-BE49-F238E27FC236}">
                  <a16:creationId xmlns:a16="http://schemas.microsoft.com/office/drawing/2014/main" id="{E1EF719E-DD7A-3D9E-09FB-66C5410DC981}"/>
                </a:ext>
              </a:extLst>
            </p:cNvPr>
            <p:cNvSpPr/>
            <p:nvPr/>
          </p:nvSpPr>
          <p:spPr>
            <a:xfrm>
              <a:off x="1104859" y="3783200"/>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7" name="Freeform: Shape 506">
              <a:extLst>
                <a:ext uri="{FF2B5EF4-FFF2-40B4-BE49-F238E27FC236}">
                  <a16:creationId xmlns:a16="http://schemas.microsoft.com/office/drawing/2014/main" id="{1A9E4F12-610A-35F4-1FC0-41993EFF515A}"/>
                </a:ext>
              </a:extLst>
            </p:cNvPr>
            <p:cNvSpPr/>
            <p:nvPr/>
          </p:nvSpPr>
          <p:spPr>
            <a:xfrm>
              <a:off x="1104859" y="3311579"/>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8" name="Freeform: Shape 507">
              <a:extLst>
                <a:ext uri="{FF2B5EF4-FFF2-40B4-BE49-F238E27FC236}">
                  <a16:creationId xmlns:a16="http://schemas.microsoft.com/office/drawing/2014/main" id="{06F59136-5E0D-9488-5B14-B55AA911FF24}"/>
                </a:ext>
              </a:extLst>
            </p:cNvPr>
            <p:cNvSpPr/>
            <p:nvPr/>
          </p:nvSpPr>
          <p:spPr>
            <a:xfrm>
              <a:off x="1104859" y="2839957"/>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09" name="Freeform: Shape 508">
              <a:extLst>
                <a:ext uri="{FF2B5EF4-FFF2-40B4-BE49-F238E27FC236}">
                  <a16:creationId xmlns:a16="http://schemas.microsoft.com/office/drawing/2014/main" id="{17BB3DF0-16CE-EE87-AD9F-7ABE36741957}"/>
                </a:ext>
              </a:extLst>
            </p:cNvPr>
            <p:cNvSpPr/>
            <p:nvPr/>
          </p:nvSpPr>
          <p:spPr>
            <a:xfrm>
              <a:off x="1104859" y="2368335"/>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0" name="Freeform: Shape 509">
              <a:extLst>
                <a:ext uri="{FF2B5EF4-FFF2-40B4-BE49-F238E27FC236}">
                  <a16:creationId xmlns:a16="http://schemas.microsoft.com/office/drawing/2014/main" id="{CA961E3E-F119-CDEB-C2CE-1E92AFD4DC43}"/>
                </a:ext>
              </a:extLst>
            </p:cNvPr>
            <p:cNvSpPr/>
            <p:nvPr/>
          </p:nvSpPr>
          <p:spPr>
            <a:xfrm>
              <a:off x="1104859" y="1896714"/>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1" name="Freeform: Shape 510">
              <a:extLst>
                <a:ext uri="{FF2B5EF4-FFF2-40B4-BE49-F238E27FC236}">
                  <a16:creationId xmlns:a16="http://schemas.microsoft.com/office/drawing/2014/main" id="{7168FB1E-B04E-D9B4-8C97-6883BE6F5976}"/>
                </a:ext>
              </a:extLst>
            </p:cNvPr>
            <p:cNvSpPr/>
            <p:nvPr/>
          </p:nvSpPr>
          <p:spPr>
            <a:xfrm>
              <a:off x="1104859" y="1425092"/>
              <a:ext cx="43396" cy="12746"/>
            </a:xfrm>
            <a:custGeom>
              <a:avLst/>
              <a:gdLst>
                <a:gd name="connsiteX0" fmla="*/ 42535 w 42534"/>
                <a:gd name="connsiteY0" fmla="*/ 0 h 13854"/>
                <a:gd name="connsiteX1" fmla="*/ 0 w 42534"/>
                <a:gd name="connsiteY1" fmla="*/ 0 h 13854"/>
              </a:gdLst>
              <a:ahLst/>
              <a:cxnLst>
                <a:cxn ang="0">
                  <a:pos x="connsiteX0" y="connsiteY0"/>
                </a:cxn>
                <a:cxn ang="0">
                  <a:pos x="connsiteX1" y="connsiteY1"/>
                </a:cxn>
              </a:cxnLst>
              <a:rect l="l" t="t" r="r" b="b"/>
              <a:pathLst>
                <a:path w="42534" h="13854">
                  <a:moveTo>
                    <a:pt x="42535" y="0"/>
                  </a:moveTo>
                  <a:lnTo>
                    <a:pt x="0" y="0"/>
                  </a:lnTo>
                </a:path>
              </a:pathLst>
            </a:custGeom>
            <a:ln w="133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2" name="Freeform: Shape 511">
              <a:extLst>
                <a:ext uri="{FF2B5EF4-FFF2-40B4-BE49-F238E27FC236}">
                  <a16:creationId xmlns:a16="http://schemas.microsoft.com/office/drawing/2014/main" id="{9650ED95-C582-BD50-D17B-6A85D326B74C}"/>
                </a:ext>
              </a:extLst>
            </p:cNvPr>
            <p:cNvSpPr/>
            <p:nvPr/>
          </p:nvSpPr>
          <p:spPr>
            <a:xfrm>
              <a:off x="5175849" y="1878056"/>
              <a:ext cx="51736" cy="12746"/>
            </a:xfrm>
            <a:custGeom>
              <a:avLst/>
              <a:gdLst>
                <a:gd name="connsiteX0" fmla="*/ 0 w 50708"/>
                <a:gd name="connsiteY0" fmla="*/ 0 h 13854"/>
                <a:gd name="connsiteX1" fmla="*/ 50709 w 50708"/>
                <a:gd name="connsiteY1" fmla="*/ 0 h 13854"/>
              </a:gdLst>
              <a:ahLst/>
              <a:cxnLst>
                <a:cxn ang="0">
                  <a:pos x="connsiteX0" y="connsiteY0"/>
                </a:cxn>
                <a:cxn ang="0">
                  <a:pos x="connsiteX1" y="connsiteY1"/>
                </a:cxn>
              </a:cxnLst>
              <a:rect l="l" t="t" r="r" b="b"/>
              <a:pathLst>
                <a:path w="50708" h="13854">
                  <a:moveTo>
                    <a:pt x="0" y="0"/>
                  </a:moveTo>
                  <a:lnTo>
                    <a:pt x="50709" y="0"/>
                  </a:lnTo>
                </a:path>
              </a:pathLst>
            </a:custGeom>
            <a:ln w="9525"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3" name="Freeform: Shape 512">
              <a:extLst>
                <a:ext uri="{FF2B5EF4-FFF2-40B4-BE49-F238E27FC236}">
                  <a16:creationId xmlns:a16="http://schemas.microsoft.com/office/drawing/2014/main" id="{195C4073-D04C-ABA3-22E1-822385407D21}"/>
                </a:ext>
              </a:extLst>
            </p:cNvPr>
            <p:cNvSpPr/>
            <p:nvPr/>
          </p:nvSpPr>
          <p:spPr>
            <a:xfrm>
              <a:off x="5201718" y="1854730"/>
              <a:ext cx="14135" cy="46651"/>
            </a:xfrm>
            <a:custGeom>
              <a:avLst/>
              <a:gdLst>
                <a:gd name="connsiteX0" fmla="*/ 0 w 13854"/>
                <a:gd name="connsiteY0" fmla="*/ 0 h 50708"/>
                <a:gd name="connsiteX1" fmla="*/ 0 w 13854"/>
                <a:gd name="connsiteY1" fmla="*/ 50709 h 50708"/>
              </a:gdLst>
              <a:ahLst/>
              <a:cxnLst>
                <a:cxn ang="0">
                  <a:pos x="connsiteX0" y="connsiteY0"/>
                </a:cxn>
                <a:cxn ang="0">
                  <a:pos x="connsiteX1" y="connsiteY1"/>
                </a:cxn>
              </a:cxnLst>
              <a:rect l="l" t="t" r="r" b="b"/>
              <a:pathLst>
                <a:path w="13854" h="50708">
                  <a:moveTo>
                    <a:pt x="0" y="0"/>
                  </a:moveTo>
                  <a:lnTo>
                    <a:pt x="0" y="50709"/>
                  </a:lnTo>
                </a:path>
              </a:pathLst>
            </a:custGeom>
            <a:ln w="9525" cap="sq">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5" name="Freeform: Shape 514">
              <a:extLst>
                <a:ext uri="{FF2B5EF4-FFF2-40B4-BE49-F238E27FC236}">
                  <a16:creationId xmlns:a16="http://schemas.microsoft.com/office/drawing/2014/main" id="{DA9C00DA-73AF-8C76-BACF-593C4803C7D2}"/>
                </a:ext>
              </a:extLst>
            </p:cNvPr>
            <p:cNvSpPr/>
            <p:nvPr/>
          </p:nvSpPr>
          <p:spPr>
            <a:xfrm>
              <a:off x="5075432" y="1610829"/>
              <a:ext cx="272044" cy="47586"/>
            </a:xfrm>
            <a:custGeom>
              <a:avLst/>
              <a:gdLst>
                <a:gd name="connsiteX0" fmla="*/ 0 w 390708"/>
                <a:gd name="connsiteY0" fmla="*/ 0 h 13854"/>
                <a:gd name="connsiteX1" fmla="*/ 390708 w 390708"/>
                <a:gd name="connsiteY1" fmla="*/ 0 h 13854"/>
              </a:gdLst>
              <a:ahLst/>
              <a:cxnLst>
                <a:cxn ang="0">
                  <a:pos x="connsiteX0" y="connsiteY0"/>
                </a:cxn>
                <a:cxn ang="0">
                  <a:pos x="connsiteX1" y="connsiteY1"/>
                </a:cxn>
              </a:cxnLst>
              <a:rect l="l" t="t" r="r" b="b"/>
              <a:pathLst>
                <a:path w="390708" h="13854">
                  <a:moveTo>
                    <a:pt x="0" y="0"/>
                  </a:moveTo>
                  <a:lnTo>
                    <a:pt x="390708" y="0"/>
                  </a:lnTo>
                </a:path>
              </a:pathLst>
            </a:custGeom>
            <a:ln w="19050" cap="sq">
              <a:solidFill>
                <a:srgbClr val="00B05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516" name="TextBox 515">
              <a:extLst>
                <a:ext uri="{FF2B5EF4-FFF2-40B4-BE49-F238E27FC236}">
                  <a16:creationId xmlns:a16="http://schemas.microsoft.com/office/drawing/2014/main" id="{1A9587E7-C00A-98CD-02F4-F91DF9F987B0}"/>
                </a:ext>
              </a:extLst>
            </p:cNvPr>
            <p:cNvSpPr txBox="1"/>
            <p:nvPr/>
          </p:nvSpPr>
          <p:spPr>
            <a:xfrm>
              <a:off x="5331192" y="1463970"/>
              <a:ext cx="1302732" cy="2231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Mosun-Pola (n=138)</a:t>
              </a:r>
            </a:p>
          </p:txBody>
        </p:sp>
        <p:sp>
          <p:nvSpPr>
            <p:cNvPr id="517" name="TextBox 516">
              <a:extLst>
                <a:ext uri="{FF2B5EF4-FFF2-40B4-BE49-F238E27FC236}">
                  <a16:creationId xmlns:a16="http://schemas.microsoft.com/office/drawing/2014/main" id="{FDDFCF2C-19D3-238B-ED55-CB54A561DB59}"/>
                </a:ext>
              </a:extLst>
            </p:cNvPr>
            <p:cNvSpPr txBox="1"/>
            <p:nvPr/>
          </p:nvSpPr>
          <p:spPr>
            <a:xfrm>
              <a:off x="5331483" y="1605195"/>
              <a:ext cx="1125940" cy="2231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R-GemOx (n=70)</a:t>
              </a:r>
            </a:p>
          </p:txBody>
        </p:sp>
        <p:sp>
          <p:nvSpPr>
            <p:cNvPr id="518" name="TextBox 517">
              <a:extLst>
                <a:ext uri="{FF2B5EF4-FFF2-40B4-BE49-F238E27FC236}">
                  <a16:creationId xmlns:a16="http://schemas.microsoft.com/office/drawing/2014/main" id="{1C03DF4D-BE4A-7F9F-F4B3-C30E4FD7E227}"/>
                </a:ext>
              </a:extLst>
            </p:cNvPr>
            <p:cNvSpPr txBox="1"/>
            <p:nvPr/>
          </p:nvSpPr>
          <p:spPr>
            <a:xfrm>
              <a:off x="252000" y="4246341"/>
              <a:ext cx="855339" cy="230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Mosun-Pola</a:t>
              </a:r>
            </a:p>
          </p:txBody>
        </p:sp>
        <p:sp>
          <p:nvSpPr>
            <p:cNvPr id="519" name="TextBox 518">
              <a:extLst>
                <a:ext uri="{FF2B5EF4-FFF2-40B4-BE49-F238E27FC236}">
                  <a16:creationId xmlns:a16="http://schemas.microsoft.com/office/drawing/2014/main" id="{4AC7834D-7588-2841-8C78-1AA2051F10CF}"/>
                </a:ext>
              </a:extLst>
            </p:cNvPr>
            <p:cNvSpPr txBox="1"/>
            <p:nvPr/>
          </p:nvSpPr>
          <p:spPr>
            <a:xfrm>
              <a:off x="5335724" y="1748711"/>
              <a:ext cx="692979" cy="2231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Censored</a:t>
              </a:r>
            </a:p>
          </p:txBody>
        </p:sp>
        <p:sp>
          <p:nvSpPr>
            <p:cNvPr id="520" name="TextBox 519">
              <a:extLst>
                <a:ext uri="{FF2B5EF4-FFF2-40B4-BE49-F238E27FC236}">
                  <a16:creationId xmlns:a16="http://schemas.microsoft.com/office/drawing/2014/main" id="{56BE1CFE-246F-EDED-C6C5-52F5F497EA46}"/>
                </a:ext>
              </a:extLst>
            </p:cNvPr>
            <p:cNvSpPr txBox="1"/>
            <p:nvPr/>
          </p:nvSpPr>
          <p:spPr>
            <a:xfrm>
              <a:off x="927888" y="3695326"/>
              <a:ext cx="180191"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0</a:t>
              </a:r>
            </a:p>
          </p:txBody>
        </p:sp>
        <p:sp>
          <p:nvSpPr>
            <p:cNvPr id="521" name="TextBox 520">
              <a:extLst>
                <a:ext uri="{FF2B5EF4-FFF2-40B4-BE49-F238E27FC236}">
                  <a16:creationId xmlns:a16="http://schemas.microsoft.com/office/drawing/2014/main" id="{26FC99AF-E0C9-5D5E-0460-EA175B3BCE43}"/>
                </a:ext>
              </a:extLst>
            </p:cNvPr>
            <p:cNvSpPr txBox="1"/>
            <p:nvPr/>
          </p:nvSpPr>
          <p:spPr>
            <a:xfrm>
              <a:off x="851514" y="3223397"/>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20</a:t>
              </a:r>
            </a:p>
          </p:txBody>
        </p:sp>
        <p:sp>
          <p:nvSpPr>
            <p:cNvPr id="522" name="TextBox 521">
              <a:extLst>
                <a:ext uri="{FF2B5EF4-FFF2-40B4-BE49-F238E27FC236}">
                  <a16:creationId xmlns:a16="http://schemas.microsoft.com/office/drawing/2014/main" id="{A720297C-6E5E-4CA8-C883-1507F6871E5E}"/>
                </a:ext>
              </a:extLst>
            </p:cNvPr>
            <p:cNvSpPr txBox="1"/>
            <p:nvPr/>
          </p:nvSpPr>
          <p:spPr>
            <a:xfrm>
              <a:off x="851514" y="2751471"/>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40</a:t>
              </a:r>
            </a:p>
          </p:txBody>
        </p:sp>
        <p:sp>
          <p:nvSpPr>
            <p:cNvPr id="523" name="TextBox 522">
              <a:extLst>
                <a:ext uri="{FF2B5EF4-FFF2-40B4-BE49-F238E27FC236}">
                  <a16:creationId xmlns:a16="http://schemas.microsoft.com/office/drawing/2014/main" id="{18CD41B8-7BBC-1521-8B4D-E1875B4CF367}"/>
                </a:ext>
              </a:extLst>
            </p:cNvPr>
            <p:cNvSpPr txBox="1"/>
            <p:nvPr/>
          </p:nvSpPr>
          <p:spPr>
            <a:xfrm>
              <a:off x="851514" y="2279544"/>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60</a:t>
              </a:r>
            </a:p>
          </p:txBody>
        </p:sp>
        <p:sp>
          <p:nvSpPr>
            <p:cNvPr id="524" name="TextBox 523">
              <a:extLst>
                <a:ext uri="{FF2B5EF4-FFF2-40B4-BE49-F238E27FC236}">
                  <a16:creationId xmlns:a16="http://schemas.microsoft.com/office/drawing/2014/main" id="{DA010932-3817-0D25-670A-CB755991C668}"/>
                </a:ext>
              </a:extLst>
            </p:cNvPr>
            <p:cNvSpPr txBox="1"/>
            <p:nvPr/>
          </p:nvSpPr>
          <p:spPr>
            <a:xfrm>
              <a:off x="851514" y="1807618"/>
              <a:ext cx="254756"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80</a:t>
              </a:r>
            </a:p>
          </p:txBody>
        </p:sp>
        <p:sp>
          <p:nvSpPr>
            <p:cNvPr id="525" name="TextBox 524">
              <a:extLst>
                <a:ext uri="{FF2B5EF4-FFF2-40B4-BE49-F238E27FC236}">
                  <a16:creationId xmlns:a16="http://schemas.microsoft.com/office/drawing/2014/main" id="{FD665596-C2FE-AEF7-768B-BC853AAAF49F}"/>
                </a:ext>
              </a:extLst>
            </p:cNvPr>
            <p:cNvSpPr txBox="1"/>
            <p:nvPr/>
          </p:nvSpPr>
          <p:spPr>
            <a:xfrm>
              <a:off x="770587" y="1335691"/>
              <a:ext cx="329322" cy="230913"/>
            </a:xfrm>
            <a:prstGeom prst="rect">
              <a:avLst/>
            </a:prstGeom>
            <a:noFill/>
          </p:spPr>
          <p:txBody>
            <a:bodyPr wrap="none" rIns="47983"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100</a:t>
              </a:r>
            </a:p>
          </p:txBody>
        </p:sp>
        <p:sp>
          <p:nvSpPr>
            <p:cNvPr id="526" name="TextBox 525">
              <a:extLst>
                <a:ext uri="{FF2B5EF4-FFF2-40B4-BE49-F238E27FC236}">
                  <a16:creationId xmlns:a16="http://schemas.microsoft.com/office/drawing/2014/main" id="{729B830A-879A-E7F3-48FC-E2CAC20C1CD9}"/>
                </a:ext>
              </a:extLst>
            </p:cNvPr>
            <p:cNvSpPr txBox="1"/>
            <p:nvPr/>
          </p:nvSpPr>
          <p:spPr>
            <a:xfrm>
              <a:off x="1648992"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3</a:t>
              </a:r>
            </a:p>
          </p:txBody>
        </p:sp>
        <p:sp>
          <p:nvSpPr>
            <p:cNvPr id="527" name="TextBox 526">
              <a:extLst>
                <a:ext uri="{FF2B5EF4-FFF2-40B4-BE49-F238E27FC236}">
                  <a16:creationId xmlns:a16="http://schemas.microsoft.com/office/drawing/2014/main" id="{3AC437AF-5E55-A63A-A824-E0051398A5DE}"/>
                </a:ext>
              </a:extLst>
            </p:cNvPr>
            <p:cNvSpPr txBox="1"/>
            <p:nvPr/>
          </p:nvSpPr>
          <p:spPr>
            <a:xfrm>
              <a:off x="2195751"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6</a:t>
              </a:r>
            </a:p>
          </p:txBody>
        </p:sp>
        <p:sp>
          <p:nvSpPr>
            <p:cNvPr id="528" name="TextBox 527">
              <a:extLst>
                <a:ext uri="{FF2B5EF4-FFF2-40B4-BE49-F238E27FC236}">
                  <a16:creationId xmlns:a16="http://schemas.microsoft.com/office/drawing/2014/main" id="{40296CDF-21B7-6170-4179-805B53789EA0}"/>
                </a:ext>
              </a:extLst>
            </p:cNvPr>
            <p:cNvSpPr txBox="1"/>
            <p:nvPr/>
          </p:nvSpPr>
          <p:spPr>
            <a:xfrm>
              <a:off x="2742511"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9</a:t>
              </a:r>
            </a:p>
          </p:txBody>
        </p:sp>
        <p:sp>
          <p:nvSpPr>
            <p:cNvPr id="529" name="TextBox 528">
              <a:extLst>
                <a:ext uri="{FF2B5EF4-FFF2-40B4-BE49-F238E27FC236}">
                  <a16:creationId xmlns:a16="http://schemas.microsoft.com/office/drawing/2014/main" id="{4E1767EF-92B0-AC6C-7F23-6E7FE5A0E988}"/>
                </a:ext>
              </a:extLst>
            </p:cNvPr>
            <p:cNvSpPr txBox="1"/>
            <p:nvPr/>
          </p:nvSpPr>
          <p:spPr>
            <a:xfrm>
              <a:off x="3251041"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12</a:t>
              </a:r>
            </a:p>
          </p:txBody>
        </p:sp>
        <p:sp>
          <p:nvSpPr>
            <p:cNvPr id="530" name="TextBox 529">
              <a:extLst>
                <a:ext uri="{FF2B5EF4-FFF2-40B4-BE49-F238E27FC236}">
                  <a16:creationId xmlns:a16="http://schemas.microsoft.com/office/drawing/2014/main" id="{1512AB99-5899-B1F7-4AF6-7F639D434C0C}"/>
                </a:ext>
              </a:extLst>
            </p:cNvPr>
            <p:cNvSpPr txBox="1"/>
            <p:nvPr/>
          </p:nvSpPr>
          <p:spPr>
            <a:xfrm>
              <a:off x="3788469"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15</a:t>
              </a:r>
            </a:p>
          </p:txBody>
        </p:sp>
        <p:sp>
          <p:nvSpPr>
            <p:cNvPr id="531" name="TextBox 530">
              <a:extLst>
                <a:ext uri="{FF2B5EF4-FFF2-40B4-BE49-F238E27FC236}">
                  <a16:creationId xmlns:a16="http://schemas.microsoft.com/office/drawing/2014/main" id="{59D319A2-B77C-9C2C-F969-55D6E23EB592}"/>
                </a:ext>
              </a:extLst>
            </p:cNvPr>
            <p:cNvSpPr txBox="1"/>
            <p:nvPr/>
          </p:nvSpPr>
          <p:spPr>
            <a:xfrm>
              <a:off x="3427277" y="4020423"/>
              <a:ext cx="1060947"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Time (months)</a:t>
              </a:r>
            </a:p>
          </p:txBody>
        </p:sp>
        <p:sp>
          <p:nvSpPr>
            <p:cNvPr id="532" name="TextBox 531">
              <a:extLst>
                <a:ext uri="{FF2B5EF4-FFF2-40B4-BE49-F238E27FC236}">
                  <a16:creationId xmlns:a16="http://schemas.microsoft.com/office/drawing/2014/main" id="{E55227CF-5FC0-1D0B-4D4E-20A8A627979B}"/>
                </a:ext>
              </a:extLst>
            </p:cNvPr>
            <p:cNvSpPr txBox="1"/>
            <p:nvPr/>
          </p:nvSpPr>
          <p:spPr>
            <a:xfrm rot="16200000">
              <a:off x="272332" y="2508702"/>
              <a:ext cx="647277" cy="230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PFS (%)</a:t>
              </a:r>
            </a:p>
          </p:txBody>
        </p:sp>
        <p:sp>
          <p:nvSpPr>
            <p:cNvPr id="533" name="TextBox 532">
              <a:extLst>
                <a:ext uri="{FF2B5EF4-FFF2-40B4-BE49-F238E27FC236}">
                  <a16:creationId xmlns:a16="http://schemas.microsoft.com/office/drawing/2014/main" id="{FF526EE9-E4CF-2F56-3074-499510275A97}"/>
                </a:ext>
              </a:extLst>
            </p:cNvPr>
            <p:cNvSpPr txBox="1"/>
            <p:nvPr/>
          </p:nvSpPr>
          <p:spPr>
            <a:xfrm>
              <a:off x="4334818"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18</a:t>
              </a:r>
            </a:p>
          </p:txBody>
        </p:sp>
        <p:sp>
          <p:nvSpPr>
            <p:cNvPr id="534" name="TextBox 533">
              <a:extLst>
                <a:ext uri="{FF2B5EF4-FFF2-40B4-BE49-F238E27FC236}">
                  <a16:creationId xmlns:a16="http://schemas.microsoft.com/office/drawing/2014/main" id="{9230B33B-3E37-B85B-6751-E4DFD7F022F6}"/>
                </a:ext>
              </a:extLst>
            </p:cNvPr>
            <p:cNvSpPr txBox="1"/>
            <p:nvPr/>
          </p:nvSpPr>
          <p:spPr>
            <a:xfrm>
              <a:off x="4881027"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21</a:t>
              </a:r>
            </a:p>
          </p:txBody>
        </p:sp>
        <p:sp>
          <p:nvSpPr>
            <p:cNvPr id="535" name="TextBox 534">
              <a:extLst>
                <a:ext uri="{FF2B5EF4-FFF2-40B4-BE49-F238E27FC236}">
                  <a16:creationId xmlns:a16="http://schemas.microsoft.com/office/drawing/2014/main" id="{CF8DCE5B-8F87-D85B-DB86-D62EE106A02E}"/>
                </a:ext>
              </a:extLst>
            </p:cNvPr>
            <p:cNvSpPr txBox="1"/>
            <p:nvPr/>
          </p:nvSpPr>
          <p:spPr>
            <a:xfrm>
              <a:off x="5429921"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24</a:t>
              </a:r>
            </a:p>
          </p:txBody>
        </p:sp>
        <p:sp>
          <p:nvSpPr>
            <p:cNvPr id="536" name="TextBox 535">
              <a:extLst>
                <a:ext uri="{FF2B5EF4-FFF2-40B4-BE49-F238E27FC236}">
                  <a16:creationId xmlns:a16="http://schemas.microsoft.com/office/drawing/2014/main" id="{C0B0C92D-BFD3-3500-9F1C-47219A138CD2}"/>
                </a:ext>
              </a:extLst>
            </p:cNvPr>
            <p:cNvSpPr txBox="1"/>
            <p:nvPr/>
          </p:nvSpPr>
          <p:spPr>
            <a:xfrm>
              <a:off x="5976129"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27</a:t>
              </a:r>
            </a:p>
          </p:txBody>
        </p:sp>
        <p:sp>
          <p:nvSpPr>
            <p:cNvPr id="537" name="TextBox 536">
              <a:extLst>
                <a:ext uri="{FF2B5EF4-FFF2-40B4-BE49-F238E27FC236}">
                  <a16:creationId xmlns:a16="http://schemas.microsoft.com/office/drawing/2014/main" id="{7A882E68-61BA-7D58-E28F-C9B2E6F10DF0}"/>
                </a:ext>
              </a:extLst>
            </p:cNvPr>
            <p:cNvSpPr txBox="1"/>
            <p:nvPr/>
          </p:nvSpPr>
          <p:spPr>
            <a:xfrm>
              <a:off x="6527340" y="38511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30</a:t>
              </a:r>
            </a:p>
          </p:txBody>
        </p:sp>
        <p:sp>
          <p:nvSpPr>
            <p:cNvPr id="538" name="TextBox 537">
              <a:extLst>
                <a:ext uri="{FF2B5EF4-FFF2-40B4-BE49-F238E27FC236}">
                  <a16:creationId xmlns:a16="http://schemas.microsoft.com/office/drawing/2014/main" id="{C5C69AC6-BC70-ED55-4B5E-B5121DC7AE4E}"/>
                </a:ext>
              </a:extLst>
            </p:cNvPr>
            <p:cNvSpPr txBox="1"/>
            <p:nvPr/>
          </p:nvSpPr>
          <p:spPr>
            <a:xfrm>
              <a:off x="1019718" y="4246341"/>
              <a:ext cx="36224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138</a:t>
              </a:r>
            </a:p>
          </p:txBody>
        </p:sp>
        <p:sp>
          <p:nvSpPr>
            <p:cNvPr id="539" name="TextBox 538">
              <a:extLst>
                <a:ext uri="{FF2B5EF4-FFF2-40B4-BE49-F238E27FC236}">
                  <a16:creationId xmlns:a16="http://schemas.microsoft.com/office/drawing/2014/main" id="{9CA51E19-FEDC-C85C-B574-7E02B816F9B2}"/>
                </a:ext>
              </a:extLst>
            </p:cNvPr>
            <p:cNvSpPr txBox="1"/>
            <p:nvPr/>
          </p:nvSpPr>
          <p:spPr>
            <a:xfrm>
              <a:off x="1565927" y="4246341"/>
              <a:ext cx="36224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108</a:t>
              </a:r>
            </a:p>
          </p:txBody>
        </p:sp>
        <p:sp>
          <p:nvSpPr>
            <p:cNvPr id="540" name="TextBox 539">
              <a:extLst>
                <a:ext uri="{FF2B5EF4-FFF2-40B4-BE49-F238E27FC236}">
                  <a16:creationId xmlns:a16="http://schemas.microsoft.com/office/drawing/2014/main" id="{06656206-7F49-E338-11E8-560FB313A693}"/>
                </a:ext>
              </a:extLst>
            </p:cNvPr>
            <p:cNvSpPr txBox="1"/>
            <p:nvPr/>
          </p:nvSpPr>
          <p:spPr>
            <a:xfrm>
              <a:off x="2152671"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65</a:t>
              </a:r>
            </a:p>
          </p:txBody>
        </p:sp>
        <p:sp>
          <p:nvSpPr>
            <p:cNvPr id="541" name="TextBox 540">
              <a:extLst>
                <a:ext uri="{FF2B5EF4-FFF2-40B4-BE49-F238E27FC236}">
                  <a16:creationId xmlns:a16="http://schemas.microsoft.com/office/drawing/2014/main" id="{F3AFF4FA-459D-B88F-D136-24AC1354D4A3}"/>
                </a:ext>
              </a:extLst>
            </p:cNvPr>
            <p:cNvSpPr txBox="1"/>
            <p:nvPr/>
          </p:nvSpPr>
          <p:spPr>
            <a:xfrm>
              <a:off x="2698879"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54</a:t>
              </a:r>
            </a:p>
          </p:txBody>
        </p:sp>
        <p:sp>
          <p:nvSpPr>
            <p:cNvPr id="542" name="TextBox 541">
              <a:extLst>
                <a:ext uri="{FF2B5EF4-FFF2-40B4-BE49-F238E27FC236}">
                  <a16:creationId xmlns:a16="http://schemas.microsoft.com/office/drawing/2014/main" id="{3F225418-CED6-D81B-D58D-1BB541466654}"/>
                </a:ext>
              </a:extLst>
            </p:cNvPr>
            <p:cNvSpPr txBox="1"/>
            <p:nvPr/>
          </p:nvSpPr>
          <p:spPr>
            <a:xfrm>
              <a:off x="3242402"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49</a:t>
              </a:r>
            </a:p>
          </p:txBody>
        </p:sp>
        <p:sp>
          <p:nvSpPr>
            <p:cNvPr id="543" name="TextBox 542">
              <a:extLst>
                <a:ext uri="{FF2B5EF4-FFF2-40B4-BE49-F238E27FC236}">
                  <a16:creationId xmlns:a16="http://schemas.microsoft.com/office/drawing/2014/main" id="{A691B243-2269-5A44-6C47-7A0576533404}"/>
                </a:ext>
              </a:extLst>
            </p:cNvPr>
            <p:cNvSpPr txBox="1"/>
            <p:nvPr/>
          </p:nvSpPr>
          <p:spPr>
            <a:xfrm>
              <a:off x="3788469"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40</a:t>
              </a:r>
            </a:p>
          </p:txBody>
        </p:sp>
        <p:sp>
          <p:nvSpPr>
            <p:cNvPr id="544" name="TextBox 543">
              <a:extLst>
                <a:ext uri="{FF2B5EF4-FFF2-40B4-BE49-F238E27FC236}">
                  <a16:creationId xmlns:a16="http://schemas.microsoft.com/office/drawing/2014/main" id="{08453216-FF99-FA94-BA26-1865CAB8D999}"/>
                </a:ext>
              </a:extLst>
            </p:cNvPr>
            <p:cNvSpPr txBox="1"/>
            <p:nvPr/>
          </p:nvSpPr>
          <p:spPr>
            <a:xfrm>
              <a:off x="4334818"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34</a:t>
              </a:r>
            </a:p>
          </p:txBody>
        </p:sp>
        <p:sp>
          <p:nvSpPr>
            <p:cNvPr id="545" name="TextBox 544">
              <a:extLst>
                <a:ext uri="{FF2B5EF4-FFF2-40B4-BE49-F238E27FC236}">
                  <a16:creationId xmlns:a16="http://schemas.microsoft.com/office/drawing/2014/main" id="{F8E91ED1-AC69-9B5B-82A2-02481EB16257}"/>
                </a:ext>
              </a:extLst>
            </p:cNvPr>
            <p:cNvSpPr txBox="1"/>
            <p:nvPr/>
          </p:nvSpPr>
          <p:spPr>
            <a:xfrm>
              <a:off x="4881027" y="4246341"/>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20</a:t>
              </a:r>
            </a:p>
          </p:txBody>
        </p:sp>
        <p:sp>
          <p:nvSpPr>
            <p:cNvPr id="546" name="TextBox 545">
              <a:extLst>
                <a:ext uri="{FF2B5EF4-FFF2-40B4-BE49-F238E27FC236}">
                  <a16:creationId xmlns:a16="http://schemas.microsoft.com/office/drawing/2014/main" id="{C11B9113-E19F-79E3-20C7-AC04B77F2EA1}"/>
                </a:ext>
              </a:extLst>
            </p:cNvPr>
            <p:cNvSpPr txBox="1"/>
            <p:nvPr/>
          </p:nvSpPr>
          <p:spPr>
            <a:xfrm>
              <a:off x="5470455" y="42463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8</a:t>
              </a:r>
            </a:p>
          </p:txBody>
        </p:sp>
        <p:sp>
          <p:nvSpPr>
            <p:cNvPr id="547" name="TextBox 546">
              <a:extLst>
                <a:ext uri="{FF2B5EF4-FFF2-40B4-BE49-F238E27FC236}">
                  <a16:creationId xmlns:a16="http://schemas.microsoft.com/office/drawing/2014/main" id="{9B1193CF-0B1B-B47D-CC0B-3A56B991D41A}"/>
                </a:ext>
              </a:extLst>
            </p:cNvPr>
            <p:cNvSpPr txBox="1"/>
            <p:nvPr/>
          </p:nvSpPr>
          <p:spPr>
            <a:xfrm>
              <a:off x="6016664" y="42463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5</a:t>
              </a:r>
            </a:p>
          </p:txBody>
        </p:sp>
        <p:sp>
          <p:nvSpPr>
            <p:cNvPr id="548" name="TextBox 547">
              <a:extLst>
                <a:ext uri="{FF2B5EF4-FFF2-40B4-BE49-F238E27FC236}">
                  <a16:creationId xmlns:a16="http://schemas.microsoft.com/office/drawing/2014/main" id="{D93BEF43-609B-BC59-037B-8579B8E4134D}"/>
                </a:ext>
              </a:extLst>
            </p:cNvPr>
            <p:cNvSpPr txBox="1"/>
            <p:nvPr/>
          </p:nvSpPr>
          <p:spPr>
            <a:xfrm>
              <a:off x="6508750" y="4246341"/>
              <a:ext cx="32616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NE</a:t>
              </a:r>
            </a:p>
          </p:txBody>
        </p:sp>
        <p:sp>
          <p:nvSpPr>
            <p:cNvPr id="549" name="TextBox 548">
              <a:extLst>
                <a:ext uri="{FF2B5EF4-FFF2-40B4-BE49-F238E27FC236}">
                  <a16:creationId xmlns:a16="http://schemas.microsoft.com/office/drawing/2014/main" id="{0228BD99-ABFE-5EBB-A20B-024D1448BD1A}"/>
                </a:ext>
              </a:extLst>
            </p:cNvPr>
            <p:cNvSpPr txBox="1"/>
            <p:nvPr/>
          </p:nvSpPr>
          <p:spPr>
            <a:xfrm>
              <a:off x="1060253" y="4418164"/>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70</a:t>
              </a:r>
            </a:p>
          </p:txBody>
        </p:sp>
        <p:sp>
          <p:nvSpPr>
            <p:cNvPr id="550" name="TextBox 549">
              <a:extLst>
                <a:ext uri="{FF2B5EF4-FFF2-40B4-BE49-F238E27FC236}">
                  <a16:creationId xmlns:a16="http://schemas.microsoft.com/office/drawing/2014/main" id="{3ABA9191-9D92-52A4-5B04-22FB544008B0}"/>
                </a:ext>
              </a:extLst>
            </p:cNvPr>
            <p:cNvSpPr txBox="1"/>
            <p:nvPr/>
          </p:nvSpPr>
          <p:spPr>
            <a:xfrm>
              <a:off x="1606462" y="4418164"/>
              <a:ext cx="287678"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33</a:t>
              </a:r>
            </a:p>
          </p:txBody>
        </p:sp>
        <p:sp>
          <p:nvSpPr>
            <p:cNvPr id="551" name="TextBox 550">
              <a:extLst>
                <a:ext uri="{FF2B5EF4-FFF2-40B4-BE49-F238E27FC236}">
                  <a16:creationId xmlns:a16="http://schemas.microsoft.com/office/drawing/2014/main" id="{7696E437-AF34-509F-0B90-216BB91C9E0D}"/>
                </a:ext>
              </a:extLst>
            </p:cNvPr>
            <p:cNvSpPr txBox="1"/>
            <p:nvPr/>
          </p:nvSpPr>
          <p:spPr>
            <a:xfrm>
              <a:off x="2193204"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9</a:t>
              </a:r>
            </a:p>
          </p:txBody>
        </p:sp>
        <p:sp>
          <p:nvSpPr>
            <p:cNvPr id="552" name="TextBox 551">
              <a:extLst>
                <a:ext uri="{FF2B5EF4-FFF2-40B4-BE49-F238E27FC236}">
                  <a16:creationId xmlns:a16="http://schemas.microsoft.com/office/drawing/2014/main" id="{922BC74A-5EFB-3D0E-7F1B-21DE6C5DF38C}"/>
                </a:ext>
              </a:extLst>
            </p:cNvPr>
            <p:cNvSpPr txBox="1"/>
            <p:nvPr/>
          </p:nvSpPr>
          <p:spPr>
            <a:xfrm>
              <a:off x="2739271"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6</a:t>
              </a:r>
            </a:p>
          </p:txBody>
        </p:sp>
        <p:sp>
          <p:nvSpPr>
            <p:cNvPr id="553" name="TextBox 552">
              <a:extLst>
                <a:ext uri="{FF2B5EF4-FFF2-40B4-BE49-F238E27FC236}">
                  <a16:creationId xmlns:a16="http://schemas.microsoft.com/office/drawing/2014/main" id="{F5C3F3F3-687D-B168-DF40-CEDD1D69BBFF}"/>
                </a:ext>
              </a:extLst>
            </p:cNvPr>
            <p:cNvSpPr txBox="1"/>
            <p:nvPr/>
          </p:nvSpPr>
          <p:spPr>
            <a:xfrm>
              <a:off x="3282794"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5</a:t>
              </a:r>
            </a:p>
          </p:txBody>
        </p:sp>
        <p:sp>
          <p:nvSpPr>
            <p:cNvPr id="554" name="TextBox 553">
              <a:extLst>
                <a:ext uri="{FF2B5EF4-FFF2-40B4-BE49-F238E27FC236}">
                  <a16:creationId xmlns:a16="http://schemas.microsoft.com/office/drawing/2014/main" id="{55A79CFA-7734-B3C8-58A9-1DDFF597D801}"/>
                </a:ext>
              </a:extLst>
            </p:cNvPr>
            <p:cNvSpPr txBox="1"/>
            <p:nvPr/>
          </p:nvSpPr>
          <p:spPr>
            <a:xfrm>
              <a:off x="3829002"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4</a:t>
              </a:r>
            </a:p>
          </p:txBody>
        </p:sp>
        <p:sp>
          <p:nvSpPr>
            <p:cNvPr id="555" name="TextBox 554">
              <a:extLst>
                <a:ext uri="{FF2B5EF4-FFF2-40B4-BE49-F238E27FC236}">
                  <a16:creationId xmlns:a16="http://schemas.microsoft.com/office/drawing/2014/main" id="{7D0B55B4-B832-969A-1E13-CAA3E5A0C72D}"/>
                </a:ext>
              </a:extLst>
            </p:cNvPr>
            <p:cNvSpPr txBox="1"/>
            <p:nvPr/>
          </p:nvSpPr>
          <p:spPr>
            <a:xfrm>
              <a:off x="4375211"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4</a:t>
              </a:r>
            </a:p>
          </p:txBody>
        </p:sp>
        <p:sp>
          <p:nvSpPr>
            <p:cNvPr id="556" name="TextBox 555">
              <a:extLst>
                <a:ext uri="{FF2B5EF4-FFF2-40B4-BE49-F238E27FC236}">
                  <a16:creationId xmlns:a16="http://schemas.microsoft.com/office/drawing/2014/main" id="{8DC7D4BA-F908-FEFA-9EE5-4A173568BB67}"/>
                </a:ext>
              </a:extLst>
            </p:cNvPr>
            <p:cNvSpPr txBox="1"/>
            <p:nvPr/>
          </p:nvSpPr>
          <p:spPr>
            <a:xfrm>
              <a:off x="4921419"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3</a:t>
              </a:r>
            </a:p>
          </p:txBody>
        </p:sp>
        <p:sp>
          <p:nvSpPr>
            <p:cNvPr id="557" name="TextBox 556">
              <a:extLst>
                <a:ext uri="{FF2B5EF4-FFF2-40B4-BE49-F238E27FC236}">
                  <a16:creationId xmlns:a16="http://schemas.microsoft.com/office/drawing/2014/main" id="{119744DF-0766-5B67-CCB8-B59DF6191980}"/>
                </a:ext>
              </a:extLst>
            </p:cNvPr>
            <p:cNvSpPr txBox="1"/>
            <p:nvPr/>
          </p:nvSpPr>
          <p:spPr>
            <a:xfrm>
              <a:off x="5470455" y="4418164"/>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1</a:t>
              </a:r>
            </a:p>
          </p:txBody>
        </p:sp>
        <p:sp>
          <p:nvSpPr>
            <p:cNvPr id="558" name="TextBox 557">
              <a:extLst>
                <a:ext uri="{FF2B5EF4-FFF2-40B4-BE49-F238E27FC236}">
                  <a16:creationId xmlns:a16="http://schemas.microsoft.com/office/drawing/2014/main" id="{D3AB2338-CA5D-518D-32AC-1C2FA12EEBB9}"/>
                </a:ext>
              </a:extLst>
            </p:cNvPr>
            <p:cNvSpPr txBox="1"/>
            <p:nvPr/>
          </p:nvSpPr>
          <p:spPr>
            <a:xfrm>
              <a:off x="5962400" y="4418164"/>
              <a:ext cx="32616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NE</a:t>
              </a:r>
            </a:p>
          </p:txBody>
        </p:sp>
        <p:sp>
          <p:nvSpPr>
            <p:cNvPr id="559" name="TextBox 558">
              <a:extLst>
                <a:ext uri="{FF2B5EF4-FFF2-40B4-BE49-F238E27FC236}">
                  <a16:creationId xmlns:a16="http://schemas.microsoft.com/office/drawing/2014/main" id="{C3C256EF-87C5-1D82-D897-BA8BB731EEC3}"/>
                </a:ext>
              </a:extLst>
            </p:cNvPr>
            <p:cNvSpPr txBox="1"/>
            <p:nvPr/>
          </p:nvSpPr>
          <p:spPr>
            <a:xfrm>
              <a:off x="6508750" y="4418164"/>
              <a:ext cx="326164"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NE</a:t>
              </a:r>
            </a:p>
          </p:txBody>
        </p:sp>
        <p:sp>
          <p:nvSpPr>
            <p:cNvPr id="560" name="TextBox 559">
              <a:extLst>
                <a:ext uri="{FF2B5EF4-FFF2-40B4-BE49-F238E27FC236}">
                  <a16:creationId xmlns:a16="http://schemas.microsoft.com/office/drawing/2014/main" id="{9E109695-E8D4-3F26-865E-EF6B9A4930FC}"/>
                </a:ext>
              </a:extLst>
            </p:cNvPr>
            <p:cNvSpPr txBox="1"/>
            <p:nvPr/>
          </p:nvSpPr>
          <p:spPr>
            <a:xfrm>
              <a:off x="1102233" y="3851141"/>
              <a:ext cx="213113" cy="23091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solidFill>
                    <a:srgbClr val="000000"/>
                  </a:solidFill>
                  <a:effectLst/>
                  <a:uLnTx/>
                  <a:uFillTx/>
                  <a:latin typeface="Arial" panose="020B0604020202020204" pitchFamily="34" charset="0"/>
                  <a:ea typeface="MS PGothic" charset="0"/>
                  <a:cs typeface="Arial" panose="020B0604020202020204" pitchFamily="34" charset="0"/>
                  <a:sym typeface="Arial"/>
                  <a:rtl val="0"/>
                </a:rPr>
                <a:t>0</a:t>
              </a:r>
            </a:p>
          </p:txBody>
        </p:sp>
      </p:grpSp>
      <p:cxnSp>
        <p:nvCxnSpPr>
          <p:cNvPr id="561" name="Straight Connector 560">
            <a:extLst>
              <a:ext uri="{FF2B5EF4-FFF2-40B4-BE49-F238E27FC236}">
                <a16:creationId xmlns:a16="http://schemas.microsoft.com/office/drawing/2014/main" id="{A90B3C6E-E47B-14A4-8106-60250FEA5DF5}"/>
              </a:ext>
            </a:extLst>
          </p:cNvPr>
          <p:cNvCxnSpPr>
            <a:cxnSpLocks/>
          </p:cNvCxnSpPr>
          <p:nvPr/>
        </p:nvCxnSpPr>
        <p:spPr>
          <a:xfrm flipV="1">
            <a:off x="4525110" y="3520950"/>
            <a:ext cx="6572" cy="1589196"/>
          </a:xfrm>
          <a:prstGeom prst="line">
            <a:avLst/>
          </a:prstGeom>
          <a:ln w="12700">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63" name="TextBox 562">
            <a:extLst>
              <a:ext uri="{FF2B5EF4-FFF2-40B4-BE49-F238E27FC236}">
                <a16:creationId xmlns:a16="http://schemas.microsoft.com/office/drawing/2014/main" id="{5F819D62-655D-DC71-107C-ED104FA9A674}"/>
              </a:ext>
            </a:extLst>
          </p:cNvPr>
          <p:cNvSpPr txBox="1"/>
          <p:nvPr/>
        </p:nvSpPr>
        <p:spPr>
          <a:xfrm>
            <a:off x="3280549" y="2270137"/>
            <a:ext cx="2682653" cy="707694"/>
          </a:xfrm>
          <a:prstGeom prst="rect">
            <a:avLst/>
          </a:prstGeom>
          <a:solidFill>
            <a:srgbClr val="FFFFFF"/>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S PGothic" charset="0"/>
                <a:cs typeface="+mn-cs"/>
              </a:rPr>
              <a:t>12-month PFS, % (95% 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B050"/>
                </a:solidFill>
                <a:effectLst/>
                <a:uLnTx/>
                <a:uFillTx/>
                <a:latin typeface="Arial" panose="020B0604020202020204"/>
                <a:ea typeface="MS PGothic" charset="0"/>
                <a:cs typeface="+mn-cs"/>
              </a:rPr>
              <a:t>Mosun-Pola</a:t>
            </a: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 48.5 (39.6–57.4)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B41CD"/>
                </a:solidFill>
                <a:effectLst/>
                <a:uLnTx/>
                <a:uFillTx/>
                <a:latin typeface="Arial" panose="020B0604020202020204"/>
                <a:ea typeface="MS PGothic" charset="0"/>
                <a:cs typeface="+mn-cs"/>
              </a:rPr>
              <a:t>R-GemOx</a:t>
            </a:r>
            <a:r>
              <a:rPr kumimoji="0" lang="en-GB"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 17.8 (5.4–30.3)</a:t>
            </a:r>
          </a:p>
        </p:txBody>
      </p:sp>
      <p:sp>
        <p:nvSpPr>
          <p:cNvPr id="5" name="Text Placeholder 3">
            <a:extLst>
              <a:ext uri="{FF2B5EF4-FFF2-40B4-BE49-F238E27FC236}">
                <a16:creationId xmlns:a16="http://schemas.microsoft.com/office/drawing/2014/main" id="{DC47CA6A-0AB9-442D-ABFF-682A49A31519}"/>
              </a:ext>
            </a:extLst>
          </p:cNvPr>
          <p:cNvSpPr txBox="1">
            <a:spLocks/>
          </p:cNvSpPr>
          <p:nvPr/>
        </p:nvSpPr>
        <p:spPr>
          <a:xfrm>
            <a:off x="527049" y="6078714"/>
            <a:ext cx="10166393" cy="540886"/>
          </a:xfrm>
          <a:prstGeom prst="rect">
            <a:avLst/>
          </a:prstGeom>
        </p:spPr>
        <p:txBody>
          <a:bodyPr lIns="0" tIns="0" rIns="0" bIns="0" anchor="b"/>
          <a:lstStyle>
            <a:lvl1pPr marL="0" indent="0" algn="l" rtl="0" eaLnBrk="1" fontAlgn="base" hangingPunct="1">
              <a:spcBef>
                <a:spcPts val="0"/>
              </a:spcBef>
              <a:spcAft>
                <a:spcPts val="225"/>
              </a:spcAft>
              <a:buClr>
                <a:schemeClr val="accent6">
                  <a:lumMod val="40000"/>
                  <a:lumOff val="60000"/>
                </a:schemeClr>
              </a:buClr>
              <a:buFont typeface="Arial" pitchFamily="34" charset="0"/>
              <a:buNone/>
              <a:tabLst/>
              <a:defRPr sz="810" kern="1200">
                <a:solidFill>
                  <a:schemeClr val="tx1"/>
                </a:solidFill>
                <a:latin typeface="+mn-lt"/>
                <a:ea typeface="+mn-ea"/>
                <a:cs typeface="Arial" panose="020B0604020202020204" pitchFamily="34" charset="0"/>
              </a:defRPr>
            </a:lvl1pPr>
            <a:lvl2pPr marL="380424" indent="-208045"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2pPr>
            <a:lvl3pPr marL="548049" indent="-164056"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3pPr>
            <a:lvl4pPr marL="710920" indent="-158116"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4pPr>
            <a:lvl5pPr marL="1540723" indent="-171191"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3105"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488"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872"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254"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225"/>
              </a:spcAft>
              <a:buClr>
                <a:srgbClr val="ED4A0D">
                  <a:lumMod val="40000"/>
                  <a:lumOff val="60000"/>
                </a:srgbClr>
              </a:buClr>
              <a:buSzTx/>
              <a:buFont typeface="Arial" pitchFamily="34" charset="0"/>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Clinical cut-off date: 17 February, 2025. PFS is censored at earliest of NALT or two or more missing </a:t>
            </a:r>
            <a:r>
              <a:rPr kumimoji="0" lang="en-GB" sz="933"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pitchFamily="34" charset="0"/>
              </a:rPr>
              <a:t>tumor</a:t>
            </a: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assessments, whichever occurred first.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CI, confidence interval; HR, hazard ratio; NALT, new anti-lymphoma therapy; NE, non estimable</a:t>
            </a:r>
          </a:p>
        </p:txBody>
      </p:sp>
      <p:sp>
        <p:nvSpPr>
          <p:cNvPr id="3" name="Freeform: Shape 2">
            <a:extLst>
              <a:ext uri="{FF2B5EF4-FFF2-40B4-BE49-F238E27FC236}">
                <a16:creationId xmlns:a16="http://schemas.microsoft.com/office/drawing/2014/main" id="{02FA11E0-BBDD-2DF2-2203-4656E8174A4D}"/>
              </a:ext>
            </a:extLst>
          </p:cNvPr>
          <p:cNvSpPr/>
          <p:nvPr/>
        </p:nvSpPr>
        <p:spPr>
          <a:xfrm>
            <a:off x="6765034" y="2305729"/>
            <a:ext cx="362534" cy="16989"/>
          </a:xfrm>
          <a:custGeom>
            <a:avLst/>
            <a:gdLst>
              <a:gd name="connsiteX0" fmla="*/ 0 w 390708"/>
              <a:gd name="connsiteY0" fmla="*/ 0 h 13854"/>
              <a:gd name="connsiteX1" fmla="*/ 390708 w 390708"/>
              <a:gd name="connsiteY1" fmla="*/ 0 h 13854"/>
            </a:gdLst>
            <a:ahLst/>
            <a:cxnLst>
              <a:cxn ang="0">
                <a:pos x="connsiteX0" y="connsiteY0"/>
              </a:cxn>
              <a:cxn ang="0">
                <a:pos x="connsiteX1" y="connsiteY1"/>
              </a:cxn>
            </a:cxnLst>
            <a:rect l="l" t="t" r="r" b="b"/>
            <a:pathLst>
              <a:path w="390708" h="13854">
                <a:moveTo>
                  <a:pt x="0" y="0"/>
                </a:moveTo>
                <a:lnTo>
                  <a:pt x="390708" y="0"/>
                </a:lnTo>
              </a:path>
            </a:pathLst>
          </a:custGeom>
          <a:ln w="13300" cap="flat">
            <a:solidFill>
              <a:schemeClr val="tx2"/>
            </a:solidFill>
            <a:custDash>
              <a:ds d="600000" sp="375000"/>
              <a:ds d="150000" sp="37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645A6E35-8FBA-29FC-EC1C-472B2B132FF7}"/>
              </a:ext>
            </a:extLst>
          </p:cNvPr>
          <p:cNvSpPr txBox="1"/>
          <p:nvPr/>
        </p:nvSpPr>
        <p:spPr>
          <a:xfrm>
            <a:off x="371970" y="6549246"/>
            <a:ext cx="4462953" cy="3384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S PGothic" charset="0"/>
                <a:cs typeface="+mn-cs"/>
              </a:rPr>
              <a:t>Presented as LBA3 by Westin et al, ICML 2025</a:t>
            </a:r>
          </a:p>
        </p:txBody>
      </p:sp>
    </p:spTree>
    <p:extLst>
      <p:ext uri="{BB962C8B-B14F-4D97-AF65-F5344CB8AC3E}">
        <p14:creationId xmlns:p14="http://schemas.microsoft.com/office/powerpoint/2010/main" val="1523846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70ABC82-0DC9-538A-42CB-6614EC85D08D}"/>
              </a:ext>
            </a:extLst>
          </p:cNvPr>
          <p:cNvGraphicFramePr>
            <a:graphicFrameLocks noGrp="1"/>
          </p:cNvGraphicFramePr>
          <p:nvPr>
            <p:ph idx="10"/>
          </p:nvPr>
        </p:nvGraphicFramePr>
        <p:xfrm>
          <a:off x="571500" y="1857131"/>
          <a:ext cx="11010900" cy="1854200"/>
        </p:xfrm>
        <a:graphic>
          <a:graphicData uri="http://schemas.openxmlformats.org/drawingml/2006/table">
            <a:tbl>
              <a:tblPr firstRow="1" bandRow="1">
                <a:tableStyleId>{5C22544A-7EE6-4342-B048-85BDC9FD1C3A}</a:tableStyleId>
              </a:tblPr>
              <a:tblGrid>
                <a:gridCol w="2752725">
                  <a:extLst>
                    <a:ext uri="{9D8B030D-6E8A-4147-A177-3AD203B41FA5}">
                      <a16:colId xmlns:a16="http://schemas.microsoft.com/office/drawing/2014/main" val="574783674"/>
                    </a:ext>
                  </a:extLst>
                </a:gridCol>
                <a:gridCol w="2752725">
                  <a:extLst>
                    <a:ext uri="{9D8B030D-6E8A-4147-A177-3AD203B41FA5}">
                      <a16:colId xmlns:a16="http://schemas.microsoft.com/office/drawing/2014/main" val="3975808705"/>
                    </a:ext>
                  </a:extLst>
                </a:gridCol>
                <a:gridCol w="2752725">
                  <a:extLst>
                    <a:ext uri="{9D8B030D-6E8A-4147-A177-3AD203B41FA5}">
                      <a16:colId xmlns:a16="http://schemas.microsoft.com/office/drawing/2014/main" val="2973939461"/>
                    </a:ext>
                  </a:extLst>
                </a:gridCol>
                <a:gridCol w="2752725">
                  <a:extLst>
                    <a:ext uri="{9D8B030D-6E8A-4147-A177-3AD203B41FA5}">
                      <a16:colId xmlns:a16="http://schemas.microsoft.com/office/drawing/2014/main" val="2162895850"/>
                    </a:ext>
                  </a:extLst>
                </a:gridCol>
              </a:tblGrid>
              <a:tr h="370840">
                <a:tc>
                  <a:txBody>
                    <a:bodyPr/>
                    <a:lstStyle/>
                    <a:p>
                      <a:endParaRPr lang="en-US"/>
                    </a:p>
                  </a:txBody>
                  <a:tcPr/>
                </a:tc>
                <a:tc>
                  <a:txBody>
                    <a:bodyPr/>
                    <a:lstStyle/>
                    <a:p>
                      <a:pPr algn="ctr"/>
                      <a:r>
                        <a:rPr lang="en-US" b="1" dirty="0"/>
                        <a:t>ORR</a:t>
                      </a:r>
                    </a:p>
                  </a:txBody>
                  <a:tcPr/>
                </a:tc>
                <a:tc>
                  <a:txBody>
                    <a:bodyPr/>
                    <a:lstStyle/>
                    <a:p>
                      <a:pPr algn="ctr"/>
                      <a:r>
                        <a:rPr lang="en-US" b="1" dirty="0"/>
                        <a:t>CR</a:t>
                      </a:r>
                    </a:p>
                  </a:txBody>
                  <a:tcPr/>
                </a:tc>
                <a:tc>
                  <a:txBody>
                    <a:bodyPr/>
                    <a:lstStyle/>
                    <a:p>
                      <a:pPr algn="ctr"/>
                      <a:r>
                        <a:rPr lang="en-US" b="1" dirty="0"/>
                        <a:t>12 month PFS</a:t>
                      </a:r>
                    </a:p>
                  </a:txBody>
                  <a:tcPr/>
                </a:tc>
                <a:extLst>
                  <a:ext uri="{0D108BD9-81ED-4DB2-BD59-A6C34878D82A}">
                    <a16:rowId xmlns:a16="http://schemas.microsoft.com/office/drawing/2014/main" val="15021751"/>
                  </a:ext>
                </a:extLst>
              </a:tr>
              <a:tr h="370840">
                <a:tc>
                  <a:txBody>
                    <a:bodyPr/>
                    <a:lstStyle/>
                    <a:p>
                      <a:r>
                        <a:rPr lang="en-US" b="1" dirty="0"/>
                        <a:t>R-</a:t>
                      </a:r>
                      <a:r>
                        <a:rPr lang="en-US" b="1" dirty="0" err="1"/>
                        <a:t>GemOx</a:t>
                      </a:r>
                      <a:endParaRPr lang="en-US" b="1" dirty="0"/>
                    </a:p>
                  </a:txBody>
                  <a:tcPr/>
                </a:tc>
                <a:tc>
                  <a:txBody>
                    <a:bodyPr/>
                    <a:lstStyle/>
                    <a:p>
                      <a:pPr algn="ctr"/>
                      <a:r>
                        <a:rPr lang="en-US" b="1" dirty="0"/>
                        <a:t>40%</a:t>
                      </a:r>
                    </a:p>
                  </a:txBody>
                  <a:tcPr/>
                </a:tc>
                <a:tc>
                  <a:txBody>
                    <a:bodyPr/>
                    <a:lstStyle/>
                    <a:p>
                      <a:pPr algn="ctr"/>
                      <a:r>
                        <a:rPr lang="en-US" b="1" dirty="0"/>
                        <a:t>25%</a:t>
                      </a:r>
                    </a:p>
                  </a:txBody>
                  <a:tcPr/>
                </a:tc>
                <a:tc>
                  <a:txBody>
                    <a:bodyPr/>
                    <a:lstStyle/>
                    <a:p>
                      <a:pPr algn="ctr"/>
                      <a:r>
                        <a:rPr lang="en-US" b="1" dirty="0"/>
                        <a:t>18%</a:t>
                      </a:r>
                    </a:p>
                  </a:txBody>
                  <a:tcPr/>
                </a:tc>
                <a:extLst>
                  <a:ext uri="{0D108BD9-81ED-4DB2-BD59-A6C34878D82A}">
                    <a16:rowId xmlns:a16="http://schemas.microsoft.com/office/drawing/2014/main" val="1914506628"/>
                  </a:ext>
                </a:extLst>
              </a:tr>
              <a:tr h="370840">
                <a:tc>
                  <a:txBody>
                    <a:bodyPr/>
                    <a:lstStyle/>
                    <a:p>
                      <a:r>
                        <a:rPr lang="en-US" b="1" dirty="0"/>
                        <a:t>Pola-R-</a:t>
                      </a:r>
                      <a:r>
                        <a:rPr lang="en-US" b="1" dirty="0" err="1"/>
                        <a:t>GemOx</a:t>
                      </a:r>
                      <a:endParaRPr lang="en-US" b="1" dirty="0"/>
                    </a:p>
                  </a:txBody>
                  <a:tcPr/>
                </a:tc>
                <a:tc>
                  <a:txBody>
                    <a:bodyPr/>
                    <a:lstStyle/>
                    <a:p>
                      <a:pPr algn="ctr"/>
                      <a:r>
                        <a:rPr lang="en-US" b="1" dirty="0"/>
                        <a:t>65%</a:t>
                      </a:r>
                    </a:p>
                  </a:txBody>
                  <a:tcPr/>
                </a:tc>
                <a:tc>
                  <a:txBody>
                    <a:bodyPr/>
                    <a:lstStyle/>
                    <a:p>
                      <a:pPr algn="ctr"/>
                      <a:r>
                        <a:rPr lang="en-US" b="1" dirty="0"/>
                        <a:t>47%</a:t>
                      </a:r>
                    </a:p>
                  </a:txBody>
                  <a:tcPr/>
                </a:tc>
                <a:tc>
                  <a:txBody>
                    <a:bodyPr/>
                    <a:lstStyle/>
                    <a:p>
                      <a:pPr algn="ctr"/>
                      <a:r>
                        <a:rPr lang="en-US" b="1" dirty="0"/>
                        <a:t>36%</a:t>
                      </a:r>
                    </a:p>
                  </a:txBody>
                  <a:tcPr/>
                </a:tc>
                <a:extLst>
                  <a:ext uri="{0D108BD9-81ED-4DB2-BD59-A6C34878D82A}">
                    <a16:rowId xmlns:a16="http://schemas.microsoft.com/office/drawing/2014/main" val="2402101907"/>
                  </a:ext>
                </a:extLst>
              </a:tr>
              <a:tr h="370840">
                <a:tc>
                  <a:txBody>
                    <a:bodyPr/>
                    <a:lstStyle/>
                    <a:p>
                      <a:r>
                        <a:rPr lang="en-US" b="1" dirty="0" err="1"/>
                        <a:t>Glofit-GemOx</a:t>
                      </a:r>
                      <a:endParaRPr lang="en-US" b="1" dirty="0"/>
                    </a:p>
                  </a:txBody>
                  <a:tcPr/>
                </a:tc>
                <a:tc>
                  <a:txBody>
                    <a:bodyPr/>
                    <a:lstStyle/>
                    <a:p>
                      <a:pPr algn="ctr"/>
                      <a:r>
                        <a:rPr lang="en-US" b="1" dirty="0"/>
                        <a:t>68%</a:t>
                      </a:r>
                    </a:p>
                  </a:txBody>
                  <a:tcPr/>
                </a:tc>
                <a:tc>
                  <a:txBody>
                    <a:bodyPr/>
                    <a:lstStyle/>
                    <a:p>
                      <a:pPr algn="ctr"/>
                      <a:r>
                        <a:rPr lang="en-US" b="1" dirty="0"/>
                        <a:t>58%</a:t>
                      </a:r>
                    </a:p>
                  </a:txBody>
                  <a:tcPr/>
                </a:tc>
                <a:tc>
                  <a:txBody>
                    <a:bodyPr/>
                    <a:lstStyle/>
                    <a:p>
                      <a:pPr algn="ctr"/>
                      <a:r>
                        <a:rPr lang="en-US" b="1" dirty="0"/>
                        <a:t>50%</a:t>
                      </a:r>
                    </a:p>
                  </a:txBody>
                  <a:tcPr/>
                </a:tc>
                <a:extLst>
                  <a:ext uri="{0D108BD9-81ED-4DB2-BD59-A6C34878D82A}">
                    <a16:rowId xmlns:a16="http://schemas.microsoft.com/office/drawing/2014/main" val="4029555767"/>
                  </a:ext>
                </a:extLst>
              </a:tr>
              <a:tr h="370840">
                <a:tc>
                  <a:txBody>
                    <a:bodyPr/>
                    <a:lstStyle/>
                    <a:p>
                      <a:r>
                        <a:rPr lang="en-US" b="1" dirty="0" err="1"/>
                        <a:t>Mosun</a:t>
                      </a:r>
                      <a:r>
                        <a:rPr lang="en-US" b="1" dirty="0"/>
                        <a:t>-Pola</a:t>
                      </a:r>
                    </a:p>
                  </a:txBody>
                  <a:tcPr/>
                </a:tc>
                <a:tc>
                  <a:txBody>
                    <a:bodyPr/>
                    <a:lstStyle/>
                    <a:p>
                      <a:pPr algn="ctr"/>
                      <a:r>
                        <a:rPr lang="en-US" b="1" dirty="0"/>
                        <a:t>70%</a:t>
                      </a:r>
                    </a:p>
                  </a:txBody>
                  <a:tcPr/>
                </a:tc>
                <a:tc>
                  <a:txBody>
                    <a:bodyPr/>
                    <a:lstStyle/>
                    <a:p>
                      <a:pPr algn="ctr"/>
                      <a:r>
                        <a:rPr lang="en-US" b="1" dirty="0"/>
                        <a:t>51%</a:t>
                      </a:r>
                    </a:p>
                  </a:txBody>
                  <a:tcPr/>
                </a:tc>
                <a:tc>
                  <a:txBody>
                    <a:bodyPr/>
                    <a:lstStyle/>
                    <a:p>
                      <a:pPr algn="ctr"/>
                      <a:r>
                        <a:rPr lang="en-US" b="1" dirty="0"/>
                        <a:t>48%</a:t>
                      </a:r>
                    </a:p>
                  </a:txBody>
                  <a:tcPr/>
                </a:tc>
                <a:extLst>
                  <a:ext uri="{0D108BD9-81ED-4DB2-BD59-A6C34878D82A}">
                    <a16:rowId xmlns:a16="http://schemas.microsoft.com/office/drawing/2014/main" val="2779546558"/>
                  </a:ext>
                </a:extLst>
              </a:tr>
            </a:tbl>
          </a:graphicData>
        </a:graphic>
      </p:graphicFrame>
      <p:sp>
        <p:nvSpPr>
          <p:cNvPr id="3" name="Title 2">
            <a:extLst>
              <a:ext uri="{FF2B5EF4-FFF2-40B4-BE49-F238E27FC236}">
                <a16:creationId xmlns:a16="http://schemas.microsoft.com/office/drawing/2014/main" id="{5CD7808F-8E9C-65D4-22B8-40FF5267BF1D}"/>
              </a:ext>
            </a:extLst>
          </p:cNvPr>
          <p:cNvSpPr>
            <a:spLocks noGrp="1"/>
          </p:cNvSpPr>
          <p:nvPr>
            <p:ph type="title"/>
          </p:nvPr>
        </p:nvSpPr>
        <p:spPr/>
        <p:txBody>
          <a:bodyPr/>
          <a:lstStyle/>
          <a:p>
            <a:r>
              <a:rPr lang="en-US" dirty="0"/>
              <a:t>Three new combinations vs. R-</a:t>
            </a:r>
            <a:r>
              <a:rPr lang="en-US" dirty="0" err="1"/>
              <a:t>GemOx</a:t>
            </a:r>
            <a:endParaRPr lang="en-US" dirty="0"/>
          </a:p>
        </p:txBody>
      </p:sp>
      <p:sp>
        <p:nvSpPr>
          <p:cNvPr id="6" name="TextBox 5">
            <a:extLst>
              <a:ext uri="{FF2B5EF4-FFF2-40B4-BE49-F238E27FC236}">
                <a16:creationId xmlns:a16="http://schemas.microsoft.com/office/drawing/2014/main" id="{C14A4D85-18B7-6162-92CA-21EC87510F90}"/>
              </a:ext>
            </a:extLst>
          </p:cNvPr>
          <p:cNvSpPr txBox="1"/>
          <p:nvPr/>
        </p:nvSpPr>
        <p:spPr>
          <a:xfrm>
            <a:off x="571500" y="4056185"/>
            <a:ext cx="11010900"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rPr>
              <a:t>What is “preferred” regimen going forward?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I have been favorably impressed with single agent Glofitamab in R/R DLBCL (CR rate 40%) but not available until 3</a:t>
            </a:r>
            <a:r>
              <a:rPr kumimoji="0" lang="en-US" sz="1800" b="0" i="0" u="none" strike="noStrike" kern="1200" cap="none" spc="0" normalizeH="0" baseline="30000" noProof="0" dirty="0">
                <a:ln>
                  <a:noFill/>
                </a:ln>
                <a:solidFill>
                  <a:srgbClr val="000000"/>
                </a:solidFill>
                <a:effectLst/>
                <a:uLnTx/>
                <a:uFillTx/>
                <a:latin typeface="Arial" panose="020B0604020202020204"/>
                <a:ea typeface="MS PGothic" charset="0"/>
                <a:cs typeface="+mn-cs"/>
              </a:rPr>
              <a:t>rd</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 line.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I can see myself starting patients on </a:t>
            </a:r>
            <a:r>
              <a:rPr kumimoji="0" lang="en-US" sz="18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Glofit-GemOx</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 (2</a:t>
            </a:r>
            <a:r>
              <a:rPr kumimoji="0" lang="en-US" sz="1800" b="0" i="0" u="none" strike="noStrike" kern="1200" cap="none" spc="0" normalizeH="0" baseline="30000" noProof="0" dirty="0">
                <a:ln>
                  <a:noFill/>
                </a:ln>
                <a:solidFill>
                  <a:srgbClr val="000000"/>
                </a:solidFill>
                <a:effectLst/>
                <a:uLnTx/>
                <a:uFillTx/>
                <a:latin typeface="Arial" panose="020B0604020202020204"/>
                <a:ea typeface="MS PGothic" charset="0"/>
                <a:cs typeface="+mn-cs"/>
              </a:rPr>
              <a:t>nd</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 line frail) and dropping </a:t>
            </a:r>
            <a:r>
              <a:rPr kumimoji="0" lang="en-US" sz="18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GemOx</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 after 2 cycles and continuing with single agent Glofitamab.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I could see </a:t>
            </a:r>
            <a:r>
              <a:rPr kumimoji="0" lang="en-US" sz="18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Mosun</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-Pola getting good community uptake (less CRS with </a:t>
            </a:r>
            <a:r>
              <a:rPr kumimoji="0" lang="en-US" sz="18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Mosun</a:t>
            </a:r>
            <a:r>
              <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rPr>
              <a:t>). </a:t>
            </a:r>
          </a:p>
        </p:txBody>
      </p:sp>
    </p:spTree>
    <p:extLst>
      <p:ext uri="{BB962C8B-B14F-4D97-AF65-F5344CB8AC3E}">
        <p14:creationId xmlns:p14="http://schemas.microsoft.com/office/powerpoint/2010/main" val="1939404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A07AC7-B72E-7726-4501-21C8BF488B80}"/>
              </a:ext>
            </a:extLst>
          </p:cNvPr>
          <p:cNvSpPr>
            <a:spLocks noGrp="1"/>
          </p:cNvSpPr>
          <p:nvPr>
            <p:ph idx="10"/>
          </p:nvPr>
        </p:nvSpPr>
        <p:spPr/>
        <p:txBody>
          <a:bodyPr/>
          <a:lstStyle/>
          <a:p>
            <a:pPr marL="342900" indent="-342900">
              <a:buFont typeface="Arial" panose="020B0604020202020204" pitchFamily="34" charset="0"/>
              <a:buChar char="•"/>
            </a:pPr>
            <a:r>
              <a:rPr lang="en-US" b="1" dirty="0"/>
              <a:t>WaveLINE-003: Phase 2/3 trial of </a:t>
            </a:r>
            <a:r>
              <a:rPr lang="en-US" b="1" dirty="0" err="1"/>
              <a:t>zilovertamab</a:t>
            </a:r>
            <a:r>
              <a:rPr lang="en-US" b="1" dirty="0"/>
              <a:t> </a:t>
            </a:r>
            <a:r>
              <a:rPr lang="en-US" b="1" dirty="0" err="1"/>
              <a:t>vedotin</a:t>
            </a:r>
            <a:r>
              <a:rPr lang="en-US" b="1" dirty="0"/>
              <a:t> plus standard of care in R/R DLBCL. </a:t>
            </a:r>
            <a:r>
              <a:rPr lang="en-US" dirty="0"/>
              <a:t>Armand et al, ASCO.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Updated safety run in results from Lotis-5: A phase III trial of </a:t>
            </a:r>
            <a:r>
              <a:rPr lang="en-US" b="1" dirty="0" err="1"/>
              <a:t>Lonca</a:t>
            </a:r>
            <a:r>
              <a:rPr lang="en-US" b="1" dirty="0"/>
              <a:t>-T plus rituximab vs. immunochemotherapy in patients with R/R DLBCL. </a:t>
            </a:r>
            <a:r>
              <a:rPr lang="en-US" dirty="0"/>
              <a:t>Carlo-Stella et al, EHA.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Initial Results from LOTIS-7: A phase 1B study of </a:t>
            </a:r>
            <a:r>
              <a:rPr lang="en-US" b="1" dirty="0" err="1"/>
              <a:t>Lonca</a:t>
            </a:r>
            <a:r>
              <a:rPr lang="en-US" b="1" dirty="0"/>
              <a:t>-T plus </a:t>
            </a:r>
            <a:r>
              <a:rPr lang="en-US" b="1" dirty="0" err="1"/>
              <a:t>Glofitamab</a:t>
            </a:r>
            <a:r>
              <a:rPr lang="en-US" b="1" dirty="0"/>
              <a:t> in patients with R/R DLBCL. </a:t>
            </a:r>
            <a:r>
              <a:rPr lang="en-US" dirty="0" err="1"/>
              <a:t>Alderuccio</a:t>
            </a:r>
            <a:r>
              <a:rPr lang="en-US" dirty="0"/>
              <a:t> et al, EHA. </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ECB9264-CD9C-C7DC-6D23-5225DD43D25B}"/>
              </a:ext>
            </a:extLst>
          </p:cNvPr>
          <p:cNvSpPr>
            <a:spLocks noGrp="1"/>
          </p:cNvSpPr>
          <p:nvPr>
            <p:ph type="title"/>
          </p:nvPr>
        </p:nvSpPr>
        <p:spPr/>
        <p:txBody>
          <a:bodyPr/>
          <a:lstStyle/>
          <a:p>
            <a:r>
              <a:rPr lang="en-US" dirty="0"/>
              <a:t>New ADC Data in R/R DLBCL</a:t>
            </a:r>
          </a:p>
        </p:txBody>
      </p:sp>
    </p:spTree>
    <p:extLst>
      <p:ext uri="{BB962C8B-B14F-4D97-AF65-F5344CB8AC3E}">
        <p14:creationId xmlns:p14="http://schemas.microsoft.com/office/powerpoint/2010/main" val="3949101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F19-2234-436F-9879-3632068301F5}"/>
              </a:ext>
            </a:extLst>
          </p:cNvPr>
          <p:cNvSpPr>
            <a:spLocks noGrp="1"/>
          </p:cNvSpPr>
          <p:nvPr>
            <p:ph type="title"/>
          </p:nvPr>
        </p:nvSpPr>
        <p:spPr/>
        <p:txBody>
          <a:bodyPr/>
          <a:lstStyle/>
          <a:p>
            <a:r>
              <a:rPr lang="en-US" dirty="0"/>
              <a:t>waveLINE-003 Phase 3 Study Design </a:t>
            </a:r>
            <a:r>
              <a:rPr kumimoji="0" lang="en-US" sz="20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(NCT05139017)</a:t>
            </a:r>
            <a:r>
              <a:rPr lang="en-US" sz="2000" dirty="0">
                <a:effectLst/>
                <a:latin typeface="+mj-lt"/>
                <a:ea typeface="Calibri" panose="020F0502020204030204" pitchFamily="34" charset="0"/>
                <a:cs typeface="Arial" panose="020B0604020202020204" pitchFamily="34" charset="0"/>
              </a:rPr>
              <a:t> </a:t>
            </a:r>
            <a:endParaRPr lang="en-US" sz="2000" dirty="0"/>
          </a:p>
        </p:txBody>
      </p:sp>
      <p:sp>
        <p:nvSpPr>
          <p:cNvPr id="19" name="TextBox 18">
            <a:extLst>
              <a:ext uri="{FF2B5EF4-FFF2-40B4-BE49-F238E27FC236}">
                <a16:creationId xmlns:a16="http://schemas.microsoft.com/office/drawing/2014/main" id="{0CE44B97-28F5-DE2F-1359-1ECCB7F475CB}"/>
              </a:ext>
            </a:extLst>
          </p:cNvPr>
          <p:cNvSpPr txBox="1"/>
          <p:nvPr/>
        </p:nvSpPr>
        <p:spPr>
          <a:xfrm>
            <a:off x="377825" y="1277343"/>
            <a:ext cx="11436348" cy="40011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S PGothic" charset="0"/>
                <a:cs typeface="+mn-cs"/>
              </a:rPr>
              <a:t>Zilovertamab vedotin in combination with R-</a:t>
            </a:r>
            <a:r>
              <a:rPr kumimoji="0" lang="en-US" sz="2000" b="1" i="0" u="none" strike="noStrike" kern="1200" cap="none" spc="0" normalizeH="0" baseline="0" noProof="0" dirty="0" err="1">
                <a:ln>
                  <a:noFill/>
                </a:ln>
                <a:solidFill>
                  <a:srgbClr val="000000"/>
                </a:solidFill>
                <a:effectLst/>
                <a:uLnTx/>
                <a:uFillTx/>
                <a:latin typeface="Arial"/>
                <a:ea typeface="MS PGothic" charset="0"/>
                <a:cs typeface="+mn-cs"/>
              </a:rPr>
              <a:t>GemOx</a:t>
            </a:r>
            <a:r>
              <a:rPr kumimoji="0" lang="en-US" sz="2000" b="1" i="0" u="none" strike="noStrike" kern="1200" cap="none" spc="0" normalizeH="0" baseline="0" noProof="0" dirty="0">
                <a:ln>
                  <a:noFill/>
                </a:ln>
                <a:solidFill>
                  <a:srgbClr val="000000"/>
                </a:solidFill>
                <a:effectLst/>
                <a:uLnTx/>
                <a:uFillTx/>
                <a:latin typeface="Arial"/>
                <a:ea typeface="MS PGothic" charset="0"/>
                <a:cs typeface="+mn-cs"/>
              </a:rPr>
              <a:t> versus R-</a:t>
            </a:r>
            <a:r>
              <a:rPr kumimoji="0" lang="en-US" sz="2000" b="1" i="0" u="none" strike="noStrike" kern="1200" cap="none" spc="0" normalizeH="0" baseline="0" noProof="0" dirty="0" err="1">
                <a:ln>
                  <a:noFill/>
                </a:ln>
                <a:solidFill>
                  <a:srgbClr val="000000"/>
                </a:solidFill>
                <a:effectLst/>
                <a:uLnTx/>
                <a:uFillTx/>
                <a:latin typeface="Arial"/>
                <a:ea typeface="MS PGothic" charset="0"/>
                <a:cs typeface="+mn-cs"/>
              </a:rPr>
              <a:t>GemOx</a:t>
            </a:r>
            <a:r>
              <a:rPr kumimoji="0" lang="en-US" sz="2000" b="1" i="0" u="none" strike="noStrike" kern="1200" cap="none" spc="0" normalizeH="0" baseline="0" noProof="0" dirty="0">
                <a:ln>
                  <a:noFill/>
                </a:ln>
                <a:solidFill>
                  <a:srgbClr val="000000"/>
                </a:solidFill>
                <a:effectLst/>
                <a:uLnTx/>
                <a:uFillTx/>
                <a:latin typeface="Arial"/>
                <a:ea typeface="MS PGothic" charset="0"/>
                <a:cs typeface="+mn-cs"/>
              </a:rPr>
              <a:t> in R/R DLBCL</a:t>
            </a:r>
            <a:endParaRPr kumimoji="0" lang="en-US" sz="2000" b="0" i="0" u="none" strike="noStrike" kern="1200" cap="none" spc="0" normalizeH="0" baseline="0" noProof="0" dirty="0">
              <a:ln>
                <a:noFill/>
              </a:ln>
              <a:solidFill>
                <a:srgbClr val="000000"/>
              </a:solidFill>
              <a:effectLst/>
              <a:uLnTx/>
              <a:uFillTx/>
              <a:latin typeface="Arial"/>
              <a:ea typeface="MS PGothic" charset="0"/>
              <a:cs typeface="+mn-cs"/>
            </a:endParaRPr>
          </a:p>
        </p:txBody>
      </p:sp>
      <p:cxnSp>
        <p:nvCxnSpPr>
          <p:cNvPr id="20" name="Straight Connector 19">
            <a:extLst>
              <a:ext uri="{FF2B5EF4-FFF2-40B4-BE49-F238E27FC236}">
                <a16:creationId xmlns:a16="http://schemas.microsoft.com/office/drawing/2014/main" id="{D959B126-1C3D-3A15-1E5B-C0F160BB4533}"/>
              </a:ext>
            </a:extLst>
          </p:cNvPr>
          <p:cNvCxnSpPr/>
          <p:nvPr/>
        </p:nvCxnSpPr>
        <p:spPr>
          <a:xfrm>
            <a:off x="561353" y="5332873"/>
            <a:ext cx="11292118" cy="0"/>
          </a:xfrm>
          <a:prstGeom prst="line">
            <a:avLst/>
          </a:prstGeom>
          <a:ln w="38100">
            <a:solidFill>
              <a:srgbClr val="1E325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567AB19-AC2A-5F3B-5289-FA455DFD7FB1}"/>
              </a:ext>
            </a:extLst>
          </p:cNvPr>
          <p:cNvSpPr/>
          <p:nvPr/>
        </p:nvSpPr>
        <p:spPr>
          <a:xfrm>
            <a:off x="569058" y="5354156"/>
            <a:ext cx="11245117" cy="933351"/>
          </a:xfrm>
          <a:prstGeom prst="rect">
            <a:avLst/>
          </a:prstGeom>
          <a:no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Endpoints</a:t>
            </a:r>
            <a:r>
              <a:rPr kumimoji="0" lang="en-US" sz="1600" b="0" i="0" u="none" strike="noStrike" kern="600" cap="none" spc="30" normalizeH="0" baseline="0" noProof="0" dirty="0">
                <a:ln>
                  <a:noFill/>
                </a:ln>
                <a:solidFill>
                  <a:srgbClr val="000000"/>
                </a:solidFill>
                <a:effectLst/>
                <a:uLnTx/>
                <a:uFillTx/>
                <a:latin typeface="Arial"/>
                <a:ea typeface="+mn-ea"/>
                <a:cs typeface="+mn-cs"/>
              </a:rPr>
              <a:t>: </a:t>
            </a:r>
          </a:p>
          <a:p>
            <a:pPr marL="119063" marR="0" lvl="0" indent="-11906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Primary: Progression-free survival </a:t>
            </a:r>
            <a:r>
              <a:rPr kumimoji="0" lang="it-IT" sz="1600" b="0" i="0" u="none" strike="noStrike" kern="600" cap="none" spc="30" normalizeH="0" baseline="0" noProof="0" dirty="0">
                <a:ln>
                  <a:noFill/>
                </a:ln>
                <a:solidFill>
                  <a:srgbClr val="000000"/>
                </a:solidFill>
                <a:effectLst/>
                <a:uLnTx/>
                <a:uFillTx/>
                <a:latin typeface="Arial"/>
                <a:ea typeface="+mn-ea"/>
                <a:cs typeface="+mn-cs"/>
              </a:rPr>
              <a:t>per Lugano criteria by BICR, and overall survival</a:t>
            </a:r>
            <a:endParaRPr kumimoji="0" lang="en-US" sz="1600" b="0" i="0" u="none" strike="noStrike" kern="600" cap="none" spc="30" normalizeH="0" baseline="0" noProof="0" dirty="0">
              <a:ln>
                <a:noFill/>
              </a:ln>
              <a:solidFill>
                <a:srgbClr val="000000"/>
              </a:solidFill>
              <a:effectLst/>
              <a:uLnTx/>
              <a:uFillTx/>
              <a:latin typeface="Arial"/>
              <a:ea typeface="+mn-ea"/>
              <a:cs typeface="+mn-cs"/>
            </a:endParaRPr>
          </a:p>
          <a:p>
            <a:pPr marL="119063" marR="0" lvl="0" indent="-11906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Secondary: Objective response and duration of response per Lugano criteria by BICR</a:t>
            </a:r>
          </a:p>
        </p:txBody>
      </p:sp>
      <p:grpSp>
        <p:nvGrpSpPr>
          <p:cNvPr id="23" name="Group 22">
            <a:extLst>
              <a:ext uri="{FF2B5EF4-FFF2-40B4-BE49-F238E27FC236}">
                <a16:creationId xmlns:a16="http://schemas.microsoft.com/office/drawing/2014/main" id="{A9BA4185-CFEF-D4E6-06C0-5AAECB5DFB69}"/>
              </a:ext>
            </a:extLst>
          </p:cNvPr>
          <p:cNvGrpSpPr/>
          <p:nvPr/>
        </p:nvGrpSpPr>
        <p:grpSpPr>
          <a:xfrm>
            <a:off x="697374" y="2066614"/>
            <a:ext cx="10618035" cy="2816733"/>
            <a:chOff x="614885" y="2252914"/>
            <a:chExt cx="9615974" cy="2550908"/>
          </a:xfrm>
        </p:grpSpPr>
        <p:cxnSp>
          <p:nvCxnSpPr>
            <p:cNvPr id="16" name="Straight Connector 15">
              <a:extLst>
                <a:ext uri="{FF2B5EF4-FFF2-40B4-BE49-F238E27FC236}">
                  <a16:creationId xmlns:a16="http://schemas.microsoft.com/office/drawing/2014/main" id="{5FA48D48-E99F-9AAC-41AE-050ECE036A3D}"/>
                </a:ext>
              </a:extLst>
            </p:cNvPr>
            <p:cNvCxnSpPr>
              <a:cxnSpLocks/>
            </p:cNvCxnSpPr>
            <p:nvPr/>
          </p:nvCxnSpPr>
          <p:spPr>
            <a:xfrm>
              <a:off x="7535650" y="3480937"/>
              <a:ext cx="1261872" cy="5359"/>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D0D44183-E88E-83DE-4F10-FBE8EDA76075}"/>
                </a:ext>
              </a:extLst>
            </p:cNvPr>
            <p:cNvSpPr/>
            <p:nvPr/>
          </p:nvSpPr>
          <p:spPr>
            <a:xfrm>
              <a:off x="614885" y="2252914"/>
              <a:ext cx="2757013" cy="2550908"/>
            </a:xfrm>
            <a:prstGeom prst="rect">
              <a:avLst/>
            </a:prstGeom>
            <a:solidFill>
              <a:schemeClr val="tx1">
                <a:lumMod val="65000"/>
                <a:lumOff val="3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sng" strike="noStrike" kern="600" cap="none" spc="30" normalizeH="0" baseline="0" noProof="0" dirty="0">
                  <a:ln>
                    <a:noFill/>
                  </a:ln>
                  <a:solidFill>
                    <a:srgbClr val="FFFFFF"/>
                  </a:solidFill>
                  <a:effectLst/>
                  <a:uLnTx/>
                  <a:uFillTx/>
                  <a:latin typeface="Arial"/>
                  <a:ea typeface="+mn-ea"/>
                  <a:cs typeface="+mn-cs"/>
                </a:rPr>
                <a:t>Key Eligibility Criteria</a:t>
              </a:r>
            </a:p>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600" b="0" i="0" u="none" strike="noStrike" kern="600" cap="none" spc="30" normalizeH="0" baseline="0" noProof="0" dirty="0">
                <a:ln>
                  <a:noFill/>
                </a:ln>
                <a:solidFill>
                  <a:srgbClr val="FFFFFF"/>
                </a:solidFill>
                <a:effectLst/>
                <a:uLnTx/>
                <a:uFillTx/>
                <a:latin typeface="Arial"/>
                <a:ea typeface="+mn-ea"/>
                <a:cs typeface="+mn-cs"/>
              </a:endParaRPr>
            </a:p>
            <a:p>
              <a:pPr marL="115888" marR="0" lvl="0" indent="9144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Confirmed R/R DLBCL  </a:t>
              </a:r>
            </a:p>
            <a:p>
              <a:pPr marL="115888" marR="0" lvl="0" indent="0" algn="l"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  measurable by PET by </a:t>
              </a:r>
            </a:p>
            <a:p>
              <a:pPr marL="115888" marR="0" lvl="0" indent="0" algn="l"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  BICR per Lugano</a:t>
              </a:r>
            </a:p>
            <a:p>
              <a:pPr marL="115888" marR="0" lvl="0" indent="0" algn="l" defTabSz="457250" rtl="0" eaLnBrk="1" fontAlgn="auto" latinLnBrk="0" hangingPunct="1">
                <a:lnSpc>
                  <a:spcPct val="100000"/>
                </a:lnSpc>
                <a:spcBef>
                  <a:spcPts val="0"/>
                </a:spcBef>
                <a:spcAft>
                  <a:spcPts val="0"/>
                </a:spcAft>
                <a:buClrTx/>
                <a:buSzTx/>
                <a:buFontTx/>
                <a:buNone/>
                <a:tabLst/>
                <a:defRPr/>
              </a:pPr>
              <a:endParaRPr kumimoji="0" lang="en-US" sz="1600" b="0" i="0" u="none" strike="noStrike" kern="600" cap="none" spc="30" normalizeH="0" baseline="0" noProof="0" dirty="0">
                <a:ln>
                  <a:noFill/>
                </a:ln>
                <a:solidFill>
                  <a:srgbClr val="FFFFFF"/>
                </a:solidFill>
                <a:effectLst/>
                <a:uLnTx/>
                <a:uFillTx/>
                <a:latin typeface="Arial"/>
                <a:ea typeface="+mn-ea"/>
                <a:cs typeface="+mn-cs"/>
              </a:endParaRPr>
            </a:p>
            <a:p>
              <a:pPr marL="115888" marR="0" lvl="0" indent="9144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≥1 line of therapy</a:t>
              </a:r>
            </a:p>
            <a:p>
              <a:pPr marL="342900" marR="0" lvl="0" indent="9144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600" cap="none" spc="30" normalizeH="0" baseline="0" noProof="0" dirty="0">
                <a:ln>
                  <a:noFill/>
                </a:ln>
                <a:solidFill>
                  <a:srgbClr val="FFFFFF"/>
                </a:solidFill>
                <a:effectLst/>
                <a:uLnTx/>
                <a:uFillTx/>
                <a:latin typeface="Arial"/>
                <a:ea typeface="+mn-ea"/>
                <a:cs typeface="+mn-cs"/>
              </a:endParaRPr>
            </a:p>
            <a:p>
              <a:pPr marL="115888" marR="0" lvl="0" indent="9144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ECOG PS 0-2</a:t>
              </a:r>
            </a:p>
          </p:txBody>
        </p:sp>
        <p:cxnSp>
          <p:nvCxnSpPr>
            <p:cNvPr id="7" name="Straight Connector 6">
              <a:extLst>
                <a:ext uri="{FF2B5EF4-FFF2-40B4-BE49-F238E27FC236}">
                  <a16:creationId xmlns:a16="http://schemas.microsoft.com/office/drawing/2014/main" id="{8AD4258B-ED58-8DA6-B094-F354C169796B}"/>
                </a:ext>
              </a:extLst>
            </p:cNvPr>
            <p:cNvCxnSpPr>
              <a:cxnSpLocks/>
            </p:cNvCxnSpPr>
            <p:nvPr/>
          </p:nvCxnSpPr>
          <p:spPr>
            <a:xfrm>
              <a:off x="3371898" y="3504922"/>
              <a:ext cx="978091" cy="0"/>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4B842F85-3BAC-2354-8D1A-9DC591006C5C}"/>
                </a:ext>
              </a:extLst>
            </p:cNvPr>
            <p:cNvSpPr/>
            <p:nvPr/>
          </p:nvSpPr>
          <p:spPr>
            <a:xfrm>
              <a:off x="3531604" y="3187207"/>
              <a:ext cx="658678" cy="635430"/>
            </a:xfrm>
            <a:prstGeom prst="ellipse">
              <a:avLst/>
            </a:prstGeom>
            <a:solidFill>
              <a:schemeClr val="bg1">
                <a:lumMod val="8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a:ea typeface="+mn-ea"/>
                  <a:cs typeface="+mn-cs"/>
                </a:rPr>
                <a:t>R</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a:ea typeface="+mn-ea"/>
                  <a:cs typeface="+mn-cs"/>
                </a:rPr>
                <a:t>1:1</a:t>
              </a:r>
            </a:p>
          </p:txBody>
        </p:sp>
        <p:cxnSp>
          <p:nvCxnSpPr>
            <p:cNvPr id="9" name="Straight Connector 8">
              <a:extLst>
                <a:ext uri="{FF2B5EF4-FFF2-40B4-BE49-F238E27FC236}">
                  <a16:creationId xmlns:a16="http://schemas.microsoft.com/office/drawing/2014/main" id="{CF3EEF0E-4410-7263-D446-37D0BE49FA84}"/>
                </a:ext>
              </a:extLst>
            </p:cNvPr>
            <p:cNvCxnSpPr>
              <a:cxnSpLocks/>
            </p:cNvCxnSpPr>
            <p:nvPr/>
          </p:nvCxnSpPr>
          <p:spPr>
            <a:xfrm flipH="1" flipV="1">
              <a:off x="4349988" y="2780455"/>
              <a:ext cx="14499" cy="1589649"/>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251019E-4531-DB0B-01E6-BAB4B52EEA20}"/>
                </a:ext>
              </a:extLst>
            </p:cNvPr>
            <p:cNvCxnSpPr/>
            <p:nvPr/>
          </p:nvCxnSpPr>
          <p:spPr>
            <a:xfrm>
              <a:off x="4340683" y="2780455"/>
              <a:ext cx="199178" cy="0"/>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204F08E-0B22-84AD-FB5B-93F06FA7ED72}"/>
                </a:ext>
              </a:extLst>
            </p:cNvPr>
            <p:cNvCxnSpPr/>
            <p:nvPr/>
          </p:nvCxnSpPr>
          <p:spPr>
            <a:xfrm>
              <a:off x="4353561" y="4370104"/>
              <a:ext cx="199178" cy="0"/>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9413D6A-1361-4727-95D5-0FA8CE38488D}"/>
                </a:ext>
              </a:extLst>
            </p:cNvPr>
            <p:cNvSpPr/>
            <p:nvPr/>
          </p:nvSpPr>
          <p:spPr>
            <a:xfrm>
              <a:off x="4549166" y="2505700"/>
              <a:ext cx="2788107" cy="616592"/>
            </a:xfrm>
            <a:prstGeom prst="rect">
              <a:avLst/>
            </a:prstGeom>
            <a:solidFill>
              <a:srgbClr val="00857C"/>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1.75 mg/kg ZV + R-</a:t>
              </a:r>
              <a:r>
                <a:rPr kumimoji="0" lang="en-US" sz="1600" b="0" i="0" u="none" strike="noStrike" kern="600" cap="none" spc="30" normalizeH="0" baseline="0" noProof="0" dirty="0" err="1">
                  <a:ln>
                    <a:noFill/>
                  </a:ln>
                  <a:solidFill>
                    <a:srgbClr val="FFFFFF"/>
                  </a:solidFill>
                  <a:effectLst/>
                  <a:uLnTx/>
                  <a:uFillTx/>
                  <a:latin typeface="Arial"/>
                  <a:ea typeface="+mn-ea"/>
                  <a:cs typeface="+mn-cs"/>
                </a:rPr>
                <a:t>GemOx</a:t>
              </a:r>
              <a:endParaRPr kumimoji="0" lang="en-US" sz="1600" b="0" i="0" u="none" strike="noStrike" kern="600" cap="none" spc="30" normalizeH="0" baseline="0" noProof="0" dirty="0">
                <a:ln>
                  <a:noFill/>
                </a:ln>
                <a:solidFill>
                  <a:srgbClr val="FFFFFF"/>
                </a:solidFill>
                <a:effectLst/>
                <a:uLnTx/>
                <a:uFillTx/>
                <a:latin typeface="Arial"/>
                <a:ea typeface="+mn-ea"/>
                <a:cs typeface="+mn-cs"/>
              </a:endParaRP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(IV Q3W up to 6 cycles)</a:t>
              </a:r>
            </a:p>
          </p:txBody>
        </p:sp>
        <p:sp>
          <p:nvSpPr>
            <p:cNvPr id="13" name="Rectangle 12">
              <a:extLst>
                <a:ext uri="{FF2B5EF4-FFF2-40B4-BE49-F238E27FC236}">
                  <a16:creationId xmlns:a16="http://schemas.microsoft.com/office/drawing/2014/main" id="{30084548-B023-62AE-39A4-225A7A5F8C2F}"/>
                </a:ext>
              </a:extLst>
            </p:cNvPr>
            <p:cNvSpPr/>
            <p:nvPr/>
          </p:nvSpPr>
          <p:spPr>
            <a:xfrm>
              <a:off x="4549165" y="4058228"/>
              <a:ext cx="2788107" cy="616592"/>
            </a:xfrm>
            <a:prstGeom prst="rect">
              <a:avLst/>
            </a:prstGeom>
            <a:solidFill>
              <a:srgbClr val="610F0F"/>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R-</a:t>
              </a:r>
              <a:r>
                <a:rPr kumimoji="0" lang="en-US" sz="1600" b="0" i="0" u="none" strike="noStrike" kern="600" cap="none" spc="30" normalizeH="0" baseline="0" noProof="0" dirty="0" err="1">
                  <a:ln>
                    <a:noFill/>
                  </a:ln>
                  <a:solidFill>
                    <a:srgbClr val="FFFFFF"/>
                  </a:solidFill>
                  <a:effectLst/>
                  <a:uLnTx/>
                  <a:uFillTx/>
                  <a:latin typeface="Arial"/>
                  <a:ea typeface="+mn-ea"/>
                  <a:cs typeface="+mn-cs"/>
                </a:rPr>
                <a:t>GemOx</a:t>
              </a:r>
              <a:endParaRPr kumimoji="0" lang="en-US" sz="1600" b="0" i="0" u="none" strike="noStrike" kern="600" cap="none" spc="30" normalizeH="0" baseline="0" noProof="0" dirty="0">
                <a:ln>
                  <a:noFill/>
                </a:ln>
                <a:solidFill>
                  <a:srgbClr val="FFFFFF"/>
                </a:solidFill>
                <a:effectLst/>
                <a:uLnTx/>
                <a:uFillTx/>
                <a:latin typeface="Arial"/>
                <a:ea typeface="+mn-ea"/>
                <a:cs typeface="+mn-cs"/>
              </a:endParaRP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(IV Q3W up to 6 cycles)</a:t>
              </a:r>
            </a:p>
          </p:txBody>
        </p:sp>
        <p:sp>
          <p:nvSpPr>
            <p:cNvPr id="14" name="Rectangle 13">
              <a:extLst>
                <a:ext uri="{FF2B5EF4-FFF2-40B4-BE49-F238E27FC236}">
                  <a16:creationId xmlns:a16="http://schemas.microsoft.com/office/drawing/2014/main" id="{02B055A4-D142-C126-21CB-EA6208415922}"/>
                </a:ext>
              </a:extLst>
            </p:cNvPr>
            <p:cNvSpPr/>
            <p:nvPr/>
          </p:nvSpPr>
          <p:spPr>
            <a:xfrm>
              <a:off x="8347490" y="2684055"/>
              <a:ext cx="1883369" cy="1668026"/>
            </a:xfrm>
            <a:prstGeom prst="rect">
              <a:avLst/>
            </a:prstGeom>
            <a:solidFill>
              <a:schemeClr val="tx1">
                <a:lumMod val="65000"/>
                <a:lumOff val="3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Efficacy and Survival </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30" normalizeH="0" baseline="0" noProof="0" dirty="0">
                  <a:ln>
                    <a:noFill/>
                  </a:ln>
                  <a:solidFill>
                    <a:srgbClr val="FFFFFF"/>
                  </a:solidFill>
                  <a:effectLst/>
                  <a:uLnTx/>
                  <a:uFillTx/>
                  <a:latin typeface="Arial"/>
                  <a:ea typeface="+mn-ea"/>
                  <a:cs typeface="+mn-cs"/>
                </a:rPr>
                <a:t>Follow-up</a:t>
              </a:r>
            </a:p>
          </p:txBody>
        </p:sp>
        <p:cxnSp>
          <p:nvCxnSpPr>
            <p:cNvPr id="15" name="Straight Connector 14">
              <a:extLst>
                <a:ext uri="{FF2B5EF4-FFF2-40B4-BE49-F238E27FC236}">
                  <a16:creationId xmlns:a16="http://schemas.microsoft.com/office/drawing/2014/main" id="{BF34864C-F0D1-8C58-EE07-A59829479309}"/>
                </a:ext>
              </a:extLst>
            </p:cNvPr>
            <p:cNvCxnSpPr>
              <a:cxnSpLocks/>
            </p:cNvCxnSpPr>
            <p:nvPr/>
          </p:nvCxnSpPr>
          <p:spPr>
            <a:xfrm flipH="1" flipV="1">
              <a:off x="7532876" y="2728809"/>
              <a:ext cx="21764" cy="1651641"/>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F04A534-29F8-C967-CEC8-3D1CF3C3DD72}"/>
                </a:ext>
              </a:extLst>
            </p:cNvPr>
            <p:cNvCxnSpPr/>
            <p:nvPr/>
          </p:nvCxnSpPr>
          <p:spPr>
            <a:xfrm>
              <a:off x="7341525" y="2733572"/>
              <a:ext cx="199178" cy="0"/>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A8B11DD-9B76-51ED-0D5B-037A10051F0E}"/>
                </a:ext>
              </a:extLst>
            </p:cNvPr>
            <p:cNvCxnSpPr/>
            <p:nvPr/>
          </p:nvCxnSpPr>
          <p:spPr>
            <a:xfrm>
              <a:off x="7355462" y="4380450"/>
              <a:ext cx="199178" cy="0"/>
            </a:xfrm>
            <a:prstGeom prst="line">
              <a:avLst/>
            </a:prstGeom>
            <a:ln w="254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1D0E5CC-3333-A5ED-84A7-45FB6BA2EB1D}"/>
                </a:ext>
              </a:extLst>
            </p:cNvPr>
            <p:cNvSpPr txBox="1"/>
            <p:nvPr/>
          </p:nvSpPr>
          <p:spPr>
            <a:xfrm>
              <a:off x="3494813" y="2868006"/>
              <a:ext cx="722955" cy="287323"/>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67" b="0" i="0" u="none" strike="noStrike" kern="600" cap="none" spc="30" normalizeH="0" baseline="0" noProof="0" dirty="0">
                  <a:ln>
                    <a:noFill/>
                  </a:ln>
                  <a:solidFill>
                    <a:srgbClr val="000000"/>
                  </a:solidFill>
                  <a:effectLst/>
                  <a:uLnTx/>
                  <a:uFillTx/>
                  <a:latin typeface="Arial"/>
                  <a:ea typeface="MS PGothic" charset="0"/>
                  <a:cs typeface="+mn-cs"/>
                </a:rPr>
                <a:t>N≈200</a:t>
              </a:r>
            </a:p>
          </p:txBody>
        </p:sp>
      </p:grpSp>
      <p:sp>
        <p:nvSpPr>
          <p:cNvPr id="4" name="TextBox 3">
            <a:extLst>
              <a:ext uri="{FF2B5EF4-FFF2-40B4-BE49-F238E27FC236}">
                <a16:creationId xmlns:a16="http://schemas.microsoft.com/office/drawing/2014/main" id="{491633B4-3D81-8D98-B0BB-4028D4F1FB7E}"/>
              </a:ext>
            </a:extLst>
          </p:cNvPr>
          <p:cNvSpPr txBox="1"/>
          <p:nvPr/>
        </p:nvSpPr>
        <p:spPr>
          <a:xfrm>
            <a:off x="293772" y="6453983"/>
            <a:ext cx="610186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S PGothic" charset="0"/>
                <a:cs typeface="+mn-cs"/>
              </a:rPr>
              <a:t>Armand P et al. ASCO 2025;Abstract 7005. </a:t>
            </a:r>
          </a:p>
        </p:txBody>
      </p:sp>
    </p:spTree>
    <p:extLst>
      <p:ext uri="{BB962C8B-B14F-4D97-AF65-F5344CB8AC3E}">
        <p14:creationId xmlns:p14="http://schemas.microsoft.com/office/powerpoint/2010/main" val="1567500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25780F8-C384-48BD-ABEC-E8AAF33CEDD7}"/>
              </a:ext>
            </a:extLst>
          </p:cNvPr>
          <p:cNvSpPr>
            <a:spLocks noGrp="1"/>
          </p:cNvSpPr>
          <p:nvPr>
            <p:ph type="title"/>
          </p:nvPr>
        </p:nvSpPr>
        <p:spPr>
          <a:xfrm>
            <a:off x="548640" y="297405"/>
            <a:ext cx="10515600" cy="1325563"/>
          </a:xfrm>
        </p:spPr>
        <p:txBody>
          <a:bodyPr>
            <a:noAutofit/>
          </a:bodyPr>
          <a:lstStyle/>
          <a:p>
            <a:pPr>
              <a:lnSpc>
                <a:spcPts val="2580"/>
              </a:lnSpc>
            </a:pPr>
            <a:r>
              <a:rPr lang="en-US"/>
              <a:t>LOTIS-5 Trial Design</a:t>
            </a:r>
            <a:br>
              <a:rPr lang="en-US"/>
            </a:br>
            <a:r>
              <a:rPr lang="en-US" sz="1800" i="1"/>
              <a:t>Phase 3 trial of </a:t>
            </a:r>
            <a:r>
              <a:rPr lang="en-US" sz="1800" i="1" err="1"/>
              <a:t>Lonca</a:t>
            </a:r>
            <a:r>
              <a:rPr lang="en-US" sz="1800" i="1"/>
              <a:t> in combination with rituximab</a:t>
            </a:r>
            <a:r>
              <a:rPr lang="en-US" sz="1800" i="1" baseline="30000"/>
              <a:t>1,2</a:t>
            </a:r>
            <a:endParaRPr lang="en-US" sz="1800"/>
          </a:p>
        </p:txBody>
      </p:sp>
      <p:sp>
        <p:nvSpPr>
          <p:cNvPr id="74" name="TextBox 73">
            <a:extLst>
              <a:ext uri="{FF2B5EF4-FFF2-40B4-BE49-F238E27FC236}">
                <a16:creationId xmlns:a16="http://schemas.microsoft.com/office/drawing/2014/main" id="{A7239277-63AB-D049-A8D0-565A03E4F4F2}"/>
              </a:ext>
            </a:extLst>
          </p:cNvPr>
          <p:cNvSpPr txBox="1"/>
          <p:nvPr/>
        </p:nvSpPr>
        <p:spPr>
          <a:xfrm>
            <a:off x="548640" y="5687119"/>
            <a:ext cx="11063326" cy="399533"/>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1200" cap="none" spc="0" normalizeH="0" baseline="30000" noProof="0" err="1">
                <a:ln>
                  <a:noFill/>
                </a:ln>
                <a:solidFill>
                  <a:prstClr val="black">
                    <a:lumMod val="50000"/>
                    <a:lumOff val="50000"/>
                  </a:prstClr>
                </a:solidFill>
                <a:effectLst/>
                <a:uLnTx/>
                <a:uFillTx/>
                <a:latin typeface="Calibri"/>
                <a:ea typeface="MS PGothic" charset="0"/>
                <a:cs typeface="Arial" panose="020B0604020202020204" pitchFamily="34" charset="0"/>
              </a:rPr>
              <a:t>a</a:t>
            </a:r>
            <a:r>
              <a:rPr kumimoji="0" lang="en-US" sz="800" b="0" i="0" u="none" strike="noStrike" kern="1200" cap="none" spc="0" normalizeH="0" baseline="0" noProof="0" err="1">
                <a:ln>
                  <a:noFill/>
                </a:ln>
                <a:solidFill>
                  <a:prstClr val="black">
                    <a:lumMod val="50000"/>
                    <a:lumOff val="50000"/>
                  </a:prstClr>
                </a:solidFill>
                <a:effectLst/>
                <a:uLnTx/>
                <a:uFillTx/>
                <a:latin typeface="Calibri"/>
                <a:ea typeface="MS PGothic" charset="0"/>
                <a:cs typeface="Arial" panose="020B0604020202020204" pitchFamily="34" charset="0"/>
              </a:rPr>
              <a:t>Defined</a:t>
            </a: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as time between randomization and the first documentation of recurrence or progression, or death from any cause.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Abbreviations: Ab, antibody; ADA, antidrug antibody; CRR, complete response rate; DOR, duration of response; ECOG, Eastern Cooperative Oncology Group; EOT, end of treatment; PK, pharmacokinetics; ORR, overall response rate; OS, overall survival; PBD, </a:t>
            </a:r>
            <a:r>
              <a:rPr kumimoji="0" lang="en-US" sz="800" b="0" i="0" u="none" strike="noStrike" kern="1200" cap="none" spc="0" normalizeH="0" baseline="0" noProof="0" err="1">
                <a:ln>
                  <a:noFill/>
                </a:ln>
                <a:solidFill>
                  <a:prstClr val="black">
                    <a:lumMod val="50000"/>
                    <a:lumOff val="50000"/>
                  </a:prstClr>
                </a:solidFill>
                <a:effectLst/>
                <a:uLnTx/>
                <a:uFillTx/>
                <a:latin typeface="Calibri"/>
                <a:ea typeface="MS PGothic" charset="0"/>
                <a:cs typeface="Arial" panose="020B0604020202020204" pitchFamily="34" charset="0"/>
              </a:rPr>
              <a:t>pyrrolobenzodiazepine</a:t>
            </a: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PRO, patient reported outcome; Q2W, every 2 weeks; Q3W, every 3 weeks; SCT, stem cell transplant; R-</a:t>
            </a:r>
            <a:r>
              <a:rPr kumimoji="0" lang="en-US" sz="800" b="0" i="0" u="none" strike="noStrike" kern="1200" cap="none" spc="0" normalizeH="0" baseline="0" noProof="0" err="1">
                <a:ln>
                  <a:noFill/>
                </a:ln>
                <a:solidFill>
                  <a:prstClr val="black">
                    <a:lumMod val="50000"/>
                    <a:lumOff val="50000"/>
                  </a:prstClr>
                </a:solidFill>
                <a:effectLst/>
                <a:uLnTx/>
                <a:uFillTx/>
                <a:latin typeface="Calibri"/>
                <a:ea typeface="MS PGothic" charset="0"/>
                <a:cs typeface="Arial" panose="020B0604020202020204" pitchFamily="34" charset="0"/>
              </a:rPr>
              <a:t>GemOx</a:t>
            </a: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a:t>
            </a: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mn-cs"/>
              </a:rPr>
              <a:t>rituximab + gemcitabine + oxaliplatin</a:t>
            </a: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a:t>
            </a:r>
          </a:p>
        </p:txBody>
      </p:sp>
      <p:graphicFrame>
        <p:nvGraphicFramePr>
          <p:cNvPr id="3" name="Table 2">
            <a:extLst>
              <a:ext uri="{FF2B5EF4-FFF2-40B4-BE49-F238E27FC236}">
                <a16:creationId xmlns:a16="http://schemas.microsoft.com/office/drawing/2014/main" id="{273737E5-E9C6-AB42-32D3-8B19D3C639CC}"/>
              </a:ext>
            </a:extLst>
          </p:cNvPr>
          <p:cNvGraphicFramePr>
            <a:graphicFrameLocks noGrp="1"/>
          </p:cNvGraphicFramePr>
          <p:nvPr/>
        </p:nvGraphicFramePr>
        <p:xfrm>
          <a:off x="5981522" y="3705080"/>
          <a:ext cx="5630444" cy="1988820"/>
        </p:xfrm>
        <a:graphic>
          <a:graphicData uri="http://schemas.openxmlformats.org/drawingml/2006/table">
            <a:tbl>
              <a:tblPr firstRow="1" bandRow="1">
                <a:effectLst>
                  <a:outerShdw blurRad="50800" dist="25400" dir="2700000" algn="tl" rotWithShape="0">
                    <a:prstClr val="black">
                      <a:alpha val="40000"/>
                    </a:prstClr>
                  </a:outerShdw>
                </a:effectLst>
                <a:tableStyleId>{F5AB1C69-6EDB-4FF4-983F-18BD219EF322}</a:tableStyleId>
              </a:tblPr>
              <a:tblGrid>
                <a:gridCol w="5630444">
                  <a:extLst>
                    <a:ext uri="{9D8B030D-6E8A-4147-A177-3AD203B41FA5}">
                      <a16:colId xmlns:a16="http://schemas.microsoft.com/office/drawing/2014/main" val="2081673507"/>
                    </a:ext>
                  </a:extLst>
                </a:gridCol>
              </a:tblGrid>
              <a:tr h="20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KEY INCLUSION/EXCLUSION CRITERIA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rgbClr val="0885B8"/>
                    </a:solidFill>
                  </a:tcPr>
                </a:tc>
                <a:extLst>
                  <a:ext uri="{0D108BD9-81ED-4DB2-BD59-A6C34878D82A}">
                    <a16:rowId xmlns:a16="http://schemas.microsoft.com/office/drawing/2014/main" val="2698547673"/>
                  </a:ext>
                </a:extLst>
              </a:tr>
              <a:tr h="1649927">
                <a:tc>
                  <a:txBody>
                    <a:bodyPr/>
                    <a:lstStyle/>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Adults with a pathologic diagnosis of R/R DLBCL (including DLBCL transformed from indolent lymphoma) or HGBCL, with </a:t>
                      </a:r>
                      <a:r>
                        <a:rPr lang="en-US" sz="1050" i="1" dirty="0">
                          <a:solidFill>
                            <a:schemeClr val="tx1">
                              <a:lumMod val="50000"/>
                              <a:lumOff val="50000"/>
                            </a:schemeClr>
                          </a:solidFill>
                        </a:rPr>
                        <a:t>MYC</a:t>
                      </a:r>
                      <a:r>
                        <a:rPr lang="en-US" sz="1050" dirty="0">
                          <a:solidFill>
                            <a:schemeClr val="tx1">
                              <a:lumMod val="50000"/>
                              <a:lumOff val="50000"/>
                            </a:schemeClr>
                          </a:solidFill>
                        </a:rPr>
                        <a:t> and </a:t>
                      </a:r>
                      <a:r>
                        <a:rPr lang="en-US" sz="1050" i="1" dirty="0">
                          <a:solidFill>
                            <a:schemeClr val="tx1">
                              <a:lumMod val="50000"/>
                              <a:lumOff val="50000"/>
                            </a:schemeClr>
                          </a:solidFill>
                        </a:rPr>
                        <a:t>BCL2</a:t>
                      </a:r>
                      <a:r>
                        <a:rPr lang="en-US" sz="1050" dirty="0">
                          <a:solidFill>
                            <a:schemeClr val="tx1">
                              <a:lumMod val="50000"/>
                              <a:lumOff val="50000"/>
                            </a:schemeClr>
                          </a:solidFill>
                        </a:rPr>
                        <a:t> and/or </a:t>
                      </a:r>
                      <a:r>
                        <a:rPr lang="en-US" sz="1050" i="1" dirty="0">
                          <a:solidFill>
                            <a:schemeClr val="tx1">
                              <a:lumMod val="50000"/>
                              <a:lumOff val="50000"/>
                            </a:schemeClr>
                          </a:solidFill>
                        </a:rPr>
                        <a:t>BCL6</a:t>
                      </a:r>
                      <a:r>
                        <a:rPr lang="en-US" sz="1050" dirty="0">
                          <a:solidFill>
                            <a:schemeClr val="tx1">
                              <a:lumMod val="50000"/>
                              <a:lumOff val="50000"/>
                            </a:schemeClr>
                          </a:solidFill>
                        </a:rPr>
                        <a:t> rearrangements</a:t>
                      </a:r>
                    </a:p>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R/R disease following ≥1 multi-agent systemic treatment regimen </a:t>
                      </a:r>
                    </a:p>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Measurable disease (2014 Lugano classification)</a:t>
                      </a:r>
                    </a:p>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Not a candidate for SCT based on performance status, advanced age, and/or significant medical comorbidities (as considered by the investigator)</a:t>
                      </a:r>
                    </a:p>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If patient had received previous CD19 directed therapy, biopsy proven CD19 expression required </a:t>
                      </a:r>
                    </a:p>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ECOG performance status of 0-2</a:t>
                      </a:r>
                    </a:p>
                    <a:p>
                      <a:pPr marL="120650" indent="-120650" fontAlgn="base">
                        <a:spcAft>
                          <a:spcPts val="200"/>
                        </a:spcAft>
                        <a:buSzPct val="80000"/>
                        <a:buFont typeface="Wingdings" pitchFamily="2" charset="2"/>
                        <a:buChar char="§"/>
                        <a:defRPr/>
                      </a:pPr>
                      <a:r>
                        <a:rPr lang="en-US" sz="1050" dirty="0">
                          <a:solidFill>
                            <a:schemeClr val="tx1">
                              <a:lumMod val="50000"/>
                              <a:lumOff val="50000"/>
                            </a:schemeClr>
                          </a:solidFill>
                        </a:rPr>
                        <a:t>Excludes previous treatment with </a:t>
                      </a:r>
                      <a:r>
                        <a:rPr lang="en-US" sz="1050" dirty="0" err="1">
                          <a:solidFill>
                            <a:schemeClr val="tx1">
                              <a:lumMod val="50000"/>
                              <a:lumOff val="50000"/>
                            </a:schemeClr>
                          </a:solidFill>
                        </a:rPr>
                        <a:t>Lonca</a:t>
                      </a:r>
                      <a:r>
                        <a:rPr lang="en-US" sz="1050" dirty="0">
                          <a:solidFill>
                            <a:schemeClr val="tx1">
                              <a:lumMod val="50000"/>
                              <a:lumOff val="50000"/>
                            </a:schemeClr>
                          </a:solidFill>
                        </a:rPr>
                        <a:t> or R-</a:t>
                      </a:r>
                      <a:r>
                        <a:rPr lang="en-US" sz="1050" dirty="0" err="1">
                          <a:solidFill>
                            <a:schemeClr val="tx1">
                              <a:lumMod val="50000"/>
                              <a:lumOff val="50000"/>
                            </a:schemeClr>
                          </a:solidFill>
                        </a:rPr>
                        <a:t>GemOx</a:t>
                      </a:r>
                      <a:endParaRPr lang="en-US" sz="1050" dirty="0">
                        <a:solidFill>
                          <a:schemeClr val="tx1">
                            <a:lumMod val="50000"/>
                            <a:lumOff val="50000"/>
                          </a:schemeClr>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46318467"/>
                  </a:ext>
                </a:extLst>
              </a:tr>
            </a:tbl>
          </a:graphicData>
        </a:graphic>
      </p:graphicFrame>
      <p:grpSp>
        <p:nvGrpSpPr>
          <p:cNvPr id="5" name="Group 4">
            <a:extLst>
              <a:ext uri="{FF2B5EF4-FFF2-40B4-BE49-F238E27FC236}">
                <a16:creationId xmlns:a16="http://schemas.microsoft.com/office/drawing/2014/main" id="{75F4CC36-AE50-8195-BB3F-413C703BF278}"/>
              </a:ext>
            </a:extLst>
          </p:cNvPr>
          <p:cNvGrpSpPr/>
          <p:nvPr/>
        </p:nvGrpSpPr>
        <p:grpSpPr>
          <a:xfrm>
            <a:off x="336917" y="3710547"/>
            <a:ext cx="2578671" cy="1918295"/>
            <a:chOff x="8288667" y="1521297"/>
            <a:chExt cx="2741765" cy="1784978"/>
          </a:xfrm>
        </p:grpSpPr>
        <p:sp>
          <p:nvSpPr>
            <p:cNvPr id="6" name="Rounded Rectangle 25">
              <a:extLst>
                <a:ext uri="{FF2B5EF4-FFF2-40B4-BE49-F238E27FC236}">
                  <a16:creationId xmlns:a16="http://schemas.microsoft.com/office/drawing/2014/main" id="{BD6F3281-EA1F-191E-979A-8B6A213B6DB9}"/>
                </a:ext>
              </a:extLst>
            </p:cNvPr>
            <p:cNvSpPr/>
            <p:nvPr/>
          </p:nvSpPr>
          <p:spPr>
            <a:xfrm>
              <a:off x="8288667" y="1521297"/>
              <a:ext cx="2627968" cy="1784978"/>
            </a:xfrm>
            <a:prstGeom prst="roundRect">
              <a:avLst>
                <a:gd name="adj" fmla="val 4990"/>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7ED5075-2A54-E3FE-9E10-F608CE359BC5}"/>
                </a:ext>
              </a:extLst>
            </p:cNvPr>
            <p:cNvSpPr txBox="1">
              <a:spLocks/>
            </p:cNvSpPr>
            <p:nvPr/>
          </p:nvSpPr>
          <p:spPr>
            <a:xfrm>
              <a:off x="8547161" y="1677200"/>
              <a:ext cx="2077174" cy="289932"/>
            </a:xfrm>
            <a:prstGeom prst="roundRect">
              <a:avLst/>
            </a:prstGeom>
            <a:solidFill>
              <a:srgbClr val="0885B7"/>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PRIMARY ENDPOINTS</a:t>
              </a:r>
            </a:p>
          </p:txBody>
        </p:sp>
        <p:sp>
          <p:nvSpPr>
            <p:cNvPr id="8" name="TextBox 27">
              <a:extLst>
                <a:ext uri="{FF2B5EF4-FFF2-40B4-BE49-F238E27FC236}">
                  <a16:creationId xmlns:a16="http://schemas.microsoft.com/office/drawing/2014/main" id="{ADAB90DA-214F-69C7-6329-D3CE7F471F3C}"/>
                </a:ext>
              </a:extLst>
            </p:cNvPr>
            <p:cNvSpPr txBox="1"/>
            <p:nvPr/>
          </p:nvSpPr>
          <p:spPr>
            <a:xfrm>
              <a:off x="8564538" y="2060182"/>
              <a:ext cx="2465894" cy="30070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0" marR="0" lvl="0" indent="-120650" algn="l" defTabSz="914400" rtl="0" eaLnBrk="1" fontAlgn="base" latinLnBrk="0" hangingPunct="1">
                <a:lnSpc>
                  <a:spcPct val="100000"/>
                </a:lnSpc>
                <a:spcBef>
                  <a:spcPts val="0"/>
                </a:spcBef>
                <a:spcAft>
                  <a:spcPts val="200"/>
                </a:spcAft>
                <a:buClrTx/>
                <a:buSzPct val="80000"/>
                <a:buFont typeface="Wingdings" pitchFamily="2" charset="2"/>
                <a:buChar char="§"/>
                <a:tabLst/>
                <a:defRPr/>
              </a:pPr>
              <a:r>
                <a:rPr kumimoji="0" lang="en-US" sz="1050" b="0" i="0" u="none" strike="noStrike" kern="1200" cap="none" spc="0" normalizeH="0" baseline="0" noProof="0" err="1">
                  <a:ln>
                    <a:noFill/>
                  </a:ln>
                  <a:solidFill>
                    <a:prstClr val="black">
                      <a:lumMod val="50000"/>
                      <a:lumOff val="50000"/>
                    </a:prstClr>
                  </a:solidFill>
                  <a:effectLst/>
                  <a:uLnTx/>
                  <a:uFillTx/>
                  <a:latin typeface="Calibri"/>
                  <a:ea typeface="+mn-ea"/>
                  <a:cs typeface="+mn-cs"/>
                </a:rPr>
                <a:t>PFS</a:t>
              </a:r>
              <a:r>
                <a:rPr kumimoji="0" lang="en-US" sz="1050" b="0" i="0" u="none" strike="noStrike" kern="1200" cap="none" spc="0" normalizeH="0" baseline="30000" noProof="0" err="1">
                  <a:ln>
                    <a:noFill/>
                  </a:ln>
                  <a:solidFill>
                    <a:prstClr val="black">
                      <a:lumMod val="50000"/>
                      <a:lumOff val="50000"/>
                    </a:prstClr>
                  </a:solidFill>
                  <a:effectLst/>
                  <a:uLnTx/>
                  <a:uFillTx/>
                  <a:latin typeface="Calibri"/>
                  <a:ea typeface="+mn-ea"/>
                  <a:cs typeface="+mn-cs"/>
                </a:rPr>
                <a:t>a</a:t>
              </a: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 by independent central </a:t>
              </a:r>
              <a:b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review</a:t>
              </a:r>
            </a:p>
          </p:txBody>
        </p:sp>
      </p:grpSp>
      <p:grpSp>
        <p:nvGrpSpPr>
          <p:cNvPr id="9" name="Group 8">
            <a:extLst>
              <a:ext uri="{FF2B5EF4-FFF2-40B4-BE49-F238E27FC236}">
                <a16:creationId xmlns:a16="http://schemas.microsoft.com/office/drawing/2014/main" id="{BDC7241C-0BFF-3C84-9BB1-BC715DFCFC18}"/>
              </a:ext>
            </a:extLst>
          </p:cNvPr>
          <p:cNvGrpSpPr/>
          <p:nvPr/>
        </p:nvGrpSpPr>
        <p:grpSpPr>
          <a:xfrm>
            <a:off x="3090841" y="3710547"/>
            <a:ext cx="2592056" cy="1931298"/>
            <a:chOff x="8199527" y="1426221"/>
            <a:chExt cx="2756979" cy="1897183"/>
          </a:xfrm>
        </p:grpSpPr>
        <p:sp>
          <p:nvSpPr>
            <p:cNvPr id="17" name="Rounded Rectangle 31">
              <a:extLst>
                <a:ext uri="{FF2B5EF4-FFF2-40B4-BE49-F238E27FC236}">
                  <a16:creationId xmlns:a16="http://schemas.microsoft.com/office/drawing/2014/main" id="{0EEF433E-172E-C7AC-B089-D2654A910305}"/>
                </a:ext>
              </a:extLst>
            </p:cNvPr>
            <p:cNvSpPr/>
            <p:nvPr/>
          </p:nvSpPr>
          <p:spPr>
            <a:xfrm>
              <a:off x="8199527" y="1426221"/>
              <a:ext cx="2756979" cy="1897183"/>
            </a:xfrm>
            <a:prstGeom prst="roundRect">
              <a:avLst>
                <a:gd name="adj" fmla="val 4990"/>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B65E7F5C-A4F6-1ADC-B689-8A5EB48870C9}"/>
                </a:ext>
              </a:extLst>
            </p:cNvPr>
            <p:cNvSpPr txBox="1">
              <a:spLocks/>
            </p:cNvSpPr>
            <p:nvPr/>
          </p:nvSpPr>
          <p:spPr>
            <a:xfrm>
              <a:off x="8439651" y="1600714"/>
              <a:ext cx="2278566" cy="289932"/>
            </a:xfrm>
            <a:prstGeom prst="roundRect">
              <a:avLst/>
            </a:prstGeom>
            <a:solidFill>
              <a:srgbClr val="0885B7"/>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SECONDARY ENDPOINTS</a:t>
              </a:r>
            </a:p>
          </p:txBody>
        </p:sp>
        <p:sp>
          <p:nvSpPr>
            <p:cNvPr id="21" name="TextBox 33">
              <a:extLst>
                <a:ext uri="{FF2B5EF4-FFF2-40B4-BE49-F238E27FC236}">
                  <a16:creationId xmlns:a16="http://schemas.microsoft.com/office/drawing/2014/main" id="{BBDB1A28-8937-9CB2-1F03-5F53140B7F9E}"/>
                </a:ext>
              </a:extLst>
            </p:cNvPr>
            <p:cNvSpPr txBox="1"/>
            <p:nvPr/>
          </p:nvSpPr>
          <p:spPr>
            <a:xfrm>
              <a:off x="8445570" y="2053576"/>
              <a:ext cx="2450148" cy="126982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OS, ORR, CRR, DOR</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Frequency and severity of AEs and laboratory parameters</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PK parameters, for </a:t>
              </a:r>
              <a:r>
                <a:rPr kumimoji="0" lang="en-US" sz="1050" b="0" i="0" u="none" strike="noStrike" kern="1200" cap="none" spc="0" normalizeH="0" baseline="0" noProof="0" err="1">
                  <a:ln>
                    <a:noFill/>
                  </a:ln>
                  <a:solidFill>
                    <a:prstClr val="black">
                      <a:lumMod val="50000"/>
                      <a:lumOff val="50000"/>
                    </a:prstClr>
                  </a:solidFill>
                  <a:effectLst/>
                  <a:uLnTx/>
                  <a:uFillTx/>
                  <a:latin typeface="Calibri"/>
                  <a:ea typeface="+mn-ea"/>
                  <a:cs typeface="+mn-cs"/>
                </a:rPr>
                <a:t>Lonca</a:t>
              </a: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 total Ab, </a:t>
              </a:r>
              <a:b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b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PBD-conjugated Ab, and free SG3199</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ADA titers to </a:t>
              </a:r>
              <a:r>
                <a:rPr kumimoji="0" lang="en-US" sz="1050" b="0" i="0" u="none" strike="noStrike" kern="1200" cap="none" spc="0" normalizeH="0" baseline="0" noProof="0" err="1">
                  <a:ln>
                    <a:noFill/>
                  </a:ln>
                  <a:solidFill>
                    <a:prstClr val="black">
                      <a:lumMod val="50000"/>
                      <a:lumOff val="50000"/>
                    </a:prstClr>
                  </a:solidFill>
                  <a:effectLst/>
                  <a:uLnTx/>
                  <a:uFillTx/>
                  <a:latin typeface="Calibri"/>
                  <a:ea typeface="+mn-ea"/>
                  <a:cs typeface="+mn-cs"/>
                </a:rPr>
                <a:t>Lonca</a:t>
              </a:r>
              <a:endPar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rPr>
                <a:t>Changes in PROs from baseline</a:t>
              </a:r>
            </a:p>
            <a:p>
              <a:pPr marL="120650" marR="0" lvl="0" indent="-120650" algn="l" defTabSz="914400" rtl="0" eaLnBrk="1" fontAlgn="base" latinLnBrk="0" hangingPunct="1">
                <a:lnSpc>
                  <a:spcPct val="100000"/>
                </a:lnSpc>
                <a:spcBef>
                  <a:spcPts val="0"/>
                </a:spcBef>
                <a:spcAft>
                  <a:spcPts val="200"/>
                </a:spcAft>
                <a:buClrTx/>
                <a:buSzPct val="80000"/>
                <a:buFont typeface="Wingdings" pitchFamily="2" charset="2"/>
                <a:buChar char="§"/>
                <a:tabLst/>
                <a:defRPr/>
              </a:pPr>
              <a:endParaRPr kumimoji="0" lang="en-US" sz="105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grpSp>
      <p:sp>
        <p:nvSpPr>
          <p:cNvPr id="22" name="Chevron 22">
            <a:extLst>
              <a:ext uri="{FF2B5EF4-FFF2-40B4-BE49-F238E27FC236}">
                <a16:creationId xmlns:a16="http://schemas.microsoft.com/office/drawing/2014/main" id="{48AA7646-8FDE-E14F-6007-7BEE77C5D761}"/>
              </a:ext>
            </a:extLst>
          </p:cNvPr>
          <p:cNvSpPr/>
          <p:nvPr/>
        </p:nvSpPr>
        <p:spPr>
          <a:xfrm>
            <a:off x="4308007" y="1315741"/>
            <a:ext cx="3946264" cy="384732"/>
          </a:xfrm>
          <a:prstGeom prst="chevron">
            <a:avLst/>
          </a:prstGeom>
          <a:solidFill>
            <a:srgbClr val="368AC3"/>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80000"/>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Treatment Period</a:t>
            </a:r>
          </a:p>
        </p:txBody>
      </p:sp>
      <p:sp>
        <p:nvSpPr>
          <p:cNvPr id="23" name="Chevron 23">
            <a:extLst>
              <a:ext uri="{FF2B5EF4-FFF2-40B4-BE49-F238E27FC236}">
                <a16:creationId xmlns:a16="http://schemas.microsoft.com/office/drawing/2014/main" id="{0A1BFBB9-E604-94EC-E29B-1323C68F8A02}"/>
              </a:ext>
            </a:extLst>
          </p:cNvPr>
          <p:cNvSpPr/>
          <p:nvPr/>
        </p:nvSpPr>
        <p:spPr>
          <a:xfrm>
            <a:off x="8208871" y="1328599"/>
            <a:ext cx="3089241" cy="355177"/>
          </a:xfrm>
          <a:prstGeom prst="chevron">
            <a:avLst/>
          </a:prstGeom>
          <a:solidFill>
            <a:srgbClr val="ED7D3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80000"/>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Follow-Up Period</a:t>
            </a:r>
          </a:p>
        </p:txBody>
      </p:sp>
      <p:cxnSp>
        <p:nvCxnSpPr>
          <p:cNvPr id="24" name="Straight Connector 23">
            <a:extLst>
              <a:ext uri="{FF2B5EF4-FFF2-40B4-BE49-F238E27FC236}">
                <a16:creationId xmlns:a16="http://schemas.microsoft.com/office/drawing/2014/main" id="{BAFEF2A7-63E2-8BDB-B9AB-8817C7AC7C9E}"/>
              </a:ext>
            </a:extLst>
          </p:cNvPr>
          <p:cNvCxnSpPr/>
          <p:nvPr/>
        </p:nvCxnSpPr>
        <p:spPr>
          <a:xfrm flipH="1">
            <a:off x="4116028" y="1982825"/>
            <a:ext cx="277040" cy="467592"/>
          </a:xfrm>
          <a:prstGeom prst="line">
            <a:avLst/>
          </a:prstGeom>
          <a:ln w="9525">
            <a:solidFill>
              <a:srgbClr val="F46B2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345F77-31EF-387E-3E57-0428042C7445}"/>
              </a:ext>
            </a:extLst>
          </p:cNvPr>
          <p:cNvCxnSpPr>
            <a:cxnSpLocks/>
          </p:cNvCxnSpPr>
          <p:nvPr/>
        </p:nvCxnSpPr>
        <p:spPr>
          <a:xfrm flipH="1" flipV="1">
            <a:off x="4116028" y="2853194"/>
            <a:ext cx="277040" cy="467592"/>
          </a:xfrm>
          <a:prstGeom prst="line">
            <a:avLst/>
          </a:prstGeom>
          <a:ln w="9525">
            <a:solidFill>
              <a:srgbClr val="368AC3"/>
            </a:solidFill>
          </a:ln>
        </p:spPr>
        <p:style>
          <a:lnRef idx="1">
            <a:schemeClr val="accent1"/>
          </a:lnRef>
          <a:fillRef idx="0">
            <a:schemeClr val="accent1"/>
          </a:fillRef>
          <a:effectRef idx="0">
            <a:schemeClr val="accent1"/>
          </a:effectRef>
          <a:fontRef idx="minor">
            <a:schemeClr val="tx1"/>
          </a:fontRef>
        </p:style>
      </p:cxnSp>
      <p:sp>
        <p:nvSpPr>
          <p:cNvPr id="26" name="object 24">
            <a:extLst>
              <a:ext uri="{FF2B5EF4-FFF2-40B4-BE49-F238E27FC236}">
                <a16:creationId xmlns:a16="http://schemas.microsoft.com/office/drawing/2014/main" id="{6185EE82-69B7-F165-9824-35314D42227A}"/>
              </a:ext>
            </a:extLst>
          </p:cNvPr>
          <p:cNvSpPr txBox="1"/>
          <p:nvPr/>
        </p:nvSpPr>
        <p:spPr>
          <a:xfrm rot="16200000" flipH="1">
            <a:off x="7565624" y="2463016"/>
            <a:ext cx="1658679" cy="409169"/>
          </a:xfrm>
          <a:prstGeom prst="rect">
            <a:avLst/>
          </a:prstGeom>
          <a:solidFill>
            <a:srgbClr val="ED7D3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End of Treatment</a:t>
            </a:r>
            <a:endParaRPr kumimoji="0" sz="1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767F9E12-FF02-C303-6383-50A3AABD85E2}"/>
              </a:ext>
            </a:extLst>
          </p:cNvPr>
          <p:cNvSpPr/>
          <p:nvPr/>
        </p:nvSpPr>
        <p:spPr>
          <a:xfrm rot="16200000">
            <a:off x="3113648" y="2454949"/>
            <a:ext cx="1669311" cy="425302"/>
          </a:xfrm>
          <a:prstGeom prst="rect">
            <a:avLst/>
          </a:prstGeom>
          <a:solidFill>
            <a:srgbClr val="19B0DD"/>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Randomized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Target N=420</a:t>
            </a:r>
          </a:p>
        </p:txBody>
      </p:sp>
      <p:sp>
        <p:nvSpPr>
          <p:cNvPr id="28" name="TextBox 9">
            <a:extLst>
              <a:ext uri="{FF2B5EF4-FFF2-40B4-BE49-F238E27FC236}">
                <a16:creationId xmlns:a16="http://schemas.microsoft.com/office/drawing/2014/main" id="{2630DB4B-62E8-711E-2C11-30C41E4C5662}"/>
              </a:ext>
            </a:extLst>
          </p:cNvPr>
          <p:cNvSpPr txBox="1"/>
          <p:nvPr/>
        </p:nvSpPr>
        <p:spPr>
          <a:xfrm>
            <a:off x="1138818" y="1883234"/>
            <a:ext cx="2465186" cy="14136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Lonca 0.15 mg/kg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rituximab 375 mg/m</a:t>
            </a:r>
            <a:r>
              <a:rPr kumimoji="0" lang="en-US" sz="1200" b="0" i="0" u="none" strike="noStrike" kern="1200" cap="none" spc="0" normalizeH="0" baseline="30000" noProof="0">
                <a:ln>
                  <a:noFill/>
                </a:ln>
                <a:solidFill>
                  <a:prstClr val="black">
                    <a:lumMod val="50000"/>
                    <a:lumOff val="50000"/>
                  </a:prstClr>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Q3W for 2 cycles, then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Lonca 0.075 mg/kg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rituximab 375 mg/m</a:t>
            </a:r>
            <a:r>
              <a:rPr kumimoji="0" lang="en-US" sz="1200" b="0" i="0" u="none" strike="noStrike" kern="1200" cap="none" spc="0" normalizeH="0" baseline="30000" noProof="0">
                <a:ln>
                  <a:noFill/>
                </a:ln>
                <a:solidFill>
                  <a:prstClr val="black">
                    <a:lumMod val="50000"/>
                    <a:lumOff val="50000"/>
                  </a:prstClr>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Q3W for up to 6 additional cycles</a:t>
            </a:r>
          </a:p>
        </p:txBody>
      </p:sp>
      <p:sp>
        <p:nvSpPr>
          <p:cNvPr id="29" name="Rounded Rectangle 90">
            <a:extLst>
              <a:ext uri="{FF2B5EF4-FFF2-40B4-BE49-F238E27FC236}">
                <a16:creationId xmlns:a16="http://schemas.microsoft.com/office/drawing/2014/main" id="{0D0507EA-803D-139B-4099-A6F0A712360E}"/>
              </a:ext>
            </a:extLst>
          </p:cNvPr>
          <p:cNvSpPr/>
          <p:nvPr/>
        </p:nvSpPr>
        <p:spPr bwMode="auto">
          <a:xfrm>
            <a:off x="4365273" y="1794781"/>
            <a:ext cx="3644665" cy="763961"/>
          </a:xfrm>
          <a:prstGeom prst="roundRect">
            <a:avLst/>
          </a:prstGeom>
          <a:solidFill>
            <a:srgbClr val="ED7D3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mn-ea"/>
                <a:cs typeface="+mn-cs"/>
              </a:rPr>
              <a:t>Lonca 0.15 mg/kg + rituximab 375 mg/m</a:t>
            </a:r>
            <a:r>
              <a:rPr kumimoji="0" lang="en-US" sz="1100" b="0" i="0" u="none" strike="noStrike" kern="1200" cap="none" spc="0" normalizeH="0" baseline="30000" noProof="0">
                <a:ln>
                  <a:noFill/>
                </a:ln>
                <a:solidFill>
                  <a:prstClr val="white"/>
                </a:solidFill>
                <a:effectLst/>
                <a:uLnTx/>
                <a:uFillTx/>
                <a:latin typeface="Calibri"/>
                <a:ea typeface="+mn-ea"/>
                <a:cs typeface="+mn-cs"/>
              </a:rPr>
              <a:t>2</a:t>
            </a:r>
            <a:r>
              <a:rPr kumimoji="0" lang="en-US" sz="1100" b="0"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mn-ea"/>
                <a:cs typeface="+mn-cs"/>
              </a:rPr>
              <a:t>Q3W for 2 cycles, 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mn-ea"/>
                <a:cs typeface="+mn-cs"/>
              </a:rPr>
              <a:t>Lonca 0.075 mg/kg + rituximab 375 mg/m</a:t>
            </a:r>
            <a:r>
              <a:rPr kumimoji="0" lang="en-US" sz="1100" b="0" i="0" u="none" strike="noStrike" kern="1200" cap="none" spc="0" normalizeH="0" baseline="30000" noProof="0">
                <a:ln>
                  <a:noFill/>
                </a:ln>
                <a:solidFill>
                  <a:prstClr val="white"/>
                </a:solidFill>
                <a:effectLst/>
                <a:uLnTx/>
                <a:uFillTx/>
                <a:latin typeface="Calibri"/>
                <a:ea typeface="+mn-ea"/>
                <a:cs typeface="+mn-cs"/>
              </a:rPr>
              <a:t>2</a:t>
            </a:r>
            <a:r>
              <a:rPr kumimoji="0" lang="en-US" sz="1100" b="0"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mn-ea"/>
                <a:cs typeface="+mn-cs"/>
              </a:rPr>
              <a:t>Q3W for up to 6 additional cycles</a:t>
            </a:r>
          </a:p>
        </p:txBody>
      </p:sp>
      <p:sp>
        <p:nvSpPr>
          <p:cNvPr id="30" name="Rounded Rectangle 90">
            <a:extLst>
              <a:ext uri="{FF2B5EF4-FFF2-40B4-BE49-F238E27FC236}">
                <a16:creationId xmlns:a16="http://schemas.microsoft.com/office/drawing/2014/main" id="{F463FDAA-BA6B-718F-7960-961C2E900BE6}"/>
              </a:ext>
            </a:extLst>
          </p:cNvPr>
          <p:cNvSpPr/>
          <p:nvPr/>
        </p:nvSpPr>
        <p:spPr bwMode="auto">
          <a:xfrm>
            <a:off x="4365273" y="2707408"/>
            <a:ext cx="3644665" cy="763961"/>
          </a:xfrm>
          <a:prstGeom prst="roundRect">
            <a:avLst/>
          </a:prstGeom>
          <a:solidFill>
            <a:srgbClr val="368AC3"/>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R-</a:t>
            </a:r>
            <a:r>
              <a:rPr kumimoji="0" lang="en-US" sz="1100" b="1" i="0" u="none" strike="noStrike" kern="1200" cap="none" spc="0" normalizeH="0" baseline="0" noProof="0" err="1">
                <a:ln>
                  <a:noFill/>
                </a:ln>
                <a:solidFill>
                  <a:prstClr val="white"/>
                </a:solidFill>
                <a:effectLst/>
                <a:uLnTx/>
                <a:uFillTx/>
                <a:latin typeface="Calibri"/>
                <a:ea typeface="+mn-ea"/>
                <a:cs typeface="+mn-cs"/>
              </a:rPr>
              <a:t>GemOx</a:t>
            </a:r>
            <a:r>
              <a:rPr kumimoji="0" lang="en-US" sz="1100" b="1" i="0" u="none" strike="noStrike" kern="1200" cap="none" spc="0" normalizeH="0" baseline="0" noProof="0">
                <a:ln>
                  <a:noFill/>
                </a:ln>
                <a:solidFill>
                  <a:prstClr val="white"/>
                </a:solidFill>
                <a:effectLst/>
                <a:uLnTx/>
                <a:uFillTx/>
                <a:latin typeface="Calibri"/>
                <a:ea typeface="+mn-ea"/>
                <a:cs typeface="+mn-cs"/>
              </a:rPr>
              <a:t>: rituximab 375 mg/m</a:t>
            </a:r>
            <a:r>
              <a:rPr kumimoji="0" lang="en-US" sz="1100" b="1" i="0" u="none" strike="noStrike" kern="1200" cap="none" spc="0" normalizeH="0" baseline="30000" noProof="0">
                <a:ln>
                  <a:noFill/>
                </a:ln>
                <a:solidFill>
                  <a:prstClr val="white"/>
                </a:solidFill>
                <a:effectLst/>
                <a:uLnTx/>
                <a:uFillTx/>
                <a:latin typeface="Calibri"/>
                <a:ea typeface="+mn-ea"/>
                <a:cs typeface="+mn-cs"/>
              </a:rPr>
              <a:t>2</a:t>
            </a:r>
            <a:r>
              <a:rPr kumimoji="0" lang="en-US" sz="1100" b="1"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gemcitabine 1000 mg/m</a:t>
            </a:r>
            <a:r>
              <a:rPr kumimoji="0" lang="en-US" sz="1100" b="1" i="0" u="none" strike="noStrike" kern="1200" cap="none" spc="0" normalizeH="0" baseline="30000" noProof="0">
                <a:ln>
                  <a:noFill/>
                </a:ln>
                <a:solidFill>
                  <a:prstClr val="white"/>
                </a:solidFill>
                <a:effectLst/>
                <a:uLnTx/>
                <a:uFillTx/>
                <a:latin typeface="Calibri"/>
                <a:ea typeface="+mn-ea"/>
                <a:cs typeface="+mn-cs"/>
              </a:rPr>
              <a:t>2</a:t>
            </a:r>
            <a:r>
              <a:rPr kumimoji="0" lang="en-US" sz="1100" b="1"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oxaliplatin 100 mg/m</a:t>
            </a:r>
            <a:r>
              <a:rPr kumimoji="0" lang="en-US" sz="1100" b="1" i="0" u="none" strike="noStrike" kern="1200" cap="none" spc="0" normalizeH="0" baseline="30000" noProof="0">
                <a:ln>
                  <a:noFill/>
                </a:ln>
                <a:solidFill>
                  <a:prstClr val="white"/>
                </a:solidFill>
                <a:effectLst/>
                <a:uLnTx/>
                <a:uFillTx/>
                <a:latin typeface="Calibri"/>
                <a:ea typeface="+mn-ea"/>
                <a:cs typeface="+mn-cs"/>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Q2W for up to 8 cycles</a:t>
            </a:r>
          </a:p>
        </p:txBody>
      </p:sp>
      <p:sp>
        <p:nvSpPr>
          <p:cNvPr id="32" name="TextBox 27">
            <a:extLst>
              <a:ext uri="{FF2B5EF4-FFF2-40B4-BE49-F238E27FC236}">
                <a16:creationId xmlns:a16="http://schemas.microsoft.com/office/drawing/2014/main" id="{68A1F808-BFBF-A40B-2D98-5BDC96F2E2B6}"/>
              </a:ext>
            </a:extLst>
          </p:cNvPr>
          <p:cNvSpPr txBox="1"/>
          <p:nvPr/>
        </p:nvSpPr>
        <p:spPr>
          <a:xfrm>
            <a:off x="8240280" y="1975103"/>
            <a:ext cx="2734026"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For both parts of the study,</a:t>
            </a:r>
          </a:p>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irrespective of disease status,</a:t>
            </a:r>
          </a:p>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patients will be followed for </a:t>
            </a:r>
            <a:b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b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up to 4 years after EOT until withdrawal of consent,</a:t>
            </a:r>
          </a:p>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rPr>
              <a:t>loss to follow-up, or death—whichever occurs first</a:t>
            </a:r>
          </a:p>
        </p:txBody>
      </p:sp>
      <p:sp>
        <p:nvSpPr>
          <p:cNvPr id="33" name="object 24">
            <a:extLst>
              <a:ext uri="{FF2B5EF4-FFF2-40B4-BE49-F238E27FC236}">
                <a16:creationId xmlns:a16="http://schemas.microsoft.com/office/drawing/2014/main" id="{F45AAFA9-BC6D-D607-C1E3-37AACCE7C5D8}"/>
              </a:ext>
            </a:extLst>
          </p:cNvPr>
          <p:cNvSpPr txBox="1"/>
          <p:nvPr/>
        </p:nvSpPr>
        <p:spPr>
          <a:xfrm rot="16200000" flipH="1">
            <a:off x="-199883" y="2261560"/>
            <a:ext cx="1865320" cy="812081"/>
          </a:xfrm>
          <a:prstGeom prst="roundRect">
            <a:avLst/>
          </a:prstGeom>
          <a:solidFill>
            <a:schemeClr val="bg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8AC3"/>
                </a:solidFill>
                <a:effectLst/>
                <a:uLnTx/>
                <a:uFillTx/>
                <a:latin typeface="Calibri"/>
                <a:ea typeface="+mn-ea"/>
                <a:cs typeface="+mn-cs"/>
              </a:rPr>
              <a:t>Nonrandomized</a:t>
            </a:r>
            <a:br>
              <a:rPr kumimoji="0" lang="en-US" sz="1600" b="0" i="0" u="none" strike="noStrike" kern="1200" cap="none" spc="0" normalizeH="0" baseline="0" noProof="0" dirty="0">
                <a:ln>
                  <a:noFill/>
                </a:ln>
                <a:solidFill>
                  <a:srgbClr val="368AC3"/>
                </a:solidFill>
                <a:effectLst/>
                <a:uLnTx/>
                <a:uFillTx/>
                <a:latin typeface="Calibri"/>
                <a:ea typeface="+mn-ea"/>
                <a:cs typeface="+mn-cs"/>
              </a:rPr>
            </a:br>
            <a:r>
              <a:rPr kumimoji="0" lang="en-US" sz="1600" b="0" i="0" u="none" strike="noStrike" kern="1200" cap="none" spc="0" normalizeH="0" baseline="0" noProof="0" dirty="0">
                <a:ln>
                  <a:noFill/>
                </a:ln>
                <a:solidFill>
                  <a:srgbClr val="368AC3"/>
                </a:solidFill>
                <a:effectLst/>
                <a:uLnTx/>
                <a:uFillTx/>
                <a:latin typeface="Calibri"/>
                <a:ea typeface="+mn-ea"/>
                <a:cs typeface="+mn-cs"/>
              </a:rPr>
              <a:t>Safety Run-in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8AC3"/>
                </a:solidFill>
                <a:effectLst/>
                <a:uLnTx/>
                <a:uFillTx/>
                <a:latin typeface="Calibri"/>
                <a:ea typeface="+mn-ea"/>
                <a:cs typeface="+mn-cs"/>
              </a:rPr>
              <a:t>N=20</a:t>
            </a:r>
          </a:p>
        </p:txBody>
      </p:sp>
      <p:sp>
        <p:nvSpPr>
          <p:cNvPr id="10" name="TextBox 9">
            <a:extLst>
              <a:ext uri="{FF2B5EF4-FFF2-40B4-BE49-F238E27FC236}">
                <a16:creationId xmlns:a16="http://schemas.microsoft.com/office/drawing/2014/main" id="{816420A3-8057-83F6-428F-A2ECDDEEB607}"/>
              </a:ext>
            </a:extLst>
          </p:cNvPr>
          <p:cNvSpPr txBox="1"/>
          <p:nvPr/>
        </p:nvSpPr>
        <p:spPr>
          <a:xfrm>
            <a:off x="453637" y="6055086"/>
            <a:ext cx="9625801" cy="35644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1. </a:t>
            </a:r>
            <a:r>
              <a:rPr kumimoji="0" lang="en-US"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Carlo-Stella C</a:t>
            </a:r>
            <a:r>
              <a:rPr kumimoji="0" lang="en-GB"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et al. Updated Safety Run-in Results From LOTIS-5: A Phase 3, Randomized Trial of </a:t>
            </a:r>
            <a:r>
              <a:rPr kumimoji="0" lang="en-GB" sz="800" b="0" i="0" u="none" strike="noStrike" kern="1200" cap="none" spc="0" normalizeH="0" baseline="0" noProof="0" dirty="0" err="1">
                <a:ln>
                  <a:noFill/>
                </a:ln>
                <a:solidFill>
                  <a:prstClr val="black">
                    <a:lumMod val="50000"/>
                    <a:lumOff val="50000"/>
                  </a:prstClr>
                </a:solidFill>
                <a:effectLst/>
                <a:uLnTx/>
                <a:uFillTx/>
                <a:latin typeface="Calibri"/>
                <a:ea typeface="MS PGothic" charset="0"/>
                <a:cs typeface="Arial" panose="020B0604020202020204" pitchFamily="34" charset="0"/>
              </a:rPr>
              <a:t>Loncastuximab</a:t>
            </a:r>
            <a:r>
              <a:rPr kumimoji="0" lang="en-GB"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a:t>
            </a:r>
            <a:r>
              <a:rPr kumimoji="0" lang="en-GB" sz="800" b="0" i="0" u="none" strike="noStrike" kern="1200" cap="none" spc="0" normalizeH="0" baseline="0" noProof="0" dirty="0" err="1">
                <a:ln>
                  <a:noFill/>
                </a:ln>
                <a:solidFill>
                  <a:prstClr val="black">
                    <a:lumMod val="50000"/>
                    <a:lumOff val="50000"/>
                  </a:prstClr>
                </a:solidFill>
                <a:effectLst/>
                <a:uLnTx/>
                <a:uFillTx/>
                <a:latin typeface="Calibri"/>
                <a:ea typeface="MS PGothic" charset="0"/>
                <a:cs typeface="Arial" panose="020B0604020202020204" pitchFamily="34" charset="0"/>
              </a:rPr>
              <a:t>Tesirine</a:t>
            </a:r>
            <a:r>
              <a:rPr kumimoji="0" lang="en-GB"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With Rituximab Versus Immunochemotherapy in Patients With R/R DLBCL/HGBL. </a:t>
            </a:r>
            <a:r>
              <a:rPr kumimoji="0" lang="en-US"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rPr>
              <a:t>Poster presented at the European Hematology Association 30</a:t>
            </a:r>
            <a:r>
              <a:rPr kumimoji="0" lang="en-US" sz="800" b="0" i="0" u="none" strike="noStrike" kern="1200" cap="none" spc="0" normalizeH="0" baseline="30000" noProof="0" dirty="0">
                <a:ln>
                  <a:noFill/>
                </a:ln>
                <a:solidFill>
                  <a:prstClr val="black">
                    <a:lumMod val="50000"/>
                    <a:lumOff val="50000"/>
                  </a:prstClr>
                </a:solidFill>
                <a:effectLst/>
                <a:uLnTx/>
                <a:uFillTx/>
                <a:latin typeface="Calibri"/>
                <a:ea typeface="MS PGothic" charset="0"/>
                <a:cs typeface="+mn-cs"/>
              </a:rPr>
              <a:t>th</a:t>
            </a:r>
            <a:r>
              <a:rPr kumimoji="0" lang="en-US"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rPr>
              <a:t> Annual Congress (EHA 2025). June 12-15, 2025. Milan, Italy.</a:t>
            </a:r>
            <a:r>
              <a:rPr kumimoji="0" lang="en-US"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a:t>
            </a:r>
            <a:endParaRPr kumimoji="0" lang="en-GB"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endParaRPr>
          </a:p>
        </p:txBody>
      </p:sp>
      <p:sp>
        <p:nvSpPr>
          <p:cNvPr id="14" name="TextBox 13">
            <a:extLst>
              <a:ext uri="{FF2B5EF4-FFF2-40B4-BE49-F238E27FC236}">
                <a16:creationId xmlns:a16="http://schemas.microsoft.com/office/drawing/2014/main" id="{8B099C18-80D7-2432-53BF-66D88C2832DC}"/>
              </a:ext>
            </a:extLst>
          </p:cNvPr>
          <p:cNvSpPr txBox="1"/>
          <p:nvPr/>
        </p:nvSpPr>
        <p:spPr>
          <a:xfrm>
            <a:off x="453636" y="6314124"/>
            <a:ext cx="75563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mn-cs"/>
              </a:rPr>
              <a:t>2. </a:t>
            </a:r>
            <a:r>
              <a:rPr kumimoji="0" lang="en-GB"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ADCT Therapeutics SA. Study to evaluate </a:t>
            </a:r>
            <a:r>
              <a:rPr kumimoji="0" lang="en-GB" sz="800" b="0" i="0" u="none" strike="noStrike" kern="1200" cap="none" spc="0" normalizeH="0" baseline="0" noProof="0" err="1">
                <a:ln>
                  <a:noFill/>
                </a:ln>
                <a:solidFill>
                  <a:prstClr val="black">
                    <a:lumMod val="50000"/>
                    <a:lumOff val="50000"/>
                  </a:prstClr>
                </a:solidFill>
                <a:effectLst/>
                <a:uLnTx/>
                <a:uFillTx/>
                <a:latin typeface="Calibri"/>
                <a:ea typeface="MS PGothic" charset="0"/>
                <a:cs typeface="Arial" panose="020B0604020202020204" pitchFamily="34" charset="0"/>
              </a:rPr>
              <a:t>loncastuximab</a:t>
            </a:r>
            <a:r>
              <a:rPr kumimoji="0" lang="en-GB"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a:t>
            </a:r>
            <a:r>
              <a:rPr kumimoji="0" lang="en-GB" sz="800" b="0" i="0" u="none" strike="noStrike" kern="1200" cap="none" spc="0" normalizeH="0" baseline="0" noProof="0" err="1">
                <a:ln>
                  <a:noFill/>
                </a:ln>
                <a:solidFill>
                  <a:prstClr val="black">
                    <a:lumMod val="50000"/>
                    <a:lumOff val="50000"/>
                  </a:prstClr>
                </a:solidFill>
                <a:effectLst/>
                <a:uLnTx/>
                <a:uFillTx/>
                <a:latin typeface="Calibri"/>
                <a:ea typeface="MS PGothic" charset="0"/>
                <a:cs typeface="Arial" panose="020B0604020202020204" pitchFamily="34" charset="0"/>
              </a:rPr>
              <a:t>tesirine</a:t>
            </a:r>
            <a:r>
              <a:rPr kumimoji="0" lang="en-GB"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with rituximab versus immunochemotherapy in participants with relapsed or refractory diffuse large B-cell lymphoma (LOTIS 5). ClinicalTrials.gov registration number: NCT04384484. </a:t>
            </a:r>
            <a:r>
              <a:rPr kumimoji="0" lang="en-US"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mn-cs"/>
              </a:rPr>
              <a:t>Updated May 30, 2025. Accessed June 2, 2025</a:t>
            </a:r>
            <a:r>
              <a:rPr kumimoji="0" lang="en-GB"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a:t>
            </a:r>
            <a:r>
              <a:rPr kumimoji="0" lang="en-GB"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hlinkClick r:id="rId3"/>
              </a:rPr>
              <a:t>https://clinicaltrials.gov/ct2/show/NCT04384484</a:t>
            </a:r>
            <a:r>
              <a:rPr kumimoji="0" lang="en-GB" sz="800" b="0" i="0" u="none" strike="noStrike" kern="1200" cap="none" spc="0" normalizeH="0" baseline="0" noProof="0">
                <a:ln>
                  <a:noFill/>
                </a:ln>
                <a:solidFill>
                  <a:prstClr val="black">
                    <a:lumMod val="50000"/>
                    <a:lumOff val="50000"/>
                  </a:prstClr>
                </a:solidFill>
                <a:effectLst/>
                <a:uLnTx/>
                <a:uFillTx/>
                <a:latin typeface="Calibri"/>
                <a:ea typeface="MS PGothic" charset="0"/>
                <a:cs typeface="Arial" panose="020B0604020202020204" pitchFamily="34" charset="0"/>
              </a:rPr>
              <a:t>. </a:t>
            </a:r>
            <a:endParaRPr kumimoji="0" lang="en-US" sz="800"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4" name="Rectangle 3">
            <a:extLst>
              <a:ext uri="{FF2B5EF4-FFF2-40B4-BE49-F238E27FC236}">
                <a16:creationId xmlns:a16="http://schemas.microsoft.com/office/drawing/2014/main" id="{FE59C85B-2F3D-A4D7-E57D-7787151139B6}"/>
              </a:ext>
            </a:extLst>
          </p:cNvPr>
          <p:cNvSpPr/>
          <p:nvPr/>
        </p:nvSpPr>
        <p:spPr>
          <a:xfrm>
            <a:off x="7734169" y="6483794"/>
            <a:ext cx="2665977" cy="2796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670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Kahl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880282"/>
          <a:ext cx="8820980" cy="2916870"/>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1486865">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 GSK, Incyte Corporation, Lilly,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428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78716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Roche </a:t>
                      </a:r>
                      <a:r>
                        <a:rPr lang="en-US" sz="1800" b="0">
                          <a:solidFill>
                            <a:schemeClr val="tx1"/>
                          </a:solidFill>
                        </a:rPr>
                        <a:t>Laboratories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6886196"/>
                  </a:ext>
                </a:extLst>
              </a:tr>
            </a:tbl>
          </a:graphicData>
        </a:graphic>
      </p:graphicFrame>
    </p:spTree>
    <p:custDataLst>
      <p:tags r:id="rId1"/>
    </p:custDataLst>
    <p:extLst>
      <p:ext uri="{BB962C8B-B14F-4D97-AF65-F5344CB8AC3E}">
        <p14:creationId xmlns:p14="http://schemas.microsoft.com/office/powerpoint/2010/main" val="1916453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25780F8-C384-48BD-ABEC-E8AAF33CEDD7}"/>
              </a:ext>
            </a:extLst>
          </p:cNvPr>
          <p:cNvSpPr>
            <a:spLocks noGrp="1"/>
          </p:cNvSpPr>
          <p:nvPr>
            <p:ph type="title"/>
          </p:nvPr>
        </p:nvSpPr>
        <p:spPr>
          <a:xfrm>
            <a:off x="548640" y="212473"/>
            <a:ext cx="9654571" cy="1325563"/>
          </a:xfrm>
        </p:spPr>
        <p:txBody>
          <a:bodyPr>
            <a:noAutofit/>
          </a:bodyPr>
          <a:lstStyle/>
          <a:p>
            <a:pPr>
              <a:lnSpc>
                <a:spcPts val="2580"/>
              </a:lnSpc>
            </a:pPr>
            <a:r>
              <a:rPr lang="en-US" dirty="0"/>
              <a:t>LOTIS-5 Safety Run-in: Efficacy Results</a:t>
            </a:r>
            <a:r>
              <a:rPr lang="en-US" baseline="30000" dirty="0"/>
              <a:t>1,a</a:t>
            </a:r>
            <a:endParaRPr lang="en-US" sz="1800" baseline="30000" dirty="0"/>
          </a:p>
        </p:txBody>
      </p:sp>
      <p:sp>
        <p:nvSpPr>
          <p:cNvPr id="5" name="Content Placeholder 4">
            <a:extLst>
              <a:ext uri="{FF2B5EF4-FFF2-40B4-BE49-F238E27FC236}">
                <a16:creationId xmlns:a16="http://schemas.microsoft.com/office/drawing/2014/main" id="{1BA00C2E-018A-127C-1B76-C45C81669C2E}"/>
              </a:ext>
            </a:extLst>
          </p:cNvPr>
          <p:cNvSpPr>
            <a:spLocks noGrp="1"/>
          </p:cNvSpPr>
          <p:nvPr>
            <p:ph idx="1"/>
          </p:nvPr>
        </p:nvSpPr>
        <p:spPr>
          <a:xfrm>
            <a:off x="533537" y="1339756"/>
            <a:ext cx="5876888" cy="4515111"/>
          </a:xfrm>
        </p:spPr>
        <p:txBody>
          <a:bodyPr lIns="0">
            <a:normAutofit/>
          </a:bodyPr>
          <a:lstStyle/>
          <a:p>
            <a:pPr>
              <a:spcBef>
                <a:spcPts val="600"/>
              </a:spcBef>
            </a:pPr>
            <a:r>
              <a:rPr lang="en-US" sz="2000" dirty="0"/>
              <a:t>The ORR by central review was 80% (16/20) </a:t>
            </a:r>
          </a:p>
          <a:p>
            <a:pPr>
              <a:spcBef>
                <a:spcPts val="600"/>
              </a:spcBef>
            </a:pPr>
            <a:r>
              <a:rPr lang="en-US" sz="2000" dirty="0"/>
              <a:t>A total of 50% (10/20) and 30% (6/20) patients attained CR and PR, respectively</a:t>
            </a:r>
          </a:p>
          <a:p>
            <a:pPr>
              <a:spcBef>
                <a:spcPts val="600"/>
              </a:spcBef>
            </a:pPr>
            <a:r>
              <a:rPr lang="en-US" sz="2000" dirty="0"/>
              <a:t>The median DOR was 8.0 months (95% CI, 3.2-NE)</a:t>
            </a:r>
          </a:p>
          <a:p>
            <a:pPr>
              <a:spcBef>
                <a:spcPts val="600"/>
              </a:spcBef>
            </a:pPr>
            <a:r>
              <a:rPr lang="en-US" sz="2000" dirty="0"/>
              <a:t>The median PFS was 8.3 months (95% CI, 4.5-NE)</a:t>
            </a:r>
          </a:p>
          <a:p>
            <a:pPr>
              <a:spcBef>
                <a:spcPts val="600"/>
              </a:spcBef>
            </a:pPr>
            <a:r>
              <a:rPr lang="en-US" sz="2000" dirty="0"/>
              <a:t>No new safety signals were identified</a:t>
            </a:r>
          </a:p>
          <a:p>
            <a:pPr>
              <a:spcBef>
                <a:spcPts val="600"/>
              </a:spcBef>
            </a:pPr>
            <a:r>
              <a:rPr lang="en-US" sz="2000" dirty="0"/>
              <a:t>Trial has progressed to randomization</a:t>
            </a:r>
          </a:p>
        </p:txBody>
      </p:sp>
      <p:sp>
        <p:nvSpPr>
          <p:cNvPr id="74" name="TextBox 73">
            <a:extLst>
              <a:ext uri="{FF2B5EF4-FFF2-40B4-BE49-F238E27FC236}">
                <a16:creationId xmlns:a16="http://schemas.microsoft.com/office/drawing/2014/main" id="{A7239277-63AB-D049-A8D0-565A03E4F4F2}"/>
              </a:ext>
            </a:extLst>
          </p:cNvPr>
          <p:cNvSpPr txBox="1"/>
          <p:nvPr/>
        </p:nvSpPr>
        <p:spPr>
          <a:xfrm>
            <a:off x="548640" y="6159182"/>
            <a:ext cx="7233285" cy="44941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1. Carlo-Stella C</a:t>
            </a:r>
            <a:r>
              <a:rPr kumimoji="0" lang="en-GB"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et al. Updated Safety Run-in Results From LOTIS-5: A Phase 3, Randomized Trial of </a:t>
            </a:r>
            <a:r>
              <a:rPr kumimoji="0" lang="en-GB" sz="900" b="0" i="0" u="none" strike="noStrike" kern="1200" cap="none" spc="0" normalizeH="0" baseline="0" noProof="0" dirty="0" err="1">
                <a:ln>
                  <a:noFill/>
                </a:ln>
                <a:solidFill>
                  <a:prstClr val="black">
                    <a:lumMod val="50000"/>
                    <a:lumOff val="50000"/>
                  </a:prstClr>
                </a:solidFill>
                <a:effectLst/>
                <a:uLnTx/>
                <a:uFillTx/>
                <a:latin typeface="Calibri"/>
                <a:ea typeface="MS PGothic" charset="0"/>
                <a:cs typeface="Arial" panose="020B0604020202020204" pitchFamily="34" charset="0"/>
              </a:rPr>
              <a:t>Loncastuximab</a:t>
            </a:r>
            <a:r>
              <a:rPr kumimoji="0" lang="en-GB"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a:t>
            </a:r>
            <a:r>
              <a:rPr kumimoji="0" lang="en-GB" sz="900" b="0" i="0" u="none" strike="noStrike" kern="1200" cap="none" spc="0" normalizeH="0" baseline="0" noProof="0" dirty="0" err="1">
                <a:ln>
                  <a:noFill/>
                </a:ln>
                <a:solidFill>
                  <a:prstClr val="black">
                    <a:lumMod val="50000"/>
                    <a:lumOff val="50000"/>
                  </a:prstClr>
                </a:solidFill>
                <a:effectLst/>
                <a:uLnTx/>
                <a:uFillTx/>
                <a:latin typeface="Calibri"/>
                <a:ea typeface="MS PGothic" charset="0"/>
                <a:cs typeface="Arial" panose="020B0604020202020204" pitchFamily="34" charset="0"/>
              </a:rPr>
              <a:t>Tesirine</a:t>
            </a:r>
            <a:r>
              <a:rPr kumimoji="0" lang="en-GB"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With Rituximab Versus Immunochemotherapy in Patients With R/R DLBCL/HGBL. </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rPr>
              <a:t>Poster presented at the European Hematology Association 30</a:t>
            </a:r>
            <a:r>
              <a:rPr kumimoji="0" lang="en-US" sz="900" b="0" i="0" u="none" strike="noStrike" kern="1200" cap="none" spc="0" normalizeH="0" baseline="30000" noProof="0" dirty="0">
                <a:ln>
                  <a:noFill/>
                </a:ln>
                <a:solidFill>
                  <a:prstClr val="black">
                    <a:lumMod val="50000"/>
                    <a:lumOff val="50000"/>
                  </a:prstClr>
                </a:solidFill>
                <a:effectLst/>
                <a:uLnTx/>
                <a:uFillTx/>
                <a:latin typeface="Calibri"/>
                <a:ea typeface="MS PGothic" charset="0"/>
                <a:cs typeface="+mn-cs"/>
              </a:rPr>
              <a:t>th</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rPr>
              <a:t> Annual Congress (EHA 2025). June 12-15, 2025. Milan, Italy.</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a:t>
            </a:r>
          </a:p>
        </p:txBody>
      </p:sp>
      <p:graphicFrame>
        <p:nvGraphicFramePr>
          <p:cNvPr id="7" name="Table 7">
            <a:extLst>
              <a:ext uri="{FF2B5EF4-FFF2-40B4-BE49-F238E27FC236}">
                <a16:creationId xmlns:a16="http://schemas.microsoft.com/office/drawing/2014/main" id="{C5D617B8-FBE1-4BE4-45AD-2565EAD8B582}"/>
              </a:ext>
            </a:extLst>
          </p:cNvPr>
          <p:cNvGraphicFramePr>
            <a:graphicFrameLocks noGrp="1"/>
          </p:cNvGraphicFramePr>
          <p:nvPr/>
        </p:nvGraphicFramePr>
        <p:xfrm>
          <a:off x="6473788" y="1339756"/>
          <a:ext cx="5199780" cy="4267200"/>
        </p:xfrm>
        <a:graphic>
          <a:graphicData uri="http://schemas.openxmlformats.org/drawingml/2006/table">
            <a:tbl>
              <a:tblPr firstRow="1" bandRow="1">
                <a:tableStyleId>{5C22544A-7EE6-4342-B048-85BDC9FD1C3A}</a:tableStyleId>
              </a:tblPr>
              <a:tblGrid>
                <a:gridCol w="3276145">
                  <a:extLst>
                    <a:ext uri="{9D8B030D-6E8A-4147-A177-3AD203B41FA5}">
                      <a16:colId xmlns:a16="http://schemas.microsoft.com/office/drawing/2014/main" val="3116173618"/>
                    </a:ext>
                  </a:extLst>
                </a:gridCol>
                <a:gridCol w="1923635">
                  <a:extLst>
                    <a:ext uri="{9D8B030D-6E8A-4147-A177-3AD203B41FA5}">
                      <a16:colId xmlns:a16="http://schemas.microsoft.com/office/drawing/2014/main" val="2926806173"/>
                    </a:ext>
                  </a:extLst>
                </a:gridCol>
              </a:tblGrid>
              <a:tr h="219736">
                <a:tc gridSpan="2">
                  <a:txBody>
                    <a:bodyPr/>
                    <a:lstStyle/>
                    <a:p>
                      <a:r>
                        <a:rPr lang="en-US" sz="1400" dirty="0"/>
                        <a:t>Efficacy outcomes in safety run-in population (N=20)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dirty="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998231405"/>
                  </a:ext>
                </a:extLst>
              </a:tr>
              <a:tr h="219736">
                <a:tc>
                  <a:txBody>
                    <a:bodyPr/>
                    <a:lstStyle/>
                    <a:p>
                      <a:r>
                        <a:rPr lang="en-US" sz="1400" b="0">
                          <a:solidFill>
                            <a:schemeClr val="tx1">
                              <a:lumMod val="50000"/>
                              <a:lumOff val="50000"/>
                            </a:schemeClr>
                          </a:solidFill>
                        </a:rPr>
                        <a:t>ORR (95%</a:t>
                      </a:r>
                      <a:r>
                        <a:rPr lang="en-US" sz="1400" b="0" baseline="30000">
                          <a:solidFill>
                            <a:schemeClr val="tx1">
                              <a:lumMod val="50000"/>
                              <a:lumOff val="50000"/>
                            </a:schemeClr>
                          </a:solidFill>
                        </a:rPr>
                        <a:t> </a:t>
                      </a:r>
                      <a:r>
                        <a:rPr lang="en-US" sz="1400" b="0" baseline="0">
                          <a:solidFill>
                            <a:schemeClr val="tx1">
                              <a:lumMod val="50000"/>
                              <a:lumOff val="50000"/>
                            </a:schemeClr>
                          </a:solidFill>
                        </a:rPr>
                        <a:t>CI), %</a:t>
                      </a:r>
                      <a:endParaRPr lang="en-US" sz="1400" b="0" baseline="3000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b="0">
                          <a:solidFill>
                            <a:schemeClr val="tx1">
                              <a:lumMod val="50000"/>
                              <a:lumOff val="50000"/>
                            </a:schemeClr>
                          </a:solidFill>
                        </a:rPr>
                        <a:t>80.0</a:t>
                      </a:r>
                      <a:r>
                        <a:rPr lang="en-US" sz="1400" b="1">
                          <a:solidFill>
                            <a:schemeClr val="tx1">
                              <a:lumMod val="50000"/>
                              <a:lumOff val="50000"/>
                            </a:schemeClr>
                          </a:solidFill>
                        </a:rPr>
                        <a:t> </a:t>
                      </a:r>
                      <a:r>
                        <a:rPr lang="en-US" sz="1400">
                          <a:solidFill>
                            <a:schemeClr val="tx1">
                              <a:lumMod val="50000"/>
                              <a:lumOff val="50000"/>
                            </a:schemeClr>
                          </a:solidFill>
                        </a:rPr>
                        <a:t>(56.3, 94.3)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25962431"/>
                  </a:ext>
                </a:extLst>
              </a:tr>
              <a:tr h="219736">
                <a:tc>
                  <a:txBody>
                    <a:bodyPr/>
                    <a:lstStyle/>
                    <a:p>
                      <a:r>
                        <a:rPr lang="en-US" sz="1400" dirty="0">
                          <a:solidFill>
                            <a:schemeClr val="tx1">
                              <a:lumMod val="50000"/>
                              <a:lumOff val="50000"/>
                            </a:schemeClr>
                          </a:solidFill>
                        </a:rPr>
                        <a:t>     CR rate (95% CI),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a:solidFill>
                            <a:schemeClr val="tx1">
                              <a:lumMod val="50000"/>
                              <a:lumOff val="50000"/>
                            </a:schemeClr>
                          </a:solidFill>
                        </a:rPr>
                        <a:t>50.0 (27.2-72.8)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258259927"/>
                  </a:ext>
                </a:extLst>
              </a:tr>
              <a:tr h="219736">
                <a:tc>
                  <a:txBody>
                    <a:bodyPr/>
                    <a:lstStyle/>
                    <a:p>
                      <a:r>
                        <a:rPr lang="en-GB" sz="1400" b="0" dirty="0">
                          <a:solidFill>
                            <a:schemeClr val="tx1">
                              <a:lumMod val="50000"/>
                              <a:lumOff val="50000"/>
                            </a:schemeClr>
                          </a:solidFill>
                        </a:rPr>
                        <a:t>Median DOR (95% CI), months</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8.0 (3.2-NE)</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65701070"/>
                  </a:ext>
                </a:extLst>
              </a:tr>
              <a:tr h="219736">
                <a:tc>
                  <a:txBody>
                    <a:bodyPr/>
                    <a:lstStyle/>
                    <a:p>
                      <a:r>
                        <a:rPr lang="en-GB" sz="1400" b="0">
                          <a:solidFill>
                            <a:schemeClr val="tx1">
                              <a:lumMod val="50000"/>
                              <a:lumOff val="50000"/>
                            </a:schemeClr>
                          </a:solidFill>
                        </a:rPr>
                        <a:t>Median PFS (95% CI), months</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8.3 (4.5, NE)</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251731810"/>
                  </a:ext>
                </a:extLst>
              </a:tr>
              <a:tr h="219736">
                <a:tc gridSpan="2">
                  <a:txBody>
                    <a:bodyPr/>
                    <a:lstStyle/>
                    <a:p>
                      <a:r>
                        <a:rPr lang="en-US" sz="1400" b="1">
                          <a:solidFill>
                            <a:schemeClr val="bg1"/>
                          </a:solidFill>
                        </a:rPr>
                        <a:t>Efficacy outcomes in responders (n=16)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b="1">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206161266"/>
                  </a:ext>
                </a:extLst>
              </a:tr>
              <a:tr h="219736">
                <a:tc>
                  <a:txBody>
                    <a:bodyPr/>
                    <a:lstStyle/>
                    <a:p>
                      <a:r>
                        <a:rPr lang="en-GB" sz="1400" b="0" dirty="0">
                          <a:solidFill>
                            <a:schemeClr val="tx1">
                              <a:lumMod val="50000"/>
                              <a:lumOff val="50000"/>
                            </a:schemeClr>
                          </a:solidFill>
                        </a:rPr>
                        <a:t>Median DOR (95% CI), months</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8.0 (3.19-NE)</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997570557"/>
                  </a:ext>
                </a:extLst>
              </a:tr>
              <a:tr h="219736">
                <a:tc>
                  <a:txBody>
                    <a:bodyPr/>
                    <a:lstStyle/>
                    <a:p>
                      <a:r>
                        <a:rPr lang="en-GB" sz="1400" b="0">
                          <a:solidFill>
                            <a:schemeClr val="tx1">
                              <a:lumMod val="50000"/>
                              <a:lumOff val="50000"/>
                            </a:schemeClr>
                          </a:solidFill>
                        </a:rPr>
                        <a:t>Events (%), n</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5 (31.3)</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536902039"/>
                  </a:ext>
                </a:extLst>
              </a:tr>
              <a:tr h="219736">
                <a:tc gridSpan="2">
                  <a:txBody>
                    <a:bodyPr/>
                    <a:lstStyle/>
                    <a:p>
                      <a:r>
                        <a:rPr lang="en-US" sz="1400" b="1" dirty="0">
                          <a:solidFill>
                            <a:schemeClr val="bg1"/>
                          </a:solidFill>
                        </a:rPr>
                        <a:t>Efficacy outcomes in complete responders (n=10)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b="1"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3596091603"/>
                  </a:ext>
                </a:extLst>
              </a:tr>
              <a:tr h="219736">
                <a:tc>
                  <a:txBody>
                    <a:bodyPr/>
                    <a:lstStyle/>
                    <a:p>
                      <a:r>
                        <a:rPr lang="en-GB" sz="1400" b="0" dirty="0">
                          <a:solidFill>
                            <a:schemeClr val="tx1">
                              <a:lumMod val="50000"/>
                              <a:lumOff val="50000"/>
                            </a:schemeClr>
                          </a:solidFill>
                        </a:rPr>
                        <a:t>Median DOR (95% CI), months</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NE (3.19-NE)</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94284324"/>
                  </a:ext>
                </a:extLst>
              </a:tr>
              <a:tr h="219736">
                <a:tc>
                  <a:txBody>
                    <a:bodyPr/>
                    <a:lstStyle/>
                    <a:p>
                      <a:r>
                        <a:rPr lang="en-GB" sz="1400" b="0">
                          <a:solidFill>
                            <a:schemeClr val="tx1">
                              <a:lumMod val="50000"/>
                              <a:lumOff val="50000"/>
                            </a:schemeClr>
                          </a:solidFill>
                        </a:rPr>
                        <a:t>Events (%), n</a:t>
                      </a:r>
                      <a:endParaRPr lang="en-US" sz="1400" b="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3 (30.0)</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559684413"/>
                  </a:ext>
                </a:extLst>
              </a:tr>
              <a:tr h="219736">
                <a:tc gridSpan="2">
                  <a:txBody>
                    <a:bodyPr/>
                    <a:lstStyle/>
                    <a:p>
                      <a:r>
                        <a:rPr lang="en-US" sz="1400" b="1" dirty="0">
                          <a:solidFill>
                            <a:schemeClr val="bg1"/>
                          </a:solidFill>
                        </a:rPr>
                        <a:t>MRD results in patients with ctDNA measurements (n=8)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tc hMerge="1">
                  <a:txBody>
                    <a:bodyPr/>
                    <a:lstStyle/>
                    <a:p>
                      <a:endParaRPr lang="en-US" sz="1500" b="1"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534256876"/>
                  </a:ext>
                </a:extLst>
              </a:tr>
              <a:tr h="219736">
                <a:tc>
                  <a:txBody>
                    <a:bodyPr/>
                    <a:lstStyle/>
                    <a:p>
                      <a:r>
                        <a:rPr lang="en-GB" sz="1400" b="0" dirty="0">
                          <a:solidFill>
                            <a:schemeClr val="tx1">
                              <a:lumMod val="50000"/>
                              <a:lumOff val="50000"/>
                            </a:schemeClr>
                          </a:solidFill>
                        </a:rPr>
                        <a:t>CR and MRD negative (%), n</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a:solidFill>
                            <a:schemeClr val="tx1">
                              <a:lumMod val="50000"/>
                              <a:lumOff val="50000"/>
                            </a:schemeClr>
                          </a:solidFill>
                        </a:rPr>
                        <a:t>4 (50.0)</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75080074"/>
                  </a:ext>
                </a:extLst>
              </a:tr>
              <a:tr h="219736">
                <a:tc>
                  <a:txBody>
                    <a:bodyPr/>
                    <a:lstStyle/>
                    <a:p>
                      <a:r>
                        <a:rPr lang="en-GB" sz="1400" b="0" dirty="0">
                          <a:solidFill>
                            <a:schemeClr val="tx1">
                              <a:lumMod val="50000"/>
                              <a:lumOff val="50000"/>
                            </a:schemeClr>
                          </a:solidFill>
                        </a:rPr>
                        <a:t>MRD negative at end of treatment (%), n</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GB" sz="1400" b="0" dirty="0">
                          <a:solidFill>
                            <a:schemeClr val="tx1">
                              <a:lumMod val="50000"/>
                              <a:lumOff val="50000"/>
                            </a:schemeClr>
                          </a:solidFill>
                        </a:rPr>
                        <a:t>4 (50.0)</a:t>
                      </a:r>
                      <a:endParaRPr lang="en-US" sz="1400" b="0" dirty="0">
                        <a:solidFill>
                          <a:schemeClr val="tx1">
                            <a:lumMod val="50000"/>
                            <a:lumOff val="50000"/>
                          </a:schemeClr>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10449793"/>
                  </a:ext>
                </a:extLst>
              </a:tr>
            </a:tbl>
          </a:graphicData>
        </a:graphic>
      </p:graphicFrame>
      <p:sp>
        <p:nvSpPr>
          <p:cNvPr id="12" name="TextBox 11">
            <a:extLst>
              <a:ext uri="{FF2B5EF4-FFF2-40B4-BE49-F238E27FC236}">
                <a16:creationId xmlns:a16="http://schemas.microsoft.com/office/drawing/2014/main" id="{E2262D22-26C3-2ED2-4AD2-D2A92E312510}"/>
              </a:ext>
            </a:extLst>
          </p:cNvPr>
          <p:cNvSpPr txBox="1"/>
          <p:nvPr/>
        </p:nvSpPr>
        <p:spPr>
          <a:xfrm>
            <a:off x="470175" y="5656587"/>
            <a:ext cx="11188288" cy="541751"/>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lumMod val="50000"/>
                    <a:lumOff val="50000"/>
                  </a:prstClr>
                </a:solidFill>
                <a:effectLst/>
                <a:uLnTx/>
                <a:uFillTx/>
                <a:latin typeface="Calibri"/>
                <a:ea typeface="MS PGothic" charset="0"/>
                <a:cs typeface="Arial" panose="020B0604020202020204" pitchFamily="34" charset="0"/>
              </a:rPr>
              <a:t>a</a:t>
            </a:r>
            <a:r>
              <a:rPr kumimoji="0" lang="en-US" sz="900" b="0" i="0" u="none" strike="noStrike" kern="1200" cap="none" spc="0" normalizeH="0" baseline="0" noProof="0" dirty="0" err="1">
                <a:ln>
                  <a:noFill/>
                </a:ln>
                <a:solidFill>
                  <a:prstClr val="black">
                    <a:lumMod val="50000"/>
                    <a:lumOff val="50000"/>
                  </a:prstClr>
                </a:solidFill>
                <a:effectLst/>
                <a:uLnTx/>
                <a:uFillTx/>
                <a:latin typeface="Calibri"/>
                <a:ea typeface="MS PGothic" charset="0"/>
                <a:cs typeface="Arial" panose="020B0604020202020204" pitchFamily="34" charset="0"/>
              </a:rPr>
              <a:t>October</a:t>
            </a: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 4, 2024, data cutoff.</a:t>
            </a:r>
            <a:r>
              <a:rPr kumimoji="0" lang="en-US" sz="900" b="0" i="0" u="none" strike="noStrike" kern="1200" cap="none" spc="0" normalizeH="0" baseline="30000" noProof="0" dirty="0">
                <a:ln>
                  <a:noFill/>
                </a:ln>
                <a:solidFill>
                  <a:prstClr val="black">
                    <a:lumMod val="50000"/>
                    <a:lumOff val="50000"/>
                  </a:prstClr>
                </a:solidFill>
                <a:effectLst/>
                <a:uLnTx/>
                <a:uFillTx/>
                <a:latin typeface="Calibri"/>
                <a:ea typeface="MS PGothic" charset="0"/>
                <a:cs typeface="Arial" panose="020B0604020202020204" pitchFamily="34" charset="0"/>
              </a:rPr>
              <a:t> </a:t>
            </a:r>
            <a:endPar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Arial" panose="020B0604020202020204" pitchFamily="34" charset="0"/>
              </a:rPr>
              <a:t>Abbreviations: CR, complete response; ctDNA, circulating tumor DNA; DOR, duration of response; EOT, end of therapy; MRD, minimal residual disease; NE, not estimable; ORR, overall response rate; PFS, progression-free survival; PR, partial response; SCT, stem cell transplant.</a:t>
            </a:r>
          </a:p>
        </p:txBody>
      </p:sp>
      <p:sp>
        <p:nvSpPr>
          <p:cNvPr id="3" name="Rectangle 2">
            <a:extLst>
              <a:ext uri="{FF2B5EF4-FFF2-40B4-BE49-F238E27FC236}">
                <a16:creationId xmlns:a16="http://schemas.microsoft.com/office/drawing/2014/main" id="{748F938B-9B28-77FF-3C9B-AE05FF71C8CD}"/>
              </a:ext>
            </a:extLst>
          </p:cNvPr>
          <p:cNvSpPr/>
          <p:nvPr/>
        </p:nvSpPr>
        <p:spPr>
          <a:xfrm>
            <a:off x="7734169" y="6483794"/>
            <a:ext cx="2665977" cy="2796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1128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0F0B7-1732-37E1-E544-06D4CC332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40BDB-0F6C-F963-2C7C-4E9F88AF6BE7}"/>
              </a:ext>
            </a:extLst>
          </p:cNvPr>
          <p:cNvSpPr>
            <a:spLocks noGrp="1"/>
          </p:cNvSpPr>
          <p:nvPr>
            <p:ph type="title"/>
          </p:nvPr>
        </p:nvSpPr>
        <p:spPr>
          <a:xfrm>
            <a:off x="609600" y="198438"/>
            <a:ext cx="10005821" cy="1128378"/>
          </a:xfrm>
        </p:spPr>
        <p:txBody>
          <a:bodyPr>
            <a:normAutofit/>
          </a:bodyPr>
          <a:lstStyle/>
          <a:p>
            <a:r>
              <a:rPr lang="en-US" sz="2800" dirty="0"/>
              <a:t>LOTIS-7 Study Design &amp; Patient Population</a:t>
            </a:r>
          </a:p>
        </p:txBody>
      </p:sp>
      <p:sp>
        <p:nvSpPr>
          <p:cNvPr id="13" name="Rounded Rectangle 12">
            <a:extLst>
              <a:ext uri="{FF2B5EF4-FFF2-40B4-BE49-F238E27FC236}">
                <a16:creationId xmlns:a16="http://schemas.microsoft.com/office/drawing/2014/main" id="{4942C15B-39C9-9EF8-4FE7-3371C8A2AD54}"/>
              </a:ext>
            </a:extLst>
          </p:cNvPr>
          <p:cNvSpPr/>
          <p:nvPr/>
        </p:nvSpPr>
        <p:spPr>
          <a:xfrm>
            <a:off x="7962536" y="1785989"/>
            <a:ext cx="3619864" cy="4352821"/>
          </a:xfrm>
          <a:prstGeom prst="roundRect">
            <a:avLst>
              <a:gd name="adj" fmla="val 816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Study population</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Patients with 3L+ R/R B-NHL (part 1) and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2L+ R/R LBCL (part 2)</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ECOG PS score of 0-2</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Prior autologous SCT (&gt;100 days) or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CAR-T therapy (&gt;100 days) is allowed</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Measurable disease (per 2014 Lugano Classification)</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Excludes patients with clinically significant third-space fluid accumulation</a:t>
            </a:r>
          </a:p>
          <a:p>
            <a:pPr marL="285750" marR="0" lvl="0" indent="-285750" algn="ctr"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33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Endpoints</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Primary</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safety and tolerability; MTD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and/or RDE</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Secondary</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ORR, DOR, CR rate, PFS,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RFS, and OS; PK and immunogenicity</a:t>
            </a:r>
          </a:p>
          <a:p>
            <a:pPr marL="171450" marR="0" lvl="0" indent="-171450" algn="l" defTabSz="91433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Exploratory</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Glofit</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concentration in circulation; biomarker and PK correlations with clinical outcomes</a:t>
            </a:r>
          </a:p>
        </p:txBody>
      </p:sp>
      <p:pic>
        <p:nvPicPr>
          <p:cNvPr id="17" name="Picture 16">
            <a:extLst>
              <a:ext uri="{FF2B5EF4-FFF2-40B4-BE49-F238E27FC236}">
                <a16:creationId xmlns:a16="http://schemas.microsoft.com/office/drawing/2014/main" id="{3696704F-4F9C-04BA-1EF3-2F0CADFCAA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731" y="1442652"/>
            <a:ext cx="7594765" cy="4352821"/>
          </a:xfrm>
          <a:prstGeom prst="rect">
            <a:avLst/>
          </a:prstGeom>
        </p:spPr>
      </p:pic>
      <p:sp>
        <p:nvSpPr>
          <p:cNvPr id="11" name="TextBox 10">
            <a:extLst>
              <a:ext uri="{FF2B5EF4-FFF2-40B4-BE49-F238E27FC236}">
                <a16:creationId xmlns:a16="http://schemas.microsoft.com/office/drawing/2014/main" id="{8C11E42B-2A57-3E1F-305D-9C4F5511FAD3}"/>
              </a:ext>
            </a:extLst>
          </p:cNvPr>
          <p:cNvSpPr txBox="1"/>
          <p:nvPr/>
        </p:nvSpPr>
        <p:spPr>
          <a:xfrm>
            <a:off x="160445" y="5920737"/>
            <a:ext cx="516488"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Dex:</a:t>
            </a:r>
          </a:p>
        </p:txBody>
      </p:sp>
      <p:cxnSp>
        <p:nvCxnSpPr>
          <p:cNvPr id="9" name="Straight Arrow Connector 8">
            <a:extLst>
              <a:ext uri="{FF2B5EF4-FFF2-40B4-BE49-F238E27FC236}">
                <a16:creationId xmlns:a16="http://schemas.microsoft.com/office/drawing/2014/main" id="{F1F103F3-338B-5DE2-01CF-3DCD4C497CDD}"/>
              </a:ext>
            </a:extLst>
          </p:cNvPr>
          <p:cNvCxnSpPr/>
          <p:nvPr/>
        </p:nvCxnSpPr>
        <p:spPr>
          <a:xfrm flipV="1">
            <a:off x="1179872" y="573103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02893DB-D7EF-CD2C-2146-380651D83EEC}"/>
              </a:ext>
            </a:extLst>
          </p:cNvPr>
          <p:cNvSpPr txBox="1"/>
          <p:nvPr/>
        </p:nvSpPr>
        <p:spPr>
          <a:xfrm>
            <a:off x="994841"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D1</a:t>
            </a:r>
          </a:p>
        </p:txBody>
      </p:sp>
      <p:cxnSp>
        <p:nvCxnSpPr>
          <p:cNvPr id="14" name="Straight Arrow Connector 13">
            <a:extLst>
              <a:ext uri="{FF2B5EF4-FFF2-40B4-BE49-F238E27FC236}">
                <a16:creationId xmlns:a16="http://schemas.microsoft.com/office/drawing/2014/main" id="{3B355071-20CE-F3AD-11AE-CCA7A8F2721C}"/>
              </a:ext>
            </a:extLst>
          </p:cNvPr>
          <p:cNvCxnSpPr/>
          <p:nvPr/>
        </p:nvCxnSpPr>
        <p:spPr>
          <a:xfrm flipV="1">
            <a:off x="2616199" y="573103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767BAB5-9F13-368C-0AFE-4051D0783CBD}"/>
              </a:ext>
            </a:extLst>
          </p:cNvPr>
          <p:cNvSpPr txBox="1"/>
          <p:nvPr/>
        </p:nvSpPr>
        <p:spPr>
          <a:xfrm>
            <a:off x="2431168"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D8</a:t>
            </a:r>
          </a:p>
        </p:txBody>
      </p:sp>
      <p:cxnSp>
        <p:nvCxnSpPr>
          <p:cNvPr id="19" name="Straight Arrow Connector 18">
            <a:extLst>
              <a:ext uri="{FF2B5EF4-FFF2-40B4-BE49-F238E27FC236}">
                <a16:creationId xmlns:a16="http://schemas.microsoft.com/office/drawing/2014/main" id="{6C6188F8-16B0-8CDB-CB09-509CD639CB59}"/>
              </a:ext>
            </a:extLst>
          </p:cNvPr>
          <p:cNvCxnSpPr/>
          <p:nvPr/>
        </p:nvCxnSpPr>
        <p:spPr>
          <a:xfrm flipV="1">
            <a:off x="3409959" y="573103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E7C072E-6ACE-27B6-2A2B-B440713581BF}"/>
              </a:ext>
            </a:extLst>
          </p:cNvPr>
          <p:cNvSpPr txBox="1"/>
          <p:nvPr/>
        </p:nvSpPr>
        <p:spPr>
          <a:xfrm>
            <a:off x="3177363" y="5920737"/>
            <a:ext cx="46519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D15</a:t>
            </a:r>
          </a:p>
        </p:txBody>
      </p:sp>
      <p:cxnSp>
        <p:nvCxnSpPr>
          <p:cNvPr id="22" name="Straight Arrow Connector 21">
            <a:extLst>
              <a:ext uri="{FF2B5EF4-FFF2-40B4-BE49-F238E27FC236}">
                <a16:creationId xmlns:a16="http://schemas.microsoft.com/office/drawing/2014/main" id="{AEC65FA0-BCE4-D889-890F-B40FADFAB678}"/>
              </a:ext>
            </a:extLst>
          </p:cNvPr>
          <p:cNvCxnSpPr/>
          <p:nvPr/>
        </p:nvCxnSpPr>
        <p:spPr>
          <a:xfrm flipV="1">
            <a:off x="4711234" y="5740835"/>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653011-1D26-7012-2637-C5E8F8BA19DD}"/>
              </a:ext>
            </a:extLst>
          </p:cNvPr>
          <p:cNvSpPr txBox="1"/>
          <p:nvPr/>
        </p:nvSpPr>
        <p:spPr>
          <a:xfrm>
            <a:off x="4526203"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D1</a:t>
            </a:r>
          </a:p>
        </p:txBody>
      </p:sp>
      <p:cxnSp>
        <p:nvCxnSpPr>
          <p:cNvPr id="4" name="Straight Arrow Connector 3">
            <a:extLst>
              <a:ext uri="{FF2B5EF4-FFF2-40B4-BE49-F238E27FC236}">
                <a16:creationId xmlns:a16="http://schemas.microsoft.com/office/drawing/2014/main" id="{D760D346-158B-2D18-DD54-DAC6ABEA2EDF}"/>
              </a:ext>
            </a:extLst>
          </p:cNvPr>
          <p:cNvCxnSpPr/>
          <p:nvPr/>
        </p:nvCxnSpPr>
        <p:spPr>
          <a:xfrm flipV="1">
            <a:off x="1505398" y="573103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4E5DD3-B161-D30E-2F61-1D2AA64BD816}"/>
              </a:ext>
            </a:extLst>
          </p:cNvPr>
          <p:cNvSpPr txBox="1"/>
          <p:nvPr/>
        </p:nvSpPr>
        <p:spPr>
          <a:xfrm>
            <a:off x="1320367"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D2</a:t>
            </a:r>
          </a:p>
        </p:txBody>
      </p:sp>
      <p:cxnSp>
        <p:nvCxnSpPr>
          <p:cNvPr id="7" name="Straight Arrow Connector 6">
            <a:extLst>
              <a:ext uri="{FF2B5EF4-FFF2-40B4-BE49-F238E27FC236}">
                <a16:creationId xmlns:a16="http://schemas.microsoft.com/office/drawing/2014/main" id="{49EC2258-0511-D7F6-A666-3A7A59B7E045}"/>
              </a:ext>
            </a:extLst>
          </p:cNvPr>
          <p:cNvCxnSpPr/>
          <p:nvPr/>
        </p:nvCxnSpPr>
        <p:spPr>
          <a:xfrm flipV="1">
            <a:off x="1839087" y="573103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C2E564-721F-F101-7B63-A90A3D776FCB}"/>
              </a:ext>
            </a:extLst>
          </p:cNvPr>
          <p:cNvSpPr txBox="1"/>
          <p:nvPr/>
        </p:nvSpPr>
        <p:spPr>
          <a:xfrm>
            <a:off x="1654056"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D3</a:t>
            </a:r>
          </a:p>
        </p:txBody>
      </p:sp>
      <p:cxnSp>
        <p:nvCxnSpPr>
          <p:cNvPr id="29" name="Straight Arrow Connector 28">
            <a:extLst>
              <a:ext uri="{FF2B5EF4-FFF2-40B4-BE49-F238E27FC236}">
                <a16:creationId xmlns:a16="http://schemas.microsoft.com/office/drawing/2014/main" id="{24172460-D5E3-912E-F1D9-6999A4281661}"/>
              </a:ext>
            </a:extLst>
          </p:cNvPr>
          <p:cNvCxnSpPr/>
          <p:nvPr/>
        </p:nvCxnSpPr>
        <p:spPr>
          <a:xfrm flipV="1">
            <a:off x="5559696" y="573500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547A3F9-0C99-3BEF-CD35-6F36E39B896F}"/>
              </a:ext>
            </a:extLst>
          </p:cNvPr>
          <p:cNvSpPr txBox="1"/>
          <p:nvPr/>
        </p:nvSpPr>
        <p:spPr>
          <a:xfrm>
            <a:off x="5374665"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D2</a:t>
            </a:r>
          </a:p>
        </p:txBody>
      </p:sp>
      <p:cxnSp>
        <p:nvCxnSpPr>
          <p:cNvPr id="32" name="Straight Arrow Connector 31">
            <a:extLst>
              <a:ext uri="{FF2B5EF4-FFF2-40B4-BE49-F238E27FC236}">
                <a16:creationId xmlns:a16="http://schemas.microsoft.com/office/drawing/2014/main" id="{63EA9AFF-0362-4E3A-0AC5-7613A38D5DD4}"/>
              </a:ext>
            </a:extLst>
          </p:cNvPr>
          <p:cNvCxnSpPr/>
          <p:nvPr/>
        </p:nvCxnSpPr>
        <p:spPr>
          <a:xfrm flipV="1">
            <a:off x="3924626" y="5740835"/>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F899DEA-EC53-1306-D5BB-BCF3564B868B}"/>
              </a:ext>
            </a:extLst>
          </p:cNvPr>
          <p:cNvSpPr txBox="1"/>
          <p:nvPr/>
        </p:nvSpPr>
        <p:spPr>
          <a:xfrm>
            <a:off x="3739595" y="5920737"/>
            <a:ext cx="380232" cy="276999"/>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charset="0"/>
                <a:cs typeface="+mn-cs"/>
              </a:rPr>
              <a:t>D0</a:t>
            </a:r>
          </a:p>
        </p:txBody>
      </p:sp>
      <p:sp>
        <p:nvSpPr>
          <p:cNvPr id="10" name="TextBox 9">
            <a:extLst>
              <a:ext uri="{FF2B5EF4-FFF2-40B4-BE49-F238E27FC236}">
                <a16:creationId xmlns:a16="http://schemas.microsoft.com/office/drawing/2014/main" id="{68D54798-4BE5-A6B7-5311-9F2253C2E47E}"/>
              </a:ext>
            </a:extLst>
          </p:cNvPr>
          <p:cNvSpPr txBox="1"/>
          <p:nvPr/>
        </p:nvSpPr>
        <p:spPr>
          <a:xfrm>
            <a:off x="8955320" y="6596390"/>
            <a:ext cx="332020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Alderuccio</a:t>
            </a:r>
            <a:r>
              <a:rPr kumimoji="0" lang="en-US" sz="1050" b="0" i="0" u="none" strike="noStrike" kern="1200" cap="none" spc="0" normalizeH="0" baseline="0" noProof="0" dirty="0">
                <a:ln>
                  <a:noFill/>
                </a:ln>
                <a:solidFill>
                  <a:srgbClr val="000000"/>
                </a:solidFill>
                <a:effectLst/>
                <a:uLnTx/>
                <a:uFillTx/>
                <a:latin typeface="Arial" panose="020B0604020202020204"/>
                <a:ea typeface="MS PGothic" charset="0"/>
                <a:cs typeface="+mn-cs"/>
              </a:rPr>
              <a:t> JP et al. EHA 2025;Abstract PS1911. </a:t>
            </a:r>
          </a:p>
        </p:txBody>
      </p:sp>
      <p:sp>
        <p:nvSpPr>
          <p:cNvPr id="3" name="TextBox 2">
            <a:extLst>
              <a:ext uri="{FF2B5EF4-FFF2-40B4-BE49-F238E27FC236}">
                <a16:creationId xmlns:a16="http://schemas.microsoft.com/office/drawing/2014/main" id="{93E83062-7382-FBCD-0CA5-DBE4D392C48F}"/>
              </a:ext>
            </a:extLst>
          </p:cNvPr>
          <p:cNvSpPr txBox="1"/>
          <p:nvPr/>
        </p:nvSpPr>
        <p:spPr>
          <a:xfrm>
            <a:off x="4719472" y="4238003"/>
            <a:ext cx="626454" cy="184666"/>
          </a:xfrm>
          <a:prstGeom prst="rect">
            <a:avLst/>
          </a:prstGeom>
          <a:solidFill>
            <a:srgbClr val="EE7A0C"/>
          </a:solid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Cycles 2-8</a:t>
            </a:r>
          </a:p>
        </p:txBody>
      </p:sp>
    </p:spTree>
    <p:extLst>
      <p:ext uri="{BB962C8B-B14F-4D97-AF65-F5344CB8AC3E}">
        <p14:creationId xmlns:p14="http://schemas.microsoft.com/office/powerpoint/2010/main" val="17052644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A8A3-5CDD-2C1F-3DB3-A1A8F9AC2C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7649731-A787-8824-36D6-44854A24A567}"/>
              </a:ext>
            </a:extLst>
          </p:cNvPr>
          <p:cNvSpPr/>
          <p:nvPr/>
        </p:nvSpPr>
        <p:spPr>
          <a:xfrm>
            <a:off x="318866" y="1124214"/>
            <a:ext cx="6372104" cy="4941526"/>
          </a:xfrm>
          <a:prstGeom prst="rect">
            <a:avLst/>
          </a:prstGeom>
          <a:solidFill>
            <a:srgbClr val="FFFFFF">
              <a:alpha val="7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6" name="Chart 15">
            <a:extLst>
              <a:ext uri="{FF2B5EF4-FFF2-40B4-BE49-F238E27FC236}">
                <a16:creationId xmlns:a16="http://schemas.microsoft.com/office/drawing/2014/main" id="{AD4DC4D0-7140-4698-CE60-951C5F76774A}"/>
              </a:ext>
            </a:extLst>
          </p:cNvPr>
          <p:cNvGraphicFramePr>
            <a:graphicFrameLocks/>
          </p:cNvGraphicFramePr>
          <p:nvPr/>
        </p:nvGraphicFramePr>
        <p:xfrm>
          <a:off x="397162" y="1590140"/>
          <a:ext cx="5999546" cy="3942583"/>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F374DC75-6BF4-DDB4-089C-8B6F43C54EE9}"/>
              </a:ext>
            </a:extLst>
          </p:cNvPr>
          <p:cNvSpPr>
            <a:spLocks noGrp="1"/>
          </p:cNvSpPr>
          <p:nvPr>
            <p:ph type="title"/>
          </p:nvPr>
        </p:nvSpPr>
        <p:spPr>
          <a:xfrm>
            <a:off x="609600" y="0"/>
            <a:ext cx="11773546" cy="1128712"/>
          </a:xfrm>
        </p:spPr>
        <p:txBody>
          <a:bodyPr anchor="ctr">
            <a:normAutofit/>
          </a:bodyPr>
          <a:lstStyle/>
          <a:p>
            <a:r>
              <a:rPr lang="en-US" sz="2800" spc="-100" dirty="0"/>
              <a:t>Best Overall Response &amp; Duration of Response</a:t>
            </a:r>
          </a:p>
        </p:txBody>
      </p:sp>
      <p:sp>
        <p:nvSpPr>
          <p:cNvPr id="2" name="Title 1">
            <a:extLst>
              <a:ext uri="{FF2B5EF4-FFF2-40B4-BE49-F238E27FC236}">
                <a16:creationId xmlns:a16="http://schemas.microsoft.com/office/drawing/2014/main" id="{1E181A06-E117-2102-3480-C225FB8C1012}"/>
              </a:ext>
            </a:extLst>
          </p:cNvPr>
          <p:cNvSpPr txBox="1">
            <a:spLocks/>
          </p:cNvSpPr>
          <p:nvPr/>
        </p:nvSpPr>
        <p:spPr>
          <a:xfrm>
            <a:off x="609600" y="363581"/>
            <a:ext cx="10733590" cy="1128712"/>
          </a:xfrm>
          <a:prstGeom prst="rect">
            <a:avLst/>
          </a:prstGeom>
        </p:spPr>
        <p:txBody>
          <a:bodyPr vert="horz" lIns="0" tIns="0" rIns="0" bIns="0" rtlCol="0" anchor="ctr">
            <a:normAutofit/>
          </a:bodyPr>
          <a:lstStyle>
            <a:lvl1pPr marL="0" indent="0" algn="l" defTabSz="914318" rtl="0" eaLnBrk="1" latinLnBrk="0" hangingPunct="1">
              <a:lnSpc>
                <a:spcPct val="90000"/>
              </a:lnSpc>
              <a:spcBef>
                <a:spcPct val="0"/>
              </a:spcBef>
              <a:buNone/>
              <a:tabLst/>
              <a:defRPr lang="en-US" sz="4000" b="1" i="0" kern="1200" cap="all" spc="0" baseline="0">
                <a:solidFill>
                  <a:schemeClr val="accent1"/>
                </a:solidFill>
                <a:latin typeface="Arial" panose="020B0604020202020204" pitchFamily="34" charset="0"/>
                <a:ea typeface="+mn-ea"/>
                <a:cs typeface="+mn-cs"/>
              </a:defRPr>
            </a:lvl1pPr>
          </a:lstStyle>
          <a:p>
            <a:pPr marL="0" marR="0" lvl="0" indent="0" algn="l" defTabSz="914318" rtl="0" eaLnBrk="1" fontAlgn="auto" latinLnBrk="0" hangingPunct="1">
              <a:lnSpc>
                <a:spcPct val="90000"/>
              </a:lnSpc>
              <a:spcBef>
                <a:spcPct val="0"/>
              </a:spcBef>
              <a:spcAft>
                <a:spcPts val="0"/>
              </a:spcAft>
              <a:buClrTx/>
              <a:buSzTx/>
              <a:buFontTx/>
              <a:buNone/>
              <a:tabLst/>
              <a:defRPr/>
            </a:pPr>
            <a:r>
              <a:rPr kumimoji="0" lang="en-US" sz="1800" b="1" i="0" u="none" strike="noStrike" kern="1200" cap="all" spc="0" normalizeH="0" baseline="0" noProof="0" dirty="0">
                <a:ln>
                  <a:noFill/>
                </a:ln>
                <a:solidFill>
                  <a:srgbClr val="193E8E"/>
                </a:solidFill>
                <a:effectLst/>
                <a:uLnTx/>
                <a:uFillTx/>
                <a:latin typeface="Arial" panose="020B0604020202020204" pitchFamily="34" charset="0"/>
                <a:ea typeface="+mn-ea"/>
                <a:cs typeface="+mn-cs"/>
              </a:rPr>
              <a:t>Efficacy Evaluable Population (N=30)</a:t>
            </a:r>
            <a:r>
              <a:rPr kumimoji="0" lang="en-US" sz="1800" b="0" i="0" u="none" strike="noStrike" kern="1200" cap="none" spc="0" normalizeH="0" baseline="30000" noProof="0" dirty="0">
                <a:ln>
                  <a:noFill/>
                </a:ln>
                <a:solidFill>
                  <a:srgbClr val="193E8E"/>
                </a:solidFill>
                <a:effectLst/>
                <a:uLnTx/>
                <a:uFillTx/>
                <a:latin typeface="Arial" panose="020B0604020202020204" pitchFamily="34" charset="0"/>
                <a:ea typeface="+mn-ea"/>
                <a:cs typeface="+mn-cs"/>
              </a:rPr>
              <a:t>a</a:t>
            </a:r>
            <a:endParaRPr kumimoji="0" lang="en-US" sz="1800" b="0" i="0" u="none" strike="noStrike" kern="1200" cap="all" spc="0" normalizeH="0" baseline="30000" noProof="0" dirty="0">
              <a:ln>
                <a:noFill/>
              </a:ln>
              <a:solidFill>
                <a:srgbClr val="193E8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47B5A26-38DA-C7A9-74BC-49610F54AFDB}"/>
              </a:ext>
            </a:extLst>
          </p:cNvPr>
          <p:cNvSpPr txBox="1"/>
          <p:nvPr/>
        </p:nvSpPr>
        <p:spPr>
          <a:xfrm>
            <a:off x="65963" y="5945759"/>
            <a:ext cx="12091416" cy="692497"/>
          </a:xfrm>
          <a:prstGeom prst="rect">
            <a:avLst/>
          </a:prstGeom>
          <a:noFill/>
        </p:spPr>
        <p:txBody>
          <a:bodyPr wrap="square" lIns="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Data cutoff: April 14, 2025.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CR, complete response; DOR, duration of response; Glofit, glofitamab; Lonca, loncastuximab tesirine; NE, not estimable; ORR, overall response rate; PR, partial 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a</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The</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 efficacy evaluable population (N=30) included all patients who received ≥1 dose of the study drug with a valid baseline and ≥1 valid postbaseline disease assessment. Patients who did not have a postbaseline assessment owing to early clinical progression or death were also included. </a:t>
            </a: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b</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Percentages</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 do not add up to total due to rounding. </a:t>
            </a: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c</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When</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 the starting dose of Lonca is 120 </a:t>
            </a:r>
            <a:r>
              <a:rPr kumimoji="0" lang="el-GR"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μ</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g/kg or 150 </a:t>
            </a:r>
            <a:r>
              <a:rPr kumimoji="0" lang="el-GR"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μ</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g/kg, the dose will be reduced to 75 </a:t>
            </a:r>
            <a:r>
              <a:rPr kumimoji="0" lang="el-GR"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μ</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g/kg for Cycles ≥3. </a:t>
            </a:r>
            <a:r>
              <a:rPr kumimoji="0" lang="en-US" sz="780" b="0" i="0" u="none" strike="noStrike" kern="1200" cap="none" spc="0" normalizeH="0" baseline="3000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d</a:t>
            </a:r>
            <a:r>
              <a:rPr kumimoji="0" lang="en-US" sz="78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In</a:t>
            </a:r>
            <a:r>
              <a:rPr kumimoji="0" lang="en-US" sz="78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S PGothic" charset="0"/>
                <a:cs typeface="Arial" panose="020B0604020202020204" pitchFamily="34" charset="0"/>
              </a:rPr>
              <a:t> the efficacy evaluable population, the DOR and probability of maintaining an event-free response were evaluated in responders (n=28), including all patients who had a best response of CR or PR. </a:t>
            </a:r>
          </a:p>
        </p:txBody>
      </p:sp>
      <p:graphicFrame>
        <p:nvGraphicFramePr>
          <p:cNvPr id="6" name="Content Placeholder 4">
            <a:extLst>
              <a:ext uri="{FF2B5EF4-FFF2-40B4-BE49-F238E27FC236}">
                <a16:creationId xmlns:a16="http://schemas.microsoft.com/office/drawing/2014/main" id="{E902DDC8-D89E-5234-FCD1-0119A9A17B26}"/>
              </a:ext>
            </a:extLst>
          </p:cNvPr>
          <p:cNvGraphicFramePr>
            <a:graphicFrameLocks/>
          </p:cNvGraphicFramePr>
          <p:nvPr/>
        </p:nvGraphicFramePr>
        <p:xfrm>
          <a:off x="6797418" y="2085760"/>
          <a:ext cx="5075717" cy="2769100"/>
        </p:xfrm>
        <a:graphic>
          <a:graphicData uri="http://schemas.openxmlformats.org/drawingml/2006/table">
            <a:tbl>
              <a:tblPr firstRow="1" firstCol="1" bandRow="1">
                <a:tableStyleId>{17292A2E-F333-43FB-9621-5CBBE7FDCDCB}</a:tableStyleId>
              </a:tblPr>
              <a:tblGrid>
                <a:gridCol w="1457732">
                  <a:extLst>
                    <a:ext uri="{9D8B030D-6E8A-4147-A177-3AD203B41FA5}">
                      <a16:colId xmlns:a16="http://schemas.microsoft.com/office/drawing/2014/main" val="3382028840"/>
                    </a:ext>
                  </a:extLst>
                </a:gridCol>
                <a:gridCol w="1384208">
                  <a:extLst>
                    <a:ext uri="{9D8B030D-6E8A-4147-A177-3AD203B41FA5}">
                      <a16:colId xmlns:a16="http://schemas.microsoft.com/office/drawing/2014/main" val="149005423"/>
                    </a:ext>
                  </a:extLst>
                </a:gridCol>
                <a:gridCol w="1329281">
                  <a:extLst>
                    <a:ext uri="{9D8B030D-6E8A-4147-A177-3AD203B41FA5}">
                      <a16:colId xmlns:a16="http://schemas.microsoft.com/office/drawing/2014/main" val="3340005807"/>
                    </a:ext>
                  </a:extLst>
                </a:gridCol>
                <a:gridCol w="904496">
                  <a:extLst>
                    <a:ext uri="{9D8B030D-6E8A-4147-A177-3AD203B41FA5}">
                      <a16:colId xmlns:a16="http://schemas.microsoft.com/office/drawing/2014/main" val="1850529013"/>
                    </a:ext>
                  </a:extLst>
                </a:gridCol>
              </a:tblGrid>
              <a:tr h="697986">
                <a:tc>
                  <a:txBody>
                    <a:bodyPr/>
                    <a:lstStyle/>
                    <a:p>
                      <a:pPr marL="0" marR="0">
                        <a:lnSpc>
                          <a:spcPct val="93000"/>
                        </a:lnSpc>
                        <a:spcBef>
                          <a:spcPts val="0"/>
                        </a:spcBef>
                        <a:spcAft>
                          <a:spcPts val="0"/>
                        </a:spcAft>
                      </a:pPr>
                      <a:r>
                        <a:rPr lang="en-US" sz="1250" b="1">
                          <a:effectLst/>
                          <a:latin typeface="Arial" panose="020B0604020202020204" pitchFamily="34" charset="0"/>
                          <a:cs typeface="Arial" panose="020B0604020202020204" pitchFamily="34" charset="0"/>
                        </a:rPr>
                        <a:t>Characteristic, </a:t>
                      </a:r>
                      <a:br>
                        <a:rPr lang="en-US" sz="1250" b="1">
                          <a:effectLst/>
                          <a:latin typeface="Arial" panose="020B0604020202020204" pitchFamily="34" charset="0"/>
                          <a:cs typeface="Arial" panose="020B0604020202020204" pitchFamily="34" charset="0"/>
                        </a:rPr>
                      </a:br>
                      <a:r>
                        <a:rPr lang="en-US" sz="1250" b="1">
                          <a:effectLst/>
                          <a:latin typeface="Arial" panose="020B0604020202020204" pitchFamily="34" charset="0"/>
                          <a:cs typeface="Arial" panose="020B0604020202020204" pitchFamily="34" charset="0"/>
                        </a:rPr>
                        <a:t>n (%)</a:t>
                      </a:r>
                      <a:endParaRPr lang="en-US" sz="1250" b="1">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algn="ctr">
                        <a:lnSpc>
                          <a:spcPct val="93000"/>
                        </a:lnSpc>
                        <a:spcBef>
                          <a:spcPts val="0"/>
                        </a:spcBef>
                        <a:spcAft>
                          <a:spcPts val="0"/>
                        </a:spcAft>
                      </a:pPr>
                      <a:r>
                        <a:rPr lang="en-US" sz="1250" dirty="0" err="1">
                          <a:effectLst/>
                          <a:latin typeface="Arial" panose="020B0604020202020204" pitchFamily="34" charset="0"/>
                          <a:cs typeface="Arial" panose="020B0604020202020204" pitchFamily="34" charset="0"/>
                        </a:rPr>
                        <a:t>Glofit</a:t>
                      </a:r>
                      <a:r>
                        <a:rPr lang="en-US" sz="1250" dirty="0">
                          <a:effectLst/>
                          <a:latin typeface="Arial" panose="020B0604020202020204" pitchFamily="34" charset="0"/>
                          <a:cs typeface="Arial" panose="020B0604020202020204" pitchFamily="34" charset="0"/>
                        </a:rPr>
                        <a:t> + </a:t>
                      </a:r>
                      <a:r>
                        <a:rPr lang="en-US" sz="1250" dirty="0" err="1">
                          <a:effectLst/>
                          <a:latin typeface="Arial" panose="020B0604020202020204" pitchFamily="34" charset="0"/>
                          <a:cs typeface="Arial" panose="020B0604020202020204" pitchFamily="34" charset="0"/>
                        </a:rPr>
                        <a:t>Lonca</a:t>
                      </a:r>
                      <a:r>
                        <a:rPr lang="en-US" sz="1250" dirty="0">
                          <a:effectLst/>
                          <a:latin typeface="Arial" panose="020B0604020202020204" pitchFamily="34" charset="0"/>
                          <a:cs typeface="Arial" panose="020B0604020202020204" pitchFamily="34" charset="0"/>
                        </a:rPr>
                        <a:t>, 120 </a:t>
                      </a:r>
                      <a:r>
                        <a:rPr lang="el-GR" sz="1250" dirty="0">
                          <a:effectLst/>
                          <a:latin typeface="Arial" panose="020B0604020202020204" pitchFamily="34" charset="0"/>
                          <a:cs typeface="Arial" panose="020B0604020202020204" pitchFamily="34" charset="0"/>
                        </a:rPr>
                        <a:t>μ</a:t>
                      </a:r>
                      <a:r>
                        <a:rPr lang="en-US" sz="1250" dirty="0">
                          <a:effectLst/>
                          <a:latin typeface="Arial" panose="020B0604020202020204" pitchFamily="34" charset="0"/>
                          <a:cs typeface="Arial" panose="020B0604020202020204" pitchFamily="34" charset="0"/>
                        </a:rPr>
                        <a:t>g/</a:t>
                      </a:r>
                      <a:r>
                        <a:rPr lang="en-US" sz="1250" dirty="0" err="1">
                          <a:effectLst/>
                          <a:latin typeface="Arial" panose="020B0604020202020204" pitchFamily="34" charset="0"/>
                          <a:cs typeface="Arial" panose="020B0604020202020204" pitchFamily="34" charset="0"/>
                        </a:rPr>
                        <a:t>kg</a:t>
                      </a:r>
                      <a:r>
                        <a:rPr lang="en-US" sz="1400" b="0" baseline="30000" dirty="0" err="1">
                          <a:effectLst/>
                          <a:latin typeface="Arial" panose="020B0604020202020204" pitchFamily="34" charset="0"/>
                          <a:cs typeface="Arial" panose="020B0604020202020204" pitchFamily="34" charset="0"/>
                        </a:rPr>
                        <a:t>c</a:t>
                      </a:r>
                      <a:br>
                        <a:rPr lang="en-US" sz="1250" dirty="0">
                          <a:effectLst/>
                          <a:latin typeface="Arial" panose="020B0604020202020204" pitchFamily="34" charset="0"/>
                          <a:cs typeface="Arial" panose="020B0604020202020204" pitchFamily="34" charset="0"/>
                        </a:rPr>
                      </a:br>
                      <a:r>
                        <a:rPr lang="en-US" sz="1250" dirty="0">
                          <a:effectLst/>
                          <a:latin typeface="Arial" panose="020B0604020202020204" pitchFamily="34" charset="0"/>
                          <a:cs typeface="Arial" panose="020B0604020202020204" pitchFamily="34" charset="0"/>
                        </a:rPr>
                        <a:t>(n=15)</a:t>
                      </a:r>
                      <a:endParaRPr lang="en-US" sz="1250" dirty="0">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algn="ctr">
                        <a:lnSpc>
                          <a:spcPct val="93000"/>
                        </a:lnSpc>
                        <a:spcBef>
                          <a:spcPts val="0"/>
                        </a:spcBef>
                        <a:spcAft>
                          <a:spcPts val="0"/>
                        </a:spcAft>
                      </a:pPr>
                      <a:r>
                        <a:rPr lang="en-US" sz="1250" dirty="0" err="1">
                          <a:effectLst/>
                          <a:latin typeface="Arial" panose="020B0604020202020204" pitchFamily="34" charset="0"/>
                          <a:cs typeface="Arial" panose="020B0604020202020204" pitchFamily="34" charset="0"/>
                        </a:rPr>
                        <a:t>Glofit</a:t>
                      </a:r>
                      <a:r>
                        <a:rPr lang="en-US" sz="1250" dirty="0">
                          <a:effectLst/>
                          <a:latin typeface="Arial" panose="020B0604020202020204" pitchFamily="34" charset="0"/>
                          <a:cs typeface="Arial" panose="020B0604020202020204" pitchFamily="34" charset="0"/>
                        </a:rPr>
                        <a:t> + </a:t>
                      </a:r>
                      <a:r>
                        <a:rPr lang="en-US" sz="1250" dirty="0" err="1">
                          <a:effectLst/>
                          <a:latin typeface="Arial" panose="020B0604020202020204" pitchFamily="34" charset="0"/>
                          <a:cs typeface="Arial" panose="020B0604020202020204" pitchFamily="34" charset="0"/>
                        </a:rPr>
                        <a:t>Lonca</a:t>
                      </a:r>
                      <a:r>
                        <a:rPr lang="en-US" sz="1250" dirty="0">
                          <a:effectLst/>
                          <a:latin typeface="Arial" panose="020B0604020202020204" pitchFamily="34" charset="0"/>
                          <a:cs typeface="Arial" panose="020B0604020202020204" pitchFamily="34" charset="0"/>
                        </a:rPr>
                        <a:t>, 150 </a:t>
                      </a:r>
                      <a:r>
                        <a:rPr lang="el-GR" sz="1250" dirty="0">
                          <a:effectLst/>
                          <a:latin typeface="Arial" panose="020B0604020202020204" pitchFamily="34" charset="0"/>
                          <a:cs typeface="Arial" panose="020B0604020202020204" pitchFamily="34" charset="0"/>
                        </a:rPr>
                        <a:t>μ</a:t>
                      </a:r>
                      <a:r>
                        <a:rPr lang="en-US" sz="1250" dirty="0">
                          <a:effectLst/>
                          <a:latin typeface="Arial" panose="020B0604020202020204" pitchFamily="34" charset="0"/>
                          <a:cs typeface="Arial" panose="020B0604020202020204" pitchFamily="34" charset="0"/>
                        </a:rPr>
                        <a:t>g/</a:t>
                      </a:r>
                      <a:r>
                        <a:rPr lang="en-US" sz="1250" dirty="0" err="1">
                          <a:effectLst/>
                          <a:latin typeface="Arial" panose="020B0604020202020204" pitchFamily="34" charset="0"/>
                          <a:cs typeface="Arial" panose="020B0604020202020204" pitchFamily="34" charset="0"/>
                        </a:rPr>
                        <a:t>kg</a:t>
                      </a:r>
                      <a:r>
                        <a:rPr lang="en-US" sz="1400" b="0" baseline="30000" dirty="0" err="1">
                          <a:effectLst/>
                          <a:latin typeface="Arial" panose="020B0604020202020204" pitchFamily="34" charset="0"/>
                          <a:cs typeface="Arial" panose="020B0604020202020204" pitchFamily="34" charset="0"/>
                        </a:rPr>
                        <a:t>c</a:t>
                      </a:r>
                      <a:br>
                        <a:rPr lang="en-US" sz="1250" dirty="0">
                          <a:effectLst/>
                          <a:latin typeface="Arial" panose="020B0604020202020204" pitchFamily="34" charset="0"/>
                          <a:cs typeface="Arial" panose="020B0604020202020204" pitchFamily="34" charset="0"/>
                        </a:rPr>
                      </a:br>
                      <a:r>
                        <a:rPr lang="en-US" sz="1250" dirty="0">
                          <a:effectLst/>
                          <a:latin typeface="Arial" panose="020B0604020202020204" pitchFamily="34" charset="0"/>
                          <a:cs typeface="Arial" panose="020B0604020202020204" pitchFamily="34" charset="0"/>
                        </a:rPr>
                        <a:t>(n=15)</a:t>
                      </a:r>
                      <a:endParaRPr lang="en-US" sz="1250" dirty="0">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algn="ctr">
                        <a:lnSpc>
                          <a:spcPct val="93000"/>
                        </a:lnSpc>
                        <a:spcBef>
                          <a:spcPts val="0"/>
                        </a:spcBef>
                        <a:spcAft>
                          <a:spcPts val="0"/>
                        </a:spcAft>
                      </a:pPr>
                      <a:r>
                        <a:rPr lang="en-US" sz="1250">
                          <a:effectLst/>
                          <a:latin typeface="Arial" panose="020B0604020202020204" pitchFamily="34" charset="0"/>
                          <a:cs typeface="Arial" panose="020B0604020202020204" pitchFamily="34" charset="0"/>
                        </a:rPr>
                        <a:t>All dose </a:t>
                      </a:r>
                      <a:br>
                        <a:rPr lang="en-US" sz="1250">
                          <a:effectLst/>
                          <a:latin typeface="Arial" panose="020B0604020202020204" pitchFamily="34" charset="0"/>
                          <a:cs typeface="Arial" panose="020B0604020202020204" pitchFamily="34" charset="0"/>
                        </a:rPr>
                      </a:br>
                      <a:r>
                        <a:rPr lang="en-US" sz="1250">
                          <a:effectLst/>
                          <a:latin typeface="Arial" panose="020B0604020202020204" pitchFamily="34" charset="0"/>
                          <a:cs typeface="Arial" panose="020B0604020202020204" pitchFamily="34" charset="0"/>
                        </a:rPr>
                        <a:t>levels </a:t>
                      </a:r>
                      <a:br>
                        <a:rPr lang="en-US" sz="1250">
                          <a:effectLst/>
                          <a:latin typeface="Arial" panose="020B0604020202020204" pitchFamily="34" charset="0"/>
                          <a:cs typeface="Arial" panose="020B0604020202020204" pitchFamily="34" charset="0"/>
                        </a:rPr>
                      </a:br>
                      <a:r>
                        <a:rPr lang="en-US" sz="1250">
                          <a:effectLst/>
                          <a:latin typeface="Arial" panose="020B0604020202020204" pitchFamily="34" charset="0"/>
                          <a:cs typeface="Arial" panose="020B0604020202020204" pitchFamily="34" charset="0"/>
                        </a:rPr>
                        <a:t>(N=30)</a:t>
                      </a:r>
                      <a:endParaRPr lang="en-US" sz="1250">
                        <a:effectLst/>
                        <a:latin typeface="Arial" panose="020B0604020202020204" pitchFamily="34" charset="0"/>
                        <a:ea typeface="Calibri" panose="020F0502020204030204" pitchFamily="34" charset="0"/>
                        <a:cs typeface="Arial" panose="020B0604020202020204" pitchFamily="34" charset="0"/>
                      </a:endParaRPr>
                    </a:p>
                  </a:txBody>
                  <a:tcPr marL="57422" marR="57422" marT="0" marB="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18265597"/>
                  </a:ext>
                </a:extLst>
              </a:tr>
              <a:tr h="572535">
                <a:tc>
                  <a:txBody>
                    <a:bodyPr/>
                    <a:lstStyle/>
                    <a:p>
                      <a:pPr marL="0" marR="0">
                        <a:lnSpc>
                          <a:spcPct val="93000"/>
                        </a:lnSpc>
                        <a:spcBef>
                          <a:spcPts val="0"/>
                        </a:spcBef>
                        <a:spcAft>
                          <a:spcPts val="0"/>
                        </a:spcAft>
                      </a:pPr>
                      <a:r>
                        <a:rPr lang="en-US" sz="1250" dirty="0" err="1">
                          <a:effectLst/>
                          <a:latin typeface="Arial" panose="020B0604020202020204" pitchFamily="34" charset="0"/>
                          <a:cs typeface="Arial" panose="020B0604020202020204" pitchFamily="34" charset="0"/>
                        </a:rPr>
                        <a:t>DOR</a:t>
                      </a:r>
                      <a:r>
                        <a:rPr lang="en-US" sz="1250" baseline="30000" dirty="0" err="1">
                          <a:effectLst/>
                          <a:latin typeface="Arial" panose="020B0604020202020204" pitchFamily="34" charset="0"/>
                          <a:cs typeface="Arial" panose="020B0604020202020204" pitchFamily="34" charset="0"/>
                        </a:rPr>
                        <a:t>d</a:t>
                      </a:r>
                      <a:endParaRPr lang="en-US" sz="1250" baseline="30000" dirty="0">
                        <a:effectLst/>
                        <a:latin typeface="Arial" panose="020B0604020202020204" pitchFamily="34" charset="0"/>
                        <a:cs typeface="Arial" panose="020B0604020202020204" pitchFamily="34" charset="0"/>
                      </a:endParaRPr>
                    </a:p>
                    <a:p>
                      <a:pPr marL="114300" marR="0" indent="0">
                        <a:lnSpc>
                          <a:spcPct val="93000"/>
                        </a:lnSpc>
                        <a:spcBef>
                          <a:spcPts val="0"/>
                        </a:spcBef>
                        <a:spcAft>
                          <a:spcPts val="0"/>
                        </a:spcAft>
                        <a:tabLst/>
                      </a:pPr>
                      <a:r>
                        <a:rPr lang="en-US" sz="1250" baseline="0" dirty="0">
                          <a:effectLst/>
                          <a:latin typeface="Arial" panose="020B0604020202020204" pitchFamily="34" charset="0"/>
                          <a:cs typeface="Arial" panose="020B0604020202020204" pitchFamily="34" charset="0"/>
                        </a:rPr>
                        <a:t>Median</a:t>
                      </a: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a:solidFill>
                            <a:schemeClr val="tx1"/>
                          </a:solidFill>
                          <a:effectLst/>
                          <a:latin typeface="Arial" panose="020B0604020202020204" pitchFamily="34" charset="0"/>
                          <a:cs typeface="Arial" panose="020B0604020202020204" pitchFamily="34" charset="0"/>
                        </a:rPr>
                        <a:t>(n=14)</a:t>
                      </a:r>
                      <a:br>
                        <a:rPr lang="en-US" sz="1250" b="0">
                          <a:solidFill>
                            <a:schemeClr val="tx1"/>
                          </a:solidFill>
                          <a:effectLst/>
                          <a:latin typeface="Arial" panose="020B0604020202020204" pitchFamily="34" charset="0"/>
                          <a:cs typeface="Arial" panose="020B0604020202020204" pitchFamily="34" charset="0"/>
                        </a:rPr>
                      </a:br>
                      <a:r>
                        <a:rPr lang="en-US" sz="1250" b="0">
                          <a:solidFill>
                            <a:schemeClr val="tx1"/>
                          </a:solidFill>
                          <a:effectLst/>
                          <a:latin typeface="Arial" panose="020B0604020202020204" pitchFamily="34" charset="0"/>
                          <a:cs typeface="Arial" panose="020B0604020202020204" pitchFamily="34" charset="0"/>
                        </a:rPr>
                        <a:t>NE</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a:solidFill>
                            <a:schemeClr val="tx1"/>
                          </a:solidFill>
                          <a:effectLst/>
                          <a:latin typeface="Arial" panose="020B0604020202020204" pitchFamily="34" charset="0"/>
                          <a:cs typeface="Arial" panose="020B0604020202020204" pitchFamily="34" charset="0"/>
                        </a:rPr>
                        <a:t>(n=14)</a:t>
                      </a:r>
                      <a:br>
                        <a:rPr lang="en-US" sz="1250" b="0">
                          <a:solidFill>
                            <a:schemeClr val="tx1"/>
                          </a:solidFill>
                          <a:effectLst/>
                          <a:latin typeface="Arial" panose="020B0604020202020204" pitchFamily="34" charset="0"/>
                          <a:cs typeface="Arial" panose="020B0604020202020204" pitchFamily="34" charset="0"/>
                        </a:rPr>
                      </a:br>
                      <a:r>
                        <a:rPr lang="en-US" sz="1250" b="0">
                          <a:solidFill>
                            <a:schemeClr val="tx1"/>
                          </a:solidFill>
                          <a:effectLst/>
                          <a:latin typeface="Arial" panose="020B0604020202020204" pitchFamily="34" charset="0"/>
                          <a:cs typeface="Arial" panose="020B0604020202020204" pitchFamily="34" charset="0"/>
                        </a:rPr>
                        <a:t>NE</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a:solidFill>
                            <a:schemeClr val="tx1"/>
                          </a:solidFill>
                          <a:effectLst/>
                          <a:latin typeface="Arial" panose="020B0604020202020204" pitchFamily="34" charset="0"/>
                          <a:cs typeface="Arial" panose="020B0604020202020204" pitchFamily="34" charset="0"/>
                        </a:rPr>
                        <a:t>(n=28)</a:t>
                      </a:r>
                      <a:br>
                        <a:rPr lang="en-US" sz="1250" b="0">
                          <a:solidFill>
                            <a:schemeClr val="tx1"/>
                          </a:solidFill>
                          <a:effectLst/>
                          <a:latin typeface="Arial" panose="020B0604020202020204" pitchFamily="34" charset="0"/>
                          <a:cs typeface="Arial" panose="020B0604020202020204" pitchFamily="34" charset="0"/>
                        </a:rPr>
                      </a:br>
                      <a:r>
                        <a:rPr lang="en-US" sz="1250" b="0">
                          <a:solidFill>
                            <a:schemeClr val="tx1"/>
                          </a:solidFill>
                          <a:effectLst/>
                          <a:latin typeface="Arial" panose="020B0604020202020204" pitchFamily="34" charset="0"/>
                          <a:cs typeface="Arial" panose="020B0604020202020204" pitchFamily="34" charset="0"/>
                        </a:rPr>
                        <a:t>NE</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27789263"/>
                  </a:ext>
                </a:extLst>
              </a:tr>
              <a:tr h="926044">
                <a:tc>
                  <a:txBody>
                    <a:body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latin typeface="Arial" panose="020B0604020202020204" pitchFamily="34" charset="0"/>
                          <a:cs typeface="Arial" panose="020B0604020202020204" pitchFamily="34" charset="0"/>
                        </a:rPr>
                        <a:t>Time to first response </a:t>
                      </a:r>
                      <a:br>
                        <a:rPr lang="en-US" sz="1250" dirty="0">
                          <a:effectLst/>
                          <a:latin typeface="Arial" panose="020B0604020202020204" pitchFamily="34" charset="0"/>
                          <a:cs typeface="Arial" panose="020B0604020202020204" pitchFamily="34" charset="0"/>
                        </a:rPr>
                      </a:br>
                      <a:r>
                        <a:rPr lang="en-US" sz="1250" dirty="0">
                          <a:effectLst/>
                          <a:latin typeface="Arial" panose="020B0604020202020204" pitchFamily="34" charset="0"/>
                          <a:cs typeface="Arial" panose="020B0604020202020204" pitchFamily="34" charset="0"/>
                        </a:rPr>
                        <a:t>(CR or PR)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latin typeface="Arial" panose="020B0604020202020204" pitchFamily="34" charset="0"/>
                          <a:cs typeface="Arial" panose="020B0604020202020204" pitchFamily="34" charset="0"/>
                        </a:rPr>
                        <a:t>Median, days</a:t>
                      </a:r>
                      <a:endParaRPr lang="en-US" sz="125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tc>
                  <a:txBody>
                    <a:bodyPr/>
                    <a:lstStyle/>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(n=14)</a:t>
                      </a:r>
                      <a:br>
                        <a:rPr lang="en-US" sz="1250" b="0" kern="1200" dirty="0">
                          <a:solidFill>
                            <a:schemeClr val="tx1"/>
                          </a:solidFill>
                          <a:effectLst/>
                          <a:latin typeface="Arial" panose="020B0604020202020204" pitchFamily="34" charset="0"/>
                          <a:cs typeface="Arial" panose="020B0604020202020204" pitchFamily="34" charset="0"/>
                        </a:rPr>
                      </a:br>
                      <a:r>
                        <a:rPr lang="en-US" sz="1250" b="0" kern="1200" dirty="0">
                          <a:solidFill>
                            <a:schemeClr val="tx1"/>
                          </a:solidFill>
                          <a:effectLst/>
                          <a:latin typeface="Arial" panose="020B0604020202020204" pitchFamily="34" charset="0"/>
                          <a:cs typeface="Arial" panose="020B0604020202020204" pitchFamily="34" charset="0"/>
                        </a:rPr>
                        <a:t>42.0</a:t>
                      </a:r>
                      <a:endParaRPr lang="en-US" sz="1250" b="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latin typeface="Arial" panose="020B0604020202020204" pitchFamily="34" charset="0"/>
                          <a:cs typeface="Arial" panose="020B0604020202020204" pitchFamily="34" charset="0"/>
                        </a:rPr>
                        <a:t>(n=14)</a:t>
                      </a:r>
                    </a:p>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42.0</a:t>
                      </a:r>
                      <a:endParaRPr lang="en-US" sz="12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latin typeface="Arial" panose="020B0604020202020204" pitchFamily="34" charset="0"/>
                          <a:cs typeface="Arial" panose="020B0604020202020204" pitchFamily="34" charset="0"/>
                        </a:rPr>
                        <a:t>(n=28)</a:t>
                      </a:r>
                    </a:p>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42.0</a:t>
                      </a:r>
                      <a:endParaRPr lang="en-US" sz="125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0154856"/>
                  </a:ext>
                </a:extLst>
              </a:tr>
              <a:tr h="572535">
                <a:tc>
                  <a:txBody>
                    <a:body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a:effectLst/>
                          <a:latin typeface="Arial" panose="020B0604020202020204" pitchFamily="34" charset="0"/>
                          <a:cs typeface="Arial" panose="020B0604020202020204" pitchFamily="34" charset="0"/>
                        </a:rPr>
                        <a:t>Time to first CR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a:effectLst/>
                          <a:latin typeface="Arial" panose="020B0604020202020204" pitchFamily="34" charset="0"/>
                          <a:cs typeface="Arial" panose="020B0604020202020204" pitchFamily="34" charset="0"/>
                        </a:rPr>
                        <a:t>Median, days</a:t>
                      </a: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kern="1200">
                          <a:solidFill>
                            <a:schemeClr val="tx1"/>
                          </a:solidFill>
                          <a:effectLst/>
                          <a:latin typeface="Arial" panose="020B0604020202020204" pitchFamily="34" charset="0"/>
                          <a:cs typeface="Arial" panose="020B0604020202020204" pitchFamily="34" charset="0"/>
                        </a:rPr>
                        <a:t>(n=13)</a:t>
                      </a:r>
                      <a:br>
                        <a:rPr lang="en-US" sz="1250" b="0" kern="1200">
                          <a:solidFill>
                            <a:schemeClr val="tx1"/>
                          </a:solidFill>
                          <a:effectLst/>
                          <a:latin typeface="Arial" panose="020B0604020202020204" pitchFamily="34" charset="0"/>
                          <a:cs typeface="Arial" panose="020B0604020202020204" pitchFamily="34" charset="0"/>
                        </a:rPr>
                      </a:br>
                      <a:r>
                        <a:rPr lang="en-US" sz="1250" b="0" kern="1200">
                          <a:solidFill>
                            <a:schemeClr val="tx1"/>
                          </a:solidFill>
                          <a:effectLst/>
                          <a:latin typeface="Arial" panose="020B0604020202020204" pitchFamily="34" charset="0"/>
                          <a:cs typeface="Arial" panose="020B0604020202020204" pitchFamily="34" charset="0"/>
                        </a:rPr>
                        <a:t>80.0</a:t>
                      </a:r>
                      <a:endParaRPr lang="en-US" sz="125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kern="1200">
                          <a:solidFill>
                            <a:schemeClr val="tx1"/>
                          </a:solidFill>
                          <a:effectLst/>
                          <a:latin typeface="Arial" panose="020B0604020202020204" pitchFamily="34" charset="0"/>
                          <a:cs typeface="Arial" panose="020B0604020202020204" pitchFamily="34" charset="0"/>
                        </a:rPr>
                        <a:t>(n=13)</a:t>
                      </a:r>
                      <a:br>
                        <a:rPr lang="en-US" sz="1250" b="0" kern="1200">
                          <a:solidFill>
                            <a:schemeClr val="tx1"/>
                          </a:solidFill>
                          <a:effectLst/>
                          <a:latin typeface="Arial" panose="020B0604020202020204" pitchFamily="34" charset="0"/>
                          <a:cs typeface="Arial" panose="020B0604020202020204" pitchFamily="34" charset="0"/>
                        </a:rPr>
                      </a:br>
                      <a:r>
                        <a:rPr lang="en-US" sz="1250" b="0" kern="1200">
                          <a:solidFill>
                            <a:schemeClr val="tx1"/>
                          </a:solidFill>
                          <a:effectLst/>
                          <a:latin typeface="Arial" panose="020B0604020202020204" pitchFamily="34" charset="0"/>
                          <a:cs typeface="Arial" panose="020B0604020202020204" pitchFamily="34" charset="0"/>
                        </a:rPr>
                        <a:t>42.0</a:t>
                      </a:r>
                      <a:endParaRPr lang="en-US" sz="1250" b="0">
                        <a:solidFill>
                          <a:schemeClr val="tx1"/>
                        </a:solidFill>
                        <a:effectLst/>
                        <a:latin typeface="Arial" panose="020B0604020202020204" pitchFamily="34" charset="0"/>
                        <a:cs typeface="Arial" panose="020B0604020202020204" pitchFamily="34" charset="0"/>
                      </a:endParaRP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algn="ctr">
                        <a:lnSpc>
                          <a:spcPct val="93000"/>
                        </a:lnSpc>
                        <a:spcBef>
                          <a:spcPts val="0"/>
                        </a:spcBef>
                        <a:spcAft>
                          <a:spcPts val="0"/>
                        </a:spcAft>
                      </a:pPr>
                      <a:r>
                        <a:rPr lang="en-US" sz="1250" b="0" kern="1200" dirty="0">
                          <a:solidFill>
                            <a:schemeClr val="tx1"/>
                          </a:solidFill>
                          <a:effectLst/>
                          <a:latin typeface="Arial" panose="020B0604020202020204" pitchFamily="34" charset="0"/>
                          <a:cs typeface="Arial" panose="020B0604020202020204" pitchFamily="34" charset="0"/>
                        </a:rPr>
                        <a:t>(n=26)</a:t>
                      </a:r>
                      <a:br>
                        <a:rPr lang="en-US" sz="1250" b="0" kern="1200" dirty="0">
                          <a:solidFill>
                            <a:schemeClr val="tx1"/>
                          </a:solidFill>
                          <a:effectLst/>
                          <a:latin typeface="Arial" panose="020B0604020202020204" pitchFamily="34" charset="0"/>
                          <a:cs typeface="Arial" panose="020B0604020202020204" pitchFamily="34" charset="0"/>
                        </a:rPr>
                      </a:br>
                      <a:r>
                        <a:rPr lang="en-US" sz="1250" b="0" kern="1200" dirty="0">
                          <a:solidFill>
                            <a:schemeClr val="tx1"/>
                          </a:solidFill>
                          <a:effectLst/>
                          <a:latin typeface="Arial" panose="020B0604020202020204" pitchFamily="34" charset="0"/>
                          <a:cs typeface="Arial" panose="020B0604020202020204" pitchFamily="34" charset="0"/>
                        </a:rPr>
                        <a:t>70.5</a:t>
                      </a:r>
                      <a:endParaRPr lang="en-US" sz="1250" b="0" dirty="0">
                        <a:solidFill>
                          <a:schemeClr val="tx1"/>
                        </a:solidFill>
                        <a:effectLst/>
                        <a:latin typeface="Arial" panose="020B0604020202020204" pitchFamily="34" charset="0"/>
                        <a:cs typeface="Arial" panose="020B0604020202020204" pitchFamily="34" charset="0"/>
                      </a:endParaRP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696269434"/>
                  </a:ext>
                </a:extLst>
              </a:tr>
            </a:tbl>
          </a:graphicData>
        </a:graphic>
      </p:graphicFrame>
      <p:sp>
        <p:nvSpPr>
          <p:cNvPr id="8" name="TextBox 7">
            <a:extLst>
              <a:ext uri="{FF2B5EF4-FFF2-40B4-BE49-F238E27FC236}">
                <a16:creationId xmlns:a16="http://schemas.microsoft.com/office/drawing/2014/main" id="{1C7C647D-66E7-C265-3F8A-7C82CD60D77F}"/>
              </a:ext>
            </a:extLst>
          </p:cNvPr>
          <p:cNvSpPr txBox="1"/>
          <p:nvPr/>
        </p:nvSpPr>
        <p:spPr>
          <a:xfrm>
            <a:off x="7915410" y="1656739"/>
            <a:ext cx="26443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S PGothic" charset="0"/>
                <a:cs typeface="+mn-cs"/>
              </a:rPr>
              <a:t>Duration of response </a:t>
            </a:r>
          </a:p>
        </p:txBody>
      </p:sp>
      <p:sp>
        <p:nvSpPr>
          <p:cNvPr id="9" name="TextBox 8">
            <a:extLst>
              <a:ext uri="{FF2B5EF4-FFF2-40B4-BE49-F238E27FC236}">
                <a16:creationId xmlns:a16="http://schemas.microsoft.com/office/drawing/2014/main" id="{69AAD6F0-5574-1F51-FB48-687AE0782CAC}"/>
              </a:ext>
            </a:extLst>
          </p:cNvPr>
          <p:cNvSpPr txBox="1"/>
          <p:nvPr/>
        </p:nvSpPr>
        <p:spPr>
          <a:xfrm>
            <a:off x="2205461" y="1245780"/>
            <a:ext cx="27789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rPr>
              <a:t>Best overall </a:t>
            </a:r>
            <a:r>
              <a:rPr kumimoji="0" lang="en-US" sz="1800" b="1" i="0" u="none" strike="noStrike" kern="1200" cap="none" spc="0" normalizeH="0" baseline="0" noProof="0" dirty="0" err="1">
                <a:ln>
                  <a:noFill/>
                </a:ln>
                <a:solidFill>
                  <a:srgbClr val="000000"/>
                </a:solidFill>
                <a:effectLst/>
                <a:uLnTx/>
                <a:uFillTx/>
                <a:latin typeface="Arial" panose="020B0604020202020204"/>
                <a:ea typeface="MS PGothic" charset="0"/>
                <a:cs typeface="+mn-cs"/>
              </a:rPr>
              <a:t>response</a:t>
            </a:r>
            <a:r>
              <a:rPr kumimoji="0" lang="en-US" sz="1800" b="0" i="0" u="none" strike="noStrike" kern="1200" cap="none" spc="0" normalizeH="0" baseline="30000" noProof="0" dirty="0" err="1">
                <a:ln>
                  <a:noFill/>
                </a:ln>
                <a:solidFill>
                  <a:srgbClr val="000000"/>
                </a:solidFill>
                <a:effectLst/>
                <a:uLnTx/>
                <a:uFillTx/>
                <a:latin typeface="Arial" panose="020B0604020202020204"/>
                <a:ea typeface="MS PGothic" charset="0"/>
                <a:cs typeface="+mn-cs"/>
              </a:rPr>
              <a:t>b</a:t>
            </a:r>
            <a:endParaRPr kumimoji="0" lang="en-US" sz="1800" b="0" i="0" u="none" strike="noStrike" kern="1200" cap="none" spc="0" normalizeH="0" baseline="30000" noProof="0" dirty="0">
              <a:ln>
                <a:noFill/>
              </a:ln>
              <a:solidFill>
                <a:srgbClr val="000000"/>
              </a:solidFill>
              <a:effectLst/>
              <a:uLnTx/>
              <a:uFillTx/>
              <a:latin typeface="Arial" panose="020B0604020202020204"/>
              <a:ea typeface="MS PGothic" charset="0"/>
              <a:cs typeface="+mn-cs"/>
            </a:endParaRPr>
          </a:p>
        </p:txBody>
      </p:sp>
      <p:sp>
        <p:nvSpPr>
          <p:cNvPr id="10" name="TextBox 9">
            <a:extLst>
              <a:ext uri="{FF2B5EF4-FFF2-40B4-BE49-F238E27FC236}">
                <a16:creationId xmlns:a16="http://schemas.microsoft.com/office/drawing/2014/main" id="{4C37D38B-1A44-0B5D-1423-E9558B9880E3}"/>
              </a:ext>
            </a:extLst>
          </p:cNvPr>
          <p:cNvSpPr txBox="1"/>
          <p:nvPr/>
        </p:nvSpPr>
        <p:spPr>
          <a:xfrm>
            <a:off x="1632233" y="1670870"/>
            <a:ext cx="10406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S PGothic" charset="0"/>
                <a:cs typeface="+mn-cs"/>
              </a:rPr>
              <a:t>ORR: 93.3</a:t>
            </a:r>
          </a:p>
        </p:txBody>
      </p:sp>
      <p:sp>
        <p:nvSpPr>
          <p:cNvPr id="11" name="TextBox 10">
            <a:extLst>
              <a:ext uri="{FF2B5EF4-FFF2-40B4-BE49-F238E27FC236}">
                <a16:creationId xmlns:a16="http://schemas.microsoft.com/office/drawing/2014/main" id="{23C1805B-852A-BFA5-9503-0193021BD815}"/>
              </a:ext>
            </a:extLst>
          </p:cNvPr>
          <p:cNvSpPr txBox="1"/>
          <p:nvPr/>
        </p:nvSpPr>
        <p:spPr>
          <a:xfrm>
            <a:off x="3284825" y="1670870"/>
            <a:ext cx="9605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S PGothic" charset="0"/>
                <a:cs typeface="+mn-cs"/>
              </a:rPr>
              <a:t>ORR: 93.3 </a:t>
            </a:r>
          </a:p>
        </p:txBody>
      </p:sp>
      <p:sp>
        <p:nvSpPr>
          <p:cNvPr id="17" name="TextBox 16">
            <a:extLst>
              <a:ext uri="{FF2B5EF4-FFF2-40B4-BE49-F238E27FC236}">
                <a16:creationId xmlns:a16="http://schemas.microsoft.com/office/drawing/2014/main" id="{A7A51730-208A-122A-30AA-22B14F4AF107}"/>
              </a:ext>
            </a:extLst>
          </p:cNvPr>
          <p:cNvSpPr txBox="1"/>
          <p:nvPr/>
        </p:nvSpPr>
        <p:spPr>
          <a:xfrm>
            <a:off x="4868414" y="1670870"/>
            <a:ext cx="9605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S PGothic" charset="0"/>
                <a:cs typeface="+mn-cs"/>
              </a:rPr>
              <a:t>ORR: 93.3 </a:t>
            </a:r>
          </a:p>
        </p:txBody>
      </p:sp>
      <p:grpSp>
        <p:nvGrpSpPr>
          <p:cNvPr id="12" name="Group 11">
            <a:extLst>
              <a:ext uri="{FF2B5EF4-FFF2-40B4-BE49-F238E27FC236}">
                <a16:creationId xmlns:a16="http://schemas.microsoft.com/office/drawing/2014/main" id="{430D3247-3027-1002-14E9-8A03E0EB8EC7}"/>
              </a:ext>
            </a:extLst>
          </p:cNvPr>
          <p:cNvGrpSpPr/>
          <p:nvPr/>
        </p:nvGrpSpPr>
        <p:grpSpPr>
          <a:xfrm>
            <a:off x="6120815" y="2877346"/>
            <a:ext cx="540658" cy="551174"/>
            <a:chOff x="6034270" y="3209633"/>
            <a:chExt cx="540658" cy="551174"/>
          </a:xfrm>
        </p:grpSpPr>
        <p:grpSp>
          <p:nvGrpSpPr>
            <p:cNvPr id="37" name="Group 36">
              <a:extLst>
                <a:ext uri="{FF2B5EF4-FFF2-40B4-BE49-F238E27FC236}">
                  <a16:creationId xmlns:a16="http://schemas.microsoft.com/office/drawing/2014/main" id="{7F2EB2D7-7FB6-8713-F304-D421FABE1B4C}"/>
                </a:ext>
              </a:extLst>
            </p:cNvPr>
            <p:cNvGrpSpPr/>
            <p:nvPr/>
          </p:nvGrpSpPr>
          <p:grpSpPr>
            <a:xfrm>
              <a:off x="6034270" y="3209633"/>
              <a:ext cx="540658" cy="231344"/>
              <a:chOff x="5389883" y="5090101"/>
              <a:chExt cx="540658" cy="231344"/>
            </a:xfrm>
          </p:grpSpPr>
          <p:sp>
            <p:nvSpPr>
              <p:cNvPr id="29" name="Rectangle 28">
                <a:extLst>
                  <a:ext uri="{FF2B5EF4-FFF2-40B4-BE49-F238E27FC236}">
                    <a16:creationId xmlns:a16="http://schemas.microsoft.com/office/drawing/2014/main" id="{A5342ADF-1E96-D1E3-9ADE-9F7C7ED3F89C}"/>
                  </a:ext>
                </a:extLst>
              </p:cNvPr>
              <p:cNvSpPr/>
              <p:nvPr/>
            </p:nvSpPr>
            <p:spPr>
              <a:xfrm>
                <a:off x="5389883" y="5176731"/>
                <a:ext cx="83457" cy="79479"/>
              </a:xfrm>
              <a:prstGeom prst="rect">
                <a:avLst/>
              </a:prstGeom>
              <a:solidFill>
                <a:srgbClr val="16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5">
                <a:extLst>
                  <a:ext uri="{FF2B5EF4-FFF2-40B4-BE49-F238E27FC236}">
                    <a16:creationId xmlns:a16="http://schemas.microsoft.com/office/drawing/2014/main" id="{8373AD13-2FD2-23B0-5990-ED865653FD0A}"/>
                  </a:ext>
                </a:extLst>
              </p:cNvPr>
              <p:cNvSpPr txBox="1"/>
              <p:nvPr/>
            </p:nvSpPr>
            <p:spPr>
              <a:xfrm>
                <a:off x="5422541" y="509010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a:t>
                </a:r>
              </a:p>
            </p:txBody>
          </p:sp>
        </p:grpSp>
        <p:grpSp>
          <p:nvGrpSpPr>
            <p:cNvPr id="38" name="Group 37">
              <a:extLst>
                <a:ext uri="{FF2B5EF4-FFF2-40B4-BE49-F238E27FC236}">
                  <a16:creationId xmlns:a16="http://schemas.microsoft.com/office/drawing/2014/main" id="{45141C27-DE6A-45C8-35B3-DC734B59E582}"/>
                </a:ext>
              </a:extLst>
            </p:cNvPr>
            <p:cNvGrpSpPr/>
            <p:nvPr/>
          </p:nvGrpSpPr>
          <p:grpSpPr>
            <a:xfrm>
              <a:off x="6039124" y="3529463"/>
              <a:ext cx="535804" cy="231344"/>
              <a:chOff x="5339990" y="5409931"/>
              <a:chExt cx="535804" cy="231344"/>
            </a:xfrm>
          </p:grpSpPr>
          <p:sp>
            <p:nvSpPr>
              <p:cNvPr id="30" name="Rectangle 29">
                <a:extLst>
                  <a:ext uri="{FF2B5EF4-FFF2-40B4-BE49-F238E27FC236}">
                    <a16:creationId xmlns:a16="http://schemas.microsoft.com/office/drawing/2014/main" id="{2794148C-2DB3-605B-6EFA-3943CDFA572C}"/>
                  </a:ext>
                </a:extLst>
              </p:cNvPr>
              <p:cNvSpPr/>
              <p:nvPr/>
            </p:nvSpPr>
            <p:spPr>
              <a:xfrm>
                <a:off x="5339990" y="5513281"/>
                <a:ext cx="78603" cy="79479"/>
              </a:xfrm>
              <a:prstGeom prst="rect">
                <a:avLst/>
              </a:prstGeom>
              <a:solidFill>
                <a:srgbClr val="613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5">
                <a:extLst>
                  <a:ext uri="{FF2B5EF4-FFF2-40B4-BE49-F238E27FC236}">
                    <a16:creationId xmlns:a16="http://schemas.microsoft.com/office/drawing/2014/main" id="{87D9BE48-BF41-A705-A702-1A81AE71CAC7}"/>
                  </a:ext>
                </a:extLst>
              </p:cNvPr>
              <p:cNvSpPr txBox="1"/>
              <p:nvPr/>
            </p:nvSpPr>
            <p:spPr>
              <a:xfrm>
                <a:off x="5367794" y="540993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a:t>
                </a:r>
              </a:p>
            </p:txBody>
          </p:sp>
        </p:grpSp>
      </p:grpSp>
      <p:sp>
        <p:nvSpPr>
          <p:cNvPr id="13" name="Rectangle 12">
            <a:extLst>
              <a:ext uri="{FF2B5EF4-FFF2-40B4-BE49-F238E27FC236}">
                <a16:creationId xmlns:a16="http://schemas.microsoft.com/office/drawing/2014/main" id="{9038AAA6-A0D0-09AC-0DB7-196AAD664F6B}"/>
              </a:ext>
            </a:extLst>
          </p:cNvPr>
          <p:cNvSpPr/>
          <p:nvPr/>
        </p:nvSpPr>
        <p:spPr>
          <a:xfrm>
            <a:off x="6797418" y="4276934"/>
            <a:ext cx="5075716" cy="577926"/>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5FC1ECF-91D6-D8A8-4888-2D78ED719126}"/>
              </a:ext>
            </a:extLst>
          </p:cNvPr>
          <p:cNvSpPr txBox="1"/>
          <p:nvPr/>
        </p:nvSpPr>
        <p:spPr>
          <a:xfrm>
            <a:off x="1270001" y="5413180"/>
            <a:ext cx="1651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Glofit</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 </a:t>
            </a: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Lonca</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120 </a:t>
            </a:r>
            <a:r>
              <a:rPr kumimoji="0" lang="el-GR"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μ</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g/</a:t>
            </a: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kg</a:t>
            </a:r>
            <a:r>
              <a:rPr kumimoji="0" lang="en-US" sz="1400" b="0" i="0" u="none" strike="noStrike" kern="1200" cap="none" spc="0" normalizeH="0" baseline="30000" noProof="0" dirty="0" err="1">
                <a:ln>
                  <a:noFill/>
                </a:ln>
                <a:solidFill>
                  <a:srgbClr val="000000"/>
                </a:solidFill>
                <a:effectLst/>
                <a:uLnTx/>
                <a:uFillTx/>
                <a:latin typeface="Arial" panose="020B0604020202020204"/>
                <a:ea typeface="MS PGothic" charset="0"/>
                <a:cs typeface="+mn-cs"/>
              </a:rPr>
              <a:t>c</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(n=15)</a:t>
            </a:r>
          </a:p>
        </p:txBody>
      </p:sp>
      <p:cxnSp>
        <p:nvCxnSpPr>
          <p:cNvPr id="15" name="Straight Connector 14">
            <a:extLst>
              <a:ext uri="{FF2B5EF4-FFF2-40B4-BE49-F238E27FC236}">
                <a16:creationId xmlns:a16="http://schemas.microsoft.com/office/drawing/2014/main" id="{716F263F-D3BD-4663-2925-5074DD8C1D5F}"/>
              </a:ext>
            </a:extLst>
          </p:cNvPr>
          <p:cNvCxnSpPr/>
          <p:nvPr/>
        </p:nvCxnSpPr>
        <p:spPr>
          <a:xfrm>
            <a:off x="1279832" y="5379001"/>
            <a:ext cx="500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F07C1BA-4A7A-DC36-BE6D-5CA9255FB755}"/>
              </a:ext>
            </a:extLst>
          </p:cNvPr>
          <p:cNvSpPr txBox="1"/>
          <p:nvPr/>
        </p:nvSpPr>
        <p:spPr>
          <a:xfrm>
            <a:off x="2882373" y="5386147"/>
            <a:ext cx="1651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Glofit</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 </a:t>
            </a: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Lonca</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150 </a:t>
            </a:r>
            <a:r>
              <a:rPr kumimoji="0" lang="el-GR"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μ</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g/</a:t>
            </a: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kg</a:t>
            </a:r>
            <a:r>
              <a:rPr kumimoji="0" lang="en-US" sz="1400" b="0" i="0" u="none" strike="noStrike" kern="1200" cap="none" spc="0" normalizeH="0" baseline="30000" noProof="0" dirty="0" err="1">
                <a:ln>
                  <a:noFill/>
                </a:ln>
                <a:solidFill>
                  <a:srgbClr val="000000"/>
                </a:solidFill>
                <a:effectLst/>
                <a:uLnTx/>
                <a:uFillTx/>
                <a:latin typeface="Arial" panose="020B0604020202020204"/>
                <a:ea typeface="MS PGothic" charset="0"/>
                <a:cs typeface="+mn-cs"/>
              </a:rPr>
              <a:t>c</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(n=15)</a:t>
            </a:r>
          </a:p>
        </p:txBody>
      </p:sp>
      <p:sp>
        <p:nvSpPr>
          <p:cNvPr id="20" name="TextBox 19">
            <a:extLst>
              <a:ext uri="{FF2B5EF4-FFF2-40B4-BE49-F238E27FC236}">
                <a16:creationId xmlns:a16="http://schemas.microsoft.com/office/drawing/2014/main" id="{F3ED3F1D-75D7-D277-41F4-F6B8053442C0}"/>
              </a:ext>
            </a:extLst>
          </p:cNvPr>
          <p:cNvSpPr txBox="1"/>
          <p:nvPr/>
        </p:nvSpPr>
        <p:spPr>
          <a:xfrm>
            <a:off x="4580711" y="5373085"/>
            <a:ext cx="1651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S PGothic" charset="0"/>
                <a:cs typeface="+mn-cs"/>
              </a:rPr>
              <a:t>All dose levels (N=30)</a:t>
            </a:r>
          </a:p>
        </p:txBody>
      </p:sp>
      <p:sp>
        <p:nvSpPr>
          <p:cNvPr id="14" name="TextBox 13">
            <a:extLst>
              <a:ext uri="{FF2B5EF4-FFF2-40B4-BE49-F238E27FC236}">
                <a16:creationId xmlns:a16="http://schemas.microsoft.com/office/drawing/2014/main" id="{FF7098F7-86C9-3B05-9215-A9536EB7B694}"/>
              </a:ext>
            </a:extLst>
          </p:cNvPr>
          <p:cNvSpPr txBox="1"/>
          <p:nvPr/>
        </p:nvSpPr>
        <p:spPr>
          <a:xfrm>
            <a:off x="8899666" y="6596390"/>
            <a:ext cx="332020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Alderuccio</a:t>
            </a:r>
            <a:r>
              <a:rPr kumimoji="0" lang="en-US" sz="1050" b="0" i="0" u="none" strike="noStrike" kern="1200" cap="none" spc="0" normalizeH="0" baseline="0" noProof="0" dirty="0">
                <a:ln>
                  <a:noFill/>
                </a:ln>
                <a:solidFill>
                  <a:srgbClr val="000000"/>
                </a:solidFill>
                <a:effectLst/>
                <a:uLnTx/>
                <a:uFillTx/>
                <a:latin typeface="Arial" panose="020B0604020202020204"/>
                <a:ea typeface="MS PGothic" charset="0"/>
                <a:cs typeface="+mn-cs"/>
              </a:rPr>
              <a:t> JP et al. EHA 2025;Abstract PS1911. </a:t>
            </a:r>
          </a:p>
        </p:txBody>
      </p:sp>
    </p:spTree>
    <p:extLst>
      <p:ext uri="{BB962C8B-B14F-4D97-AF65-F5344CB8AC3E}">
        <p14:creationId xmlns:p14="http://schemas.microsoft.com/office/powerpoint/2010/main" val="1327582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FC0BD-27A7-98B8-0A97-E08F331E56DC}"/>
              </a:ext>
            </a:extLst>
          </p:cNvPr>
          <p:cNvSpPr>
            <a:spLocks noGrp="1"/>
          </p:cNvSpPr>
          <p:nvPr>
            <p:ph idx="10"/>
          </p:nvPr>
        </p:nvSpPr>
        <p:spPr>
          <a:xfrm>
            <a:off x="571500" y="1570616"/>
            <a:ext cx="11010900" cy="4606347"/>
          </a:xfrm>
        </p:spPr>
        <p:txBody>
          <a:bodyPr>
            <a:normAutofit lnSpcReduction="10000"/>
          </a:bodyPr>
          <a:lstStyle/>
          <a:p>
            <a:pPr marL="342900" indent="-342900">
              <a:buFont typeface="Arial" panose="020B0604020202020204" pitchFamily="34" charset="0"/>
              <a:buChar char="•"/>
            </a:pPr>
            <a:r>
              <a:rPr lang="en-US" b="1" dirty="0"/>
              <a:t>Safety and efficacy of AZD0486, a CD19XCD3 T-cell engager in R/R DLBCL. </a:t>
            </a:r>
            <a:r>
              <a:rPr lang="en-US" dirty="0"/>
              <a:t>Kim et al, ASCO. </a:t>
            </a:r>
          </a:p>
          <a:p>
            <a:pPr marL="1028700" lvl="1" indent="-342900">
              <a:buFont typeface="Arial" panose="020B0604020202020204" pitchFamily="34" charset="0"/>
              <a:buChar char="•"/>
            </a:pPr>
            <a:r>
              <a:rPr lang="en-US" dirty="0"/>
              <a:t>ORR 46%. CR 33%.</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A phase 1/2 study to evaluate the safety and efficacy of AZD0486 monotherapy or combination therapy in patients with mature B cell malignancies. </a:t>
            </a:r>
            <a:r>
              <a:rPr lang="en-US" dirty="0"/>
              <a:t>Eyre et al, ASCO. </a:t>
            </a:r>
          </a:p>
          <a:p>
            <a:pPr marL="1028700" lvl="1" indent="-342900">
              <a:buFont typeface="Arial" panose="020B0604020202020204" pitchFamily="34" charset="0"/>
              <a:buChar char="•"/>
            </a:pPr>
            <a:r>
              <a:rPr lang="en-US" dirty="0" err="1"/>
              <a:t>Substudy</a:t>
            </a:r>
            <a:r>
              <a:rPr lang="en-US" dirty="0"/>
              <a:t> 1 CLL. </a:t>
            </a:r>
            <a:r>
              <a:rPr lang="en-US" dirty="0" err="1"/>
              <a:t>Substudy</a:t>
            </a:r>
            <a:r>
              <a:rPr lang="en-US" dirty="0"/>
              <a:t> 2 MCL. </a:t>
            </a:r>
            <a:r>
              <a:rPr lang="en-US" dirty="0" err="1"/>
              <a:t>Substudy</a:t>
            </a:r>
            <a:r>
              <a:rPr lang="en-US" dirty="0"/>
              <a:t> 3 with R-CHOP in DLBCL.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err="1"/>
              <a:t>TITANium</a:t>
            </a:r>
            <a:r>
              <a:rPr lang="en-US" b="1" dirty="0"/>
              <a:t>: An open label phase 1/2 study of AZD5492, a first in class SQ CD8 guided tri-specific T cell engager in patients with R/R B cell malignancies. </a:t>
            </a:r>
            <a:r>
              <a:rPr lang="en-US" dirty="0"/>
              <a:t>Shadman et al, ASCO. </a:t>
            </a:r>
          </a:p>
          <a:p>
            <a:pPr marL="1028700" lvl="1" indent="-342900">
              <a:buFont typeface="Arial" panose="020B0604020202020204" pitchFamily="34" charset="0"/>
              <a:buChar char="•"/>
            </a:pPr>
            <a:r>
              <a:rPr lang="en-US" dirty="0"/>
              <a:t>CD20/CD8/TCR</a:t>
            </a:r>
          </a:p>
        </p:txBody>
      </p:sp>
      <p:sp>
        <p:nvSpPr>
          <p:cNvPr id="3" name="Title 2">
            <a:extLst>
              <a:ext uri="{FF2B5EF4-FFF2-40B4-BE49-F238E27FC236}">
                <a16:creationId xmlns:a16="http://schemas.microsoft.com/office/drawing/2014/main" id="{5E11102F-4BCB-EC48-4242-D86EBC8FF8AB}"/>
              </a:ext>
            </a:extLst>
          </p:cNvPr>
          <p:cNvSpPr>
            <a:spLocks noGrp="1"/>
          </p:cNvSpPr>
          <p:nvPr>
            <p:ph type="title"/>
          </p:nvPr>
        </p:nvSpPr>
        <p:spPr/>
        <p:txBody>
          <a:bodyPr/>
          <a:lstStyle/>
          <a:p>
            <a:r>
              <a:rPr lang="en-US" dirty="0"/>
              <a:t>Novel Agents</a:t>
            </a:r>
          </a:p>
        </p:txBody>
      </p:sp>
    </p:spTree>
    <p:extLst>
      <p:ext uri="{BB962C8B-B14F-4D97-AF65-F5344CB8AC3E}">
        <p14:creationId xmlns:p14="http://schemas.microsoft.com/office/powerpoint/2010/main" val="996366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C276F-D318-D82A-697A-9BCEB46291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230756-E3C2-20A3-F8B9-4E479A7B192B}"/>
              </a:ext>
            </a:extLst>
          </p:cNvPr>
          <p:cNvSpPr>
            <a:spLocks noGrp="1"/>
          </p:cNvSpPr>
          <p:nvPr>
            <p:ph type="title"/>
          </p:nvPr>
        </p:nvSpPr>
        <p:spPr/>
        <p:txBody>
          <a:bodyPr/>
          <a:lstStyle/>
          <a:p>
            <a:r>
              <a:rPr lang="en-US" sz="3200" dirty="0"/>
              <a:t>AZD0486: CD19xCD3 T-cell engager – Phase 1 Study</a:t>
            </a:r>
          </a:p>
        </p:txBody>
      </p:sp>
      <p:pic>
        <p:nvPicPr>
          <p:cNvPr id="6" name="Picture 5">
            <a:extLst>
              <a:ext uri="{FF2B5EF4-FFF2-40B4-BE49-F238E27FC236}">
                <a16:creationId xmlns:a16="http://schemas.microsoft.com/office/drawing/2014/main" id="{D94F4386-AA6A-DBDA-C9A9-198891B68146}"/>
              </a:ext>
            </a:extLst>
          </p:cNvPr>
          <p:cNvPicPr>
            <a:picLocks noChangeAspect="1"/>
          </p:cNvPicPr>
          <p:nvPr/>
        </p:nvPicPr>
        <p:blipFill>
          <a:blip r:embed="rId2"/>
          <a:stretch>
            <a:fillRect/>
          </a:stretch>
        </p:blipFill>
        <p:spPr>
          <a:xfrm>
            <a:off x="4528827" y="1515477"/>
            <a:ext cx="2615956" cy="1913523"/>
          </a:xfrm>
          <a:prstGeom prst="rect">
            <a:avLst/>
          </a:prstGeom>
        </p:spPr>
      </p:pic>
      <p:pic>
        <p:nvPicPr>
          <p:cNvPr id="8" name="Picture 7">
            <a:extLst>
              <a:ext uri="{FF2B5EF4-FFF2-40B4-BE49-F238E27FC236}">
                <a16:creationId xmlns:a16="http://schemas.microsoft.com/office/drawing/2014/main" id="{2C51656E-39AB-E623-0A03-7E1E8BCFFAA8}"/>
              </a:ext>
            </a:extLst>
          </p:cNvPr>
          <p:cNvPicPr>
            <a:picLocks noChangeAspect="1"/>
          </p:cNvPicPr>
          <p:nvPr/>
        </p:nvPicPr>
        <p:blipFill>
          <a:blip r:embed="rId3"/>
          <a:stretch>
            <a:fillRect/>
          </a:stretch>
        </p:blipFill>
        <p:spPr>
          <a:xfrm>
            <a:off x="480092" y="3429000"/>
            <a:ext cx="11231815" cy="2975492"/>
          </a:xfrm>
          <a:prstGeom prst="rect">
            <a:avLst/>
          </a:prstGeom>
        </p:spPr>
      </p:pic>
      <p:sp>
        <p:nvSpPr>
          <p:cNvPr id="10" name="TextBox 9">
            <a:extLst>
              <a:ext uri="{FF2B5EF4-FFF2-40B4-BE49-F238E27FC236}">
                <a16:creationId xmlns:a16="http://schemas.microsoft.com/office/drawing/2014/main" id="{B6B70F2A-4292-928F-7EAC-86F8B0E813C7}"/>
              </a:ext>
            </a:extLst>
          </p:cNvPr>
          <p:cNvSpPr txBox="1"/>
          <p:nvPr/>
        </p:nvSpPr>
        <p:spPr>
          <a:xfrm>
            <a:off x="0" y="6581001"/>
            <a:ext cx="296265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Kim TM et al. ASCO 2025;Abstract 7046.</a:t>
            </a:r>
          </a:p>
        </p:txBody>
      </p:sp>
    </p:spTree>
    <p:extLst>
      <p:ext uri="{BB962C8B-B14F-4D97-AF65-F5344CB8AC3E}">
        <p14:creationId xmlns:p14="http://schemas.microsoft.com/office/powerpoint/2010/main" val="2549405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F57B-C90E-5039-D88C-66A5C82AE4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D6B6C4-EEFF-DDAC-3461-A45823754CC3}"/>
              </a:ext>
            </a:extLst>
          </p:cNvPr>
          <p:cNvSpPr>
            <a:spLocks noGrp="1"/>
          </p:cNvSpPr>
          <p:nvPr>
            <p:ph type="title"/>
          </p:nvPr>
        </p:nvSpPr>
        <p:spPr/>
        <p:txBody>
          <a:bodyPr/>
          <a:lstStyle/>
          <a:p>
            <a:r>
              <a:rPr lang="en-US" sz="3200" dirty="0"/>
              <a:t>AZD0486: CD19xCD3 T-cell engager – Phase 1 Study</a:t>
            </a:r>
          </a:p>
        </p:txBody>
      </p:sp>
      <p:pic>
        <p:nvPicPr>
          <p:cNvPr id="7" name="Picture 6">
            <a:extLst>
              <a:ext uri="{FF2B5EF4-FFF2-40B4-BE49-F238E27FC236}">
                <a16:creationId xmlns:a16="http://schemas.microsoft.com/office/drawing/2014/main" id="{B966C382-754F-3725-D882-13B9D01D15FB}"/>
              </a:ext>
            </a:extLst>
          </p:cNvPr>
          <p:cNvPicPr>
            <a:picLocks noChangeAspect="1"/>
          </p:cNvPicPr>
          <p:nvPr/>
        </p:nvPicPr>
        <p:blipFill>
          <a:blip r:embed="rId2"/>
          <a:stretch>
            <a:fillRect/>
          </a:stretch>
        </p:blipFill>
        <p:spPr>
          <a:xfrm>
            <a:off x="1720880" y="1386397"/>
            <a:ext cx="8712139" cy="3478806"/>
          </a:xfrm>
          <a:prstGeom prst="rect">
            <a:avLst/>
          </a:prstGeom>
        </p:spPr>
      </p:pic>
      <p:sp>
        <p:nvSpPr>
          <p:cNvPr id="10" name="TextBox 9">
            <a:extLst>
              <a:ext uri="{FF2B5EF4-FFF2-40B4-BE49-F238E27FC236}">
                <a16:creationId xmlns:a16="http://schemas.microsoft.com/office/drawing/2014/main" id="{DEB75464-2516-6DCB-66A6-DE6BF4DCF413}"/>
              </a:ext>
            </a:extLst>
          </p:cNvPr>
          <p:cNvSpPr txBox="1"/>
          <p:nvPr/>
        </p:nvSpPr>
        <p:spPr>
          <a:xfrm>
            <a:off x="0" y="6581001"/>
            <a:ext cx="296265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Kim TM et al. ASCO 2025;Abstract 7046.</a:t>
            </a:r>
          </a:p>
        </p:txBody>
      </p:sp>
      <p:pic>
        <p:nvPicPr>
          <p:cNvPr id="11" name="Picture 10">
            <a:extLst>
              <a:ext uri="{FF2B5EF4-FFF2-40B4-BE49-F238E27FC236}">
                <a16:creationId xmlns:a16="http://schemas.microsoft.com/office/drawing/2014/main" id="{DE32D3D0-3EBB-E970-A322-4E1DDB9F4A4E}"/>
              </a:ext>
            </a:extLst>
          </p:cNvPr>
          <p:cNvPicPr>
            <a:picLocks noChangeAspect="1"/>
          </p:cNvPicPr>
          <p:nvPr/>
        </p:nvPicPr>
        <p:blipFill>
          <a:blip r:embed="rId3"/>
          <a:stretch>
            <a:fillRect/>
          </a:stretch>
        </p:blipFill>
        <p:spPr>
          <a:xfrm>
            <a:off x="2001458" y="5024581"/>
            <a:ext cx="8189083" cy="1153392"/>
          </a:xfrm>
          <a:prstGeom prst="rect">
            <a:avLst/>
          </a:prstGeom>
        </p:spPr>
      </p:pic>
    </p:spTree>
    <p:extLst>
      <p:ext uri="{BB962C8B-B14F-4D97-AF65-F5344CB8AC3E}">
        <p14:creationId xmlns:p14="http://schemas.microsoft.com/office/powerpoint/2010/main" val="3588685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08A2-87B5-6E96-D02B-A1421531FE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49FC9D-71AA-CC13-C190-2374B8C4A65E}"/>
              </a:ext>
            </a:extLst>
          </p:cNvPr>
          <p:cNvSpPr>
            <a:spLocks noGrp="1"/>
          </p:cNvSpPr>
          <p:nvPr>
            <p:ph type="title"/>
          </p:nvPr>
        </p:nvSpPr>
        <p:spPr/>
        <p:txBody>
          <a:bodyPr/>
          <a:lstStyle/>
          <a:p>
            <a:r>
              <a:rPr lang="en-US" sz="3200" dirty="0"/>
              <a:t>AZD0486: CD19xCD3 T-cell engager – Phase 1 Study</a:t>
            </a:r>
          </a:p>
        </p:txBody>
      </p:sp>
      <p:sp>
        <p:nvSpPr>
          <p:cNvPr id="10" name="TextBox 9">
            <a:extLst>
              <a:ext uri="{FF2B5EF4-FFF2-40B4-BE49-F238E27FC236}">
                <a16:creationId xmlns:a16="http://schemas.microsoft.com/office/drawing/2014/main" id="{A1743DB8-8D16-548E-BCBD-EFF5C0820FA2}"/>
              </a:ext>
            </a:extLst>
          </p:cNvPr>
          <p:cNvSpPr txBox="1"/>
          <p:nvPr/>
        </p:nvSpPr>
        <p:spPr>
          <a:xfrm>
            <a:off x="0" y="6581001"/>
            <a:ext cx="296265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Kim TM et al. ASCO 2025;Abstract 7046.</a:t>
            </a:r>
          </a:p>
        </p:txBody>
      </p:sp>
      <p:pic>
        <p:nvPicPr>
          <p:cNvPr id="2" name="Picture 1">
            <a:extLst>
              <a:ext uri="{FF2B5EF4-FFF2-40B4-BE49-F238E27FC236}">
                <a16:creationId xmlns:a16="http://schemas.microsoft.com/office/drawing/2014/main" id="{C9FFFD52-964A-81EE-28A8-A7E50B706720}"/>
              </a:ext>
            </a:extLst>
          </p:cNvPr>
          <p:cNvPicPr>
            <a:picLocks noChangeAspect="1"/>
          </p:cNvPicPr>
          <p:nvPr/>
        </p:nvPicPr>
        <p:blipFill>
          <a:blip r:embed="rId2"/>
          <a:stretch>
            <a:fillRect/>
          </a:stretch>
        </p:blipFill>
        <p:spPr>
          <a:xfrm>
            <a:off x="2476500" y="4815377"/>
            <a:ext cx="7200900" cy="1574800"/>
          </a:xfrm>
          <a:prstGeom prst="rect">
            <a:avLst/>
          </a:prstGeom>
        </p:spPr>
      </p:pic>
      <p:pic>
        <p:nvPicPr>
          <p:cNvPr id="4" name="Picture 3">
            <a:extLst>
              <a:ext uri="{FF2B5EF4-FFF2-40B4-BE49-F238E27FC236}">
                <a16:creationId xmlns:a16="http://schemas.microsoft.com/office/drawing/2014/main" id="{70B158EC-905D-9481-F744-121C20187AE5}"/>
              </a:ext>
            </a:extLst>
          </p:cNvPr>
          <p:cNvPicPr>
            <a:picLocks noChangeAspect="1"/>
          </p:cNvPicPr>
          <p:nvPr/>
        </p:nvPicPr>
        <p:blipFill>
          <a:blip r:embed="rId3"/>
          <a:stretch>
            <a:fillRect/>
          </a:stretch>
        </p:blipFill>
        <p:spPr>
          <a:xfrm>
            <a:off x="2495550" y="1509997"/>
            <a:ext cx="7200900" cy="3263900"/>
          </a:xfrm>
          <a:prstGeom prst="rect">
            <a:avLst/>
          </a:prstGeom>
        </p:spPr>
      </p:pic>
    </p:spTree>
    <p:extLst>
      <p:ext uri="{BB962C8B-B14F-4D97-AF65-F5344CB8AC3E}">
        <p14:creationId xmlns:p14="http://schemas.microsoft.com/office/powerpoint/2010/main" val="1288516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B5B02-07F4-AEF4-6992-354208B810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4CEDBA-D6B9-5DD8-0F3A-E1113ECD3A4C}"/>
              </a:ext>
            </a:extLst>
          </p:cNvPr>
          <p:cNvSpPr>
            <a:spLocks noGrp="1"/>
          </p:cNvSpPr>
          <p:nvPr>
            <p:ph type="title"/>
          </p:nvPr>
        </p:nvSpPr>
        <p:spPr/>
        <p:txBody>
          <a:bodyPr/>
          <a:lstStyle/>
          <a:p>
            <a:r>
              <a:rPr lang="en-US" sz="3200" dirty="0"/>
              <a:t>AZD0486: SOUNDTRACK-E Study Design</a:t>
            </a:r>
          </a:p>
        </p:txBody>
      </p:sp>
      <p:sp>
        <p:nvSpPr>
          <p:cNvPr id="10" name="TextBox 9">
            <a:extLst>
              <a:ext uri="{FF2B5EF4-FFF2-40B4-BE49-F238E27FC236}">
                <a16:creationId xmlns:a16="http://schemas.microsoft.com/office/drawing/2014/main" id="{6C6E7404-B77C-61F6-A6E8-16B24211B614}"/>
              </a:ext>
            </a:extLst>
          </p:cNvPr>
          <p:cNvSpPr txBox="1"/>
          <p:nvPr/>
        </p:nvSpPr>
        <p:spPr>
          <a:xfrm>
            <a:off x="0" y="6581001"/>
            <a:ext cx="3556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Eyre TA et al. ASCO 2025;Abstract TPS7083.</a:t>
            </a:r>
          </a:p>
        </p:txBody>
      </p:sp>
      <p:pic>
        <p:nvPicPr>
          <p:cNvPr id="5" name="Picture 4">
            <a:extLst>
              <a:ext uri="{FF2B5EF4-FFF2-40B4-BE49-F238E27FC236}">
                <a16:creationId xmlns:a16="http://schemas.microsoft.com/office/drawing/2014/main" id="{B3CA77FA-60FB-4A88-29F2-A3BA995F658F}"/>
              </a:ext>
            </a:extLst>
          </p:cNvPr>
          <p:cNvPicPr>
            <a:picLocks noChangeAspect="1"/>
          </p:cNvPicPr>
          <p:nvPr/>
        </p:nvPicPr>
        <p:blipFill>
          <a:blip r:embed="rId2"/>
          <a:stretch>
            <a:fillRect/>
          </a:stretch>
        </p:blipFill>
        <p:spPr>
          <a:xfrm>
            <a:off x="947881" y="1504391"/>
            <a:ext cx="10296237" cy="4958616"/>
          </a:xfrm>
          <a:prstGeom prst="rect">
            <a:avLst/>
          </a:prstGeom>
        </p:spPr>
      </p:pic>
    </p:spTree>
    <p:extLst>
      <p:ext uri="{BB962C8B-B14F-4D97-AF65-F5344CB8AC3E}">
        <p14:creationId xmlns:p14="http://schemas.microsoft.com/office/powerpoint/2010/main" val="6012643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6E3E-794D-358C-24FA-86F0820B18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0DF9EA-AE25-EDC4-135A-6D86E6E323B0}"/>
              </a:ext>
            </a:extLst>
          </p:cNvPr>
          <p:cNvSpPr>
            <a:spLocks noGrp="1"/>
          </p:cNvSpPr>
          <p:nvPr>
            <p:ph type="title"/>
          </p:nvPr>
        </p:nvSpPr>
        <p:spPr/>
        <p:txBody>
          <a:bodyPr/>
          <a:lstStyle/>
          <a:p>
            <a:r>
              <a:rPr lang="en-US" sz="3200" dirty="0"/>
              <a:t>AZD5492: CD8-guided Tri-specific T-cell engager</a:t>
            </a:r>
          </a:p>
        </p:txBody>
      </p:sp>
      <p:sp>
        <p:nvSpPr>
          <p:cNvPr id="10" name="TextBox 9">
            <a:extLst>
              <a:ext uri="{FF2B5EF4-FFF2-40B4-BE49-F238E27FC236}">
                <a16:creationId xmlns:a16="http://schemas.microsoft.com/office/drawing/2014/main" id="{25D30368-4870-302E-B36E-5268DC53BE1D}"/>
              </a:ext>
            </a:extLst>
          </p:cNvPr>
          <p:cNvSpPr txBox="1"/>
          <p:nvPr/>
        </p:nvSpPr>
        <p:spPr>
          <a:xfrm>
            <a:off x="0" y="6581001"/>
            <a:ext cx="3556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Shadman M et al. ASCO 2025;Abstract TPS7091. </a:t>
            </a:r>
          </a:p>
        </p:txBody>
      </p:sp>
      <p:pic>
        <p:nvPicPr>
          <p:cNvPr id="2" name="Picture 1">
            <a:extLst>
              <a:ext uri="{FF2B5EF4-FFF2-40B4-BE49-F238E27FC236}">
                <a16:creationId xmlns:a16="http://schemas.microsoft.com/office/drawing/2014/main" id="{9FC74062-2FD1-523B-045E-397B8076F0D9}"/>
              </a:ext>
            </a:extLst>
          </p:cNvPr>
          <p:cNvPicPr>
            <a:picLocks noChangeAspect="1"/>
          </p:cNvPicPr>
          <p:nvPr/>
        </p:nvPicPr>
        <p:blipFill>
          <a:blip r:embed="rId2"/>
          <a:stretch>
            <a:fillRect/>
          </a:stretch>
        </p:blipFill>
        <p:spPr>
          <a:xfrm>
            <a:off x="571500" y="1759159"/>
            <a:ext cx="3118427" cy="2690407"/>
          </a:xfrm>
          <a:prstGeom prst="rect">
            <a:avLst/>
          </a:prstGeom>
        </p:spPr>
      </p:pic>
      <p:pic>
        <p:nvPicPr>
          <p:cNvPr id="4" name="Picture 3">
            <a:extLst>
              <a:ext uri="{FF2B5EF4-FFF2-40B4-BE49-F238E27FC236}">
                <a16:creationId xmlns:a16="http://schemas.microsoft.com/office/drawing/2014/main" id="{08B67BBC-2104-86DF-18CC-AE4BFF424D37}"/>
              </a:ext>
            </a:extLst>
          </p:cNvPr>
          <p:cNvPicPr>
            <a:picLocks noChangeAspect="1"/>
          </p:cNvPicPr>
          <p:nvPr/>
        </p:nvPicPr>
        <p:blipFill>
          <a:blip r:embed="rId3"/>
          <a:stretch>
            <a:fillRect/>
          </a:stretch>
        </p:blipFill>
        <p:spPr>
          <a:xfrm>
            <a:off x="3745346" y="1659873"/>
            <a:ext cx="8256550" cy="2827145"/>
          </a:xfrm>
          <a:prstGeom prst="rect">
            <a:avLst/>
          </a:prstGeom>
        </p:spPr>
      </p:pic>
      <p:pic>
        <p:nvPicPr>
          <p:cNvPr id="6" name="Picture 5">
            <a:extLst>
              <a:ext uri="{FF2B5EF4-FFF2-40B4-BE49-F238E27FC236}">
                <a16:creationId xmlns:a16="http://schemas.microsoft.com/office/drawing/2014/main" id="{CB6BDAA8-4748-D841-4C2C-3B3719FE9B18}"/>
              </a:ext>
            </a:extLst>
          </p:cNvPr>
          <p:cNvPicPr>
            <a:picLocks noChangeAspect="1"/>
          </p:cNvPicPr>
          <p:nvPr/>
        </p:nvPicPr>
        <p:blipFill>
          <a:blip r:embed="rId4"/>
          <a:stretch>
            <a:fillRect/>
          </a:stretch>
        </p:blipFill>
        <p:spPr>
          <a:xfrm>
            <a:off x="158069" y="4690253"/>
            <a:ext cx="11875861" cy="1617272"/>
          </a:xfrm>
          <a:prstGeom prst="rect">
            <a:avLst/>
          </a:prstGeom>
        </p:spPr>
      </p:pic>
    </p:spTree>
    <p:extLst>
      <p:ext uri="{BB962C8B-B14F-4D97-AF65-F5344CB8AC3E}">
        <p14:creationId xmlns:p14="http://schemas.microsoft.com/office/powerpoint/2010/main" val="2208000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59347-15B5-6A5E-7324-F73A53DBB415}"/>
              </a:ext>
            </a:extLst>
          </p:cNvPr>
          <p:cNvSpPr>
            <a:spLocks noGrp="1"/>
          </p:cNvSpPr>
          <p:nvPr>
            <p:ph idx="10"/>
          </p:nvPr>
        </p:nvSpPr>
        <p:spPr/>
        <p:txBody>
          <a:bodyPr>
            <a:normAutofit/>
          </a:bodyPr>
          <a:lstStyle/>
          <a:p>
            <a:pPr marL="342900" indent="-342900">
              <a:buFont typeface="Arial" panose="020B0604020202020204" pitchFamily="34" charset="0"/>
              <a:buChar char="•"/>
            </a:pPr>
            <a:r>
              <a:rPr lang="en-US" b="1" dirty="0"/>
              <a:t>May 2012. </a:t>
            </a:r>
            <a:r>
              <a:rPr lang="en-US" dirty="0"/>
              <a:t>70 </a:t>
            </a:r>
            <a:r>
              <a:rPr lang="en-US" dirty="0" err="1"/>
              <a:t>yo</a:t>
            </a:r>
            <a:r>
              <a:rPr lang="en-US" dirty="0"/>
              <a:t> woman diagnosed with DLBCL. GCB subtype. Stage 3. IPI score 4. Treatment with </a:t>
            </a:r>
            <a:r>
              <a:rPr lang="en-US" b="1" dirty="0"/>
              <a:t>R-CHOP x 6</a:t>
            </a:r>
            <a:r>
              <a:rPr lang="en-US" dirty="0"/>
              <a:t>.  Achieves CR. </a:t>
            </a:r>
          </a:p>
          <a:p>
            <a:pPr marL="342900" indent="-342900">
              <a:buFont typeface="Arial" panose="020B0604020202020204" pitchFamily="34" charset="0"/>
              <a:buChar char="•"/>
            </a:pPr>
            <a:r>
              <a:rPr lang="en-US" b="1" dirty="0"/>
              <a:t>April 2018. </a:t>
            </a:r>
            <a:r>
              <a:rPr lang="en-US" dirty="0"/>
              <a:t>New RP mass. Bx show DLBCL. Now age 76. Receive </a:t>
            </a:r>
            <a:r>
              <a:rPr lang="en-US" b="1" dirty="0"/>
              <a:t>R-</a:t>
            </a:r>
            <a:r>
              <a:rPr lang="en-US" b="1" dirty="0" err="1"/>
              <a:t>GemOx</a:t>
            </a:r>
            <a:r>
              <a:rPr lang="en-US" dirty="0"/>
              <a:t> for 8 cycles.  Achieves PR after cycle 4 but has PD by cycle 8.  </a:t>
            </a:r>
          </a:p>
          <a:p>
            <a:pPr marL="342900" indent="-342900">
              <a:buFont typeface="Arial" panose="020B0604020202020204" pitchFamily="34" charset="0"/>
              <a:buChar char="•"/>
            </a:pPr>
            <a:r>
              <a:rPr lang="en-US" b="1" dirty="0"/>
              <a:t>Nov 2018. </a:t>
            </a:r>
            <a:r>
              <a:rPr lang="en-US" dirty="0"/>
              <a:t>Referred to see me. I recommended </a:t>
            </a:r>
            <a:r>
              <a:rPr lang="en-US" b="1" dirty="0"/>
              <a:t>Axi-Cel </a:t>
            </a:r>
            <a:r>
              <a:rPr lang="en-US" dirty="0"/>
              <a:t>CART therapy.  No bridging therapy required.  Day 30 PET shows CR. </a:t>
            </a:r>
          </a:p>
          <a:p>
            <a:pPr marL="342900" indent="-342900">
              <a:buFont typeface="Arial" panose="020B0604020202020204" pitchFamily="34" charset="0"/>
              <a:buChar char="•"/>
            </a:pPr>
            <a:r>
              <a:rPr lang="en-US" b="1" dirty="0"/>
              <a:t>June 2019. </a:t>
            </a:r>
            <a:r>
              <a:rPr lang="en-US" dirty="0"/>
              <a:t>New mesenteric mass detected by surveillance imaging. Biopsy shows DLBCL. She receives </a:t>
            </a:r>
            <a:r>
              <a:rPr lang="en-US" b="1" dirty="0" err="1"/>
              <a:t>Lonca</a:t>
            </a:r>
            <a:r>
              <a:rPr lang="en-US" b="1" dirty="0"/>
              <a:t>-T</a:t>
            </a:r>
            <a:r>
              <a:rPr lang="en-US" dirty="0"/>
              <a:t> (on a clinical trial) x 8 cycles. Achieves CR.  Therapy stopped due to 3</a:t>
            </a:r>
            <a:r>
              <a:rPr lang="en-US" baseline="30000" dirty="0"/>
              <a:t>rd</a:t>
            </a:r>
            <a:r>
              <a:rPr lang="en-US" dirty="0"/>
              <a:t> spacing. </a:t>
            </a:r>
          </a:p>
          <a:p>
            <a:pPr marL="342900" indent="-342900">
              <a:buFont typeface="Arial" panose="020B0604020202020204" pitchFamily="34" charset="0"/>
              <a:buChar char="•"/>
            </a:pPr>
            <a:r>
              <a:rPr lang="en-US" b="1" dirty="0"/>
              <a:t>Feb 2021. </a:t>
            </a:r>
            <a:r>
              <a:rPr lang="en-US" dirty="0"/>
              <a:t>New mesenteric mass detected by surveillance imaging. Biopsy shows DLBCL. Offered </a:t>
            </a:r>
            <a:r>
              <a:rPr lang="en-US" b="1" dirty="0"/>
              <a:t>glofitamab</a:t>
            </a:r>
            <a:r>
              <a:rPr lang="en-US" dirty="0"/>
              <a:t> (on a clinical trial) x 12 cycles.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664A88D4-6885-4A36-8462-1391CBC7530C}"/>
              </a:ext>
            </a:extLst>
          </p:cNvPr>
          <p:cNvSpPr>
            <a:spLocks noGrp="1"/>
          </p:cNvSpPr>
          <p:nvPr>
            <p:ph type="title"/>
          </p:nvPr>
        </p:nvSpPr>
        <p:spPr/>
        <p:txBody>
          <a:bodyPr/>
          <a:lstStyle/>
          <a:p>
            <a:r>
              <a:rPr lang="en-US" dirty="0"/>
              <a:t>A patient case</a:t>
            </a:r>
          </a:p>
        </p:txBody>
      </p:sp>
    </p:spTree>
    <p:extLst>
      <p:ext uri="{BB962C8B-B14F-4D97-AF65-F5344CB8AC3E}">
        <p14:creationId xmlns:p14="http://schemas.microsoft.com/office/powerpoint/2010/main" val="3357097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ED5D-A94C-F313-16E8-69C6BBF5BCCF}"/>
              </a:ext>
            </a:extLst>
          </p:cNvPr>
          <p:cNvSpPr>
            <a:spLocks noGrp="1"/>
          </p:cNvSpPr>
          <p:nvPr>
            <p:ph type="title"/>
          </p:nvPr>
        </p:nvSpPr>
        <p:spPr/>
        <p:txBody>
          <a:bodyPr/>
          <a:lstStyle/>
          <a:p>
            <a:r>
              <a:rPr lang="en-US" dirty="0"/>
              <a:t>Pre and Post Glofitamab PET images</a:t>
            </a:r>
          </a:p>
        </p:txBody>
      </p:sp>
      <p:sp>
        <p:nvSpPr>
          <p:cNvPr id="3" name="Text Placeholder 2">
            <a:extLst>
              <a:ext uri="{FF2B5EF4-FFF2-40B4-BE49-F238E27FC236}">
                <a16:creationId xmlns:a16="http://schemas.microsoft.com/office/drawing/2014/main" id="{8F22FA55-7E69-6B13-EE4F-25F1AB2DA44A}"/>
              </a:ext>
            </a:extLst>
          </p:cNvPr>
          <p:cNvSpPr>
            <a:spLocks noGrp="1"/>
          </p:cNvSpPr>
          <p:nvPr>
            <p:ph type="body" idx="1"/>
          </p:nvPr>
        </p:nvSpPr>
        <p:spPr>
          <a:xfrm>
            <a:off x="753035" y="1967153"/>
            <a:ext cx="5244540" cy="301256"/>
          </a:xfrm>
        </p:spPr>
        <p:txBody>
          <a:bodyPr/>
          <a:lstStyle/>
          <a:p>
            <a:r>
              <a:rPr lang="en-US" dirty="0"/>
              <a:t>Feb 2021 PET Scan </a:t>
            </a:r>
          </a:p>
        </p:txBody>
      </p:sp>
      <p:pic>
        <p:nvPicPr>
          <p:cNvPr id="8" name="Content Placeholder 7" descr="A close-up of a brain&#10;&#10;AI-generated content may be incorrect.">
            <a:extLst>
              <a:ext uri="{FF2B5EF4-FFF2-40B4-BE49-F238E27FC236}">
                <a16:creationId xmlns:a16="http://schemas.microsoft.com/office/drawing/2014/main" id="{8BC4C4B4-A955-4F25-227A-AB2A5DB16D48}"/>
              </a:ext>
            </a:extLst>
          </p:cNvPr>
          <p:cNvPicPr>
            <a:picLocks noGrp="1" noChangeAspect="1"/>
          </p:cNvPicPr>
          <p:nvPr>
            <p:ph sz="half" idx="2"/>
          </p:nvPr>
        </p:nvPicPr>
        <p:blipFill>
          <a:blip r:embed="rId2"/>
          <a:stretch>
            <a:fillRect/>
          </a:stretch>
        </p:blipFill>
        <p:spPr>
          <a:xfrm>
            <a:off x="753035" y="2532649"/>
            <a:ext cx="4948518" cy="3181190"/>
          </a:xfrm>
        </p:spPr>
      </p:pic>
      <p:sp>
        <p:nvSpPr>
          <p:cNvPr id="5" name="Text Placeholder 4">
            <a:extLst>
              <a:ext uri="{FF2B5EF4-FFF2-40B4-BE49-F238E27FC236}">
                <a16:creationId xmlns:a16="http://schemas.microsoft.com/office/drawing/2014/main" id="{F87C2E86-153F-F656-C852-EFFF93244C0E}"/>
              </a:ext>
            </a:extLst>
          </p:cNvPr>
          <p:cNvSpPr>
            <a:spLocks noGrp="1"/>
          </p:cNvSpPr>
          <p:nvPr>
            <p:ph type="body" sz="quarter" idx="3"/>
          </p:nvPr>
        </p:nvSpPr>
        <p:spPr>
          <a:xfrm>
            <a:off x="6172200" y="1967153"/>
            <a:ext cx="5410200" cy="301256"/>
          </a:xfrm>
        </p:spPr>
        <p:txBody>
          <a:bodyPr/>
          <a:lstStyle/>
          <a:p>
            <a:r>
              <a:rPr lang="en-US" dirty="0"/>
              <a:t>AUGUST 2021 PET SCAN</a:t>
            </a:r>
          </a:p>
        </p:txBody>
      </p:sp>
      <p:pic>
        <p:nvPicPr>
          <p:cNvPr id="10" name="Content Placeholder 9" descr="A close-up of a ct scan&#10;&#10;AI-generated content may be incorrect.">
            <a:extLst>
              <a:ext uri="{FF2B5EF4-FFF2-40B4-BE49-F238E27FC236}">
                <a16:creationId xmlns:a16="http://schemas.microsoft.com/office/drawing/2014/main" id="{38EF8CE0-8A8B-20C4-22A8-F1515170CA4E}"/>
              </a:ext>
            </a:extLst>
          </p:cNvPr>
          <p:cNvPicPr>
            <a:picLocks noGrp="1" noChangeAspect="1"/>
          </p:cNvPicPr>
          <p:nvPr>
            <p:ph sz="half" idx="13"/>
          </p:nvPr>
        </p:nvPicPr>
        <p:blipFill>
          <a:blip r:embed="rId3"/>
          <a:stretch>
            <a:fillRect/>
          </a:stretch>
        </p:blipFill>
        <p:spPr>
          <a:xfrm>
            <a:off x="6172200" y="2532649"/>
            <a:ext cx="5410200" cy="3181190"/>
          </a:xfrm>
        </p:spPr>
      </p:pic>
    </p:spTree>
    <p:extLst>
      <p:ext uri="{BB962C8B-B14F-4D97-AF65-F5344CB8AC3E}">
        <p14:creationId xmlns:p14="http://schemas.microsoft.com/office/powerpoint/2010/main" val="20889756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38852F-6365-AD5E-60A2-A0F6917346AF}"/>
              </a:ext>
            </a:extLst>
          </p:cNvPr>
          <p:cNvSpPr>
            <a:spLocks noGrp="1"/>
          </p:cNvSpPr>
          <p:nvPr>
            <p:ph idx="10"/>
          </p:nvPr>
        </p:nvSpPr>
        <p:spPr/>
        <p:txBody>
          <a:bodyPr/>
          <a:lstStyle/>
          <a:p>
            <a:pPr marL="342900" indent="-342900">
              <a:buFont typeface="Arial" panose="020B0604020202020204" pitchFamily="34" charset="0"/>
              <a:buChar char="•"/>
            </a:pPr>
            <a:r>
              <a:rPr lang="en-US" dirty="0"/>
              <a:t>Therapy complicated by hypogammaglobulinemia - on IVIg since 2021</a:t>
            </a:r>
          </a:p>
          <a:p>
            <a:pPr marL="342900" indent="-342900">
              <a:buFont typeface="Arial" panose="020B0604020202020204" pitchFamily="34" charset="0"/>
              <a:buChar char="•"/>
            </a:pPr>
            <a:r>
              <a:rPr lang="en-US" dirty="0"/>
              <a:t>MAI/MAC infection requiring Azithromycin/Rifampin/Ethambutol 2021 - 2022</a:t>
            </a:r>
          </a:p>
          <a:p>
            <a:pPr marL="342900" indent="-342900">
              <a:buFont typeface="Arial" panose="020B0604020202020204" pitchFamily="34" charset="0"/>
              <a:buChar char="•"/>
            </a:pPr>
            <a:r>
              <a:rPr lang="en-US" dirty="0"/>
              <a:t>Chronic neutropenia requiring filgrastim 3X/week 2022 – 2023</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RTC August 2025. Now age 82. Patient remains in CR. On IVIg every 6 weeks. Looks fabulous. She and daughter treat themselves to a nice lunch every trip to St. Louis. </a:t>
            </a:r>
          </a:p>
        </p:txBody>
      </p:sp>
      <p:sp>
        <p:nvSpPr>
          <p:cNvPr id="3" name="Title 2">
            <a:extLst>
              <a:ext uri="{FF2B5EF4-FFF2-40B4-BE49-F238E27FC236}">
                <a16:creationId xmlns:a16="http://schemas.microsoft.com/office/drawing/2014/main" id="{F744A012-C8CA-ED26-0236-FE967FF1B95D}"/>
              </a:ext>
            </a:extLst>
          </p:cNvPr>
          <p:cNvSpPr>
            <a:spLocks noGrp="1"/>
          </p:cNvSpPr>
          <p:nvPr>
            <p:ph type="title"/>
          </p:nvPr>
        </p:nvSpPr>
        <p:spPr/>
        <p:txBody>
          <a:bodyPr/>
          <a:lstStyle/>
          <a:p>
            <a:r>
              <a:rPr lang="en-US" dirty="0"/>
              <a:t>Patient Update</a:t>
            </a:r>
          </a:p>
        </p:txBody>
      </p:sp>
    </p:spTree>
    <p:extLst>
      <p:ext uri="{BB962C8B-B14F-4D97-AF65-F5344CB8AC3E}">
        <p14:creationId xmlns:p14="http://schemas.microsoft.com/office/powerpoint/2010/main" val="2511275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D495-666C-80D1-5421-BD1836A7FB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E766AFB-7BBA-2B40-D9FB-1E3966274C61}"/>
              </a:ext>
            </a:extLst>
          </p:cNvPr>
          <p:cNvSpPr/>
          <p:nvPr/>
        </p:nvSpPr>
        <p:spPr bwMode="auto">
          <a:xfrm>
            <a:off x="623392" y="3466752"/>
            <a:ext cx="9577064" cy="47548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71FE58D-9DE9-4E10-818D-6D2FA46038D2}"/>
              </a:ext>
            </a:extLst>
          </p:cNvPr>
          <p:cNvSpPr>
            <a:spLocks noGrp="1"/>
          </p:cNvSpPr>
          <p:nvPr>
            <p:ph type="title"/>
          </p:nvPr>
        </p:nvSpPr>
        <p:spPr>
          <a:xfrm>
            <a:off x="0" y="299412"/>
            <a:ext cx="12192000" cy="1268760"/>
          </a:xfrm>
        </p:spPr>
        <p:txBody>
          <a:bodyPr>
            <a:noAutofit/>
          </a:bodyPr>
          <a:lstStyle/>
          <a:p>
            <a:r>
              <a:rPr lang="en-US" sz="3200" dirty="0">
                <a:solidFill>
                  <a:srgbClr val="0432FF"/>
                </a:solidFill>
              </a:rPr>
              <a:t>Agenda</a:t>
            </a:r>
          </a:p>
        </p:txBody>
      </p:sp>
      <p:sp>
        <p:nvSpPr>
          <p:cNvPr id="6" name="Content Placeholder 5">
            <a:extLst>
              <a:ext uri="{FF2B5EF4-FFF2-40B4-BE49-F238E27FC236}">
                <a16:creationId xmlns:a16="http://schemas.microsoft.com/office/drawing/2014/main" id="{5E3B43CF-F424-BF86-C68C-05C0005F2476}"/>
              </a:ext>
            </a:extLst>
          </p:cNvPr>
          <p:cNvSpPr>
            <a:spLocks noGrp="1"/>
          </p:cNvSpPr>
          <p:nvPr>
            <p:ph idx="1"/>
          </p:nvPr>
        </p:nvSpPr>
        <p:spPr>
          <a:xfrm>
            <a:off x="1343472" y="1700808"/>
            <a:ext cx="9973108" cy="4007376"/>
          </a:xfrm>
        </p:spPr>
        <p:txBody>
          <a:bodyPr/>
          <a:lstStyle/>
          <a:p>
            <a:pPr marL="98425" indent="0">
              <a:lnSpc>
                <a:spcPct val="100000"/>
              </a:lnSpc>
              <a:spcBef>
                <a:spcPts val="0"/>
              </a:spcBef>
              <a:spcAft>
                <a:spcPts val="600"/>
              </a:spcAft>
              <a:buNone/>
            </a:pPr>
            <a:r>
              <a:rPr lang="en-US" sz="2600" dirty="0">
                <a:solidFill>
                  <a:srgbClr val="0432FF"/>
                </a:solidFill>
              </a:rPr>
              <a:t>Faculty Data and Case Presentation – Dr Kahl</a:t>
            </a:r>
          </a:p>
          <a:p>
            <a:pPr marL="98425" indent="0">
              <a:lnSpc>
                <a:spcPct val="100000"/>
              </a:lnSpc>
              <a:spcBef>
                <a:spcPts val="0"/>
              </a:spcBef>
              <a:spcAft>
                <a:spcPts val="600"/>
              </a:spcAft>
              <a:buNone/>
            </a:pPr>
            <a:r>
              <a:rPr lang="en-US" sz="2400" b="0" dirty="0">
                <a:solidFill>
                  <a:schemeClr val="tx1"/>
                </a:solidFill>
              </a:rPr>
              <a:t>•	First-line treatment of diffuse large B-cell lymphoma (DLBCL)</a:t>
            </a:r>
          </a:p>
          <a:p>
            <a:pPr marL="98425" indent="0">
              <a:lnSpc>
                <a:spcPct val="100000"/>
              </a:lnSpc>
              <a:spcBef>
                <a:spcPts val="0"/>
              </a:spcBef>
              <a:spcAft>
                <a:spcPts val="600"/>
              </a:spcAft>
              <a:buNone/>
            </a:pPr>
            <a:r>
              <a:rPr lang="en-US" sz="2400" b="0" dirty="0">
                <a:solidFill>
                  <a:schemeClr val="tx1"/>
                </a:solidFill>
              </a:rPr>
              <a:t>•	Management of relapsed/refractory DLBCL</a:t>
            </a:r>
          </a:p>
          <a:p>
            <a:pPr marL="98425" indent="0">
              <a:lnSpc>
                <a:spcPct val="100000"/>
              </a:lnSpc>
              <a:spcBef>
                <a:spcPts val="0"/>
              </a:spcBef>
              <a:spcAft>
                <a:spcPts val="600"/>
              </a:spcAft>
              <a:buNone/>
            </a:pPr>
            <a:endParaRPr lang="en-US" sz="2400" b="0" dirty="0">
              <a:solidFill>
                <a:schemeClr val="tx1"/>
              </a:solidFill>
            </a:endParaRPr>
          </a:p>
          <a:p>
            <a:pPr marL="98425" indent="0">
              <a:lnSpc>
                <a:spcPct val="100000"/>
              </a:lnSpc>
              <a:spcBef>
                <a:spcPts val="0"/>
              </a:spcBef>
              <a:spcAft>
                <a:spcPts val="600"/>
              </a:spcAft>
              <a:buNone/>
            </a:pPr>
            <a:r>
              <a:rPr lang="en-US" sz="2600" dirty="0">
                <a:solidFill>
                  <a:schemeClr val="bg1"/>
                </a:solidFill>
              </a:rPr>
              <a:t>Faculty Data and Case Presentation – Dr </a:t>
            </a:r>
            <a:r>
              <a:rPr lang="en-US" sz="2600" dirty="0" err="1">
                <a:solidFill>
                  <a:schemeClr val="bg1"/>
                </a:solidFill>
              </a:rPr>
              <a:t>Casulo</a:t>
            </a:r>
            <a:r>
              <a:rPr lang="en-US" sz="2600" dirty="0">
                <a:solidFill>
                  <a:schemeClr val="bg1"/>
                </a:solidFill>
              </a:rPr>
              <a:t> </a:t>
            </a:r>
          </a:p>
          <a:p>
            <a:pPr marL="98425" indent="0">
              <a:lnSpc>
                <a:spcPct val="100000"/>
              </a:lnSpc>
              <a:spcBef>
                <a:spcPts val="0"/>
              </a:spcBef>
              <a:spcAft>
                <a:spcPts val="600"/>
              </a:spcAft>
              <a:buNone/>
            </a:pPr>
            <a:r>
              <a:rPr lang="en-US" sz="2400" b="0" dirty="0">
                <a:solidFill>
                  <a:schemeClr val="tx1"/>
                </a:solidFill>
              </a:rPr>
              <a:t>•	Follicular lymphoma </a:t>
            </a:r>
          </a:p>
          <a:p>
            <a:pPr marL="98425" indent="0">
              <a:lnSpc>
                <a:spcPct val="100000"/>
              </a:lnSpc>
              <a:spcBef>
                <a:spcPts val="0"/>
              </a:spcBef>
              <a:spcAft>
                <a:spcPts val="600"/>
              </a:spcAft>
              <a:buNone/>
            </a:pPr>
            <a:r>
              <a:rPr lang="en-US" sz="2400" b="0" dirty="0">
                <a:solidFill>
                  <a:schemeClr val="tx1"/>
                </a:solidFill>
              </a:rPr>
              <a:t>•	Marginal zone lymphoma</a:t>
            </a:r>
          </a:p>
          <a:p>
            <a:pPr marL="98425" indent="0">
              <a:lnSpc>
                <a:spcPct val="100000"/>
              </a:lnSpc>
              <a:spcBef>
                <a:spcPts val="0"/>
              </a:spcBef>
              <a:spcAft>
                <a:spcPts val="600"/>
              </a:spcAft>
              <a:buNone/>
            </a:pPr>
            <a:r>
              <a:rPr lang="en-US" sz="2400" b="0" dirty="0">
                <a:solidFill>
                  <a:schemeClr val="tx1"/>
                </a:solidFill>
              </a:rPr>
              <a:t>•	Mantle cell lymphoma </a:t>
            </a:r>
          </a:p>
          <a:p>
            <a:pPr marL="98425" indent="0">
              <a:lnSpc>
                <a:spcPct val="100000"/>
              </a:lnSpc>
              <a:spcBef>
                <a:spcPts val="0"/>
              </a:spcBef>
              <a:spcAft>
                <a:spcPts val="600"/>
              </a:spcAft>
              <a:buNone/>
            </a:pPr>
            <a:endParaRPr lang="en-US" sz="1800" b="0" dirty="0">
              <a:solidFill>
                <a:schemeClr val="tx1"/>
              </a:solidFill>
            </a:endParaRPr>
          </a:p>
        </p:txBody>
      </p:sp>
    </p:spTree>
    <p:custDataLst>
      <p:tags r:id="rId1"/>
    </p:custDataLst>
    <p:extLst>
      <p:ext uri="{BB962C8B-B14F-4D97-AF65-F5344CB8AC3E}">
        <p14:creationId xmlns:p14="http://schemas.microsoft.com/office/powerpoint/2010/main" val="921893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7ED3-8018-3F98-D6DC-F431DD66C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9F7D9-B353-1530-2E3E-FFDAE31BFB80}"/>
              </a:ext>
            </a:extLst>
          </p:cNvPr>
          <p:cNvSpPr>
            <a:spLocks noGrp="1"/>
          </p:cNvSpPr>
          <p:nvPr>
            <p:ph type="title"/>
          </p:nvPr>
        </p:nvSpPr>
        <p:spPr>
          <a:xfrm>
            <a:off x="0" y="299412"/>
            <a:ext cx="12192000" cy="1268760"/>
          </a:xfrm>
        </p:spPr>
        <p:txBody>
          <a:bodyPr>
            <a:noAutofit/>
          </a:bodyPr>
          <a:lstStyle/>
          <a:p>
            <a:r>
              <a:rPr lang="en-US" sz="4000" kern="0" dirty="0"/>
              <a:t>Overview Discussion</a:t>
            </a:r>
          </a:p>
        </p:txBody>
      </p:sp>
      <p:sp>
        <p:nvSpPr>
          <p:cNvPr id="6" name="Content Placeholder 5">
            <a:extLst>
              <a:ext uri="{FF2B5EF4-FFF2-40B4-BE49-F238E27FC236}">
                <a16:creationId xmlns:a16="http://schemas.microsoft.com/office/drawing/2014/main" id="{11603432-1E40-93ED-2CE7-435168687F05}"/>
              </a:ext>
            </a:extLst>
          </p:cNvPr>
          <p:cNvSpPr>
            <a:spLocks noGrp="1"/>
          </p:cNvSpPr>
          <p:nvPr>
            <p:ph idx="1"/>
          </p:nvPr>
        </p:nvSpPr>
        <p:spPr>
          <a:xfrm>
            <a:off x="1415480" y="1772816"/>
            <a:ext cx="10045116" cy="3935368"/>
          </a:xfrm>
        </p:spPr>
        <p:txBody>
          <a:bodyPr/>
          <a:lstStyle/>
          <a:p>
            <a:pPr marL="98425" indent="0">
              <a:lnSpc>
                <a:spcPct val="100000"/>
              </a:lnSpc>
              <a:spcBef>
                <a:spcPts val="0"/>
              </a:spcBef>
              <a:spcAft>
                <a:spcPts val="600"/>
              </a:spcAft>
              <a:buNone/>
            </a:pPr>
            <a:r>
              <a:rPr lang="en-US" sz="2800" dirty="0">
                <a:solidFill>
                  <a:srgbClr val="0432FF"/>
                </a:solidFill>
              </a:rPr>
              <a:t>Selection of first-line treatment for</a:t>
            </a:r>
          </a:p>
          <a:p>
            <a:pPr marL="98425" indent="0">
              <a:lnSpc>
                <a:spcPct val="100000"/>
              </a:lnSpc>
              <a:spcBef>
                <a:spcPts val="0"/>
              </a:spcBef>
              <a:spcAft>
                <a:spcPts val="600"/>
              </a:spcAft>
              <a:buNone/>
            </a:pPr>
            <a:r>
              <a:rPr lang="en-US" sz="2400" b="0" dirty="0">
                <a:solidFill>
                  <a:schemeClr val="tx1"/>
                </a:solidFill>
              </a:rPr>
              <a:t>•	Low-risk FL</a:t>
            </a:r>
          </a:p>
          <a:p>
            <a:pPr marL="98425" indent="0">
              <a:lnSpc>
                <a:spcPct val="100000"/>
              </a:lnSpc>
              <a:spcBef>
                <a:spcPts val="0"/>
              </a:spcBef>
              <a:spcAft>
                <a:spcPts val="600"/>
              </a:spcAft>
              <a:buNone/>
            </a:pPr>
            <a:r>
              <a:rPr lang="en-US" sz="2400" b="0" dirty="0">
                <a:solidFill>
                  <a:schemeClr val="tx1"/>
                </a:solidFill>
              </a:rPr>
              <a:t>•	Standard-risk FL</a:t>
            </a:r>
          </a:p>
          <a:p>
            <a:pPr marL="98425" indent="0">
              <a:lnSpc>
                <a:spcPct val="100000"/>
              </a:lnSpc>
              <a:spcBef>
                <a:spcPts val="0"/>
              </a:spcBef>
              <a:spcAft>
                <a:spcPts val="600"/>
              </a:spcAft>
              <a:buNone/>
            </a:pPr>
            <a:r>
              <a:rPr lang="en-US" sz="2400" b="0" dirty="0">
                <a:solidFill>
                  <a:schemeClr val="tx1"/>
                </a:solidFill>
              </a:rPr>
              <a:t>•	Mantle </a:t>
            </a:r>
            <a:r>
              <a:rPr lang="en-US" sz="2400" b="0">
                <a:solidFill>
                  <a:schemeClr val="tx1"/>
                </a:solidFill>
              </a:rPr>
              <a:t>cell lymphoma </a:t>
            </a:r>
            <a:endParaRPr lang="en-US" sz="2400" b="0" dirty="0">
              <a:solidFill>
                <a:schemeClr val="tx1"/>
              </a:solidFill>
            </a:endParaRPr>
          </a:p>
          <a:p>
            <a:pPr marL="98425" indent="0">
              <a:lnSpc>
                <a:spcPct val="100000"/>
              </a:lnSpc>
              <a:spcBef>
                <a:spcPts val="0"/>
              </a:spcBef>
              <a:spcAft>
                <a:spcPts val="600"/>
              </a:spcAft>
              <a:buNone/>
            </a:pPr>
            <a:endParaRPr lang="en-US" sz="2400" b="0" dirty="0">
              <a:solidFill>
                <a:schemeClr val="tx1"/>
              </a:solidFill>
            </a:endParaRPr>
          </a:p>
          <a:p>
            <a:pPr marL="98425" indent="0">
              <a:lnSpc>
                <a:spcPct val="100000"/>
              </a:lnSpc>
              <a:spcBef>
                <a:spcPts val="0"/>
              </a:spcBef>
              <a:spcAft>
                <a:spcPts val="600"/>
              </a:spcAft>
              <a:buNone/>
            </a:pPr>
            <a:endParaRPr lang="en-US" sz="2400" b="0" dirty="0">
              <a:solidFill>
                <a:schemeClr val="tx1"/>
              </a:solidFill>
            </a:endParaRPr>
          </a:p>
          <a:p>
            <a:pPr marL="98425" indent="0">
              <a:lnSpc>
                <a:spcPct val="100000"/>
              </a:lnSpc>
              <a:spcBef>
                <a:spcPts val="0"/>
              </a:spcBef>
              <a:spcAft>
                <a:spcPts val="600"/>
              </a:spcAft>
              <a:buNone/>
            </a:pPr>
            <a:endParaRPr lang="en-US" sz="1800" b="0" dirty="0">
              <a:solidFill>
                <a:schemeClr val="tx1"/>
              </a:solidFill>
            </a:endParaRPr>
          </a:p>
        </p:txBody>
      </p:sp>
    </p:spTree>
    <p:custDataLst>
      <p:tags r:id="rId1"/>
    </p:custDataLst>
    <p:extLst>
      <p:ext uri="{BB962C8B-B14F-4D97-AF65-F5344CB8AC3E}">
        <p14:creationId xmlns:p14="http://schemas.microsoft.com/office/powerpoint/2010/main" val="166156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671C-5820-155B-62E4-0FA33B7E0961}"/>
              </a:ext>
            </a:extLst>
          </p:cNvPr>
          <p:cNvSpPr>
            <a:spLocks noGrp="1"/>
          </p:cNvSpPr>
          <p:nvPr>
            <p:ph type="ctrTitle"/>
          </p:nvPr>
        </p:nvSpPr>
        <p:spPr>
          <a:xfrm>
            <a:off x="879231" y="972463"/>
            <a:ext cx="10318421" cy="2387600"/>
          </a:xfrm>
        </p:spPr>
        <p:txBody>
          <a:bodyPr/>
          <a:lstStyle/>
          <a:p>
            <a:r>
              <a:rPr lang="en-US" sz="3200" b="0" i="1" u="none" strike="noStrike" dirty="0">
                <a:effectLst/>
              </a:rPr>
              <a:t>The Implications of Recent Data Sets for Current and Future Management of Non-Hodgkin Lymphoma (NHL): </a:t>
            </a:r>
            <a:br>
              <a:rPr lang="en-US" sz="3200" b="0" i="1" u="none" strike="noStrike" dirty="0">
                <a:effectLst/>
              </a:rPr>
            </a:br>
            <a:r>
              <a:rPr lang="en-US" sz="3200" b="0" i="1" u="none" strike="noStrike" dirty="0">
                <a:effectLst/>
              </a:rPr>
              <a:t>Insights from ASCO/EHA/ICML, Highlighting Follicular, Marginal, and Mantle Cell Lymphoma  </a:t>
            </a:r>
            <a:endParaRPr lang="en-US" sz="6600" dirty="0"/>
          </a:p>
        </p:txBody>
      </p:sp>
      <p:sp>
        <p:nvSpPr>
          <p:cNvPr id="3" name="Subtitle 2">
            <a:extLst>
              <a:ext uri="{FF2B5EF4-FFF2-40B4-BE49-F238E27FC236}">
                <a16:creationId xmlns:a16="http://schemas.microsoft.com/office/drawing/2014/main" id="{1C83825F-1775-C690-D17F-C7F985DF530D}"/>
              </a:ext>
            </a:extLst>
          </p:cNvPr>
          <p:cNvSpPr>
            <a:spLocks noGrp="1"/>
          </p:cNvSpPr>
          <p:nvPr>
            <p:ph type="subTitle" idx="1"/>
          </p:nvPr>
        </p:nvSpPr>
        <p:spPr>
          <a:xfrm>
            <a:off x="879230" y="3452138"/>
            <a:ext cx="10318421" cy="1655762"/>
          </a:xfrm>
        </p:spPr>
        <p:txBody>
          <a:bodyPr/>
          <a:lstStyle/>
          <a:p>
            <a:r>
              <a:rPr lang="en-US" dirty="0"/>
              <a:t>Carla Casulo, MD</a:t>
            </a:r>
            <a:br>
              <a:rPr lang="en-US" dirty="0"/>
            </a:br>
            <a:r>
              <a:rPr lang="en-US" dirty="0"/>
              <a:t>Wilmot Cancer Institute, University of Rochester </a:t>
            </a:r>
          </a:p>
          <a:p>
            <a:r>
              <a:rPr lang="en-US" dirty="0"/>
              <a:t>September 17</a:t>
            </a:r>
            <a:r>
              <a:rPr lang="en-US" baseline="30000" dirty="0"/>
              <a:t>th</a:t>
            </a:r>
            <a:r>
              <a:rPr lang="en-US" dirty="0"/>
              <a:t>, 2025</a:t>
            </a:r>
          </a:p>
        </p:txBody>
      </p:sp>
      <p:sp>
        <p:nvSpPr>
          <p:cNvPr id="4" name="TextBox 3">
            <a:extLst>
              <a:ext uri="{FF2B5EF4-FFF2-40B4-BE49-F238E27FC236}">
                <a16:creationId xmlns:a16="http://schemas.microsoft.com/office/drawing/2014/main" id="{AC6BCC72-5A29-F000-94D2-03F513B93679}"/>
              </a:ext>
            </a:extLst>
          </p:cNvPr>
          <p:cNvSpPr txBox="1"/>
          <p:nvPr/>
        </p:nvSpPr>
        <p:spPr>
          <a:xfrm>
            <a:off x="749508" y="5366478"/>
            <a:ext cx="1279013"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1431558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70CAD-A4A5-77C6-CD4E-09632BD4A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0DF8D-9408-38AB-A052-3AC8AB8FF2E0}"/>
              </a:ext>
            </a:extLst>
          </p:cNvPr>
          <p:cNvSpPr>
            <a:spLocks noGrp="1"/>
          </p:cNvSpPr>
          <p:nvPr>
            <p:ph type="title"/>
          </p:nvPr>
        </p:nvSpPr>
        <p:spPr/>
        <p:txBody>
          <a:bodyPr/>
          <a:lstStyle/>
          <a:p>
            <a:r>
              <a:rPr lang="en-US" dirty="0"/>
              <a:t>Relapsed Follicular Lymphoma with POD24</a:t>
            </a:r>
          </a:p>
        </p:txBody>
      </p:sp>
      <p:sp>
        <p:nvSpPr>
          <p:cNvPr id="3" name="Content Placeholder 2">
            <a:extLst>
              <a:ext uri="{FF2B5EF4-FFF2-40B4-BE49-F238E27FC236}">
                <a16:creationId xmlns:a16="http://schemas.microsoft.com/office/drawing/2014/main" id="{9F1B73BB-DE80-3F75-08B9-A4652E186A38}"/>
              </a:ext>
            </a:extLst>
          </p:cNvPr>
          <p:cNvSpPr>
            <a:spLocks noGrp="1"/>
          </p:cNvSpPr>
          <p:nvPr>
            <p:ph idx="1"/>
          </p:nvPr>
        </p:nvSpPr>
        <p:spPr>
          <a:xfrm>
            <a:off x="274320" y="1115122"/>
            <a:ext cx="11462978" cy="4910924"/>
          </a:xfrm>
        </p:spPr>
        <p:txBody>
          <a:bodyPr/>
          <a:lstStyle/>
          <a:p>
            <a:r>
              <a:rPr lang="en-US" b="1" dirty="0"/>
              <a:t>Case 1:</a:t>
            </a:r>
          </a:p>
          <a:p>
            <a:pPr marL="457200" indent="-457200">
              <a:buFont typeface="Arial" panose="020B0604020202020204" pitchFamily="34" charset="0"/>
              <a:buChar char="•"/>
            </a:pPr>
            <a:r>
              <a:rPr lang="en-US" dirty="0"/>
              <a:t>59 year old man with no PMH diagnosed with grade 2-3a FL treated with R-CHOP x 6 cycles; with CR</a:t>
            </a:r>
          </a:p>
          <a:p>
            <a:pPr marL="457200" indent="-457200">
              <a:buFont typeface="Arial" panose="020B0604020202020204" pitchFamily="34" charset="0"/>
              <a:buChar char="•"/>
            </a:pPr>
            <a:r>
              <a:rPr lang="en-US" u="sng" dirty="0"/>
              <a:t>14 months later</a:t>
            </a:r>
            <a:r>
              <a:rPr lang="en-US" dirty="0"/>
              <a:t>, develops fatigue, abdominal pain, inguinal fullness</a:t>
            </a:r>
          </a:p>
          <a:p>
            <a:pPr marL="457200" indent="-457200">
              <a:buFont typeface="Arial" panose="020B0604020202020204" pitchFamily="34" charset="0"/>
              <a:buChar char="•"/>
            </a:pPr>
            <a:r>
              <a:rPr lang="en-US" dirty="0">
                <a:effectLst/>
                <a:latin typeface="Arial" panose="020B0604020202020204" pitchFamily="34" charset="0"/>
              </a:rPr>
              <a:t>Laboratory values show </a:t>
            </a:r>
            <a:r>
              <a:rPr lang="en-US" dirty="0">
                <a:latin typeface="Arial" panose="020B0604020202020204" pitchFamily="34" charset="0"/>
              </a:rPr>
              <a:t>hemoglobin 8.9 g/dL, LDH normal</a:t>
            </a:r>
          </a:p>
          <a:p>
            <a:pPr marL="457200" indent="-457200">
              <a:buFont typeface="Arial" panose="020B0604020202020204" pitchFamily="34" charset="0"/>
              <a:buChar char="•"/>
            </a:pPr>
            <a:r>
              <a:rPr lang="en-US" dirty="0">
                <a:effectLst/>
                <a:latin typeface="Arial" panose="020B0604020202020204" pitchFamily="34" charset="0"/>
              </a:rPr>
              <a:t>PET shows large mesenteric mass </a:t>
            </a:r>
            <a:r>
              <a:rPr lang="en-US" dirty="0">
                <a:latin typeface="Arial" panose="020B0604020202020204" pitchFamily="34" charset="0"/>
              </a:rPr>
              <a:t>w</a:t>
            </a:r>
            <a:r>
              <a:rPr lang="en-US" dirty="0">
                <a:effectLst/>
                <a:latin typeface="Arial" panose="020B0604020202020204" pitchFamily="34" charset="0"/>
              </a:rPr>
              <a:t>ith bilateral pelvic lymphadenopathy, SUV max 6.4 </a:t>
            </a:r>
          </a:p>
          <a:p>
            <a:pPr marL="457200" indent="-457200">
              <a:buFont typeface="Arial" panose="020B0604020202020204" pitchFamily="34" charset="0"/>
              <a:buChar char="•"/>
            </a:pPr>
            <a:r>
              <a:rPr lang="en-US" dirty="0">
                <a:effectLst/>
                <a:latin typeface="Arial" panose="020B0604020202020204" pitchFamily="34" charset="0"/>
              </a:rPr>
              <a:t>Biopsy reveals classical FL, no signs of transformation</a:t>
            </a:r>
          </a:p>
          <a:p>
            <a:pPr marL="457200" indent="-457200">
              <a:buFont typeface="Arial" panose="020B0604020202020204" pitchFamily="34" charset="0"/>
              <a:buChar char="•"/>
            </a:pPr>
            <a:endParaRPr lang="en-US" dirty="0">
              <a:effectLst/>
              <a:latin typeface="Arial" panose="020B0604020202020204" pitchFamily="34" charset="0"/>
            </a:endParaRPr>
          </a:p>
          <a:p>
            <a:pPr marL="457200" indent="-457200">
              <a:buFont typeface="Arial" panose="020B0604020202020204" pitchFamily="34" charset="0"/>
              <a:buChar char="•"/>
            </a:pPr>
            <a:endParaRPr lang="en-US" baseline="30000" dirty="0">
              <a:effectLst/>
              <a:latin typeface="Arial" panose="020B0604020202020204" pitchFamily="34" charset="0"/>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0990254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6727-2371-A6C2-63A3-3064967AC90F}"/>
              </a:ext>
            </a:extLst>
          </p:cNvPr>
          <p:cNvSpPr>
            <a:spLocks noGrp="1"/>
          </p:cNvSpPr>
          <p:nvPr>
            <p:ph type="title"/>
          </p:nvPr>
        </p:nvSpPr>
        <p:spPr/>
        <p:txBody>
          <a:bodyPr/>
          <a:lstStyle/>
          <a:p>
            <a:r>
              <a:rPr lang="en-US" sz="4400" dirty="0"/>
              <a:t>What are new options for 2</a:t>
            </a:r>
            <a:r>
              <a:rPr lang="en-US" sz="4400" baseline="30000" dirty="0"/>
              <a:t>nd</a:t>
            </a:r>
            <a:r>
              <a:rPr lang="en-US" sz="4400" dirty="0"/>
              <a:t> line FL?</a:t>
            </a:r>
          </a:p>
        </p:txBody>
      </p:sp>
    </p:spTree>
    <p:extLst>
      <p:ext uri="{BB962C8B-B14F-4D97-AF65-F5344CB8AC3E}">
        <p14:creationId xmlns:p14="http://schemas.microsoft.com/office/powerpoint/2010/main" val="1870241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DB4A-55B7-C1C7-62E1-81D8B5353A09}"/>
              </a:ext>
            </a:extLst>
          </p:cNvPr>
          <p:cNvSpPr>
            <a:spLocks noGrp="1"/>
          </p:cNvSpPr>
          <p:nvPr>
            <p:ph type="title"/>
          </p:nvPr>
        </p:nvSpPr>
        <p:spPr>
          <a:xfrm>
            <a:off x="2632605" y="6280634"/>
            <a:ext cx="6691276" cy="513513"/>
          </a:xfrm>
        </p:spPr>
        <p:txBody>
          <a:bodyPr/>
          <a:lstStyle/>
          <a:p>
            <a:pPr algn="ctr"/>
            <a:r>
              <a:rPr lang="en-US" sz="2000" dirty="0">
                <a:solidFill>
                  <a:srgbClr val="000000"/>
                </a:solidFill>
                <a:effectLst/>
                <a:latin typeface="Arial" panose="020B0604020202020204" pitchFamily="34" charset="0"/>
                <a:ea typeface="Times New Roman" panose="02020603050405020304" pitchFamily="18" charset="0"/>
              </a:rPr>
              <a:t>EHA 2025; Abstract S230. </a:t>
            </a:r>
            <a:r>
              <a:rPr lang="en-US" sz="2000" dirty="0" err="1">
                <a:solidFill>
                  <a:srgbClr val="000000"/>
                </a:solidFill>
                <a:effectLst/>
                <a:latin typeface="Arial" panose="020B0604020202020204" pitchFamily="34" charset="0"/>
                <a:ea typeface="Times New Roman" panose="02020603050405020304" pitchFamily="18" charset="0"/>
              </a:rPr>
              <a:t>Trneny</a:t>
            </a:r>
            <a:r>
              <a:rPr lang="en-US" sz="2000" dirty="0">
                <a:solidFill>
                  <a:srgbClr val="000000"/>
                </a:solidFill>
                <a:effectLst/>
                <a:latin typeface="Arial" panose="020B0604020202020204" pitchFamily="34" charset="0"/>
                <a:ea typeface="Times New Roman" panose="02020603050405020304" pitchFamily="18" charset="0"/>
              </a:rPr>
              <a:t> M et al. </a:t>
            </a:r>
            <a:br>
              <a:rPr lang="en-US" sz="2000" dirty="0">
                <a:effectLst/>
                <a:latin typeface="Times New Roman" panose="02020603050405020304" pitchFamily="18" charset="0"/>
                <a:ea typeface="Times New Roman" panose="02020603050405020304" pitchFamily="18" charset="0"/>
              </a:rPr>
            </a:br>
            <a:endParaRPr lang="en-US" sz="4000" dirty="0"/>
          </a:p>
        </p:txBody>
      </p:sp>
      <p:grpSp>
        <p:nvGrpSpPr>
          <p:cNvPr id="4" name="Group 3">
            <a:extLst>
              <a:ext uri="{FF2B5EF4-FFF2-40B4-BE49-F238E27FC236}">
                <a16:creationId xmlns:a16="http://schemas.microsoft.com/office/drawing/2014/main" id="{3EEA1C04-395B-A2CB-40F5-EF45729F2AEB}"/>
              </a:ext>
            </a:extLst>
          </p:cNvPr>
          <p:cNvGrpSpPr/>
          <p:nvPr/>
        </p:nvGrpSpPr>
        <p:grpSpPr>
          <a:xfrm>
            <a:off x="554633" y="1289153"/>
            <a:ext cx="11082733" cy="3384755"/>
            <a:chOff x="382345" y="1288365"/>
            <a:chExt cx="11134375" cy="4103161"/>
          </a:xfrm>
        </p:grpSpPr>
        <p:cxnSp>
          <p:nvCxnSpPr>
            <p:cNvPr id="6" name="Straight Arrow Connector 5">
              <a:extLst>
                <a:ext uri="{FF2B5EF4-FFF2-40B4-BE49-F238E27FC236}">
                  <a16:creationId xmlns:a16="http://schemas.microsoft.com/office/drawing/2014/main" id="{92AB37B4-A314-4CD6-71C5-4C02E5FFA879}"/>
                </a:ext>
              </a:extLst>
            </p:cNvPr>
            <p:cNvCxnSpPr>
              <a:cxnSpLocks/>
            </p:cNvCxnSpPr>
            <p:nvPr/>
          </p:nvCxnSpPr>
          <p:spPr>
            <a:xfrm>
              <a:off x="9963726" y="2503855"/>
              <a:ext cx="339977" cy="0"/>
            </a:xfrm>
            <a:prstGeom prst="straightConnector1">
              <a:avLst/>
            </a:prstGeom>
            <a:noFill/>
            <a:ln w="19050" cap="flat" cmpd="sng" algn="ctr">
              <a:solidFill>
                <a:schemeClr val="accent1"/>
              </a:solidFill>
              <a:prstDash val="solid"/>
              <a:miter lim="800000"/>
              <a:headEnd type="none" w="lg" len="lg"/>
              <a:tailEnd type="triangle" w="lg" len="med"/>
            </a:ln>
            <a:effectLst/>
          </p:spPr>
        </p:cxnSp>
        <p:cxnSp>
          <p:nvCxnSpPr>
            <p:cNvPr id="9" name="Straight Arrow Connector 8">
              <a:extLst>
                <a:ext uri="{FF2B5EF4-FFF2-40B4-BE49-F238E27FC236}">
                  <a16:creationId xmlns:a16="http://schemas.microsoft.com/office/drawing/2014/main" id="{D7959ACC-7505-73B9-1DA4-1D137BB7BD77}"/>
                </a:ext>
              </a:extLst>
            </p:cNvPr>
            <p:cNvCxnSpPr>
              <a:cxnSpLocks/>
              <a:stCxn id="19" idx="3"/>
            </p:cNvCxnSpPr>
            <p:nvPr/>
          </p:nvCxnSpPr>
          <p:spPr>
            <a:xfrm flipV="1">
              <a:off x="9965427" y="4293633"/>
              <a:ext cx="339976" cy="1743"/>
            </a:xfrm>
            <a:prstGeom prst="straightConnector1">
              <a:avLst/>
            </a:prstGeom>
            <a:noFill/>
            <a:ln w="19050" cap="flat" cmpd="sng" algn="ctr">
              <a:solidFill>
                <a:schemeClr val="accent1"/>
              </a:solidFill>
              <a:prstDash val="solid"/>
              <a:miter lim="800000"/>
              <a:headEnd type="none" w="lg" len="lg"/>
              <a:tailEnd type="triangle" w="lg" len="med"/>
            </a:ln>
            <a:effectLst/>
          </p:spPr>
        </p:cxnSp>
        <p:sp>
          <p:nvSpPr>
            <p:cNvPr id="10" name="Rectangle: Rounded Corners 25">
              <a:extLst>
                <a:ext uri="{FF2B5EF4-FFF2-40B4-BE49-F238E27FC236}">
                  <a16:creationId xmlns:a16="http://schemas.microsoft.com/office/drawing/2014/main" id="{A75E5791-ABA6-E33D-B680-27768C526E88}"/>
                </a:ext>
              </a:extLst>
            </p:cNvPr>
            <p:cNvSpPr/>
            <p:nvPr/>
          </p:nvSpPr>
          <p:spPr>
            <a:xfrm>
              <a:off x="11087511" y="1823422"/>
              <a:ext cx="429209" cy="3033045"/>
            </a:xfrm>
            <a:prstGeom prst="rect">
              <a:avLst/>
            </a:prstGeom>
            <a:solidFill>
              <a:schemeClr val="bg1">
                <a:lumMod val="50000"/>
              </a:schemeClr>
            </a:solidFill>
            <a:ln w="12700" cap="flat" cmpd="sng" algn="ctr">
              <a:solidFill>
                <a:schemeClr val="tx2"/>
              </a:solidFill>
              <a:prstDash val="solid"/>
              <a:miter lim="800000"/>
            </a:ln>
            <a:effectLst/>
          </p:spPr>
          <p:txBody>
            <a:bodyPr vert="vert270" rtlCol="0" anchor="ctr"/>
            <a:lstStyle/>
            <a:p>
              <a:pPr marL="0" marR="0" lvl="0" indent="0" algn="ctr" defTabSz="685766"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ahoma" panose="020B0604030504040204" pitchFamily="34" charset="0"/>
                </a:rPr>
                <a:t>5-year follow-up</a:t>
              </a:r>
            </a:p>
          </p:txBody>
        </p:sp>
        <p:cxnSp>
          <p:nvCxnSpPr>
            <p:cNvPr id="11" name="Straight Arrow Connector 10">
              <a:extLst>
                <a:ext uri="{FF2B5EF4-FFF2-40B4-BE49-F238E27FC236}">
                  <a16:creationId xmlns:a16="http://schemas.microsoft.com/office/drawing/2014/main" id="{00232494-C849-AE69-2FD4-AC0D3C2DC2FC}"/>
                </a:ext>
              </a:extLst>
            </p:cNvPr>
            <p:cNvCxnSpPr>
              <a:cxnSpLocks/>
              <a:stCxn id="20" idx="3"/>
              <a:endCxn id="10" idx="1"/>
            </p:cNvCxnSpPr>
            <p:nvPr/>
          </p:nvCxnSpPr>
          <p:spPr>
            <a:xfrm>
              <a:off x="10741077" y="3339945"/>
              <a:ext cx="339977" cy="0"/>
            </a:xfrm>
            <a:prstGeom prst="straightConnector1">
              <a:avLst/>
            </a:prstGeom>
            <a:noFill/>
            <a:ln w="19050" cap="flat" cmpd="sng" algn="ctr">
              <a:solidFill>
                <a:schemeClr val="accent1"/>
              </a:solidFill>
              <a:prstDash val="solid"/>
              <a:miter lim="800000"/>
              <a:headEnd type="none" w="lg" len="lg"/>
              <a:tailEnd type="triangle" w="lg" len="med"/>
            </a:ln>
            <a:effectLst/>
          </p:spPr>
        </p:cxnSp>
        <p:cxnSp>
          <p:nvCxnSpPr>
            <p:cNvPr id="12" name="Straight Arrow Connector 11">
              <a:extLst>
                <a:ext uri="{FF2B5EF4-FFF2-40B4-BE49-F238E27FC236}">
                  <a16:creationId xmlns:a16="http://schemas.microsoft.com/office/drawing/2014/main" id="{D28F8306-E3BD-A99A-2A69-2079DE1ABBC0}"/>
                </a:ext>
              </a:extLst>
            </p:cNvPr>
            <p:cNvCxnSpPr>
              <a:cxnSpLocks/>
            </p:cNvCxnSpPr>
            <p:nvPr/>
          </p:nvCxnSpPr>
          <p:spPr>
            <a:xfrm>
              <a:off x="4308587" y="2503855"/>
              <a:ext cx="339977" cy="0"/>
            </a:xfrm>
            <a:prstGeom prst="straightConnector1">
              <a:avLst/>
            </a:prstGeom>
            <a:noFill/>
            <a:ln w="19050" cap="flat" cmpd="sng" algn="ctr">
              <a:solidFill>
                <a:schemeClr val="accent1"/>
              </a:solidFill>
              <a:prstDash val="solid"/>
              <a:miter lim="800000"/>
              <a:headEnd type="none" w="lg" len="lg"/>
              <a:tailEnd type="triangle" w="lg" len="med"/>
            </a:ln>
            <a:effectLst/>
          </p:spPr>
        </p:cxnSp>
        <p:cxnSp>
          <p:nvCxnSpPr>
            <p:cNvPr id="13" name="Straight Arrow Connector 12">
              <a:extLst>
                <a:ext uri="{FF2B5EF4-FFF2-40B4-BE49-F238E27FC236}">
                  <a16:creationId xmlns:a16="http://schemas.microsoft.com/office/drawing/2014/main" id="{BB9A9201-F24F-98B2-9458-8ED2A70268C8}"/>
                </a:ext>
              </a:extLst>
            </p:cNvPr>
            <p:cNvCxnSpPr>
              <a:cxnSpLocks/>
            </p:cNvCxnSpPr>
            <p:nvPr/>
          </p:nvCxnSpPr>
          <p:spPr>
            <a:xfrm>
              <a:off x="4308587" y="4152259"/>
              <a:ext cx="339977" cy="0"/>
            </a:xfrm>
            <a:prstGeom prst="straightConnector1">
              <a:avLst/>
            </a:prstGeom>
            <a:noFill/>
            <a:ln w="19050" cap="flat" cmpd="sng" algn="ctr">
              <a:solidFill>
                <a:schemeClr val="accent1"/>
              </a:solidFill>
              <a:prstDash val="solid"/>
              <a:miter lim="800000"/>
              <a:headEnd type="none" w="lg" len="lg"/>
              <a:tailEnd type="triangle" w="lg" len="med"/>
            </a:ln>
            <a:effectLst/>
          </p:spPr>
        </p:cxnSp>
        <p:cxnSp>
          <p:nvCxnSpPr>
            <p:cNvPr id="14" name="Straight Arrow Connector 13">
              <a:extLst>
                <a:ext uri="{FF2B5EF4-FFF2-40B4-BE49-F238E27FC236}">
                  <a16:creationId xmlns:a16="http://schemas.microsoft.com/office/drawing/2014/main" id="{B4C7D396-F5BC-672A-22EF-DFC895D1ED6A}"/>
                </a:ext>
              </a:extLst>
            </p:cNvPr>
            <p:cNvCxnSpPr>
              <a:cxnSpLocks/>
              <a:stCxn id="21" idx="3"/>
              <a:endCxn id="16" idx="1"/>
            </p:cNvCxnSpPr>
            <p:nvPr/>
          </p:nvCxnSpPr>
          <p:spPr>
            <a:xfrm flipV="1">
              <a:off x="2749758" y="3339944"/>
              <a:ext cx="346437" cy="2"/>
            </a:xfrm>
            <a:prstGeom prst="straightConnector1">
              <a:avLst/>
            </a:prstGeom>
            <a:noFill/>
            <a:ln w="19050" cap="flat" cmpd="sng" algn="ctr">
              <a:solidFill>
                <a:schemeClr val="accent1"/>
              </a:solidFill>
              <a:prstDash val="solid"/>
              <a:miter lim="800000"/>
              <a:headEnd type="none" w="lg" len="lg"/>
              <a:tailEnd type="triangle" w="lg" len="med"/>
            </a:ln>
            <a:effectLst/>
          </p:spPr>
        </p:cxnSp>
        <p:cxnSp>
          <p:nvCxnSpPr>
            <p:cNvPr id="15" name="Straight Arrow Connector 14">
              <a:extLst>
                <a:ext uri="{FF2B5EF4-FFF2-40B4-BE49-F238E27FC236}">
                  <a16:creationId xmlns:a16="http://schemas.microsoft.com/office/drawing/2014/main" id="{45A27839-DC3F-DEED-6C74-F25B1C033BD9}"/>
                </a:ext>
              </a:extLst>
            </p:cNvPr>
            <p:cNvCxnSpPr>
              <a:cxnSpLocks/>
              <a:stCxn id="16" idx="3"/>
              <a:endCxn id="17" idx="1"/>
            </p:cNvCxnSpPr>
            <p:nvPr/>
          </p:nvCxnSpPr>
          <p:spPr>
            <a:xfrm>
              <a:off x="3525404" y="3339945"/>
              <a:ext cx="346437" cy="872"/>
            </a:xfrm>
            <a:prstGeom prst="straightConnector1">
              <a:avLst/>
            </a:prstGeom>
            <a:noFill/>
            <a:ln w="19050" cap="flat" cmpd="sng" algn="ctr">
              <a:solidFill>
                <a:schemeClr val="accent1"/>
              </a:solidFill>
              <a:prstDash val="solid"/>
              <a:miter lim="800000"/>
              <a:headEnd type="none" w="lg" len="lg"/>
              <a:tailEnd type="triangle" w="lg" len="med"/>
            </a:ln>
            <a:effectLst/>
          </p:spPr>
        </p:cxnSp>
        <p:sp>
          <p:nvSpPr>
            <p:cNvPr id="16" name="Rectangle: Rounded Corners 33">
              <a:extLst>
                <a:ext uri="{FF2B5EF4-FFF2-40B4-BE49-F238E27FC236}">
                  <a16:creationId xmlns:a16="http://schemas.microsoft.com/office/drawing/2014/main" id="{1936B19E-0EE0-62B5-F060-8CDC83577287}"/>
                </a:ext>
              </a:extLst>
            </p:cNvPr>
            <p:cNvSpPr/>
            <p:nvPr/>
          </p:nvSpPr>
          <p:spPr>
            <a:xfrm>
              <a:off x="3096195" y="1823421"/>
              <a:ext cx="429209" cy="3033046"/>
            </a:xfrm>
            <a:prstGeom prst="rect">
              <a:avLst/>
            </a:prstGeom>
            <a:solidFill>
              <a:schemeClr val="bg1">
                <a:lumMod val="50000"/>
              </a:schemeClr>
            </a:solidFill>
            <a:ln w="12700" cap="flat" cmpd="sng" algn="ctr">
              <a:solidFill>
                <a:schemeClr val="accent1"/>
              </a:solidFill>
              <a:prstDash val="solid"/>
              <a:miter lim="800000"/>
            </a:ln>
            <a:effectLst/>
          </p:spPr>
          <p:txBody>
            <a:bodyPr vert="vert270" rtlCol="0" anchor="ctr"/>
            <a:lstStyle/>
            <a:p>
              <a:pPr marL="0" marR="0" lvl="0" indent="0" algn="ctr" defTabSz="685766"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ahoma" panose="020B0604030504040204" pitchFamily="34" charset="0"/>
                </a:rPr>
                <a:t>Screening ≤28 days </a:t>
              </a:r>
            </a:p>
          </p:txBody>
        </p:sp>
        <p:sp>
          <p:nvSpPr>
            <p:cNvPr id="17" name="Rectangle: Rounded Corners 34">
              <a:extLst>
                <a:ext uri="{FF2B5EF4-FFF2-40B4-BE49-F238E27FC236}">
                  <a16:creationId xmlns:a16="http://schemas.microsoft.com/office/drawing/2014/main" id="{EAC9D06D-31BB-2E77-EE9E-93C3CE9FF17A}"/>
                </a:ext>
              </a:extLst>
            </p:cNvPr>
            <p:cNvSpPr/>
            <p:nvPr/>
          </p:nvSpPr>
          <p:spPr>
            <a:xfrm>
              <a:off x="3871841" y="1825165"/>
              <a:ext cx="429210" cy="3031302"/>
            </a:xfrm>
            <a:prstGeom prst="rect">
              <a:avLst/>
            </a:prstGeom>
            <a:solidFill>
              <a:srgbClr val="FFFFFF"/>
            </a:solidFill>
            <a:ln w="12700" cap="flat" cmpd="sng" algn="ctr">
              <a:solidFill>
                <a:schemeClr val="accent1"/>
              </a:solidFill>
              <a:prstDash val="solid"/>
              <a:miter lim="800000"/>
            </a:ln>
            <a:effectLst/>
          </p:spPr>
          <p:txBody>
            <a:bodyPr vert="vert270" rtlCol="0" anchor="ctr"/>
            <a:lstStyle/>
            <a:p>
              <a:pPr marL="0" marR="0" lvl="0" indent="0" algn="ctr" defTabSz="685766"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Randomization 1:1</a:t>
              </a:r>
            </a:p>
          </p:txBody>
        </p:sp>
        <p:sp>
          <p:nvSpPr>
            <p:cNvPr id="18" name="Rectangle: Rounded Corners 35">
              <a:extLst>
                <a:ext uri="{FF2B5EF4-FFF2-40B4-BE49-F238E27FC236}">
                  <a16:creationId xmlns:a16="http://schemas.microsoft.com/office/drawing/2014/main" id="{B497E8A3-92CE-2E90-678F-6DD17EC017C8}"/>
                </a:ext>
              </a:extLst>
            </p:cNvPr>
            <p:cNvSpPr/>
            <p:nvPr/>
          </p:nvSpPr>
          <p:spPr>
            <a:xfrm>
              <a:off x="4650037" y="1506290"/>
              <a:ext cx="5313690" cy="1995138"/>
            </a:xfrm>
            <a:prstGeom prst="rect">
              <a:avLst/>
            </a:prstGeom>
            <a:solidFill>
              <a:schemeClr val="accent1">
                <a:alpha val="10000"/>
              </a:schemeClr>
            </a:solidFill>
            <a:ln w="12700" cap="flat" cmpd="sng" algn="ctr">
              <a:solidFill>
                <a:srgbClr val="005CAB"/>
              </a:solidFill>
              <a:prstDash val="solid"/>
              <a:miter lim="800000"/>
            </a:ln>
            <a:effectLst/>
          </p:spPr>
          <p:txBody>
            <a:bodyPr lIns="108000" tIns="72000" rIns="108000" bIns="72000" rtlCol="0" anchor="ctr">
              <a:spAutoFit/>
            </a:bodyPr>
            <a:lstStyle/>
            <a:p>
              <a:pPr marL="0" marR="0" lvl="0" indent="0" algn="l" defTabSz="685766" rtl="0" eaLnBrk="1" fontAlgn="auto" latinLnBrk="0" hangingPunct="1">
                <a:lnSpc>
                  <a:spcPct val="100000"/>
                </a:lnSpc>
                <a:spcBef>
                  <a:spcPts val="0"/>
                </a:spcBef>
                <a:spcAft>
                  <a:spcPts val="300"/>
                </a:spcAft>
                <a:buClrTx/>
                <a:buSzTx/>
                <a:buFontTx/>
                <a:buNone/>
                <a:tabLst/>
                <a:defRPr/>
              </a:pPr>
              <a:r>
                <a:rPr kumimoji="0" lang="en-GB" sz="1800" b="1" i="0" u="none" strike="noStrike" kern="1200" cap="none" spc="0" normalizeH="0" baseline="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rPr>
                <a:t>Tafasitamab Arm (Experimental Arm)</a:t>
              </a:r>
              <a:endParaRPr kumimoji="0" lang="en-GB" sz="1800" b="1" i="0" u="none" strike="noStrike" kern="1200" cap="none" spc="0" normalizeH="0" baseline="3000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endParaRPr>
            </a:p>
            <a:p>
              <a:pPr marL="182554" marR="0" lvl="0" indent="-182554" algn="l" defTabSz="685766" rtl="0" eaLnBrk="1" fontAlgn="auto" latinLnBrk="0" hangingPunct="1">
                <a:lnSpc>
                  <a:spcPct val="100000"/>
                </a:lnSpc>
                <a:spcBef>
                  <a:spcPts val="0"/>
                </a:spcBef>
                <a:spcAft>
                  <a:spcPts val="300"/>
                </a:spcAft>
                <a:buClr>
                  <a:srgbClr val="005CAB"/>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Tafasitamab 12 mg/kg iv, 12 cycles (cycles 1-3: qw; cycles 4-12: q2w)</a:t>
              </a:r>
            </a:p>
            <a:p>
              <a:pPr marL="182554" marR="0" lvl="0" indent="-182554" algn="l" defTabSz="685766" rtl="0" eaLnBrk="1" fontAlgn="auto" latinLnBrk="0" hangingPunct="1">
                <a:lnSpc>
                  <a:spcPct val="100000"/>
                </a:lnSpc>
                <a:spcBef>
                  <a:spcPts val="0"/>
                </a:spcBef>
                <a:spcAft>
                  <a:spcPts val="300"/>
                </a:spcAft>
                <a:buClr>
                  <a:srgbClr val="005CAB"/>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Len 20 mg/day (days 1-21) po for 12 cycles</a:t>
              </a:r>
            </a:p>
            <a:p>
              <a:pPr marL="182554" marR="0" lvl="0" indent="-182554" algn="l" defTabSz="685766" rtl="0" eaLnBrk="1" fontAlgn="auto" latinLnBrk="0" hangingPunct="1">
                <a:lnSpc>
                  <a:spcPct val="100000"/>
                </a:lnSpc>
                <a:spcBef>
                  <a:spcPts val="0"/>
                </a:spcBef>
                <a:spcAft>
                  <a:spcPts val="300"/>
                </a:spcAft>
                <a:buClr>
                  <a:srgbClr val="005CAB"/>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 375 mg/m</a:t>
              </a:r>
              <a:r>
                <a:rPr kumimoji="0" lang="en-GB" sz="1800" b="0" i="0" u="none" strike="noStrike" kern="1200" cap="none" spc="0" normalizeH="0" baseline="3000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2</a:t>
              </a: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iv for 5 cycles (cycle 1: qw; cycles 2-5: q4w)</a:t>
              </a:r>
            </a:p>
          </p:txBody>
        </p:sp>
        <p:sp>
          <p:nvSpPr>
            <p:cNvPr id="19" name="Rectangle: Rounded Corners 36">
              <a:extLst>
                <a:ext uri="{FF2B5EF4-FFF2-40B4-BE49-F238E27FC236}">
                  <a16:creationId xmlns:a16="http://schemas.microsoft.com/office/drawing/2014/main" id="{2A7EFCD4-93AB-4DD4-62D1-FF1390CB2A0A}"/>
                </a:ext>
              </a:extLst>
            </p:cNvPr>
            <p:cNvSpPr/>
            <p:nvPr/>
          </p:nvSpPr>
          <p:spPr>
            <a:xfrm>
              <a:off x="4647484" y="3465703"/>
              <a:ext cx="5317943" cy="1659346"/>
            </a:xfrm>
            <a:prstGeom prst="rect">
              <a:avLst/>
            </a:prstGeom>
            <a:solidFill>
              <a:schemeClr val="accent2">
                <a:alpha val="10000"/>
              </a:schemeClr>
            </a:solidFill>
            <a:ln w="12700" cap="flat" cmpd="sng" algn="ctr">
              <a:solidFill>
                <a:schemeClr val="accent2"/>
              </a:solidFill>
              <a:prstDash val="solid"/>
              <a:miter lim="800000"/>
            </a:ln>
            <a:effectLst/>
          </p:spPr>
          <p:txBody>
            <a:bodyPr lIns="108000" tIns="72000" rIns="108000" bIns="72000" rtlCol="0" anchor="ctr">
              <a:spAutoFit/>
            </a:bodyPr>
            <a:lstStyle/>
            <a:p>
              <a:pPr marL="0" marR="0" lvl="0" indent="0" algn="l" defTabSz="685766" rtl="0" eaLnBrk="1" fontAlgn="auto" latinLnBrk="0" hangingPunct="1">
                <a:lnSpc>
                  <a:spcPct val="100000"/>
                </a:lnSpc>
                <a:spcBef>
                  <a:spcPts val="0"/>
                </a:spcBef>
                <a:spcAft>
                  <a:spcPts val="300"/>
                </a:spcAft>
                <a:buClrTx/>
                <a:buSzTx/>
                <a:buFontTx/>
                <a:buNone/>
                <a:tabLst/>
                <a:defRPr/>
              </a:pPr>
              <a:r>
                <a:rPr kumimoji="0" lang="en-GB" sz="1800" b="1" i="0" u="none" strike="noStrike" kern="1200" cap="none" spc="0" normalizeH="0" baseline="0" noProof="0" dirty="0">
                  <a:ln>
                    <a:noFill/>
                  </a:ln>
                  <a:solidFill>
                    <a:srgbClr val="5E9330"/>
                  </a:solidFill>
                  <a:effectLst/>
                  <a:uLnTx/>
                  <a:uFillTx/>
                  <a:latin typeface="Arial Narrow" panose="020B0606020202030204" pitchFamily="34" charset="0"/>
                  <a:ea typeface="Tahoma" panose="020B0604030504040204" pitchFamily="34" charset="0"/>
                  <a:cs typeface="Tahoma" panose="020B0604030504040204" pitchFamily="34" charset="0"/>
                </a:rPr>
                <a:t>Placebo Arm (Control Arm)</a:t>
              </a:r>
            </a:p>
            <a:p>
              <a:pPr marL="182554" marR="0" lvl="0" indent="-182554" algn="l" defTabSz="685766" rtl="0" eaLnBrk="1" fontAlgn="auto" latinLnBrk="0" hangingPunct="1">
                <a:lnSpc>
                  <a:spcPct val="100000"/>
                </a:lnSpc>
                <a:spcBef>
                  <a:spcPts val="0"/>
                </a:spcBef>
                <a:spcAft>
                  <a:spcPts val="300"/>
                </a:spcAft>
                <a:buClr>
                  <a:srgbClr val="5E9330"/>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Placebo iv for 12 cycles (cycles 1-3: qw; cycles 4-12: q2w)</a:t>
              </a:r>
            </a:p>
            <a:p>
              <a:pPr marL="182554" marR="0" lvl="0" indent="-182554" algn="l" defTabSz="685766" rtl="0" eaLnBrk="1" fontAlgn="auto" latinLnBrk="0" hangingPunct="1">
                <a:lnSpc>
                  <a:spcPct val="100000"/>
                </a:lnSpc>
                <a:spcBef>
                  <a:spcPts val="0"/>
                </a:spcBef>
                <a:spcAft>
                  <a:spcPts val="300"/>
                </a:spcAft>
                <a:buClr>
                  <a:srgbClr val="5E9330"/>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Len 20 mg/day (days 1-21) po for 12 cycles</a:t>
              </a:r>
            </a:p>
            <a:p>
              <a:pPr marL="182554" marR="0" lvl="0" indent="-182554" algn="l" defTabSz="685766" rtl="0" eaLnBrk="1" fontAlgn="auto" latinLnBrk="0" hangingPunct="1">
                <a:lnSpc>
                  <a:spcPct val="100000"/>
                </a:lnSpc>
                <a:spcBef>
                  <a:spcPts val="0"/>
                </a:spcBef>
                <a:spcAft>
                  <a:spcPts val="300"/>
                </a:spcAft>
                <a:buClr>
                  <a:srgbClr val="5E9330"/>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 375 mg/m</a:t>
              </a:r>
              <a:r>
                <a:rPr kumimoji="0" lang="en-GB" sz="1800" b="0" i="0" u="none" strike="noStrike" kern="1200" cap="none" spc="0" normalizeH="0" baseline="3000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2</a:t>
              </a: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iv for 5 cycles (cycle 1: qw; cycles 2-5: q4w)</a:t>
              </a:r>
            </a:p>
          </p:txBody>
        </p:sp>
        <p:sp>
          <p:nvSpPr>
            <p:cNvPr id="20" name="Rectangle: Rounded Corners 37">
              <a:extLst>
                <a:ext uri="{FF2B5EF4-FFF2-40B4-BE49-F238E27FC236}">
                  <a16:creationId xmlns:a16="http://schemas.microsoft.com/office/drawing/2014/main" id="{0901BE89-8763-BABE-1C99-979CED5B9AAF}"/>
                </a:ext>
              </a:extLst>
            </p:cNvPr>
            <p:cNvSpPr/>
            <p:nvPr/>
          </p:nvSpPr>
          <p:spPr>
            <a:xfrm>
              <a:off x="10311868" y="1823422"/>
              <a:ext cx="429209" cy="3033045"/>
            </a:xfrm>
            <a:prstGeom prst="rect">
              <a:avLst/>
            </a:prstGeom>
            <a:solidFill>
              <a:schemeClr val="bg1">
                <a:lumMod val="50000"/>
              </a:schemeClr>
            </a:solidFill>
            <a:ln w="12700" cap="flat" cmpd="sng" algn="ctr">
              <a:solidFill>
                <a:schemeClr val="tx2"/>
              </a:solidFill>
              <a:prstDash val="solid"/>
              <a:miter lim="800000"/>
            </a:ln>
            <a:effectLst/>
          </p:spPr>
          <p:txBody>
            <a:bodyPr vert="vert270" rtlCol="0" anchor="ctr"/>
            <a:lstStyle/>
            <a:p>
              <a:pPr marL="0" marR="0" lvl="0" indent="0" algn="ctr" defTabSz="685766"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ahoma" panose="020B0604030504040204" pitchFamily="34" charset="0"/>
                </a:rPr>
                <a:t>End of treatment </a:t>
              </a:r>
            </a:p>
          </p:txBody>
        </p:sp>
        <p:sp>
          <p:nvSpPr>
            <p:cNvPr id="21" name="Rectangle: Rounded Corners 39">
              <a:extLst>
                <a:ext uri="{FF2B5EF4-FFF2-40B4-BE49-F238E27FC236}">
                  <a16:creationId xmlns:a16="http://schemas.microsoft.com/office/drawing/2014/main" id="{D01C5459-1DB5-7BC7-501B-B47D59F9F66F}"/>
                </a:ext>
              </a:extLst>
            </p:cNvPr>
            <p:cNvSpPr/>
            <p:nvPr/>
          </p:nvSpPr>
          <p:spPr>
            <a:xfrm>
              <a:off x="382345" y="1288365"/>
              <a:ext cx="2367413" cy="4103161"/>
            </a:xfrm>
            <a:prstGeom prst="rect">
              <a:avLst/>
            </a:prstGeom>
            <a:solidFill>
              <a:srgbClr val="FFFFFF"/>
            </a:solidFill>
            <a:ln w="12700" cap="flat" cmpd="sng" algn="ctr">
              <a:solidFill>
                <a:schemeClr val="accent1"/>
              </a:solidFill>
              <a:prstDash val="solid"/>
              <a:miter lim="800000"/>
            </a:ln>
            <a:effectLst/>
          </p:spPr>
          <p:txBody>
            <a:bodyPr lIns="108000" tIns="72000" rIns="72000" bIns="72000" rtlCol="0" anchor="ctr">
              <a:spAutoFit/>
            </a:bodyPr>
            <a:lstStyle/>
            <a:p>
              <a:pPr marL="0" marR="0" lvl="0" indent="0" algn="l" defTabSz="685766" rtl="0" eaLnBrk="1" fontAlgn="auto" latinLnBrk="0" hangingPunct="1">
                <a:lnSpc>
                  <a:spcPct val="100000"/>
                </a:lnSpc>
                <a:spcBef>
                  <a:spcPts val="0"/>
                </a:spcBef>
                <a:spcAft>
                  <a:spcPts val="300"/>
                </a:spcAft>
                <a:buClr>
                  <a:srgbClr val="6E1F7D"/>
                </a:buClr>
                <a:buSzTx/>
                <a:buFontTx/>
                <a:buNone/>
                <a:tabLst/>
                <a:defRPr/>
              </a:pPr>
              <a:r>
                <a:rPr kumimoji="0" lang="en-GB" sz="1800" b="1" i="0" u="none" strike="noStrike" kern="1200" cap="none" spc="0" normalizeH="0" baseline="0" noProof="0" dirty="0">
                  <a:ln>
                    <a:noFill/>
                  </a:ln>
                  <a:solidFill>
                    <a:srgbClr val="243444"/>
                  </a:solidFill>
                  <a:effectLst/>
                  <a:uLnTx/>
                  <a:uFillTx/>
                  <a:latin typeface="Arial Narrow" panose="020B0606020202030204" pitchFamily="34" charset="0"/>
                  <a:ea typeface="Tahoma" panose="020B0604030504040204" pitchFamily="34" charset="0"/>
                  <a:cs typeface="Tahoma" panose="020B0604030504040204" pitchFamily="34" charset="0"/>
                </a:rPr>
                <a:t>Key Inclusion Criteria</a:t>
              </a:r>
            </a:p>
            <a:p>
              <a:pPr marL="182554" marR="0" lvl="0" indent="-182554" algn="l" defTabSz="685766"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Age ≥18 years</a:t>
              </a:r>
            </a:p>
            <a:p>
              <a:pPr marL="182554" marR="0" lvl="0" indent="-182554" algn="l" defTabSz="685766"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FL grades 1-3A (or MZL)*</a:t>
              </a:r>
            </a:p>
            <a:p>
              <a:pPr marL="182554" marR="0" lvl="0" indent="-182554" algn="l" defTabSz="685766"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≥1 prior line of therapy, including an anti-CD20 mAb</a:t>
              </a:r>
            </a:p>
            <a:p>
              <a:pPr marL="182554" marR="0" lvl="0" indent="-182554" algn="l" defTabSz="685766"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ECOG PS 0-2</a:t>
              </a:r>
            </a:p>
            <a:p>
              <a:pPr marL="182554" marR="0" lvl="0" indent="-182554" algn="l" defTabSz="685766" rtl="0" eaLnBrk="1" fontAlgn="auto" latinLnBrk="0" hangingPunct="1">
                <a:lnSpc>
                  <a:spcPct val="100000"/>
                </a:lnSpc>
                <a:spcBef>
                  <a:spcPts val="0"/>
                </a:spcBef>
                <a:spcAft>
                  <a:spcPts val="300"/>
                </a:spcAft>
                <a:buClr>
                  <a:srgbClr val="243444"/>
                </a:buClr>
                <a:buSzPct val="140000"/>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No prior treatment with Len </a:t>
              </a:r>
              <a:b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b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in combination with R</a:t>
              </a:r>
              <a:endParaRPr kumimoji="0" lang="en-GB" sz="1800" b="0" i="0" u="none" strike="noStrike" kern="1200" cap="none" spc="0" normalizeH="0" baseline="3000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grpSp>
      <p:sp>
        <p:nvSpPr>
          <p:cNvPr id="22" name="Content Placeholder 9">
            <a:extLst>
              <a:ext uri="{FF2B5EF4-FFF2-40B4-BE49-F238E27FC236}">
                <a16:creationId xmlns:a16="http://schemas.microsoft.com/office/drawing/2014/main" id="{8DFFB803-AEBC-0616-A648-4A866CF2EFAA}"/>
              </a:ext>
            </a:extLst>
          </p:cNvPr>
          <p:cNvSpPr txBox="1">
            <a:spLocks/>
          </p:cNvSpPr>
          <p:nvPr/>
        </p:nvSpPr>
        <p:spPr>
          <a:xfrm>
            <a:off x="4703629" y="4765405"/>
            <a:ext cx="6834836" cy="1346248"/>
          </a:xfrm>
          <a:prstGeom prst="rect">
            <a:avLst/>
          </a:prstGeom>
          <a:solidFill>
            <a:schemeClr val="bg1">
              <a:lumMod val="95000"/>
            </a:schemeClr>
          </a:solidFill>
          <a:ln w="12700">
            <a:solidFill>
              <a:schemeClr val="tx2"/>
            </a:solidFill>
          </a:ln>
        </p:spPr>
        <p:txBody>
          <a:bodyPr wrap="square" lIns="108000" tIns="72000" rIns="108000" bIns="72000" anchor="t">
            <a:spAutoFit/>
          </a:bodyPr>
          <a:lstStyle>
            <a:defPPr>
              <a:defRPr lang="en-US"/>
            </a:defPPr>
            <a:lvl1pPr marL="296863" marR="0" lvl="0" indent="-285750" fontAlgn="auto">
              <a:lnSpc>
                <a:spcPts val="1900"/>
              </a:lnSpc>
              <a:spcBef>
                <a:spcPts val="0"/>
              </a:spcBef>
              <a:spcAft>
                <a:spcPts val="200"/>
              </a:spcAft>
              <a:buClrTx/>
              <a:buSzTx/>
              <a:buFont typeface="Arial" panose="020B0604020202020204" pitchFamily="34" charset="0"/>
              <a:buChar char="•"/>
              <a:tabLst/>
              <a:defRPr kumimoji="0" sz="1400" b="0" i="0" u="none" strike="noStrike" cap="none" spc="0" normalizeH="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vl2pPr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2pPr>
            <a:lvl3pPr marL="6858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914400"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4pPr>
            <a:lvl5pPr marL="11430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766" rtl="0" eaLnBrk="1" fontAlgn="auto" latinLnBrk="0" hangingPunct="1">
              <a:lnSpc>
                <a:spcPct val="100000"/>
              </a:lnSpc>
              <a:spcBef>
                <a:spcPts val="0"/>
              </a:spcBef>
              <a:spcAft>
                <a:spcPts val="300"/>
              </a:spcAft>
              <a:buClrTx/>
              <a:buSzPct val="120000"/>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Study Endpoints in FL Population (Investigator Assessed Unless Specified)</a:t>
            </a: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1" i="0" u="none" strike="noStrike" kern="1200" cap="none" spc="0" normalizeH="0" baseline="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rPr>
              <a:t>Primary study endpoint:   	PFS</a:t>
            </a:r>
            <a:endParaRPr kumimoji="0" lang="en-US" sz="1351" b="1" i="0" u="none" strike="sngStrike" kern="1200" cap="none" spc="0" normalizeH="0" baseline="0" noProof="0" dirty="0">
              <a:ln>
                <a:noFill/>
              </a:ln>
              <a:solidFill>
                <a:srgbClr val="005CAB"/>
              </a:solidFill>
              <a:effectLst/>
              <a:uLnTx/>
              <a:uFillTx/>
              <a:latin typeface="Arial Narrow" panose="020B0606020202030204" pitchFamily="34" charset="0"/>
              <a:ea typeface="Tahoma" panose="020B0604030504040204" pitchFamily="34" charset="0"/>
              <a:cs typeface="Tahoma" panose="020B0604030504040204" pitchFamily="34" charset="0"/>
            </a:endParaRP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1"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Key secondary:		</a:t>
            </a:r>
            <a:r>
              <a:rPr kumimoji="0" lang="en-GB"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PET-CR rate</a:t>
            </a:r>
            <a:r>
              <a:rPr kumimoji="0" lang="en-US"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a:t>
            </a:r>
            <a:r>
              <a:rPr kumimoji="0" lang="en-GB"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in the FDG-avid population, OS </a:t>
            </a: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GB" sz="1351" b="1"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Select other secondary:	</a:t>
            </a:r>
            <a:r>
              <a:rPr kumimoji="0" lang="en-GB"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PFS by IRC, ORR, DOR, safety, QoL, MRD</a:t>
            </a: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GB" sz="1351" b="1"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Exploratory:</a:t>
            </a:r>
            <a:r>
              <a:rPr kumimoji="0" lang="en-GB"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		TTNT, B-cell recovery, Ig levels, CD19 expression</a:t>
            </a:r>
          </a:p>
        </p:txBody>
      </p:sp>
      <p:sp>
        <p:nvSpPr>
          <p:cNvPr id="23" name="Content Placeholder 9">
            <a:extLst>
              <a:ext uri="{FF2B5EF4-FFF2-40B4-BE49-F238E27FC236}">
                <a16:creationId xmlns:a16="http://schemas.microsoft.com/office/drawing/2014/main" id="{4B1A2FA7-32D0-3B5D-FDC8-776F57918B74}"/>
              </a:ext>
            </a:extLst>
          </p:cNvPr>
          <p:cNvSpPr txBox="1">
            <a:spLocks/>
          </p:cNvSpPr>
          <p:nvPr/>
        </p:nvSpPr>
        <p:spPr>
          <a:xfrm>
            <a:off x="454381" y="4765406"/>
            <a:ext cx="3909383" cy="1345735"/>
          </a:xfrm>
          <a:prstGeom prst="rect">
            <a:avLst/>
          </a:prstGeom>
          <a:solidFill>
            <a:schemeClr val="bg1">
              <a:lumMod val="95000"/>
            </a:schemeClr>
          </a:solidFill>
          <a:ln w="12700">
            <a:solidFill>
              <a:schemeClr val="tx2"/>
            </a:solidFill>
          </a:ln>
        </p:spPr>
        <p:txBody>
          <a:bodyPr wrap="square" lIns="108000" tIns="72000" rIns="108000" bIns="72000" anchor="t">
            <a:noAutofit/>
          </a:bodyPr>
          <a:lstStyle>
            <a:defPPr>
              <a:defRPr lang="en-US"/>
            </a:defPPr>
            <a:lvl1pPr marL="296863" marR="0" lvl="0" indent="-285750" fontAlgn="auto">
              <a:lnSpc>
                <a:spcPts val="1900"/>
              </a:lnSpc>
              <a:spcBef>
                <a:spcPts val="0"/>
              </a:spcBef>
              <a:spcAft>
                <a:spcPts val="200"/>
              </a:spcAft>
              <a:buClrTx/>
              <a:buSzTx/>
              <a:buFont typeface="Arial" panose="020B0604020202020204" pitchFamily="34" charset="0"/>
              <a:buChar char="•"/>
              <a:tabLst/>
              <a:defRPr kumimoji="0" sz="1400" b="0" i="0" u="none" strike="noStrike" cap="none" spc="0" normalizeH="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vl2pPr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2pPr>
            <a:lvl3pPr marL="6858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914400" indent="-228600">
              <a:lnSpc>
                <a:spcPts val="2500"/>
              </a:lnSpc>
              <a:spcBef>
                <a:spcPts val="600"/>
              </a:spcBef>
              <a:buClr>
                <a:srgbClr val="005CAB"/>
              </a:buClr>
              <a:buFont typeface="Tahoma" panose="020B0604030504040204" pitchFamily="34" charset="0"/>
              <a:buChar char="-"/>
              <a:defRPr sz="1600">
                <a:latin typeface="Tahoma" panose="020B0604030504040204" pitchFamily="34" charset="0"/>
                <a:ea typeface="Tahoma" panose="020B0604030504040204" pitchFamily="34" charset="0"/>
                <a:cs typeface="Tahoma" panose="020B0604030504040204" pitchFamily="34" charset="0"/>
              </a:defRPr>
            </a:lvl4pPr>
            <a:lvl5pPr marL="1143000" indent="-228600">
              <a:lnSpc>
                <a:spcPts val="2500"/>
              </a:lnSpc>
              <a:spcBef>
                <a:spcPts val="600"/>
              </a:spcBef>
              <a:buClr>
                <a:srgbClr val="005CAB"/>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766" rtl="0" eaLnBrk="1" fontAlgn="auto" latinLnBrk="0" hangingPunct="1">
              <a:lnSpc>
                <a:spcPct val="100000"/>
              </a:lnSpc>
              <a:spcBef>
                <a:spcPts val="0"/>
              </a:spcBef>
              <a:spcAft>
                <a:spcPts val="300"/>
              </a:spcAft>
              <a:buClrTx/>
              <a:buSzPct val="120000"/>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Tahoma" panose="020B0604030504040204" pitchFamily="34" charset="0"/>
                <a:cs typeface="Tahoma" panose="020B0604030504040204" pitchFamily="34" charset="0"/>
              </a:rPr>
              <a:t>Stratification Factors (Patients With FL)</a:t>
            </a: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POD24</a:t>
            </a: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Refractoriness to prior anti-CD20 mAb therapy</a:t>
            </a:r>
          </a:p>
          <a:p>
            <a:pPr marL="182554" marR="0" lvl="0" indent="-182554" algn="l" defTabSz="685766"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sz="1351"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rPr>
              <a:t>Number of prior lines of therapy (1 or ≥2)</a:t>
            </a:r>
          </a:p>
        </p:txBody>
      </p:sp>
      <p:sp>
        <p:nvSpPr>
          <p:cNvPr id="25" name="Title 1">
            <a:extLst>
              <a:ext uri="{FF2B5EF4-FFF2-40B4-BE49-F238E27FC236}">
                <a16:creationId xmlns:a16="http://schemas.microsoft.com/office/drawing/2014/main" id="{E8108018-1861-29C2-3129-ABF9FCF8CB47}"/>
              </a:ext>
            </a:extLst>
          </p:cNvPr>
          <p:cNvSpPr txBox="1">
            <a:spLocks/>
          </p:cNvSpPr>
          <p:nvPr/>
        </p:nvSpPr>
        <p:spPr>
          <a:xfrm>
            <a:off x="402336" y="155644"/>
            <a:ext cx="11588750" cy="54864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C3066"/>
                </a:solidFill>
                <a:effectLst/>
                <a:uLnTx/>
                <a:uFillTx/>
                <a:latin typeface="Arial" panose="020B0604020202020204"/>
                <a:ea typeface="+mj-ea"/>
                <a:cs typeface="+mj-cs"/>
              </a:rPr>
              <a:t>inMIND: Phase 3, Double-Blind, Placebo-Controlled, International, Multicenter Randomized Study</a:t>
            </a:r>
            <a:endParaRPr kumimoji="0" lang="en-US" sz="3600" b="1" i="0" u="none" strike="noStrike" kern="1200" cap="none" spc="0" normalizeH="0" baseline="0" noProof="0" dirty="0">
              <a:ln>
                <a:noFill/>
              </a:ln>
              <a:solidFill>
                <a:srgbClr val="0C3066"/>
              </a:solidFill>
              <a:effectLst/>
              <a:uLnTx/>
              <a:uFillTx/>
              <a:latin typeface="Arial" panose="020B0604020202020204"/>
              <a:ea typeface="+mj-ea"/>
              <a:cs typeface="+mj-cs"/>
            </a:endParaRPr>
          </a:p>
        </p:txBody>
      </p:sp>
    </p:spTree>
    <p:extLst>
      <p:ext uri="{BB962C8B-B14F-4D97-AF65-F5344CB8AC3E}">
        <p14:creationId xmlns:p14="http://schemas.microsoft.com/office/powerpoint/2010/main" val="3000249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43B4-5D45-C280-ECE7-3A6D9796BA4B}"/>
              </a:ext>
            </a:extLst>
          </p:cNvPr>
          <p:cNvSpPr>
            <a:spLocks noGrp="1"/>
          </p:cNvSpPr>
          <p:nvPr>
            <p:ph type="title"/>
          </p:nvPr>
        </p:nvSpPr>
        <p:spPr/>
        <p:txBody>
          <a:bodyPr/>
          <a:lstStyle/>
          <a:p>
            <a:r>
              <a:rPr lang="en-US" dirty="0"/>
              <a:t>Patient Characteristics, Safety, Efficacy</a:t>
            </a:r>
          </a:p>
        </p:txBody>
      </p:sp>
      <p:sp>
        <p:nvSpPr>
          <p:cNvPr id="7" name="TextBox 6">
            <a:extLst>
              <a:ext uri="{FF2B5EF4-FFF2-40B4-BE49-F238E27FC236}">
                <a16:creationId xmlns:a16="http://schemas.microsoft.com/office/drawing/2014/main" id="{7B677237-3592-920F-E7E0-1798D5A9C584}"/>
              </a:ext>
            </a:extLst>
          </p:cNvPr>
          <p:cNvSpPr txBox="1"/>
          <p:nvPr/>
        </p:nvSpPr>
        <p:spPr>
          <a:xfrm>
            <a:off x="7030387" y="3658236"/>
            <a:ext cx="5131633" cy="2369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Similar Rates of Treatment Related Adverse Events (TRAE)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Neutropenia most common grade 3/4 AE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Discontinuation in 11% and 7% from AE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Deaths in 6%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Tafa</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2</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9% placebo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(2%) vs 17 (6%) from progression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(2%) in each arm from fatal AEs</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2D8AA8F-1BF4-E335-D08F-5A981AD50181}"/>
              </a:ext>
            </a:extLst>
          </p:cNvPr>
          <p:cNvSpPr txBox="1"/>
          <p:nvPr/>
        </p:nvSpPr>
        <p:spPr>
          <a:xfrm>
            <a:off x="286093" y="1207820"/>
            <a:ext cx="665686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548 total patients, 273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Tafa</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t>
            </a:r>
            <a:r>
              <a:rPr kumimoji="0" lang="en-US" sz="2000" b="1"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2</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275 Placebo R</a:t>
            </a:r>
            <a:r>
              <a:rPr kumimoji="0" lang="en-US" sz="2000" b="1"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2</a:t>
            </a:r>
          </a:p>
        </p:txBody>
      </p:sp>
      <p:sp>
        <p:nvSpPr>
          <p:cNvPr id="12" name="TextBox 11">
            <a:extLst>
              <a:ext uri="{FF2B5EF4-FFF2-40B4-BE49-F238E27FC236}">
                <a16:creationId xmlns:a16="http://schemas.microsoft.com/office/drawing/2014/main" id="{22D0E8D1-A6F1-27EF-3366-C3DB4AFC5ECF}"/>
              </a:ext>
            </a:extLst>
          </p:cNvPr>
          <p:cNvSpPr txBox="1"/>
          <p:nvPr/>
        </p:nvSpPr>
        <p:spPr>
          <a:xfrm>
            <a:off x="7184082" y="2212905"/>
            <a:ext cx="497793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Benefit with </a:t>
            </a:r>
            <a:r>
              <a:rPr kumimoji="0" lang="en-US" sz="2000" b="0" i="0" u="none" strike="noStrike" kern="1200" cap="none" spc="0" normalizeH="0" baseline="0" noProof="0" dirty="0" err="1">
                <a:ln>
                  <a:noFill/>
                </a:ln>
                <a:solidFill>
                  <a:srgbClr val="000000"/>
                </a:solidFill>
                <a:effectLst/>
                <a:uLnTx/>
                <a:uFillTx/>
                <a:latin typeface="Arial" panose="020B0604020202020204"/>
                <a:ea typeface="+mn-ea"/>
                <a:cs typeface="+mn-cs"/>
              </a:rPr>
              <a:t>Tafa</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/R</a:t>
            </a:r>
            <a:r>
              <a:rPr kumimoji="0" lang="en-US" sz="2000" b="0" i="0" u="none" strike="noStrike" kern="1200" cap="none" spc="0" normalizeH="0" baseline="30000" noProof="0" dirty="0">
                <a:ln>
                  <a:noFill/>
                </a:ln>
                <a:solidFill>
                  <a:srgbClr val="000000"/>
                </a:solidFill>
                <a:effectLst/>
                <a:uLnTx/>
                <a:uFillTx/>
                <a:latin typeface="Arial" panose="020B0604020202020204"/>
                <a:ea typeface="+mn-ea"/>
                <a:cs typeface="+mn-cs"/>
              </a:rPr>
              <a:t>2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confirmed by IRC, observed regardless of POD24 status, refractoriness to prior anti-CD20, number of prior lines </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3" name="Table 12">
            <a:extLst>
              <a:ext uri="{FF2B5EF4-FFF2-40B4-BE49-F238E27FC236}">
                <a16:creationId xmlns:a16="http://schemas.microsoft.com/office/drawing/2014/main" id="{3BE30338-80E4-D509-1EB2-BFDC25A1F4C2}"/>
              </a:ext>
            </a:extLst>
          </p:cNvPr>
          <p:cNvGraphicFramePr>
            <a:graphicFrameLocks noGrp="1"/>
          </p:cNvGraphicFramePr>
          <p:nvPr/>
        </p:nvGraphicFramePr>
        <p:xfrm>
          <a:off x="7030387" y="1293542"/>
          <a:ext cx="5131632" cy="792480"/>
        </p:xfrm>
        <a:graphic>
          <a:graphicData uri="http://schemas.openxmlformats.org/drawingml/2006/table">
            <a:tbl>
              <a:tblPr firstRow="1" bandRow="1">
                <a:tableStyleId>{21E4AEA4-8DFA-4A89-87EB-49C32662AFE0}</a:tableStyleId>
              </a:tblPr>
              <a:tblGrid>
                <a:gridCol w="1710544">
                  <a:extLst>
                    <a:ext uri="{9D8B030D-6E8A-4147-A177-3AD203B41FA5}">
                      <a16:colId xmlns:a16="http://schemas.microsoft.com/office/drawing/2014/main" val="1385332861"/>
                    </a:ext>
                  </a:extLst>
                </a:gridCol>
                <a:gridCol w="1710544">
                  <a:extLst>
                    <a:ext uri="{9D8B030D-6E8A-4147-A177-3AD203B41FA5}">
                      <a16:colId xmlns:a16="http://schemas.microsoft.com/office/drawing/2014/main" val="2212089597"/>
                    </a:ext>
                  </a:extLst>
                </a:gridCol>
                <a:gridCol w="1710544">
                  <a:extLst>
                    <a:ext uri="{9D8B030D-6E8A-4147-A177-3AD203B41FA5}">
                      <a16:colId xmlns:a16="http://schemas.microsoft.com/office/drawing/2014/main" val="4169162400"/>
                    </a:ext>
                  </a:extLst>
                </a:gridCol>
              </a:tblGrid>
              <a:tr h="385899">
                <a:tc rowSpan="2">
                  <a:txBody>
                    <a:bodyPr/>
                    <a:lstStyle/>
                    <a:p>
                      <a:pPr algn="ctr"/>
                      <a:endParaRPr lang="en-US" sz="2000" dirty="0"/>
                    </a:p>
                    <a:p>
                      <a:pPr algn="ctr"/>
                      <a:r>
                        <a:rPr lang="en-US" sz="2000" dirty="0"/>
                        <a:t>Median PFS</a:t>
                      </a:r>
                    </a:p>
                  </a:txBody>
                  <a:tcPr/>
                </a:tc>
                <a:tc>
                  <a:txBody>
                    <a:bodyPr/>
                    <a:lstStyle/>
                    <a:p>
                      <a:r>
                        <a:rPr lang="en-US" sz="2000" dirty="0" err="1"/>
                        <a:t>Tafa</a:t>
                      </a:r>
                      <a:r>
                        <a:rPr lang="en-US" sz="2000" dirty="0"/>
                        <a:t>/R</a:t>
                      </a:r>
                      <a:r>
                        <a:rPr lang="en-US" sz="2000" baseline="30000" dirty="0"/>
                        <a:t>2</a:t>
                      </a:r>
                    </a:p>
                  </a:txBody>
                  <a:tcPr/>
                </a:tc>
                <a:tc>
                  <a:txBody>
                    <a:bodyPr/>
                    <a:lstStyle/>
                    <a:p>
                      <a:r>
                        <a:rPr lang="en-US" sz="2000" dirty="0"/>
                        <a:t>Placebo/R</a:t>
                      </a:r>
                      <a:r>
                        <a:rPr lang="en-US" sz="2000" baseline="30000" dirty="0"/>
                        <a:t>2</a:t>
                      </a:r>
                      <a:endParaRPr lang="en-US" sz="2000" dirty="0"/>
                    </a:p>
                  </a:txBody>
                  <a:tcPr/>
                </a:tc>
                <a:extLst>
                  <a:ext uri="{0D108BD9-81ED-4DB2-BD59-A6C34878D82A}">
                    <a16:rowId xmlns:a16="http://schemas.microsoft.com/office/drawing/2014/main" val="2148007716"/>
                  </a:ext>
                </a:extLst>
              </a:tr>
              <a:tr h="385899">
                <a:tc vMerge="1">
                  <a:txBody>
                    <a:bodyPr/>
                    <a:lstStyle/>
                    <a:p>
                      <a:endParaRPr lang="en-US" dirty="0"/>
                    </a:p>
                  </a:txBody>
                  <a:tcPr/>
                </a:tc>
                <a:tc>
                  <a:txBody>
                    <a:bodyPr/>
                    <a:lstStyle/>
                    <a:p>
                      <a:r>
                        <a:rPr lang="en-US" sz="2000" dirty="0"/>
                        <a:t>22.4 months</a:t>
                      </a:r>
                    </a:p>
                  </a:txBody>
                  <a:tcPr/>
                </a:tc>
                <a:tc>
                  <a:txBody>
                    <a:bodyPr/>
                    <a:lstStyle/>
                    <a:p>
                      <a:r>
                        <a:rPr lang="en-US" sz="2000" dirty="0"/>
                        <a:t>13.9 months </a:t>
                      </a:r>
                    </a:p>
                  </a:txBody>
                  <a:tcPr/>
                </a:tc>
                <a:extLst>
                  <a:ext uri="{0D108BD9-81ED-4DB2-BD59-A6C34878D82A}">
                    <a16:rowId xmlns:a16="http://schemas.microsoft.com/office/drawing/2014/main" val="2040627995"/>
                  </a:ext>
                </a:extLst>
              </a:tr>
            </a:tbl>
          </a:graphicData>
        </a:graphic>
      </p:graphicFrame>
      <p:sp>
        <p:nvSpPr>
          <p:cNvPr id="4" name="Title 1">
            <a:extLst>
              <a:ext uri="{FF2B5EF4-FFF2-40B4-BE49-F238E27FC236}">
                <a16:creationId xmlns:a16="http://schemas.microsoft.com/office/drawing/2014/main" id="{D0D9CAEF-0DD8-8F1B-BCE1-6D057BBBB812}"/>
              </a:ext>
            </a:extLst>
          </p:cNvPr>
          <p:cNvSpPr txBox="1">
            <a:spLocks/>
          </p:cNvSpPr>
          <p:nvPr/>
        </p:nvSpPr>
        <p:spPr>
          <a:xfrm>
            <a:off x="2632605" y="6280634"/>
            <a:ext cx="6691276" cy="51351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j-cs"/>
              </a:rPr>
              <a:t>EHA 2025; Abstract S230. Trneny M et al. </a:t>
            </a:r>
            <a:br>
              <a:rPr kumimoji="0" lang="en-US" sz="2000" b="1" i="0" u="none" strike="noStrike" kern="1200" cap="none" spc="0" normalizeH="0" baseline="0" noProof="0">
                <a:ln>
                  <a:noFill/>
                </a:ln>
                <a:solidFill>
                  <a:srgbClr val="0C3066"/>
                </a:solidFill>
                <a:effectLst/>
                <a:uLnTx/>
                <a:uFillTx/>
                <a:latin typeface="Times New Roman" panose="02020603050405020304" pitchFamily="18" charset="0"/>
                <a:ea typeface="Times New Roman" panose="02020603050405020304" pitchFamily="18" charset="0"/>
                <a:cs typeface="+mj-cs"/>
              </a:rPr>
            </a:br>
            <a:endParaRPr kumimoji="0" lang="en-US" sz="4000" b="1" i="0" u="none" strike="noStrike" kern="1200" cap="none" spc="0" normalizeH="0" baseline="0" noProof="0" dirty="0">
              <a:ln>
                <a:noFill/>
              </a:ln>
              <a:solidFill>
                <a:srgbClr val="0C3066"/>
              </a:solidFill>
              <a:effectLst/>
              <a:uLnTx/>
              <a:uFillTx/>
              <a:latin typeface="Arial" panose="020B0604020202020204"/>
              <a:ea typeface="+mj-ea"/>
              <a:cs typeface="+mj-cs"/>
            </a:endParaRPr>
          </a:p>
        </p:txBody>
      </p:sp>
      <p:pic>
        <p:nvPicPr>
          <p:cNvPr id="6" name="Picture 5" descr="A graph showing the number of patients with cancer&#10;&#10;AI-generated content may be incorrect.">
            <a:extLst>
              <a:ext uri="{FF2B5EF4-FFF2-40B4-BE49-F238E27FC236}">
                <a16:creationId xmlns:a16="http://schemas.microsoft.com/office/drawing/2014/main" id="{7D1B7E12-C476-1DA7-06EB-3BAAD703BD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526" y="2065717"/>
            <a:ext cx="6656866" cy="3962399"/>
          </a:xfrm>
          <a:prstGeom prst="rect">
            <a:avLst/>
          </a:prstGeom>
          <a:ln>
            <a:solidFill>
              <a:schemeClr val="tx1"/>
            </a:solidFill>
          </a:ln>
        </p:spPr>
      </p:pic>
    </p:spTree>
    <p:extLst>
      <p:ext uri="{BB962C8B-B14F-4D97-AF65-F5344CB8AC3E}">
        <p14:creationId xmlns:p14="http://schemas.microsoft.com/office/powerpoint/2010/main" val="4103019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7C3C-81FD-07BA-77A5-A10AD41C76C1}"/>
              </a:ext>
            </a:extLst>
          </p:cNvPr>
          <p:cNvSpPr>
            <a:spLocks noGrp="1"/>
          </p:cNvSpPr>
          <p:nvPr>
            <p:ph type="title"/>
          </p:nvPr>
        </p:nvSpPr>
        <p:spPr/>
        <p:txBody>
          <a:bodyPr/>
          <a:lstStyle/>
          <a:p>
            <a:r>
              <a:rPr lang="en-US" dirty="0"/>
              <a:t>Relapsed Follicular Lymphoma</a:t>
            </a:r>
          </a:p>
        </p:txBody>
      </p:sp>
      <p:sp>
        <p:nvSpPr>
          <p:cNvPr id="3" name="Content Placeholder 2">
            <a:extLst>
              <a:ext uri="{FF2B5EF4-FFF2-40B4-BE49-F238E27FC236}">
                <a16:creationId xmlns:a16="http://schemas.microsoft.com/office/drawing/2014/main" id="{B4B0B335-B367-7AC1-C499-C5139DB9F717}"/>
              </a:ext>
            </a:extLst>
          </p:cNvPr>
          <p:cNvSpPr>
            <a:spLocks noGrp="1"/>
          </p:cNvSpPr>
          <p:nvPr>
            <p:ph idx="1"/>
          </p:nvPr>
        </p:nvSpPr>
        <p:spPr>
          <a:xfrm>
            <a:off x="274320" y="1115122"/>
            <a:ext cx="7100841" cy="4910924"/>
          </a:xfrm>
        </p:spPr>
        <p:txBody>
          <a:bodyPr/>
          <a:lstStyle/>
          <a:p>
            <a:r>
              <a:rPr lang="en-US" b="1" dirty="0"/>
              <a:t>Case 2:</a:t>
            </a:r>
          </a:p>
          <a:p>
            <a:pPr marL="457200" indent="-457200">
              <a:buFont typeface="Arial" panose="020B0604020202020204" pitchFamily="34" charset="0"/>
              <a:buChar char="•"/>
            </a:pPr>
            <a:r>
              <a:rPr lang="en-US" dirty="0"/>
              <a:t>64 year old woman with past medical history of ER/PR/HER-2 negative breast cancer s/p ACT chemotherapy at age 58 with CR and in remission</a:t>
            </a:r>
          </a:p>
          <a:p>
            <a:pPr marL="457200" indent="-457200">
              <a:buFont typeface="Arial" panose="020B0604020202020204" pitchFamily="34" charset="0"/>
              <a:buChar char="•"/>
            </a:pPr>
            <a:r>
              <a:rPr lang="en-US" dirty="0"/>
              <a:t>Diagnosed with advanced stage high tumor grade 1 FL treated with BR x 6 cycles; with CR</a:t>
            </a:r>
          </a:p>
          <a:p>
            <a:pPr marL="457200" indent="-457200">
              <a:buFont typeface="Arial" panose="020B0604020202020204" pitchFamily="34" charset="0"/>
              <a:buChar char="•"/>
            </a:pPr>
            <a:r>
              <a:rPr lang="en-US" u="sng" dirty="0"/>
              <a:t>5 years after BR</a:t>
            </a:r>
            <a:r>
              <a:rPr lang="en-US" dirty="0"/>
              <a:t>, develops axillary lymphadenopathy and fatigue</a:t>
            </a:r>
          </a:p>
          <a:p>
            <a:pPr marL="457200" indent="-457200">
              <a:buFont typeface="Arial" panose="020B0604020202020204" pitchFamily="34" charset="0"/>
              <a:buChar char="•"/>
            </a:pPr>
            <a:r>
              <a:rPr lang="en-US" dirty="0">
                <a:effectLst/>
                <a:latin typeface="Arial" panose="020B0604020202020204" pitchFamily="34" charset="0"/>
              </a:rPr>
              <a:t>Biopsy reveals classical FL</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7" name="Picture 6" descr="A red and white image of a human body&#10;&#10;Description automatically generated">
            <a:extLst>
              <a:ext uri="{FF2B5EF4-FFF2-40B4-BE49-F238E27FC236}">
                <a16:creationId xmlns:a16="http://schemas.microsoft.com/office/drawing/2014/main" id="{B77F5121-C9F3-3E7C-44B8-FC7755016220}"/>
              </a:ext>
            </a:extLst>
          </p:cNvPr>
          <p:cNvPicPr>
            <a:picLocks noChangeAspect="1"/>
          </p:cNvPicPr>
          <p:nvPr/>
        </p:nvPicPr>
        <p:blipFill>
          <a:blip r:embed="rId2"/>
          <a:stretch>
            <a:fillRect/>
          </a:stretch>
        </p:blipFill>
        <p:spPr>
          <a:xfrm>
            <a:off x="7870143" y="312234"/>
            <a:ext cx="3732244" cy="3900001"/>
          </a:xfrm>
          <a:prstGeom prst="rect">
            <a:avLst/>
          </a:prstGeom>
        </p:spPr>
      </p:pic>
      <p:sp>
        <p:nvSpPr>
          <p:cNvPr id="9" name="TextBox 8">
            <a:extLst>
              <a:ext uri="{FF2B5EF4-FFF2-40B4-BE49-F238E27FC236}">
                <a16:creationId xmlns:a16="http://schemas.microsoft.com/office/drawing/2014/main" id="{535A0D66-0162-13BD-AB97-A29E0E929FE5}"/>
              </a:ext>
            </a:extLst>
          </p:cNvPr>
          <p:cNvSpPr txBox="1"/>
          <p:nvPr/>
        </p:nvSpPr>
        <p:spPr>
          <a:xfrm>
            <a:off x="7241659" y="4432943"/>
            <a:ext cx="4830887" cy="155427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panose="020B0604020202020204"/>
                <a:ea typeface="+mn-ea"/>
                <a:cs typeface="+mn-cs"/>
              </a:rPr>
              <a:t>PET shows </a:t>
            </a: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bilateral prominent axillary, subpectoral nodes with SUV max 6.8</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Increase in size and metabolic activity of right external iliac lymph node, concerning for disease progression </a:t>
            </a:r>
          </a:p>
        </p:txBody>
      </p:sp>
    </p:spTree>
    <p:extLst>
      <p:ext uri="{BB962C8B-B14F-4D97-AF65-F5344CB8AC3E}">
        <p14:creationId xmlns:p14="http://schemas.microsoft.com/office/powerpoint/2010/main" val="83088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976846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F096-70E0-1AD6-C981-49896FCA2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BDFBC-8C9B-6D71-AE0F-A655F7D86C6F}"/>
              </a:ext>
            </a:extLst>
          </p:cNvPr>
          <p:cNvSpPr>
            <a:spLocks noGrp="1"/>
          </p:cNvSpPr>
          <p:nvPr>
            <p:ph type="title"/>
          </p:nvPr>
        </p:nvSpPr>
        <p:spPr/>
        <p:txBody>
          <a:bodyPr/>
          <a:lstStyle/>
          <a:p>
            <a:r>
              <a:rPr lang="en-US" dirty="0"/>
              <a:t>Relapsed Follicular Lymphoma</a:t>
            </a:r>
          </a:p>
        </p:txBody>
      </p:sp>
      <p:sp>
        <p:nvSpPr>
          <p:cNvPr id="3" name="Content Placeholder 2">
            <a:extLst>
              <a:ext uri="{FF2B5EF4-FFF2-40B4-BE49-F238E27FC236}">
                <a16:creationId xmlns:a16="http://schemas.microsoft.com/office/drawing/2014/main" id="{9568FFC0-47FF-F82E-5179-4F457FCCD83E}"/>
              </a:ext>
            </a:extLst>
          </p:cNvPr>
          <p:cNvSpPr>
            <a:spLocks noGrp="1"/>
          </p:cNvSpPr>
          <p:nvPr>
            <p:ph idx="1"/>
          </p:nvPr>
        </p:nvSpPr>
        <p:spPr>
          <a:xfrm>
            <a:off x="274320" y="1004760"/>
            <a:ext cx="11462978" cy="4812716"/>
          </a:xfrm>
        </p:spPr>
        <p:txBody>
          <a:bodyPr/>
          <a:lstStyle/>
          <a:p>
            <a:r>
              <a:rPr lang="en-US" dirty="0"/>
              <a:t>Case 2 continued:</a:t>
            </a:r>
          </a:p>
          <a:p>
            <a:pPr marL="457200" indent="-457200">
              <a:buFont typeface="Arial" panose="020B0604020202020204" pitchFamily="34" charset="0"/>
              <a:buChar char="•"/>
            </a:pPr>
            <a:r>
              <a:rPr lang="en-US" dirty="0">
                <a:solidFill>
                  <a:schemeClr val="bg1">
                    <a:lumMod val="50000"/>
                  </a:schemeClr>
                </a:solidFill>
              </a:rPr>
              <a:t>64 year old woman with advanced stage high tumor grade 1 FL treated with BR x 6 cycles; with CR</a:t>
            </a:r>
          </a:p>
          <a:p>
            <a:pPr marL="457200" indent="-457200">
              <a:buFont typeface="Arial" panose="020B0604020202020204" pitchFamily="34" charset="0"/>
              <a:buChar char="•"/>
            </a:pPr>
            <a:r>
              <a:rPr lang="en-US" dirty="0">
                <a:solidFill>
                  <a:schemeClr val="bg1">
                    <a:lumMod val="50000"/>
                  </a:schemeClr>
                </a:solidFill>
              </a:rPr>
              <a:t>Past medical history of ER/PR/HER-2 negative breast cancer s/p ACT chemotherapy at age 58 with CR and in remission</a:t>
            </a:r>
          </a:p>
          <a:p>
            <a:pPr marL="457200" indent="-457200">
              <a:buFont typeface="Arial" panose="020B0604020202020204" pitchFamily="34" charset="0"/>
              <a:buChar char="•"/>
            </a:pPr>
            <a:r>
              <a:rPr lang="en-US" dirty="0">
                <a:solidFill>
                  <a:schemeClr val="bg1">
                    <a:lumMod val="50000"/>
                  </a:schemeClr>
                </a:solidFill>
              </a:rPr>
              <a:t>5 years after BR, develops axillary lymphadenopathy and fatigue</a:t>
            </a:r>
          </a:p>
          <a:p>
            <a:pPr marL="457200" indent="-457200">
              <a:buFont typeface="Arial" panose="020B0604020202020204" pitchFamily="34" charset="0"/>
              <a:buChar char="•"/>
            </a:pPr>
            <a:r>
              <a:rPr lang="en-US" dirty="0">
                <a:solidFill>
                  <a:schemeClr val="bg1">
                    <a:lumMod val="50000"/>
                  </a:schemeClr>
                </a:solidFill>
                <a:effectLst/>
                <a:latin typeface="Arial" panose="020B0604020202020204" pitchFamily="34" charset="0"/>
              </a:rPr>
              <a:t>Biopsy reveals classical FL</a:t>
            </a:r>
          </a:p>
          <a:p>
            <a:pPr marL="457200" indent="-457200">
              <a:buFont typeface="Wingdings" pitchFamily="2" charset="2"/>
              <a:buChar char="Ø"/>
            </a:pPr>
            <a:r>
              <a:rPr lang="en-US" dirty="0">
                <a:latin typeface="Arial" panose="020B0604020202020204" pitchFamily="34" charset="0"/>
              </a:rPr>
              <a:t>Treated with R</a:t>
            </a:r>
            <a:r>
              <a:rPr lang="en-US" baseline="30000" dirty="0">
                <a:latin typeface="Arial" panose="020B0604020202020204" pitchFamily="34" charset="0"/>
              </a:rPr>
              <a:t>2</a:t>
            </a:r>
            <a:r>
              <a:rPr lang="en-US" dirty="0">
                <a:latin typeface="Arial" panose="020B0604020202020204" pitchFamily="34" charset="0"/>
              </a:rPr>
              <a:t>, complete response</a:t>
            </a:r>
            <a:endParaRPr lang="en-US" baseline="30000" dirty="0">
              <a:latin typeface="Arial" panose="020B0604020202020204" pitchFamily="34" charset="0"/>
            </a:endParaRPr>
          </a:p>
          <a:p>
            <a:pPr marL="457200" indent="-457200">
              <a:buFont typeface="Wingdings" pitchFamily="2" charset="2"/>
              <a:buChar char="Ø"/>
            </a:pPr>
            <a:r>
              <a:rPr lang="en-US" dirty="0">
                <a:latin typeface="Arial" panose="020B0604020202020204" pitchFamily="34" charset="0"/>
              </a:rPr>
              <a:t>1 year later, develops recurrent classic FL involving bulky disease in lymph nodes (&gt;7 cm), pleural</a:t>
            </a:r>
          </a:p>
          <a:p>
            <a:pPr marL="457200" indent="-457200">
              <a:buFont typeface="Wingdings" pitchFamily="2" charset="2"/>
              <a:buChar char="Ø"/>
            </a:pPr>
            <a:endParaRPr lang="en-US" dirty="0">
              <a:latin typeface="Arial" panose="020B0604020202020204" pitchFamily="34" charset="0"/>
            </a:endParaRPr>
          </a:p>
          <a:p>
            <a:pPr lvl="1" indent="0">
              <a:buNone/>
            </a:pPr>
            <a:endParaRPr lang="en-US" baseline="30000" dirty="0">
              <a:effectLst/>
              <a:latin typeface="Arial" panose="020B0604020202020204" pitchFamily="34" charset="0"/>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194241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0137-830F-7C03-DF29-93E2258D1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CD0AB-73F4-BEDD-BD73-97C5441118C7}"/>
              </a:ext>
            </a:extLst>
          </p:cNvPr>
          <p:cNvSpPr>
            <a:spLocks noGrp="1"/>
          </p:cNvSpPr>
          <p:nvPr>
            <p:ph type="title"/>
          </p:nvPr>
        </p:nvSpPr>
        <p:spPr/>
        <p:txBody>
          <a:bodyPr/>
          <a:lstStyle/>
          <a:p>
            <a:r>
              <a:rPr lang="en-US" sz="4400" dirty="0"/>
              <a:t>What are updated options for 3</a:t>
            </a:r>
            <a:r>
              <a:rPr lang="en-US" sz="4400" baseline="30000" dirty="0"/>
              <a:t>rd </a:t>
            </a:r>
            <a:r>
              <a:rPr lang="en-US" sz="4400" dirty="0"/>
              <a:t>line FL?</a:t>
            </a:r>
          </a:p>
        </p:txBody>
      </p:sp>
    </p:spTree>
    <p:extLst>
      <p:ext uri="{BB962C8B-B14F-4D97-AF65-F5344CB8AC3E}">
        <p14:creationId xmlns:p14="http://schemas.microsoft.com/office/powerpoint/2010/main" val="419221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BE7EB2C-132A-5339-57E9-868517A72E92}"/>
              </a:ext>
            </a:extLst>
          </p:cNvPr>
          <p:cNvSpPr>
            <a:spLocks noGrp="1"/>
          </p:cNvSpPr>
          <p:nvPr>
            <p:ph type="title"/>
          </p:nvPr>
        </p:nvSpPr>
        <p:spPr/>
        <p:txBody>
          <a:bodyPr/>
          <a:lstStyle/>
          <a:p>
            <a:r>
              <a:rPr lang="en-US" dirty="0"/>
              <a:t>Bispecific Antibody Update at EHA 2025</a:t>
            </a:r>
          </a:p>
        </p:txBody>
      </p:sp>
      <p:sp>
        <p:nvSpPr>
          <p:cNvPr id="6" name="Content Placeholder 5">
            <a:extLst>
              <a:ext uri="{FF2B5EF4-FFF2-40B4-BE49-F238E27FC236}">
                <a16:creationId xmlns:a16="http://schemas.microsoft.com/office/drawing/2014/main" id="{17FAE816-DE73-8EA3-8A86-B8D987B88DB9}"/>
              </a:ext>
            </a:extLst>
          </p:cNvPr>
          <p:cNvSpPr>
            <a:spLocks noGrp="1"/>
          </p:cNvSpPr>
          <p:nvPr>
            <p:ph idx="1"/>
          </p:nvPr>
        </p:nvSpPr>
        <p:spPr>
          <a:xfrm>
            <a:off x="147458" y="2145255"/>
            <a:ext cx="5498440" cy="2780675"/>
          </a:xfrm>
        </p:spPr>
        <p:txBody>
          <a:bodyPr/>
          <a:lstStyle/>
          <a:p>
            <a:pPr marL="457200" indent="-457200">
              <a:buFont typeface="Arial" panose="020B0604020202020204" pitchFamily="34" charset="0"/>
              <a:buChar char="•"/>
            </a:pPr>
            <a:r>
              <a:rPr lang="en-US" sz="2400" dirty="0"/>
              <a:t>Phase 2 dose expansion cohort</a:t>
            </a:r>
          </a:p>
          <a:p>
            <a:pPr marL="457200" indent="-457200">
              <a:buFont typeface="Arial" panose="020B0604020202020204" pitchFamily="34" charset="0"/>
              <a:buChar char="•"/>
            </a:pPr>
            <a:r>
              <a:rPr lang="en-US" sz="2400" dirty="0"/>
              <a:t>94 patients enrolled</a:t>
            </a:r>
          </a:p>
          <a:p>
            <a:pPr marL="457200" indent="-457200">
              <a:buFont typeface="Arial" panose="020B0604020202020204" pitchFamily="34" charset="0"/>
              <a:buChar char="•"/>
            </a:pPr>
            <a:r>
              <a:rPr lang="en-US" sz="2400" dirty="0"/>
              <a:t>47% double refractory, 44% POD24 from start of first-line treatment</a:t>
            </a:r>
          </a:p>
          <a:p>
            <a:pPr marL="457200" indent="-457200">
              <a:buFont typeface="Arial" panose="020B0604020202020204" pitchFamily="34" charset="0"/>
              <a:buChar char="•"/>
            </a:pPr>
            <a:r>
              <a:rPr lang="en-US" sz="2400" dirty="0"/>
              <a:t>30% elevated LDH</a:t>
            </a:r>
          </a:p>
          <a:p>
            <a:pPr marL="457200" indent="-457200">
              <a:buFont typeface="Arial" panose="020B0604020202020204" pitchFamily="34" charset="0"/>
              <a:buChar char="•"/>
            </a:pPr>
            <a:r>
              <a:rPr lang="en-US" sz="2400" dirty="0"/>
              <a:t>23% with bulky disease (&gt;7cm)</a:t>
            </a:r>
          </a:p>
        </p:txBody>
      </p:sp>
      <p:pic>
        <p:nvPicPr>
          <p:cNvPr id="11" name="Picture 10">
            <a:extLst>
              <a:ext uri="{FF2B5EF4-FFF2-40B4-BE49-F238E27FC236}">
                <a16:creationId xmlns:a16="http://schemas.microsoft.com/office/drawing/2014/main" id="{F7E5029D-DD85-C864-91C3-4F59231A4819}"/>
              </a:ext>
            </a:extLst>
          </p:cNvPr>
          <p:cNvPicPr>
            <a:picLocks noChangeAspect="1"/>
          </p:cNvPicPr>
          <p:nvPr/>
        </p:nvPicPr>
        <p:blipFill>
          <a:blip r:embed="rId2"/>
          <a:stretch>
            <a:fillRect/>
          </a:stretch>
        </p:blipFill>
        <p:spPr>
          <a:xfrm>
            <a:off x="5697700" y="1103971"/>
            <a:ext cx="6346842" cy="4863245"/>
          </a:xfrm>
          <a:prstGeom prst="rect">
            <a:avLst/>
          </a:prstGeom>
        </p:spPr>
      </p:pic>
      <p:sp>
        <p:nvSpPr>
          <p:cNvPr id="16" name="TextBox 15">
            <a:extLst>
              <a:ext uri="{FF2B5EF4-FFF2-40B4-BE49-F238E27FC236}">
                <a16:creationId xmlns:a16="http://schemas.microsoft.com/office/drawing/2014/main" id="{DA761AA7-B81D-DAE8-5656-D918FF9F7ACB}"/>
              </a:ext>
            </a:extLst>
          </p:cNvPr>
          <p:cNvSpPr txBox="1"/>
          <p:nvPr/>
        </p:nvSpPr>
        <p:spPr>
          <a:xfrm>
            <a:off x="273756" y="1380055"/>
            <a:ext cx="3263923"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Mosunetuzumab</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44EFD73-232A-1530-9D08-B5EF300342C5}"/>
              </a:ext>
            </a:extLst>
          </p:cNvPr>
          <p:cNvSpPr txBox="1">
            <a:spLocks/>
          </p:cNvSpPr>
          <p:nvPr/>
        </p:nvSpPr>
        <p:spPr>
          <a:xfrm>
            <a:off x="2632605" y="6280634"/>
            <a:ext cx="6691276" cy="51351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j-cs"/>
              </a:rPr>
              <a:t>EHA 2025; Abstract PS1872. Hess G et al. </a:t>
            </a:r>
            <a:b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j-cs"/>
              </a:rPr>
            </a:br>
            <a:endPar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4012107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7190546-0DFB-60E5-433B-590CC981B399}"/>
              </a:ext>
            </a:extLst>
          </p:cNvPr>
          <p:cNvSpPr>
            <a:spLocks noGrp="1"/>
          </p:cNvSpPr>
          <p:nvPr>
            <p:ph type="title"/>
          </p:nvPr>
        </p:nvSpPr>
        <p:spPr>
          <a:xfrm>
            <a:off x="264160" y="312235"/>
            <a:ext cx="11588750" cy="791736"/>
          </a:xfrm>
        </p:spPr>
        <p:txBody>
          <a:bodyPr/>
          <a:lstStyle/>
          <a:p>
            <a:r>
              <a:rPr lang="en-US" dirty="0"/>
              <a:t>Efficacy Outcomes in Overall and High-Risk Population</a:t>
            </a:r>
          </a:p>
        </p:txBody>
      </p:sp>
      <p:pic>
        <p:nvPicPr>
          <p:cNvPr id="1026" name="Picture 2" descr="A table with numbers and symbols&#10;&#10;Description automatically generated">
            <a:extLst>
              <a:ext uri="{FF2B5EF4-FFF2-40B4-BE49-F238E27FC236}">
                <a16:creationId xmlns:a16="http://schemas.microsoft.com/office/drawing/2014/main" id="{801A6400-BABF-22B6-93C0-62F9E44A309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708" b="20269"/>
          <a:stretch/>
        </p:blipFill>
        <p:spPr bwMode="auto">
          <a:xfrm>
            <a:off x="264161" y="1346005"/>
            <a:ext cx="11927839" cy="4740001"/>
          </a:xfrm>
          <a:prstGeom prst="rect">
            <a:avLst/>
          </a:prstGeom>
          <a:solidFill>
            <a:srgbClr val="FFFFFF"/>
          </a:solidFill>
        </p:spPr>
      </p:pic>
      <p:sp>
        <p:nvSpPr>
          <p:cNvPr id="3" name="Rectangle 2">
            <a:extLst>
              <a:ext uri="{FF2B5EF4-FFF2-40B4-BE49-F238E27FC236}">
                <a16:creationId xmlns:a16="http://schemas.microsoft.com/office/drawing/2014/main" id="{6BD4147C-58A1-3919-6031-C795C1D94E4C}"/>
              </a:ext>
            </a:extLst>
          </p:cNvPr>
          <p:cNvSpPr/>
          <p:nvPr/>
        </p:nvSpPr>
        <p:spPr>
          <a:xfrm>
            <a:off x="2533337" y="2398426"/>
            <a:ext cx="8709285" cy="5396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8E5FC7E-0597-034C-DF5D-E93CCC0D9CB2}"/>
              </a:ext>
            </a:extLst>
          </p:cNvPr>
          <p:cNvSpPr/>
          <p:nvPr/>
        </p:nvSpPr>
        <p:spPr>
          <a:xfrm>
            <a:off x="2533336" y="5287142"/>
            <a:ext cx="8949130" cy="5396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35106212-EA2B-44D7-E062-90E0D03E2C87}"/>
              </a:ext>
            </a:extLst>
          </p:cNvPr>
          <p:cNvSpPr/>
          <p:nvPr/>
        </p:nvSpPr>
        <p:spPr>
          <a:xfrm>
            <a:off x="2533336" y="4184753"/>
            <a:ext cx="8709285" cy="5396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7331356-42F0-74FA-52ED-E96EB3CFA078}"/>
              </a:ext>
            </a:extLst>
          </p:cNvPr>
          <p:cNvSpPr txBox="1">
            <a:spLocks/>
          </p:cNvSpPr>
          <p:nvPr/>
        </p:nvSpPr>
        <p:spPr>
          <a:xfrm>
            <a:off x="2632605" y="6280634"/>
            <a:ext cx="6691276" cy="51351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j-cs"/>
              </a:rPr>
              <a:t>EHA 2025; Abstract PS1872. Hess G et al. </a:t>
            </a:r>
            <a:b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j-cs"/>
              </a:rPr>
            </a:br>
            <a:endPar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23043715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1F60-4E89-A5BC-B3E8-E3D018CF5664}"/>
              </a:ext>
            </a:extLst>
          </p:cNvPr>
          <p:cNvSpPr>
            <a:spLocks noGrp="1"/>
          </p:cNvSpPr>
          <p:nvPr>
            <p:ph type="title"/>
          </p:nvPr>
        </p:nvSpPr>
        <p:spPr/>
        <p:txBody>
          <a:bodyPr/>
          <a:lstStyle/>
          <a:p>
            <a:r>
              <a:rPr lang="en-US" dirty="0"/>
              <a:t>Safety</a:t>
            </a:r>
          </a:p>
        </p:txBody>
      </p:sp>
      <p:sp>
        <p:nvSpPr>
          <p:cNvPr id="5" name="Content Placeholder 4">
            <a:extLst>
              <a:ext uri="{FF2B5EF4-FFF2-40B4-BE49-F238E27FC236}">
                <a16:creationId xmlns:a16="http://schemas.microsoft.com/office/drawing/2014/main" id="{AEA519EA-B27F-07F4-BAC0-6605ED8C09C6}"/>
              </a:ext>
            </a:extLst>
          </p:cNvPr>
          <p:cNvSpPr>
            <a:spLocks noGrp="1"/>
          </p:cNvSpPr>
          <p:nvPr>
            <p:ph idx="1"/>
          </p:nvPr>
        </p:nvSpPr>
        <p:spPr>
          <a:xfrm>
            <a:off x="1878288" y="5357814"/>
            <a:ext cx="9974622" cy="791736"/>
          </a:xfrm>
        </p:spPr>
        <p:txBody>
          <a:bodyPr/>
          <a:lstStyle/>
          <a:p>
            <a:pPr marL="457200" indent="-457200">
              <a:buFont typeface="Arial" panose="020B0604020202020204" pitchFamily="34" charset="0"/>
              <a:buChar char="•"/>
            </a:pPr>
            <a:r>
              <a:rPr lang="en-US" sz="2400" dirty="0"/>
              <a:t>Infections occurred in &gt; 50% of patients, mostly viral  </a:t>
            </a:r>
          </a:p>
          <a:p>
            <a:pPr marL="457200" indent="-457200">
              <a:buFont typeface="Arial" panose="020B0604020202020204" pitchFamily="34" charset="0"/>
              <a:buChar char="•"/>
            </a:pPr>
            <a:r>
              <a:rPr lang="en-US" sz="2400" dirty="0"/>
              <a:t>Grade 5 events (3%) were COVID related</a:t>
            </a:r>
          </a:p>
        </p:txBody>
      </p:sp>
      <p:pic>
        <p:nvPicPr>
          <p:cNvPr id="6" name="Picture 5">
            <a:extLst>
              <a:ext uri="{FF2B5EF4-FFF2-40B4-BE49-F238E27FC236}">
                <a16:creationId xmlns:a16="http://schemas.microsoft.com/office/drawing/2014/main" id="{0B2E596E-13E5-F80B-F366-0115C28042E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7303"/>
          <a:stretch/>
        </p:blipFill>
        <p:spPr>
          <a:xfrm>
            <a:off x="1929422" y="190206"/>
            <a:ext cx="9677348" cy="5167608"/>
          </a:xfrm>
          <a:prstGeom prst="rect">
            <a:avLst/>
          </a:prstGeom>
        </p:spPr>
      </p:pic>
      <p:sp>
        <p:nvSpPr>
          <p:cNvPr id="3" name="Title 1">
            <a:extLst>
              <a:ext uri="{FF2B5EF4-FFF2-40B4-BE49-F238E27FC236}">
                <a16:creationId xmlns:a16="http://schemas.microsoft.com/office/drawing/2014/main" id="{38FAAAC0-5DFA-7191-2D1F-4A7B5F670D46}"/>
              </a:ext>
            </a:extLst>
          </p:cNvPr>
          <p:cNvSpPr txBox="1">
            <a:spLocks/>
          </p:cNvSpPr>
          <p:nvPr/>
        </p:nvSpPr>
        <p:spPr>
          <a:xfrm>
            <a:off x="2632605" y="6280634"/>
            <a:ext cx="6691276" cy="51351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j-cs"/>
              </a:rPr>
              <a:t>EHA 2025; Abstract PS1872. Hess G et al. </a:t>
            </a:r>
            <a:b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j-cs"/>
              </a:rPr>
            </a:br>
            <a:endPar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664958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79B66F-FEF9-1796-1F9B-A39F3394D89C}"/>
              </a:ext>
            </a:extLst>
          </p:cNvPr>
          <p:cNvPicPr>
            <a:picLocks noChangeAspect="1"/>
          </p:cNvPicPr>
          <p:nvPr/>
        </p:nvPicPr>
        <p:blipFill>
          <a:blip r:embed="rId3"/>
          <a:stretch>
            <a:fillRect/>
          </a:stretch>
        </p:blipFill>
        <p:spPr>
          <a:xfrm>
            <a:off x="5880233" y="172387"/>
            <a:ext cx="5684850" cy="2810972"/>
          </a:xfrm>
          <a:prstGeom prst="rect">
            <a:avLst/>
          </a:prstGeom>
        </p:spPr>
      </p:pic>
      <p:sp>
        <p:nvSpPr>
          <p:cNvPr id="6" name="TextBox 5">
            <a:extLst>
              <a:ext uri="{FF2B5EF4-FFF2-40B4-BE49-F238E27FC236}">
                <a16:creationId xmlns:a16="http://schemas.microsoft.com/office/drawing/2014/main" id="{F97FF57E-5FD8-9BF1-2646-573CA38BF152}"/>
              </a:ext>
            </a:extLst>
          </p:cNvPr>
          <p:cNvSpPr txBox="1"/>
          <p:nvPr/>
        </p:nvSpPr>
        <p:spPr>
          <a:xfrm>
            <a:off x="3604276" y="6316281"/>
            <a:ext cx="49834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PF881; Vitolo U et al.</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8" name="Content Placeholder 7">
            <a:extLst>
              <a:ext uri="{FF2B5EF4-FFF2-40B4-BE49-F238E27FC236}">
                <a16:creationId xmlns:a16="http://schemas.microsoft.com/office/drawing/2014/main" id="{39B25C81-2921-F8E2-5F85-BB7EE5D5401C}"/>
              </a:ext>
            </a:extLst>
          </p:cNvPr>
          <p:cNvSpPr>
            <a:spLocks noGrp="1"/>
          </p:cNvSpPr>
          <p:nvPr>
            <p:ph idx="1"/>
          </p:nvPr>
        </p:nvSpPr>
        <p:spPr>
          <a:xfrm>
            <a:off x="117111" y="936745"/>
            <a:ext cx="5264357" cy="2133600"/>
          </a:xfrm>
        </p:spPr>
        <p:txBody>
          <a:bodyPr/>
          <a:lstStyle/>
          <a:p>
            <a:pPr marL="457200" indent="-457200">
              <a:buFont typeface="Arial" panose="020B0604020202020204" pitchFamily="34" charset="0"/>
              <a:buChar char="•"/>
            </a:pPr>
            <a:r>
              <a:rPr lang="en-US" sz="2600" dirty="0"/>
              <a:t>3-year follow up from 2 pooled cohorts (N=149) and C1 optimization group (N=86)</a:t>
            </a:r>
          </a:p>
          <a:p>
            <a:pPr marL="457200" indent="-457200">
              <a:buFont typeface="Arial" panose="020B0604020202020204" pitchFamily="34" charset="0"/>
              <a:buChar char="•"/>
            </a:pPr>
            <a:r>
              <a:rPr lang="en-US" sz="2600" dirty="0"/>
              <a:t>Exploratory outcomes in patients stopping early in CR</a:t>
            </a:r>
          </a:p>
          <a:p>
            <a:pPr marL="457200" indent="-457200">
              <a:buFont typeface="Arial" panose="020B0604020202020204" pitchFamily="34" charset="0"/>
              <a:buChar char="•"/>
            </a:pPr>
            <a:endParaRPr lang="en-US" sz="2600" dirty="0"/>
          </a:p>
        </p:txBody>
      </p:sp>
      <p:pic>
        <p:nvPicPr>
          <p:cNvPr id="11" name="Picture 10">
            <a:extLst>
              <a:ext uri="{FF2B5EF4-FFF2-40B4-BE49-F238E27FC236}">
                <a16:creationId xmlns:a16="http://schemas.microsoft.com/office/drawing/2014/main" id="{3CC5D78F-214C-FD64-6DF6-6356B4510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b="24110"/>
          <a:stretch/>
        </p:blipFill>
        <p:spPr>
          <a:xfrm>
            <a:off x="626917" y="2983359"/>
            <a:ext cx="9765326" cy="2991978"/>
          </a:xfrm>
          <a:prstGeom prst="rect">
            <a:avLst/>
          </a:prstGeom>
        </p:spPr>
      </p:pic>
      <p:sp>
        <p:nvSpPr>
          <p:cNvPr id="12" name="TextBox 11">
            <a:extLst>
              <a:ext uri="{FF2B5EF4-FFF2-40B4-BE49-F238E27FC236}">
                <a16:creationId xmlns:a16="http://schemas.microsoft.com/office/drawing/2014/main" id="{CD788714-C98B-E60E-F929-5A3EA823E92C}"/>
              </a:ext>
            </a:extLst>
          </p:cNvPr>
          <p:cNvSpPr txBox="1"/>
          <p:nvPr/>
        </p:nvSpPr>
        <p:spPr>
          <a:xfrm>
            <a:off x="410854" y="322910"/>
            <a:ext cx="3263923"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Epcoritamab</a:t>
            </a:r>
          </a:p>
        </p:txBody>
      </p:sp>
    </p:spTree>
    <p:extLst>
      <p:ext uri="{BB962C8B-B14F-4D97-AF65-F5344CB8AC3E}">
        <p14:creationId xmlns:p14="http://schemas.microsoft.com/office/powerpoint/2010/main" val="15749135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6953-B5FC-8CA9-2677-78B037205C33}"/>
              </a:ext>
            </a:extLst>
          </p:cNvPr>
          <p:cNvSpPr>
            <a:spLocks noGrp="1"/>
          </p:cNvSpPr>
          <p:nvPr>
            <p:ph type="title"/>
          </p:nvPr>
        </p:nvSpPr>
        <p:spPr/>
        <p:txBody>
          <a:bodyPr/>
          <a:lstStyle/>
          <a:p>
            <a:r>
              <a:rPr lang="en-US" dirty="0"/>
              <a:t>Updated Outcomes with Epcoritamab</a:t>
            </a:r>
          </a:p>
        </p:txBody>
      </p:sp>
      <p:pic>
        <p:nvPicPr>
          <p:cNvPr id="7" name="Picture 6">
            <a:extLst>
              <a:ext uri="{FF2B5EF4-FFF2-40B4-BE49-F238E27FC236}">
                <a16:creationId xmlns:a16="http://schemas.microsoft.com/office/drawing/2014/main" id="{B8EAE7A8-DC89-4D45-5703-450FD904A6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1858" y="1103970"/>
            <a:ext cx="5867400" cy="3544229"/>
          </a:xfrm>
          <a:prstGeom prst="rect">
            <a:avLst/>
          </a:prstGeom>
        </p:spPr>
      </p:pic>
      <p:pic>
        <p:nvPicPr>
          <p:cNvPr id="8" name="Picture 7">
            <a:extLst>
              <a:ext uri="{FF2B5EF4-FFF2-40B4-BE49-F238E27FC236}">
                <a16:creationId xmlns:a16="http://schemas.microsoft.com/office/drawing/2014/main" id="{97783D53-4306-A1DC-ED06-2D1F448B23C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172744" y="1103970"/>
            <a:ext cx="5981607" cy="3544229"/>
          </a:xfrm>
          <a:prstGeom prst="rect">
            <a:avLst/>
          </a:prstGeom>
        </p:spPr>
      </p:pic>
      <p:sp>
        <p:nvSpPr>
          <p:cNvPr id="9" name="TextBox 8">
            <a:extLst>
              <a:ext uri="{FF2B5EF4-FFF2-40B4-BE49-F238E27FC236}">
                <a16:creationId xmlns:a16="http://schemas.microsoft.com/office/drawing/2014/main" id="{575094D8-E133-3222-EA09-ABF582E95D3C}"/>
              </a:ext>
            </a:extLst>
          </p:cNvPr>
          <p:cNvSpPr txBox="1"/>
          <p:nvPr/>
        </p:nvSpPr>
        <p:spPr>
          <a:xfrm>
            <a:off x="12700" y="5065699"/>
            <a:ext cx="1215435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35 patients discontinued treatment in CR without PD/death: 16 from AE, 9 patient decision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94% (33/35) had sustained CR on subsequent scan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Median time in CR after treatment discontinuation: 13 months (2 patients had PD) </a:t>
            </a:r>
          </a:p>
        </p:txBody>
      </p:sp>
      <p:sp>
        <p:nvSpPr>
          <p:cNvPr id="3" name="TextBox 2">
            <a:extLst>
              <a:ext uri="{FF2B5EF4-FFF2-40B4-BE49-F238E27FC236}">
                <a16:creationId xmlns:a16="http://schemas.microsoft.com/office/drawing/2014/main" id="{00742F43-B12F-58EF-887A-3147041ED0F2}"/>
              </a:ext>
            </a:extLst>
          </p:cNvPr>
          <p:cNvSpPr txBox="1"/>
          <p:nvPr/>
        </p:nvSpPr>
        <p:spPr>
          <a:xfrm>
            <a:off x="3604276" y="6316281"/>
            <a:ext cx="49834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 Abstract PF881; Vitolo U et al.</a:t>
            </a:r>
            <a:endParaRPr kumimoji="0" lang="en-US" sz="18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15252089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7506-59A5-798F-937B-70368CFD8B6F}"/>
              </a:ext>
            </a:extLst>
          </p:cNvPr>
          <p:cNvSpPr>
            <a:spLocks noGrp="1"/>
          </p:cNvSpPr>
          <p:nvPr>
            <p:ph type="title"/>
          </p:nvPr>
        </p:nvSpPr>
        <p:spPr/>
        <p:txBody>
          <a:bodyPr/>
          <a:lstStyle/>
          <a:p>
            <a:r>
              <a:rPr lang="en-US" dirty="0"/>
              <a:t>Updates to EPCORE FL-1 Study</a:t>
            </a:r>
          </a:p>
        </p:txBody>
      </p:sp>
      <p:sp>
        <p:nvSpPr>
          <p:cNvPr id="3" name="TextBox 2">
            <a:extLst>
              <a:ext uri="{FF2B5EF4-FFF2-40B4-BE49-F238E27FC236}">
                <a16:creationId xmlns:a16="http://schemas.microsoft.com/office/drawing/2014/main" id="{32C3D2CD-4D31-4D48-631C-3F48398CEFB2}"/>
              </a:ext>
            </a:extLst>
          </p:cNvPr>
          <p:cNvSpPr txBox="1"/>
          <p:nvPr/>
        </p:nvSpPr>
        <p:spPr>
          <a:xfrm>
            <a:off x="757238" y="1785938"/>
            <a:ext cx="101298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 EPCORE® FL-1 Clinical Trial Meets Dual Primary Endpoints in Patients with Relapsed/Refractory Follicular Lymphoma</a:t>
            </a:r>
          </a:p>
        </p:txBody>
      </p:sp>
      <p:sp>
        <p:nvSpPr>
          <p:cNvPr id="5" name="TextBox 4">
            <a:extLst>
              <a:ext uri="{FF2B5EF4-FFF2-40B4-BE49-F238E27FC236}">
                <a16:creationId xmlns:a16="http://schemas.microsoft.com/office/drawing/2014/main" id="{FD8AC4D3-A5C8-A6DB-9A95-6F2AE85F61CD}"/>
              </a:ext>
            </a:extLst>
          </p:cNvPr>
          <p:cNvSpPr txBox="1"/>
          <p:nvPr/>
        </p:nvSpPr>
        <p:spPr>
          <a:xfrm>
            <a:off x="1778795" y="6253377"/>
            <a:ext cx="770810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https://</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Arial" panose="020B0604020202020204" pitchFamily="34" charset="0"/>
              </a:rPr>
              <a:t>ir.genmab.com</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/news-releases/news-release-details/genmab-announces-phase-3-epcorer-fl-1-clinical-trial-met-dual</a:t>
            </a:r>
          </a:p>
        </p:txBody>
      </p:sp>
    </p:spTree>
    <p:extLst>
      <p:ext uri="{BB962C8B-B14F-4D97-AF65-F5344CB8AC3E}">
        <p14:creationId xmlns:p14="http://schemas.microsoft.com/office/powerpoint/2010/main" val="32826290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F9F5-8BE2-DE10-9E3B-AF1CA5F8DF0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A59A04-D0E2-D97E-C7A1-AE7B73032041}"/>
              </a:ext>
            </a:extLst>
          </p:cNvPr>
          <p:cNvSpPr txBox="1"/>
          <p:nvPr/>
        </p:nvSpPr>
        <p:spPr>
          <a:xfrm>
            <a:off x="1778795" y="6253377"/>
            <a:ext cx="770810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ASH 2023; Abstract 3053; Falchi L et al.</a:t>
            </a:r>
          </a:p>
        </p:txBody>
      </p:sp>
      <p:sp>
        <p:nvSpPr>
          <p:cNvPr id="8" name="Title 17">
            <a:extLst>
              <a:ext uri="{FF2B5EF4-FFF2-40B4-BE49-F238E27FC236}">
                <a16:creationId xmlns:a16="http://schemas.microsoft.com/office/drawing/2014/main" id="{CCDB50B1-3C57-5840-D2A5-66B528E2F87B}"/>
              </a:ext>
            </a:extLst>
          </p:cNvPr>
          <p:cNvSpPr>
            <a:spLocks noGrp="1"/>
          </p:cNvSpPr>
          <p:nvPr>
            <p:ph type="title"/>
          </p:nvPr>
        </p:nvSpPr>
        <p:spPr/>
        <p:txBody>
          <a:bodyPr vert="horz">
            <a:noAutofit/>
          </a:bodyPr>
          <a:lstStyle/>
          <a:p>
            <a:r>
              <a:rPr lang="en-US" sz="1800" b="1" dirty="0">
                <a:solidFill>
                  <a:schemeClr val="accent3"/>
                </a:solidFill>
              </a:rPr>
              <a:t>A Phase 3, Open-Label Study to Evaluate Safety and Efficacy of Epcoritamab in Combination With Rituximab and Lenalidomide (R</a:t>
            </a:r>
            <a:r>
              <a:rPr lang="en-US" sz="1800" b="1" baseline="30000" dirty="0">
                <a:solidFill>
                  <a:schemeClr val="accent3"/>
                </a:solidFill>
              </a:rPr>
              <a:t>2</a:t>
            </a:r>
            <a:r>
              <a:rPr lang="en-US" sz="1800" b="1" dirty="0">
                <a:solidFill>
                  <a:schemeClr val="accent3"/>
                </a:solidFill>
              </a:rPr>
              <a:t>) Compared to R</a:t>
            </a:r>
            <a:r>
              <a:rPr lang="en-US" sz="1800" b="1" baseline="30000" dirty="0">
                <a:solidFill>
                  <a:schemeClr val="accent3"/>
                </a:solidFill>
              </a:rPr>
              <a:t>2</a:t>
            </a:r>
            <a:r>
              <a:rPr lang="en-US" sz="1800" b="1" dirty="0">
                <a:solidFill>
                  <a:schemeClr val="accent3"/>
                </a:solidFill>
              </a:rPr>
              <a:t> in Subjects With Relapsed or Refractory Follicular Lymphoma (EPCORE FL-1)</a:t>
            </a:r>
          </a:p>
        </p:txBody>
      </p:sp>
      <p:pic>
        <p:nvPicPr>
          <p:cNvPr id="10" name="Picture 9" descr="A diagram of a cycle&#10;&#10;AI-generated content may be incorrect.">
            <a:extLst>
              <a:ext uri="{FF2B5EF4-FFF2-40B4-BE49-F238E27FC236}">
                <a16:creationId xmlns:a16="http://schemas.microsoft.com/office/drawing/2014/main" id="{36711C62-CA10-B6DB-E731-3B4C145E87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94963" y="2480578"/>
            <a:ext cx="9501188" cy="3643710"/>
          </a:xfrm>
          <a:prstGeom prst="rect">
            <a:avLst/>
          </a:prstGeom>
        </p:spPr>
      </p:pic>
      <p:sp>
        <p:nvSpPr>
          <p:cNvPr id="11" name="TextBox 10">
            <a:extLst>
              <a:ext uri="{FF2B5EF4-FFF2-40B4-BE49-F238E27FC236}">
                <a16:creationId xmlns:a16="http://schemas.microsoft.com/office/drawing/2014/main" id="{EEEBB2DD-FC19-59CA-2760-A4A438A7A735}"/>
              </a:ext>
            </a:extLst>
          </p:cNvPr>
          <p:cNvSpPr txBox="1"/>
          <p:nvPr/>
        </p:nvSpPr>
        <p:spPr>
          <a:xfrm>
            <a:off x="7663262" y="2598003"/>
            <a:ext cx="4352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a:ea typeface="MS PGothic" charset="0"/>
                <a:cs typeface="+mn-cs"/>
              </a:rPr>
              <a:t>Primary Endpoints</a:t>
            </a: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 BOR (CR or PR) per Lugano by IRC, PFS per Lugano by IRC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13" name="TextBox 12">
            <a:extLst>
              <a:ext uri="{FF2B5EF4-FFF2-40B4-BE49-F238E27FC236}">
                <a16:creationId xmlns:a16="http://schemas.microsoft.com/office/drawing/2014/main" id="{B8705B55-B81A-81E9-3002-191A61CDE30C}"/>
              </a:ext>
            </a:extLst>
          </p:cNvPr>
          <p:cNvSpPr txBox="1"/>
          <p:nvPr/>
        </p:nvSpPr>
        <p:spPr>
          <a:xfrm>
            <a:off x="162325" y="1233060"/>
            <a:ext cx="1142483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rPr>
              <a:t>NCT05409066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a:ea typeface="MS PGothic" charset="0"/>
                <a:cs typeface="+mn-cs"/>
              </a:rPr>
              <a:t>Key Inclusion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2L+ FL ≥1 prior treatment including an anti-CD20 </a:t>
            </a:r>
            <a:r>
              <a:rPr kumimoji="0" lang="en-US" sz="16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mAb</a:t>
            </a: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 in combination with chemotherapy (not refractory to lenalidomide; no lenalidomide within 12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Histologically confirmed CD20+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Grade 1-3a, Stage II-IV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ECOG PS 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1844857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2F53-B8A4-4544-8C18-F4F163F44851}"/>
              </a:ext>
            </a:extLst>
          </p:cNvPr>
          <p:cNvSpPr>
            <a:spLocks noGrp="1"/>
          </p:cNvSpPr>
          <p:nvPr>
            <p:ph type="ctrTitle"/>
          </p:nvPr>
        </p:nvSpPr>
        <p:spPr>
          <a:xfrm>
            <a:off x="736023" y="1255325"/>
            <a:ext cx="10480619" cy="1692247"/>
          </a:xfrm>
        </p:spPr>
        <p:txBody>
          <a:bodyPr>
            <a:noAutofit/>
          </a:bodyPr>
          <a:lstStyle/>
          <a:p>
            <a:r>
              <a:rPr lang="en-US" sz="3200" dirty="0"/>
              <a:t>Phase 2 ELARA Trial 4-year Update: Clinical Outcomes of Tisagenlecleucel in Patients With High-Risk Relapsed/Refractory Follicular Lymphoma</a:t>
            </a:r>
          </a:p>
        </p:txBody>
      </p:sp>
      <p:sp>
        <p:nvSpPr>
          <p:cNvPr id="9" name="Slide Number Placeholder 8">
            <a:extLst>
              <a:ext uri="{FF2B5EF4-FFF2-40B4-BE49-F238E27FC236}">
                <a16:creationId xmlns:a16="http://schemas.microsoft.com/office/drawing/2014/main" id="{40407080-D60D-409A-8337-A7EFF0CF8F91}"/>
              </a:ext>
            </a:extLst>
          </p:cNvPr>
          <p:cNvSpPr>
            <a:spLocks noGrp="1"/>
          </p:cNvSpPr>
          <p:nvPr>
            <p:ph type="sldNum" sz="quarter" idx="12"/>
          </p:nvPr>
        </p:nvSpPr>
        <p:spPr>
          <a:xfrm>
            <a:off x="11536219" y="6348846"/>
            <a:ext cx="482600" cy="37263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009FEC-A01C-EB4F-9AED-98C23E3BD7AC}"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S PGothic"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mn-cs"/>
            </a:endParaRPr>
          </a:p>
        </p:txBody>
      </p:sp>
      <p:sp>
        <p:nvSpPr>
          <p:cNvPr id="12" name="Text Placeholder 11">
            <a:extLst>
              <a:ext uri="{FF2B5EF4-FFF2-40B4-BE49-F238E27FC236}">
                <a16:creationId xmlns:a16="http://schemas.microsoft.com/office/drawing/2014/main" id="{FFC22C13-9208-4617-A143-83002A9D6A19}"/>
              </a:ext>
            </a:extLst>
          </p:cNvPr>
          <p:cNvSpPr>
            <a:spLocks noGrp="1"/>
          </p:cNvSpPr>
          <p:nvPr>
            <p:ph type="body" sz="quarter" idx="13"/>
          </p:nvPr>
        </p:nvSpPr>
        <p:spPr>
          <a:xfrm>
            <a:off x="736023" y="3080042"/>
            <a:ext cx="10568063" cy="1631487"/>
          </a:xfrm>
        </p:spPr>
        <p:txBody>
          <a:bodyPr>
            <a:noAutofit/>
          </a:bodyPr>
          <a:lstStyle/>
          <a:p>
            <a:pPr>
              <a:spcAft>
                <a:spcPts val="1581"/>
              </a:spcAft>
            </a:pPr>
            <a:r>
              <a:rPr lang="en-US" sz="1600" b="1" u="sng" spc="-93" dirty="0">
                <a:solidFill>
                  <a:srgbClr val="FFFFFF"/>
                </a:solidFill>
              </a:rPr>
              <a:t>Catherine Thieblemont, MD</a:t>
            </a:r>
            <a:r>
              <a:rPr lang="en-US" sz="1600" b="1" u="sng" spc="-93" baseline="30000" dirty="0">
                <a:solidFill>
                  <a:srgbClr val="FFFFFF"/>
                </a:solidFill>
              </a:rPr>
              <a:t>1</a:t>
            </a:r>
            <a:r>
              <a:rPr lang="en-US" sz="1600" spc="-93" dirty="0">
                <a:solidFill>
                  <a:srgbClr val="FFFFFF"/>
                </a:solidFill>
              </a:rPr>
              <a:t>; Martin Dreyling, MD</a:t>
            </a:r>
            <a:r>
              <a:rPr lang="en-US" sz="1600" spc="-93" baseline="30000" dirty="0">
                <a:solidFill>
                  <a:srgbClr val="FFFFFF"/>
                </a:solidFill>
              </a:rPr>
              <a:t>2</a:t>
            </a:r>
            <a:r>
              <a:rPr lang="en-US" sz="1600" spc="-93" dirty="0">
                <a:solidFill>
                  <a:srgbClr val="FFFFFF"/>
                </a:solidFill>
              </a:rPr>
              <a:t>; Michael J. Dickinson, MBBS, D Med Sci, FRACP, FRCPA</a:t>
            </a:r>
            <a:r>
              <a:rPr lang="en-US" sz="1600" spc="-93" baseline="30000" dirty="0">
                <a:solidFill>
                  <a:srgbClr val="FFFFFF"/>
                </a:solidFill>
              </a:rPr>
              <a:t>3</a:t>
            </a:r>
            <a:r>
              <a:rPr lang="en-US" sz="1600" spc="-93" dirty="0">
                <a:solidFill>
                  <a:srgbClr val="FFFFFF"/>
                </a:solidFill>
              </a:rPr>
              <a:t>; Joaquin Martinez-Lopez, MD, PhD</a:t>
            </a:r>
            <a:r>
              <a:rPr lang="en-US" sz="1600" spc="-93" baseline="30000" dirty="0">
                <a:solidFill>
                  <a:srgbClr val="FFFFFF"/>
                </a:solidFill>
              </a:rPr>
              <a:t>4</a:t>
            </a:r>
            <a:r>
              <a:rPr lang="en-US" sz="1600" spc="-93" dirty="0">
                <a:solidFill>
                  <a:srgbClr val="FFFFFF"/>
                </a:solidFill>
              </a:rPr>
              <a:t>; Arne Kolstad, MD, PhD</a:t>
            </a:r>
            <a:r>
              <a:rPr lang="en-US" sz="1600" spc="-93" baseline="30000" dirty="0">
                <a:solidFill>
                  <a:srgbClr val="FFFFFF"/>
                </a:solidFill>
              </a:rPr>
              <a:t>5</a:t>
            </a:r>
            <a:r>
              <a:rPr lang="en-US" sz="1600" spc="-93" dirty="0">
                <a:solidFill>
                  <a:srgbClr val="FFFFFF"/>
                </a:solidFill>
              </a:rPr>
              <a:t>; Jason Butler, MBBS</a:t>
            </a:r>
            <a:r>
              <a:rPr lang="en-US" sz="1600" spc="-93" baseline="30000" dirty="0">
                <a:solidFill>
                  <a:srgbClr val="FFFFFF"/>
                </a:solidFill>
              </a:rPr>
              <a:t>6</a:t>
            </a:r>
            <a:r>
              <a:rPr lang="en-US" sz="1600" spc="-93" dirty="0">
                <a:solidFill>
                  <a:srgbClr val="FFFFFF"/>
                </a:solidFill>
              </a:rPr>
              <a:t>; Monalisa Ghosh, MD</a:t>
            </a:r>
            <a:r>
              <a:rPr lang="en-US" sz="1600" spc="-93" baseline="30000" dirty="0">
                <a:solidFill>
                  <a:srgbClr val="FFFFFF"/>
                </a:solidFill>
              </a:rPr>
              <a:t>7</a:t>
            </a:r>
            <a:r>
              <a:rPr lang="en-US" sz="1600" spc="-93" dirty="0">
                <a:solidFill>
                  <a:srgbClr val="FFFFFF"/>
                </a:solidFill>
              </a:rPr>
              <a:t>; Leslie L. Popplewell, MD, FACP, MPH</a:t>
            </a:r>
            <a:r>
              <a:rPr lang="en-US" sz="1600" spc="-93" baseline="30000" dirty="0">
                <a:solidFill>
                  <a:srgbClr val="FFFFFF"/>
                </a:solidFill>
              </a:rPr>
              <a:t>8</a:t>
            </a:r>
            <a:r>
              <a:rPr lang="en-US" sz="1600" spc="-93" dirty="0">
                <a:solidFill>
                  <a:srgbClr val="FFFFFF"/>
                </a:solidFill>
              </a:rPr>
              <a:t>; Julio C. Chavez, MD</a:t>
            </a:r>
            <a:r>
              <a:rPr lang="en-US" sz="1600" spc="-93" baseline="30000" dirty="0">
                <a:solidFill>
                  <a:srgbClr val="FFFFFF"/>
                </a:solidFill>
              </a:rPr>
              <a:t>9</a:t>
            </a:r>
            <a:r>
              <a:rPr lang="en-US" sz="1600" spc="-93" dirty="0">
                <a:solidFill>
                  <a:srgbClr val="FFFFFF"/>
                </a:solidFill>
              </a:rPr>
              <a:t>; Emmanuel Bachy, MD, PhD</a:t>
            </a:r>
            <a:r>
              <a:rPr lang="en-US" sz="1600" spc="-93" baseline="30000" dirty="0">
                <a:solidFill>
                  <a:srgbClr val="FFFFFF"/>
                </a:solidFill>
              </a:rPr>
              <a:t>10</a:t>
            </a:r>
            <a:r>
              <a:rPr lang="en-US" sz="1600" spc="-93" dirty="0">
                <a:solidFill>
                  <a:srgbClr val="FFFFFF"/>
                </a:solidFill>
              </a:rPr>
              <a:t>; Koji Kato, MD, PhD</a:t>
            </a:r>
            <a:r>
              <a:rPr lang="en-US" sz="1600" spc="-93" baseline="30000" dirty="0">
                <a:solidFill>
                  <a:srgbClr val="FFFFFF"/>
                </a:solidFill>
              </a:rPr>
              <a:t>11</a:t>
            </a:r>
            <a:r>
              <a:rPr lang="en-US" sz="1600" spc="-93" dirty="0">
                <a:solidFill>
                  <a:srgbClr val="FFFFFF"/>
                </a:solidFill>
              </a:rPr>
              <a:t>; Hideo Harigae, MD, PhD</a:t>
            </a:r>
            <a:r>
              <a:rPr lang="en-US" sz="1600" spc="-93" baseline="30000" dirty="0">
                <a:solidFill>
                  <a:srgbClr val="FFFFFF"/>
                </a:solidFill>
              </a:rPr>
              <a:t>12</a:t>
            </a:r>
            <a:r>
              <a:rPr lang="en-US" sz="1600" spc="-93" dirty="0">
                <a:solidFill>
                  <a:srgbClr val="FFFFFF"/>
                </a:solidFill>
              </a:rPr>
              <a:t>; Marie José Kersten, MD, PhD</a:t>
            </a:r>
            <a:r>
              <a:rPr lang="en-US" sz="1600" spc="-93" baseline="30000" dirty="0">
                <a:solidFill>
                  <a:srgbClr val="FFFFFF"/>
                </a:solidFill>
              </a:rPr>
              <a:t>13</a:t>
            </a:r>
            <a:r>
              <a:rPr lang="en-US" sz="1600" spc="-93" dirty="0">
                <a:solidFill>
                  <a:srgbClr val="FFFFFF"/>
                </a:solidFill>
              </a:rPr>
              <a:t>; Charalambos Andreadis, MD, MS</a:t>
            </a:r>
            <a:r>
              <a:rPr lang="en-US" sz="1600" spc="-93" baseline="30000" dirty="0">
                <a:solidFill>
                  <a:srgbClr val="FFFFFF"/>
                </a:solidFill>
              </a:rPr>
              <a:t>14</a:t>
            </a:r>
            <a:r>
              <a:rPr lang="en-US" sz="1600" spc="-93" dirty="0">
                <a:solidFill>
                  <a:srgbClr val="FFFFFF"/>
                </a:solidFill>
              </a:rPr>
              <a:t>; Peter A. Riedell, MD</a:t>
            </a:r>
            <a:r>
              <a:rPr lang="en-US" sz="1600" spc="-93" baseline="30000" dirty="0">
                <a:solidFill>
                  <a:srgbClr val="FFFFFF"/>
                </a:solidFill>
              </a:rPr>
              <a:t>15</a:t>
            </a:r>
            <a:r>
              <a:rPr lang="en-US" sz="1600" spc="-93" dirty="0">
                <a:solidFill>
                  <a:srgbClr val="FFFFFF"/>
                </a:solidFill>
              </a:rPr>
              <a:t>; P. Joy Ho, MBBS, FRACP, FRCPA</a:t>
            </a:r>
            <a:r>
              <a:rPr lang="en-US" sz="1600" spc="-93" baseline="30000" dirty="0">
                <a:solidFill>
                  <a:srgbClr val="FFFFFF"/>
                </a:solidFill>
              </a:rPr>
              <a:t>16</a:t>
            </a:r>
            <a:r>
              <a:rPr lang="en-US" sz="1600" spc="-93" dirty="0">
                <a:solidFill>
                  <a:srgbClr val="FFFFFF"/>
                </a:solidFill>
              </a:rPr>
              <a:t>; Jose Antonio Pérez Simon, MD, PhD</a:t>
            </a:r>
            <a:r>
              <a:rPr lang="en-US" sz="1600" spc="-93" baseline="30000" dirty="0">
                <a:solidFill>
                  <a:srgbClr val="FFFFFF"/>
                </a:solidFill>
              </a:rPr>
              <a:t>17</a:t>
            </a:r>
            <a:r>
              <a:rPr lang="en-US" sz="1600" spc="-93" dirty="0">
                <a:solidFill>
                  <a:srgbClr val="FFFFFF"/>
                </a:solidFill>
              </a:rPr>
              <a:t>; Andy Chen, MD, PhD</a:t>
            </a:r>
            <a:r>
              <a:rPr lang="en-US" sz="1600" spc="-93" baseline="30000" dirty="0">
                <a:solidFill>
                  <a:srgbClr val="FFFFFF"/>
                </a:solidFill>
              </a:rPr>
              <a:t>18</a:t>
            </a:r>
            <a:r>
              <a:rPr lang="en-US" sz="1600" spc="-93" dirty="0">
                <a:solidFill>
                  <a:srgbClr val="FFFFFF"/>
                </a:solidFill>
              </a:rPr>
              <a:t>; Loretta J. Nastoupil, MD</a:t>
            </a:r>
            <a:r>
              <a:rPr lang="en-US" sz="1600" spc="-93" baseline="30000" dirty="0">
                <a:solidFill>
                  <a:srgbClr val="FFFFFF"/>
                </a:solidFill>
              </a:rPr>
              <a:t>19</a:t>
            </a:r>
            <a:r>
              <a:rPr lang="en-US" sz="1600" spc="-93" dirty="0">
                <a:solidFill>
                  <a:srgbClr val="FFFFFF"/>
                </a:solidFill>
              </a:rPr>
              <a:t>; Bastian von </a:t>
            </a:r>
            <a:r>
              <a:rPr lang="en-US" sz="1600" spc="-93" dirty="0" err="1">
                <a:solidFill>
                  <a:srgbClr val="FFFFFF"/>
                </a:solidFill>
              </a:rPr>
              <a:t>Tresckow</a:t>
            </a:r>
            <a:r>
              <a:rPr lang="en-US" sz="1600" spc="-93" dirty="0">
                <a:solidFill>
                  <a:srgbClr val="FFFFFF"/>
                </a:solidFill>
              </a:rPr>
              <a:t>, MD</a:t>
            </a:r>
            <a:r>
              <a:rPr lang="en-US" sz="1600" spc="-93" baseline="30000" dirty="0">
                <a:solidFill>
                  <a:srgbClr val="FFFFFF"/>
                </a:solidFill>
              </a:rPr>
              <a:t>20, 21</a:t>
            </a:r>
            <a:r>
              <a:rPr lang="en-US" sz="1600" spc="-93" dirty="0">
                <a:solidFill>
                  <a:srgbClr val="FFFFFF"/>
                </a:solidFill>
              </a:rPr>
              <a:t>; Andrés José María Ferreri, MD</a:t>
            </a:r>
            <a:r>
              <a:rPr lang="en-US" sz="1600" spc="-93" baseline="30000" dirty="0">
                <a:solidFill>
                  <a:srgbClr val="FFFFFF"/>
                </a:solidFill>
              </a:rPr>
              <a:t>22</a:t>
            </a:r>
            <a:r>
              <a:rPr lang="en-US" sz="1600" spc="-93" dirty="0">
                <a:solidFill>
                  <a:srgbClr val="FFFFFF"/>
                </a:solidFill>
              </a:rPr>
              <a:t>; Takanori Teshima, MD, PhD</a:t>
            </a:r>
            <a:r>
              <a:rPr lang="en-US" sz="1600" spc="-93" baseline="30000" dirty="0">
                <a:solidFill>
                  <a:srgbClr val="FFFFFF"/>
                </a:solidFill>
              </a:rPr>
              <a:t>23</a:t>
            </a:r>
            <a:r>
              <a:rPr lang="en-US" sz="1600" spc="-93" dirty="0">
                <a:solidFill>
                  <a:srgbClr val="FFFFFF"/>
                </a:solidFill>
              </a:rPr>
              <a:t>; Piers E.M. Patten, MBChB, FRCP, </a:t>
            </a:r>
            <a:r>
              <a:rPr lang="en-US" sz="1600" spc="-93" dirty="0" err="1">
                <a:solidFill>
                  <a:srgbClr val="FFFFFF"/>
                </a:solidFill>
              </a:rPr>
              <a:t>FRCPath</a:t>
            </a:r>
            <a:r>
              <a:rPr lang="en-US" sz="1600" spc="-93" dirty="0">
                <a:solidFill>
                  <a:srgbClr val="FFFFFF"/>
                </a:solidFill>
              </a:rPr>
              <a:t>, PhD</a:t>
            </a:r>
            <a:r>
              <a:rPr lang="en-US" sz="1600" spc="-93" baseline="30000" dirty="0">
                <a:solidFill>
                  <a:srgbClr val="FFFFFF"/>
                </a:solidFill>
              </a:rPr>
              <a:t>24</a:t>
            </a:r>
            <a:r>
              <a:rPr lang="en-US" sz="1600" spc="-93" dirty="0">
                <a:solidFill>
                  <a:srgbClr val="FFFFFF"/>
                </a:solidFill>
              </a:rPr>
              <a:t>; Joseph P. McGuirk, DO</a:t>
            </a:r>
            <a:r>
              <a:rPr lang="en-US" sz="1600" spc="-93" baseline="30000" dirty="0">
                <a:solidFill>
                  <a:srgbClr val="FFFFFF"/>
                </a:solidFill>
              </a:rPr>
              <a:t>25</a:t>
            </a:r>
            <a:r>
              <a:rPr lang="en-US" sz="1600" spc="-93" dirty="0">
                <a:solidFill>
                  <a:srgbClr val="FFFFFF"/>
                </a:solidFill>
              </a:rPr>
              <a:t>; Fritz Offner, MD, PhD</a:t>
            </a:r>
            <a:r>
              <a:rPr lang="en-US" sz="1600" spc="-93" baseline="30000" dirty="0">
                <a:solidFill>
                  <a:srgbClr val="FFFFFF"/>
                </a:solidFill>
              </a:rPr>
              <a:t>26</a:t>
            </a:r>
            <a:r>
              <a:rPr lang="en-US" sz="1600" spc="-93" dirty="0">
                <a:solidFill>
                  <a:srgbClr val="FFFFFF"/>
                </a:solidFill>
              </a:rPr>
              <a:t>; Andreas </a:t>
            </a:r>
            <a:r>
              <a:rPr lang="en-US" sz="1600" spc="-93" dirty="0" err="1">
                <a:solidFill>
                  <a:srgbClr val="FFFFFF"/>
                </a:solidFill>
              </a:rPr>
              <a:t>Viardot</a:t>
            </a:r>
            <a:r>
              <a:rPr lang="en-US" sz="1600" spc="-93" dirty="0">
                <a:solidFill>
                  <a:srgbClr val="FFFFFF"/>
                </a:solidFill>
              </a:rPr>
              <a:t>, MD, PhD</a:t>
            </a:r>
            <a:r>
              <a:rPr lang="en-US" sz="1600" spc="-93" baseline="30000" dirty="0">
                <a:solidFill>
                  <a:srgbClr val="FFFFFF"/>
                </a:solidFill>
              </a:rPr>
              <a:t>27</a:t>
            </a:r>
            <a:r>
              <a:rPr lang="en-US" sz="1600" spc="-93" dirty="0">
                <a:solidFill>
                  <a:srgbClr val="FFFFFF"/>
                </a:solidFill>
              </a:rPr>
              <a:t>; Pier Luigi Zinzani, MD, PhD</a:t>
            </a:r>
            <a:r>
              <a:rPr lang="en-US" sz="1600" spc="-93" baseline="30000" dirty="0">
                <a:solidFill>
                  <a:srgbClr val="FFFFFF"/>
                </a:solidFill>
              </a:rPr>
              <a:t>28, 29</a:t>
            </a:r>
            <a:r>
              <a:rPr lang="en-US" sz="1600" spc="-93" dirty="0">
                <a:solidFill>
                  <a:srgbClr val="FFFFFF"/>
                </a:solidFill>
              </a:rPr>
              <a:t>; Ram Malladi, MD, PhD</a:t>
            </a:r>
            <a:r>
              <a:rPr lang="en-US" sz="1600" spc="-93" baseline="30000" dirty="0">
                <a:solidFill>
                  <a:srgbClr val="FFFFFF"/>
                </a:solidFill>
              </a:rPr>
              <a:t>30</a:t>
            </a:r>
            <a:r>
              <a:rPr lang="en-US" sz="1600" spc="-93" dirty="0">
                <a:solidFill>
                  <a:srgbClr val="FFFFFF"/>
                </a:solidFill>
              </a:rPr>
              <a:t>; Aiesha Zia, MSc</a:t>
            </a:r>
            <a:r>
              <a:rPr lang="en-US" sz="1600" spc="-93" baseline="30000" dirty="0">
                <a:solidFill>
                  <a:srgbClr val="FFFFFF"/>
                </a:solidFill>
              </a:rPr>
              <a:t>31</a:t>
            </a:r>
            <a:r>
              <a:rPr lang="en-US" sz="1600" spc="-93" dirty="0">
                <a:solidFill>
                  <a:srgbClr val="FFFFFF"/>
                </a:solidFill>
              </a:rPr>
              <a:t>; Rakesh Awasthi, PhD</a:t>
            </a:r>
            <a:r>
              <a:rPr lang="en-US" sz="1600" spc="-93" baseline="30000" dirty="0">
                <a:solidFill>
                  <a:srgbClr val="FFFFFF"/>
                </a:solidFill>
              </a:rPr>
              <a:t>32</a:t>
            </a:r>
            <a:r>
              <a:rPr lang="en-US" sz="1600" spc="-93" dirty="0">
                <a:solidFill>
                  <a:srgbClr val="FFFFFF"/>
                </a:solidFill>
              </a:rPr>
              <a:t>; Davide Germano, PhD</a:t>
            </a:r>
            <a:r>
              <a:rPr lang="en-US" sz="1600" spc="-93" baseline="30000" dirty="0">
                <a:solidFill>
                  <a:srgbClr val="FFFFFF"/>
                </a:solidFill>
              </a:rPr>
              <a:t>33</a:t>
            </a:r>
            <a:r>
              <a:rPr lang="en-US" sz="1600" spc="-93" dirty="0">
                <a:solidFill>
                  <a:srgbClr val="FFFFFF"/>
                </a:solidFill>
              </a:rPr>
              <a:t>; Roberto Javier Ramos, MD</a:t>
            </a:r>
            <a:r>
              <a:rPr lang="en-US" sz="1600" spc="-93" baseline="30000" dirty="0">
                <a:solidFill>
                  <a:srgbClr val="FFFFFF"/>
                </a:solidFill>
              </a:rPr>
              <a:t>32</a:t>
            </a:r>
            <a:r>
              <a:rPr lang="en-US" sz="1600" spc="-93" dirty="0">
                <a:solidFill>
                  <a:srgbClr val="FFFFFF"/>
                </a:solidFill>
              </a:rPr>
              <a:t>; Pei Hsu, MD</a:t>
            </a:r>
            <a:r>
              <a:rPr lang="en-US" sz="1600" spc="-93" baseline="30000" dirty="0">
                <a:solidFill>
                  <a:srgbClr val="FFFFFF"/>
                </a:solidFill>
              </a:rPr>
              <a:t>31</a:t>
            </a:r>
            <a:r>
              <a:rPr lang="en-US" sz="1600" spc="-93" dirty="0">
                <a:solidFill>
                  <a:srgbClr val="FFFFFF"/>
                </a:solidFill>
              </a:rPr>
              <a:t>; Stephen J. Schuster, MD</a:t>
            </a:r>
            <a:r>
              <a:rPr lang="en-US" sz="1600" spc="-93" baseline="30000" dirty="0">
                <a:solidFill>
                  <a:srgbClr val="FFFFFF"/>
                </a:solidFill>
              </a:rPr>
              <a:t>34</a:t>
            </a:r>
            <a:r>
              <a:rPr lang="en-US" sz="1600" spc="-93" dirty="0">
                <a:solidFill>
                  <a:srgbClr val="FFFFFF"/>
                </a:solidFill>
              </a:rPr>
              <a:t>; Nathan H. Fowler, MD</a:t>
            </a:r>
            <a:r>
              <a:rPr lang="en-US" sz="1600" spc="-93" baseline="30000" dirty="0">
                <a:solidFill>
                  <a:srgbClr val="FFFFFF"/>
                </a:solidFill>
              </a:rPr>
              <a:t>35</a:t>
            </a:r>
          </a:p>
        </p:txBody>
      </p:sp>
      <p:sp>
        <p:nvSpPr>
          <p:cNvPr id="7" name="TextBox 6">
            <a:extLst>
              <a:ext uri="{FF2B5EF4-FFF2-40B4-BE49-F238E27FC236}">
                <a16:creationId xmlns:a16="http://schemas.microsoft.com/office/drawing/2014/main" id="{6EB14913-81E5-3464-15BB-1E3C3C309EEB}"/>
              </a:ext>
            </a:extLst>
          </p:cNvPr>
          <p:cNvSpPr txBox="1"/>
          <p:nvPr/>
        </p:nvSpPr>
        <p:spPr>
          <a:xfrm>
            <a:off x="3910678" y="5402620"/>
            <a:ext cx="61084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EHA 2025;Abstract PS2150</a:t>
            </a:r>
            <a:endParaRPr kumimoji="0" lang="en-US" sz="2000" b="1"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423489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PREVIOUSTEXTLENGTH" val="5"/>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Custom 6">
      <a:dk1>
        <a:srgbClr val="000000"/>
      </a:dk1>
      <a:lt1>
        <a:srgbClr val="FFFFFF"/>
      </a:lt1>
      <a:dk2>
        <a:srgbClr val="4C4C4F"/>
      </a:dk2>
      <a:lt2>
        <a:srgbClr val="A6A8AC"/>
      </a:lt2>
      <a:accent1>
        <a:srgbClr val="0066B3"/>
      </a:accent1>
      <a:accent2>
        <a:srgbClr val="F7C401"/>
      </a:accent2>
      <a:accent3>
        <a:srgbClr val="1F3157"/>
      </a:accent3>
      <a:accent4>
        <a:srgbClr val="008696"/>
      </a:accent4>
      <a:accent5>
        <a:srgbClr val="CB7620"/>
      </a:accent5>
      <a:accent6>
        <a:srgbClr val="C63726"/>
      </a:accent6>
      <a:hlink>
        <a:srgbClr val="900080"/>
      </a:hlink>
      <a:folHlink>
        <a:srgbClr val="639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2022_GSMP_Theme">
  <a:themeElements>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V2022A-GSMP_Slide_Template_Merck Oncology.potx" id="{DB9E758F-263C-4C86-A239-99738C48D047}" vid="{9BDB032F-6696-4C9D-A1FD-F90C2FBDDE8B}"/>
    </a:ext>
  </a:ext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range">
  <a:themeElements>
    <a:clrScheme name="ADCT">
      <a:dk1>
        <a:srgbClr val="000000"/>
      </a:dk1>
      <a:lt1>
        <a:srgbClr val="FFFFFF"/>
      </a:lt1>
      <a:dk2>
        <a:srgbClr val="9D9D9C"/>
      </a:dk2>
      <a:lt2>
        <a:srgbClr val="C6C6C6"/>
      </a:lt2>
      <a:accent1>
        <a:srgbClr val="0074AA"/>
      </a:accent1>
      <a:accent2>
        <a:srgbClr val="009FD6"/>
      </a:accent2>
      <a:accent3>
        <a:srgbClr val="F4680D"/>
      </a:accent3>
      <a:accent4>
        <a:srgbClr val="193E8E"/>
      </a:accent4>
      <a:accent5>
        <a:srgbClr val="FABC13"/>
      </a:accent5>
      <a:accent6>
        <a:srgbClr val="9D9D9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15.xml><?xml version="1.0" encoding="utf-8"?>
<a:theme xmlns:a="http://schemas.openxmlformats.org/drawingml/2006/main" name="1_COVER_ON_WHITE">
  <a:themeElements>
    <a:clrScheme name="URM_WEB_COLOR_PALETTE_2024">
      <a:dk1>
        <a:srgbClr val="000000"/>
      </a:dk1>
      <a:lt1>
        <a:srgbClr val="FFFFFF"/>
      </a:lt1>
      <a:dk2>
        <a:srgbClr val="44546A"/>
      </a:dk2>
      <a:lt2>
        <a:srgbClr val="E7E6E6"/>
      </a:lt2>
      <a:accent1>
        <a:srgbClr val="4472C4"/>
      </a:accent1>
      <a:accent2>
        <a:srgbClr val="0C3066"/>
      </a:accent2>
      <a:accent3>
        <a:srgbClr val="111F34"/>
      </a:accent3>
      <a:accent4>
        <a:srgbClr val="FFD200"/>
      </a:accent4>
      <a:accent5>
        <a:srgbClr val="FFFFFF"/>
      </a:accent5>
      <a:accent6>
        <a:srgbClr val="000000"/>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E_MASTER_NEW_TEMPLATE_11_13_24" id="{921A331E-DDED-BA4A-9CD4-1CB0AABD3764}" vid="{77563A2B-7BD8-1B49-8E96-AC2B52F8D227}"/>
    </a:ext>
  </a:extLst>
</a:theme>
</file>

<file path=ppt/theme/theme16.xml><?xml version="1.0" encoding="utf-8"?>
<a:theme xmlns:a="http://schemas.openxmlformats.org/drawingml/2006/main" name="COVER_ON_WHITE">
  <a:themeElements>
    <a:clrScheme name="URM_WEB_COLOR_PALETTE_2024">
      <a:dk1>
        <a:srgbClr val="000000"/>
      </a:dk1>
      <a:lt1>
        <a:srgbClr val="FFFFFF"/>
      </a:lt1>
      <a:dk2>
        <a:srgbClr val="44546A"/>
      </a:dk2>
      <a:lt2>
        <a:srgbClr val="E7E6E6"/>
      </a:lt2>
      <a:accent1>
        <a:srgbClr val="4472C4"/>
      </a:accent1>
      <a:accent2>
        <a:srgbClr val="0C3066"/>
      </a:accent2>
      <a:accent3>
        <a:srgbClr val="111F34"/>
      </a:accent3>
      <a:accent4>
        <a:srgbClr val="FFD200"/>
      </a:accent4>
      <a:accent5>
        <a:srgbClr val="FFFFFF"/>
      </a:accent5>
      <a:accent6>
        <a:srgbClr val="000000"/>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E_MASTER_NEW_TEMPLATE_11_13_24" id="{921A331E-DDED-BA4A-9CD4-1CB0AABD3764}" vid="{77563A2B-7BD8-1B49-8E96-AC2B52F8D227}"/>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range">
  <a:themeElements>
    <a:clrScheme name="ADCT">
      <a:dk1>
        <a:srgbClr val="000000"/>
      </a:dk1>
      <a:lt1>
        <a:srgbClr val="FFFFFF"/>
      </a:lt1>
      <a:dk2>
        <a:srgbClr val="9D9D9C"/>
      </a:dk2>
      <a:lt2>
        <a:srgbClr val="C6C6C6"/>
      </a:lt2>
      <a:accent1>
        <a:srgbClr val="0074AA"/>
      </a:accent1>
      <a:accent2>
        <a:srgbClr val="009FD6"/>
      </a:accent2>
      <a:accent3>
        <a:srgbClr val="F4680D"/>
      </a:accent3>
      <a:accent4>
        <a:srgbClr val="193E8E"/>
      </a:accent4>
      <a:accent5>
        <a:srgbClr val="FABC13"/>
      </a:accent5>
      <a:accent6>
        <a:srgbClr val="9D9D9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1.xml><?xml version="1.0" encoding="utf-8"?>
<a:theme xmlns:a="http://schemas.openxmlformats.org/drawingml/2006/main" name="2_COVER_ON_WHITE">
  <a:themeElements>
    <a:clrScheme name="URM_WEB_COLOR_PALETTE_2024">
      <a:dk1>
        <a:srgbClr val="000000"/>
      </a:dk1>
      <a:lt1>
        <a:srgbClr val="FFFFFF"/>
      </a:lt1>
      <a:dk2>
        <a:srgbClr val="44546A"/>
      </a:dk2>
      <a:lt2>
        <a:srgbClr val="E7E6E6"/>
      </a:lt2>
      <a:accent1>
        <a:srgbClr val="4472C4"/>
      </a:accent1>
      <a:accent2>
        <a:srgbClr val="0C3066"/>
      </a:accent2>
      <a:accent3>
        <a:srgbClr val="111F34"/>
      </a:accent3>
      <a:accent4>
        <a:srgbClr val="FFD200"/>
      </a:accent4>
      <a:accent5>
        <a:srgbClr val="FFFFFF"/>
      </a:accent5>
      <a:accent6>
        <a:srgbClr val="000000"/>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E_MASTER_NEW_TEMPLATE_11_13_24" id="{921A331E-DDED-BA4A-9CD4-1CB0AABD3764}" vid="{77563A2B-7BD8-1B49-8E96-AC2B52F8D227}"/>
    </a:ext>
  </a:ext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45577</TotalTime>
  <Words>15292</Words>
  <Application>Microsoft Macintosh PowerPoint</Application>
  <PresentationFormat>Widescreen</PresentationFormat>
  <Paragraphs>2087</Paragraphs>
  <Slides>135</Slides>
  <Notes>71</Notes>
  <HiddenSlides>0</HiddenSlides>
  <MMClips>0</MMClips>
  <ScaleCrop>false</ScaleCrop>
  <HeadingPairs>
    <vt:vector size="6" baseType="variant">
      <vt:variant>
        <vt:lpstr>Fonts Used</vt:lpstr>
      </vt:variant>
      <vt:variant>
        <vt:i4>24</vt:i4>
      </vt:variant>
      <vt:variant>
        <vt:lpstr>Theme</vt:lpstr>
      </vt:variant>
      <vt:variant>
        <vt:i4>21</vt:i4>
      </vt:variant>
      <vt:variant>
        <vt:lpstr>Slide Titles</vt:lpstr>
      </vt:variant>
      <vt:variant>
        <vt:i4>135</vt:i4>
      </vt:variant>
    </vt:vector>
  </HeadingPairs>
  <TitlesOfParts>
    <vt:vector size="180" baseType="lpstr">
      <vt:lpstr>ＭＳ Ｐゴシック</vt:lpstr>
      <vt:lpstr>.AppleSystemUIFont</vt:lpstr>
      <vt:lpstr>Aptos</vt:lpstr>
      <vt:lpstr>Aptos Display</vt:lpstr>
      <vt:lpstr>Arial</vt:lpstr>
      <vt:lpstr>Arial</vt:lpstr>
      <vt:lpstr>Arial Black</vt:lpstr>
      <vt:lpstr>Arial Narrow</vt:lpstr>
      <vt:lpstr>Arial-BoldMT</vt:lpstr>
      <vt:lpstr>Calibri</vt:lpstr>
      <vt:lpstr>Calibri Light</vt:lpstr>
      <vt:lpstr>Courier New</vt:lpstr>
      <vt:lpstr>Garamond</vt:lpstr>
      <vt:lpstr>Georgia</vt:lpstr>
      <vt:lpstr>Monaco</vt:lpstr>
      <vt:lpstr>Noto Sans Symbols</vt:lpstr>
      <vt:lpstr>Open Sans</vt:lpstr>
      <vt:lpstr>Symbol</vt:lpstr>
      <vt:lpstr>System Font Regular</vt:lpstr>
      <vt:lpstr>Times</vt:lpstr>
      <vt:lpstr>Times New Roman</vt:lpstr>
      <vt:lpstr>Trebuchet MS</vt:lpstr>
      <vt:lpstr>ui-sans-serif</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1_Office Theme</vt:lpstr>
      <vt:lpstr>2022_GSMP_Theme</vt:lpstr>
      <vt:lpstr>1_Custom Design</vt:lpstr>
      <vt:lpstr>2_Orange</vt:lpstr>
      <vt:lpstr>1_COVER_ON_WHITE</vt:lpstr>
      <vt:lpstr>COVER_ON_WHITE</vt:lpstr>
      <vt:lpstr>Office Theme</vt:lpstr>
      <vt:lpstr>UNMC Theme</vt:lpstr>
      <vt:lpstr>1_Avaglio template</vt:lpstr>
      <vt:lpstr>4_Orange</vt:lpstr>
      <vt:lpstr>2_COVER_ON_WHITE</vt:lpstr>
      <vt:lpstr>The Implications of Recent Datasets for the Current and  Future Management of Non-Hodgkin Lymphoma</vt:lpstr>
      <vt:lpstr>Faculty</vt:lpstr>
      <vt:lpstr>Commercial Support</vt:lpstr>
      <vt:lpstr>Dr Love — Disclosures</vt:lpstr>
      <vt:lpstr>Research To Practice CME Planning Committee Members,  Staff and Reviewers</vt:lpstr>
      <vt:lpstr>Dr Casulo — Disclosures</vt:lpstr>
      <vt:lpstr>Dr Kahl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Current and Future Integration of Antibody-Drug Conjugates into the Management of Metastatic Breast Cancer</vt:lpstr>
      <vt:lpstr>Data + Perspectives: Clinical Investigators Explore the  Application of Recent Datasets in Current Oncology Care</vt:lpstr>
      <vt:lpstr>Practical Perspectives: Experts Review Actual Cases  of Patients with Endometrial Cancer</vt:lpstr>
      <vt:lpstr>Practical Perspectives: Experts Review Actual Cases of  Patients with HER2-Positive Gastrointestinal Cancers</vt:lpstr>
      <vt:lpstr>Cancer Q&amp;A: Understanding the Role and Reality of CAR (Chimeric Antigen Receptor) T-Cell Therapy for Non-Hodgkin Lymphoma</vt:lpstr>
      <vt:lpstr>Addressing Current Knowledge and Practice Gaps in the  Community — Optimizing the Use of Oral Selective Estrogen Receptor Degraders for Metastatic Breast Cancer, Part 2</vt:lpstr>
      <vt:lpstr>Optimizing Treatment for Patients with  Relapsed/Refractory Chronic Lymphocytic Leukemia</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The Implications of Recent Datasets for the Current and  Future Management of Non-Hodgkin Lymphoma</vt:lpstr>
      <vt:lpstr>Faculty</vt:lpstr>
      <vt:lpstr>PowerPoint Presentation</vt:lpstr>
      <vt:lpstr>Clinicians in the Audience, Please Complete  the Pre- and Postmeeting Surveys</vt:lpstr>
      <vt:lpstr>PowerPoint Presentation</vt:lpstr>
      <vt:lpstr>Current and Future Integration of Antibody-Drug Conjugates into the Management of Metastatic Breast Cancer</vt:lpstr>
      <vt:lpstr>Data + Perspectives: Clinical Investigators Explore the  Application of Recent Datasets in Current Oncology Care</vt:lpstr>
      <vt:lpstr>Florida Cancer Specialists/Research To Practice  CME Annual Retreat Program 2005 to 2025</vt:lpstr>
      <vt:lpstr>Data + Perspectives: Clinical Investigators Explore the  Application of Recent Datasets in Current Oncology Care  Agenda</vt:lpstr>
      <vt:lpstr>Practical Perspectives: Experts Review Actual Cases  of Patients with Endometrial Cancer</vt:lpstr>
      <vt:lpstr>Practical Perspectives: Experts Review Actual Cases of  Patients with HER2-Positive Gastrointestinal Cancers</vt:lpstr>
      <vt:lpstr>Cancer Q&amp;A: Understanding the Role and Reality of CAR (Chimeric Antigen Receptor) T-Cell Therapy for Non-Hodgkin Lymphoma</vt:lpstr>
      <vt:lpstr>Addressing Current Knowledge and Practice Gaps in the  Community — Optimizing the Use of Oral Selective Estrogen Receptor Degraders for Metastatic Breast Cancer, Part 2</vt:lpstr>
      <vt:lpstr>Optimizing Treatment for Patients with  Relapsed/Refractory Chronic Lymphocytic Leukemia</vt:lpstr>
      <vt:lpstr>The Implications of Recent Datasets for the Current and  Future Management of Non-Hodgkin Lymphoma</vt:lpstr>
      <vt:lpstr>Dr Casulo — Disclosures</vt:lpstr>
      <vt:lpstr>Dr Kahl — Disclosures</vt:lpstr>
      <vt:lpstr>Dr Love — Disclosures</vt:lpstr>
      <vt:lpstr>Commercial Support</vt:lpstr>
      <vt:lpstr>PowerPoint Presentation</vt:lpstr>
      <vt:lpstr>Agenda</vt:lpstr>
      <vt:lpstr>Key Datasets</vt:lpstr>
      <vt:lpstr>Key Datasets</vt:lpstr>
      <vt:lpstr>Key Datasets</vt:lpstr>
      <vt:lpstr>Key Datasets</vt:lpstr>
      <vt:lpstr>Agenda</vt:lpstr>
      <vt:lpstr>Currently Approved ADCs in Oncology</vt:lpstr>
      <vt:lpstr>Diffuse Large B Cell Lymphoma</vt:lpstr>
      <vt:lpstr>New Data in Frontline DLBCL</vt:lpstr>
      <vt:lpstr>PowerPoint Presentation</vt:lpstr>
      <vt:lpstr>PowerPoint Presentation</vt:lpstr>
      <vt:lpstr>PowerPoint Presentation</vt:lpstr>
      <vt:lpstr>PowerPoint Presentation</vt:lpstr>
      <vt:lpstr>Glofitamab + Pola-R-CHP  </vt:lpstr>
      <vt:lpstr>Epco-Pola-R-CHP in 1L DLBCL</vt:lpstr>
      <vt:lpstr>Epco-Pola-R-CHP in 1L DLBCL</vt:lpstr>
      <vt:lpstr>New combinations vs. R-GemOx in R/R DLBCL</vt:lpstr>
      <vt:lpstr>STARGLO: a randomized, global, Phase III trial</vt:lpstr>
      <vt:lpstr>Sustained PFS benefit with Glofit-GemOx</vt:lpstr>
      <vt:lpstr>Sustained OS benefit with Glofit-GemOx</vt:lpstr>
      <vt:lpstr>PolaRGO</vt:lpstr>
      <vt:lpstr>PolaRGO</vt:lpstr>
      <vt:lpstr>SUNMO Study design</vt:lpstr>
      <vt:lpstr>Mosun-Pola significantly prolonged  progression-free survival versus R-GemOx </vt:lpstr>
      <vt:lpstr>Three new combinations vs. R-GemOx</vt:lpstr>
      <vt:lpstr>New ADC Data in R/R DLBCL</vt:lpstr>
      <vt:lpstr>waveLINE-003 Phase 3 Study Design (NCT05139017) </vt:lpstr>
      <vt:lpstr>LOTIS-5 Trial Design Phase 3 trial of Lonca in combination with rituximab1,2</vt:lpstr>
      <vt:lpstr>LOTIS-5 Safety Run-in: Efficacy Results1,a</vt:lpstr>
      <vt:lpstr>LOTIS-7 Study Design &amp; Patient Population</vt:lpstr>
      <vt:lpstr>Best Overall Response &amp; Duration of Response</vt:lpstr>
      <vt:lpstr>Novel Agents</vt:lpstr>
      <vt:lpstr>AZD0486: CD19xCD3 T-cell engager – Phase 1 Study</vt:lpstr>
      <vt:lpstr>AZD0486: CD19xCD3 T-cell engager – Phase 1 Study</vt:lpstr>
      <vt:lpstr>AZD0486: CD19xCD3 T-cell engager – Phase 1 Study</vt:lpstr>
      <vt:lpstr>AZD0486: SOUNDTRACK-E Study Design</vt:lpstr>
      <vt:lpstr>AZD5492: CD8-guided Tri-specific T-cell engager</vt:lpstr>
      <vt:lpstr>A patient case</vt:lpstr>
      <vt:lpstr>Pre and Post Glofitamab PET images</vt:lpstr>
      <vt:lpstr>Patient Update</vt:lpstr>
      <vt:lpstr>Agenda</vt:lpstr>
      <vt:lpstr>Overview Discussion</vt:lpstr>
      <vt:lpstr>The Implications of Recent Data Sets for Current and Future Management of Non-Hodgkin Lymphoma (NHL):  Insights from ASCO/EHA/ICML, Highlighting Follicular, Marginal, and Mantle Cell Lymphoma  </vt:lpstr>
      <vt:lpstr>Relapsed Follicular Lymphoma with POD24</vt:lpstr>
      <vt:lpstr>What are new options for 2nd line FL?</vt:lpstr>
      <vt:lpstr>EHA 2025; Abstract S230. Trneny M et al.  </vt:lpstr>
      <vt:lpstr>Patient Characteristics, Safety, Efficacy</vt:lpstr>
      <vt:lpstr>Relapsed Follicular Lymphoma</vt:lpstr>
      <vt:lpstr>Relapsed Follicular Lymphoma</vt:lpstr>
      <vt:lpstr>What are updated options for 3rd line FL?</vt:lpstr>
      <vt:lpstr>Bispecific Antibody Update at EHA 2025</vt:lpstr>
      <vt:lpstr>Efficacy Outcomes in Overall and High-Risk Population</vt:lpstr>
      <vt:lpstr>Safety</vt:lpstr>
      <vt:lpstr>PowerPoint Presentation</vt:lpstr>
      <vt:lpstr>Updated Outcomes with Epcoritamab</vt:lpstr>
      <vt:lpstr>Updates to EPCORE FL-1 Study</vt:lpstr>
      <vt:lpstr>A Phase 3, Open-Label Study to Evaluate Safety and Efficacy of Epcoritamab in Combination With Rituximab and Lenalidomide (R2) Compared to R2 in Subjects With Relapsed or Refractory Follicular Lymphoma (EPCORE FL-1)</vt:lpstr>
      <vt:lpstr>Phase 2 ELARA Trial 4-year Update: Clinical Outcomes of Tisagenlecleucel in Patients With High-Risk Relapsed/Refractory Follicular Lymphoma</vt:lpstr>
      <vt:lpstr>PowerPoint Presentation</vt:lpstr>
      <vt:lpstr>Durable and High Responses Reported </vt:lpstr>
      <vt:lpstr>Durable and High Responses Reported in Patients With High-risk Disease Characteristics </vt:lpstr>
      <vt:lpstr>Lisocabtagene maraleucel in relapsed or refractory follicular lymphoma (TRANSCEND FL): impact of prior lines of therapy, bendamustine exposure, and disease progression ≤ 24 months of initial systemic therapy</vt:lpstr>
      <vt:lpstr>ORR and CR Rates Across Subgroups</vt:lpstr>
      <vt:lpstr>Time-to-event Outcomes Generally High Across Subgroups</vt:lpstr>
      <vt:lpstr>First line Follicular Lymphoma</vt:lpstr>
      <vt:lpstr>What are new studies in 1st line FL?</vt:lpstr>
      <vt:lpstr>PowerPoint Presentation</vt:lpstr>
      <vt:lpstr>PowerPoint Presentation</vt:lpstr>
      <vt:lpstr>Safety and Efficacy</vt:lpstr>
      <vt:lpstr>Summary of Updates in FL</vt:lpstr>
      <vt:lpstr>First Line Marginal Zone Lymphoma </vt:lpstr>
      <vt:lpstr>What are new studies in 1st line MZL?</vt:lpstr>
      <vt:lpstr>MorningSun: Open-label Phase II trial of the efficacy and safety of subcutaneous mosunetuzumab (Mosun SC) as frontline (1L) treatment in symptomatic patients with  marginal zone lymphoma (MZL) </vt:lpstr>
      <vt:lpstr>MorningSun study design: 1L MZL cohort</vt:lpstr>
      <vt:lpstr>Population and Outcomes</vt:lpstr>
      <vt:lpstr>Safety and Efficacy</vt:lpstr>
      <vt:lpstr>Relapsed Marginal Zone Lymphoma </vt:lpstr>
      <vt:lpstr>What are new studies in relapsed MZL?</vt:lpstr>
      <vt:lpstr>Lisocabtagene maraleucel in patients with relapsed or refractory marginal zone lymphoma in the phase 2 TRANSCEND FL study</vt:lpstr>
      <vt:lpstr>TRANSCEND FL study design: MZL cohort</vt:lpstr>
      <vt:lpstr>ORR and CR rate per CT assessed by IRC</vt:lpstr>
      <vt:lpstr>Progression Free Survival</vt:lpstr>
      <vt:lpstr>Summary of Updates in MZL</vt:lpstr>
      <vt:lpstr>First Line Mantle Cell Lymphoma</vt:lpstr>
      <vt:lpstr>What are new updates in 1st line MCL?</vt:lpstr>
      <vt:lpstr>PowerPoint Presentation</vt:lpstr>
      <vt:lpstr>PowerPoint Presentation</vt:lpstr>
      <vt:lpstr>PowerPoint Presentation</vt:lpstr>
      <vt:lpstr>PowerPoint Presentation</vt:lpstr>
      <vt:lpstr>Acalabrutinib in Combination with Rituximab is Highly Effective Frontline Treatment for Older Patients with Mantle Cell Lymphoma</vt:lpstr>
      <vt:lpstr>Outcomes</vt:lpstr>
      <vt:lpstr>Summary of Updates in MCL</vt:lpstr>
      <vt:lpstr>Current and Future Integration of Antibody-Drug Conjugates into the Management of Metastatic Breast Cancer</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3843</cp:revision>
  <cp:lastPrinted>2020-12-08T02:40:56Z</cp:lastPrinted>
  <dcterms:created xsi:type="dcterms:W3CDTF">2020-11-13T19:02:13Z</dcterms:created>
  <dcterms:modified xsi:type="dcterms:W3CDTF">2025-09-17T20:13:49Z</dcterms:modified>
</cp:coreProperties>
</file>