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1.xml" ContentType="application/vnd.openxmlformats-officedocument.presentationml.notesSlide+xml"/>
  <Override PartName="/ppt/tags/tag16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93.xml" ContentType="application/vnd.openxmlformats-officedocument.presentationml.tags+xml"/>
  <Override PartName="/ppt/notesSlides/notesSlide16.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7.xml" ContentType="application/vnd.openxmlformats-officedocument.presentationml.notesSlide+xml"/>
  <Override PartName="/ppt/tags/tag38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81.xml" ContentType="application/vnd.openxmlformats-officedocument.presentationml.tags+xml"/>
  <Override PartName="/ppt/notesSlides/notesSlide20.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notesSlides/notesSlide21.xml" ContentType="application/vnd.openxmlformats-officedocument.presentationml.notesSlide+xml"/>
  <Override PartName="/ppt/tags/tag43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14" r:id="rId7"/>
    <p:sldMasterId id="2147485350" r:id="rId8"/>
    <p:sldMasterId id="2147485364" r:id="rId9"/>
    <p:sldMasterId id="2147485390" r:id="rId10"/>
    <p:sldMasterId id="2147485404" r:id="rId11"/>
  </p:sldMasterIdLst>
  <p:notesMasterIdLst>
    <p:notesMasterId r:id="rId103"/>
  </p:notesMasterIdLst>
  <p:handoutMasterIdLst>
    <p:handoutMasterId r:id="rId104"/>
  </p:handoutMasterIdLst>
  <p:sldIdLst>
    <p:sldId id="298" r:id="rId12"/>
    <p:sldId id="2147483592" r:id="rId13"/>
    <p:sldId id="276" r:id="rId14"/>
    <p:sldId id="277" r:id="rId15"/>
    <p:sldId id="2147483611" r:id="rId16"/>
    <p:sldId id="2147483522" r:id="rId17"/>
    <p:sldId id="2147483609" r:id="rId18"/>
    <p:sldId id="326" r:id="rId19"/>
    <p:sldId id="2147483597" r:id="rId20"/>
    <p:sldId id="2147483483" r:id="rId21"/>
    <p:sldId id="2147480817" r:id="rId22"/>
    <p:sldId id="2147483598" r:id="rId23"/>
    <p:sldId id="2147483621" r:id="rId24"/>
    <p:sldId id="256" r:id="rId25"/>
    <p:sldId id="294" r:id="rId26"/>
    <p:sldId id="2147483538" r:id="rId27"/>
    <p:sldId id="295" r:id="rId28"/>
    <p:sldId id="296" r:id="rId29"/>
    <p:sldId id="2135715284" r:id="rId30"/>
    <p:sldId id="2147483555" r:id="rId31"/>
    <p:sldId id="297" r:id="rId32"/>
    <p:sldId id="2147483643" r:id="rId33"/>
    <p:sldId id="2147483556" r:id="rId34"/>
    <p:sldId id="2147483531" r:id="rId35"/>
    <p:sldId id="2147483537" r:id="rId36"/>
    <p:sldId id="2147483523" r:id="rId37"/>
    <p:sldId id="2147483603" r:id="rId38"/>
    <p:sldId id="2147483610" r:id="rId39"/>
    <p:sldId id="2147473783" r:id="rId40"/>
    <p:sldId id="2147480790" r:id="rId41"/>
    <p:sldId id="2147480257" r:id="rId42"/>
    <p:sldId id="2147480802" r:id="rId43"/>
    <p:sldId id="2147480803" r:id="rId44"/>
    <p:sldId id="2147480055" r:id="rId45"/>
    <p:sldId id="2147480804" r:id="rId46"/>
    <p:sldId id="299" r:id="rId47"/>
    <p:sldId id="300" r:id="rId48"/>
    <p:sldId id="2147480762" r:id="rId49"/>
    <p:sldId id="2147480805" r:id="rId50"/>
    <p:sldId id="2147480806" r:id="rId51"/>
    <p:sldId id="2147480807" r:id="rId52"/>
    <p:sldId id="301" r:id="rId53"/>
    <p:sldId id="302" r:id="rId54"/>
    <p:sldId id="2147480808" r:id="rId55"/>
    <p:sldId id="2147480770" r:id="rId56"/>
    <p:sldId id="2147480771" r:id="rId57"/>
    <p:sldId id="2147480763" r:id="rId58"/>
    <p:sldId id="303" r:id="rId59"/>
    <p:sldId id="304" r:id="rId60"/>
    <p:sldId id="2147483496" r:id="rId61"/>
    <p:sldId id="2147480820" r:id="rId62"/>
    <p:sldId id="2147473774" r:id="rId63"/>
    <p:sldId id="2147483497" r:id="rId64"/>
    <p:sldId id="2147480821" r:id="rId65"/>
    <p:sldId id="2147483601" r:id="rId66"/>
    <p:sldId id="305" r:id="rId67"/>
    <p:sldId id="306" r:id="rId68"/>
    <p:sldId id="2147483546" r:id="rId69"/>
    <p:sldId id="307" r:id="rId70"/>
    <p:sldId id="308" r:id="rId71"/>
    <p:sldId id="2147483542" r:id="rId72"/>
    <p:sldId id="2147483602" r:id="rId73"/>
    <p:sldId id="2147483612" r:id="rId74"/>
    <p:sldId id="2147480809" r:id="rId75"/>
    <p:sldId id="2147480277" r:id="rId76"/>
    <p:sldId id="2147480765" r:id="rId77"/>
    <p:sldId id="2147480275" r:id="rId78"/>
    <p:sldId id="259" r:id="rId79"/>
    <p:sldId id="2147480811" r:id="rId80"/>
    <p:sldId id="2147480812" r:id="rId81"/>
    <p:sldId id="2147483599" r:id="rId82"/>
    <p:sldId id="309" r:id="rId83"/>
    <p:sldId id="310" r:id="rId84"/>
    <p:sldId id="2147483554" r:id="rId85"/>
    <p:sldId id="2147483553" r:id="rId86"/>
    <p:sldId id="2147483600" r:id="rId87"/>
    <p:sldId id="2147483613" r:id="rId88"/>
    <p:sldId id="2147480788" r:id="rId89"/>
    <p:sldId id="2147480797" r:id="rId90"/>
    <p:sldId id="2147480354" r:id="rId91"/>
    <p:sldId id="2147480798" r:id="rId92"/>
    <p:sldId id="2147480800" r:id="rId93"/>
    <p:sldId id="2147483501" r:id="rId94"/>
    <p:sldId id="2147480767" r:id="rId95"/>
    <p:sldId id="2147483498" r:id="rId96"/>
    <p:sldId id="2147483499" r:id="rId97"/>
    <p:sldId id="2147483500" r:id="rId98"/>
    <p:sldId id="2147483604" r:id="rId99"/>
    <p:sldId id="2147483605" r:id="rId100"/>
    <p:sldId id="2147483606" r:id="rId101"/>
    <p:sldId id="2147483620" r:id="rId102"/>
  </p:sldIdLst>
  <p:sldSz cx="12192000" cy="6858000"/>
  <p:notesSz cx="7772400" cy="10058400"/>
  <p:custDataLst>
    <p:tags r:id="rId10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9AC2CC"/>
    <a:srgbClr val="EEEEEE"/>
    <a:srgbClr val="B32117"/>
    <a:srgbClr val="2C73A4"/>
    <a:srgbClr val="BC1716"/>
    <a:srgbClr val="EDEDED"/>
    <a:srgbClr val="DAE1E5"/>
    <a:srgbClr val="B21E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38" autoAdjust="0"/>
    <p:restoredTop sz="93614" autoAdjust="0"/>
  </p:normalViewPr>
  <p:slideViewPr>
    <p:cSldViewPr snapToGrid="0">
      <p:cViewPr varScale="1">
        <p:scale>
          <a:sx n="136" d="100"/>
          <a:sy n="136" d="100"/>
        </p:scale>
        <p:origin x="1016" y="19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90" d="100"/>
        <a:sy n="190"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presProps" Target="presProps.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notesMaster" Target="notesMasters/notesMaster1.xml"/><Relationship Id="rId108" Type="http://schemas.openxmlformats.org/officeDocument/2006/relationships/viewProps" Target="view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heme" Target="theme/theme1.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11/11/25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493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2E6E1-319C-5E3C-8C46-AEBCF8148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21377-759B-3974-6F01-473884353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4D899-A7C3-03A9-E34E-C033ED0A10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34EB7A-0FBB-3415-B183-9A18251CB83B}"/>
              </a:ext>
            </a:extLst>
          </p:cNvPr>
          <p:cNvSpPr>
            <a:spLocks noGrp="1"/>
          </p:cNvSpPr>
          <p:nvPr>
            <p:ph type="sldNum" sz="quarter" idx="5"/>
          </p:nvPr>
        </p:nvSpPr>
        <p:spPr/>
        <p:txBody>
          <a:bodyPr/>
          <a:lstStyle/>
          <a:p>
            <a:pPr marL="0" marR="0" lvl="0" indent="0" algn="r" defTabSz="941388" rtl="0" eaLnBrk="0" fontAlgn="base" latinLnBrk="0" hangingPunct="0">
              <a:lnSpc>
                <a:spcPct val="100000"/>
              </a:lnSpc>
              <a:spcBef>
                <a:spcPct val="0"/>
              </a:spcBef>
              <a:spcAft>
                <a:spcPct val="0"/>
              </a:spcAft>
              <a:buClrTx/>
              <a:buSzTx/>
              <a:buFontTx/>
              <a:buNone/>
              <a:tabLst/>
              <a:defRPr/>
            </a:pPr>
            <a:fld id="{E16A4A9E-62FD-441E-856A-861240E81AE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charset="0"/>
                <a:cs typeface="+mn-cs"/>
              </a:rPr>
              <a:pPr marL="0" marR="0" lvl="0" indent="0" algn="r" defTabSz="941388"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3695406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33F85-61F9-00CE-B4B8-642D8712A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9EB9C-13F6-338D-06A5-040C3746D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17911-2785-0856-55D6-D5FC290B6E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E8C83D-5D25-6AC0-22EE-B4D47B63CE62}"/>
              </a:ext>
            </a:extLst>
          </p:cNvPr>
          <p:cNvSpPr>
            <a:spLocks noGrp="1"/>
          </p:cNvSpPr>
          <p:nvPr>
            <p:ph type="sldNum" sz="quarter" idx="5"/>
          </p:nvPr>
        </p:nvSpPr>
        <p:spPr/>
        <p:txBody>
          <a:bodyPr/>
          <a:lstStyle/>
          <a:p>
            <a:pPr marL="0" marR="0" lvl="0" indent="0" algn="r" defTabSz="941388" rtl="0" eaLnBrk="0" fontAlgn="base" latinLnBrk="0" hangingPunct="0">
              <a:lnSpc>
                <a:spcPct val="100000"/>
              </a:lnSpc>
              <a:spcBef>
                <a:spcPct val="0"/>
              </a:spcBef>
              <a:spcAft>
                <a:spcPct val="0"/>
              </a:spcAft>
              <a:buClrTx/>
              <a:buSzTx/>
              <a:buFontTx/>
              <a:buNone/>
              <a:tabLst/>
              <a:defRPr/>
            </a:pPr>
            <a:fld id="{E16A4A9E-62FD-441E-856A-861240E81AE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charset="0"/>
                <a:cs typeface="+mn-cs"/>
              </a:rPr>
              <a:pPr marL="0" marR="0" lvl="0" indent="0" algn="r" defTabSz="941388"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241168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65</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7.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2.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2.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67892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186576"/>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589771"/>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88002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8122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67892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186576"/>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589771"/>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88002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8122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4977790"/>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4977790"/>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67892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186576"/>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589771"/>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88002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8122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4977790"/>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255083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9D5FBCE0-3876-23D5-AD6B-5EA6356D003E}"/>
              </a:ext>
            </a:extLst>
          </p:cNvPr>
          <p:cNvSpPr>
            <a:spLocks noGrp="1"/>
          </p:cNvSpPr>
          <p:nvPr>
            <p:ph idx="93" hasCustomPrompt="1"/>
          </p:nvPr>
        </p:nvSpPr>
        <p:spPr>
          <a:xfrm>
            <a:off x="2971799" y="1412562"/>
            <a:ext cx="4187205"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8B2FA6D4-237A-AC2A-3BBF-761BAB308484}"/>
              </a:ext>
            </a:extLst>
          </p:cNvPr>
          <p:cNvSpPr>
            <a:spLocks noGrp="1"/>
          </p:cNvSpPr>
          <p:nvPr>
            <p:ph idx="95" hasCustomPrompt="1"/>
          </p:nvPr>
        </p:nvSpPr>
        <p:spPr>
          <a:xfrm>
            <a:off x="7300912" y="1412562"/>
            <a:ext cx="4187204"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2034998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749803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7620776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5299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6954626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676025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7949865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951013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930715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768235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727685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6579722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776513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11/11/25</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23EED995-6615-172E-5518-C7580C3AAC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1098559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11/11/25</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59368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1998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850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86161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725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309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5370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843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94813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82339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2035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0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81795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5217785"/>
      </p:ext>
    </p:extLst>
  </p:cSld>
  <p:clrMapOvr>
    <a:masterClrMapping/>
  </p:clrMapOvr>
  <p:transition spd="slow" advClick="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90724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6288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81351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03522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565911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78626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9D5FBCE0-3876-23D5-AD6B-5EA6356D003E}"/>
              </a:ext>
            </a:extLst>
          </p:cNvPr>
          <p:cNvSpPr>
            <a:spLocks noGrp="1"/>
          </p:cNvSpPr>
          <p:nvPr>
            <p:ph idx="93" hasCustomPrompt="1"/>
          </p:nvPr>
        </p:nvSpPr>
        <p:spPr>
          <a:xfrm>
            <a:off x="2971799" y="1412562"/>
            <a:ext cx="4187205"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8B2FA6D4-237A-AC2A-3BBF-761BAB308484}"/>
              </a:ext>
            </a:extLst>
          </p:cNvPr>
          <p:cNvSpPr>
            <a:spLocks noGrp="1"/>
          </p:cNvSpPr>
          <p:nvPr>
            <p:ph idx="95" hasCustomPrompt="1"/>
          </p:nvPr>
        </p:nvSpPr>
        <p:spPr>
          <a:xfrm>
            <a:off x="7300912" y="1412562"/>
            <a:ext cx="4187204"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750273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20767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79727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11/11/25</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11/11/25</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3.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image" Target="../media/image1.pn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heme" Target="../theme/theme4.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image" Target="../media/image1.png"/><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theme" Target="../theme/theme6.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image" Target="../media/image1.png"/><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921827401"/>
      </p:ext>
    </p:extLst>
  </p:cSld>
  <p:clrMap bg1="lt1" tx1="dk1" bg2="lt2" tx2="dk2" accent1="accent1" accent2="accent2" accent3="accent3" accent4="accent4" accent5="accent5" accent6="accent6" hlink="hlink" folHlink="folHlink"/>
  <p:sldLayoutIdLst>
    <p:sldLayoutId id="2147485315" r:id="rId1"/>
    <p:sldLayoutId id="2147485316" r:id="rId2"/>
    <p:sldLayoutId id="2147485317" r:id="rId3"/>
    <p:sldLayoutId id="2147485318" r:id="rId4"/>
    <p:sldLayoutId id="2147485319" r:id="rId5"/>
    <p:sldLayoutId id="2147485320" r:id="rId6"/>
    <p:sldLayoutId id="2147485321" r:id="rId7"/>
    <p:sldLayoutId id="2147485322" r:id="rId8"/>
    <p:sldLayoutId id="2147485323" r:id="rId9"/>
    <p:sldLayoutId id="2147485324" r:id="rId10"/>
    <p:sldLayoutId id="2147485325" r:id="rId11"/>
    <p:sldLayoutId id="2147485326" r:id="rId12"/>
    <p:sldLayoutId id="2147485327" r:id="rId13"/>
    <p:sldLayoutId id="2147485328" r:id="rId14"/>
    <p:sldLayoutId id="2147485329" r:id="rId15"/>
    <p:sldLayoutId id="2147485330" r:id="rId16"/>
    <p:sldLayoutId id="2147485331" r:id="rId17"/>
    <p:sldLayoutId id="2147485334" r:id="rId18"/>
    <p:sldLayoutId id="2147485335" r:id="rId19"/>
    <p:sldLayoutId id="2147485336" r:id="rId20"/>
    <p:sldLayoutId id="2147485337" r:id="rId21"/>
    <p:sldLayoutId id="2147485338" r:id="rId22"/>
    <p:sldLayoutId id="2147485339"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6" r:id="rId20"/>
    <p:sldLayoutId id="2147485387" r:id="rId21"/>
    <p:sldLayoutId id="2147485388" r:id="rId22"/>
    <p:sldLayoutId id="2147485389"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11/11/25</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02331781"/>
      </p:ext>
    </p:extLst>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 id="214748540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notesSlide" Target="../notesSlides/notesSlide10.xml"/><Relationship Id="rId2" Type="http://schemas.openxmlformats.org/officeDocument/2006/relationships/tags" Target="../tags/tag16.xml"/><Relationship Id="rId16" Type="http://schemas.openxmlformats.org/officeDocument/2006/relationships/slideLayout" Target="../slideLayouts/slideLayout93.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tags" Target="../tags/tag29.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15.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tags" Target="../tags/tag55.xml"/><Relationship Id="rId3" Type="http://schemas.openxmlformats.org/officeDocument/2006/relationships/tags" Target="../tags/tag32.xml"/><Relationship Id="rId21" Type="http://schemas.openxmlformats.org/officeDocument/2006/relationships/tags" Target="../tags/tag50.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tags" Target="../tags/tag54.xml"/><Relationship Id="rId2" Type="http://schemas.openxmlformats.org/officeDocument/2006/relationships/tags" Target="../tags/tag31.xml"/><Relationship Id="rId16" Type="http://schemas.openxmlformats.org/officeDocument/2006/relationships/tags" Target="../tags/tag45.xml"/><Relationship Id="rId20" Type="http://schemas.openxmlformats.org/officeDocument/2006/relationships/tags" Target="../tags/tag49.xml"/><Relationship Id="rId29" Type="http://schemas.openxmlformats.org/officeDocument/2006/relationships/tags" Target="../tags/tag58.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tags" Target="../tags/tag53.xml"/><Relationship Id="rId5" Type="http://schemas.openxmlformats.org/officeDocument/2006/relationships/tags" Target="../tags/tag34.xml"/><Relationship Id="rId15" Type="http://schemas.openxmlformats.org/officeDocument/2006/relationships/tags" Target="../tags/tag44.xml"/><Relationship Id="rId23" Type="http://schemas.openxmlformats.org/officeDocument/2006/relationships/tags" Target="../tags/tag52.xml"/><Relationship Id="rId28" Type="http://schemas.openxmlformats.org/officeDocument/2006/relationships/tags" Target="../tags/tag57.xml"/><Relationship Id="rId10" Type="http://schemas.openxmlformats.org/officeDocument/2006/relationships/tags" Target="../tags/tag39.xml"/><Relationship Id="rId19" Type="http://schemas.openxmlformats.org/officeDocument/2006/relationships/tags" Target="../tags/tag48.xml"/><Relationship Id="rId31" Type="http://schemas.openxmlformats.org/officeDocument/2006/relationships/slideLayout" Target="../slideLayouts/slideLayout94.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tags" Target="../tags/tag51.xml"/><Relationship Id="rId27" Type="http://schemas.openxmlformats.org/officeDocument/2006/relationships/tags" Target="../tags/tag56.xml"/><Relationship Id="rId30" Type="http://schemas.openxmlformats.org/officeDocument/2006/relationships/tags" Target="../tags/tag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slideLayout" Target="../slideLayouts/slideLayout129.xml"/><Relationship Id="rId2" Type="http://schemas.openxmlformats.org/officeDocument/2006/relationships/tags" Target="../tags/tag61.xml"/><Relationship Id="rId16" Type="http://schemas.openxmlformats.org/officeDocument/2006/relationships/tags" Target="../tags/tag75.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tags" Target="../tags/tag74.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s>
</file>

<file path=ppt/slides/_rels/slide18.xml.rels><?xml version="1.0" encoding="UTF-8" standalone="yes"?>
<Relationships xmlns="http://schemas.openxmlformats.org/package/2006/relationships"><Relationship Id="rId13" Type="http://schemas.openxmlformats.org/officeDocument/2006/relationships/tags" Target="../tags/tag88.xml"/><Relationship Id="rId18" Type="http://schemas.openxmlformats.org/officeDocument/2006/relationships/tags" Target="../tags/tag93.xml"/><Relationship Id="rId26" Type="http://schemas.openxmlformats.org/officeDocument/2006/relationships/tags" Target="../tags/tag101.xml"/><Relationship Id="rId3" Type="http://schemas.openxmlformats.org/officeDocument/2006/relationships/tags" Target="../tags/tag78.xml"/><Relationship Id="rId21" Type="http://schemas.openxmlformats.org/officeDocument/2006/relationships/tags" Target="../tags/tag96.xml"/><Relationship Id="rId34" Type="http://schemas.openxmlformats.org/officeDocument/2006/relationships/tags" Target="../tags/tag109.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5" Type="http://schemas.openxmlformats.org/officeDocument/2006/relationships/tags" Target="../tags/tag100.xml"/><Relationship Id="rId33" Type="http://schemas.openxmlformats.org/officeDocument/2006/relationships/tags" Target="../tags/tag108.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tags" Target="../tags/tag95.xml"/><Relationship Id="rId29" Type="http://schemas.openxmlformats.org/officeDocument/2006/relationships/tags" Target="../tags/tag104.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tags" Target="../tags/tag99.xml"/><Relationship Id="rId32" Type="http://schemas.openxmlformats.org/officeDocument/2006/relationships/tags" Target="../tags/tag107.xml"/><Relationship Id="rId5" Type="http://schemas.openxmlformats.org/officeDocument/2006/relationships/tags" Target="../tags/tag80.xml"/><Relationship Id="rId15" Type="http://schemas.openxmlformats.org/officeDocument/2006/relationships/tags" Target="../tags/tag90.xml"/><Relationship Id="rId23" Type="http://schemas.openxmlformats.org/officeDocument/2006/relationships/tags" Target="../tags/tag98.xml"/><Relationship Id="rId28" Type="http://schemas.openxmlformats.org/officeDocument/2006/relationships/tags" Target="../tags/tag103.xml"/><Relationship Id="rId10" Type="http://schemas.openxmlformats.org/officeDocument/2006/relationships/tags" Target="../tags/tag85.xml"/><Relationship Id="rId19" Type="http://schemas.openxmlformats.org/officeDocument/2006/relationships/tags" Target="../tags/tag94.xml"/><Relationship Id="rId31" Type="http://schemas.openxmlformats.org/officeDocument/2006/relationships/tags" Target="../tags/tag106.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 Id="rId22" Type="http://schemas.openxmlformats.org/officeDocument/2006/relationships/tags" Target="../tags/tag97.xml"/><Relationship Id="rId27" Type="http://schemas.openxmlformats.org/officeDocument/2006/relationships/tags" Target="../tags/tag102.xml"/><Relationship Id="rId30" Type="http://schemas.openxmlformats.org/officeDocument/2006/relationships/tags" Target="../tags/tag105.xml"/><Relationship Id="rId35" Type="http://schemas.openxmlformats.org/officeDocument/2006/relationships/slideLayout" Target="../slideLayouts/slideLayout130.xml"/><Relationship Id="rId8" Type="http://schemas.openxmlformats.org/officeDocument/2006/relationships/tags" Target="../tags/tag8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tags" Target="../tags/tag122.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tags" Target="../tags/tag121.xml"/><Relationship Id="rId17" Type="http://schemas.openxmlformats.org/officeDocument/2006/relationships/slideLayout" Target="../slideLayouts/slideLayout129.xml"/><Relationship Id="rId2" Type="http://schemas.openxmlformats.org/officeDocument/2006/relationships/tags" Target="../tags/tag111.xml"/><Relationship Id="rId16" Type="http://schemas.openxmlformats.org/officeDocument/2006/relationships/tags" Target="../tags/tag125.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5" Type="http://schemas.openxmlformats.org/officeDocument/2006/relationships/tags" Target="../tags/tag114.xml"/><Relationship Id="rId15" Type="http://schemas.openxmlformats.org/officeDocument/2006/relationships/tags" Target="../tags/tag124.xml"/><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tags" Target="../tags/tag123.xml"/></Relationships>
</file>

<file path=ppt/slides/_rels/slide22.xml.rels><?xml version="1.0" encoding="UTF-8" standalone="yes"?>
<Relationships xmlns="http://schemas.openxmlformats.org/package/2006/relationships"><Relationship Id="rId13" Type="http://schemas.openxmlformats.org/officeDocument/2006/relationships/tags" Target="../tags/tag138.xml"/><Relationship Id="rId18" Type="http://schemas.openxmlformats.org/officeDocument/2006/relationships/tags" Target="../tags/tag143.xml"/><Relationship Id="rId26" Type="http://schemas.openxmlformats.org/officeDocument/2006/relationships/tags" Target="../tags/tag151.xml"/><Relationship Id="rId3" Type="http://schemas.openxmlformats.org/officeDocument/2006/relationships/tags" Target="../tags/tag128.xml"/><Relationship Id="rId21" Type="http://schemas.openxmlformats.org/officeDocument/2006/relationships/tags" Target="../tags/tag146.xml"/><Relationship Id="rId34" Type="http://schemas.openxmlformats.org/officeDocument/2006/relationships/tags" Target="../tags/tag159.xml"/><Relationship Id="rId7" Type="http://schemas.openxmlformats.org/officeDocument/2006/relationships/tags" Target="../tags/tag132.xml"/><Relationship Id="rId12" Type="http://schemas.openxmlformats.org/officeDocument/2006/relationships/tags" Target="../tags/tag137.xml"/><Relationship Id="rId17" Type="http://schemas.openxmlformats.org/officeDocument/2006/relationships/tags" Target="../tags/tag142.xml"/><Relationship Id="rId25" Type="http://schemas.openxmlformats.org/officeDocument/2006/relationships/tags" Target="../tags/tag150.xml"/><Relationship Id="rId33" Type="http://schemas.openxmlformats.org/officeDocument/2006/relationships/tags" Target="../tags/tag158.xml"/><Relationship Id="rId2" Type="http://schemas.openxmlformats.org/officeDocument/2006/relationships/tags" Target="../tags/tag127.xml"/><Relationship Id="rId16" Type="http://schemas.openxmlformats.org/officeDocument/2006/relationships/tags" Target="../tags/tag141.xml"/><Relationship Id="rId20" Type="http://schemas.openxmlformats.org/officeDocument/2006/relationships/tags" Target="../tags/tag145.xml"/><Relationship Id="rId29" Type="http://schemas.openxmlformats.org/officeDocument/2006/relationships/tags" Target="../tags/tag154.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tags" Target="../tags/tag136.xml"/><Relationship Id="rId24" Type="http://schemas.openxmlformats.org/officeDocument/2006/relationships/tags" Target="../tags/tag149.xml"/><Relationship Id="rId32" Type="http://schemas.openxmlformats.org/officeDocument/2006/relationships/tags" Target="../tags/tag157.xml"/><Relationship Id="rId5" Type="http://schemas.openxmlformats.org/officeDocument/2006/relationships/tags" Target="../tags/tag130.xml"/><Relationship Id="rId15" Type="http://schemas.openxmlformats.org/officeDocument/2006/relationships/tags" Target="../tags/tag140.xml"/><Relationship Id="rId23" Type="http://schemas.openxmlformats.org/officeDocument/2006/relationships/tags" Target="../tags/tag148.xml"/><Relationship Id="rId28" Type="http://schemas.openxmlformats.org/officeDocument/2006/relationships/tags" Target="../tags/tag153.xml"/><Relationship Id="rId10" Type="http://schemas.openxmlformats.org/officeDocument/2006/relationships/tags" Target="../tags/tag135.xml"/><Relationship Id="rId19" Type="http://schemas.openxmlformats.org/officeDocument/2006/relationships/tags" Target="../tags/tag144.xml"/><Relationship Id="rId31" Type="http://schemas.openxmlformats.org/officeDocument/2006/relationships/tags" Target="../tags/tag156.xml"/><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tags" Target="../tags/tag139.xml"/><Relationship Id="rId22" Type="http://schemas.openxmlformats.org/officeDocument/2006/relationships/tags" Target="../tags/tag147.xml"/><Relationship Id="rId27" Type="http://schemas.openxmlformats.org/officeDocument/2006/relationships/tags" Target="../tags/tag152.xml"/><Relationship Id="rId30" Type="http://schemas.openxmlformats.org/officeDocument/2006/relationships/tags" Target="../tags/tag155.xml"/><Relationship Id="rId35" Type="http://schemas.openxmlformats.org/officeDocument/2006/relationships/slideLayout" Target="../slideLayouts/slideLayout130.xml"/><Relationship Id="rId8" Type="http://schemas.openxmlformats.org/officeDocument/2006/relationships/tags" Target="../tags/tag1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6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tags" Target="../tags/tag173.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5" Type="http://schemas.openxmlformats.org/officeDocument/2006/relationships/tags" Target="../tags/tag166.xml"/><Relationship Id="rId15" Type="http://schemas.openxmlformats.org/officeDocument/2006/relationships/slideLayout" Target="../slideLayouts/slideLayout129.xml"/><Relationship Id="rId10" Type="http://schemas.openxmlformats.org/officeDocument/2006/relationships/tags" Target="../tags/tag171.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s>
</file>

<file path=ppt/slides/_rels/slide37.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tags" Target="../tags/tag188.xml"/><Relationship Id="rId18" Type="http://schemas.openxmlformats.org/officeDocument/2006/relationships/tags" Target="../tags/tag193.xml"/><Relationship Id="rId26" Type="http://schemas.openxmlformats.org/officeDocument/2006/relationships/tags" Target="../tags/tag201.xml"/><Relationship Id="rId3" Type="http://schemas.openxmlformats.org/officeDocument/2006/relationships/tags" Target="../tags/tag178.xml"/><Relationship Id="rId21" Type="http://schemas.openxmlformats.org/officeDocument/2006/relationships/tags" Target="../tags/tag196.xml"/><Relationship Id="rId7" Type="http://schemas.openxmlformats.org/officeDocument/2006/relationships/tags" Target="../tags/tag182.xml"/><Relationship Id="rId12" Type="http://schemas.openxmlformats.org/officeDocument/2006/relationships/tags" Target="../tags/tag187.xml"/><Relationship Id="rId17" Type="http://schemas.openxmlformats.org/officeDocument/2006/relationships/tags" Target="../tags/tag192.xml"/><Relationship Id="rId25" Type="http://schemas.openxmlformats.org/officeDocument/2006/relationships/tags" Target="../tags/tag200.xml"/><Relationship Id="rId2" Type="http://schemas.openxmlformats.org/officeDocument/2006/relationships/tags" Target="../tags/tag177.xml"/><Relationship Id="rId16" Type="http://schemas.openxmlformats.org/officeDocument/2006/relationships/tags" Target="../tags/tag191.xml"/><Relationship Id="rId20" Type="http://schemas.openxmlformats.org/officeDocument/2006/relationships/tags" Target="../tags/tag195.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tags" Target="../tags/tag186.xml"/><Relationship Id="rId24" Type="http://schemas.openxmlformats.org/officeDocument/2006/relationships/tags" Target="../tags/tag199.xml"/><Relationship Id="rId5" Type="http://schemas.openxmlformats.org/officeDocument/2006/relationships/tags" Target="../tags/tag180.xml"/><Relationship Id="rId15" Type="http://schemas.openxmlformats.org/officeDocument/2006/relationships/tags" Target="../tags/tag190.xml"/><Relationship Id="rId23" Type="http://schemas.openxmlformats.org/officeDocument/2006/relationships/tags" Target="../tags/tag198.xml"/><Relationship Id="rId10" Type="http://schemas.openxmlformats.org/officeDocument/2006/relationships/tags" Target="../tags/tag185.xml"/><Relationship Id="rId19" Type="http://schemas.openxmlformats.org/officeDocument/2006/relationships/tags" Target="../tags/tag194.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tags" Target="../tags/tag189.xml"/><Relationship Id="rId22" Type="http://schemas.openxmlformats.org/officeDocument/2006/relationships/tags" Target="../tags/tag197.xml"/><Relationship Id="rId27"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202.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3.xml"/><Relationship Id="rId1" Type="http://schemas.openxmlformats.org/officeDocument/2006/relationships/tags" Target="../tags/tag203.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204.xml"/><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205.xml"/></Relationships>
</file>

<file path=ppt/slides/_rels/slide42.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tags" Target="../tags/tag218.xml"/><Relationship Id="rId3" Type="http://schemas.openxmlformats.org/officeDocument/2006/relationships/tags" Target="../tags/tag208.xml"/><Relationship Id="rId7" Type="http://schemas.openxmlformats.org/officeDocument/2006/relationships/tags" Target="../tags/tag212.xml"/><Relationship Id="rId12" Type="http://schemas.openxmlformats.org/officeDocument/2006/relationships/tags" Target="../tags/tag217.xml"/><Relationship Id="rId2" Type="http://schemas.openxmlformats.org/officeDocument/2006/relationships/tags" Target="../tags/tag207.xml"/><Relationship Id="rId16" Type="http://schemas.openxmlformats.org/officeDocument/2006/relationships/slideLayout" Target="../slideLayouts/slideLayout129.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5" Type="http://schemas.openxmlformats.org/officeDocument/2006/relationships/tags" Target="../tags/tag210.xml"/><Relationship Id="rId15" Type="http://schemas.openxmlformats.org/officeDocument/2006/relationships/tags" Target="../tags/tag220.xml"/><Relationship Id="rId10" Type="http://schemas.openxmlformats.org/officeDocument/2006/relationships/tags" Target="../tags/tag215.xml"/><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tags" Target="../tags/tag219.xml"/></Relationships>
</file>

<file path=ppt/slides/_rels/slide43.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tags" Target="../tags/tag233.xml"/><Relationship Id="rId18" Type="http://schemas.openxmlformats.org/officeDocument/2006/relationships/tags" Target="../tags/tag238.xml"/><Relationship Id="rId26" Type="http://schemas.openxmlformats.org/officeDocument/2006/relationships/tags" Target="../tags/tag246.xml"/><Relationship Id="rId3" Type="http://schemas.openxmlformats.org/officeDocument/2006/relationships/tags" Target="../tags/tag223.xml"/><Relationship Id="rId21" Type="http://schemas.openxmlformats.org/officeDocument/2006/relationships/tags" Target="../tags/tag241.xml"/><Relationship Id="rId7" Type="http://schemas.openxmlformats.org/officeDocument/2006/relationships/tags" Target="../tags/tag227.xml"/><Relationship Id="rId12" Type="http://schemas.openxmlformats.org/officeDocument/2006/relationships/tags" Target="../tags/tag232.xml"/><Relationship Id="rId17" Type="http://schemas.openxmlformats.org/officeDocument/2006/relationships/tags" Target="../tags/tag237.xml"/><Relationship Id="rId25" Type="http://schemas.openxmlformats.org/officeDocument/2006/relationships/tags" Target="../tags/tag245.xml"/><Relationship Id="rId2" Type="http://schemas.openxmlformats.org/officeDocument/2006/relationships/tags" Target="../tags/tag222.xml"/><Relationship Id="rId16" Type="http://schemas.openxmlformats.org/officeDocument/2006/relationships/tags" Target="../tags/tag236.xml"/><Relationship Id="rId20" Type="http://schemas.openxmlformats.org/officeDocument/2006/relationships/tags" Target="../tags/tag240.xml"/><Relationship Id="rId29" Type="http://schemas.openxmlformats.org/officeDocument/2006/relationships/tags" Target="../tags/tag249.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tags" Target="../tags/tag231.xml"/><Relationship Id="rId24" Type="http://schemas.openxmlformats.org/officeDocument/2006/relationships/tags" Target="../tags/tag244.xml"/><Relationship Id="rId5" Type="http://schemas.openxmlformats.org/officeDocument/2006/relationships/tags" Target="../tags/tag225.xml"/><Relationship Id="rId15" Type="http://schemas.openxmlformats.org/officeDocument/2006/relationships/tags" Target="../tags/tag235.xml"/><Relationship Id="rId23" Type="http://schemas.openxmlformats.org/officeDocument/2006/relationships/tags" Target="../tags/tag243.xml"/><Relationship Id="rId28" Type="http://schemas.openxmlformats.org/officeDocument/2006/relationships/tags" Target="../tags/tag248.xml"/><Relationship Id="rId10" Type="http://schemas.openxmlformats.org/officeDocument/2006/relationships/tags" Target="../tags/tag230.xml"/><Relationship Id="rId19" Type="http://schemas.openxmlformats.org/officeDocument/2006/relationships/tags" Target="../tags/tag239.xml"/><Relationship Id="rId31" Type="http://schemas.openxmlformats.org/officeDocument/2006/relationships/slideLayout" Target="../slideLayouts/slideLayout130.xml"/><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 Id="rId22" Type="http://schemas.openxmlformats.org/officeDocument/2006/relationships/tags" Target="../tags/tag242.xml"/><Relationship Id="rId27" Type="http://schemas.openxmlformats.org/officeDocument/2006/relationships/tags" Target="../tags/tag247.xml"/><Relationship Id="rId30" Type="http://schemas.openxmlformats.org/officeDocument/2006/relationships/tags" Target="../tags/tag250.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51.xml"/><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252.xml"/><Relationship Id="rId4" Type="http://schemas.microsoft.com/office/2007/relationships/hdphoto" Target="../media/hdphoto9.wdp"/></Relationships>
</file>

<file path=ppt/slides/_rels/slide48.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tags" Target="../tags/tag265.xml"/><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tags" Target="../tags/tag264.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5" Type="http://schemas.openxmlformats.org/officeDocument/2006/relationships/slideLayout" Target="../slideLayouts/slideLayout129.xml"/><Relationship Id="rId10" Type="http://schemas.openxmlformats.org/officeDocument/2006/relationships/tags" Target="../tags/tag262.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tags" Target="../tags/tag266.xml"/></Relationships>
</file>

<file path=ppt/slides/_rels/slide49.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tags" Target="../tags/tag279.xml"/><Relationship Id="rId18" Type="http://schemas.openxmlformats.org/officeDocument/2006/relationships/tags" Target="../tags/tag284.xml"/><Relationship Id="rId26" Type="http://schemas.openxmlformats.org/officeDocument/2006/relationships/tags" Target="../tags/tag292.xml"/><Relationship Id="rId3" Type="http://schemas.openxmlformats.org/officeDocument/2006/relationships/tags" Target="../tags/tag269.xml"/><Relationship Id="rId21" Type="http://schemas.openxmlformats.org/officeDocument/2006/relationships/tags" Target="../tags/tag287.xml"/><Relationship Id="rId7" Type="http://schemas.openxmlformats.org/officeDocument/2006/relationships/tags" Target="../tags/tag273.xml"/><Relationship Id="rId12" Type="http://schemas.openxmlformats.org/officeDocument/2006/relationships/tags" Target="../tags/tag278.xml"/><Relationship Id="rId17" Type="http://schemas.openxmlformats.org/officeDocument/2006/relationships/tags" Target="../tags/tag283.xml"/><Relationship Id="rId25" Type="http://schemas.openxmlformats.org/officeDocument/2006/relationships/tags" Target="../tags/tag291.xml"/><Relationship Id="rId2" Type="http://schemas.openxmlformats.org/officeDocument/2006/relationships/tags" Target="../tags/tag268.xml"/><Relationship Id="rId16" Type="http://schemas.openxmlformats.org/officeDocument/2006/relationships/tags" Target="../tags/tag282.xml"/><Relationship Id="rId20" Type="http://schemas.openxmlformats.org/officeDocument/2006/relationships/tags" Target="../tags/tag286.xml"/><Relationship Id="rId1" Type="http://schemas.openxmlformats.org/officeDocument/2006/relationships/tags" Target="../tags/tag267.xml"/><Relationship Id="rId6" Type="http://schemas.openxmlformats.org/officeDocument/2006/relationships/tags" Target="../tags/tag272.xml"/><Relationship Id="rId11" Type="http://schemas.openxmlformats.org/officeDocument/2006/relationships/tags" Target="../tags/tag277.xml"/><Relationship Id="rId24" Type="http://schemas.openxmlformats.org/officeDocument/2006/relationships/tags" Target="../tags/tag290.xml"/><Relationship Id="rId5" Type="http://schemas.openxmlformats.org/officeDocument/2006/relationships/tags" Target="../tags/tag271.xml"/><Relationship Id="rId15" Type="http://schemas.openxmlformats.org/officeDocument/2006/relationships/tags" Target="../tags/tag281.xml"/><Relationship Id="rId23" Type="http://schemas.openxmlformats.org/officeDocument/2006/relationships/tags" Target="../tags/tag289.xml"/><Relationship Id="rId10" Type="http://schemas.openxmlformats.org/officeDocument/2006/relationships/tags" Target="../tags/tag276.xml"/><Relationship Id="rId19" Type="http://schemas.openxmlformats.org/officeDocument/2006/relationships/tags" Target="../tags/tag285.xml"/><Relationship Id="rId4" Type="http://schemas.openxmlformats.org/officeDocument/2006/relationships/tags" Target="../tags/tag270.xml"/><Relationship Id="rId9" Type="http://schemas.openxmlformats.org/officeDocument/2006/relationships/tags" Target="../tags/tag275.xml"/><Relationship Id="rId14" Type="http://schemas.openxmlformats.org/officeDocument/2006/relationships/tags" Target="../tags/tag280.xml"/><Relationship Id="rId22" Type="http://schemas.openxmlformats.org/officeDocument/2006/relationships/tags" Target="../tags/tag288.xml"/><Relationship Id="rId27"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93.xml"/></Relationships>
</file>

<file path=ppt/slides/_rels/slide56.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tags" Target="../tags/tag306.xml"/><Relationship Id="rId3" Type="http://schemas.openxmlformats.org/officeDocument/2006/relationships/tags" Target="../tags/tag296.xml"/><Relationship Id="rId7" Type="http://schemas.openxmlformats.org/officeDocument/2006/relationships/tags" Target="../tags/tag300.xml"/><Relationship Id="rId12" Type="http://schemas.openxmlformats.org/officeDocument/2006/relationships/tags" Target="../tags/tag305.xml"/><Relationship Id="rId17" Type="http://schemas.openxmlformats.org/officeDocument/2006/relationships/slideLayout" Target="../slideLayouts/slideLayout129.xml"/><Relationship Id="rId2" Type="http://schemas.openxmlformats.org/officeDocument/2006/relationships/tags" Target="../tags/tag295.xml"/><Relationship Id="rId16" Type="http://schemas.openxmlformats.org/officeDocument/2006/relationships/tags" Target="../tags/tag309.xml"/><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5" Type="http://schemas.openxmlformats.org/officeDocument/2006/relationships/tags" Target="../tags/tag298.xml"/><Relationship Id="rId15" Type="http://schemas.openxmlformats.org/officeDocument/2006/relationships/tags" Target="../tags/tag308.xml"/><Relationship Id="rId10" Type="http://schemas.openxmlformats.org/officeDocument/2006/relationships/tags" Target="../tags/tag303.xml"/><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tags" Target="../tags/tag307.xml"/></Relationships>
</file>

<file path=ppt/slides/_rels/slide57.xml.rels><?xml version="1.0" encoding="UTF-8" standalone="yes"?>
<Relationships xmlns="http://schemas.openxmlformats.org/package/2006/relationships"><Relationship Id="rId13" Type="http://schemas.openxmlformats.org/officeDocument/2006/relationships/tags" Target="../tags/tag322.xml"/><Relationship Id="rId18" Type="http://schemas.openxmlformats.org/officeDocument/2006/relationships/tags" Target="../tags/tag327.xml"/><Relationship Id="rId26" Type="http://schemas.openxmlformats.org/officeDocument/2006/relationships/tags" Target="../tags/tag335.xml"/><Relationship Id="rId3" Type="http://schemas.openxmlformats.org/officeDocument/2006/relationships/tags" Target="../tags/tag312.xml"/><Relationship Id="rId21" Type="http://schemas.openxmlformats.org/officeDocument/2006/relationships/tags" Target="../tags/tag330.xml"/><Relationship Id="rId34" Type="http://schemas.openxmlformats.org/officeDocument/2006/relationships/tags" Target="../tags/tag343.xml"/><Relationship Id="rId7" Type="http://schemas.openxmlformats.org/officeDocument/2006/relationships/tags" Target="../tags/tag316.xml"/><Relationship Id="rId12" Type="http://schemas.openxmlformats.org/officeDocument/2006/relationships/tags" Target="../tags/tag321.xml"/><Relationship Id="rId17" Type="http://schemas.openxmlformats.org/officeDocument/2006/relationships/tags" Target="../tags/tag326.xml"/><Relationship Id="rId25" Type="http://schemas.openxmlformats.org/officeDocument/2006/relationships/tags" Target="../tags/tag334.xml"/><Relationship Id="rId33" Type="http://schemas.openxmlformats.org/officeDocument/2006/relationships/tags" Target="../tags/tag342.xml"/><Relationship Id="rId2" Type="http://schemas.openxmlformats.org/officeDocument/2006/relationships/tags" Target="../tags/tag311.xml"/><Relationship Id="rId16" Type="http://schemas.openxmlformats.org/officeDocument/2006/relationships/tags" Target="../tags/tag325.xml"/><Relationship Id="rId20" Type="http://schemas.openxmlformats.org/officeDocument/2006/relationships/tags" Target="../tags/tag329.xml"/><Relationship Id="rId29" Type="http://schemas.openxmlformats.org/officeDocument/2006/relationships/tags" Target="../tags/tag338.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tags" Target="../tags/tag320.xml"/><Relationship Id="rId24" Type="http://schemas.openxmlformats.org/officeDocument/2006/relationships/tags" Target="../tags/tag333.xml"/><Relationship Id="rId32" Type="http://schemas.openxmlformats.org/officeDocument/2006/relationships/tags" Target="../tags/tag341.xml"/><Relationship Id="rId5" Type="http://schemas.openxmlformats.org/officeDocument/2006/relationships/tags" Target="../tags/tag314.xml"/><Relationship Id="rId15" Type="http://schemas.openxmlformats.org/officeDocument/2006/relationships/tags" Target="../tags/tag324.xml"/><Relationship Id="rId23" Type="http://schemas.openxmlformats.org/officeDocument/2006/relationships/tags" Target="../tags/tag332.xml"/><Relationship Id="rId28" Type="http://schemas.openxmlformats.org/officeDocument/2006/relationships/tags" Target="../tags/tag337.xml"/><Relationship Id="rId10" Type="http://schemas.openxmlformats.org/officeDocument/2006/relationships/tags" Target="../tags/tag319.xml"/><Relationship Id="rId19" Type="http://schemas.openxmlformats.org/officeDocument/2006/relationships/tags" Target="../tags/tag328.xml"/><Relationship Id="rId31" Type="http://schemas.openxmlformats.org/officeDocument/2006/relationships/tags" Target="../tags/tag340.xml"/><Relationship Id="rId4" Type="http://schemas.openxmlformats.org/officeDocument/2006/relationships/tags" Target="../tags/tag313.xml"/><Relationship Id="rId9" Type="http://schemas.openxmlformats.org/officeDocument/2006/relationships/tags" Target="../tags/tag318.xml"/><Relationship Id="rId14" Type="http://schemas.openxmlformats.org/officeDocument/2006/relationships/tags" Target="../tags/tag323.xml"/><Relationship Id="rId22" Type="http://schemas.openxmlformats.org/officeDocument/2006/relationships/tags" Target="../tags/tag331.xml"/><Relationship Id="rId27" Type="http://schemas.openxmlformats.org/officeDocument/2006/relationships/tags" Target="../tags/tag336.xml"/><Relationship Id="rId30" Type="http://schemas.openxmlformats.org/officeDocument/2006/relationships/tags" Target="../tags/tag339.xml"/><Relationship Id="rId35" Type="http://schemas.openxmlformats.org/officeDocument/2006/relationships/slideLayout" Target="../slideLayouts/slideLayout130.xml"/><Relationship Id="rId8" Type="http://schemas.openxmlformats.org/officeDocument/2006/relationships/tags" Target="../tags/tag3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8" Type="http://schemas.openxmlformats.org/officeDocument/2006/relationships/tags" Target="../tags/tag351.xml"/><Relationship Id="rId13" Type="http://schemas.openxmlformats.org/officeDocument/2006/relationships/tags" Target="../tags/tag356.xml"/><Relationship Id="rId3" Type="http://schemas.openxmlformats.org/officeDocument/2006/relationships/tags" Target="../tags/tag346.xml"/><Relationship Id="rId7" Type="http://schemas.openxmlformats.org/officeDocument/2006/relationships/tags" Target="../tags/tag350.xml"/><Relationship Id="rId12" Type="http://schemas.openxmlformats.org/officeDocument/2006/relationships/tags" Target="../tags/tag35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tags" Target="../tags/tag349.xml"/><Relationship Id="rId11" Type="http://schemas.openxmlformats.org/officeDocument/2006/relationships/tags" Target="../tags/tag354.xml"/><Relationship Id="rId5" Type="http://schemas.openxmlformats.org/officeDocument/2006/relationships/tags" Target="../tags/tag348.xml"/><Relationship Id="rId10" Type="http://schemas.openxmlformats.org/officeDocument/2006/relationships/tags" Target="../tags/tag353.xml"/><Relationship Id="rId4" Type="http://schemas.openxmlformats.org/officeDocument/2006/relationships/tags" Target="../tags/tag347.xml"/><Relationship Id="rId9" Type="http://schemas.openxmlformats.org/officeDocument/2006/relationships/tags" Target="../tags/tag352.xml"/><Relationship Id="rId14"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8" Type="http://schemas.openxmlformats.org/officeDocument/2006/relationships/tags" Target="../tags/tag364.xml"/><Relationship Id="rId13" Type="http://schemas.openxmlformats.org/officeDocument/2006/relationships/tags" Target="../tags/tag369.xml"/><Relationship Id="rId18" Type="http://schemas.openxmlformats.org/officeDocument/2006/relationships/tags" Target="../tags/tag374.xml"/><Relationship Id="rId3" Type="http://schemas.openxmlformats.org/officeDocument/2006/relationships/tags" Target="../tags/tag359.xml"/><Relationship Id="rId21" Type="http://schemas.openxmlformats.org/officeDocument/2006/relationships/tags" Target="../tags/tag377.xml"/><Relationship Id="rId7" Type="http://schemas.openxmlformats.org/officeDocument/2006/relationships/tags" Target="../tags/tag363.xml"/><Relationship Id="rId12" Type="http://schemas.openxmlformats.org/officeDocument/2006/relationships/tags" Target="../tags/tag368.xml"/><Relationship Id="rId17" Type="http://schemas.openxmlformats.org/officeDocument/2006/relationships/tags" Target="../tags/tag373.xml"/><Relationship Id="rId2" Type="http://schemas.openxmlformats.org/officeDocument/2006/relationships/tags" Target="../tags/tag358.xml"/><Relationship Id="rId16" Type="http://schemas.openxmlformats.org/officeDocument/2006/relationships/tags" Target="../tags/tag372.xml"/><Relationship Id="rId20" Type="http://schemas.openxmlformats.org/officeDocument/2006/relationships/tags" Target="../tags/tag376.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tags" Target="../tags/tag367.xml"/><Relationship Id="rId5" Type="http://schemas.openxmlformats.org/officeDocument/2006/relationships/tags" Target="../tags/tag361.xml"/><Relationship Id="rId15" Type="http://schemas.openxmlformats.org/officeDocument/2006/relationships/tags" Target="../tags/tag371.xml"/><Relationship Id="rId23" Type="http://schemas.openxmlformats.org/officeDocument/2006/relationships/slideLayout" Target="../slideLayouts/slideLayout130.xml"/><Relationship Id="rId10" Type="http://schemas.openxmlformats.org/officeDocument/2006/relationships/tags" Target="../tags/tag366.xml"/><Relationship Id="rId19" Type="http://schemas.openxmlformats.org/officeDocument/2006/relationships/tags" Target="../tags/tag375.xml"/><Relationship Id="rId4" Type="http://schemas.openxmlformats.org/officeDocument/2006/relationships/tags" Target="../tags/tag360.xml"/><Relationship Id="rId9" Type="http://schemas.openxmlformats.org/officeDocument/2006/relationships/tags" Target="../tags/tag365.xml"/><Relationship Id="rId14" Type="http://schemas.openxmlformats.org/officeDocument/2006/relationships/tags" Target="../tags/tag370.xml"/><Relationship Id="rId22" Type="http://schemas.openxmlformats.org/officeDocument/2006/relationships/tags" Target="../tags/tag37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80.xml"/></Relationships>
</file>

<file path=ppt/slides/_rels/slide6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microsoft.com/office/2007/relationships/hdphoto" Target="../media/hdphoto11.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7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72.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tags" Target="../tags/tag394.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tags" Target="../tags/tag393.xml"/><Relationship Id="rId17" Type="http://schemas.openxmlformats.org/officeDocument/2006/relationships/slideLayout" Target="../slideLayouts/slideLayout129.xml"/><Relationship Id="rId2" Type="http://schemas.openxmlformats.org/officeDocument/2006/relationships/tags" Target="../tags/tag383.xml"/><Relationship Id="rId16" Type="http://schemas.openxmlformats.org/officeDocument/2006/relationships/tags" Target="../tags/tag397.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tags" Target="../tags/tag392.xml"/><Relationship Id="rId5" Type="http://schemas.openxmlformats.org/officeDocument/2006/relationships/tags" Target="../tags/tag386.xml"/><Relationship Id="rId15" Type="http://schemas.openxmlformats.org/officeDocument/2006/relationships/tags" Target="../tags/tag39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tags" Target="../tags/tag395.xml"/></Relationships>
</file>

<file path=ppt/slides/_rels/slide73.xml.rels><?xml version="1.0" encoding="UTF-8" standalone="yes"?>
<Relationships xmlns="http://schemas.openxmlformats.org/package/2006/relationships"><Relationship Id="rId13" Type="http://schemas.openxmlformats.org/officeDocument/2006/relationships/tags" Target="../tags/tag410.xml"/><Relationship Id="rId18" Type="http://schemas.openxmlformats.org/officeDocument/2006/relationships/tags" Target="../tags/tag415.xml"/><Relationship Id="rId26" Type="http://schemas.openxmlformats.org/officeDocument/2006/relationships/tags" Target="../tags/tag423.xml"/><Relationship Id="rId3" Type="http://schemas.openxmlformats.org/officeDocument/2006/relationships/tags" Target="../tags/tag400.xml"/><Relationship Id="rId21" Type="http://schemas.openxmlformats.org/officeDocument/2006/relationships/tags" Target="../tags/tag418.xml"/><Relationship Id="rId34" Type="http://schemas.openxmlformats.org/officeDocument/2006/relationships/tags" Target="../tags/tag431.xml"/><Relationship Id="rId7" Type="http://schemas.openxmlformats.org/officeDocument/2006/relationships/tags" Target="../tags/tag404.xml"/><Relationship Id="rId12" Type="http://schemas.openxmlformats.org/officeDocument/2006/relationships/tags" Target="../tags/tag409.xml"/><Relationship Id="rId17" Type="http://schemas.openxmlformats.org/officeDocument/2006/relationships/tags" Target="../tags/tag414.xml"/><Relationship Id="rId25" Type="http://schemas.openxmlformats.org/officeDocument/2006/relationships/tags" Target="../tags/tag422.xml"/><Relationship Id="rId33" Type="http://schemas.openxmlformats.org/officeDocument/2006/relationships/tags" Target="../tags/tag430.xml"/><Relationship Id="rId2" Type="http://schemas.openxmlformats.org/officeDocument/2006/relationships/tags" Target="../tags/tag399.xml"/><Relationship Id="rId16" Type="http://schemas.openxmlformats.org/officeDocument/2006/relationships/tags" Target="../tags/tag413.xml"/><Relationship Id="rId20" Type="http://schemas.openxmlformats.org/officeDocument/2006/relationships/tags" Target="../tags/tag417.xml"/><Relationship Id="rId29" Type="http://schemas.openxmlformats.org/officeDocument/2006/relationships/tags" Target="../tags/tag426.xml"/><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tags" Target="../tags/tag408.xml"/><Relationship Id="rId24" Type="http://schemas.openxmlformats.org/officeDocument/2006/relationships/tags" Target="../tags/tag421.xml"/><Relationship Id="rId32" Type="http://schemas.openxmlformats.org/officeDocument/2006/relationships/tags" Target="../tags/tag429.xml"/><Relationship Id="rId5" Type="http://schemas.openxmlformats.org/officeDocument/2006/relationships/tags" Target="../tags/tag402.xml"/><Relationship Id="rId15" Type="http://schemas.openxmlformats.org/officeDocument/2006/relationships/tags" Target="../tags/tag412.xml"/><Relationship Id="rId23" Type="http://schemas.openxmlformats.org/officeDocument/2006/relationships/tags" Target="../tags/tag420.xml"/><Relationship Id="rId28" Type="http://schemas.openxmlformats.org/officeDocument/2006/relationships/tags" Target="../tags/tag425.xml"/><Relationship Id="rId10" Type="http://schemas.openxmlformats.org/officeDocument/2006/relationships/tags" Target="../tags/tag407.xml"/><Relationship Id="rId19" Type="http://schemas.openxmlformats.org/officeDocument/2006/relationships/tags" Target="../tags/tag416.xml"/><Relationship Id="rId31" Type="http://schemas.openxmlformats.org/officeDocument/2006/relationships/tags" Target="../tags/tag428.xml"/><Relationship Id="rId4" Type="http://schemas.openxmlformats.org/officeDocument/2006/relationships/tags" Target="../tags/tag401.xml"/><Relationship Id="rId9" Type="http://schemas.openxmlformats.org/officeDocument/2006/relationships/tags" Target="../tags/tag406.xml"/><Relationship Id="rId14" Type="http://schemas.openxmlformats.org/officeDocument/2006/relationships/tags" Target="../tags/tag411.xml"/><Relationship Id="rId22" Type="http://schemas.openxmlformats.org/officeDocument/2006/relationships/tags" Target="../tags/tag419.xml"/><Relationship Id="rId27" Type="http://schemas.openxmlformats.org/officeDocument/2006/relationships/tags" Target="../tags/tag424.xml"/><Relationship Id="rId30" Type="http://schemas.openxmlformats.org/officeDocument/2006/relationships/tags" Target="../tags/tag427.xml"/><Relationship Id="rId35" Type="http://schemas.openxmlformats.org/officeDocument/2006/relationships/slideLayout" Target="../slideLayouts/slideLayout130.xml"/><Relationship Id="rId8" Type="http://schemas.openxmlformats.org/officeDocument/2006/relationships/tags" Target="../tags/tag40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433.xml"/></Relationships>
</file>

<file path=ppt/slides/_rels/slide7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9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714244"/>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2888673" y="3831021"/>
            <a:ext cx="6109854" cy="2677656"/>
          </a:xfrm>
          <a:prstGeom prst="rect">
            <a:avLst/>
          </a:prstGeom>
          <a:noFill/>
        </p:spPr>
        <p:txBody>
          <a:bodyPr wrap="square">
            <a:spAutoFit/>
          </a:bodyPr>
          <a:lstStyle/>
          <a:p>
            <a:pPr algn="ctr"/>
            <a:r>
              <a:rPr lang="en-US" sz="2400" dirty="0">
                <a:solidFill>
                  <a:schemeClr val="tx1"/>
                </a:solidFill>
                <a:latin typeface="Calibri" panose="020F0502020204030204" pitchFamily="34" charset="0"/>
                <a:cs typeface="Calibri" panose="020F0502020204030204" pitchFamily="34" charset="0"/>
              </a:rPr>
              <a:t>Jennifer </a:t>
            </a:r>
            <a:r>
              <a:rPr lang="en-US" sz="2400" dirty="0" err="1">
                <a:solidFill>
                  <a:schemeClr val="tx1"/>
                </a:solidFill>
                <a:latin typeface="Calibri" panose="020F0502020204030204" pitchFamily="34" charset="0"/>
                <a:cs typeface="Calibri" panose="020F0502020204030204" pitchFamily="34" charset="0"/>
              </a:rPr>
              <a:t>Woyach</a:t>
            </a:r>
            <a:r>
              <a:rPr lang="en-US" sz="2400" dirty="0">
                <a:solidFill>
                  <a:schemeClr val="tx1"/>
                </a:solidFill>
                <a:latin typeface="Calibri" panose="020F0502020204030204" pitchFamily="34" charset="0"/>
                <a:cs typeface="Calibri" panose="020F0502020204030204" pitchFamily="34" charset="0"/>
              </a:rPr>
              <a:t>, MD</a:t>
            </a:r>
          </a:p>
          <a:p>
            <a:pPr algn="ctr"/>
            <a:r>
              <a:rPr lang="en-US" sz="2400" b="0" dirty="0">
                <a:solidFill>
                  <a:schemeClr val="tx1"/>
                </a:solidFill>
                <a:latin typeface="Calibri" panose="020F0502020204030204" pitchFamily="34" charset="0"/>
                <a:cs typeface="Calibri" panose="020F0502020204030204" pitchFamily="34" charset="0"/>
              </a:rPr>
              <a:t>Professor</a:t>
            </a:r>
          </a:p>
          <a:p>
            <a:pPr algn="ctr"/>
            <a:r>
              <a:rPr lang="en-US" sz="2400" b="0" dirty="0">
                <a:solidFill>
                  <a:schemeClr val="tx1"/>
                </a:solidFill>
                <a:latin typeface="Calibri" panose="020F0502020204030204" pitchFamily="34" charset="0"/>
                <a:cs typeface="Calibri" panose="020F0502020204030204" pitchFamily="34" charset="0"/>
              </a:rPr>
              <a:t>Division of Hematology</a:t>
            </a:r>
          </a:p>
          <a:p>
            <a:pPr algn="ctr"/>
            <a:r>
              <a:rPr lang="en-US" sz="2400" b="0" dirty="0">
                <a:solidFill>
                  <a:schemeClr val="tx1"/>
                </a:solidFill>
                <a:latin typeface="Calibri" panose="020F0502020204030204" pitchFamily="34" charset="0"/>
                <a:cs typeface="Calibri" panose="020F0502020204030204" pitchFamily="34" charset="0"/>
              </a:rPr>
              <a:t>Department of Internal Medicine</a:t>
            </a:r>
          </a:p>
          <a:p>
            <a:pPr algn="ctr"/>
            <a:r>
              <a:rPr lang="en-US" sz="2400" b="0" dirty="0">
                <a:solidFill>
                  <a:schemeClr val="tx1"/>
                </a:solidFill>
                <a:latin typeface="Calibri" panose="020F0502020204030204" pitchFamily="34" charset="0"/>
                <a:cs typeface="Calibri" panose="020F0502020204030204" pitchFamily="34" charset="0"/>
              </a:rPr>
              <a:t>The Ohio State University </a:t>
            </a:r>
          </a:p>
          <a:p>
            <a:pPr algn="ctr"/>
            <a:r>
              <a:rPr lang="en-US" sz="2400" b="0" dirty="0">
                <a:solidFill>
                  <a:schemeClr val="tx1"/>
                </a:solidFill>
                <a:latin typeface="Calibri" panose="020F0502020204030204" pitchFamily="34" charset="0"/>
                <a:cs typeface="Calibri" panose="020F0502020204030204" pitchFamily="34" charset="0"/>
              </a:rPr>
              <a:t>Comprehensive Cancer Center</a:t>
            </a:r>
          </a:p>
          <a:p>
            <a:pPr algn="ctr"/>
            <a:r>
              <a:rPr lang="en-US" sz="2400" b="0" dirty="0">
                <a:solidFill>
                  <a:schemeClr val="tx1"/>
                </a:solidFill>
                <a:latin typeface="Calibri" panose="020F0502020204030204" pitchFamily="34" charset="0"/>
                <a:cs typeface="Calibri" panose="020F0502020204030204" pitchFamily="34" charset="0"/>
              </a:rPr>
              <a:t>Columbus, Ohio</a:t>
            </a:r>
          </a:p>
        </p:txBody>
      </p:sp>
    </p:spTree>
    <p:custDataLst>
      <p:tags r:id="rId1"/>
    </p:custDataLst>
    <p:extLst>
      <p:ext uri="{BB962C8B-B14F-4D97-AF65-F5344CB8AC3E}">
        <p14:creationId xmlns:p14="http://schemas.microsoft.com/office/powerpoint/2010/main" val="2344389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082E-093A-78C5-82A8-C061CA96CEDA}"/>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50F6B9E0-BDA2-C1E5-3363-DB38BD76C7DA}"/>
              </a:ext>
            </a:extLst>
          </p:cNvPr>
          <p:cNvSpPr/>
          <p:nvPr/>
        </p:nvSpPr>
        <p:spPr>
          <a:xfrm>
            <a:off x="4578096" y="2839212"/>
            <a:ext cx="3035808" cy="361188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0FA1F5-4F7E-1275-E347-C5577F67491A}"/>
              </a:ext>
            </a:extLst>
          </p:cNvPr>
          <p:cNvSpPr>
            <a:spLocks noGrp="1"/>
          </p:cNvSpPr>
          <p:nvPr>
            <p:ph idx="1"/>
          </p:nvPr>
        </p:nvSpPr>
        <p:spPr>
          <a:xfrm>
            <a:off x="912286" y="1193292"/>
            <a:ext cx="10358967" cy="1499616"/>
          </a:xfrm>
        </p:spPr>
        <p:txBody>
          <a:bodyPr/>
          <a:lstStyle/>
          <a:p>
            <a:pPr marL="98425" indent="0" algn="ctr">
              <a:buNone/>
            </a:pPr>
            <a:r>
              <a:rPr lang="en-US" b="1" dirty="0"/>
              <a:t>Please scan the QR code below </a:t>
            </a:r>
            <a:br>
              <a:rPr lang="en-US" b="1" dirty="0"/>
            </a:br>
            <a:r>
              <a:rPr lang="en-US" b="1" dirty="0"/>
              <a:t>to participate in our live polling.</a:t>
            </a:r>
          </a:p>
        </p:txBody>
      </p:sp>
      <p:pic>
        <p:nvPicPr>
          <p:cNvPr id="2" name="Picture 1">
            <a:extLst>
              <a:ext uri="{FF2B5EF4-FFF2-40B4-BE49-F238E27FC236}">
                <a16:creationId xmlns:a16="http://schemas.microsoft.com/office/drawing/2014/main" id="{FA84B629-B1E2-36D3-F0C7-0300109E98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81600" y="4387516"/>
            <a:ext cx="1828800" cy="1828800"/>
          </a:xfrm>
          <a:prstGeom prst="rect">
            <a:avLst/>
          </a:prstGeom>
        </p:spPr>
      </p:pic>
      <p:sp>
        <p:nvSpPr>
          <p:cNvPr id="7" name="TextBox 6">
            <a:extLst>
              <a:ext uri="{FF2B5EF4-FFF2-40B4-BE49-F238E27FC236}">
                <a16:creationId xmlns:a16="http://schemas.microsoft.com/office/drawing/2014/main" id="{54FD7A50-CD20-FFAF-942B-354E57985833}"/>
              </a:ext>
            </a:extLst>
          </p:cNvPr>
          <p:cNvSpPr txBox="1"/>
          <p:nvPr/>
        </p:nvSpPr>
        <p:spPr>
          <a:xfrm>
            <a:off x="4578096" y="2839212"/>
            <a:ext cx="3035808" cy="1548304"/>
          </a:xfrm>
          <a:prstGeom prst="rect">
            <a:avLst/>
          </a:prstGeom>
          <a:noFill/>
        </p:spPr>
        <p:txBody>
          <a:bodyPr wrap="square" rtlCol="0" anchor="ctr">
            <a:noAutofit/>
          </a:bodyPr>
          <a:lstStyle/>
          <a:p>
            <a:pPr marL="0" marR="0" lvl="0" indent="0" algn="ctr" defTabSz="455613" rtl="0" eaLnBrk="1" fontAlgn="base" latinLnBrk="0" hangingPunct="1">
              <a:lnSpc>
                <a:spcPts val="24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Join at:</a:t>
            </a:r>
          </a:p>
          <a:p>
            <a:pPr marL="0" marR="0" lvl="0" indent="0" algn="ctr" defTabSz="455613" rtl="0" eaLnBrk="1" fontAlgn="base" latinLnBrk="0" hangingPunct="1">
              <a:lnSpc>
                <a:spcPts val="24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S PGothic" charset="0"/>
                <a:cs typeface="Calibri" panose="020F0502020204030204" pitchFamily="34" charset="0"/>
              </a:rPr>
              <a:t>vevox.app</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ts val="24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ID:</a:t>
            </a:r>
          </a:p>
          <a:p>
            <a:pPr marL="0" marR="0" lvl="0" indent="0" algn="ctr" defTabSz="455613" rtl="0" eaLnBrk="1" fontAlgn="base" latinLnBrk="0" hangingPunct="1">
              <a:lnSpc>
                <a:spcPts val="24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499-847-075</a:t>
            </a:r>
          </a:p>
        </p:txBody>
      </p:sp>
    </p:spTree>
    <p:extLst>
      <p:ext uri="{BB962C8B-B14F-4D97-AF65-F5344CB8AC3E}">
        <p14:creationId xmlns:p14="http://schemas.microsoft.com/office/powerpoint/2010/main" val="2939211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1798320"/>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E633EE89-2537-8E4F-988F-70A9840D7AE6}"/>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0980E150-95B4-D543-A599-4AFE2754E296}"/>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8AF7C442-A8A1-CB4D-BF95-36E7B42AB94B}"/>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05BE621-2B15-0D41-890C-05E3E298CC1B}"/>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9C248FC-891A-1A44-A13E-AA390D3A6CA8}"/>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04A251A-5DF7-454E-A4D7-7F61CF84DDCE}"/>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79402F0-CA9E-4949-99B5-1CA6EBFD19DE}"/>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5B2C368-818A-3B49-9030-37D73FFAF4FD}"/>
              </a:ext>
            </a:extLst>
          </p:cNvPr>
          <p:cNvSpPr txBox="1"/>
          <p:nvPr>
            <p:custDataLst>
              <p:tags r:id="rId10"/>
            </p:custDataLst>
          </p:nvPr>
        </p:nvSpPr>
        <p:spPr>
          <a:xfrm>
            <a:off x="838200" y="179832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At least 6 months</a:t>
            </a:r>
          </a:p>
        </p:txBody>
      </p:sp>
      <p:sp>
        <p:nvSpPr>
          <p:cNvPr id="15" name="TextBox 14">
            <a:extLst>
              <a:ext uri="{FF2B5EF4-FFF2-40B4-BE49-F238E27FC236}">
                <a16:creationId xmlns:a16="http://schemas.microsoft.com/office/drawing/2014/main" id="{4FDEDDD8-7FAF-7342-813B-338A5E0DE387}"/>
              </a:ext>
            </a:extLst>
          </p:cNvPr>
          <p:cNvSpPr txBox="1"/>
          <p:nvPr>
            <p:custDataLst>
              <p:tags r:id="rId11"/>
            </p:custDataLst>
          </p:nvPr>
        </p:nvSpPr>
        <p:spPr>
          <a:xfrm>
            <a:off x="838200" y="243332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 At least 12 months</a:t>
            </a:r>
          </a:p>
        </p:txBody>
      </p:sp>
      <p:sp>
        <p:nvSpPr>
          <p:cNvPr id="19" name="TextBox 18">
            <a:extLst>
              <a:ext uri="{FF2B5EF4-FFF2-40B4-BE49-F238E27FC236}">
                <a16:creationId xmlns:a16="http://schemas.microsoft.com/office/drawing/2014/main" id="{67055F2C-A816-7A4E-AC71-D6B0496D33BE}"/>
              </a:ext>
            </a:extLst>
          </p:cNvPr>
          <p:cNvSpPr txBox="1"/>
          <p:nvPr>
            <p:custDataLst>
              <p:tags r:id="rId12"/>
            </p:custDataLst>
          </p:nvPr>
        </p:nvSpPr>
        <p:spPr>
          <a:xfrm>
            <a:off x="838200" y="306831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At least 24 months</a:t>
            </a:r>
          </a:p>
        </p:txBody>
      </p:sp>
      <p:sp>
        <p:nvSpPr>
          <p:cNvPr id="23" name="TextBox 22">
            <a:extLst>
              <a:ext uri="{FF2B5EF4-FFF2-40B4-BE49-F238E27FC236}">
                <a16:creationId xmlns:a16="http://schemas.microsoft.com/office/drawing/2014/main" id="{79CBE149-B236-7842-B55C-9396FA561536}"/>
              </a:ext>
            </a:extLst>
          </p:cNvPr>
          <p:cNvSpPr txBox="1"/>
          <p:nvPr>
            <p:custDataLst>
              <p:tags r:id="rId13"/>
            </p:custDataLst>
          </p:nvPr>
        </p:nvSpPr>
        <p:spPr>
          <a:xfrm>
            <a:off x="838200" y="370331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At least 36 months</a:t>
            </a:r>
          </a:p>
        </p:txBody>
      </p:sp>
      <p:sp>
        <p:nvSpPr>
          <p:cNvPr id="27" name="TextBox 26">
            <a:extLst>
              <a:ext uri="{FF2B5EF4-FFF2-40B4-BE49-F238E27FC236}">
                <a16:creationId xmlns:a16="http://schemas.microsoft.com/office/drawing/2014/main" id="{D0D58723-DBB3-B949-AE58-A62406B0D23B}"/>
              </a:ext>
            </a:extLst>
          </p:cNvPr>
          <p:cNvSpPr txBox="1"/>
          <p:nvPr>
            <p:custDataLst>
              <p:tags r:id="rId14"/>
            </p:custDataLst>
          </p:nvPr>
        </p:nvSpPr>
        <p:spPr>
          <a:xfrm>
            <a:off x="838200" y="433831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I’m not sure</a:t>
            </a:r>
          </a:p>
        </p:txBody>
      </p:sp>
      <p:sp>
        <p:nvSpPr>
          <p:cNvPr id="31" name="Rectangle 30">
            <a:extLst>
              <a:ext uri="{FF2B5EF4-FFF2-40B4-BE49-F238E27FC236}">
                <a16:creationId xmlns:a16="http://schemas.microsoft.com/office/drawing/2014/main" id="{4717632A-F1A3-2CF6-1510-B10A9A2DA1EE}"/>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5"/>
            </p:custDataLst>
          </p:nvPr>
        </p:nvSpPr>
        <p:spPr>
          <a:xfrm>
            <a:off x="838200" y="412529"/>
            <a:ext cx="10515600" cy="1325563"/>
          </a:xfrm>
        </p:spPr>
        <p:txBody>
          <a:bodyPr>
            <a:normAutofit fontScale="90000"/>
          </a:bodyPr>
          <a:lstStyle/>
          <a:p>
            <a:r>
              <a:rPr lang="en-FI"/>
              <a:t>In general, what is the minimum duration of remission after second-line venetoclax/anti-CD20 antibody before you would consider retreatment as third-line therapy?</a:t>
            </a:r>
          </a:p>
        </p:txBody>
      </p:sp>
      <p:sp>
        <p:nvSpPr>
          <p:cNvPr id="12" name="Rectangle 11">
            <a:extLst>
              <a:ext uri="{FF2B5EF4-FFF2-40B4-BE49-F238E27FC236}">
                <a16:creationId xmlns:a16="http://schemas.microsoft.com/office/drawing/2014/main" id="{B4E77F98-E694-6A10-0942-C56B82F91786}"/>
              </a:ext>
            </a:extLst>
          </p:cNvPr>
          <p:cNvSpPr/>
          <p:nvPr/>
        </p:nvSpPr>
        <p:spPr>
          <a:xfrm>
            <a:off x="0" y="6492874"/>
            <a:ext cx="9260041" cy="21520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1BF2DC8-B181-B3B5-9818-5E1D97B43AA2}"/>
              </a:ext>
            </a:extLst>
          </p:cNvPr>
          <p:cNvSpPr/>
          <p:nvPr/>
        </p:nvSpPr>
        <p:spPr>
          <a:xfrm>
            <a:off x="0" y="6492874"/>
            <a:ext cx="9260041" cy="21520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907218C-4491-E424-2421-4CAD780C8D32}"/>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3537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1000"/>
                                        <p:tgtEl>
                                          <p:spTgt spid="13"/>
                                        </p:tgtEl>
                                        <p:attrNameLst>
                                          <p:attrName>ppt_x</p:attrName>
                                        </p:attrNameLst>
                                      </p:cBhvr>
                                      <p:tavLst>
                                        <p:tav tm="0">
                                          <p:val>
                                            <p:strVal val="ppt_x"/>
                                          </p:val>
                                        </p:tav>
                                        <p:tav tm="100000">
                                          <p:val>
                                            <p:strVal val="0-ppt_w/2"/>
                                          </p:val>
                                        </p:tav>
                                      </p:tavLst>
                                    </p:anim>
                                    <p:anim calcmode="lin" valueType="num">
                                      <p:cBhvr additive="base">
                                        <p:cTn id="7" dur="21000"/>
                                        <p:tgtEl>
                                          <p:spTgt spid="13"/>
                                        </p:tgtEl>
                                        <p:attrNameLst>
                                          <p:attrName>ppt_y</p:attrName>
                                        </p:attrNameLst>
                                      </p:cBhvr>
                                      <p:tavLst>
                                        <p:tav tm="0">
                                          <p:val>
                                            <p:strVal val="ppt_y"/>
                                          </p:val>
                                        </p:tav>
                                        <p:tav tm="100000">
                                          <p:val>
                                            <p:strVal val="ppt_y"/>
                                          </p:val>
                                        </p:tav>
                                      </p:tavLst>
                                    </p:anim>
                                    <p:set>
                                      <p:cBhvr>
                                        <p:cTn id="8" dur="1" fill="hold">
                                          <p:stCondLst>
                                            <p:cond delay="20999"/>
                                          </p:stCondLst>
                                        </p:cTn>
                                        <p:tgtEl>
                                          <p:spTgt spid="13"/>
                                        </p:tgtEl>
                                        <p:attrNameLst>
                                          <p:attrName>style.visibility</p:attrName>
                                        </p:attrNameLst>
                                      </p:cBhvr>
                                      <p:to>
                                        <p:strVal val="hidden"/>
                                      </p:to>
                                    </p:set>
                                  </p:childTnLst>
                                </p:cTn>
                              </p:par>
                            </p:childTnLst>
                          </p:cTn>
                        </p:par>
                        <p:par>
                          <p:cTn id="9" fill="hold">
                            <p:stCondLst>
                              <p:cond delay="21000"/>
                            </p:stCondLst>
                            <p:childTnLst>
                              <p:par>
                                <p:cTn id="10" presetID="10" presetClass="exit" presetSubtype="0" fill="remove" grpId="0"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237E92A9-FA08-7244-86BB-1714C8C3AE1D}"/>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5" name="Rounded Rectangle 4">
            <a:extLst>
              <a:ext uri="{FF2B5EF4-FFF2-40B4-BE49-F238E27FC236}">
                <a16:creationId xmlns:a16="http://schemas.microsoft.com/office/drawing/2014/main" id="{E8A03A99-10DA-1D48-9A4F-6DCA140AC0D5}"/>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Showing Results</a:t>
            </a:r>
          </a:p>
        </p:txBody>
      </p:sp>
      <p:sp>
        <p:nvSpPr>
          <p:cNvPr id="6" name="Snip Same Side Corner Rectangle 5">
            <a:extLst>
              <a:ext uri="{FF2B5EF4-FFF2-40B4-BE49-F238E27FC236}">
                <a16:creationId xmlns:a16="http://schemas.microsoft.com/office/drawing/2014/main" id="{220D336A-FF28-FA48-9B79-4A8EE23ABA33}"/>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B85AD5C-E0AE-C64D-A0E0-4A09EA0E5EFC}"/>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E748C7-36F1-DC4D-A165-3DFD265A052B}"/>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671B2D5-CA71-4542-A8C4-B4B19040714B}"/>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580861-3BE7-DF41-99DC-9ED0F39C2D98}"/>
              </a:ext>
            </a:extLst>
          </p:cNvPr>
          <p:cNvSpPr txBox="1"/>
          <p:nvPr>
            <p:custDataLst>
              <p:tags r:id="rId9"/>
            </p:custDataLst>
          </p:nvPr>
        </p:nvSpPr>
        <p:spPr>
          <a:xfrm>
            <a:off x="838200" y="1830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At least 6 months</a:t>
            </a:r>
          </a:p>
        </p:txBody>
      </p:sp>
      <p:sp>
        <p:nvSpPr>
          <p:cNvPr id="11" name="TextBox 10">
            <a:extLst>
              <a:ext uri="{FF2B5EF4-FFF2-40B4-BE49-F238E27FC236}">
                <a16:creationId xmlns:a16="http://schemas.microsoft.com/office/drawing/2014/main" id="{74840735-2F9F-0F40-90F8-FF1A9962C661}"/>
              </a:ext>
            </a:extLst>
          </p:cNvPr>
          <p:cNvSpPr txBox="1"/>
          <p:nvPr>
            <p:custDataLst>
              <p:tags r:id="rId10"/>
            </p:custDataLst>
          </p:nvPr>
        </p:nvSpPr>
        <p:spPr>
          <a:xfrm>
            <a:off x="10337800" y="1995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F67331BE-8EE3-AC40-9306-50CFE94F336C}"/>
              </a:ext>
            </a:extLst>
          </p:cNvPr>
          <p:cNvSpPr/>
          <p:nvPr>
            <p:custDataLst>
              <p:tags r:id="rId11"/>
            </p:custDataLst>
          </p:nvPr>
        </p:nvSpPr>
        <p:spPr>
          <a:xfrm>
            <a:off x="838200" y="2147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5FDF52D4-198D-BB42-8C14-6EC7F777ED8C}"/>
              </a:ext>
            </a:extLst>
          </p:cNvPr>
          <p:cNvSpPr/>
          <p:nvPr>
            <p:custDataLst>
              <p:tags r:id="rId12"/>
            </p:custDataLst>
          </p:nvPr>
        </p:nvSpPr>
        <p:spPr>
          <a:xfrm>
            <a:off x="838200" y="2147915"/>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DC55349-BC46-BC44-B1E1-B1D8D9315218}"/>
              </a:ext>
            </a:extLst>
          </p:cNvPr>
          <p:cNvSpPr txBox="1"/>
          <p:nvPr>
            <p:custDataLst>
              <p:tags r:id="rId13"/>
            </p:custDataLst>
          </p:nvPr>
        </p:nvSpPr>
        <p:spPr>
          <a:xfrm>
            <a:off x="838200" y="2465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At least 12 months</a:t>
            </a:r>
          </a:p>
        </p:txBody>
      </p:sp>
      <p:sp>
        <p:nvSpPr>
          <p:cNvPr id="15" name="TextBox 14">
            <a:extLst>
              <a:ext uri="{FF2B5EF4-FFF2-40B4-BE49-F238E27FC236}">
                <a16:creationId xmlns:a16="http://schemas.microsoft.com/office/drawing/2014/main" id="{F382943F-E5B8-D645-A1F5-BFB8AB4353D2}"/>
              </a:ext>
            </a:extLst>
          </p:cNvPr>
          <p:cNvSpPr txBox="1"/>
          <p:nvPr>
            <p:custDataLst>
              <p:tags r:id="rId14"/>
            </p:custDataLst>
          </p:nvPr>
        </p:nvSpPr>
        <p:spPr>
          <a:xfrm>
            <a:off x="10337800" y="2630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16" name="Rounded Rectangle 15">
            <a:extLst>
              <a:ext uri="{FF2B5EF4-FFF2-40B4-BE49-F238E27FC236}">
                <a16:creationId xmlns:a16="http://schemas.microsoft.com/office/drawing/2014/main" id="{9720AB0F-7E1A-014A-AB59-8FACBC352B2A}"/>
              </a:ext>
            </a:extLst>
          </p:cNvPr>
          <p:cNvSpPr/>
          <p:nvPr>
            <p:custDataLst>
              <p:tags r:id="rId15"/>
            </p:custDataLst>
          </p:nvPr>
        </p:nvSpPr>
        <p:spPr>
          <a:xfrm>
            <a:off x="838200" y="2782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1918D3C1-0231-4740-B8F6-E5FF2169FD33}"/>
              </a:ext>
            </a:extLst>
          </p:cNvPr>
          <p:cNvSpPr/>
          <p:nvPr>
            <p:custDataLst>
              <p:tags r:id="rId16"/>
            </p:custDataLst>
          </p:nvPr>
        </p:nvSpPr>
        <p:spPr>
          <a:xfrm>
            <a:off x="838200" y="2782915"/>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2DF8EC2-3B73-DD47-9A7F-7993283A89DA}"/>
              </a:ext>
            </a:extLst>
          </p:cNvPr>
          <p:cNvSpPr txBox="1"/>
          <p:nvPr>
            <p:custDataLst>
              <p:tags r:id="rId17"/>
            </p:custDataLst>
          </p:nvPr>
        </p:nvSpPr>
        <p:spPr>
          <a:xfrm>
            <a:off x="838200" y="3100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At least 24 months</a:t>
            </a:r>
          </a:p>
        </p:txBody>
      </p:sp>
      <p:sp>
        <p:nvSpPr>
          <p:cNvPr id="19" name="TextBox 18">
            <a:extLst>
              <a:ext uri="{FF2B5EF4-FFF2-40B4-BE49-F238E27FC236}">
                <a16:creationId xmlns:a16="http://schemas.microsoft.com/office/drawing/2014/main" id="{1D889E0C-CC70-0645-AA4C-92F9729C5DD7}"/>
              </a:ext>
            </a:extLst>
          </p:cNvPr>
          <p:cNvSpPr txBox="1"/>
          <p:nvPr>
            <p:custDataLst>
              <p:tags r:id="rId18"/>
            </p:custDataLst>
          </p:nvPr>
        </p:nvSpPr>
        <p:spPr>
          <a:xfrm>
            <a:off x="10337800" y="3265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897F7FE3-E61B-B644-8B30-B18D758D3DE4}"/>
              </a:ext>
            </a:extLst>
          </p:cNvPr>
          <p:cNvSpPr/>
          <p:nvPr>
            <p:custDataLst>
              <p:tags r:id="rId19"/>
            </p:custDataLst>
          </p:nvPr>
        </p:nvSpPr>
        <p:spPr>
          <a:xfrm>
            <a:off x="838200" y="3417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A9863517-F875-DB47-8800-7FC58A45F5E1}"/>
              </a:ext>
            </a:extLst>
          </p:cNvPr>
          <p:cNvSpPr/>
          <p:nvPr>
            <p:custDataLst>
              <p:tags r:id="rId20"/>
            </p:custDataLst>
          </p:nvPr>
        </p:nvSpPr>
        <p:spPr>
          <a:xfrm>
            <a:off x="838200" y="3417915"/>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6E06B4A-CAB2-E04E-B109-2D6A65216A73}"/>
              </a:ext>
            </a:extLst>
          </p:cNvPr>
          <p:cNvSpPr txBox="1"/>
          <p:nvPr>
            <p:custDataLst>
              <p:tags r:id="rId21"/>
            </p:custDataLst>
          </p:nvPr>
        </p:nvSpPr>
        <p:spPr>
          <a:xfrm>
            <a:off x="838200" y="3735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At least 36 months</a:t>
            </a:r>
          </a:p>
        </p:txBody>
      </p:sp>
      <p:sp>
        <p:nvSpPr>
          <p:cNvPr id="23" name="TextBox 22">
            <a:extLst>
              <a:ext uri="{FF2B5EF4-FFF2-40B4-BE49-F238E27FC236}">
                <a16:creationId xmlns:a16="http://schemas.microsoft.com/office/drawing/2014/main" id="{8B5331E9-2020-E240-8E69-FCA5B009A61F}"/>
              </a:ext>
            </a:extLst>
          </p:cNvPr>
          <p:cNvSpPr txBox="1"/>
          <p:nvPr>
            <p:custDataLst>
              <p:tags r:id="rId22"/>
            </p:custDataLst>
          </p:nvPr>
        </p:nvSpPr>
        <p:spPr>
          <a:xfrm>
            <a:off x="10337800" y="3900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Rounded Rectangle 23">
            <a:extLst>
              <a:ext uri="{FF2B5EF4-FFF2-40B4-BE49-F238E27FC236}">
                <a16:creationId xmlns:a16="http://schemas.microsoft.com/office/drawing/2014/main" id="{351044A0-9BBF-C848-8C87-BFF0BD7FFC70}"/>
              </a:ext>
            </a:extLst>
          </p:cNvPr>
          <p:cNvSpPr/>
          <p:nvPr>
            <p:custDataLst>
              <p:tags r:id="rId23"/>
            </p:custDataLst>
          </p:nvPr>
        </p:nvSpPr>
        <p:spPr>
          <a:xfrm>
            <a:off x="838200" y="4052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617885F3-0B1D-9C49-AB9E-45B0D52B738B}"/>
              </a:ext>
            </a:extLst>
          </p:cNvPr>
          <p:cNvSpPr/>
          <p:nvPr>
            <p:custDataLst>
              <p:tags r:id="rId24"/>
            </p:custDataLst>
          </p:nvPr>
        </p:nvSpPr>
        <p:spPr>
          <a:xfrm>
            <a:off x="838200" y="4052915"/>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DB70549-7524-6E40-BB9B-99FACBF94847}"/>
              </a:ext>
            </a:extLst>
          </p:cNvPr>
          <p:cNvSpPr txBox="1"/>
          <p:nvPr>
            <p:custDataLst>
              <p:tags r:id="rId25"/>
            </p:custDataLst>
          </p:nvPr>
        </p:nvSpPr>
        <p:spPr>
          <a:xfrm>
            <a:off x="838200" y="4370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I’m not sure</a:t>
            </a:r>
          </a:p>
        </p:txBody>
      </p:sp>
      <p:sp>
        <p:nvSpPr>
          <p:cNvPr id="27" name="TextBox 26">
            <a:extLst>
              <a:ext uri="{FF2B5EF4-FFF2-40B4-BE49-F238E27FC236}">
                <a16:creationId xmlns:a16="http://schemas.microsoft.com/office/drawing/2014/main" id="{EB1C2F91-4DA9-9B49-8D4F-450F9268D3BF}"/>
              </a:ext>
            </a:extLst>
          </p:cNvPr>
          <p:cNvSpPr txBox="1"/>
          <p:nvPr>
            <p:custDataLst>
              <p:tags r:id="rId26"/>
            </p:custDataLst>
          </p:nvPr>
        </p:nvSpPr>
        <p:spPr>
          <a:xfrm>
            <a:off x="10337800" y="4535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208BEF4C-326D-AF41-ABB2-C07D6A94A884}"/>
              </a:ext>
            </a:extLst>
          </p:cNvPr>
          <p:cNvSpPr/>
          <p:nvPr>
            <p:custDataLst>
              <p:tags r:id="rId27"/>
            </p:custDataLst>
          </p:nvPr>
        </p:nvSpPr>
        <p:spPr>
          <a:xfrm>
            <a:off x="838200" y="4687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2B826636-616D-7A48-82E8-3E6451E8F742}"/>
              </a:ext>
            </a:extLst>
          </p:cNvPr>
          <p:cNvSpPr/>
          <p:nvPr>
            <p:custDataLst>
              <p:tags r:id="rId28"/>
            </p:custDataLst>
          </p:nvPr>
        </p:nvSpPr>
        <p:spPr>
          <a:xfrm>
            <a:off x="838200" y="4687915"/>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F5B9B59-E7C5-5444-BE88-3406E26CAACE}"/>
              </a:ext>
            </a:extLst>
          </p:cNvPr>
          <p:cNvSpPr/>
          <p:nvPr>
            <p:custDataLst>
              <p:tags r:id="rId29"/>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1" name="Rectangle 30">
            <a:extLst>
              <a:ext uri="{FF2B5EF4-FFF2-40B4-BE49-F238E27FC236}">
                <a16:creationId xmlns:a16="http://schemas.microsoft.com/office/drawing/2014/main" id="{EE1C9390-4399-69A1-56BE-FC7A0CA2286F}"/>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0"/>
            </p:custDataLst>
          </p:nvPr>
        </p:nvSpPr>
        <p:spPr>
          <a:xfrm>
            <a:off x="838200" y="402069"/>
            <a:ext cx="10515600" cy="1325563"/>
          </a:xfrm>
        </p:spPr>
        <p:txBody>
          <a:bodyPr>
            <a:normAutofit fontScale="90000"/>
          </a:bodyPr>
          <a:lstStyle/>
          <a:p>
            <a:r>
              <a:rPr lang="en-FI"/>
              <a:t>In general, what is the minimum duration of remission after second-line venetoclax/anti-CD20 antibody before you would consider retreatment as third-line therapy?</a:t>
            </a:r>
          </a:p>
        </p:txBody>
      </p:sp>
    </p:spTree>
    <p:custDataLst>
      <p:tags r:id="rId1"/>
    </p:custDataLst>
    <p:extLst>
      <p:ext uri="{BB962C8B-B14F-4D97-AF65-F5344CB8AC3E}">
        <p14:creationId xmlns:p14="http://schemas.microsoft.com/office/powerpoint/2010/main" val="2719361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&gt;24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479376" y="0"/>
            <a:ext cx="1152128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1798320"/>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2793E8C3-5C72-8B42-918C-5F40DA9E395D}"/>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B5F96933-7409-4943-8DD8-62EE495D4E7B}"/>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607FEAF4-3DE6-5748-9C89-7B6F190DA411}"/>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7D73D42-9E37-A04B-91EF-76152EBB4F45}"/>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4D06D04-9359-2548-9860-0A363E7B9037}"/>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83C774-F5BF-AD41-B72F-F424BEC08021}"/>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8A2727-4E76-1048-92AC-514E5819612B}"/>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D6E0040-0C0F-1C40-9FD0-E0034A886792}"/>
              </a:ext>
            </a:extLst>
          </p:cNvPr>
          <p:cNvSpPr txBox="1"/>
          <p:nvPr>
            <p:custDataLst>
              <p:tags r:id="rId10"/>
            </p:custDataLst>
          </p:nvPr>
        </p:nvSpPr>
        <p:spPr>
          <a:xfrm>
            <a:off x="838200" y="2103117"/>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a. Alternative covalent BTK inhibitor</a:t>
            </a:r>
          </a:p>
        </p:txBody>
      </p:sp>
      <p:sp>
        <p:nvSpPr>
          <p:cNvPr id="15" name="TextBox 14">
            <a:extLst>
              <a:ext uri="{FF2B5EF4-FFF2-40B4-BE49-F238E27FC236}">
                <a16:creationId xmlns:a16="http://schemas.microsoft.com/office/drawing/2014/main" id="{5C635EBF-21A6-174C-8207-B0863C78D429}"/>
              </a:ext>
            </a:extLst>
          </p:cNvPr>
          <p:cNvSpPr txBox="1"/>
          <p:nvPr>
            <p:custDataLst>
              <p:tags r:id="rId11"/>
            </p:custDataLst>
          </p:nvPr>
        </p:nvSpPr>
        <p:spPr>
          <a:xfrm>
            <a:off x="838200" y="2738117"/>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Venetoclax/anti-CD20 antibody</a:t>
            </a:r>
          </a:p>
        </p:txBody>
      </p:sp>
      <p:sp>
        <p:nvSpPr>
          <p:cNvPr id="19" name="TextBox 18">
            <a:extLst>
              <a:ext uri="{FF2B5EF4-FFF2-40B4-BE49-F238E27FC236}">
                <a16:creationId xmlns:a16="http://schemas.microsoft.com/office/drawing/2014/main" id="{118919CC-DB86-E341-8188-B93143FDA7B3}"/>
              </a:ext>
            </a:extLst>
          </p:cNvPr>
          <p:cNvSpPr txBox="1"/>
          <p:nvPr>
            <p:custDataLst>
              <p:tags r:id="rId12"/>
            </p:custDataLst>
          </p:nvPr>
        </p:nvSpPr>
        <p:spPr>
          <a:xfrm>
            <a:off x="838200" y="3373117"/>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Pirtobrutinib</a:t>
            </a:r>
          </a:p>
        </p:txBody>
      </p:sp>
      <p:sp>
        <p:nvSpPr>
          <p:cNvPr id="23" name="TextBox 22">
            <a:extLst>
              <a:ext uri="{FF2B5EF4-FFF2-40B4-BE49-F238E27FC236}">
                <a16:creationId xmlns:a16="http://schemas.microsoft.com/office/drawing/2014/main" id="{E2FE4082-CCC5-5D4C-84D3-DBFF91EE1788}"/>
              </a:ext>
            </a:extLst>
          </p:cNvPr>
          <p:cNvSpPr txBox="1"/>
          <p:nvPr>
            <p:custDataLst>
              <p:tags r:id="rId13"/>
            </p:custDataLst>
          </p:nvPr>
        </p:nvSpPr>
        <p:spPr>
          <a:xfrm>
            <a:off x="838200" y="4008117"/>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CAR T-cell therapy</a:t>
            </a:r>
          </a:p>
        </p:txBody>
      </p:sp>
      <p:sp>
        <p:nvSpPr>
          <p:cNvPr id="27" name="TextBox 26">
            <a:extLst>
              <a:ext uri="{FF2B5EF4-FFF2-40B4-BE49-F238E27FC236}">
                <a16:creationId xmlns:a16="http://schemas.microsoft.com/office/drawing/2014/main" id="{20678A5D-A2D1-8741-AA90-D5DDAEC4D3FF}"/>
              </a:ext>
            </a:extLst>
          </p:cNvPr>
          <p:cNvSpPr txBox="1"/>
          <p:nvPr>
            <p:custDataLst>
              <p:tags r:id="rId14"/>
            </p:custDataLst>
          </p:nvPr>
        </p:nvSpPr>
        <p:spPr>
          <a:xfrm>
            <a:off x="838200" y="4643118"/>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Bispecific antibody</a:t>
            </a:r>
          </a:p>
        </p:txBody>
      </p:sp>
      <p:sp>
        <p:nvSpPr>
          <p:cNvPr id="31" name="TextBox 30">
            <a:extLst>
              <a:ext uri="{FF2B5EF4-FFF2-40B4-BE49-F238E27FC236}">
                <a16:creationId xmlns:a16="http://schemas.microsoft.com/office/drawing/2014/main" id="{0FD5A21F-31BD-5D49-881F-27F26E3B5327}"/>
              </a:ext>
            </a:extLst>
          </p:cNvPr>
          <p:cNvSpPr txBox="1"/>
          <p:nvPr>
            <p:custDataLst>
              <p:tags r:id="rId15"/>
            </p:custDataLst>
          </p:nvPr>
        </p:nvSpPr>
        <p:spPr>
          <a:xfrm>
            <a:off x="838200" y="5278118"/>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f. I’m not sure</a:t>
            </a:r>
          </a:p>
        </p:txBody>
      </p:sp>
      <p:sp>
        <p:nvSpPr>
          <p:cNvPr id="35" name="Rectangle 34">
            <a:extLst>
              <a:ext uri="{FF2B5EF4-FFF2-40B4-BE49-F238E27FC236}">
                <a16:creationId xmlns:a16="http://schemas.microsoft.com/office/drawing/2014/main" id="{FC67551A-AD5E-1712-03B0-42BBB16DA487}"/>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6"/>
            </p:custDataLst>
          </p:nvPr>
        </p:nvSpPr>
        <p:spPr>
          <a:xfrm>
            <a:off x="838200" y="459512"/>
            <a:ext cx="10515600" cy="1325563"/>
          </a:xfrm>
        </p:spPr>
        <p:txBody>
          <a:bodyPr>
            <a:normAutofit/>
          </a:bodyPr>
          <a:lstStyle/>
          <a:p>
            <a:r>
              <a:rPr lang="en-FI" sz="2500" u="heavy"/>
              <a:t>75-year-old patient with relapsed CLL, no del(17p) or TP53 mutation</a:t>
            </a:r>
            <a:r>
              <a:rPr lang="en-FI" sz="2500"/>
              <a:t>: </a:t>
            </a:r>
            <a:br>
              <a:rPr lang="en-US" sz="2500" dirty="0"/>
            </a:br>
            <a:r>
              <a:rPr lang="en-FI" sz="2500"/>
              <a:t>Covalent BTKi 6 years </a:t>
            </a:r>
            <a:r>
              <a:rPr lang="en-US" sz="2500" dirty="0">
                <a:sym typeface="Wingdings" pitchFamily="2" charset="2"/>
              </a:rPr>
              <a:t></a:t>
            </a:r>
            <a:r>
              <a:rPr lang="en-FI" sz="2500"/>
              <a:t> PD </a:t>
            </a:r>
            <a:r>
              <a:rPr lang="en-US" sz="2500" dirty="0">
                <a:sym typeface="Wingdings" pitchFamily="2" charset="2"/>
              </a:rPr>
              <a:t></a:t>
            </a:r>
            <a:r>
              <a:rPr lang="en-FI" sz="2500"/>
              <a:t> venetoclax/anti-CD20 antibody 2 years </a:t>
            </a:r>
            <a:r>
              <a:rPr lang="en-US" sz="2500" dirty="0">
                <a:sym typeface="Wingdings" pitchFamily="2" charset="2"/>
              </a:rPr>
              <a:t></a:t>
            </a:r>
            <a:r>
              <a:rPr lang="en-FI" sz="2500"/>
              <a:t> </a:t>
            </a:r>
            <a:br>
              <a:rPr lang="en-US" sz="2500" dirty="0"/>
            </a:br>
            <a:r>
              <a:rPr lang="en-FI" sz="2500" u="heavy"/>
              <a:t>3 years observation</a:t>
            </a:r>
            <a:r>
              <a:rPr lang="en-FI" sz="2500"/>
              <a:t> </a:t>
            </a:r>
            <a:r>
              <a:rPr lang="en-US" sz="2500" dirty="0">
                <a:sym typeface="Wingdings" pitchFamily="2" charset="2"/>
              </a:rPr>
              <a:t></a:t>
            </a:r>
            <a:r>
              <a:rPr lang="en-FI" sz="2500"/>
              <a:t> PD. What would be your preferred next treatment?</a:t>
            </a:r>
          </a:p>
        </p:txBody>
      </p:sp>
      <p:sp>
        <p:nvSpPr>
          <p:cNvPr id="37" name="TextBox 36">
            <a:extLst>
              <a:ext uri="{FF2B5EF4-FFF2-40B4-BE49-F238E27FC236}">
                <a16:creationId xmlns:a16="http://schemas.microsoft.com/office/drawing/2014/main" id="{3EBC7B31-C84D-DACD-20F0-483FC0B82F49}"/>
              </a:ext>
            </a:extLst>
          </p:cNvPr>
          <p:cNvSpPr txBox="1"/>
          <p:nvPr/>
        </p:nvSpPr>
        <p:spPr>
          <a:xfrm>
            <a:off x="479376" y="5714712"/>
            <a:ext cx="10323410"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BTKi = Bruton tyrosine kinase inhibitor; PD = disease progression; CAR-T = chimeric antigen receptor T-cell therapy</a:t>
            </a:r>
          </a:p>
        </p:txBody>
      </p:sp>
      <p:sp>
        <p:nvSpPr>
          <p:cNvPr id="12" name="Rectangle 11">
            <a:extLst>
              <a:ext uri="{FF2B5EF4-FFF2-40B4-BE49-F238E27FC236}">
                <a16:creationId xmlns:a16="http://schemas.microsoft.com/office/drawing/2014/main" id="{AAE0AF4E-0934-227E-BACE-D5598EB3DFD8}"/>
              </a:ext>
            </a:extLst>
          </p:cNvPr>
          <p:cNvSpPr/>
          <p:nvPr/>
        </p:nvSpPr>
        <p:spPr>
          <a:xfrm>
            <a:off x="0" y="6492874"/>
            <a:ext cx="9260041" cy="21520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4EA4DE-0CCE-4B11-1490-931FA8573B45}"/>
              </a:ext>
            </a:extLst>
          </p:cNvPr>
          <p:cNvSpPr/>
          <p:nvPr/>
        </p:nvSpPr>
        <p:spPr>
          <a:xfrm>
            <a:off x="0" y="6492874"/>
            <a:ext cx="9260041" cy="21520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9582501-006A-66E4-D008-BFC22C8200D5}"/>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353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1000"/>
                                        <p:tgtEl>
                                          <p:spTgt spid="13"/>
                                        </p:tgtEl>
                                        <p:attrNameLst>
                                          <p:attrName>ppt_x</p:attrName>
                                        </p:attrNameLst>
                                      </p:cBhvr>
                                      <p:tavLst>
                                        <p:tav tm="0">
                                          <p:val>
                                            <p:strVal val="ppt_x"/>
                                          </p:val>
                                        </p:tav>
                                        <p:tav tm="100000">
                                          <p:val>
                                            <p:strVal val="0-ppt_w/2"/>
                                          </p:val>
                                        </p:tav>
                                      </p:tavLst>
                                    </p:anim>
                                    <p:anim calcmode="lin" valueType="num">
                                      <p:cBhvr additive="base">
                                        <p:cTn id="7" dur="21000"/>
                                        <p:tgtEl>
                                          <p:spTgt spid="13"/>
                                        </p:tgtEl>
                                        <p:attrNameLst>
                                          <p:attrName>ppt_y</p:attrName>
                                        </p:attrNameLst>
                                      </p:cBhvr>
                                      <p:tavLst>
                                        <p:tav tm="0">
                                          <p:val>
                                            <p:strVal val="ppt_y"/>
                                          </p:val>
                                        </p:tav>
                                        <p:tav tm="100000">
                                          <p:val>
                                            <p:strVal val="ppt_y"/>
                                          </p:val>
                                        </p:tav>
                                      </p:tavLst>
                                    </p:anim>
                                    <p:set>
                                      <p:cBhvr>
                                        <p:cTn id="8" dur="1" fill="hold">
                                          <p:stCondLst>
                                            <p:cond delay="20999"/>
                                          </p:stCondLst>
                                        </p:cTn>
                                        <p:tgtEl>
                                          <p:spTgt spid="13"/>
                                        </p:tgtEl>
                                        <p:attrNameLst>
                                          <p:attrName>style.visibility</p:attrName>
                                        </p:attrNameLst>
                                      </p:cBhvr>
                                      <p:to>
                                        <p:strVal val="hidden"/>
                                      </p:to>
                                    </p:set>
                                  </p:childTnLst>
                                </p:cTn>
                              </p:par>
                            </p:childTnLst>
                          </p:cTn>
                        </p:par>
                        <p:par>
                          <p:cTn id="9" fill="hold">
                            <p:stCondLst>
                              <p:cond delay="21000"/>
                            </p:stCondLst>
                            <p:childTnLst>
                              <p:par>
                                <p:cTn id="10" presetID="10" presetClass="exit" presetSubtype="0" fill="remove" grpId="0"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0AD5E1E2-130B-1140-9BC0-8594CF70E96E}"/>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C35F2C47-9D23-F745-A0E0-2211A800AD6E}"/>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Showing Results</a:t>
            </a:r>
          </a:p>
        </p:txBody>
      </p:sp>
      <p:sp>
        <p:nvSpPr>
          <p:cNvPr id="6" name="Snip Same Side Corner Rectangle 5">
            <a:extLst>
              <a:ext uri="{FF2B5EF4-FFF2-40B4-BE49-F238E27FC236}">
                <a16:creationId xmlns:a16="http://schemas.microsoft.com/office/drawing/2014/main" id="{C527A36B-3556-2E4A-90B0-8C568E0B63FF}"/>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2C9BDEB-D28D-6445-8132-D8E029CC0816}"/>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0658634-0B1C-6748-B494-B6F98AA595C3}"/>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1380354-BA3C-2A44-B611-45C97DEFA8CE}"/>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55F0CB9-4DA8-3546-8325-01FFF6675883}"/>
              </a:ext>
            </a:extLst>
          </p:cNvPr>
          <p:cNvSpPr txBox="1"/>
          <p:nvPr>
            <p:custDataLst>
              <p:tags r:id="rId9"/>
            </p:custDataLst>
          </p:nvPr>
        </p:nvSpPr>
        <p:spPr>
          <a:xfrm>
            <a:off x="838200" y="1798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Alternative covalent BTK inhibitor</a:t>
            </a:r>
          </a:p>
        </p:txBody>
      </p:sp>
      <p:sp>
        <p:nvSpPr>
          <p:cNvPr id="11" name="TextBox 10">
            <a:extLst>
              <a:ext uri="{FF2B5EF4-FFF2-40B4-BE49-F238E27FC236}">
                <a16:creationId xmlns:a16="http://schemas.microsoft.com/office/drawing/2014/main" id="{97287B81-3850-C14F-A749-70A1DAE75B93}"/>
              </a:ext>
            </a:extLst>
          </p:cNvPr>
          <p:cNvSpPr txBox="1"/>
          <p:nvPr>
            <p:custDataLst>
              <p:tags r:id="rId10"/>
            </p:custDataLst>
          </p:nvPr>
        </p:nvSpPr>
        <p:spPr>
          <a:xfrm>
            <a:off x="10337800" y="196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9E873616-4041-B340-ABE1-B4B2F8B70EE7}"/>
              </a:ext>
            </a:extLst>
          </p:cNvPr>
          <p:cNvSpPr/>
          <p:nvPr>
            <p:custDataLst>
              <p:tags r:id="rId11"/>
            </p:custDataLst>
          </p:nvPr>
        </p:nvSpPr>
        <p:spPr>
          <a:xfrm>
            <a:off x="838200" y="2115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B26759EE-BBBE-2844-8CE6-849D0CAEBE88}"/>
              </a:ext>
            </a:extLst>
          </p:cNvPr>
          <p:cNvSpPr/>
          <p:nvPr>
            <p:custDataLst>
              <p:tags r:id="rId12"/>
            </p:custDataLst>
          </p:nvPr>
        </p:nvSpPr>
        <p:spPr>
          <a:xfrm>
            <a:off x="838200" y="2115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A304189-92AB-034D-A74E-4118B836B94C}"/>
              </a:ext>
            </a:extLst>
          </p:cNvPr>
          <p:cNvSpPr txBox="1"/>
          <p:nvPr>
            <p:custDataLst>
              <p:tags r:id="rId13"/>
            </p:custDataLst>
          </p:nvPr>
        </p:nvSpPr>
        <p:spPr>
          <a:xfrm>
            <a:off x="838200" y="243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Venetoclax/anti-CD20 antibody</a:t>
            </a:r>
          </a:p>
        </p:txBody>
      </p:sp>
      <p:sp>
        <p:nvSpPr>
          <p:cNvPr id="15" name="TextBox 14">
            <a:extLst>
              <a:ext uri="{FF2B5EF4-FFF2-40B4-BE49-F238E27FC236}">
                <a16:creationId xmlns:a16="http://schemas.microsoft.com/office/drawing/2014/main" id="{D46758CA-2676-1946-92AB-295B726BB668}"/>
              </a:ext>
            </a:extLst>
          </p:cNvPr>
          <p:cNvSpPr txBox="1"/>
          <p:nvPr>
            <p:custDataLst>
              <p:tags r:id="rId14"/>
            </p:custDataLst>
          </p:nvPr>
        </p:nvSpPr>
        <p:spPr>
          <a:xfrm>
            <a:off x="10337800" y="259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74151526-A321-EC44-A6F1-831B47D5732C}"/>
              </a:ext>
            </a:extLst>
          </p:cNvPr>
          <p:cNvSpPr/>
          <p:nvPr>
            <p:custDataLst>
              <p:tags r:id="rId15"/>
            </p:custDataLst>
          </p:nvPr>
        </p:nvSpPr>
        <p:spPr>
          <a:xfrm>
            <a:off x="838200" y="275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AE5834FC-9E23-994C-A4B0-49DB4067F0C0}"/>
              </a:ext>
            </a:extLst>
          </p:cNvPr>
          <p:cNvSpPr/>
          <p:nvPr>
            <p:custDataLst>
              <p:tags r:id="rId16"/>
            </p:custDataLst>
          </p:nvPr>
        </p:nvSpPr>
        <p:spPr>
          <a:xfrm>
            <a:off x="838200" y="2750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FE89E95-740E-A644-BB97-358DD0A4C65C}"/>
              </a:ext>
            </a:extLst>
          </p:cNvPr>
          <p:cNvSpPr txBox="1"/>
          <p:nvPr>
            <p:custDataLst>
              <p:tags r:id="rId17"/>
            </p:custDataLst>
          </p:nvPr>
        </p:nvSpPr>
        <p:spPr>
          <a:xfrm>
            <a:off x="838200" y="3068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Pirtobrutinib</a:t>
            </a:r>
          </a:p>
        </p:txBody>
      </p:sp>
      <p:sp>
        <p:nvSpPr>
          <p:cNvPr id="19" name="TextBox 18">
            <a:extLst>
              <a:ext uri="{FF2B5EF4-FFF2-40B4-BE49-F238E27FC236}">
                <a16:creationId xmlns:a16="http://schemas.microsoft.com/office/drawing/2014/main" id="{35C573FC-6597-6F40-8462-1403FB704911}"/>
              </a:ext>
            </a:extLst>
          </p:cNvPr>
          <p:cNvSpPr txBox="1"/>
          <p:nvPr>
            <p:custDataLst>
              <p:tags r:id="rId18"/>
            </p:custDataLst>
          </p:nvPr>
        </p:nvSpPr>
        <p:spPr>
          <a:xfrm>
            <a:off x="10337800" y="323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0" name="Rounded Rectangle 19">
            <a:extLst>
              <a:ext uri="{FF2B5EF4-FFF2-40B4-BE49-F238E27FC236}">
                <a16:creationId xmlns:a16="http://schemas.microsoft.com/office/drawing/2014/main" id="{266D306B-0C2D-3D49-86C7-46FF78CD2145}"/>
              </a:ext>
            </a:extLst>
          </p:cNvPr>
          <p:cNvSpPr/>
          <p:nvPr>
            <p:custDataLst>
              <p:tags r:id="rId19"/>
            </p:custDataLst>
          </p:nvPr>
        </p:nvSpPr>
        <p:spPr>
          <a:xfrm>
            <a:off x="838200" y="3385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980A237C-CD7C-D348-B1EE-019C2598281A}"/>
              </a:ext>
            </a:extLst>
          </p:cNvPr>
          <p:cNvSpPr/>
          <p:nvPr>
            <p:custDataLst>
              <p:tags r:id="rId20"/>
            </p:custDataLst>
          </p:nvPr>
        </p:nvSpPr>
        <p:spPr>
          <a:xfrm>
            <a:off x="838200" y="3385820"/>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803CEC9-4329-814F-80E3-FE736953AAB2}"/>
              </a:ext>
            </a:extLst>
          </p:cNvPr>
          <p:cNvSpPr txBox="1"/>
          <p:nvPr>
            <p:custDataLst>
              <p:tags r:id="rId21"/>
            </p:custDataLst>
          </p:nvPr>
        </p:nvSpPr>
        <p:spPr>
          <a:xfrm>
            <a:off x="838200" y="370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CAR T-cell therapy</a:t>
            </a:r>
          </a:p>
        </p:txBody>
      </p:sp>
      <p:sp>
        <p:nvSpPr>
          <p:cNvPr id="23" name="TextBox 22">
            <a:extLst>
              <a:ext uri="{FF2B5EF4-FFF2-40B4-BE49-F238E27FC236}">
                <a16:creationId xmlns:a16="http://schemas.microsoft.com/office/drawing/2014/main" id="{B614748F-95A6-7A41-BA46-E5EA541A3EAD}"/>
              </a:ext>
            </a:extLst>
          </p:cNvPr>
          <p:cNvSpPr txBox="1"/>
          <p:nvPr>
            <p:custDataLst>
              <p:tags r:id="rId22"/>
            </p:custDataLst>
          </p:nvPr>
        </p:nvSpPr>
        <p:spPr>
          <a:xfrm>
            <a:off x="10337800" y="386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4" name="Rounded Rectangle 23">
            <a:extLst>
              <a:ext uri="{FF2B5EF4-FFF2-40B4-BE49-F238E27FC236}">
                <a16:creationId xmlns:a16="http://schemas.microsoft.com/office/drawing/2014/main" id="{DD17F82C-FE39-4044-8F58-3930DB1A4717}"/>
              </a:ext>
            </a:extLst>
          </p:cNvPr>
          <p:cNvSpPr/>
          <p:nvPr>
            <p:custDataLst>
              <p:tags r:id="rId23"/>
            </p:custDataLst>
          </p:nvPr>
        </p:nvSpPr>
        <p:spPr>
          <a:xfrm>
            <a:off x="838200" y="402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6FA07BD7-F63E-A94B-9FAD-FD125AF9AFC3}"/>
              </a:ext>
            </a:extLst>
          </p:cNvPr>
          <p:cNvSpPr/>
          <p:nvPr>
            <p:custDataLst>
              <p:tags r:id="rId24"/>
            </p:custDataLst>
          </p:nvPr>
        </p:nvSpPr>
        <p:spPr>
          <a:xfrm>
            <a:off x="838200" y="4020820"/>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8255C4B-1E36-2346-A035-B6F948DAF414}"/>
              </a:ext>
            </a:extLst>
          </p:cNvPr>
          <p:cNvSpPr txBox="1"/>
          <p:nvPr>
            <p:custDataLst>
              <p:tags r:id="rId25"/>
            </p:custDataLst>
          </p:nvPr>
        </p:nvSpPr>
        <p:spPr>
          <a:xfrm>
            <a:off x="838200" y="4338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Bispecific antibody</a:t>
            </a:r>
          </a:p>
        </p:txBody>
      </p:sp>
      <p:sp>
        <p:nvSpPr>
          <p:cNvPr id="27" name="TextBox 26">
            <a:extLst>
              <a:ext uri="{FF2B5EF4-FFF2-40B4-BE49-F238E27FC236}">
                <a16:creationId xmlns:a16="http://schemas.microsoft.com/office/drawing/2014/main" id="{17DC471E-CEAE-4643-B660-30D12F26A7C2}"/>
              </a:ext>
            </a:extLst>
          </p:cNvPr>
          <p:cNvSpPr txBox="1"/>
          <p:nvPr>
            <p:custDataLst>
              <p:tags r:id="rId26"/>
            </p:custDataLst>
          </p:nvPr>
        </p:nvSpPr>
        <p:spPr>
          <a:xfrm>
            <a:off x="10337800" y="450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7E2091C9-3633-B549-A71B-F4F2265C464A}"/>
              </a:ext>
            </a:extLst>
          </p:cNvPr>
          <p:cNvSpPr/>
          <p:nvPr>
            <p:custDataLst>
              <p:tags r:id="rId27"/>
            </p:custDataLst>
          </p:nvPr>
        </p:nvSpPr>
        <p:spPr>
          <a:xfrm>
            <a:off x="838200" y="4655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9795E443-FF9C-2947-9309-7B1CA205F1F2}"/>
              </a:ext>
            </a:extLst>
          </p:cNvPr>
          <p:cNvSpPr/>
          <p:nvPr>
            <p:custDataLst>
              <p:tags r:id="rId28"/>
            </p:custDataLst>
          </p:nvPr>
        </p:nvSpPr>
        <p:spPr>
          <a:xfrm>
            <a:off x="838200" y="4655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92D94E0-FBC5-EE4E-926B-118051A48796}"/>
              </a:ext>
            </a:extLst>
          </p:cNvPr>
          <p:cNvSpPr txBox="1"/>
          <p:nvPr>
            <p:custDataLst>
              <p:tags r:id="rId29"/>
            </p:custDataLst>
          </p:nvPr>
        </p:nvSpPr>
        <p:spPr>
          <a:xfrm>
            <a:off x="838200" y="497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 I’m not sure</a:t>
            </a:r>
          </a:p>
        </p:txBody>
      </p:sp>
      <p:sp>
        <p:nvSpPr>
          <p:cNvPr id="31" name="TextBox 30">
            <a:extLst>
              <a:ext uri="{FF2B5EF4-FFF2-40B4-BE49-F238E27FC236}">
                <a16:creationId xmlns:a16="http://schemas.microsoft.com/office/drawing/2014/main" id="{20AA3782-F0E2-5545-B829-C0ADFC6ADFC3}"/>
              </a:ext>
            </a:extLst>
          </p:cNvPr>
          <p:cNvSpPr txBox="1"/>
          <p:nvPr>
            <p:custDataLst>
              <p:tags r:id="rId30"/>
            </p:custDataLst>
          </p:nvPr>
        </p:nvSpPr>
        <p:spPr>
          <a:xfrm>
            <a:off x="10337800" y="513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2" name="Rounded Rectangle 31">
            <a:extLst>
              <a:ext uri="{FF2B5EF4-FFF2-40B4-BE49-F238E27FC236}">
                <a16:creationId xmlns:a16="http://schemas.microsoft.com/office/drawing/2014/main" id="{686715ED-4247-5946-A340-4978AA64F4E8}"/>
              </a:ext>
            </a:extLst>
          </p:cNvPr>
          <p:cNvSpPr/>
          <p:nvPr>
            <p:custDataLst>
              <p:tags r:id="rId31"/>
            </p:custDataLst>
          </p:nvPr>
        </p:nvSpPr>
        <p:spPr>
          <a:xfrm>
            <a:off x="838200" y="529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35B7D2D7-A576-AB41-B828-8D6287B85AF2}"/>
              </a:ext>
            </a:extLst>
          </p:cNvPr>
          <p:cNvSpPr/>
          <p:nvPr>
            <p:custDataLst>
              <p:tags r:id="rId32"/>
            </p:custDataLst>
          </p:nvPr>
        </p:nvSpPr>
        <p:spPr>
          <a:xfrm>
            <a:off x="838200" y="5290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CCD4301-61D5-854C-8433-E10FF829E454}"/>
              </a:ext>
            </a:extLst>
          </p:cNvPr>
          <p:cNvSpPr/>
          <p:nvPr>
            <p:custDataLst>
              <p:tags r:id="rId33"/>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5" name="Rectangle 34">
            <a:extLst>
              <a:ext uri="{FF2B5EF4-FFF2-40B4-BE49-F238E27FC236}">
                <a16:creationId xmlns:a16="http://schemas.microsoft.com/office/drawing/2014/main" id="{2738FD29-45C3-C4D2-2C3D-C735FE544576}"/>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4"/>
            </p:custDataLst>
          </p:nvPr>
        </p:nvSpPr>
        <p:spPr/>
        <p:txBody>
          <a:bodyPr>
            <a:normAutofit/>
          </a:bodyPr>
          <a:lstStyle/>
          <a:p>
            <a:r>
              <a:rPr lang="en-FI" sz="2500" u="heavy"/>
              <a:t>75-year-old patient with relapsed CLL, no del(17p) or TP53 mutation</a:t>
            </a:r>
            <a:r>
              <a:rPr lang="en-FI" sz="2500"/>
              <a:t>: </a:t>
            </a:r>
            <a:br>
              <a:rPr lang="en-US" sz="2500" dirty="0"/>
            </a:br>
            <a:r>
              <a:rPr lang="en-FI" sz="2500"/>
              <a:t>Covalent BTKi 6 years </a:t>
            </a:r>
            <a:r>
              <a:rPr lang="en-US" sz="2500" dirty="0">
                <a:sym typeface="Wingdings" pitchFamily="2" charset="2"/>
              </a:rPr>
              <a:t></a:t>
            </a:r>
            <a:r>
              <a:rPr lang="en-FI" sz="2500"/>
              <a:t> PD </a:t>
            </a:r>
            <a:r>
              <a:rPr lang="en-US" sz="2500" dirty="0">
                <a:sym typeface="Wingdings" pitchFamily="2" charset="2"/>
              </a:rPr>
              <a:t></a:t>
            </a:r>
            <a:r>
              <a:rPr lang="en-FI" sz="2500"/>
              <a:t> venetoclax/anti-CD20 antibody 2 years </a:t>
            </a:r>
            <a:r>
              <a:rPr lang="en-US" sz="2500" dirty="0">
                <a:sym typeface="Wingdings" pitchFamily="2" charset="2"/>
              </a:rPr>
              <a:t></a:t>
            </a:r>
            <a:r>
              <a:rPr lang="en-FI" sz="2500"/>
              <a:t> </a:t>
            </a:r>
            <a:br>
              <a:rPr lang="en-US" sz="2500" dirty="0"/>
            </a:br>
            <a:r>
              <a:rPr lang="en-FI" sz="2500" u="heavy"/>
              <a:t>3 years observation</a:t>
            </a:r>
            <a:r>
              <a:rPr lang="en-FI" sz="2500"/>
              <a:t> </a:t>
            </a:r>
            <a:r>
              <a:rPr lang="en-US" sz="2500" dirty="0">
                <a:sym typeface="Wingdings" pitchFamily="2" charset="2"/>
              </a:rPr>
              <a:t></a:t>
            </a:r>
            <a:r>
              <a:rPr lang="en-FI" sz="2500"/>
              <a:t> PD. What would be your preferred next treatment?</a:t>
            </a:r>
          </a:p>
        </p:txBody>
      </p:sp>
      <p:sp>
        <p:nvSpPr>
          <p:cNvPr id="36" name="TextBox 35">
            <a:extLst>
              <a:ext uri="{FF2B5EF4-FFF2-40B4-BE49-F238E27FC236}">
                <a16:creationId xmlns:a16="http://schemas.microsoft.com/office/drawing/2014/main" id="{F24C75C2-9884-E22F-5592-7D85FBF39F42}"/>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BTKi = Bruton tyrosine kinase inhibitor; PD = disease progression; CAR-T = chimeric antigen receptor T-cell therapy</a:t>
            </a:r>
          </a:p>
        </p:txBody>
      </p:sp>
    </p:spTree>
    <p:custDataLst>
      <p:tags r:id="rId1"/>
    </p:custDataLst>
    <p:extLst>
      <p:ext uri="{BB962C8B-B14F-4D97-AF65-F5344CB8AC3E}">
        <p14:creationId xmlns:p14="http://schemas.microsoft.com/office/powerpoint/2010/main" val="2391998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24" name="Content Placeholder 23">
            <a:extLst>
              <a:ext uri="{FF2B5EF4-FFF2-40B4-BE49-F238E27FC236}">
                <a16:creationId xmlns:a16="http://schemas.microsoft.com/office/drawing/2014/main" id="{6D84BC9E-6368-4919-CEF3-1728F86E96DF}"/>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err="1"/>
              <a:t>Pirtobrutinib</a:t>
            </a:r>
            <a:r>
              <a:rPr lang="en-US" dirty="0"/>
              <a:t> bridge to CAR-T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143535672"/>
              </p:ext>
            </p:extLst>
          </p:nvPr>
        </p:nvGraphicFramePr>
        <p:xfrm>
          <a:off x="1685510" y="1844824"/>
          <a:ext cx="8820980" cy="2894444"/>
        </p:xfrm>
        <a:graphic>
          <a:graphicData uri="http://schemas.openxmlformats.org/drawingml/2006/table">
            <a:tbl>
              <a:tblPr firstRow="1" bandRow="1">
                <a:tableStyleId>{F2DE63D5-997A-4646-A377-4702673A728D}</a:tableStyleId>
              </a:tblPr>
              <a:tblGrid>
                <a:gridCol w="2556284">
                  <a:extLst>
                    <a:ext uri="{9D8B030D-6E8A-4147-A177-3AD203B41FA5}">
                      <a16:colId xmlns:a16="http://schemas.microsoft.com/office/drawing/2014/main" val="20000"/>
                    </a:ext>
                  </a:extLst>
                </a:gridCol>
                <a:gridCol w="6264696">
                  <a:extLst>
                    <a:ext uri="{9D8B030D-6E8A-4147-A177-3AD203B41FA5}">
                      <a16:colId xmlns:a16="http://schemas.microsoft.com/office/drawing/2014/main" val="2117869244"/>
                    </a:ext>
                  </a:extLst>
                </a:gridCol>
              </a:tblGrid>
              <a:tr h="1604594">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Genentech, a member of the Roche Group, Janssen Biotech Inc, </a:t>
                      </a:r>
                      <a:r>
                        <a:rPr lang="en-US" sz="1800" b="0" dirty="0" err="1">
                          <a:solidFill>
                            <a:schemeClr val="tx1"/>
                          </a:solidFill>
                        </a:rPr>
                        <a:t>Loxo</a:t>
                      </a:r>
                      <a:r>
                        <a:rPr lang="en-US" sz="1800" b="0" dirty="0">
                          <a:solidFill>
                            <a:schemeClr val="tx1"/>
                          </a:solidFill>
                        </a:rPr>
                        <a:t> Oncology Inc, a wholly owned subsidiary of Eli Lilly &amp; Company, Merck, </a:t>
                      </a:r>
                      <a:r>
                        <a:rPr lang="en-US" sz="1800" b="0" dirty="0" err="1">
                          <a:solidFill>
                            <a:schemeClr val="tx1"/>
                          </a:solidFill>
                        </a:rPr>
                        <a:t>Newave</a:t>
                      </a:r>
                      <a:r>
                        <a:rPr lang="en-US" sz="1800" b="0" dirty="0">
                          <a:solidFill>
                            <a:schemeClr val="tx1"/>
                          </a:solidFill>
                        </a:rPr>
                        <a:t>,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8985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MingSight</a:t>
                      </a:r>
                      <a:r>
                        <a:rPr lang="en-US" sz="1800" b="0" dirty="0">
                          <a:solidFill>
                            <a:schemeClr val="tx1"/>
                          </a:solidFill>
                        </a:rPr>
                        <a:t> Pharmaceuticals, </a:t>
                      </a:r>
                      <a:r>
                        <a:rPr lang="en-US" sz="1800" b="0" dirty="0" err="1">
                          <a:solidFill>
                            <a:schemeClr val="tx1"/>
                          </a:solidFill>
                        </a:rPr>
                        <a:t>MorphoSys</a:t>
                      </a:r>
                      <a:r>
                        <a:rPr lang="en-US" sz="1800" b="0" dirty="0">
                          <a:solidFill>
                            <a:schemeClr val="tx1"/>
                          </a:solidFill>
                        </a:rPr>
                        <a:t>, Schrödinger, </a:t>
                      </a:r>
                      <a:r>
                        <a:rPr lang="en-US" sz="1800" b="0" dirty="0" err="1">
                          <a:solidFill>
                            <a:schemeClr val="tx1"/>
                          </a:solidFill>
                        </a:rPr>
                        <a:t>Verastem</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a:xfrm>
            <a:off x="2971800" y="2019359"/>
            <a:ext cx="8540496" cy="648072"/>
          </a:xfrm>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a:xfrm>
            <a:off x="2971800" y="5276641"/>
            <a:ext cx="8540496" cy="648072"/>
          </a:xfrm>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a:xfrm>
            <a:off x="2971800" y="4476715"/>
            <a:ext cx="8540496" cy="648072"/>
          </a:xfrm>
        </p:spPr>
        <p:txBody>
          <a:bodyPr/>
          <a:lstStyle/>
          <a:p>
            <a:r>
              <a:rPr lang="en-US" dirty="0" err="1"/>
              <a:t>Pirtobrutinib</a:t>
            </a:r>
            <a:r>
              <a:rPr lang="en-US" dirty="0"/>
              <a:t> bridge to CAR-T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a:xfrm>
            <a:off x="2971800" y="2838275"/>
            <a:ext cx="8540496" cy="648072"/>
          </a:xfrm>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a:xfrm>
            <a:off x="2971800" y="1207866"/>
            <a:ext cx="8540496" cy="648072"/>
          </a:xfrm>
        </p:spPr>
        <p:txBody>
          <a:bodyPr/>
          <a:lstStyle/>
          <a:p>
            <a:r>
              <a:rPr lang="en-US" dirty="0" err="1"/>
              <a:t>Pirtobrutinib</a:t>
            </a:r>
            <a:endParaRPr lang="en-US" dirty="0"/>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a:xfrm>
            <a:off x="912285" y="0"/>
            <a:ext cx="10358967"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1798320"/>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83CC71A9-E099-884A-A197-C9FB586F6182}"/>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DA033E41-F353-7A4E-B96C-7D1B02C8EBE3}"/>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ECC6B0AB-CAD3-544D-9FDF-7CE5CEDAA962}"/>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F50B993-CD75-F84A-B770-C88F7DBC81A2}"/>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86D585E-A80A-3648-AA83-D41A8A42B743}"/>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57BA004-ECDD-124B-BA13-D9B7AA60FD4D}"/>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E198E5A-AD73-7746-B231-616A36945FE3}"/>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5E522AD-E6B6-ED42-8068-866EBACD9F46}"/>
              </a:ext>
            </a:extLst>
          </p:cNvPr>
          <p:cNvSpPr txBox="1"/>
          <p:nvPr>
            <p:custDataLst>
              <p:tags r:id="rId10"/>
            </p:custDataLst>
          </p:nvPr>
        </p:nvSpPr>
        <p:spPr>
          <a:xfrm>
            <a:off x="838200" y="2129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a. Alternative covalent BTK inhibitor</a:t>
            </a:r>
          </a:p>
        </p:txBody>
      </p:sp>
      <p:sp>
        <p:nvSpPr>
          <p:cNvPr id="15" name="TextBox 14">
            <a:extLst>
              <a:ext uri="{FF2B5EF4-FFF2-40B4-BE49-F238E27FC236}">
                <a16:creationId xmlns:a16="http://schemas.microsoft.com/office/drawing/2014/main" id="{94306FCE-2D9C-1B4F-BD55-55CA0C1FA8A2}"/>
              </a:ext>
            </a:extLst>
          </p:cNvPr>
          <p:cNvSpPr txBox="1"/>
          <p:nvPr>
            <p:custDataLst>
              <p:tags r:id="rId11"/>
            </p:custDataLst>
          </p:nvPr>
        </p:nvSpPr>
        <p:spPr>
          <a:xfrm>
            <a:off x="838200" y="2764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Venetoclax/anti-CD20 antibody</a:t>
            </a:r>
          </a:p>
        </p:txBody>
      </p:sp>
      <p:sp>
        <p:nvSpPr>
          <p:cNvPr id="19" name="TextBox 18">
            <a:extLst>
              <a:ext uri="{FF2B5EF4-FFF2-40B4-BE49-F238E27FC236}">
                <a16:creationId xmlns:a16="http://schemas.microsoft.com/office/drawing/2014/main" id="{5643DA38-92E4-7A42-9BB6-ECCDB72194DF}"/>
              </a:ext>
            </a:extLst>
          </p:cNvPr>
          <p:cNvSpPr txBox="1"/>
          <p:nvPr>
            <p:custDataLst>
              <p:tags r:id="rId12"/>
            </p:custDataLst>
          </p:nvPr>
        </p:nvSpPr>
        <p:spPr>
          <a:xfrm>
            <a:off x="838200" y="3399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Pirtobrutinib</a:t>
            </a:r>
          </a:p>
        </p:txBody>
      </p:sp>
      <p:sp>
        <p:nvSpPr>
          <p:cNvPr id="23" name="TextBox 22">
            <a:extLst>
              <a:ext uri="{FF2B5EF4-FFF2-40B4-BE49-F238E27FC236}">
                <a16:creationId xmlns:a16="http://schemas.microsoft.com/office/drawing/2014/main" id="{5D522871-05AB-8F4E-99D7-58BA2F5052DB}"/>
              </a:ext>
            </a:extLst>
          </p:cNvPr>
          <p:cNvSpPr txBox="1"/>
          <p:nvPr>
            <p:custDataLst>
              <p:tags r:id="rId13"/>
            </p:custDataLst>
          </p:nvPr>
        </p:nvSpPr>
        <p:spPr>
          <a:xfrm>
            <a:off x="838200" y="4034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CAR T-cell therapy</a:t>
            </a:r>
          </a:p>
        </p:txBody>
      </p:sp>
      <p:sp>
        <p:nvSpPr>
          <p:cNvPr id="27" name="TextBox 26">
            <a:extLst>
              <a:ext uri="{FF2B5EF4-FFF2-40B4-BE49-F238E27FC236}">
                <a16:creationId xmlns:a16="http://schemas.microsoft.com/office/drawing/2014/main" id="{4556ACBD-6188-1C43-800D-2A1EBB27B2AB}"/>
              </a:ext>
            </a:extLst>
          </p:cNvPr>
          <p:cNvSpPr txBox="1"/>
          <p:nvPr>
            <p:custDataLst>
              <p:tags r:id="rId14"/>
            </p:custDataLst>
          </p:nvPr>
        </p:nvSpPr>
        <p:spPr>
          <a:xfrm>
            <a:off x="838200" y="4669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Bispecific antibody</a:t>
            </a:r>
          </a:p>
        </p:txBody>
      </p:sp>
      <p:sp>
        <p:nvSpPr>
          <p:cNvPr id="31" name="TextBox 30">
            <a:extLst>
              <a:ext uri="{FF2B5EF4-FFF2-40B4-BE49-F238E27FC236}">
                <a16:creationId xmlns:a16="http://schemas.microsoft.com/office/drawing/2014/main" id="{47549468-EC2A-144E-9AD9-20FAF603C80D}"/>
              </a:ext>
            </a:extLst>
          </p:cNvPr>
          <p:cNvSpPr txBox="1"/>
          <p:nvPr>
            <p:custDataLst>
              <p:tags r:id="rId15"/>
            </p:custDataLst>
          </p:nvPr>
        </p:nvSpPr>
        <p:spPr>
          <a:xfrm>
            <a:off x="838200" y="5304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f. I’m not sure</a:t>
            </a:r>
          </a:p>
        </p:txBody>
      </p:sp>
      <p:sp>
        <p:nvSpPr>
          <p:cNvPr id="35" name="Rectangle 34">
            <a:extLst>
              <a:ext uri="{FF2B5EF4-FFF2-40B4-BE49-F238E27FC236}">
                <a16:creationId xmlns:a16="http://schemas.microsoft.com/office/drawing/2014/main" id="{5F5BDBE1-0135-804A-92CE-0C082C138CB8}"/>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6"/>
            </p:custDataLst>
          </p:nvPr>
        </p:nvSpPr>
        <p:spPr>
          <a:xfrm>
            <a:off x="838200" y="369058"/>
            <a:ext cx="10515600" cy="1325563"/>
          </a:xfrm>
        </p:spPr>
        <p:txBody>
          <a:bodyPr>
            <a:normAutofit/>
          </a:bodyPr>
          <a:lstStyle/>
          <a:p>
            <a:r>
              <a:rPr lang="en-FI" sz="2500" u="heavy"/>
              <a:t>75-year-old patient with relapsed CLL, no del(17p) or TP53 mutation</a:t>
            </a:r>
            <a:r>
              <a:rPr lang="en-FI" sz="2500"/>
              <a:t>: Venetoclax/anti-CD20 antibody 1 year </a:t>
            </a:r>
            <a:r>
              <a:rPr lang="en-US" sz="2500" dirty="0">
                <a:sym typeface="Wingdings" pitchFamily="2" charset="2"/>
              </a:rPr>
              <a:t></a:t>
            </a:r>
            <a:r>
              <a:rPr lang="en-FI" sz="2500"/>
              <a:t> </a:t>
            </a:r>
            <a:r>
              <a:rPr lang="en-FI" sz="2500" u="heavy"/>
              <a:t>2 years observation</a:t>
            </a:r>
            <a:r>
              <a:rPr lang="en-FI" sz="2500"/>
              <a:t> </a:t>
            </a:r>
            <a:r>
              <a:rPr lang="en-US" sz="2500" dirty="0">
                <a:sym typeface="Wingdings" pitchFamily="2" charset="2"/>
              </a:rPr>
              <a:t></a:t>
            </a:r>
            <a:r>
              <a:rPr lang="en-FI" sz="2500"/>
              <a:t> PD </a:t>
            </a:r>
            <a:r>
              <a:rPr lang="en-US" sz="2500" dirty="0">
                <a:sym typeface="Wingdings" pitchFamily="2" charset="2"/>
              </a:rPr>
              <a:t></a:t>
            </a:r>
            <a:r>
              <a:rPr lang="en-FI" sz="2500"/>
              <a:t> covalent BTKi 4 years </a:t>
            </a:r>
            <a:r>
              <a:rPr lang="en-US" sz="2500" dirty="0">
                <a:sym typeface="Wingdings" pitchFamily="2" charset="2"/>
              </a:rPr>
              <a:t></a:t>
            </a:r>
            <a:r>
              <a:rPr lang="en-FI" sz="2500"/>
              <a:t> PD. What would be your preferred next treatment?</a:t>
            </a:r>
          </a:p>
        </p:txBody>
      </p:sp>
      <p:sp>
        <p:nvSpPr>
          <p:cNvPr id="12" name="Rectangle 11">
            <a:extLst>
              <a:ext uri="{FF2B5EF4-FFF2-40B4-BE49-F238E27FC236}">
                <a16:creationId xmlns:a16="http://schemas.microsoft.com/office/drawing/2014/main" id="{31B8ABCA-9C07-45F7-2C8E-BDBB97BC73C0}"/>
              </a:ext>
            </a:extLst>
          </p:cNvPr>
          <p:cNvSpPr/>
          <p:nvPr/>
        </p:nvSpPr>
        <p:spPr>
          <a:xfrm>
            <a:off x="0" y="6492874"/>
            <a:ext cx="9260041" cy="21520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259FE36-FE9E-9847-8596-BE01CBFA227C}"/>
              </a:ext>
            </a:extLst>
          </p:cNvPr>
          <p:cNvSpPr/>
          <p:nvPr/>
        </p:nvSpPr>
        <p:spPr>
          <a:xfrm>
            <a:off x="0" y="6492874"/>
            <a:ext cx="9260041" cy="21520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5F01AD7-ADB1-5C0E-0A55-8805AD0F0338}"/>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09566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1000"/>
                                        <p:tgtEl>
                                          <p:spTgt spid="13"/>
                                        </p:tgtEl>
                                        <p:attrNameLst>
                                          <p:attrName>ppt_x</p:attrName>
                                        </p:attrNameLst>
                                      </p:cBhvr>
                                      <p:tavLst>
                                        <p:tav tm="0">
                                          <p:val>
                                            <p:strVal val="ppt_x"/>
                                          </p:val>
                                        </p:tav>
                                        <p:tav tm="100000">
                                          <p:val>
                                            <p:strVal val="0-ppt_w/2"/>
                                          </p:val>
                                        </p:tav>
                                      </p:tavLst>
                                    </p:anim>
                                    <p:anim calcmode="lin" valueType="num">
                                      <p:cBhvr additive="base">
                                        <p:cTn id="7" dur="21000"/>
                                        <p:tgtEl>
                                          <p:spTgt spid="13"/>
                                        </p:tgtEl>
                                        <p:attrNameLst>
                                          <p:attrName>ppt_y</p:attrName>
                                        </p:attrNameLst>
                                      </p:cBhvr>
                                      <p:tavLst>
                                        <p:tav tm="0">
                                          <p:val>
                                            <p:strVal val="ppt_y"/>
                                          </p:val>
                                        </p:tav>
                                        <p:tav tm="100000">
                                          <p:val>
                                            <p:strVal val="ppt_y"/>
                                          </p:val>
                                        </p:tav>
                                      </p:tavLst>
                                    </p:anim>
                                    <p:set>
                                      <p:cBhvr>
                                        <p:cTn id="8" dur="1" fill="hold">
                                          <p:stCondLst>
                                            <p:cond delay="20999"/>
                                          </p:stCondLst>
                                        </p:cTn>
                                        <p:tgtEl>
                                          <p:spTgt spid="13"/>
                                        </p:tgtEl>
                                        <p:attrNameLst>
                                          <p:attrName>style.visibility</p:attrName>
                                        </p:attrNameLst>
                                      </p:cBhvr>
                                      <p:to>
                                        <p:strVal val="hidden"/>
                                      </p:to>
                                    </p:set>
                                  </p:childTnLst>
                                </p:cTn>
                              </p:par>
                            </p:childTnLst>
                          </p:cTn>
                        </p:par>
                        <p:par>
                          <p:cTn id="9" fill="hold">
                            <p:stCondLst>
                              <p:cond delay="21000"/>
                            </p:stCondLst>
                            <p:childTnLst>
                              <p:par>
                                <p:cTn id="10" presetID="10" presetClass="exit" presetSubtype="0" fill="remove" grpId="0"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CBF99399-71B3-7A48-A71F-ABEBBE466347}"/>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5" name="Rounded Rectangle 4">
            <a:extLst>
              <a:ext uri="{FF2B5EF4-FFF2-40B4-BE49-F238E27FC236}">
                <a16:creationId xmlns:a16="http://schemas.microsoft.com/office/drawing/2014/main" id="{36A5A0DF-053B-E84D-A5DA-6126524DA9CD}"/>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Showing Results</a:t>
            </a:r>
          </a:p>
        </p:txBody>
      </p:sp>
      <p:sp>
        <p:nvSpPr>
          <p:cNvPr id="6" name="Snip Same Side Corner Rectangle 5">
            <a:extLst>
              <a:ext uri="{FF2B5EF4-FFF2-40B4-BE49-F238E27FC236}">
                <a16:creationId xmlns:a16="http://schemas.microsoft.com/office/drawing/2014/main" id="{90A4016D-722C-F94C-BADE-D3BD963C34FD}"/>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BAE453E-2664-6C41-B300-4819724C39FC}"/>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BA6B5C8-1C31-A749-A431-A9DEA284FAA2}"/>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D7F6B7F-8639-8E48-8EC9-56EC2692A88A}"/>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594ADA-3E6F-D743-9EF9-EC5E9014FC52}"/>
              </a:ext>
            </a:extLst>
          </p:cNvPr>
          <p:cNvSpPr txBox="1"/>
          <p:nvPr>
            <p:custDataLst>
              <p:tags r:id="rId9"/>
            </p:custDataLst>
          </p:nvPr>
        </p:nvSpPr>
        <p:spPr>
          <a:xfrm>
            <a:off x="838200" y="1798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Alternative covalent BTK inhibitor</a:t>
            </a:r>
          </a:p>
        </p:txBody>
      </p:sp>
      <p:sp>
        <p:nvSpPr>
          <p:cNvPr id="11" name="TextBox 10">
            <a:extLst>
              <a:ext uri="{FF2B5EF4-FFF2-40B4-BE49-F238E27FC236}">
                <a16:creationId xmlns:a16="http://schemas.microsoft.com/office/drawing/2014/main" id="{04B50184-1E6A-E847-A733-078DF061486D}"/>
              </a:ext>
            </a:extLst>
          </p:cNvPr>
          <p:cNvSpPr txBox="1"/>
          <p:nvPr>
            <p:custDataLst>
              <p:tags r:id="rId10"/>
            </p:custDataLst>
          </p:nvPr>
        </p:nvSpPr>
        <p:spPr>
          <a:xfrm>
            <a:off x="10337800" y="196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68F7D925-95A5-5C40-85F7-A98AF313C260}"/>
              </a:ext>
            </a:extLst>
          </p:cNvPr>
          <p:cNvSpPr/>
          <p:nvPr>
            <p:custDataLst>
              <p:tags r:id="rId11"/>
            </p:custDataLst>
          </p:nvPr>
        </p:nvSpPr>
        <p:spPr>
          <a:xfrm>
            <a:off x="838200" y="2115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73FE62F7-3A46-FA46-8ADD-159DE887DBFA}"/>
              </a:ext>
            </a:extLst>
          </p:cNvPr>
          <p:cNvSpPr/>
          <p:nvPr>
            <p:custDataLst>
              <p:tags r:id="rId12"/>
            </p:custDataLst>
          </p:nvPr>
        </p:nvSpPr>
        <p:spPr>
          <a:xfrm>
            <a:off x="838200" y="2115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576F03D-945D-D543-81E6-FCB83D1C00B5}"/>
              </a:ext>
            </a:extLst>
          </p:cNvPr>
          <p:cNvSpPr txBox="1"/>
          <p:nvPr>
            <p:custDataLst>
              <p:tags r:id="rId13"/>
            </p:custDataLst>
          </p:nvPr>
        </p:nvSpPr>
        <p:spPr>
          <a:xfrm>
            <a:off x="838200" y="243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Venetoclax/anti-CD20 antibody</a:t>
            </a:r>
          </a:p>
        </p:txBody>
      </p:sp>
      <p:sp>
        <p:nvSpPr>
          <p:cNvPr id="15" name="TextBox 14">
            <a:extLst>
              <a:ext uri="{FF2B5EF4-FFF2-40B4-BE49-F238E27FC236}">
                <a16:creationId xmlns:a16="http://schemas.microsoft.com/office/drawing/2014/main" id="{A7A84BF7-11DC-7B46-A210-07A2659CED92}"/>
              </a:ext>
            </a:extLst>
          </p:cNvPr>
          <p:cNvSpPr txBox="1"/>
          <p:nvPr>
            <p:custDataLst>
              <p:tags r:id="rId14"/>
            </p:custDataLst>
          </p:nvPr>
        </p:nvSpPr>
        <p:spPr>
          <a:xfrm>
            <a:off x="10337800" y="259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17CD2068-7F00-864C-B0FB-C01D16FD8FB7}"/>
              </a:ext>
            </a:extLst>
          </p:cNvPr>
          <p:cNvSpPr/>
          <p:nvPr>
            <p:custDataLst>
              <p:tags r:id="rId15"/>
            </p:custDataLst>
          </p:nvPr>
        </p:nvSpPr>
        <p:spPr>
          <a:xfrm>
            <a:off x="838200" y="275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BD106381-2252-E343-A097-A00A98508EE4}"/>
              </a:ext>
            </a:extLst>
          </p:cNvPr>
          <p:cNvSpPr/>
          <p:nvPr>
            <p:custDataLst>
              <p:tags r:id="rId16"/>
            </p:custDataLst>
          </p:nvPr>
        </p:nvSpPr>
        <p:spPr>
          <a:xfrm>
            <a:off x="838200" y="2750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1F74DF6-5432-3B48-AEC2-209EE845BD23}"/>
              </a:ext>
            </a:extLst>
          </p:cNvPr>
          <p:cNvSpPr txBox="1"/>
          <p:nvPr>
            <p:custDataLst>
              <p:tags r:id="rId17"/>
            </p:custDataLst>
          </p:nvPr>
        </p:nvSpPr>
        <p:spPr>
          <a:xfrm>
            <a:off x="838200" y="3068319"/>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Pirtobrutinib</a:t>
            </a:r>
          </a:p>
        </p:txBody>
      </p:sp>
      <p:sp>
        <p:nvSpPr>
          <p:cNvPr id="19" name="TextBox 18">
            <a:extLst>
              <a:ext uri="{FF2B5EF4-FFF2-40B4-BE49-F238E27FC236}">
                <a16:creationId xmlns:a16="http://schemas.microsoft.com/office/drawing/2014/main" id="{3FD40FB8-B7F6-4D4E-8D60-051E8BA9B366}"/>
              </a:ext>
            </a:extLst>
          </p:cNvPr>
          <p:cNvSpPr txBox="1"/>
          <p:nvPr>
            <p:custDataLst>
              <p:tags r:id="rId18"/>
            </p:custDataLst>
          </p:nvPr>
        </p:nvSpPr>
        <p:spPr>
          <a:xfrm>
            <a:off x="10337800" y="3233419"/>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D2F15EA4-10C4-E24D-92E3-E30887EE1905}"/>
              </a:ext>
            </a:extLst>
          </p:cNvPr>
          <p:cNvSpPr/>
          <p:nvPr>
            <p:custDataLst>
              <p:tags r:id="rId19"/>
            </p:custDataLst>
          </p:nvPr>
        </p:nvSpPr>
        <p:spPr>
          <a:xfrm>
            <a:off x="838200" y="338581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21E40A2E-94AB-B744-88C8-5A0B7571C996}"/>
              </a:ext>
            </a:extLst>
          </p:cNvPr>
          <p:cNvSpPr/>
          <p:nvPr>
            <p:custDataLst>
              <p:tags r:id="rId20"/>
            </p:custDataLst>
          </p:nvPr>
        </p:nvSpPr>
        <p:spPr>
          <a:xfrm>
            <a:off x="838200" y="3385819"/>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ED43F1B-94E5-D842-811F-193AAF9D6033}"/>
              </a:ext>
            </a:extLst>
          </p:cNvPr>
          <p:cNvSpPr txBox="1"/>
          <p:nvPr>
            <p:custDataLst>
              <p:tags r:id="rId21"/>
            </p:custDataLst>
          </p:nvPr>
        </p:nvSpPr>
        <p:spPr>
          <a:xfrm>
            <a:off x="838200" y="3703319"/>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CAR T-cell therapy</a:t>
            </a:r>
          </a:p>
        </p:txBody>
      </p:sp>
      <p:sp>
        <p:nvSpPr>
          <p:cNvPr id="23" name="TextBox 22">
            <a:extLst>
              <a:ext uri="{FF2B5EF4-FFF2-40B4-BE49-F238E27FC236}">
                <a16:creationId xmlns:a16="http://schemas.microsoft.com/office/drawing/2014/main" id="{C5C8A3F8-0CB4-1844-ADA0-8C9BFD530784}"/>
              </a:ext>
            </a:extLst>
          </p:cNvPr>
          <p:cNvSpPr txBox="1"/>
          <p:nvPr>
            <p:custDataLst>
              <p:tags r:id="rId22"/>
            </p:custDataLst>
          </p:nvPr>
        </p:nvSpPr>
        <p:spPr>
          <a:xfrm>
            <a:off x="10337800" y="3868419"/>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4" name="Rounded Rectangle 23">
            <a:extLst>
              <a:ext uri="{FF2B5EF4-FFF2-40B4-BE49-F238E27FC236}">
                <a16:creationId xmlns:a16="http://schemas.microsoft.com/office/drawing/2014/main" id="{B5528815-1092-D643-8A28-03C33BFF1E43}"/>
              </a:ext>
            </a:extLst>
          </p:cNvPr>
          <p:cNvSpPr/>
          <p:nvPr>
            <p:custDataLst>
              <p:tags r:id="rId23"/>
            </p:custDataLst>
          </p:nvPr>
        </p:nvSpPr>
        <p:spPr>
          <a:xfrm>
            <a:off x="838200" y="402081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E403684E-59D5-694F-BA6D-E3D66E8E0FF2}"/>
              </a:ext>
            </a:extLst>
          </p:cNvPr>
          <p:cNvSpPr/>
          <p:nvPr>
            <p:custDataLst>
              <p:tags r:id="rId24"/>
            </p:custDataLst>
          </p:nvPr>
        </p:nvSpPr>
        <p:spPr>
          <a:xfrm>
            <a:off x="838200" y="4020819"/>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6B7F768-1816-5B46-8480-7A4CD41BA934}"/>
              </a:ext>
            </a:extLst>
          </p:cNvPr>
          <p:cNvSpPr txBox="1"/>
          <p:nvPr>
            <p:custDataLst>
              <p:tags r:id="rId25"/>
            </p:custDataLst>
          </p:nvPr>
        </p:nvSpPr>
        <p:spPr>
          <a:xfrm>
            <a:off x="838200" y="4338319"/>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Bispecific antibody</a:t>
            </a:r>
          </a:p>
        </p:txBody>
      </p:sp>
      <p:sp>
        <p:nvSpPr>
          <p:cNvPr id="27" name="TextBox 26">
            <a:extLst>
              <a:ext uri="{FF2B5EF4-FFF2-40B4-BE49-F238E27FC236}">
                <a16:creationId xmlns:a16="http://schemas.microsoft.com/office/drawing/2014/main" id="{E13FBE47-FE8E-9740-877C-409373BD1902}"/>
              </a:ext>
            </a:extLst>
          </p:cNvPr>
          <p:cNvSpPr txBox="1"/>
          <p:nvPr>
            <p:custDataLst>
              <p:tags r:id="rId26"/>
            </p:custDataLst>
          </p:nvPr>
        </p:nvSpPr>
        <p:spPr>
          <a:xfrm>
            <a:off x="10337800" y="450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E586BA2B-59F1-B94E-82E0-86A5D0B09F7C}"/>
              </a:ext>
            </a:extLst>
          </p:cNvPr>
          <p:cNvSpPr/>
          <p:nvPr>
            <p:custDataLst>
              <p:tags r:id="rId27"/>
            </p:custDataLst>
          </p:nvPr>
        </p:nvSpPr>
        <p:spPr>
          <a:xfrm>
            <a:off x="838200" y="465581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B39C2E44-0858-8E43-9907-D930CAB9E084}"/>
              </a:ext>
            </a:extLst>
          </p:cNvPr>
          <p:cNvSpPr/>
          <p:nvPr>
            <p:custDataLst>
              <p:tags r:id="rId28"/>
            </p:custDataLst>
          </p:nvPr>
        </p:nvSpPr>
        <p:spPr>
          <a:xfrm>
            <a:off x="838200" y="4655819"/>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CDDFA46-5E70-0C4C-9318-15A28D11D22F}"/>
              </a:ext>
            </a:extLst>
          </p:cNvPr>
          <p:cNvSpPr txBox="1"/>
          <p:nvPr>
            <p:custDataLst>
              <p:tags r:id="rId29"/>
            </p:custDataLst>
          </p:nvPr>
        </p:nvSpPr>
        <p:spPr>
          <a:xfrm>
            <a:off x="838200" y="497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 I’m not sure</a:t>
            </a:r>
          </a:p>
        </p:txBody>
      </p:sp>
      <p:sp>
        <p:nvSpPr>
          <p:cNvPr id="31" name="TextBox 30">
            <a:extLst>
              <a:ext uri="{FF2B5EF4-FFF2-40B4-BE49-F238E27FC236}">
                <a16:creationId xmlns:a16="http://schemas.microsoft.com/office/drawing/2014/main" id="{655927F3-6C78-AD4D-8CD5-3037BB8ACF9C}"/>
              </a:ext>
            </a:extLst>
          </p:cNvPr>
          <p:cNvSpPr txBox="1"/>
          <p:nvPr>
            <p:custDataLst>
              <p:tags r:id="rId30"/>
            </p:custDataLst>
          </p:nvPr>
        </p:nvSpPr>
        <p:spPr>
          <a:xfrm>
            <a:off x="10337800" y="513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32" name="Rounded Rectangle 31">
            <a:extLst>
              <a:ext uri="{FF2B5EF4-FFF2-40B4-BE49-F238E27FC236}">
                <a16:creationId xmlns:a16="http://schemas.microsoft.com/office/drawing/2014/main" id="{FFBFD82C-F843-4F4A-A99F-19312FA2EA17}"/>
              </a:ext>
            </a:extLst>
          </p:cNvPr>
          <p:cNvSpPr/>
          <p:nvPr>
            <p:custDataLst>
              <p:tags r:id="rId31"/>
            </p:custDataLst>
          </p:nvPr>
        </p:nvSpPr>
        <p:spPr>
          <a:xfrm>
            <a:off x="838200" y="529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CF3177C5-F16E-0244-B46D-EAD87B80A47B}"/>
              </a:ext>
            </a:extLst>
          </p:cNvPr>
          <p:cNvSpPr/>
          <p:nvPr>
            <p:custDataLst>
              <p:tags r:id="rId32"/>
            </p:custDataLst>
          </p:nvPr>
        </p:nvSpPr>
        <p:spPr>
          <a:xfrm>
            <a:off x="838200" y="5290820"/>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75B93A9-B2AF-BC43-AF1D-C8E4CAEFCBAC}"/>
              </a:ext>
            </a:extLst>
          </p:cNvPr>
          <p:cNvSpPr/>
          <p:nvPr>
            <p:custDataLst>
              <p:tags r:id="rId33"/>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5" name="Rectangle 34">
            <a:extLst>
              <a:ext uri="{FF2B5EF4-FFF2-40B4-BE49-F238E27FC236}">
                <a16:creationId xmlns:a16="http://schemas.microsoft.com/office/drawing/2014/main" id="{B9A88AFD-E26E-34CD-EB8F-FC447CEF3853}"/>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4"/>
            </p:custDataLst>
          </p:nvPr>
        </p:nvSpPr>
        <p:spPr/>
        <p:txBody>
          <a:bodyPr>
            <a:noAutofit/>
          </a:bodyPr>
          <a:lstStyle/>
          <a:p>
            <a:r>
              <a:rPr lang="en-FI" sz="2500" u="heavy"/>
              <a:t>75-year-old patient with relapsed CLL, no del(17p) or TP53 mutation</a:t>
            </a:r>
            <a:r>
              <a:rPr lang="en-FI" sz="2500"/>
              <a:t>: Venetoclax/anti-CD20 antibody 1 year </a:t>
            </a:r>
            <a:r>
              <a:rPr lang="en-US" sz="2500" dirty="0">
                <a:sym typeface="Wingdings" pitchFamily="2" charset="2"/>
              </a:rPr>
              <a:t></a:t>
            </a:r>
            <a:r>
              <a:rPr lang="en-FI" sz="2500"/>
              <a:t> </a:t>
            </a:r>
            <a:r>
              <a:rPr lang="en-FI" sz="2500" u="heavy"/>
              <a:t>2 years observation</a:t>
            </a:r>
            <a:r>
              <a:rPr lang="en-FI" sz="2500"/>
              <a:t> </a:t>
            </a:r>
            <a:r>
              <a:rPr lang="en-US" sz="2500" dirty="0">
                <a:sym typeface="Wingdings" pitchFamily="2" charset="2"/>
              </a:rPr>
              <a:t></a:t>
            </a:r>
            <a:r>
              <a:rPr lang="en-FI" sz="2500"/>
              <a:t> PD </a:t>
            </a:r>
            <a:r>
              <a:rPr lang="en-US" sz="2500" dirty="0">
                <a:sym typeface="Wingdings" pitchFamily="2" charset="2"/>
              </a:rPr>
              <a:t></a:t>
            </a:r>
            <a:r>
              <a:rPr lang="en-FI" sz="2500"/>
              <a:t> covalent BTKi 4 years </a:t>
            </a:r>
            <a:r>
              <a:rPr lang="en-US" sz="2500" dirty="0">
                <a:sym typeface="Wingdings" pitchFamily="2" charset="2"/>
              </a:rPr>
              <a:t></a:t>
            </a:r>
            <a:r>
              <a:rPr lang="en-FI" sz="2500"/>
              <a:t> PD. What would be your preferred next treatment?</a:t>
            </a:r>
          </a:p>
        </p:txBody>
      </p:sp>
    </p:spTree>
    <p:custDataLst>
      <p:tags r:id="rId1"/>
    </p:custDataLst>
    <p:extLst>
      <p:ext uri="{BB962C8B-B14F-4D97-AF65-F5344CB8AC3E}">
        <p14:creationId xmlns:p14="http://schemas.microsoft.com/office/powerpoint/2010/main" val="522788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41A9-0BED-7A53-F13E-E18BD21FC2C6}"/>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8B57EF0-CE03-3D98-8451-32FE533FC8C4}"/>
              </a:ext>
            </a:extLst>
          </p:cNvPr>
          <p:cNvSpPr>
            <a:spLocks noGrp="1"/>
          </p:cNvSpPr>
          <p:nvPr>
            <p:ph idx="46"/>
          </p:nvPr>
        </p:nvSpPr>
        <p:spPr/>
        <p:txBody>
          <a:bodyPr/>
          <a:lstStyle/>
          <a:p>
            <a:r>
              <a:rPr lang="en-US" dirty="0"/>
              <a:t>Venetoclax/anti-CD20 antibody</a:t>
            </a:r>
          </a:p>
        </p:txBody>
      </p:sp>
      <p:sp>
        <p:nvSpPr>
          <p:cNvPr id="18" name="Content Placeholder 17">
            <a:extLst>
              <a:ext uri="{FF2B5EF4-FFF2-40B4-BE49-F238E27FC236}">
                <a16:creationId xmlns:a16="http://schemas.microsoft.com/office/drawing/2014/main" id="{E736CBD7-8438-22A3-DC6E-7406CB3DAF5D}"/>
              </a:ext>
            </a:extLst>
          </p:cNvPr>
          <p:cNvSpPr>
            <a:spLocks noGrp="1"/>
          </p:cNvSpPr>
          <p:nvPr>
            <p:ph idx="47"/>
          </p:nvPr>
        </p:nvSpPr>
        <p:spPr/>
        <p:txBody>
          <a:bodyPr/>
          <a:lstStyle/>
          <a:p>
            <a:r>
              <a:rPr lang="en-US" dirty="0"/>
              <a:t>Pirtobrutinib</a:t>
            </a:r>
          </a:p>
        </p:txBody>
      </p:sp>
      <p:sp>
        <p:nvSpPr>
          <p:cNvPr id="12" name="Content Placeholder 11">
            <a:extLst>
              <a:ext uri="{FF2B5EF4-FFF2-40B4-BE49-F238E27FC236}">
                <a16:creationId xmlns:a16="http://schemas.microsoft.com/office/drawing/2014/main" id="{7E3EF47F-8C1C-4E8A-0B68-6CFE295A8E8A}"/>
              </a:ext>
            </a:extLst>
          </p:cNvPr>
          <p:cNvSpPr>
            <a:spLocks noGrp="1"/>
          </p:cNvSpPr>
          <p:nvPr>
            <p:ph idx="48"/>
          </p:nvPr>
        </p:nvSpPr>
        <p:spPr/>
        <p:txBody>
          <a:bodyPr/>
          <a:lstStyle/>
          <a:p>
            <a:r>
              <a:rPr lang="en-US" dirty="0"/>
              <a:t>Pirtobrutinib</a:t>
            </a:r>
          </a:p>
        </p:txBody>
      </p:sp>
      <p:sp>
        <p:nvSpPr>
          <p:cNvPr id="13" name="Content Placeholder 12">
            <a:extLst>
              <a:ext uri="{FF2B5EF4-FFF2-40B4-BE49-F238E27FC236}">
                <a16:creationId xmlns:a16="http://schemas.microsoft.com/office/drawing/2014/main" id="{A170B9C2-096F-4BFF-7143-688C27B17B1B}"/>
              </a:ext>
            </a:extLst>
          </p:cNvPr>
          <p:cNvSpPr>
            <a:spLocks noGrp="1"/>
          </p:cNvSpPr>
          <p:nvPr>
            <p:ph idx="49"/>
          </p:nvPr>
        </p:nvSpPr>
        <p:spPr/>
        <p:txBody>
          <a:bodyPr/>
          <a:lstStyle/>
          <a:p>
            <a:r>
              <a:rPr lang="en-US" dirty="0"/>
              <a:t>Pirtobrutinib</a:t>
            </a:r>
          </a:p>
        </p:txBody>
      </p:sp>
      <p:sp>
        <p:nvSpPr>
          <p:cNvPr id="19" name="Content Placeholder 18">
            <a:extLst>
              <a:ext uri="{FF2B5EF4-FFF2-40B4-BE49-F238E27FC236}">
                <a16:creationId xmlns:a16="http://schemas.microsoft.com/office/drawing/2014/main" id="{FD47597A-5E5D-A23B-EE8C-8D03C4C5A1EB}"/>
              </a:ext>
            </a:extLst>
          </p:cNvPr>
          <p:cNvSpPr>
            <a:spLocks noGrp="1"/>
          </p:cNvSpPr>
          <p:nvPr>
            <p:ph idx="50"/>
          </p:nvPr>
        </p:nvSpPr>
        <p:spPr/>
        <p:txBody>
          <a:bodyPr/>
          <a:lstStyle/>
          <a:p>
            <a:r>
              <a:rPr lang="en-US" dirty="0"/>
              <a:t>Pirtobrutinib or venetoclax/anti-CD20 antibody</a:t>
            </a:r>
          </a:p>
        </p:txBody>
      </p:sp>
      <p:sp>
        <p:nvSpPr>
          <p:cNvPr id="23" name="Content Placeholder 22">
            <a:extLst>
              <a:ext uri="{FF2B5EF4-FFF2-40B4-BE49-F238E27FC236}">
                <a16:creationId xmlns:a16="http://schemas.microsoft.com/office/drawing/2014/main" id="{BB37A055-0C5C-7F4A-C7BB-5E85309DD558}"/>
              </a:ext>
            </a:extLst>
          </p:cNvPr>
          <p:cNvSpPr>
            <a:spLocks noGrp="1"/>
          </p:cNvSpPr>
          <p:nvPr>
            <p:ph idx="51"/>
          </p:nvPr>
        </p:nvSpPr>
        <p:spPr/>
        <p:txBody>
          <a:bodyPr/>
          <a:lstStyle/>
          <a:p>
            <a:r>
              <a:rPr lang="en-US" dirty="0"/>
              <a:t>Pirtobrutinib</a:t>
            </a:r>
          </a:p>
        </p:txBody>
      </p:sp>
      <p:sp>
        <p:nvSpPr>
          <p:cNvPr id="3" name="Title 16">
            <a:extLst>
              <a:ext uri="{FF2B5EF4-FFF2-40B4-BE49-F238E27FC236}">
                <a16:creationId xmlns:a16="http://schemas.microsoft.com/office/drawing/2014/main" id="{3BF8D828-953E-2168-8E30-644799A47EF6}"/>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2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Tree>
    <p:extLst>
      <p:ext uri="{BB962C8B-B14F-4D97-AF65-F5344CB8AC3E}">
        <p14:creationId xmlns:p14="http://schemas.microsoft.com/office/powerpoint/2010/main" val="669805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7658C-AE79-1111-9140-22A7C45A85AA}"/>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B7E04EC-ABD3-79F4-00E2-4C8FB554D17D}"/>
              </a:ext>
            </a:extLst>
          </p:cNvPr>
          <p:cNvSpPr>
            <a:spLocks noGrp="1"/>
          </p:cNvSpPr>
          <p:nvPr>
            <p:ph idx="46"/>
          </p:nvPr>
        </p:nvSpPr>
        <p:spPr/>
        <p:txBody>
          <a:bodyPr/>
          <a:lstStyle/>
          <a:p>
            <a:r>
              <a:rPr lang="en-US" dirty="0"/>
              <a:t>Venetoclax/anti-CD20 antibody</a:t>
            </a:r>
          </a:p>
        </p:txBody>
      </p:sp>
      <p:sp>
        <p:nvSpPr>
          <p:cNvPr id="16" name="Content Placeholder 15">
            <a:extLst>
              <a:ext uri="{FF2B5EF4-FFF2-40B4-BE49-F238E27FC236}">
                <a16:creationId xmlns:a16="http://schemas.microsoft.com/office/drawing/2014/main" id="{5974E9AE-F34D-1F82-202F-14DCD70A5293}"/>
              </a:ext>
            </a:extLst>
          </p:cNvPr>
          <p:cNvSpPr>
            <a:spLocks noGrp="1"/>
          </p:cNvSpPr>
          <p:nvPr>
            <p:ph idx="47"/>
          </p:nvPr>
        </p:nvSpPr>
        <p:spPr/>
        <p:txBody>
          <a:bodyPr/>
          <a:lstStyle/>
          <a:p>
            <a:r>
              <a:rPr lang="en-US" dirty="0"/>
              <a:t>Venetoclax/anti-CD20 antibody</a:t>
            </a:r>
          </a:p>
        </p:txBody>
      </p:sp>
      <p:sp>
        <p:nvSpPr>
          <p:cNvPr id="12" name="Content Placeholder 11">
            <a:extLst>
              <a:ext uri="{FF2B5EF4-FFF2-40B4-BE49-F238E27FC236}">
                <a16:creationId xmlns:a16="http://schemas.microsoft.com/office/drawing/2014/main" id="{D97D9F7A-783F-82EC-73CA-7EAB5BDB6DD8}"/>
              </a:ext>
            </a:extLst>
          </p:cNvPr>
          <p:cNvSpPr>
            <a:spLocks noGrp="1"/>
          </p:cNvSpPr>
          <p:nvPr>
            <p:ph idx="48"/>
          </p:nvPr>
        </p:nvSpPr>
        <p:spPr/>
        <p:txBody>
          <a:bodyPr/>
          <a:lstStyle/>
          <a:p>
            <a:r>
              <a:rPr lang="en-US" dirty="0"/>
              <a:t>Pirtobrutinib</a:t>
            </a:r>
          </a:p>
        </p:txBody>
      </p:sp>
      <p:sp>
        <p:nvSpPr>
          <p:cNvPr id="13" name="Content Placeholder 12">
            <a:extLst>
              <a:ext uri="{FF2B5EF4-FFF2-40B4-BE49-F238E27FC236}">
                <a16:creationId xmlns:a16="http://schemas.microsoft.com/office/drawing/2014/main" id="{38EE3DBA-B3C3-DE1B-245C-8312B4C09A71}"/>
              </a:ext>
            </a:extLst>
          </p:cNvPr>
          <p:cNvSpPr>
            <a:spLocks noGrp="1"/>
          </p:cNvSpPr>
          <p:nvPr>
            <p:ph idx="49"/>
          </p:nvPr>
        </p:nvSpPr>
        <p:spPr/>
        <p:txBody>
          <a:bodyPr/>
          <a:lstStyle/>
          <a:p>
            <a:r>
              <a:rPr lang="en-US" dirty="0"/>
              <a:t>Pirtobrutinib</a:t>
            </a:r>
          </a:p>
        </p:txBody>
      </p:sp>
      <p:sp>
        <p:nvSpPr>
          <p:cNvPr id="18" name="Content Placeholder 17">
            <a:extLst>
              <a:ext uri="{FF2B5EF4-FFF2-40B4-BE49-F238E27FC236}">
                <a16:creationId xmlns:a16="http://schemas.microsoft.com/office/drawing/2014/main" id="{D51F0D25-E94B-685C-D9E9-2891891DBEEE}"/>
              </a:ext>
            </a:extLst>
          </p:cNvPr>
          <p:cNvSpPr>
            <a:spLocks noGrp="1"/>
          </p:cNvSpPr>
          <p:nvPr>
            <p:ph idx="50"/>
          </p:nvPr>
        </p:nvSpPr>
        <p:spPr/>
        <p:txBody>
          <a:bodyPr/>
          <a:lstStyle/>
          <a:p>
            <a:r>
              <a:rPr lang="en-US" dirty="0"/>
              <a:t>Pirtobrutinib or venetoclax/anti-CD20 antibody</a:t>
            </a:r>
          </a:p>
        </p:txBody>
      </p:sp>
      <p:sp>
        <p:nvSpPr>
          <p:cNvPr id="19" name="Content Placeholder 18">
            <a:extLst>
              <a:ext uri="{FF2B5EF4-FFF2-40B4-BE49-F238E27FC236}">
                <a16:creationId xmlns:a16="http://schemas.microsoft.com/office/drawing/2014/main" id="{713F7DD1-4B94-49EB-CBFF-61D7FCF49209}"/>
              </a:ext>
            </a:extLst>
          </p:cNvPr>
          <p:cNvSpPr>
            <a:spLocks noGrp="1"/>
          </p:cNvSpPr>
          <p:nvPr>
            <p:ph idx="51"/>
          </p:nvPr>
        </p:nvSpPr>
        <p:spPr/>
        <p:txBody>
          <a:bodyPr/>
          <a:lstStyle/>
          <a:p>
            <a:r>
              <a:rPr lang="en-US" dirty="0"/>
              <a:t>Venetoclax/anti-CD20 antibody</a:t>
            </a:r>
          </a:p>
        </p:txBody>
      </p:sp>
      <p:sp>
        <p:nvSpPr>
          <p:cNvPr id="3" name="Title 16">
            <a:extLst>
              <a:ext uri="{FF2B5EF4-FFF2-40B4-BE49-F238E27FC236}">
                <a16:creationId xmlns:a16="http://schemas.microsoft.com/office/drawing/2014/main" id="{8327338F-C35B-47A0-87CC-CDD41C374005}"/>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4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Tree>
    <p:extLst>
      <p:ext uri="{BB962C8B-B14F-4D97-AF65-F5344CB8AC3E}">
        <p14:creationId xmlns:p14="http://schemas.microsoft.com/office/powerpoint/2010/main" val="558162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or CAR-T</a:t>
            </a:r>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711563" y="0"/>
            <a:ext cx="1127971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3324E-676D-DC1C-1628-338D80C09795}"/>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00CE4C8-0B15-A433-96FF-59ED0E0D2E10}"/>
              </a:ext>
            </a:extLst>
          </p:cNvPr>
          <p:cNvSpPr>
            <a:spLocks noGrp="1"/>
          </p:cNvSpPr>
          <p:nvPr>
            <p:ph idx="46"/>
          </p:nvPr>
        </p:nvSpPr>
        <p:spPr/>
        <p:txBody>
          <a:bodyPr/>
          <a:lstStyle/>
          <a:p>
            <a:r>
              <a:rPr lang="en-US" dirty="0"/>
              <a:t>Alternative covalent BTKi</a:t>
            </a:r>
          </a:p>
        </p:txBody>
      </p:sp>
      <p:sp>
        <p:nvSpPr>
          <p:cNvPr id="18" name="Content Placeholder 17">
            <a:extLst>
              <a:ext uri="{FF2B5EF4-FFF2-40B4-BE49-F238E27FC236}">
                <a16:creationId xmlns:a16="http://schemas.microsoft.com/office/drawing/2014/main" id="{1C540517-3243-0610-7DBF-41BCD22CE795}"/>
              </a:ext>
            </a:extLst>
          </p:cNvPr>
          <p:cNvSpPr>
            <a:spLocks noGrp="1"/>
          </p:cNvSpPr>
          <p:nvPr>
            <p:ph idx="47"/>
          </p:nvPr>
        </p:nvSpPr>
        <p:spPr/>
        <p:txBody>
          <a:bodyPr/>
          <a:lstStyle/>
          <a:p>
            <a:r>
              <a:rPr lang="en-US" dirty="0"/>
              <a:t>Alternative covalent BTKi or pirtobrutinib</a:t>
            </a:r>
          </a:p>
        </p:txBody>
      </p:sp>
      <p:sp>
        <p:nvSpPr>
          <p:cNvPr id="19" name="Content Placeholder 18">
            <a:extLst>
              <a:ext uri="{FF2B5EF4-FFF2-40B4-BE49-F238E27FC236}">
                <a16:creationId xmlns:a16="http://schemas.microsoft.com/office/drawing/2014/main" id="{4845A257-8B54-D828-04B0-E7112F6BDCD7}"/>
              </a:ext>
            </a:extLst>
          </p:cNvPr>
          <p:cNvSpPr>
            <a:spLocks noGrp="1"/>
          </p:cNvSpPr>
          <p:nvPr>
            <p:ph idx="48"/>
          </p:nvPr>
        </p:nvSpPr>
        <p:spPr/>
        <p:txBody>
          <a:bodyPr/>
          <a:lstStyle/>
          <a:p>
            <a:r>
              <a:rPr lang="en-US" dirty="0"/>
              <a:t>Alternative covalent BTKi</a:t>
            </a:r>
          </a:p>
        </p:txBody>
      </p:sp>
      <p:sp>
        <p:nvSpPr>
          <p:cNvPr id="23" name="Content Placeholder 22">
            <a:extLst>
              <a:ext uri="{FF2B5EF4-FFF2-40B4-BE49-F238E27FC236}">
                <a16:creationId xmlns:a16="http://schemas.microsoft.com/office/drawing/2014/main" id="{EE26BDE7-8388-7F21-612E-507084B7CE94}"/>
              </a:ext>
            </a:extLst>
          </p:cNvPr>
          <p:cNvSpPr>
            <a:spLocks noGrp="1"/>
          </p:cNvSpPr>
          <p:nvPr>
            <p:ph idx="49"/>
          </p:nvPr>
        </p:nvSpPr>
        <p:spPr/>
        <p:txBody>
          <a:bodyPr/>
          <a:lstStyle/>
          <a:p>
            <a:r>
              <a:rPr lang="en-US" dirty="0"/>
              <a:t>Alternative covalent BTKi</a:t>
            </a:r>
          </a:p>
        </p:txBody>
      </p:sp>
      <p:sp>
        <p:nvSpPr>
          <p:cNvPr id="2" name="Content Placeholder 1">
            <a:extLst>
              <a:ext uri="{FF2B5EF4-FFF2-40B4-BE49-F238E27FC236}">
                <a16:creationId xmlns:a16="http://schemas.microsoft.com/office/drawing/2014/main" id="{BFCDEFA2-7560-A5F3-F9F9-999A84578D45}"/>
              </a:ext>
            </a:extLst>
          </p:cNvPr>
          <p:cNvSpPr>
            <a:spLocks noGrp="1"/>
          </p:cNvSpPr>
          <p:nvPr>
            <p:ph idx="50"/>
          </p:nvPr>
        </p:nvSpPr>
        <p:spPr/>
        <p:txBody>
          <a:bodyPr/>
          <a:lstStyle/>
          <a:p>
            <a:r>
              <a:rPr lang="en-US" dirty="0"/>
              <a:t>Alternative covalent BTKi</a:t>
            </a:r>
          </a:p>
        </p:txBody>
      </p:sp>
      <p:sp>
        <p:nvSpPr>
          <p:cNvPr id="3" name="Content Placeholder 2">
            <a:extLst>
              <a:ext uri="{FF2B5EF4-FFF2-40B4-BE49-F238E27FC236}">
                <a16:creationId xmlns:a16="http://schemas.microsoft.com/office/drawing/2014/main" id="{258449D6-60BC-8315-446C-8E589306A3FC}"/>
              </a:ext>
            </a:extLst>
          </p:cNvPr>
          <p:cNvSpPr>
            <a:spLocks noGrp="1"/>
          </p:cNvSpPr>
          <p:nvPr>
            <p:ph idx="51"/>
          </p:nvPr>
        </p:nvSpPr>
        <p:spPr/>
        <p:txBody>
          <a:bodyPr/>
          <a:lstStyle/>
          <a:p>
            <a:r>
              <a:rPr lang="en-US" dirty="0"/>
              <a:t>Alternative covalent BTKi</a:t>
            </a:r>
          </a:p>
        </p:txBody>
      </p:sp>
      <p:sp>
        <p:nvSpPr>
          <p:cNvPr id="9" name="Title 8">
            <a:extLst>
              <a:ext uri="{FF2B5EF4-FFF2-40B4-BE49-F238E27FC236}">
                <a16:creationId xmlns:a16="http://schemas.microsoft.com/office/drawing/2014/main" id="{85EF9D3F-DCF9-4EE8-6B20-6C93EFE94430}"/>
              </a:ext>
            </a:extLst>
          </p:cNvPr>
          <p:cNvSpPr>
            <a:spLocks noGrp="1"/>
          </p:cNvSpPr>
          <p:nvPr>
            <p:ph type="title"/>
          </p:nvPr>
        </p:nvSpPr>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arthralgias</a:t>
            </a:r>
            <a:r>
              <a:rPr lang="en-US" sz="2200" dirty="0"/>
              <a:t> </a:t>
            </a:r>
            <a:r>
              <a:rPr lang="en-US" sz="2200" dirty="0">
                <a:sym typeface="Wingdings" pitchFamily="2" charset="2"/>
              </a:rPr>
              <a:t> </a:t>
            </a:r>
            <a:r>
              <a:rPr lang="en-US" sz="2200" dirty="0"/>
              <a:t>2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Tree>
    <p:extLst>
      <p:ext uri="{BB962C8B-B14F-4D97-AF65-F5344CB8AC3E}">
        <p14:creationId xmlns:p14="http://schemas.microsoft.com/office/powerpoint/2010/main" val="2637461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Escalón</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CLL-314</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versus ibrutinib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chronic lymphocytic leukemia/small lymphocytic lymphoma (trial in progress). </a:t>
            </a: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iwCLL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2023;Abstract 1548596.</a:t>
            </a:r>
          </a:p>
          <a:p>
            <a:pPr marL="28575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BRUIN CLL-313</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 phase 3 open-label, randomized study of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versus bendamustine plus rituximab</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in untreated patients with chronic lymphocytic leukemia/small lymphocytic lymphoma (trial in progress). ASH 2021;Abstract 3732.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3811187"/>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3811187"/>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311064" y="1218014"/>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4" y="3811187"/>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6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3811187"/>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269195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SPD =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Accelerated Approval to Pirtobrutinib for CLL or SLL</a:t>
            </a:r>
            <a:br>
              <a:rPr lang="en-US" b="1" dirty="0"/>
            </a:br>
            <a:r>
              <a:rPr lang="en-US" sz="2400" dirty="0"/>
              <a:t>Press Release: December 1, 2023</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accelerated approval to </a:t>
            </a:r>
            <a:r>
              <a:rPr lang="en-US" sz="2000" b="0" dirty="0" err="1"/>
              <a:t>pirtobrutinib</a:t>
            </a:r>
            <a:r>
              <a:rPr lang="en-US" sz="2000" b="0" dirty="0"/>
              <a:t> for adults with chronic lymphocytic leukemia or small lymphocytic lymphoma (CLL/SLL) who have received at least two prior lines of therapy, including a BTK inhibitor and a BCL-2 inhibitor.</a:t>
            </a:r>
          </a:p>
          <a:p>
            <a:pPr marL="17463" indent="0">
              <a:spcBef>
                <a:spcPts val="1000"/>
              </a:spcBef>
              <a:spcAft>
                <a:spcPts val="0"/>
              </a:spcAft>
              <a:buNone/>
            </a:pPr>
            <a:r>
              <a:rPr lang="en-US" sz="2000" b="0" dirty="0"/>
              <a:t>Efficacy was evaluated in BRUIN (NCT03740529], an open-label, international, single-arm, multicohort trial that included 108 patients with CLL or SLL previously treated with at least two prior lines of therapy, including a BTK inhibitor and a BCL-2 inhibitor. </a:t>
            </a:r>
          </a:p>
          <a:p>
            <a:pPr marL="17463" indent="0">
              <a:spcBef>
                <a:spcPts val="1000"/>
              </a:spcBef>
              <a:spcAft>
                <a:spcPts val="0"/>
              </a:spcAft>
              <a:buNone/>
            </a:pPr>
            <a:r>
              <a:rPr lang="en-US" sz="2000" b="0" dirty="0" err="1"/>
              <a:t>Pirtobrutinib</a:t>
            </a:r>
            <a:r>
              <a:rPr lang="en-US" sz="2000" b="0" dirty="0"/>
              <a:t> was administered orally at 200 mg once daily and was continued until disease progression or unacceptable toxicity.</a:t>
            </a:r>
          </a:p>
          <a:p>
            <a:pPr marL="17463" indent="0">
              <a:spcBef>
                <a:spcPts val="1000"/>
              </a:spcBef>
              <a:spcAft>
                <a:spcPts val="0"/>
              </a:spcAft>
              <a:buNone/>
            </a:pPr>
            <a:r>
              <a:rPr lang="en-US" sz="2000" b="0" dirty="0"/>
              <a:t>The main efficacy outcome measures were overall response rate (ORR) and duration of response (DOR), as assessed by an independent review committee using 2018 </a:t>
            </a:r>
            <a:r>
              <a:rPr lang="en-US" sz="2000" b="0" dirty="0" err="1"/>
              <a:t>iwCLL</a:t>
            </a:r>
            <a:r>
              <a:rPr lang="en-US" sz="2000" b="0" dirty="0"/>
              <a:t> criteria.”</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739198"/>
            <a:ext cx="10515600" cy="1325563"/>
          </a:xfrm>
        </p:spPr>
        <p:txBody>
          <a:bodyPr>
            <a:normAutofit fontScale="90000"/>
          </a:bodyPr>
          <a:lstStyle/>
          <a:p>
            <a:r>
              <a:rPr lang="en-FI"/>
              <a:t>Which of the following best describes the major progression-free survival (PFS) findings from the Phase III BRUIN CLL-321 study of pirtobrutinib monotherapy versus idelalisib/rituximab or bendamustine/rituximab for relapsed/refractory CLL?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9FB2486D-9C83-B344-AB08-5F1463DD9DDB}"/>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AC07EC6D-C10F-4E4C-90E1-40FFE76F4D7B}"/>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DF7AE44D-2BC4-9546-9E5A-B6C26DEF9DB3}"/>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55B9C50-AF68-544A-AEC5-019D36239E46}"/>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3EF3141-E093-6E47-9606-E00C66144849}"/>
              </a:ext>
            </a:extLst>
          </p:cNvPr>
          <p:cNvSpPr/>
          <p:nvPr>
            <p:custDataLst>
              <p:tags r:id="rId8"/>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47ACA61-A608-954D-A73E-9AE2C9BB028F}"/>
              </a:ext>
            </a:extLst>
          </p:cNvPr>
          <p:cNvSpPr txBox="1"/>
          <p:nvPr>
            <p:custDataLst>
              <p:tags r:id="rId9"/>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F8CA237-114F-B24E-B27A-6710E087147D}"/>
              </a:ext>
            </a:extLst>
          </p:cNvPr>
          <p:cNvSpPr txBox="1"/>
          <p:nvPr>
            <p:custDataLst>
              <p:tags r:id="rId10"/>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B4A9A5F-43B4-544E-86E4-E831EAF63527}"/>
              </a:ext>
            </a:extLst>
          </p:cNvPr>
          <p:cNvSpPr txBox="1"/>
          <p:nvPr>
            <p:custDataLst>
              <p:tags r:id="rId11"/>
            </p:custDataLst>
          </p:nvPr>
        </p:nvSpPr>
        <p:spPr>
          <a:xfrm>
            <a:off x="838200" y="247696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Inferior PFS outcomes with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monotherapy</a:t>
            </a:r>
          </a:p>
        </p:txBody>
      </p:sp>
      <p:sp>
        <p:nvSpPr>
          <p:cNvPr id="15" name="TextBox 14">
            <a:extLst>
              <a:ext uri="{FF2B5EF4-FFF2-40B4-BE49-F238E27FC236}">
                <a16:creationId xmlns:a16="http://schemas.microsoft.com/office/drawing/2014/main" id="{2D532C69-2F8A-E34B-80C9-70E754D98AE0}"/>
              </a:ext>
            </a:extLst>
          </p:cNvPr>
          <p:cNvSpPr txBox="1"/>
          <p:nvPr>
            <p:custDataLst>
              <p:tags r:id="rId12"/>
            </p:custDataLst>
          </p:nvPr>
        </p:nvSpPr>
        <p:spPr>
          <a:xfrm>
            <a:off x="838200" y="311196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 A numerical but nonsignificant improvement in PFS with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monotherapy</a:t>
            </a:r>
          </a:p>
        </p:txBody>
      </p:sp>
      <p:sp>
        <p:nvSpPr>
          <p:cNvPr id="19" name="TextBox 18">
            <a:extLst>
              <a:ext uri="{FF2B5EF4-FFF2-40B4-BE49-F238E27FC236}">
                <a16:creationId xmlns:a16="http://schemas.microsoft.com/office/drawing/2014/main" id="{32B5729C-31D0-9D49-9FCB-0DA0A5A3ACAD}"/>
              </a:ext>
            </a:extLst>
          </p:cNvPr>
          <p:cNvSpPr txBox="1"/>
          <p:nvPr>
            <p:custDataLst>
              <p:tags r:id="rId13"/>
            </p:custDataLst>
          </p:nvPr>
        </p:nvSpPr>
        <p:spPr>
          <a:xfrm>
            <a:off x="838200" y="374696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 statistically significant improvement in PFS with pirtobrutinib monotherapy</a:t>
            </a:r>
          </a:p>
        </p:txBody>
      </p:sp>
      <p:sp>
        <p:nvSpPr>
          <p:cNvPr id="23" name="TextBox 22">
            <a:extLst>
              <a:ext uri="{FF2B5EF4-FFF2-40B4-BE49-F238E27FC236}">
                <a16:creationId xmlns:a16="http://schemas.microsoft.com/office/drawing/2014/main" id="{056FB942-0615-8443-9A23-12478C1E025D}"/>
              </a:ext>
            </a:extLst>
          </p:cNvPr>
          <p:cNvSpPr txBox="1"/>
          <p:nvPr>
            <p:custDataLst>
              <p:tags r:id="rId14"/>
            </p:custDataLst>
          </p:nvPr>
        </p:nvSpPr>
        <p:spPr>
          <a:xfrm>
            <a:off x="838200" y="438196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I'm not sure</a:t>
            </a:r>
          </a:p>
        </p:txBody>
      </p:sp>
      <p:sp>
        <p:nvSpPr>
          <p:cNvPr id="27" name="Rectangle 26">
            <a:extLst>
              <a:ext uri="{FF2B5EF4-FFF2-40B4-BE49-F238E27FC236}">
                <a16:creationId xmlns:a16="http://schemas.microsoft.com/office/drawing/2014/main" id="{5D603853-DBE0-31A4-E26F-221D45AC9F73}"/>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37CF16B-F825-FE9C-1478-AAEEB05C7037}"/>
              </a:ext>
            </a:extLst>
          </p:cNvPr>
          <p:cNvSpPr/>
          <p:nvPr/>
        </p:nvSpPr>
        <p:spPr>
          <a:xfrm>
            <a:off x="0" y="6492874"/>
            <a:ext cx="9260041" cy="21520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E33B83E-1471-9E64-DCDD-A7403BBBA5EE}"/>
              </a:ext>
            </a:extLst>
          </p:cNvPr>
          <p:cNvSpPr/>
          <p:nvPr/>
        </p:nvSpPr>
        <p:spPr>
          <a:xfrm>
            <a:off x="0" y="6492874"/>
            <a:ext cx="9260041" cy="21520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56F3882-1BF2-033B-83A6-67F092E5649F}"/>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6992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1000"/>
                                        <p:tgtEl>
                                          <p:spTgt spid="13"/>
                                        </p:tgtEl>
                                        <p:attrNameLst>
                                          <p:attrName>ppt_x</p:attrName>
                                        </p:attrNameLst>
                                      </p:cBhvr>
                                      <p:tavLst>
                                        <p:tav tm="0">
                                          <p:val>
                                            <p:strVal val="ppt_x"/>
                                          </p:val>
                                        </p:tav>
                                        <p:tav tm="100000">
                                          <p:val>
                                            <p:strVal val="0-ppt_w/2"/>
                                          </p:val>
                                        </p:tav>
                                      </p:tavLst>
                                    </p:anim>
                                    <p:anim calcmode="lin" valueType="num">
                                      <p:cBhvr additive="base">
                                        <p:cTn id="7" dur="21000"/>
                                        <p:tgtEl>
                                          <p:spTgt spid="13"/>
                                        </p:tgtEl>
                                        <p:attrNameLst>
                                          <p:attrName>ppt_y</p:attrName>
                                        </p:attrNameLst>
                                      </p:cBhvr>
                                      <p:tavLst>
                                        <p:tav tm="0">
                                          <p:val>
                                            <p:strVal val="ppt_y"/>
                                          </p:val>
                                        </p:tav>
                                        <p:tav tm="100000">
                                          <p:val>
                                            <p:strVal val="ppt_y"/>
                                          </p:val>
                                        </p:tav>
                                      </p:tavLst>
                                    </p:anim>
                                    <p:set>
                                      <p:cBhvr>
                                        <p:cTn id="8" dur="1" fill="hold">
                                          <p:stCondLst>
                                            <p:cond delay="20999"/>
                                          </p:stCondLst>
                                        </p:cTn>
                                        <p:tgtEl>
                                          <p:spTgt spid="13"/>
                                        </p:tgtEl>
                                        <p:attrNameLst>
                                          <p:attrName>style.visibility</p:attrName>
                                        </p:attrNameLst>
                                      </p:cBhvr>
                                      <p:to>
                                        <p:strVal val="hidden"/>
                                      </p:to>
                                    </p:set>
                                  </p:childTnLst>
                                </p:cTn>
                              </p:par>
                            </p:childTnLst>
                          </p:cTn>
                        </p:par>
                        <p:par>
                          <p:cTn id="9" fill="hold">
                            <p:stCondLst>
                              <p:cond delay="21000"/>
                            </p:stCondLst>
                            <p:childTnLst>
                              <p:par>
                                <p:cTn id="10" presetID="10" presetClass="exit" presetSubtype="0" fill="remove" grpId="0"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731437"/>
            <a:ext cx="10515600" cy="1325563"/>
          </a:xfrm>
        </p:spPr>
        <p:txBody>
          <a:bodyPr>
            <a:normAutofit fontScale="90000"/>
          </a:bodyPr>
          <a:lstStyle/>
          <a:p>
            <a:r>
              <a:rPr lang="en-FI"/>
              <a:t>Which of the following best describes the major progression-free survival (PFS) findings from the Phase III BRUIN CLL-321 study of pirtobrutinib monotherapy versus idelalisib/rituximab or bendamustine/rituximab for relapsed/refractory CLL?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D9D9584C-1E24-C742-A84A-573E26652622}"/>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A4184D99-B9AB-7B4E-B983-40AE51E0FEF3}"/>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3DEAD1DE-3989-3542-9ADA-A5F4547D5954}"/>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0A91E5B-6A12-1F4D-A32F-1340B5BA648E}"/>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2A24E8B-BBB8-6847-B206-8A9CB87A2F72}"/>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873DBFC-DE13-F34E-8049-23E70968ECB0}"/>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2E9093-198B-8745-80FF-C9A219D6451F}"/>
              </a:ext>
            </a:extLst>
          </p:cNvPr>
          <p:cNvSpPr txBox="1"/>
          <p:nvPr>
            <p:custDataLst>
              <p:tags r:id="rId10"/>
            </p:custDataLst>
          </p:nvPr>
        </p:nvSpPr>
        <p:spPr>
          <a:xfrm>
            <a:off x="838200" y="248888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Inferior PFS outcomes with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monotherapy</a:t>
            </a:r>
          </a:p>
        </p:txBody>
      </p:sp>
      <p:sp>
        <p:nvSpPr>
          <p:cNvPr id="11" name="TextBox 10">
            <a:extLst>
              <a:ext uri="{FF2B5EF4-FFF2-40B4-BE49-F238E27FC236}">
                <a16:creationId xmlns:a16="http://schemas.microsoft.com/office/drawing/2014/main" id="{ED1D6C3D-F171-5548-BB7E-F167D3FBC773}"/>
              </a:ext>
            </a:extLst>
          </p:cNvPr>
          <p:cNvSpPr txBox="1"/>
          <p:nvPr>
            <p:custDataLst>
              <p:tags r:id="rId11"/>
            </p:custDataLst>
          </p:nvPr>
        </p:nvSpPr>
        <p:spPr>
          <a:xfrm>
            <a:off x="10337800" y="265398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04B902D1-0331-2643-BDB6-A30AC69F9D6D}"/>
              </a:ext>
            </a:extLst>
          </p:cNvPr>
          <p:cNvSpPr/>
          <p:nvPr>
            <p:custDataLst>
              <p:tags r:id="rId12"/>
            </p:custDataLst>
          </p:nvPr>
        </p:nvSpPr>
        <p:spPr>
          <a:xfrm>
            <a:off x="838200" y="280638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C791AFCA-2147-244D-9D24-454C3BA769DE}"/>
              </a:ext>
            </a:extLst>
          </p:cNvPr>
          <p:cNvSpPr/>
          <p:nvPr>
            <p:custDataLst>
              <p:tags r:id="rId13"/>
            </p:custDataLst>
          </p:nvPr>
        </p:nvSpPr>
        <p:spPr>
          <a:xfrm>
            <a:off x="838200" y="280638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7712829-201C-884C-BE41-4DB1E152AC41}"/>
              </a:ext>
            </a:extLst>
          </p:cNvPr>
          <p:cNvSpPr txBox="1"/>
          <p:nvPr>
            <p:custDataLst>
              <p:tags r:id="rId14"/>
            </p:custDataLst>
          </p:nvPr>
        </p:nvSpPr>
        <p:spPr>
          <a:xfrm>
            <a:off x="838200" y="312388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 A numerical but nonsignificant improvement in PFS with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monotherapy</a:t>
            </a:r>
          </a:p>
        </p:txBody>
      </p:sp>
      <p:sp>
        <p:nvSpPr>
          <p:cNvPr id="15" name="TextBox 14">
            <a:extLst>
              <a:ext uri="{FF2B5EF4-FFF2-40B4-BE49-F238E27FC236}">
                <a16:creationId xmlns:a16="http://schemas.microsoft.com/office/drawing/2014/main" id="{D23D1028-40A0-8743-97E3-25D59692C663}"/>
              </a:ext>
            </a:extLst>
          </p:cNvPr>
          <p:cNvSpPr txBox="1"/>
          <p:nvPr>
            <p:custDataLst>
              <p:tags r:id="rId15"/>
            </p:custDataLst>
          </p:nvPr>
        </p:nvSpPr>
        <p:spPr>
          <a:xfrm>
            <a:off x="10337800" y="328898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16" name="Rounded Rectangle 15">
            <a:extLst>
              <a:ext uri="{FF2B5EF4-FFF2-40B4-BE49-F238E27FC236}">
                <a16:creationId xmlns:a16="http://schemas.microsoft.com/office/drawing/2014/main" id="{360BBE62-652C-1A46-AD1E-951AB0B429C2}"/>
              </a:ext>
            </a:extLst>
          </p:cNvPr>
          <p:cNvSpPr/>
          <p:nvPr>
            <p:custDataLst>
              <p:tags r:id="rId16"/>
            </p:custDataLst>
          </p:nvPr>
        </p:nvSpPr>
        <p:spPr>
          <a:xfrm>
            <a:off x="838200" y="344138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9D5FC812-2E15-0343-9A6E-30FE69B3A0BE}"/>
              </a:ext>
            </a:extLst>
          </p:cNvPr>
          <p:cNvSpPr/>
          <p:nvPr>
            <p:custDataLst>
              <p:tags r:id="rId17"/>
            </p:custDataLst>
          </p:nvPr>
        </p:nvSpPr>
        <p:spPr>
          <a:xfrm>
            <a:off x="838200" y="3441383"/>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DDFBAA6-860E-4048-93BF-83E377E94471}"/>
              </a:ext>
            </a:extLst>
          </p:cNvPr>
          <p:cNvSpPr txBox="1"/>
          <p:nvPr>
            <p:custDataLst>
              <p:tags r:id="rId18"/>
            </p:custDataLst>
          </p:nvPr>
        </p:nvSpPr>
        <p:spPr>
          <a:xfrm>
            <a:off x="838200" y="375888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A statistically significant improvement in PFS with pirtobrutinib monotherapy</a:t>
            </a:r>
          </a:p>
        </p:txBody>
      </p:sp>
      <p:sp>
        <p:nvSpPr>
          <p:cNvPr id="19" name="TextBox 18">
            <a:extLst>
              <a:ext uri="{FF2B5EF4-FFF2-40B4-BE49-F238E27FC236}">
                <a16:creationId xmlns:a16="http://schemas.microsoft.com/office/drawing/2014/main" id="{09B8DF81-CCD9-CF4E-A1B2-8677541C5F1E}"/>
              </a:ext>
            </a:extLst>
          </p:cNvPr>
          <p:cNvSpPr txBox="1"/>
          <p:nvPr>
            <p:custDataLst>
              <p:tags r:id="rId19"/>
            </p:custDataLst>
          </p:nvPr>
        </p:nvSpPr>
        <p:spPr>
          <a:xfrm>
            <a:off x="10337800" y="392398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0" name="Rounded Rectangle 19">
            <a:extLst>
              <a:ext uri="{FF2B5EF4-FFF2-40B4-BE49-F238E27FC236}">
                <a16:creationId xmlns:a16="http://schemas.microsoft.com/office/drawing/2014/main" id="{F8EFAE74-0226-6E4C-8B7E-435A591C2506}"/>
              </a:ext>
            </a:extLst>
          </p:cNvPr>
          <p:cNvSpPr/>
          <p:nvPr>
            <p:custDataLst>
              <p:tags r:id="rId20"/>
            </p:custDataLst>
          </p:nvPr>
        </p:nvSpPr>
        <p:spPr>
          <a:xfrm>
            <a:off x="838200" y="407638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0E636C7C-8EB7-4248-868A-742952913C28}"/>
              </a:ext>
            </a:extLst>
          </p:cNvPr>
          <p:cNvSpPr/>
          <p:nvPr>
            <p:custDataLst>
              <p:tags r:id="rId21"/>
            </p:custDataLst>
          </p:nvPr>
        </p:nvSpPr>
        <p:spPr>
          <a:xfrm>
            <a:off x="838200" y="4076383"/>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564540A-F1BF-164E-90F7-A5371D20748F}"/>
              </a:ext>
            </a:extLst>
          </p:cNvPr>
          <p:cNvSpPr txBox="1"/>
          <p:nvPr>
            <p:custDataLst>
              <p:tags r:id="rId22"/>
            </p:custDataLst>
          </p:nvPr>
        </p:nvSpPr>
        <p:spPr>
          <a:xfrm>
            <a:off x="838200" y="439388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I'm not sure</a:t>
            </a:r>
          </a:p>
        </p:txBody>
      </p:sp>
      <p:sp>
        <p:nvSpPr>
          <p:cNvPr id="23" name="TextBox 22">
            <a:extLst>
              <a:ext uri="{FF2B5EF4-FFF2-40B4-BE49-F238E27FC236}">
                <a16:creationId xmlns:a16="http://schemas.microsoft.com/office/drawing/2014/main" id="{A30111E5-494E-A34D-9234-259C99764FE9}"/>
              </a:ext>
            </a:extLst>
          </p:cNvPr>
          <p:cNvSpPr txBox="1"/>
          <p:nvPr>
            <p:custDataLst>
              <p:tags r:id="rId23"/>
            </p:custDataLst>
          </p:nvPr>
        </p:nvSpPr>
        <p:spPr>
          <a:xfrm>
            <a:off x="10337800" y="455898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Rounded Rectangle 23">
            <a:extLst>
              <a:ext uri="{FF2B5EF4-FFF2-40B4-BE49-F238E27FC236}">
                <a16:creationId xmlns:a16="http://schemas.microsoft.com/office/drawing/2014/main" id="{E730B399-632D-2B42-A300-9A09F62F047E}"/>
              </a:ext>
            </a:extLst>
          </p:cNvPr>
          <p:cNvSpPr/>
          <p:nvPr>
            <p:custDataLst>
              <p:tags r:id="rId24"/>
            </p:custDataLst>
          </p:nvPr>
        </p:nvSpPr>
        <p:spPr>
          <a:xfrm>
            <a:off x="838200" y="471138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8CC9DD64-AA7D-644E-82F0-C064EB6279F9}"/>
              </a:ext>
            </a:extLst>
          </p:cNvPr>
          <p:cNvSpPr/>
          <p:nvPr>
            <p:custDataLst>
              <p:tags r:id="rId25"/>
            </p:custDataLst>
          </p:nvPr>
        </p:nvSpPr>
        <p:spPr>
          <a:xfrm>
            <a:off x="838200" y="471138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372ED92-5DF6-804A-B9C8-701984385403}"/>
              </a:ext>
            </a:extLst>
          </p:cNvPr>
          <p:cNvSpPr/>
          <p:nvPr>
            <p:custDataLst>
              <p:tags r:id="rId26"/>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27" name="Rectangle 26">
            <a:extLst>
              <a:ext uri="{FF2B5EF4-FFF2-40B4-BE49-F238E27FC236}">
                <a16:creationId xmlns:a16="http://schemas.microsoft.com/office/drawing/2014/main" id="{ABB76DF9-6228-D444-010E-4BDC88581749}"/>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7161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527492" y="15439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7262" y="154399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2125851" y="1543998"/>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5439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3817033"/>
            <a:ext cx="490052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817033"/>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734580"/>
            <a:ext cx="10515600" cy="1325563"/>
          </a:xfrm>
        </p:spPr>
        <p:txBody>
          <a:bodyPr>
            <a:normAutofit fontScale="90000"/>
          </a:bodyPr>
          <a:lstStyle/>
          <a:p>
            <a:r>
              <a:rPr lang="en-FI"/>
              <a:t>Which of the following </a:t>
            </a:r>
            <a:r>
              <a:rPr lang="en-US" dirty="0"/>
              <a:t>≥</a:t>
            </a:r>
            <a:r>
              <a:rPr lang="en-FI"/>
              <a:t>Grade 3 adverse events was most commonly reported in patients receiving pirtobrutinib for previously treated CLL in the Phase III BRUIN CLL-321 trial?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714680E4-A7A2-4641-9EF9-3DDA6B3B35E4}"/>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252D0565-1040-DA48-B552-181019FA2DB4}"/>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0628DE35-743E-C94A-9CA7-C2E387119C63}"/>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2FCB009-5850-D94B-8824-D4A180D9E637}"/>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DF6FFE74-EDFD-AF45-ABF5-830A742E629A}"/>
              </a:ext>
            </a:extLst>
          </p:cNvPr>
          <p:cNvSpPr/>
          <p:nvPr>
            <p:custDataLst>
              <p:tags r:id="rId8"/>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A97EF27-EBBE-8644-86A3-EA8538B46217}"/>
              </a:ext>
            </a:extLst>
          </p:cNvPr>
          <p:cNvSpPr txBox="1"/>
          <p:nvPr>
            <p:custDataLst>
              <p:tags r:id="rId9"/>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369396C-CE3B-E945-821D-22D75F453724}"/>
              </a:ext>
            </a:extLst>
          </p:cNvPr>
          <p:cNvSpPr txBox="1"/>
          <p:nvPr>
            <p:custDataLst>
              <p:tags r:id="rId10"/>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93EC929-26AF-8A41-881C-B72B0F1CF882}"/>
              </a:ext>
            </a:extLst>
          </p:cNvPr>
          <p:cNvSpPr txBox="1"/>
          <p:nvPr>
            <p:custDataLst>
              <p:tags r:id="rId11"/>
            </p:custDataLst>
          </p:nvPr>
        </p:nvSpPr>
        <p:spPr>
          <a:xfrm>
            <a:off x="838200" y="2476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Atrial fibrillation</a:t>
            </a:r>
          </a:p>
        </p:txBody>
      </p:sp>
      <p:sp>
        <p:nvSpPr>
          <p:cNvPr id="15" name="TextBox 14">
            <a:extLst>
              <a:ext uri="{FF2B5EF4-FFF2-40B4-BE49-F238E27FC236}">
                <a16:creationId xmlns:a16="http://schemas.microsoft.com/office/drawing/2014/main" id="{1D672E96-E134-D94E-86D3-942A27264829}"/>
              </a:ext>
            </a:extLst>
          </p:cNvPr>
          <p:cNvSpPr txBox="1"/>
          <p:nvPr>
            <p:custDataLst>
              <p:tags r:id="rId12"/>
            </p:custDataLst>
          </p:nvPr>
        </p:nvSpPr>
        <p:spPr>
          <a:xfrm>
            <a:off x="838200" y="3111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Infections</a:t>
            </a:r>
          </a:p>
        </p:txBody>
      </p:sp>
      <p:sp>
        <p:nvSpPr>
          <p:cNvPr id="19" name="TextBox 18">
            <a:extLst>
              <a:ext uri="{FF2B5EF4-FFF2-40B4-BE49-F238E27FC236}">
                <a16:creationId xmlns:a16="http://schemas.microsoft.com/office/drawing/2014/main" id="{3C750039-6C35-2241-9F4E-7A85CA1BA437}"/>
              </a:ext>
            </a:extLst>
          </p:cNvPr>
          <p:cNvSpPr txBox="1"/>
          <p:nvPr>
            <p:custDataLst>
              <p:tags r:id="rId13"/>
            </p:custDataLst>
          </p:nvPr>
        </p:nvSpPr>
        <p:spPr>
          <a:xfrm>
            <a:off x="838200" y="3746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Keratitis</a:t>
            </a:r>
          </a:p>
        </p:txBody>
      </p:sp>
      <p:sp>
        <p:nvSpPr>
          <p:cNvPr id="23" name="TextBox 22">
            <a:extLst>
              <a:ext uri="{FF2B5EF4-FFF2-40B4-BE49-F238E27FC236}">
                <a16:creationId xmlns:a16="http://schemas.microsoft.com/office/drawing/2014/main" id="{6BA87B67-5E31-784B-A2F2-E84C91D2790A}"/>
              </a:ext>
            </a:extLst>
          </p:cNvPr>
          <p:cNvSpPr txBox="1"/>
          <p:nvPr>
            <p:custDataLst>
              <p:tags r:id="rId14"/>
            </p:custDataLst>
          </p:nvPr>
        </p:nvSpPr>
        <p:spPr>
          <a:xfrm>
            <a:off x="838200" y="4381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Hemorrhage</a:t>
            </a:r>
          </a:p>
        </p:txBody>
      </p:sp>
      <p:sp>
        <p:nvSpPr>
          <p:cNvPr id="27" name="TextBox 26">
            <a:extLst>
              <a:ext uri="{FF2B5EF4-FFF2-40B4-BE49-F238E27FC236}">
                <a16:creationId xmlns:a16="http://schemas.microsoft.com/office/drawing/2014/main" id="{14C2024D-00C9-6040-A23C-9B3BAF73583F}"/>
              </a:ext>
            </a:extLst>
          </p:cNvPr>
          <p:cNvSpPr txBox="1"/>
          <p:nvPr>
            <p:custDataLst>
              <p:tags r:id="rId15"/>
            </p:custDataLst>
          </p:nvPr>
        </p:nvSpPr>
        <p:spPr>
          <a:xfrm>
            <a:off x="838200" y="5016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I’m not sure</a:t>
            </a:r>
          </a:p>
        </p:txBody>
      </p:sp>
      <p:sp>
        <p:nvSpPr>
          <p:cNvPr id="31" name="Rectangle 30">
            <a:extLst>
              <a:ext uri="{FF2B5EF4-FFF2-40B4-BE49-F238E27FC236}">
                <a16:creationId xmlns:a16="http://schemas.microsoft.com/office/drawing/2014/main" id="{BAF7CD63-514B-2C0E-21CE-E1D758D4D6FB}"/>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ACBBEE7-2FF0-C6C6-6B3B-E99BBE8FC841}"/>
              </a:ext>
            </a:extLst>
          </p:cNvPr>
          <p:cNvSpPr/>
          <p:nvPr/>
        </p:nvSpPr>
        <p:spPr>
          <a:xfrm>
            <a:off x="0" y="6492874"/>
            <a:ext cx="9260041" cy="21520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B59B22D-4CE5-97F4-3FEB-0EF188EE8AA8}"/>
              </a:ext>
            </a:extLst>
          </p:cNvPr>
          <p:cNvSpPr/>
          <p:nvPr/>
        </p:nvSpPr>
        <p:spPr>
          <a:xfrm>
            <a:off x="0" y="6492874"/>
            <a:ext cx="9260041" cy="21520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0B2A947-2E49-AD62-3118-81BE233534A6}"/>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8204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1000"/>
                                        <p:tgtEl>
                                          <p:spTgt spid="13"/>
                                        </p:tgtEl>
                                        <p:attrNameLst>
                                          <p:attrName>ppt_x</p:attrName>
                                        </p:attrNameLst>
                                      </p:cBhvr>
                                      <p:tavLst>
                                        <p:tav tm="0">
                                          <p:val>
                                            <p:strVal val="ppt_x"/>
                                          </p:val>
                                        </p:tav>
                                        <p:tav tm="100000">
                                          <p:val>
                                            <p:strVal val="0-ppt_w/2"/>
                                          </p:val>
                                        </p:tav>
                                      </p:tavLst>
                                    </p:anim>
                                    <p:anim calcmode="lin" valueType="num">
                                      <p:cBhvr additive="base">
                                        <p:cTn id="7" dur="21000"/>
                                        <p:tgtEl>
                                          <p:spTgt spid="13"/>
                                        </p:tgtEl>
                                        <p:attrNameLst>
                                          <p:attrName>ppt_y</p:attrName>
                                        </p:attrNameLst>
                                      </p:cBhvr>
                                      <p:tavLst>
                                        <p:tav tm="0">
                                          <p:val>
                                            <p:strVal val="ppt_y"/>
                                          </p:val>
                                        </p:tav>
                                        <p:tav tm="100000">
                                          <p:val>
                                            <p:strVal val="ppt_y"/>
                                          </p:val>
                                        </p:tav>
                                      </p:tavLst>
                                    </p:anim>
                                    <p:set>
                                      <p:cBhvr>
                                        <p:cTn id="8" dur="1" fill="hold">
                                          <p:stCondLst>
                                            <p:cond delay="20999"/>
                                          </p:stCondLst>
                                        </p:cTn>
                                        <p:tgtEl>
                                          <p:spTgt spid="13"/>
                                        </p:tgtEl>
                                        <p:attrNameLst>
                                          <p:attrName>style.visibility</p:attrName>
                                        </p:attrNameLst>
                                      </p:cBhvr>
                                      <p:to>
                                        <p:strVal val="hidden"/>
                                      </p:to>
                                    </p:set>
                                  </p:childTnLst>
                                </p:cTn>
                              </p:par>
                            </p:childTnLst>
                          </p:cTn>
                        </p:par>
                        <p:par>
                          <p:cTn id="9" fill="hold">
                            <p:stCondLst>
                              <p:cond delay="21000"/>
                            </p:stCondLst>
                            <p:childTnLst>
                              <p:par>
                                <p:cTn id="10" presetID="10" presetClass="exit" presetSubtype="0" fill="remove" grpId="0"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730110"/>
            <a:ext cx="10515600" cy="1325563"/>
          </a:xfrm>
        </p:spPr>
        <p:txBody>
          <a:bodyPr>
            <a:normAutofit fontScale="90000"/>
          </a:bodyPr>
          <a:lstStyle/>
          <a:p>
            <a:r>
              <a:rPr lang="en-FI"/>
              <a:t>Which of the following </a:t>
            </a:r>
            <a:r>
              <a:rPr lang="en-US" dirty="0"/>
              <a:t>≥</a:t>
            </a:r>
            <a:r>
              <a:rPr lang="en-FI"/>
              <a:t>Grade 3 adverse events was most commonly reported in patients receiving pirtobrutinib for previously treated CLL in the Phase III BRUIN CLL-321 trial?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95F2BE88-FBAA-0E49-A807-313906C375B4}"/>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34AAB95A-374E-6B4F-B948-712F3AD75272}"/>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CB8549EF-519C-A044-B2D8-01F7AA444248}"/>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CC774E86-1BDE-1046-8BB0-A814896ED186}"/>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5C2DCE0-4BCA-CC40-86F4-43E86A6B2151}"/>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82D1B6C-C8C8-1B4D-BE91-C52890649858}"/>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C7D56BA-7841-6D46-96BC-596D2AE21C7D}"/>
              </a:ext>
            </a:extLst>
          </p:cNvPr>
          <p:cNvSpPr txBox="1"/>
          <p:nvPr>
            <p:custDataLst>
              <p:tags r:id="rId10"/>
            </p:custDataLst>
          </p:nvPr>
        </p:nvSpPr>
        <p:spPr>
          <a:xfrm>
            <a:off x="838200" y="2469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Atrial fibrillation</a:t>
            </a:r>
          </a:p>
        </p:txBody>
      </p:sp>
      <p:sp>
        <p:nvSpPr>
          <p:cNvPr id="11" name="TextBox 10">
            <a:extLst>
              <a:ext uri="{FF2B5EF4-FFF2-40B4-BE49-F238E27FC236}">
                <a16:creationId xmlns:a16="http://schemas.microsoft.com/office/drawing/2014/main" id="{1F078417-368A-D94E-B3CB-6D8067866231}"/>
              </a:ext>
            </a:extLst>
          </p:cNvPr>
          <p:cNvSpPr txBox="1"/>
          <p:nvPr>
            <p:custDataLst>
              <p:tags r:id="rId11"/>
            </p:custDataLst>
          </p:nvPr>
        </p:nvSpPr>
        <p:spPr>
          <a:xfrm>
            <a:off x="10337800" y="2634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12" name="Rounded Rectangle 11">
            <a:extLst>
              <a:ext uri="{FF2B5EF4-FFF2-40B4-BE49-F238E27FC236}">
                <a16:creationId xmlns:a16="http://schemas.microsoft.com/office/drawing/2014/main" id="{52C804DB-E5F8-B047-9E4B-6B83C3E1CA29}"/>
              </a:ext>
            </a:extLst>
          </p:cNvPr>
          <p:cNvSpPr/>
          <p:nvPr>
            <p:custDataLst>
              <p:tags r:id="rId12"/>
            </p:custDataLst>
          </p:nvPr>
        </p:nvSpPr>
        <p:spPr>
          <a:xfrm>
            <a:off x="838200" y="2787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28A607F5-C07D-B442-935D-8481921215A4}"/>
              </a:ext>
            </a:extLst>
          </p:cNvPr>
          <p:cNvSpPr/>
          <p:nvPr>
            <p:custDataLst>
              <p:tags r:id="rId13"/>
            </p:custDataLst>
          </p:nvPr>
        </p:nvSpPr>
        <p:spPr>
          <a:xfrm>
            <a:off x="838200" y="2787073"/>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CF191D7-B597-1448-8D55-D7CCB7F9D9B8}"/>
              </a:ext>
            </a:extLst>
          </p:cNvPr>
          <p:cNvSpPr txBox="1"/>
          <p:nvPr>
            <p:custDataLst>
              <p:tags r:id="rId14"/>
            </p:custDataLst>
          </p:nvPr>
        </p:nvSpPr>
        <p:spPr>
          <a:xfrm>
            <a:off x="838200" y="3104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Infections</a:t>
            </a:r>
          </a:p>
        </p:txBody>
      </p:sp>
      <p:sp>
        <p:nvSpPr>
          <p:cNvPr id="15" name="TextBox 14">
            <a:extLst>
              <a:ext uri="{FF2B5EF4-FFF2-40B4-BE49-F238E27FC236}">
                <a16:creationId xmlns:a16="http://schemas.microsoft.com/office/drawing/2014/main" id="{F384E03C-62CC-5A49-88D3-F086392ADF3C}"/>
              </a:ext>
            </a:extLst>
          </p:cNvPr>
          <p:cNvSpPr txBox="1"/>
          <p:nvPr>
            <p:custDataLst>
              <p:tags r:id="rId15"/>
            </p:custDataLst>
          </p:nvPr>
        </p:nvSpPr>
        <p:spPr>
          <a:xfrm>
            <a:off x="10337800" y="3269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765C076F-9CDD-5647-BF30-84F94848F012}"/>
              </a:ext>
            </a:extLst>
          </p:cNvPr>
          <p:cNvSpPr/>
          <p:nvPr>
            <p:custDataLst>
              <p:tags r:id="rId16"/>
            </p:custDataLst>
          </p:nvPr>
        </p:nvSpPr>
        <p:spPr>
          <a:xfrm>
            <a:off x="838200" y="3422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55F4CC7C-EE8E-B547-B8D7-91311BD39265}"/>
              </a:ext>
            </a:extLst>
          </p:cNvPr>
          <p:cNvSpPr/>
          <p:nvPr>
            <p:custDataLst>
              <p:tags r:id="rId17"/>
            </p:custDataLst>
          </p:nvPr>
        </p:nvSpPr>
        <p:spPr>
          <a:xfrm>
            <a:off x="838200" y="342207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BF27E44-41CF-9841-A5CB-6E9A2EFB6E52}"/>
              </a:ext>
            </a:extLst>
          </p:cNvPr>
          <p:cNvSpPr txBox="1"/>
          <p:nvPr>
            <p:custDataLst>
              <p:tags r:id="rId18"/>
            </p:custDataLst>
          </p:nvPr>
        </p:nvSpPr>
        <p:spPr>
          <a:xfrm>
            <a:off x="838200" y="3739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Keratitis</a:t>
            </a:r>
          </a:p>
        </p:txBody>
      </p:sp>
      <p:sp>
        <p:nvSpPr>
          <p:cNvPr id="19" name="TextBox 18">
            <a:extLst>
              <a:ext uri="{FF2B5EF4-FFF2-40B4-BE49-F238E27FC236}">
                <a16:creationId xmlns:a16="http://schemas.microsoft.com/office/drawing/2014/main" id="{791A1859-A2F2-1C40-A6D3-672922D4E56A}"/>
              </a:ext>
            </a:extLst>
          </p:cNvPr>
          <p:cNvSpPr txBox="1"/>
          <p:nvPr>
            <p:custDataLst>
              <p:tags r:id="rId19"/>
            </p:custDataLst>
          </p:nvPr>
        </p:nvSpPr>
        <p:spPr>
          <a:xfrm>
            <a:off x="10337800" y="3904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AF993F53-0B8A-1D46-AD75-6054DF2DF00A}"/>
              </a:ext>
            </a:extLst>
          </p:cNvPr>
          <p:cNvSpPr/>
          <p:nvPr>
            <p:custDataLst>
              <p:tags r:id="rId20"/>
            </p:custDataLst>
          </p:nvPr>
        </p:nvSpPr>
        <p:spPr>
          <a:xfrm>
            <a:off x="838200" y="4057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37D6EFDA-92C6-BD4A-9B81-FADD9D058118}"/>
              </a:ext>
            </a:extLst>
          </p:cNvPr>
          <p:cNvSpPr/>
          <p:nvPr>
            <p:custDataLst>
              <p:tags r:id="rId21"/>
            </p:custDataLst>
          </p:nvPr>
        </p:nvSpPr>
        <p:spPr>
          <a:xfrm>
            <a:off x="838200" y="405707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EDEE867-4FC5-6746-8AC9-BB9F36BA3A78}"/>
              </a:ext>
            </a:extLst>
          </p:cNvPr>
          <p:cNvSpPr txBox="1"/>
          <p:nvPr>
            <p:custDataLst>
              <p:tags r:id="rId22"/>
            </p:custDataLst>
          </p:nvPr>
        </p:nvSpPr>
        <p:spPr>
          <a:xfrm>
            <a:off x="838200" y="4374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Hemorrhage</a:t>
            </a:r>
          </a:p>
        </p:txBody>
      </p:sp>
      <p:sp>
        <p:nvSpPr>
          <p:cNvPr id="23" name="TextBox 22">
            <a:extLst>
              <a:ext uri="{FF2B5EF4-FFF2-40B4-BE49-F238E27FC236}">
                <a16:creationId xmlns:a16="http://schemas.microsoft.com/office/drawing/2014/main" id="{32A0C35C-32F0-3749-B96E-12BC358B8474}"/>
              </a:ext>
            </a:extLst>
          </p:cNvPr>
          <p:cNvSpPr txBox="1"/>
          <p:nvPr>
            <p:custDataLst>
              <p:tags r:id="rId23"/>
            </p:custDataLst>
          </p:nvPr>
        </p:nvSpPr>
        <p:spPr>
          <a:xfrm>
            <a:off x="10337800" y="4539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4" name="Rounded Rectangle 23">
            <a:extLst>
              <a:ext uri="{FF2B5EF4-FFF2-40B4-BE49-F238E27FC236}">
                <a16:creationId xmlns:a16="http://schemas.microsoft.com/office/drawing/2014/main" id="{ED1706E1-0396-9246-9310-5C19B4041472}"/>
              </a:ext>
            </a:extLst>
          </p:cNvPr>
          <p:cNvSpPr/>
          <p:nvPr>
            <p:custDataLst>
              <p:tags r:id="rId24"/>
            </p:custDataLst>
          </p:nvPr>
        </p:nvSpPr>
        <p:spPr>
          <a:xfrm>
            <a:off x="838200" y="4692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16E0BB93-51B6-0C4B-8E97-2E9A2D92F062}"/>
              </a:ext>
            </a:extLst>
          </p:cNvPr>
          <p:cNvSpPr/>
          <p:nvPr>
            <p:custDataLst>
              <p:tags r:id="rId25"/>
            </p:custDataLst>
          </p:nvPr>
        </p:nvSpPr>
        <p:spPr>
          <a:xfrm>
            <a:off x="838200" y="4692073"/>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CF636CB-23CB-224D-90EE-826D96F7C90B}"/>
              </a:ext>
            </a:extLst>
          </p:cNvPr>
          <p:cNvSpPr txBox="1"/>
          <p:nvPr>
            <p:custDataLst>
              <p:tags r:id="rId26"/>
            </p:custDataLst>
          </p:nvPr>
        </p:nvSpPr>
        <p:spPr>
          <a:xfrm>
            <a:off x="838200" y="5009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I’m not sure</a:t>
            </a:r>
          </a:p>
        </p:txBody>
      </p:sp>
      <p:sp>
        <p:nvSpPr>
          <p:cNvPr id="27" name="TextBox 26">
            <a:extLst>
              <a:ext uri="{FF2B5EF4-FFF2-40B4-BE49-F238E27FC236}">
                <a16:creationId xmlns:a16="http://schemas.microsoft.com/office/drawing/2014/main" id="{A0C7DDFB-968F-3A4F-B439-C623E901F9B9}"/>
              </a:ext>
            </a:extLst>
          </p:cNvPr>
          <p:cNvSpPr txBox="1"/>
          <p:nvPr>
            <p:custDataLst>
              <p:tags r:id="rId27"/>
            </p:custDataLst>
          </p:nvPr>
        </p:nvSpPr>
        <p:spPr>
          <a:xfrm>
            <a:off x="10337800" y="5174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DA2B808A-8576-4641-82E5-64C6FD0E04A0}"/>
              </a:ext>
            </a:extLst>
          </p:cNvPr>
          <p:cNvSpPr/>
          <p:nvPr>
            <p:custDataLst>
              <p:tags r:id="rId28"/>
            </p:custDataLst>
          </p:nvPr>
        </p:nvSpPr>
        <p:spPr>
          <a:xfrm>
            <a:off x="838200" y="5327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5F50612A-2D5E-6649-B031-2A643B6CDC36}"/>
              </a:ext>
            </a:extLst>
          </p:cNvPr>
          <p:cNvSpPr/>
          <p:nvPr>
            <p:custDataLst>
              <p:tags r:id="rId29"/>
            </p:custDataLst>
          </p:nvPr>
        </p:nvSpPr>
        <p:spPr>
          <a:xfrm>
            <a:off x="838200" y="532707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ECE86C0-6004-4A4A-8439-DE147C759110}"/>
              </a:ext>
            </a:extLst>
          </p:cNvPr>
          <p:cNvSpPr/>
          <p:nvPr>
            <p:custDataLst>
              <p:tags r:id="rId30"/>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1" name="Rectangle 30">
            <a:extLst>
              <a:ext uri="{FF2B5EF4-FFF2-40B4-BE49-F238E27FC236}">
                <a16:creationId xmlns:a16="http://schemas.microsoft.com/office/drawing/2014/main" id="{17A76ABF-DFE2-94D2-1CED-40756FB58051}"/>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34987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377143"/>
            <a:ext cx="10515600" cy="1325563"/>
          </a:xfrm>
        </p:spPr>
        <p:txBody>
          <a:bodyPr/>
          <a:lstStyle/>
          <a:p>
            <a:r>
              <a:rPr lang="en-FI"/>
              <a:t>Which of the following descriptions best characterizes the study design of the BRUIN CLL-314 trial?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442F5C0E-24A4-9847-AEF0-60D8D1A58AD7}"/>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2849168C-7E4D-E248-A5AB-84828437E0D8}"/>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4E7600A9-E214-A041-BE06-80AB2369B547}"/>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0A0E400-3498-7D49-A100-34AF5E7210B1}"/>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2E6998B-665C-E84E-A66C-CD3BE06BACEE}"/>
              </a:ext>
            </a:extLst>
          </p:cNvPr>
          <p:cNvSpPr/>
          <p:nvPr>
            <p:custDataLst>
              <p:tags r:id="rId8"/>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FEBF97F-A9D2-8149-A768-20226F271E06}"/>
              </a:ext>
            </a:extLst>
          </p:cNvPr>
          <p:cNvSpPr txBox="1"/>
          <p:nvPr>
            <p:custDataLst>
              <p:tags r:id="rId9"/>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CFF781B-0EEB-BC46-96DD-56FD62A45A60}"/>
              </a:ext>
            </a:extLst>
          </p:cNvPr>
          <p:cNvSpPr txBox="1"/>
          <p:nvPr>
            <p:custDataLst>
              <p:tags r:id="rId10"/>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6C74297-7212-2F45-BCAB-09EE3C6E18EF}"/>
              </a:ext>
            </a:extLst>
          </p:cNvPr>
          <p:cNvSpPr txBox="1"/>
          <p:nvPr>
            <p:custDataLst>
              <p:tags r:id="rId11"/>
            </p:custDataLst>
          </p:nvPr>
        </p:nvSpPr>
        <p:spPr>
          <a:xfrm>
            <a:off x="838200" y="2153920"/>
            <a:ext cx="10515600" cy="67710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 Phase II study evaluating time-limited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for patients with CLL that was pretreated with prior BTK inhibitor and Bcl-2 inhibitor therapy</a:t>
            </a:r>
          </a:p>
        </p:txBody>
      </p:sp>
      <p:sp>
        <p:nvSpPr>
          <p:cNvPr id="15" name="TextBox 14">
            <a:extLst>
              <a:ext uri="{FF2B5EF4-FFF2-40B4-BE49-F238E27FC236}">
                <a16:creationId xmlns:a16="http://schemas.microsoft.com/office/drawing/2014/main" id="{6E17D96A-17FA-DA48-A5E2-B94AA368FFB2}"/>
              </a:ext>
            </a:extLst>
          </p:cNvPr>
          <p:cNvSpPr txBox="1"/>
          <p:nvPr>
            <p:custDataLst>
              <p:tags r:id="rId12"/>
            </p:custDataLst>
          </p:nvPr>
        </p:nvSpPr>
        <p:spPr>
          <a:xfrm>
            <a:off x="838200" y="2976076"/>
            <a:ext cx="10515600" cy="67710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 A Phase III superiority study evaluating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versus ibrutinib for relapsed/refractory CLL</a:t>
            </a:r>
          </a:p>
        </p:txBody>
      </p:sp>
      <p:sp>
        <p:nvSpPr>
          <p:cNvPr id="19" name="TextBox 18">
            <a:extLst>
              <a:ext uri="{FF2B5EF4-FFF2-40B4-BE49-F238E27FC236}">
                <a16:creationId xmlns:a16="http://schemas.microsoft.com/office/drawing/2014/main" id="{F3F4FE87-D778-6A4A-B71A-DF69F33E5741}"/>
              </a:ext>
            </a:extLst>
          </p:cNvPr>
          <p:cNvSpPr txBox="1"/>
          <p:nvPr>
            <p:custDataLst>
              <p:tags r:id="rId13"/>
            </p:custDataLst>
          </p:nvPr>
        </p:nvSpPr>
        <p:spPr>
          <a:xfrm>
            <a:off x="838200" y="3860712"/>
            <a:ext cx="10515600" cy="67710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 Phase III noninferiority study evaluating pirtobrutinib versus ibrutinib for patients with CLL that was treatment-naïve or pretreated with non-BTK inhibitor therapy</a:t>
            </a:r>
          </a:p>
        </p:txBody>
      </p:sp>
      <p:sp>
        <p:nvSpPr>
          <p:cNvPr id="23" name="TextBox 22">
            <a:extLst>
              <a:ext uri="{FF2B5EF4-FFF2-40B4-BE49-F238E27FC236}">
                <a16:creationId xmlns:a16="http://schemas.microsoft.com/office/drawing/2014/main" id="{6F8C2770-C7CD-E843-9849-9EFDDC736B80}"/>
              </a:ext>
            </a:extLst>
          </p:cNvPr>
          <p:cNvSpPr txBox="1"/>
          <p:nvPr>
            <p:custDataLst>
              <p:tags r:id="rId14"/>
            </p:custDataLst>
          </p:nvPr>
        </p:nvSpPr>
        <p:spPr>
          <a:xfrm>
            <a:off x="838200" y="4682868"/>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d. I’m not sure</a:t>
            </a:r>
          </a:p>
        </p:txBody>
      </p:sp>
      <p:sp>
        <p:nvSpPr>
          <p:cNvPr id="27" name="Rectangle 26">
            <a:extLst>
              <a:ext uri="{FF2B5EF4-FFF2-40B4-BE49-F238E27FC236}">
                <a16:creationId xmlns:a16="http://schemas.microsoft.com/office/drawing/2014/main" id="{17663AAB-09EF-7BD7-95C8-DA294D27DAAC}"/>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A7A0DE-622A-B881-053F-C0EB139A13F4}"/>
              </a:ext>
            </a:extLst>
          </p:cNvPr>
          <p:cNvSpPr/>
          <p:nvPr/>
        </p:nvSpPr>
        <p:spPr>
          <a:xfrm>
            <a:off x="0" y="6492874"/>
            <a:ext cx="9260041" cy="21520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267A75-F7AC-83FA-8581-B882FDDA3D0C}"/>
              </a:ext>
            </a:extLst>
          </p:cNvPr>
          <p:cNvSpPr/>
          <p:nvPr/>
        </p:nvSpPr>
        <p:spPr>
          <a:xfrm>
            <a:off x="0" y="6492874"/>
            <a:ext cx="9260041" cy="21520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515A5BC-14B0-4228-F425-5AA8995A55E7}"/>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4310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1000"/>
                                        <p:tgtEl>
                                          <p:spTgt spid="13"/>
                                        </p:tgtEl>
                                        <p:attrNameLst>
                                          <p:attrName>ppt_x</p:attrName>
                                        </p:attrNameLst>
                                      </p:cBhvr>
                                      <p:tavLst>
                                        <p:tav tm="0">
                                          <p:val>
                                            <p:strVal val="ppt_x"/>
                                          </p:val>
                                        </p:tav>
                                        <p:tav tm="100000">
                                          <p:val>
                                            <p:strVal val="0-ppt_w/2"/>
                                          </p:val>
                                        </p:tav>
                                      </p:tavLst>
                                    </p:anim>
                                    <p:anim calcmode="lin" valueType="num">
                                      <p:cBhvr additive="base">
                                        <p:cTn id="7" dur="21000"/>
                                        <p:tgtEl>
                                          <p:spTgt spid="13"/>
                                        </p:tgtEl>
                                        <p:attrNameLst>
                                          <p:attrName>ppt_y</p:attrName>
                                        </p:attrNameLst>
                                      </p:cBhvr>
                                      <p:tavLst>
                                        <p:tav tm="0">
                                          <p:val>
                                            <p:strVal val="ppt_y"/>
                                          </p:val>
                                        </p:tav>
                                        <p:tav tm="100000">
                                          <p:val>
                                            <p:strVal val="ppt_y"/>
                                          </p:val>
                                        </p:tav>
                                      </p:tavLst>
                                    </p:anim>
                                    <p:set>
                                      <p:cBhvr>
                                        <p:cTn id="8" dur="1" fill="hold">
                                          <p:stCondLst>
                                            <p:cond delay="20999"/>
                                          </p:stCondLst>
                                        </p:cTn>
                                        <p:tgtEl>
                                          <p:spTgt spid="13"/>
                                        </p:tgtEl>
                                        <p:attrNameLst>
                                          <p:attrName>style.visibility</p:attrName>
                                        </p:attrNameLst>
                                      </p:cBhvr>
                                      <p:to>
                                        <p:strVal val="hidden"/>
                                      </p:to>
                                    </p:set>
                                  </p:childTnLst>
                                </p:cTn>
                              </p:par>
                            </p:childTnLst>
                          </p:cTn>
                        </p:par>
                        <p:par>
                          <p:cTn id="9" fill="hold">
                            <p:stCondLst>
                              <p:cond delay="21000"/>
                            </p:stCondLst>
                            <p:childTnLst>
                              <p:par>
                                <p:cTn id="10" presetID="10" presetClass="exit" presetSubtype="0" fill="remove" grpId="0"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p:txBody>
          <a:bodyPr/>
          <a:lstStyle/>
          <a:p>
            <a:r>
              <a:rPr lang="en-FI"/>
              <a:t>Which of the following descriptions best characterizes the study design of the BRUIN CLL-314 trial?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32E40269-F436-214D-BF9E-B849954B8ACA}"/>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ADC30DBE-BAD9-9D45-8177-BFDB7C7F9CBF}"/>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E83A6942-58D6-C243-AC41-BC7344B49DC3}"/>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6100D43-59FC-A848-947C-0439BFDB07A6}"/>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20AB8A9-2BD3-014B-AA7B-4F966471B54B}"/>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BDF300E-9B55-554C-9344-91E37F842909}"/>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9E4762E-DD8A-CB4C-BA23-F3727F995062}"/>
              </a:ext>
            </a:extLst>
          </p:cNvPr>
          <p:cNvSpPr txBox="1"/>
          <p:nvPr>
            <p:custDataLst>
              <p:tags r:id="rId10"/>
            </p:custDataLst>
          </p:nvPr>
        </p:nvSpPr>
        <p:spPr>
          <a:xfrm>
            <a:off x="838200" y="1823749"/>
            <a:ext cx="9658927" cy="55399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 Phase II study evaluating time-limited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for patients with CLL that was pretreated with prior BTK inhibitor and Bcl-2 inhibitor therapy</a:t>
            </a:r>
          </a:p>
        </p:txBody>
      </p:sp>
      <p:sp>
        <p:nvSpPr>
          <p:cNvPr id="11" name="TextBox 10">
            <a:extLst>
              <a:ext uri="{FF2B5EF4-FFF2-40B4-BE49-F238E27FC236}">
                <a16:creationId xmlns:a16="http://schemas.microsoft.com/office/drawing/2014/main" id="{1EA4A73B-008C-3E4A-AE47-2EFD860B4E30}"/>
              </a:ext>
            </a:extLst>
          </p:cNvPr>
          <p:cNvSpPr txBox="1"/>
          <p:nvPr>
            <p:custDataLst>
              <p:tags r:id="rId11"/>
            </p:custDataLst>
          </p:nvPr>
        </p:nvSpPr>
        <p:spPr>
          <a:xfrm>
            <a:off x="10337800" y="2332979"/>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82A54A56-71B2-2745-BB19-D79F9115B1AE}"/>
              </a:ext>
            </a:extLst>
          </p:cNvPr>
          <p:cNvSpPr/>
          <p:nvPr>
            <p:custDataLst>
              <p:tags r:id="rId12"/>
            </p:custDataLst>
          </p:nvPr>
        </p:nvSpPr>
        <p:spPr>
          <a:xfrm>
            <a:off x="838200" y="248537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3F02695F-59A5-5742-8500-44FA70FFC67A}"/>
              </a:ext>
            </a:extLst>
          </p:cNvPr>
          <p:cNvSpPr/>
          <p:nvPr>
            <p:custDataLst>
              <p:tags r:id="rId13"/>
            </p:custDataLst>
          </p:nvPr>
        </p:nvSpPr>
        <p:spPr>
          <a:xfrm>
            <a:off x="838200" y="2485379"/>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A16B00D-C7EA-9049-A128-CB38138B338F}"/>
              </a:ext>
            </a:extLst>
          </p:cNvPr>
          <p:cNvSpPr txBox="1"/>
          <p:nvPr>
            <p:custDataLst>
              <p:tags r:id="rId14"/>
            </p:custDataLst>
          </p:nvPr>
        </p:nvSpPr>
        <p:spPr>
          <a:xfrm>
            <a:off x="838200" y="2802879"/>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A Phase III superiority study evaluating pirtobrutinib versus ibrutinib for relapsed/refractory CLL</a:t>
            </a:r>
          </a:p>
        </p:txBody>
      </p:sp>
      <p:sp>
        <p:nvSpPr>
          <p:cNvPr id="15" name="TextBox 14">
            <a:extLst>
              <a:ext uri="{FF2B5EF4-FFF2-40B4-BE49-F238E27FC236}">
                <a16:creationId xmlns:a16="http://schemas.microsoft.com/office/drawing/2014/main" id="{79ACE4DA-01D6-A94C-8466-911FCD7CBB4D}"/>
              </a:ext>
            </a:extLst>
          </p:cNvPr>
          <p:cNvSpPr txBox="1"/>
          <p:nvPr>
            <p:custDataLst>
              <p:tags r:id="rId15"/>
            </p:custDataLst>
          </p:nvPr>
        </p:nvSpPr>
        <p:spPr>
          <a:xfrm>
            <a:off x="10337800" y="2967979"/>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16" name="Rounded Rectangle 15">
            <a:extLst>
              <a:ext uri="{FF2B5EF4-FFF2-40B4-BE49-F238E27FC236}">
                <a16:creationId xmlns:a16="http://schemas.microsoft.com/office/drawing/2014/main" id="{6B605B07-0F7D-5D4B-9478-CB3C15D90AF7}"/>
              </a:ext>
            </a:extLst>
          </p:cNvPr>
          <p:cNvSpPr/>
          <p:nvPr>
            <p:custDataLst>
              <p:tags r:id="rId16"/>
            </p:custDataLst>
          </p:nvPr>
        </p:nvSpPr>
        <p:spPr>
          <a:xfrm>
            <a:off x="838200" y="312037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F69E12BA-F50E-7F40-B87F-10CE78E8758E}"/>
              </a:ext>
            </a:extLst>
          </p:cNvPr>
          <p:cNvSpPr/>
          <p:nvPr>
            <p:custDataLst>
              <p:tags r:id="rId17"/>
            </p:custDataLst>
          </p:nvPr>
        </p:nvSpPr>
        <p:spPr>
          <a:xfrm>
            <a:off x="838200" y="3120379"/>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815C109-6D1D-6E45-A8A8-F93BCDCBF958}"/>
              </a:ext>
            </a:extLst>
          </p:cNvPr>
          <p:cNvSpPr txBox="1"/>
          <p:nvPr>
            <p:custDataLst>
              <p:tags r:id="rId18"/>
            </p:custDataLst>
          </p:nvPr>
        </p:nvSpPr>
        <p:spPr>
          <a:xfrm>
            <a:off x="838200" y="3437879"/>
            <a:ext cx="9571180" cy="55399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 A Phase III noninferiority study evaluating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versus ibrutinib for patients with CLL that was treatment-naïve or pretreated with non-BTK inhibitor therapy</a:t>
            </a:r>
          </a:p>
        </p:txBody>
      </p:sp>
      <p:sp>
        <p:nvSpPr>
          <p:cNvPr id="19" name="TextBox 18">
            <a:extLst>
              <a:ext uri="{FF2B5EF4-FFF2-40B4-BE49-F238E27FC236}">
                <a16:creationId xmlns:a16="http://schemas.microsoft.com/office/drawing/2014/main" id="{A3B2FD74-1D37-9647-A24B-449F703756F7}"/>
              </a:ext>
            </a:extLst>
          </p:cNvPr>
          <p:cNvSpPr txBox="1"/>
          <p:nvPr>
            <p:custDataLst>
              <p:tags r:id="rId19"/>
            </p:custDataLst>
          </p:nvPr>
        </p:nvSpPr>
        <p:spPr>
          <a:xfrm>
            <a:off x="10337800" y="394143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0" name="Rounded Rectangle 19">
            <a:extLst>
              <a:ext uri="{FF2B5EF4-FFF2-40B4-BE49-F238E27FC236}">
                <a16:creationId xmlns:a16="http://schemas.microsoft.com/office/drawing/2014/main" id="{1E7A40FD-4519-8844-8DD4-36C2784D5508}"/>
              </a:ext>
            </a:extLst>
          </p:cNvPr>
          <p:cNvSpPr/>
          <p:nvPr>
            <p:custDataLst>
              <p:tags r:id="rId20"/>
            </p:custDataLst>
          </p:nvPr>
        </p:nvSpPr>
        <p:spPr>
          <a:xfrm>
            <a:off x="838200" y="409383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8A6D40D7-9D6E-4048-BF15-FA4CEBF2AB14}"/>
              </a:ext>
            </a:extLst>
          </p:cNvPr>
          <p:cNvSpPr/>
          <p:nvPr>
            <p:custDataLst>
              <p:tags r:id="rId21"/>
            </p:custDataLst>
          </p:nvPr>
        </p:nvSpPr>
        <p:spPr>
          <a:xfrm>
            <a:off x="838200" y="4093834"/>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4D88DC5-C9EF-FE4C-AED8-AFB2201C1E2B}"/>
              </a:ext>
            </a:extLst>
          </p:cNvPr>
          <p:cNvSpPr txBox="1"/>
          <p:nvPr>
            <p:custDataLst>
              <p:tags r:id="rId22"/>
            </p:custDataLst>
          </p:nvPr>
        </p:nvSpPr>
        <p:spPr>
          <a:xfrm>
            <a:off x="838200" y="441133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I’m not sure</a:t>
            </a:r>
          </a:p>
        </p:txBody>
      </p:sp>
      <p:sp>
        <p:nvSpPr>
          <p:cNvPr id="23" name="TextBox 22">
            <a:extLst>
              <a:ext uri="{FF2B5EF4-FFF2-40B4-BE49-F238E27FC236}">
                <a16:creationId xmlns:a16="http://schemas.microsoft.com/office/drawing/2014/main" id="{A718583A-13DE-FC46-BD34-127783CED4C6}"/>
              </a:ext>
            </a:extLst>
          </p:cNvPr>
          <p:cNvSpPr txBox="1"/>
          <p:nvPr>
            <p:custDataLst>
              <p:tags r:id="rId23"/>
            </p:custDataLst>
          </p:nvPr>
        </p:nvSpPr>
        <p:spPr>
          <a:xfrm>
            <a:off x="10337800" y="457643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Rounded Rectangle 23">
            <a:extLst>
              <a:ext uri="{FF2B5EF4-FFF2-40B4-BE49-F238E27FC236}">
                <a16:creationId xmlns:a16="http://schemas.microsoft.com/office/drawing/2014/main" id="{E1B442DE-EA5D-4042-91D0-D90A55A630B6}"/>
              </a:ext>
            </a:extLst>
          </p:cNvPr>
          <p:cNvSpPr/>
          <p:nvPr>
            <p:custDataLst>
              <p:tags r:id="rId24"/>
            </p:custDataLst>
          </p:nvPr>
        </p:nvSpPr>
        <p:spPr>
          <a:xfrm>
            <a:off x="838200" y="472883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280F8547-B5AA-ED45-971C-66F255485776}"/>
              </a:ext>
            </a:extLst>
          </p:cNvPr>
          <p:cNvSpPr/>
          <p:nvPr>
            <p:custDataLst>
              <p:tags r:id="rId25"/>
            </p:custDataLst>
          </p:nvPr>
        </p:nvSpPr>
        <p:spPr>
          <a:xfrm>
            <a:off x="838200" y="472883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D4E9B9F-D6D1-BF4B-B6D2-41EFEAF46DF5}"/>
              </a:ext>
            </a:extLst>
          </p:cNvPr>
          <p:cNvSpPr/>
          <p:nvPr>
            <p:custDataLst>
              <p:tags r:id="rId26"/>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27" name="Rectangle 26">
            <a:extLst>
              <a:ext uri="{FF2B5EF4-FFF2-40B4-BE49-F238E27FC236}">
                <a16:creationId xmlns:a16="http://schemas.microsoft.com/office/drawing/2014/main" id="{4ED86868-B6E2-3C79-12BA-2696656C73F5}"/>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2411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Escalón</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CLL-314</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versus ibrutinib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chronic lymphocytic leukemia/small lymphocytic lymphoma (trial in progress). </a:t>
            </a: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iwCLL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2023;Abstract 1548596.</a:t>
            </a:r>
          </a:p>
          <a:p>
            <a:pPr marL="28575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BRUIN CLL-313</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 phase 3 open-label, randomized study of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versus bendamustine plus rituximab</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in untreated patients with chronic lymphocytic leukemia/small lymphocytic lymphoma (trial in progress). ASH 2021;Abstract 3732.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20AAE-A3E4-6DC4-817C-3C169F3BA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BEE7B0-1808-CE8E-833D-0CF464ADC1F0}"/>
              </a:ext>
            </a:extLst>
          </p:cNvPr>
          <p:cNvSpPr>
            <a:spLocks noGrp="1"/>
          </p:cNvSpPr>
          <p:nvPr>
            <p:ph type="title"/>
          </p:nvPr>
        </p:nvSpPr>
        <p:spPr/>
        <p:txBody>
          <a:bodyPr>
            <a:noAutofit/>
          </a:bodyPr>
          <a:lstStyle/>
          <a:p>
            <a:pPr algn="l"/>
            <a:r>
              <a:rPr lang="en-US" sz="2800" dirty="0">
                <a:solidFill>
                  <a:srgbClr val="0000FF"/>
                </a:solidFill>
              </a:rPr>
              <a:t>BRUIN CLL-314: A Phase III Trial of </a:t>
            </a:r>
            <a:r>
              <a:rPr lang="en-US" sz="2800" dirty="0" err="1">
                <a:solidFill>
                  <a:srgbClr val="0000FF"/>
                </a:solidFill>
              </a:rPr>
              <a:t>Pirtobrutinib</a:t>
            </a:r>
            <a:r>
              <a:rPr lang="en-US" sz="2800" dirty="0">
                <a:solidFill>
                  <a:srgbClr val="0000FF"/>
                </a:solidFill>
              </a:rPr>
              <a:t> versus Ibrutinib for Patients with CLL/SLL</a:t>
            </a:r>
          </a:p>
        </p:txBody>
      </p:sp>
      <p:pic>
        <p:nvPicPr>
          <p:cNvPr id="5" name="Content Placeholder 4" descr="A diagram of a patient's health&#10;&#10;AI-generated content may be incorrect.">
            <a:extLst>
              <a:ext uri="{FF2B5EF4-FFF2-40B4-BE49-F238E27FC236}">
                <a16:creationId xmlns:a16="http://schemas.microsoft.com/office/drawing/2014/main" id="{EE879F2D-2B0C-B34F-E3A6-D772DE883B6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97"/>
          <a:stretch>
            <a:fillRect/>
          </a:stretch>
        </p:blipFill>
        <p:spPr>
          <a:xfrm>
            <a:off x="225619" y="1488830"/>
            <a:ext cx="8577500" cy="4463439"/>
          </a:xfrm>
        </p:spPr>
      </p:pic>
      <p:sp>
        <p:nvSpPr>
          <p:cNvPr id="7" name="TextBox 6">
            <a:extLst>
              <a:ext uri="{FF2B5EF4-FFF2-40B4-BE49-F238E27FC236}">
                <a16:creationId xmlns:a16="http://schemas.microsoft.com/office/drawing/2014/main" id="{E1417DCF-28D2-0BDB-E37A-604D1C32FEB0}"/>
              </a:ext>
            </a:extLst>
          </p:cNvPr>
          <p:cNvSpPr txBox="1"/>
          <p:nvPr/>
        </p:nvSpPr>
        <p:spPr>
          <a:xfrm>
            <a:off x="8929575" y="1590236"/>
            <a:ext cx="3143672" cy="369331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Primary Endpoint</a:t>
            </a:r>
          </a:p>
          <a:p>
            <a:pPr lvl="0" defTabSz="914400" eaLnBrk="0" hangingPunct="0">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To establish </a:t>
            </a:r>
            <a:r>
              <a:rPr lang="en-US" sz="1800" b="0" dirty="0">
                <a:solidFill>
                  <a:prstClr val="black"/>
                </a:solidFill>
                <a:latin typeface="Calibri"/>
                <a:cs typeface="Arial" panose="020B0604020202020204" pitchFamily="34" charset="0"/>
              </a:rPr>
              <a:t>noninferiority </a:t>
            </a:r>
            <a: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of </a:t>
            </a:r>
            <a:r>
              <a:rPr kumimoji="0" lang="en-US" sz="1800" b="0" i="0" u="none" strike="noStrike" kern="1200" cap="none" spc="0" normalizeH="0" baseline="0" noProof="0" dirty="0" err="1">
                <a:ln>
                  <a:noFill/>
                </a:ln>
                <a:solidFill>
                  <a:prstClr val="black"/>
                </a:solidFill>
                <a:effectLst/>
                <a:uLnTx/>
                <a:uFillTx/>
                <a:latin typeface="Calibri"/>
                <a:ea typeface="MS PGothic" charset="0"/>
                <a:cs typeface="Arial" panose="020B0604020202020204" pitchFamily="34" charset="0"/>
              </a:rPr>
              <a:t>pirtobrutinib</a:t>
            </a:r>
            <a: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 </a:t>
            </a:r>
            <a:r>
              <a:rPr lang="en-US" sz="1800" b="0" dirty="0">
                <a:solidFill>
                  <a:prstClr val="black"/>
                </a:solidFill>
                <a:latin typeface="Calibri"/>
                <a:cs typeface="Arial" panose="020B0604020202020204" pitchFamily="34" charset="0"/>
              </a:rPr>
              <a:t>to</a:t>
            </a:r>
            <a: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 ibrutinib by comparing the overall response rate per </a:t>
            </a:r>
            <a:r>
              <a:rPr kumimoji="0" lang="en-US" sz="1800" b="0" i="0" u="none" strike="noStrike" kern="1200" cap="none" spc="0" normalizeH="0" baseline="0" noProof="0" dirty="0" err="1">
                <a:ln>
                  <a:noFill/>
                </a:ln>
                <a:solidFill>
                  <a:prstClr val="black"/>
                </a:solidFill>
                <a:effectLst/>
                <a:uLnTx/>
                <a:uFillTx/>
                <a:latin typeface="Calibri"/>
                <a:ea typeface="MS PGothic" charset="0"/>
                <a:cs typeface="Arial" panose="020B0604020202020204" pitchFamily="34" charset="0"/>
              </a:rPr>
              <a:t>iwCLL</a:t>
            </a:r>
            <a: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 criteria as assessed by IRC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Key Secondary Endpoints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To determine the superiority of </a:t>
            </a:r>
            <a:r>
              <a:rPr kumimoji="0" lang="en-US" sz="1800" b="0" i="0" u="none" strike="noStrike" kern="1200" cap="none" spc="0" normalizeH="0" baseline="0" noProof="0" dirty="0" err="1">
                <a:ln>
                  <a:noFill/>
                </a:ln>
                <a:solidFill>
                  <a:prstClr val="black"/>
                </a:solidFill>
                <a:effectLst/>
                <a:uLnTx/>
                <a:uFillTx/>
                <a:latin typeface="Calibri"/>
                <a:ea typeface="MS PGothic" charset="0"/>
                <a:cs typeface="Arial" panose="020B0604020202020204" pitchFamily="34" charset="0"/>
              </a:rPr>
              <a:t>pirtobrutinib</a:t>
            </a:r>
            <a: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 </a:t>
            </a:r>
            <a:r>
              <a:rPr lang="en-US" sz="1800" b="0" dirty="0">
                <a:solidFill>
                  <a:prstClr val="black"/>
                </a:solidFill>
                <a:latin typeface="Calibri"/>
                <a:cs typeface="Arial" panose="020B0604020202020204" pitchFamily="34" charset="0"/>
              </a:rPr>
              <a:t>to</a:t>
            </a:r>
            <a: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 ibrutinib with respect to IRC-assessed</a:t>
            </a:r>
            <a:b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rPr>
              <a:t>event-free survival and progression-free survival</a:t>
            </a:r>
          </a:p>
        </p:txBody>
      </p:sp>
      <p:sp>
        <p:nvSpPr>
          <p:cNvPr id="10" name="TextBox 8">
            <a:extLst>
              <a:ext uri="{FF2B5EF4-FFF2-40B4-BE49-F238E27FC236}">
                <a16:creationId xmlns:a16="http://schemas.microsoft.com/office/drawing/2014/main" id="{263EC2EE-8D7C-94B4-5102-46B82AD449B4}"/>
              </a:ext>
            </a:extLst>
          </p:cNvPr>
          <p:cNvSpPr txBox="1"/>
          <p:nvPr/>
        </p:nvSpPr>
        <p:spPr>
          <a:xfrm>
            <a:off x="0" y="6504057"/>
            <a:ext cx="4618892" cy="353943"/>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Escalón</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MP et al.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iwCLL</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2023;Abstract 1548596.</a:t>
            </a:r>
          </a:p>
        </p:txBody>
      </p:sp>
    </p:spTree>
    <p:extLst>
      <p:ext uri="{BB962C8B-B14F-4D97-AF65-F5344CB8AC3E}">
        <p14:creationId xmlns:p14="http://schemas.microsoft.com/office/powerpoint/2010/main" val="111257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97943-7422-620E-7652-C5CB0FC2A1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7B0B45-C8DE-CD64-516B-3CD798FEC430}"/>
              </a:ext>
            </a:extLst>
          </p:cNvPr>
          <p:cNvSpPr>
            <a:spLocks noGrp="1"/>
          </p:cNvSpPr>
          <p:nvPr>
            <p:ph type="title"/>
          </p:nvPr>
        </p:nvSpPr>
        <p:spPr>
          <a:xfrm>
            <a:off x="633577" y="288032"/>
            <a:ext cx="10358967" cy="1196752"/>
          </a:xfrm>
        </p:spPr>
        <p:txBody>
          <a:bodyPr/>
          <a:lstStyle/>
          <a:p>
            <a:pPr algn="l"/>
            <a:r>
              <a:rPr lang="en-US" b="1" dirty="0"/>
              <a:t>Phase III BRUIN CLL-314 Trial of </a:t>
            </a:r>
            <a:r>
              <a:rPr lang="en-US" b="1" dirty="0" err="1"/>
              <a:t>Pirtobrutinib</a:t>
            </a:r>
            <a:r>
              <a:rPr lang="en-US" b="1" dirty="0"/>
              <a:t> versus Ibrutinib for CLL/SLL Meets Primary Endpoint</a:t>
            </a:r>
            <a:br>
              <a:rPr lang="en-US" b="1" dirty="0"/>
            </a:br>
            <a:r>
              <a:rPr lang="en-US" sz="2400" dirty="0"/>
              <a:t>Press Release: July 29, 2025</a:t>
            </a:r>
          </a:p>
        </p:txBody>
      </p:sp>
      <p:sp>
        <p:nvSpPr>
          <p:cNvPr id="4" name="Content Placeholder 3">
            <a:extLst>
              <a:ext uri="{FF2B5EF4-FFF2-40B4-BE49-F238E27FC236}">
                <a16:creationId xmlns:a16="http://schemas.microsoft.com/office/drawing/2014/main" id="{901CC83E-FC1B-EAE7-BF6E-5C74E9A88742}"/>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Positive topline results were announced from the Phase III BRUIN CLL-314 trial comparing </a:t>
            </a:r>
            <a:r>
              <a:rPr lang="en-US" sz="2000" b="0" dirty="0" err="1"/>
              <a:t>pirtobrutinib</a:t>
            </a:r>
            <a:r>
              <a:rPr lang="en-US" sz="2000" b="0" dirty="0"/>
              <a:t>, a noncovalent (reversible) BTK inhibitor, to ibrutinib, a covalent BTK inhibitor, for patients with treatment-naïve CLL/SLL. </a:t>
            </a:r>
          </a:p>
          <a:p>
            <a:pPr marL="17463" indent="0">
              <a:spcBef>
                <a:spcPts val="1000"/>
              </a:spcBef>
              <a:spcAft>
                <a:spcPts val="0"/>
              </a:spcAft>
              <a:buNone/>
            </a:pPr>
            <a:r>
              <a:rPr lang="en-US" sz="2000" b="0" dirty="0"/>
              <a:t>“This study enrolled patients with treatment-naïve CLL/SLL and those who had been previously treated but were BTK inhibitor-naïve. The study met its primary endpoint of non-inferiority on overall response rate (ORR) as assessed by an independent review committee (IRC) in both the pre-treated and intent-to-treat populations. ORR favored </a:t>
            </a:r>
            <a:r>
              <a:rPr lang="en-US" sz="2000" b="0" dirty="0" err="1"/>
              <a:t>pirtobrutinib</a:t>
            </a:r>
            <a:r>
              <a:rPr lang="en-US" sz="2000" b="0" dirty="0"/>
              <a:t> with a nominal P-value for superiority (</a:t>
            </a:r>
            <a:r>
              <a:rPr lang="en-US" sz="2000" b="0" i="1" dirty="0"/>
              <a:t>p</a:t>
            </a:r>
            <a:r>
              <a:rPr lang="en-US" sz="2000" b="0" dirty="0"/>
              <a:t> &lt;0.05). Progression free survival (PFS), a key secondary endpoint, was not yet mature at this analysis, but was trending in favor of </a:t>
            </a:r>
            <a:r>
              <a:rPr lang="en-US" sz="2000" b="0" dirty="0" err="1"/>
              <a:t>pirtobrutinib</a:t>
            </a:r>
            <a:r>
              <a:rPr lang="en-US" sz="2000" b="0" dirty="0"/>
              <a:t>. A formal PFS analysis testing for superiority is planned at a future analysis. No detriment was observed for overall survival (OS).</a:t>
            </a:r>
          </a:p>
          <a:p>
            <a:pPr marL="17463" indent="0">
              <a:spcBef>
                <a:spcPts val="1000"/>
              </a:spcBef>
              <a:spcAft>
                <a:spcPts val="0"/>
              </a:spcAft>
              <a:buNone/>
            </a:pPr>
            <a:r>
              <a:rPr lang="en-US" sz="2000" b="0" dirty="0"/>
              <a:t>The overall safety profile of </a:t>
            </a:r>
            <a:r>
              <a:rPr lang="en-US" sz="2000" b="0" dirty="0" err="1"/>
              <a:t>pirtobrutinib</a:t>
            </a:r>
            <a:r>
              <a:rPr lang="en-US" sz="2000" b="0" dirty="0"/>
              <a:t> in BRUIN CLL-314 was similar to previously reported trials. Detailed results will be presented at a medical congress later in 2025.”</a:t>
            </a:r>
          </a:p>
        </p:txBody>
      </p:sp>
      <p:sp>
        <p:nvSpPr>
          <p:cNvPr id="5" name="TextBox 4">
            <a:extLst>
              <a:ext uri="{FF2B5EF4-FFF2-40B4-BE49-F238E27FC236}">
                <a16:creationId xmlns:a16="http://schemas.microsoft.com/office/drawing/2014/main" id="{7A726980-0346-7ED1-AD36-781DD3DF5C7E}"/>
              </a:ext>
            </a:extLst>
          </p:cNvPr>
          <p:cNvSpPr txBox="1"/>
          <p:nvPr/>
        </p:nvSpPr>
        <p:spPr>
          <a:xfrm>
            <a:off x="274504" y="6408385"/>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investor.lilly.com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lillys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jaypirca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pirtobrutinib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-first-and-only-approved-non</a:t>
            </a:r>
          </a:p>
        </p:txBody>
      </p:sp>
    </p:spTree>
    <p:extLst>
      <p:ext uri="{BB962C8B-B14F-4D97-AF65-F5344CB8AC3E}">
        <p14:creationId xmlns:p14="http://schemas.microsoft.com/office/powerpoint/2010/main" val="31839827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8517-6D69-452D-FF5F-B1BEB769A3C2}"/>
              </a:ext>
            </a:extLst>
          </p:cNvPr>
          <p:cNvSpPr>
            <a:spLocks noGrp="1"/>
          </p:cNvSpPr>
          <p:nvPr>
            <p:ph type="title"/>
          </p:nvPr>
        </p:nvSpPr>
        <p:spPr/>
        <p:txBody>
          <a:bodyPr/>
          <a:lstStyle/>
          <a:p>
            <a:r>
              <a:rPr lang="en-US" dirty="0"/>
              <a:t>BRUIN CLL-314: Pirtobrutinib vs Ibrutinib</a:t>
            </a:r>
          </a:p>
        </p:txBody>
      </p:sp>
      <p:sp>
        <p:nvSpPr>
          <p:cNvPr id="3" name="Content Placeholder 2">
            <a:extLst>
              <a:ext uri="{FF2B5EF4-FFF2-40B4-BE49-F238E27FC236}">
                <a16:creationId xmlns:a16="http://schemas.microsoft.com/office/drawing/2014/main" id="{9AC340E9-D23C-FEE4-E130-4D17DDC8998C}"/>
              </a:ext>
            </a:extLst>
          </p:cNvPr>
          <p:cNvSpPr>
            <a:spLocks noGrp="1"/>
          </p:cNvSpPr>
          <p:nvPr>
            <p:ph idx="1"/>
          </p:nvPr>
        </p:nvSpPr>
        <p:spPr>
          <a:xfrm>
            <a:off x="315076" y="1280846"/>
            <a:ext cx="11411163" cy="1860131"/>
          </a:xfrm>
        </p:spPr>
        <p:txBody>
          <a:bodyPr/>
          <a:lstStyle/>
          <a:p>
            <a:r>
              <a:rPr lang="en-US" dirty="0"/>
              <a:t>662 patients were randomized: 225 TN and 437 R/R</a:t>
            </a:r>
          </a:p>
          <a:p>
            <a:r>
              <a:rPr lang="en-US" dirty="0"/>
              <a:t>Primary endpoint was ORR and powered for non-inferiority</a:t>
            </a:r>
          </a:p>
          <a:p>
            <a:r>
              <a:rPr lang="en-US" dirty="0"/>
              <a:t>Pirtobrutinib was non-inferior for ORR in ITT and R/R cohorts</a:t>
            </a:r>
          </a:p>
        </p:txBody>
      </p:sp>
      <p:graphicFrame>
        <p:nvGraphicFramePr>
          <p:cNvPr id="9" name="Table 8">
            <a:extLst>
              <a:ext uri="{FF2B5EF4-FFF2-40B4-BE49-F238E27FC236}">
                <a16:creationId xmlns:a16="http://schemas.microsoft.com/office/drawing/2014/main" id="{C1BE7D4F-0334-6D70-C1FA-DDE1BF96C4B4}"/>
              </a:ext>
            </a:extLst>
          </p:cNvPr>
          <p:cNvGraphicFramePr>
            <a:graphicFrameLocks noGrp="1"/>
          </p:cNvGraphicFramePr>
          <p:nvPr/>
        </p:nvGraphicFramePr>
        <p:xfrm>
          <a:off x="5915007" y="3300166"/>
          <a:ext cx="6045846" cy="2538066"/>
        </p:xfrm>
        <a:graphic>
          <a:graphicData uri="http://schemas.openxmlformats.org/drawingml/2006/table">
            <a:tbl>
              <a:tblPr firstRow="1" bandRow="1">
                <a:tableStyleId>{073A0DAA-6AF3-43AB-8588-CEC1D06C72B9}</a:tableStyleId>
              </a:tblPr>
              <a:tblGrid>
                <a:gridCol w="2015282">
                  <a:extLst>
                    <a:ext uri="{9D8B030D-6E8A-4147-A177-3AD203B41FA5}">
                      <a16:colId xmlns:a16="http://schemas.microsoft.com/office/drawing/2014/main" val="1654894307"/>
                    </a:ext>
                  </a:extLst>
                </a:gridCol>
                <a:gridCol w="2015282">
                  <a:extLst>
                    <a:ext uri="{9D8B030D-6E8A-4147-A177-3AD203B41FA5}">
                      <a16:colId xmlns:a16="http://schemas.microsoft.com/office/drawing/2014/main" val="239025017"/>
                    </a:ext>
                  </a:extLst>
                </a:gridCol>
                <a:gridCol w="2015282">
                  <a:extLst>
                    <a:ext uri="{9D8B030D-6E8A-4147-A177-3AD203B41FA5}">
                      <a16:colId xmlns:a16="http://schemas.microsoft.com/office/drawing/2014/main" val="3341114340"/>
                    </a:ext>
                  </a:extLst>
                </a:gridCol>
              </a:tblGrid>
              <a:tr h="681240">
                <a:tc>
                  <a:txBody>
                    <a:bodyPr/>
                    <a:lstStyle/>
                    <a:p>
                      <a:pPr algn="ctr"/>
                      <a:r>
                        <a:rPr lang="en-US" sz="2000" dirty="0"/>
                        <a:t>ORR</a:t>
                      </a:r>
                    </a:p>
                    <a:p>
                      <a:pPr algn="ctr"/>
                      <a:r>
                        <a:rPr lang="en-US" sz="2000" dirty="0"/>
                        <a:t>ITT</a:t>
                      </a:r>
                    </a:p>
                  </a:txBody>
                  <a:tcPr anchor="ctr"/>
                </a:tc>
                <a:tc>
                  <a:txBody>
                    <a:bodyPr/>
                    <a:lstStyle/>
                    <a:p>
                      <a:pPr algn="ctr"/>
                      <a:r>
                        <a:rPr lang="en-US" sz="2000" dirty="0"/>
                        <a:t>18-month PFS</a:t>
                      </a:r>
                    </a:p>
                    <a:p>
                      <a:pPr algn="ctr"/>
                      <a:r>
                        <a:rPr lang="en-US" sz="2000" dirty="0"/>
                        <a:t>ITT</a:t>
                      </a:r>
                    </a:p>
                  </a:txBody>
                  <a:tcPr anchor="ctr"/>
                </a:tc>
                <a:tc>
                  <a:txBody>
                    <a:bodyPr/>
                    <a:lstStyle/>
                    <a:p>
                      <a:pPr algn="ctr"/>
                      <a:r>
                        <a:rPr lang="en-US" sz="1600" dirty="0"/>
                        <a:t>Atrial Fibrillation</a:t>
                      </a:r>
                    </a:p>
                    <a:p>
                      <a:pPr algn="ctr"/>
                      <a:r>
                        <a:rPr lang="en-US" sz="1600" dirty="0"/>
                        <a:t>Hypertension</a:t>
                      </a:r>
                    </a:p>
                  </a:txBody>
                  <a:tcPr anchor="ctr"/>
                </a:tc>
                <a:extLst>
                  <a:ext uri="{0D108BD9-81ED-4DB2-BD59-A6C34878D82A}">
                    <a16:rowId xmlns:a16="http://schemas.microsoft.com/office/drawing/2014/main" val="4007677063"/>
                  </a:ext>
                </a:extLst>
              </a:tr>
              <a:tr h="681240">
                <a:tc>
                  <a:txBody>
                    <a:bodyPr/>
                    <a:lstStyle/>
                    <a:p>
                      <a:pPr algn="ctr"/>
                      <a:r>
                        <a:rPr lang="en-US" dirty="0"/>
                        <a:t>87.0%</a:t>
                      </a:r>
                    </a:p>
                  </a:txBody>
                  <a:tcPr anchor="ctr">
                    <a:solidFill>
                      <a:schemeClr val="accent3">
                        <a:lumMod val="40000"/>
                        <a:lumOff val="60000"/>
                      </a:schemeClr>
                    </a:solidFill>
                  </a:tcPr>
                </a:tc>
                <a:tc>
                  <a:txBody>
                    <a:bodyPr/>
                    <a:lstStyle/>
                    <a:p>
                      <a:pPr algn="ctr"/>
                      <a:r>
                        <a:rPr lang="en-US" dirty="0"/>
                        <a:t>86.9%</a:t>
                      </a:r>
                    </a:p>
                  </a:txBody>
                  <a:tcPr anchor="ctr">
                    <a:solidFill>
                      <a:schemeClr val="accent3">
                        <a:lumMod val="40000"/>
                        <a:lumOff val="60000"/>
                      </a:schemeClr>
                    </a:solidFill>
                  </a:tcPr>
                </a:tc>
                <a:tc>
                  <a:txBody>
                    <a:bodyPr/>
                    <a:lstStyle/>
                    <a:p>
                      <a:pPr algn="ctr"/>
                      <a:r>
                        <a:rPr lang="en-US" dirty="0"/>
                        <a:t>2.4%</a:t>
                      </a:r>
                    </a:p>
                    <a:p>
                      <a:pPr algn="ctr"/>
                      <a:r>
                        <a:rPr lang="en-US" sz="1867" b="0" u="none" strike="noStrike" kern="1200" baseline="0" dirty="0">
                          <a:solidFill>
                            <a:schemeClr val="dk1"/>
                          </a:solidFill>
                        </a:rPr>
                        <a:t>10.6%</a:t>
                      </a:r>
                      <a:endParaRPr lang="en-US" dirty="0"/>
                    </a:p>
                  </a:txBody>
                  <a:tcPr anchor="ctr">
                    <a:solidFill>
                      <a:schemeClr val="accent3">
                        <a:lumMod val="40000"/>
                        <a:lumOff val="60000"/>
                      </a:schemeClr>
                    </a:solidFill>
                  </a:tcPr>
                </a:tc>
                <a:extLst>
                  <a:ext uri="{0D108BD9-81ED-4DB2-BD59-A6C34878D82A}">
                    <a16:rowId xmlns:a16="http://schemas.microsoft.com/office/drawing/2014/main" val="4061708002"/>
                  </a:ext>
                </a:extLst>
              </a:tr>
              <a:tr h="681240">
                <a:tc>
                  <a:txBody>
                    <a:bodyPr/>
                    <a:lstStyle/>
                    <a:p>
                      <a:pPr algn="ctr"/>
                      <a:r>
                        <a:rPr lang="en-US" dirty="0"/>
                        <a:t>78.6%</a:t>
                      </a:r>
                    </a:p>
                  </a:txBody>
                  <a:tcPr anchor="ctr">
                    <a:lnB w="12700" cmpd="sng">
                      <a:noFill/>
                    </a:lnB>
                    <a:solidFill>
                      <a:schemeClr val="accent2">
                        <a:lumMod val="40000"/>
                        <a:lumOff val="60000"/>
                      </a:schemeClr>
                    </a:solidFill>
                  </a:tcPr>
                </a:tc>
                <a:tc>
                  <a:txBody>
                    <a:bodyPr/>
                    <a:lstStyle/>
                    <a:p>
                      <a:pPr algn="ctr"/>
                      <a:r>
                        <a:rPr lang="en-US" sz="1867" b="0" u="none" strike="noStrike" kern="1200" baseline="0" dirty="0">
                          <a:solidFill>
                            <a:schemeClr val="dk1"/>
                          </a:solidFill>
                        </a:rPr>
                        <a:t>82.3%</a:t>
                      </a:r>
                      <a:endParaRPr lang="en-US" dirty="0"/>
                    </a:p>
                  </a:txBody>
                  <a:tcPr anchor="ctr">
                    <a:lnB w="12700" cmpd="sng">
                      <a:noFill/>
                    </a:lnB>
                    <a:solidFill>
                      <a:schemeClr val="accent2">
                        <a:lumMod val="40000"/>
                        <a:lumOff val="60000"/>
                      </a:schemeClr>
                    </a:solidFill>
                  </a:tcPr>
                </a:tc>
                <a:tc>
                  <a:txBody>
                    <a:bodyPr/>
                    <a:lstStyle/>
                    <a:p>
                      <a:pPr algn="ctr"/>
                      <a:r>
                        <a:rPr lang="en-US" dirty="0"/>
                        <a:t>13.5%</a:t>
                      </a:r>
                    </a:p>
                    <a:p>
                      <a:pPr algn="ctr"/>
                      <a:r>
                        <a:rPr lang="en-US" dirty="0"/>
                        <a:t>15.1%</a:t>
                      </a:r>
                    </a:p>
                  </a:txBody>
                  <a:tcPr anchor="ctr">
                    <a:lnB w="12700" cmpd="sng">
                      <a:noFill/>
                    </a:lnB>
                    <a:solidFill>
                      <a:schemeClr val="accent2">
                        <a:lumMod val="40000"/>
                        <a:lumOff val="60000"/>
                      </a:schemeClr>
                    </a:solidFill>
                  </a:tcPr>
                </a:tc>
                <a:extLst>
                  <a:ext uri="{0D108BD9-81ED-4DB2-BD59-A6C34878D82A}">
                    <a16:rowId xmlns:a16="http://schemas.microsoft.com/office/drawing/2014/main" val="4071863823"/>
                  </a:ext>
                </a:extLst>
              </a:tr>
              <a:tr h="474546">
                <a:tc>
                  <a:txBody>
                    <a:bodyPr/>
                    <a:lstStyle/>
                    <a:p>
                      <a:pPr algn="ctr"/>
                      <a:r>
                        <a:rPr lang="it-IT" sz="1600" dirty="0"/>
                        <a:t>p&lt;0.0001</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3926294"/>
                  </a:ext>
                </a:extLst>
              </a:tr>
            </a:tbl>
          </a:graphicData>
        </a:graphic>
      </p:graphicFrame>
      <p:grpSp>
        <p:nvGrpSpPr>
          <p:cNvPr id="17" name="Group 16">
            <a:extLst>
              <a:ext uri="{FF2B5EF4-FFF2-40B4-BE49-F238E27FC236}">
                <a16:creationId xmlns:a16="http://schemas.microsoft.com/office/drawing/2014/main" id="{ED0974F9-596F-9E34-760F-357B96B4E0E5}"/>
              </a:ext>
            </a:extLst>
          </p:cNvPr>
          <p:cNvGrpSpPr/>
          <p:nvPr/>
        </p:nvGrpSpPr>
        <p:grpSpPr>
          <a:xfrm>
            <a:off x="333718" y="4075848"/>
            <a:ext cx="5477116" cy="1167316"/>
            <a:chOff x="414400" y="4492705"/>
            <a:chExt cx="5477116" cy="1167316"/>
          </a:xfrm>
        </p:grpSpPr>
        <p:sp>
          <p:nvSpPr>
            <p:cNvPr id="7" name="Arrow: Right 6">
              <a:extLst>
                <a:ext uri="{FF2B5EF4-FFF2-40B4-BE49-F238E27FC236}">
                  <a16:creationId xmlns:a16="http://schemas.microsoft.com/office/drawing/2014/main" id="{BB63D51B-E887-5753-D167-E984DCD1D36B}"/>
                </a:ext>
              </a:extLst>
            </p:cNvPr>
            <p:cNvSpPr/>
            <p:nvPr/>
          </p:nvSpPr>
          <p:spPr>
            <a:xfrm>
              <a:off x="2835798" y="5176570"/>
              <a:ext cx="3055718" cy="483451"/>
            </a:xfrm>
            <a:prstGeom prst="rightArrow">
              <a:avLst>
                <a:gd name="adj1" fmla="val 100000"/>
                <a:gd name="adj2"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Ibrutinib</a:t>
              </a:r>
            </a:p>
          </p:txBody>
        </p:sp>
        <p:sp>
          <p:nvSpPr>
            <p:cNvPr id="8" name="Arrow: Right 7">
              <a:extLst>
                <a:ext uri="{FF2B5EF4-FFF2-40B4-BE49-F238E27FC236}">
                  <a16:creationId xmlns:a16="http://schemas.microsoft.com/office/drawing/2014/main" id="{9144F02D-79C7-19D4-F7CC-C063F881E4ED}"/>
                </a:ext>
              </a:extLst>
            </p:cNvPr>
            <p:cNvSpPr/>
            <p:nvPr/>
          </p:nvSpPr>
          <p:spPr>
            <a:xfrm>
              <a:off x="2835797" y="4492705"/>
              <a:ext cx="3055717" cy="483451"/>
            </a:xfrm>
            <a:prstGeom prst="rightArrow">
              <a:avLst>
                <a:gd name="adj1" fmla="val 100000"/>
                <a:gd name="adj2"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Pirtobrutinib</a:t>
              </a:r>
            </a:p>
          </p:txBody>
        </p:sp>
        <p:sp>
          <p:nvSpPr>
            <p:cNvPr id="10" name="Oval 9">
              <a:extLst>
                <a:ext uri="{FF2B5EF4-FFF2-40B4-BE49-F238E27FC236}">
                  <a16:creationId xmlns:a16="http://schemas.microsoft.com/office/drawing/2014/main" id="{56DF1EAE-5792-8E2C-D9CE-2109274137F8}"/>
                </a:ext>
              </a:extLst>
            </p:cNvPr>
            <p:cNvSpPr/>
            <p:nvPr/>
          </p:nvSpPr>
          <p:spPr>
            <a:xfrm>
              <a:off x="414400" y="4562741"/>
              <a:ext cx="1097280" cy="1097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1:1</a:t>
              </a:r>
            </a:p>
          </p:txBody>
        </p:sp>
        <p:cxnSp>
          <p:nvCxnSpPr>
            <p:cNvPr id="13" name="Straight Arrow Connector 12">
              <a:extLst>
                <a:ext uri="{FF2B5EF4-FFF2-40B4-BE49-F238E27FC236}">
                  <a16:creationId xmlns:a16="http://schemas.microsoft.com/office/drawing/2014/main" id="{583BB2BD-6F0C-7C91-0D4D-75A02EE4D5CA}"/>
                </a:ext>
              </a:extLst>
            </p:cNvPr>
            <p:cNvCxnSpPr>
              <a:cxnSpLocks/>
              <a:stCxn id="10" idx="6"/>
              <a:endCxn id="8" idx="1"/>
            </p:cNvCxnSpPr>
            <p:nvPr/>
          </p:nvCxnSpPr>
          <p:spPr>
            <a:xfrm flipV="1">
              <a:off x="1511680" y="4734431"/>
              <a:ext cx="1324117" cy="3769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DC03219-BF68-D021-86A9-6F4D32B8435E}"/>
                </a:ext>
              </a:extLst>
            </p:cNvPr>
            <p:cNvCxnSpPr>
              <a:cxnSpLocks/>
              <a:stCxn id="10" idx="6"/>
              <a:endCxn id="7" idx="1"/>
            </p:cNvCxnSpPr>
            <p:nvPr/>
          </p:nvCxnSpPr>
          <p:spPr>
            <a:xfrm>
              <a:off x="1511680" y="5111381"/>
              <a:ext cx="1324118" cy="3069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57279A09-3ADA-D561-6F4E-2852C94FAE37}"/>
              </a:ext>
            </a:extLst>
          </p:cNvPr>
          <p:cNvSpPr txBox="1"/>
          <p:nvPr/>
        </p:nvSpPr>
        <p:spPr>
          <a:xfrm>
            <a:off x="487681" y="6461760"/>
            <a:ext cx="4353260" cy="30691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Woyach et al., ASH 2025 (abstract)</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a:extLst>
              <a:ext uri="{FF2B5EF4-FFF2-40B4-BE49-F238E27FC236}">
                <a16:creationId xmlns:a16="http://schemas.microsoft.com/office/drawing/2014/main" id="{319F36AA-4F61-FDE4-D196-147A2588B8C8}"/>
              </a:ext>
            </a:extLst>
          </p:cNvPr>
          <p:cNvSpPr/>
          <p:nvPr/>
        </p:nvSpPr>
        <p:spPr>
          <a:xfrm>
            <a:off x="9879291" y="5838232"/>
            <a:ext cx="2007909" cy="9304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4B33F72-E4C5-B031-39C2-B4BDEFDF4CD2}"/>
              </a:ext>
            </a:extLst>
          </p:cNvPr>
          <p:cNvSpPr/>
          <p:nvPr/>
        </p:nvSpPr>
        <p:spPr>
          <a:xfrm>
            <a:off x="-1" y="0"/>
            <a:ext cx="12339687" cy="365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55D9A1A-1553-2528-B89F-04474F1EEF7C}"/>
              </a:ext>
            </a:extLst>
          </p:cNvPr>
          <p:cNvSpPr txBox="1"/>
          <p:nvPr/>
        </p:nvSpPr>
        <p:spPr>
          <a:xfrm>
            <a:off x="8631025" y="6427685"/>
            <a:ext cx="3560975" cy="338554"/>
          </a:xfrm>
          <a:prstGeom prst="rect">
            <a:avLst/>
          </a:prstGeom>
          <a:noFill/>
        </p:spPr>
        <p:txBody>
          <a:bodyPr wrap="square">
            <a:spAutoFit/>
          </a:bodyPr>
          <a:lstStyle/>
          <a:p>
            <a:r>
              <a:rPr lang="en-US" sz="1600" b="0" dirty="0">
                <a:solidFill>
                  <a:schemeClr val="tx1"/>
                </a:solidFill>
              </a:rPr>
              <a:t>Courtesy of Kerry A Rogers, MD</a:t>
            </a:r>
          </a:p>
        </p:txBody>
      </p:sp>
    </p:spTree>
    <p:extLst>
      <p:ext uri="{BB962C8B-B14F-4D97-AF65-F5344CB8AC3E}">
        <p14:creationId xmlns:p14="http://schemas.microsoft.com/office/powerpoint/2010/main" val="10169618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072CB-F298-9EB0-A21C-232F23747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48800-3CA0-B2AA-2322-A74F842AABA3}"/>
              </a:ext>
            </a:extLst>
          </p:cNvPr>
          <p:cNvSpPr>
            <a:spLocks noGrp="1"/>
          </p:cNvSpPr>
          <p:nvPr>
            <p:ph type="title"/>
          </p:nvPr>
        </p:nvSpPr>
        <p:spPr>
          <a:xfrm>
            <a:off x="614033" y="332656"/>
            <a:ext cx="10944922" cy="851667"/>
          </a:xfrm>
        </p:spPr>
        <p:txBody>
          <a:bodyPr>
            <a:noAutofit/>
          </a:bodyPr>
          <a:lstStyle/>
          <a:p>
            <a:pPr algn="l"/>
            <a:r>
              <a:rPr lang="en-US" sz="2800" dirty="0">
                <a:solidFill>
                  <a:srgbClr val="0000FF"/>
                </a:solidFill>
              </a:rPr>
              <a:t>BRUIN CLL-313: A Phase III Trial Comparing </a:t>
            </a:r>
            <a:r>
              <a:rPr lang="en-US" sz="2800" dirty="0" err="1">
                <a:solidFill>
                  <a:srgbClr val="0000FF"/>
                </a:solidFill>
              </a:rPr>
              <a:t>Pirtobrutinib</a:t>
            </a:r>
            <a:r>
              <a:rPr lang="en-US" sz="2800" dirty="0">
                <a:solidFill>
                  <a:srgbClr val="0000FF"/>
                </a:solidFill>
              </a:rPr>
              <a:t> to </a:t>
            </a:r>
            <a:r>
              <a:rPr lang="en-US" sz="2800" dirty="0" err="1">
                <a:solidFill>
                  <a:srgbClr val="0000FF"/>
                </a:solidFill>
              </a:rPr>
              <a:t>Bendamustine</a:t>
            </a:r>
            <a:r>
              <a:rPr lang="en-US" sz="2800" dirty="0">
                <a:solidFill>
                  <a:srgbClr val="0000FF"/>
                </a:solidFill>
              </a:rPr>
              <a:t>/Rituximab for Untreated  CLL/SLL</a:t>
            </a:r>
          </a:p>
        </p:txBody>
      </p:sp>
      <p:pic>
        <p:nvPicPr>
          <p:cNvPr id="5" name="Content Placeholder 4" descr="A diagram of a patient's flow&#10;&#10;AI-generated content may be incorrect.">
            <a:extLst>
              <a:ext uri="{FF2B5EF4-FFF2-40B4-BE49-F238E27FC236}">
                <a16:creationId xmlns:a16="http://schemas.microsoft.com/office/drawing/2014/main" id="{C08C2D64-E27B-96E8-0409-6F73D0A199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172" y="1412776"/>
            <a:ext cx="11407163" cy="4419600"/>
          </a:xfrm>
        </p:spPr>
      </p:pic>
      <p:sp>
        <p:nvSpPr>
          <p:cNvPr id="6" name="TextBox 8">
            <a:extLst>
              <a:ext uri="{FF2B5EF4-FFF2-40B4-BE49-F238E27FC236}">
                <a16:creationId xmlns:a16="http://schemas.microsoft.com/office/drawing/2014/main" id="{885031F2-BBE8-9321-6508-12FAF909945E}"/>
              </a:ext>
            </a:extLst>
          </p:cNvPr>
          <p:cNvSpPr txBox="1"/>
          <p:nvPr/>
        </p:nvSpPr>
        <p:spPr>
          <a:xfrm>
            <a:off x="0" y="6525344"/>
            <a:ext cx="3547746" cy="353943"/>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Jurczak W et al. ASH 2021;Abstract 3732. </a:t>
            </a:r>
            <a:endParaRPr kumimoji="0" lang="en-US" sz="1500" b="0" i="0" u="none" strike="noStrike" kern="1200" cap="none" spc="0" normalizeH="0" baseline="0" noProof="0" dirty="0">
              <a:ln>
                <a:noFill/>
              </a:ln>
              <a:solidFill>
                <a:srgbClr val="313E49"/>
              </a:solidFill>
              <a:effectLst/>
              <a:uLnTx/>
              <a:uFillTx/>
              <a:latin typeface="Calibri"/>
              <a:ea typeface="Calibri"/>
              <a:cs typeface="Arial" panose="020B0604020202020204" pitchFamily="34" charset="0"/>
            </a:endParaRPr>
          </a:p>
        </p:txBody>
      </p:sp>
      <p:sp>
        <p:nvSpPr>
          <p:cNvPr id="3" name="TextBox 8">
            <a:extLst>
              <a:ext uri="{FF2B5EF4-FFF2-40B4-BE49-F238E27FC236}">
                <a16:creationId xmlns:a16="http://schemas.microsoft.com/office/drawing/2014/main" id="{A0FF80E4-10E1-0554-F472-66CAE515BA05}"/>
              </a:ext>
            </a:extLst>
          </p:cNvPr>
          <p:cNvSpPr txBox="1"/>
          <p:nvPr/>
        </p:nvSpPr>
        <p:spPr>
          <a:xfrm>
            <a:off x="391885" y="5907827"/>
            <a:ext cx="3547746" cy="353943"/>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defTabSz="914377" fontAlgn="auto">
              <a:spcBef>
                <a:spcPts val="0"/>
              </a:spcBef>
              <a:spcAft>
                <a:spcPts val="0"/>
              </a:spcAft>
              <a:defRPr/>
            </a:pPr>
            <a:r>
              <a:rPr lang="en-US" sz="1500" b="0">
                <a:solidFill>
                  <a:prstClr val="black"/>
                </a:solidFill>
                <a:cs typeface="Arial" panose="020B0604020202020204" pitchFamily="34" charset="0"/>
              </a:rPr>
              <a:t>PD = disease progression</a:t>
            </a:r>
            <a:endParaRPr kumimoji="0" lang="en-US" sz="1500" b="0" i="0" u="none" strike="noStrike" kern="1200" cap="none" spc="0" normalizeH="0" baseline="0" noProof="0" dirty="0">
              <a:ln>
                <a:noFill/>
              </a:ln>
              <a:solidFill>
                <a:srgbClr val="313E49"/>
              </a:solidFill>
              <a:effectLst/>
              <a:uLnTx/>
              <a:uFillTx/>
              <a:latin typeface="Calibri"/>
              <a:ea typeface="Calibri"/>
              <a:cs typeface="Arial" panose="020B0604020202020204" pitchFamily="34" charset="0"/>
            </a:endParaRPr>
          </a:p>
        </p:txBody>
      </p:sp>
    </p:spTree>
    <p:extLst>
      <p:ext uri="{BB962C8B-B14F-4D97-AF65-F5344CB8AC3E}">
        <p14:creationId xmlns:p14="http://schemas.microsoft.com/office/powerpoint/2010/main" val="3565200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CE2C6-822C-1A76-CB30-48F74A1015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B00395-6339-C399-7FEB-06786C1336E4}"/>
              </a:ext>
            </a:extLst>
          </p:cNvPr>
          <p:cNvSpPr>
            <a:spLocks noGrp="1"/>
          </p:cNvSpPr>
          <p:nvPr>
            <p:ph type="title"/>
          </p:nvPr>
        </p:nvSpPr>
        <p:spPr>
          <a:xfrm>
            <a:off x="633577" y="288032"/>
            <a:ext cx="10358967" cy="1196752"/>
          </a:xfrm>
        </p:spPr>
        <p:txBody>
          <a:bodyPr/>
          <a:lstStyle/>
          <a:p>
            <a:pPr algn="l"/>
            <a:r>
              <a:rPr lang="en-US" b="1" dirty="0"/>
              <a:t>Phase III BRUIN CLL-313 Trial of First-Line </a:t>
            </a:r>
            <a:r>
              <a:rPr lang="en-US" b="1" dirty="0" err="1"/>
              <a:t>Pirtobrutinib</a:t>
            </a:r>
            <a:r>
              <a:rPr lang="en-US" b="1" dirty="0"/>
              <a:t> versus Bendamustine/Rituximab in CLL Meets Primary Endpoint</a:t>
            </a:r>
            <a:br>
              <a:rPr lang="en-US" b="1" dirty="0"/>
            </a:br>
            <a:r>
              <a:rPr lang="en-US" sz="2400" dirty="0"/>
              <a:t>Press Release: September 8, 2025</a:t>
            </a:r>
          </a:p>
        </p:txBody>
      </p:sp>
      <p:sp>
        <p:nvSpPr>
          <p:cNvPr id="4" name="Content Placeholder 3">
            <a:extLst>
              <a:ext uri="{FF2B5EF4-FFF2-40B4-BE49-F238E27FC236}">
                <a16:creationId xmlns:a16="http://schemas.microsoft.com/office/drawing/2014/main" id="{9D09AC16-8642-9580-A0D1-E1A7D237AA55}"/>
              </a:ext>
            </a:extLst>
          </p:cNvPr>
          <p:cNvSpPr>
            <a:spLocks noGrp="1"/>
          </p:cNvSpPr>
          <p:nvPr>
            <p:ph idx="1"/>
          </p:nvPr>
        </p:nvSpPr>
        <p:spPr>
          <a:xfrm>
            <a:off x="633577" y="1607023"/>
            <a:ext cx="11007039" cy="4214845"/>
          </a:xfrm>
        </p:spPr>
        <p:txBody>
          <a:bodyPr wrap="square"/>
          <a:lstStyle/>
          <a:p>
            <a:pPr marL="17463" indent="0">
              <a:spcBef>
                <a:spcPts val="1000"/>
              </a:spcBef>
              <a:spcAft>
                <a:spcPts val="0"/>
              </a:spcAft>
              <a:buNone/>
            </a:pPr>
            <a:r>
              <a:rPr lang="en-US" sz="2000" b="0" dirty="0"/>
              <a:t>Positive topline results were announced from the Phase III BRUIN CLL-313 trial of </a:t>
            </a:r>
            <a:r>
              <a:rPr lang="en-US" sz="2000" b="0" dirty="0" err="1"/>
              <a:t>pirtobrutinib</a:t>
            </a:r>
            <a:r>
              <a:rPr lang="en-US" sz="2000" b="0" dirty="0"/>
              <a:t>, a noncovalent (reversible) BTK inhibitor, versus chemoimmunotherapy (</a:t>
            </a:r>
            <a:r>
              <a:rPr lang="en-US" sz="2000" b="0" dirty="0" err="1"/>
              <a:t>bendamustine</a:t>
            </a:r>
            <a:r>
              <a:rPr lang="en-US" sz="2000" b="0" dirty="0"/>
              <a:t> and rituximab) for patients with treatment-naïve CLL/SLL without 17p deletions.</a:t>
            </a:r>
          </a:p>
          <a:p>
            <a:pPr marL="17463" indent="0">
              <a:spcBef>
                <a:spcPts val="1000"/>
              </a:spcBef>
              <a:spcAft>
                <a:spcPts val="0"/>
              </a:spcAft>
              <a:buNone/>
            </a:pPr>
            <a:r>
              <a:rPr lang="en-US" sz="2000" b="0" dirty="0"/>
              <a:t>“The study met its primary endpoint, demonstrating a highly statistically significant and clinically meaningful improvement in progression-free survival (PFS) compared to chemoimmunotherapy, as assessed by an independent review committee (IRC), indicating one of the most compelling effect sizes ever observed for a single agent BTK inhibitor in a front-line CLL study.</a:t>
            </a:r>
          </a:p>
          <a:p>
            <a:pPr marL="17463" indent="0">
              <a:spcBef>
                <a:spcPts val="1000"/>
              </a:spcBef>
              <a:spcAft>
                <a:spcPts val="0"/>
              </a:spcAft>
              <a:buNone/>
            </a:pPr>
            <a:r>
              <a:rPr lang="en-US" sz="2000" b="0" dirty="0"/>
              <a:t>Overall survival (OS), a key secondary endpoint, was not yet mature at this analysis, but was trending strongly in favor of </a:t>
            </a:r>
            <a:r>
              <a:rPr lang="en-US" sz="2000" b="0" dirty="0" err="1"/>
              <a:t>pirtobrutinib</a:t>
            </a:r>
            <a:r>
              <a:rPr lang="en-US" sz="2000" b="0" dirty="0"/>
              <a:t> and will be tested for statistical significance at the time of the primary OS analysis, which is anticipated to occur in 2026. The overall safety profile of </a:t>
            </a:r>
            <a:r>
              <a:rPr lang="en-US" sz="2000" b="0" dirty="0" err="1"/>
              <a:t>pirtobrutinib</a:t>
            </a:r>
            <a:r>
              <a:rPr lang="en-US" sz="2000" b="0" dirty="0"/>
              <a:t> in BRUIN CLL-313 was generally consistent with previously reported trials across treatment settings.</a:t>
            </a:r>
          </a:p>
          <a:p>
            <a:pPr marL="17463" indent="0">
              <a:spcBef>
                <a:spcPts val="1000"/>
              </a:spcBef>
              <a:spcAft>
                <a:spcPts val="0"/>
              </a:spcAft>
              <a:buNone/>
            </a:pPr>
            <a:r>
              <a:rPr lang="en-US" sz="2000" b="0" dirty="0"/>
              <a:t>Detailed results will be presented at a medical congress and submitted to a peer-reviewed journal.”</a:t>
            </a:r>
          </a:p>
        </p:txBody>
      </p:sp>
      <p:sp>
        <p:nvSpPr>
          <p:cNvPr id="5" name="TextBox 4">
            <a:extLst>
              <a:ext uri="{FF2B5EF4-FFF2-40B4-BE49-F238E27FC236}">
                <a16:creationId xmlns:a16="http://schemas.microsoft.com/office/drawing/2014/main" id="{ABF55A35-39C4-499B-4A4D-2B90B6E16298}"/>
              </a:ext>
            </a:extLst>
          </p:cNvPr>
          <p:cNvSpPr txBox="1"/>
          <p:nvPr/>
        </p:nvSpPr>
        <p:spPr>
          <a:xfrm>
            <a:off x="29680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www.prnewswire.com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/news-releases/lillys-jaypirca-pirtobrutinib-the-first-and-only-approved-non-covalent-reversible-btk-inhibitor-significantly-improved-progression-free-survival-in-patients-with-treatment-naive-cllsll-302548399.html</a:t>
            </a:r>
          </a:p>
        </p:txBody>
      </p:sp>
    </p:spTree>
    <p:extLst>
      <p:ext uri="{BB962C8B-B14F-4D97-AF65-F5344CB8AC3E}">
        <p14:creationId xmlns:p14="http://schemas.microsoft.com/office/powerpoint/2010/main" val="4265497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2158244"/>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7D4162D8-FE14-3A4E-BEF4-FD5B06C4E854}"/>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D8A72D9F-CBFB-3F42-A994-C426F485E0D8}"/>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55EB364D-4229-0242-974F-1F79A6AE1598}"/>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25FDBC8-95CA-B84E-B511-9FA2854E3F85}"/>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656E682-9C07-D34D-8008-10BD8EB22D8E}"/>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09C067E-5E99-904B-AC27-8C44BC4CC5BA}"/>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D950BD1-8B0D-8B4E-8D5B-276DA35B75F0}"/>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BD3D868-76ED-E141-AE20-2B5575299528}"/>
              </a:ext>
            </a:extLst>
          </p:cNvPr>
          <p:cNvSpPr txBox="1"/>
          <p:nvPr>
            <p:custDataLst>
              <p:tags r:id="rId10"/>
            </p:custDataLst>
          </p:nvPr>
        </p:nvSpPr>
        <p:spPr>
          <a:xfrm>
            <a:off x="838200" y="2481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About the same</a:t>
            </a:r>
          </a:p>
        </p:txBody>
      </p:sp>
      <p:sp>
        <p:nvSpPr>
          <p:cNvPr id="15" name="TextBox 14">
            <a:extLst>
              <a:ext uri="{FF2B5EF4-FFF2-40B4-BE49-F238E27FC236}">
                <a16:creationId xmlns:a16="http://schemas.microsoft.com/office/drawing/2014/main" id="{CD0A0570-9F89-F141-9FC9-6745EB992196}"/>
              </a:ext>
            </a:extLst>
          </p:cNvPr>
          <p:cNvSpPr txBox="1"/>
          <p:nvPr>
            <p:custDataLst>
              <p:tags r:id="rId11"/>
            </p:custDataLst>
          </p:nvPr>
        </p:nvSpPr>
        <p:spPr>
          <a:xfrm>
            <a:off x="838200" y="3116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Ibrutinib has the least toxicity</a:t>
            </a:r>
          </a:p>
        </p:txBody>
      </p:sp>
      <p:sp>
        <p:nvSpPr>
          <p:cNvPr id="19" name="TextBox 18">
            <a:extLst>
              <a:ext uri="{FF2B5EF4-FFF2-40B4-BE49-F238E27FC236}">
                <a16:creationId xmlns:a16="http://schemas.microsoft.com/office/drawing/2014/main" id="{6E71A8B2-D0FF-DC4B-B7BA-F6A7A8BCBD1D}"/>
              </a:ext>
            </a:extLst>
          </p:cNvPr>
          <p:cNvSpPr txBox="1"/>
          <p:nvPr>
            <p:custDataLst>
              <p:tags r:id="rId12"/>
            </p:custDataLst>
          </p:nvPr>
        </p:nvSpPr>
        <p:spPr>
          <a:xfrm>
            <a:off x="838200" y="3751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Acalabrutinib has the least toxicity</a:t>
            </a:r>
          </a:p>
        </p:txBody>
      </p:sp>
      <p:sp>
        <p:nvSpPr>
          <p:cNvPr id="23" name="TextBox 22">
            <a:extLst>
              <a:ext uri="{FF2B5EF4-FFF2-40B4-BE49-F238E27FC236}">
                <a16:creationId xmlns:a16="http://schemas.microsoft.com/office/drawing/2014/main" id="{3A0D37AB-03F8-D141-B632-5B83095DB2D3}"/>
              </a:ext>
            </a:extLst>
          </p:cNvPr>
          <p:cNvSpPr txBox="1"/>
          <p:nvPr>
            <p:custDataLst>
              <p:tags r:id="rId13"/>
            </p:custDataLst>
          </p:nvPr>
        </p:nvSpPr>
        <p:spPr>
          <a:xfrm>
            <a:off x="838200" y="4386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Zanubrutinib has the least toxicity</a:t>
            </a:r>
          </a:p>
        </p:txBody>
      </p:sp>
      <p:sp>
        <p:nvSpPr>
          <p:cNvPr id="27" name="TextBox 26">
            <a:extLst>
              <a:ext uri="{FF2B5EF4-FFF2-40B4-BE49-F238E27FC236}">
                <a16:creationId xmlns:a16="http://schemas.microsoft.com/office/drawing/2014/main" id="{41CC2FC8-917E-F549-B852-8EEDC9151C2A}"/>
              </a:ext>
            </a:extLst>
          </p:cNvPr>
          <p:cNvSpPr txBox="1"/>
          <p:nvPr>
            <p:custDataLst>
              <p:tags r:id="rId14"/>
            </p:custDataLst>
          </p:nvPr>
        </p:nvSpPr>
        <p:spPr>
          <a:xfrm>
            <a:off x="838200" y="5021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Pirtobrutinib has the least toxicity</a:t>
            </a:r>
          </a:p>
        </p:txBody>
      </p:sp>
      <p:sp>
        <p:nvSpPr>
          <p:cNvPr id="31" name="TextBox 30">
            <a:extLst>
              <a:ext uri="{FF2B5EF4-FFF2-40B4-BE49-F238E27FC236}">
                <a16:creationId xmlns:a16="http://schemas.microsoft.com/office/drawing/2014/main" id="{D58732E7-FE17-C343-8F3C-B622D4E0588F}"/>
              </a:ext>
            </a:extLst>
          </p:cNvPr>
          <p:cNvSpPr txBox="1"/>
          <p:nvPr>
            <p:custDataLst>
              <p:tags r:id="rId15"/>
            </p:custDataLst>
          </p:nvPr>
        </p:nvSpPr>
        <p:spPr>
          <a:xfrm>
            <a:off x="838200" y="5656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f. I’m not sure</a:t>
            </a:r>
          </a:p>
        </p:txBody>
      </p:sp>
      <p:sp>
        <p:nvSpPr>
          <p:cNvPr id="35" name="Rectangle 34">
            <a:extLst>
              <a:ext uri="{FF2B5EF4-FFF2-40B4-BE49-F238E27FC236}">
                <a16:creationId xmlns:a16="http://schemas.microsoft.com/office/drawing/2014/main" id="{684D6D7A-0384-06F0-97A1-EB32F59E5927}"/>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6"/>
            </p:custDataLst>
          </p:nvPr>
        </p:nvSpPr>
        <p:spPr>
          <a:xfrm>
            <a:off x="838200" y="586803"/>
            <a:ext cx="10515600" cy="1325563"/>
          </a:xfrm>
        </p:spPr>
        <p:txBody>
          <a:bodyPr>
            <a:normAutofit fontScale="90000"/>
          </a:bodyPr>
          <a:lstStyle/>
          <a:p>
            <a:r>
              <a:rPr lang="en-FI"/>
              <a:t>Based on current clinical trial data and your personal experience, how would you compare the global </a:t>
            </a:r>
            <a:r>
              <a:rPr lang="en-FI" u="heavy"/>
              <a:t>tolerability/toxicity </a:t>
            </a:r>
            <a:r>
              <a:rPr lang="en-FI"/>
              <a:t>of pirtobrutinib to that of ibrutinib, acalabrutinib and zanubrutinib for patients with relapsed/refractory CLL?</a:t>
            </a:r>
          </a:p>
        </p:txBody>
      </p:sp>
      <p:sp>
        <p:nvSpPr>
          <p:cNvPr id="12" name="Rectangle 11">
            <a:extLst>
              <a:ext uri="{FF2B5EF4-FFF2-40B4-BE49-F238E27FC236}">
                <a16:creationId xmlns:a16="http://schemas.microsoft.com/office/drawing/2014/main" id="{9D04FE41-DEB6-6547-2B74-F0B86B44DEA2}"/>
              </a:ext>
            </a:extLst>
          </p:cNvPr>
          <p:cNvSpPr/>
          <p:nvPr/>
        </p:nvSpPr>
        <p:spPr>
          <a:xfrm>
            <a:off x="0" y="6492874"/>
            <a:ext cx="9260041" cy="21520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B7E17A5-35D0-7BE5-67C2-8F32CBB04C15}"/>
              </a:ext>
            </a:extLst>
          </p:cNvPr>
          <p:cNvSpPr/>
          <p:nvPr/>
        </p:nvSpPr>
        <p:spPr>
          <a:xfrm>
            <a:off x="0" y="6492874"/>
            <a:ext cx="9260041" cy="21520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11492B8-E529-D9FA-FB39-65A14B4A4CB3}"/>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5995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1000"/>
                                        <p:tgtEl>
                                          <p:spTgt spid="13"/>
                                        </p:tgtEl>
                                        <p:attrNameLst>
                                          <p:attrName>ppt_x</p:attrName>
                                        </p:attrNameLst>
                                      </p:cBhvr>
                                      <p:tavLst>
                                        <p:tav tm="0">
                                          <p:val>
                                            <p:strVal val="ppt_x"/>
                                          </p:val>
                                        </p:tav>
                                        <p:tav tm="100000">
                                          <p:val>
                                            <p:strVal val="0-ppt_w/2"/>
                                          </p:val>
                                        </p:tav>
                                      </p:tavLst>
                                    </p:anim>
                                    <p:anim calcmode="lin" valueType="num">
                                      <p:cBhvr additive="base">
                                        <p:cTn id="7" dur="21000"/>
                                        <p:tgtEl>
                                          <p:spTgt spid="13"/>
                                        </p:tgtEl>
                                        <p:attrNameLst>
                                          <p:attrName>ppt_y</p:attrName>
                                        </p:attrNameLst>
                                      </p:cBhvr>
                                      <p:tavLst>
                                        <p:tav tm="0">
                                          <p:val>
                                            <p:strVal val="ppt_y"/>
                                          </p:val>
                                        </p:tav>
                                        <p:tav tm="100000">
                                          <p:val>
                                            <p:strVal val="ppt_y"/>
                                          </p:val>
                                        </p:tav>
                                      </p:tavLst>
                                    </p:anim>
                                    <p:set>
                                      <p:cBhvr>
                                        <p:cTn id="8" dur="1" fill="hold">
                                          <p:stCondLst>
                                            <p:cond delay="20999"/>
                                          </p:stCondLst>
                                        </p:cTn>
                                        <p:tgtEl>
                                          <p:spTgt spid="13"/>
                                        </p:tgtEl>
                                        <p:attrNameLst>
                                          <p:attrName>style.visibility</p:attrName>
                                        </p:attrNameLst>
                                      </p:cBhvr>
                                      <p:to>
                                        <p:strVal val="hidden"/>
                                      </p:to>
                                    </p:set>
                                  </p:childTnLst>
                                </p:cTn>
                              </p:par>
                            </p:childTnLst>
                          </p:cTn>
                        </p:par>
                        <p:par>
                          <p:cTn id="9" fill="hold">
                            <p:stCondLst>
                              <p:cond delay="21000"/>
                            </p:stCondLst>
                            <p:childTnLst>
                              <p:par>
                                <p:cTn id="10" presetID="10" presetClass="exit" presetSubtype="0" fill="remove" grpId="0"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2158245"/>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16335F9F-D1B8-7349-87D3-2513E142ABBA}"/>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5" name="Rounded Rectangle 4">
            <a:extLst>
              <a:ext uri="{FF2B5EF4-FFF2-40B4-BE49-F238E27FC236}">
                <a16:creationId xmlns:a16="http://schemas.microsoft.com/office/drawing/2014/main" id="{D5C73979-DD1D-FD4E-9051-3364330E123C}"/>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Showing Results</a:t>
            </a:r>
          </a:p>
        </p:txBody>
      </p:sp>
      <p:sp>
        <p:nvSpPr>
          <p:cNvPr id="6" name="Snip Same Side Corner Rectangle 5">
            <a:extLst>
              <a:ext uri="{FF2B5EF4-FFF2-40B4-BE49-F238E27FC236}">
                <a16:creationId xmlns:a16="http://schemas.microsoft.com/office/drawing/2014/main" id="{ACF72999-83F1-B141-883A-34BC15A06A55}"/>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E0DB1D5-DD4D-0C48-AF3D-99247D6DE634}"/>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9390394-C558-7348-A7F5-34442B4FE223}"/>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5B8CBBE-6575-4942-B732-4D854D1DF5AA}"/>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9CD77A0-01BF-B54A-A7B2-1A5D909E85CD}"/>
              </a:ext>
            </a:extLst>
          </p:cNvPr>
          <p:cNvSpPr txBox="1"/>
          <p:nvPr>
            <p:custDataLst>
              <p:tags r:id="rId9"/>
            </p:custDataLst>
          </p:nvPr>
        </p:nvSpPr>
        <p:spPr>
          <a:xfrm>
            <a:off x="838200" y="2158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 About the same</a:t>
            </a:r>
          </a:p>
        </p:txBody>
      </p:sp>
      <p:sp>
        <p:nvSpPr>
          <p:cNvPr id="11" name="TextBox 10">
            <a:extLst>
              <a:ext uri="{FF2B5EF4-FFF2-40B4-BE49-F238E27FC236}">
                <a16:creationId xmlns:a16="http://schemas.microsoft.com/office/drawing/2014/main" id="{38E50BE5-CF57-2140-B1CE-FC66C91A5B03}"/>
              </a:ext>
            </a:extLst>
          </p:cNvPr>
          <p:cNvSpPr txBox="1"/>
          <p:nvPr>
            <p:custDataLst>
              <p:tags r:id="rId10"/>
            </p:custDataLst>
          </p:nvPr>
        </p:nvSpPr>
        <p:spPr>
          <a:xfrm>
            <a:off x="10337800" y="2323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05C2F550-AD9B-A44E-A19A-F780DDC40E2F}"/>
              </a:ext>
            </a:extLst>
          </p:cNvPr>
          <p:cNvSpPr/>
          <p:nvPr>
            <p:custDataLst>
              <p:tags r:id="rId11"/>
            </p:custDataLst>
          </p:nvPr>
        </p:nvSpPr>
        <p:spPr>
          <a:xfrm>
            <a:off x="838200" y="2475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BB1E82F6-CF92-9542-8020-30449914D693}"/>
              </a:ext>
            </a:extLst>
          </p:cNvPr>
          <p:cNvSpPr/>
          <p:nvPr>
            <p:custDataLst>
              <p:tags r:id="rId12"/>
            </p:custDataLst>
          </p:nvPr>
        </p:nvSpPr>
        <p:spPr>
          <a:xfrm>
            <a:off x="838200" y="247574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720A64D-928F-814E-905E-7DA659B47449}"/>
              </a:ext>
            </a:extLst>
          </p:cNvPr>
          <p:cNvSpPr txBox="1"/>
          <p:nvPr>
            <p:custDataLst>
              <p:tags r:id="rId13"/>
            </p:custDataLst>
          </p:nvPr>
        </p:nvSpPr>
        <p:spPr>
          <a:xfrm>
            <a:off x="838200" y="2793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Ibrutinib has the least toxicity</a:t>
            </a:r>
          </a:p>
        </p:txBody>
      </p:sp>
      <p:sp>
        <p:nvSpPr>
          <p:cNvPr id="15" name="TextBox 14">
            <a:extLst>
              <a:ext uri="{FF2B5EF4-FFF2-40B4-BE49-F238E27FC236}">
                <a16:creationId xmlns:a16="http://schemas.microsoft.com/office/drawing/2014/main" id="{1C65C646-C5E6-B841-A8F7-5B2F834D2BEF}"/>
              </a:ext>
            </a:extLst>
          </p:cNvPr>
          <p:cNvSpPr txBox="1"/>
          <p:nvPr>
            <p:custDataLst>
              <p:tags r:id="rId14"/>
            </p:custDataLst>
          </p:nvPr>
        </p:nvSpPr>
        <p:spPr>
          <a:xfrm>
            <a:off x="10337800" y="2958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76CADDD9-63C6-DF40-8ECF-F0F6FB42EE93}"/>
              </a:ext>
            </a:extLst>
          </p:cNvPr>
          <p:cNvSpPr/>
          <p:nvPr>
            <p:custDataLst>
              <p:tags r:id="rId15"/>
            </p:custDataLst>
          </p:nvPr>
        </p:nvSpPr>
        <p:spPr>
          <a:xfrm>
            <a:off x="838200" y="3110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7923F1D1-B112-6B4A-B4F3-94906D83667A}"/>
              </a:ext>
            </a:extLst>
          </p:cNvPr>
          <p:cNvSpPr/>
          <p:nvPr>
            <p:custDataLst>
              <p:tags r:id="rId16"/>
            </p:custDataLst>
          </p:nvPr>
        </p:nvSpPr>
        <p:spPr>
          <a:xfrm>
            <a:off x="838200" y="311074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CFB4D38-3C69-FD4A-AEE2-6784F281754E}"/>
              </a:ext>
            </a:extLst>
          </p:cNvPr>
          <p:cNvSpPr txBox="1"/>
          <p:nvPr>
            <p:custDataLst>
              <p:tags r:id="rId17"/>
            </p:custDataLst>
          </p:nvPr>
        </p:nvSpPr>
        <p:spPr>
          <a:xfrm>
            <a:off x="838200" y="3428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 Acalabrutinib has the least toxicity</a:t>
            </a:r>
          </a:p>
        </p:txBody>
      </p:sp>
      <p:sp>
        <p:nvSpPr>
          <p:cNvPr id="19" name="TextBox 18">
            <a:extLst>
              <a:ext uri="{FF2B5EF4-FFF2-40B4-BE49-F238E27FC236}">
                <a16:creationId xmlns:a16="http://schemas.microsoft.com/office/drawing/2014/main" id="{2D7B71E5-B440-4B45-80D6-6125F10A5E83}"/>
              </a:ext>
            </a:extLst>
          </p:cNvPr>
          <p:cNvSpPr txBox="1"/>
          <p:nvPr>
            <p:custDataLst>
              <p:tags r:id="rId18"/>
            </p:custDataLst>
          </p:nvPr>
        </p:nvSpPr>
        <p:spPr>
          <a:xfrm>
            <a:off x="10337800" y="3593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9BFEBB03-1EB3-4146-8E6D-2B9709BCB168}"/>
              </a:ext>
            </a:extLst>
          </p:cNvPr>
          <p:cNvSpPr/>
          <p:nvPr>
            <p:custDataLst>
              <p:tags r:id="rId19"/>
            </p:custDataLst>
          </p:nvPr>
        </p:nvSpPr>
        <p:spPr>
          <a:xfrm>
            <a:off x="838200" y="3745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5F4EE33C-9D01-DC4E-BAC5-6C20EB614CBE}"/>
              </a:ext>
            </a:extLst>
          </p:cNvPr>
          <p:cNvSpPr/>
          <p:nvPr>
            <p:custDataLst>
              <p:tags r:id="rId20"/>
            </p:custDataLst>
          </p:nvPr>
        </p:nvSpPr>
        <p:spPr>
          <a:xfrm>
            <a:off x="838200" y="374574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6FECC99-8494-B440-8B40-C83D07D2AC46}"/>
              </a:ext>
            </a:extLst>
          </p:cNvPr>
          <p:cNvSpPr txBox="1"/>
          <p:nvPr>
            <p:custDataLst>
              <p:tags r:id="rId21"/>
            </p:custDataLst>
          </p:nvPr>
        </p:nvSpPr>
        <p:spPr>
          <a:xfrm>
            <a:off x="838200" y="4063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Zanubrutinib has the least toxicity</a:t>
            </a:r>
          </a:p>
        </p:txBody>
      </p:sp>
      <p:sp>
        <p:nvSpPr>
          <p:cNvPr id="23" name="TextBox 22">
            <a:extLst>
              <a:ext uri="{FF2B5EF4-FFF2-40B4-BE49-F238E27FC236}">
                <a16:creationId xmlns:a16="http://schemas.microsoft.com/office/drawing/2014/main" id="{D28FF87E-7CDC-2C49-840B-D27B5FB35241}"/>
              </a:ext>
            </a:extLst>
          </p:cNvPr>
          <p:cNvSpPr txBox="1"/>
          <p:nvPr>
            <p:custDataLst>
              <p:tags r:id="rId22"/>
            </p:custDataLst>
          </p:nvPr>
        </p:nvSpPr>
        <p:spPr>
          <a:xfrm>
            <a:off x="10337800" y="4228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4" name="Rounded Rectangle 23">
            <a:extLst>
              <a:ext uri="{FF2B5EF4-FFF2-40B4-BE49-F238E27FC236}">
                <a16:creationId xmlns:a16="http://schemas.microsoft.com/office/drawing/2014/main" id="{B8B9AFA2-D80D-BD48-A614-6D14087F69D2}"/>
              </a:ext>
            </a:extLst>
          </p:cNvPr>
          <p:cNvSpPr/>
          <p:nvPr>
            <p:custDataLst>
              <p:tags r:id="rId23"/>
            </p:custDataLst>
          </p:nvPr>
        </p:nvSpPr>
        <p:spPr>
          <a:xfrm>
            <a:off x="838200" y="4380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A691DD9D-C327-2D44-AFC2-82C20B1D7D34}"/>
              </a:ext>
            </a:extLst>
          </p:cNvPr>
          <p:cNvSpPr/>
          <p:nvPr>
            <p:custDataLst>
              <p:tags r:id="rId24"/>
            </p:custDataLst>
          </p:nvPr>
        </p:nvSpPr>
        <p:spPr>
          <a:xfrm>
            <a:off x="838200" y="4380744"/>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095B067-3001-7044-A658-1C60BCE73F34}"/>
              </a:ext>
            </a:extLst>
          </p:cNvPr>
          <p:cNvSpPr txBox="1"/>
          <p:nvPr>
            <p:custDataLst>
              <p:tags r:id="rId25"/>
            </p:custDataLst>
          </p:nvPr>
        </p:nvSpPr>
        <p:spPr>
          <a:xfrm>
            <a:off x="838200" y="4698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Pirtobrutinib has the least toxicity</a:t>
            </a:r>
          </a:p>
        </p:txBody>
      </p:sp>
      <p:sp>
        <p:nvSpPr>
          <p:cNvPr id="27" name="TextBox 26">
            <a:extLst>
              <a:ext uri="{FF2B5EF4-FFF2-40B4-BE49-F238E27FC236}">
                <a16:creationId xmlns:a16="http://schemas.microsoft.com/office/drawing/2014/main" id="{02DC8BE8-3FEA-F447-8555-178D75B40931}"/>
              </a:ext>
            </a:extLst>
          </p:cNvPr>
          <p:cNvSpPr txBox="1"/>
          <p:nvPr>
            <p:custDataLst>
              <p:tags r:id="rId26"/>
            </p:custDataLst>
          </p:nvPr>
        </p:nvSpPr>
        <p:spPr>
          <a:xfrm>
            <a:off x="10337800" y="4863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8" name="Rounded Rectangle 27">
            <a:extLst>
              <a:ext uri="{FF2B5EF4-FFF2-40B4-BE49-F238E27FC236}">
                <a16:creationId xmlns:a16="http://schemas.microsoft.com/office/drawing/2014/main" id="{4C3D4A12-E3E0-1548-9ED7-5FF00160E02F}"/>
              </a:ext>
            </a:extLst>
          </p:cNvPr>
          <p:cNvSpPr/>
          <p:nvPr>
            <p:custDataLst>
              <p:tags r:id="rId27"/>
            </p:custDataLst>
          </p:nvPr>
        </p:nvSpPr>
        <p:spPr>
          <a:xfrm>
            <a:off x="838200" y="5015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B64FD702-8CD0-CF4B-8345-E74F196A1470}"/>
              </a:ext>
            </a:extLst>
          </p:cNvPr>
          <p:cNvSpPr/>
          <p:nvPr>
            <p:custDataLst>
              <p:tags r:id="rId28"/>
            </p:custDataLst>
          </p:nvPr>
        </p:nvSpPr>
        <p:spPr>
          <a:xfrm>
            <a:off x="838200" y="5015744"/>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4444B28-6400-9446-9ECE-AD5B92F85C2F}"/>
              </a:ext>
            </a:extLst>
          </p:cNvPr>
          <p:cNvSpPr txBox="1"/>
          <p:nvPr>
            <p:custDataLst>
              <p:tags r:id="rId29"/>
            </p:custDataLst>
          </p:nvPr>
        </p:nvSpPr>
        <p:spPr>
          <a:xfrm>
            <a:off x="838200" y="5333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 I’m not sure</a:t>
            </a:r>
          </a:p>
        </p:txBody>
      </p:sp>
      <p:sp>
        <p:nvSpPr>
          <p:cNvPr id="31" name="TextBox 30">
            <a:extLst>
              <a:ext uri="{FF2B5EF4-FFF2-40B4-BE49-F238E27FC236}">
                <a16:creationId xmlns:a16="http://schemas.microsoft.com/office/drawing/2014/main" id="{8600AEC7-757E-3F4B-8A62-DBD431B498C7}"/>
              </a:ext>
            </a:extLst>
          </p:cNvPr>
          <p:cNvSpPr txBox="1"/>
          <p:nvPr>
            <p:custDataLst>
              <p:tags r:id="rId30"/>
            </p:custDataLst>
          </p:nvPr>
        </p:nvSpPr>
        <p:spPr>
          <a:xfrm>
            <a:off x="10337800" y="5498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2" name="Rounded Rectangle 31">
            <a:extLst>
              <a:ext uri="{FF2B5EF4-FFF2-40B4-BE49-F238E27FC236}">
                <a16:creationId xmlns:a16="http://schemas.microsoft.com/office/drawing/2014/main" id="{7EDA5B40-84DB-E740-ADA3-633E78D6F88E}"/>
              </a:ext>
            </a:extLst>
          </p:cNvPr>
          <p:cNvSpPr/>
          <p:nvPr>
            <p:custDataLst>
              <p:tags r:id="rId31"/>
            </p:custDataLst>
          </p:nvPr>
        </p:nvSpPr>
        <p:spPr>
          <a:xfrm>
            <a:off x="838200" y="5650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AE07FF63-CE0C-4F41-A1F5-92D48ECC58B0}"/>
              </a:ext>
            </a:extLst>
          </p:cNvPr>
          <p:cNvSpPr/>
          <p:nvPr>
            <p:custDataLst>
              <p:tags r:id="rId32"/>
            </p:custDataLst>
          </p:nvPr>
        </p:nvSpPr>
        <p:spPr>
          <a:xfrm>
            <a:off x="838200" y="565074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114A82E-B342-7649-9376-F880DE7C7877}"/>
              </a:ext>
            </a:extLst>
          </p:cNvPr>
          <p:cNvSpPr/>
          <p:nvPr>
            <p:custDataLst>
              <p:tags r:id="rId33"/>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5" name="Rectangle 34">
            <a:extLst>
              <a:ext uri="{FF2B5EF4-FFF2-40B4-BE49-F238E27FC236}">
                <a16:creationId xmlns:a16="http://schemas.microsoft.com/office/drawing/2014/main" id="{A3B015CA-0130-CD5B-F3D0-61B8DEE4585B}"/>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4"/>
            </p:custDataLst>
          </p:nvPr>
        </p:nvSpPr>
        <p:spPr>
          <a:xfrm>
            <a:off x="838200" y="586510"/>
            <a:ext cx="10515600" cy="1325563"/>
          </a:xfrm>
        </p:spPr>
        <p:txBody>
          <a:bodyPr>
            <a:normAutofit fontScale="90000"/>
          </a:bodyPr>
          <a:lstStyle/>
          <a:p>
            <a:r>
              <a:rPr lang="en-FI"/>
              <a:t>Based on current clinical trial data and your personal experience, how would you compare the global </a:t>
            </a:r>
            <a:r>
              <a:rPr lang="en-FI" u="heavy"/>
              <a:t>tolerability/toxicity </a:t>
            </a:r>
            <a:r>
              <a:rPr lang="en-FI"/>
              <a:t>of pirtobrutinib to that of ibrutinib, acalabrutinib and zanubrutinib for patients with relapsed/refractory CLL?</a:t>
            </a:r>
          </a:p>
        </p:txBody>
      </p:sp>
    </p:spTree>
    <p:custDataLst>
      <p:tags r:id="rId1"/>
    </p:custDataLst>
    <p:extLst>
      <p:ext uri="{BB962C8B-B14F-4D97-AF65-F5344CB8AC3E}">
        <p14:creationId xmlns:p14="http://schemas.microsoft.com/office/powerpoint/2010/main" val="2644972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12" name="Content Placeholder 11">
            <a:extLst>
              <a:ext uri="{FF2B5EF4-FFF2-40B4-BE49-F238E27FC236}">
                <a16:creationId xmlns:a16="http://schemas.microsoft.com/office/drawing/2014/main" id="{FDC905AE-2322-92C0-0D11-6EA37A6533A2}"/>
              </a:ext>
            </a:extLst>
          </p:cNvPr>
          <p:cNvSpPr>
            <a:spLocks noGrp="1"/>
          </p:cNvSpPr>
          <p:nvPr>
            <p:ph idx="48"/>
          </p:nvPr>
        </p:nvSpPr>
        <p:spPr/>
        <p:txBody>
          <a:bodyPr/>
          <a:lstStyle/>
          <a:p>
            <a:pPr>
              <a:lnSpc>
                <a:spcPts val="2000"/>
              </a:lnSpc>
            </a:pPr>
            <a:r>
              <a:rPr lang="en-US" sz="2000" dirty="0"/>
              <a:t>Acalabrutinib and </a:t>
            </a:r>
            <a:r>
              <a:rPr lang="en-US" sz="2000" dirty="0" err="1"/>
              <a:t>zanubrutinib</a:t>
            </a:r>
            <a:r>
              <a:rPr lang="en-US" sz="2000" dirty="0"/>
              <a:t> </a:t>
            </a:r>
            <a:br>
              <a:rPr lang="en-US" sz="2000" dirty="0"/>
            </a:br>
            <a:r>
              <a:rPr lang="en-US" sz="2000" dirty="0"/>
              <a:t>are the most efficacious</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2000"/>
              </a:lnSpc>
            </a:pPr>
            <a:r>
              <a:rPr lang="en-US" sz="2000" dirty="0"/>
              <a:t>There are not enough </a:t>
            </a:r>
            <a:br>
              <a:rPr lang="en-US" sz="2000" dirty="0"/>
            </a:br>
            <a:r>
              <a:rPr lang="en-US" sz="20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2000"/>
              </a:lnSpc>
            </a:pPr>
            <a:r>
              <a:rPr lang="en-US" sz="2000" dirty="0"/>
              <a:t>There are not enough </a:t>
            </a:r>
            <a:br>
              <a:rPr lang="en-US" sz="2000" dirty="0"/>
            </a:br>
            <a:r>
              <a:rPr lang="en-US" sz="20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2000"/>
              </a:lnSpc>
            </a:pPr>
            <a:r>
              <a:rPr lang="en-US" sz="2000" dirty="0"/>
              <a:t>There are not enough </a:t>
            </a:r>
            <a:br>
              <a:rPr lang="en-US" sz="2000" dirty="0"/>
            </a:br>
            <a:r>
              <a:rPr lang="en-US" sz="20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479377" y="0"/>
            <a:ext cx="10791876" cy="1196752"/>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D9EF1988-EB22-354F-AFC5-3D4C5A497D08}"/>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B5001071-36B3-814F-A064-7E30CE018383}"/>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17B2A7CF-71E7-E647-B6B9-5641D4E9363D}"/>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31381DE6-29F6-0A41-95F2-0B389B2B92CE}"/>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A4C9753-3B70-A84F-AD3C-D9A9F856103C}"/>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38CC9E8-295D-9B42-8B05-F9DE17F01EAD}"/>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E0D417-544D-C14A-9333-315E9D628EDB}"/>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485A8B0-EBAE-1D42-BA15-B7667645D95E}"/>
              </a:ext>
            </a:extLst>
          </p:cNvPr>
          <p:cNvSpPr txBox="1"/>
          <p:nvPr>
            <p:custDataLst>
              <p:tags r:id="rId10"/>
            </p:custDataLst>
          </p:nvPr>
        </p:nvSpPr>
        <p:spPr>
          <a:xfrm>
            <a:off x="838200" y="248888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a. I agree with this recommendation</a:t>
            </a:r>
          </a:p>
        </p:txBody>
      </p:sp>
      <p:sp>
        <p:nvSpPr>
          <p:cNvPr id="15" name="TextBox 14">
            <a:extLst>
              <a:ext uri="{FF2B5EF4-FFF2-40B4-BE49-F238E27FC236}">
                <a16:creationId xmlns:a16="http://schemas.microsoft.com/office/drawing/2014/main" id="{DAC0B0BB-E5E2-8245-84A3-968510099255}"/>
              </a:ext>
            </a:extLst>
          </p:cNvPr>
          <p:cNvSpPr txBox="1"/>
          <p:nvPr>
            <p:custDataLst>
              <p:tags r:id="rId11"/>
            </p:custDataLst>
          </p:nvPr>
        </p:nvSpPr>
        <p:spPr>
          <a:xfrm>
            <a:off x="838200" y="312388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I do not agree with the recommendation, but it is a valid option</a:t>
            </a:r>
          </a:p>
        </p:txBody>
      </p:sp>
      <p:sp>
        <p:nvSpPr>
          <p:cNvPr id="19" name="TextBox 18">
            <a:extLst>
              <a:ext uri="{FF2B5EF4-FFF2-40B4-BE49-F238E27FC236}">
                <a16:creationId xmlns:a16="http://schemas.microsoft.com/office/drawing/2014/main" id="{C89A9E8B-62F8-A14E-9967-C6C94BDE2B91}"/>
              </a:ext>
            </a:extLst>
          </p:cNvPr>
          <p:cNvSpPr txBox="1"/>
          <p:nvPr>
            <p:custDataLst>
              <p:tags r:id="rId12"/>
            </p:custDataLst>
          </p:nvPr>
        </p:nvSpPr>
        <p:spPr>
          <a:xfrm>
            <a:off x="838200" y="375888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I do not agree with this recommendation </a:t>
            </a:r>
          </a:p>
        </p:txBody>
      </p:sp>
      <p:sp>
        <p:nvSpPr>
          <p:cNvPr id="23" name="Rectangle 22">
            <a:extLst>
              <a:ext uri="{FF2B5EF4-FFF2-40B4-BE49-F238E27FC236}">
                <a16:creationId xmlns:a16="http://schemas.microsoft.com/office/drawing/2014/main" id="{85766609-0F88-DC4F-CC90-E5BF073015AD}"/>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3"/>
            </p:custDataLst>
          </p:nvPr>
        </p:nvSpPr>
        <p:spPr>
          <a:xfrm>
            <a:off x="838200" y="720725"/>
            <a:ext cx="10515600" cy="1325563"/>
          </a:xfrm>
        </p:spPr>
        <p:txBody>
          <a:bodyPr>
            <a:normAutofit fontScale="90000"/>
          </a:bodyPr>
          <a:lstStyle/>
          <a:p>
            <a:r>
              <a:rPr lang="en-FI"/>
              <a:t>An older patient with newly diagnosed CLL and a significant history of atrial fibrillation has come to you for a second opinion following the recommendation of first-line treatment with pirtobrutinib. How would you respond?</a:t>
            </a:r>
          </a:p>
        </p:txBody>
      </p:sp>
      <p:sp>
        <p:nvSpPr>
          <p:cNvPr id="12" name="Rectangle 11">
            <a:extLst>
              <a:ext uri="{FF2B5EF4-FFF2-40B4-BE49-F238E27FC236}">
                <a16:creationId xmlns:a16="http://schemas.microsoft.com/office/drawing/2014/main" id="{5F74459F-93B2-337D-D399-CD5CD97E012A}"/>
              </a:ext>
            </a:extLst>
          </p:cNvPr>
          <p:cNvSpPr/>
          <p:nvPr/>
        </p:nvSpPr>
        <p:spPr>
          <a:xfrm>
            <a:off x="0" y="6492874"/>
            <a:ext cx="9260041" cy="21520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7BE2A7B-BAD5-1F65-F421-622ABB345E2F}"/>
              </a:ext>
            </a:extLst>
          </p:cNvPr>
          <p:cNvSpPr/>
          <p:nvPr/>
        </p:nvSpPr>
        <p:spPr>
          <a:xfrm>
            <a:off x="0" y="6492874"/>
            <a:ext cx="9260041" cy="21520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907632E-A3F8-9AA1-223B-425E2CE770E4}"/>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555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1000"/>
                                        <p:tgtEl>
                                          <p:spTgt spid="13"/>
                                        </p:tgtEl>
                                        <p:attrNameLst>
                                          <p:attrName>ppt_x</p:attrName>
                                        </p:attrNameLst>
                                      </p:cBhvr>
                                      <p:tavLst>
                                        <p:tav tm="0">
                                          <p:val>
                                            <p:strVal val="ppt_x"/>
                                          </p:val>
                                        </p:tav>
                                        <p:tav tm="100000">
                                          <p:val>
                                            <p:strVal val="0-ppt_w/2"/>
                                          </p:val>
                                        </p:tav>
                                      </p:tavLst>
                                    </p:anim>
                                    <p:anim calcmode="lin" valueType="num">
                                      <p:cBhvr additive="base">
                                        <p:cTn id="7" dur="21000"/>
                                        <p:tgtEl>
                                          <p:spTgt spid="13"/>
                                        </p:tgtEl>
                                        <p:attrNameLst>
                                          <p:attrName>ppt_y</p:attrName>
                                        </p:attrNameLst>
                                      </p:cBhvr>
                                      <p:tavLst>
                                        <p:tav tm="0">
                                          <p:val>
                                            <p:strVal val="ppt_y"/>
                                          </p:val>
                                        </p:tav>
                                        <p:tav tm="100000">
                                          <p:val>
                                            <p:strVal val="ppt_y"/>
                                          </p:val>
                                        </p:tav>
                                      </p:tavLst>
                                    </p:anim>
                                    <p:set>
                                      <p:cBhvr>
                                        <p:cTn id="8" dur="1" fill="hold">
                                          <p:stCondLst>
                                            <p:cond delay="20999"/>
                                          </p:stCondLst>
                                        </p:cTn>
                                        <p:tgtEl>
                                          <p:spTgt spid="13"/>
                                        </p:tgtEl>
                                        <p:attrNameLst>
                                          <p:attrName>style.visibility</p:attrName>
                                        </p:attrNameLst>
                                      </p:cBhvr>
                                      <p:to>
                                        <p:strVal val="hidden"/>
                                      </p:to>
                                    </p:set>
                                  </p:childTnLst>
                                </p:cTn>
                              </p:par>
                            </p:childTnLst>
                          </p:cTn>
                        </p:par>
                        <p:par>
                          <p:cTn id="9" fill="hold">
                            <p:stCondLst>
                              <p:cond delay="21000"/>
                            </p:stCondLst>
                            <p:childTnLst>
                              <p:par>
                                <p:cTn id="10" presetID="10" presetClass="exit" presetSubtype="0" fill="remove" grpId="0"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02BCFAB3-8C16-3E44-A878-A3F9579C0B06}"/>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5" name="Rounded Rectangle 4">
            <a:extLst>
              <a:ext uri="{FF2B5EF4-FFF2-40B4-BE49-F238E27FC236}">
                <a16:creationId xmlns:a16="http://schemas.microsoft.com/office/drawing/2014/main" id="{116F555E-326B-3447-BC32-C5BA15624020}"/>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Showing Results</a:t>
            </a:r>
          </a:p>
        </p:txBody>
      </p:sp>
      <p:sp>
        <p:nvSpPr>
          <p:cNvPr id="6" name="Snip Same Side Corner Rectangle 5">
            <a:extLst>
              <a:ext uri="{FF2B5EF4-FFF2-40B4-BE49-F238E27FC236}">
                <a16:creationId xmlns:a16="http://schemas.microsoft.com/office/drawing/2014/main" id="{485C8CB0-D9C3-C440-ADD8-7888B0A096A3}"/>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9E0B6BB-2D77-914B-A921-700443456A51}"/>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043054F-31AF-0C49-940B-177C968EDC14}"/>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FD3FF1D-9794-7C4A-8ED0-CE55E1E12A66}"/>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DFE5D81-16FB-9641-91EF-EBAF06E0B55E}"/>
              </a:ext>
            </a:extLst>
          </p:cNvPr>
          <p:cNvSpPr txBox="1"/>
          <p:nvPr>
            <p:custDataLst>
              <p:tags r:id="rId9"/>
            </p:custDataLst>
          </p:nvPr>
        </p:nvSpPr>
        <p:spPr>
          <a:xfrm>
            <a:off x="838200" y="2478053"/>
            <a:ext cx="10515600" cy="317500"/>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 I agree with this recommendation</a:t>
            </a:r>
          </a:p>
        </p:txBody>
      </p:sp>
      <p:sp>
        <p:nvSpPr>
          <p:cNvPr id="11" name="TextBox 10">
            <a:extLst>
              <a:ext uri="{FF2B5EF4-FFF2-40B4-BE49-F238E27FC236}">
                <a16:creationId xmlns:a16="http://schemas.microsoft.com/office/drawing/2014/main" id="{F189F340-CDCA-DF44-A3B5-0558FA881BA8}"/>
              </a:ext>
            </a:extLst>
          </p:cNvPr>
          <p:cNvSpPr txBox="1"/>
          <p:nvPr>
            <p:custDataLst>
              <p:tags r:id="rId10"/>
            </p:custDataLst>
          </p:nvPr>
        </p:nvSpPr>
        <p:spPr>
          <a:xfrm>
            <a:off x="10337800" y="264315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12" name="Rounded Rectangle 11">
            <a:extLst>
              <a:ext uri="{FF2B5EF4-FFF2-40B4-BE49-F238E27FC236}">
                <a16:creationId xmlns:a16="http://schemas.microsoft.com/office/drawing/2014/main" id="{6F8767B0-13CD-C24F-BC65-415851B6EA9E}"/>
              </a:ext>
            </a:extLst>
          </p:cNvPr>
          <p:cNvSpPr/>
          <p:nvPr>
            <p:custDataLst>
              <p:tags r:id="rId11"/>
            </p:custDataLst>
          </p:nvPr>
        </p:nvSpPr>
        <p:spPr>
          <a:xfrm>
            <a:off x="838200" y="279555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EE6F1066-C4EF-2F42-8FE1-53C59C345DF3}"/>
              </a:ext>
            </a:extLst>
          </p:cNvPr>
          <p:cNvSpPr/>
          <p:nvPr>
            <p:custDataLst>
              <p:tags r:id="rId12"/>
            </p:custDataLst>
          </p:nvPr>
        </p:nvSpPr>
        <p:spPr>
          <a:xfrm>
            <a:off x="838200" y="2795553"/>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258F932-416B-7F42-BDBB-AB4C35B3C5EE}"/>
              </a:ext>
            </a:extLst>
          </p:cNvPr>
          <p:cNvSpPr txBox="1"/>
          <p:nvPr>
            <p:custDataLst>
              <p:tags r:id="rId13"/>
            </p:custDataLst>
          </p:nvPr>
        </p:nvSpPr>
        <p:spPr>
          <a:xfrm>
            <a:off x="838200" y="3113053"/>
            <a:ext cx="10515600" cy="317500"/>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 I do not agree with the recommendation, but it is a valid option</a:t>
            </a:r>
          </a:p>
        </p:txBody>
      </p:sp>
      <p:sp>
        <p:nvSpPr>
          <p:cNvPr id="15" name="TextBox 14">
            <a:extLst>
              <a:ext uri="{FF2B5EF4-FFF2-40B4-BE49-F238E27FC236}">
                <a16:creationId xmlns:a16="http://schemas.microsoft.com/office/drawing/2014/main" id="{E617042B-3231-924A-BE87-8DE2273005F5}"/>
              </a:ext>
            </a:extLst>
          </p:cNvPr>
          <p:cNvSpPr txBox="1"/>
          <p:nvPr>
            <p:custDataLst>
              <p:tags r:id="rId14"/>
            </p:custDataLst>
          </p:nvPr>
        </p:nvSpPr>
        <p:spPr>
          <a:xfrm>
            <a:off x="10337800" y="327815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16" name="Rounded Rectangle 15">
            <a:extLst>
              <a:ext uri="{FF2B5EF4-FFF2-40B4-BE49-F238E27FC236}">
                <a16:creationId xmlns:a16="http://schemas.microsoft.com/office/drawing/2014/main" id="{BE9ED5AF-7E43-6747-B81E-3AA725A61B90}"/>
              </a:ext>
            </a:extLst>
          </p:cNvPr>
          <p:cNvSpPr/>
          <p:nvPr>
            <p:custDataLst>
              <p:tags r:id="rId15"/>
            </p:custDataLst>
          </p:nvPr>
        </p:nvSpPr>
        <p:spPr>
          <a:xfrm>
            <a:off x="838200" y="343055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42597B25-9F8C-2C48-B9EE-492285811BBF}"/>
              </a:ext>
            </a:extLst>
          </p:cNvPr>
          <p:cNvSpPr/>
          <p:nvPr>
            <p:custDataLst>
              <p:tags r:id="rId16"/>
            </p:custDataLst>
          </p:nvPr>
        </p:nvSpPr>
        <p:spPr>
          <a:xfrm>
            <a:off x="838200" y="3430553"/>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9E5931-D0BD-084E-846D-4CEB11F1882F}"/>
              </a:ext>
            </a:extLst>
          </p:cNvPr>
          <p:cNvSpPr txBox="1"/>
          <p:nvPr>
            <p:custDataLst>
              <p:tags r:id="rId17"/>
            </p:custDataLst>
          </p:nvPr>
        </p:nvSpPr>
        <p:spPr>
          <a:xfrm>
            <a:off x="838200" y="3748053"/>
            <a:ext cx="10515600" cy="317500"/>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 I do not agree with this recommendation </a:t>
            </a:r>
          </a:p>
        </p:txBody>
      </p:sp>
      <p:sp>
        <p:nvSpPr>
          <p:cNvPr id="19" name="TextBox 18">
            <a:extLst>
              <a:ext uri="{FF2B5EF4-FFF2-40B4-BE49-F238E27FC236}">
                <a16:creationId xmlns:a16="http://schemas.microsoft.com/office/drawing/2014/main" id="{781993D5-B49F-424A-B560-F2D95143688B}"/>
              </a:ext>
            </a:extLst>
          </p:cNvPr>
          <p:cNvSpPr txBox="1"/>
          <p:nvPr>
            <p:custDataLst>
              <p:tags r:id="rId18"/>
            </p:custDataLst>
          </p:nvPr>
        </p:nvSpPr>
        <p:spPr>
          <a:xfrm>
            <a:off x="10337800" y="391315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7533FF58-036B-1242-AC58-8FA9E947221F}"/>
              </a:ext>
            </a:extLst>
          </p:cNvPr>
          <p:cNvSpPr/>
          <p:nvPr>
            <p:custDataLst>
              <p:tags r:id="rId19"/>
            </p:custDataLst>
          </p:nvPr>
        </p:nvSpPr>
        <p:spPr>
          <a:xfrm>
            <a:off x="838200" y="406555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29645F37-15FA-0A4E-94D7-FB5001E55815}"/>
              </a:ext>
            </a:extLst>
          </p:cNvPr>
          <p:cNvSpPr/>
          <p:nvPr>
            <p:custDataLst>
              <p:tags r:id="rId20"/>
            </p:custDataLst>
          </p:nvPr>
        </p:nvSpPr>
        <p:spPr>
          <a:xfrm>
            <a:off x="838200" y="406555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006CA0A-C9AC-204C-BE81-390D699C84CB}"/>
              </a:ext>
            </a:extLst>
          </p:cNvPr>
          <p:cNvSpPr/>
          <p:nvPr>
            <p:custDataLst>
              <p:tags r:id="rId21"/>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23" name="Rectangle 22">
            <a:extLst>
              <a:ext uri="{FF2B5EF4-FFF2-40B4-BE49-F238E27FC236}">
                <a16:creationId xmlns:a16="http://schemas.microsoft.com/office/drawing/2014/main" id="{980E7C1B-7D4E-F1B4-54E1-4445EE5DC791}"/>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2"/>
            </p:custDataLst>
          </p:nvPr>
        </p:nvSpPr>
        <p:spPr>
          <a:xfrm>
            <a:off x="838200" y="684640"/>
            <a:ext cx="10515600" cy="1325563"/>
          </a:xfrm>
        </p:spPr>
        <p:txBody>
          <a:bodyPr>
            <a:normAutofit fontScale="90000"/>
          </a:bodyPr>
          <a:lstStyle/>
          <a:p>
            <a:r>
              <a:rPr lang="en-FI"/>
              <a:t>An older patient with newly diagnosed CLL and a significant history of atrial fibrillation has come to you for a second opinion following the recommendation of first-line treatment with pirtobrutinib. How would you respond?</a:t>
            </a:r>
          </a:p>
        </p:txBody>
      </p:sp>
    </p:spTree>
    <p:custDataLst>
      <p:tags r:id="rId1"/>
    </p:custDataLst>
    <p:extLst>
      <p:ext uri="{BB962C8B-B14F-4D97-AF65-F5344CB8AC3E}">
        <p14:creationId xmlns:p14="http://schemas.microsoft.com/office/powerpoint/2010/main" val="151113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a:xfrm>
            <a:off x="551385" y="0"/>
            <a:ext cx="10513167" cy="1023414"/>
          </a:xfrm>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Scarfò</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B</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ruton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tyrosine kinase (BTK) degrader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BGB-16673</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(pts) with relapsed or refractory (R/R) CLL/SLL: Results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S158.</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688399"/>
            <a:ext cx="10515600" cy="1325563"/>
          </a:xfrm>
        </p:spPr>
        <p:txBody>
          <a:bodyPr>
            <a:normAutofit fontScale="90000"/>
          </a:bodyPr>
          <a:lstStyle/>
          <a:p>
            <a:r>
              <a:rPr lang="en-FI"/>
              <a:t>At what point in the treatment course are you referring patients with multiregimen-relapsed CLL for consultation regarding chimeric antigen receptor (CAR) T-cell therapy?</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a:xfrm>
            <a:off x="838200" y="2144684"/>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F9A3C916-1FC5-F241-B887-63D6876361EB}"/>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2/2</a:t>
            </a:r>
          </a:p>
        </p:txBody>
      </p:sp>
      <p:sp>
        <p:nvSpPr>
          <p:cNvPr id="5" name="Rounded Rectangle 4">
            <a:extLst>
              <a:ext uri="{FF2B5EF4-FFF2-40B4-BE49-F238E27FC236}">
                <a16:creationId xmlns:a16="http://schemas.microsoft.com/office/drawing/2014/main" id="{EC67BCA8-B4C0-C44D-BC5B-23E44903E087}"/>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B2AEB908-99A9-6D4C-89C3-0F536B594EA4}"/>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C398F5A3-58AB-654A-B536-79AF907CCAE0}"/>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D463A49C-C591-1E4C-947A-0193FE8EAA05}"/>
              </a:ext>
            </a:extLst>
          </p:cNvPr>
          <p:cNvSpPr/>
          <p:nvPr>
            <p:custDataLst>
              <p:tags r:id="rId8"/>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FC750FF-4613-3645-A7ED-FF5B0E2E8C8D}"/>
              </a:ext>
            </a:extLst>
          </p:cNvPr>
          <p:cNvSpPr txBox="1"/>
          <p:nvPr>
            <p:custDataLst>
              <p:tags r:id="rId9"/>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2AC27EE-DA5D-2B4D-BBCF-729FCD9A4D7F}"/>
              </a:ext>
            </a:extLst>
          </p:cNvPr>
          <p:cNvSpPr txBox="1"/>
          <p:nvPr>
            <p:custDataLst>
              <p:tags r:id="rId10"/>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6CFDC22-B26C-3148-9E9C-A83FE1EFD217}"/>
              </a:ext>
            </a:extLst>
          </p:cNvPr>
          <p:cNvSpPr txBox="1"/>
          <p:nvPr>
            <p:custDataLst>
              <p:tags r:id="rId11"/>
            </p:custDataLst>
          </p:nvPr>
        </p:nvSpPr>
        <p:spPr>
          <a:xfrm>
            <a:off x="838200" y="2441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At first relapse</a:t>
            </a:r>
          </a:p>
        </p:txBody>
      </p:sp>
      <p:sp>
        <p:nvSpPr>
          <p:cNvPr id="15" name="TextBox 14">
            <a:extLst>
              <a:ext uri="{FF2B5EF4-FFF2-40B4-BE49-F238E27FC236}">
                <a16:creationId xmlns:a16="http://schemas.microsoft.com/office/drawing/2014/main" id="{67008CCD-0B9C-A444-AC25-D1279317730A}"/>
              </a:ext>
            </a:extLst>
          </p:cNvPr>
          <p:cNvSpPr txBox="1"/>
          <p:nvPr>
            <p:custDataLst>
              <p:tags r:id="rId12"/>
            </p:custDataLst>
          </p:nvPr>
        </p:nvSpPr>
        <p:spPr>
          <a:xfrm>
            <a:off x="838200" y="3076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At second relapse</a:t>
            </a:r>
          </a:p>
        </p:txBody>
      </p:sp>
      <p:sp>
        <p:nvSpPr>
          <p:cNvPr id="19" name="TextBox 18">
            <a:extLst>
              <a:ext uri="{FF2B5EF4-FFF2-40B4-BE49-F238E27FC236}">
                <a16:creationId xmlns:a16="http://schemas.microsoft.com/office/drawing/2014/main" id="{E4231489-8C6A-FC43-9F90-1D1DC7C8165D}"/>
              </a:ext>
            </a:extLst>
          </p:cNvPr>
          <p:cNvSpPr txBox="1"/>
          <p:nvPr>
            <p:custDataLst>
              <p:tags r:id="rId13"/>
            </p:custDataLst>
          </p:nvPr>
        </p:nvSpPr>
        <p:spPr>
          <a:xfrm>
            <a:off x="838200" y="3711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At third relapse</a:t>
            </a:r>
          </a:p>
        </p:txBody>
      </p:sp>
      <p:sp>
        <p:nvSpPr>
          <p:cNvPr id="23" name="TextBox 22">
            <a:extLst>
              <a:ext uri="{FF2B5EF4-FFF2-40B4-BE49-F238E27FC236}">
                <a16:creationId xmlns:a16="http://schemas.microsoft.com/office/drawing/2014/main" id="{25A3DA7B-7E75-9D4A-99D6-699C1A5FF5AC}"/>
              </a:ext>
            </a:extLst>
          </p:cNvPr>
          <p:cNvSpPr txBox="1"/>
          <p:nvPr>
            <p:custDataLst>
              <p:tags r:id="rId14"/>
            </p:custDataLst>
          </p:nvPr>
        </p:nvSpPr>
        <p:spPr>
          <a:xfrm>
            <a:off x="838200" y="4346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After third relapse</a:t>
            </a:r>
          </a:p>
        </p:txBody>
      </p:sp>
      <p:sp>
        <p:nvSpPr>
          <p:cNvPr id="27" name="TextBox 26">
            <a:extLst>
              <a:ext uri="{FF2B5EF4-FFF2-40B4-BE49-F238E27FC236}">
                <a16:creationId xmlns:a16="http://schemas.microsoft.com/office/drawing/2014/main" id="{C2AAA84C-17AA-7D42-B869-0B08AA44EC94}"/>
              </a:ext>
            </a:extLst>
          </p:cNvPr>
          <p:cNvSpPr txBox="1"/>
          <p:nvPr>
            <p:custDataLst>
              <p:tags r:id="rId15"/>
            </p:custDataLst>
          </p:nvPr>
        </p:nvSpPr>
        <p:spPr>
          <a:xfrm>
            <a:off x="838200" y="4981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I am not referring patients with CLL for CAR T-cell therapy</a:t>
            </a:r>
          </a:p>
        </p:txBody>
      </p:sp>
      <p:sp>
        <p:nvSpPr>
          <p:cNvPr id="31" name="TextBox 30">
            <a:extLst>
              <a:ext uri="{FF2B5EF4-FFF2-40B4-BE49-F238E27FC236}">
                <a16:creationId xmlns:a16="http://schemas.microsoft.com/office/drawing/2014/main" id="{1F7AB9FC-F950-FB43-98B8-102A9D1AE245}"/>
              </a:ext>
            </a:extLst>
          </p:cNvPr>
          <p:cNvSpPr txBox="1"/>
          <p:nvPr>
            <p:custDataLst>
              <p:tags r:id="rId16"/>
            </p:custDataLst>
          </p:nvPr>
        </p:nvSpPr>
        <p:spPr>
          <a:xfrm>
            <a:off x="838200" y="5616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f. I’m not sure</a:t>
            </a:r>
          </a:p>
        </p:txBody>
      </p:sp>
      <p:sp>
        <p:nvSpPr>
          <p:cNvPr id="35" name="Rectangle 34">
            <a:extLst>
              <a:ext uri="{FF2B5EF4-FFF2-40B4-BE49-F238E27FC236}">
                <a16:creationId xmlns:a16="http://schemas.microsoft.com/office/drawing/2014/main" id="{E2124A8F-9D48-C26C-FA2F-6D904DF28ECF}"/>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DCCEDCD-244F-BB98-ADC2-0FB53F45405D}"/>
              </a:ext>
            </a:extLst>
          </p:cNvPr>
          <p:cNvSpPr/>
          <p:nvPr/>
        </p:nvSpPr>
        <p:spPr>
          <a:xfrm>
            <a:off x="0" y="6492874"/>
            <a:ext cx="9260041" cy="21520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5D1ACCD-58D9-5B05-E239-B3823CD01478}"/>
              </a:ext>
            </a:extLst>
          </p:cNvPr>
          <p:cNvSpPr/>
          <p:nvPr/>
        </p:nvSpPr>
        <p:spPr>
          <a:xfrm>
            <a:off x="0" y="6492874"/>
            <a:ext cx="9260041" cy="21520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C17F480-A195-D2C1-4049-3A99BCDD8F26}"/>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1980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21000"/>
                                        <p:tgtEl>
                                          <p:spTgt spid="13"/>
                                        </p:tgtEl>
                                        <p:attrNameLst>
                                          <p:attrName>ppt_x</p:attrName>
                                        </p:attrNameLst>
                                      </p:cBhvr>
                                      <p:tavLst>
                                        <p:tav tm="0">
                                          <p:val>
                                            <p:strVal val="ppt_x"/>
                                          </p:val>
                                        </p:tav>
                                        <p:tav tm="100000">
                                          <p:val>
                                            <p:strVal val="0-ppt_w/2"/>
                                          </p:val>
                                        </p:tav>
                                      </p:tavLst>
                                    </p:anim>
                                    <p:anim calcmode="lin" valueType="num">
                                      <p:cBhvr additive="base">
                                        <p:cTn id="7" dur="21000"/>
                                        <p:tgtEl>
                                          <p:spTgt spid="13"/>
                                        </p:tgtEl>
                                        <p:attrNameLst>
                                          <p:attrName>ppt_y</p:attrName>
                                        </p:attrNameLst>
                                      </p:cBhvr>
                                      <p:tavLst>
                                        <p:tav tm="0">
                                          <p:val>
                                            <p:strVal val="ppt_y"/>
                                          </p:val>
                                        </p:tav>
                                        <p:tav tm="100000">
                                          <p:val>
                                            <p:strVal val="ppt_y"/>
                                          </p:val>
                                        </p:tav>
                                      </p:tavLst>
                                    </p:anim>
                                    <p:set>
                                      <p:cBhvr>
                                        <p:cTn id="8" dur="1" fill="hold">
                                          <p:stCondLst>
                                            <p:cond delay="20999"/>
                                          </p:stCondLst>
                                        </p:cTn>
                                        <p:tgtEl>
                                          <p:spTgt spid="13"/>
                                        </p:tgtEl>
                                        <p:attrNameLst>
                                          <p:attrName>style.visibility</p:attrName>
                                        </p:attrNameLst>
                                      </p:cBhvr>
                                      <p:to>
                                        <p:strVal val="hidden"/>
                                      </p:to>
                                    </p:set>
                                  </p:childTnLst>
                                </p:cTn>
                              </p:par>
                            </p:childTnLst>
                          </p:cTn>
                        </p:par>
                        <p:par>
                          <p:cTn id="9" fill="hold">
                            <p:stCondLst>
                              <p:cond delay="21000"/>
                            </p:stCondLst>
                            <p:childTnLst>
                              <p:par>
                                <p:cTn id="10" presetID="10" presetClass="exit" presetSubtype="0" fill="remove" grpId="0"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2144684"/>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0335E47D-D08C-724C-8B67-CE71D0022E8B}"/>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2/2</a:t>
            </a:r>
          </a:p>
        </p:txBody>
      </p:sp>
      <p:sp>
        <p:nvSpPr>
          <p:cNvPr id="5" name="Rounded Rectangle 4">
            <a:extLst>
              <a:ext uri="{FF2B5EF4-FFF2-40B4-BE49-F238E27FC236}">
                <a16:creationId xmlns:a16="http://schemas.microsoft.com/office/drawing/2014/main" id="{2BB1A766-ED6C-0C45-B11D-8E9712B337A9}"/>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Showing Results</a:t>
            </a:r>
          </a:p>
        </p:txBody>
      </p:sp>
      <p:sp>
        <p:nvSpPr>
          <p:cNvPr id="6" name="Snip Same Side Corner Rectangle 5">
            <a:extLst>
              <a:ext uri="{FF2B5EF4-FFF2-40B4-BE49-F238E27FC236}">
                <a16:creationId xmlns:a16="http://schemas.microsoft.com/office/drawing/2014/main" id="{AA8B9E5D-3D4A-8647-9204-729F4FD91743}"/>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EA5FAA4-F326-B344-853D-267D3594FD24}"/>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36394A1-A507-8A4D-B78F-A92D5438D0F8}"/>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DEEC05E-8A34-BE47-9388-86097A119951}"/>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499-847-075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5E4608-0F07-674A-9510-27A8DBACF606}"/>
              </a:ext>
            </a:extLst>
          </p:cNvPr>
          <p:cNvSpPr txBox="1"/>
          <p:nvPr>
            <p:custDataLst>
              <p:tags r:id="rId9"/>
            </p:custDataLst>
          </p:nvPr>
        </p:nvSpPr>
        <p:spPr>
          <a:xfrm>
            <a:off x="838200" y="2144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 At first relapse</a:t>
            </a:r>
          </a:p>
        </p:txBody>
      </p:sp>
      <p:sp>
        <p:nvSpPr>
          <p:cNvPr id="11" name="TextBox 10">
            <a:extLst>
              <a:ext uri="{FF2B5EF4-FFF2-40B4-BE49-F238E27FC236}">
                <a16:creationId xmlns:a16="http://schemas.microsoft.com/office/drawing/2014/main" id="{8BE4AC3D-A694-2647-81F1-9BAA4B85A1BE}"/>
              </a:ext>
            </a:extLst>
          </p:cNvPr>
          <p:cNvSpPr txBox="1"/>
          <p:nvPr>
            <p:custDataLst>
              <p:tags r:id="rId10"/>
            </p:custDataLst>
          </p:nvPr>
        </p:nvSpPr>
        <p:spPr>
          <a:xfrm>
            <a:off x="10337800" y="2309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07FD7821-A380-1B43-82B8-FFC197F94C98}"/>
              </a:ext>
            </a:extLst>
          </p:cNvPr>
          <p:cNvSpPr/>
          <p:nvPr>
            <p:custDataLst>
              <p:tags r:id="rId11"/>
            </p:custDataLst>
          </p:nvPr>
        </p:nvSpPr>
        <p:spPr>
          <a:xfrm>
            <a:off x="838200" y="2462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17B49237-5764-CC41-A764-CBB42A30EF86}"/>
              </a:ext>
            </a:extLst>
          </p:cNvPr>
          <p:cNvSpPr/>
          <p:nvPr>
            <p:custDataLst>
              <p:tags r:id="rId12"/>
            </p:custDataLst>
          </p:nvPr>
        </p:nvSpPr>
        <p:spPr>
          <a:xfrm>
            <a:off x="838200" y="246218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281C77C-F74A-E448-A220-8F41D632D31B}"/>
              </a:ext>
            </a:extLst>
          </p:cNvPr>
          <p:cNvSpPr txBox="1"/>
          <p:nvPr>
            <p:custDataLst>
              <p:tags r:id="rId13"/>
            </p:custDataLst>
          </p:nvPr>
        </p:nvSpPr>
        <p:spPr>
          <a:xfrm>
            <a:off x="838200" y="2779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At second relapse</a:t>
            </a:r>
          </a:p>
        </p:txBody>
      </p:sp>
      <p:sp>
        <p:nvSpPr>
          <p:cNvPr id="15" name="TextBox 14">
            <a:extLst>
              <a:ext uri="{FF2B5EF4-FFF2-40B4-BE49-F238E27FC236}">
                <a16:creationId xmlns:a16="http://schemas.microsoft.com/office/drawing/2014/main" id="{61AF0B48-ECA2-F04B-98C6-23E95D621801}"/>
              </a:ext>
            </a:extLst>
          </p:cNvPr>
          <p:cNvSpPr txBox="1"/>
          <p:nvPr>
            <p:custDataLst>
              <p:tags r:id="rId14"/>
            </p:custDataLst>
          </p:nvPr>
        </p:nvSpPr>
        <p:spPr>
          <a:xfrm>
            <a:off x="10337800" y="2944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16" name="Rounded Rectangle 15">
            <a:extLst>
              <a:ext uri="{FF2B5EF4-FFF2-40B4-BE49-F238E27FC236}">
                <a16:creationId xmlns:a16="http://schemas.microsoft.com/office/drawing/2014/main" id="{24313119-F385-3D46-BC98-683F55F55B37}"/>
              </a:ext>
            </a:extLst>
          </p:cNvPr>
          <p:cNvSpPr/>
          <p:nvPr>
            <p:custDataLst>
              <p:tags r:id="rId15"/>
            </p:custDataLst>
          </p:nvPr>
        </p:nvSpPr>
        <p:spPr>
          <a:xfrm>
            <a:off x="838200" y="3097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7B246844-8D5B-8648-BECF-539D1E7C8AEF}"/>
              </a:ext>
            </a:extLst>
          </p:cNvPr>
          <p:cNvSpPr/>
          <p:nvPr>
            <p:custDataLst>
              <p:tags r:id="rId16"/>
            </p:custDataLst>
          </p:nvPr>
        </p:nvSpPr>
        <p:spPr>
          <a:xfrm>
            <a:off x="838200" y="3097184"/>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9ECE783-0A61-374F-B282-2015B57E082F}"/>
              </a:ext>
            </a:extLst>
          </p:cNvPr>
          <p:cNvSpPr txBox="1"/>
          <p:nvPr>
            <p:custDataLst>
              <p:tags r:id="rId17"/>
            </p:custDataLst>
          </p:nvPr>
        </p:nvSpPr>
        <p:spPr>
          <a:xfrm>
            <a:off x="838200" y="3414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At third relapse</a:t>
            </a:r>
          </a:p>
        </p:txBody>
      </p:sp>
      <p:sp>
        <p:nvSpPr>
          <p:cNvPr id="19" name="TextBox 18">
            <a:extLst>
              <a:ext uri="{FF2B5EF4-FFF2-40B4-BE49-F238E27FC236}">
                <a16:creationId xmlns:a16="http://schemas.microsoft.com/office/drawing/2014/main" id="{F7615CEA-F505-1D46-957C-42803F82F30F}"/>
              </a:ext>
            </a:extLst>
          </p:cNvPr>
          <p:cNvSpPr txBox="1"/>
          <p:nvPr>
            <p:custDataLst>
              <p:tags r:id="rId18"/>
            </p:custDataLst>
          </p:nvPr>
        </p:nvSpPr>
        <p:spPr>
          <a:xfrm>
            <a:off x="10337800" y="3579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8CEBAE08-D311-6B4C-AF47-FA850F898222}"/>
              </a:ext>
            </a:extLst>
          </p:cNvPr>
          <p:cNvSpPr/>
          <p:nvPr>
            <p:custDataLst>
              <p:tags r:id="rId19"/>
            </p:custDataLst>
          </p:nvPr>
        </p:nvSpPr>
        <p:spPr>
          <a:xfrm>
            <a:off x="838200" y="3732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665C6B0C-431E-C549-9984-6B31DE3D968C}"/>
              </a:ext>
            </a:extLst>
          </p:cNvPr>
          <p:cNvSpPr/>
          <p:nvPr>
            <p:custDataLst>
              <p:tags r:id="rId20"/>
            </p:custDataLst>
          </p:nvPr>
        </p:nvSpPr>
        <p:spPr>
          <a:xfrm>
            <a:off x="838200" y="373218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67B5B54-050E-B143-B517-14CEF24B87D1}"/>
              </a:ext>
            </a:extLst>
          </p:cNvPr>
          <p:cNvSpPr txBox="1"/>
          <p:nvPr>
            <p:custDataLst>
              <p:tags r:id="rId21"/>
            </p:custDataLst>
          </p:nvPr>
        </p:nvSpPr>
        <p:spPr>
          <a:xfrm>
            <a:off x="838200" y="4049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After third relapse</a:t>
            </a:r>
          </a:p>
        </p:txBody>
      </p:sp>
      <p:sp>
        <p:nvSpPr>
          <p:cNvPr id="23" name="TextBox 22">
            <a:extLst>
              <a:ext uri="{FF2B5EF4-FFF2-40B4-BE49-F238E27FC236}">
                <a16:creationId xmlns:a16="http://schemas.microsoft.com/office/drawing/2014/main" id="{79A8110B-972A-9248-A501-FD8818979C5B}"/>
              </a:ext>
            </a:extLst>
          </p:cNvPr>
          <p:cNvSpPr txBox="1"/>
          <p:nvPr>
            <p:custDataLst>
              <p:tags r:id="rId22"/>
            </p:custDataLst>
          </p:nvPr>
        </p:nvSpPr>
        <p:spPr>
          <a:xfrm>
            <a:off x="10337800" y="4214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4" name="Rounded Rectangle 23">
            <a:extLst>
              <a:ext uri="{FF2B5EF4-FFF2-40B4-BE49-F238E27FC236}">
                <a16:creationId xmlns:a16="http://schemas.microsoft.com/office/drawing/2014/main" id="{DE0467B4-0049-7942-A2E2-09870A95F503}"/>
              </a:ext>
            </a:extLst>
          </p:cNvPr>
          <p:cNvSpPr/>
          <p:nvPr>
            <p:custDataLst>
              <p:tags r:id="rId23"/>
            </p:custDataLst>
          </p:nvPr>
        </p:nvSpPr>
        <p:spPr>
          <a:xfrm>
            <a:off x="838200" y="4367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C4F38E38-DE05-D847-AB81-24ECDF54F4B0}"/>
              </a:ext>
            </a:extLst>
          </p:cNvPr>
          <p:cNvSpPr/>
          <p:nvPr>
            <p:custDataLst>
              <p:tags r:id="rId24"/>
            </p:custDataLst>
          </p:nvPr>
        </p:nvSpPr>
        <p:spPr>
          <a:xfrm>
            <a:off x="838200" y="4367184"/>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FB51D60-4DFC-D742-A5DD-E2961A098C50}"/>
              </a:ext>
            </a:extLst>
          </p:cNvPr>
          <p:cNvSpPr txBox="1"/>
          <p:nvPr>
            <p:custDataLst>
              <p:tags r:id="rId25"/>
            </p:custDataLst>
          </p:nvPr>
        </p:nvSpPr>
        <p:spPr>
          <a:xfrm>
            <a:off x="838200" y="4684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I am not referring patients with CLL for CAR T-cell therapy</a:t>
            </a:r>
          </a:p>
        </p:txBody>
      </p:sp>
      <p:sp>
        <p:nvSpPr>
          <p:cNvPr id="27" name="TextBox 26">
            <a:extLst>
              <a:ext uri="{FF2B5EF4-FFF2-40B4-BE49-F238E27FC236}">
                <a16:creationId xmlns:a16="http://schemas.microsoft.com/office/drawing/2014/main" id="{0DF62821-4D7F-434F-A753-6FBD63155063}"/>
              </a:ext>
            </a:extLst>
          </p:cNvPr>
          <p:cNvSpPr txBox="1"/>
          <p:nvPr>
            <p:custDataLst>
              <p:tags r:id="rId26"/>
            </p:custDataLst>
          </p:nvPr>
        </p:nvSpPr>
        <p:spPr>
          <a:xfrm>
            <a:off x="10337800" y="4849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A374F802-2E02-9345-BAF5-861ADF73A5EE}"/>
              </a:ext>
            </a:extLst>
          </p:cNvPr>
          <p:cNvSpPr/>
          <p:nvPr>
            <p:custDataLst>
              <p:tags r:id="rId27"/>
            </p:custDataLst>
          </p:nvPr>
        </p:nvSpPr>
        <p:spPr>
          <a:xfrm>
            <a:off x="838200" y="5002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235FBD6C-A051-5348-9874-BAEF85A35F95}"/>
              </a:ext>
            </a:extLst>
          </p:cNvPr>
          <p:cNvSpPr/>
          <p:nvPr>
            <p:custDataLst>
              <p:tags r:id="rId28"/>
            </p:custDataLst>
          </p:nvPr>
        </p:nvSpPr>
        <p:spPr>
          <a:xfrm>
            <a:off x="838200" y="500218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E60EA29-AB30-4642-85C8-4D56C8718E25}"/>
              </a:ext>
            </a:extLst>
          </p:cNvPr>
          <p:cNvSpPr txBox="1"/>
          <p:nvPr>
            <p:custDataLst>
              <p:tags r:id="rId29"/>
            </p:custDataLst>
          </p:nvPr>
        </p:nvSpPr>
        <p:spPr>
          <a:xfrm>
            <a:off x="838200" y="5319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 I’m not sure</a:t>
            </a:r>
          </a:p>
        </p:txBody>
      </p:sp>
      <p:sp>
        <p:nvSpPr>
          <p:cNvPr id="31" name="TextBox 30">
            <a:extLst>
              <a:ext uri="{FF2B5EF4-FFF2-40B4-BE49-F238E27FC236}">
                <a16:creationId xmlns:a16="http://schemas.microsoft.com/office/drawing/2014/main" id="{FCB16E6B-6006-6549-9087-C57F645C1119}"/>
              </a:ext>
            </a:extLst>
          </p:cNvPr>
          <p:cNvSpPr txBox="1"/>
          <p:nvPr>
            <p:custDataLst>
              <p:tags r:id="rId30"/>
            </p:custDataLst>
          </p:nvPr>
        </p:nvSpPr>
        <p:spPr>
          <a:xfrm>
            <a:off x="10337800" y="5484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2" name="Rounded Rectangle 31">
            <a:extLst>
              <a:ext uri="{FF2B5EF4-FFF2-40B4-BE49-F238E27FC236}">
                <a16:creationId xmlns:a16="http://schemas.microsoft.com/office/drawing/2014/main" id="{E598974C-A990-0741-8122-CCDB70CCE5E9}"/>
              </a:ext>
            </a:extLst>
          </p:cNvPr>
          <p:cNvSpPr/>
          <p:nvPr>
            <p:custDataLst>
              <p:tags r:id="rId31"/>
            </p:custDataLst>
          </p:nvPr>
        </p:nvSpPr>
        <p:spPr>
          <a:xfrm>
            <a:off x="838200" y="5637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D7D90F30-6DD5-0F45-8B3D-69AA9A6133A5}"/>
              </a:ext>
            </a:extLst>
          </p:cNvPr>
          <p:cNvSpPr/>
          <p:nvPr>
            <p:custDataLst>
              <p:tags r:id="rId32"/>
            </p:custDataLst>
          </p:nvPr>
        </p:nvSpPr>
        <p:spPr>
          <a:xfrm>
            <a:off x="838200" y="563718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1138617-D84D-1B42-A350-833D67048FBA}"/>
              </a:ext>
            </a:extLst>
          </p:cNvPr>
          <p:cNvSpPr/>
          <p:nvPr>
            <p:custDataLst>
              <p:tags r:id="rId33"/>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5" name="Rectangle 34">
            <a:extLst>
              <a:ext uri="{FF2B5EF4-FFF2-40B4-BE49-F238E27FC236}">
                <a16:creationId xmlns:a16="http://schemas.microsoft.com/office/drawing/2014/main" id="{5EB73C2F-CF8D-1036-E4E1-870E2A169A3B}"/>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4"/>
            </p:custDataLst>
          </p:nvPr>
        </p:nvSpPr>
        <p:spPr>
          <a:xfrm>
            <a:off x="838200" y="682377"/>
            <a:ext cx="10515600" cy="1325563"/>
          </a:xfrm>
        </p:spPr>
        <p:txBody>
          <a:bodyPr>
            <a:normAutofit fontScale="90000"/>
          </a:bodyPr>
          <a:lstStyle/>
          <a:p>
            <a:r>
              <a:rPr lang="en-FI"/>
              <a:t>At what point in the treatment course are you referring patients with multiregimen-relapsed CLL for consultation regarding chimeric antigen receptor (CAR) T-cell therapy?</a:t>
            </a:r>
          </a:p>
        </p:txBody>
      </p:sp>
    </p:spTree>
    <p:custDataLst>
      <p:tags r:id="rId1"/>
    </p:custDataLst>
    <p:extLst>
      <p:ext uri="{BB962C8B-B14F-4D97-AF65-F5344CB8AC3E}">
        <p14:creationId xmlns:p14="http://schemas.microsoft.com/office/powerpoint/2010/main" val="15155994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After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479376" y="0"/>
            <a:ext cx="11032920"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a:t>5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479376" y="0"/>
            <a:ext cx="10791877"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Tree>
    <p:extLst>
      <p:ext uri="{BB962C8B-B14F-4D97-AF65-F5344CB8AC3E}">
        <p14:creationId xmlns:p14="http://schemas.microsoft.com/office/powerpoint/2010/main" val="2248544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Scarfò</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B</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ruton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tyrosine kinase (BTK) degrader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BGB-16673</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(pts) with relapsed or refractory (R/R) CLL/SLL: Results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S158.</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7459F-71DA-DCA2-5929-C084AC9A78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ACFDAD-E146-AF3F-939C-D05806D1A59A}"/>
              </a:ext>
            </a:extLst>
          </p:cNvPr>
          <p:cNvSpPr>
            <a:spLocks noGrp="1"/>
          </p:cNvSpPr>
          <p:nvPr>
            <p:ph type="title"/>
          </p:nvPr>
        </p:nvSpPr>
        <p:spPr>
          <a:xfrm>
            <a:off x="917833" y="288031"/>
            <a:ext cx="10358967" cy="692696"/>
          </a:xfrm>
        </p:spPr>
        <p:txBody>
          <a:bodyPr/>
          <a:lstStyle/>
          <a:p>
            <a:r>
              <a:rPr lang="en-US" b="1" dirty="0"/>
              <a:t>CaDAnCe-101: Overall Response Rate</a:t>
            </a:r>
            <a:endParaRPr lang="en-US" sz="2400" dirty="0"/>
          </a:p>
        </p:txBody>
      </p:sp>
      <p:sp>
        <p:nvSpPr>
          <p:cNvPr id="5" name="TextBox 4">
            <a:extLst>
              <a:ext uri="{FF2B5EF4-FFF2-40B4-BE49-F238E27FC236}">
                <a16:creationId xmlns:a16="http://schemas.microsoft.com/office/drawing/2014/main" id="{9E1C761E-EC33-9730-0F16-8F5E3AD4A4B8}"/>
              </a:ext>
            </a:extLst>
          </p:cNvPr>
          <p:cNvSpPr txBox="1"/>
          <p:nvPr/>
        </p:nvSpPr>
        <p:spPr>
          <a:xfrm>
            <a:off x="143609" y="6413491"/>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screenshot of a table&#10;&#10;AI-generated content may be incorrect.">
            <a:extLst>
              <a:ext uri="{FF2B5EF4-FFF2-40B4-BE49-F238E27FC236}">
                <a16:creationId xmlns:a16="http://schemas.microsoft.com/office/drawing/2014/main" id="{C17451C0-4981-BDC4-DB11-2D0CB13E630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980727"/>
            <a:ext cx="10802259" cy="5063233"/>
          </a:xfrm>
          <a:prstGeom prst="rect">
            <a:avLst/>
          </a:prstGeom>
        </p:spPr>
      </p:pic>
      <p:sp>
        <p:nvSpPr>
          <p:cNvPr id="8" name="Rectangle 7">
            <a:extLst>
              <a:ext uri="{FF2B5EF4-FFF2-40B4-BE49-F238E27FC236}">
                <a16:creationId xmlns:a16="http://schemas.microsoft.com/office/drawing/2014/main" id="{3927E3C7-E9AC-5B20-17B6-78C969F251C3}"/>
              </a:ext>
            </a:extLst>
          </p:cNvPr>
          <p:cNvSpPr/>
          <p:nvPr/>
        </p:nvSpPr>
        <p:spPr bwMode="auto">
          <a:xfrm>
            <a:off x="11117766" y="5709424"/>
            <a:ext cx="318069" cy="2453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047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34AFC-8B1A-E591-14B3-7A2A6EE429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B1C6D1-CBA9-E754-228C-EA873ECDA351}"/>
              </a:ext>
            </a:extLst>
          </p:cNvPr>
          <p:cNvSpPr>
            <a:spLocks noGrp="1"/>
          </p:cNvSpPr>
          <p:nvPr>
            <p:ph type="title"/>
          </p:nvPr>
        </p:nvSpPr>
        <p:spPr>
          <a:xfrm>
            <a:off x="916516" y="278606"/>
            <a:ext cx="10358967" cy="692696"/>
          </a:xfrm>
        </p:spPr>
        <p:txBody>
          <a:bodyPr/>
          <a:lstStyle/>
          <a:p>
            <a:r>
              <a:rPr lang="en-US" b="1" dirty="0"/>
              <a:t>CaDAnCe-101: Overall </a:t>
            </a:r>
            <a:r>
              <a:rPr lang="en-US" b="1"/>
              <a:t>Response Rate </a:t>
            </a:r>
            <a:r>
              <a:rPr lang="en-US" b="1" dirty="0"/>
              <a:t>in High-Risk Subgroups</a:t>
            </a:r>
            <a:endParaRPr lang="en-US" sz="2400" dirty="0"/>
          </a:p>
        </p:txBody>
      </p:sp>
      <p:sp>
        <p:nvSpPr>
          <p:cNvPr id="5" name="TextBox 4">
            <a:extLst>
              <a:ext uri="{FF2B5EF4-FFF2-40B4-BE49-F238E27FC236}">
                <a16:creationId xmlns:a16="http://schemas.microsoft.com/office/drawing/2014/main" id="{6160D4BE-33E5-757E-A3E3-A14554268948}"/>
              </a:ext>
            </a:extLst>
          </p:cNvPr>
          <p:cNvSpPr txBox="1"/>
          <p:nvPr/>
        </p:nvSpPr>
        <p:spPr>
          <a:xfrm>
            <a:off x="143609" y="6417811"/>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computer&#10;&#10;AI-generated content may be incorrect.">
            <a:extLst>
              <a:ext uri="{FF2B5EF4-FFF2-40B4-BE49-F238E27FC236}">
                <a16:creationId xmlns:a16="http://schemas.microsoft.com/office/drawing/2014/main" id="{EEF6ED77-9A1D-502C-4648-6BA1CA1FA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53" y="1356189"/>
            <a:ext cx="9844456" cy="4145621"/>
          </a:xfrm>
          <a:prstGeom prst="rect">
            <a:avLst/>
          </a:prstGeom>
        </p:spPr>
      </p:pic>
    </p:spTree>
    <p:extLst>
      <p:ext uri="{BB962C8B-B14F-4D97-AF65-F5344CB8AC3E}">
        <p14:creationId xmlns:p14="http://schemas.microsoft.com/office/powerpoint/2010/main" val="4511543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EF5CE-AC24-B32D-75AC-E2598B7F18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4BC066-4022-83A6-FC24-3F7EEBD992E2}"/>
              </a:ext>
            </a:extLst>
          </p:cNvPr>
          <p:cNvSpPr>
            <a:spLocks noGrp="1"/>
          </p:cNvSpPr>
          <p:nvPr>
            <p:ph type="title"/>
          </p:nvPr>
        </p:nvSpPr>
        <p:spPr>
          <a:xfrm>
            <a:off x="786997" y="242158"/>
            <a:ext cx="10618003" cy="692696"/>
          </a:xfrm>
        </p:spPr>
        <p:txBody>
          <a:bodyPr/>
          <a:lstStyle/>
          <a:p>
            <a:r>
              <a:rPr lang="en-US" b="1" dirty="0"/>
              <a:t>CaDAnCe-101: Summary of All-Grade TEAEs in ≥10% of All Patients</a:t>
            </a:r>
            <a:endParaRPr lang="en-US" sz="2400" dirty="0"/>
          </a:p>
        </p:txBody>
      </p:sp>
      <p:sp>
        <p:nvSpPr>
          <p:cNvPr id="5" name="TextBox 4">
            <a:extLst>
              <a:ext uri="{FF2B5EF4-FFF2-40B4-BE49-F238E27FC236}">
                <a16:creationId xmlns:a16="http://schemas.microsoft.com/office/drawing/2014/main" id="{DBBA01F0-E570-1BFB-39C3-12EACB51A1FE}"/>
              </a:ext>
            </a:extLst>
          </p:cNvPr>
          <p:cNvSpPr txBox="1"/>
          <p:nvPr/>
        </p:nvSpPr>
        <p:spPr>
          <a:xfrm>
            <a:off x="116813" y="6454259"/>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6" name="Picture 5" descr="A close-up of a graph&#10;&#10;AI-generated content may be incorrect.">
            <a:extLst>
              <a:ext uri="{FF2B5EF4-FFF2-40B4-BE49-F238E27FC236}">
                <a16:creationId xmlns:a16="http://schemas.microsoft.com/office/drawing/2014/main" id="{624FC2E1-059E-AD8D-81CD-C4E9EBEDB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12" y="1104752"/>
            <a:ext cx="10749775" cy="4963836"/>
          </a:xfrm>
          <a:prstGeom prst="rect">
            <a:avLst/>
          </a:prstGeom>
        </p:spPr>
      </p:pic>
      <p:sp>
        <p:nvSpPr>
          <p:cNvPr id="7" name="Rectangle 6">
            <a:extLst>
              <a:ext uri="{FF2B5EF4-FFF2-40B4-BE49-F238E27FC236}">
                <a16:creationId xmlns:a16="http://schemas.microsoft.com/office/drawing/2014/main" id="{49E7947D-C4E0-3F96-FF4F-5695D39D1F8F}"/>
              </a:ext>
            </a:extLst>
          </p:cNvPr>
          <p:cNvSpPr/>
          <p:nvPr/>
        </p:nvSpPr>
        <p:spPr bwMode="auto">
          <a:xfrm>
            <a:off x="11117766" y="5709424"/>
            <a:ext cx="318069" cy="2453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9293991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923B-DBA8-AB6D-E20D-C3C7B2CC70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8A1649-92D7-2081-E9DB-3E77E166E2A9}"/>
              </a:ext>
            </a:extLst>
          </p:cNvPr>
          <p:cNvSpPr>
            <a:spLocks noGrp="1"/>
          </p:cNvSpPr>
          <p:nvPr>
            <p:ph type="title"/>
          </p:nvPr>
        </p:nvSpPr>
        <p:spPr>
          <a:xfrm>
            <a:off x="786997" y="242158"/>
            <a:ext cx="10618003" cy="692696"/>
          </a:xfrm>
        </p:spPr>
        <p:txBody>
          <a:bodyPr/>
          <a:lstStyle/>
          <a:p>
            <a:r>
              <a:rPr lang="en-US" b="1" dirty="0"/>
              <a:t>NX-5948: A Novel BTK Degrader</a:t>
            </a:r>
            <a:endParaRPr lang="en-US" sz="2400" dirty="0"/>
          </a:p>
        </p:txBody>
      </p:sp>
      <p:pic>
        <p:nvPicPr>
          <p:cNvPr id="2" name="Picture 1">
            <a:extLst>
              <a:ext uri="{FF2B5EF4-FFF2-40B4-BE49-F238E27FC236}">
                <a16:creationId xmlns:a16="http://schemas.microsoft.com/office/drawing/2014/main" id="{50F544EA-0D63-8598-EE4F-2B3CC9B1B7FB}"/>
              </a:ext>
            </a:extLst>
          </p:cNvPr>
          <p:cNvPicPr>
            <a:picLocks noChangeAspect="1"/>
          </p:cNvPicPr>
          <p:nvPr/>
        </p:nvPicPr>
        <p:blipFill>
          <a:blip r:embed="rId2"/>
          <a:stretch>
            <a:fillRect/>
          </a:stretch>
        </p:blipFill>
        <p:spPr>
          <a:xfrm>
            <a:off x="419508" y="471339"/>
            <a:ext cx="2719599" cy="5773918"/>
          </a:xfrm>
          <a:prstGeom prst="rect">
            <a:avLst/>
          </a:prstGeom>
        </p:spPr>
      </p:pic>
      <p:pic>
        <p:nvPicPr>
          <p:cNvPr id="4" name="Picture 3">
            <a:extLst>
              <a:ext uri="{FF2B5EF4-FFF2-40B4-BE49-F238E27FC236}">
                <a16:creationId xmlns:a16="http://schemas.microsoft.com/office/drawing/2014/main" id="{E852EF5B-C806-7ABB-E4DB-CC698CD90269}"/>
              </a:ext>
            </a:extLst>
          </p:cNvPr>
          <p:cNvPicPr>
            <a:picLocks noChangeAspect="1"/>
          </p:cNvPicPr>
          <p:nvPr/>
        </p:nvPicPr>
        <p:blipFill>
          <a:blip r:embed="rId3"/>
          <a:stretch>
            <a:fillRect/>
          </a:stretch>
        </p:blipFill>
        <p:spPr>
          <a:xfrm>
            <a:off x="3406357" y="1315790"/>
            <a:ext cx="8579130" cy="4226420"/>
          </a:xfrm>
          <a:prstGeom prst="rect">
            <a:avLst/>
          </a:prstGeom>
        </p:spPr>
      </p:pic>
      <p:sp>
        <p:nvSpPr>
          <p:cNvPr id="8" name="TextBox 7">
            <a:extLst>
              <a:ext uri="{FF2B5EF4-FFF2-40B4-BE49-F238E27FC236}">
                <a16:creationId xmlns:a16="http://schemas.microsoft.com/office/drawing/2014/main" id="{1284005A-986E-DE6E-38DD-0BA815549403}"/>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ASH 2024;Abstract 884.</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5" name="Rectangle 4">
            <a:extLst>
              <a:ext uri="{FF2B5EF4-FFF2-40B4-BE49-F238E27FC236}">
                <a16:creationId xmlns:a16="http://schemas.microsoft.com/office/drawing/2014/main" id="{BDEA5C28-624C-0135-ADC3-CB970BC269BA}"/>
              </a:ext>
            </a:extLst>
          </p:cNvPr>
          <p:cNvSpPr/>
          <p:nvPr/>
        </p:nvSpPr>
        <p:spPr bwMode="auto">
          <a:xfrm>
            <a:off x="11035323" y="1481015"/>
            <a:ext cx="132862" cy="164123"/>
          </a:xfrm>
          <a:prstGeom prst="rect">
            <a:avLst/>
          </a:prstGeom>
          <a:solidFill>
            <a:srgbClr val="9AC2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Rectangle 5">
            <a:extLst>
              <a:ext uri="{FF2B5EF4-FFF2-40B4-BE49-F238E27FC236}">
                <a16:creationId xmlns:a16="http://schemas.microsoft.com/office/drawing/2014/main" id="{6776E239-CF20-6920-3098-C06D8F7087CC}"/>
              </a:ext>
            </a:extLst>
          </p:cNvPr>
          <p:cNvSpPr/>
          <p:nvPr/>
        </p:nvSpPr>
        <p:spPr bwMode="auto">
          <a:xfrm>
            <a:off x="10288953" y="2016369"/>
            <a:ext cx="132862" cy="164123"/>
          </a:xfrm>
          <a:prstGeom prst="rect">
            <a:avLst/>
          </a:prstGeom>
          <a:solidFill>
            <a:srgbClr val="9AC2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828DCE0C-00B3-1153-9E3A-ECB2A27F4868}"/>
              </a:ext>
            </a:extLst>
          </p:cNvPr>
          <p:cNvSpPr/>
          <p:nvPr/>
        </p:nvSpPr>
        <p:spPr bwMode="auto">
          <a:xfrm>
            <a:off x="6463322" y="2532184"/>
            <a:ext cx="117232" cy="164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9" name="Picture 8">
            <a:extLst>
              <a:ext uri="{FF2B5EF4-FFF2-40B4-BE49-F238E27FC236}">
                <a16:creationId xmlns:a16="http://schemas.microsoft.com/office/drawing/2014/main" id="{51DF07B5-08BA-0E4A-B06F-B6B92A836549}"/>
              </a:ext>
            </a:extLst>
          </p:cNvPr>
          <p:cNvPicPr>
            <a:picLocks noChangeAspect="1"/>
          </p:cNvPicPr>
          <p:nvPr/>
        </p:nvPicPr>
        <p:blipFill>
          <a:blip r:embed="rId3"/>
          <a:srcRect l="37154" t="28780" r="48043" b="65025"/>
          <a:stretch>
            <a:fillRect/>
          </a:stretch>
        </p:blipFill>
        <p:spPr>
          <a:xfrm>
            <a:off x="6521938" y="2535309"/>
            <a:ext cx="1270000" cy="261816"/>
          </a:xfrm>
          <a:prstGeom prst="rect">
            <a:avLst/>
          </a:prstGeom>
        </p:spPr>
      </p:pic>
    </p:spTree>
    <p:extLst>
      <p:ext uri="{BB962C8B-B14F-4D97-AF65-F5344CB8AC3E}">
        <p14:creationId xmlns:p14="http://schemas.microsoft.com/office/powerpoint/2010/main" val="16649913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E5074-D618-EBBC-6879-A5590F3029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3C6F86-8E38-F08E-1E4E-43186DDBD08C}"/>
              </a:ext>
            </a:extLst>
          </p:cNvPr>
          <p:cNvSpPr>
            <a:spLocks noGrp="1"/>
          </p:cNvSpPr>
          <p:nvPr>
            <p:ph type="title"/>
          </p:nvPr>
        </p:nvSpPr>
        <p:spPr>
          <a:xfrm>
            <a:off x="786997" y="279866"/>
            <a:ext cx="10618003" cy="323165"/>
          </a:xfrm>
        </p:spPr>
        <p:txBody>
          <a:bodyPr/>
          <a:lstStyle/>
          <a:p>
            <a:r>
              <a:rPr lang="en-US" b="1" dirty="0"/>
              <a:t>NX-5948: A Novel BTK Degrader – Safety Profile</a:t>
            </a:r>
            <a:endParaRPr lang="en-US" sz="2400" dirty="0"/>
          </a:p>
        </p:txBody>
      </p:sp>
      <p:sp>
        <p:nvSpPr>
          <p:cNvPr id="5" name="TextBox 4">
            <a:extLst>
              <a:ext uri="{FF2B5EF4-FFF2-40B4-BE49-F238E27FC236}">
                <a16:creationId xmlns:a16="http://schemas.microsoft.com/office/drawing/2014/main" id="{8944B90A-5EC5-7F48-8081-DC289D0A759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ASH 2024;Abstract 884.</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526F9593-CB0F-7239-B5C2-EBC54648388D}"/>
              </a:ext>
            </a:extLst>
          </p:cNvPr>
          <p:cNvPicPr>
            <a:picLocks noChangeAspect="1"/>
          </p:cNvPicPr>
          <p:nvPr/>
        </p:nvPicPr>
        <p:blipFill>
          <a:blip r:embed="rId2"/>
          <a:stretch>
            <a:fillRect/>
          </a:stretch>
        </p:blipFill>
        <p:spPr>
          <a:xfrm>
            <a:off x="2997423" y="811659"/>
            <a:ext cx="6197153" cy="5622697"/>
          </a:xfrm>
          <a:prstGeom prst="rect">
            <a:avLst/>
          </a:prstGeom>
        </p:spPr>
      </p:pic>
      <p:sp>
        <p:nvSpPr>
          <p:cNvPr id="7" name="TextBox 6">
            <a:extLst>
              <a:ext uri="{FF2B5EF4-FFF2-40B4-BE49-F238E27FC236}">
                <a16:creationId xmlns:a16="http://schemas.microsoft.com/office/drawing/2014/main" id="{5EAD75ED-4A7A-6315-C664-9AE4F51ADF0A}"/>
              </a:ext>
            </a:extLst>
          </p:cNvPr>
          <p:cNvSpPr txBox="1"/>
          <p:nvPr/>
        </p:nvSpPr>
        <p:spPr>
          <a:xfrm>
            <a:off x="3261360" y="6416551"/>
            <a:ext cx="6030807" cy="323165"/>
          </a:xfrm>
          <a:prstGeom prst="rect">
            <a:avLst/>
          </a:prstGeom>
          <a:noFill/>
        </p:spPr>
        <p:txBody>
          <a:bodyPr wrap="square" rtlCol="0">
            <a:spAutoFit/>
          </a:bodyPr>
          <a:lstStyle/>
          <a:p>
            <a:pPr algn="r">
              <a:defRPr/>
            </a:pPr>
            <a:r>
              <a:rPr lang="en-US" sz="1500" b="0" dirty="0">
                <a:solidFill>
                  <a:srgbClr val="000000"/>
                </a:solidFill>
                <a:latin typeface="Calibri" panose="020F0502020204030204" pitchFamily="34" charset="0"/>
                <a:cs typeface="Calibri" panose="020F0502020204030204" pitchFamily="34" charset="0"/>
              </a:rPr>
              <a:t>TEAE = treatment-emergent adverse event; SAE = serious adverse event</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3911836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or NHL 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082E-093A-78C5-82A8-C061CA96CE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FA1F5-4F7E-1275-E347-C5577F67491A}"/>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Thank you for attending!</a:t>
            </a:r>
          </a:p>
          <a:p>
            <a:pPr marL="98425" indent="0" algn="ctr">
              <a:buNone/>
            </a:pPr>
            <a:r>
              <a:rPr lang="en-US" sz="3000" dirty="0">
                <a:solidFill>
                  <a:srgbClr val="3333FF"/>
                </a:solidFill>
              </a:rPr>
              <a:t>Please complete the </a:t>
            </a:r>
            <a:r>
              <a:rPr lang="en-US" sz="3000" dirty="0" err="1">
                <a:solidFill>
                  <a:srgbClr val="3333FF"/>
                </a:solidFill>
              </a:rPr>
              <a:t>postactivity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and receive a </a:t>
            </a:r>
            <a:r>
              <a:rPr lang="en-US" sz="3000" b="1" dirty="0">
                <a:solidFill>
                  <a:srgbClr val="3333FF"/>
                </a:solidFill>
              </a:rPr>
              <a:t>$50 Amazon gift card.</a:t>
            </a: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0F6B9E0-BDA2-C1E5-3363-DB38BD76C7DA}"/>
              </a:ext>
            </a:extLst>
          </p:cNvPr>
          <p:cNvSpPr/>
          <p:nvPr/>
        </p:nvSpPr>
        <p:spPr>
          <a:xfrm>
            <a:off x="4578096" y="2057400"/>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qr code with black squares&#10;&#10;AI-generated content may be incorrect.">
            <a:extLst>
              <a:ext uri="{FF2B5EF4-FFF2-40B4-BE49-F238E27FC236}">
                <a16:creationId xmlns:a16="http://schemas.microsoft.com/office/drawing/2014/main" id="{1D2DB16B-8DB5-1E61-2A5C-0D620A625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296" y="2514600"/>
            <a:ext cx="1828800" cy="1828800"/>
          </a:xfrm>
          <a:prstGeom prst="rect">
            <a:avLst/>
          </a:prstGeom>
        </p:spPr>
      </p:pic>
    </p:spTree>
    <p:extLst>
      <p:ext uri="{BB962C8B-B14F-4D97-AF65-F5344CB8AC3E}">
        <p14:creationId xmlns:p14="http://schemas.microsoft.com/office/powerpoint/2010/main" val="195782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00.xml><?xml version="1.0" encoding="utf-8"?>
<p:tagLst xmlns:a="http://schemas.openxmlformats.org/drawingml/2006/main" xmlns:r="http://schemas.openxmlformats.org/officeDocument/2006/relationships" xmlns:p="http://schemas.openxmlformats.org/presentationml/2006/main">
  <p:tag name="VEVOX.TITLE" val="TITLE5"/>
</p:tagLst>
</file>

<file path=ppt/tags/tag101.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102.xml><?xml version="1.0" encoding="utf-8"?>
<p:tagLst xmlns:a="http://schemas.openxmlformats.org/drawingml/2006/main" xmlns:r="http://schemas.openxmlformats.org/officeDocument/2006/relationships" xmlns:p="http://schemas.openxmlformats.org/presentationml/2006/main">
  <p:tag name="VEVOX.BORDER" val="BORDER5"/>
</p:tagLst>
</file>

<file path=ppt/tags/tag103.xml><?xml version="1.0" encoding="utf-8"?>
<p:tagLst xmlns:a="http://schemas.openxmlformats.org/drawingml/2006/main" xmlns:r="http://schemas.openxmlformats.org/officeDocument/2006/relationships" xmlns:p="http://schemas.openxmlformats.org/presentationml/2006/main">
  <p:tag name="VEVOX.BAR" val="BAR5"/>
</p:tagLst>
</file>

<file path=ppt/tags/tag104.xml><?xml version="1.0" encoding="utf-8"?>
<p:tagLst xmlns:a="http://schemas.openxmlformats.org/drawingml/2006/main" xmlns:r="http://schemas.openxmlformats.org/officeDocument/2006/relationships" xmlns:p="http://schemas.openxmlformats.org/presentationml/2006/main">
  <p:tag name="VEVOX.TITLE" val="TITLE6"/>
</p:tagLst>
</file>

<file path=ppt/tags/tag105.xml><?xml version="1.0" encoding="utf-8"?>
<p:tagLst xmlns:a="http://schemas.openxmlformats.org/drawingml/2006/main" xmlns:r="http://schemas.openxmlformats.org/officeDocument/2006/relationships" xmlns:p="http://schemas.openxmlformats.org/presentationml/2006/main">
  <p:tag name="VEVOX.DATALABEL" val="DATALABEL6"/>
</p:tagLst>
</file>

<file path=ppt/tags/tag106.xml><?xml version="1.0" encoding="utf-8"?>
<p:tagLst xmlns:a="http://schemas.openxmlformats.org/drawingml/2006/main" xmlns:r="http://schemas.openxmlformats.org/officeDocument/2006/relationships" xmlns:p="http://schemas.openxmlformats.org/presentationml/2006/main">
  <p:tag name="VEVOX.BORDER" val="BORDER6"/>
</p:tagLst>
</file>

<file path=ppt/tags/tag107.xml><?xml version="1.0" encoding="utf-8"?>
<p:tagLst xmlns:a="http://schemas.openxmlformats.org/drawingml/2006/main" xmlns:r="http://schemas.openxmlformats.org/officeDocument/2006/relationships" xmlns:p="http://schemas.openxmlformats.org/presentationml/2006/main">
  <p:tag name="VEVOX.BAR" val="BAR6"/>
</p:tagLst>
</file>

<file path=ppt/tags/tag108.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109.xml><?xml version="1.0" encoding="utf-8"?>
<p:tagLst xmlns:a="http://schemas.openxmlformats.org/drawingml/2006/main" xmlns:r="http://schemas.openxmlformats.org/officeDocument/2006/relationships" xmlns:p="http://schemas.openxmlformats.org/presentationml/2006/main">
  <p:tag name="VEVOX.QUESTION" val="75-year-old patient with relapsed CLL, no del(17p) or TP53 mutation: Covalent BTKi 6 years --&gt; PD --&gt; venetoclax/anti-CD20 antibody 2 years --&gt; 3 years observation --&gt; PD. What would be your preferred next treatment?"/>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10.xml><?xml version="1.0" encoding="utf-8"?>
<p:tagLst xmlns:a="http://schemas.openxmlformats.org/drawingml/2006/main" xmlns:r="http://schemas.openxmlformats.org/officeDocument/2006/relationships" xmlns:p="http://schemas.openxmlformats.org/presentationml/2006/main">
  <p:tag name="VEVOX.POLL" val="{&quot;id&quot;:&quot;176921&quot;,&quot;questionSettings&quot;:{},&quot;alias&quot;:&quot;&quot;,&quot;text&quot;:&quot;&lt;p&gt;&lt;span&gt;&lt;strong&gt;&lt;u&gt;75-year-old patient with relapsed CLL, no del(17p) or TP53 mutation&lt;/u&gt;: Venetoclax/anti-CD20 antibody 1 year --&amp;gt; &lt;u&gt;2 years observation&lt;/u&gt; --&amp;gt; PD --&amp;gt; covalent BTKi 4 years --&amp;gt; PD. What would be your preferred next treatment?&lt;/strong&gt;&lt;/span&gt;&lt;/p&gt;&quot;,&quot;@type&quot;:&quot;MultipleChoiceQuestion&quot;,&quot;choices&quot;:[{&quot;id&quot;:&quot;609323&quot;,&quot;alias&quot;:null,&quot;text&quot;:&quot;a. Alternative covalent BTK inhibitor&quot;,&quot;excludeFromResults&quot;:false,&quot;image&quot;:null,&quot;imageAltText&quot;:null,&quot;isCorrectAnswer&quot;:false},{&quot;id&quot;:&quot;609324&quot;,&quot;alias&quot;:null,&quot;text&quot;:&quot;b. Venetoclax/anti-CD20 antibody&quot;,&quot;excludeFromResults&quot;:false,&quot;image&quot;:null,&quot;imageAltText&quot;:null,&quot;isCorrectAnswer&quot;:false},{&quot;id&quot;:&quot;609325&quot;,&quot;alias&quot;:null,&quot;text&quot;:&quot;c. Pirtobrutinib&quot;,&quot;excludeFromResults&quot;:false,&quot;image&quot;:null,&quot;imageAltText&quot;:null,&quot;isCorrectAnswer&quot;:false},{&quot;id&quot;:&quot;609326&quot;,&quot;alias&quot;:null,&quot;text&quot;:&quot;d. CAR T-cell therapy&quot;,&quot;excludeFromResults&quot;:false,&quot;image&quot;:null,&quot;imageAltText&quot;:null,&quot;isCorrectAnswer&quot;:false},{&quot;id&quot;:&quot;609327&quot;,&quot;alias&quot;:null,&quot;text&quot;:&quot;e. Bispecific antibody&quot;,&quot;excludeFromResults&quot;:false,&quot;image&quot;:null,&quot;imageAltText&quot;:null,&quot;isCorrectAnswer&quot;:false},{&quot;id&quot;:&quot;609328&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1"/>
  <p:tag name="VEVOX.QUESTIONSLIDEID" val="297#4095662481/633945845"/>
  <p:tag name="VEVOX.SLIDEFORMAT.VERSION" val="1.018"/>
  <p:tag name="VEVOX.HASRESULTS" val="true"/>
</p:tagLst>
</file>

<file path=ppt/tags/tag111.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112.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13.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114.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15.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116.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117.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18.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119.xml><?xml version="1.0" encoding="utf-8"?>
<p:tagLst xmlns:a="http://schemas.openxmlformats.org/drawingml/2006/main" xmlns:r="http://schemas.openxmlformats.org/officeDocument/2006/relationships" xmlns:p="http://schemas.openxmlformats.org/presentationml/2006/main">
  <p:tag name="VEVOX.TITLE" val="TITLE1"/>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20.xml><?xml version="1.0" encoding="utf-8"?>
<p:tagLst xmlns:a="http://schemas.openxmlformats.org/drawingml/2006/main" xmlns:r="http://schemas.openxmlformats.org/officeDocument/2006/relationships" xmlns:p="http://schemas.openxmlformats.org/presentationml/2006/main">
  <p:tag name="VEVOX.TITLE" val="TITLE2"/>
</p:tagLst>
</file>

<file path=ppt/tags/tag121.xml><?xml version="1.0" encoding="utf-8"?>
<p:tagLst xmlns:a="http://schemas.openxmlformats.org/drawingml/2006/main" xmlns:r="http://schemas.openxmlformats.org/officeDocument/2006/relationships" xmlns:p="http://schemas.openxmlformats.org/presentationml/2006/main">
  <p:tag name="VEVOX.TITLE" val="TITLE3"/>
</p:tagLst>
</file>

<file path=ppt/tags/tag122.xml><?xml version="1.0" encoding="utf-8"?>
<p:tagLst xmlns:a="http://schemas.openxmlformats.org/drawingml/2006/main" xmlns:r="http://schemas.openxmlformats.org/officeDocument/2006/relationships" xmlns:p="http://schemas.openxmlformats.org/presentationml/2006/main">
  <p:tag name="VEVOX.TITLE" val="TITLE4"/>
</p:tagLst>
</file>

<file path=ppt/tags/tag123.xml><?xml version="1.0" encoding="utf-8"?>
<p:tagLst xmlns:a="http://schemas.openxmlformats.org/drawingml/2006/main" xmlns:r="http://schemas.openxmlformats.org/officeDocument/2006/relationships" xmlns:p="http://schemas.openxmlformats.org/presentationml/2006/main">
  <p:tag name="VEVOX.TITLE" val="TITLE5"/>
</p:tagLst>
</file>

<file path=ppt/tags/tag124.xml><?xml version="1.0" encoding="utf-8"?>
<p:tagLst xmlns:a="http://schemas.openxmlformats.org/drawingml/2006/main" xmlns:r="http://schemas.openxmlformats.org/officeDocument/2006/relationships" xmlns:p="http://schemas.openxmlformats.org/presentationml/2006/main">
  <p:tag name="VEVOX.TITLE" val="TITLE6"/>
</p:tagLst>
</file>

<file path=ppt/tags/tag125.xml><?xml version="1.0" encoding="utf-8"?>
<p:tagLst xmlns:a="http://schemas.openxmlformats.org/drawingml/2006/main" xmlns:r="http://schemas.openxmlformats.org/officeDocument/2006/relationships" xmlns:p="http://schemas.openxmlformats.org/presentationml/2006/main">
  <p:tag name="VEVOX.QUESTION" val="75-year-old patient with relapsed CLL, no del(17p) or TP53 mutation: Venetoclax/anti-CD20 antibody 1 year --&gt; 2 years observation --&gt; PD --&gt; covalent BTKi 4 years --&gt; PD. What would be your preferred next treatment?"/>
</p:tagLst>
</file>

<file path=ppt/tags/tag126.xml><?xml version="1.0" encoding="utf-8"?>
<p:tagLst xmlns:a="http://schemas.openxmlformats.org/drawingml/2006/main" xmlns:r="http://schemas.openxmlformats.org/officeDocument/2006/relationships" xmlns:p="http://schemas.openxmlformats.org/presentationml/2006/main">
  <p:tag name="VEVOX.RESULT" val="{&quot;id&quot;:&quot;176921&quot;,&quot;questionSettings&quot;:{},&quot;alias&quot;:&quot;&quot;,&quot;text&quot;:&quot;&lt;p&gt;&lt;span&gt;&lt;strong&gt;&lt;u&gt;75-year-old patient with relapsed CLL, no del(17p) or TP53 mutation&lt;/u&gt;: Venetoclax/anti-CD20 antibody 1 year --&amp;gt; &lt;u&gt;2 years observation&lt;/u&gt; --&amp;gt; PD --&amp;gt; covalent BTKi 4 years --&amp;gt; PD. What would be your preferred next treatment?&lt;/strong&gt;&lt;/span&gt;&lt;/p&gt;&quot;,&quot;@type&quot;:&quot;MultipleChoiceQuestion&quot;,&quot;choices&quot;:[{&quot;id&quot;:&quot;609323&quot;,&quot;alias&quot;:null,&quot;text&quot;:&quot;a. Alternative covalent BTK inhibitor&quot;,&quot;excludeFromResults&quot;:false,&quot;image&quot;:null,&quot;imageAltText&quot;:null,&quot;isCorrectAnswer&quot;:false},{&quot;id&quot;:&quot;609324&quot;,&quot;alias&quot;:null,&quot;text&quot;:&quot;b. Venetoclax/anti-CD20 antibody&quot;,&quot;excludeFromResults&quot;:false,&quot;image&quot;:null,&quot;imageAltText&quot;:null,&quot;isCorrectAnswer&quot;:false},{&quot;id&quot;:&quot;609325&quot;,&quot;alias&quot;:null,&quot;text&quot;:&quot;c. Pirtobrutinib&quot;,&quot;excludeFromResults&quot;:false,&quot;image&quot;:null,&quot;imageAltText&quot;:null,&quot;isCorrectAnswer&quot;:false},{&quot;id&quot;:&quot;609326&quot;,&quot;alias&quot;:null,&quot;text&quot;:&quot;d. CAR T-cell therapy&quot;,&quot;excludeFromResults&quot;:false,&quot;image&quot;:null,&quot;imageAltText&quot;:null,&quot;isCorrectAnswer&quot;:false},{&quot;id&quot;:&quot;609327&quot;,&quot;alias&quot;:null,&quot;text&quot;:&quot;e. Bispecific antibody&quot;,&quot;excludeFromResults&quot;:false,&quot;image&quot;:null,&quot;imageAltText&quot;:null,&quot;isCorrectAnswer&quot;:false},{&quot;id&quot;:&quot;609328&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297#4095662481/633945845"/>
  <p:tag name="VEVOX.SLIDEFORMAT.VERSION" val="1.018"/>
  <p:tag name="VEVOX.HASRESULTS" val="true"/>
</p:tagLst>
</file>

<file path=ppt/tags/tag127.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128.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29.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30.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31.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132.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33.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134.xml><?xml version="1.0" encoding="utf-8"?>
<p:tagLst xmlns:a="http://schemas.openxmlformats.org/drawingml/2006/main" xmlns:r="http://schemas.openxmlformats.org/officeDocument/2006/relationships" xmlns:p="http://schemas.openxmlformats.org/presentationml/2006/main">
  <p:tag name="VEVOX.TITLE" val="TITLE1"/>
</p:tagLst>
</file>

<file path=ppt/tags/tag135.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136.xml><?xml version="1.0" encoding="utf-8"?>
<p:tagLst xmlns:a="http://schemas.openxmlformats.org/drawingml/2006/main" xmlns:r="http://schemas.openxmlformats.org/officeDocument/2006/relationships" xmlns:p="http://schemas.openxmlformats.org/presentationml/2006/main">
  <p:tag name="VEVOX.BORDER" val="BORDER1"/>
</p:tagLst>
</file>

<file path=ppt/tags/tag137.xml><?xml version="1.0" encoding="utf-8"?>
<p:tagLst xmlns:a="http://schemas.openxmlformats.org/drawingml/2006/main" xmlns:r="http://schemas.openxmlformats.org/officeDocument/2006/relationships" xmlns:p="http://schemas.openxmlformats.org/presentationml/2006/main">
  <p:tag name="VEVOX.BAR" val="BAR1"/>
</p:tagLst>
</file>

<file path=ppt/tags/tag138.xml><?xml version="1.0" encoding="utf-8"?>
<p:tagLst xmlns:a="http://schemas.openxmlformats.org/drawingml/2006/main" xmlns:r="http://schemas.openxmlformats.org/officeDocument/2006/relationships" xmlns:p="http://schemas.openxmlformats.org/presentationml/2006/main">
  <p:tag name="VEVOX.TITLE" val="TITLE2"/>
</p:tagLst>
</file>

<file path=ppt/tags/tag139.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40.xml><?xml version="1.0" encoding="utf-8"?>
<p:tagLst xmlns:a="http://schemas.openxmlformats.org/drawingml/2006/main" xmlns:r="http://schemas.openxmlformats.org/officeDocument/2006/relationships" xmlns:p="http://schemas.openxmlformats.org/presentationml/2006/main">
  <p:tag name="VEVOX.BORDER" val="BORDER2"/>
</p:tagLst>
</file>

<file path=ppt/tags/tag141.xml><?xml version="1.0" encoding="utf-8"?>
<p:tagLst xmlns:a="http://schemas.openxmlformats.org/drawingml/2006/main" xmlns:r="http://schemas.openxmlformats.org/officeDocument/2006/relationships" xmlns:p="http://schemas.openxmlformats.org/presentationml/2006/main">
  <p:tag name="VEVOX.BAR" val="BAR2"/>
</p:tagLst>
</file>

<file path=ppt/tags/tag142.xml><?xml version="1.0" encoding="utf-8"?>
<p:tagLst xmlns:a="http://schemas.openxmlformats.org/drawingml/2006/main" xmlns:r="http://schemas.openxmlformats.org/officeDocument/2006/relationships" xmlns:p="http://schemas.openxmlformats.org/presentationml/2006/main">
  <p:tag name="VEVOX.TITLE" val="TITLE3"/>
</p:tagLst>
</file>

<file path=ppt/tags/tag143.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144.xml><?xml version="1.0" encoding="utf-8"?>
<p:tagLst xmlns:a="http://schemas.openxmlformats.org/drawingml/2006/main" xmlns:r="http://schemas.openxmlformats.org/officeDocument/2006/relationships" xmlns:p="http://schemas.openxmlformats.org/presentationml/2006/main">
  <p:tag name="VEVOX.BORDER" val="BORDER3"/>
</p:tagLst>
</file>

<file path=ppt/tags/tag145.xml><?xml version="1.0" encoding="utf-8"?>
<p:tagLst xmlns:a="http://schemas.openxmlformats.org/drawingml/2006/main" xmlns:r="http://schemas.openxmlformats.org/officeDocument/2006/relationships" xmlns:p="http://schemas.openxmlformats.org/presentationml/2006/main">
  <p:tag name="VEVOX.BAR" val="BAR3"/>
</p:tagLst>
</file>

<file path=ppt/tags/tag146.xml><?xml version="1.0" encoding="utf-8"?>
<p:tagLst xmlns:a="http://schemas.openxmlformats.org/drawingml/2006/main" xmlns:r="http://schemas.openxmlformats.org/officeDocument/2006/relationships" xmlns:p="http://schemas.openxmlformats.org/presentationml/2006/main">
  <p:tag name="VEVOX.TITLE" val="TITLE4"/>
</p:tagLst>
</file>

<file path=ppt/tags/tag147.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148.xml><?xml version="1.0" encoding="utf-8"?>
<p:tagLst xmlns:a="http://schemas.openxmlformats.org/drawingml/2006/main" xmlns:r="http://schemas.openxmlformats.org/officeDocument/2006/relationships" xmlns:p="http://schemas.openxmlformats.org/presentationml/2006/main">
  <p:tag name="VEVOX.BORDER" val="BORDER4"/>
</p:tagLst>
</file>

<file path=ppt/tags/tag149.xml><?xml version="1.0" encoding="utf-8"?>
<p:tagLst xmlns:a="http://schemas.openxmlformats.org/drawingml/2006/main" xmlns:r="http://schemas.openxmlformats.org/officeDocument/2006/relationships" xmlns:p="http://schemas.openxmlformats.org/presentationml/2006/main">
  <p:tag name="VEVOX.BAR" val="BAR4"/>
</p:tagLst>
</file>

<file path=ppt/tags/tag15.xml><?xml version="1.0" encoding="utf-8"?>
<p:tagLst xmlns:a="http://schemas.openxmlformats.org/drawingml/2006/main" xmlns:r="http://schemas.openxmlformats.org/officeDocument/2006/relationships" xmlns:p="http://schemas.openxmlformats.org/presentationml/2006/main">
  <p:tag name="VEVOX.POLL" val="{&quot;id&quot;:&quot;176913&quot;,&quot;questionSettings&quot;:{},&quot;alias&quot;:&quot;&quot;,&quot;text&quot;:&quot;&lt;p&gt;&lt;span&gt;&lt;strong&gt;In general, what is the minimum duration of remission after second-line venetoclax/anti-CD20 antibody before you would consider retreatment as third-line therapy?&lt;/strong&gt;&lt;/span&gt;&lt;/p&gt;&quot;,&quot;@type&quot;:&quot;MultipleChoiceQuestion&quot;,&quot;choices&quot;:[{&quot;id&quot;:&quot;609297&quot;,&quot;alias&quot;:null,&quot;text&quot;:&quot;a. At least 6 months&quot;,&quot;excludeFromResults&quot;:false,&quot;image&quot;:null,&quot;imageAltText&quot;:null,&quot;isCorrectAnswer&quot;:false},{&quot;id&quot;:&quot;609298&quot;,&quot;alias&quot;:null,&quot;text&quot;:&quot;b. At least 12 months&quot;,&quot;excludeFromResults&quot;:false,&quot;image&quot;:null,&quot;imageAltText&quot;:null,&quot;isCorrectAnswer&quot;:false},{&quot;id&quot;:&quot;609299&quot;,&quot;alias&quot;:null,&quot;text&quot;:&quot;c. At least 24 months&quot;,&quot;excludeFromResults&quot;:false,&quot;image&quot;:null,&quot;imageAltText&quot;:null,&quot;isCorrectAnswer&quot;:false},{&quot;id&quot;:&quot;609300&quot;,&quot;alias&quot;:null,&quot;text&quot;:&quot;d. At least 36 months&quot;,&quot;excludeFromResults&quot;:false,&quot;image&quot;:null,&quot;imageAltText&quot;:null,&quot;isCorrectAnswer&quot;:false},{&quot;id&quot;:&quot;609301&quot;,&quot;alias&quot;:null,&quot;text&quot;:&quot;e.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13"/>
  <p:tag name="VEVOX.QUESTIONSLIDEID" val="256#1635377456/1017212057"/>
  <p:tag name="VEVOX.SLIDEFORMAT.VERSION" val="1.018"/>
  <p:tag name="VEVOX.HASRESULTS" val="true"/>
</p:tagLst>
</file>

<file path=ppt/tags/tag150.xml><?xml version="1.0" encoding="utf-8"?>
<p:tagLst xmlns:a="http://schemas.openxmlformats.org/drawingml/2006/main" xmlns:r="http://schemas.openxmlformats.org/officeDocument/2006/relationships" xmlns:p="http://schemas.openxmlformats.org/presentationml/2006/main">
  <p:tag name="VEVOX.TITLE" val="TITLE5"/>
</p:tagLst>
</file>

<file path=ppt/tags/tag151.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152.xml><?xml version="1.0" encoding="utf-8"?>
<p:tagLst xmlns:a="http://schemas.openxmlformats.org/drawingml/2006/main" xmlns:r="http://schemas.openxmlformats.org/officeDocument/2006/relationships" xmlns:p="http://schemas.openxmlformats.org/presentationml/2006/main">
  <p:tag name="VEVOX.BORDER" val="BORDER5"/>
</p:tagLst>
</file>

<file path=ppt/tags/tag153.xml><?xml version="1.0" encoding="utf-8"?>
<p:tagLst xmlns:a="http://schemas.openxmlformats.org/drawingml/2006/main" xmlns:r="http://schemas.openxmlformats.org/officeDocument/2006/relationships" xmlns:p="http://schemas.openxmlformats.org/presentationml/2006/main">
  <p:tag name="VEVOX.BAR" val="BAR5"/>
</p:tagLst>
</file>

<file path=ppt/tags/tag154.xml><?xml version="1.0" encoding="utf-8"?>
<p:tagLst xmlns:a="http://schemas.openxmlformats.org/drawingml/2006/main" xmlns:r="http://schemas.openxmlformats.org/officeDocument/2006/relationships" xmlns:p="http://schemas.openxmlformats.org/presentationml/2006/main">
  <p:tag name="VEVOX.TITLE" val="TITLE6"/>
</p:tagLst>
</file>

<file path=ppt/tags/tag155.xml><?xml version="1.0" encoding="utf-8"?>
<p:tagLst xmlns:a="http://schemas.openxmlformats.org/drawingml/2006/main" xmlns:r="http://schemas.openxmlformats.org/officeDocument/2006/relationships" xmlns:p="http://schemas.openxmlformats.org/presentationml/2006/main">
  <p:tag name="VEVOX.DATALABEL" val="DATALABEL6"/>
</p:tagLst>
</file>

<file path=ppt/tags/tag156.xml><?xml version="1.0" encoding="utf-8"?>
<p:tagLst xmlns:a="http://schemas.openxmlformats.org/drawingml/2006/main" xmlns:r="http://schemas.openxmlformats.org/officeDocument/2006/relationships" xmlns:p="http://schemas.openxmlformats.org/presentationml/2006/main">
  <p:tag name="VEVOX.BORDER" val="BORDER6"/>
</p:tagLst>
</file>

<file path=ppt/tags/tag157.xml><?xml version="1.0" encoding="utf-8"?>
<p:tagLst xmlns:a="http://schemas.openxmlformats.org/drawingml/2006/main" xmlns:r="http://schemas.openxmlformats.org/officeDocument/2006/relationships" xmlns:p="http://schemas.openxmlformats.org/presentationml/2006/main">
  <p:tag name="VEVOX.BAR" val="BAR6"/>
</p:tagLst>
</file>

<file path=ppt/tags/tag158.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159.xml><?xml version="1.0" encoding="utf-8"?>
<p:tagLst xmlns:a="http://schemas.openxmlformats.org/drawingml/2006/main" xmlns:r="http://schemas.openxmlformats.org/officeDocument/2006/relationships" xmlns:p="http://schemas.openxmlformats.org/presentationml/2006/main">
  <p:tag name="VEVOX.QUESTION" val="75-year-old patient with relapsed CLL, no del(17p) or TP53 mutation: Venetoclax/anti-CD20 antibody 1 year --&gt; 2 years observation --&gt; PD --&gt; covalent BTKi 4 years --&gt; PD. What would be your preferred next treatment?"/>
</p:tagLst>
</file>

<file path=ppt/tags/tag16.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160.xml><?xml version="1.0" encoding="utf-8"?>
<p:tagLst xmlns:a="http://schemas.openxmlformats.org/drawingml/2006/main" xmlns:r="http://schemas.openxmlformats.org/officeDocument/2006/relationships" xmlns:p="http://schemas.openxmlformats.org/presentationml/2006/main">
  <p:tag name="KPI_HAS_CHART" val="false"/>
</p:tagLst>
</file>

<file path=ppt/tags/tag161.xml><?xml version="1.0" encoding="utf-8"?>
<p:tagLst xmlns:a="http://schemas.openxmlformats.org/drawingml/2006/main" xmlns:r="http://schemas.openxmlformats.org/officeDocument/2006/relationships" xmlns:p="http://schemas.openxmlformats.org/presentationml/2006/main">
  <p:tag name="KPI_HAS_CHART" val="false"/>
</p:tagLst>
</file>

<file path=ppt/tags/tag162.xml><?xml version="1.0" encoding="utf-8"?>
<p:tagLst xmlns:a="http://schemas.openxmlformats.org/drawingml/2006/main" xmlns:r="http://schemas.openxmlformats.org/officeDocument/2006/relationships" xmlns:p="http://schemas.openxmlformats.org/presentationml/2006/main">
  <p:tag name="VEVOX.POLL" val="{&quot;id&quot;:&quot;176922&quot;,&quot;questionSettings&quot;:{},&quot;alias&quot;:&quot;&quot;,&quot;text&quot;:&quot;&lt;p&gt;&lt;span&gt;&lt;strong&gt;Which of the following best describes the major progression-free survival (PFS) findings from the Phase III BRUIN CLL-321 study of pirtobrutinib monotherapy versus idelalisib/rituximab or bendamustine/rituximab for relapsed/refractory CLL?&lt;/strong&gt;&lt;/span&gt;&lt;/p&gt;&quot;,&quot;@type&quot;:&quot;MultipleChoiceQuestion&quot;,&quot;choices&quot;:[{&quot;id&quot;:&quot;609329&quot;,&quot;alias&quot;:null,&quot;text&quot;:&quot;1. Inferior PFS outcomes with pirtobrutinib monotherapy&quot;,&quot;excludeFromResults&quot;:false,&quot;image&quot;:null,&quot;imageAltText&quot;:null,&quot;isCorrectAnswer&quot;:false},{&quot;id&quot;:&quot;609330&quot;,&quot;alias&quot;:null,&quot;text&quot;:&quot;b. A numerical, but nonsignificant improvement in PFS with pirtobrutinib monotherapy&quot;,&quot;excludeFromResults&quot;:false,&quot;image&quot;:null,&quot;imageAltText&quot;:null,&quot;isCorrectAnswer&quot;:false},{&quot;id&quot;:&quot;609331&quot;,&quot;alias&quot;:null,&quot;text&quot;:&quot;c. A statistically significant improvement in PFS with pirtobrutinib monotherapy&quot;,&quot;excludeFromResults&quot;:false,&quot;image&quot;:null,&quot;imageAltText&quot;:null,&quot;isCorrectAnswer&quot;:false},{&quot;id&quot;:&quot;609332&quot;,&quot;alias&quot;:null,&quot;text&quot;:&quot;d.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2"/>
  <p:tag name="VEVOX.QUESTIONSLIDEID" val="299#4169929520/576673658"/>
  <p:tag name="VEVOX.SLIDEFORMAT.VERSION" val="1.018"/>
  <p:tag name="VEVOX.HASRESULTS" val="true"/>
</p:tagLst>
</file>

<file path=ppt/tags/tag163.xml><?xml version="1.0" encoding="utf-8"?>
<p:tagLst xmlns:a="http://schemas.openxmlformats.org/drawingml/2006/main" xmlns:r="http://schemas.openxmlformats.org/officeDocument/2006/relationships" xmlns:p="http://schemas.openxmlformats.org/presentationml/2006/main">
  <p:tag name="VEVOX.QUESTION" val="Which of the following best describes the major progression-free survival (PFS) findings from the Phase III BRUIN CLL-321 study of pirtobrutinib monotherapy versus idelalisib/rituximab or bendamustine/rituximab for relapsed/refractory CLL?"/>
</p:tagLst>
</file>

<file path=ppt/tags/tag164.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165.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66.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167.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68.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169.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17.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70.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71.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172.xml><?xml version="1.0" encoding="utf-8"?>
<p:tagLst xmlns:a="http://schemas.openxmlformats.org/drawingml/2006/main" xmlns:r="http://schemas.openxmlformats.org/officeDocument/2006/relationships" xmlns:p="http://schemas.openxmlformats.org/presentationml/2006/main">
  <p:tag name="VEVOX.TITLE" val="TITLE1"/>
</p:tagLst>
</file>

<file path=ppt/tags/tag173.xml><?xml version="1.0" encoding="utf-8"?>
<p:tagLst xmlns:a="http://schemas.openxmlformats.org/drawingml/2006/main" xmlns:r="http://schemas.openxmlformats.org/officeDocument/2006/relationships" xmlns:p="http://schemas.openxmlformats.org/presentationml/2006/main">
  <p:tag name="VEVOX.TITLE" val="TITLE2"/>
</p:tagLst>
</file>

<file path=ppt/tags/tag174.xml><?xml version="1.0" encoding="utf-8"?>
<p:tagLst xmlns:a="http://schemas.openxmlformats.org/drawingml/2006/main" xmlns:r="http://schemas.openxmlformats.org/officeDocument/2006/relationships" xmlns:p="http://schemas.openxmlformats.org/presentationml/2006/main">
  <p:tag name="VEVOX.TITLE" val="TITLE3"/>
</p:tagLst>
</file>

<file path=ppt/tags/tag175.xml><?xml version="1.0" encoding="utf-8"?>
<p:tagLst xmlns:a="http://schemas.openxmlformats.org/drawingml/2006/main" xmlns:r="http://schemas.openxmlformats.org/officeDocument/2006/relationships" xmlns:p="http://schemas.openxmlformats.org/presentationml/2006/main">
  <p:tag name="VEVOX.TITLE" val="TITLE4"/>
</p:tagLst>
</file>

<file path=ppt/tags/tag176.xml><?xml version="1.0" encoding="utf-8"?>
<p:tagLst xmlns:a="http://schemas.openxmlformats.org/drawingml/2006/main" xmlns:r="http://schemas.openxmlformats.org/officeDocument/2006/relationships" xmlns:p="http://schemas.openxmlformats.org/presentationml/2006/main">
  <p:tag name="VEVOX.RESULT" val="{&quot;id&quot;:&quot;176922&quot;,&quot;questionSettings&quot;:{},&quot;alias&quot;:&quot;&quot;,&quot;text&quot;:&quot;&lt;p&gt;&lt;span&gt;&lt;strong&gt;Which of the following best describes the major progression-free survival (PFS) findings from the Phase III BRUIN CLL-321 study of pirtobrutinib monotherapy versus idelalisib/rituximab or bendamustine/rituximab for relapsed/refractory CLL?&lt;/strong&gt;&lt;/span&gt;&lt;/p&gt;&quot;,&quot;@type&quot;:&quot;MultipleChoiceQuestion&quot;,&quot;choices&quot;:[{&quot;id&quot;:&quot;609329&quot;,&quot;alias&quot;:null,&quot;text&quot;:&quot;1. Inferior PFS outcomes with pirtobrutinib monotherapy&quot;,&quot;excludeFromResults&quot;:false,&quot;image&quot;:null,&quot;imageAltText&quot;:null,&quot;isCorrectAnswer&quot;:false},{&quot;id&quot;:&quot;609330&quot;,&quot;alias&quot;:null,&quot;text&quot;:&quot;b. A numerical, but nonsignificant improvement in PFS with pirtobrutinib monotherapy&quot;,&quot;excludeFromResults&quot;:false,&quot;image&quot;:null,&quot;imageAltText&quot;:null,&quot;isCorrectAnswer&quot;:false},{&quot;id&quot;:&quot;609331&quot;,&quot;alias&quot;:null,&quot;text&quot;:&quot;c. A statistically significant improvement in PFS with pirtobrutinib monotherapy&quot;,&quot;excludeFromResults&quot;:false,&quot;image&quot;:null,&quot;imageAltText&quot;:null,&quot;isCorrectAnswer&quot;:false},{&quot;id&quot;:&quot;609332&quot;,&quot;alias&quot;:null,&quot;text&quot;:&quot;d.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299#4169929520/576673658"/>
  <p:tag name="VEVOX.SLIDEFORMAT.VERSION" val="1.018"/>
  <p:tag name="VEVOX.HASRESULTS" val="true"/>
</p:tagLst>
</file>

<file path=ppt/tags/tag177.xml><?xml version="1.0" encoding="utf-8"?>
<p:tagLst xmlns:a="http://schemas.openxmlformats.org/drawingml/2006/main" xmlns:r="http://schemas.openxmlformats.org/officeDocument/2006/relationships" xmlns:p="http://schemas.openxmlformats.org/presentationml/2006/main">
  <p:tag name="VEVOX.QUESTION" val="Which of the following best describes the major progression-free survival (PFS) findings from the Phase III BRUIN CLL-321 study of pirtobrutinib monotherapy versus idelalisib/rituximab or bendamustine/rituximab for relapsed/refractory CLL?"/>
</p:tagLst>
</file>

<file path=ppt/tags/tag178.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179.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8.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180.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181.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82.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183.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84.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185.xml><?xml version="1.0" encoding="utf-8"?>
<p:tagLst xmlns:a="http://schemas.openxmlformats.org/drawingml/2006/main" xmlns:r="http://schemas.openxmlformats.org/officeDocument/2006/relationships" xmlns:p="http://schemas.openxmlformats.org/presentationml/2006/main">
  <p:tag name="VEVOX.TITLE" val="TITLE1"/>
</p:tagLst>
</file>

<file path=ppt/tags/tag186.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187.xml><?xml version="1.0" encoding="utf-8"?>
<p:tagLst xmlns:a="http://schemas.openxmlformats.org/drawingml/2006/main" xmlns:r="http://schemas.openxmlformats.org/officeDocument/2006/relationships" xmlns:p="http://schemas.openxmlformats.org/presentationml/2006/main">
  <p:tag name="VEVOX.BORDER" val="BORDER1"/>
</p:tagLst>
</file>

<file path=ppt/tags/tag188.xml><?xml version="1.0" encoding="utf-8"?>
<p:tagLst xmlns:a="http://schemas.openxmlformats.org/drawingml/2006/main" xmlns:r="http://schemas.openxmlformats.org/officeDocument/2006/relationships" xmlns:p="http://schemas.openxmlformats.org/presentationml/2006/main">
  <p:tag name="VEVOX.BAR" val="BAR1"/>
</p:tagLst>
</file>

<file path=ppt/tags/tag189.xml><?xml version="1.0" encoding="utf-8"?>
<p:tagLst xmlns:a="http://schemas.openxmlformats.org/drawingml/2006/main" xmlns:r="http://schemas.openxmlformats.org/officeDocument/2006/relationships" xmlns:p="http://schemas.openxmlformats.org/presentationml/2006/main">
  <p:tag name="VEVOX.TITLE" val="TITLE2"/>
</p:tagLst>
</file>

<file path=ppt/tags/tag19.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90.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191.xml><?xml version="1.0" encoding="utf-8"?>
<p:tagLst xmlns:a="http://schemas.openxmlformats.org/drawingml/2006/main" xmlns:r="http://schemas.openxmlformats.org/officeDocument/2006/relationships" xmlns:p="http://schemas.openxmlformats.org/presentationml/2006/main">
  <p:tag name="VEVOX.BORDER" val="BORDER2"/>
</p:tagLst>
</file>

<file path=ppt/tags/tag192.xml><?xml version="1.0" encoding="utf-8"?>
<p:tagLst xmlns:a="http://schemas.openxmlformats.org/drawingml/2006/main" xmlns:r="http://schemas.openxmlformats.org/officeDocument/2006/relationships" xmlns:p="http://schemas.openxmlformats.org/presentationml/2006/main">
  <p:tag name="VEVOX.BAR" val="BAR2"/>
</p:tagLst>
</file>

<file path=ppt/tags/tag193.xml><?xml version="1.0" encoding="utf-8"?>
<p:tagLst xmlns:a="http://schemas.openxmlformats.org/drawingml/2006/main" xmlns:r="http://schemas.openxmlformats.org/officeDocument/2006/relationships" xmlns:p="http://schemas.openxmlformats.org/presentationml/2006/main">
  <p:tag name="VEVOX.TITLE" val="TITLE3"/>
</p:tagLst>
</file>

<file path=ppt/tags/tag194.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195.xml><?xml version="1.0" encoding="utf-8"?>
<p:tagLst xmlns:a="http://schemas.openxmlformats.org/drawingml/2006/main" xmlns:r="http://schemas.openxmlformats.org/officeDocument/2006/relationships" xmlns:p="http://schemas.openxmlformats.org/presentationml/2006/main">
  <p:tag name="VEVOX.BORDER" val="BORDER3"/>
</p:tagLst>
</file>

<file path=ppt/tags/tag196.xml><?xml version="1.0" encoding="utf-8"?>
<p:tagLst xmlns:a="http://schemas.openxmlformats.org/drawingml/2006/main" xmlns:r="http://schemas.openxmlformats.org/officeDocument/2006/relationships" xmlns:p="http://schemas.openxmlformats.org/presentationml/2006/main">
  <p:tag name="VEVOX.BAR" val="BAR3"/>
</p:tagLst>
</file>

<file path=ppt/tags/tag197.xml><?xml version="1.0" encoding="utf-8"?>
<p:tagLst xmlns:a="http://schemas.openxmlformats.org/drawingml/2006/main" xmlns:r="http://schemas.openxmlformats.org/officeDocument/2006/relationships" xmlns:p="http://schemas.openxmlformats.org/presentationml/2006/main">
  <p:tag name="VEVOX.TITLE" val="TITLE4"/>
</p:tagLst>
</file>

<file path=ppt/tags/tag198.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199.xml><?xml version="1.0" encoding="utf-8"?>
<p:tagLst xmlns:a="http://schemas.openxmlformats.org/drawingml/2006/main" xmlns:r="http://schemas.openxmlformats.org/officeDocument/2006/relationships" xmlns:p="http://schemas.openxmlformats.org/presentationml/2006/main">
  <p:tag name="VEVOX.BORDER" val="BORDER4"/>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200.xml><?xml version="1.0" encoding="utf-8"?>
<p:tagLst xmlns:a="http://schemas.openxmlformats.org/drawingml/2006/main" xmlns:r="http://schemas.openxmlformats.org/officeDocument/2006/relationships" xmlns:p="http://schemas.openxmlformats.org/presentationml/2006/main">
  <p:tag name="VEVOX.BAR" val="BAR4"/>
</p:tagLst>
</file>

<file path=ppt/tags/tag201.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202.xml><?xml version="1.0" encoding="utf-8"?>
<p:tagLst xmlns:a="http://schemas.openxmlformats.org/drawingml/2006/main" xmlns:r="http://schemas.openxmlformats.org/officeDocument/2006/relationships" xmlns:p="http://schemas.openxmlformats.org/presentationml/2006/main">
  <p:tag name="KPI_HAS_CHART" val="false"/>
</p:tagLst>
</file>

<file path=ppt/tags/tag203.xml><?xml version="1.0" encoding="utf-8"?>
<p:tagLst xmlns:a="http://schemas.openxmlformats.org/drawingml/2006/main" xmlns:r="http://schemas.openxmlformats.org/officeDocument/2006/relationships" xmlns:p="http://schemas.openxmlformats.org/presentationml/2006/main">
  <p:tag name="KPI_HAS_CHART" val="false"/>
</p:tagLst>
</file>

<file path=ppt/tags/tag204.xml><?xml version="1.0" encoding="utf-8"?>
<p:tagLst xmlns:a="http://schemas.openxmlformats.org/drawingml/2006/main" xmlns:r="http://schemas.openxmlformats.org/officeDocument/2006/relationships" xmlns:p="http://schemas.openxmlformats.org/presentationml/2006/main">
  <p:tag name="KPI_HAS_CHART" val="false"/>
</p:tagLst>
</file>

<file path=ppt/tags/tag205.xml><?xml version="1.0" encoding="utf-8"?>
<p:tagLst xmlns:a="http://schemas.openxmlformats.org/drawingml/2006/main" xmlns:r="http://schemas.openxmlformats.org/officeDocument/2006/relationships" xmlns:p="http://schemas.openxmlformats.org/presentationml/2006/main">
  <p:tag name="KPI_HAS_CHART" val="false"/>
</p:tagLst>
</file>

<file path=ppt/tags/tag206.xml><?xml version="1.0" encoding="utf-8"?>
<p:tagLst xmlns:a="http://schemas.openxmlformats.org/drawingml/2006/main" xmlns:r="http://schemas.openxmlformats.org/officeDocument/2006/relationships" xmlns:p="http://schemas.openxmlformats.org/presentationml/2006/main">
  <p:tag name="VEVOX.POLL" val="{&quot;id&quot;:&quot;176923&quot;,&quot;questionSettings&quot;:{},&quot;alias&quot;:&quot;&quot;,&quot;text&quot;:&quot;&lt;p&gt;&lt;strong&gt;Which of the following &lt;u&gt;&amp;gt;&lt;/u&gt;Grade 3 adverse events was most commonly reported in patients receiving pirtobrutinib for previously treated CLL in the Phase III BRUIN CLL-321 trial?&lt;/strong&gt;&lt;/p&gt;&quot;,&quot;@type&quot;:&quot;MultipleChoiceQuestion&quot;,&quot;choices&quot;:[{&quot;id&quot;:&quot;609333&quot;,&quot;alias&quot;:null,&quot;text&quot;:&quot;a. Atrial fibrillation&quot;,&quot;excludeFromResults&quot;:false,&quot;image&quot;:null,&quot;imageAltText&quot;:null,&quot;isCorrectAnswer&quot;:false},{&quot;id&quot;:&quot;609334&quot;,&quot;alias&quot;:null,&quot;text&quot;:&quot;b. Infections&quot;,&quot;excludeFromResults&quot;:false,&quot;image&quot;:null,&quot;imageAltText&quot;:null,&quot;isCorrectAnswer&quot;:false},{&quot;id&quot;:&quot;609335&quot;,&quot;alias&quot;:null,&quot;text&quot;:&quot;c. Keratitis&quot;,&quot;excludeFromResults&quot;:false,&quot;image&quot;:null,&quot;imageAltText&quot;:null,&quot;isCorrectAnswer&quot;:false},{&quot;id&quot;:&quot;609336&quot;,&quot;alias&quot;:null,&quot;text&quot;:&quot;d. Hemorrhage&quot;,&quot;excludeFromResults&quot;:false,&quot;image&quot;:null,&quot;imageAltText&quot;:null,&quot;isCorrectAnswer&quot;:false},{&quot;id&quot;:&quot;609337&quot;,&quot;alias&quot;:null,&quot;text&quot;:&quot;e.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3"/>
  <p:tag name="VEVOX.QUESTIONSLIDEID" val="301#1682045359/973368374"/>
  <p:tag name="VEVOX.SLIDEFORMAT.VERSION" val="1.018"/>
  <p:tag name="VEVOX.HASRESULTS" val="true"/>
</p:tagLst>
</file>

<file path=ppt/tags/tag207.xml><?xml version="1.0" encoding="utf-8"?>
<p:tagLst xmlns:a="http://schemas.openxmlformats.org/drawingml/2006/main" xmlns:r="http://schemas.openxmlformats.org/officeDocument/2006/relationships" xmlns:p="http://schemas.openxmlformats.org/presentationml/2006/main">
  <p:tag name="VEVOX.QUESTION" val="Which of the following &gt;Grade 3 adverse events was most commonly reported in patients receiving pirtobrutinib for previously treated CLL in the Phase III BRUIN CLL-321 trial?"/>
</p:tagLst>
</file>

<file path=ppt/tags/tag208.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209.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21.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210.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211.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212.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213.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214.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215.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16.xml><?xml version="1.0" encoding="utf-8"?>
<p:tagLst xmlns:a="http://schemas.openxmlformats.org/drawingml/2006/main" xmlns:r="http://schemas.openxmlformats.org/officeDocument/2006/relationships" xmlns:p="http://schemas.openxmlformats.org/presentationml/2006/main">
  <p:tag name="VEVOX.TITLE" val="TITLE1"/>
</p:tagLst>
</file>

<file path=ppt/tags/tag217.xml><?xml version="1.0" encoding="utf-8"?>
<p:tagLst xmlns:a="http://schemas.openxmlformats.org/drawingml/2006/main" xmlns:r="http://schemas.openxmlformats.org/officeDocument/2006/relationships" xmlns:p="http://schemas.openxmlformats.org/presentationml/2006/main">
  <p:tag name="VEVOX.TITLE" val="TITLE2"/>
</p:tagLst>
</file>

<file path=ppt/tags/tag218.xml><?xml version="1.0" encoding="utf-8"?>
<p:tagLst xmlns:a="http://schemas.openxmlformats.org/drawingml/2006/main" xmlns:r="http://schemas.openxmlformats.org/officeDocument/2006/relationships" xmlns:p="http://schemas.openxmlformats.org/presentationml/2006/main">
  <p:tag name="VEVOX.TITLE" val="TITLE3"/>
</p:tagLst>
</file>

<file path=ppt/tags/tag219.xml><?xml version="1.0" encoding="utf-8"?>
<p:tagLst xmlns:a="http://schemas.openxmlformats.org/drawingml/2006/main" xmlns:r="http://schemas.openxmlformats.org/officeDocument/2006/relationships" xmlns:p="http://schemas.openxmlformats.org/presentationml/2006/main">
  <p:tag name="VEVOX.TITLE" val="TITLE4"/>
</p:tagLst>
</file>

<file path=ppt/tags/tag22.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220.xml><?xml version="1.0" encoding="utf-8"?>
<p:tagLst xmlns:a="http://schemas.openxmlformats.org/drawingml/2006/main" xmlns:r="http://schemas.openxmlformats.org/officeDocument/2006/relationships" xmlns:p="http://schemas.openxmlformats.org/presentationml/2006/main">
  <p:tag name="VEVOX.TITLE" val="TITLE5"/>
</p:tagLst>
</file>

<file path=ppt/tags/tag221.xml><?xml version="1.0" encoding="utf-8"?>
<p:tagLst xmlns:a="http://schemas.openxmlformats.org/drawingml/2006/main" xmlns:r="http://schemas.openxmlformats.org/officeDocument/2006/relationships" xmlns:p="http://schemas.openxmlformats.org/presentationml/2006/main">
  <p:tag name="VEVOX.RESULT" val="{&quot;id&quot;:&quot;176923&quot;,&quot;questionSettings&quot;:{},&quot;alias&quot;:&quot;&quot;,&quot;text&quot;:&quot;&lt;p&gt;&lt;strong&gt;Which of the following &lt;u&gt;&amp;gt;&lt;/u&gt;Grade 3 adverse events was most commonly reported in patients receiving pirtobrutinib for previously treated CLL in the Phase III BRUIN CLL-321 trial?&lt;/strong&gt;&lt;/p&gt;&quot;,&quot;@type&quot;:&quot;MultipleChoiceQuestion&quot;,&quot;choices&quot;:[{&quot;id&quot;:&quot;609333&quot;,&quot;alias&quot;:null,&quot;text&quot;:&quot;a. Atrial fibrillation&quot;,&quot;excludeFromResults&quot;:false,&quot;image&quot;:null,&quot;imageAltText&quot;:null,&quot;isCorrectAnswer&quot;:false},{&quot;id&quot;:&quot;609334&quot;,&quot;alias&quot;:null,&quot;text&quot;:&quot;b. Infections&quot;,&quot;excludeFromResults&quot;:false,&quot;image&quot;:null,&quot;imageAltText&quot;:null,&quot;isCorrectAnswer&quot;:false},{&quot;id&quot;:&quot;609335&quot;,&quot;alias&quot;:null,&quot;text&quot;:&quot;c. Keratitis&quot;,&quot;excludeFromResults&quot;:false,&quot;image&quot;:null,&quot;imageAltText&quot;:null,&quot;isCorrectAnswer&quot;:false},{&quot;id&quot;:&quot;609336&quot;,&quot;alias&quot;:null,&quot;text&quot;:&quot;d. Hemorrhage&quot;,&quot;excludeFromResults&quot;:false,&quot;image&quot;:null,&quot;imageAltText&quot;:null,&quot;isCorrectAnswer&quot;:false},{&quot;id&quot;:&quot;609337&quot;,&quot;alias&quot;:null,&quot;text&quot;:&quot;e.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1#1682045359/973368374"/>
  <p:tag name="VEVOX.SLIDEFORMAT.VERSION" val="1.018"/>
  <p:tag name="VEVOX.HASRESULTS" val="true"/>
</p:tagLst>
</file>

<file path=ppt/tags/tag222.xml><?xml version="1.0" encoding="utf-8"?>
<p:tagLst xmlns:a="http://schemas.openxmlformats.org/drawingml/2006/main" xmlns:r="http://schemas.openxmlformats.org/officeDocument/2006/relationships" xmlns:p="http://schemas.openxmlformats.org/presentationml/2006/main">
  <p:tag name="VEVOX.QUESTION" val="Which of the following &gt;Grade 3 adverse events was most commonly reported in patients receiving pirtobrutinib for previously treated CLL in the Phase III BRUIN CLL-321 trial?"/>
</p:tagLst>
</file>

<file path=ppt/tags/tag223.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224.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225.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226.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227.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228.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229.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3.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30.xml><?xml version="1.0" encoding="utf-8"?>
<p:tagLst xmlns:a="http://schemas.openxmlformats.org/drawingml/2006/main" xmlns:r="http://schemas.openxmlformats.org/officeDocument/2006/relationships" xmlns:p="http://schemas.openxmlformats.org/presentationml/2006/main">
  <p:tag name="VEVOX.TITLE" val="TITLE1"/>
</p:tagLst>
</file>

<file path=ppt/tags/tag231.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232.xml><?xml version="1.0" encoding="utf-8"?>
<p:tagLst xmlns:a="http://schemas.openxmlformats.org/drawingml/2006/main" xmlns:r="http://schemas.openxmlformats.org/officeDocument/2006/relationships" xmlns:p="http://schemas.openxmlformats.org/presentationml/2006/main">
  <p:tag name="VEVOX.BORDER" val="BORDER1"/>
</p:tagLst>
</file>

<file path=ppt/tags/tag233.xml><?xml version="1.0" encoding="utf-8"?>
<p:tagLst xmlns:a="http://schemas.openxmlformats.org/drawingml/2006/main" xmlns:r="http://schemas.openxmlformats.org/officeDocument/2006/relationships" xmlns:p="http://schemas.openxmlformats.org/presentationml/2006/main">
  <p:tag name="VEVOX.BAR" val="BAR1"/>
</p:tagLst>
</file>

<file path=ppt/tags/tag234.xml><?xml version="1.0" encoding="utf-8"?>
<p:tagLst xmlns:a="http://schemas.openxmlformats.org/drawingml/2006/main" xmlns:r="http://schemas.openxmlformats.org/officeDocument/2006/relationships" xmlns:p="http://schemas.openxmlformats.org/presentationml/2006/main">
  <p:tag name="VEVOX.TITLE" val="TITLE2"/>
</p:tagLst>
</file>

<file path=ppt/tags/tag235.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236.xml><?xml version="1.0" encoding="utf-8"?>
<p:tagLst xmlns:a="http://schemas.openxmlformats.org/drawingml/2006/main" xmlns:r="http://schemas.openxmlformats.org/officeDocument/2006/relationships" xmlns:p="http://schemas.openxmlformats.org/presentationml/2006/main">
  <p:tag name="VEVOX.BORDER" val="BORDER2"/>
</p:tagLst>
</file>

<file path=ppt/tags/tag237.xml><?xml version="1.0" encoding="utf-8"?>
<p:tagLst xmlns:a="http://schemas.openxmlformats.org/drawingml/2006/main" xmlns:r="http://schemas.openxmlformats.org/officeDocument/2006/relationships" xmlns:p="http://schemas.openxmlformats.org/presentationml/2006/main">
  <p:tag name="VEVOX.BAR" val="BAR2"/>
</p:tagLst>
</file>

<file path=ppt/tags/tag238.xml><?xml version="1.0" encoding="utf-8"?>
<p:tagLst xmlns:a="http://schemas.openxmlformats.org/drawingml/2006/main" xmlns:r="http://schemas.openxmlformats.org/officeDocument/2006/relationships" xmlns:p="http://schemas.openxmlformats.org/presentationml/2006/main">
  <p:tag name="VEVOX.TITLE" val="TITLE3"/>
</p:tagLst>
</file>

<file path=ppt/tags/tag239.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24.xml><?xml version="1.0" encoding="utf-8"?>
<p:tagLst xmlns:a="http://schemas.openxmlformats.org/drawingml/2006/main" xmlns:r="http://schemas.openxmlformats.org/officeDocument/2006/relationships" xmlns:p="http://schemas.openxmlformats.org/presentationml/2006/main">
  <p:tag name="VEVOX.TITLE" val="TITLE1"/>
</p:tagLst>
</file>

<file path=ppt/tags/tag240.xml><?xml version="1.0" encoding="utf-8"?>
<p:tagLst xmlns:a="http://schemas.openxmlformats.org/drawingml/2006/main" xmlns:r="http://schemas.openxmlformats.org/officeDocument/2006/relationships" xmlns:p="http://schemas.openxmlformats.org/presentationml/2006/main">
  <p:tag name="VEVOX.BORDER" val="BORDER3"/>
</p:tagLst>
</file>

<file path=ppt/tags/tag241.xml><?xml version="1.0" encoding="utf-8"?>
<p:tagLst xmlns:a="http://schemas.openxmlformats.org/drawingml/2006/main" xmlns:r="http://schemas.openxmlformats.org/officeDocument/2006/relationships" xmlns:p="http://schemas.openxmlformats.org/presentationml/2006/main">
  <p:tag name="VEVOX.BAR" val="BAR3"/>
</p:tagLst>
</file>

<file path=ppt/tags/tag242.xml><?xml version="1.0" encoding="utf-8"?>
<p:tagLst xmlns:a="http://schemas.openxmlformats.org/drawingml/2006/main" xmlns:r="http://schemas.openxmlformats.org/officeDocument/2006/relationships" xmlns:p="http://schemas.openxmlformats.org/presentationml/2006/main">
  <p:tag name="VEVOX.TITLE" val="TITLE4"/>
</p:tagLst>
</file>

<file path=ppt/tags/tag243.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244.xml><?xml version="1.0" encoding="utf-8"?>
<p:tagLst xmlns:a="http://schemas.openxmlformats.org/drawingml/2006/main" xmlns:r="http://schemas.openxmlformats.org/officeDocument/2006/relationships" xmlns:p="http://schemas.openxmlformats.org/presentationml/2006/main">
  <p:tag name="VEVOX.BORDER" val="BORDER4"/>
</p:tagLst>
</file>

<file path=ppt/tags/tag245.xml><?xml version="1.0" encoding="utf-8"?>
<p:tagLst xmlns:a="http://schemas.openxmlformats.org/drawingml/2006/main" xmlns:r="http://schemas.openxmlformats.org/officeDocument/2006/relationships" xmlns:p="http://schemas.openxmlformats.org/presentationml/2006/main">
  <p:tag name="VEVOX.BAR" val="BAR4"/>
</p:tagLst>
</file>

<file path=ppt/tags/tag246.xml><?xml version="1.0" encoding="utf-8"?>
<p:tagLst xmlns:a="http://schemas.openxmlformats.org/drawingml/2006/main" xmlns:r="http://schemas.openxmlformats.org/officeDocument/2006/relationships" xmlns:p="http://schemas.openxmlformats.org/presentationml/2006/main">
  <p:tag name="VEVOX.TITLE" val="TITLE5"/>
</p:tagLst>
</file>

<file path=ppt/tags/tag247.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248.xml><?xml version="1.0" encoding="utf-8"?>
<p:tagLst xmlns:a="http://schemas.openxmlformats.org/drawingml/2006/main" xmlns:r="http://schemas.openxmlformats.org/officeDocument/2006/relationships" xmlns:p="http://schemas.openxmlformats.org/presentationml/2006/main">
  <p:tag name="VEVOX.BORDER" val="BORDER5"/>
</p:tagLst>
</file>

<file path=ppt/tags/tag249.xml><?xml version="1.0" encoding="utf-8"?>
<p:tagLst xmlns:a="http://schemas.openxmlformats.org/drawingml/2006/main" xmlns:r="http://schemas.openxmlformats.org/officeDocument/2006/relationships" xmlns:p="http://schemas.openxmlformats.org/presentationml/2006/main">
  <p:tag name="VEVOX.BAR" val="BAR5"/>
</p:tagLst>
</file>

<file path=ppt/tags/tag25.xml><?xml version="1.0" encoding="utf-8"?>
<p:tagLst xmlns:a="http://schemas.openxmlformats.org/drawingml/2006/main" xmlns:r="http://schemas.openxmlformats.org/officeDocument/2006/relationships" xmlns:p="http://schemas.openxmlformats.org/presentationml/2006/main">
  <p:tag name="VEVOX.TITLE" val="TITLE2"/>
</p:tagLst>
</file>

<file path=ppt/tags/tag250.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251.xml><?xml version="1.0" encoding="utf-8"?>
<p:tagLst xmlns:a="http://schemas.openxmlformats.org/drawingml/2006/main" xmlns:r="http://schemas.openxmlformats.org/officeDocument/2006/relationships" xmlns:p="http://schemas.openxmlformats.org/presentationml/2006/main">
  <p:tag name="KPI_HAS_CHART" val="false"/>
</p:tagLst>
</file>

<file path=ppt/tags/tag252.xml><?xml version="1.0" encoding="utf-8"?>
<p:tagLst xmlns:a="http://schemas.openxmlformats.org/drawingml/2006/main" xmlns:r="http://schemas.openxmlformats.org/officeDocument/2006/relationships" xmlns:p="http://schemas.openxmlformats.org/presentationml/2006/main">
  <p:tag name="KPI_HAS_CHART" val="false"/>
</p:tagLst>
</file>

<file path=ppt/tags/tag253.xml><?xml version="1.0" encoding="utf-8"?>
<p:tagLst xmlns:a="http://schemas.openxmlformats.org/drawingml/2006/main" xmlns:r="http://schemas.openxmlformats.org/officeDocument/2006/relationships" xmlns:p="http://schemas.openxmlformats.org/presentationml/2006/main">
  <p:tag name="VEVOX.POLL" val="{&quot;id&quot;:&quot;176924&quot;,&quot;questionSettings&quot;:{},&quot;alias&quot;:&quot;&quot;,&quot;text&quot;:&quot;&lt;p&gt;&lt;span&gt;&lt;strong&gt;Which of the following descriptions best characterizes the study design of the BRUIN CLL-314 trial?&lt;/strong&gt;&lt;/span&gt;&lt;/p&gt;&quot;,&quot;@type&quot;:&quot;MultipleChoiceQuestion&quot;,&quot;choices&quot;:[{&quot;id&quot;:&quot;609338&quot;,&quot;alias&quot;:null,&quot;text&quot;:&quot;a. A Phase II study evaluating time-limited pirtobrutinib for patients with CLL that was pretreated with prior BTK inhibitor and Bcl-2 inhibitor therapy&quot;,&quot;excludeFromResults&quot;:false,&quot;image&quot;:null,&quot;imageAltText&quot;:null,&quot;isCorrectAnswer&quot;:false},{&quot;id&quot;:&quot;609339&quot;,&quot;alias&quot;:null,&quot;text&quot;:&quot;b. A Phase III superiority study evaluating pirtobrutinib versus ibrutinib for relapsed/refractory CLL&quot;,&quot;excludeFromResults&quot;:false,&quot;image&quot;:null,&quot;imageAltText&quot;:null,&quot;isCorrectAnswer&quot;:false},{&quot;id&quot;:&quot;609340&quot;,&quot;alias&quot;:null,&quot;text&quot;:&quot;c. A Phase III noninferiority study evaluating pirtobrutinib versus ibrutinib for patients with CLL that was treatment-naïve or pretreated with non-BTK inhibitor therapy&quot;,&quot;excludeFromResults&quot;:false,&quot;image&quot;:null,&quot;imageAltText&quot;:null,&quot;isCorrectAnswer&quot;:false},{&quot;id&quot;:&quot;609341&quot;,&quot;alias&quot;:null,&quot;text&quot;:&quot;d.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4"/>
  <p:tag name="VEVOX.QUESTIONSLIDEID" val="303#1943106368/961884249"/>
  <p:tag name="VEVOX.SLIDEFORMAT.VERSION" val="1.018"/>
  <p:tag name="VEVOX.HASRESULTS" val="true"/>
</p:tagLst>
</file>

<file path=ppt/tags/tag254.xml><?xml version="1.0" encoding="utf-8"?>
<p:tagLst xmlns:a="http://schemas.openxmlformats.org/drawingml/2006/main" xmlns:r="http://schemas.openxmlformats.org/officeDocument/2006/relationships" xmlns:p="http://schemas.openxmlformats.org/presentationml/2006/main">
  <p:tag name="VEVOX.QUESTION" val="Which of the following descriptions best characterizes the study design of the BRUIN CLL-314 trial?"/>
</p:tagLst>
</file>

<file path=ppt/tags/tag255.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256.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257.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258.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259.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26.xml><?xml version="1.0" encoding="utf-8"?>
<p:tagLst xmlns:a="http://schemas.openxmlformats.org/drawingml/2006/main" xmlns:r="http://schemas.openxmlformats.org/officeDocument/2006/relationships" xmlns:p="http://schemas.openxmlformats.org/presentationml/2006/main">
  <p:tag name="VEVOX.TITLE" val="TITLE3"/>
</p:tagLst>
</file>

<file path=ppt/tags/tag260.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261.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262.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63.xml><?xml version="1.0" encoding="utf-8"?>
<p:tagLst xmlns:a="http://schemas.openxmlformats.org/drawingml/2006/main" xmlns:r="http://schemas.openxmlformats.org/officeDocument/2006/relationships" xmlns:p="http://schemas.openxmlformats.org/presentationml/2006/main">
  <p:tag name="VEVOX.TITLE" val="TITLE1"/>
</p:tagLst>
</file>

<file path=ppt/tags/tag264.xml><?xml version="1.0" encoding="utf-8"?>
<p:tagLst xmlns:a="http://schemas.openxmlformats.org/drawingml/2006/main" xmlns:r="http://schemas.openxmlformats.org/officeDocument/2006/relationships" xmlns:p="http://schemas.openxmlformats.org/presentationml/2006/main">
  <p:tag name="VEVOX.TITLE" val="TITLE2"/>
</p:tagLst>
</file>

<file path=ppt/tags/tag265.xml><?xml version="1.0" encoding="utf-8"?>
<p:tagLst xmlns:a="http://schemas.openxmlformats.org/drawingml/2006/main" xmlns:r="http://schemas.openxmlformats.org/officeDocument/2006/relationships" xmlns:p="http://schemas.openxmlformats.org/presentationml/2006/main">
  <p:tag name="VEVOX.TITLE" val="TITLE3"/>
</p:tagLst>
</file>

<file path=ppt/tags/tag266.xml><?xml version="1.0" encoding="utf-8"?>
<p:tagLst xmlns:a="http://schemas.openxmlformats.org/drawingml/2006/main" xmlns:r="http://schemas.openxmlformats.org/officeDocument/2006/relationships" xmlns:p="http://schemas.openxmlformats.org/presentationml/2006/main">
  <p:tag name="VEVOX.TITLE" val="TITLE4"/>
</p:tagLst>
</file>

<file path=ppt/tags/tag267.xml><?xml version="1.0" encoding="utf-8"?>
<p:tagLst xmlns:a="http://schemas.openxmlformats.org/drawingml/2006/main" xmlns:r="http://schemas.openxmlformats.org/officeDocument/2006/relationships" xmlns:p="http://schemas.openxmlformats.org/presentationml/2006/main">
  <p:tag name="VEVOX.RESULT" val="{&quot;id&quot;:&quot;176924&quot;,&quot;questionSettings&quot;:{},&quot;alias&quot;:&quot;&quot;,&quot;text&quot;:&quot;&lt;p&gt;&lt;span&gt;&lt;strong&gt;Which of the following descriptions best characterizes the study design of the BRUIN CLL-314 trial?&lt;/strong&gt;&lt;/span&gt;&lt;/p&gt;&quot;,&quot;@type&quot;:&quot;MultipleChoiceQuestion&quot;,&quot;choices&quot;:[{&quot;id&quot;:&quot;609338&quot;,&quot;alias&quot;:null,&quot;text&quot;:&quot;a. A Phase II study evaluating time-limited pirtobrutinib for patients with CLL that was pretreated with prior BTK inhibitor and Bcl-2 inhibitor therapy&quot;,&quot;excludeFromResults&quot;:false,&quot;image&quot;:null,&quot;imageAltText&quot;:null,&quot;isCorrectAnswer&quot;:false},{&quot;id&quot;:&quot;609339&quot;,&quot;alias&quot;:null,&quot;text&quot;:&quot;b. A Phase III superiority study evaluating pirtobrutinib versus ibrutinib for relapsed/refractory CLL&quot;,&quot;excludeFromResults&quot;:false,&quot;image&quot;:null,&quot;imageAltText&quot;:null,&quot;isCorrectAnswer&quot;:false},{&quot;id&quot;:&quot;609340&quot;,&quot;alias&quot;:null,&quot;text&quot;:&quot;c. A Phase III noninferiority study evaluating pirtobrutinib versus ibrutinib for patients with CLL that was treatment-naïve or pretreated with non-BTK inhibitor therapy&quot;,&quot;excludeFromResults&quot;:false,&quot;image&quot;:null,&quot;imageAltText&quot;:null,&quot;isCorrectAnswer&quot;:false},{&quot;id&quot;:&quot;609341&quot;,&quot;alias&quot;:null,&quot;text&quot;:&quot;d.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3#1943106368/961884249"/>
  <p:tag name="VEVOX.SLIDEFORMAT.VERSION" val="1.018"/>
  <p:tag name="VEVOX.HASRESULTS" val="true"/>
</p:tagLst>
</file>

<file path=ppt/tags/tag268.xml><?xml version="1.0" encoding="utf-8"?>
<p:tagLst xmlns:a="http://schemas.openxmlformats.org/drawingml/2006/main" xmlns:r="http://schemas.openxmlformats.org/officeDocument/2006/relationships" xmlns:p="http://schemas.openxmlformats.org/presentationml/2006/main">
  <p:tag name="VEVOX.QUESTION" val="Which of the following descriptions best characterizes the study design of the BRUIN CLL-314 trial?"/>
</p:tagLst>
</file>

<file path=ppt/tags/tag269.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27.xml><?xml version="1.0" encoding="utf-8"?>
<p:tagLst xmlns:a="http://schemas.openxmlformats.org/drawingml/2006/main" xmlns:r="http://schemas.openxmlformats.org/officeDocument/2006/relationships" xmlns:p="http://schemas.openxmlformats.org/presentationml/2006/main">
  <p:tag name="VEVOX.TITLE" val="TITLE4"/>
</p:tagLst>
</file>

<file path=ppt/tags/tag270.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271.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272.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273.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274.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275.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76.xml><?xml version="1.0" encoding="utf-8"?>
<p:tagLst xmlns:a="http://schemas.openxmlformats.org/drawingml/2006/main" xmlns:r="http://schemas.openxmlformats.org/officeDocument/2006/relationships" xmlns:p="http://schemas.openxmlformats.org/presentationml/2006/main">
  <p:tag name="VEVOX.TITLE" val="TITLE1"/>
</p:tagLst>
</file>

<file path=ppt/tags/tag277.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278.xml><?xml version="1.0" encoding="utf-8"?>
<p:tagLst xmlns:a="http://schemas.openxmlformats.org/drawingml/2006/main" xmlns:r="http://schemas.openxmlformats.org/officeDocument/2006/relationships" xmlns:p="http://schemas.openxmlformats.org/presentationml/2006/main">
  <p:tag name="VEVOX.BORDER" val="BORDER1"/>
</p:tagLst>
</file>

<file path=ppt/tags/tag279.xml><?xml version="1.0" encoding="utf-8"?>
<p:tagLst xmlns:a="http://schemas.openxmlformats.org/drawingml/2006/main" xmlns:r="http://schemas.openxmlformats.org/officeDocument/2006/relationships" xmlns:p="http://schemas.openxmlformats.org/presentationml/2006/main">
  <p:tag name="VEVOX.BAR" val="BAR1"/>
</p:tagLst>
</file>

<file path=ppt/tags/tag28.xml><?xml version="1.0" encoding="utf-8"?>
<p:tagLst xmlns:a="http://schemas.openxmlformats.org/drawingml/2006/main" xmlns:r="http://schemas.openxmlformats.org/officeDocument/2006/relationships" xmlns:p="http://schemas.openxmlformats.org/presentationml/2006/main">
  <p:tag name="VEVOX.TITLE" val="TITLE5"/>
</p:tagLst>
</file>

<file path=ppt/tags/tag280.xml><?xml version="1.0" encoding="utf-8"?>
<p:tagLst xmlns:a="http://schemas.openxmlformats.org/drawingml/2006/main" xmlns:r="http://schemas.openxmlformats.org/officeDocument/2006/relationships" xmlns:p="http://schemas.openxmlformats.org/presentationml/2006/main">
  <p:tag name="VEVOX.TITLE" val="TITLE2"/>
</p:tagLst>
</file>

<file path=ppt/tags/tag281.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282.xml><?xml version="1.0" encoding="utf-8"?>
<p:tagLst xmlns:a="http://schemas.openxmlformats.org/drawingml/2006/main" xmlns:r="http://schemas.openxmlformats.org/officeDocument/2006/relationships" xmlns:p="http://schemas.openxmlformats.org/presentationml/2006/main">
  <p:tag name="VEVOX.BORDER" val="BORDER2"/>
</p:tagLst>
</file>

<file path=ppt/tags/tag283.xml><?xml version="1.0" encoding="utf-8"?>
<p:tagLst xmlns:a="http://schemas.openxmlformats.org/drawingml/2006/main" xmlns:r="http://schemas.openxmlformats.org/officeDocument/2006/relationships" xmlns:p="http://schemas.openxmlformats.org/presentationml/2006/main">
  <p:tag name="VEVOX.BAR" val="BAR2"/>
</p:tagLst>
</file>

<file path=ppt/tags/tag284.xml><?xml version="1.0" encoding="utf-8"?>
<p:tagLst xmlns:a="http://schemas.openxmlformats.org/drawingml/2006/main" xmlns:r="http://schemas.openxmlformats.org/officeDocument/2006/relationships" xmlns:p="http://schemas.openxmlformats.org/presentationml/2006/main">
  <p:tag name="VEVOX.TITLE" val="TITLE3"/>
</p:tagLst>
</file>

<file path=ppt/tags/tag285.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286.xml><?xml version="1.0" encoding="utf-8"?>
<p:tagLst xmlns:a="http://schemas.openxmlformats.org/drawingml/2006/main" xmlns:r="http://schemas.openxmlformats.org/officeDocument/2006/relationships" xmlns:p="http://schemas.openxmlformats.org/presentationml/2006/main">
  <p:tag name="VEVOX.BORDER" val="BORDER3"/>
</p:tagLst>
</file>

<file path=ppt/tags/tag287.xml><?xml version="1.0" encoding="utf-8"?>
<p:tagLst xmlns:a="http://schemas.openxmlformats.org/drawingml/2006/main" xmlns:r="http://schemas.openxmlformats.org/officeDocument/2006/relationships" xmlns:p="http://schemas.openxmlformats.org/presentationml/2006/main">
  <p:tag name="VEVOX.BAR" val="BAR3"/>
</p:tagLst>
</file>

<file path=ppt/tags/tag288.xml><?xml version="1.0" encoding="utf-8"?>
<p:tagLst xmlns:a="http://schemas.openxmlformats.org/drawingml/2006/main" xmlns:r="http://schemas.openxmlformats.org/officeDocument/2006/relationships" xmlns:p="http://schemas.openxmlformats.org/presentationml/2006/main">
  <p:tag name="VEVOX.TITLE" val="TITLE4"/>
</p:tagLst>
</file>

<file path=ppt/tags/tag289.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29.xml><?xml version="1.0" encoding="utf-8"?>
<p:tagLst xmlns:a="http://schemas.openxmlformats.org/drawingml/2006/main" xmlns:r="http://schemas.openxmlformats.org/officeDocument/2006/relationships" xmlns:p="http://schemas.openxmlformats.org/presentationml/2006/main">
  <p:tag name="VEVOX.QUESTION" val="In general, what is the minimum duration of remission after second-line venetoclax/anti-CD20 antibody before you would consider retreatment as third-line therapy?"/>
</p:tagLst>
</file>

<file path=ppt/tags/tag290.xml><?xml version="1.0" encoding="utf-8"?>
<p:tagLst xmlns:a="http://schemas.openxmlformats.org/drawingml/2006/main" xmlns:r="http://schemas.openxmlformats.org/officeDocument/2006/relationships" xmlns:p="http://schemas.openxmlformats.org/presentationml/2006/main">
  <p:tag name="VEVOX.BORDER" val="BORDER4"/>
</p:tagLst>
</file>

<file path=ppt/tags/tag291.xml><?xml version="1.0" encoding="utf-8"?>
<p:tagLst xmlns:a="http://schemas.openxmlformats.org/drawingml/2006/main" xmlns:r="http://schemas.openxmlformats.org/officeDocument/2006/relationships" xmlns:p="http://schemas.openxmlformats.org/presentationml/2006/main">
  <p:tag name="VEVOX.BAR" val="BAR4"/>
</p:tagLst>
</file>

<file path=ppt/tags/tag292.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293.xml><?xml version="1.0" encoding="utf-8"?>
<p:tagLst xmlns:a="http://schemas.openxmlformats.org/drawingml/2006/main" xmlns:r="http://schemas.openxmlformats.org/officeDocument/2006/relationships" xmlns:p="http://schemas.openxmlformats.org/presentationml/2006/main">
  <p:tag name="KPI_HAS_CHART" val="false"/>
</p:tagLst>
</file>

<file path=ppt/tags/tag294.xml><?xml version="1.0" encoding="utf-8"?>
<p:tagLst xmlns:a="http://schemas.openxmlformats.org/drawingml/2006/main" xmlns:r="http://schemas.openxmlformats.org/officeDocument/2006/relationships" xmlns:p="http://schemas.openxmlformats.org/presentationml/2006/main">
  <p:tag name="VEVOX.POLL" val="{&quot;id&quot;:&quot;176926&quot;,&quot;questionSettings&quot;:{},&quot;alias&quot;:&quot;&quot;,&quot;text&quot;:&quot;&lt;p&gt;&lt;strong&gt;Based on current clinical trial data and your personal experience, how would you compare the global &lt;u&gt;tolerability/toxicity &lt;/u&gt;of pirtobrutinib to that of ibrutinib, acalabrutinib and zanubrutinib for patients with relapsed/refractory CLL?&lt;/strong&gt;&lt;/p&gt;&quot;,&quot;@type&quot;:&quot;MultipleChoiceQuestion&quot;,&quot;choices&quot;:[{&quot;id&quot;:&quot;609347&quot;,&quot;alias&quot;:null,&quot;text&quot;:&quot;a. About the same&quot;,&quot;excludeFromResults&quot;:false,&quot;image&quot;:null,&quot;imageAltText&quot;:null,&quot;isCorrectAnswer&quot;:false},{&quot;id&quot;:&quot;609348&quot;,&quot;alias&quot;:null,&quot;text&quot;:&quot;b. Ibrutinib has the least toxicity&quot;,&quot;excludeFromResults&quot;:false,&quot;image&quot;:null,&quot;imageAltText&quot;:null,&quot;isCorrectAnswer&quot;:false},{&quot;id&quot;:&quot;609349&quot;,&quot;alias&quot;:null,&quot;text&quot;:&quot;c. Acalabrutinib has the least toxicity&quot;,&quot;excludeFromResults&quot;:false,&quot;image&quot;:null,&quot;imageAltText&quot;:null,&quot;isCorrectAnswer&quot;:false},{&quot;id&quot;:&quot;609350&quot;,&quot;alias&quot;:null,&quot;text&quot;:&quot;d. Zanubrutinib has the least toxicity&quot;,&quot;excludeFromResults&quot;:false,&quot;image&quot;:null,&quot;imageAltText&quot;:null,&quot;isCorrectAnswer&quot;:false},{&quot;id&quot;:&quot;609351&quot;,&quot;alias&quot;:null,&quot;text&quot;:&quot;e. Pirtobrutinib has the least toxicity&quot;,&quot;excludeFromResults&quot;:false,&quot;image&quot;:null,&quot;imageAltText&quot;:null,&quot;isCorrectAnswer&quot;:false},{&quot;id&quot;:&quot;609352&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6"/>
  <p:tag name="VEVOX.QUESTIONSLIDEID" val="305#3659953873/991239180"/>
  <p:tag name="VEVOX.SLIDEFORMAT.VERSION" val="1.018"/>
  <p:tag name="VEVOX.HASRESULTS" val="true"/>
</p:tagLst>
</file>

<file path=ppt/tags/tag295.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296.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297.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298.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299.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VEVOX.RESULT" val="{&quot;id&quot;:&quot;176913&quot;,&quot;questionSettings&quot;:{},&quot;alias&quot;:&quot;&quot;,&quot;text&quot;:&quot;&lt;p&gt;&lt;span&gt;&lt;strong&gt;In general, what is the minimum duration of remission after second-line venetoclax/anti-CD20 antibody before you would consider retreatment as third-line therapy?&lt;/strong&gt;&lt;/span&gt;&lt;/p&gt;&quot;,&quot;@type&quot;:&quot;MultipleChoiceQuestion&quot;,&quot;choices&quot;:[{&quot;id&quot;:&quot;609297&quot;,&quot;alias&quot;:null,&quot;text&quot;:&quot;a. At least 6 months&quot;,&quot;excludeFromResults&quot;:false,&quot;image&quot;:null,&quot;imageAltText&quot;:null,&quot;isCorrectAnswer&quot;:false},{&quot;id&quot;:&quot;609298&quot;,&quot;alias&quot;:null,&quot;text&quot;:&quot;b. At least 12 months&quot;,&quot;excludeFromResults&quot;:false,&quot;image&quot;:null,&quot;imageAltText&quot;:null,&quot;isCorrectAnswer&quot;:false},{&quot;id&quot;:&quot;609299&quot;,&quot;alias&quot;:null,&quot;text&quot;:&quot;c. At least 24 months&quot;,&quot;excludeFromResults&quot;:false,&quot;image&quot;:null,&quot;imageAltText&quot;:null,&quot;isCorrectAnswer&quot;:false},{&quot;id&quot;:&quot;609300&quot;,&quot;alias&quot;:null,&quot;text&quot;:&quot;d. At least 36 months&quot;,&quot;excludeFromResults&quot;:false,&quot;image&quot;:null,&quot;imageAltText&quot;:null,&quot;isCorrectAnswer&quot;:false},{&quot;id&quot;:&quot;609301&quot;,&quot;alias&quot;:null,&quot;text&quot;:&quot;e.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256#1635377456/1017212057"/>
  <p:tag name="VEVOX.SLIDEFORMAT.VERSION" val="1.018"/>
  <p:tag name="VEVOX.HASRESULTS" val="true"/>
</p:tagLst>
</file>

<file path=ppt/tags/tag300.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301.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02.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03.xml><?xml version="1.0" encoding="utf-8"?>
<p:tagLst xmlns:a="http://schemas.openxmlformats.org/drawingml/2006/main" xmlns:r="http://schemas.openxmlformats.org/officeDocument/2006/relationships" xmlns:p="http://schemas.openxmlformats.org/presentationml/2006/main">
  <p:tag name="VEVOX.TITLE" val="TITLE1"/>
</p:tagLst>
</file>

<file path=ppt/tags/tag304.xml><?xml version="1.0" encoding="utf-8"?>
<p:tagLst xmlns:a="http://schemas.openxmlformats.org/drawingml/2006/main" xmlns:r="http://schemas.openxmlformats.org/officeDocument/2006/relationships" xmlns:p="http://schemas.openxmlformats.org/presentationml/2006/main">
  <p:tag name="VEVOX.TITLE" val="TITLE2"/>
</p:tagLst>
</file>

<file path=ppt/tags/tag305.xml><?xml version="1.0" encoding="utf-8"?>
<p:tagLst xmlns:a="http://schemas.openxmlformats.org/drawingml/2006/main" xmlns:r="http://schemas.openxmlformats.org/officeDocument/2006/relationships" xmlns:p="http://schemas.openxmlformats.org/presentationml/2006/main">
  <p:tag name="VEVOX.TITLE" val="TITLE3"/>
</p:tagLst>
</file>

<file path=ppt/tags/tag306.xml><?xml version="1.0" encoding="utf-8"?>
<p:tagLst xmlns:a="http://schemas.openxmlformats.org/drawingml/2006/main" xmlns:r="http://schemas.openxmlformats.org/officeDocument/2006/relationships" xmlns:p="http://schemas.openxmlformats.org/presentationml/2006/main">
  <p:tag name="VEVOX.TITLE" val="TITLE4"/>
</p:tagLst>
</file>

<file path=ppt/tags/tag307.xml><?xml version="1.0" encoding="utf-8"?>
<p:tagLst xmlns:a="http://schemas.openxmlformats.org/drawingml/2006/main" xmlns:r="http://schemas.openxmlformats.org/officeDocument/2006/relationships" xmlns:p="http://schemas.openxmlformats.org/presentationml/2006/main">
  <p:tag name="VEVOX.TITLE" val="TITLE5"/>
</p:tagLst>
</file>

<file path=ppt/tags/tag308.xml><?xml version="1.0" encoding="utf-8"?>
<p:tagLst xmlns:a="http://schemas.openxmlformats.org/drawingml/2006/main" xmlns:r="http://schemas.openxmlformats.org/officeDocument/2006/relationships" xmlns:p="http://schemas.openxmlformats.org/presentationml/2006/main">
  <p:tag name="VEVOX.TITLE" val="TITLE6"/>
</p:tagLst>
</file>

<file path=ppt/tags/tag309.xml><?xml version="1.0" encoding="utf-8"?>
<p:tagLst xmlns:a="http://schemas.openxmlformats.org/drawingml/2006/main" xmlns:r="http://schemas.openxmlformats.org/officeDocument/2006/relationships" xmlns:p="http://schemas.openxmlformats.org/presentationml/2006/main">
  <p:tag name="VEVOX.QUESTION" val="Based on current clinical trial data and your personal experience, how would you compare the global tolerability/toxicity of pirtobrutinib to that of ibrutinib, acalabrutinib and zanubrutinib for patients with relapsed/refractory CLL?"/>
</p:tagLst>
</file>

<file path=ppt/tags/tag31.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10.xml><?xml version="1.0" encoding="utf-8"?>
<p:tagLst xmlns:a="http://schemas.openxmlformats.org/drawingml/2006/main" xmlns:r="http://schemas.openxmlformats.org/officeDocument/2006/relationships" xmlns:p="http://schemas.openxmlformats.org/presentationml/2006/main">
  <p:tag name="VEVOX.RESULT" val="{&quot;id&quot;:&quot;176926&quot;,&quot;questionSettings&quot;:{},&quot;alias&quot;:&quot;&quot;,&quot;text&quot;:&quot;&lt;p&gt;&lt;strong&gt;Based on current clinical trial data and your personal experience, how would you compare the global &lt;u&gt;tolerability/toxicity &lt;/u&gt;of pirtobrutinib to that of ibrutinib, acalabrutinib and zanubrutinib for patients with relapsed/refractory CLL?&lt;/strong&gt;&lt;/p&gt;&quot;,&quot;@type&quot;:&quot;MultipleChoiceQuestion&quot;,&quot;choices&quot;:[{&quot;id&quot;:&quot;609347&quot;,&quot;alias&quot;:null,&quot;text&quot;:&quot;a. About the same&quot;,&quot;excludeFromResults&quot;:false,&quot;image&quot;:null,&quot;imageAltText&quot;:null,&quot;isCorrectAnswer&quot;:false},{&quot;id&quot;:&quot;609348&quot;,&quot;alias&quot;:null,&quot;text&quot;:&quot;b. Ibrutinib has the least toxicity&quot;,&quot;excludeFromResults&quot;:false,&quot;image&quot;:null,&quot;imageAltText&quot;:null,&quot;isCorrectAnswer&quot;:false},{&quot;id&quot;:&quot;609349&quot;,&quot;alias&quot;:null,&quot;text&quot;:&quot;c. Acalabrutinib has the least toxicity&quot;,&quot;excludeFromResults&quot;:false,&quot;image&quot;:null,&quot;imageAltText&quot;:null,&quot;isCorrectAnswer&quot;:false},{&quot;id&quot;:&quot;609350&quot;,&quot;alias&quot;:null,&quot;text&quot;:&quot;d. Zanubrutinib has the least toxicity&quot;,&quot;excludeFromResults&quot;:false,&quot;image&quot;:null,&quot;imageAltText&quot;:null,&quot;isCorrectAnswer&quot;:false},{&quot;id&quot;:&quot;609351&quot;,&quot;alias&quot;:null,&quot;text&quot;:&quot;e. Pirtobrutinib has the least toxicity&quot;,&quot;excludeFromResults&quot;:false,&quot;image&quot;:null,&quot;imageAltText&quot;:null,&quot;isCorrectAnswer&quot;:false},{&quot;id&quot;:&quot;609352&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5#3659953873/991239180"/>
  <p:tag name="VEVOX.SLIDEFORMAT.VERSION" val="1.018"/>
  <p:tag name="VEVOX.HASRESULTS" val="true"/>
</p:tagLst>
</file>

<file path=ppt/tags/tag311.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12.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13.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314.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315.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16.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17.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18.xml><?xml version="1.0" encoding="utf-8"?>
<p:tagLst xmlns:a="http://schemas.openxmlformats.org/drawingml/2006/main" xmlns:r="http://schemas.openxmlformats.org/officeDocument/2006/relationships" xmlns:p="http://schemas.openxmlformats.org/presentationml/2006/main">
  <p:tag name="VEVOX.TITLE" val="TITLE1"/>
</p:tagLst>
</file>

<file path=ppt/tags/tag319.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32.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20.xml><?xml version="1.0" encoding="utf-8"?>
<p:tagLst xmlns:a="http://schemas.openxmlformats.org/drawingml/2006/main" xmlns:r="http://schemas.openxmlformats.org/officeDocument/2006/relationships" xmlns:p="http://schemas.openxmlformats.org/presentationml/2006/main">
  <p:tag name="VEVOX.BORDER" val="BORDER1"/>
</p:tagLst>
</file>

<file path=ppt/tags/tag321.xml><?xml version="1.0" encoding="utf-8"?>
<p:tagLst xmlns:a="http://schemas.openxmlformats.org/drawingml/2006/main" xmlns:r="http://schemas.openxmlformats.org/officeDocument/2006/relationships" xmlns:p="http://schemas.openxmlformats.org/presentationml/2006/main">
  <p:tag name="VEVOX.BAR" val="BAR1"/>
</p:tagLst>
</file>

<file path=ppt/tags/tag322.xml><?xml version="1.0" encoding="utf-8"?>
<p:tagLst xmlns:a="http://schemas.openxmlformats.org/drawingml/2006/main" xmlns:r="http://schemas.openxmlformats.org/officeDocument/2006/relationships" xmlns:p="http://schemas.openxmlformats.org/presentationml/2006/main">
  <p:tag name="VEVOX.TITLE" val="TITLE2"/>
</p:tagLst>
</file>

<file path=ppt/tags/tag323.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324.xml><?xml version="1.0" encoding="utf-8"?>
<p:tagLst xmlns:a="http://schemas.openxmlformats.org/drawingml/2006/main" xmlns:r="http://schemas.openxmlformats.org/officeDocument/2006/relationships" xmlns:p="http://schemas.openxmlformats.org/presentationml/2006/main">
  <p:tag name="VEVOX.BORDER" val="BORDER2"/>
</p:tagLst>
</file>

<file path=ppt/tags/tag325.xml><?xml version="1.0" encoding="utf-8"?>
<p:tagLst xmlns:a="http://schemas.openxmlformats.org/drawingml/2006/main" xmlns:r="http://schemas.openxmlformats.org/officeDocument/2006/relationships" xmlns:p="http://schemas.openxmlformats.org/presentationml/2006/main">
  <p:tag name="VEVOX.BAR" val="BAR2"/>
</p:tagLst>
</file>

<file path=ppt/tags/tag326.xml><?xml version="1.0" encoding="utf-8"?>
<p:tagLst xmlns:a="http://schemas.openxmlformats.org/drawingml/2006/main" xmlns:r="http://schemas.openxmlformats.org/officeDocument/2006/relationships" xmlns:p="http://schemas.openxmlformats.org/presentationml/2006/main">
  <p:tag name="VEVOX.TITLE" val="TITLE3"/>
</p:tagLst>
</file>

<file path=ppt/tags/tag327.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328.xml><?xml version="1.0" encoding="utf-8"?>
<p:tagLst xmlns:a="http://schemas.openxmlformats.org/drawingml/2006/main" xmlns:r="http://schemas.openxmlformats.org/officeDocument/2006/relationships" xmlns:p="http://schemas.openxmlformats.org/presentationml/2006/main">
  <p:tag name="VEVOX.BORDER" val="BORDER3"/>
</p:tagLst>
</file>

<file path=ppt/tags/tag329.xml><?xml version="1.0" encoding="utf-8"?>
<p:tagLst xmlns:a="http://schemas.openxmlformats.org/drawingml/2006/main" xmlns:r="http://schemas.openxmlformats.org/officeDocument/2006/relationships" xmlns:p="http://schemas.openxmlformats.org/presentationml/2006/main">
  <p:tag name="VEVOX.BAR" val="BAR3"/>
</p:tagLst>
</file>

<file path=ppt/tags/tag33.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330.xml><?xml version="1.0" encoding="utf-8"?>
<p:tagLst xmlns:a="http://schemas.openxmlformats.org/drawingml/2006/main" xmlns:r="http://schemas.openxmlformats.org/officeDocument/2006/relationships" xmlns:p="http://schemas.openxmlformats.org/presentationml/2006/main">
  <p:tag name="VEVOX.TITLE" val="TITLE4"/>
</p:tagLst>
</file>

<file path=ppt/tags/tag331.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332.xml><?xml version="1.0" encoding="utf-8"?>
<p:tagLst xmlns:a="http://schemas.openxmlformats.org/drawingml/2006/main" xmlns:r="http://schemas.openxmlformats.org/officeDocument/2006/relationships" xmlns:p="http://schemas.openxmlformats.org/presentationml/2006/main">
  <p:tag name="VEVOX.BORDER" val="BORDER4"/>
</p:tagLst>
</file>

<file path=ppt/tags/tag333.xml><?xml version="1.0" encoding="utf-8"?>
<p:tagLst xmlns:a="http://schemas.openxmlformats.org/drawingml/2006/main" xmlns:r="http://schemas.openxmlformats.org/officeDocument/2006/relationships" xmlns:p="http://schemas.openxmlformats.org/presentationml/2006/main">
  <p:tag name="VEVOX.BAR" val="BAR4"/>
</p:tagLst>
</file>

<file path=ppt/tags/tag334.xml><?xml version="1.0" encoding="utf-8"?>
<p:tagLst xmlns:a="http://schemas.openxmlformats.org/drawingml/2006/main" xmlns:r="http://schemas.openxmlformats.org/officeDocument/2006/relationships" xmlns:p="http://schemas.openxmlformats.org/presentationml/2006/main">
  <p:tag name="VEVOX.TITLE" val="TITLE5"/>
</p:tagLst>
</file>

<file path=ppt/tags/tag335.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336.xml><?xml version="1.0" encoding="utf-8"?>
<p:tagLst xmlns:a="http://schemas.openxmlformats.org/drawingml/2006/main" xmlns:r="http://schemas.openxmlformats.org/officeDocument/2006/relationships" xmlns:p="http://schemas.openxmlformats.org/presentationml/2006/main">
  <p:tag name="VEVOX.BORDER" val="BORDER5"/>
</p:tagLst>
</file>

<file path=ppt/tags/tag337.xml><?xml version="1.0" encoding="utf-8"?>
<p:tagLst xmlns:a="http://schemas.openxmlformats.org/drawingml/2006/main" xmlns:r="http://schemas.openxmlformats.org/officeDocument/2006/relationships" xmlns:p="http://schemas.openxmlformats.org/presentationml/2006/main">
  <p:tag name="VEVOX.BAR" val="BAR5"/>
</p:tagLst>
</file>

<file path=ppt/tags/tag338.xml><?xml version="1.0" encoding="utf-8"?>
<p:tagLst xmlns:a="http://schemas.openxmlformats.org/drawingml/2006/main" xmlns:r="http://schemas.openxmlformats.org/officeDocument/2006/relationships" xmlns:p="http://schemas.openxmlformats.org/presentationml/2006/main">
  <p:tag name="VEVOX.TITLE" val="TITLE6"/>
</p:tagLst>
</file>

<file path=ppt/tags/tag339.xml><?xml version="1.0" encoding="utf-8"?>
<p:tagLst xmlns:a="http://schemas.openxmlformats.org/drawingml/2006/main" xmlns:r="http://schemas.openxmlformats.org/officeDocument/2006/relationships" xmlns:p="http://schemas.openxmlformats.org/presentationml/2006/main">
  <p:tag name="VEVOX.DATALABEL" val="DATALABEL6"/>
</p:tagLst>
</file>

<file path=ppt/tags/tag34.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340.xml><?xml version="1.0" encoding="utf-8"?>
<p:tagLst xmlns:a="http://schemas.openxmlformats.org/drawingml/2006/main" xmlns:r="http://schemas.openxmlformats.org/officeDocument/2006/relationships" xmlns:p="http://schemas.openxmlformats.org/presentationml/2006/main">
  <p:tag name="VEVOX.BORDER" val="BORDER6"/>
</p:tagLst>
</file>

<file path=ppt/tags/tag341.xml><?xml version="1.0" encoding="utf-8"?>
<p:tagLst xmlns:a="http://schemas.openxmlformats.org/drawingml/2006/main" xmlns:r="http://schemas.openxmlformats.org/officeDocument/2006/relationships" xmlns:p="http://schemas.openxmlformats.org/presentationml/2006/main">
  <p:tag name="VEVOX.BAR" val="BAR6"/>
</p:tagLst>
</file>

<file path=ppt/tags/tag342.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343.xml><?xml version="1.0" encoding="utf-8"?>
<p:tagLst xmlns:a="http://schemas.openxmlformats.org/drawingml/2006/main" xmlns:r="http://schemas.openxmlformats.org/officeDocument/2006/relationships" xmlns:p="http://schemas.openxmlformats.org/presentationml/2006/main">
  <p:tag name="VEVOX.QUESTION" val="Based on current clinical trial data and your personal experience, how would you compare the global tolerability/toxicity of pirtobrutinib to that of ibrutinib, acalabrutinib and zanubrutinib for patients with relapsed/refractory CLL?"/>
</p:tagLst>
</file>

<file path=ppt/tags/tag344.xml><?xml version="1.0" encoding="utf-8"?>
<p:tagLst xmlns:a="http://schemas.openxmlformats.org/drawingml/2006/main" xmlns:r="http://schemas.openxmlformats.org/officeDocument/2006/relationships" xmlns:p="http://schemas.openxmlformats.org/presentationml/2006/main">
  <p:tag name="VEVOX.POLL" val="{&quot;id&quot;:&quot;176930&quot;,&quot;questionSettings&quot;:{},&quot;alias&quot;:&quot;&quot;,&quot;text&quot;:&quot;&lt;p&gt;&lt;span&gt;&lt;strong&gt;An older patient with newly diagnosed CLL and a significant history of atrial fibrillation has come to you for a second opinion following the recommendation of first-line treatment with pirtobrutinib. How would you respond?&lt;/strong&gt;&lt;/span&gt;&lt;/p&gt;&quot;,&quot;@type&quot;:&quot;MultipleChoiceQuestion&quot;,&quot;choices&quot;:[{&quot;id&quot;:&quot;609368&quot;,&quot;alias&quot;:null,&quot;text&quot;:&quot;a. I agree with this recommendation&quot;,&quot;excludeFromResults&quot;:false,&quot;image&quot;:null,&quot;imageAltText&quot;:null,&quot;isCorrectAnswer&quot;:false},{&quot;id&quot;:&quot;609369&quot;,&quot;alias&quot;:null,&quot;text&quot;:&quot;b. I do not agree with the recommendation, but it is a valid option&quot;,&quot;excludeFromResults&quot;:false,&quot;image&quot;:null,&quot;imageAltText&quot;:null,&quot;isCorrectAnswer&quot;:false},{&quot;id&quot;:&quot;609370&quot;,&quot;alias&quot;:null,&quot;text&quot;:&quot;c. I do not agree with this recommendation &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30"/>
  <p:tag name="VEVOX.QUESTIONSLIDEID" val="307#35551338/723842358"/>
  <p:tag name="VEVOX.SLIDEFORMAT.VERSION" val="1.018"/>
  <p:tag name="VEVOX.HASRESULTS" val="true"/>
</p:tagLst>
</file>

<file path=ppt/tags/tag345.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46.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47.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348.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349.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5.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50.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351.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52.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53.xml><?xml version="1.0" encoding="utf-8"?>
<p:tagLst xmlns:a="http://schemas.openxmlformats.org/drawingml/2006/main" xmlns:r="http://schemas.openxmlformats.org/officeDocument/2006/relationships" xmlns:p="http://schemas.openxmlformats.org/presentationml/2006/main">
  <p:tag name="VEVOX.TITLE" val="TITLE1"/>
</p:tagLst>
</file>

<file path=ppt/tags/tag354.xml><?xml version="1.0" encoding="utf-8"?>
<p:tagLst xmlns:a="http://schemas.openxmlformats.org/drawingml/2006/main" xmlns:r="http://schemas.openxmlformats.org/officeDocument/2006/relationships" xmlns:p="http://schemas.openxmlformats.org/presentationml/2006/main">
  <p:tag name="VEVOX.TITLE" val="TITLE2"/>
</p:tagLst>
</file>

<file path=ppt/tags/tag355.xml><?xml version="1.0" encoding="utf-8"?>
<p:tagLst xmlns:a="http://schemas.openxmlformats.org/drawingml/2006/main" xmlns:r="http://schemas.openxmlformats.org/officeDocument/2006/relationships" xmlns:p="http://schemas.openxmlformats.org/presentationml/2006/main">
  <p:tag name="VEVOX.TITLE" val="TITLE3"/>
</p:tagLst>
</file>

<file path=ppt/tags/tag356.xml><?xml version="1.0" encoding="utf-8"?>
<p:tagLst xmlns:a="http://schemas.openxmlformats.org/drawingml/2006/main" xmlns:r="http://schemas.openxmlformats.org/officeDocument/2006/relationships" xmlns:p="http://schemas.openxmlformats.org/presentationml/2006/main">
  <p:tag name="VEVOX.QUESTION" val="An older patient with newly diagnosed CLL and a significant history of atrial fibrillation has come to you for a second opinion following the recommendation of first-line treatment with pirtobrutinib. How would you respond?"/>
</p:tagLst>
</file>

<file path=ppt/tags/tag357.xml><?xml version="1.0" encoding="utf-8"?>
<p:tagLst xmlns:a="http://schemas.openxmlformats.org/drawingml/2006/main" xmlns:r="http://schemas.openxmlformats.org/officeDocument/2006/relationships" xmlns:p="http://schemas.openxmlformats.org/presentationml/2006/main">
  <p:tag name="VEVOX.RESULT" val="{&quot;id&quot;:&quot;176930&quot;,&quot;questionSettings&quot;:{},&quot;alias&quot;:&quot;&quot;,&quot;text&quot;:&quot;&lt;p&gt;&lt;span&gt;&lt;strong&gt;An older patient with newly diagnosed CLL and a significant history of atrial fibrillation has come to you for a second opinion following the recommendation of first-line treatment with pirtobrutinib. How would you respond?&lt;/strong&gt;&lt;/span&gt;&lt;/p&gt;&quot;,&quot;@type&quot;:&quot;MultipleChoiceQuestion&quot;,&quot;choices&quot;:[{&quot;id&quot;:&quot;609368&quot;,&quot;alias&quot;:null,&quot;text&quot;:&quot;a. I agree with this recommendation&quot;,&quot;excludeFromResults&quot;:false,&quot;image&quot;:null,&quot;imageAltText&quot;:null,&quot;isCorrectAnswer&quot;:false},{&quot;id&quot;:&quot;609369&quot;,&quot;alias&quot;:null,&quot;text&quot;:&quot;b. I do not agree with the recommendation, but it is a valid option&quot;,&quot;excludeFromResults&quot;:false,&quot;image&quot;:null,&quot;imageAltText&quot;:null,&quot;isCorrectAnswer&quot;:false},{&quot;id&quot;:&quot;609370&quot;,&quot;alias&quot;:null,&quot;text&quot;:&quot;c. I do not agree with this recommendation &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7#35551338/723842358"/>
  <p:tag name="VEVOX.SLIDEFORMAT.VERSION" val="1.018"/>
  <p:tag name="VEVOX.HASRESULTS" val="true"/>
</p:tagLst>
</file>

<file path=ppt/tags/tag358.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59.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6.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60.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361.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362.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63.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64.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65.xml><?xml version="1.0" encoding="utf-8"?>
<p:tagLst xmlns:a="http://schemas.openxmlformats.org/drawingml/2006/main" xmlns:r="http://schemas.openxmlformats.org/officeDocument/2006/relationships" xmlns:p="http://schemas.openxmlformats.org/presentationml/2006/main">
  <p:tag name="VEVOX.TITLE" val="TITLE1"/>
</p:tagLst>
</file>

<file path=ppt/tags/tag366.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367.xml><?xml version="1.0" encoding="utf-8"?>
<p:tagLst xmlns:a="http://schemas.openxmlformats.org/drawingml/2006/main" xmlns:r="http://schemas.openxmlformats.org/officeDocument/2006/relationships" xmlns:p="http://schemas.openxmlformats.org/presentationml/2006/main">
  <p:tag name="VEVOX.BORDER" val="BORDER1"/>
</p:tagLst>
</file>

<file path=ppt/tags/tag368.xml><?xml version="1.0" encoding="utf-8"?>
<p:tagLst xmlns:a="http://schemas.openxmlformats.org/drawingml/2006/main" xmlns:r="http://schemas.openxmlformats.org/officeDocument/2006/relationships" xmlns:p="http://schemas.openxmlformats.org/presentationml/2006/main">
  <p:tag name="VEVOX.BAR" val="BAR1"/>
</p:tagLst>
</file>

<file path=ppt/tags/tag369.xml><?xml version="1.0" encoding="utf-8"?>
<p:tagLst xmlns:a="http://schemas.openxmlformats.org/drawingml/2006/main" xmlns:r="http://schemas.openxmlformats.org/officeDocument/2006/relationships" xmlns:p="http://schemas.openxmlformats.org/presentationml/2006/main">
  <p:tag name="VEVOX.TITLE" val="TITLE2"/>
</p:tagLst>
</file>

<file path=ppt/tags/tag37.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70.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371.xml><?xml version="1.0" encoding="utf-8"?>
<p:tagLst xmlns:a="http://schemas.openxmlformats.org/drawingml/2006/main" xmlns:r="http://schemas.openxmlformats.org/officeDocument/2006/relationships" xmlns:p="http://schemas.openxmlformats.org/presentationml/2006/main">
  <p:tag name="VEVOX.BORDER" val="BORDER2"/>
</p:tagLst>
</file>

<file path=ppt/tags/tag372.xml><?xml version="1.0" encoding="utf-8"?>
<p:tagLst xmlns:a="http://schemas.openxmlformats.org/drawingml/2006/main" xmlns:r="http://schemas.openxmlformats.org/officeDocument/2006/relationships" xmlns:p="http://schemas.openxmlformats.org/presentationml/2006/main">
  <p:tag name="VEVOX.BAR" val="BAR2"/>
</p:tagLst>
</file>

<file path=ppt/tags/tag373.xml><?xml version="1.0" encoding="utf-8"?>
<p:tagLst xmlns:a="http://schemas.openxmlformats.org/drawingml/2006/main" xmlns:r="http://schemas.openxmlformats.org/officeDocument/2006/relationships" xmlns:p="http://schemas.openxmlformats.org/presentationml/2006/main">
  <p:tag name="VEVOX.TITLE" val="TITLE3"/>
</p:tagLst>
</file>

<file path=ppt/tags/tag374.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375.xml><?xml version="1.0" encoding="utf-8"?>
<p:tagLst xmlns:a="http://schemas.openxmlformats.org/drawingml/2006/main" xmlns:r="http://schemas.openxmlformats.org/officeDocument/2006/relationships" xmlns:p="http://schemas.openxmlformats.org/presentationml/2006/main">
  <p:tag name="VEVOX.BORDER" val="BORDER3"/>
</p:tagLst>
</file>

<file path=ppt/tags/tag376.xml><?xml version="1.0" encoding="utf-8"?>
<p:tagLst xmlns:a="http://schemas.openxmlformats.org/drawingml/2006/main" xmlns:r="http://schemas.openxmlformats.org/officeDocument/2006/relationships" xmlns:p="http://schemas.openxmlformats.org/presentationml/2006/main">
  <p:tag name="VEVOX.BAR" val="BAR3"/>
</p:tagLst>
</file>

<file path=ppt/tags/tag377.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378.xml><?xml version="1.0" encoding="utf-8"?>
<p:tagLst xmlns:a="http://schemas.openxmlformats.org/drawingml/2006/main" xmlns:r="http://schemas.openxmlformats.org/officeDocument/2006/relationships" xmlns:p="http://schemas.openxmlformats.org/presentationml/2006/main">
  <p:tag name="VEVOX.QUESTION" val="An older patient with newly diagnosed CLL and a significant history of atrial fibrillation has come to you for a second opinion following the recommendation of first-line treatment with pirtobrutinib. How would you respond?"/>
</p:tagLst>
</file>

<file path=ppt/tags/tag379.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VEVOX.TITLE" val="TITLE1"/>
</p:tagLst>
</file>

<file path=ppt/tags/tag380.xml><?xml version="1.0" encoding="utf-8"?>
<p:tagLst xmlns:a="http://schemas.openxmlformats.org/drawingml/2006/main" xmlns:r="http://schemas.openxmlformats.org/officeDocument/2006/relationships" xmlns:p="http://schemas.openxmlformats.org/presentationml/2006/main">
  <p:tag name="KPI_HAS_CHART" val="false"/>
</p:tagLst>
</file>

<file path=ppt/tags/tag381.xml><?xml version="1.0" encoding="utf-8"?>
<p:tagLst xmlns:a="http://schemas.openxmlformats.org/drawingml/2006/main" xmlns:r="http://schemas.openxmlformats.org/officeDocument/2006/relationships" xmlns:p="http://schemas.openxmlformats.org/presentationml/2006/main">
  <p:tag name="KPI_HAS_CHART" val="false"/>
</p:tagLst>
</file>

<file path=ppt/tags/tag382.xml><?xml version="1.0" encoding="utf-8"?>
<p:tagLst xmlns:a="http://schemas.openxmlformats.org/drawingml/2006/main" xmlns:r="http://schemas.openxmlformats.org/officeDocument/2006/relationships" xmlns:p="http://schemas.openxmlformats.org/presentationml/2006/main">
  <p:tag name="VEVOX.POLL" val="{&quot;id&quot;:&quot;176931&quot;,&quot;questionSettings&quot;:{},&quot;alias&quot;:&quot;&quot;,&quot;text&quot;:&quot;&lt;p&gt;&lt;strong&gt;At what point in the treatment course are you referring patients with multiregimen-relapsed CLL for consultation regarding chimeric antigen receptor (CAR) T-cell therapy?&lt;/strong&gt;&lt;/p&gt;&quot;,&quot;@type&quot;:&quot;MultipleChoiceQuestion&quot;,&quot;choices&quot;:[{&quot;id&quot;:&quot;609371&quot;,&quot;alias&quot;:null,&quot;text&quot;:&quot;a. At first relapse&quot;,&quot;excludeFromResults&quot;:false,&quot;image&quot;:null,&quot;imageAltText&quot;:null,&quot;isCorrectAnswer&quot;:false},{&quot;id&quot;:&quot;609372&quot;,&quot;alias&quot;:null,&quot;text&quot;:&quot;b. At second relapse&quot;,&quot;excludeFromResults&quot;:false,&quot;image&quot;:null,&quot;imageAltText&quot;:null,&quot;isCorrectAnswer&quot;:false},{&quot;id&quot;:&quot;609373&quot;,&quot;alias&quot;:null,&quot;text&quot;:&quot;c. At third relapse&quot;,&quot;excludeFromResults&quot;:false,&quot;image&quot;:null,&quot;imageAltText&quot;:null,&quot;isCorrectAnswer&quot;:false},{&quot;id&quot;:&quot;609374&quot;,&quot;alias&quot;:null,&quot;text&quot;:&quot;d. After third relapse&quot;,&quot;excludeFromResults&quot;:false,&quot;image&quot;:null,&quot;imageAltText&quot;:null,&quot;isCorrectAnswer&quot;:false},{&quot;id&quot;:&quot;609375&quot;,&quot;alias&quot;:null,&quot;text&quot;:&quot;e. I am not referring patients with CLL for CAR T-cell therapy&quot;,&quot;excludeFromResults&quot;:false,&quot;image&quot;:null,&quot;imageAltText&quot;:null,&quot;isCorrectAnswer&quot;:false},{&quot;id&quot;:&quot;609376&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31"/>
  <p:tag name="VEVOX.QUESTIONSLIDEID" val="309#2719809807/734115882"/>
  <p:tag name="VEVOX.SLIDEFORMAT.VERSION" val="1.018"/>
  <p:tag name="VEVOX.HASRESULTS" val="true"/>
</p:tagLst>
</file>

<file path=ppt/tags/tag383.xml><?xml version="1.0" encoding="utf-8"?>
<p:tagLst xmlns:a="http://schemas.openxmlformats.org/drawingml/2006/main" xmlns:r="http://schemas.openxmlformats.org/officeDocument/2006/relationships" xmlns:p="http://schemas.openxmlformats.org/presentationml/2006/main">
  <p:tag name="VEVOX.QUESTION" val="At what point in the treatment course are you referring patients with multiregimen-relapsed CLL for consultation regarding chimeric antigen receptor (CAR) T-cell therapy?"/>
</p:tagLst>
</file>

<file path=ppt/tags/tag384.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85.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86.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387.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388.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89.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39.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390.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91.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92.xml><?xml version="1.0" encoding="utf-8"?>
<p:tagLst xmlns:a="http://schemas.openxmlformats.org/drawingml/2006/main" xmlns:r="http://schemas.openxmlformats.org/officeDocument/2006/relationships" xmlns:p="http://schemas.openxmlformats.org/presentationml/2006/main">
  <p:tag name="VEVOX.TITLE" val="TITLE1"/>
</p:tagLst>
</file>

<file path=ppt/tags/tag393.xml><?xml version="1.0" encoding="utf-8"?>
<p:tagLst xmlns:a="http://schemas.openxmlformats.org/drawingml/2006/main" xmlns:r="http://schemas.openxmlformats.org/officeDocument/2006/relationships" xmlns:p="http://schemas.openxmlformats.org/presentationml/2006/main">
  <p:tag name="VEVOX.TITLE" val="TITLE2"/>
</p:tagLst>
</file>

<file path=ppt/tags/tag394.xml><?xml version="1.0" encoding="utf-8"?>
<p:tagLst xmlns:a="http://schemas.openxmlformats.org/drawingml/2006/main" xmlns:r="http://schemas.openxmlformats.org/officeDocument/2006/relationships" xmlns:p="http://schemas.openxmlformats.org/presentationml/2006/main">
  <p:tag name="VEVOX.TITLE" val="TITLE3"/>
</p:tagLst>
</file>

<file path=ppt/tags/tag395.xml><?xml version="1.0" encoding="utf-8"?>
<p:tagLst xmlns:a="http://schemas.openxmlformats.org/drawingml/2006/main" xmlns:r="http://schemas.openxmlformats.org/officeDocument/2006/relationships" xmlns:p="http://schemas.openxmlformats.org/presentationml/2006/main">
  <p:tag name="VEVOX.TITLE" val="TITLE4"/>
</p:tagLst>
</file>

<file path=ppt/tags/tag396.xml><?xml version="1.0" encoding="utf-8"?>
<p:tagLst xmlns:a="http://schemas.openxmlformats.org/drawingml/2006/main" xmlns:r="http://schemas.openxmlformats.org/officeDocument/2006/relationships" xmlns:p="http://schemas.openxmlformats.org/presentationml/2006/main">
  <p:tag name="VEVOX.TITLE" val="TITLE5"/>
</p:tagLst>
</file>

<file path=ppt/tags/tag397.xml><?xml version="1.0" encoding="utf-8"?>
<p:tagLst xmlns:a="http://schemas.openxmlformats.org/drawingml/2006/main" xmlns:r="http://schemas.openxmlformats.org/officeDocument/2006/relationships" xmlns:p="http://schemas.openxmlformats.org/presentationml/2006/main">
  <p:tag name="VEVOX.TITLE" val="TITLE6"/>
</p:tagLst>
</file>

<file path=ppt/tags/tag398.xml><?xml version="1.0" encoding="utf-8"?>
<p:tagLst xmlns:a="http://schemas.openxmlformats.org/drawingml/2006/main" xmlns:r="http://schemas.openxmlformats.org/officeDocument/2006/relationships" xmlns:p="http://schemas.openxmlformats.org/presentationml/2006/main">
  <p:tag name="VEVOX.RESULT" val="{&quot;id&quot;:&quot;176931&quot;,&quot;questionSettings&quot;:{},&quot;alias&quot;:&quot;&quot;,&quot;text&quot;:&quot;&lt;p&gt;&lt;strong&gt;At what point in the treatment course are you referring patients with multiregimen-relapsed CLL for consultation regarding chimeric antigen receptor (CAR) T-cell therapy?&lt;/strong&gt;&lt;/p&gt;&quot;,&quot;@type&quot;:&quot;MultipleChoiceQuestion&quot;,&quot;choices&quot;:[{&quot;id&quot;:&quot;609371&quot;,&quot;alias&quot;:null,&quot;text&quot;:&quot;a. At first relapse&quot;,&quot;excludeFromResults&quot;:false,&quot;image&quot;:null,&quot;imageAltText&quot;:null,&quot;isCorrectAnswer&quot;:false},{&quot;id&quot;:&quot;609372&quot;,&quot;alias&quot;:null,&quot;text&quot;:&quot;b. At second relapse&quot;,&quot;excludeFromResults&quot;:false,&quot;image&quot;:null,&quot;imageAltText&quot;:null,&quot;isCorrectAnswer&quot;:false},{&quot;id&quot;:&quot;609373&quot;,&quot;alias&quot;:null,&quot;text&quot;:&quot;c. At third relapse&quot;,&quot;excludeFromResults&quot;:false,&quot;image&quot;:null,&quot;imageAltText&quot;:null,&quot;isCorrectAnswer&quot;:false},{&quot;id&quot;:&quot;609374&quot;,&quot;alias&quot;:null,&quot;text&quot;:&quot;d. After third relapse&quot;,&quot;excludeFromResults&quot;:false,&quot;image&quot;:null,&quot;imageAltText&quot;:null,&quot;isCorrectAnswer&quot;:false},{&quot;id&quot;:&quot;609375&quot;,&quot;alias&quot;:null,&quot;text&quot;:&quot;e. I am not referring patients with CLL for CAR T-cell therapy&quot;,&quot;excludeFromResults&quot;:false,&quot;image&quot;:null,&quot;imageAltText&quot;:null,&quot;isCorrectAnswer&quot;:false},{&quot;id&quot;:&quot;609376&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9#2719809807/734115882"/>
  <p:tag name="VEVOX.SLIDEFORMAT.VERSION" val="1.018"/>
  <p:tag name="VEVOX.HASRESULTS" val="true"/>
</p:tagLst>
</file>

<file path=ppt/tags/tag399.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VEVOX.BORDER" val="BORDER1"/>
</p:tagLst>
</file>

<file path=ppt/tags/tag400.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401.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402.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403.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404.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405.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406.xml><?xml version="1.0" encoding="utf-8"?>
<p:tagLst xmlns:a="http://schemas.openxmlformats.org/drawingml/2006/main" xmlns:r="http://schemas.openxmlformats.org/officeDocument/2006/relationships" xmlns:p="http://schemas.openxmlformats.org/presentationml/2006/main">
  <p:tag name="VEVOX.TITLE" val="TITLE1"/>
</p:tagLst>
</file>

<file path=ppt/tags/tag407.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408.xml><?xml version="1.0" encoding="utf-8"?>
<p:tagLst xmlns:a="http://schemas.openxmlformats.org/drawingml/2006/main" xmlns:r="http://schemas.openxmlformats.org/officeDocument/2006/relationships" xmlns:p="http://schemas.openxmlformats.org/presentationml/2006/main">
  <p:tag name="VEVOX.BORDER" val="BORDER1"/>
</p:tagLst>
</file>

<file path=ppt/tags/tag409.xml><?xml version="1.0" encoding="utf-8"?>
<p:tagLst xmlns:a="http://schemas.openxmlformats.org/drawingml/2006/main" xmlns:r="http://schemas.openxmlformats.org/officeDocument/2006/relationships" xmlns:p="http://schemas.openxmlformats.org/presentationml/2006/main">
  <p:tag name="VEVOX.BAR" val="BAR1"/>
</p:tagLst>
</file>

<file path=ppt/tags/tag41.xml><?xml version="1.0" encoding="utf-8"?>
<p:tagLst xmlns:a="http://schemas.openxmlformats.org/drawingml/2006/main" xmlns:r="http://schemas.openxmlformats.org/officeDocument/2006/relationships" xmlns:p="http://schemas.openxmlformats.org/presentationml/2006/main">
  <p:tag name="VEVOX.BAR" val="BAR1"/>
</p:tagLst>
</file>

<file path=ppt/tags/tag410.xml><?xml version="1.0" encoding="utf-8"?>
<p:tagLst xmlns:a="http://schemas.openxmlformats.org/drawingml/2006/main" xmlns:r="http://schemas.openxmlformats.org/officeDocument/2006/relationships" xmlns:p="http://schemas.openxmlformats.org/presentationml/2006/main">
  <p:tag name="VEVOX.TITLE" val="TITLE2"/>
</p:tagLst>
</file>

<file path=ppt/tags/tag411.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412.xml><?xml version="1.0" encoding="utf-8"?>
<p:tagLst xmlns:a="http://schemas.openxmlformats.org/drawingml/2006/main" xmlns:r="http://schemas.openxmlformats.org/officeDocument/2006/relationships" xmlns:p="http://schemas.openxmlformats.org/presentationml/2006/main">
  <p:tag name="VEVOX.BORDER" val="BORDER2"/>
</p:tagLst>
</file>

<file path=ppt/tags/tag413.xml><?xml version="1.0" encoding="utf-8"?>
<p:tagLst xmlns:a="http://schemas.openxmlformats.org/drawingml/2006/main" xmlns:r="http://schemas.openxmlformats.org/officeDocument/2006/relationships" xmlns:p="http://schemas.openxmlformats.org/presentationml/2006/main">
  <p:tag name="VEVOX.BAR" val="BAR2"/>
</p:tagLst>
</file>

<file path=ppt/tags/tag414.xml><?xml version="1.0" encoding="utf-8"?>
<p:tagLst xmlns:a="http://schemas.openxmlformats.org/drawingml/2006/main" xmlns:r="http://schemas.openxmlformats.org/officeDocument/2006/relationships" xmlns:p="http://schemas.openxmlformats.org/presentationml/2006/main">
  <p:tag name="VEVOX.TITLE" val="TITLE3"/>
</p:tagLst>
</file>

<file path=ppt/tags/tag415.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416.xml><?xml version="1.0" encoding="utf-8"?>
<p:tagLst xmlns:a="http://schemas.openxmlformats.org/drawingml/2006/main" xmlns:r="http://schemas.openxmlformats.org/officeDocument/2006/relationships" xmlns:p="http://schemas.openxmlformats.org/presentationml/2006/main">
  <p:tag name="VEVOX.BORDER" val="BORDER3"/>
</p:tagLst>
</file>

<file path=ppt/tags/tag417.xml><?xml version="1.0" encoding="utf-8"?>
<p:tagLst xmlns:a="http://schemas.openxmlformats.org/drawingml/2006/main" xmlns:r="http://schemas.openxmlformats.org/officeDocument/2006/relationships" xmlns:p="http://schemas.openxmlformats.org/presentationml/2006/main">
  <p:tag name="VEVOX.BAR" val="BAR3"/>
</p:tagLst>
</file>

<file path=ppt/tags/tag418.xml><?xml version="1.0" encoding="utf-8"?>
<p:tagLst xmlns:a="http://schemas.openxmlformats.org/drawingml/2006/main" xmlns:r="http://schemas.openxmlformats.org/officeDocument/2006/relationships" xmlns:p="http://schemas.openxmlformats.org/presentationml/2006/main">
  <p:tag name="VEVOX.TITLE" val="TITLE4"/>
</p:tagLst>
</file>

<file path=ppt/tags/tag419.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42.xml><?xml version="1.0" encoding="utf-8"?>
<p:tagLst xmlns:a="http://schemas.openxmlformats.org/drawingml/2006/main" xmlns:r="http://schemas.openxmlformats.org/officeDocument/2006/relationships" xmlns:p="http://schemas.openxmlformats.org/presentationml/2006/main">
  <p:tag name="VEVOX.TITLE" val="TITLE2"/>
</p:tagLst>
</file>

<file path=ppt/tags/tag420.xml><?xml version="1.0" encoding="utf-8"?>
<p:tagLst xmlns:a="http://schemas.openxmlformats.org/drawingml/2006/main" xmlns:r="http://schemas.openxmlformats.org/officeDocument/2006/relationships" xmlns:p="http://schemas.openxmlformats.org/presentationml/2006/main">
  <p:tag name="VEVOX.BORDER" val="BORDER4"/>
</p:tagLst>
</file>

<file path=ppt/tags/tag421.xml><?xml version="1.0" encoding="utf-8"?>
<p:tagLst xmlns:a="http://schemas.openxmlformats.org/drawingml/2006/main" xmlns:r="http://schemas.openxmlformats.org/officeDocument/2006/relationships" xmlns:p="http://schemas.openxmlformats.org/presentationml/2006/main">
  <p:tag name="VEVOX.BAR" val="BAR4"/>
</p:tagLst>
</file>

<file path=ppt/tags/tag422.xml><?xml version="1.0" encoding="utf-8"?>
<p:tagLst xmlns:a="http://schemas.openxmlformats.org/drawingml/2006/main" xmlns:r="http://schemas.openxmlformats.org/officeDocument/2006/relationships" xmlns:p="http://schemas.openxmlformats.org/presentationml/2006/main">
  <p:tag name="VEVOX.TITLE" val="TITLE5"/>
</p:tagLst>
</file>

<file path=ppt/tags/tag423.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424.xml><?xml version="1.0" encoding="utf-8"?>
<p:tagLst xmlns:a="http://schemas.openxmlformats.org/drawingml/2006/main" xmlns:r="http://schemas.openxmlformats.org/officeDocument/2006/relationships" xmlns:p="http://schemas.openxmlformats.org/presentationml/2006/main">
  <p:tag name="VEVOX.BORDER" val="BORDER5"/>
</p:tagLst>
</file>

<file path=ppt/tags/tag425.xml><?xml version="1.0" encoding="utf-8"?>
<p:tagLst xmlns:a="http://schemas.openxmlformats.org/drawingml/2006/main" xmlns:r="http://schemas.openxmlformats.org/officeDocument/2006/relationships" xmlns:p="http://schemas.openxmlformats.org/presentationml/2006/main">
  <p:tag name="VEVOX.BAR" val="BAR5"/>
</p:tagLst>
</file>

<file path=ppt/tags/tag426.xml><?xml version="1.0" encoding="utf-8"?>
<p:tagLst xmlns:a="http://schemas.openxmlformats.org/drawingml/2006/main" xmlns:r="http://schemas.openxmlformats.org/officeDocument/2006/relationships" xmlns:p="http://schemas.openxmlformats.org/presentationml/2006/main">
  <p:tag name="VEVOX.TITLE" val="TITLE6"/>
</p:tagLst>
</file>

<file path=ppt/tags/tag427.xml><?xml version="1.0" encoding="utf-8"?>
<p:tagLst xmlns:a="http://schemas.openxmlformats.org/drawingml/2006/main" xmlns:r="http://schemas.openxmlformats.org/officeDocument/2006/relationships" xmlns:p="http://schemas.openxmlformats.org/presentationml/2006/main">
  <p:tag name="VEVOX.DATALABEL" val="DATALABEL6"/>
</p:tagLst>
</file>

<file path=ppt/tags/tag428.xml><?xml version="1.0" encoding="utf-8"?>
<p:tagLst xmlns:a="http://schemas.openxmlformats.org/drawingml/2006/main" xmlns:r="http://schemas.openxmlformats.org/officeDocument/2006/relationships" xmlns:p="http://schemas.openxmlformats.org/presentationml/2006/main">
  <p:tag name="VEVOX.BORDER" val="BORDER6"/>
</p:tagLst>
</file>

<file path=ppt/tags/tag429.xml><?xml version="1.0" encoding="utf-8"?>
<p:tagLst xmlns:a="http://schemas.openxmlformats.org/drawingml/2006/main" xmlns:r="http://schemas.openxmlformats.org/officeDocument/2006/relationships" xmlns:p="http://schemas.openxmlformats.org/presentationml/2006/main">
  <p:tag name="VEVOX.BAR" val="BAR6"/>
</p:tagLst>
</file>

<file path=ppt/tags/tag43.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430.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431.xml><?xml version="1.0" encoding="utf-8"?>
<p:tagLst xmlns:a="http://schemas.openxmlformats.org/drawingml/2006/main" xmlns:r="http://schemas.openxmlformats.org/officeDocument/2006/relationships" xmlns:p="http://schemas.openxmlformats.org/presentationml/2006/main">
  <p:tag name="VEVOX.QUESTION" val="At what point in the treatment course are you referring patients with multiregimen-relapsed CLL for consultation regarding chimeric antigen receptor (CAR) T-cell therapy?"/>
</p:tagLst>
</file>

<file path=ppt/tags/tag43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VEVOX.BORDER" val="BORDER2"/>
</p:tagLst>
</file>

<file path=ppt/tags/tag45.xml><?xml version="1.0" encoding="utf-8"?>
<p:tagLst xmlns:a="http://schemas.openxmlformats.org/drawingml/2006/main" xmlns:r="http://schemas.openxmlformats.org/officeDocument/2006/relationships" xmlns:p="http://schemas.openxmlformats.org/presentationml/2006/main">
  <p:tag name="VEVOX.BAR" val="BAR2"/>
</p:tagLst>
</file>

<file path=ppt/tags/tag46.xml><?xml version="1.0" encoding="utf-8"?>
<p:tagLst xmlns:a="http://schemas.openxmlformats.org/drawingml/2006/main" xmlns:r="http://schemas.openxmlformats.org/officeDocument/2006/relationships" xmlns:p="http://schemas.openxmlformats.org/presentationml/2006/main">
  <p:tag name="VEVOX.TITLE" val="TITLE3"/>
</p:tagLst>
</file>

<file path=ppt/tags/tag47.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48.xml><?xml version="1.0" encoding="utf-8"?>
<p:tagLst xmlns:a="http://schemas.openxmlformats.org/drawingml/2006/main" xmlns:r="http://schemas.openxmlformats.org/officeDocument/2006/relationships" xmlns:p="http://schemas.openxmlformats.org/presentationml/2006/main">
  <p:tag name="VEVOX.BORDER" val="BORDER3"/>
</p:tagLst>
</file>

<file path=ppt/tags/tag49.xml><?xml version="1.0" encoding="utf-8"?>
<p:tagLst xmlns:a="http://schemas.openxmlformats.org/drawingml/2006/main" xmlns:r="http://schemas.openxmlformats.org/officeDocument/2006/relationships" xmlns:p="http://schemas.openxmlformats.org/presentationml/2006/main">
  <p:tag name="VEVOX.BAR" val="BAR3"/>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VEVOX.TITLE" val="TITLE4"/>
</p:tagLst>
</file>

<file path=ppt/tags/tag51.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52.xml><?xml version="1.0" encoding="utf-8"?>
<p:tagLst xmlns:a="http://schemas.openxmlformats.org/drawingml/2006/main" xmlns:r="http://schemas.openxmlformats.org/officeDocument/2006/relationships" xmlns:p="http://schemas.openxmlformats.org/presentationml/2006/main">
  <p:tag name="VEVOX.BORDER" val="BORDER4"/>
</p:tagLst>
</file>

<file path=ppt/tags/tag53.xml><?xml version="1.0" encoding="utf-8"?>
<p:tagLst xmlns:a="http://schemas.openxmlformats.org/drawingml/2006/main" xmlns:r="http://schemas.openxmlformats.org/officeDocument/2006/relationships" xmlns:p="http://schemas.openxmlformats.org/presentationml/2006/main">
  <p:tag name="VEVOX.BAR" val="BAR4"/>
</p:tagLst>
</file>

<file path=ppt/tags/tag54.xml><?xml version="1.0" encoding="utf-8"?>
<p:tagLst xmlns:a="http://schemas.openxmlformats.org/drawingml/2006/main" xmlns:r="http://schemas.openxmlformats.org/officeDocument/2006/relationships" xmlns:p="http://schemas.openxmlformats.org/presentationml/2006/main">
  <p:tag name="VEVOX.TITLE" val="TITLE5"/>
</p:tagLst>
</file>

<file path=ppt/tags/tag55.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56.xml><?xml version="1.0" encoding="utf-8"?>
<p:tagLst xmlns:a="http://schemas.openxmlformats.org/drawingml/2006/main" xmlns:r="http://schemas.openxmlformats.org/officeDocument/2006/relationships" xmlns:p="http://schemas.openxmlformats.org/presentationml/2006/main">
  <p:tag name="VEVOX.BORDER" val="BORDER5"/>
</p:tagLst>
</file>

<file path=ppt/tags/tag57.xml><?xml version="1.0" encoding="utf-8"?>
<p:tagLst xmlns:a="http://schemas.openxmlformats.org/drawingml/2006/main" xmlns:r="http://schemas.openxmlformats.org/officeDocument/2006/relationships" xmlns:p="http://schemas.openxmlformats.org/presentationml/2006/main">
  <p:tag name="VEVOX.BAR" val="BAR5"/>
</p:tagLst>
</file>

<file path=ppt/tags/tag58.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59.xml><?xml version="1.0" encoding="utf-8"?>
<p:tagLst xmlns:a="http://schemas.openxmlformats.org/drawingml/2006/main" xmlns:r="http://schemas.openxmlformats.org/officeDocument/2006/relationships" xmlns:p="http://schemas.openxmlformats.org/presentationml/2006/main">
  <p:tag name="VEVOX.QUESTION" val="In general, what is the minimum duration of remission after second-line venetoclax/anti-CD20 antibody before you would consider retreatment as third-line therapy?"/>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0.xml><?xml version="1.0" encoding="utf-8"?>
<p:tagLst xmlns:a="http://schemas.openxmlformats.org/drawingml/2006/main" xmlns:r="http://schemas.openxmlformats.org/officeDocument/2006/relationships" xmlns:p="http://schemas.openxmlformats.org/presentationml/2006/main">
  <p:tag name="VEVOX.POLL" val="{&quot;id&quot;:&quot;176915&quot;,&quot;questionSettings&quot;:{},&quot;alias&quot;:&quot;&quot;,&quot;text&quot;:&quot;&lt;p&gt;&lt;span&gt;&lt;strong&gt;&lt;u&gt;75-year-old patient with relapsed CLL, no del(17p) or TP53 mutation&lt;/u&gt;: Covalent BTKi 6 years --&amp;gt; PD --&amp;gt; venetoclax/anti-CD20 antibody 2 years --&amp;gt; &lt;u&gt;3 years observation&lt;/u&gt; --&amp;gt; PD. What would be your preferred next treatment?&lt;/strong&gt;&lt;/span&gt;&lt;/p&gt;&quot;,&quot;@type&quot;:&quot;MultipleChoiceQuestion&quot;,&quot;choices&quot;:[{&quot;id&quot;:&quot;609306&quot;,&quot;alias&quot;:null,&quot;text&quot;:&quot;a. Alternative covalent BTK inhibitor&quot;,&quot;excludeFromResults&quot;:false,&quot;image&quot;:null,&quot;imageAltText&quot;:null,&quot;isCorrectAnswer&quot;:false},{&quot;id&quot;:&quot;609307&quot;,&quot;alias&quot;:null,&quot;text&quot;:&quot;b. Venetoclax/anti-CD20 antibody&quot;,&quot;excludeFromResults&quot;:false,&quot;image&quot;:null,&quot;imageAltText&quot;:null,&quot;isCorrectAnswer&quot;:false},{&quot;id&quot;:&quot;609308&quot;,&quot;alias&quot;:null,&quot;text&quot;:&quot;c. Pirtobrutinib&quot;,&quot;excludeFromResults&quot;:false,&quot;image&quot;:null,&quot;imageAltText&quot;:null,&quot;isCorrectAnswer&quot;:false},{&quot;id&quot;:&quot;609309&quot;,&quot;alias&quot;:null,&quot;text&quot;:&quot;d. CAR T-cell therapy&quot;,&quot;excludeFromResults&quot;:false,&quot;image&quot;:null,&quot;imageAltText&quot;:null,&quot;isCorrectAnswer&quot;:false},{&quot;id&quot;:&quot;609310&quot;,&quot;alias&quot;:null,&quot;text&quot;:&quot;e. Bispecific antibody&quot;,&quot;excludeFromResults&quot;:false,&quot;image&quot;:null,&quot;imageAltText&quot;:null,&quot;isCorrectAnswer&quot;:false},{&quot;id&quot;:&quot;609311&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15"/>
  <p:tag name="VEVOX.QUESTIONSLIDEID" val="295#1235369085/760067916"/>
  <p:tag name="VEVOX.SLIDEFORMAT.VERSION" val="1.018"/>
  <p:tag name="VEVOX.HASRESULTS" val="true"/>
</p:tagLst>
</file>

<file path=ppt/tags/tag61.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62.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63.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64.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65.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66.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67.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68.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69.xml><?xml version="1.0" encoding="utf-8"?>
<p:tagLst xmlns:a="http://schemas.openxmlformats.org/drawingml/2006/main" xmlns:r="http://schemas.openxmlformats.org/officeDocument/2006/relationships" xmlns:p="http://schemas.openxmlformats.org/presentationml/2006/main">
  <p:tag name="VEVOX.TITLE" val="TITLE1"/>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70.xml><?xml version="1.0" encoding="utf-8"?>
<p:tagLst xmlns:a="http://schemas.openxmlformats.org/drawingml/2006/main" xmlns:r="http://schemas.openxmlformats.org/officeDocument/2006/relationships" xmlns:p="http://schemas.openxmlformats.org/presentationml/2006/main">
  <p:tag name="VEVOX.TITLE" val="TITLE2"/>
</p:tagLst>
</file>

<file path=ppt/tags/tag71.xml><?xml version="1.0" encoding="utf-8"?>
<p:tagLst xmlns:a="http://schemas.openxmlformats.org/drawingml/2006/main" xmlns:r="http://schemas.openxmlformats.org/officeDocument/2006/relationships" xmlns:p="http://schemas.openxmlformats.org/presentationml/2006/main">
  <p:tag name="VEVOX.TITLE" val="TITLE3"/>
</p:tagLst>
</file>

<file path=ppt/tags/tag72.xml><?xml version="1.0" encoding="utf-8"?>
<p:tagLst xmlns:a="http://schemas.openxmlformats.org/drawingml/2006/main" xmlns:r="http://schemas.openxmlformats.org/officeDocument/2006/relationships" xmlns:p="http://schemas.openxmlformats.org/presentationml/2006/main">
  <p:tag name="VEVOX.TITLE" val="TITLE4"/>
</p:tagLst>
</file>

<file path=ppt/tags/tag73.xml><?xml version="1.0" encoding="utf-8"?>
<p:tagLst xmlns:a="http://schemas.openxmlformats.org/drawingml/2006/main" xmlns:r="http://schemas.openxmlformats.org/officeDocument/2006/relationships" xmlns:p="http://schemas.openxmlformats.org/presentationml/2006/main">
  <p:tag name="VEVOX.TITLE" val="TITLE5"/>
</p:tagLst>
</file>

<file path=ppt/tags/tag74.xml><?xml version="1.0" encoding="utf-8"?>
<p:tagLst xmlns:a="http://schemas.openxmlformats.org/drawingml/2006/main" xmlns:r="http://schemas.openxmlformats.org/officeDocument/2006/relationships" xmlns:p="http://schemas.openxmlformats.org/presentationml/2006/main">
  <p:tag name="VEVOX.TITLE" val="TITLE6"/>
</p:tagLst>
</file>

<file path=ppt/tags/tag75.xml><?xml version="1.0" encoding="utf-8"?>
<p:tagLst xmlns:a="http://schemas.openxmlformats.org/drawingml/2006/main" xmlns:r="http://schemas.openxmlformats.org/officeDocument/2006/relationships" xmlns:p="http://schemas.openxmlformats.org/presentationml/2006/main">
  <p:tag name="VEVOX.QUESTION" val="75-year-old patient with relapsed CLL, no del(17p) or TP53 mutation: Covalent BTKi 6 years --&gt; PD --&gt; venetoclax/anti-CD20 antibody 2 years --&gt; 3 years observation --&gt; PD. What would be your preferred next treatment?"/>
</p:tagLst>
</file>

<file path=ppt/tags/tag76.xml><?xml version="1.0" encoding="utf-8"?>
<p:tagLst xmlns:a="http://schemas.openxmlformats.org/drawingml/2006/main" xmlns:r="http://schemas.openxmlformats.org/officeDocument/2006/relationships" xmlns:p="http://schemas.openxmlformats.org/presentationml/2006/main">
  <p:tag name="VEVOX.RESULT" val="{&quot;id&quot;:&quot;176915&quot;,&quot;questionSettings&quot;:{},&quot;alias&quot;:&quot;&quot;,&quot;text&quot;:&quot;&lt;p&gt;&lt;span&gt;&lt;strong&gt;&lt;u&gt;75-year-old patient with relapsed CLL, no del(17p) or TP53 mutation&lt;/u&gt;: Covalent BTKi 6 years --&amp;gt; PD --&amp;gt; venetoclax/anti-CD20 antibody 2 years --&amp;gt; &lt;u&gt;3 years observation&lt;/u&gt; --&amp;gt; PD. What would be your preferred next treatment?&lt;/strong&gt;&lt;/span&gt;&lt;/p&gt;&quot;,&quot;@type&quot;:&quot;MultipleChoiceQuestion&quot;,&quot;choices&quot;:[{&quot;id&quot;:&quot;609306&quot;,&quot;alias&quot;:null,&quot;text&quot;:&quot;a. Alternative covalent BTK inhibitor&quot;,&quot;excludeFromResults&quot;:false,&quot;image&quot;:null,&quot;imageAltText&quot;:null,&quot;isCorrectAnswer&quot;:false},{&quot;id&quot;:&quot;609307&quot;,&quot;alias&quot;:null,&quot;text&quot;:&quot;b. Venetoclax/anti-CD20 antibody&quot;,&quot;excludeFromResults&quot;:false,&quot;image&quot;:null,&quot;imageAltText&quot;:null,&quot;isCorrectAnswer&quot;:false},{&quot;id&quot;:&quot;609308&quot;,&quot;alias&quot;:null,&quot;text&quot;:&quot;c. Pirtobrutinib&quot;,&quot;excludeFromResults&quot;:false,&quot;image&quot;:null,&quot;imageAltText&quot;:null,&quot;isCorrectAnswer&quot;:false},{&quot;id&quot;:&quot;609309&quot;,&quot;alias&quot;:null,&quot;text&quot;:&quot;d. CAR T-cell therapy&quot;,&quot;excludeFromResults&quot;:false,&quot;image&quot;:null,&quot;imageAltText&quot;:null,&quot;isCorrectAnswer&quot;:false},{&quot;id&quot;:&quot;609310&quot;,&quot;alias&quot;:null,&quot;text&quot;:&quot;e. Bispecific antibody&quot;,&quot;excludeFromResults&quot;:false,&quot;image&quot;:null,&quot;imageAltText&quot;:null,&quot;isCorrectAnswer&quot;:false},{&quot;id&quot;:&quot;609311&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295#1235369085/760067916"/>
  <p:tag name="VEVOX.SLIDEFORMAT.VERSION" val="1.018"/>
  <p:tag name="VEVOX.HASRESULTS" val="true"/>
</p:tagLst>
</file>

<file path=ppt/tags/tag77.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78.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79.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80.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81.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82.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83.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84.xml><?xml version="1.0" encoding="utf-8"?>
<p:tagLst xmlns:a="http://schemas.openxmlformats.org/drawingml/2006/main" xmlns:r="http://schemas.openxmlformats.org/officeDocument/2006/relationships" xmlns:p="http://schemas.openxmlformats.org/presentationml/2006/main">
  <p:tag name="VEVOX.TITLE" val="TITLE1"/>
</p:tagLst>
</file>

<file path=ppt/tags/tag85.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86.xml><?xml version="1.0" encoding="utf-8"?>
<p:tagLst xmlns:a="http://schemas.openxmlformats.org/drawingml/2006/main" xmlns:r="http://schemas.openxmlformats.org/officeDocument/2006/relationships" xmlns:p="http://schemas.openxmlformats.org/presentationml/2006/main">
  <p:tag name="VEVOX.BORDER" val="BORDER1"/>
</p:tagLst>
</file>

<file path=ppt/tags/tag87.xml><?xml version="1.0" encoding="utf-8"?>
<p:tagLst xmlns:a="http://schemas.openxmlformats.org/drawingml/2006/main" xmlns:r="http://schemas.openxmlformats.org/officeDocument/2006/relationships" xmlns:p="http://schemas.openxmlformats.org/presentationml/2006/main">
  <p:tag name="VEVOX.BAR" val="BAR1"/>
</p:tagLst>
</file>

<file path=ppt/tags/tag88.xml><?xml version="1.0" encoding="utf-8"?>
<p:tagLst xmlns:a="http://schemas.openxmlformats.org/drawingml/2006/main" xmlns:r="http://schemas.openxmlformats.org/officeDocument/2006/relationships" xmlns:p="http://schemas.openxmlformats.org/presentationml/2006/main">
  <p:tag name="VEVOX.TITLE" val="TITLE2"/>
</p:tagLst>
</file>

<file path=ppt/tags/tag89.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ags/tag90.xml><?xml version="1.0" encoding="utf-8"?>
<p:tagLst xmlns:a="http://schemas.openxmlformats.org/drawingml/2006/main" xmlns:r="http://schemas.openxmlformats.org/officeDocument/2006/relationships" xmlns:p="http://schemas.openxmlformats.org/presentationml/2006/main">
  <p:tag name="VEVOX.BORDER" val="BORDER2"/>
</p:tagLst>
</file>

<file path=ppt/tags/tag91.xml><?xml version="1.0" encoding="utf-8"?>
<p:tagLst xmlns:a="http://schemas.openxmlformats.org/drawingml/2006/main" xmlns:r="http://schemas.openxmlformats.org/officeDocument/2006/relationships" xmlns:p="http://schemas.openxmlformats.org/presentationml/2006/main">
  <p:tag name="VEVOX.BAR" val="BAR2"/>
</p:tagLst>
</file>

<file path=ppt/tags/tag92.xml><?xml version="1.0" encoding="utf-8"?>
<p:tagLst xmlns:a="http://schemas.openxmlformats.org/drawingml/2006/main" xmlns:r="http://schemas.openxmlformats.org/officeDocument/2006/relationships" xmlns:p="http://schemas.openxmlformats.org/presentationml/2006/main">
  <p:tag name="VEVOX.TITLE" val="TITLE3"/>
</p:tagLst>
</file>

<file path=ppt/tags/tag93.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94.xml><?xml version="1.0" encoding="utf-8"?>
<p:tagLst xmlns:a="http://schemas.openxmlformats.org/drawingml/2006/main" xmlns:r="http://schemas.openxmlformats.org/officeDocument/2006/relationships" xmlns:p="http://schemas.openxmlformats.org/presentationml/2006/main">
  <p:tag name="VEVOX.BORDER" val="BORDER3"/>
</p:tagLst>
</file>

<file path=ppt/tags/tag95.xml><?xml version="1.0" encoding="utf-8"?>
<p:tagLst xmlns:a="http://schemas.openxmlformats.org/drawingml/2006/main" xmlns:r="http://schemas.openxmlformats.org/officeDocument/2006/relationships" xmlns:p="http://schemas.openxmlformats.org/presentationml/2006/main">
  <p:tag name="VEVOX.BAR" val="BAR3"/>
</p:tagLst>
</file>

<file path=ppt/tags/tag96.xml><?xml version="1.0" encoding="utf-8"?>
<p:tagLst xmlns:a="http://schemas.openxmlformats.org/drawingml/2006/main" xmlns:r="http://schemas.openxmlformats.org/officeDocument/2006/relationships" xmlns:p="http://schemas.openxmlformats.org/presentationml/2006/main">
  <p:tag name="VEVOX.TITLE" val="TITLE4"/>
</p:tagLst>
</file>

<file path=ppt/tags/tag97.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98.xml><?xml version="1.0" encoding="utf-8"?>
<p:tagLst xmlns:a="http://schemas.openxmlformats.org/drawingml/2006/main" xmlns:r="http://schemas.openxmlformats.org/officeDocument/2006/relationships" xmlns:p="http://schemas.openxmlformats.org/presentationml/2006/main">
  <p:tag name="VEVOX.BORDER" val="BORDER4"/>
</p:tagLst>
</file>

<file path=ppt/tags/tag99.xml><?xml version="1.0" encoding="utf-8"?>
<p:tagLst xmlns:a="http://schemas.openxmlformats.org/drawingml/2006/main" xmlns:r="http://schemas.openxmlformats.org/officeDocument/2006/relationships" xmlns:p="http://schemas.openxmlformats.org/presentationml/2006/main">
  <p:tag name="VEVOX.BAR" val="BAR4"/>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77527F-3217-405A-9AE5-DA452DBA0E94}">
  <ds:schemaRefs>
    <ds:schemaRef ds:uri="http://schemas.microsoft.com/office/2006/documentManagement/types"/>
    <ds:schemaRef ds:uri="7d689f85-9540-4145-9f5c-6f24686bb201"/>
    <ds:schemaRef ds:uri="http://schemas.microsoft.com/office/infopath/2007/PartnerControls"/>
    <ds:schemaRef ds:uri="http://purl.org/dc/terms/"/>
    <ds:schemaRef ds:uri="http://schemas.openxmlformats.org/package/2006/metadata/core-properties"/>
    <ds:schemaRef ds:uri="http://www.w3.org/XML/1998/namespace"/>
    <ds:schemaRef ds:uri="http://purl.org/dc/elements/1.1/"/>
    <ds:schemaRef ds:uri="f06c4294-987e-46bd-a550-858175ea534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DFEC1B-B51C-49DD-8493-06631544BF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34017</TotalTime>
  <Words>6493</Words>
  <Application>Microsoft Macintosh PowerPoint</Application>
  <PresentationFormat>Widescreen</PresentationFormat>
  <Paragraphs>776</Paragraphs>
  <Slides>91</Slides>
  <Notes>22</Notes>
  <HiddenSlides>3</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91</vt:i4>
      </vt:variant>
    </vt:vector>
  </HeadingPairs>
  <TitlesOfParts>
    <vt:vector size="106"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5_Default Design</vt:lpstr>
      <vt:lpstr>Office Theme</vt:lpstr>
      <vt:lpstr>7_Default Design</vt:lpstr>
      <vt:lpstr>1_Office Theme</vt:lpstr>
      <vt:lpstr>2016 RESEARCH Widescreen Template</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Management of Double-Refractory CLL</vt:lpstr>
      <vt:lpstr>PowerPoint Presentation</vt:lpstr>
      <vt:lpstr>In general, what is the minimum duration of remission after second-line venetoclax/anti-CD20 antibody before you would consider retreatment as third-line therapy?</vt:lpstr>
      <vt:lpstr>In general, what is the minimum duration of remission after second-line venetoclax/anti-CD20 antibody before you would consider retreatment as third-line therapy?</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3 years observation  PD. What would be your preferred next treatment?</vt:lpstr>
      <vt:lpstr>75-year-old patient with relapsed CLL, no del(17p) or TP53 mutation:  Covalent BTKi 6 years  PD  venetoclax/anti-CD20 antibody 2 years   3 years observation  PD. What would be your preferred next treatment?</vt:lpstr>
      <vt:lpstr>75-year-old patient with relapsed CLL, no del(17p) or TP53 mutation: Covalent BTKi 6 years  PD  venetoclax/anti-CD20 antibody 2 years   3 years observation  PD</vt:lpstr>
      <vt:lpstr>75-year-old patient with relapsed CLL, no del(17p) or TP53 mutation: Covalent BTKi 6 years  PD  venetoclax/anti-CD20 antibody 2 years   1 year observation  PD</vt:lpstr>
      <vt:lpstr>75-year-old patient with relapsed CLL, no del(17p) or TP53 mutation: Venetoclax/anti-CD20 antibody 1 year  2 years observation  PD  covalent BTKi 4 years  PD. What would be your preferred next treatment?</vt:lpstr>
      <vt:lpstr>75-year-old patient with relapsed CLL, no del(17p) or TP53 mutation: Venetoclax/anti-CD20 antibody 1 year  2 years observation  PD  covalent BTKi 4 years  PD. What would be your preferred next treatment?</vt:lpstr>
      <vt:lpstr>75-year-old patient with relapsed CLL, no del(17p) or TP53 mutation: Venetoclax/anti-CD20 antibody 1 year  2 years observation  PD  covalent BTKi 4 years  PD</vt:lpstr>
      <vt:lpstr>75-year-old patient with relapsed CLL, no del(17p) or TP53 mutation: Venetoclax/anti-CD20 antibody 1 year  4 years observation  PD  covalent BTKi 4 years  PD</vt:lpstr>
      <vt:lpstr>75-year-old patient with relapsed CLL, no del(17p) or TP53 mutation: Covalent BTKi 2 years  responds but stops due to subdural hematoma  3 years observation  PD  venetoclax/anti-CD20 antibody 2 years  6 months observation  PD</vt:lpstr>
      <vt:lpstr>75-year-old patient with relapsed CLL, no del(17p) or TP53 mutation: Covalent BTKi 2 years  responds but stops due to arthralgias  2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Accelerated Approval to Pirtobrutinib for CLL or SLL Press Release: December 1, 2023</vt:lpstr>
      <vt:lpstr>PowerPoint Presentation</vt:lpstr>
      <vt:lpstr>Which of the following best describes the major progression-free survival (PFS) findings from the Phase III BRUIN CLL-321 study of pirtobrutinib monotherapy versus idelalisib/rituximab or bendamustine/rituximab for relapsed/refractory CLL?</vt:lpstr>
      <vt:lpstr>Which of the following best describes the major progression-free survival (PFS) findings from the Phase III BRUIN CLL-321 study of pirtobrutinib monotherapy versus idelalisib/rituximab or bendamustine/rituximab for relapsed/refractory CLL?</vt:lpstr>
      <vt:lpstr>BRUIN CLL-321: A Phase III Trial of Pirtobrutinib Monotherapy for Relapsed/Refractory CLL</vt:lpstr>
      <vt:lpstr>BRUIN CLL-321: IRC-Assessed Progression-Free Survival (PFS)</vt:lpstr>
      <vt:lpstr>BRUIN CLL-321: Time to Next Treatment</vt:lpstr>
      <vt:lpstr>BRUIN CLL-321: Overall Survival</vt:lpstr>
      <vt:lpstr>Which of the following ≥Grade 3 adverse events was most commonly reported in patients receiving pirtobrutinib for previously treated CLL in the Phase III BRUIN CLL-321 trial?</vt:lpstr>
      <vt:lpstr>Which of the following ≥Grade 3 adverse events was most commonly reported in patients receiving pirtobrutinib for previously treated CLL in the Phase III BRUIN CLL-321 trial?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Which of the following descriptions best characterizes the study design of the BRUIN CLL-314 trial?</vt:lpstr>
      <vt:lpstr>Which of the following descriptions best characterizes the study design of the BRUIN CLL-314 trial?</vt:lpstr>
      <vt:lpstr>BRUIN CLL-314: A Phase III Trial of Pirtobrutinib versus Ibrutinib for Patients with CLL/SLL</vt:lpstr>
      <vt:lpstr>Phase III BRUIN CLL-314 Trial of Pirtobrutinib versus Ibrutinib for CLL/SLL Meets Primary Endpoint Press Release: July 29, 2025</vt:lpstr>
      <vt:lpstr>BRUIN CLL-314: Pirtobrutinib vs Ibrutinib</vt:lpstr>
      <vt:lpstr>BRUIN CLL-313: A Phase III Trial Comparing Pirtobrutinib to Bendamustine/Rituximab for Untreated  CLL/SLL</vt:lpstr>
      <vt:lpstr>Phase III BRUIN CLL-313 Trial of First-Line Pirtobrutinib versus Bendamustine/Rituximab in CLL Meets Primary Endpoint Press Release: September 8, 2025</vt:lpstr>
      <vt:lpstr>Management of Double-Refractory CLL</vt:lpstr>
      <vt:lpstr>Based on current clinical trial data and your personal experience, how would you compare the global tolerability/toxicity of pirtobrutinib to that of ibrutinib, acalabrutinib and zanubrutinib for patients with relapsed/refractory CLL?</vt:lpstr>
      <vt:lpstr>Based on current clinical trial data and your personal experience, how would you compare the global tolerability/toxicity of pirtobrutinib to that of ibrutinib, acalabrutinib and zanubrutinib for patients with relapsed/refractory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following the recommendation of first-line treatment with pirtobrutinib. How would you respond?</vt:lpstr>
      <vt:lpstr>An older patient with newly diagnosed CLL and a significant history of atrial fibrillation has come to you for a second opinion following the recommendation of first-line treatment with pirtobrutinib. How would you respond?</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vt:lpstr>
      <vt:lpstr>At what point in the treatment course are you referring patients with multiregimen-relapsed CLL for consultation regarding chimeric antigen receptor (CAR) T-cell therapy?</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BGB-16673: A Chimeric Degradation Activating Compound</vt:lpstr>
      <vt:lpstr>CaDAnCe-101: A Phase I/II Dose-Escalation/Expansion Study of BGB-16673 for R/R B-Cell Cancers</vt:lpstr>
      <vt:lpstr>CaDAnCe-101: Overall Response Rate</vt:lpstr>
      <vt:lpstr>CaDAnCe-101: Overall Response Rate in High-Risk Subgroups</vt:lpstr>
      <vt:lpstr>CaDAnCe-101: Summary of All-Grade TEAEs in ≥10% of All Patients</vt:lpstr>
      <vt:lpstr>NX-5948: A Novel BTK Degrader</vt:lpstr>
      <vt:lpstr>NX-5948: A Novel BTK Degrader – Safety Profile</vt:lpstr>
      <vt:lpstr>Nemtabrutinib: A Novel Reversible BTK Inhibitor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Kevin Pang</cp:lastModifiedBy>
  <cp:revision>1962</cp:revision>
  <cp:lastPrinted>2020-12-08T02:40:56Z</cp:lastPrinted>
  <dcterms:created xsi:type="dcterms:W3CDTF">2020-11-13T19:02:13Z</dcterms:created>
  <dcterms:modified xsi:type="dcterms:W3CDTF">2025-11-11T19:46:29Z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