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3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26" r:id="rId9"/>
    <p:sldMasterId id="2147485745" r:id="rId10"/>
    <p:sldMasterId id="2147485757" r:id="rId11"/>
  </p:sldMasterIdLst>
  <p:notesMasterIdLst>
    <p:notesMasterId r:id="rId131"/>
  </p:notesMasterIdLst>
  <p:handoutMasterIdLst>
    <p:handoutMasterId r:id="rId132"/>
  </p:handoutMasterIdLst>
  <p:sldIdLst>
    <p:sldId id="2147483597" r:id="rId12"/>
    <p:sldId id="279" r:id="rId13"/>
    <p:sldId id="2147483598" r:id="rId14"/>
    <p:sldId id="2147483599" r:id="rId15"/>
    <p:sldId id="13408" r:id="rId16"/>
    <p:sldId id="2147483600" r:id="rId17"/>
    <p:sldId id="2147483601" r:id="rId18"/>
    <p:sldId id="2147480704" r:id="rId19"/>
    <p:sldId id="2147483602" r:id="rId20"/>
    <p:sldId id="2147470659" r:id="rId21"/>
    <p:sldId id="13108" r:id="rId22"/>
    <p:sldId id="2147483603" r:id="rId23"/>
    <p:sldId id="2147483604" r:id="rId24"/>
    <p:sldId id="2147483605" r:id="rId25"/>
    <p:sldId id="2147483606" r:id="rId26"/>
    <p:sldId id="2147483607" r:id="rId27"/>
    <p:sldId id="2147483608" r:id="rId28"/>
    <p:sldId id="2147483609" r:id="rId29"/>
    <p:sldId id="2147483610" r:id="rId30"/>
    <p:sldId id="2147483575" r:id="rId31"/>
    <p:sldId id="2147483596" r:id="rId32"/>
    <p:sldId id="2147471838" r:id="rId33"/>
    <p:sldId id="2147471837" r:id="rId34"/>
    <p:sldId id="341" r:id="rId35"/>
    <p:sldId id="339" r:id="rId36"/>
    <p:sldId id="286" r:id="rId37"/>
    <p:sldId id="2147483595" r:id="rId38"/>
    <p:sldId id="283" r:id="rId39"/>
    <p:sldId id="282" r:id="rId40"/>
    <p:sldId id="2147483576" r:id="rId41"/>
    <p:sldId id="280" r:id="rId42"/>
    <p:sldId id="2147483574" r:id="rId43"/>
    <p:sldId id="2147480151" r:id="rId44"/>
    <p:sldId id="13407" r:id="rId45"/>
    <p:sldId id="2147483567" r:id="rId46"/>
    <p:sldId id="2147483475" r:id="rId47"/>
    <p:sldId id="2135714791" r:id="rId48"/>
    <p:sldId id="2147472417" r:id="rId49"/>
    <p:sldId id="2147483592" r:id="rId50"/>
    <p:sldId id="2147483593" r:id="rId51"/>
    <p:sldId id="2147483594" r:id="rId52"/>
    <p:sldId id="2147483586" r:id="rId53"/>
    <p:sldId id="2147472419" r:id="rId54"/>
    <p:sldId id="2147472420" r:id="rId55"/>
    <p:sldId id="2147483587" r:id="rId56"/>
    <p:sldId id="2147480136" r:id="rId57"/>
    <p:sldId id="2147480134" r:id="rId58"/>
    <p:sldId id="2147480137" r:id="rId59"/>
    <p:sldId id="2147480135" r:id="rId60"/>
    <p:sldId id="257" r:id="rId61"/>
    <p:sldId id="276" r:id="rId62"/>
    <p:sldId id="2147483585" r:id="rId63"/>
    <p:sldId id="2147483588" r:id="rId64"/>
    <p:sldId id="258" r:id="rId65"/>
    <p:sldId id="259" r:id="rId66"/>
    <p:sldId id="260" r:id="rId67"/>
    <p:sldId id="2147472421" r:id="rId68"/>
    <p:sldId id="2147472422" r:id="rId69"/>
    <p:sldId id="2147480106" r:id="rId70"/>
    <p:sldId id="2147480108" r:id="rId71"/>
    <p:sldId id="2147480109" r:id="rId72"/>
    <p:sldId id="2147480112" r:id="rId73"/>
    <p:sldId id="2147480113" r:id="rId74"/>
    <p:sldId id="2147480114" r:id="rId75"/>
    <p:sldId id="2147480129" r:id="rId76"/>
    <p:sldId id="2147480130" r:id="rId77"/>
    <p:sldId id="2134958966" r:id="rId78"/>
    <p:sldId id="2134958990" r:id="rId79"/>
    <p:sldId id="2147472411" r:id="rId80"/>
    <p:sldId id="2147472413" r:id="rId81"/>
    <p:sldId id="2146848255" r:id="rId82"/>
    <p:sldId id="2146848249" r:id="rId83"/>
    <p:sldId id="2146848251" r:id="rId84"/>
    <p:sldId id="2146848253" r:id="rId85"/>
    <p:sldId id="2147472407" r:id="rId86"/>
    <p:sldId id="2147472408" r:id="rId87"/>
    <p:sldId id="2146848254" r:id="rId88"/>
    <p:sldId id="2146848256" r:id="rId89"/>
    <p:sldId id="2134958976" r:id="rId90"/>
    <p:sldId id="2147472402" r:id="rId91"/>
    <p:sldId id="2147483589" r:id="rId92"/>
    <p:sldId id="262" r:id="rId93"/>
    <p:sldId id="263" r:id="rId94"/>
    <p:sldId id="261" r:id="rId95"/>
    <p:sldId id="2147472423" r:id="rId96"/>
    <p:sldId id="2147472424" r:id="rId97"/>
    <p:sldId id="2147480110" r:id="rId98"/>
    <p:sldId id="2147480111" r:id="rId99"/>
    <p:sldId id="2147480115" r:id="rId100"/>
    <p:sldId id="2147480116" r:id="rId101"/>
    <p:sldId id="2147480117" r:id="rId102"/>
    <p:sldId id="2147480118" r:id="rId103"/>
    <p:sldId id="2147480119" r:id="rId104"/>
    <p:sldId id="2147480120" r:id="rId105"/>
    <p:sldId id="2134958971" r:id="rId106"/>
    <p:sldId id="2134958974" r:id="rId107"/>
    <p:sldId id="2134958972" r:id="rId108"/>
    <p:sldId id="2134958973" r:id="rId109"/>
    <p:sldId id="2147472412" r:id="rId110"/>
    <p:sldId id="2147483591" r:id="rId111"/>
    <p:sldId id="265" r:id="rId112"/>
    <p:sldId id="266" r:id="rId113"/>
    <p:sldId id="267" r:id="rId114"/>
    <p:sldId id="264" r:id="rId115"/>
    <p:sldId id="2147480131" r:id="rId116"/>
    <p:sldId id="2147480132" r:id="rId117"/>
    <p:sldId id="2147480133" r:id="rId118"/>
    <p:sldId id="2147472409" r:id="rId119"/>
    <p:sldId id="2147483590" r:id="rId120"/>
    <p:sldId id="2147480121" r:id="rId121"/>
    <p:sldId id="2147480122" r:id="rId122"/>
    <p:sldId id="2147480123" r:id="rId123"/>
    <p:sldId id="2147480124" r:id="rId124"/>
    <p:sldId id="2147480125" r:id="rId125"/>
    <p:sldId id="2147480126" r:id="rId126"/>
    <p:sldId id="2147480127" r:id="rId127"/>
    <p:sldId id="2147480128" r:id="rId128"/>
    <p:sldId id="2147483577" r:id="rId129"/>
    <p:sldId id="2147480083" r:id="rId130"/>
  </p:sldIdLst>
  <p:sldSz cx="12192000" cy="6858000"/>
  <p:notesSz cx="7772400" cy="10058400"/>
  <p:custDataLst>
    <p:tags r:id="rId13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DEEBF3"/>
    <a:srgbClr val="001F60"/>
    <a:srgbClr val="B4F2AB"/>
    <a:srgbClr val="FFFFFF"/>
    <a:srgbClr val="ECF9FD"/>
    <a:srgbClr val="004467"/>
    <a:srgbClr val="ECE3DD"/>
    <a:srgbClr val="A44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3" autoAdjust="0"/>
    <p:restoredTop sz="91301" autoAdjust="0"/>
  </p:normalViewPr>
  <p:slideViewPr>
    <p:cSldViewPr>
      <p:cViewPr varScale="1">
        <p:scale>
          <a:sx n="111" d="100"/>
          <a:sy n="111" d="100"/>
        </p:scale>
        <p:origin x="984" y="200"/>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tableStyles" Target="tableStyle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commentAuthors" Target="commentAuthor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presProps" Target="presProp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notesMaster" Target="notesMasters/notesMaster1.xml"/><Relationship Id="rId136"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handoutMaster" Target="handoutMasters/handoutMaster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D-R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Intent-to-treat population</c:v>
                </c:pt>
                <c:pt idx="1">
                  <c:v>Patients achieving &gt;=CR</c:v>
                </c:pt>
                <c:pt idx="2">
                  <c:v>MRD-evaluable population</c:v>
                </c:pt>
                <c:pt idx="3">
                  <c:v>MRD-neg CR conversion</c:v>
                </c:pt>
              </c:strCache>
            </c:strRef>
          </c:cat>
          <c:val>
            <c:numRef>
              <c:f>Sheet1!$B$2:$B$5</c:f>
              <c:numCache>
                <c:formatCode>General</c:formatCode>
                <c:ptCount val="4"/>
                <c:pt idx="0">
                  <c:v>50.5</c:v>
                </c:pt>
                <c:pt idx="1">
                  <c:v>61.3</c:v>
                </c:pt>
                <c:pt idx="2">
                  <c:v>56.8</c:v>
                </c:pt>
                <c:pt idx="3">
                  <c:v>44.4</c:v>
                </c:pt>
              </c:numCache>
            </c:numRef>
          </c:val>
          <c:extLst>
            <c:ext xmlns:c16="http://schemas.microsoft.com/office/drawing/2014/chart" uri="{C3380CC4-5D6E-409C-BE32-E72D297353CC}">
              <c16:uniqueId val="{00000000-CDE3-42A0-A7CF-AF2AD3D93A77}"/>
            </c:ext>
          </c:extLst>
        </c:ser>
        <c:ser>
          <c:idx val="1"/>
          <c:order val="1"/>
          <c:tx>
            <c:strRef>
              <c:f>Sheet1!$C$1</c:f>
              <c:strCache>
                <c:ptCount val="1"/>
                <c:pt idx="0">
                  <c:v>R</c:v>
                </c:pt>
              </c:strCache>
            </c:strRef>
          </c:tx>
          <c:spPr>
            <a:solidFill>
              <a:srgbClr val="595959"/>
            </a:solidFill>
            <a:ln>
              <a:noFill/>
            </a:ln>
            <a:effectLst/>
          </c:spPr>
          <c:invertIfNegative val="0"/>
          <c:dPt>
            <c:idx val="0"/>
            <c:invertIfNegative val="0"/>
            <c:bubble3D val="0"/>
            <c:spPr>
              <a:solidFill>
                <a:srgbClr val="595959"/>
              </a:solidFill>
              <a:ln>
                <a:noFill/>
              </a:ln>
              <a:effectLst/>
            </c:spPr>
            <c:extLst>
              <c:ext xmlns:c16="http://schemas.microsoft.com/office/drawing/2014/chart" uri="{C3380CC4-5D6E-409C-BE32-E72D297353CC}">
                <c16:uniqueId val="{00000002-CDE3-42A0-A7CF-AF2AD3D93A77}"/>
              </c:ext>
            </c:extLst>
          </c:dPt>
          <c:dPt>
            <c:idx val="1"/>
            <c:invertIfNegative val="0"/>
            <c:bubble3D val="0"/>
            <c:spPr>
              <a:solidFill>
                <a:srgbClr val="595959"/>
              </a:solidFill>
              <a:ln>
                <a:noFill/>
              </a:ln>
              <a:effectLst/>
            </c:spPr>
            <c:extLst>
              <c:ext xmlns:c16="http://schemas.microsoft.com/office/drawing/2014/chart" uri="{C3380CC4-5D6E-409C-BE32-E72D297353CC}">
                <c16:uniqueId val="{00000004-CDE3-42A0-A7CF-AF2AD3D93A77}"/>
              </c:ext>
            </c:extLst>
          </c:dPt>
          <c:dPt>
            <c:idx val="2"/>
            <c:invertIfNegative val="0"/>
            <c:bubble3D val="0"/>
            <c:spPr>
              <a:solidFill>
                <a:srgbClr val="595959"/>
              </a:solidFill>
              <a:ln>
                <a:noFill/>
              </a:ln>
              <a:effectLst/>
            </c:spPr>
            <c:extLst>
              <c:ext xmlns:c16="http://schemas.microsoft.com/office/drawing/2014/chart" uri="{C3380CC4-5D6E-409C-BE32-E72D297353CC}">
                <c16:uniqueId val="{00000006-CDE3-42A0-A7CF-AF2AD3D93A77}"/>
              </c:ext>
            </c:extLst>
          </c:dPt>
          <c:dPt>
            <c:idx val="3"/>
            <c:invertIfNegative val="0"/>
            <c:bubble3D val="0"/>
            <c:spPr>
              <a:solidFill>
                <a:srgbClr val="595959"/>
              </a:solidFill>
              <a:ln>
                <a:noFill/>
              </a:ln>
              <a:effectLst/>
            </c:spPr>
            <c:extLst>
              <c:ext xmlns:c16="http://schemas.microsoft.com/office/drawing/2014/chart" uri="{C3380CC4-5D6E-409C-BE32-E72D297353CC}">
                <c16:uniqueId val="{00000008-CDE3-42A0-A7CF-AF2AD3D93A77}"/>
              </c:ext>
            </c:extLst>
          </c:dPt>
          <c:dLbls>
            <c:spPr>
              <a:noFill/>
              <a:ln>
                <a:noFill/>
              </a:ln>
              <a:effectLst/>
            </c:spPr>
            <c:txPr>
              <a:bodyPr rot="0" spcFirstLastPara="1" vertOverflow="ellipsis" vert="horz" wrap="square" lIns="38100" tIns="19050" rIns="38100" bIns="19050" anchor="ctr" anchorCtr="1">
                <a:spAutoFit/>
              </a:bodyPr>
              <a:lstStyle/>
              <a:p>
                <a:pPr>
                  <a:defRPr sz="19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Intent-to-treat population</c:v>
                </c:pt>
                <c:pt idx="1">
                  <c:v>Patients achieving &gt;=CR</c:v>
                </c:pt>
                <c:pt idx="2">
                  <c:v>MRD-evaluable population</c:v>
                </c:pt>
                <c:pt idx="3">
                  <c:v>MRD-neg CR conversion</c:v>
                </c:pt>
              </c:strCache>
            </c:strRef>
          </c:cat>
          <c:val>
            <c:numRef>
              <c:f>Sheet1!$C$2:$C$5</c:f>
              <c:numCache>
                <c:formatCode>General</c:formatCode>
                <c:ptCount val="4"/>
                <c:pt idx="0">
                  <c:v>18.8</c:v>
                </c:pt>
                <c:pt idx="1">
                  <c:v>25.8</c:v>
                </c:pt>
                <c:pt idx="2">
                  <c:v>23.2</c:v>
                </c:pt>
                <c:pt idx="3">
                  <c:v>14.9</c:v>
                </c:pt>
              </c:numCache>
            </c:numRef>
          </c:val>
          <c:extLst>
            <c:ext xmlns:c16="http://schemas.microsoft.com/office/drawing/2014/chart" uri="{C3380CC4-5D6E-409C-BE32-E72D297353CC}">
              <c16:uniqueId val="{00000009-CDE3-42A0-A7CF-AF2AD3D93A77}"/>
            </c:ext>
          </c:extLst>
        </c:ser>
        <c:dLbls>
          <c:showLegendKey val="0"/>
          <c:showVal val="0"/>
          <c:showCatName val="0"/>
          <c:showSerName val="0"/>
          <c:showPercent val="0"/>
          <c:showBubbleSize val="0"/>
        </c:dLbls>
        <c:gapWidth val="219"/>
        <c:overlap val="-27"/>
        <c:axId val="302327087"/>
        <c:axId val="302343407"/>
      </c:barChart>
      <c:catAx>
        <c:axId val="302327087"/>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02343407"/>
        <c:crosses val="autoZero"/>
        <c:auto val="1"/>
        <c:lblAlgn val="ctr"/>
        <c:lblOffset val="100"/>
        <c:noMultiLvlLbl val="0"/>
      </c:catAx>
      <c:valAx>
        <c:axId val="302343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30232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fr-FR" sz="1200"/>
              <a:t>Post-induction</a:t>
            </a:r>
            <a:r>
              <a:rPr lang="fr-FR" sz="1200" baseline="0"/>
              <a:t> MRD-negativity rates</a:t>
            </a:r>
            <a:endParaRPr lang="fr-FR" sz="1200"/>
          </a:p>
        </c:rich>
      </c:tx>
      <c:layout>
        <c:manualLayout>
          <c:xMode val="edge"/>
          <c:yMode val="edge"/>
          <c:x val="5.3458697595574277E-2"/>
          <c:y val="1.7994658278605486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Feuil2!$B$4</c:f>
              <c:strCache>
                <c:ptCount val="1"/>
                <c:pt idx="0">
                  <c:v>MRD at 10-5</c:v>
                </c:pt>
              </c:strCache>
            </c:strRef>
          </c:tx>
          <c:spPr>
            <a:solidFill>
              <a:schemeClr val="accent1"/>
            </a:solidFill>
            <a:ln>
              <a:noFill/>
            </a:ln>
            <a:effectLst/>
          </c:spPr>
          <c:invertIfNegative val="0"/>
          <c:dLbls>
            <c:dLbl>
              <c:idx val="0"/>
              <c:layout>
                <c:manualLayout>
                  <c:x val="-2.9276783052617037E-17"/>
                  <c:y val="-1.1316484345529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88-4B89-9E7D-2894BCBD299B}"/>
                </c:ext>
              </c:extLst>
            </c:dLbl>
            <c:dLbl>
              <c:idx val="1"/>
              <c:layout>
                <c:manualLayout>
                  <c:x val="0"/>
                  <c:y val="-1.1316484345529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88-4B89-9E7D-2894BCBD299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Feuil2!$A$5:$A$6</c:f>
              <c:strCache>
                <c:ptCount val="2"/>
                <c:pt idx="0">
                  <c:v>ITT</c:v>
                </c:pt>
                <c:pt idx="1">
                  <c:v>PP</c:v>
                </c:pt>
              </c:strCache>
            </c:strRef>
          </c:cat>
          <c:val>
            <c:numRef>
              <c:f>Feuil2!$B$5:$B$6</c:f>
              <c:numCache>
                <c:formatCode>0%</c:formatCode>
                <c:ptCount val="2"/>
                <c:pt idx="0">
                  <c:v>0.63</c:v>
                </c:pt>
                <c:pt idx="1">
                  <c:v>0.66</c:v>
                </c:pt>
              </c:numCache>
            </c:numRef>
          </c:val>
          <c:extLst>
            <c:ext xmlns:c16="http://schemas.microsoft.com/office/drawing/2014/chart" uri="{C3380CC4-5D6E-409C-BE32-E72D297353CC}">
              <c16:uniqueId val="{00000002-E288-4B89-9E7D-2894BCBD299B}"/>
            </c:ext>
          </c:extLst>
        </c:ser>
        <c:ser>
          <c:idx val="1"/>
          <c:order val="1"/>
          <c:tx>
            <c:strRef>
              <c:f>Feuil2!$C$4</c:f>
              <c:strCache>
                <c:ptCount val="1"/>
                <c:pt idx="0">
                  <c:v>MRD at 10-6</c:v>
                </c:pt>
              </c:strCache>
            </c:strRef>
          </c:tx>
          <c:spPr>
            <a:solidFill>
              <a:schemeClr val="accent3"/>
            </a:solidFill>
            <a:ln>
              <a:noFill/>
            </a:ln>
            <a:effectLst/>
          </c:spPr>
          <c:invertIfNegative val="0"/>
          <c:dLbls>
            <c:dLbl>
              <c:idx val="0"/>
              <c:layout>
                <c:manualLayout>
                  <c:x val="-5.8553566105234073E-17"/>
                  <c:y val="-7.54432289701999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88-4B89-9E7D-2894BCBD299B}"/>
                </c:ext>
              </c:extLst>
            </c:dLbl>
            <c:dLbl>
              <c:idx val="1"/>
              <c:layout>
                <c:manualLayout>
                  <c:x val="0"/>
                  <c:y val="-7.54432289702006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288-4B89-9E7D-2894BCBD299B}"/>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Feuil2!$A$5:$A$6</c:f>
              <c:strCache>
                <c:ptCount val="2"/>
                <c:pt idx="0">
                  <c:v>ITT</c:v>
                </c:pt>
                <c:pt idx="1">
                  <c:v>PP</c:v>
                </c:pt>
              </c:strCache>
            </c:strRef>
          </c:cat>
          <c:val>
            <c:numRef>
              <c:f>Feuil2!$C$5:$C$6</c:f>
              <c:numCache>
                <c:formatCode>0%</c:formatCode>
                <c:ptCount val="2"/>
                <c:pt idx="0">
                  <c:v>0.47</c:v>
                </c:pt>
                <c:pt idx="1">
                  <c:v>0.5</c:v>
                </c:pt>
              </c:numCache>
            </c:numRef>
          </c:val>
          <c:extLst>
            <c:ext xmlns:c16="http://schemas.microsoft.com/office/drawing/2014/chart" uri="{C3380CC4-5D6E-409C-BE32-E72D297353CC}">
              <c16:uniqueId val="{00000005-E288-4B89-9E7D-2894BCBD299B}"/>
            </c:ext>
          </c:extLst>
        </c:ser>
        <c:dLbls>
          <c:showLegendKey val="0"/>
          <c:showVal val="0"/>
          <c:showCatName val="0"/>
          <c:showSerName val="0"/>
          <c:showPercent val="0"/>
          <c:showBubbleSize val="0"/>
        </c:dLbls>
        <c:gapWidth val="219"/>
        <c:overlap val="-27"/>
        <c:axId val="515545192"/>
        <c:axId val="515545520"/>
      </c:barChart>
      <c:catAx>
        <c:axId val="51554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515545520"/>
        <c:crosses val="autoZero"/>
        <c:auto val="1"/>
        <c:lblAlgn val="ctr"/>
        <c:lblOffset val="100"/>
        <c:noMultiLvlLbl val="0"/>
      </c:catAx>
      <c:valAx>
        <c:axId val="5155455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5545192"/>
        <c:crosses val="autoZero"/>
        <c:crossBetween val="between"/>
      </c:valAx>
      <c:spPr>
        <a:noFill/>
        <a:ln>
          <a:noFill/>
        </a:ln>
        <a:effectLst/>
      </c:spPr>
    </c:plotArea>
    <c:legend>
      <c:legendPos val="b"/>
      <c:layout>
        <c:manualLayout>
          <c:xMode val="edge"/>
          <c:yMode val="edge"/>
          <c:x val="1.0337273027375374E-2"/>
          <c:y val="0.91365610366056704"/>
          <c:w val="0.50732502257083723"/>
          <c:h val="6.371089057231289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0810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2364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081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45063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91691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02364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DFCC6-95E7-06A5-96C3-7E42A1DBC26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950EA09-09D2-050B-6E82-D0EE41033BC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7C79BE72-CC31-EF8A-2F37-1979D8083CF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BDE0CC2-B440-B8E8-EF50-1149471E1D8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92420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B5C8-F4FF-172F-554B-FD7C28A59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DB8DD-3E16-8B0B-DA4B-E32B3B562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625D6-CEB6-B2B7-4F82-69CFB6A713C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4757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AB3B1-9334-D80F-313B-C669803C9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274E0-F460-968B-578B-0D8C9423E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436CA-C2B7-B77F-A98C-478A836945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716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571C8-2096-8465-F4E8-9F5D5842F6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53B7E-4D67-2ECA-DA43-80C459A29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D835F-B5EE-22CF-18E4-E8E28C0AB4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625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861A-99D4-1C12-5BEF-C554C0C25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DBF61-CF03-2FA1-BB5F-7016C8E4A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8E6DA-45DE-A74D-69F0-290C4C72B7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5517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C0A1C-7EDC-007A-CCCE-4DCCE525C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11261-4BEE-FD71-1050-8A3CA9E46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AB670-8F6C-EC85-43D4-5BA237D187A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6628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00F5F-078E-32AA-B36E-E811B6651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55073-EC3A-C669-7F4A-905B8A84D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E3497B-1774-AD31-EA74-0A8270FB81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2254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8CE54-8C33-C835-E8D0-B1746D2B0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4A421-FD14-62D2-ACBD-EE8AF52B9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8C8B75-EA12-3FFD-DF5F-D799C01823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CC1BAC-542F-29AE-6D08-2228AB5537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58E6A-371F-42BE-802E-287D18E20E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7070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B6ED1-88CB-15AE-FA41-714C85DAC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D68FB-203D-B6D3-7DEC-8DD3D1142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D4EA9-A271-2D87-EC50-249B20F76D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B9EC6E-8FD4-C723-754F-205ABBC12A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58E6A-371F-42BE-802E-287D18E20E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152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53C5-9F0E-C762-5FF5-072005B03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A900E-BAEA-ABA3-5656-08C1BEB1D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EE210-96AA-9D58-F784-13BB395DE8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CB14CC-8734-648C-C927-EDF9EA7F28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58E6A-371F-42BE-802E-287D18E20E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5937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E2C5F-610C-ED5E-616D-3BADFA56C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92E00-7092-43E0-9030-1094972B5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BD1B7-3A35-8129-C06C-78D645F9D9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AE6FE9-AABA-1645-83F8-FFA6F59C8B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58E6A-371F-42BE-802E-287D18E20E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0871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65438-C7D1-CF7E-1C20-1AAF85F13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D6A1C-841C-5966-A002-43236268B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D9485-558F-6743-C533-2A46D35350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4218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SGO 20 Virtual MTP 2</a:t>
            </a: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02362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BE8A5-FC42-5210-DFB7-A4A50AB25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1796E5-DAA1-52BC-0E8B-C8AF1D5F7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B5C9B-9E04-FF89-533D-0F7D672AFA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948D80-D01F-432C-1A8A-AC45177A88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58E6A-371F-42BE-802E-287D18E20E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9404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7B268-8141-208B-58B3-E5F133582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C91982-79B5-A44B-6C86-0B2E11D43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CD0E3-EEA1-0158-AA1B-BB111CAF5A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2D3BED-A4B6-E04C-AF48-6E86DF76DC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58E6A-371F-42BE-802E-287D18E20E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4937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C6AF2-1C52-3C2A-EFA0-3C9E3D6C9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E9A9B-5B37-9EB3-D4B9-36239359D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65013-60E9-9D31-60D9-C776F13257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CCFAE4-C901-0D44-A788-F449DC2B10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58E6A-371F-42BE-802E-287D18E20E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623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021A6-D7DA-FB32-41DF-80907D12B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1EAF3-FD6D-3355-AB6D-66DB0819C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8105F-2CE1-3D27-2EB8-94F2D3FF19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7B8EB7-270F-D874-E6B4-C16255161D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158E6A-371F-42BE-802E-287D18E20E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0732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C0280-F663-BAEB-E3DF-7929D46CE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73F2C-6B20-1D55-4BE5-D8C73BC10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E7BDD-471D-1674-62C0-0F2F0E7EAC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6820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6277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0715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CB2C-0B83-3AF6-3FF7-58F593D1F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7AC09-D546-1ADC-AD53-25314F4A1D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5CEF3-58B6-D4A5-B6B7-4D3E5F78F4E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4625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B316A-7C4D-8938-31D7-4AA2B64B666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69AA989-F78C-E9AD-660E-FEE4EE0C70B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7F834EE-5721-F203-E74A-625EEE3463A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0D01D26A-A529-F0E6-C716-275DB434751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48024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948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4506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2AF6-F11C-3DB0-A2EA-F77133B375D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3599CDB-9E5F-D738-B171-D3F632D7554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90E3C1-C4E2-AA2E-D41A-95A894DF546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FDDE3A3-C127-B1DB-1BAD-B60131D22FF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9169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10.emf"/></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43F47-A7E5-E1D3-EDEE-C15313F66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BE3FE0-B2FF-3319-A546-157228E92D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138606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2C49-96FB-1F63-CB7B-92C51AE2A2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D0710-F946-4ED3-2EEC-673C65B512B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17598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E018-2A3C-8B24-D3D3-CBE05A37DC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6EA7FC-CCDA-1881-3143-DDAFC9BB5B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8D99A-8AE9-25C9-F618-BBA53E6D028C}"/>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7/1/25</a:t>
            </a:fld>
            <a:endParaRPr lang="en-US"/>
          </a:p>
        </p:txBody>
      </p:sp>
      <p:sp>
        <p:nvSpPr>
          <p:cNvPr id="5" name="Footer Placeholder 4">
            <a:extLst>
              <a:ext uri="{FF2B5EF4-FFF2-40B4-BE49-F238E27FC236}">
                <a16:creationId xmlns:a16="http://schemas.microsoft.com/office/drawing/2014/main" id="{9D13AA03-D371-E0A3-5CE3-53D3C7E699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5F0301-EF62-1DBC-754B-DC8539027EDE}"/>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1856906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7DC7-97E6-AA89-584A-7CF8AB2AA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34168-AF06-7130-849F-5EEEE4A4D2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3F466-C17F-AB07-5109-2F1FBBDC36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27FBE3-BDB1-BC01-2487-A93866C75EFC}"/>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7/1/25</a:t>
            </a:fld>
            <a:endParaRPr lang="en-US"/>
          </a:p>
        </p:txBody>
      </p:sp>
      <p:sp>
        <p:nvSpPr>
          <p:cNvPr id="6" name="Footer Placeholder 5">
            <a:extLst>
              <a:ext uri="{FF2B5EF4-FFF2-40B4-BE49-F238E27FC236}">
                <a16:creationId xmlns:a16="http://schemas.microsoft.com/office/drawing/2014/main" id="{2E528CFD-88A8-C714-61CC-5209940F70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AFC19A-848E-6A99-E254-BBB0174E29F1}"/>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12363662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EBD3-AFAC-4229-89E4-56344393BA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11393F-F9EC-FB36-5091-F95414DA3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20B5E-7544-DC44-3298-1C33466F7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732E6-C975-F7CD-A082-22A54EC271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E94C4-0934-F5AC-F3A6-7FFEF1C41B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AB5DF1-C61D-B541-CB4C-B32784FD324A}"/>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7/1/25</a:t>
            </a:fld>
            <a:endParaRPr lang="en-US"/>
          </a:p>
        </p:txBody>
      </p:sp>
      <p:sp>
        <p:nvSpPr>
          <p:cNvPr id="8" name="Footer Placeholder 7">
            <a:extLst>
              <a:ext uri="{FF2B5EF4-FFF2-40B4-BE49-F238E27FC236}">
                <a16:creationId xmlns:a16="http://schemas.microsoft.com/office/drawing/2014/main" id="{1254FCA8-B76C-AEE4-8815-6D49E633BF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AE987A-F6CC-5D12-3B2F-C5CBC0B8A4A6}"/>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347829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29DD9-4534-EB95-9377-029A0AAEEA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2B7DF9-8856-4AE0-97EA-520534271A75}"/>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7/1/25</a:t>
            </a:fld>
            <a:endParaRPr lang="en-US"/>
          </a:p>
        </p:txBody>
      </p:sp>
      <p:sp>
        <p:nvSpPr>
          <p:cNvPr id="4" name="Footer Placeholder 3">
            <a:extLst>
              <a:ext uri="{FF2B5EF4-FFF2-40B4-BE49-F238E27FC236}">
                <a16:creationId xmlns:a16="http://schemas.microsoft.com/office/drawing/2014/main" id="{81F18880-DF02-8F37-1F44-7AB5A250C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B40D7-48F9-145D-50E1-D96D6F9D8FDF}"/>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20456860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AB32F-2833-0B84-9E87-7BA1F51243BC}"/>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7/1/25</a:t>
            </a:fld>
            <a:endParaRPr lang="en-US"/>
          </a:p>
        </p:txBody>
      </p:sp>
      <p:sp>
        <p:nvSpPr>
          <p:cNvPr id="3" name="Footer Placeholder 2">
            <a:extLst>
              <a:ext uri="{FF2B5EF4-FFF2-40B4-BE49-F238E27FC236}">
                <a16:creationId xmlns:a16="http://schemas.microsoft.com/office/drawing/2014/main" id="{C7CB4AFB-131F-B20D-3303-BF434C7A34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551C5AC-0D24-4C41-B45E-BF2AAB4EADAF}"/>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24783248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09FB-0951-2870-9541-F9705B7EF4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837D0A-5276-A3C8-901C-BEA2FD3339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9A5A21-4661-73E2-98A4-57FE4675F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5FC015-A9AB-8451-BAF7-0273D0093F1B}"/>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7/1/25</a:t>
            </a:fld>
            <a:endParaRPr lang="en-US"/>
          </a:p>
        </p:txBody>
      </p:sp>
      <p:sp>
        <p:nvSpPr>
          <p:cNvPr id="6" name="Footer Placeholder 5">
            <a:extLst>
              <a:ext uri="{FF2B5EF4-FFF2-40B4-BE49-F238E27FC236}">
                <a16:creationId xmlns:a16="http://schemas.microsoft.com/office/drawing/2014/main" id="{0FAEBC59-7F30-4DEF-BA20-57D5420A1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0CF08A-3DE2-B99B-9CDE-00C716E41C25}"/>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14909922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970F-1462-FF3E-031A-FC785A516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AC39AD-20BD-4AF2-7FCF-730EC4E66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6124D5-0E63-4996-7019-765FE3378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5A2D37-73EE-8129-AF4F-7EA9E512DC51}"/>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7/1/25</a:t>
            </a:fld>
            <a:endParaRPr lang="en-US"/>
          </a:p>
        </p:txBody>
      </p:sp>
      <p:sp>
        <p:nvSpPr>
          <p:cNvPr id="6" name="Footer Placeholder 5">
            <a:extLst>
              <a:ext uri="{FF2B5EF4-FFF2-40B4-BE49-F238E27FC236}">
                <a16:creationId xmlns:a16="http://schemas.microsoft.com/office/drawing/2014/main" id="{213A7BA9-BFF6-DBE9-CB97-8F26268937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F79F5D-9FE2-AF39-6B8A-2BF29BEA7AF4}"/>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40863506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1B00-A59A-69DA-4322-6590422416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360748-9650-0E3A-CF41-FE055F226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334CA-FD5E-CEA1-C46E-491F76537513}"/>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7/1/25</a:t>
            </a:fld>
            <a:endParaRPr lang="en-US"/>
          </a:p>
        </p:txBody>
      </p:sp>
      <p:sp>
        <p:nvSpPr>
          <p:cNvPr id="5" name="Footer Placeholder 4">
            <a:extLst>
              <a:ext uri="{FF2B5EF4-FFF2-40B4-BE49-F238E27FC236}">
                <a16:creationId xmlns:a16="http://schemas.microsoft.com/office/drawing/2014/main" id="{7778801E-5670-01AC-2238-A21857FE5B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013E53-C274-3D21-1C57-53B807B9A38C}"/>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8670021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11A99-3E68-12F2-FEBB-91B054B303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9B5FD0-3A4F-BF36-6A93-D654BD0CD5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0F1AA-0F63-EDFA-5487-CC48980E624B}"/>
              </a:ext>
            </a:extLst>
          </p:cNvPr>
          <p:cNvSpPr>
            <a:spLocks noGrp="1"/>
          </p:cNvSpPr>
          <p:nvPr>
            <p:ph type="dt" sz="half" idx="10"/>
          </p:nvPr>
        </p:nvSpPr>
        <p:spPr>
          <a:xfrm>
            <a:off x="838200" y="6356350"/>
            <a:ext cx="2743200" cy="365125"/>
          </a:xfrm>
          <a:prstGeom prst="rect">
            <a:avLst/>
          </a:prstGeom>
        </p:spPr>
        <p:txBody>
          <a:bodyPr/>
          <a:lstStyle/>
          <a:p>
            <a:fld id="{BE9D2B04-04C9-4F46-AA95-FE3EEF79367D}" type="datetimeFigureOut">
              <a:rPr lang="en-US" smtClean="0"/>
              <a:t>7/1/25</a:t>
            </a:fld>
            <a:endParaRPr lang="en-US"/>
          </a:p>
        </p:txBody>
      </p:sp>
      <p:sp>
        <p:nvSpPr>
          <p:cNvPr id="5" name="Footer Placeholder 4">
            <a:extLst>
              <a:ext uri="{FF2B5EF4-FFF2-40B4-BE49-F238E27FC236}">
                <a16:creationId xmlns:a16="http://schemas.microsoft.com/office/drawing/2014/main" id="{31015147-4852-0E4C-E1D8-F6AD46A41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87772-1FAD-48B4-8A72-9EC1A7B0F514}"/>
              </a:ext>
            </a:extLst>
          </p:cNvPr>
          <p:cNvSpPr>
            <a:spLocks noGrp="1"/>
          </p:cNvSpPr>
          <p:nvPr>
            <p:ph type="sldNum" sz="quarter" idx="12"/>
          </p:nvPr>
        </p:nvSpPr>
        <p:spPr>
          <a:xfrm>
            <a:off x="8610600" y="6356350"/>
            <a:ext cx="2743200" cy="365125"/>
          </a:xfrm>
          <a:prstGeom prst="rect">
            <a:avLst/>
          </a:prstGeom>
        </p:spPr>
        <p:txBody>
          <a:bodyPr/>
          <a:lstStyle/>
          <a:p>
            <a:fld id="{AEAFB073-1C59-4DE7-B4F1-D66BA6A33113}" type="slidenum">
              <a:rPr lang="en-US" smtClean="0"/>
              <a:t>‹#›</a:t>
            </a:fld>
            <a:endParaRPr lang="en-US"/>
          </a:p>
        </p:txBody>
      </p:sp>
    </p:spTree>
    <p:extLst>
      <p:ext uri="{BB962C8B-B14F-4D97-AF65-F5344CB8AC3E}">
        <p14:creationId xmlns:p14="http://schemas.microsoft.com/office/powerpoint/2010/main" val="30992433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74406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1051E573-93F0-5562-4655-BB8083313C58}"/>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20 clinical investigators, June 2025</a:t>
            </a:r>
          </a:p>
        </p:txBody>
      </p:sp>
    </p:spTree>
    <p:extLst>
      <p:ext uri="{BB962C8B-B14F-4D97-AF65-F5344CB8AC3E}">
        <p14:creationId xmlns:p14="http://schemas.microsoft.com/office/powerpoint/2010/main" val="1488021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037493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207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1722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2057400"/>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02635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034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20514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28432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947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07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236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2156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09102466"/>
      </p:ext>
    </p:extLst>
  </p:cSld>
  <p:clrMapOvr>
    <a:masterClrMapping/>
  </p:clrMapOvr>
  <p:transition spd="slow" advClick="0"/>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08949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2988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65115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ACEE58-FBC2-3ECC-CE79-64C617E5F25F}"/>
              </a:ext>
            </a:extLst>
          </p:cNvPr>
          <p:cNvSpPr/>
          <p:nvPr userDrawn="1"/>
        </p:nvSpPr>
        <p:spPr>
          <a:xfrm>
            <a:off x="230079" y="6462442"/>
            <a:ext cx="6096000" cy="338554"/>
          </a:xfrm>
          <a:prstGeom prst="rect">
            <a:avLst/>
          </a:prstGeom>
        </p:spPr>
        <p:txBody>
          <a:bodyPr>
            <a:spAutoFit/>
          </a:bodyPr>
          <a:lstStyle/>
          <a:p>
            <a:pPr defTabSz="914400" eaLnBrk="0" hangingPunct="0">
              <a:spcBef>
                <a:spcPts val="0"/>
              </a:spcBef>
              <a:spcAft>
                <a:spcPts val="0"/>
              </a:spcAf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Survey of 20 clinical investigators, June 2025</a:t>
            </a:r>
          </a:p>
        </p:txBody>
      </p:sp>
      <p:sp>
        <p:nvSpPr>
          <p:cNvPr id="3" name="Title 1">
            <a:extLst>
              <a:ext uri="{FF2B5EF4-FFF2-40B4-BE49-F238E27FC236}">
                <a16:creationId xmlns:a16="http://schemas.microsoft.com/office/drawing/2014/main" id="{16758447-5A14-7875-7285-2E406587FAFE}"/>
              </a:ext>
            </a:extLst>
          </p:cNvPr>
          <p:cNvSpPr>
            <a:spLocks noGrp="1"/>
          </p:cNvSpPr>
          <p:nvPr>
            <p:ph type="title"/>
          </p:nvPr>
        </p:nvSpPr>
        <p:spPr>
          <a:xfrm>
            <a:off x="912285" y="227013"/>
            <a:ext cx="10972800" cy="1525587"/>
          </a:xfrm>
        </p:spPr>
        <p:txBody>
          <a:bodyPr/>
          <a:lstStyle>
            <a:lvl1pPr algn="l">
              <a:defRPr sz="26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4" name="Picture 3" descr="A close up of a sign&#10;&#10;Description automatically generated">
            <a:extLst>
              <a:ext uri="{FF2B5EF4-FFF2-40B4-BE49-F238E27FC236}">
                <a16:creationId xmlns:a16="http://schemas.microsoft.com/office/drawing/2014/main" id="{4001A9AE-E35B-C023-3066-AF7CD6E0C3E3}"/>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695075617"/>
      </p:ext>
    </p:extLst>
  </p:cSld>
  <p:clrMapOvr>
    <a:masterClrMapping/>
  </p:clrMapOvr>
  <p:transition spd="slow" advClick="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47417-6668-1421-7050-5E6548E82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E7E451-BC9B-AFCC-E492-512968F2D0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AE6ADF-8AF8-7529-11FB-28551A5F8C0D}"/>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5" name="Footer Placeholder 4">
            <a:extLst>
              <a:ext uri="{FF2B5EF4-FFF2-40B4-BE49-F238E27FC236}">
                <a16:creationId xmlns:a16="http://schemas.microsoft.com/office/drawing/2014/main" id="{96187AEE-57E6-0344-D7C2-EB354B436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A5E6E-CC35-83FC-E553-E36E64768B78}"/>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21286534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946E-EDCF-F18B-A390-4FB321DBB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33F77-44B0-D606-46B0-2C46D63849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4FF61-83AA-A38F-DA90-68D2E325E025}"/>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5" name="Footer Placeholder 4">
            <a:extLst>
              <a:ext uri="{FF2B5EF4-FFF2-40B4-BE49-F238E27FC236}">
                <a16:creationId xmlns:a16="http://schemas.microsoft.com/office/drawing/2014/main" id="{072B38FD-94AE-F7D7-B6FC-E3A6DE4F2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CDDF8-249D-D696-5FAD-141EF8F8358C}"/>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36640917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BD08-0B0A-88CD-AFA9-15DAB53FAC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A95D7-5690-6373-1D6C-49A52D13B8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3A319E-D9EA-9857-EF30-9746BCB4805E}"/>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5" name="Footer Placeholder 4">
            <a:extLst>
              <a:ext uri="{FF2B5EF4-FFF2-40B4-BE49-F238E27FC236}">
                <a16:creationId xmlns:a16="http://schemas.microsoft.com/office/drawing/2014/main" id="{5EBBD17D-E530-FD1E-B897-A92CCDE39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3CF88-2363-3A73-8168-C5A258E6DA6D}"/>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18222458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6679-65EC-1233-CEC6-496D00E516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0FD79-BD3F-14C0-07CF-43FD2FD54E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F6CFFF-FBD6-F520-6A22-5FBDDCD6FA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48BC2C-1A34-F98F-4BEE-4F713F9DAEF7}"/>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6" name="Footer Placeholder 5">
            <a:extLst>
              <a:ext uri="{FF2B5EF4-FFF2-40B4-BE49-F238E27FC236}">
                <a16:creationId xmlns:a16="http://schemas.microsoft.com/office/drawing/2014/main" id="{421769F0-234F-024A-FA4D-3DE0103FB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BAFEA-4B3A-E825-5A45-2394DF20255B}"/>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710820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F3BB-304F-8BF4-78B7-C6E094F2B7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D0965F-2345-005A-79DF-4BB3066D86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6076E6-C6CA-C8A1-BA42-E1F0E5D556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02FF0-99BA-2E0E-65FD-9DBAD8DA0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738A9-76B1-6795-1227-2FAFE8C30B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8D371C-EA50-DA61-C7A4-EDF5776672B9}"/>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8" name="Footer Placeholder 7">
            <a:extLst>
              <a:ext uri="{FF2B5EF4-FFF2-40B4-BE49-F238E27FC236}">
                <a16:creationId xmlns:a16="http://schemas.microsoft.com/office/drawing/2014/main" id="{A55C662F-8858-7C69-FE0F-430FD15B82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8FDD94-DE8D-2617-CD3E-FA986303BE78}"/>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1502333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54F3-A826-B132-03C8-C6633C750F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AEFA93-B89A-C98A-1DFA-6C827BAEBA51}"/>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4" name="Footer Placeholder 3">
            <a:extLst>
              <a:ext uri="{FF2B5EF4-FFF2-40B4-BE49-F238E27FC236}">
                <a16:creationId xmlns:a16="http://schemas.microsoft.com/office/drawing/2014/main" id="{5E1E695D-5A1B-2F71-46FC-F4C59C7314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11D7F7-3383-9A67-447B-9B0A3BA1F798}"/>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30784643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B4B477-EBC1-DFE8-08B4-43AFCCF74629}"/>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3" name="Footer Placeholder 2">
            <a:extLst>
              <a:ext uri="{FF2B5EF4-FFF2-40B4-BE49-F238E27FC236}">
                <a16:creationId xmlns:a16="http://schemas.microsoft.com/office/drawing/2014/main" id="{CDF54785-0ACA-E1FD-6C14-F744A07379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D379F-7B84-B588-9C6E-B2BB55B9DEAC}"/>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18331770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16A99-62BE-8EF9-2B9F-C256598A9C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27E864-E4FD-5979-14E8-A566D96E40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790126-4CFE-090D-4996-0EB4A1747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8AC519-CF60-441C-7FDE-408C0EE69C90}"/>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6" name="Footer Placeholder 5">
            <a:extLst>
              <a:ext uri="{FF2B5EF4-FFF2-40B4-BE49-F238E27FC236}">
                <a16:creationId xmlns:a16="http://schemas.microsoft.com/office/drawing/2014/main" id="{D6EBA57A-9C02-B077-0084-D259E2D565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061F2F-2331-AB4F-F307-6F54A7A18160}"/>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113652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C882-34D2-029C-D50E-1C10293F1B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D063CF-ADB0-3D1F-EA78-1A72F69621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9B778C-529C-F9AF-FCD9-A4EBD5D1A2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7CA97-A0FD-F84C-0649-B64FC08D8721}"/>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6" name="Footer Placeholder 5">
            <a:extLst>
              <a:ext uri="{FF2B5EF4-FFF2-40B4-BE49-F238E27FC236}">
                <a16:creationId xmlns:a16="http://schemas.microsoft.com/office/drawing/2014/main" id="{6966AF9F-D18B-F403-197D-5825F643B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BAF72-6523-2081-A34A-245ED301BCBD}"/>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20789733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79C9-7530-B6D6-39BB-AA53266AC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385A9-5FAC-66E7-EA55-BE4160C661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03D3B-F8F6-7A4F-23CB-DF5F764064CA}"/>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5" name="Footer Placeholder 4">
            <a:extLst>
              <a:ext uri="{FF2B5EF4-FFF2-40B4-BE49-F238E27FC236}">
                <a16:creationId xmlns:a16="http://schemas.microsoft.com/office/drawing/2014/main" id="{2172FF8B-DB61-C8EF-CAF0-A65CE3305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3F906-7B8A-11C6-7D0A-31476DBA98C2}"/>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15319903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DA556-7207-D36D-5790-84DAE22D36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614E9C-4355-4A32-7B87-926B0ED7F1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0CF0F-9F88-3377-4C48-5378466D290D}"/>
              </a:ext>
            </a:extLst>
          </p:cNvPr>
          <p:cNvSpPr>
            <a:spLocks noGrp="1"/>
          </p:cNvSpPr>
          <p:nvPr>
            <p:ph type="dt" sz="half" idx="10"/>
          </p:nvPr>
        </p:nvSpPr>
        <p:spPr/>
        <p:txBody>
          <a:bodyPr/>
          <a:lstStyle/>
          <a:p>
            <a:fld id="{F5EA4197-9B8A-413D-992C-07E0A92E7C96}" type="datetimeFigureOut">
              <a:rPr lang="en-US" smtClean="0"/>
              <a:t>7/1/25</a:t>
            </a:fld>
            <a:endParaRPr lang="en-US"/>
          </a:p>
        </p:txBody>
      </p:sp>
      <p:sp>
        <p:nvSpPr>
          <p:cNvPr id="5" name="Footer Placeholder 4">
            <a:extLst>
              <a:ext uri="{FF2B5EF4-FFF2-40B4-BE49-F238E27FC236}">
                <a16:creationId xmlns:a16="http://schemas.microsoft.com/office/drawing/2014/main" id="{472A6A48-E4EF-DD45-6C67-0CCD7E324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8A88E-37E2-18C8-9E7F-E24893D341FA}"/>
              </a:ext>
            </a:extLst>
          </p:cNvPr>
          <p:cNvSpPr>
            <a:spLocks noGrp="1"/>
          </p:cNvSpPr>
          <p:nvPr>
            <p:ph type="sldNum" sz="quarter" idx="12"/>
          </p:nvPr>
        </p:nvSpPr>
        <p:spPr/>
        <p:txBody>
          <a:bodyPr/>
          <a:lstStyle/>
          <a:p>
            <a:fld id="{148C4951-4445-4326-B1C9-39BC7C144164}" type="slidenum">
              <a:rPr lang="en-US" smtClean="0"/>
              <a:t>‹#›</a:t>
            </a:fld>
            <a:endParaRPr lang="en-US"/>
          </a:p>
        </p:txBody>
      </p:sp>
    </p:spTree>
    <p:extLst>
      <p:ext uri="{BB962C8B-B14F-4D97-AF65-F5344CB8AC3E}">
        <p14:creationId xmlns:p14="http://schemas.microsoft.com/office/powerpoint/2010/main" val="4816118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E185B-3BDF-D14D-B085-A580EE226EAB}"/>
              </a:ext>
            </a:extLst>
          </p:cNvPr>
          <p:cNvSpPr/>
          <p:nvPr userDrawn="1"/>
        </p:nvSpPr>
        <p:spPr>
          <a:xfrm>
            <a:off x="-1"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extLst>
              <a:ext uri="{FF2B5EF4-FFF2-40B4-BE49-F238E27FC236}">
                <a16:creationId xmlns:a16="http://schemas.microsoft.com/office/drawing/2014/main" id="{08820DEC-840D-14B3-16F1-FAABBBE4F6E6}"/>
              </a:ext>
            </a:extLst>
          </p:cNvPr>
          <p:cNvSpPr/>
          <p:nvPr userDrawn="1"/>
        </p:nvSpPr>
        <p:spPr>
          <a:xfrm>
            <a:off x="0" y="2627016"/>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62326F1-0976-FE78-655D-343E9B4315B8}"/>
              </a:ext>
            </a:extLst>
          </p:cNvPr>
          <p:cNvGrpSpPr/>
          <p:nvPr userDrawn="1"/>
        </p:nvGrpSpPr>
        <p:grpSpPr>
          <a:xfrm>
            <a:off x="-1" y="1603969"/>
            <a:ext cx="12192000" cy="1007269"/>
            <a:chOff x="-1" y="1603969"/>
            <a:chExt cx="12192000" cy="1007269"/>
          </a:xfrm>
        </p:grpSpPr>
        <p:sp>
          <p:nvSpPr>
            <p:cNvPr id="12" name="Rectangle 11">
              <a:extLst>
                <a:ext uri="{FF2B5EF4-FFF2-40B4-BE49-F238E27FC236}">
                  <a16:creationId xmlns:a16="http://schemas.microsoft.com/office/drawing/2014/main" id="{39C82324-7CD1-7598-DD23-A50583B04F16}"/>
                </a:ext>
              </a:extLst>
            </p:cNvPr>
            <p:cNvSpPr/>
            <p:nvPr userDrawn="1"/>
          </p:nvSpPr>
          <p:spPr>
            <a:xfrm>
              <a:off x="-1" y="1603969"/>
              <a:ext cx="12192000" cy="1007269"/>
            </a:xfrm>
            <a:prstGeom prst="rect">
              <a:avLst/>
            </a:prstGeom>
            <a:gradFill flip="none" rotWithShape="1">
              <a:gsLst>
                <a:gs pos="100000">
                  <a:srgbClr val="E6E7E8">
                    <a:lumMod val="90000"/>
                  </a:srgbClr>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3" name="Picture 12">
              <a:extLst>
                <a:ext uri="{FF2B5EF4-FFF2-40B4-BE49-F238E27FC236}">
                  <a16:creationId xmlns:a16="http://schemas.microsoft.com/office/drawing/2014/main" id="{71074468-15B8-0E4B-3FBF-95BDD11E06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544" y="1892719"/>
              <a:ext cx="2077210" cy="429768"/>
            </a:xfrm>
            <a:prstGeom prst="rect">
              <a:avLst/>
            </a:prstGeom>
          </p:spPr>
        </p:pic>
        <p:pic>
          <p:nvPicPr>
            <p:cNvPr id="15" name="Picture 14">
              <a:extLst>
                <a:ext uri="{FF2B5EF4-FFF2-40B4-BE49-F238E27FC236}">
                  <a16:creationId xmlns:a16="http://schemas.microsoft.com/office/drawing/2014/main" id="{375982CD-2D98-A3CD-7386-F845F0C1A5F3}"/>
                </a:ext>
              </a:extLst>
            </p:cNvPr>
            <p:cNvPicPr>
              <a:picLocks noChangeAspect="1"/>
            </p:cNvPicPr>
            <p:nvPr userDrawn="1"/>
          </p:nvPicPr>
          <p:blipFill>
            <a:blip r:embed="rId3"/>
            <a:stretch>
              <a:fillRect/>
            </a:stretch>
          </p:blipFill>
          <p:spPr>
            <a:xfrm>
              <a:off x="7204774" y="1814327"/>
              <a:ext cx="4065682" cy="586551"/>
            </a:xfrm>
            <a:prstGeom prst="rect">
              <a:avLst/>
            </a:prstGeom>
          </p:spPr>
        </p:pic>
      </p:grpSp>
    </p:spTree>
    <p:extLst>
      <p:ext uri="{BB962C8B-B14F-4D97-AF65-F5344CB8AC3E}">
        <p14:creationId xmlns:p14="http://schemas.microsoft.com/office/powerpoint/2010/main" val="4160548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E185B-3BDF-D14D-B085-A580EE226EAB}"/>
              </a:ext>
            </a:extLst>
          </p:cNvPr>
          <p:cNvSpPr/>
          <p:nvPr userDrawn="1"/>
        </p:nvSpPr>
        <p:spPr>
          <a:xfrm>
            <a:off x="-1"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F4D5828F-73AB-4E46-BF9F-BC0A8EBF0BF2}"/>
              </a:ext>
            </a:extLst>
          </p:cNvPr>
          <p:cNvSpPr/>
          <p:nvPr userDrawn="1"/>
        </p:nvSpPr>
        <p:spPr>
          <a:xfrm>
            <a:off x="0" y="2627016"/>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9F87241D-3F01-DF23-A5F8-78C15C4A9B07}"/>
              </a:ext>
            </a:extLst>
          </p:cNvPr>
          <p:cNvGrpSpPr/>
          <p:nvPr userDrawn="1"/>
        </p:nvGrpSpPr>
        <p:grpSpPr>
          <a:xfrm>
            <a:off x="-1" y="1603969"/>
            <a:ext cx="12192000" cy="1007269"/>
            <a:chOff x="-1" y="1603969"/>
            <a:chExt cx="12192000" cy="1007269"/>
          </a:xfrm>
        </p:grpSpPr>
        <p:sp>
          <p:nvSpPr>
            <p:cNvPr id="16" name="Rectangle 15">
              <a:extLst>
                <a:ext uri="{FF2B5EF4-FFF2-40B4-BE49-F238E27FC236}">
                  <a16:creationId xmlns:a16="http://schemas.microsoft.com/office/drawing/2014/main" id="{1F6FCD58-5FF4-0F00-12BF-D69A660FFDD4}"/>
                </a:ext>
              </a:extLst>
            </p:cNvPr>
            <p:cNvSpPr/>
            <p:nvPr userDrawn="1"/>
          </p:nvSpPr>
          <p:spPr>
            <a:xfrm>
              <a:off x="-1" y="1603969"/>
              <a:ext cx="12192000" cy="1007269"/>
            </a:xfrm>
            <a:prstGeom prst="rect">
              <a:avLst/>
            </a:prstGeom>
            <a:gradFill flip="none" rotWithShape="1">
              <a:gsLst>
                <a:gs pos="100000">
                  <a:srgbClr val="E6E7E8">
                    <a:lumMod val="90000"/>
                  </a:srgbClr>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7" name="Picture 16">
              <a:extLst>
                <a:ext uri="{FF2B5EF4-FFF2-40B4-BE49-F238E27FC236}">
                  <a16:creationId xmlns:a16="http://schemas.microsoft.com/office/drawing/2014/main" id="{33F44C2F-E268-A7A8-6690-E3591C774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544" y="1892719"/>
              <a:ext cx="2077210" cy="429768"/>
            </a:xfrm>
            <a:prstGeom prst="rect">
              <a:avLst/>
            </a:prstGeom>
          </p:spPr>
        </p:pic>
        <p:pic>
          <p:nvPicPr>
            <p:cNvPr id="18" name="Picture 17">
              <a:extLst>
                <a:ext uri="{FF2B5EF4-FFF2-40B4-BE49-F238E27FC236}">
                  <a16:creationId xmlns:a16="http://schemas.microsoft.com/office/drawing/2014/main" id="{2058428B-5DE6-F7CB-FA63-9E910E8FCEC9}"/>
                </a:ext>
              </a:extLst>
            </p:cNvPr>
            <p:cNvPicPr>
              <a:picLocks noChangeAspect="1"/>
            </p:cNvPicPr>
            <p:nvPr userDrawn="1"/>
          </p:nvPicPr>
          <p:blipFill>
            <a:blip r:embed="rId3"/>
            <a:stretch>
              <a:fillRect/>
            </a:stretch>
          </p:blipFill>
          <p:spPr>
            <a:xfrm>
              <a:off x="7204774" y="1814327"/>
              <a:ext cx="4065682" cy="586551"/>
            </a:xfrm>
            <a:prstGeom prst="rect">
              <a:avLst/>
            </a:prstGeom>
          </p:spPr>
        </p:pic>
      </p:grpSp>
    </p:spTree>
    <p:extLst>
      <p:ext uri="{BB962C8B-B14F-4D97-AF65-F5344CB8AC3E}">
        <p14:creationId xmlns:p14="http://schemas.microsoft.com/office/powerpoint/2010/main" val="42376971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75B820-07C2-A949-BE2B-4A88861E9728}"/>
              </a:ext>
            </a:extLst>
          </p:cNvPr>
          <p:cNvSpPr/>
          <p:nvPr userDrawn="1"/>
        </p:nvSpPr>
        <p:spPr>
          <a:xfrm>
            <a:off x="3324" y="104775"/>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11" name="Group 10">
            <a:extLst>
              <a:ext uri="{FF2B5EF4-FFF2-40B4-BE49-F238E27FC236}">
                <a16:creationId xmlns:a16="http://schemas.microsoft.com/office/drawing/2014/main" id="{3CBB94F7-2D09-E1D7-E1DC-327931F3BFDD}"/>
              </a:ext>
            </a:extLst>
          </p:cNvPr>
          <p:cNvGrpSpPr/>
          <p:nvPr userDrawn="1"/>
        </p:nvGrpSpPr>
        <p:grpSpPr>
          <a:xfrm>
            <a:off x="3324" y="0"/>
            <a:ext cx="12192000" cy="1007269"/>
            <a:chOff x="-1" y="1603969"/>
            <a:chExt cx="12192000" cy="1007269"/>
          </a:xfrm>
        </p:grpSpPr>
        <p:sp>
          <p:nvSpPr>
            <p:cNvPr id="14" name="Rectangle 13">
              <a:extLst>
                <a:ext uri="{FF2B5EF4-FFF2-40B4-BE49-F238E27FC236}">
                  <a16:creationId xmlns:a16="http://schemas.microsoft.com/office/drawing/2014/main" id="{A196D69E-BF06-2ACF-845B-B6056F01540F}"/>
                </a:ext>
              </a:extLst>
            </p:cNvPr>
            <p:cNvSpPr/>
            <p:nvPr userDrawn="1"/>
          </p:nvSpPr>
          <p:spPr>
            <a:xfrm>
              <a:off x="-1" y="1603969"/>
              <a:ext cx="12192000" cy="1007269"/>
            </a:xfrm>
            <a:prstGeom prst="rect">
              <a:avLst/>
            </a:prstGeom>
            <a:gradFill flip="none" rotWithShape="1">
              <a:gsLst>
                <a:gs pos="100000">
                  <a:srgbClr val="E6E7E8">
                    <a:lumMod val="90000"/>
                  </a:srgbClr>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5" name="Picture 14">
              <a:extLst>
                <a:ext uri="{FF2B5EF4-FFF2-40B4-BE49-F238E27FC236}">
                  <a16:creationId xmlns:a16="http://schemas.microsoft.com/office/drawing/2014/main" id="{D43DE534-6F1D-121E-0F61-95E2A88014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544" y="1892719"/>
              <a:ext cx="2077210" cy="429768"/>
            </a:xfrm>
            <a:prstGeom prst="rect">
              <a:avLst/>
            </a:prstGeom>
          </p:spPr>
        </p:pic>
        <p:pic>
          <p:nvPicPr>
            <p:cNvPr id="16" name="Picture 15">
              <a:extLst>
                <a:ext uri="{FF2B5EF4-FFF2-40B4-BE49-F238E27FC236}">
                  <a16:creationId xmlns:a16="http://schemas.microsoft.com/office/drawing/2014/main" id="{D2AE5786-049C-1524-4F0A-C56610B971FF}"/>
                </a:ext>
              </a:extLst>
            </p:cNvPr>
            <p:cNvPicPr>
              <a:picLocks noChangeAspect="1"/>
            </p:cNvPicPr>
            <p:nvPr userDrawn="1"/>
          </p:nvPicPr>
          <p:blipFill>
            <a:blip r:embed="rId3"/>
            <a:stretch>
              <a:fillRect/>
            </a:stretch>
          </p:blipFill>
          <p:spPr>
            <a:xfrm>
              <a:off x="7204774" y="1814327"/>
              <a:ext cx="4065682" cy="586551"/>
            </a:xfrm>
            <a:prstGeom prst="rect">
              <a:avLst/>
            </a:prstGeom>
          </p:spPr>
        </p:pic>
      </p:grpSp>
    </p:spTree>
    <p:extLst>
      <p:ext uri="{BB962C8B-B14F-4D97-AF65-F5344CB8AC3E}">
        <p14:creationId xmlns:p14="http://schemas.microsoft.com/office/powerpoint/2010/main" val="3290035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3168C80-8D11-2683-BE9B-CAC9FD6A9C62}"/>
              </a:ext>
            </a:extLst>
          </p:cNvPr>
          <p:cNvGrpSpPr/>
          <p:nvPr userDrawn="1"/>
        </p:nvGrpSpPr>
        <p:grpSpPr>
          <a:xfrm>
            <a:off x="3324" y="0"/>
            <a:ext cx="12192000" cy="1007269"/>
            <a:chOff x="-1" y="1603969"/>
            <a:chExt cx="12192000" cy="1007269"/>
          </a:xfrm>
        </p:grpSpPr>
        <p:sp>
          <p:nvSpPr>
            <p:cNvPr id="14" name="Rectangle 13">
              <a:extLst>
                <a:ext uri="{FF2B5EF4-FFF2-40B4-BE49-F238E27FC236}">
                  <a16:creationId xmlns:a16="http://schemas.microsoft.com/office/drawing/2014/main" id="{D7163FC3-B797-CEC4-460C-41311A876535}"/>
                </a:ext>
              </a:extLst>
            </p:cNvPr>
            <p:cNvSpPr/>
            <p:nvPr userDrawn="1"/>
          </p:nvSpPr>
          <p:spPr>
            <a:xfrm>
              <a:off x="-1" y="1603969"/>
              <a:ext cx="12192000" cy="1007269"/>
            </a:xfrm>
            <a:prstGeom prst="rect">
              <a:avLst/>
            </a:prstGeom>
            <a:gradFill flip="none" rotWithShape="1">
              <a:gsLst>
                <a:gs pos="100000">
                  <a:srgbClr val="E6E7E8">
                    <a:lumMod val="90000"/>
                  </a:srgbClr>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5" name="Picture 14">
              <a:extLst>
                <a:ext uri="{FF2B5EF4-FFF2-40B4-BE49-F238E27FC236}">
                  <a16:creationId xmlns:a16="http://schemas.microsoft.com/office/drawing/2014/main" id="{ABE01E2D-080A-1474-4AE7-1343572BE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544" y="1892719"/>
              <a:ext cx="2077210" cy="429768"/>
            </a:xfrm>
            <a:prstGeom prst="rect">
              <a:avLst/>
            </a:prstGeom>
          </p:spPr>
        </p:pic>
        <p:pic>
          <p:nvPicPr>
            <p:cNvPr id="16" name="Picture 15">
              <a:extLst>
                <a:ext uri="{FF2B5EF4-FFF2-40B4-BE49-F238E27FC236}">
                  <a16:creationId xmlns:a16="http://schemas.microsoft.com/office/drawing/2014/main" id="{4A9B73C9-17FC-0CA0-30C3-B759BFE1E264}"/>
                </a:ext>
              </a:extLst>
            </p:cNvPr>
            <p:cNvPicPr>
              <a:picLocks noChangeAspect="1"/>
            </p:cNvPicPr>
            <p:nvPr userDrawn="1"/>
          </p:nvPicPr>
          <p:blipFill>
            <a:blip r:embed="rId3"/>
            <a:stretch>
              <a:fillRect/>
            </a:stretch>
          </p:blipFill>
          <p:spPr>
            <a:xfrm>
              <a:off x="7204774" y="1814327"/>
              <a:ext cx="4065682" cy="586551"/>
            </a:xfrm>
            <a:prstGeom prst="rect">
              <a:avLst/>
            </a:prstGeom>
          </p:spPr>
        </p:pic>
      </p:grpSp>
    </p:spTree>
    <p:extLst>
      <p:ext uri="{BB962C8B-B14F-4D97-AF65-F5344CB8AC3E}">
        <p14:creationId xmlns:p14="http://schemas.microsoft.com/office/powerpoint/2010/main" val="29852573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49CCF-A67A-0BC2-1715-A783BAFC0C8A}"/>
              </a:ext>
            </a:extLst>
          </p:cNvPr>
          <p:cNvPicPr>
            <a:picLocks noChangeAspect="1"/>
          </p:cNvPicPr>
          <p:nvPr userDrawn="1"/>
        </p:nvPicPr>
        <p:blipFill>
          <a:blip r:embed="rId2"/>
          <a:srcRect t="9749" b="9749"/>
          <a:stretch/>
        </p:blipFill>
        <p:spPr>
          <a:xfrm rot="9976730">
            <a:off x="1295690" y="3589544"/>
            <a:ext cx="11583545" cy="2601059"/>
          </a:xfrm>
          <a:prstGeom prst="rect">
            <a:avLst/>
          </a:prstGeom>
        </p:spPr>
      </p:pic>
      <p:grpSp>
        <p:nvGrpSpPr>
          <p:cNvPr id="14" name="Group 13">
            <a:extLst>
              <a:ext uri="{FF2B5EF4-FFF2-40B4-BE49-F238E27FC236}">
                <a16:creationId xmlns:a16="http://schemas.microsoft.com/office/drawing/2014/main" id="{3CA19B17-EABB-E219-459A-9616FAB731CC}"/>
              </a:ext>
            </a:extLst>
          </p:cNvPr>
          <p:cNvGrpSpPr/>
          <p:nvPr userDrawn="1"/>
        </p:nvGrpSpPr>
        <p:grpSpPr>
          <a:xfrm>
            <a:off x="3324" y="0"/>
            <a:ext cx="12192000" cy="1007269"/>
            <a:chOff x="-1" y="1603969"/>
            <a:chExt cx="12192000" cy="1007269"/>
          </a:xfrm>
        </p:grpSpPr>
        <p:sp>
          <p:nvSpPr>
            <p:cNvPr id="15" name="Rectangle 14">
              <a:extLst>
                <a:ext uri="{FF2B5EF4-FFF2-40B4-BE49-F238E27FC236}">
                  <a16:creationId xmlns:a16="http://schemas.microsoft.com/office/drawing/2014/main" id="{57CC10D4-0DB9-E370-06BC-B4998ADA9A1E}"/>
                </a:ext>
              </a:extLst>
            </p:cNvPr>
            <p:cNvSpPr/>
            <p:nvPr userDrawn="1"/>
          </p:nvSpPr>
          <p:spPr>
            <a:xfrm>
              <a:off x="-1" y="1603969"/>
              <a:ext cx="12192000" cy="1007269"/>
            </a:xfrm>
            <a:prstGeom prst="rect">
              <a:avLst/>
            </a:prstGeom>
            <a:gradFill flip="none" rotWithShape="1">
              <a:gsLst>
                <a:gs pos="100000">
                  <a:srgbClr val="E6E7E8">
                    <a:lumMod val="90000"/>
                  </a:srgbClr>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6" name="Picture 15">
              <a:extLst>
                <a:ext uri="{FF2B5EF4-FFF2-40B4-BE49-F238E27FC236}">
                  <a16:creationId xmlns:a16="http://schemas.microsoft.com/office/drawing/2014/main" id="{73FF2B0C-CA2B-E321-A47F-48EEB77064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1544" y="1892719"/>
              <a:ext cx="2077210" cy="429768"/>
            </a:xfrm>
            <a:prstGeom prst="rect">
              <a:avLst/>
            </a:prstGeom>
          </p:spPr>
        </p:pic>
        <p:pic>
          <p:nvPicPr>
            <p:cNvPr id="17" name="Picture 16">
              <a:extLst>
                <a:ext uri="{FF2B5EF4-FFF2-40B4-BE49-F238E27FC236}">
                  <a16:creationId xmlns:a16="http://schemas.microsoft.com/office/drawing/2014/main" id="{CFE157A3-CCE7-0123-3BAB-18A3F0B78F51}"/>
                </a:ext>
              </a:extLst>
            </p:cNvPr>
            <p:cNvPicPr>
              <a:picLocks noChangeAspect="1"/>
            </p:cNvPicPr>
            <p:nvPr userDrawn="1"/>
          </p:nvPicPr>
          <p:blipFill>
            <a:blip r:embed="rId4"/>
            <a:stretch>
              <a:fillRect/>
            </a:stretch>
          </p:blipFill>
          <p:spPr>
            <a:xfrm>
              <a:off x="7204774" y="1814327"/>
              <a:ext cx="4065682" cy="586551"/>
            </a:xfrm>
            <a:prstGeom prst="rect">
              <a:avLst/>
            </a:prstGeom>
          </p:spPr>
        </p:pic>
      </p:grpSp>
    </p:spTree>
    <p:extLst>
      <p:ext uri="{BB962C8B-B14F-4D97-AF65-F5344CB8AC3E}">
        <p14:creationId xmlns:p14="http://schemas.microsoft.com/office/powerpoint/2010/main" val="18078588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686C0-2C44-034E-FE63-5EB48E229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3C217-D82C-A5A2-DBDC-40EB862654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D5A0A-AF2A-AFA3-484B-25E88153AFD5}"/>
              </a:ext>
            </a:extLst>
          </p:cNvPr>
          <p:cNvSpPr>
            <a:spLocks noGrp="1"/>
          </p:cNvSpPr>
          <p:nvPr>
            <p:ph type="dt" sz="half" idx="10"/>
          </p:nvPr>
        </p:nvSpPr>
        <p:spPr/>
        <p:txBody>
          <a:bodyPr/>
          <a:lstStyle/>
          <a:p>
            <a:fld id="{A31E827E-4620-42D7-87C5-D1063B687709}" type="datetimeFigureOut">
              <a:rPr lang="en-US" smtClean="0"/>
              <a:t>7/1/25</a:t>
            </a:fld>
            <a:endParaRPr lang="en-US"/>
          </a:p>
        </p:txBody>
      </p:sp>
      <p:sp>
        <p:nvSpPr>
          <p:cNvPr id="5" name="Footer Placeholder 4">
            <a:extLst>
              <a:ext uri="{FF2B5EF4-FFF2-40B4-BE49-F238E27FC236}">
                <a16:creationId xmlns:a16="http://schemas.microsoft.com/office/drawing/2014/main" id="{205001AD-CC83-2B15-D948-32AE12E82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CC563-4765-2848-ED5E-26FF75BBEFC3}"/>
              </a:ext>
            </a:extLst>
          </p:cNvPr>
          <p:cNvSpPr>
            <a:spLocks noGrp="1"/>
          </p:cNvSpPr>
          <p:nvPr>
            <p:ph type="sldNum" sz="quarter" idx="12"/>
          </p:nvPr>
        </p:nvSpPr>
        <p:spPr/>
        <p:txBody>
          <a:bodyPr/>
          <a:lstStyle/>
          <a:p>
            <a:fld id="{2EAF593A-227B-40D4-B535-08EAD97EE405}" type="slidenum">
              <a:rPr lang="en-US" smtClean="0"/>
              <a:t>‹#›</a:t>
            </a:fld>
            <a:endParaRPr lang="en-US"/>
          </a:p>
        </p:txBody>
      </p:sp>
    </p:spTree>
    <p:extLst>
      <p:ext uri="{BB962C8B-B14F-4D97-AF65-F5344CB8AC3E}">
        <p14:creationId xmlns:p14="http://schemas.microsoft.com/office/powerpoint/2010/main" val="3846135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24" b="27519"/>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0.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69.xml"/><Relationship Id="rId7" Type="http://schemas.openxmlformats.org/officeDocument/2006/relationships/theme" Target="../theme/theme11.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image" Target="../media/image1.png"/><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theme" Target="../theme/theme9.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174C9-3EED-198C-41DA-D0150883EF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61A7EC-F748-EC5B-1B9C-8C5FB6A12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90D14-44C6-92E1-D898-6AD52803A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EA4197-9B8A-413D-992C-07E0A92E7C96}" type="datetimeFigureOut">
              <a:rPr lang="en-US" smtClean="0"/>
              <a:t>7/1/25</a:t>
            </a:fld>
            <a:endParaRPr lang="en-US"/>
          </a:p>
        </p:txBody>
      </p:sp>
      <p:sp>
        <p:nvSpPr>
          <p:cNvPr id="5" name="Footer Placeholder 4">
            <a:extLst>
              <a:ext uri="{FF2B5EF4-FFF2-40B4-BE49-F238E27FC236}">
                <a16:creationId xmlns:a16="http://schemas.microsoft.com/office/drawing/2014/main" id="{38AC58C5-9FD0-FBF4-5B26-789BB4061C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6FC4886-23D7-8C04-741B-0A05F3580A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C4951-4445-4326-B1C9-39BC7C144164}" type="slidenum">
              <a:rPr lang="en-US" smtClean="0"/>
              <a:t>‹#›</a:t>
            </a:fld>
            <a:endParaRPr lang="en-US"/>
          </a:p>
        </p:txBody>
      </p:sp>
    </p:spTree>
    <p:extLst>
      <p:ext uri="{BB962C8B-B14F-4D97-AF65-F5344CB8AC3E}">
        <p14:creationId xmlns:p14="http://schemas.microsoft.com/office/powerpoint/2010/main" val="193190737"/>
      </p:ext>
    </p:extLst>
  </p:cSld>
  <p:clrMap bg1="lt1" tx1="dk1" bg2="lt2" tx2="dk2" accent1="accent1" accent2="accent2" accent3="accent3" accent4="accent4" accent5="accent5" accent6="accent6" hlink="hlink" folHlink="folHlink"/>
  <p:sldLayoutIdLst>
    <p:sldLayoutId id="2147485746" r:id="rId1"/>
    <p:sldLayoutId id="2147485747" r:id="rId2"/>
    <p:sldLayoutId id="2147485748" r:id="rId3"/>
    <p:sldLayoutId id="2147485749" r:id="rId4"/>
    <p:sldLayoutId id="2147485750" r:id="rId5"/>
    <p:sldLayoutId id="2147485751" r:id="rId6"/>
    <p:sldLayoutId id="2147485752" r:id="rId7"/>
    <p:sldLayoutId id="2147485753" r:id="rId8"/>
    <p:sldLayoutId id="2147485754" r:id="rId9"/>
    <p:sldLayoutId id="2147485755" r:id="rId10"/>
    <p:sldLayoutId id="2147485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395309"/>
      </p:ext>
    </p:extLst>
  </p:cSld>
  <p:clrMap bg1="lt1" tx1="dk1" bg2="lt2" tx2="dk2" accent1="accent1" accent2="accent2" accent3="accent3" accent4="accent4" accent5="accent5" accent6="accent6" hlink="hlink" folHlink="folHlink"/>
  <p:sldLayoutIdLst>
    <p:sldLayoutId id="2147485758" r:id="rId1"/>
    <p:sldLayoutId id="2147485759" r:id="rId2"/>
    <p:sldLayoutId id="2147485760" r:id="rId3"/>
    <p:sldLayoutId id="2147485761" r:id="rId4"/>
    <p:sldLayoutId id="2147485762" r:id="rId5"/>
    <p:sldLayoutId id="2147485763" r:id="rId6"/>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CEC63D-6FE2-69E5-72B0-DC02D9CBA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3CE2D1-1F9E-33CA-A514-DA8472D84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86094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close up of a sign&#10;&#10;Description automatically generated">
            <a:extLst>
              <a:ext uri="{FF2B5EF4-FFF2-40B4-BE49-F238E27FC236}">
                <a16:creationId xmlns:a16="http://schemas.microsoft.com/office/drawing/2014/main" id="{E06C9A48-DB48-4242-80F2-CB8C550D8B4D}"/>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84456582"/>
      </p:ext>
    </p:extLst>
  </p:cSld>
  <p:clrMap bg1="lt1" tx1="dk1" bg2="lt2" tx2="dk2" accent1="accent1" accent2="accent2" accent3="accent3" accent4="accent4" accent5="accent5" accent6="accent6" hlink="hlink" folHlink="folHlink"/>
  <p:sldLayoutIdLst>
    <p:sldLayoutId id="2147485727" r:id="rId1"/>
    <p:sldLayoutId id="2147485728" r:id="rId2"/>
    <p:sldLayoutId id="2147485729" r:id="rId3"/>
    <p:sldLayoutId id="2147485730" r:id="rId4"/>
    <p:sldLayoutId id="2147485731" r:id="rId5"/>
    <p:sldLayoutId id="2147485732" r:id="rId6"/>
    <p:sldLayoutId id="2147485733" r:id="rId7"/>
    <p:sldLayoutId id="2147485734" r:id="rId8"/>
    <p:sldLayoutId id="2147485735" r:id="rId9"/>
    <p:sldLayoutId id="2147485736" r:id="rId10"/>
    <p:sldLayoutId id="2147485737" r:id="rId11"/>
    <p:sldLayoutId id="2147485738" r:id="rId12"/>
    <p:sldLayoutId id="2147485739" r:id="rId13"/>
    <p:sldLayoutId id="2147485740" r:id="rId14"/>
    <p:sldLayoutId id="2147485741" r:id="rId15"/>
    <p:sldLayoutId id="2147485742" r:id="rId16"/>
    <p:sldLayoutId id="2147485743" r:id="rId17"/>
    <p:sldLayoutId id="2147485744"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5.xml"/></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2.png"/><Relationship Id="rId1" Type="http://schemas.openxmlformats.org/officeDocument/2006/relationships/slideLayout" Target="../slideLayouts/slideLayout155.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55.xml"/><Relationship Id="rId5" Type="http://schemas.openxmlformats.org/officeDocument/2006/relationships/image" Target="../media/image56.png"/><Relationship Id="rId4" Type="http://schemas.openxmlformats.org/officeDocument/2006/relationships/image" Target="../media/image28.png"/></Relationships>
</file>

<file path=ppt/slides/_rels/slide10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62.xml"/><Relationship Id="rId4" Type="http://schemas.openxmlformats.org/officeDocument/2006/relationships/image" Target="../media/image10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7.png"/><Relationship Id="rId7" Type="http://schemas.openxmlformats.org/officeDocument/2006/relationships/image" Target="../media/image42.png"/><Relationship Id="rId12"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55.xml"/><Relationship Id="rId6" Type="http://schemas.openxmlformats.org/officeDocument/2006/relationships/image" Target="../media/image32.png"/><Relationship Id="rId11" Type="http://schemas.openxmlformats.org/officeDocument/2006/relationships/image" Target="../media/image94.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56.png"/></Relationships>
</file>

<file path=ppt/slides/_rels/slide1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155.xml"/><Relationship Id="rId6" Type="http://schemas.openxmlformats.org/officeDocument/2006/relationships/image" Target="../media/image110.png"/><Relationship Id="rId11" Type="http://schemas.openxmlformats.org/officeDocument/2006/relationships/image" Target="../media/image44.png"/><Relationship Id="rId5" Type="http://schemas.openxmlformats.org/officeDocument/2006/relationships/image" Target="../media/image23.png"/><Relationship Id="rId10" Type="http://schemas.openxmlformats.org/officeDocument/2006/relationships/image" Target="../media/image43.png"/><Relationship Id="rId4" Type="http://schemas.openxmlformats.org/officeDocument/2006/relationships/image" Target="../media/image89.png"/><Relationship Id="rId9" Type="http://schemas.openxmlformats.org/officeDocument/2006/relationships/image" Target="../media/image57.png"/></Relationships>
</file>

<file path=ppt/slides/_rels/slide1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42.png"/><Relationship Id="rId12" Type="http://schemas.openxmlformats.org/officeDocument/2006/relationships/image" Target="../media/image31.png"/><Relationship Id="rId2" Type="http://schemas.openxmlformats.org/officeDocument/2006/relationships/image" Target="../media/image69.png"/><Relationship Id="rId1" Type="http://schemas.openxmlformats.org/officeDocument/2006/relationships/slideLayout" Target="../slideLayouts/slideLayout155.xml"/><Relationship Id="rId6" Type="http://schemas.openxmlformats.org/officeDocument/2006/relationships/image" Target="../media/image32.png"/><Relationship Id="rId11" Type="http://schemas.openxmlformats.org/officeDocument/2006/relationships/image" Target="../media/image24.png"/><Relationship Id="rId5" Type="http://schemas.openxmlformats.org/officeDocument/2006/relationships/image" Target="../media/image94.png"/><Relationship Id="rId10" Type="http://schemas.openxmlformats.org/officeDocument/2006/relationships/image" Target="../media/image56.png"/><Relationship Id="rId4" Type="http://schemas.openxmlformats.org/officeDocument/2006/relationships/image" Target="../media/image111.png"/><Relationship Id="rId9" Type="http://schemas.openxmlformats.org/officeDocument/2006/relationships/image" Target="../media/image86.png"/></Relationships>
</file>

<file path=ppt/slides/_rels/slide1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5.png"/><Relationship Id="rId7" Type="http://schemas.openxmlformats.org/officeDocument/2006/relationships/image" Target="../media/image24.png"/><Relationship Id="rId12" Type="http://schemas.openxmlformats.org/officeDocument/2006/relationships/image" Target="../media/image44.png"/><Relationship Id="rId2" Type="http://schemas.openxmlformats.org/officeDocument/2006/relationships/image" Target="../media/image55.png"/><Relationship Id="rId1" Type="http://schemas.openxmlformats.org/officeDocument/2006/relationships/slideLayout" Target="../slideLayouts/slideLayout155.xml"/><Relationship Id="rId6" Type="http://schemas.openxmlformats.org/officeDocument/2006/relationships/image" Target="../media/image23.png"/><Relationship Id="rId11" Type="http://schemas.openxmlformats.org/officeDocument/2006/relationships/image" Target="../media/image43.png"/><Relationship Id="rId5" Type="http://schemas.openxmlformats.org/officeDocument/2006/relationships/image" Target="../media/image97.png"/><Relationship Id="rId10" Type="http://schemas.openxmlformats.org/officeDocument/2006/relationships/image" Target="../media/image42.png"/><Relationship Id="rId4" Type="http://schemas.openxmlformats.org/officeDocument/2006/relationships/image" Target="../media/image112.png"/><Relationship Id="rId9" Type="http://schemas.openxmlformats.org/officeDocument/2006/relationships/image" Target="../media/image32.png"/></Relationships>
</file>

<file path=ppt/slides/_rels/slide1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89.pn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155.xml"/><Relationship Id="rId6" Type="http://schemas.openxmlformats.org/officeDocument/2006/relationships/image" Target="../media/image32.png"/><Relationship Id="rId11" Type="http://schemas.openxmlformats.org/officeDocument/2006/relationships/image" Target="../media/image41.png"/><Relationship Id="rId5" Type="http://schemas.openxmlformats.org/officeDocument/2006/relationships/image" Target="../media/image25.png"/><Relationship Id="rId10" Type="http://schemas.openxmlformats.org/officeDocument/2006/relationships/image" Target="../media/image94.png"/><Relationship Id="rId4" Type="http://schemas.openxmlformats.org/officeDocument/2006/relationships/image" Target="../media/image24.png"/><Relationship Id="rId9" Type="http://schemas.openxmlformats.org/officeDocument/2006/relationships/image" Target="../media/image98.png"/><Relationship Id="rId14" Type="http://schemas.openxmlformats.org/officeDocument/2006/relationships/image" Target="../media/image44.png"/></Relationships>
</file>

<file path=ppt/slides/_rels/slide1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5.png"/><Relationship Id="rId7"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55.xml"/><Relationship Id="rId6" Type="http://schemas.openxmlformats.org/officeDocument/2006/relationships/image" Target="../media/image32.png"/><Relationship Id="rId5" Type="http://schemas.openxmlformats.org/officeDocument/2006/relationships/image" Target="../media/image25.png"/><Relationship Id="rId10" Type="http://schemas.openxmlformats.org/officeDocument/2006/relationships/image" Target="../media/image42.png"/><Relationship Id="rId4" Type="http://schemas.openxmlformats.org/officeDocument/2006/relationships/image" Target="../media/image24.png"/><Relationship Id="rId9" Type="http://schemas.openxmlformats.org/officeDocument/2006/relationships/image" Target="../media/image66.png"/></Relationships>
</file>

<file path=ppt/slides/_rels/slide1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13.png"/><Relationship Id="rId3" Type="http://schemas.openxmlformats.org/officeDocument/2006/relationships/image" Target="../media/image96.png"/><Relationship Id="rId7" Type="http://schemas.openxmlformats.org/officeDocument/2006/relationships/image" Target="../media/image42.png"/><Relationship Id="rId12" Type="http://schemas.openxmlformats.org/officeDocument/2006/relationships/image" Target="../media/image37.png"/><Relationship Id="rId2" Type="http://schemas.openxmlformats.org/officeDocument/2006/relationships/image" Target="../media/image97.png"/><Relationship Id="rId16" Type="http://schemas.openxmlformats.org/officeDocument/2006/relationships/image" Target="../media/image59.png"/><Relationship Id="rId1" Type="http://schemas.openxmlformats.org/officeDocument/2006/relationships/slideLayout" Target="../slideLayouts/slideLayout155.xml"/><Relationship Id="rId6" Type="http://schemas.openxmlformats.org/officeDocument/2006/relationships/image" Target="../media/image32.png"/><Relationship Id="rId11" Type="http://schemas.openxmlformats.org/officeDocument/2006/relationships/image" Target="../media/image89.png"/><Relationship Id="rId5" Type="http://schemas.openxmlformats.org/officeDocument/2006/relationships/image" Target="../media/image25.png"/><Relationship Id="rId15" Type="http://schemas.openxmlformats.org/officeDocument/2006/relationships/image" Target="../media/image41.png"/><Relationship Id="rId10" Type="http://schemas.openxmlformats.org/officeDocument/2006/relationships/image" Target="../media/image95.png"/><Relationship Id="rId4" Type="http://schemas.openxmlformats.org/officeDocument/2006/relationships/image" Target="../media/image24.png"/><Relationship Id="rId9" Type="http://schemas.openxmlformats.org/officeDocument/2006/relationships/image" Target="../media/image44.png"/><Relationship Id="rId14" Type="http://schemas.openxmlformats.org/officeDocument/2006/relationships/image" Target="../media/image50.png"/></Relationships>
</file>

<file path=ppt/slides/_rels/slide1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image" Target="../media/image92.png"/><Relationship Id="rId1" Type="http://schemas.openxmlformats.org/officeDocument/2006/relationships/slideLayout" Target="../slideLayouts/slideLayout155.xml"/><Relationship Id="rId6" Type="http://schemas.openxmlformats.org/officeDocument/2006/relationships/image" Target="../media/image32.png"/><Relationship Id="rId11" Type="http://schemas.openxmlformats.org/officeDocument/2006/relationships/image" Target="../media/image114.png"/><Relationship Id="rId5" Type="http://schemas.openxmlformats.org/officeDocument/2006/relationships/image" Target="../media/image25.png"/><Relationship Id="rId10" Type="http://schemas.openxmlformats.org/officeDocument/2006/relationships/image" Target="../media/image55.png"/><Relationship Id="rId4" Type="http://schemas.openxmlformats.org/officeDocument/2006/relationships/image" Target="../media/image24.png"/><Relationship Id="rId9" Type="http://schemas.openxmlformats.org/officeDocument/2006/relationships/image" Target="../media/image44.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3.xml"/><Relationship Id="rId1" Type="http://schemas.openxmlformats.org/officeDocument/2006/relationships/tags" Target="../tags/tag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3.xml"/><Relationship Id="rId1" Type="http://schemas.openxmlformats.org/officeDocument/2006/relationships/tags" Target="../tags/tag3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3.xml"/><Relationship Id="rId1" Type="http://schemas.openxmlformats.org/officeDocument/2006/relationships/tags" Target="../tags/tag3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5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5.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155.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1.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5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55.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8.png"/><Relationship Id="rId1" Type="http://schemas.openxmlformats.org/officeDocument/2006/relationships/slideLayout" Target="../slideLayouts/slideLayout155.xml"/><Relationship Id="rId5" Type="http://schemas.openxmlformats.org/officeDocument/2006/relationships/image" Target="../media/image50.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155.xml"/><Relationship Id="rId6" Type="http://schemas.openxmlformats.org/officeDocument/2006/relationships/image" Target="../media/image53.png"/><Relationship Id="rId5" Type="http://schemas.openxmlformats.org/officeDocument/2006/relationships/image" Target="../media/image32.pn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18" Type="http://schemas.microsoft.com/office/2007/relationships/hdphoto" Target="../media/hdphoto3.wdp"/><Relationship Id="rId3" Type="http://schemas.openxmlformats.org/officeDocument/2006/relationships/image" Target="../media/image26.png"/><Relationship Id="rId21" Type="http://schemas.microsoft.com/office/2007/relationships/hdphoto" Target="../media/hdphoto5.wdp"/><Relationship Id="rId7" Type="http://schemas.openxmlformats.org/officeDocument/2006/relationships/image" Target="../media/image22.png"/><Relationship Id="rId12" Type="http://schemas.openxmlformats.org/officeDocument/2006/relationships/image" Target="../media/image59.png"/><Relationship Id="rId17" Type="http://schemas.openxmlformats.org/officeDocument/2006/relationships/image" Target="../media/image63.png"/><Relationship Id="rId2" Type="http://schemas.openxmlformats.org/officeDocument/2006/relationships/image" Target="../media/image54.png"/><Relationship Id="rId16" Type="http://schemas.openxmlformats.org/officeDocument/2006/relationships/image" Target="../media/image62.png"/><Relationship Id="rId20" Type="http://schemas.microsoft.com/office/2007/relationships/hdphoto" Target="../media/hdphoto4.wdp"/><Relationship Id="rId1" Type="http://schemas.openxmlformats.org/officeDocument/2006/relationships/slideLayout" Target="../slideLayouts/slideLayout155.xml"/><Relationship Id="rId6" Type="http://schemas.openxmlformats.org/officeDocument/2006/relationships/image" Target="../media/image43.png"/><Relationship Id="rId11" Type="http://schemas.openxmlformats.org/officeDocument/2006/relationships/image" Target="../media/image58.png"/><Relationship Id="rId5" Type="http://schemas.openxmlformats.org/officeDocument/2006/relationships/image" Target="../media/image55.png"/><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image" Target="../media/image44.png"/><Relationship Id="rId19" Type="http://schemas.openxmlformats.org/officeDocument/2006/relationships/image" Target="../media/image64.png"/><Relationship Id="rId4" Type="http://schemas.openxmlformats.org/officeDocument/2006/relationships/image" Target="../media/image42.png"/><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5.png"/><Relationship Id="rId1" Type="http://schemas.openxmlformats.org/officeDocument/2006/relationships/slideLayout" Target="../slideLayouts/slideLayout155.xml"/><Relationship Id="rId5" Type="http://schemas.openxmlformats.org/officeDocument/2006/relationships/image" Target="../media/image50.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7.png"/><Relationship Id="rId1" Type="http://schemas.openxmlformats.org/officeDocument/2006/relationships/slideLayout" Target="../slideLayouts/slideLayout155.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8.png"/><Relationship Id="rId1" Type="http://schemas.openxmlformats.org/officeDocument/2006/relationships/slideLayout" Target="../slideLayouts/slideLayout155.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slideLayout" Target="../slideLayouts/slideLayout155.xml"/><Relationship Id="rId6" Type="http://schemas.openxmlformats.org/officeDocument/2006/relationships/image" Target="../media/image37.png"/><Relationship Id="rId5" Type="http://schemas.openxmlformats.org/officeDocument/2006/relationships/image" Target="../media/image55.png"/><Relationship Id="rId10" Type="http://schemas.openxmlformats.org/officeDocument/2006/relationships/image" Target="../media/image23.png"/><Relationship Id="rId4" Type="http://schemas.openxmlformats.org/officeDocument/2006/relationships/image" Target="../media/image42.png"/><Relationship Id="rId9"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7.xml"/><Relationship Id="rId1" Type="http://schemas.openxmlformats.org/officeDocument/2006/relationships/slideLayout" Target="../slideLayouts/slideLayout157.xml"/><Relationship Id="rId4" Type="http://schemas.openxmlformats.org/officeDocument/2006/relationships/image" Target="../media/image7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2.png"/><Relationship Id="rId1" Type="http://schemas.openxmlformats.org/officeDocument/2006/relationships/slideLayout" Target="../slideLayouts/slideLayout162.xml"/><Relationship Id="rId6" Type="http://schemas.microsoft.com/office/2007/relationships/hdphoto" Target="../media/hdphoto8.wdp"/><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5.png"/><Relationship Id="rId1" Type="http://schemas.openxmlformats.org/officeDocument/2006/relationships/slideLayout" Target="../slideLayouts/slideLayout1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7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2.xml"/></Relationships>
</file>

<file path=ppt/slides/_rels/slide7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16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6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5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72.xml"/><Relationship Id="rId5" Type="http://schemas.microsoft.com/office/2007/relationships/hdphoto" Target="../media/hdphoto12.wdp"/><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57.xml"/><Relationship Id="rId6" Type="http://schemas.openxmlformats.org/officeDocument/2006/relationships/image" Target="../media/image83.png"/><Relationship Id="rId5" Type="http://schemas.openxmlformats.org/officeDocument/2006/relationships/chart" Target="../charts/chart2.xml"/><Relationship Id="rId4" Type="http://schemas.microsoft.com/office/2007/relationships/hdphoto" Target="../media/hdphoto13.wdp"/></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8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5.png"/><Relationship Id="rId7" Type="http://schemas.openxmlformats.org/officeDocument/2006/relationships/image" Target="../media/image57.png"/><Relationship Id="rId2" Type="http://schemas.openxmlformats.org/officeDocument/2006/relationships/image" Target="../media/image84.png"/><Relationship Id="rId1" Type="http://schemas.openxmlformats.org/officeDocument/2006/relationships/slideLayout" Target="../slideLayouts/slideLayout155.xml"/><Relationship Id="rId6" Type="http://schemas.openxmlformats.org/officeDocument/2006/relationships/image" Target="../media/image87.png"/><Relationship Id="rId11" Type="http://schemas.openxmlformats.org/officeDocument/2006/relationships/image" Target="../media/image43.png"/><Relationship Id="rId5" Type="http://schemas.openxmlformats.org/officeDocument/2006/relationships/image" Target="../media/image86.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2.png"/></Relationships>
</file>

<file path=ppt/slides/_rels/slide8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55.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90.png"/></Relationships>
</file>

<file path=ppt/slides/_rels/slide8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1.png"/><Relationship Id="rId7"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155.xml"/><Relationship Id="rId6" Type="http://schemas.openxmlformats.org/officeDocument/2006/relationships/image" Target="../media/image32.png"/><Relationship Id="rId11" Type="http://schemas.openxmlformats.org/officeDocument/2006/relationships/image" Target="../media/image57.png"/><Relationship Id="rId5" Type="http://schemas.openxmlformats.org/officeDocument/2006/relationships/image" Target="../media/image25.png"/><Relationship Id="rId10"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image" Target="../media/image43.png"/><Relationship Id="rId1" Type="http://schemas.openxmlformats.org/officeDocument/2006/relationships/slideLayout" Target="../slideLayouts/slideLayout155.xml"/><Relationship Id="rId6" Type="http://schemas.openxmlformats.org/officeDocument/2006/relationships/image" Target="../media/image24.png"/><Relationship Id="rId11"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48.png"/></Relationships>
</file>

<file path=ppt/slides/_rels/slide9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94.png"/><Relationship Id="rId3" Type="http://schemas.openxmlformats.org/officeDocument/2006/relationships/image" Target="../media/image35.png"/><Relationship Id="rId7" Type="http://schemas.openxmlformats.org/officeDocument/2006/relationships/image" Target="../media/image42.png"/><Relationship Id="rId12"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155.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25.png"/><Relationship Id="rId15" Type="http://schemas.openxmlformats.org/officeDocument/2006/relationships/image" Target="../media/image95.png"/><Relationship Id="rId10" Type="http://schemas.openxmlformats.org/officeDocument/2006/relationships/image" Target="../media/image55.png"/><Relationship Id="rId4" Type="http://schemas.openxmlformats.org/officeDocument/2006/relationships/image" Target="../media/image24.png"/><Relationship Id="rId9" Type="http://schemas.openxmlformats.org/officeDocument/2006/relationships/image" Target="../media/image44.png"/><Relationship Id="rId14" Type="http://schemas.openxmlformats.org/officeDocument/2006/relationships/image" Target="../media/image68.png"/></Relationships>
</file>

<file path=ppt/slides/_rels/slide9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6.png"/><Relationship Id="rId7" Type="http://schemas.openxmlformats.org/officeDocument/2006/relationships/image" Target="../media/image37.png"/><Relationship Id="rId2" Type="http://schemas.openxmlformats.org/officeDocument/2006/relationships/image" Target="../media/image89.png"/><Relationship Id="rId1" Type="http://schemas.openxmlformats.org/officeDocument/2006/relationships/slideLayout" Target="../slideLayouts/slideLayout155.xml"/><Relationship Id="rId6" Type="http://schemas.openxmlformats.org/officeDocument/2006/relationships/image" Target="../media/image97.png"/><Relationship Id="rId5" Type="http://schemas.openxmlformats.org/officeDocument/2006/relationships/image" Target="../media/image40.png"/><Relationship Id="rId4" Type="http://schemas.openxmlformats.org/officeDocument/2006/relationships/image" Target="../media/image57.png"/><Relationship Id="rId9" Type="http://schemas.openxmlformats.org/officeDocument/2006/relationships/image" Target="../media/image32.png"/></Relationships>
</file>

<file path=ppt/slides/_rels/slide9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24.png"/><Relationship Id="rId3" Type="http://schemas.openxmlformats.org/officeDocument/2006/relationships/image" Target="../media/image55.png"/><Relationship Id="rId7" Type="http://schemas.openxmlformats.org/officeDocument/2006/relationships/image" Target="../media/image26.png"/><Relationship Id="rId12" Type="http://schemas.openxmlformats.org/officeDocument/2006/relationships/image" Target="../media/image23.png"/><Relationship Id="rId2" Type="http://schemas.openxmlformats.org/officeDocument/2006/relationships/notesSlide" Target="../notesSlides/notesSlide32.xml"/><Relationship Id="rId16" Type="http://schemas.openxmlformats.org/officeDocument/2006/relationships/image" Target="../media/image42.png"/><Relationship Id="rId1" Type="http://schemas.openxmlformats.org/officeDocument/2006/relationships/slideLayout" Target="../slideLayouts/slideLayout155.xml"/><Relationship Id="rId6" Type="http://schemas.openxmlformats.org/officeDocument/2006/relationships/image" Target="../media/image99.png"/><Relationship Id="rId11" Type="http://schemas.openxmlformats.org/officeDocument/2006/relationships/image" Target="../media/image84.png"/><Relationship Id="rId5" Type="http://schemas.openxmlformats.org/officeDocument/2006/relationships/image" Target="../media/image98.png"/><Relationship Id="rId15" Type="http://schemas.openxmlformats.org/officeDocument/2006/relationships/image" Target="../media/image32.png"/><Relationship Id="rId10" Type="http://schemas.openxmlformats.org/officeDocument/2006/relationships/image" Target="../media/image44.png"/><Relationship Id="rId4" Type="http://schemas.openxmlformats.org/officeDocument/2006/relationships/image" Target="../media/image96.png"/><Relationship Id="rId9" Type="http://schemas.openxmlformats.org/officeDocument/2006/relationships/image" Target="../media/image43.png"/><Relationship Id="rId14" Type="http://schemas.openxmlformats.org/officeDocument/2006/relationships/image" Target="../media/image25.png"/></Relationships>
</file>

<file path=ppt/slides/_rels/slide9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89.png"/><Relationship Id="rId2" Type="http://schemas.openxmlformats.org/officeDocument/2006/relationships/image" Target="../media/image22.png"/><Relationship Id="rId1" Type="http://schemas.openxmlformats.org/officeDocument/2006/relationships/slideLayout" Target="../slideLayouts/slideLayout155.xml"/><Relationship Id="rId6" Type="http://schemas.openxmlformats.org/officeDocument/2006/relationships/image" Target="../media/image32.png"/><Relationship Id="rId11" Type="http://schemas.openxmlformats.org/officeDocument/2006/relationships/image" Target="../media/image43.png"/><Relationship Id="rId5" Type="http://schemas.openxmlformats.org/officeDocument/2006/relationships/image" Target="../media/image25.png"/><Relationship Id="rId10" Type="http://schemas.openxmlformats.org/officeDocument/2006/relationships/image" Target="../media/image42.png"/><Relationship Id="rId4" Type="http://schemas.openxmlformats.org/officeDocument/2006/relationships/image" Target="../media/image24.png"/><Relationship Id="rId9" Type="http://schemas.openxmlformats.org/officeDocument/2006/relationships/image" Target="../media/image90.png"/></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157.xml"/><Relationship Id="rId6" Type="http://schemas.microsoft.com/office/2007/relationships/hdphoto" Target="../media/hdphoto15.wdp"/><Relationship Id="rId5" Type="http://schemas.openxmlformats.org/officeDocument/2006/relationships/image" Target="../media/image102.png"/><Relationship Id="rId4" Type="http://schemas.microsoft.com/office/2007/relationships/hdphoto" Target="../media/hdphoto14.wdp"/></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57.xml"/><Relationship Id="rId6" Type="http://schemas.microsoft.com/office/2007/relationships/hdphoto" Target="../media/hdphoto17.wdp"/><Relationship Id="rId5" Type="http://schemas.openxmlformats.org/officeDocument/2006/relationships/image" Target="../media/image104.png"/><Relationship Id="rId4" Type="http://schemas.microsoft.com/office/2007/relationships/hdphoto" Target="../media/hdphoto16.wdp"/></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157.xml"/><Relationship Id="rId5" Type="http://schemas.microsoft.com/office/2007/relationships/hdphoto" Target="../media/hdphoto19.wdp"/><Relationship Id="rId4" Type="http://schemas.microsoft.com/office/2007/relationships/hdphoto" Target="../media/hdphoto18.wdp"/></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157.xml"/><Relationship Id="rId4" Type="http://schemas.microsoft.com/office/2007/relationships/hdphoto" Target="../media/hdphoto20.wdp"/></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Optimizing the Selection of First-Line Therapy </a:t>
            </a:r>
            <a:br>
              <a:rPr lang="en-US" sz="3600" dirty="0"/>
            </a:br>
            <a:r>
              <a:rPr lang="en-US" sz="3600" dirty="0"/>
              <a:t>for Patients with Multiple Myeloma</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Xavier Leleu, MD, PhD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Voorhees, MD</a:t>
            </a:r>
          </a:p>
        </p:txBody>
      </p:sp>
    </p:spTree>
    <p:custDataLst>
      <p:tags r:id="rId1"/>
    </p:custDataLst>
    <p:extLst>
      <p:ext uri="{BB962C8B-B14F-4D97-AF65-F5344CB8AC3E}">
        <p14:creationId xmlns:p14="http://schemas.microsoft.com/office/powerpoint/2010/main" val="373381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94C66-22A9-D10B-EEEB-112317F359E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4DF29EB-509E-C61D-99B6-554C34A160D8}"/>
              </a:ext>
            </a:extLst>
          </p:cNvPr>
          <p:cNvSpPr/>
          <p:nvPr/>
        </p:nvSpPr>
        <p:spPr bwMode="auto">
          <a:xfrm>
            <a:off x="659396" y="4221088"/>
            <a:ext cx="10837204"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3FC7824-802C-8019-D3C9-5B0C14942383}"/>
              </a:ext>
            </a:extLst>
          </p:cNvPr>
          <p:cNvSpPr>
            <a:spLocks noGrp="1"/>
          </p:cNvSpPr>
          <p:nvPr>
            <p:ph type="title"/>
          </p:nvPr>
        </p:nvSpPr>
        <p:spPr>
          <a:xfrm>
            <a:off x="1919536" y="0"/>
            <a:ext cx="8424936" cy="1268760"/>
          </a:xfrm>
        </p:spPr>
        <p:txBody>
          <a:bodyPr>
            <a:normAutofit/>
          </a:bodyPr>
          <a:lstStyle/>
          <a:p>
            <a:r>
              <a:rPr lang="en-US" dirty="0">
                <a:solidFill>
                  <a:srgbClr val="0432FF"/>
                </a:solidFill>
              </a:rPr>
              <a:t>Selection of First-Line Therapy and Maintenance Treatment for Patients with Multiple Myeloma</a:t>
            </a:r>
            <a:endParaRPr lang="en-US" sz="2800" dirty="0">
              <a:solidFill>
                <a:srgbClr val="0432FF"/>
              </a:solidFill>
            </a:endParaRPr>
          </a:p>
        </p:txBody>
      </p:sp>
      <p:sp>
        <p:nvSpPr>
          <p:cNvPr id="6" name="Content Placeholder 5">
            <a:extLst>
              <a:ext uri="{FF2B5EF4-FFF2-40B4-BE49-F238E27FC236}">
                <a16:creationId xmlns:a16="http://schemas.microsoft.com/office/drawing/2014/main" id="{9A482FCA-EB36-CBA7-9CC7-B07AB8FC2517}"/>
              </a:ext>
            </a:extLst>
          </p:cNvPr>
          <p:cNvSpPr>
            <a:spLocks noGrp="1"/>
          </p:cNvSpPr>
          <p:nvPr>
            <p:ph idx="1"/>
          </p:nvPr>
        </p:nvSpPr>
        <p:spPr>
          <a:xfrm>
            <a:off x="983432" y="1700808"/>
            <a:ext cx="10225136" cy="4727456"/>
          </a:xfrm>
        </p:spPr>
        <p:txBody>
          <a:bodyPr/>
          <a:lstStyle/>
          <a:p>
            <a:pPr marL="98425" indent="0">
              <a:lnSpc>
                <a:spcPct val="100000"/>
              </a:lnSpc>
              <a:spcBef>
                <a:spcPts val="1800"/>
              </a:spcBef>
              <a:spcAft>
                <a:spcPts val="0"/>
              </a:spcAft>
              <a:buNone/>
            </a:pPr>
            <a:r>
              <a:rPr lang="en-US" sz="2800" dirty="0">
                <a:solidFill>
                  <a:schemeClr val="accent2"/>
                </a:solidFill>
              </a:rPr>
              <a:t>Introduction: </a:t>
            </a:r>
            <a:r>
              <a:rPr lang="en-US" sz="2800" dirty="0">
                <a:solidFill>
                  <a:schemeClr val="tx2"/>
                </a:solidFill>
              </a:rPr>
              <a:t>Myeloma Time Capsule </a:t>
            </a:r>
          </a:p>
          <a:p>
            <a:pPr marL="98425" indent="0">
              <a:lnSpc>
                <a:spcPct val="100000"/>
              </a:lnSpc>
              <a:spcBef>
                <a:spcPts val="1800"/>
              </a:spcBef>
              <a:spcAft>
                <a:spcPts val="0"/>
              </a:spcAft>
              <a:buNone/>
            </a:pPr>
            <a:r>
              <a:rPr lang="en-US" sz="2800" dirty="0">
                <a:solidFill>
                  <a:schemeClr val="accent2"/>
                </a:solidFill>
              </a:rPr>
              <a:t>Module 1: </a:t>
            </a:r>
            <a:r>
              <a:rPr lang="en-US" sz="2800" dirty="0">
                <a:solidFill>
                  <a:schemeClr val="tx1"/>
                </a:solidFill>
              </a:rPr>
              <a:t>Smoldering Myeloma</a:t>
            </a:r>
          </a:p>
          <a:p>
            <a:pPr marL="98425" indent="0">
              <a:lnSpc>
                <a:spcPct val="100000"/>
              </a:lnSpc>
              <a:spcBef>
                <a:spcPts val="1800"/>
              </a:spcBef>
              <a:spcAft>
                <a:spcPts val="0"/>
              </a:spcAft>
              <a:buNone/>
            </a:pPr>
            <a:r>
              <a:rPr lang="en-US" sz="2800" dirty="0">
                <a:solidFill>
                  <a:schemeClr val="accent2"/>
                </a:solidFill>
              </a:rPr>
              <a:t>Module 2: </a:t>
            </a:r>
            <a:r>
              <a:rPr lang="en-US" sz="2800" dirty="0">
                <a:solidFill>
                  <a:schemeClr val="tx1"/>
                </a:solidFill>
              </a:rPr>
              <a:t>Autologous Stem Cell Transplant (ASCT) Eligible</a:t>
            </a:r>
          </a:p>
          <a:p>
            <a:pPr marL="98425" indent="0">
              <a:lnSpc>
                <a:spcPct val="100000"/>
              </a:lnSpc>
              <a:spcBef>
                <a:spcPts val="1800"/>
              </a:spcBef>
              <a:spcAft>
                <a:spcPts val="0"/>
              </a:spcAft>
              <a:buNone/>
            </a:pPr>
            <a:r>
              <a:rPr lang="en-US" sz="2800" dirty="0">
                <a:solidFill>
                  <a:schemeClr val="accent2"/>
                </a:solidFill>
              </a:rPr>
              <a:t>Module 3: </a:t>
            </a:r>
            <a:r>
              <a:rPr lang="en-US" sz="2800" dirty="0">
                <a:solidFill>
                  <a:schemeClr val="tx1"/>
                </a:solidFill>
              </a:rPr>
              <a:t>ASCT Ineligible </a:t>
            </a:r>
          </a:p>
          <a:p>
            <a:pPr marL="98425" indent="0">
              <a:lnSpc>
                <a:spcPct val="100000"/>
              </a:lnSpc>
              <a:spcBef>
                <a:spcPts val="1800"/>
              </a:spcBef>
              <a:spcAft>
                <a:spcPts val="0"/>
              </a:spcAft>
              <a:buNone/>
            </a:pPr>
            <a:r>
              <a:rPr lang="en-US" sz="2800" dirty="0">
                <a:solidFill>
                  <a:schemeClr val="bg1"/>
                </a:solidFill>
              </a:rPr>
              <a:t>Module 4: Subcutaneous Anti-CD38 Antibodies</a:t>
            </a:r>
          </a:p>
          <a:p>
            <a:pPr marL="98425" indent="0">
              <a:lnSpc>
                <a:spcPct val="100000"/>
              </a:lnSpc>
              <a:spcBef>
                <a:spcPts val="1800"/>
              </a:spcBef>
              <a:spcAft>
                <a:spcPts val="0"/>
              </a:spcAft>
              <a:buNone/>
            </a:pPr>
            <a:r>
              <a:rPr lang="en-US" sz="2800" dirty="0">
                <a:solidFill>
                  <a:schemeClr val="accent2"/>
                </a:solidFill>
              </a:rPr>
              <a:t>Module 5:</a:t>
            </a:r>
            <a:r>
              <a:rPr lang="en-US" sz="2800" dirty="0">
                <a:solidFill>
                  <a:schemeClr val="tx1"/>
                </a:solidFill>
              </a:rPr>
              <a:t> Special Considerations</a:t>
            </a:r>
          </a:p>
          <a:p>
            <a:pPr marL="98425" indent="0">
              <a:lnSpc>
                <a:spcPct val="100000"/>
              </a:lnSpc>
              <a:spcBef>
                <a:spcPts val="18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1089044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C3D2E-A229-7B59-C596-AA92D3626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43639-0BF9-C1D7-9E6D-27EF94764A08}"/>
              </a:ext>
            </a:extLst>
          </p:cNvPr>
          <p:cNvSpPr>
            <a:spLocks noGrp="1"/>
          </p:cNvSpPr>
          <p:nvPr>
            <p:ph type="title"/>
          </p:nvPr>
        </p:nvSpPr>
        <p:spPr>
          <a:xfrm>
            <a:off x="838200" y="18255"/>
            <a:ext cx="10740528" cy="1325563"/>
          </a:xfrm>
        </p:spPr>
        <p:txBody>
          <a:bodyPr>
            <a:noAutofit/>
          </a:bodyPr>
          <a:lstStyle/>
          <a:p>
            <a:r>
              <a:rPr lang="en-US" sz="2800" b="1" dirty="0">
                <a:solidFill>
                  <a:schemeClr val="tx2">
                    <a:lumMod val="90000"/>
                    <a:lumOff val="10000"/>
                  </a:schemeClr>
                </a:solidFill>
              </a:rPr>
              <a:t>Case Presentation – Prof </a:t>
            </a:r>
            <a:r>
              <a:rPr lang="en-US" sz="2800" b="1" dirty="0" err="1">
                <a:solidFill>
                  <a:schemeClr val="tx2">
                    <a:lumMod val="90000"/>
                    <a:lumOff val="10000"/>
                  </a:schemeClr>
                </a:solidFill>
              </a:rPr>
              <a:t>Leleu</a:t>
            </a:r>
            <a:r>
              <a:rPr lang="en-US" sz="2800" b="1" dirty="0">
                <a:solidFill>
                  <a:schemeClr val="tx2">
                    <a:lumMod val="90000"/>
                    <a:lumOff val="10000"/>
                  </a:schemeClr>
                </a:solidFill>
              </a:rPr>
              <a:t>: 53-year-old transplant-eligible patient with MM</a:t>
            </a:r>
          </a:p>
        </p:txBody>
      </p:sp>
      <p:sp>
        <p:nvSpPr>
          <p:cNvPr id="3" name="Content Placeholder 2">
            <a:extLst>
              <a:ext uri="{FF2B5EF4-FFF2-40B4-BE49-F238E27FC236}">
                <a16:creationId xmlns:a16="http://schemas.microsoft.com/office/drawing/2014/main" id="{1D46C786-8A70-6A7B-482E-11AAFAEEB911}"/>
              </a:ext>
            </a:extLst>
          </p:cNvPr>
          <p:cNvSpPr>
            <a:spLocks noGrp="1"/>
          </p:cNvSpPr>
          <p:nvPr>
            <p:ph idx="1"/>
          </p:nvPr>
        </p:nvSpPr>
        <p:spPr>
          <a:xfrm>
            <a:off x="838199" y="1253331"/>
            <a:ext cx="10740527" cy="4351338"/>
          </a:xfrm>
        </p:spPr>
        <p:txBody>
          <a:bodyPr/>
          <a:lstStyle/>
          <a:p>
            <a:pPr marL="0" indent="0">
              <a:buNone/>
            </a:pPr>
            <a:r>
              <a:rPr lang="en-US" sz="1800" dirty="0"/>
              <a:t>Male, 53 years old, fit, working in a wine cellar.</a:t>
            </a:r>
          </a:p>
          <a:p>
            <a:pPr marL="0" indent="0">
              <a:buNone/>
            </a:pPr>
            <a:r>
              <a:rPr lang="en-US" sz="1800" b="1" dirty="0"/>
              <a:t>Prior history of importance. </a:t>
            </a:r>
            <a:endParaRPr lang="en-US" sz="1800" dirty="0"/>
          </a:p>
          <a:p>
            <a:pPr marL="0" indent="0">
              <a:buNone/>
            </a:pPr>
            <a:r>
              <a:rPr lang="en-US" sz="1800" dirty="0"/>
              <a:t>Severe trauma injury at 30 in the wine cellar. Long history of repeated surgery of both legs.</a:t>
            </a:r>
          </a:p>
          <a:p>
            <a:pPr marL="0" indent="0">
              <a:buNone/>
            </a:pPr>
            <a:r>
              <a:rPr lang="en-US" sz="1800" dirty="0"/>
              <a:t>No regular medications.</a:t>
            </a:r>
          </a:p>
          <a:p>
            <a:pPr marL="0" indent="0">
              <a:buNone/>
            </a:pPr>
            <a:r>
              <a:rPr lang="en-US" sz="1800" dirty="0"/>
              <a:t>The patient was admitted to nephrology department for acute renal insufficiency. Patient suffered from lower back pain for years that intensified months ago, patient thought it was related to history of trauma. Patient self-treated his back pain with anti-inflammatory drugs for months. The pain became acute a week ago and did not respond to AINS anymore, the patient went to his general practitioner to have “real pain killers”. CT of the back and basic lab tests were ordered.</a:t>
            </a:r>
          </a:p>
          <a:p>
            <a:pPr marL="0" indent="0">
              <a:buNone/>
            </a:pPr>
            <a:r>
              <a:rPr lang="en-US" sz="1800" b="1" dirty="0"/>
              <a:t>Bio test. </a:t>
            </a:r>
            <a:endParaRPr lang="en-US" sz="1800" dirty="0"/>
          </a:p>
          <a:p>
            <a:pPr marL="0" indent="0">
              <a:buNone/>
            </a:pPr>
            <a:r>
              <a:rPr lang="en-US" sz="1800" dirty="0"/>
              <a:t>Hb 9.5 g/dL, WBC and Plat normal values. Clearance </a:t>
            </a:r>
            <a:r>
              <a:rPr lang="en-US" sz="1800" dirty="0" err="1"/>
              <a:t>creat</a:t>
            </a:r>
            <a:r>
              <a:rPr lang="en-US" sz="1800" dirty="0"/>
              <a:t> at 20 mL/min, normally above 80 for the patient. Calcium was elevated above normal range. </a:t>
            </a:r>
            <a:r>
              <a:rPr lang="en-US" sz="1800" dirty="0" err="1"/>
              <a:t>Protidemia</a:t>
            </a:r>
            <a:r>
              <a:rPr lang="en-US" sz="1800" dirty="0"/>
              <a:t> 2 g/L. Serum protein electrophoresis showed hypogammaglobulinemia. SIF demonstrated kappa light chains. Urine was positive for proteinuria, 5g/24h 100% BJ. </a:t>
            </a:r>
            <a:r>
              <a:rPr lang="en-US" sz="1800" dirty="0" err="1"/>
              <a:t>sFLC</a:t>
            </a:r>
            <a:r>
              <a:rPr lang="en-US" sz="1800" dirty="0"/>
              <a:t> was kappa 30 000 mg/L, lambda 2 mg/L, ratio 15 000.</a:t>
            </a:r>
          </a:p>
          <a:p>
            <a:pPr marL="0" indent="0">
              <a:buNone/>
            </a:pPr>
            <a:r>
              <a:rPr lang="en-US" sz="1800" b="1" dirty="0"/>
              <a:t>CT of the back</a:t>
            </a:r>
            <a:r>
              <a:rPr lang="en-US" sz="1800" dirty="0"/>
              <a:t> confirmed multiple lytic lesions, and fracture of L4. </a:t>
            </a:r>
          </a:p>
          <a:p>
            <a:pPr marL="0" indent="0">
              <a:buNone/>
            </a:pPr>
            <a:r>
              <a:rPr lang="en-US" sz="1800" b="1" dirty="0"/>
              <a:t>Patient was admitted immediately in Nephrology.</a:t>
            </a:r>
            <a:r>
              <a:rPr lang="en-US" sz="1800" dirty="0"/>
              <a:t> The diagnosis of CAST nephropathy was made, and further checkup done in collaboration with the hematology department. </a:t>
            </a:r>
          </a:p>
        </p:txBody>
      </p:sp>
    </p:spTree>
    <p:extLst>
      <p:ext uri="{BB962C8B-B14F-4D97-AF65-F5344CB8AC3E}">
        <p14:creationId xmlns:p14="http://schemas.microsoft.com/office/powerpoint/2010/main" val="789244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C3D2E-A229-7B59-C596-AA92D3626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43639-0BF9-C1D7-9E6D-27EF94764A08}"/>
              </a:ext>
            </a:extLst>
          </p:cNvPr>
          <p:cNvSpPr>
            <a:spLocks noGrp="1"/>
          </p:cNvSpPr>
          <p:nvPr>
            <p:ph type="title"/>
          </p:nvPr>
        </p:nvSpPr>
        <p:spPr>
          <a:xfrm>
            <a:off x="838200" y="18255"/>
            <a:ext cx="10740528" cy="1325563"/>
          </a:xfrm>
        </p:spPr>
        <p:txBody>
          <a:bodyPr>
            <a:noAutofit/>
          </a:bodyPr>
          <a:lstStyle/>
          <a:p>
            <a:r>
              <a:rPr lang="en-US" sz="2800" b="1" dirty="0">
                <a:solidFill>
                  <a:schemeClr val="tx2">
                    <a:lumMod val="90000"/>
                    <a:lumOff val="10000"/>
                  </a:schemeClr>
                </a:solidFill>
              </a:rPr>
              <a:t>Case Presentation – Prof </a:t>
            </a:r>
            <a:r>
              <a:rPr lang="en-US" sz="2800" b="1" dirty="0" err="1">
                <a:solidFill>
                  <a:schemeClr val="tx2">
                    <a:lumMod val="90000"/>
                    <a:lumOff val="10000"/>
                  </a:schemeClr>
                </a:solidFill>
              </a:rPr>
              <a:t>Leleu</a:t>
            </a:r>
            <a:r>
              <a:rPr lang="en-US" sz="2800" b="1" dirty="0">
                <a:solidFill>
                  <a:schemeClr val="tx2">
                    <a:lumMod val="90000"/>
                    <a:lumOff val="10000"/>
                  </a:schemeClr>
                </a:solidFill>
              </a:rPr>
              <a:t>: 53-year-old transplant-eligible patient with MM (cont’d)</a:t>
            </a:r>
            <a:endParaRPr lang="en-US" sz="2800" dirty="0"/>
          </a:p>
        </p:txBody>
      </p:sp>
      <p:sp>
        <p:nvSpPr>
          <p:cNvPr id="3" name="Content Placeholder 2">
            <a:extLst>
              <a:ext uri="{FF2B5EF4-FFF2-40B4-BE49-F238E27FC236}">
                <a16:creationId xmlns:a16="http://schemas.microsoft.com/office/drawing/2014/main" id="{1D46C786-8A70-6A7B-482E-11AAFAEEB911}"/>
              </a:ext>
            </a:extLst>
          </p:cNvPr>
          <p:cNvSpPr>
            <a:spLocks noGrp="1"/>
          </p:cNvSpPr>
          <p:nvPr>
            <p:ph idx="1"/>
          </p:nvPr>
        </p:nvSpPr>
        <p:spPr>
          <a:xfrm>
            <a:off x="838199" y="1156531"/>
            <a:ext cx="10740527" cy="4351338"/>
          </a:xfrm>
        </p:spPr>
        <p:txBody>
          <a:bodyPr/>
          <a:lstStyle/>
          <a:p>
            <a:pPr marL="0" indent="0">
              <a:buNone/>
            </a:pPr>
            <a:r>
              <a:rPr lang="en-US" sz="1800" b="1" dirty="0"/>
              <a:t>BM aspiration. </a:t>
            </a:r>
            <a:endParaRPr lang="en-US" sz="1800" dirty="0"/>
          </a:p>
          <a:p>
            <a:pPr marL="0" indent="0">
              <a:buNone/>
            </a:pPr>
            <a:r>
              <a:rPr lang="en-US" sz="1800" dirty="0"/>
              <a:t>60% plasma cells, dystrophic nucleus.</a:t>
            </a:r>
          </a:p>
          <a:p>
            <a:pPr marL="0" indent="0">
              <a:buNone/>
            </a:pPr>
            <a:r>
              <a:rPr lang="en-US" sz="1800" dirty="0"/>
              <a:t>Genomic (NGS). No del17p, no t(4;14), gain 1q pos, no t(11;14), no del1p32, no mutations of special interest. </a:t>
            </a:r>
          </a:p>
          <a:p>
            <a:pPr marL="0" indent="0">
              <a:buNone/>
            </a:pPr>
            <a:r>
              <a:rPr lang="en-US" sz="1800" dirty="0"/>
              <a:t>ISS 3. RISS 2. Serum LDH level normal. No </a:t>
            </a:r>
            <a:r>
              <a:rPr lang="en-US" sz="1800" dirty="0" err="1"/>
              <a:t>plasmablastic</a:t>
            </a:r>
            <a:r>
              <a:rPr lang="en-US" sz="1800" dirty="0"/>
              <a:t> features. No CTC on CBC.</a:t>
            </a:r>
          </a:p>
          <a:p>
            <a:pPr marL="0" indent="0">
              <a:buNone/>
            </a:pPr>
            <a:r>
              <a:rPr lang="en-US" sz="1800" b="1" dirty="0"/>
              <a:t>PET CT. </a:t>
            </a:r>
            <a:endParaRPr lang="en-US" sz="1800" dirty="0"/>
          </a:p>
          <a:p>
            <a:pPr marL="0" indent="0">
              <a:buNone/>
            </a:pPr>
            <a:r>
              <a:rPr lang="en-US" sz="1800" dirty="0"/>
              <a:t>Multiple lytic lesions with </a:t>
            </a:r>
            <a:r>
              <a:rPr lang="en-US" sz="1800" dirty="0" err="1"/>
              <a:t>hypermetabolisms</a:t>
            </a:r>
            <a:r>
              <a:rPr lang="en-US" sz="1800" dirty="0"/>
              <a:t>, PMD from costal ribs right side K9 2x3 cm. No EMD.</a:t>
            </a:r>
          </a:p>
          <a:p>
            <a:pPr marL="0" indent="0">
              <a:buNone/>
            </a:pPr>
            <a:r>
              <a:rPr lang="en-US" sz="1800" dirty="0"/>
              <a:t>Education on MM.</a:t>
            </a:r>
          </a:p>
          <a:p>
            <a:pPr marL="0" indent="0">
              <a:buNone/>
            </a:pPr>
            <a:r>
              <a:rPr lang="en-US" sz="1800" b="1" dirty="0"/>
              <a:t>As a conclusion.</a:t>
            </a:r>
            <a:r>
              <a:rPr lang="en-US" sz="1800" dirty="0"/>
              <a:t> </a:t>
            </a:r>
            <a:r>
              <a:rPr lang="en-US" sz="1800" b="1" dirty="0"/>
              <a:t>NDMM </a:t>
            </a:r>
            <a:r>
              <a:rPr lang="en-US" sz="1800" b="1" dirty="0" err="1"/>
              <a:t>SLiM</a:t>
            </a:r>
            <a:r>
              <a:rPr lang="en-US" sz="1800" b="1" dirty="0"/>
              <a:t> CRAB on bone, PMD, </a:t>
            </a:r>
            <a:r>
              <a:rPr lang="en-US" sz="1800" b="1" dirty="0" err="1"/>
              <a:t>sFLC</a:t>
            </a:r>
            <a:r>
              <a:rPr lang="en-US" sz="1800" b="1" dirty="0"/>
              <a:t> ratio (ratio 110). </a:t>
            </a:r>
            <a:r>
              <a:rPr lang="fr-FR" sz="1800" b="1" dirty="0"/>
              <a:t>Non HR, 53 fit TI. Acute RI but on AINS </a:t>
            </a:r>
            <a:r>
              <a:rPr lang="fr-FR" sz="1800" b="1" dirty="0" err="1"/>
              <a:t>drugs</a:t>
            </a:r>
            <a:r>
              <a:rPr lang="fr-FR" sz="1800" b="1" dirty="0"/>
              <a:t>. ECOG 2.</a:t>
            </a:r>
            <a:endParaRPr lang="en-US" sz="1800" dirty="0"/>
          </a:p>
          <a:p>
            <a:pPr marL="0" indent="0">
              <a:buNone/>
            </a:pPr>
            <a:r>
              <a:rPr lang="en-US" sz="1800" b="1" dirty="0"/>
              <a:t>Immediately. </a:t>
            </a:r>
            <a:endParaRPr lang="en-US" sz="1800" dirty="0"/>
          </a:p>
          <a:p>
            <a:pPr marL="0" indent="0">
              <a:buNone/>
            </a:pPr>
            <a:r>
              <a:rPr lang="en-US" sz="1800" dirty="0"/>
              <a:t>Hydration, correction of hypercalcemia, and </a:t>
            </a:r>
            <a:r>
              <a:rPr lang="en-US" sz="1800" dirty="0" err="1"/>
              <a:t>DVd</a:t>
            </a:r>
            <a:r>
              <a:rPr lang="en-US" sz="1800" dirty="0"/>
              <a:t> was started. Daratumumab, bortezomib and dexamethasone, special 40 mg x 4 days.</a:t>
            </a:r>
          </a:p>
          <a:p>
            <a:pPr marL="0" indent="0">
              <a:buNone/>
            </a:pPr>
            <a:r>
              <a:rPr lang="en-US" sz="1800" dirty="0"/>
              <a:t>At end of cycle 1. Clearance creatinine had stabilized at 40 mL/min. </a:t>
            </a:r>
            <a:r>
              <a:rPr lang="en-US" sz="1800" dirty="0" err="1"/>
              <a:t>sFLC</a:t>
            </a:r>
            <a:r>
              <a:rPr lang="en-US" sz="1800" dirty="0"/>
              <a:t> dropped to K 5000, L2, ratio 2500. </a:t>
            </a:r>
          </a:p>
          <a:p>
            <a:pPr marL="0" indent="0">
              <a:buNone/>
            </a:pPr>
            <a:r>
              <a:rPr lang="en-US" sz="1800" b="1" dirty="0"/>
              <a:t>Then Line 1.</a:t>
            </a:r>
            <a:endParaRPr lang="en-US" sz="1800" dirty="0"/>
          </a:p>
          <a:p>
            <a:pPr marL="0" indent="0">
              <a:buNone/>
            </a:pPr>
            <a:r>
              <a:rPr lang="en-US" sz="1800" dirty="0"/>
              <a:t>Patient then started on D-</a:t>
            </a:r>
            <a:r>
              <a:rPr lang="en-US" sz="1800" dirty="0" err="1"/>
              <a:t>VRd</a:t>
            </a:r>
            <a:r>
              <a:rPr lang="en-US" sz="1800" dirty="0"/>
              <a:t> with objective to collect after 3 cycles, perform autologous transplantation after 6 cycles. V was given = twice weekly, R was given at 10 mg/day 21/28.</a:t>
            </a:r>
          </a:p>
        </p:txBody>
      </p:sp>
    </p:spTree>
    <p:extLst>
      <p:ext uri="{BB962C8B-B14F-4D97-AF65-F5344CB8AC3E}">
        <p14:creationId xmlns:p14="http://schemas.microsoft.com/office/powerpoint/2010/main" val="19175679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C3D2E-A229-7B59-C596-AA92D3626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43639-0BF9-C1D7-9E6D-27EF94764A08}"/>
              </a:ext>
            </a:extLst>
          </p:cNvPr>
          <p:cNvSpPr>
            <a:spLocks noGrp="1"/>
          </p:cNvSpPr>
          <p:nvPr>
            <p:ph type="title"/>
          </p:nvPr>
        </p:nvSpPr>
        <p:spPr>
          <a:xfrm>
            <a:off x="838200" y="18255"/>
            <a:ext cx="10740528" cy="1325563"/>
          </a:xfrm>
        </p:spPr>
        <p:txBody>
          <a:bodyPr>
            <a:noAutofit/>
          </a:bodyPr>
          <a:lstStyle/>
          <a:p>
            <a:r>
              <a:rPr lang="en-US" sz="2800" b="1" dirty="0">
                <a:solidFill>
                  <a:schemeClr val="tx2">
                    <a:lumMod val="90000"/>
                    <a:lumOff val="10000"/>
                  </a:schemeClr>
                </a:solidFill>
              </a:rPr>
              <a:t>Case Presentation – Prof </a:t>
            </a:r>
            <a:r>
              <a:rPr lang="en-US" sz="2800" b="1" dirty="0" err="1">
                <a:solidFill>
                  <a:schemeClr val="tx2">
                    <a:lumMod val="90000"/>
                    <a:lumOff val="10000"/>
                  </a:schemeClr>
                </a:solidFill>
              </a:rPr>
              <a:t>Leleu</a:t>
            </a:r>
            <a:r>
              <a:rPr lang="en-US" sz="2800" b="1" dirty="0">
                <a:solidFill>
                  <a:schemeClr val="tx2">
                    <a:lumMod val="90000"/>
                    <a:lumOff val="10000"/>
                  </a:schemeClr>
                </a:solidFill>
              </a:rPr>
              <a:t>: 53-year-old transplant-eligible patient with MM (cont’d)</a:t>
            </a:r>
            <a:endParaRPr lang="en-US" sz="2800" dirty="0"/>
          </a:p>
        </p:txBody>
      </p:sp>
      <p:sp>
        <p:nvSpPr>
          <p:cNvPr id="3" name="Content Placeholder 2">
            <a:extLst>
              <a:ext uri="{FF2B5EF4-FFF2-40B4-BE49-F238E27FC236}">
                <a16:creationId xmlns:a16="http://schemas.microsoft.com/office/drawing/2014/main" id="{1D46C786-8A70-6A7B-482E-11AAFAEEB911}"/>
              </a:ext>
            </a:extLst>
          </p:cNvPr>
          <p:cNvSpPr>
            <a:spLocks noGrp="1"/>
          </p:cNvSpPr>
          <p:nvPr>
            <p:ph idx="1"/>
          </p:nvPr>
        </p:nvSpPr>
        <p:spPr>
          <a:xfrm>
            <a:off x="838199" y="1156531"/>
            <a:ext cx="10740527" cy="4351338"/>
          </a:xfrm>
        </p:spPr>
        <p:txBody>
          <a:bodyPr/>
          <a:lstStyle/>
          <a:p>
            <a:pPr marL="0" indent="0">
              <a:buNone/>
            </a:pPr>
            <a:r>
              <a:rPr lang="en-US" sz="1800" dirty="0"/>
              <a:t>After cycle 2 patient developed neuropathy grade 1, grade 2 after injections decreasing to grade 1 after day 15. Patient experienced multiple episodes of diarrhea with difficulties to maintain clearance creatinine at 40 because of dehydration. Patient had severe local reactions on daratumumab.</a:t>
            </a:r>
          </a:p>
          <a:p>
            <a:pPr marL="0" indent="0">
              <a:buNone/>
            </a:pPr>
            <a:r>
              <a:rPr lang="en-US" sz="1800" dirty="0"/>
              <a:t>D-</a:t>
            </a:r>
            <a:r>
              <a:rPr lang="en-US" sz="1800" dirty="0" err="1"/>
              <a:t>VRd</a:t>
            </a:r>
            <a:r>
              <a:rPr lang="en-US" sz="1800" dirty="0"/>
              <a:t> was maintained, but V was done on weekly basis at days 1/8/15.</a:t>
            </a:r>
          </a:p>
          <a:p>
            <a:pPr marL="0" indent="0">
              <a:buNone/>
            </a:pPr>
            <a:r>
              <a:rPr lang="en-US" sz="1800" dirty="0"/>
              <a:t>After cycle 3. Apheresis was organized, but patient was not feeling good. Fatigue, neuropathy, diarrhea and local skin reaction grade 2. </a:t>
            </a:r>
            <a:r>
              <a:rPr lang="en-US" sz="1800" dirty="0" err="1"/>
              <a:t>sFLC</a:t>
            </a:r>
            <a:r>
              <a:rPr lang="en-US" sz="1800" dirty="0"/>
              <a:t> K 3000, L2, ratio 1500.</a:t>
            </a:r>
          </a:p>
          <a:p>
            <a:pPr marL="0" indent="0">
              <a:buNone/>
            </a:pPr>
            <a:r>
              <a:rPr lang="en-US" sz="1800" dirty="0"/>
              <a:t>The medical team met with pharmacist, patient and family = decision was made to cancel apheresis, and to change the treatment to Isa-</a:t>
            </a:r>
            <a:r>
              <a:rPr lang="en-US" sz="1800" dirty="0" err="1"/>
              <a:t>KRd</a:t>
            </a:r>
            <a:r>
              <a:rPr lang="en-US" sz="1800" dirty="0"/>
              <a:t> for 1 cycle and see from there.</a:t>
            </a:r>
          </a:p>
          <a:p>
            <a:pPr marL="0" indent="0">
              <a:buNone/>
            </a:pPr>
            <a:r>
              <a:rPr lang="en-US" sz="1800" dirty="0" err="1"/>
              <a:t>Isatuximab</a:t>
            </a:r>
            <a:r>
              <a:rPr lang="en-US" sz="1800" dirty="0"/>
              <a:t> ss cut 1400 mg flat dose with OBI + K 20/56 mg/m</a:t>
            </a:r>
            <a:r>
              <a:rPr lang="en-US" sz="1800" baseline="30000" dirty="0"/>
              <a:t>2</a:t>
            </a:r>
            <a:r>
              <a:rPr lang="en-US" sz="1800" dirty="0"/>
              <a:t> IV 30 minutes, R no change, </a:t>
            </a:r>
            <a:r>
              <a:rPr lang="en-US" sz="1800" dirty="0" err="1"/>
              <a:t>dexa</a:t>
            </a:r>
            <a:r>
              <a:rPr lang="en-US" sz="1800" dirty="0"/>
              <a:t> 20 mg on Isa or K days. Supportive care no change, lab monitoring no change. </a:t>
            </a:r>
          </a:p>
          <a:p>
            <a:pPr marL="0" indent="0">
              <a:buNone/>
            </a:pPr>
            <a:r>
              <a:rPr lang="en-US" sz="1800" dirty="0"/>
              <a:t>At end of cycle 4. Clearance creatinine is stabilized at 40 mL/min. </a:t>
            </a:r>
            <a:r>
              <a:rPr lang="en-US" sz="1800" dirty="0" err="1"/>
              <a:t>sFLC</a:t>
            </a:r>
            <a:r>
              <a:rPr lang="en-US" sz="1800" dirty="0"/>
              <a:t> ratio is normalized. Local reactions have disappeared. Patient is feeling really great, fatigue grade 1 persists. </a:t>
            </a:r>
          </a:p>
          <a:p>
            <a:pPr marL="0" indent="0">
              <a:buNone/>
            </a:pPr>
            <a:r>
              <a:rPr lang="en-US" sz="1800" dirty="0"/>
              <a:t>The patient had apheresis performed after cycle 4, it was successful for 2 grafts, as planned. </a:t>
            </a:r>
          </a:p>
          <a:p>
            <a:pPr marL="0" indent="0">
              <a:buNone/>
            </a:pPr>
            <a:r>
              <a:rPr lang="en-US" sz="1800" dirty="0"/>
              <a:t>At end of cycle 6. Patient is back to ECOG 1.</a:t>
            </a:r>
          </a:p>
          <a:p>
            <a:pPr marL="0" indent="0">
              <a:buNone/>
            </a:pPr>
            <a:r>
              <a:rPr lang="en-US" sz="1800" dirty="0" err="1"/>
              <a:t>sFLC</a:t>
            </a:r>
            <a:r>
              <a:rPr lang="en-US" sz="1800" dirty="0"/>
              <a:t> ratio normalized. </a:t>
            </a:r>
            <a:r>
              <a:rPr lang="fr-FR" sz="1800" dirty="0"/>
              <a:t>Clearance </a:t>
            </a:r>
            <a:r>
              <a:rPr lang="fr-FR" sz="1800" dirty="0" err="1"/>
              <a:t>creatinine</a:t>
            </a:r>
            <a:r>
              <a:rPr lang="fr-FR" sz="1800" dirty="0"/>
              <a:t> 45 </a:t>
            </a:r>
            <a:r>
              <a:rPr lang="fr-FR" sz="1800" dirty="0" err="1"/>
              <a:t>mL</a:t>
            </a:r>
            <a:r>
              <a:rPr lang="fr-FR" sz="1800" dirty="0"/>
              <a:t>/min. </a:t>
            </a:r>
            <a:r>
              <a:rPr lang="en-US" sz="1800" dirty="0"/>
              <a:t>Neuropathy persists grade 1. No more local reactions. </a:t>
            </a:r>
          </a:p>
          <a:p>
            <a:pPr marL="0" indent="0">
              <a:buNone/>
            </a:pPr>
            <a:r>
              <a:rPr lang="en-US" sz="1800" dirty="0"/>
              <a:t>The patient underwent ASCT, conditioned HDM 200 mg/m</a:t>
            </a:r>
            <a:r>
              <a:rPr lang="en-US" sz="1800" baseline="30000" dirty="0"/>
              <a:t>2</a:t>
            </a:r>
            <a:r>
              <a:rPr lang="en-US" sz="1800" dirty="0"/>
              <a:t>. One graft was reinjected, and the leftover was cryopreserved. </a:t>
            </a:r>
          </a:p>
        </p:txBody>
      </p:sp>
    </p:spTree>
    <p:extLst>
      <p:ext uri="{BB962C8B-B14F-4D97-AF65-F5344CB8AC3E}">
        <p14:creationId xmlns:p14="http://schemas.microsoft.com/office/powerpoint/2010/main" val="4700975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C3D2E-A229-7B59-C596-AA92D3626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43639-0BF9-C1D7-9E6D-27EF94764A08}"/>
              </a:ext>
            </a:extLst>
          </p:cNvPr>
          <p:cNvSpPr>
            <a:spLocks noGrp="1"/>
          </p:cNvSpPr>
          <p:nvPr>
            <p:ph type="title"/>
          </p:nvPr>
        </p:nvSpPr>
        <p:spPr>
          <a:xfrm>
            <a:off x="838200" y="18255"/>
            <a:ext cx="10740528" cy="1325563"/>
          </a:xfrm>
        </p:spPr>
        <p:txBody>
          <a:bodyPr>
            <a:noAutofit/>
          </a:bodyPr>
          <a:lstStyle/>
          <a:p>
            <a:r>
              <a:rPr lang="en-US" sz="2800" b="1" dirty="0">
                <a:solidFill>
                  <a:schemeClr val="tx2">
                    <a:lumMod val="90000"/>
                    <a:lumOff val="10000"/>
                  </a:schemeClr>
                </a:solidFill>
              </a:rPr>
              <a:t>Case Presentation – Prof </a:t>
            </a:r>
            <a:r>
              <a:rPr lang="en-US" sz="2800" b="1" dirty="0" err="1">
                <a:solidFill>
                  <a:schemeClr val="tx2">
                    <a:lumMod val="90000"/>
                    <a:lumOff val="10000"/>
                  </a:schemeClr>
                </a:solidFill>
              </a:rPr>
              <a:t>Leleu</a:t>
            </a:r>
            <a:r>
              <a:rPr lang="en-US" sz="2800" b="1" dirty="0">
                <a:solidFill>
                  <a:schemeClr val="tx2">
                    <a:lumMod val="90000"/>
                    <a:lumOff val="10000"/>
                  </a:schemeClr>
                </a:solidFill>
              </a:rPr>
              <a:t>: 53-year-old transplant-eligible patient with MM (cont’d)</a:t>
            </a:r>
            <a:endParaRPr lang="en-US" sz="2800" dirty="0"/>
          </a:p>
        </p:txBody>
      </p:sp>
      <p:sp>
        <p:nvSpPr>
          <p:cNvPr id="3" name="Content Placeholder 2">
            <a:extLst>
              <a:ext uri="{FF2B5EF4-FFF2-40B4-BE49-F238E27FC236}">
                <a16:creationId xmlns:a16="http://schemas.microsoft.com/office/drawing/2014/main" id="{1D46C786-8A70-6A7B-482E-11AAFAEEB911}"/>
              </a:ext>
            </a:extLst>
          </p:cNvPr>
          <p:cNvSpPr>
            <a:spLocks noGrp="1"/>
          </p:cNvSpPr>
          <p:nvPr>
            <p:ph idx="1"/>
          </p:nvPr>
        </p:nvSpPr>
        <p:spPr>
          <a:xfrm>
            <a:off x="838199" y="1287163"/>
            <a:ext cx="10740527" cy="4351338"/>
          </a:xfrm>
        </p:spPr>
        <p:txBody>
          <a:bodyPr/>
          <a:lstStyle/>
          <a:p>
            <a:pPr marL="0" indent="0">
              <a:buNone/>
            </a:pPr>
            <a:r>
              <a:rPr lang="en-US" sz="1800" dirty="0"/>
              <a:t>ASCT went smoothly enough. </a:t>
            </a:r>
          </a:p>
          <a:p>
            <a:pPr marL="0" indent="0">
              <a:buNone/>
            </a:pPr>
            <a:r>
              <a:rPr lang="en-US" sz="1800" dirty="0"/>
              <a:t>After ASCT, the patient wished to resume work as it was August and the harvests were to be prepared… A post-transplant treatment was organized with Isa ss cut flat dose 1400 mg and K 56 on a monthly basis + R no </a:t>
            </a:r>
            <a:r>
              <a:rPr lang="en-US" sz="1800" dirty="0" err="1"/>
              <a:t>dexa</a:t>
            </a:r>
            <a:r>
              <a:rPr lang="en-US" sz="1800" dirty="0"/>
              <a:t>. This way, the patient was asked to come only once a month to the outpatient clinic. Tolerance was good, adhesion to treatment was good.</a:t>
            </a:r>
          </a:p>
          <a:p>
            <a:pPr marL="0" indent="0">
              <a:buNone/>
            </a:pPr>
            <a:r>
              <a:rPr lang="en-US" sz="1800" dirty="0"/>
              <a:t>24 months later (3 years from diagnosis).</a:t>
            </a:r>
          </a:p>
          <a:p>
            <a:pPr marL="0" indent="0">
              <a:buNone/>
            </a:pPr>
            <a:r>
              <a:rPr lang="en-US" sz="1800" dirty="0"/>
              <a:t>Clearance creatinine stabilized around 50 mL/min. </a:t>
            </a:r>
            <a:r>
              <a:rPr lang="en-US" sz="1800" dirty="0" err="1"/>
              <a:t>sFLC</a:t>
            </a:r>
            <a:r>
              <a:rPr lang="en-US" sz="1800" dirty="0"/>
              <a:t> ratio normalized. MRD test NGS was run upon patient request and was negative at 10</a:t>
            </a:r>
            <a:r>
              <a:rPr lang="en-US" sz="1800" baseline="30000" dirty="0"/>
              <a:t>-5</a:t>
            </a:r>
            <a:r>
              <a:rPr lang="en-US" sz="1800" dirty="0"/>
              <a:t> and 10</a:t>
            </a:r>
            <a:r>
              <a:rPr lang="en-US" sz="1800" baseline="30000" dirty="0"/>
              <a:t>-6</a:t>
            </a:r>
            <a:r>
              <a:rPr lang="en-US" sz="1800" dirty="0"/>
              <a:t>.</a:t>
            </a:r>
          </a:p>
          <a:p>
            <a:pPr marL="0" indent="0">
              <a:buNone/>
            </a:pPr>
            <a:r>
              <a:rPr lang="en-US" sz="1800" dirty="0"/>
              <a:t>The K was stopped and patient continued on Isa ss cut flat dose 1400 OBI until PD.</a:t>
            </a:r>
          </a:p>
          <a:p>
            <a:pPr marL="0" indent="0">
              <a:buNone/>
            </a:pPr>
            <a:r>
              <a:rPr lang="en-US" sz="1800" dirty="0"/>
              <a:t>At 5 years from ASCT. Same conclusion.</a:t>
            </a:r>
          </a:p>
        </p:txBody>
      </p:sp>
    </p:spTree>
    <p:extLst>
      <p:ext uri="{BB962C8B-B14F-4D97-AF65-F5344CB8AC3E}">
        <p14:creationId xmlns:p14="http://schemas.microsoft.com/office/powerpoint/2010/main" val="26717432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B1249-2CCB-10FD-188F-1D6138B008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E66CCE7-9673-ABB9-9237-B23F03FE0587}"/>
              </a:ext>
            </a:extLst>
          </p:cNvPr>
          <p:cNvPicPr>
            <a:picLocks noChangeAspect="1"/>
          </p:cNvPicPr>
          <p:nvPr/>
        </p:nvPicPr>
        <p:blipFill>
          <a:blip r:embed="rId2"/>
          <a:srcRect/>
          <a:stretch/>
        </p:blipFill>
        <p:spPr>
          <a:xfrm>
            <a:off x="6663813" y="2057400"/>
            <a:ext cx="6731000" cy="952500"/>
          </a:xfrm>
          <a:prstGeom prst="rect">
            <a:avLst/>
          </a:prstGeom>
        </p:spPr>
      </p:pic>
      <p:sp>
        <p:nvSpPr>
          <p:cNvPr id="2" name="Title 1">
            <a:extLst>
              <a:ext uri="{FF2B5EF4-FFF2-40B4-BE49-F238E27FC236}">
                <a16:creationId xmlns:a16="http://schemas.microsoft.com/office/drawing/2014/main" id="{921283EE-F5EE-0C48-9E2F-BE1C8A80AA27}"/>
              </a:ext>
            </a:extLst>
          </p:cNvPr>
          <p:cNvSpPr>
            <a:spLocks noGrp="1"/>
          </p:cNvSpPr>
          <p:nvPr>
            <p:ph type="title"/>
          </p:nvPr>
        </p:nvSpPr>
        <p:spPr/>
        <p:txBody>
          <a:bodyPr/>
          <a:lstStyle/>
          <a:p>
            <a:r>
              <a:rPr lang="en-US" dirty="0"/>
              <a:t>According to current clinical trial data and your personal experience, in which clinical situations, if any, does a </a:t>
            </a:r>
            <a:r>
              <a:rPr lang="en-US" u="sng" dirty="0"/>
              <a:t>difference in efficacy</a:t>
            </a:r>
            <a:r>
              <a:rPr lang="en-US" dirty="0"/>
              <a:t> exist between daratumumab and </a:t>
            </a:r>
            <a:r>
              <a:rPr lang="en-US" dirty="0" err="1"/>
              <a:t>isatuximab</a:t>
            </a:r>
            <a:r>
              <a:rPr lang="en-US" dirty="0"/>
              <a:t>?</a:t>
            </a:r>
          </a:p>
        </p:txBody>
      </p:sp>
      <p:sp>
        <p:nvSpPr>
          <p:cNvPr id="3" name="Text Box 4">
            <a:extLst>
              <a:ext uri="{FF2B5EF4-FFF2-40B4-BE49-F238E27FC236}">
                <a16:creationId xmlns:a16="http://schemas.microsoft.com/office/drawing/2014/main" id="{2539C2E2-89DF-7A15-8C8A-E1B29EE36747}"/>
              </a:ext>
            </a:extLst>
          </p:cNvPr>
          <p:cNvSpPr txBox="1">
            <a:spLocks noChangeArrowheads="1"/>
          </p:cNvSpPr>
          <p:nvPr/>
        </p:nvSpPr>
        <p:spPr bwMode="auto">
          <a:xfrm>
            <a:off x="729808" y="2145215"/>
            <a:ext cx="1344319"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E7244F40-8B24-A66E-4E44-822B68F0B1E1}"/>
              </a:ext>
            </a:extLst>
          </p:cNvPr>
          <p:cNvPicPr>
            <a:picLocks noChangeAspect="1"/>
          </p:cNvPicPr>
          <p:nvPr/>
        </p:nvPicPr>
        <p:blipFill>
          <a:blip r:embed="rId2"/>
          <a:srcRect/>
          <a:stretch/>
        </p:blipFill>
        <p:spPr>
          <a:xfrm>
            <a:off x="2209800" y="2057400"/>
            <a:ext cx="6731000" cy="952500"/>
          </a:xfrm>
          <a:prstGeom prst="rect">
            <a:avLst/>
          </a:prstGeom>
        </p:spPr>
      </p:pic>
      <p:sp>
        <p:nvSpPr>
          <p:cNvPr id="11" name="Text Box 9">
            <a:extLst>
              <a:ext uri="{FF2B5EF4-FFF2-40B4-BE49-F238E27FC236}">
                <a16:creationId xmlns:a16="http://schemas.microsoft.com/office/drawing/2014/main" id="{6279E596-9876-EC38-7A47-1E4A33892619}"/>
              </a:ext>
            </a:extLst>
          </p:cNvPr>
          <p:cNvSpPr txBox="1">
            <a:spLocks noChangeArrowheads="1"/>
          </p:cNvSpPr>
          <p:nvPr/>
        </p:nvSpPr>
        <p:spPr bwMode="auto">
          <a:xfrm>
            <a:off x="11222657" y="21330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20</a:t>
            </a:r>
          </a:p>
        </p:txBody>
      </p:sp>
    </p:spTree>
    <p:extLst>
      <p:ext uri="{BB962C8B-B14F-4D97-AF65-F5344CB8AC3E}">
        <p14:creationId xmlns:p14="http://schemas.microsoft.com/office/powerpoint/2010/main" val="23973677"/>
      </p:ext>
    </p:extLst>
  </p:cSld>
  <p:clrMapOvr>
    <a:masterClrMapping/>
  </p:clrMapOvr>
  <p:transition spd="slow" advClick="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0DA0-EC11-2108-B2A6-73EAAF2A4EF6}"/>
              </a:ext>
            </a:extLst>
          </p:cNvPr>
          <p:cNvSpPr>
            <a:spLocks noGrp="1"/>
          </p:cNvSpPr>
          <p:nvPr>
            <p:ph type="title"/>
          </p:nvPr>
        </p:nvSpPr>
        <p:spPr>
          <a:xfrm>
            <a:off x="912285" y="227013"/>
            <a:ext cx="10572046" cy="1525587"/>
          </a:xfrm>
        </p:spPr>
        <p:txBody>
          <a:bodyPr/>
          <a:lstStyle/>
          <a:p>
            <a:r>
              <a:rPr lang="en-US" dirty="0"/>
              <a:t>Assuming subcutaneous formulations of </a:t>
            </a:r>
            <a:r>
              <a:rPr lang="en-US" dirty="0" err="1"/>
              <a:t>isatuximab</a:t>
            </a:r>
            <a:r>
              <a:rPr lang="en-US" dirty="0"/>
              <a:t> and daratumumab were both FDA approved and available and the efficacy and tolerability were equal, would you prefer one over the other for your patients with MM?</a:t>
            </a:r>
          </a:p>
        </p:txBody>
      </p:sp>
      <p:sp>
        <p:nvSpPr>
          <p:cNvPr id="3" name="Text Box 4">
            <a:extLst>
              <a:ext uri="{FF2B5EF4-FFF2-40B4-BE49-F238E27FC236}">
                <a16:creationId xmlns:a16="http://schemas.microsoft.com/office/drawing/2014/main" id="{8692C3B2-5BA1-1833-2EA5-2A34AF8D3679}"/>
              </a:ext>
            </a:extLst>
          </p:cNvPr>
          <p:cNvSpPr txBox="1">
            <a:spLocks noChangeArrowheads="1"/>
          </p:cNvSpPr>
          <p:nvPr/>
        </p:nvSpPr>
        <p:spPr bwMode="auto">
          <a:xfrm>
            <a:off x="1" y="19928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 preference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7BCC9485-1329-2DC3-0DF6-F735C8E188E9}"/>
              </a:ext>
            </a:extLst>
          </p:cNvPr>
          <p:cNvPicPr>
            <a:picLocks noChangeAspect="1"/>
          </p:cNvPicPr>
          <p:nvPr/>
        </p:nvPicPr>
        <p:blipFill>
          <a:blip r:embed="rId2"/>
          <a:srcRect/>
          <a:stretch/>
        </p:blipFill>
        <p:spPr>
          <a:xfrm>
            <a:off x="4753331" y="1905000"/>
            <a:ext cx="6731000" cy="952500"/>
          </a:xfrm>
          <a:prstGeom prst="rect">
            <a:avLst/>
          </a:prstGeom>
        </p:spPr>
      </p:pic>
      <p:sp>
        <p:nvSpPr>
          <p:cNvPr id="5" name="Text Box 4">
            <a:extLst>
              <a:ext uri="{FF2B5EF4-FFF2-40B4-BE49-F238E27FC236}">
                <a16:creationId xmlns:a16="http://schemas.microsoft.com/office/drawing/2014/main" id="{3B5DFF63-7BB3-0E09-5A55-C20446CF69D6}"/>
              </a:ext>
            </a:extLst>
          </p:cNvPr>
          <p:cNvSpPr txBox="1">
            <a:spLocks noChangeArrowheads="1"/>
          </p:cNvSpPr>
          <p:nvPr/>
        </p:nvSpPr>
        <p:spPr bwMode="auto">
          <a:xfrm>
            <a:off x="0" y="280524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 would prefer Isa</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AA55FCF3-99AF-5F50-9D65-0F48C4A530A5}"/>
              </a:ext>
            </a:extLst>
          </p:cNvPr>
          <p:cNvPicPr>
            <a:picLocks noChangeAspect="1"/>
          </p:cNvPicPr>
          <p:nvPr/>
        </p:nvPicPr>
        <p:blipFill>
          <a:blip r:embed="rId3"/>
          <a:srcRect/>
          <a:stretch/>
        </p:blipFill>
        <p:spPr>
          <a:xfrm>
            <a:off x="4753331" y="2733675"/>
            <a:ext cx="6731000" cy="952500"/>
          </a:xfrm>
          <a:prstGeom prst="rect">
            <a:avLst/>
          </a:prstGeom>
        </p:spPr>
      </p:pic>
      <p:sp>
        <p:nvSpPr>
          <p:cNvPr id="7" name="Text Box 4">
            <a:extLst>
              <a:ext uri="{FF2B5EF4-FFF2-40B4-BE49-F238E27FC236}">
                <a16:creationId xmlns:a16="http://schemas.microsoft.com/office/drawing/2014/main" id="{BE6DD6CF-CD4C-C04E-3B2B-EFECFD48C333}"/>
              </a:ext>
            </a:extLst>
          </p:cNvPr>
          <p:cNvSpPr txBox="1">
            <a:spLocks noChangeArrowheads="1"/>
          </p:cNvSpPr>
          <p:nvPr/>
        </p:nvSpPr>
        <p:spPr bwMode="auto">
          <a:xfrm>
            <a:off x="0" y="363392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 would prefer Dara</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CC56C100-8A91-4E16-04ED-A4AC6D89C9E2}"/>
              </a:ext>
            </a:extLst>
          </p:cNvPr>
          <p:cNvPicPr>
            <a:picLocks noChangeAspect="1"/>
          </p:cNvPicPr>
          <p:nvPr/>
        </p:nvPicPr>
        <p:blipFill>
          <a:blip r:embed="rId4"/>
          <a:srcRect/>
          <a:stretch/>
        </p:blipFill>
        <p:spPr>
          <a:xfrm>
            <a:off x="4753331" y="3562350"/>
            <a:ext cx="6731000" cy="952500"/>
          </a:xfrm>
          <a:prstGeom prst="rect">
            <a:avLst/>
          </a:prstGeom>
        </p:spPr>
      </p:pic>
      <p:sp>
        <p:nvSpPr>
          <p:cNvPr id="9" name="Text Box 4">
            <a:extLst>
              <a:ext uri="{FF2B5EF4-FFF2-40B4-BE49-F238E27FC236}">
                <a16:creationId xmlns:a16="http://schemas.microsoft.com/office/drawing/2014/main" id="{8635B53F-03FE-A0CF-5282-6890C1065DE9}"/>
              </a:ext>
            </a:extLst>
          </p:cNvPr>
          <p:cNvSpPr txBox="1">
            <a:spLocks noChangeArrowheads="1"/>
          </p:cNvSpPr>
          <p:nvPr/>
        </p:nvSpPr>
        <p:spPr bwMode="auto">
          <a:xfrm>
            <a:off x="0" y="446259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 prefer Dara but would consider Isa</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6DF1BEA8-F65A-6D44-E91F-AAC7F8523D0C}"/>
              </a:ext>
            </a:extLst>
          </p:cNvPr>
          <p:cNvPicPr>
            <a:picLocks noChangeAspect="1"/>
          </p:cNvPicPr>
          <p:nvPr/>
        </p:nvPicPr>
        <p:blipFill>
          <a:blip r:embed="rId5"/>
          <a:srcRect/>
          <a:stretch/>
        </p:blipFill>
        <p:spPr>
          <a:xfrm>
            <a:off x="4753331" y="4391025"/>
            <a:ext cx="6731000" cy="952500"/>
          </a:xfrm>
          <a:prstGeom prst="rect">
            <a:avLst/>
          </a:prstGeom>
        </p:spPr>
      </p:pic>
      <p:sp>
        <p:nvSpPr>
          <p:cNvPr id="11" name="Text Box 4">
            <a:extLst>
              <a:ext uri="{FF2B5EF4-FFF2-40B4-BE49-F238E27FC236}">
                <a16:creationId xmlns:a16="http://schemas.microsoft.com/office/drawing/2014/main" id="{56665CBE-D5FD-4733-C0AB-0E7182FC9D89}"/>
              </a:ext>
            </a:extLst>
          </p:cNvPr>
          <p:cNvSpPr txBox="1">
            <a:spLocks noChangeArrowheads="1"/>
          </p:cNvSpPr>
          <p:nvPr/>
        </p:nvSpPr>
        <p:spPr bwMode="auto">
          <a:xfrm>
            <a:off x="0" y="52912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Will consider Isa for 1q+ patients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2" name="Picture 11">
            <a:extLst>
              <a:ext uri="{FF2B5EF4-FFF2-40B4-BE49-F238E27FC236}">
                <a16:creationId xmlns:a16="http://schemas.microsoft.com/office/drawing/2014/main" id="{64FE8F26-E523-D8C2-0BC9-C95B384635D9}"/>
              </a:ext>
            </a:extLst>
          </p:cNvPr>
          <p:cNvPicPr>
            <a:picLocks noChangeAspect="1"/>
          </p:cNvPicPr>
          <p:nvPr/>
        </p:nvPicPr>
        <p:blipFill>
          <a:blip r:embed="rId6"/>
          <a:srcRect/>
          <a:stretch/>
        </p:blipFill>
        <p:spPr>
          <a:xfrm>
            <a:off x="4753331" y="5219700"/>
            <a:ext cx="6731000" cy="952500"/>
          </a:xfrm>
          <a:prstGeom prst="rect">
            <a:avLst/>
          </a:prstGeom>
        </p:spPr>
      </p:pic>
      <p:sp>
        <p:nvSpPr>
          <p:cNvPr id="13" name="Text Box 9">
            <a:extLst>
              <a:ext uri="{FF2B5EF4-FFF2-40B4-BE49-F238E27FC236}">
                <a16:creationId xmlns:a16="http://schemas.microsoft.com/office/drawing/2014/main" id="{11DEF675-4CC9-4F9B-964D-5A8BCB747523}"/>
              </a:ext>
            </a:extLst>
          </p:cNvPr>
          <p:cNvSpPr txBox="1">
            <a:spLocks noChangeArrowheads="1"/>
          </p:cNvSpPr>
          <p:nvPr/>
        </p:nvSpPr>
        <p:spPr bwMode="auto">
          <a:xfrm>
            <a:off x="10112731" y="198601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sp>
        <p:nvSpPr>
          <p:cNvPr id="14" name="Text Box 9">
            <a:extLst>
              <a:ext uri="{FF2B5EF4-FFF2-40B4-BE49-F238E27FC236}">
                <a16:creationId xmlns:a16="http://schemas.microsoft.com/office/drawing/2014/main" id="{C3CAC10B-F7B7-5023-9237-4ED1E25127FE}"/>
              </a:ext>
            </a:extLst>
          </p:cNvPr>
          <p:cNvSpPr txBox="1">
            <a:spLocks noChangeArrowheads="1"/>
          </p:cNvSpPr>
          <p:nvPr/>
        </p:nvSpPr>
        <p:spPr bwMode="auto">
          <a:xfrm>
            <a:off x="6629400" y="281155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15" name="Text Box 9">
            <a:extLst>
              <a:ext uri="{FF2B5EF4-FFF2-40B4-BE49-F238E27FC236}">
                <a16:creationId xmlns:a16="http://schemas.microsoft.com/office/drawing/2014/main" id="{26F4DB52-3474-DA81-0ACE-94CE551D7918}"/>
              </a:ext>
            </a:extLst>
          </p:cNvPr>
          <p:cNvSpPr txBox="1">
            <a:spLocks noChangeArrowheads="1"/>
          </p:cNvSpPr>
          <p:nvPr/>
        </p:nvSpPr>
        <p:spPr bwMode="auto">
          <a:xfrm>
            <a:off x="5736869" y="363709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16" name="Text Box 9">
            <a:extLst>
              <a:ext uri="{FF2B5EF4-FFF2-40B4-BE49-F238E27FC236}">
                <a16:creationId xmlns:a16="http://schemas.microsoft.com/office/drawing/2014/main" id="{8B443827-5D14-4C1A-165F-95148EF00051}"/>
              </a:ext>
            </a:extLst>
          </p:cNvPr>
          <p:cNvSpPr txBox="1">
            <a:spLocks noChangeArrowheads="1"/>
          </p:cNvSpPr>
          <p:nvPr/>
        </p:nvSpPr>
        <p:spPr bwMode="auto">
          <a:xfrm>
            <a:off x="5257800" y="446263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7" name="Text Box 9">
            <a:extLst>
              <a:ext uri="{FF2B5EF4-FFF2-40B4-BE49-F238E27FC236}">
                <a16:creationId xmlns:a16="http://schemas.microsoft.com/office/drawing/2014/main" id="{941FF314-95B0-3247-CB4D-1AEB48CF7BA1}"/>
              </a:ext>
            </a:extLst>
          </p:cNvPr>
          <p:cNvSpPr txBox="1">
            <a:spLocks noChangeArrowheads="1"/>
          </p:cNvSpPr>
          <p:nvPr/>
        </p:nvSpPr>
        <p:spPr bwMode="auto">
          <a:xfrm>
            <a:off x="5257800" y="528817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3459716456"/>
      </p:ext>
    </p:extLst>
  </p:cSld>
  <p:clrMapOvr>
    <a:masterClrMapping/>
  </p:clrMapOvr>
  <p:transition spd="slow" advClick="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85C04-0417-C0B0-5669-DD697EB66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E32EF-9609-5A90-4D4C-256A285C16F0}"/>
              </a:ext>
            </a:extLst>
          </p:cNvPr>
          <p:cNvSpPr>
            <a:spLocks noGrp="1"/>
          </p:cNvSpPr>
          <p:nvPr>
            <p:ph type="title"/>
          </p:nvPr>
        </p:nvSpPr>
        <p:spPr>
          <a:xfrm>
            <a:off x="912285" y="227013"/>
            <a:ext cx="10572046" cy="1525587"/>
          </a:xfrm>
        </p:spPr>
        <p:txBody>
          <a:bodyPr/>
          <a:lstStyle/>
          <a:p>
            <a:r>
              <a:rPr lang="en-US" dirty="0"/>
              <a:t>Based on current clinical trial data and your personal experience, do you believe that patients will prefer the on-body delivery system for subcutaneous </a:t>
            </a:r>
            <a:r>
              <a:rPr lang="en-US" dirty="0" err="1"/>
              <a:t>isatuximab</a:t>
            </a:r>
            <a:r>
              <a:rPr lang="en-US" dirty="0"/>
              <a:t> to the administration method of subcutaneous daratumumab?</a:t>
            </a:r>
          </a:p>
        </p:txBody>
      </p:sp>
      <p:sp>
        <p:nvSpPr>
          <p:cNvPr id="3" name="Text Box 4">
            <a:extLst>
              <a:ext uri="{FF2B5EF4-FFF2-40B4-BE49-F238E27FC236}">
                <a16:creationId xmlns:a16="http://schemas.microsoft.com/office/drawing/2014/main" id="{A3E4BF9C-F6A3-6078-5B6C-96208E2D4310}"/>
              </a:ext>
            </a:extLst>
          </p:cNvPr>
          <p:cNvSpPr txBox="1">
            <a:spLocks noChangeArrowheads="1"/>
          </p:cNvSpPr>
          <p:nvPr/>
        </p:nvSpPr>
        <p:spPr bwMode="auto">
          <a:xfrm>
            <a:off x="1" y="21452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959BC610-8136-E220-205A-78C8AF91C6DD}"/>
              </a:ext>
            </a:extLst>
          </p:cNvPr>
          <p:cNvPicPr>
            <a:picLocks noChangeAspect="1"/>
          </p:cNvPicPr>
          <p:nvPr/>
        </p:nvPicPr>
        <p:blipFill>
          <a:blip r:embed="rId3"/>
          <a:srcRect/>
          <a:stretch/>
        </p:blipFill>
        <p:spPr>
          <a:xfrm>
            <a:off x="4753331" y="2057400"/>
            <a:ext cx="6731000" cy="952500"/>
          </a:xfrm>
          <a:prstGeom prst="rect">
            <a:avLst/>
          </a:prstGeom>
        </p:spPr>
      </p:pic>
      <p:sp>
        <p:nvSpPr>
          <p:cNvPr id="5" name="Text Box 4">
            <a:extLst>
              <a:ext uri="{FF2B5EF4-FFF2-40B4-BE49-F238E27FC236}">
                <a16:creationId xmlns:a16="http://schemas.microsoft.com/office/drawing/2014/main" id="{A61337FE-040F-6609-3176-1CDF6621EEDD}"/>
              </a:ext>
            </a:extLst>
          </p:cNvPr>
          <p:cNvSpPr txBox="1">
            <a:spLocks noChangeArrowheads="1"/>
          </p:cNvSpPr>
          <p:nvPr/>
        </p:nvSpPr>
        <p:spPr bwMode="auto">
          <a:xfrm>
            <a:off x="0" y="31322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4248909F-6EDB-6D55-D2CF-EF7C44503BC0}"/>
              </a:ext>
            </a:extLst>
          </p:cNvPr>
          <p:cNvPicPr>
            <a:picLocks noChangeAspect="1"/>
          </p:cNvPicPr>
          <p:nvPr/>
        </p:nvPicPr>
        <p:blipFill>
          <a:blip r:embed="rId4"/>
          <a:srcRect/>
          <a:stretch/>
        </p:blipFill>
        <p:spPr>
          <a:xfrm>
            <a:off x="4753331" y="3060700"/>
            <a:ext cx="6731000" cy="952500"/>
          </a:xfrm>
          <a:prstGeom prst="rect">
            <a:avLst/>
          </a:prstGeom>
        </p:spPr>
      </p:pic>
      <p:sp>
        <p:nvSpPr>
          <p:cNvPr id="7" name="Text Box 4">
            <a:extLst>
              <a:ext uri="{FF2B5EF4-FFF2-40B4-BE49-F238E27FC236}">
                <a16:creationId xmlns:a16="http://schemas.microsoft.com/office/drawing/2014/main" id="{5F6468FF-801C-ADE8-1287-A7A8C7ACFA01}"/>
              </a:ext>
            </a:extLst>
          </p:cNvPr>
          <p:cNvSpPr txBox="1">
            <a:spLocks noChangeArrowheads="1"/>
          </p:cNvSpPr>
          <p:nvPr/>
        </p:nvSpPr>
        <p:spPr bwMode="auto">
          <a:xfrm>
            <a:off x="0" y="41355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There are not enough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available data at this time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542A674A-77E2-9BF9-9ABD-A5AA9DB6C997}"/>
              </a:ext>
            </a:extLst>
          </p:cNvPr>
          <p:cNvPicPr>
            <a:picLocks noChangeAspect="1"/>
          </p:cNvPicPr>
          <p:nvPr/>
        </p:nvPicPr>
        <p:blipFill>
          <a:blip r:embed="rId5"/>
          <a:srcRect/>
          <a:stretch/>
        </p:blipFill>
        <p:spPr>
          <a:xfrm>
            <a:off x="4753331" y="4064000"/>
            <a:ext cx="6731000" cy="952500"/>
          </a:xfrm>
          <a:prstGeom prst="rect">
            <a:avLst/>
          </a:prstGeom>
        </p:spPr>
      </p:pic>
      <p:sp>
        <p:nvSpPr>
          <p:cNvPr id="11" name="Text Box 9">
            <a:extLst>
              <a:ext uri="{FF2B5EF4-FFF2-40B4-BE49-F238E27FC236}">
                <a16:creationId xmlns:a16="http://schemas.microsoft.com/office/drawing/2014/main" id="{871A9DEC-1019-B27E-0C5D-6BFDF51A813F}"/>
              </a:ext>
            </a:extLst>
          </p:cNvPr>
          <p:cNvSpPr txBox="1">
            <a:spLocks noChangeArrowheads="1"/>
          </p:cNvSpPr>
          <p:nvPr/>
        </p:nvSpPr>
        <p:spPr bwMode="auto">
          <a:xfrm>
            <a:off x="7924800" y="21330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12" name="Text Box 9">
            <a:extLst>
              <a:ext uri="{FF2B5EF4-FFF2-40B4-BE49-F238E27FC236}">
                <a16:creationId xmlns:a16="http://schemas.microsoft.com/office/drawing/2014/main" id="{FA65B122-A73A-DB29-7265-1B657307BB98}"/>
              </a:ext>
            </a:extLst>
          </p:cNvPr>
          <p:cNvSpPr txBox="1">
            <a:spLocks noChangeArrowheads="1"/>
          </p:cNvSpPr>
          <p:nvPr/>
        </p:nvSpPr>
        <p:spPr bwMode="auto">
          <a:xfrm>
            <a:off x="7445731" y="31382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13" name="Text Box 9">
            <a:extLst>
              <a:ext uri="{FF2B5EF4-FFF2-40B4-BE49-F238E27FC236}">
                <a16:creationId xmlns:a16="http://schemas.microsoft.com/office/drawing/2014/main" id="{2D4F2480-FAB8-D97F-57A8-B89568DE9B24}"/>
              </a:ext>
            </a:extLst>
          </p:cNvPr>
          <p:cNvSpPr txBox="1">
            <a:spLocks noChangeArrowheads="1"/>
          </p:cNvSpPr>
          <p:nvPr/>
        </p:nvSpPr>
        <p:spPr bwMode="auto">
          <a:xfrm>
            <a:off x="7924800" y="41434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Tree>
    <p:extLst>
      <p:ext uri="{BB962C8B-B14F-4D97-AF65-F5344CB8AC3E}">
        <p14:creationId xmlns:p14="http://schemas.microsoft.com/office/powerpoint/2010/main" val="1355489433"/>
      </p:ext>
    </p:extLst>
  </p:cSld>
  <p:clrMapOvr>
    <a:masterClrMapping/>
  </p:clrMapOvr>
  <p:transition spd="slow" advClick="0"/>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A72A6D-13E8-0674-1A4D-1CF4A0D9FDE7}"/>
              </a:ext>
            </a:extLst>
          </p:cNvPr>
          <p:cNvPicPr>
            <a:picLocks noChangeAspect="1"/>
          </p:cNvPicPr>
          <p:nvPr/>
        </p:nvPicPr>
        <p:blipFill>
          <a:blip r:embed="rId2"/>
          <a:stretch>
            <a:fillRect/>
          </a:stretch>
        </p:blipFill>
        <p:spPr>
          <a:xfrm>
            <a:off x="4751738" y="736900"/>
            <a:ext cx="6956970" cy="2391825"/>
          </a:xfrm>
          <a:prstGeom prst="rect">
            <a:avLst/>
          </a:prstGeom>
        </p:spPr>
      </p:pic>
      <p:sp>
        <p:nvSpPr>
          <p:cNvPr id="3" name="Title 1">
            <a:extLst>
              <a:ext uri="{FF2B5EF4-FFF2-40B4-BE49-F238E27FC236}">
                <a16:creationId xmlns:a16="http://schemas.microsoft.com/office/drawing/2014/main" id="{9643938C-5752-9BA7-ED4F-A456C5DCA6F6}"/>
              </a:ext>
            </a:extLst>
          </p:cNvPr>
          <p:cNvSpPr txBox="1">
            <a:spLocks/>
          </p:cNvSpPr>
          <p:nvPr/>
        </p:nvSpPr>
        <p:spPr>
          <a:xfrm>
            <a:off x="283029" y="18256"/>
            <a:ext cx="11425679" cy="10452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Subcutaneous Isatuximab for Relapsed Myeloma: IRAKLIA</a:t>
            </a:r>
          </a:p>
        </p:txBody>
      </p:sp>
      <p:pic>
        <p:nvPicPr>
          <p:cNvPr id="4" name="Picture 3">
            <a:extLst>
              <a:ext uri="{FF2B5EF4-FFF2-40B4-BE49-F238E27FC236}">
                <a16:creationId xmlns:a16="http://schemas.microsoft.com/office/drawing/2014/main" id="{33738F5A-4217-4D84-47D1-7221A3BCA1B0}"/>
              </a:ext>
            </a:extLst>
          </p:cNvPr>
          <p:cNvPicPr>
            <a:picLocks noChangeAspect="1"/>
          </p:cNvPicPr>
          <p:nvPr/>
        </p:nvPicPr>
        <p:blipFill>
          <a:blip r:embed="rId3"/>
          <a:stretch>
            <a:fillRect/>
          </a:stretch>
        </p:blipFill>
        <p:spPr>
          <a:xfrm>
            <a:off x="4751739" y="3276174"/>
            <a:ext cx="6956969" cy="2562689"/>
          </a:xfrm>
          <a:prstGeom prst="rect">
            <a:avLst/>
          </a:prstGeom>
        </p:spPr>
      </p:pic>
      <p:sp>
        <p:nvSpPr>
          <p:cNvPr id="6" name="TextBox 5">
            <a:extLst>
              <a:ext uri="{FF2B5EF4-FFF2-40B4-BE49-F238E27FC236}">
                <a16:creationId xmlns:a16="http://schemas.microsoft.com/office/drawing/2014/main" id="{21B460BB-6BDD-53EF-5F8C-434F38AA3EED}"/>
              </a:ext>
            </a:extLst>
          </p:cNvPr>
          <p:cNvSpPr txBox="1"/>
          <p:nvPr/>
        </p:nvSpPr>
        <p:spPr>
          <a:xfrm>
            <a:off x="483292" y="617126"/>
            <a:ext cx="4268446"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Phase III study of IV Isa-Pd vs SC Isa-Pd for pts with RRMM and ≥1 prior line of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IV Isa 10 mg/kg D1, 8, 15, and 22 with C1; D1, 15 with C2+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SC Isa 1400 mg flat dose using the same dosing schedule as 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SC Isa delivered using an on-body delivery injector (OBI)</a:t>
            </a:r>
          </a:p>
        </p:txBody>
      </p:sp>
      <p:pic>
        <p:nvPicPr>
          <p:cNvPr id="7" name="Picture 6">
            <a:extLst>
              <a:ext uri="{FF2B5EF4-FFF2-40B4-BE49-F238E27FC236}">
                <a16:creationId xmlns:a16="http://schemas.microsoft.com/office/drawing/2014/main" id="{F7413238-52DF-5B8B-6ABF-79CE7C8D9F56}"/>
              </a:ext>
            </a:extLst>
          </p:cNvPr>
          <p:cNvPicPr>
            <a:picLocks noChangeAspect="1"/>
          </p:cNvPicPr>
          <p:nvPr/>
        </p:nvPicPr>
        <p:blipFill>
          <a:blip r:embed="rId4"/>
          <a:srcRect t="23246"/>
          <a:stretch/>
        </p:blipFill>
        <p:spPr>
          <a:xfrm>
            <a:off x="1255869" y="3364168"/>
            <a:ext cx="2532359" cy="2913483"/>
          </a:xfrm>
          <a:prstGeom prst="rect">
            <a:avLst/>
          </a:prstGeom>
          <a:ln w="25400">
            <a:solidFill>
              <a:srgbClr val="008764"/>
            </a:solidFill>
          </a:ln>
        </p:spPr>
      </p:pic>
      <p:sp>
        <p:nvSpPr>
          <p:cNvPr id="9" name="TextBox 8">
            <a:extLst>
              <a:ext uri="{FF2B5EF4-FFF2-40B4-BE49-F238E27FC236}">
                <a16:creationId xmlns:a16="http://schemas.microsoft.com/office/drawing/2014/main" id="{7EF08D63-42F4-7053-0571-71D9FB870868}"/>
              </a:ext>
            </a:extLst>
          </p:cNvPr>
          <p:cNvSpPr txBox="1"/>
          <p:nvPr/>
        </p:nvSpPr>
        <p:spPr>
          <a:xfrm>
            <a:off x="4876800" y="5954486"/>
            <a:ext cx="6716486"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Infusion Reactions (SC vs IV): 1.5% vs 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≥Grade 3 neutropenia (SC vs IV): 84.7% vs 74.3%</a:t>
            </a:r>
          </a:p>
        </p:txBody>
      </p:sp>
      <p:sp>
        <p:nvSpPr>
          <p:cNvPr id="5" name="Text Box 4">
            <a:extLst>
              <a:ext uri="{FF2B5EF4-FFF2-40B4-BE49-F238E27FC236}">
                <a16:creationId xmlns:a16="http://schemas.microsoft.com/office/drawing/2014/main" id="{61A3FF3F-DFE6-FA79-A855-36BFA415A801}"/>
              </a:ext>
            </a:extLst>
          </p:cNvPr>
          <p:cNvSpPr txBox="1">
            <a:spLocks noChangeArrowheads="1"/>
          </p:cNvSpPr>
          <p:nvPr/>
        </p:nvSpPr>
        <p:spPr bwMode="auto">
          <a:xfrm>
            <a:off x="105550" y="6598668"/>
            <a:ext cx="4319588" cy="133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1pPr>
            <a:lvl2pPr marL="742950" indent="-28575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2pPr>
            <a:lvl3pPr marL="11430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3pPr>
            <a:lvl4pPr marL="16002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4pPr>
            <a:lvl5pPr marL="20574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000" b="1" i="0" u="none" strike="noStrike" kern="1200" cap="none" spc="0" normalizeH="0" baseline="0" noProof="0" dirty="0">
                <a:ln>
                  <a:noFill/>
                </a:ln>
                <a:solidFill>
                  <a:srgbClr val="000000"/>
                </a:solidFill>
                <a:effectLst/>
                <a:uLnTx/>
                <a:uFillTx/>
                <a:latin typeface="Arial" panose="020B0604020202020204"/>
                <a:ea typeface="msgothic"/>
                <a:cs typeface="msgothic"/>
              </a:rPr>
              <a:t>Ailawadhi S et al. J Clin Oncol 2025; Leleu X et al EHA 2025.</a:t>
            </a:r>
          </a:p>
        </p:txBody>
      </p:sp>
      <p:sp>
        <p:nvSpPr>
          <p:cNvPr id="8" name="TextBox 7">
            <a:extLst>
              <a:ext uri="{FF2B5EF4-FFF2-40B4-BE49-F238E27FC236}">
                <a16:creationId xmlns:a16="http://schemas.microsoft.com/office/drawing/2014/main" id="{BCB90BA8-2425-70C8-F423-BC706815CB27}"/>
              </a:ext>
            </a:extLst>
          </p:cNvPr>
          <p:cNvSpPr txBox="1"/>
          <p:nvPr/>
        </p:nvSpPr>
        <p:spPr>
          <a:xfrm>
            <a:off x="9204396" y="6530597"/>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593478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92146-3E1D-AE05-682D-FBA8F2229EF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D450804-B12C-C770-E851-58E0B7590D47}"/>
              </a:ext>
            </a:extLst>
          </p:cNvPr>
          <p:cNvSpPr/>
          <p:nvPr/>
        </p:nvSpPr>
        <p:spPr bwMode="auto">
          <a:xfrm>
            <a:off x="659396" y="4941168"/>
            <a:ext cx="10837204"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2C6E46A-7A67-80C1-E751-8DD8374C85CB}"/>
              </a:ext>
            </a:extLst>
          </p:cNvPr>
          <p:cNvSpPr>
            <a:spLocks noGrp="1"/>
          </p:cNvSpPr>
          <p:nvPr>
            <p:ph type="title"/>
          </p:nvPr>
        </p:nvSpPr>
        <p:spPr>
          <a:xfrm>
            <a:off x="1919536" y="0"/>
            <a:ext cx="8424936" cy="1268760"/>
          </a:xfrm>
        </p:spPr>
        <p:txBody>
          <a:bodyPr>
            <a:normAutofit/>
          </a:bodyPr>
          <a:lstStyle/>
          <a:p>
            <a:r>
              <a:rPr lang="en-US" dirty="0">
                <a:solidFill>
                  <a:srgbClr val="0432FF"/>
                </a:solidFill>
              </a:rPr>
              <a:t>Selection of First-Line Therapy and Maintenance Treatment for Patients with Multiple Myeloma</a:t>
            </a:r>
            <a:endParaRPr lang="en-US" sz="2800" dirty="0">
              <a:solidFill>
                <a:srgbClr val="0432FF"/>
              </a:solidFill>
            </a:endParaRPr>
          </a:p>
        </p:txBody>
      </p:sp>
      <p:sp>
        <p:nvSpPr>
          <p:cNvPr id="6" name="Content Placeholder 5">
            <a:extLst>
              <a:ext uri="{FF2B5EF4-FFF2-40B4-BE49-F238E27FC236}">
                <a16:creationId xmlns:a16="http://schemas.microsoft.com/office/drawing/2014/main" id="{BDF386E8-4C1F-5040-4672-A54CEC99EC02}"/>
              </a:ext>
            </a:extLst>
          </p:cNvPr>
          <p:cNvSpPr>
            <a:spLocks noGrp="1"/>
          </p:cNvSpPr>
          <p:nvPr>
            <p:ph idx="1"/>
          </p:nvPr>
        </p:nvSpPr>
        <p:spPr>
          <a:xfrm>
            <a:off x="983432" y="1700808"/>
            <a:ext cx="10225136" cy="4727456"/>
          </a:xfrm>
        </p:spPr>
        <p:txBody>
          <a:bodyPr/>
          <a:lstStyle/>
          <a:p>
            <a:pPr marL="98425" indent="0">
              <a:lnSpc>
                <a:spcPct val="100000"/>
              </a:lnSpc>
              <a:spcBef>
                <a:spcPts val="1800"/>
              </a:spcBef>
              <a:spcAft>
                <a:spcPts val="0"/>
              </a:spcAft>
              <a:buNone/>
            </a:pPr>
            <a:r>
              <a:rPr lang="en-US" sz="2800" dirty="0">
                <a:solidFill>
                  <a:schemeClr val="accent2"/>
                </a:solidFill>
              </a:rPr>
              <a:t>Introduction: </a:t>
            </a:r>
            <a:r>
              <a:rPr lang="en-US" sz="2800" dirty="0">
                <a:solidFill>
                  <a:schemeClr val="tx2"/>
                </a:solidFill>
              </a:rPr>
              <a:t>Myeloma Time Capsule </a:t>
            </a:r>
          </a:p>
          <a:p>
            <a:pPr marL="98425" indent="0">
              <a:lnSpc>
                <a:spcPct val="100000"/>
              </a:lnSpc>
              <a:spcBef>
                <a:spcPts val="1800"/>
              </a:spcBef>
              <a:spcAft>
                <a:spcPts val="0"/>
              </a:spcAft>
              <a:buNone/>
            </a:pPr>
            <a:r>
              <a:rPr lang="en-US" sz="2800" dirty="0">
                <a:solidFill>
                  <a:schemeClr val="accent2"/>
                </a:solidFill>
              </a:rPr>
              <a:t>Module 1: </a:t>
            </a:r>
            <a:r>
              <a:rPr lang="en-US" sz="2800" dirty="0">
                <a:solidFill>
                  <a:schemeClr val="tx1"/>
                </a:solidFill>
              </a:rPr>
              <a:t>Smoldering Myeloma</a:t>
            </a:r>
          </a:p>
          <a:p>
            <a:pPr marL="98425" indent="0">
              <a:lnSpc>
                <a:spcPct val="100000"/>
              </a:lnSpc>
              <a:spcBef>
                <a:spcPts val="1800"/>
              </a:spcBef>
              <a:spcAft>
                <a:spcPts val="0"/>
              </a:spcAft>
              <a:buNone/>
            </a:pPr>
            <a:r>
              <a:rPr lang="en-US" sz="2800" dirty="0">
                <a:solidFill>
                  <a:schemeClr val="accent2"/>
                </a:solidFill>
              </a:rPr>
              <a:t>Module 2: </a:t>
            </a:r>
            <a:r>
              <a:rPr lang="en-US" sz="2800" dirty="0">
                <a:solidFill>
                  <a:schemeClr val="tx1"/>
                </a:solidFill>
              </a:rPr>
              <a:t>Autologous Stem Cell Transplant (ASCT) Eligible</a:t>
            </a:r>
          </a:p>
          <a:p>
            <a:pPr marL="98425" indent="0">
              <a:lnSpc>
                <a:spcPct val="100000"/>
              </a:lnSpc>
              <a:spcBef>
                <a:spcPts val="1800"/>
              </a:spcBef>
              <a:spcAft>
                <a:spcPts val="0"/>
              </a:spcAft>
              <a:buNone/>
            </a:pPr>
            <a:r>
              <a:rPr lang="en-US" sz="2800" dirty="0">
                <a:solidFill>
                  <a:schemeClr val="accent2"/>
                </a:solidFill>
              </a:rPr>
              <a:t>Module 3: </a:t>
            </a:r>
            <a:r>
              <a:rPr lang="en-US" sz="2800" dirty="0">
                <a:solidFill>
                  <a:schemeClr val="tx1"/>
                </a:solidFill>
              </a:rPr>
              <a:t>ASCT Ineligible </a:t>
            </a:r>
          </a:p>
          <a:p>
            <a:pPr marL="98425" indent="0">
              <a:lnSpc>
                <a:spcPct val="100000"/>
              </a:lnSpc>
              <a:spcBef>
                <a:spcPts val="1800"/>
              </a:spcBef>
              <a:spcAft>
                <a:spcPts val="0"/>
              </a:spcAft>
              <a:buNone/>
            </a:pPr>
            <a:r>
              <a:rPr lang="en-US" sz="2800" dirty="0">
                <a:solidFill>
                  <a:schemeClr val="accent2"/>
                </a:solidFill>
              </a:rPr>
              <a:t>Module 4: </a:t>
            </a:r>
            <a:r>
              <a:rPr lang="en-US" sz="2800" dirty="0">
                <a:solidFill>
                  <a:schemeClr val="tx1"/>
                </a:solidFill>
              </a:rPr>
              <a:t>Subcutaneous Anti-CD38 Antibodies</a:t>
            </a:r>
          </a:p>
          <a:p>
            <a:pPr marL="98425" indent="0">
              <a:lnSpc>
                <a:spcPct val="100000"/>
              </a:lnSpc>
              <a:spcBef>
                <a:spcPts val="1800"/>
              </a:spcBef>
              <a:spcAft>
                <a:spcPts val="0"/>
              </a:spcAft>
              <a:buNone/>
            </a:pPr>
            <a:r>
              <a:rPr lang="en-US" sz="2800" dirty="0">
                <a:solidFill>
                  <a:schemeClr val="bg1"/>
                </a:solidFill>
              </a:rPr>
              <a:t>Module 5: Special Considerations</a:t>
            </a:r>
          </a:p>
          <a:p>
            <a:pPr marL="98425" indent="0">
              <a:lnSpc>
                <a:spcPct val="100000"/>
              </a:lnSpc>
              <a:spcBef>
                <a:spcPts val="18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4274711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D9F33-74EB-C45A-16B2-F476B77E4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BBD6A-2E89-9D79-D9A9-D7DD87223998}"/>
              </a:ext>
            </a:extLst>
          </p:cNvPr>
          <p:cNvSpPr>
            <a:spLocks noGrp="1"/>
          </p:cNvSpPr>
          <p:nvPr>
            <p:ph type="title"/>
          </p:nvPr>
        </p:nvSpPr>
        <p:spPr>
          <a:xfrm>
            <a:off x="250468" y="1"/>
            <a:ext cx="11832869" cy="706544"/>
          </a:xfrm>
        </p:spPr>
        <p:txBody>
          <a:bodyPr/>
          <a:lstStyle/>
          <a:p>
            <a:r>
              <a:rPr lang="en-US" sz="1800" dirty="0"/>
              <a:t>Regulatory and reimbursement issues aside, what is your preferred initial regimen for an </a:t>
            </a:r>
            <a:r>
              <a:rPr lang="en-US" sz="1800" u="sng" dirty="0"/>
              <a:t>80-year-old</a:t>
            </a:r>
            <a:r>
              <a:rPr lang="en-US" sz="1800" dirty="0"/>
              <a:t> patient with </a:t>
            </a:r>
            <a:r>
              <a:rPr lang="en-US" sz="1800" u="sng" dirty="0"/>
              <a:t>standard-risk MM</a:t>
            </a:r>
            <a:r>
              <a:rPr lang="en-US" sz="1800" dirty="0"/>
              <a:t> who is </a:t>
            </a:r>
            <a:r>
              <a:rPr lang="en-US" sz="1800" u="sng" dirty="0"/>
              <a:t>transplant ineligible</a:t>
            </a:r>
            <a:r>
              <a:rPr lang="en-US" sz="1800" dirty="0"/>
              <a:t> with </a:t>
            </a:r>
            <a:r>
              <a:rPr lang="en-US" sz="1800" u="sng" dirty="0"/>
              <a:t>new-onset renal failure not requiring dialysis</a:t>
            </a:r>
            <a:r>
              <a:rPr lang="en-US" sz="1800" dirty="0"/>
              <a:t>?</a:t>
            </a:r>
          </a:p>
        </p:txBody>
      </p:sp>
      <p:sp>
        <p:nvSpPr>
          <p:cNvPr id="12" name="Title 1">
            <a:extLst>
              <a:ext uri="{FF2B5EF4-FFF2-40B4-BE49-F238E27FC236}">
                <a16:creationId xmlns:a16="http://schemas.microsoft.com/office/drawing/2014/main" id="{6CDF8566-F830-FA81-3FAB-CBD204CC8FA9}"/>
              </a:ext>
            </a:extLst>
          </p:cNvPr>
          <p:cNvSpPr txBox="1">
            <a:spLocks/>
          </p:cNvSpPr>
          <p:nvPr/>
        </p:nvSpPr>
        <p:spPr bwMode="auto">
          <a:xfrm>
            <a:off x="250469" y="3359120"/>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8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induction treatment?</a:t>
            </a:r>
          </a:p>
        </p:txBody>
      </p:sp>
      <p:sp>
        <p:nvSpPr>
          <p:cNvPr id="48" name="Text Box 4">
            <a:extLst>
              <a:ext uri="{FF2B5EF4-FFF2-40B4-BE49-F238E27FC236}">
                <a16:creationId xmlns:a16="http://schemas.microsoft.com/office/drawing/2014/main" id="{86D48AF6-1FFD-D2AF-CFEC-8B4B82912786}"/>
              </a:ext>
            </a:extLst>
          </p:cNvPr>
          <p:cNvSpPr txBox="1">
            <a:spLocks noChangeArrowheads="1"/>
          </p:cNvSpPr>
          <p:nvPr/>
        </p:nvSpPr>
        <p:spPr bwMode="auto">
          <a:xfrm>
            <a:off x="1" y="386244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9D7A6D9A-D45E-43A8-DC4C-9CBE84F9EDC4}"/>
              </a:ext>
            </a:extLst>
          </p:cNvPr>
          <p:cNvPicPr>
            <a:picLocks noChangeAspect="1"/>
          </p:cNvPicPr>
          <p:nvPr/>
        </p:nvPicPr>
        <p:blipFill>
          <a:blip r:embed="rId2"/>
          <a:srcRect/>
          <a:stretch/>
        </p:blipFill>
        <p:spPr>
          <a:xfrm>
            <a:off x="4753331" y="3774633"/>
            <a:ext cx="6731000" cy="952500"/>
          </a:xfrm>
          <a:prstGeom prst="rect">
            <a:avLst/>
          </a:prstGeom>
        </p:spPr>
      </p:pic>
      <p:sp>
        <p:nvSpPr>
          <p:cNvPr id="50" name="Text Box 4">
            <a:extLst>
              <a:ext uri="{FF2B5EF4-FFF2-40B4-BE49-F238E27FC236}">
                <a16:creationId xmlns:a16="http://schemas.microsoft.com/office/drawing/2014/main" id="{1F3F55B3-D624-F465-39BD-190796E8D152}"/>
              </a:ext>
            </a:extLst>
          </p:cNvPr>
          <p:cNvSpPr txBox="1">
            <a:spLocks noChangeArrowheads="1"/>
          </p:cNvSpPr>
          <p:nvPr/>
        </p:nvSpPr>
        <p:spPr bwMode="auto">
          <a:xfrm>
            <a:off x="0" y="428892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AAD774E0-0E0F-DA4B-574A-F4D06C8B2D2F}"/>
              </a:ext>
            </a:extLst>
          </p:cNvPr>
          <p:cNvPicPr>
            <a:picLocks noChangeAspect="1"/>
          </p:cNvPicPr>
          <p:nvPr/>
        </p:nvPicPr>
        <p:blipFill>
          <a:blip r:embed="rId3"/>
          <a:srcRect/>
          <a:stretch/>
        </p:blipFill>
        <p:spPr>
          <a:xfrm>
            <a:off x="4753331" y="4217352"/>
            <a:ext cx="6731000" cy="952500"/>
          </a:xfrm>
          <a:prstGeom prst="rect">
            <a:avLst/>
          </a:prstGeom>
        </p:spPr>
      </p:pic>
      <p:sp>
        <p:nvSpPr>
          <p:cNvPr id="52" name="Text Box 4">
            <a:extLst>
              <a:ext uri="{FF2B5EF4-FFF2-40B4-BE49-F238E27FC236}">
                <a16:creationId xmlns:a16="http://schemas.microsoft.com/office/drawing/2014/main" id="{E31CE558-4EE2-F3ED-66CC-50C6EA5B2F38}"/>
              </a:ext>
            </a:extLst>
          </p:cNvPr>
          <p:cNvSpPr txBox="1">
            <a:spLocks noChangeArrowheads="1"/>
          </p:cNvSpPr>
          <p:nvPr/>
        </p:nvSpPr>
        <p:spPr bwMode="auto">
          <a:xfrm>
            <a:off x="0" y="474612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C3854E2A-6751-ED61-B532-9FE1B8F47CDA}"/>
              </a:ext>
            </a:extLst>
          </p:cNvPr>
          <p:cNvPicPr>
            <a:picLocks noChangeAspect="1"/>
          </p:cNvPicPr>
          <p:nvPr/>
        </p:nvPicPr>
        <p:blipFill>
          <a:blip r:embed="rId4"/>
          <a:srcRect/>
          <a:stretch/>
        </p:blipFill>
        <p:spPr>
          <a:xfrm>
            <a:off x="4753331" y="4674552"/>
            <a:ext cx="6731000" cy="952500"/>
          </a:xfrm>
          <a:prstGeom prst="rect">
            <a:avLst/>
          </a:prstGeom>
        </p:spPr>
      </p:pic>
      <p:sp>
        <p:nvSpPr>
          <p:cNvPr id="54" name="Text Box 9">
            <a:extLst>
              <a:ext uri="{FF2B5EF4-FFF2-40B4-BE49-F238E27FC236}">
                <a16:creationId xmlns:a16="http://schemas.microsoft.com/office/drawing/2014/main" id="{26D7998E-36C3-D627-F6AD-A6EB1778CDEA}"/>
              </a:ext>
            </a:extLst>
          </p:cNvPr>
          <p:cNvSpPr txBox="1">
            <a:spLocks noChangeArrowheads="1"/>
          </p:cNvSpPr>
          <p:nvPr/>
        </p:nvSpPr>
        <p:spPr bwMode="auto">
          <a:xfrm>
            <a:off x="8403869" y="384758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55" name="Text Box 9">
            <a:extLst>
              <a:ext uri="{FF2B5EF4-FFF2-40B4-BE49-F238E27FC236}">
                <a16:creationId xmlns:a16="http://schemas.microsoft.com/office/drawing/2014/main" id="{EDCE0BCA-675F-8EBC-68EC-5FB155506E9C}"/>
              </a:ext>
            </a:extLst>
          </p:cNvPr>
          <p:cNvSpPr txBox="1">
            <a:spLocks noChangeArrowheads="1"/>
          </p:cNvSpPr>
          <p:nvPr/>
        </p:nvSpPr>
        <p:spPr bwMode="auto">
          <a:xfrm>
            <a:off x="8403869" y="428961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56" name="Text Box 9">
            <a:extLst>
              <a:ext uri="{FF2B5EF4-FFF2-40B4-BE49-F238E27FC236}">
                <a16:creationId xmlns:a16="http://schemas.microsoft.com/office/drawing/2014/main" id="{471054E4-FE08-DDC4-E9F0-E369CBB08DAC}"/>
              </a:ext>
            </a:extLst>
          </p:cNvPr>
          <p:cNvSpPr txBox="1">
            <a:spLocks noChangeArrowheads="1"/>
          </p:cNvSpPr>
          <p:nvPr/>
        </p:nvSpPr>
        <p:spPr bwMode="auto">
          <a:xfrm>
            <a:off x="5257800" y="474612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114198B0-0F38-D4E4-0307-5E9F97D0E91C}"/>
              </a:ext>
            </a:extLst>
          </p:cNvPr>
          <p:cNvSpPr txBox="1">
            <a:spLocks noChangeArrowheads="1"/>
          </p:cNvSpPr>
          <p:nvPr/>
        </p:nvSpPr>
        <p:spPr bwMode="auto">
          <a:xfrm>
            <a:off x="1" y="521956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CD057711-5D78-2B6E-05A3-137CB500440B}"/>
              </a:ext>
            </a:extLst>
          </p:cNvPr>
          <p:cNvPicPr>
            <a:picLocks noChangeAspect="1"/>
          </p:cNvPicPr>
          <p:nvPr/>
        </p:nvPicPr>
        <p:blipFill>
          <a:blip r:embed="rId5"/>
          <a:srcRect/>
          <a:stretch/>
        </p:blipFill>
        <p:spPr>
          <a:xfrm>
            <a:off x="4753331" y="5131752"/>
            <a:ext cx="6731000" cy="952500"/>
          </a:xfrm>
          <a:prstGeom prst="rect">
            <a:avLst/>
          </a:prstGeom>
        </p:spPr>
      </p:pic>
      <p:sp>
        <p:nvSpPr>
          <p:cNvPr id="59" name="Text Box 4">
            <a:extLst>
              <a:ext uri="{FF2B5EF4-FFF2-40B4-BE49-F238E27FC236}">
                <a16:creationId xmlns:a16="http://schemas.microsoft.com/office/drawing/2014/main" id="{8FC3FA72-9F1C-0151-55D4-3B4A1E39F669}"/>
              </a:ext>
            </a:extLst>
          </p:cNvPr>
          <p:cNvSpPr txBox="1">
            <a:spLocks noChangeArrowheads="1"/>
          </p:cNvSpPr>
          <p:nvPr/>
        </p:nvSpPr>
        <p:spPr bwMode="auto">
          <a:xfrm>
            <a:off x="0" y="566052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6F767575-0F58-33F9-92B1-0ADC12BA02F5}"/>
              </a:ext>
            </a:extLst>
          </p:cNvPr>
          <p:cNvPicPr>
            <a:picLocks noChangeAspect="1"/>
          </p:cNvPicPr>
          <p:nvPr/>
        </p:nvPicPr>
        <p:blipFill>
          <a:blip r:embed="rId6"/>
          <a:srcRect/>
          <a:stretch/>
        </p:blipFill>
        <p:spPr>
          <a:xfrm>
            <a:off x="4753331" y="5588952"/>
            <a:ext cx="6731000" cy="952500"/>
          </a:xfrm>
          <a:prstGeom prst="rect">
            <a:avLst/>
          </a:prstGeom>
        </p:spPr>
      </p:pic>
      <p:sp>
        <p:nvSpPr>
          <p:cNvPr id="61" name="Text Box 4">
            <a:extLst>
              <a:ext uri="{FF2B5EF4-FFF2-40B4-BE49-F238E27FC236}">
                <a16:creationId xmlns:a16="http://schemas.microsoft.com/office/drawing/2014/main" id="{5306B8CA-AE39-4043-D5CE-72AD76A66396}"/>
              </a:ext>
            </a:extLst>
          </p:cNvPr>
          <p:cNvSpPr txBox="1">
            <a:spLocks noChangeArrowheads="1"/>
          </p:cNvSpPr>
          <p:nvPr/>
        </p:nvSpPr>
        <p:spPr bwMode="auto">
          <a:xfrm>
            <a:off x="0" y="611772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60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2" name="Picture 61">
            <a:extLst>
              <a:ext uri="{FF2B5EF4-FFF2-40B4-BE49-F238E27FC236}">
                <a16:creationId xmlns:a16="http://schemas.microsoft.com/office/drawing/2014/main" id="{18F0B9B4-723A-8056-E0D5-ACA1049FC7D6}"/>
              </a:ext>
            </a:extLst>
          </p:cNvPr>
          <p:cNvPicPr>
            <a:picLocks noChangeAspect="1"/>
          </p:cNvPicPr>
          <p:nvPr/>
        </p:nvPicPr>
        <p:blipFill>
          <a:blip r:embed="rId7"/>
          <a:srcRect/>
          <a:stretch/>
        </p:blipFill>
        <p:spPr>
          <a:xfrm>
            <a:off x="4753331" y="6046152"/>
            <a:ext cx="6731000" cy="952500"/>
          </a:xfrm>
          <a:prstGeom prst="rect">
            <a:avLst/>
          </a:prstGeom>
        </p:spPr>
      </p:pic>
      <p:sp>
        <p:nvSpPr>
          <p:cNvPr id="63" name="Text Box 9">
            <a:extLst>
              <a:ext uri="{FF2B5EF4-FFF2-40B4-BE49-F238E27FC236}">
                <a16:creationId xmlns:a16="http://schemas.microsoft.com/office/drawing/2014/main" id="{53E70A46-A3C5-0921-C896-ACBACEEA326C}"/>
              </a:ext>
            </a:extLst>
          </p:cNvPr>
          <p:cNvSpPr txBox="1">
            <a:spLocks noChangeArrowheads="1"/>
          </p:cNvSpPr>
          <p:nvPr/>
        </p:nvSpPr>
        <p:spPr bwMode="auto">
          <a:xfrm>
            <a:off x="5257800" y="520470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0E46AE07-982E-E2D8-6757-21CE7365B623}"/>
              </a:ext>
            </a:extLst>
          </p:cNvPr>
          <p:cNvSpPr txBox="1">
            <a:spLocks noChangeArrowheads="1"/>
          </p:cNvSpPr>
          <p:nvPr/>
        </p:nvSpPr>
        <p:spPr bwMode="auto">
          <a:xfrm>
            <a:off x="5257800" y="566121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5" name="Text Box 9">
            <a:extLst>
              <a:ext uri="{FF2B5EF4-FFF2-40B4-BE49-F238E27FC236}">
                <a16:creationId xmlns:a16="http://schemas.microsoft.com/office/drawing/2014/main" id="{F42D11E8-3C61-A328-B029-D7223716F609}"/>
              </a:ext>
            </a:extLst>
          </p:cNvPr>
          <p:cNvSpPr txBox="1">
            <a:spLocks noChangeArrowheads="1"/>
          </p:cNvSpPr>
          <p:nvPr/>
        </p:nvSpPr>
        <p:spPr bwMode="auto">
          <a:xfrm>
            <a:off x="5257800" y="611772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4">
            <a:extLst>
              <a:ext uri="{FF2B5EF4-FFF2-40B4-BE49-F238E27FC236}">
                <a16:creationId xmlns:a16="http://schemas.microsoft.com/office/drawing/2014/main" id="{DBC1D29F-25DE-1074-9381-3EA7D5FBE688}"/>
              </a:ext>
            </a:extLst>
          </p:cNvPr>
          <p:cNvSpPr txBox="1">
            <a:spLocks noChangeArrowheads="1"/>
          </p:cNvSpPr>
          <p:nvPr/>
        </p:nvSpPr>
        <p:spPr bwMode="auto">
          <a:xfrm>
            <a:off x="1" y="728719"/>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156C85C7-4F56-9B92-7785-161FF2CCAF78}"/>
              </a:ext>
            </a:extLst>
          </p:cNvPr>
          <p:cNvPicPr>
            <a:picLocks noChangeAspect="1"/>
          </p:cNvPicPr>
          <p:nvPr/>
        </p:nvPicPr>
        <p:blipFill>
          <a:blip r:embed="rId8"/>
          <a:srcRect/>
          <a:stretch/>
        </p:blipFill>
        <p:spPr>
          <a:xfrm>
            <a:off x="4753331" y="640904"/>
            <a:ext cx="6731000" cy="952500"/>
          </a:xfrm>
          <a:prstGeom prst="rect">
            <a:avLst/>
          </a:prstGeom>
        </p:spPr>
      </p:pic>
      <p:sp>
        <p:nvSpPr>
          <p:cNvPr id="15" name="Text Box 4">
            <a:extLst>
              <a:ext uri="{FF2B5EF4-FFF2-40B4-BE49-F238E27FC236}">
                <a16:creationId xmlns:a16="http://schemas.microsoft.com/office/drawing/2014/main" id="{8A4367E2-8C88-76CF-93DB-6EB6A24D5CA5}"/>
              </a:ext>
            </a:extLst>
          </p:cNvPr>
          <p:cNvSpPr txBox="1">
            <a:spLocks noChangeArrowheads="1"/>
          </p:cNvSpPr>
          <p:nvPr/>
        </p:nvSpPr>
        <p:spPr bwMode="auto">
          <a:xfrm>
            <a:off x="0" y="115519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CyBorD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6" name="Picture 15">
            <a:extLst>
              <a:ext uri="{FF2B5EF4-FFF2-40B4-BE49-F238E27FC236}">
                <a16:creationId xmlns:a16="http://schemas.microsoft.com/office/drawing/2014/main" id="{03605860-0118-9289-40F6-698D2A3F656B}"/>
              </a:ext>
            </a:extLst>
          </p:cNvPr>
          <p:cNvPicPr>
            <a:picLocks noChangeAspect="1"/>
          </p:cNvPicPr>
          <p:nvPr/>
        </p:nvPicPr>
        <p:blipFill>
          <a:blip r:embed="rId9"/>
          <a:srcRect/>
          <a:stretch/>
        </p:blipFill>
        <p:spPr>
          <a:xfrm>
            <a:off x="4753331" y="1083623"/>
            <a:ext cx="6731000" cy="952500"/>
          </a:xfrm>
          <a:prstGeom prst="rect">
            <a:avLst/>
          </a:prstGeom>
        </p:spPr>
      </p:pic>
      <p:sp>
        <p:nvSpPr>
          <p:cNvPr id="17" name="Text Box 4">
            <a:extLst>
              <a:ext uri="{FF2B5EF4-FFF2-40B4-BE49-F238E27FC236}">
                <a16:creationId xmlns:a16="http://schemas.microsoft.com/office/drawing/2014/main" id="{2A849935-9407-9869-4D48-855D4D9FCE8C}"/>
              </a:ext>
            </a:extLst>
          </p:cNvPr>
          <p:cNvSpPr txBox="1">
            <a:spLocks noChangeArrowheads="1"/>
          </p:cNvSpPr>
          <p:nvPr/>
        </p:nvSpPr>
        <p:spPr bwMode="auto">
          <a:xfrm>
            <a:off x="0" y="161239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E8D025B9-A0AA-3CE0-75C4-0D4D6A184038}"/>
              </a:ext>
            </a:extLst>
          </p:cNvPr>
          <p:cNvPicPr>
            <a:picLocks noChangeAspect="1"/>
          </p:cNvPicPr>
          <p:nvPr/>
        </p:nvPicPr>
        <p:blipFill>
          <a:blip r:embed="rId10"/>
          <a:srcRect/>
          <a:stretch/>
        </p:blipFill>
        <p:spPr>
          <a:xfrm>
            <a:off x="4753331" y="1540823"/>
            <a:ext cx="6731000" cy="952500"/>
          </a:xfrm>
          <a:prstGeom prst="rect">
            <a:avLst/>
          </a:prstGeom>
        </p:spPr>
      </p:pic>
      <p:sp>
        <p:nvSpPr>
          <p:cNvPr id="19" name="Text Box 9">
            <a:extLst>
              <a:ext uri="{FF2B5EF4-FFF2-40B4-BE49-F238E27FC236}">
                <a16:creationId xmlns:a16="http://schemas.microsoft.com/office/drawing/2014/main" id="{9C8D1E41-3ACD-B260-2FC7-CF2E9C096908}"/>
              </a:ext>
            </a:extLst>
          </p:cNvPr>
          <p:cNvSpPr txBox="1">
            <a:spLocks noChangeArrowheads="1"/>
          </p:cNvSpPr>
          <p:nvPr/>
        </p:nvSpPr>
        <p:spPr bwMode="auto">
          <a:xfrm>
            <a:off x="6133802" y="71385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0" name="Text Box 9">
            <a:extLst>
              <a:ext uri="{FF2B5EF4-FFF2-40B4-BE49-F238E27FC236}">
                <a16:creationId xmlns:a16="http://schemas.microsoft.com/office/drawing/2014/main" id="{70D5E569-54B1-5E28-0516-7EF1393088C2}"/>
              </a:ext>
            </a:extLst>
          </p:cNvPr>
          <p:cNvSpPr txBox="1">
            <a:spLocks noChangeArrowheads="1"/>
          </p:cNvSpPr>
          <p:nvPr/>
        </p:nvSpPr>
        <p:spPr bwMode="auto">
          <a:xfrm>
            <a:off x="7924800" y="115588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21" name="Text Box 9">
            <a:extLst>
              <a:ext uri="{FF2B5EF4-FFF2-40B4-BE49-F238E27FC236}">
                <a16:creationId xmlns:a16="http://schemas.microsoft.com/office/drawing/2014/main" id="{C4F181D0-7BB4-A0E4-5566-4A5FD9C6444C}"/>
              </a:ext>
            </a:extLst>
          </p:cNvPr>
          <p:cNvSpPr txBox="1">
            <a:spLocks noChangeArrowheads="1"/>
          </p:cNvSpPr>
          <p:nvPr/>
        </p:nvSpPr>
        <p:spPr bwMode="auto">
          <a:xfrm>
            <a:off x="6133802" y="161239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2" name="Text Box 4">
            <a:extLst>
              <a:ext uri="{FF2B5EF4-FFF2-40B4-BE49-F238E27FC236}">
                <a16:creationId xmlns:a16="http://schemas.microsoft.com/office/drawing/2014/main" id="{4EE77B68-037A-7670-9CEA-4BAC3D6A3E4E}"/>
              </a:ext>
            </a:extLst>
          </p:cNvPr>
          <p:cNvSpPr txBox="1">
            <a:spLocks noChangeArrowheads="1"/>
          </p:cNvSpPr>
          <p:nvPr/>
        </p:nvSpPr>
        <p:spPr bwMode="auto">
          <a:xfrm>
            <a:off x="1" y="251595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with reduced-dose 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3" name="Picture 22">
            <a:extLst>
              <a:ext uri="{FF2B5EF4-FFF2-40B4-BE49-F238E27FC236}">
                <a16:creationId xmlns:a16="http://schemas.microsoft.com/office/drawing/2014/main" id="{98361369-53D0-BBB6-C982-77757E69D361}"/>
              </a:ext>
            </a:extLst>
          </p:cNvPr>
          <p:cNvPicPr>
            <a:picLocks noChangeAspect="1"/>
          </p:cNvPicPr>
          <p:nvPr/>
        </p:nvPicPr>
        <p:blipFill>
          <a:blip r:embed="rId11"/>
          <a:srcRect/>
          <a:stretch/>
        </p:blipFill>
        <p:spPr>
          <a:xfrm>
            <a:off x="4753331" y="1998023"/>
            <a:ext cx="6731000" cy="952500"/>
          </a:xfrm>
          <a:prstGeom prst="rect">
            <a:avLst/>
          </a:prstGeom>
        </p:spPr>
      </p:pic>
      <p:sp>
        <p:nvSpPr>
          <p:cNvPr id="24" name="Text Box 4">
            <a:extLst>
              <a:ext uri="{FF2B5EF4-FFF2-40B4-BE49-F238E27FC236}">
                <a16:creationId xmlns:a16="http://schemas.microsoft.com/office/drawing/2014/main" id="{6BCDEFA9-22A0-7086-5C62-AA19D09204F7}"/>
              </a:ext>
            </a:extLst>
          </p:cNvPr>
          <p:cNvSpPr txBox="1">
            <a:spLocks noChangeArrowheads="1"/>
          </p:cNvSpPr>
          <p:nvPr/>
        </p:nvSpPr>
        <p:spPr bwMode="auto">
          <a:xfrm>
            <a:off x="0" y="300357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with adapted RV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5" name="Picture 24">
            <a:extLst>
              <a:ext uri="{FF2B5EF4-FFF2-40B4-BE49-F238E27FC236}">
                <a16:creationId xmlns:a16="http://schemas.microsoft.com/office/drawing/2014/main" id="{C15A5098-79C0-FA78-4E3D-0B0CAFA26460}"/>
              </a:ext>
            </a:extLst>
          </p:cNvPr>
          <p:cNvPicPr>
            <a:picLocks noChangeAspect="1"/>
          </p:cNvPicPr>
          <p:nvPr/>
        </p:nvPicPr>
        <p:blipFill>
          <a:blip r:embed="rId12"/>
          <a:srcRect/>
          <a:stretch/>
        </p:blipFill>
        <p:spPr>
          <a:xfrm>
            <a:off x="4753331" y="2455223"/>
            <a:ext cx="6731000" cy="952500"/>
          </a:xfrm>
          <a:prstGeom prst="rect">
            <a:avLst/>
          </a:prstGeom>
        </p:spPr>
      </p:pic>
      <p:sp>
        <p:nvSpPr>
          <p:cNvPr id="26" name="Text Box 9">
            <a:extLst>
              <a:ext uri="{FF2B5EF4-FFF2-40B4-BE49-F238E27FC236}">
                <a16:creationId xmlns:a16="http://schemas.microsoft.com/office/drawing/2014/main" id="{CF9E2BBF-8D55-0350-FD8B-31D918021206}"/>
              </a:ext>
            </a:extLst>
          </p:cNvPr>
          <p:cNvSpPr txBox="1">
            <a:spLocks noChangeArrowheads="1"/>
          </p:cNvSpPr>
          <p:nvPr/>
        </p:nvSpPr>
        <p:spPr bwMode="auto">
          <a:xfrm>
            <a:off x="6133802" y="207097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7" name="Text Box 9">
            <a:extLst>
              <a:ext uri="{FF2B5EF4-FFF2-40B4-BE49-F238E27FC236}">
                <a16:creationId xmlns:a16="http://schemas.microsoft.com/office/drawing/2014/main" id="{D891AE93-A46D-136C-8A0D-7774F4CBFB0B}"/>
              </a:ext>
            </a:extLst>
          </p:cNvPr>
          <p:cNvSpPr txBox="1">
            <a:spLocks noChangeArrowheads="1"/>
          </p:cNvSpPr>
          <p:nvPr/>
        </p:nvSpPr>
        <p:spPr bwMode="auto">
          <a:xfrm>
            <a:off x="6133802" y="252748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3" name="Text Box 4">
            <a:extLst>
              <a:ext uri="{FF2B5EF4-FFF2-40B4-BE49-F238E27FC236}">
                <a16:creationId xmlns:a16="http://schemas.microsoft.com/office/drawing/2014/main" id="{F5D3E65C-C290-464E-97DD-9EE10A77C974}"/>
              </a:ext>
            </a:extLst>
          </p:cNvPr>
          <p:cNvSpPr txBox="1">
            <a:spLocks noChangeArrowheads="1"/>
          </p:cNvSpPr>
          <p:nvPr/>
        </p:nvSpPr>
        <p:spPr bwMode="auto">
          <a:xfrm>
            <a:off x="0" y="206847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C231BF6B-1D99-07DE-7FC2-B6C84A4EB8C1}"/>
              </a:ext>
            </a:extLst>
          </p:cNvPr>
          <p:cNvPicPr>
            <a:picLocks noChangeAspect="1"/>
          </p:cNvPicPr>
          <p:nvPr/>
        </p:nvPicPr>
        <p:blipFill>
          <a:blip r:embed="rId7"/>
          <a:srcRect/>
          <a:stretch/>
        </p:blipFill>
        <p:spPr>
          <a:xfrm>
            <a:off x="4753331" y="2933700"/>
            <a:ext cx="6731000" cy="952500"/>
          </a:xfrm>
          <a:prstGeom prst="rect">
            <a:avLst/>
          </a:prstGeom>
        </p:spPr>
      </p:pic>
      <p:sp>
        <p:nvSpPr>
          <p:cNvPr id="5" name="Text Box 9">
            <a:extLst>
              <a:ext uri="{FF2B5EF4-FFF2-40B4-BE49-F238E27FC236}">
                <a16:creationId xmlns:a16="http://schemas.microsoft.com/office/drawing/2014/main" id="{F1A06ADC-BFAA-3D4F-ECD0-F6B708EDEDA2}"/>
              </a:ext>
            </a:extLst>
          </p:cNvPr>
          <p:cNvSpPr txBox="1">
            <a:spLocks noChangeArrowheads="1"/>
          </p:cNvSpPr>
          <p:nvPr/>
        </p:nvSpPr>
        <p:spPr bwMode="auto">
          <a:xfrm>
            <a:off x="5257800" y="300527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3723362786"/>
      </p:ext>
    </p:extLst>
  </p:cSld>
  <p:clrMapOvr>
    <a:masterClrMapping/>
  </p:clrMapOvr>
  <p:transition spd="slow" advClick="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D9F33-74EB-C45A-16B2-F476B77E4CB4}"/>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C15A5098-79C0-FA78-4E3D-0B0CAFA26460}"/>
              </a:ext>
            </a:extLst>
          </p:cNvPr>
          <p:cNvPicPr>
            <a:picLocks noChangeAspect="1"/>
          </p:cNvPicPr>
          <p:nvPr/>
        </p:nvPicPr>
        <p:blipFill>
          <a:blip r:embed="rId2"/>
          <a:srcRect/>
          <a:stretch/>
        </p:blipFill>
        <p:spPr>
          <a:xfrm>
            <a:off x="4753331" y="2451160"/>
            <a:ext cx="6731000" cy="952500"/>
          </a:xfrm>
          <a:prstGeom prst="rect">
            <a:avLst/>
          </a:prstGeom>
        </p:spPr>
      </p:pic>
      <p:sp>
        <p:nvSpPr>
          <p:cNvPr id="24" name="Text Box 4">
            <a:extLst>
              <a:ext uri="{FF2B5EF4-FFF2-40B4-BE49-F238E27FC236}">
                <a16:creationId xmlns:a16="http://schemas.microsoft.com/office/drawing/2014/main" id="{6BCDEFA9-22A0-7086-5C62-AA19D09204F7}"/>
              </a:ext>
            </a:extLst>
          </p:cNvPr>
          <p:cNvSpPr txBox="1">
            <a:spLocks noChangeArrowheads="1"/>
          </p:cNvSpPr>
          <p:nvPr/>
        </p:nvSpPr>
        <p:spPr bwMode="auto">
          <a:xfrm>
            <a:off x="0" y="294378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and drop d after 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C231BF6B-1D99-07DE-7FC2-B6C84A4EB8C1}"/>
              </a:ext>
            </a:extLst>
          </p:cNvPr>
          <p:cNvPicPr>
            <a:picLocks noChangeAspect="1"/>
          </p:cNvPicPr>
          <p:nvPr/>
        </p:nvPicPr>
        <p:blipFill>
          <a:blip r:embed="rId3"/>
          <a:srcRect/>
          <a:stretch/>
        </p:blipFill>
        <p:spPr>
          <a:xfrm>
            <a:off x="4753331" y="2906070"/>
            <a:ext cx="6731000" cy="952500"/>
          </a:xfrm>
          <a:prstGeom prst="rect">
            <a:avLst/>
          </a:prstGeom>
        </p:spPr>
      </p:pic>
      <p:sp>
        <p:nvSpPr>
          <p:cNvPr id="2" name="Title 1">
            <a:extLst>
              <a:ext uri="{FF2B5EF4-FFF2-40B4-BE49-F238E27FC236}">
                <a16:creationId xmlns:a16="http://schemas.microsoft.com/office/drawing/2014/main" id="{E9BBBD6A-2E89-9D79-D9A9-D7DD87223998}"/>
              </a:ext>
            </a:extLst>
          </p:cNvPr>
          <p:cNvSpPr>
            <a:spLocks noGrp="1"/>
          </p:cNvSpPr>
          <p:nvPr>
            <p:ph type="title"/>
          </p:nvPr>
        </p:nvSpPr>
        <p:spPr>
          <a:xfrm>
            <a:off x="609599" y="57804"/>
            <a:ext cx="11469463" cy="706544"/>
          </a:xfrm>
        </p:spPr>
        <p:txBody>
          <a:bodyPr/>
          <a:lstStyle/>
          <a:p>
            <a:r>
              <a:rPr lang="en-US" sz="1900" dirty="0"/>
              <a:t>What maintenance therapy, if any, would you recommend, for an </a:t>
            </a:r>
            <a:r>
              <a:rPr lang="en-US" sz="1900" u="sng" dirty="0"/>
              <a:t>80-year-old</a:t>
            </a:r>
            <a:r>
              <a:rPr lang="en-US" sz="1900" dirty="0"/>
              <a:t> patient with </a:t>
            </a:r>
            <a:br>
              <a:rPr lang="en-US" sz="1900" dirty="0"/>
            </a:br>
            <a:r>
              <a:rPr lang="en-US" sz="1900" u="sng" dirty="0"/>
              <a:t>standard-risk MM</a:t>
            </a:r>
            <a:r>
              <a:rPr lang="en-US" sz="1900" dirty="0"/>
              <a:t> who was </a:t>
            </a:r>
            <a:r>
              <a:rPr lang="en-US" sz="1900" u="sng" dirty="0"/>
              <a:t>transplant ineligible</a:t>
            </a:r>
            <a:r>
              <a:rPr lang="en-US" sz="1900" dirty="0"/>
              <a:t> with </a:t>
            </a:r>
            <a:r>
              <a:rPr lang="en-US" sz="1900" u="sng" dirty="0"/>
              <a:t>new-onset renal failure not requiring dialysis</a:t>
            </a:r>
            <a:r>
              <a:rPr lang="en-US" sz="1900" dirty="0"/>
              <a:t>?</a:t>
            </a:r>
          </a:p>
        </p:txBody>
      </p:sp>
      <p:sp>
        <p:nvSpPr>
          <p:cNvPr id="12" name="Title 1">
            <a:extLst>
              <a:ext uri="{FF2B5EF4-FFF2-40B4-BE49-F238E27FC236}">
                <a16:creationId xmlns:a16="http://schemas.microsoft.com/office/drawing/2014/main" id="{6CDF8566-F830-FA81-3FAB-CBD204CC8FA9}"/>
              </a:ext>
            </a:extLst>
          </p:cNvPr>
          <p:cNvSpPr txBox="1">
            <a:spLocks/>
          </p:cNvSpPr>
          <p:nvPr/>
        </p:nvSpPr>
        <p:spPr bwMode="auto">
          <a:xfrm>
            <a:off x="609600" y="4166219"/>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9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maintenance therapy?</a:t>
            </a:r>
          </a:p>
        </p:txBody>
      </p:sp>
      <p:sp>
        <p:nvSpPr>
          <p:cNvPr id="48" name="Text Box 4">
            <a:extLst>
              <a:ext uri="{FF2B5EF4-FFF2-40B4-BE49-F238E27FC236}">
                <a16:creationId xmlns:a16="http://schemas.microsoft.com/office/drawing/2014/main" id="{86D48AF6-1FFD-D2AF-CFEC-8B4B82912786}"/>
              </a:ext>
            </a:extLst>
          </p:cNvPr>
          <p:cNvSpPr txBox="1">
            <a:spLocks noChangeArrowheads="1"/>
          </p:cNvSpPr>
          <p:nvPr/>
        </p:nvSpPr>
        <p:spPr bwMode="auto">
          <a:xfrm>
            <a:off x="1" y="4640984"/>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years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9D7A6D9A-D45E-43A8-DC4C-9CBE84F9EDC4}"/>
              </a:ext>
            </a:extLst>
          </p:cNvPr>
          <p:cNvPicPr>
            <a:picLocks noChangeAspect="1"/>
          </p:cNvPicPr>
          <p:nvPr/>
        </p:nvPicPr>
        <p:blipFill>
          <a:blip r:embed="rId4"/>
          <a:srcRect/>
          <a:stretch/>
        </p:blipFill>
        <p:spPr>
          <a:xfrm>
            <a:off x="4753331" y="4553169"/>
            <a:ext cx="6731000" cy="952500"/>
          </a:xfrm>
          <a:prstGeom prst="rect">
            <a:avLst/>
          </a:prstGeom>
        </p:spPr>
      </p:pic>
      <p:sp>
        <p:nvSpPr>
          <p:cNvPr id="50" name="Text Box 4">
            <a:extLst>
              <a:ext uri="{FF2B5EF4-FFF2-40B4-BE49-F238E27FC236}">
                <a16:creationId xmlns:a16="http://schemas.microsoft.com/office/drawing/2014/main" id="{1F3F55B3-D624-F465-39BD-190796E8D152}"/>
              </a:ext>
            </a:extLst>
          </p:cNvPr>
          <p:cNvSpPr txBox="1">
            <a:spLocks noChangeArrowheads="1"/>
          </p:cNvSpPr>
          <p:nvPr/>
        </p:nvSpPr>
        <p:spPr bwMode="auto">
          <a:xfrm>
            <a:off x="0" y="506745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AAD774E0-0E0F-DA4B-574A-F4D06C8B2D2F}"/>
              </a:ext>
            </a:extLst>
          </p:cNvPr>
          <p:cNvPicPr>
            <a:picLocks noChangeAspect="1"/>
          </p:cNvPicPr>
          <p:nvPr/>
        </p:nvPicPr>
        <p:blipFill>
          <a:blip r:embed="rId5"/>
          <a:srcRect/>
          <a:stretch/>
        </p:blipFill>
        <p:spPr>
          <a:xfrm>
            <a:off x="4753331" y="4995888"/>
            <a:ext cx="6731000" cy="952500"/>
          </a:xfrm>
          <a:prstGeom prst="rect">
            <a:avLst/>
          </a:prstGeom>
        </p:spPr>
      </p:pic>
      <p:sp>
        <p:nvSpPr>
          <p:cNvPr id="52" name="Text Box 4">
            <a:extLst>
              <a:ext uri="{FF2B5EF4-FFF2-40B4-BE49-F238E27FC236}">
                <a16:creationId xmlns:a16="http://schemas.microsoft.com/office/drawing/2014/main" id="{E31CE558-4EE2-F3ED-66CC-50C6EA5B2F38}"/>
              </a:ext>
            </a:extLst>
          </p:cNvPr>
          <p:cNvSpPr txBox="1">
            <a:spLocks noChangeArrowheads="1"/>
          </p:cNvSpPr>
          <p:nvPr/>
        </p:nvSpPr>
        <p:spPr bwMode="auto">
          <a:xfrm>
            <a:off x="0" y="552465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C3854E2A-6751-ED61-B532-9FE1B8F47CDA}"/>
              </a:ext>
            </a:extLst>
          </p:cNvPr>
          <p:cNvPicPr>
            <a:picLocks noChangeAspect="1"/>
          </p:cNvPicPr>
          <p:nvPr/>
        </p:nvPicPr>
        <p:blipFill>
          <a:blip r:embed="rId6"/>
          <a:srcRect/>
          <a:stretch/>
        </p:blipFill>
        <p:spPr>
          <a:xfrm>
            <a:off x="4753331" y="5453088"/>
            <a:ext cx="6731000" cy="952500"/>
          </a:xfrm>
          <a:prstGeom prst="rect">
            <a:avLst/>
          </a:prstGeom>
        </p:spPr>
      </p:pic>
      <p:sp>
        <p:nvSpPr>
          <p:cNvPr id="54" name="Text Box 9">
            <a:extLst>
              <a:ext uri="{FF2B5EF4-FFF2-40B4-BE49-F238E27FC236}">
                <a16:creationId xmlns:a16="http://schemas.microsoft.com/office/drawing/2014/main" id="{26D7998E-36C3-D627-F6AD-A6EB1778CDEA}"/>
              </a:ext>
            </a:extLst>
          </p:cNvPr>
          <p:cNvSpPr txBox="1">
            <a:spLocks noChangeArrowheads="1"/>
          </p:cNvSpPr>
          <p:nvPr/>
        </p:nvSpPr>
        <p:spPr bwMode="auto">
          <a:xfrm>
            <a:off x="5654733" y="462611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5" name="Text Box 9">
            <a:extLst>
              <a:ext uri="{FF2B5EF4-FFF2-40B4-BE49-F238E27FC236}">
                <a16:creationId xmlns:a16="http://schemas.microsoft.com/office/drawing/2014/main" id="{EDCE0BCA-675F-8EBC-68EC-5FB155506E9C}"/>
              </a:ext>
            </a:extLst>
          </p:cNvPr>
          <p:cNvSpPr txBox="1">
            <a:spLocks noChangeArrowheads="1"/>
          </p:cNvSpPr>
          <p:nvPr/>
        </p:nvSpPr>
        <p:spPr bwMode="auto">
          <a:xfrm>
            <a:off x="6114585" y="506814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56" name="Text Box 9">
            <a:extLst>
              <a:ext uri="{FF2B5EF4-FFF2-40B4-BE49-F238E27FC236}">
                <a16:creationId xmlns:a16="http://schemas.microsoft.com/office/drawing/2014/main" id="{471054E4-FE08-DDC4-E9F0-E369CBB08DAC}"/>
              </a:ext>
            </a:extLst>
          </p:cNvPr>
          <p:cNvSpPr txBox="1">
            <a:spLocks noChangeArrowheads="1"/>
          </p:cNvSpPr>
          <p:nvPr/>
        </p:nvSpPr>
        <p:spPr bwMode="auto">
          <a:xfrm>
            <a:off x="11005262" y="552465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sp>
        <p:nvSpPr>
          <p:cNvPr id="57" name="Text Box 4">
            <a:extLst>
              <a:ext uri="{FF2B5EF4-FFF2-40B4-BE49-F238E27FC236}">
                <a16:creationId xmlns:a16="http://schemas.microsoft.com/office/drawing/2014/main" id="{114198B0-0F38-D4E4-0307-5E9F97D0E91C}"/>
              </a:ext>
            </a:extLst>
          </p:cNvPr>
          <p:cNvSpPr txBox="1">
            <a:spLocks noChangeArrowheads="1"/>
          </p:cNvSpPr>
          <p:nvPr/>
        </p:nvSpPr>
        <p:spPr bwMode="auto">
          <a:xfrm>
            <a:off x="1" y="6031922"/>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Depends on likelihood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of renal recovery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CD057711-5D78-2B6E-05A3-137CB500440B}"/>
              </a:ext>
            </a:extLst>
          </p:cNvPr>
          <p:cNvPicPr>
            <a:picLocks noChangeAspect="1"/>
          </p:cNvPicPr>
          <p:nvPr/>
        </p:nvPicPr>
        <p:blipFill>
          <a:blip r:embed="rId7"/>
          <a:srcRect/>
          <a:stretch/>
        </p:blipFill>
        <p:spPr>
          <a:xfrm>
            <a:off x="4753331" y="5928091"/>
            <a:ext cx="6731000" cy="952500"/>
          </a:xfrm>
          <a:prstGeom prst="rect">
            <a:avLst/>
          </a:prstGeom>
        </p:spPr>
      </p:pic>
      <p:sp>
        <p:nvSpPr>
          <p:cNvPr id="63" name="Text Box 9">
            <a:extLst>
              <a:ext uri="{FF2B5EF4-FFF2-40B4-BE49-F238E27FC236}">
                <a16:creationId xmlns:a16="http://schemas.microsoft.com/office/drawing/2014/main" id="{53E70A46-A3C5-0921-C896-ACBACEEA326C}"/>
              </a:ext>
            </a:extLst>
          </p:cNvPr>
          <p:cNvSpPr txBox="1">
            <a:spLocks noChangeArrowheads="1"/>
          </p:cNvSpPr>
          <p:nvPr/>
        </p:nvSpPr>
        <p:spPr bwMode="auto">
          <a:xfrm>
            <a:off x="5257800" y="600634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4">
            <a:extLst>
              <a:ext uri="{FF2B5EF4-FFF2-40B4-BE49-F238E27FC236}">
                <a16:creationId xmlns:a16="http://schemas.microsoft.com/office/drawing/2014/main" id="{DBC1D29F-25DE-1074-9381-3EA7D5FBE688}"/>
              </a:ext>
            </a:extLst>
          </p:cNvPr>
          <p:cNvSpPr txBox="1">
            <a:spLocks noChangeArrowheads="1"/>
          </p:cNvSpPr>
          <p:nvPr/>
        </p:nvSpPr>
        <p:spPr bwMode="auto">
          <a:xfrm>
            <a:off x="1" y="771592"/>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156C85C7-4F56-9B92-7785-161FF2CCAF78}"/>
              </a:ext>
            </a:extLst>
          </p:cNvPr>
          <p:cNvPicPr>
            <a:picLocks noChangeAspect="1"/>
          </p:cNvPicPr>
          <p:nvPr/>
        </p:nvPicPr>
        <p:blipFill>
          <a:blip r:embed="rId8"/>
          <a:srcRect/>
          <a:stretch/>
        </p:blipFill>
        <p:spPr>
          <a:xfrm>
            <a:off x="4753331" y="683777"/>
            <a:ext cx="6731000" cy="952500"/>
          </a:xfrm>
          <a:prstGeom prst="rect">
            <a:avLst/>
          </a:prstGeom>
        </p:spPr>
      </p:pic>
      <p:sp>
        <p:nvSpPr>
          <p:cNvPr id="15" name="Text Box 4">
            <a:extLst>
              <a:ext uri="{FF2B5EF4-FFF2-40B4-BE49-F238E27FC236}">
                <a16:creationId xmlns:a16="http://schemas.microsoft.com/office/drawing/2014/main" id="{8A4367E2-8C88-76CF-93DB-6EB6A24D5CA5}"/>
              </a:ext>
            </a:extLst>
          </p:cNvPr>
          <p:cNvSpPr txBox="1">
            <a:spLocks noChangeArrowheads="1"/>
          </p:cNvSpPr>
          <p:nvPr/>
        </p:nvSpPr>
        <p:spPr bwMode="auto">
          <a:xfrm>
            <a:off x="0" y="119806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6" name="Picture 15">
            <a:extLst>
              <a:ext uri="{FF2B5EF4-FFF2-40B4-BE49-F238E27FC236}">
                <a16:creationId xmlns:a16="http://schemas.microsoft.com/office/drawing/2014/main" id="{03605860-0118-9289-40F6-698D2A3F656B}"/>
              </a:ext>
            </a:extLst>
          </p:cNvPr>
          <p:cNvPicPr>
            <a:picLocks noChangeAspect="1"/>
          </p:cNvPicPr>
          <p:nvPr/>
        </p:nvPicPr>
        <p:blipFill>
          <a:blip r:embed="rId5"/>
          <a:srcRect/>
          <a:stretch/>
        </p:blipFill>
        <p:spPr>
          <a:xfrm>
            <a:off x="4753331" y="1126496"/>
            <a:ext cx="6731000" cy="952500"/>
          </a:xfrm>
          <a:prstGeom prst="rect">
            <a:avLst/>
          </a:prstGeom>
        </p:spPr>
      </p:pic>
      <p:sp>
        <p:nvSpPr>
          <p:cNvPr id="17" name="Text Box 4">
            <a:extLst>
              <a:ext uri="{FF2B5EF4-FFF2-40B4-BE49-F238E27FC236}">
                <a16:creationId xmlns:a16="http://schemas.microsoft.com/office/drawing/2014/main" id="{2A849935-9407-9869-4D48-855D4D9FCE8C}"/>
              </a:ext>
            </a:extLst>
          </p:cNvPr>
          <p:cNvSpPr txBox="1">
            <a:spLocks noChangeArrowheads="1"/>
          </p:cNvSpPr>
          <p:nvPr/>
        </p:nvSpPr>
        <p:spPr bwMode="auto">
          <a:xfrm>
            <a:off x="0" y="165526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 or 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E8D025B9-A0AA-3CE0-75C4-0D4D6A184038}"/>
              </a:ext>
            </a:extLst>
          </p:cNvPr>
          <p:cNvPicPr>
            <a:picLocks noChangeAspect="1"/>
          </p:cNvPicPr>
          <p:nvPr/>
        </p:nvPicPr>
        <p:blipFill>
          <a:blip r:embed="rId9"/>
          <a:srcRect/>
          <a:stretch/>
        </p:blipFill>
        <p:spPr>
          <a:xfrm>
            <a:off x="4753331" y="1583696"/>
            <a:ext cx="6731000" cy="952500"/>
          </a:xfrm>
          <a:prstGeom prst="rect">
            <a:avLst/>
          </a:prstGeom>
        </p:spPr>
      </p:pic>
      <p:sp>
        <p:nvSpPr>
          <p:cNvPr id="19" name="Text Box 9">
            <a:extLst>
              <a:ext uri="{FF2B5EF4-FFF2-40B4-BE49-F238E27FC236}">
                <a16:creationId xmlns:a16="http://schemas.microsoft.com/office/drawing/2014/main" id="{9C8D1E41-3ACD-B260-2FC7-CF2E9C096908}"/>
              </a:ext>
            </a:extLst>
          </p:cNvPr>
          <p:cNvSpPr txBox="1">
            <a:spLocks noChangeArrowheads="1"/>
          </p:cNvSpPr>
          <p:nvPr/>
        </p:nvSpPr>
        <p:spPr bwMode="auto">
          <a:xfrm>
            <a:off x="9198331" y="75672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20" name="Text Box 9">
            <a:extLst>
              <a:ext uri="{FF2B5EF4-FFF2-40B4-BE49-F238E27FC236}">
                <a16:creationId xmlns:a16="http://schemas.microsoft.com/office/drawing/2014/main" id="{70D5E569-54B1-5E28-0516-7EF1393088C2}"/>
              </a:ext>
            </a:extLst>
          </p:cNvPr>
          <p:cNvSpPr txBox="1">
            <a:spLocks noChangeArrowheads="1"/>
          </p:cNvSpPr>
          <p:nvPr/>
        </p:nvSpPr>
        <p:spPr bwMode="auto">
          <a:xfrm>
            <a:off x="6114585" y="119875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1" name="Text Box 9">
            <a:extLst>
              <a:ext uri="{FF2B5EF4-FFF2-40B4-BE49-F238E27FC236}">
                <a16:creationId xmlns:a16="http://schemas.microsoft.com/office/drawing/2014/main" id="{C4F181D0-7BB4-A0E4-5566-4A5FD9C6444C}"/>
              </a:ext>
            </a:extLst>
          </p:cNvPr>
          <p:cNvSpPr txBox="1">
            <a:spLocks noChangeArrowheads="1"/>
          </p:cNvSpPr>
          <p:nvPr/>
        </p:nvSpPr>
        <p:spPr bwMode="auto">
          <a:xfrm>
            <a:off x="5654733" y="165526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2" name="Text Box 4">
            <a:extLst>
              <a:ext uri="{FF2B5EF4-FFF2-40B4-BE49-F238E27FC236}">
                <a16:creationId xmlns:a16="http://schemas.microsoft.com/office/drawing/2014/main" id="{4EE77B68-037A-7670-9CEA-4BAC3D6A3E4E}"/>
              </a:ext>
            </a:extLst>
          </p:cNvPr>
          <p:cNvSpPr txBox="1">
            <a:spLocks noChangeArrowheads="1"/>
          </p:cNvSpPr>
          <p:nvPr/>
        </p:nvSpPr>
        <p:spPr bwMode="auto">
          <a:xfrm>
            <a:off x="1" y="2105104"/>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3" name="Picture 22">
            <a:extLst>
              <a:ext uri="{FF2B5EF4-FFF2-40B4-BE49-F238E27FC236}">
                <a16:creationId xmlns:a16="http://schemas.microsoft.com/office/drawing/2014/main" id="{98361369-53D0-BBB6-C982-77757E69D361}"/>
              </a:ext>
            </a:extLst>
          </p:cNvPr>
          <p:cNvPicPr>
            <a:picLocks noChangeAspect="1"/>
          </p:cNvPicPr>
          <p:nvPr/>
        </p:nvPicPr>
        <p:blipFill>
          <a:blip r:embed="rId7"/>
          <a:srcRect/>
          <a:stretch/>
        </p:blipFill>
        <p:spPr>
          <a:xfrm>
            <a:off x="4753331" y="2017289"/>
            <a:ext cx="6731000" cy="952500"/>
          </a:xfrm>
          <a:prstGeom prst="rect">
            <a:avLst/>
          </a:prstGeom>
        </p:spPr>
      </p:pic>
      <p:sp>
        <p:nvSpPr>
          <p:cNvPr id="26" name="Text Box 9">
            <a:extLst>
              <a:ext uri="{FF2B5EF4-FFF2-40B4-BE49-F238E27FC236}">
                <a16:creationId xmlns:a16="http://schemas.microsoft.com/office/drawing/2014/main" id="{CF9E2BBF-8D55-0350-FD8B-31D918021206}"/>
              </a:ext>
            </a:extLst>
          </p:cNvPr>
          <p:cNvSpPr txBox="1">
            <a:spLocks noChangeArrowheads="1"/>
          </p:cNvSpPr>
          <p:nvPr/>
        </p:nvSpPr>
        <p:spPr bwMode="auto">
          <a:xfrm>
            <a:off x="5257800" y="209023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7" name="Text Box 9">
            <a:extLst>
              <a:ext uri="{FF2B5EF4-FFF2-40B4-BE49-F238E27FC236}">
                <a16:creationId xmlns:a16="http://schemas.microsoft.com/office/drawing/2014/main" id="{D891AE93-A46D-136C-8A0D-7774F4CBFB0B}"/>
              </a:ext>
            </a:extLst>
          </p:cNvPr>
          <p:cNvSpPr txBox="1">
            <a:spLocks noChangeArrowheads="1"/>
          </p:cNvSpPr>
          <p:nvPr/>
        </p:nvSpPr>
        <p:spPr bwMode="auto">
          <a:xfrm>
            <a:off x="5257800" y="294447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 name="Text Box 4">
            <a:extLst>
              <a:ext uri="{FF2B5EF4-FFF2-40B4-BE49-F238E27FC236}">
                <a16:creationId xmlns:a16="http://schemas.microsoft.com/office/drawing/2014/main" id="{F5D3E65C-C290-464E-97DD-9EE10A77C974}"/>
              </a:ext>
            </a:extLst>
          </p:cNvPr>
          <p:cNvSpPr txBox="1">
            <a:spLocks noChangeArrowheads="1"/>
          </p:cNvSpPr>
          <p:nvPr/>
        </p:nvSpPr>
        <p:spPr bwMode="auto">
          <a:xfrm>
            <a:off x="0" y="343431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 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5" name="Text Box 9">
            <a:extLst>
              <a:ext uri="{FF2B5EF4-FFF2-40B4-BE49-F238E27FC236}">
                <a16:creationId xmlns:a16="http://schemas.microsoft.com/office/drawing/2014/main" id="{F1A06ADC-BFAA-3D4F-ECD0-F6B708EDEDA2}"/>
              </a:ext>
            </a:extLst>
          </p:cNvPr>
          <p:cNvSpPr txBox="1">
            <a:spLocks noChangeArrowheads="1"/>
          </p:cNvSpPr>
          <p:nvPr/>
        </p:nvSpPr>
        <p:spPr bwMode="auto">
          <a:xfrm>
            <a:off x="5257800" y="344561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 name="Text Box 4">
            <a:extLst>
              <a:ext uri="{FF2B5EF4-FFF2-40B4-BE49-F238E27FC236}">
                <a16:creationId xmlns:a16="http://schemas.microsoft.com/office/drawing/2014/main" id="{DEAD0680-2127-C135-7CE8-056C66006C66}"/>
              </a:ext>
            </a:extLst>
          </p:cNvPr>
          <p:cNvSpPr txBox="1">
            <a:spLocks noChangeArrowheads="1"/>
          </p:cNvSpPr>
          <p:nvPr/>
        </p:nvSpPr>
        <p:spPr bwMode="auto">
          <a:xfrm>
            <a:off x="0" y="383901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81B3EF40-B920-361A-8BCF-8C475390A031}"/>
              </a:ext>
            </a:extLst>
          </p:cNvPr>
          <p:cNvPicPr>
            <a:picLocks noChangeAspect="1"/>
          </p:cNvPicPr>
          <p:nvPr/>
        </p:nvPicPr>
        <p:blipFill>
          <a:blip r:embed="rId10"/>
          <a:srcRect/>
          <a:stretch/>
        </p:blipFill>
        <p:spPr>
          <a:xfrm>
            <a:off x="4753331" y="3350481"/>
            <a:ext cx="6731000" cy="952500"/>
          </a:xfrm>
          <a:prstGeom prst="rect">
            <a:avLst/>
          </a:prstGeom>
        </p:spPr>
      </p:pic>
      <p:sp>
        <p:nvSpPr>
          <p:cNvPr id="8" name="Text Box 9">
            <a:extLst>
              <a:ext uri="{FF2B5EF4-FFF2-40B4-BE49-F238E27FC236}">
                <a16:creationId xmlns:a16="http://schemas.microsoft.com/office/drawing/2014/main" id="{EF2B089C-E057-2E3D-C686-614AF712247A}"/>
              </a:ext>
            </a:extLst>
          </p:cNvPr>
          <p:cNvSpPr txBox="1">
            <a:spLocks noChangeArrowheads="1"/>
          </p:cNvSpPr>
          <p:nvPr/>
        </p:nvSpPr>
        <p:spPr bwMode="auto">
          <a:xfrm>
            <a:off x="5257800" y="385162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 name="Text Box 4">
            <a:extLst>
              <a:ext uri="{FF2B5EF4-FFF2-40B4-BE49-F238E27FC236}">
                <a16:creationId xmlns:a16="http://schemas.microsoft.com/office/drawing/2014/main" id="{7AC9BEE5-1767-EC00-76ED-707688DD440B}"/>
              </a:ext>
            </a:extLst>
          </p:cNvPr>
          <p:cNvSpPr txBox="1">
            <a:spLocks noChangeArrowheads="1"/>
          </p:cNvSpPr>
          <p:nvPr/>
        </p:nvSpPr>
        <p:spPr bwMode="auto">
          <a:xfrm>
            <a:off x="0" y="254515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0" name="Text Box 9">
            <a:extLst>
              <a:ext uri="{FF2B5EF4-FFF2-40B4-BE49-F238E27FC236}">
                <a16:creationId xmlns:a16="http://schemas.microsoft.com/office/drawing/2014/main" id="{038E41C9-DF35-0EED-51A1-9355B66FD52C}"/>
              </a:ext>
            </a:extLst>
          </p:cNvPr>
          <p:cNvSpPr txBox="1">
            <a:spLocks noChangeArrowheads="1"/>
          </p:cNvSpPr>
          <p:nvPr/>
        </p:nvSpPr>
        <p:spPr bwMode="auto">
          <a:xfrm>
            <a:off x="5257800" y="25458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1" name="Picture 10">
            <a:extLst>
              <a:ext uri="{FF2B5EF4-FFF2-40B4-BE49-F238E27FC236}">
                <a16:creationId xmlns:a16="http://schemas.microsoft.com/office/drawing/2014/main" id="{1A9B72BB-6822-3BC1-981D-619BBC3595D0}"/>
              </a:ext>
            </a:extLst>
          </p:cNvPr>
          <p:cNvPicPr>
            <a:picLocks noChangeAspect="1"/>
          </p:cNvPicPr>
          <p:nvPr/>
        </p:nvPicPr>
        <p:blipFill>
          <a:blip r:embed="rId11"/>
          <a:srcRect/>
          <a:stretch/>
        </p:blipFill>
        <p:spPr>
          <a:xfrm>
            <a:off x="4753331" y="3794312"/>
            <a:ext cx="6731000" cy="952500"/>
          </a:xfrm>
          <a:prstGeom prst="rect">
            <a:avLst/>
          </a:prstGeom>
        </p:spPr>
      </p:pic>
    </p:spTree>
    <p:extLst>
      <p:ext uri="{BB962C8B-B14F-4D97-AF65-F5344CB8AC3E}">
        <p14:creationId xmlns:p14="http://schemas.microsoft.com/office/powerpoint/2010/main" val="2217103998"/>
      </p:ext>
    </p:extLst>
  </p:cSld>
  <p:clrMapOvr>
    <a:masterClrMapping/>
  </p:clrMapOvr>
  <p:transition spd="slow" advClick="0"/>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0C8AD-6151-93C2-D227-0BCF1B189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4E31A-2107-4BE3-69A0-55EA5963A72D}"/>
              </a:ext>
            </a:extLst>
          </p:cNvPr>
          <p:cNvSpPr>
            <a:spLocks noGrp="1"/>
          </p:cNvSpPr>
          <p:nvPr>
            <p:ph type="title"/>
          </p:nvPr>
        </p:nvSpPr>
        <p:spPr>
          <a:xfrm>
            <a:off x="511531" y="138515"/>
            <a:ext cx="10689870" cy="739934"/>
          </a:xfrm>
        </p:spPr>
        <p:txBody>
          <a:bodyPr/>
          <a:lstStyle/>
          <a:p>
            <a:r>
              <a:rPr lang="en-US" sz="2000" dirty="0"/>
              <a:t>Regulatory and reimbursement issues aside, what is your preferred initial regimen for an </a:t>
            </a:r>
            <a:r>
              <a:rPr lang="en-US" sz="2000" u="sng" dirty="0"/>
              <a:t>80-year-old</a:t>
            </a:r>
            <a:r>
              <a:rPr lang="en-US" sz="2000" dirty="0"/>
              <a:t> patient with </a:t>
            </a:r>
            <a:r>
              <a:rPr lang="en-US" sz="2000" u="sng" dirty="0"/>
              <a:t>high-risk (</a:t>
            </a:r>
            <a:r>
              <a:rPr lang="en-US" sz="2000" u="sng" dirty="0" err="1"/>
              <a:t>eg</a:t>
            </a:r>
            <a:r>
              <a:rPr lang="en-US" sz="2000" u="sng" dirty="0"/>
              <a:t>, del[17p]) MM</a:t>
            </a:r>
            <a:r>
              <a:rPr lang="en-US" sz="2000" dirty="0"/>
              <a:t> who is </a:t>
            </a:r>
            <a:r>
              <a:rPr lang="en-US" sz="2000" u="sng" dirty="0"/>
              <a:t>transplant ineligible</a:t>
            </a:r>
            <a:r>
              <a:rPr lang="en-US" sz="2000" dirty="0"/>
              <a:t> with </a:t>
            </a:r>
            <a:r>
              <a:rPr lang="en-US" sz="2000" u="sng" dirty="0"/>
              <a:t>new-onset renal failure not requiring dialysis</a:t>
            </a:r>
            <a:r>
              <a:rPr lang="en-US" sz="2000" dirty="0"/>
              <a:t>?</a:t>
            </a:r>
          </a:p>
        </p:txBody>
      </p:sp>
      <p:sp>
        <p:nvSpPr>
          <p:cNvPr id="12" name="Title 1">
            <a:extLst>
              <a:ext uri="{FF2B5EF4-FFF2-40B4-BE49-F238E27FC236}">
                <a16:creationId xmlns:a16="http://schemas.microsoft.com/office/drawing/2014/main" id="{A67DBB6D-E24D-6F32-4264-923E8901DA1F}"/>
              </a:ext>
            </a:extLst>
          </p:cNvPr>
          <p:cNvSpPr txBox="1">
            <a:spLocks/>
          </p:cNvSpPr>
          <p:nvPr/>
        </p:nvSpPr>
        <p:spPr bwMode="auto">
          <a:xfrm>
            <a:off x="511531" y="3521777"/>
            <a:ext cx="10972800" cy="459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induction treatment?</a:t>
            </a:r>
          </a:p>
        </p:txBody>
      </p:sp>
      <p:sp>
        <p:nvSpPr>
          <p:cNvPr id="48" name="Text Box 4">
            <a:extLst>
              <a:ext uri="{FF2B5EF4-FFF2-40B4-BE49-F238E27FC236}">
                <a16:creationId xmlns:a16="http://schemas.microsoft.com/office/drawing/2014/main" id="{52240321-1E08-33BC-9B47-BEBBEDA14157}"/>
              </a:ext>
            </a:extLst>
          </p:cNvPr>
          <p:cNvSpPr txBox="1">
            <a:spLocks noChangeArrowheads="1"/>
          </p:cNvSpPr>
          <p:nvPr/>
        </p:nvSpPr>
        <p:spPr bwMode="auto">
          <a:xfrm>
            <a:off x="1" y="935659"/>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CyBorD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5FAACB66-B256-C155-0B80-A2E977E678A4}"/>
              </a:ext>
            </a:extLst>
          </p:cNvPr>
          <p:cNvPicPr>
            <a:picLocks noChangeAspect="1"/>
          </p:cNvPicPr>
          <p:nvPr/>
        </p:nvPicPr>
        <p:blipFill>
          <a:blip r:embed="rId2"/>
          <a:srcRect/>
          <a:stretch/>
        </p:blipFill>
        <p:spPr>
          <a:xfrm>
            <a:off x="4753335" y="912041"/>
            <a:ext cx="5228859" cy="739933"/>
          </a:xfrm>
          <a:prstGeom prst="rect">
            <a:avLst/>
          </a:prstGeom>
        </p:spPr>
      </p:pic>
      <p:sp>
        <p:nvSpPr>
          <p:cNvPr id="50" name="Text Box 4">
            <a:extLst>
              <a:ext uri="{FF2B5EF4-FFF2-40B4-BE49-F238E27FC236}">
                <a16:creationId xmlns:a16="http://schemas.microsoft.com/office/drawing/2014/main" id="{57BFD5AE-A623-E7D8-6CB7-96BE47C61A9A}"/>
              </a:ext>
            </a:extLst>
          </p:cNvPr>
          <p:cNvSpPr txBox="1">
            <a:spLocks noChangeArrowheads="1"/>
          </p:cNvSpPr>
          <p:nvPr/>
        </p:nvSpPr>
        <p:spPr bwMode="auto">
          <a:xfrm>
            <a:off x="0" y="128151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Vd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D08D7291-7F77-EB4C-1101-1FD094622044}"/>
              </a:ext>
            </a:extLst>
          </p:cNvPr>
          <p:cNvPicPr>
            <a:picLocks noChangeAspect="1"/>
          </p:cNvPicPr>
          <p:nvPr/>
        </p:nvPicPr>
        <p:blipFill>
          <a:blip r:embed="rId3"/>
          <a:srcRect/>
          <a:stretch/>
        </p:blipFill>
        <p:spPr>
          <a:xfrm>
            <a:off x="4753332" y="1281514"/>
            <a:ext cx="5228866" cy="739933"/>
          </a:xfrm>
          <a:prstGeom prst="rect">
            <a:avLst/>
          </a:prstGeom>
        </p:spPr>
      </p:pic>
      <p:sp>
        <p:nvSpPr>
          <p:cNvPr id="52" name="Text Box 4">
            <a:extLst>
              <a:ext uri="{FF2B5EF4-FFF2-40B4-BE49-F238E27FC236}">
                <a16:creationId xmlns:a16="http://schemas.microsoft.com/office/drawing/2014/main" id="{961830F3-856E-DCAC-6AB4-8D2400A39CF4}"/>
              </a:ext>
            </a:extLst>
          </p:cNvPr>
          <p:cNvSpPr txBox="1">
            <a:spLocks noChangeArrowheads="1"/>
          </p:cNvSpPr>
          <p:nvPr/>
        </p:nvSpPr>
        <p:spPr bwMode="auto">
          <a:xfrm>
            <a:off x="0" y="164837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72D7CA7A-1CA6-DE22-F3BB-5F8A78C55972}"/>
              </a:ext>
            </a:extLst>
          </p:cNvPr>
          <p:cNvPicPr>
            <a:picLocks noChangeAspect="1"/>
          </p:cNvPicPr>
          <p:nvPr/>
        </p:nvPicPr>
        <p:blipFill>
          <a:blip r:embed="rId4"/>
          <a:srcRect/>
          <a:stretch/>
        </p:blipFill>
        <p:spPr>
          <a:xfrm>
            <a:off x="4753332" y="1659251"/>
            <a:ext cx="5228866" cy="739933"/>
          </a:xfrm>
          <a:prstGeom prst="rect">
            <a:avLst/>
          </a:prstGeom>
        </p:spPr>
      </p:pic>
      <p:sp>
        <p:nvSpPr>
          <p:cNvPr id="54" name="Text Box 9">
            <a:extLst>
              <a:ext uri="{FF2B5EF4-FFF2-40B4-BE49-F238E27FC236}">
                <a16:creationId xmlns:a16="http://schemas.microsoft.com/office/drawing/2014/main" id="{51EBD440-6147-4847-85D8-4E876BB9FAD2}"/>
              </a:ext>
            </a:extLst>
          </p:cNvPr>
          <p:cNvSpPr txBox="1">
            <a:spLocks noChangeArrowheads="1"/>
          </p:cNvSpPr>
          <p:nvPr/>
        </p:nvSpPr>
        <p:spPr bwMode="auto">
          <a:xfrm>
            <a:off x="7238999" y="92404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55" name="Text Box 9">
            <a:extLst>
              <a:ext uri="{FF2B5EF4-FFF2-40B4-BE49-F238E27FC236}">
                <a16:creationId xmlns:a16="http://schemas.microsoft.com/office/drawing/2014/main" id="{08ED6D33-43F3-9C71-B5D5-AD96AC1CB075}"/>
              </a:ext>
            </a:extLst>
          </p:cNvPr>
          <p:cNvSpPr txBox="1">
            <a:spLocks noChangeArrowheads="1"/>
          </p:cNvSpPr>
          <p:nvPr/>
        </p:nvSpPr>
        <p:spPr bwMode="auto">
          <a:xfrm>
            <a:off x="5854606" y="129793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56" name="Text Box 9">
            <a:extLst>
              <a:ext uri="{FF2B5EF4-FFF2-40B4-BE49-F238E27FC236}">
                <a16:creationId xmlns:a16="http://schemas.microsoft.com/office/drawing/2014/main" id="{7AEBE79A-D3F9-C5CE-7DE2-7C59921B39AD}"/>
              </a:ext>
            </a:extLst>
          </p:cNvPr>
          <p:cNvSpPr txBox="1">
            <a:spLocks noChangeArrowheads="1"/>
          </p:cNvSpPr>
          <p:nvPr/>
        </p:nvSpPr>
        <p:spPr bwMode="auto">
          <a:xfrm>
            <a:off x="6172200" y="167938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57" name="Text Box 4">
            <a:extLst>
              <a:ext uri="{FF2B5EF4-FFF2-40B4-BE49-F238E27FC236}">
                <a16:creationId xmlns:a16="http://schemas.microsoft.com/office/drawing/2014/main" id="{0932D12F-A5F6-5AAD-014C-B8769DDAD148}"/>
              </a:ext>
            </a:extLst>
          </p:cNvPr>
          <p:cNvSpPr txBox="1">
            <a:spLocks noChangeArrowheads="1"/>
          </p:cNvSpPr>
          <p:nvPr/>
        </p:nvSpPr>
        <p:spPr bwMode="auto">
          <a:xfrm>
            <a:off x="1" y="2043469"/>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0EC7C918-16A6-C305-5CDB-D3DC1F0FD8B8}"/>
              </a:ext>
            </a:extLst>
          </p:cNvPr>
          <p:cNvPicPr>
            <a:picLocks noChangeAspect="1"/>
          </p:cNvPicPr>
          <p:nvPr/>
        </p:nvPicPr>
        <p:blipFill>
          <a:blip r:embed="rId5"/>
          <a:srcRect/>
          <a:stretch/>
        </p:blipFill>
        <p:spPr>
          <a:xfrm>
            <a:off x="4753332" y="2028724"/>
            <a:ext cx="5228866" cy="739934"/>
          </a:xfrm>
          <a:prstGeom prst="rect">
            <a:avLst/>
          </a:prstGeom>
        </p:spPr>
      </p:pic>
      <p:sp>
        <p:nvSpPr>
          <p:cNvPr id="59" name="Text Box 4">
            <a:extLst>
              <a:ext uri="{FF2B5EF4-FFF2-40B4-BE49-F238E27FC236}">
                <a16:creationId xmlns:a16="http://schemas.microsoft.com/office/drawing/2014/main" id="{51CB547E-E126-878C-D59C-5F3701E45F19}"/>
              </a:ext>
            </a:extLst>
          </p:cNvPr>
          <p:cNvSpPr txBox="1">
            <a:spLocks noChangeArrowheads="1"/>
          </p:cNvSpPr>
          <p:nvPr/>
        </p:nvSpPr>
        <p:spPr bwMode="auto">
          <a:xfrm>
            <a:off x="0" y="242545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with adapted RV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545B1F8F-C45C-421A-E45A-D03D0036A743}"/>
              </a:ext>
            </a:extLst>
          </p:cNvPr>
          <p:cNvPicPr>
            <a:picLocks noChangeAspect="1"/>
          </p:cNvPicPr>
          <p:nvPr/>
        </p:nvPicPr>
        <p:blipFill>
          <a:blip r:embed="rId6"/>
          <a:srcRect/>
          <a:stretch/>
        </p:blipFill>
        <p:spPr>
          <a:xfrm>
            <a:off x="4753332" y="2397605"/>
            <a:ext cx="5228866" cy="739933"/>
          </a:xfrm>
          <a:prstGeom prst="rect">
            <a:avLst/>
          </a:prstGeom>
        </p:spPr>
      </p:pic>
      <p:sp>
        <p:nvSpPr>
          <p:cNvPr id="61" name="Text Box 4">
            <a:extLst>
              <a:ext uri="{FF2B5EF4-FFF2-40B4-BE49-F238E27FC236}">
                <a16:creationId xmlns:a16="http://schemas.microsoft.com/office/drawing/2014/main" id="{181A31B2-97E8-00F5-73B0-5CB98EEECBBC}"/>
              </a:ext>
            </a:extLst>
          </p:cNvPr>
          <p:cNvSpPr txBox="1">
            <a:spLocks noChangeArrowheads="1"/>
          </p:cNvSpPr>
          <p:nvPr/>
        </p:nvSpPr>
        <p:spPr bwMode="auto">
          <a:xfrm>
            <a:off x="0" y="277881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with reduced-dose 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2" name="Picture 61">
            <a:extLst>
              <a:ext uri="{FF2B5EF4-FFF2-40B4-BE49-F238E27FC236}">
                <a16:creationId xmlns:a16="http://schemas.microsoft.com/office/drawing/2014/main" id="{039137C0-B875-D659-FEDD-A91083FF7079}"/>
              </a:ext>
            </a:extLst>
          </p:cNvPr>
          <p:cNvPicPr>
            <a:picLocks noChangeAspect="1"/>
          </p:cNvPicPr>
          <p:nvPr/>
        </p:nvPicPr>
        <p:blipFill>
          <a:blip r:embed="rId7"/>
          <a:srcRect/>
          <a:stretch/>
        </p:blipFill>
        <p:spPr>
          <a:xfrm>
            <a:off x="4753331" y="2766486"/>
            <a:ext cx="5228869" cy="739934"/>
          </a:xfrm>
          <a:prstGeom prst="rect">
            <a:avLst/>
          </a:prstGeom>
        </p:spPr>
      </p:pic>
      <p:sp>
        <p:nvSpPr>
          <p:cNvPr id="63" name="Text Box 9">
            <a:extLst>
              <a:ext uri="{FF2B5EF4-FFF2-40B4-BE49-F238E27FC236}">
                <a16:creationId xmlns:a16="http://schemas.microsoft.com/office/drawing/2014/main" id="{BA14C339-5CC5-5B06-292E-DECC869322AE}"/>
              </a:ext>
            </a:extLst>
          </p:cNvPr>
          <p:cNvSpPr txBox="1">
            <a:spLocks noChangeArrowheads="1"/>
          </p:cNvSpPr>
          <p:nvPr/>
        </p:nvSpPr>
        <p:spPr bwMode="auto">
          <a:xfrm>
            <a:off x="5854606" y="204899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64" name="Text Box 9">
            <a:extLst>
              <a:ext uri="{FF2B5EF4-FFF2-40B4-BE49-F238E27FC236}">
                <a16:creationId xmlns:a16="http://schemas.microsoft.com/office/drawing/2014/main" id="{038EA420-DC9A-F447-C91B-71DBFFE987D9}"/>
              </a:ext>
            </a:extLst>
          </p:cNvPr>
          <p:cNvSpPr txBox="1">
            <a:spLocks noChangeArrowheads="1"/>
          </p:cNvSpPr>
          <p:nvPr/>
        </p:nvSpPr>
        <p:spPr bwMode="auto">
          <a:xfrm>
            <a:off x="5181600" y="241941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5" name="Text Box 9">
            <a:extLst>
              <a:ext uri="{FF2B5EF4-FFF2-40B4-BE49-F238E27FC236}">
                <a16:creationId xmlns:a16="http://schemas.microsoft.com/office/drawing/2014/main" id="{18B7FDA1-356A-B80D-8E96-5D8907D250EE}"/>
              </a:ext>
            </a:extLst>
          </p:cNvPr>
          <p:cNvSpPr txBox="1">
            <a:spLocks noChangeArrowheads="1"/>
          </p:cNvSpPr>
          <p:nvPr/>
        </p:nvSpPr>
        <p:spPr bwMode="auto">
          <a:xfrm>
            <a:off x="5181600" y="278556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6" name="Text Box 4">
            <a:extLst>
              <a:ext uri="{FF2B5EF4-FFF2-40B4-BE49-F238E27FC236}">
                <a16:creationId xmlns:a16="http://schemas.microsoft.com/office/drawing/2014/main" id="{AC8D0C39-312B-DC80-BBE7-140A83CEF54F}"/>
              </a:ext>
            </a:extLst>
          </p:cNvPr>
          <p:cNvSpPr txBox="1">
            <a:spLocks noChangeArrowheads="1"/>
          </p:cNvSpPr>
          <p:nvPr/>
        </p:nvSpPr>
        <p:spPr bwMode="auto">
          <a:xfrm>
            <a:off x="0" y="314428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CyBorD</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modified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7" name="Picture 66">
            <a:extLst>
              <a:ext uri="{FF2B5EF4-FFF2-40B4-BE49-F238E27FC236}">
                <a16:creationId xmlns:a16="http://schemas.microsoft.com/office/drawing/2014/main" id="{4E33760C-5C99-3972-628F-692ED46E33D4}"/>
              </a:ext>
            </a:extLst>
          </p:cNvPr>
          <p:cNvPicPr>
            <a:picLocks noChangeAspect="1"/>
          </p:cNvPicPr>
          <p:nvPr/>
        </p:nvPicPr>
        <p:blipFill>
          <a:blip r:embed="rId8"/>
          <a:srcRect/>
          <a:stretch/>
        </p:blipFill>
        <p:spPr>
          <a:xfrm>
            <a:off x="4753331" y="3137351"/>
            <a:ext cx="5228869" cy="739934"/>
          </a:xfrm>
          <a:prstGeom prst="rect">
            <a:avLst/>
          </a:prstGeom>
        </p:spPr>
      </p:pic>
      <p:sp>
        <p:nvSpPr>
          <p:cNvPr id="68" name="Text Box 9">
            <a:extLst>
              <a:ext uri="{FF2B5EF4-FFF2-40B4-BE49-F238E27FC236}">
                <a16:creationId xmlns:a16="http://schemas.microsoft.com/office/drawing/2014/main" id="{3C0C697A-7E61-102A-F4E8-3F6A0099F730}"/>
              </a:ext>
            </a:extLst>
          </p:cNvPr>
          <p:cNvSpPr txBox="1">
            <a:spLocks noChangeArrowheads="1"/>
          </p:cNvSpPr>
          <p:nvPr/>
        </p:nvSpPr>
        <p:spPr bwMode="auto">
          <a:xfrm>
            <a:off x="5181600" y="316795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1" name="Text Box 4">
            <a:extLst>
              <a:ext uri="{FF2B5EF4-FFF2-40B4-BE49-F238E27FC236}">
                <a16:creationId xmlns:a16="http://schemas.microsoft.com/office/drawing/2014/main" id="{8F87703D-685B-93AF-A3EE-819607B653D7}"/>
              </a:ext>
            </a:extLst>
          </p:cNvPr>
          <p:cNvSpPr txBox="1">
            <a:spLocks noChangeArrowheads="1"/>
          </p:cNvSpPr>
          <p:nvPr/>
        </p:nvSpPr>
        <p:spPr bwMode="auto">
          <a:xfrm>
            <a:off x="1" y="391924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2" name="Picture 91">
            <a:extLst>
              <a:ext uri="{FF2B5EF4-FFF2-40B4-BE49-F238E27FC236}">
                <a16:creationId xmlns:a16="http://schemas.microsoft.com/office/drawing/2014/main" id="{4C819405-2AC7-1448-31A9-707A42A168EC}"/>
              </a:ext>
            </a:extLst>
          </p:cNvPr>
          <p:cNvPicPr>
            <a:picLocks noChangeAspect="1"/>
          </p:cNvPicPr>
          <p:nvPr/>
        </p:nvPicPr>
        <p:blipFill>
          <a:blip r:embed="rId9"/>
          <a:srcRect/>
          <a:stretch/>
        </p:blipFill>
        <p:spPr>
          <a:xfrm>
            <a:off x="4753335" y="3895630"/>
            <a:ext cx="5228859" cy="739933"/>
          </a:xfrm>
          <a:prstGeom prst="rect">
            <a:avLst/>
          </a:prstGeom>
        </p:spPr>
      </p:pic>
      <p:sp>
        <p:nvSpPr>
          <p:cNvPr id="93" name="Text Box 4">
            <a:extLst>
              <a:ext uri="{FF2B5EF4-FFF2-40B4-BE49-F238E27FC236}">
                <a16:creationId xmlns:a16="http://schemas.microsoft.com/office/drawing/2014/main" id="{FF4F0460-B285-F965-3948-509B3B60296A}"/>
              </a:ext>
            </a:extLst>
          </p:cNvPr>
          <p:cNvSpPr txBox="1">
            <a:spLocks noChangeArrowheads="1"/>
          </p:cNvSpPr>
          <p:nvPr/>
        </p:nvSpPr>
        <p:spPr bwMode="auto">
          <a:xfrm>
            <a:off x="0" y="426510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4" name="Picture 93">
            <a:extLst>
              <a:ext uri="{FF2B5EF4-FFF2-40B4-BE49-F238E27FC236}">
                <a16:creationId xmlns:a16="http://schemas.microsoft.com/office/drawing/2014/main" id="{69305A47-5D68-A1A7-ED38-3CDC7877CD37}"/>
              </a:ext>
            </a:extLst>
          </p:cNvPr>
          <p:cNvPicPr>
            <a:picLocks noChangeAspect="1"/>
          </p:cNvPicPr>
          <p:nvPr/>
        </p:nvPicPr>
        <p:blipFill>
          <a:blip r:embed="rId10"/>
          <a:srcRect/>
          <a:stretch/>
        </p:blipFill>
        <p:spPr>
          <a:xfrm>
            <a:off x="4753335" y="4265103"/>
            <a:ext cx="5228859" cy="739933"/>
          </a:xfrm>
          <a:prstGeom prst="rect">
            <a:avLst/>
          </a:prstGeom>
        </p:spPr>
      </p:pic>
      <p:sp>
        <p:nvSpPr>
          <p:cNvPr id="95" name="Text Box 4">
            <a:extLst>
              <a:ext uri="{FF2B5EF4-FFF2-40B4-BE49-F238E27FC236}">
                <a16:creationId xmlns:a16="http://schemas.microsoft.com/office/drawing/2014/main" id="{E9A04567-BCD4-0FE0-F537-523B3CE457DA}"/>
              </a:ext>
            </a:extLst>
          </p:cNvPr>
          <p:cNvSpPr txBox="1">
            <a:spLocks noChangeArrowheads="1"/>
          </p:cNvSpPr>
          <p:nvPr/>
        </p:nvSpPr>
        <p:spPr bwMode="auto">
          <a:xfrm>
            <a:off x="0" y="463195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6" name="Picture 95">
            <a:extLst>
              <a:ext uri="{FF2B5EF4-FFF2-40B4-BE49-F238E27FC236}">
                <a16:creationId xmlns:a16="http://schemas.microsoft.com/office/drawing/2014/main" id="{F492B645-B51B-F50F-9BF8-A2F786140E62}"/>
              </a:ext>
            </a:extLst>
          </p:cNvPr>
          <p:cNvPicPr>
            <a:picLocks noChangeAspect="1"/>
          </p:cNvPicPr>
          <p:nvPr/>
        </p:nvPicPr>
        <p:blipFill>
          <a:blip r:embed="rId11"/>
          <a:srcRect/>
          <a:stretch/>
        </p:blipFill>
        <p:spPr>
          <a:xfrm>
            <a:off x="4753332" y="4642840"/>
            <a:ext cx="5228866" cy="739933"/>
          </a:xfrm>
          <a:prstGeom prst="rect">
            <a:avLst/>
          </a:prstGeom>
        </p:spPr>
      </p:pic>
      <p:sp>
        <p:nvSpPr>
          <p:cNvPr id="97" name="Text Box 9">
            <a:extLst>
              <a:ext uri="{FF2B5EF4-FFF2-40B4-BE49-F238E27FC236}">
                <a16:creationId xmlns:a16="http://schemas.microsoft.com/office/drawing/2014/main" id="{25F8F2A9-5620-29A7-B065-6C592DAE03DF}"/>
              </a:ext>
            </a:extLst>
          </p:cNvPr>
          <p:cNvSpPr txBox="1">
            <a:spLocks noChangeArrowheads="1"/>
          </p:cNvSpPr>
          <p:nvPr/>
        </p:nvSpPr>
        <p:spPr bwMode="auto">
          <a:xfrm>
            <a:off x="6531331" y="39076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98" name="Text Box 9">
            <a:extLst>
              <a:ext uri="{FF2B5EF4-FFF2-40B4-BE49-F238E27FC236}">
                <a16:creationId xmlns:a16="http://schemas.microsoft.com/office/drawing/2014/main" id="{821196D5-2123-A913-D135-1805310DF3F7}"/>
              </a:ext>
            </a:extLst>
          </p:cNvPr>
          <p:cNvSpPr txBox="1">
            <a:spLocks noChangeArrowheads="1"/>
          </p:cNvSpPr>
          <p:nvPr/>
        </p:nvSpPr>
        <p:spPr bwMode="auto">
          <a:xfrm>
            <a:off x="7238999" y="428152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99" name="Text Box 9">
            <a:extLst>
              <a:ext uri="{FF2B5EF4-FFF2-40B4-BE49-F238E27FC236}">
                <a16:creationId xmlns:a16="http://schemas.microsoft.com/office/drawing/2014/main" id="{8E2F0876-4D1F-E374-7BF3-7574CF87E010}"/>
              </a:ext>
            </a:extLst>
          </p:cNvPr>
          <p:cNvSpPr txBox="1">
            <a:spLocks noChangeArrowheads="1"/>
          </p:cNvSpPr>
          <p:nvPr/>
        </p:nvSpPr>
        <p:spPr bwMode="auto">
          <a:xfrm>
            <a:off x="5181600" y="466297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0" name="Text Box 4">
            <a:extLst>
              <a:ext uri="{FF2B5EF4-FFF2-40B4-BE49-F238E27FC236}">
                <a16:creationId xmlns:a16="http://schemas.microsoft.com/office/drawing/2014/main" id="{571D500C-547D-C3FA-D5D8-707BC9F7F893}"/>
              </a:ext>
            </a:extLst>
          </p:cNvPr>
          <p:cNvSpPr txBox="1">
            <a:spLocks noChangeArrowheads="1"/>
          </p:cNvSpPr>
          <p:nvPr/>
        </p:nvSpPr>
        <p:spPr bwMode="auto">
          <a:xfrm>
            <a:off x="1" y="502705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1" name="Picture 100">
            <a:extLst>
              <a:ext uri="{FF2B5EF4-FFF2-40B4-BE49-F238E27FC236}">
                <a16:creationId xmlns:a16="http://schemas.microsoft.com/office/drawing/2014/main" id="{7E4B54B2-45C8-F695-C3FB-036EE16A437D}"/>
              </a:ext>
            </a:extLst>
          </p:cNvPr>
          <p:cNvPicPr>
            <a:picLocks noChangeAspect="1"/>
          </p:cNvPicPr>
          <p:nvPr/>
        </p:nvPicPr>
        <p:blipFill>
          <a:blip r:embed="rId12"/>
          <a:srcRect/>
          <a:stretch/>
        </p:blipFill>
        <p:spPr>
          <a:xfrm>
            <a:off x="4753332" y="5012313"/>
            <a:ext cx="5228866" cy="739933"/>
          </a:xfrm>
          <a:prstGeom prst="rect">
            <a:avLst/>
          </a:prstGeom>
        </p:spPr>
      </p:pic>
      <p:sp>
        <p:nvSpPr>
          <p:cNvPr id="102" name="Text Box 4">
            <a:extLst>
              <a:ext uri="{FF2B5EF4-FFF2-40B4-BE49-F238E27FC236}">
                <a16:creationId xmlns:a16="http://schemas.microsoft.com/office/drawing/2014/main" id="{DF201921-130F-4F3B-4464-CD8485EA9FF8}"/>
              </a:ext>
            </a:extLst>
          </p:cNvPr>
          <p:cNvSpPr txBox="1">
            <a:spLocks noChangeArrowheads="1"/>
          </p:cNvSpPr>
          <p:nvPr/>
        </p:nvSpPr>
        <p:spPr bwMode="auto">
          <a:xfrm>
            <a:off x="0" y="540904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3" name="Picture 102">
            <a:extLst>
              <a:ext uri="{FF2B5EF4-FFF2-40B4-BE49-F238E27FC236}">
                <a16:creationId xmlns:a16="http://schemas.microsoft.com/office/drawing/2014/main" id="{75F4FCFA-B59C-4279-52C6-87DC23C7B4B7}"/>
              </a:ext>
            </a:extLst>
          </p:cNvPr>
          <p:cNvPicPr>
            <a:picLocks noChangeAspect="1"/>
          </p:cNvPicPr>
          <p:nvPr/>
        </p:nvPicPr>
        <p:blipFill>
          <a:blip r:embed="rId6"/>
          <a:srcRect/>
          <a:stretch/>
        </p:blipFill>
        <p:spPr>
          <a:xfrm>
            <a:off x="4753332" y="5381194"/>
            <a:ext cx="5228866" cy="739933"/>
          </a:xfrm>
          <a:prstGeom prst="rect">
            <a:avLst/>
          </a:prstGeom>
        </p:spPr>
      </p:pic>
      <p:sp>
        <p:nvSpPr>
          <p:cNvPr id="104" name="Text Box 4">
            <a:extLst>
              <a:ext uri="{FF2B5EF4-FFF2-40B4-BE49-F238E27FC236}">
                <a16:creationId xmlns:a16="http://schemas.microsoft.com/office/drawing/2014/main" id="{1F806C11-EF9C-6485-29AE-ABBB7FE6EBC1}"/>
              </a:ext>
            </a:extLst>
          </p:cNvPr>
          <p:cNvSpPr txBox="1">
            <a:spLocks noChangeArrowheads="1"/>
          </p:cNvSpPr>
          <p:nvPr/>
        </p:nvSpPr>
        <p:spPr bwMode="auto">
          <a:xfrm>
            <a:off x="0" y="576239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24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5" name="Picture 104">
            <a:extLst>
              <a:ext uri="{FF2B5EF4-FFF2-40B4-BE49-F238E27FC236}">
                <a16:creationId xmlns:a16="http://schemas.microsoft.com/office/drawing/2014/main" id="{59295ADF-F7C2-F9E6-0E55-7BBAD57C23D9}"/>
              </a:ext>
            </a:extLst>
          </p:cNvPr>
          <p:cNvPicPr>
            <a:picLocks noChangeAspect="1"/>
          </p:cNvPicPr>
          <p:nvPr/>
        </p:nvPicPr>
        <p:blipFill>
          <a:blip r:embed="rId7"/>
          <a:srcRect/>
          <a:stretch/>
        </p:blipFill>
        <p:spPr>
          <a:xfrm>
            <a:off x="4753331" y="5750075"/>
            <a:ext cx="5228869" cy="739934"/>
          </a:xfrm>
          <a:prstGeom prst="rect">
            <a:avLst/>
          </a:prstGeom>
        </p:spPr>
      </p:pic>
      <p:sp>
        <p:nvSpPr>
          <p:cNvPr id="106" name="Text Box 9">
            <a:extLst>
              <a:ext uri="{FF2B5EF4-FFF2-40B4-BE49-F238E27FC236}">
                <a16:creationId xmlns:a16="http://schemas.microsoft.com/office/drawing/2014/main" id="{47354A0F-285B-D9D8-3C8F-0B09F4EABEA2}"/>
              </a:ext>
            </a:extLst>
          </p:cNvPr>
          <p:cNvSpPr txBox="1">
            <a:spLocks noChangeArrowheads="1"/>
          </p:cNvSpPr>
          <p:nvPr/>
        </p:nvSpPr>
        <p:spPr bwMode="auto">
          <a:xfrm>
            <a:off x="6138745" y="503258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107" name="Text Box 9">
            <a:extLst>
              <a:ext uri="{FF2B5EF4-FFF2-40B4-BE49-F238E27FC236}">
                <a16:creationId xmlns:a16="http://schemas.microsoft.com/office/drawing/2014/main" id="{F8E84FEE-1980-537A-823C-BA7D9F320A2E}"/>
              </a:ext>
            </a:extLst>
          </p:cNvPr>
          <p:cNvSpPr txBox="1">
            <a:spLocks noChangeArrowheads="1"/>
          </p:cNvSpPr>
          <p:nvPr/>
        </p:nvSpPr>
        <p:spPr bwMode="auto">
          <a:xfrm>
            <a:off x="5181600" y="540300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8" name="Text Box 9">
            <a:extLst>
              <a:ext uri="{FF2B5EF4-FFF2-40B4-BE49-F238E27FC236}">
                <a16:creationId xmlns:a16="http://schemas.microsoft.com/office/drawing/2014/main" id="{FCDB234A-975A-B5A5-20FF-5AD4D3BC1E42}"/>
              </a:ext>
            </a:extLst>
          </p:cNvPr>
          <p:cNvSpPr txBox="1">
            <a:spLocks noChangeArrowheads="1"/>
          </p:cNvSpPr>
          <p:nvPr/>
        </p:nvSpPr>
        <p:spPr bwMode="auto">
          <a:xfrm>
            <a:off x="5181600" y="576915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 name="Text Box 4">
            <a:extLst>
              <a:ext uri="{FF2B5EF4-FFF2-40B4-BE49-F238E27FC236}">
                <a16:creationId xmlns:a16="http://schemas.microsoft.com/office/drawing/2014/main" id="{BB54393C-5C8A-77AF-BBAC-7663259F2E85}"/>
              </a:ext>
            </a:extLst>
          </p:cNvPr>
          <p:cNvSpPr txBox="1">
            <a:spLocks noChangeArrowheads="1"/>
          </p:cNvSpPr>
          <p:nvPr/>
        </p:nvSpPr>
        <p:spPr bwMode="auto">
          <a:xfrm>
            <a:off x="0" y="613039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60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E857A21C-E993-772E-CD85-140BFE36F0CC}"/>
              </a:ext>
            </a:extLst>
          </p:cNvPr>
          <p:cNvPicPr>
            <a:picLocks noChangeAspect="1"/>
          </p:cNvPicPr>
          <p:nvPr/>
        </p:nvPicPr>
        <p:blipFill>
          <a:blip r:embed="rId8"/>
          <a:srcRect/>
          <a:stretch/>
        </p:blipFill>
        <p:spPr>
          <a:xfrm>
            <a:off x="4753332" y="6118066"/>
            <a:ext cx="5228866" cy="739934"/>
          </a:xfrm>
          <a:prstGeom prst="rect">
            <a:avLst/>
          </a:prstGeom>
        </p:spPr>
      </p:pic>
      <p:sp>
        <p:nvSpPr>
          <p:cNvPr id="8" name="Text Box 9">
            <a:extLst>
              <a:ext uri="{FF2B5EF4-FFF2-40B4-BE49-F238E27FC236}">
                <a16:creationId xmlns:a16="http://schemas.microsoft.com/office/drawing/2014/main" id="{1B47A116-77E6-54CD-69DB-217590B3BA7D}"/>
              </a:ext>
            </a:extLst>
          </p:cNvPr>
          <p:cNvSpPr txBox="1">
            <a:spLocks noChangeArrowheads="1"/>
          </p:cNvSpPr>
          <p:nvPr/>
        </p:nvSpPr>
        <p:spPr bwMode="auto">
          <a:xfrm>
            <a:off x="5181600" y="613714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1877994304"/>
      </p:ext>
    </p:extLst>
  </p:cSld>
  <p:clrMapOvr>
    <a:masterClrMapping/>
  </p:clrMapOvr>
  <p:transition spd="slow" advClick="0"/>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0B677-73E0-FBFD-2EA7-586FC1D42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B6DC2-3F53-2C42-F8E8-2E009C20A2B7}"/>
              </a:ext>
            </a:extLst>
          </p:cNvPr>
          <p:cNvSpPr>
            <a:spLocks noGrp="1"/>
          </p:cNvSpPr>
          <p:nvPr>
            <p:ph type="title"/>
          </p:nvPr>
        </p:nvSpPr>
        <p:spPr>
          <a:xfrm>
            <a:off x="722537" y="92038"/>
            <a:ext cx="10478863" cy="837648"/>
          </a:xfrm>
        </p:spPr>
        <p:txBody>
          <a:bodyPr/>
          <a:lstStyle/>
          <a:p>
            <a:r>
              <a:rPr lang="en-US" sz="2000" dirty="0"/>
              <a:t>What maintenance therapy, if any, would you recommend for an </a:t>
            </a:r>
            <a:r>
              <a:rPr lang="en-US" sz="2000" u="sng" dirty="0"/>
              <a:t>80-year-old</a:t>
            </a:r>
            <a:r>
              <a:rPr lang="en-US" sz="2000" dirty="0"/>
              <a:t> patient with </a:t>
            </a:r>
            <a:r>
              <a:rPr lang="en-US" sz="2000" u="sng" dirty="0"/>
              <a:t>high-risk (</a:t>
            </a:r>
            <a:r>
              <a:rPr lang="en-US" sz="2000" u="sng" dirty="0" err="1"/>
              <a:t>eg</a:t>
            </a:r>
            <a:r>
              <a:rPr lang="en-US" sz="2000" u="sng" dirty="0"/>
              <a:t>, del[17p]) MM</a:t>
            </a:r>
            <a:r>
              <a:rPr lang="en-US" sz="2000" dirty="0"/>
              <a:t> who was </a:t>
            </a:r>
            <a:r>
              <a:rPr lang="en-US" sz="2000" u="sng" dirty="0"/>
              <a:t>transplant ineligible</a:t>
            </a:r>
            <a:r>
              <a:rPr lang="en-US" sz="2000" dirty="0"/>
              <a:t> with </a:t>
            </a:r>
            <a:r>
              <a:rPr lang="en-US" sz="2000" u="sng" dirty="0"/>
              <a:t>new-onset renal failure not requiring dialysis</a:t>
            </a:r>
            <a:r>
              <a:rPr lang="en-US" sz="2000" dirty="0"/>
              <a:t>?</a:t>
            </a:r>
          </a:p>
        </p:txBody>
      </p:sp>
      <p:sp>
        <p:nvSpPr>
          <p:cNvPr id="12" name="Title 1">
            <a:extLst>
              <a:ext uri="{FF2B5EF4-FFF2-40B4-BE49-F238E27FC236}">
                <a16:creationId xmlns:a16="http://schemas.microsoft.com/office/drawing/2014/main" id="{DF979366-D137-B7AA-F826-604E9542E687}"/>
              </a:ext>
            </a:extLst>
          </p:cNvPr>
          <p:cNvSpPr txBox="1">
            <a:spLocks/>
          </p:cNvSpPr>
          <p:nvPr/>
        </p:nvSpPr>
        <p:spPr bwMode="auto">
          <a:xfrm>
            <a:off x="722538" y="4343400"/>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maintenance therapy?</a:t>
            </a:r>
          </a:p>
        </p:txBody>
      </p:sp>
      <p:sp>
        <p:nvSpPr>
          <p:cNvPr id="48" name="Text Box 4">
            <a:extLst>
              <a:ext uri="{FF2B5EF4-FFF2-40B4-BE49-F238E27FC236}">
                <a16:creationId xmlns:a16="http://schemas.microsoft.com/office/drawing/2014/main" id="{77E59CA1-3FEE-7F44-DD43-6FDE9534BFD5}"/>
              </a:ext>
            </a:extLst>
          </p:cNvPr>
          <p:cNvSpPr txBox="1">
            <a:spLocks noChangeArrowheads="1"/>
          </p:cNvSpPr>
          <p:nvPr/>
        </p:nvSpPr>
        <p:spPr bwMode="auto">
          <a:xfrm>
            <a:off x="1" y="481290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years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069D5456-F5D8-3198-CA40-EB7314042C47}"/>
              </a:ext>
            </a:extLst>
          </p:cNvPr>
          <p:cNvPicPr>
            <a:picLocks noChangeAspect="1"/>
          </p:cNvPicPr>
          <p:nvPr/>
        </p:nvPicPr>
        <p:blipFill>
          <a:blip r:embed="rId2"/>
          <a:srcRect/>
          <a:stretch/>
        </p:blipFill>
        <p:spPr>
          <a:xfrm>
            <a:off x="4753331" y="4725092"/>
            <a:ext cx="6731000" cy="952500"/>
          </a:xfrm>
          <a:prstGeom prst="rect">
            <a:avLst/>
          </a:prstGeom>
        </p:spPr>
      </p:pic>
      <p:sp>
        <p:nvSpPr>
          <p:cNvPr id="50" name="Text Box 4">
            <a:extLst>
              <a:ext uri="{FF2B5EF4-FFF2-40B4-BE49-F238E27FC236}">
                <a16:creationId xmlns:a16="http://schemas.microsoft.com/office/drawing/2014/main" id="{7E90F4AB-EBD7-9285-B304-4509E8737540}"/>
              </a:ext>
            </a:extLst>
          </p:cNvPr>
          <p:cNvSpPr txBox="1">
            <a:spLocks noChangeArrowheads="1"/>
          </p:cNvSpPr>
          <p:nvPr/>
        </p:nvSpPr>
        <p:spPr bwMode="auto">
          <a:xfrm>
            <a:off x="0" y="523938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5029A07F-9262-6081-B719-03D899074463}"/>
              </a:ext>
            </a:extLst>
          </p:cNvPr>
          <p:cNvPicPr>
            <a:picLocks noChangeAspect="1"/>
          </p:cNvPicPr>
          <p:nvPr/>
        </p:nvPicPr>
        <p:blipFill>
          <a:blip r:embed="rId3"/>
          <a:srcRect/>
          <a:stretch/>
        </p:blipFill>
        <p:spPr>
          <a:xfrm>
            <a:off x="4753331" y="5167811"/>
            <a:ext cx="6731000" cy="952500"/>
          </a:xfrm>
          <a:prstGeom prst="rect">
            <a:avLst/>
          </a:prstGeom>
        </p:spPr>
      </p:pic>
      <p:sp>
        <p:nvSpPr>
          <p:cNvPr id="52" name="Text Box 4">
            <a:extLst>
              <a:ext uri="{FF2B5EF4-FFF2-40B4-BE49-F238E27FC236}">
                <a16:creationId xmlns:a16="http://schemas.microsoft.com/office/drawing/2014/main" id="{57DEEBDB-75A1-0AD4-98C4-93939FB74A4F}"/>
              </a:ext>
            </a:extLst>
          </p:cNvPr>
          <p:cNvSpPr txBox="1">
            <a:spLocks noChangeArrowheads="1"/>
          </p:cNvSpPr>
          <p:nvPr/>
        </p:nvSpPr>
        <p:spPr bwMode="auto">
          <a:xfrm>
            <a:off x="0" y="569658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6DDD5C9F-AE56-22B5-5E79-B64236E35EF8}"/>
              </a:ext>
            </a:extLst>
          </p:cNvPr>
          <p:cNvPicPr>
            <a:picLocks noChangeAspect="1"/>
          </p:cNvPicPr>
          <p:nvPr/>
        </p:nvPicPr>
        <p:blipFill>
          <a:blip r:embed="rId4"/>
          <a:srcRect/>
          <a:stretch/>
        </p:blipFill>
        <p:spPr>
          <a:xfrm>
            <a:off x="4753331" y="5625011"/>
            <a:ext cx="6731000" cy="952500"/>
          </a:xfrm>
          <a:prstGeom prst="rect">
            <a:avLst/>
          </a:prstGeom>
        </p:spPr>
      </p:pic>
      <p:sp>
        <p:nvSpPr>
          <p:cNvPr id="54" name="Text Box 9">
            <a:extLst>
              <a:ext uri="{FF2B5EF4-FFF2-40B4-BE49-F238E27FC236}">
                <a16:creationId xmlns:a16="http://schemas.microsoft.com/office/drawing/2014/main" id="{AD62E82D-E660-5EA6-2428-D27D48606664}"/>
              </a:ext>
            </a:extLst>
          </p:cNvPr>
          <p:cNvSpPr txBox="1">
            <a:spLocks noChangeArrowheads="1"/>
          </p:cNvSpPr>
          <p:nvPr/>
        </p:nvSpPr>
        <p:spPr bwMode="auto">
          <a:xfrm>
            <a:off x="5257800" y="479804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5" name="Text Box 9">
            <a:extLst>
              <a:ext uri="{FF2B5EF4-FFF2-40B4-BE49-F238E27FC236}">
                <a16:creationId xmlns:a16="http://schemas.microsoft.com/office/drawing/2014/main" id="{B2BECA2A-59C7-8FFB-A4B0-DD0C3B666B34}"/>
              </a:ext>
            </a:extLst>
          </p:cNvPr>
          <p:cNvSpPr txBox="1">
            <a:spLocks noChangeArrowheads="1"/>
          </p:cNvSpPr>
          <p:nvPr/>
        </p:nvSpPr>
        <p:spPr bwMode="auto">
          <a:xfrm>
            <a:off x="5722433" y="524007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6" name="Text Box 9">
            <a:extLst>
              <a:ext uri="{FF2B5EF4-FFF2-40B4-BE49-F238E27FC236}">
                <a16:creationId xmlns:a16="http://schemas.microsoft.com/office/drawing/2014/main" id="{E6685FBF-B528-C868-5956-EC6632A24051}"/>
              </a:ext>
            </a:extLst>
          </p:cNvPr>
          <p:cNvSpPr txBox="1">
            <a:spLocks noChangeArrowheads="1"/>
          </p:cNvSpPr>
          <p:nvPr/>
        </p:nvSpPr>
        <p:spPr bwMode="auto">
          <a:xfrm>
            <a:off x="11455803" y="569658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sp>
        <p:nvSpPr>
          <p:cNvPr id="13" name="Text Box 4">
            <a:extLst>
              <a:ext uri="{FF2B5EF4-FFF2-40B4-BE49-F238E27FC236}">
                <a16:creationId xmlns:a16="http://schemas.microsoft.com/office/drawing/2014/main" id="{1F6B3D2B-2168-C09F-C8C9-1192307F0FAF}"/>
              </a:ext>
            </a:extLst>
          </p:cNvPr>
          <p:cNvSpPr txBox="1">
            <a:spLocks noChangeArrowheads="1"/>
          </p:cNvSpPr>
          <p:nvPr/>
        </p:nvSpPr>
        <p:spPr bwMode="auto">
          <a:xfrm>
            <a:off x="1" y="9260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5A048C89-A69E-403E-4817-41B5C5680725}"/>
              </a:ext>
            </a:extLst>
          </p:cNvPr>
          <p:cNvPicPr>
            <a:picLocks noChangeAspect="1"/>
          </p:cNvPicPr>
          <p:nvPr/>
        </p:nvPicPr>
        <p:blipFill>
          <a:blip r:embed="rId5"/>
          <a:srcRect/>
          <a:stretch/>
        </p:blipFill>
        <p:spPr>
          <a:xfrm>
            <a:off x="4753331" y="838200"/>
            <a:ext cx="6731000" cy="952500"/>
          </a:xfrm>
          <a:prstGeom prst="rect">
            <a:avLst/>
          </a:prstGeom>
        </p:spPr>
      </p:pic>
      <p:sp>
        <p:nvSpPr>
          <p:cNvPr id="15" name="Text Box 4">
            <a:extLst>
              <a:ext uri="{FF2B5EF4-FFF2-40B4-BE49-F238E27FC236}">
                <a16:creationId xmlns:a16="http://schemas.microsoft.com/office/drawing/2014/main" id="{7316B092-4060-2379-55AB-C43C17432D37}"/>
              </a:ext>
            </a:extLst>
          </p:cNvPr>
          <p:cNvSpPr txBox="1">
            <a:spLocks noChangeArrowheads="1"/>
          </p:cNvSpPr>
          <p:nvPr/>
        </p:nvSpPr>
        <p:spPr bwMode="auto">
          <a:xfrm>
            <a:off x="0" y="135249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6" name="Picture 15">
            <a:extLst>
              <a:ext uri="{FF2B5EF4-FFF2-40B4-BE49-F238E27FC236}">
                <a16:creationId xmlns:a16="http://schemas.microsoft.com/office/drawing/2014/main" id="{C983587B-D584-83B4-E23D-BAEBA30EEA7D}"/>
              </a:ext>
            </a:extLst>
          </p:cNvPr>
          <p:cNvPicPr>
            <a:picLocks noChangeAspect="1"/>
          </p:cNvPicPr>
          <p:nvPr/>
        </p:nvPicPr>
        <p:blipFill>
          <a:blip r:embed="rId6"/>
          <a:srcRect/>
          <a:stretch/>
        </p:blipFill>
        <p:spPr>
          <a:xfrm>
            <a:off x="4753331" y="1280919"/>
            <a:ext cx="6731000" cy="952500"/>
          </a:xfrm>
          <a:prstGeom prst="rect">
            <a:avLst/>
          </a:prstGeom>
        </p:spPr>
      </p:pic>
      <p:sp>
        <p:nvSpPr>
          <p:cNvPr id="17" name="Text Box 4">
            <a:extLst>
              <a:ext uri="{FF2B5EF4-FFF2-40B4-BE49-F238E27FC236}">
                <a16:creationId xmlns:a16="http://schemas.microsoft.com/office/drawing/2014/main" id="{EABF724B-48DA-F0AD-6CE6-8FFBC153C1FE}"/>
              </a:ext>
            </a:extLst>
          </p:cNvPr>
          <p:cNvSpPr txBox="1">
            <a:spLocks noChangeArrowheads="1"/>
          </p:cNvSpPr>
          <p:nvPr/>
        </p:nvSpPr>
        <p:spPr bwMode="auto">
          <a:xfrm>
            <a:off x="0" y="178683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DB2E1B18-00A7-F91C-EE73-893DA1798319}"/>
              </a:ext>
            </a:extLst>
          </p:cNvPr>
          <p:cNvPicPr>
            <a:picLocks noChangeAspect="1"/>
          </p:cNvPicPr>
          <p:nvPr/>
        </p:nvPicPr>
        <p:blipFill>
          <a:blip r:embed="rId7"/>
          <a:srcRect/>
          <a:stretch/>
        </p:blipFill>
        <p:spPr>
          <a:xfrm>
            <a:off x="4753331" y="1715267"/>
            <a:ext cx="6731000" cy="952500"/>
          </a:xfrm>
          <a:prstGeom prst="rect">
            <a:avLst/>
          </a:prstGeom>
        </p:spPr>
      </p:pic>
      <p:sp>
        <p:nvSpPr>
          <p:cNvPr id="19" name="Text Box 9">
            <a:extLst>
              <a:ext uri="{FF2B5EF4-FFF2-40B4-BE49-F238E27FC236}">
                <a16:creationId xmlns:a16="http://schemas.microsoft.com/office/drawing/2014/main" id="{107D69F3-84CD-07EF-BF72-ADC1ED024C3F}"/>
              </a:ext>
            </a:extLst>
          </p:cNvPr>
          <p:cNvSpPr txBox="1">
            <a:spLocks noChangeArrowheads="1"/>
          </p:cNvSpPr>
          <p:nvPr/>
        </p:nvSpPr>
        <p:spPr bwMode="auto">
          <a:xfrm>
            <a:off x="9677400" y="91114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sp>
        <p:nvSpPr>
          <p:cNvPr id="20" name="Text Box 9">
            <a:extLst>
              <a:ext uri="{FF2B5EF4-FFF2-40B4-BE49-F238E27FC236}">
                <a16:creationId xmlns:a16="http://schemas.microsoft.com/office/drawing/2014/main" id="{5C63E5BD-ABC1-2E2E-4602-31A9B320BD66}"/>
              </a:ext>
            </a:extLst>
          </p:cNvPr>
          <p:cNvSpPr txBox="1">
            <a:spLocks noChangeArrowheads="1"/>
          </p:cNvSpPr>
          <p:nvPr/>
        </p:nvSpPr>
        <p:spPr bwMode="auto">
          <a:xfrm>
            <a:off x="6114585" y="135317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1" name="Text Box 9">
            <a:extLst>
              <a:ext uri="{FF2B5EF4-FFF2-40B4-BE49-F238E27FC236}">
                <a16:creationId xmlns:a16="http://schemas.microsoft.com/office/drawing/2014/main" id="{209FEE69-97A7-F014-CD9F-1752DDC03104}"/>
              </a:ext>
            </a:extLst>
          </p:cNvPr>
          <p:cNvSpPr txBox="1">
            <a:spLocks noChangeArrowheads="1"/>
          </p:cNvSpPr>
          <p:nvPr/>
        </p:nvSpPr>
        <p:spPr bwMode="auto">
          <a:xfrm>
            <a:off x="5257800" y="17868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2" name="Text Box 4">
            <a:extLst>
              <a:ext uri="{FF2B5EF4-FFF2-40B4-BE49-F238E27FC236}">
                <a16:creationId xmlns:a16="http://schemas.microsoft.com/office/drawing/2014/main" id="{6D8D90FC-9790-5BD4-5058-30A2167120B9}"/>
              </a:ext>
            </a:extLst>
          </p:cNvPr>
          <p:cNvSpPr txBox="1">
            <a:spLocks noChangeArrowheads="1"/>
          </p:cNvSpPr>
          <p:nvPr/>
        </p:nvSpPr>
        <p:spPr bwMode="auto">
          <a:xfrm>
            <a:off x="1" y="2730386"/>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1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with reduced-dose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 then 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3" name="Picture 22">
            <a:extLst>
              <a:ext uri="{FF2B5EF4-FFF2-40B4-BE49-F238E27FC236}">
                <a16:creationId xmlns:a16="http://schemas.microsoft.com/office/drawing/2014/main" id="{DBF92A99-BFC6-91E0-A59C-ABE0A37B3954}"/>
              </a:ext>
            </a:extLst>
          </p:cNvPr>
          <p:cNvPicPr>
            <a:picLocks noChangeAspect="1"/>
          </p:cNvPicPr>
          <p:nvPr/>
        </p:nvPicPr>
        <p:blipFill>
          <a:blip r:embed="rId8"/>
          <a:srcRect/>
          <a:stretch/>
        </p:blipFill>
        <p:spPr>
          <a:xfrm>
            <a:off x="4753331" y="2159232"/>
            <a:ext cx="6731000" cy="952500"/>
          </a:xfrm>
          <a:prstGeom prst="rect">
            <a:avLst/>
          </a:prstGeom>
        </p:spPr>
      </p:pic>
      <p:sp>
        <p:nvSpPr>
          <p:cNvPr id="24" name="Text Box 4">
            <a:extLst>
              <a:ext uri="{FF2B5EF4-FFF2-40B4-BE49-F238E27FC236}">
                <a16:creationId xmlns:a16="http://schemas.microsoft.com/office/drawing/2014/main" id="{9A5A12F4-8159-004E-491D-814643014416}"/>
              </a:ext>
            </a:extLst>
          </p:cNvPr>
          <p:cNvSpPr txBox="1">
            <a:spLocks noChangeArrowheads="1"/>
          </p:cNvSpPr>
          <p:nvPr/>
        </p:nvSpPr>
        <p:spPr bwMode="auto">
          <a:xfrm>
            <a:off x="0" y="223020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5" name="Picture 24">
            <a:extLst>
              <a:ext uri="{FF2B5EF4-FFF2-40B4-BE49-F238E27FC236}">
                <a16:creationId xmlns:a16="http://schemas.microsoft.com/office/drawing/2014/main" id="{D0E6D263-0B20-9CA4-5AA1-FA13C62BA77B}"/>
              </a:ext>
            </a:extLst>
          </p:cNvPr>
          <p:cNvPicPr>
            <a:picLocks noChangeAspect="1"/>
          </p:cNvPicPr>
          <p:nvPr/>
        </p:nvPicPr>
        <p:blipFill>
          <a:blip r:embed="rId9"/>
          <a:srcRect/>
          <a:stretch/>
        </p:blipFill>
        <p:spPr>
          <a:xfrm>
            <a:off x="4753331" y="2615695"/>
            <a:ext cx="6731000" cy="952500"/>
          </a:xfrm>
          <a:prstGeom prst="rect">
            <a:avLst/>
          </a:prstGeom>
        </p:spPr>
      </p:pic>
      <p:sp>
        <p:nvSpPr>
          <p:cNvPr id="26" name="Text Box 9">
            <a:extLst>
              <a:ext uri="{FF2B5EF4-FFF2-40B4-BE49-F238E27FC236}">
                <a16:creationId xmlns:a16="http://schemas.microsoft.com/office/drawing/2014/main" id="{1EC1D61E-44BA-8EF3-7C4F-C5801C8A92BB}"/>
              </a:ext>
            </a:extLst>
          </p:cNvPr>
          <p:cNvSpPr txBox="1">
            <a:spLocks noChangeArrowheads="1"/>
          </p:cNvSpPr>
          <p:nvPr/>
        </p:nvSpPr>
        <p:spPr bwMode="auto">
          <a:xfrm>
            <a:off x="5257800" y="223218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7" name="Text Box 9">
            <a:extLst>
              <a:ext uri="{FF2B5EF4-FFF2-40B4-BE49-F238E27FC236}">
                <a16:creationId xmlns:a16="http://schemas.microsoft.com/office/drawing/2014/main" id="{8C03BDA8-704B-4800-F18D-E7700B832A5B}"/>
              </a:ext>
            </a:extLst>
          </p:cNvPr>
          <p:cNvSpPr txBox="1">
            <a:spLocks noChangeArrowheads="1"/>
          </p:cNvSpPr>
          <p:nvPr/>
        </p:nvSpPr>
        <p:spPr bwMode="auto">
          <a:xfrm>
            <a:off x="5257800" y="314489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 name="Text Box 4">
            <a:extLst>
              <a:ext uri="{FF2B5EF4-FFF2-40B4-BE49-F238E27FC236}">
                <a16:creationId xmlns:a16="http://schemas.microsoft.com/office/drawing/2014/main" id="{6B4FA950-044D-31D9-FEE2-FAC84A01B025}"/>
              </a:ext>
            </a:extLst>
          </p:cNvPr>
          <p:cNvSpPr txBox="1">
            <a:spLocks noChangeArrowheads="1"/>
          </p:cNvSpPr>
          <p:nvPr/>
        </p:nvSpPr>
        <p:spPr bwMode="auto">
          <a:xfrm>
            <a:off x="0" y="357467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Dara-V +/- 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BFCBAC2F-1FF8-1BF1-2604-0386373D90AB}"/>
              </a:ext>
            </a:extLst>
          </p:cNvPr>
          <p:cNvPicPr>
            <a:picLocks noChangeAspect="1"/>
          </p:cNvPicPr>
          <p:nvPr/>
        </p:nvPicPr>
        <p:blipFill>
          <a:blip r:embed="rId10"/>
          <a:srcRect/>
          <a:stretch/>
        </p:blipFill>
        <p:spPr>
          <a:xfrm>
            <a:off x="4753331" y="3061136"/>
            <a:ext cx="6731000" cy="952500"/>
          </a:xfrm>
          <a:prstGeom prst="rect">
            <a:avLst/>
          </a:prstGeom>
        </p:spPr>
      </p:pic>
      <p:sp>
        <p:nvSpPr>
          <p:cNvPr id="5" name="Text Box 9">
            <a:extLst>
              <a:ext uri="{FF2B5EF4-FFF2-40B4-BE49-F238E27FC236}">
                <a16:creationId xmlns:a16="http://schemas.microsoft.com/office/drawing/2014/main" id="{EB418BF0-0159-CC42-6241-0DA8B214D24F}"/>
              </a:ext>
            </a:extLst>
          </p:cNvPr>
          <p:cNvSpPr txBox="1">
            <a:spLocks noChangeArrowheads="1"/>
          </p:cNvSpPr>
          <p:nvPr/>
        </p:nvSpPr>
        <p:spPr bwMode="auto">
          <a:xfrm>
            <a:off x="5257800" y="358596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 name="Text Box 4">
            <a:extLst>
              <a:ext uri="{FF2B5EF4-FFF2-40B4-BE49-F238E27FC236}">
                <a16:creationId xmlns:a16="http://schemas.microsoft.com/office/drawing/2014/main" id="{20225132-4034-FECB-4FBB-D7FF6C1F96D6}"/>
              </a:ext>
            </a:extLst>
          </p:cNvPr>
          <p:cNvSpPr txBox="1">
            <a:spLocks noChangeArrowheads="1"/>
          </p:cNvSpPr>
          <p:nvPr/>
        </p:nvSpPr>
        <p:spPr bwMode="auto">
          <a:xfrm>
            <a:off x="0" y="402171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8037F0A2-2C01-DE63-AD26-A5A728F6668B}"/>
              </a:ext>
            </a:extLst>
          </p:cNvPr>
          <p:cNvPicPr>
            <a:picLocks noChangeAspect="1"/>
          </p:cNvPicPr>
          <p:nvPr/>
        </p:nvPicPr>
        <p:blipFill>
          <a:blip r:embed="rId11"/>
          <a:srcRect/>
          <a:stretch/>
        </p:blipFill>
        <p:spPr>
          <a:xfrm>
            <a:off x="4753331" y="3502472"/>
            <a:ext cx="6731000" cy="952500"/>
          </a:xfrm>
          <a:prstGeom prst="rect">
            <a:avLst/>
          </a:prstGeom>
        </p:spPr>
      </p:pic>
      <p:sp>
        <p:nvSpPr>
          <p:cNvPr id="8" name="Text Box 9">
            <a:extLst>
              <a:ext uri="{FF2B5EF4-FFF2-40B4-BE49-F238E27FC236}">
                <a16:creationId xmlns:a16="http://schemas.microsoft.com/office/drawing/2014/main" id="{857A684E-6AA5-EA03-B0A7-E6D58D3E0A35}"/>
              </a:ext>
            </a:extLst>
          </p:cNvPr>
          <p:cNvSpPr txBox="1">
            <a:spLocks noChangeArrowheads="1"/>
          </p:cNvSpPr>
          <p:nvPr/>
        </p:nvSpPr>
        <p:spPr bwMode="auto">
          <a:xfrm>
            <a:off x="5257800" y="401002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 name="Text Box 4">
            <a:extLst>
              <a:ext uri="{FF2B5EF4-FFF2-40B4-BE49-F238E27FC236}">
                <a16:creationId xmlns:a16="http://schemas.microsoft.com/office/drawing/2014/main" id="{7440839D-B00D-81EB-EEFA-BFD459BE1EC7}"/>
              </a:ext>
            </a:extLst>
          </p:cNvPr>
          <p:cNvSpPr txBox="1">
            <a:spLocks noChangeArrowheads="1"/>
          </p:cNvSpPr>
          <p:nvPr/>
        </p:nvSpPr>
        <p:spPr bwMode="auto">
          <a:xfrm>
            <a:off x="0" y="314999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and drop d after 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0" name="Text Box 9">
            <a:extLst>
              <a:ext uri="{FF2B5EF4-FFF2-40B4-BE49-F238E27FC236}">
                <a16:creationId xmlns:a16="http://schemas.microsoft.com/office/drawing/2014/main" id="{6C99DB7F-EA85-3C5B-9C35-298C18AF9F9E}"/>
              </a:ext>
            </a:extLst>
          </p:cNvPr>
          <p:cNvSpPr txBox="1">
            <a:spLocks noChangeArrowheads="1"/>
          </p:cNvSpPr>
          <p:nvPr/>
        </p:nvSpPr>
        <p:spPr bwMode="auto">
          <a:xfrm>
            <a:off x="5257800" y="271032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1" name="Picture 10">
            <a:extLst>
              <a:ext uri="{FF2B5EF4-FFF2-40B4-BE49-F238E27FC236}">
                <a16:creationId xmlns:a16="http://schemas.microsoft.com/office/drawing/2014/main" id="{FF2C3769-2BB6-1BAA-DA7D-E6EFB2611090}"/>
              </a:ext>
            </a:extLst>
          </p:cNvPr>
          <p:cNvPicPr>
            <a:picLocks noChangeAspect="1"/>
          </p:cNvPicPr>
          <p:nvPr/>
        </p:nvPicPr>
        <p:blipFill>
          <a:blip r:embed="rId12"/>
          <a:srcRect/>
          <a:stretch/>
        </p:blipFill>
        <p:spPr>
          <a:xfrm>
            <a:off x="4753331" y="3994875"/>
            <a:ext cx="6731000" cy="952500"/>
          </a:xfrm>
          <a:prstGeom prst="rect">
            <a:avLst/>
          </a:prstGeom>
        </p:spPr>
      </p:pic>
    </p:spTree>
    <p:extLst>
      <p:ext uri="{BB962C8B-B14F-4D97-AF65-F5344CB8AC3E}">
        <p14:creationId xmlns:p14="http://schemas.microsoft.com/office/powerpoint/2010/main" val="984677070"/>
      </p:ext>
    </p:extLst>
  </p:cSld>
  <p:clrMapOvr>
    <a:masterClrMapping/>
  </p:clrMapOvr>
  <p:transition spd="slow" advClick="0"/>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E85A8-B919-D0CF-CF3B-8D2B1DB24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591D86-0A42-DFE8-9061-A6AF2794A874}"/>
              </a:ext>
            </a:extLst>
          </p:cNvPr>
          <p:cNvSpPr>
            <a:spLocks noGrp="1"/>
          </p:cNvSpPr>
          <p:nvPr>
            <p:ph type="title"/>
          </p:nvPr>
        </p:nvSpPr>
        <p:spPr>
          <a:xfrm>
            <a:off x="511531" y="214405"/>
            <a:ext cx="10689870" cy="739934"/>
          </a:xfrm>
        </p:spPr>
        <p:txBody>
          <a:bodyPr/>
          <a:lstStyle/>
          <a:p>
            <a:r>
              <a:rPr lang="en-US" sz="2000" dirty="0"/>
              <a:t>Regulatory and reimbursement issues aside, what is your preferred initial regimen for an </a:t>
            </a:r>
            <a:r>
              <a:rPr lang="en-US" sz="2000" u="sng" dirty="0"/>
              <a:t>80-year-old</a:t>
            </a:r>
            <a:r>
              <a:rPr lang="en-US" sz="2000" dirty="0"/>
              <a:t> patient with </a:t>
            </a:r>
            <a:r>
              <a:rPr lang="en-US" sz="2000" u="sng" dirty="0"/>
              <a:t>standard-risk MM</a:t>
            </a:r>
            <a:r>
              <a:rPr lang="en-US" sz="2000" dirty="0"/>
              <a:t> who is </a:t>
            </a:r>
            <a:r>
              <a:rPr lang="en-US" sz="2000" u="sng" dirty="0"/>
              <a:t>transplant ineligible</a:t>
            </a:r>
            <a:r>
              <a:rPr lang="en-US" sz="2000" dirty="0"/>
              <a:t> with a </a:t>
            </a:r>
            <a:r>
              <a:rPr lang="en-US" sz="2000" u="sng" dirty="0"/>
              <a:t>history of Type 2 diabetes with </a:t>
            </a:r>
            <a:r>
              <a:rPr lang="en-US" sz="2000" u="sng" dirty="0" err="1"/>
              <a:t>preexisiting</a:t>
            </a:r>
            <a:r>
              <a:rPr lang="en-US" sz="2000" u="sng" dirty="0"/>
              <a:t> peripheral neuropathy</a:t>
            </a:r>
            <a:r>
              <a:rPr lang="en-US" sz="2000" dirty="0"/>
              <a:t>?</a:t>
            </a:r>
          </a:p>
        </p:txBody>
      </p:sp>
      <p:sp>
        <p:nvSpPr>
          <p:cNvPr id="12" name="Title 1">
            <a:extLst>
              <a:ext uri="{FF2B5EF4-FFF2-40B4-BE49-F238E27FC236}">
                <a16:creationId xmlns:a16="http://schemas.microsoft.com/office/drawing/2014/main" id="{B63614A1-717D-2C29-FD08-B5B51B4A2A37}"/>
              </a:ext>
            </a:extLst>
          </p:cNvPr>
          <p:cNvSpPr txBox="1">
            <a:spLocks/>
          </p:cNvSpPr>
          <p:nvPr/>
        </p:nvSpPr>
        <p:spPr bwMode="auto">
          <a:xfrm>
            <a:off x="511531" y="2971800"/>
            <a:ext cx="10972800" cy="459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induction treatment?</a:t>
            </a:r>
          </a:p>
        </p:txBody>
      </p:sp>
      <p:sp>
        <p:nvSpPr>
          <p:cNvPr id="48" name="Text Box 4">
            <a:extLst>
              <a:ext uri="{FF2B5EF4-FFF2-40B4-BE49-F238E27FC236}">
                <a16:creationId xmlns:a16="http://schemas.microsoft.com/office/drawing/2014/main" id="{CC485B5C-42D8-854F-0AE7-4D5B4F652A69}"/>
              </a:ext>
            </a:extLst>
          </p:cNvPr>
          <p:cNvSpPr txBox="1">
            <a:spLocks noChangeArrowheads="1"/>
          </p:cNvSpPr>
          <p:nvPr/>
        </p:nvSpPr>
        <p:spPr bwMode="auto">
          <a:xfrm>
            <a:off x="1" y="107773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08A3B2CC-045B-7260-8103-738BF5F254A0}"/>
              </a:ext>
            </a:extLst>
          </p:cNvPr>
          <p:cNvPicPr>
            <a:picLocks noChangeAspect="1"/>
          </p:cNvPicPr>
          <p:nvPr/>
        </p:nvPicPr>
        <p:blipFill>
          <a:blip r:embed="rId2"/>
          <a:srcRect/>
          <a:stretch/>
        </p:blipFill>
        <p:spPr>
          <a:xfrm>
            <a:off x="4753335" y="1054117"/>
            <a:ext cx="5228859" cy="739932"/>
          </a:xfrm>
          <a:prstGeom prst="rect">
            <a:avLst/>
          </a:prstGeom>
        </p:spPr>
      </p:pic>
      <p:sp>
        <p:nvSpPr>
          <p:cNvPr id="50" name="Text Box 4">
            <a:extLst>
              <a:ext uri="{FF2B5EF4-FFF2-40B4-BE49-F238E27FC236}">
                <a16:creationId xmlns:a16="http://schemas.microsoft.com/office/drawing/2014/main" id="{8D07FDDC-6D69-F000-E73B-7F020848DBFC}"/>
              </a:ext>
            </a:extLst>
          </p:cNvPr>
          <p:cNvSpPr txBox="1">
            <a:spLocks noChangeArrowheads="1"/>
          </p:cNvSpPr>
          <p:nvPr/>
        </p:nvSpPr>
        <p:spPr bwMode="auto">
          <a:xfrm>
            <a:off x="0" y="142358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D7F326C9-402A-8B41-D137-CAD040B14A60}"/>
              </a:ext>
            </a:extLst>
          </p:cNvPr>
          <p:cNvPicPr>
            <a:picLocks noChangeAspect="1"/>
          </p:cNvPicPr>
          <p:nvPr/>
        </p:nvPicPr>
        <p:blipFill>
          <a:blip r:embed="rId3"/>
          <a:srcRect/>
          <a:stretch/>
        </p:blipFill>
        <p:spPr>
          <a:xfrm>
            <a:off x="4753335" y="1423590"/>
            <a:ext cx="5228859" cy="739933"/>
          </a:xfrm>
          <a:prstGeom prst="rect">
            <a:avLst/>
          </a:prstGeom>
        </p:spPr>
      </p:pic>
      <p:sp>
        <p:nvSpPr>
          <p:cNvPr id="52" name="Text Box 4">
            <a:extLst>
              <a:ext uri="{FF2B5EF4-FFF2-40B4-BE49-F238E27FC236}">
                <a16:creationId xmlns:a16="http://schemas.microsoft.com/office/drawing/2014/main" id="{AF45FB14-5583-A155-65D9-196DD8A74B25}"/>
              </a:ext>
            </a:extLst>
          </p:cNvPr>
          <p:cNvSpPr txBox="1">
            <a:spLocks noChangeArrowheads="1"/>
          </p:cNvSpPr>
          <p:nvPr/>
        </p:nvSpPr>
        <p:spPr bwMode="auto">
          <a:xfrm>
            <a:off x="0" y="179044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with reduced-dose 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68485955-0079-1D06-F68F-8A533D14B91F}"/>
              </a:ext>
            </a:extLst>
          </p:cNvPr>
          <p:cNvPicPr>
            <a:picLocks noChangeAspect="1"/>
          </p:cNvPicPr>
          <p:nvPr/>
        </p:nvPicPr>
        <p:blipFill>
          <a:blip r:embed="rId4"/>
          <a:srcRect/>
          <a:stretch/>
        </p:blipFill>
        <p:spPr>
          <a:xfrm>
            <a:off x="4753332" y="1801327"/>
            <a:ext cx="5228866" cy="739933"/>
          </a:xfrm>
          <a:prstGeom prst="rect">
            <a:avLst/>
          </a:prstGeom>
        </p:spPr>
      </p:pic>
      <p:sp>
        <p:nvSpPr>
          <p:cNvPr id="54" name="Text Box 9">
            <a:extLst>
              <a:ext uri="{FF2B5EF4-FFF2-40B4-BE49-F238E27FC236}">
                <a16:creationId xmlns:a16="http://schemas.microsoft.com/office/drawing/2014/main" id="{4E54D3A0-9165-8AD6-359D-06DB27DA972A}"/>
              </a:ext>
            </a:extLst>
          </p:cNvPr>
          <p:cNvSpPr txBox="1">
            <a:spLocks noChangeArrowheads="1"/>
          </p:cNvSpPr>
          <p:nvPr/>
        </p:nvSpPr>
        <p:spPr bwMode="auto">
          <a:xfrm>
            <a:off x="9982194" y="106612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sp>
        <p:nvSpPr>
          <p:cNvPr id="55" name="Text Box 9">
            <a:extLst>
              <a:ext uri="{FF2B5EF4-FFF2-40B4-BE49-F238E27FC236}">
                <a16:creationId xmlns:a16="http://schemas.microsoft.com/office/drawing/2014/main" id="{F851D753-04D2-5CA3-BCCD-D960F9493869}"/>
              </a:ext>
            </a:extLst>
          </p:cNvPr>
          <p:cNvSpPr txBox="1">
            <a:spLocks noChangeArrowheads="1"/>
          </p:cNvSpPr>
          <p:nvPr/>
        </p:nvSpPr>
        <p:spPr bwMode="auto">
          <a:xfrm>
            <a:off x="5518862" y="144001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6" name="Text Box 9">
            <a:extLst>
              <a:ext uri="{FF2B5EF4-FFF2-40B4-BE49-F238E27FC236}">
                <a16:creationId xmlns:a16="http://schemas.microsoft.com/office/drawing/2014/main" id="{91D2EC40-D230-EC04-4F72-99092CC64E1F}"/>
              </a:ext>
            </a:extLst>
          </p:cNvPr>
          <p:cNvSpPr txBox="1">
            <a:spLocks noChangeArrowheads="1"/>
          </p:cNvSpPr>
          <p:nvPr/>
        </p:nvSpPr>
        <p:spPr bwMode="auto">
          <a:xfrm>
            <a:off x="5181600" y="182145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619D48C0-B8AA-7DB6-B887-498BE0CAF018}"/>
              </a:ext>
            </a:extLst>
          </p:cNvPr>
          <p:cNvSpPr txBox="1">
            <a:spLocks noChangeArrowheads="1"/>
          </p:cNvSpPr>
          <p:nvPr/>
        </p:nvSpPr>
        <p:spPr bwMode="auto">
          <a:xfrm>
            <a:off x="1" y="218554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lite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1E98C46E-758E-6574-52A8-382D779A660B}"/>
              </a:ext>
            </a:extLst>
          </p:cNvPr>
          <p:cNvPicPr>
            <a:picLocks noChangeAspect="1"/>
          </p:cNvPicPr>
          <p:nvPr/>
        </p:nvPicPr>
        <p:blipFill>
          <a:blip r:embed="rId5"/>
          <a:srcRect/>
          <a:stretch/>
        </p:blipFill>
        <p:spPr>
          <a:xfrm>
            <a:off x="4753332" y="2170800"/>
            <a:ext cx="5228866" cy="739933"/>
          </a:xfrm>
          <a:prstGeom prst="rect">
            <a:avLst/>
          </a:prstGeom>
        </p:spPr>
      </p:pic>
      <p:sp>
        <p:nvSpPr>
          <p:cNvPr id="59" name="Text Box 4">
            <a:extLst>
              <a:ext uri="{FF2B5EF4-FFF2-40B4-BE49-F238E27FC236}">
                <a16:creationId xmlns:a16="http://schemas.microsoft.com/office/drawing/2014/main" id="{158A00A9-5695-9E22-8782-8D2399D3822E}"/>
              </a:ext>
            </a:extLst>
          </p:cNvPr>
          <p:cNvSpPr txBox="1">
            <a:spLocks noChangeArrowheads="1"/>
          </p:cNvSpPr>
          <p:nvPr/>
        </p:nvSpPr>
        <p:spPr bwMode="auto">
          <a:xfrm>
            <a:off x="0" y="256753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 +/- 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8329BB26-F59B-C614-D4ED-8A0A40449438}"/>
              </a:ext>
            </a:extLst>
          </p:cNvPr>
          <p:cNvPicPr>
            <a:picLocks noChangeAspect="1"/>
          </p:cNvPicPr>
          <p:nvPr/>
        </p:nvPicPr>
        <p:blipFill>
          <a:blip r:embed="rId6"/>
          <a:srcRect/>
          <a:stretch/>
        </p:blipFill>
        <p:spPr>
          <a:xfrm>
            <a:off x="4753332" y="2539681"/>
            <a:ext cx="5228866" cy="739933"/>
          </a:xfrm>
          <a:prstGeom prst="rect">
            <a:avLst/>
          </a:prstGeom>
        </p:spPr>
      </p:pic>
      <p:sp>
        <p:nvSpPr>
          <p:cNvPr id="63" name="Text Box 9">
            <a:extLst>
              <a:ext uri="{FF2B5EF4-FFF2-40B4-BE49-F238E27FC236}">
                <a16:creationId xmlns:a16="http://schemas.microsoft.com/office/drawing/2014/main" id="{14413388-54B6-8420-118C-A9CA6BCDFABA}"/>
              </a:ext>
            </a:extLst>
          </p:cNvPr>
          <p:cNvSpPr txBox="1">
            <a:spLocks noChangeArrowheads="1"/>
          </p:cNvSpPr>
          <p:nvPr/>
        </p:nvSpPr>
        <p:spPr bwMode="auto">
          <a:xfrm>
            <a:off x="5181600" y="219106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5ECEAD6F-E7E1-2A07-8C1D-5907B666CA03}"/>
              </a:ext>
            </a:extLst>
          </p:cNvPr>
          <p:cNvSpPr txBox="1">
            <a:spLocks noChangeArrowheads="1"/>
          </p:cNvSpPr>
          <p:nvPr/>
        </p:nvSpPr>
        <p:spPr bwMode="auto">
          <a:xfrm>
            <a:off x="5181600" y="256149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1" name="Text Box 4">
            <a:extLst>
              <a:ext uri="{FF2B5EF4-FFF2-40B4-BE49-F238E27FC236}">
                <a16:creationId xmlns:a16="http://schemas.microsoft.com/office/drawing/2014/main" id="{6BE7291F-4514-72C0-8B33-684BDFA7B951}"/>
              </a:ext>
            </a:extLst>
          </p:cNvPr>
          <p:cNvSpPr txBox="1">
            <a:spLocks noChangeArrowheads="1"/>
          </p:cNvSpPr>
          <p:nvPr/>
        </p:nvSpPr>
        <p:spPr bwMode="auto">
          <a:xfrm>
            <a:off x="1" y="336927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2" name="Picture 91">
            <a:extLst>
              <a:ext uri="{FF2B5EF4-FFF2-40B4-BE49-F238E27FC236}">
                <a16:creationId xmlns:a16="http://schemas.microsoft.com/office/drawing/2014/main" id="{259D749D-5BE4-969C-602D-FC9C97A67CFA}"/>
              </a:ext>
            </a:extLst>
          </p:cNvPr>
          <p:cNvPicPr>
            <a:picLocks noChangeAspect="1"/>
          </p:cNvPicPr>
          <p:nvPr/>
        </p:nvPicPr>
        <p:blipFill>
          <a:blip r:embed="rId7"/>
          <a:srcRect/>
          <a:stretch/>
        </p:blipFill>
        <p:spPr>
          <a:xfrm>
            <a:off x="4753335" y="3345653"/>
            <a:ext cx="5228859" cy="739932"/>
          </a:xfrm>
          <a:prstGeom prst="rect">
            <a:avLst/>
          </a:prstGeom>
        </p:spPr>
      </p:pic>
      <p:sp>
        <p:nvSpPr>
          <p:cNvPr id="93" name="Text Box 4">
            <a:extLst>
              <a:ext uri="{FF2B5EF4-FFF2-40B4-BE49-F238E27FC236}">
                <a16:creationId xmlns:a16="http://schemas.microsoft.com/office/drawing/2014/main" id="{49CA266A-B98A-9ADB-E861-78DA2DC58A35}"/>
              </a:ext>
            </a:extLst>
          </p:cNvPr>
          <p:cNvSpPr txBox="1">
            <a:spLocks noChangeArrowheads="1"/>
          </p:cNvSpPr>
          <p:nvPr/>
        </p:nvSpPr>
        <p:spPr bwMode="auto">
          <a:xfrm>
            <a:off x="0" y="371512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4" name="Picture 93">
            <a:extLst>
              <a:ext uri="{FF2B5EF4-FFF2-40B4-BE49-F238E27FC236}">
                <a16:creationId xmlns:a16="http://schemas.microsoft.com/office/drawing/2014/main" id="{7ED6DE43-A3E2-8232-EA20-26A80F8B9331}"/>
              </a:ext>
            </a:extLst>
          </p:cNvPr>
          <p:cNvPicPr>
            <a:picLocks noChangeAspect="1"/>
          </p:cNvPicPr>
          <p:nvPr/>
        </p:nvPicPr>
        <p:blipFill>
          <a:blip r:embed="rId8"/>
          <a:srcRect/>
          <a:stretch/>
        </p:blipFill>
        <p:spPr>
          <a:xfrm>
            <a:off x="4753335" y="3715126"/>
            <a:ext cx="5228859" cy="739932"/>
          </a:xfrm>
          <a:prstGeom prst="rect">
            <a:avLst/>
          </a:prstGeom>
        </p:spPr>
      </p:pic>
      <p:sp>
        <p:nvSpPr>
          <p:cNvPr id="95" name="Text Box 4">
            <a:extLst>
              <a:ext uri="{FF2B5EF4-FFF2-40B4-BE49-F238E27FC236}">
                <a16:creationId xmlns:a16="http://schemas.microsoft.com/office/drawing/2014/main" id="{A74F0389-A083-1609-7E46-8638E8CCB1F8}"/>
              </a:ext>
            </a:extLst>
          </p:cNvPr>
          <p:cNvSpPr txBox="1">
            <a:spLocks noChangeArrowheads="1"/>
          </p:cNvSpPr>
          <p:nvPr/>
        </p:nvSpPr>
        <p:spPr bwMode="auto">
          <a:xfrm>
            <a:off x="0" y="408198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6" name="Picture 95">
            <a:extLst>
              <a:ext uri="{FF2B5EF4-FFF2-40B4-BE49-F238E27FC236}">
                <a16:creationId xmlns:a16="http://schemas.microsoft.com/office/drawing/2014/main" id="{6F3211D8-BFB8-D9D8-FE78-8AB94A0A3BC1}"/>
              </a:ext>
            </a:extLst>
          </p:cNvPr>
          <p:cNvPicPr>
            <a:picLocks noChangeAspect="1"/>
          </p:cNvPicPr>
          <p:nvPr/>
        </p:nvPicPr>
        <p:blipFill>
          <a:blip r:embed="rId9"/>
          <a:srcRect/>
          <a:stretch/>
        </p:blipFill>
        <p:spPr>
          <a:xfrm>
            <a:off x="4753335" y="4092863"/>
            <a:ext cx="5228859" cy="739933"/>
          </a:xfrm>
          <a:prstGeom prst="rect">
            <a:avLst/>
          </a:prstGeom>
        </p:spPr>
      </p:pic>
      <p:sp>
        <p:nvSpPr>
          <p:cNvPr id="97" name="Text Box 9">
            <a:extLst>
              <a:ext uri="{FF2B5EF4-FFF2-40B4-BE49-F238E27FC236}">
                <a16:creationId xmlns:a16="http://schemas.microsoft.com/office/drawing/2014/main" id="{8C4F4072-A4D3-6918-79ED-30FC749A60DA}"/>
              </a:ext>
            </a:extLst>
          </p:cNvPr>
          <p:cNvSpPr txBox="1">
            <a:spLocks noChangeArrowheads="1"/>
          </p:cNvSpPr>
          <p:nvPr/>
        </p:nvSpPr>
        <p:spPr bwMode="auto">
          <a:xfrm>
            <a:off x="5462114" y="335765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98" name="Text Box 9">
            <a:extLst>
              <a:ext uri="{FF2B5EF4-FFF2-40B4-BE49-F238E27FC236}">
                <a16:creationId xmlns:a16="http://schemas.microsoft.com/office/drawing/2014/main" id="{E72C2402-B6AD-F056-1808-4F764768B042}"/>
              </a:ext>
            </a:extLst>
          </p:cNvPr>
          <p:cNvSpPr txBox="1">
            <a:spLocks noChangeArrowheads="1"/>
          </p:cNvSpPr>
          <p:nvPr/>
        </p:nvSpPr>
        <p:spPr bwMode="auto">
          <a:xfrm>
            <a:off x="6129454" y="3731550"/>
            <a:ext cx="479069" cy="3624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99" name="Text Box 9">
            <a:extLst>
              <a:ext uri="{FF2B5EF4-FFF2-40B4-BE49-F238E27FC236}">
                <a16:creationId xmlns:a16="http://schemas.microsoft.com/office/drawing/2014/main" id="{97F60B06-0E59-88C7-88AF-E725F79260FB}"/>
              </a:ext>
            </a:extLst>
          </p:cNvPr>
          <p:cNvSpPr txBox="1">
            <a:spLocks noChangeArrowheads="1"/>
          </p:cNvSpPr>
          <p:nvPr/>
        </p:nvSpPr>
        <p:spPr bwMode="auto">
          <a:xfrm>
            <a:off x="6477000" y="411299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100" name="Text Box 4">
            <a:extLst>
              <a:ext uri="{FF2B5EF4-FFF2-40B4-BE49-F238E27FC236}">
                <a16:creationId xmlns:a16="http://schemas.microsoft.com/office/drawing/2014/main" id="{43335AA9-7F17-CA1E-026B-2B42C1573234}"/>
              </a:ext>
            </a:extLst>
          </p:cNvPr>
          <p:cNvSpPr txBox="1">
            <a:spLocks noChangeArrowheads="1"/>
          </p:cNvSpPr>
          <p:nvPr/>
        </p:nvSpPr>
        <p:spPr bwMode="auto">
          <a:xfrm>
            <a:off x="1" y="447708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1" name="Picture 100">
            <a:extLst>
              <a:ext uri="{FF2B5EF4-FFF2-40B4-BE49-F238E27FC236}">
                <a16:creationId xmlns:a16="http://schemas.microsoft.com/office/drawing/2014/main" id="{F0364B3D-0DFE-93D7-4EC9-CE2AE0366963}"/>
              </a:ext>
            </a:extLst>
          </p:cNvPr>
          <p:cNvPicPr>
            <a:picLocks noChangeAspect="1"/>
          </p:cNvPicPr>
          <p:nvPr/>
        </p:nvPicPr>
        <p:blipFill>
          <a:blip r:embed="rId10"/>
          <a:srcRect/>
          <a:stretch/>
        </p:blipFill>
        <p:spPr>
          <a:xfrm>
            <a:off x="4753335" y="4462336"/>
            <a:ext cx="5228859" cy="739933"/>
          </a:xfrm>
          <a:prstGeom prst="rect">
            <a:avLst/>
          </a:prstGeom>
        </p:spPr>
      </p:pic>
      <p:sp>
        <p:nvSpPr>
          <p:cNvPr id="102" name="Text Box 4">
            <a:extLst>
              <a:ext uri="{FF2B5EF4-FFF2-40B4-BE49-F238E27FC236}">
                <a16:creationId xmlns:a16="http://schemas.microsoft.com/office/drawing/2014/main" id="{1F2E49F6-B9F0-1DFC-A693-6C3EC9A78E5E}"/>
              </a:ext>
            </a:extLst>
          </p:cNvPr>
          <p:cNvSpPr txBox="1">
            <a:spLocks noChangeArrowheads="1"/>
          </p:cNvSpPr>
          <p:nvPr/>
        </p:nvSpPr>
        <p:spPr bwMode="auto">
          <a:xfrm>
            <a:off x="0" y="485906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3" name="Picture 102">
            <a:extLst>
              <a:ext uri="{FF2B5EF4-FFF2-40B4-BE49-F238E27FC236}">
                <a16:creationId xmlns:a16="http://schemas.microsoft.com/office/drawing/2014/main" id="{2CDDFEF6-35A4-B2F0-CEEB-DE633E5E308F}"/>
              </a:ext>
            </a:extLst>
          </p:cNvPr>
          <p:cNvPicPr>
            <a:picLocks noChangeAspect="1"/>
          </p:cNvPicPr>
          <p:nvPr/>
        </p:nvPicPr>
        <p:blipFill>
          <a:blip r:embed="rId11"/>
          <a:srcRect/>
          <a:stretch/>
        </p:blipFill>
        <p:spPr>
          <a:xfrm>
            <a:off x="4753335" y="4831217"/>
            <a:ext cx="5228859" cy="739933"/>
          </a:xfrm>
          <a:prstGeom prst="rect">
            <a:avLst/>
          </a:prstGeom>
        </p:spPr>
      </p:pic>
      <p:sp>
        <p:nvSpPr>
          <p:cNvPr id="104" name="Text Box 4">
            <a:extLst>
              <a:ext uri="{FF2B5EF4-FFF2-40B4-BE49-F238E27FC236}">
                <a16:creationId xmlns:a16="http://schemas.microsoft.com/office/drawing/2014/main" id="{F1496BA3-2DE6-B1BA-7296-4F2B102BC936}"/>
              </a:ext>
            </a:extLst>
          </p:cNvPr>
          <p:cNvSpPr txBox="1">
            <a:spLocks noChangeArrowheads="1"/>
          </p:cNvSpPr>
          <p:nvPr/>
        </p:nvSpPr>
        <p:spPr bwMode="auto">
          <a:xfrm>
            <a:off x="0" y="521242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5" name="Picture 104">
            <a:extLst>
              <a:ext uri="{FF2B5EF4-FFF2-40B4-BE49-F238E27FC236}">
                <a16:creationId xmlns:a16="http://schemas.microsoft.com/office/drawing/2014/main" id="{4303F7A0-DC6F-0CA9-319C-7041BE4B4224}"/>
              </a:ext>
            </a:extLst>
          </p:cNvPr>
          <p:cNvPicPr>
            <a:picLocks noChangeAspect="1"/>
          </p:cNvPicPr>
          <p:nvPr/>
        </p:nvPicPr>
        <p:blipFill>
          <a:blip r:embed="rId12"/>
          <a:srcRect/>
          <a:stretch/>
        </p:blipFill>
        <p:spPr>
          <a:xfrm>
            <a:off x="4753331" y="5200098"/>
            <a:ext cx="5228869" cy="739934"/>
          </a:xfrm>
          <a:prstGeom prst="rect">
            <a:avLst/>
          </a:prstGeom>
        </p:spPr>
      </p:pic>
      <p:sp>
        <p:nvSpPr>
          <p:cNvPr id="106" name="Text Box 9">
            <a:extLst>
              <a:ext uri="{FF2B5EF4-FFF2-40B4-BE49-F238E27FC236}">
                <a16:creationId xmlns:a16="http://schemas.microsoft.com/office/drawing/2014/main" id="{2395B964-6C43-87D7-CB13-8BEB8FAE3643}"/>
              </a:ext>
            </a:extLst>
          </p:cNvPr>
          <p:cNvSpPr txBox="1">
            <a:spLocks noChangeArrowheads="1"/>
          </p:cNvSpPr>
          <p:nvPr/>
        </p:nvSpPr>
        <p:spPr bwMode="auto">
          <a:xfrm>
            <a:off x="5796342" y="4482602"/>
            <a:ext cx="479069" cy="3624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07" name="Text Box 9">
            <a:extLst>
              <a:ext uri="{FF2B5EF4-FFF2-40B4-BE49-F238E27FC236}">
                <a16:creationId xmlns:a16="http://schemas.microsoft.com/office/drawing/2014/main" id="{5881DC56-F0EA-36A4-BD23-3D624F1A8500}"/>
              </a:ext>
            </a:extLst>
          </p:cNvPr>
          <p:cNvSpPr txBox="1">
            <a:spLocks noChangeArrowheads="1"/>
          </p:cNvSpPr>
          <p:nvPr/>
        </p:nvSpPr>
        <p:spPr bwMode="auto">
          <a:xfrm>
            <a:off x="5796342" y="4853030"/>
            <a:ext cx="479069" cy="36247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08" name="Text Box 9">
            <a:extLst>
              <a:ext uri="{FF2B5EF4-FFF2-40B4-BE49-F238E27FC236}">
                <a16:creationId xmlns:a16="http://schemas.microsoft.com/office/drawing/2014/main" id="{4BBE9106-A1B4-C6D9-C507-638DDF0D3323}"/>
              </a:ext>
            </a:extLst>
          </p:cNvPr>
          <p:cNvSpPr txBox="1">
            <a:spLocks noChangeArrowheads="1"/>
          </p:cNvSpPr>
          <p:nvPr/>
        </p:nvSpPr>
        <p:spPr bwMode="auto">
          <a:xfrm>
            <a:off x="5181600" y="521917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 name="Text Box 4">
            <a:extLst>
              <a:ext uri="{FF2B5EF4-FFF2-40B4-BE49-F238E27FC236}">
                <a16:creationId xmlns:a16="http://schemas.microsoft.com/office/drawing/2014/main" id="{8A107EEE-44A6-D844-5995-61EA10DEF97D}"/>
              </a:ext>
            </a:extLst>
          </p:cNvPr>
          <p:cNvSpPr txBox="1">
            <a:spLocks noChangeArrowheads="1"/>
          </p:cNvSpPr>
          <p:nvPr/>
        </p:nvSpPr>
        <p:spPr bwMode="auto">
          <a:xfrm>
            <a:off x="0" y="558041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24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12A4E4E8-CF68-6905-CC37-B86191645AC9}"/>
              </a:ext>
            </a:extLst>
          </p:cNvPr>
          <p:cNvPicPr>
            <a:picLocks noChangeAspect="1"/>
          </p:cNvPicPr>
          <p:nvPr/>
        </p:nvPicPr>
        <p:blipFill>
          <a:blip r:embed="rId13"/>
          <a:srcRect/>
          <a:stretch/>
        </p:blipFill>
        <p:spPr>
          <a:xfrm>
            <a:off x="4753332" y="5568089"/>
            <a:ext cx="5228866" cy="739934"/>
          </a:xfrm>
          <a:prstGeom prst="rect">
            <a:avLst/>
          </a:prstGeom>
        </p:spPr>
      </p:pic>
      <p:sp>
        <p:nvSpPr>
          <p:cNvPr id="8" name="Text Box 9">
            <a:extLst>
              <a:ext uri="{FF2B5EF4-FFF2-40B4-BE49-F238E27FC236}">
                <a16:creationId xmlns:a16="http://schemas.microsoft.com/office/drawing/2014/main" id="{5E4C5E55-2304-8684-47AA-EF84C342ACF4}"/>
              </a:ext>
            </a:extLst>
          </p:cNvPr>
          <p:cNvSpPr txBox="1">
            <a:spLocks noChangeArrowheads="1"/>
          </p:cNvSpPr>
          <p:nvPr/>
        </p:nvSpPr>
        <p:spPr bwMode="auto">
          <a:xfrm>
            <a:off x="5181600" y="558716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 name="Text Box 4">
            <a:extLst>
              <a:ext uri="{FF2B5EF4-FFF2-40B4-BE49-F238E27FC236}">
                <a16:creationId xmlns:a16="http://schemas.microsoft.com/office/drawing/2014/main" id="{89DB1504-7E82-4C01-59CE-CD9F77118A63}"/>
              </a:ext>
            </a:extLst>
          </p:cNvPr>
          <p:cNvSpPr txBox="1">
            <a:spLocks noChangeArrowheads="1"/>
          </p:cNvSpPr>
          <p:nvPr/>
        </p:nvSpPr>
        <p:spPr bwMode="auto">
          <a:xfrm>
            <a:off x="0" y="597070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60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1F9C9733-7918-A1CB-88A0-0A67356D6F0A}"/>
              </a:ext>
            </a:extLst>
          </p:cNvPr>
          <p:cNvPicPr>
            <a:picLocks noChangeAspect="1"/>
          </p:cNvPicPr>
          <p:nvPr/>
        </p:nvPicPr>
        <p:blipFill>
          <a:blip r:embed="rId14"/>
          <a:srcRect/>
          <a:stretch/>
        </p:blipFill>
        <p:spPr>
          <a:xfrm>
            <a:off x="4753332" y="5958381"/>
            <a:ext cx="5228866" cy="739933"/>
          </a:xfrm>
          <a:prstGeom prst="rect">
            <a:avLst/>
          </a:prstGeom>
        </p:spPr>
      </p:pic>
      <p:sp>
        <p:nvSpPr>
          <p:cNvPr id="5" name="Text Box 9">
            <a:extLst>
              <a:ext uri="{FF2B5EF4-FFF2-40B4-BE49-F238E27FC236}">
                <a16:creationId xmlns:a16="http://schemas.microsoft.com/office/drawing/2014/main" id="{FAEFBA8B-8D70-50E2-FE2F-B30FF0EB584C}"/>
              </a:ext>
            </a:extLst>
          </p:cNvPr>
          <p:cNvSpPr txBox="1">
            <a:spLocks noChangeArrowheads="1"/>
          </p:cNvSpPr>
          <p:nvPr/>
        </p:nvSpPr>
        <p:spPr bwMode="auto">
          <a:xfrm>
            <a:off x="5181600" y="597745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2953692173"/>
      </p:ext>
    </p:extLst>
  </p:cSld>
  <p:clrMapOvr>
    <a:masterClrMapping/>
  </p:clrMapOvr>
  <p:transition spd="slow" advClick="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E3023-7264-14AC-71CD-218C6AF188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2AE4B-CC6E-FD6D-65F5-82D053D1A2F0}"/>
              </a:ext>
            </a:extLst>
          </p:cNvPr>
          <p:cNvSpPr>
            <a:spLocks noGrp="1"/>
          </p:cNvSpPr>
          <p:nvPr>
            <p:ph type="title"/>
          </p:nvPr>
        </p:nvSpPr>
        <p:spPr>
          <a:xfrm>
            <a:off x="912285" y="21450"/>
            <a:ext cx="10746315" cy="1121550"/>
          </a:xfrm>
        </p:spPr>
        <p:txBody>
          <a:bodyPr/>
          <a:lstStyle/>
          <a:p>
            <a:r>
              <a:rPr lang="en-US" sz="2200" dirty="0"/>
              <a:t>What maintenance therapy, if any, would you recommend for an </a:t>
            </a:r>
            <a:r>
              <a:rPr lang="en-US" sz="2200" u="sng" dirty="0"/>
              <a:t>80-year-old</a:t>
            </a:r>
            <a:r>
              <a:rPr lang="en-US" sz="2200" dirty="0"/>
              <a:t> patient with </a:t>
            </a:r>
            <a:r>
              <a:rPr lang="en-US" sz="2200" u="sng" dirty="0"/>
              <a:t>standard-risk MM</a:t>
            </a:r>
            <a:r>
              <a:rPr lang="en-US" sz="2200" dirty="0"/>
              <a:t> who was </a:t>
            </a:r>
            <a:r>
              <a:rPr lang="en-US" sz="2200" u="sng" dirty="0"/>
              <a:t>transplant ineligible</a:t>
            </a:r>
            <a:r>
              <a:rPr lang="en-US" sz="2200" dirty="0"/>
              <a:t> with a </a:t>
            </a:r>
            <a:r>
              <a:rPr lang="en-US" sz="2200" u="sng" dirty="0"/>
              <a:t>history of Type 2 diabetes with </a:t>
            </a:r>
            <a:r>
              <a:rPr lang="en-US" sz="2200" u="sng" dirty="0" err="1"/>
              <a:t>preexisiting</a:t>
            </a:r>
            <a:r>
              <a:rPr lang="en-US" sz="2200" u="sng" dirty="0"/>
              <a:t> peripheral neuropathy</a:t>
            </a:r>
            <a:r>
              <a:rPr lang="en-US" sz="2200" dirty="0"/>
              <a:t>?</a:t>
            </a:r>
          </a:p>
        </p:txBody>
      </p:sp>
      <p:sp>
        <p:nvSpPr>
          <p:cNvPr id="12" name="Title 1">
            <a:extLst>
              <a:ext uri="{FF2B5EF4-FFF2-40B4-BE49-F238E27FC236}">
                <a16:creationId xmlns:a16="http://schemas.microsoft.com/office/drawing/2014/main" id="{7F8AFD24-BE72-2390-05C3-1C4ACEE5DC00}"/>
              </a:ext>
            </a:extLst>
          </p:cNvPr>
          <p:cNvSpPr txBox="1">
            <a:spLocks/>
          </p:cNvSpPr>
          <p:nvPr/>
        </p:nvSpPr>
        <p:spPr bwMode="auto">
          <a:xfrm>
            <a:off x="912285" y="4153951"/>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maintenance therapy?</a:t>
            </a:r>
          </a:p>
        </p:txBody>
      </p:sp>
      <p:sp>
        <p:nvSpPr>
          <p:cNvPr id="48" name="Text Box 4">
            <a:extLst>
              <a:ext uri="{FF2B5EF4-FFF2-40B4-BE49-F238E27FC236}">
                <a16:creationId xmlns:a16="http://schemas.microsoft.com/office/drawing/2014/main" id="{112A1F0A-87FC-5867-6850-DE6F70881C36}"/>
              </a:ext>
            </a:extLst>
          </p:cNvPr>
          <p:cNvSpPr txBox="1">
            <a:spLocks noChangeArrowheads="1"/>
          </p:cNvSpPr>
          <p:nvPr/>
        </p:nvSpPr>
        <p:spPr bwMode="auto">
          <a:xfrm>
            <a:off x="1" y="124993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9021161F-6232-371B-9C95-21716A5E9736}"/>
              </a:ext>
            </a:extLst>
          </p:cNvPr>
          <p:cNvPicPr>
            <a:picLocks noChangeAspect="1"/>
          </p:cNvPicPr>
          <p:nvPr/>
        </p:nvPicPr>
        <p:blipFill>
          <a:blip r:embed="rId2"/>
          <a:srcRect/>
          <a:stretch/>
        </p:blipFill>
        <p:spPr>
          <a:xfrm>
            <a:off x="4753331" y="1162116"/>
            <a:ext cx="6731000" cy="952500"/>
          </a:xfrm>
          <a:prstGeom prst="rect">
            <a:avLst/>
          </a:prstGeom>
        </p:spPr>
      </p:pic>
      <p:sp>
        <p:nvSpPr>
          <p:cNvPr id="50" name="Text Box 4">
            <a:extLst>
              <a:ext uri="{FF2B5EF4-FFF2-40B4-BE49-F238E27FC236}">
                <a16:creationId xmlns:a16="http://schemas.microsoft.com/office/drawing/2014/main" id="{39054BD0-BBCD-9970-7EC1-A7E23E30C7E8}"/>
              </a:ext>
            </a:extLst>
          </p:cNvPr>
          <p:cNvSpPr txBox="1">
            <a:spLocks noChangeArrowheads="1"/>
          </p:cNvSpPr>
          <p:nvPr/>
        </p:nvSpPr>
        <p:spPr bwMode="auto">
          <a:xfrm>
            <a:off x="0" y="173936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17138D88-32BC-1076-B898-39E4F404B9EF}"/>
              </a:ext>
            </a:extLst>
          </p:cNvPr>
          <p:cNvPicPr>
            <a:picLocks noChangeAspect="1"/>
          </p:cNvPicPr>
          <p:nvPr/>
        </p:nvPicPr>
        <p:blipFill>
          <a:blip r:embed="rId3"/>
          <a:srcRect/>
          <a:stretch/>
        </p:blipFill>
        <p:spPr>
          <a:xfrm>
            <a:off x="4753331" y="1667790"/>
            <a:ext cx="6731000" cy="952500"/>
          </a:xfrm>
          <a:prstGeom prst="rect">
            <a:avLst/>
          </a:prstGeom>
        </p:spPr>
      </p:pic>
      <p:sp>
        <p:nvSpPr>
          <p:cNvPr id="52" name="Text Box 4">
            <a:extLst>
              <a:ext uri="{FF2B5EF4-FFF2-40B4-BE49-F238E27FC236}">
                <a16:creationId xmlns:a16="http://schemas.microsoft.com/office/drawing/2014/main" id="{44DCB844-80F8-5D1B-C3D6-07C705F366A5}"/>
              </a:ext>
            </a:extLst>
          </p:cNvPr>
          <p:cNvSpPr txBox="1">
            <a:spLocks noChangeArrowheads="1"/>
          </p:cNvSpPr>
          <p:nvPr/>
        </p:nvSpPr>
        <p:spPr bwMode="auto">
          <a:xfrm>
            <a:off x="0" y="221937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 or 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05EF9B7E-3FD5-015D-A2E2-F00144DE9806}"/>
              </a:ext>
            </a:extLst>
          </p:cNvPr>
          <p:cNvPicPr>
            <a:picLocks noChangeAspect="1"/>
          </p:cNvPicPr>
          <p:nvPr/>
        </p:nvPicPr>
        <p:blipFill>
          <a:blip r:embed="rId4"/>
          <a:srcRect/>
          <a:stretch/>
        </p:blipFill>
        <p:spPr>
          <a:xfrm>
            <a:off x="4753331" y="2147807"/>
            <a:ext cx="6731000" cy="952500"/>
          </a:xfrm>
          <a:prstGeom prst="rect">
            <a:avLst/>
          </a:prstGeom>
        </p:spPr>
      </p:pic>
      <p:sp>
        <p:nvSpPr>
          <p:cNvPr id="54" name="Text Box 9">
            <a:extLst>
              <a:ext uri="{FF2B5EF4-FFF2-40B4-BE49-F238E27FC236}">
                <a16:creationId xmlns:a16="http://schemas.microsoft.com/office/drawing/2014/main" id="{5A317014-4D3D-7425-4195-953A68EC276C}"/>
              </a:ext>
            </a:extLst>
          </p:cNvPr>
          <p:cNvSpPr txBox="1">
            <a:spLocks noChangeArrowheads="1"/>
          </p:cNvSpPr>
          <p:nvPr/>
        </p:nvSpPr>
        <p:spPr bwMode="auto">
          <a:xfrm>
            <a:off x="11005262" y="123506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sp>
        <p:nvSpPr>
          <p:cNvPr id="55" name="Text Box 9">
            <a:extLst>
              <a:ext uri="{FF2B5EF4-FFF2-40B4-BE49-F238E27FC236}">
                <a16:creationId xmlns:a16="http://schemas.microsoft.com/office/drawing/2014/main" id="{A73F077F-9327-F567-6361-3D82FB9F71A5}"/>
              </a:ext>
            </a:extLst>
          </p:cNvPr>
          <p:cNvSpPr txBox="1">
            <a:spLocks noChangeArrowheads="1"/>
          </p:cNvSpPr>
          <p:nvPr/>
        </p:nvSpPr>
        <p:spPr bwMode="auto">
          <a:xfrm>
            <a:off x="5701557" y="174004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6" name="Text Box 9">
            <a:extLst>
              <a:ext uri="{FF2B5EF4-FFF2-40B4-BE49-F238E27FC236}">
                <a16:creationId xmlns:a16="http://schemas.microsoft.com/office/drawing/2014/main" id="{3C5C856C-9E6C-51C2-1F08-F8676E3D9890}"/>
              </a:ext>
            </a:extLst>
          </p:cNvPr>
          <p:cNvSpPr txBox="1">
            <a:spLocks noChangeArrowheads="1"/>
          </p:cNvSpPr>
          <p:nvPr/>
        </p:nvSpPr>
        <p:spPr bwMode="auto">
          <a:xfrm>
            <a:off x="5257800" y="221937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F60CB693-3BA9-B8F8-20D4-A4688ED06420}"/>
              </a:ext>
            </a:extLst>
          </p:cNvPr>
          <p:cNvSpPr txBox="1">
            <a:spLocks noChangeArrowheads="1"/>
          </p:cNvSpPr>
          <p:nvPr/>
        </p:nvSpPr>
        <p:spPr bwMode="auto">
          <a:xfrm>
            <a:off x="1" y="272440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 then Dara or 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D6BF6687-F1AD-68FA-997E-BFEA008D7E28}"/>
              </a:ext>
            </a:extLst>
          </p:cNvPr>
          <p:cNvPicPr>
            <a:picLocks noChangeAspect="1"/>
          </p:cNvPicPr>
          <p:nvPr/>
        </p:nvPicPr>
        <p:blipFill>
          <a:blip r:embed="rId5"/>
          <a:srcRect/>
          <a:stretch/>
        </p:blipFill>
        <p:spPr>
          <a:xfrm>
            <a:off x="4753331" y="2636586"/>
            <a:ext cx="6731000" cy="952500"/>
          </a:xfrm>
          <a:prstGeom prst="rect">
            <a:avLst/>
          </a:prstGeom>
        </p:spPr>
      </p:pic>
      <p:sp>
        <p:nvSpPr>
          <p:cNvPr id="59" name="Text Box 4">
            <a:extLst>
              <a:ext uri="{FF2B5EF4-FFF2-40B4-BE49-F238E27FC236}">
                <a16:creationId xmlns:a16="http://schemas.microsoft.com/office/drawing/2014/main" id="{9B2192F9-B60E-DE7B-3651-5242AFF18E94}"/>
              </a:ext>
            </a:extLst>
          </p:cNvPr>
          <p:cNvSpPr txBox="1">
            <a:spLocks noChangeArrowheads="1"/>
          </p:cNvSpPr>
          <p:nvPr/>
        </p:nvSpPr>
        <p:spPr bwMode="auto">
          <a:xfrm>
            <a:off x="0" y="321383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and drop d after 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D4E58F2F-E325-2F6A-9769-1E54E1E13DC1}"/>
              </a:ext>
            </a:extLst>
          </p:cNvPr>
          <p:cNvPicPr>
            <a:picLocks noChangeAspect="1"/>
          </p:cNvPicPr>
          <p:nvPr/>
        </p:nvPicPr>
        <p:blipFill>
          <a:blip r:embed="rId6"/>
          <a:srcRect/>
          <a:stretch/>
        </p:blipFill>
        <p:spPr>
          <a:xfrm>
            <a:off x="4753331" y="3142260"/>
            <a:ext cx="6731000" cy="952500"/>
          </a:xfrm>
          <a:prstGeom prst="rect">
            <a:avLst/>
          </a:prstGeom>
        </p:spPr>
      </p:pic>
      <p:sp>
        <p:nvSpPr>
          <p:cNvPr id="63" name="Text Box 9">
            <a:extLst>
              <a:ext uri="{FF2B5EF4-FFF2-40B4-BE49-F238E27FC236}">
                <a16:creationId xmlns:a16="http://schemas.microsoft.com/office/drawing/2014/main" id="{630167A6-F413-FCFE-EC36-5D277E157BD2}"/>
              </a:ext>
            </a:extLst>
          </p:cNvPr>
          <p:cNvSpPr txBox="1">
            <a:spLocks noChangeArrowheads="1"/>
          </p:cNvSpPr>
          <p:nvPr/>
        </p:nvSpPr>
        <p:spPr bwMode="auto">
          <a:xfrm>
            <a:off x="5257800" y="270953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F501DF41-AD08-82CD-06B0-044E99EBEE2E}"/>
              </a:ext>
            </a:extLst>
          </p:cNvPr>
          <p:cNvSpPr txBox="1">
            <a:spLocks noChangeArrowheads="1"/>
          </p:cNvSpPr>
          <p:nvPr/>
        </p:nvSpPr>
        <p:spPr bwMode="auto">
          <a:xfrm>
            <a:off x="5257800" y="321451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4">
            <a:extLst>
              <a:ext uri="{FF2B5EF4-FFF2-40B4-BE49-F238E27FC236}">
                <a16:creationId xmlns:a16="http://schemas.microsoft.com/office/drawing/2014/main" id="{187F4613-92AD-F29C-80F2-FF18CBA11E6B}"/>
              </a:ext>
            </a:extLst>
          </p:cNvPr>
          <p:cNvSpPr txBox="1">
            <a:spLocks noChangeArrowheads="1"/>
          </p:cNvSpPr>
          <p:nvPr/>
        </p:nvSpPr>
        <p:spPr bwMode="auto">
          <a:xfrm>
            <a:off x="1" y="4779024"/>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2EE3FE8D-554F-E3F8-A54E-2794366F29A5}"/>
              </a:ext>
            </a:extLst>
          </p:cNvPr>
          <p:cNvPicPr>
            <a:picLocks noChangeAspect="1"/>
          </p:cNvPicPr>
          <p:nvPr/>
        </p:nvPicPr>
        <p:blipFill>
          <a:blip r:embed="rId7"/>
          <a:srcRect/>
          <a:stretch/>
        </p:blipFill>
        <p:spPr>
          <a:xfrm>
            <a:off x="4753331" y="4691209"/>
            <a:ext cx="6731000" cy="952500"/>
          </a:xfrm>
          <a:prstGeom prst="rect">
            <a:avLst/>
          </a:prstGeom>
        </p:spPr>
      </p:pic>
      <p:sp>
        <p:nvSpPr>
          <p:cNvPr id="15" name="Text Box 4">
            <a:extLst>
              <a:ext uri="{FF2B5EF4-FFF2-40B4-BE49-F238E27FC236}">
                <a16:creationId xmlns:a16="http://schemas.microsoft.com/office/drawing/2014/main" id="{7B369E3E-4F4B-308F-8AF3-969D6C7C81A9}"/>
              </a:ext>
            </a:extLst>
          </p:cNvPr>
          <p:cNvSpPr txBox="1">
            <a:spLocks noChangeArrowheads="1"/>
          </p:cNvSpPr>
          <p:nvPr/>
        </p:nvSpPr>
        <p:spPr bwMode="auto">
          <a:xfrm>
            <a:off x="0" y="526845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6" name="Picture 15">
            <a:extLst>
              <a:ext uri="{FF2B5EF4-FFF2-40B4-BE49-F238E27FC236}">
                <a16:creationId xmlns:a16="http://schemas.microsoft.com/office/drawing/2014/main" id="{A3B8E5DA-4D04-185A-03E7-9507BC6E4CA6}"/>
              </a:ext>
            </a:extLst>
          </p:cNvPr>
          <p:cNvPicPr>
            <a:picLocks noChangeAspect="1"/>
          </p:cNvPicPr>
          <p:nvPr/>
        </p:nvPicPr>
        <p:blipFill>
          <a:blip r:embed="rId8"/>
          <a:srcRect/>
          <a:stretch/>
        </p:blipFill>
        <p:spPr>
          <a:xfrm>
            <a:off x="4753331" y="5196883"/>
            <a:ext cx="6731000" cy="952500"/>
          </a:xfrm>
          <a:prstGeom prst="rect">
            <a:avLst/>
          </a:prstGeom>
        </p:spPr>
      </p:pic>
      <p:sp>
        <p:nvSpPr>
          <p:cNvPr id="17" name="Text Box 4">
            <a:extLst>
              <a:ext uri="{FF2B5EF4-FFF2-40B4-BE49-F238E27FC236}">
                <a16:creationId xmlns:a16="http://schemas.microsoft.com/office/drawing/2014/main" id="{21F70DBE-AEAC-6526-2417-F0EA3FA31965}"/>
              </a:ext>
            </a:extLst>
          </p:cNvPr>
          <p:cNvSpPr txBox="1">
            <a:spLocks noChangeArrowheads="1"/>
          </p:cNvSpPr>
          <p:nvPr/>
        </p:nvSpPr>
        <p:spPr bwMode="auto">
          <a:xfrm>
            <a:off x="0" y="57484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F38C4A31-77A7-3741-1247-B12E0FED1C95}"/>
              </a:ext>
            </a:extLst>
          </p:cNvPr>
          <p:cNvPicPr>
            <a:picLocks noChangeAspect="1"/>
          </p:cNvPicPr>
          <p:nvPr/>
        </p:nvPicPr>
        <p:blipFill>
          <a:blip r:embed="rId9"/>
          <a:srcRect/>
          <a:stretch/>
        </p:blipFill>
        <p:spPr>
          <a:xfrm>
            <a:off x="4753331" y="5676900"/>
            <a:ext cx="6731000" cy="952500"/>
          </a:xfrm>
          <a:prstGeom prst="rect">
            <a:avLst/>
          </a:prstGeom>
        </p:spPr>
      </p:pic>
      <p:sp>
        <p:nvSpPr>
          <p:cNvPr id="19" name="Text Box 9">
            <a:extLst>
              <a:ext uri="{FF2B5EF4-FFF2-40B4-BE49-F238E27FC236}">
                <a16:creationId xmlns:a16="http://schemas.microsoft.com/office/drawing/2014/main" id="{DBE857F9-FC31-445C-D83F-48454A503B84}"/>
              </a:ext>
            </a:extLst>
          </p:cNvPr>
          <p:cNvSpPr txBox="1">
            <a:spLocks noChangeArrowheads="1"/>
          </p:cNvSpPr>
          <p:nvPr/>
        </p:nvSpPr>
        <p:spPr bwMode="auto">
          <a:xfrm>
            <a:off x="5701557" y="476415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0" name="Text Box 9">
            <a:extLst>
              <a:ext uri="{FF2B5EF4-FFF2-40B4-BE49-F238E27FC236}">
                <a16:creationId xmlns:a16="http://schemas.microsoft.com/office/drawing/2014/main" id="{1793547B-B54D-7A4F-C160-67937A983AC7}"/>
              </a:ext>
            </a:extLst>
          </p:cNvPr>
          <p:cNvSpPr txBox="1">
            <a:spLocks noChangeArrowheads="1"/>
          </p:cNvSpPr>
          <p:nvPr/>
        </p:nvSpPr>
        <p:spPr bwMode="auto">
          <a:xfrm>
            <a:off x="6180626" y="526914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1" name="Text Box 9">
            <a:extLst>
              <a:ext uri="{FF2B5EF4-FFF2-40B4-BE49-F238E27FC236}">
                <a16:creationId xmlns:a16="http://schemas.microsoft.com/office/drawing/2014/main" id="{F60A0988-FD3B-F98B-5048-EA832176A652}"/>
              </a:ext>
            </a:extLst>
          </p:cNvPr>
          <p:cNvSpPr txBox="1">
            <a:spLocks noChangeArrowheads="1"/>
          </p:cNvSpPr>
          <p:nvPr/>
        </p:nvSpPr>
        <p:spPr bwMode="auto">
          <a:xfrm>
            <a:off x="11400440" y="574847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sp>
        <p:nvSpPr>
          <p:cNvPr id="3" name="Text Box 4">
            <a:extLst>
              <a:ext uri="{FF2B5EF4-FFF2-40B4-BE49-F238E27FC236}">
                <a16:creationId xmlns:a16="http://schemas.microsoft.com/office/drawing/2014/main" id="{B724A6F4-06E2-549A-DF07-871F96884B50}"/>
              </a:ext>
            </a:extLst>
          </p:cNvPr>
          <p:cNvSpPr txBox="1">
            <a:spLocks noChangeArrowheads="1"/>
          </p:cNvSpPr>
          <p:nvPr/>
        </p:nvSpPr>
        <p:spPr bwMode="auto">
          <a:xfrm>
            <a:off x="0" y="372678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72D43D3B-9D57-B032-E89B-EECAFC1A742B}"/>
              </a:ext>
            </a:extLst>
          </p:cNvPr>
          <p:cNvPicPr>
            <a:picLocks noChangeAspect="1"/>
          </p:cNvPicPr>
          <p:nvPr/>
        </p:nvPicPr>
        <p:blipFill>
          <a:blip r:embed="rId10"/>
          <a:srcRect/>
          <a:stretch/>
        </p:blipFill>
        <p:spPr>
          <a:xfrm>
            <a:off x="4753331" y="3655216"/>
            <a:ext cx="6731000" cy="952500"/>
          </a:xfrm>
          <a:prstGeom prst="rect">
            <a:avLst/>
          </a:prstGeom>
        </p:spPr>
      </p:pic>
      <p:sp>
        <p:nvSpPr>
          <p:cNvPr id="5" name="Text Box 9">
            <a:extLst>
              <a:ext uri="{FF2B5EF4-FFF2-40B4-BE49-F238E27FC236}">
                <a16:creationId xmlns:a16="http://schemas.microsoft.com/office/drawing/2014/main" id="{7C0E48BA-495A-8497-6FFD-FD5136EAAFAC}"/>
              </a:ext>
            </a:extLst>
          </p:cNvPr>
          <p:cNvSpPr txBox="1">
            <a:spLocks noChangeArrowheads="1"/>
          </p:cNvSpPr>
          <p:nvPr/>
        </p:nvSpPr>
        <p:spPr bwMode="auto">
          <a:xfrm>
            <a:off x="5257800" y="372747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408932455"/>
      </p:ext>
    </p:extLst>
  </p:cSld>
  <p:clrMapOvr>
    <a:masterClrMapping/>
  </p:clrMapOvr>
  <p:transition spd="slow" advClick="0"/>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99185-CAB9-EF3F-E00C-87B89F9BD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95D25D-A9F6-12DD-0CD3-DA4F07B148FB}"/>
              </a:ext>
            </a:extLst>
          </p:cNvPr>
          <p:cNvSpPr>
            <a:spLocks noGrp="1"/>
          </p:cNvSpPr>
          <p:nvPr>
            <p:ph type="title"/>
          </p:nvPr>
        </p:nvSpPr>
        <p:spPr>
          <a:xfrm>
            <a:off x="511530" y="76200"/>
            <a:ext cx="11451870" cy="739934"/>
          </a:xfrm>
        </p:spPr>
        <p:txBody>
          <a:bodyPr/>
          <a:lstStyle/>
          <a:p>
            <a:r>
              <a:rPr lang="en-US" sz="1700" dirty="0"/>
              <a:t>Regulatory and reimbursement issues aside, what is your preferred initial regimen for an </a:t>
            </a:r>
            <a:r>
              <a:rPr lang="en-US" sz="1700" u="sng" dirty="0"/>
              <a:t>80-year-old</a:t>
            </a:r>
            <a:r>
              <a:rPr lang="en-US" sz="1700" dirty="0"/>
              <a:t> patient with </a:t>
            </a:r>
            <a:r>
              <a:rPr lang="en-US" sz="1700" u="sng" dirty="0"/>
              <a:t>high-risk (</a:t>
            </a:r>
            <a:r>
              <a:rPr lang="en-US" sz="1700" u="sng" dirty="0" err="1"/>
              <a:t>eg</a:t>
            </a:r>
            <a:r>
              <a:rPr lang="en-US" sz="1700" u="sng" dirty="0"/>
              <a:t>, del[17p]) MM</a:t>
            </a:r>
            <a:r>
              <a:rPr lang="en-US" sz="1700" dirty="0"/>
              <a:t> who is </a:t>
            </a:r>
            <a:r>
              <a:rPr lang="en-US" sz="1700" u="sng" dirty="0"/>
              <a:t>transplant ineligible</a:t>
            </a:r>
            <a:r>
              <a:rPr lang="en-US" sz="1700" dirty="0"/>
              <a:t> </a:t>
            </a:r>
            <a:r>
              <a:rPr lang="en-US" sz="1700" u="sng" dirty="0"/>
              <a:t>with a history of Type 2 diabetes with </a:t>
            </a:r>
            <a:r>
              <a:rPr lang="en-US" sz="1700" u="sng" dirty="0" err="1"/>
              <a:t>preexisiting</a:t>
            </a:r>
            <a:r>
              <a:rPr lang="en-US" sz="1700" u="sng" dirty="0"/>
              <a:t> peripheral neuropathy</a:t>
            </a:r>
            <a:r>
              <a:rPr lang="en-US" sz="1700" dirty="0"/>
              <a:t>?</a:t>
            </a:r>
          </a:p>
        </p:txBody>
      </p:sp>
      <p:sp>
        <p:nvSpPr>
          <p:cNvPr id="12" name="Title 1">
            <a:extLst>
              <a:ext uri="{FF2B5EF4-FFF2-40B4-BE49-F238E27FC236}">
                <a16:creationId xmlns:a16="http://schemas.microsoft.com/office/drawing/2014/main" id="{18EB0091-0504-54DE-605F-9F4A201998F3}"/>
              </a:ext>
            </a:extLst>
          </p:cNvPr>
          <p:cNvSpPr txBox="1">
            <a:spLocks/>
          </p:cNvSpPr>
          <p:nvPr/>
        </p:nvSpPr>
        <p:spPr bwMode="auto">
          <a:xfrm>
            <a:off x="511531" y="3803649"/>
            <a:ext cx="10972800" cy="459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7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induction treatment?</a:t>
            </a:r>
          </a:p>
        </p:txBody>
      </p:sp>
      <p:sp>
        <p:nvSpPr>
          <p:cNvPr id="48" name="Text Box 4">
            <a:extLst>
              <a:ext uri="{FF2B5EF4-FFF2-40B4-BE49-F238E27FC236}">
                <a16:creationId xmlns:a16="http://schemas.microsoft.com/office/drawing/2014/main" id="{273CF31E-7137-56E6-7169-A564D3CD4BEB}"/>
              </a:ext>
            </a:extLst>
          </p:cNvPr>
          <p:cNvSpPr txBox="1">
            <a:spLocks noChangeArrowheads="1"/>
          </p:cNvSpPr>
          <p:nvPr/>
        </p:nvSpPr>
        <p:spPr bwMode="auto">
          <a:xfrm>
            <a:off x="30542" y="63321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D2D5FE97-DBE7-AA1A-452D-FEF7EC629E06}"/>
              </a:ext>
            </a:extLst>
          </p:cNvPr>
          <p:cNvPicPr>
            <a:picLocks noChangeAspect="1"/>
          </p:cNvPicPr>
          <p:nvPr/>
        </p:nvPicPr>
        <p:blipFill>
          <a:blip r:embed="rId2"/>
          <a:srcRect/>
          <a:stretch/>
        </p:blipFill>
        <p:spPr>
          <a:xfrm>
            <a:off x="4753335" y="609600"/>
            <a:ext cx="5000260" cy="707583"/>
          </a:xfrm>
          <a:prstGeom prst="rect">
            <a:avLst/>
          </a:prstGeom>
        </p:spPr>
      </p:pic>
      <p:sp>
        <p:nvSpPr>
          <p:cNvPr id="50" name="Text Box 4">
            <a:extLst>
              <a:ext uri="{FF2B5EF4-FFF2-40B4-BE49-F238E27FC236}">
                <a16:creationId xmlns:a16="http://schemas.microsoft.com/office/drawing/2014/main" id="{9F8757D5-2FF3-E664-4A73-14FA3758D6AC}"/>
              </a:ext>
            </a:extLst>
          </p:cNvPr>
          <p:cNvSpPr txBox="1">
            <a:spLocks noChangeArrowheads="1"/>
          </p:cNvSpPr>
          <p:nvPr/>
        </p:nvSpPr>
        <p:spPr bwMode="auto">
          <a:xfrm>
            <a:off x="30541" y="91144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Dara-Rd with reduced-dose d</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F62DFF80-1B38-0988-69A9-96C955506BF7}"/>
              </a:ext>
            </a:extLst>
          </p:cNvPr>
          <p:cNvPicPr>
            <a:picLocks noChangeAspect="1"/>
          </p:cNvPicPr>
          <p:nvPr/>
        </p:nvPicPr>
        <p:blipFill>
          <a:blip r:embed="rId3"/>
          <a:srcRect/>
          <a:stretch/>
        </p:blipFill>
        <p:spPr>
          <a:xfrm>
            <a:off x="4753335" y="934071"/>
            <a:ext cx="5000260" cy="707584"/>
          </a:xfrm>
          <a:prstGeom prst="rect">
            <a:avLst/>
          </a:prstGeom>
        </p:spPr>
      </p:pic>
      <p:sp>
        <p:nvSpPr>
          <p:cNvPr id="52" name="Text Box 4">
            <a:extLst>
              <a:ext uri="{FF2B5EF4-FFF2-40B4-BE49-F238E27FC236}">
                <a16:creationId xmlns:a16="http://schemas.microsoft.com/office/drawing/2014/main" id="{B63B0B7D-633A-EADF-C5CC-DDB5B40CCC48}"/>
              </a:ext>
            </a:extLst>
          </p:cNvPr>
          <p:cNvSpPr txBox="1">
            <a:spLocks noChangeArrowheads="1"/>
          </p:cNvSpPr>
          <p:nvPr/>
        </p:nvSpPr>
        <p:spPr bwMode="auto">
          <a:xfrm>
            <a:off x="30541" y="124818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Dara-Rd or Dara-</a:t>
            </a:r>
            <a:r>
              <a:rPr kumimoji="0" lang="en-US" sz="1800" b="1" i="0" u="none" strike="noStrike" kern="1200" cap="none" spc="0" normalizeH="0" baseline="0" noProof="0" dirty="0" err="1">
                <a:ln>
                  <a:noFill/>
                </a:ln>
                <a:solidFill>
                  <a:srgbClr val="002060"/>
                </a:solidFill>
                <a:effectLst/>
                <a:uLnTx/>
                <a:uFillTx/>
                <a:latin typeface="Arial" charset="0"/>
                <a:ea typeface="ＭＳ Ｐゴシック" charset="0"/>
              </a:rPr>
              <a:t>KRd</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F7FDBFA0-2528-CA86-2E98-C44545B60E59}"/>
              </a:ext>
            </a:extLst>
          </p:cNvPr>
          <p:cNvPicPr>
            <a:picLocks noChangeAspect="1"/>
          </p:cNvPicPr>
          <p:nvPr/>
        </p:nvPicPr>
        <p:blipFill>
          <a:blip r:embed="rId4"/>
          <a:srcRect/>
          <a:stretch/>
        </p:blipFill>
        <p:spPr>
          <a:xfrm>
            <a:off x="4753332" y="1259070"/>
            <a:ext cx="5000266" cy="707584"/>
          </a:xfrm>
          <a:prstGeom prst="rect">
            <a:avLst/>
          </a:prstGeom>
        </p:spPr>
      </p:pic>
      <p:sp>
        <p:nvSpPr>
          <p:cNvPr id="54" name="Text Box 9">
            <a:extLst>
              <a:ext uri="{FF2B5EF4-FFF2-40B4-BE49-F238E27FC236}">
                <a16:creationId xmlns:a16="http://schemas.microsoft.com/office/drawing/2014/main" id="{972258C3-CA0D-F817-0F34-59191FBB34E5}"/>
              </a:ext>
            </a:extLst>
          </p:cNvPr>
          <p:cNvSpPr txBox="1">
            <a:spLocks noChangeArrowheads="1"/>
          </p:cNvSpPr>
          <p:nvPr/>
        </p:nvSpPr>
        <p:spPr bwMode="auto">
          <a:xfrm>
            <a:off x="8410935" y="62160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sp>
        <p:nvSpPr>
          <p:cNvPr id="55" name="Text Box 9">
            <a:extLst>
              <a:ext uri="{FF2B5EF4-FFF2-40B4-BE49-F238E27FC236}">
                <a16:creationId xmlns:a16="http://schemas.microsoft.com/office/drawing/2014/main" id="{CCA15AF9-5CC6-9BFB-6940-ED132C2068B2}"/>
              </a:ext>
            </a:extLst>
          </p:cNvPr>
          <p:cNvSpPr txBox="1">
            <a:spLocks noChangeArrowheads="1"/>
          </p:cNvSpPr>
          <p:nvPr/>
        </p:nvSpPr>
        <p:spPr bwMode="auto">
          <a:xfrm>
            <a:off x="5105400" y="95049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6" name="Text Box 9">
            <a:extLst>
              <a:ext uri="{FF2B5EF4-FFF2-40B4-BE49-F238E27FC236}">
                <a16:creationId xmlns:a16="http://schemas.microsoft.com/office/drawing/2014/main" id="{3E156448-2284-C324-4C06-B76E0587CA30}"/>
              </a:ext>
            </a:extLst>
          </p:cNvPr>
          <p:cNvSpPr txBox="1">
            <a:spLocks noChangeArrowheads="1"/>
          </p:cNvSpPr>
          <p:nvPr/>
        </p:nvSpPr>
        <p:spPr bwMode="auto">
          <a:xfrm>
            <a:off x="5105400" y="127920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592290B8-95C8-F77A-387B-608867206813}"/>
              </a:ext>
            </a:extLst>
          </p:cNvPr>
          <p:cNvSpPr txBox="1">
            <a:spLocks noChangeArrowheads="1"/>
          </p:cNvSpPr>
          <p:nvPr/>
        </p:nvSpPr>
        <p:spPr bwMode="auto">
          <a:xfrm>
            <a:off x="30542" y="1907893"/>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800" b="1" i="0" u="none" strike="noStrike" kern="1200" cap="none" spc="0" normalizeH="0" baseline="0" noProof="0" dirty="0" err="1">
                <a:ln>
                  <a:noFill/>
                </a:ln>
                <a:solidFill>
                  <a:srgbClr val="002060"/>
                </a:solidFill>
                <a:effectLst/>
                <a:uLnTx/>
                <a:uFillTx/>
                <a:latin typeface="Arial" charset="0"/>
                <a:ea typeface="ＭＳ Ｐゴシック" charset="0"/>
              </a:rPr>
              <a:t>RVd</a:t>
            </a: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 lite</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1AFEC27D-7108-5370-8031-3CD7C3B66C90}"/>
              </a:ext>
            </a:extLst>
          </p:cNvPr>
          <p:cNvPicPr>
            <a:picLocks noChangeAspect="1"/>
          </p:cNvPicPr>
          <p:nvPr/>
        </p:nvPicPr>
        <p:blipFill>
          <a:blip r:embed="rId5"/>
          <a:srcRect/>
          <a:stretch/>
        </p:blipFill>
        <p:spPr>
          <a:xfrm>
            <a:off x="4753332" y="1579692"/>
            <a:ext cx="5000266" cy="707584"/>
          </a:xfrm>
          <a:prstGeom prst="rect">
            <a:avLst/>
          </a:prstGeom>
        </p:spPr>
      </p:pic>
      <p:sp>
        <p:nvSpPr>
          <p:cNvPr id="59" name="Text Box 4">
            <a:extLst>
              <a:ext uri="{FF2B5EF4-FFF2-40B4-BE49-F238E27FC236}">
                <a16:creationId xmlns:a16="http://schemas.microsoft.com/office/drawing/2014/main" id="{59A29226-B446-A84C-054F-A2827BDF397E}"/>
              </a:ext>
            </a:extLst>
          </p:cNvPr>
          <p:cNvSpPr txBox="1">
            <a:spLocks noChangeArrowheads="1"/>
          </p:cNvSpPr>
          <p:nvPr/>
        </p:nvSpPr>
        <p:spPr bwMode="auto">
          <a:xfrm>
            <a:off x="30541" y="218904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444799D1-B639-3275-E32A-1F29C85A3789}"/>
              </a:ext>
            </a:extLst>
          </p:cNvPr>
          <p:cNvPicPr>
            <a:picLocks noChangeAspect="1"/>
          </p:cNvPicPr>
          <p:nvPr/>
        </p:nvPicPr>
        <p:blipFill>
          <a:blip r:embed="rId6"/>
          <a:srcRect/>
          <a:stretch/>
        </p:blipFill>
        <p:spPr>
          <a:xfrm>
            <a:off x="4753332" y="1902672"/>
            <a:ext cx="5000266" cy="707584"/>
          </a:xfrm>
          <a:prstGeom prst="rect">
            <a:avLst/>
          </a:prstGeom>
        </p:spPr>
      </p:pic>
      <p:sp>
        <p:nvSpPr>
          <p:cNvPr id="61" name="Text Box 4">
            <a:extLst>
              <a:ext uri="{FF2B5EF4-FFF2-40B4-BE49-F238E27FC236}">
                <a16:creationId xmlns:a16="http://schemas.microsoft.com/office/drawing/2014/main" id="{0E12714E-ABFD-6A35-88D3-6AD60399E296}"/>
              </a:ext>
            </a:extLst>
          </p:cNvPr>
          <p:cNvSpPr txBox="1">
            <a:spLocks noChangeArrowheads="1"/>
          </p:cNvSpPr>
          <p:nvPr/>
        </p:nvSpPr>
        <p:spPr bwMode="auto">
          <a:xfrm>
            <a:off x="30541" y="252807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Dara-R +/- K</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2" name="Picture 61">
            <a:extLst>
              <a:ext uri="{FF2B5EF4-FFF2-40B4-BE49-F238E27FC236}">
                <a16:creationId xmlns:a16="http://schemas.microsoft.com/office/drawing/2014/main" id="{999734C8-F15E-2F2F-416D-A17D47A55160}"/>
              </a:ext>
            </a:extLst>
          </p:cNvPr>
          <p:cNvPicPr>
            <a:picLocks noChangeAspect="1"/>
          </p:cNvPicPr>
          <p:nvPr/>
        </p:nvPicPr>
        <p:blipFill>
          <a:blip r:embed="rId7"/>
          <a:srcRect/>
          <a:stretch/>
        </p:blipFill>
        <p:spPr>
          <a:xfrm>
            <a:off x="4753331" y="2225728"/>
            <a:ext cx="5000269" cy="707585"/>
          </a:xfrm>
          <a:prstGeom prst="rect">
            <a:avLst/>
          </a:prstGeom>
        </p:spPr>
      </p:pic>
      <p:sp>
        <p:nvSpPr>
          <p:cNvPr id="63" name="Text Box 9">
            <a:extLst>
              <a:ext uri="{FF2B5EF4-FFF2-40B4-BE49-F238E27FC236}">
                <a16:creationId xmlns:a16="http://schemas.microsoft.com/office/drawing/2014/main" id="{6323658D-ABDC-043F-8F5F-16B97F47C9F3}"/>
              </a:ext>
            </a:extLst>
          </p:cNvPr>
          <p:cNvSpPr txBox="1">
            <a:spLocks noChangeArrowheads="1"/>
          </p:cNvSpPr>
          <p:nvPr/>
        </p:nvSpPr>
        <p:spPr bwMode="auto">
          <a:xfrm>
            <a:off x="5105400" y="191341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CFBE3F2B-ACC3-8E6F-EA2E-FF16076721A6}"/>
              </a:ext>
            </a:extLst>
          </p:cNvPr>
          <p:cNvSpPr txBox="1">
            <a:spLocks noChangeArrowheads="1"/>
          </p:cNvSpPr>
          <p:nvPr/>
        </p:nvSpPr>
        <p:spPr bwMode="auto">
          <a:xfrm>
            <a:off x="5105400" y="223794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5" name="Text Box 9">
            <a:extLst>
              <a:ext uri="{FF2B5EF4-FFF2-40B4-BE49-F238E27FC236}">
                <a16:creationId xmlns:a16="http://schemas.microsoft.com/office/drawing/2014/main" id="{A383044C-99DD-C53F-3C7E-4C1E85769755}"/>
              </a:ext>
            </a:extLst>
          </p:cNvPr>
          <p:cNvSpPr txBox="1">
            <a:spLocks noChangeArrowheads="1"/>
          </p:cNvSpPr>
          <p:nvPr/>
        </p:nvSpPr>
        <p:spPr bwMode="auto">
          <a:xfrm>
            <a:off x="5105400" y="255826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6" name="Text Box 4">
            <a:extLst>
              <a:ext uri="{FF2B5EF4-FFF2-40B4-BE49-F238E27FC236}">
                <a16:creationId xmlns:a16="http://schemas.microsoft.com/office/drawing/2014/main" id="{0A6A7AF3-CC05-C6AE-19AE-1FB85412C0E8}"/>
              </a:ext>
            </a:extLst>
          </p:cNvPr>
          <p:cNvSpPr txBox="1">
            <a:spLocks noChangeArrowheads="1"/>
          </p:cNvSpPr>
          <p:nvPr/>
        </p:nvSpPr>
        <p:spPr bwMode="auto">
          <a:xfrm>
            <a:off x="30541" y="287576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Dara-IRd</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7" name="Picture 66">
            <a:extLst>
              <a:ext uri="{FF2B5EF4-FFF2-40B4-BE49-F238E27FC236}">
                <a16:creationId xmlns:a16="http://schemas.microsoft.com/office/drawing/2014/main" id="{678B6B25-9A8B-B8A0-6E5C-3460A4B1EA12}"/>
              </a:ext>
            </a:extLst>
          </p:cNvPr>
          <p:cNvPicPr>
            <a:picLocks noChangeAspect="1"/>
          </p:cNvPicPr>
          <p:nvPr/>
        </p:nvPicPr>
        <p:blipFill>
          <a:blip r:embed="rId8"/>
          <a:srcRect/>
          <a:stretch/>
        </p:blipFill>
        <p:spPr>
          <a:xfrm>
            <a:off x="4753331" y="2555376"/>
            <a:ext cx="5000269" cy="707585"/>
          </a:xfrm>
          <a:prstGeom prst="rect">
            <a:avLst/>
          </a:prstGeom>
        </p:spPr>
      </p:pic>
      <p:sp>
        <p:nvSpPr>
          <p:cNvPr id="68" name="Text Box 9">
            <a:extLst>
              <a:ext uri="{FF2B5EF4-FFF2-40B4-BE49-F238E27FC236}">
                <a16:creationId xmlns:a16="http://schemas.microsoft.com/office/drawing/2014/main" id="{74EAF0E6-713F-33D2-11F6-771398A466A3}"/>
              </a:ext>
            </a:extLst>
          </p:cNvPr>
          <p:cNvSpPr txBox="1">
            <a:spLocks noChangeArrowheads="1"/>
          </p:cNvSpPr>
          <p:nvPr/>
        </p:nvSpPr>
        <p:spPr bwMode="auto">
          <a:xfrm>
            <a:off x="5105400" y="28994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 name="Text Box 4">
            <a:extLst>
              <a:ext uri="{FF2B5EF4-FFF2-40B4-BE49-F238E27FC236}">
                <a16:creationId xmlns:a16="http://schemas.microsoft.com/office/drawing/2014/main" id="{520AE164-5395-FAB8-C298-E7A2ADA6C57F}"/>
              </a:ext>
            </a:extLst>
          </p:cNvPr>
          <p:cNvSpPr txBox="1">
            <a:spLocks noChangeArrowheads="1"/>
          </p:cNvSpPr>
          <p:nvPr/>
        </p:nvSpPr>
        <p:spPr bwMode="auto">
          <a:xfrm>
            <a:off x="30541" y="319572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Isa-</a:t>
            </a:r>
            <a:r>
              <a:rPr kumimoji="0" lang="en-US" sz="1800" b="1" i="0" u="none" strike="noStrike" kern="1200" cap="none" spc="0" normalizeH="0" baseline="0" noProof="0" dirty="0" err="1">
                <a:ln>
                  <a:noFill/>
                </a:ln>
                <a:solidFill>
                  <a:srgbClr val="002060"/>
                </a:solidFill>
                <a:effectLst/>
                <a:uLnTx/>
                <a:uFillTx/>
                <a:latin typeface="Arial" charset="0"/>
                <a:ea typeface="ＭＳ Ｐゴシック" charset="0"/>
              </a:rPr>
              <a:t>KRd</a:t>
            </a: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 with reduced-dose K</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F27B0C9B-D581-2868-320B-6F0B16D8EFA6}"/>
              </a:ext>
            </a:extLst>
          </p:cNvPr>
          <p:cNvPicPr>
            <a:picLocks noChangeAspect="1"/>
          </p:cNvPicPr>
          <p:nvPr/>
        </p:nvPicPr>
        <p:blipFill>
          <a:blip r:embed="rId9"/>
          <a:srcRect/>
          <a:stretch/>
        </p:blipFill>
        <p:spPr>
          <a:xfrm>
            <a:off x="4753332" y="2875328"/>
            <a:ext cx="5000267" cy="707585"/>
          </a:xfrm>
          <a:prstGeom prst="rect">
            <a:avLst/>
          </a:prstGeom>
        </p:spPr>
      </p:pic>
      <p:sp>
        <p:nvSpPr>
          <p:cNvPr id="5" name="Text Box 9">
            <a:extLst>
              <a:ext uri="{FF2B5EF4-FFF2-40B4-BE49-F238E27FC236}">
                <a16:creationId xmlns:a16="http://schemas.microsoft.com/office/drawing/2014/main" id="{55A1B1CD-A33F-DE29-8A9C-52D446011A31}"/>
              </a:ext>
            </a:extLst>
          </p:cNvPr>
          <p:cNvSpPr txBox="1">
            <a:spLocks noChangeArrowheads="1"/>
          </p:cNvSpPr>
          <p:nvPr/>
        </p:nvSpPr>
        <p:spPr bwMode="auto">
          <a:xfrm>
            <a:off x="5105400" y="321939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 name="Text Box 4">
            <a:extLst>
              <a:ext uri="{FF2B5EF4-FFF2-40B4-BE49-F238E27FC236}">
                <a16:creationId xmlns:a16="http://schemas.microsoft.com/office/drawing/2014/main" id="{F0138034-CB8B-0165-44A2-5C9B462E5EAB}"/>
              </a:ext>
            </a:extLst>
          </p:cNvPr>
          <p:cNvSpPr txBox="1">
            <a:spLocks noChangeArrowheads="1"/>
          </p:cNvSpPr>
          <p:nvPr/>
        </p:nvSpPr>
        <p:spPr bwMode="auto">
          <a:xfrm>
            <a:off x="30541" y="352055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Arial" charset="0"/>
                <a:ea typeface="ＭＳ Ｐゴシック" charset="0"/>
              </a:rPr>
              <a:t>RVd</a:t>
            </a: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 with monthly V</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23AB251C-0E4A-9837-24C0-DB7AAD87E08B}"/>
              </a:ext>
            </a:extLst>
          </p:cNvPr>
          <p:cNvPicPr>
            <a:picLocks noChangeAspect="1"/>
          </p:cNvPicPr>
          <p:nvPr/>
        </p:nvPicPr>
        <p:blipFill>
          <a:blip r:embed="rId10"/>
          <a:srcRect/>
          <a:stretch/>
        </p:blipFill>
        <p:spPr>
          <a:xfrm>
            <a:off x="4753332" y="3193970"/>
            <a:ext cx="5000267" cy="707585"/>
          </a:xfrm>
          <a:prstGeom prst="rect">
            <a:avLst/>
          </a:prstGeom>
        </p:spPr>
      </p:pic>
      <p:sp>
        <p:nvSpPr>
          <p:cNvPr id="11" name="Text Box 9">
            <a:extLst>
              <a:ext uri="{FF2B5EF4-FFF2-40B4-BE49-F238E27FC236}">
                <a16:creationId xmlns:a16="http://schemas.microsoft.com/office/drawing/2014/main" id="{93D16A6A-E9F4-D485-0D61-09F64A5BFB92}"/>
              </a:ext>
            </a:extLst>
          </p:cNvPr>
          <p:cNvSpPr txBox="1">
            <a:spLocks noChangeArrowheads="1"/>
          </p:cNvSpPr>
          <p:nvPr/>
        </p:nvSpPr>
        <p:spPr bwMode="auto">
          <a:xfrm>
            <a:off x="5105400" y="354422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4" name="Text Box 4">
            <a:extLst>
              <a:ext uri="{FF2B5EF4-FFF2-40B4-BE49-F238E27FC236}">
                <a16:creationId xmlns:a16="http://schemas.microsoft.com/office/drawing/2014/main" id="{36B93C69-1764-83CB-A4AE-7A704C7A8668}"/>
              </a:ext>
            </a:extLst>
          </p:cNvPr>
          <p:cNvSpPr txBox="1">
            <a:spLocks noChangeArrowheads="1"/>
          </p:cNvSpPr>
          <p:nvPr/>
        </p:nvSpPr>
        <p:spPr bwMode="auto">
          <a:xfrm>
            <a:off x="30542" y="4162129"/>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2 cycles</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5" name="Picture 34">
            <a:extLst>
              <a:ext uri="{FF2B5EF4-FFF2-40B4-BE49-F238E27FC236}">
                <a16:creationId xmlns:a16="http://schemas.microsoft.com/office/drawing/2014/main" id="{54B6BD61-6CE6-97B6-87F7-1BF3769C9C98}"/>
              </a:ext>
            </a:extLst>
          </p:cNvPr>
          <p:cNvPicPr>
            <a:picLocks noChangeAspect="1"/>
          </p:cNvPicPr>
          <p:nvPr/>
        </p:nvPicPr>
        <p:blipFill>
          <a:blip r:embed="rId11"/>
          <a:srcRect/>
          <a:stretch/>
        </p:blipFill>
        <p:spPr>
          <a:xfrm>
            <a:off x="4753335" y="4138512"/>
            <a:ext cx="5000260" cy="707583"/>
          </a:xfrm>
          <a:prstGeom prst="rect">
            <a:avLst/>
          </a:prstGeom>
        </p:spPr>
      </p:pic>
      <p:sp>
        <p:nvSpPr>
          <p:cNvPr id="36" name="Text Box 4">
            <a:extLst>
              <a:ext uri="{FF2B5EF4-FFF2-40B4-BE49-F238E27FC236}">
                <a16:creationId xmlns:a16="http://schemas.microsoft.com/office/drawing/2014/main" id="{254DF8B9-0BE1-4549-7979-A3F395DEE62B}"/>
              </a:ext>
            </a:extLst>
          </p:cNvPr>
          <p:cNvSpPr txBox="1">
            <a:spLocks noChangeArrowheads="1"/>
          </p:cNvSpPr>
          <p:nvPr/>
        </p:nvSpPr>
        <p:spPr bwMode="auto">
          <a:xfrm>
            <a:off x="30541" y="444035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6 cycles</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7" name="Picture 36">
            <a:extLst>
              <a:ext uri="{FF2B5EF4-FFF2-40B4-BE49-F238E27FC236}">
                <a16:creationId xmlns:a16="http://schemas.microsoft.com/office/drawing/2014/main" id="{4063DBE1-F6A5-7FAC-5691-B251B4BF2C8C}"/>
              </a:ext>
            </a:extLst>
          </p:cNvPr>
          <p:cNvPicPr>
            <a:picLocks noChangeAspect="1"/>
          </p:cNvPicPr>
          <p:nvPr/>
        </p:nvPicPr>
        <p:blipFill>
          <a:blip r:embed="rId12"/>
          <a:srcRect/>
          <a:stretch/>
        </p:blipFill>
        <p:spPr>
          <a:xfrm>
            <a:off x="4753335" y="4462983"/>
            <a:ext cx="5000260" cy="707583"/>
          </a:xfrm>
          <a:prstGeom prst="rect">
            <a:avLst/>
          </a:prstGeom>
        </p:spPr>
      </p:pic>
      <p:sp>
        <p:nvSpPr>
          <p:cNvPr id="38" name="Text Box 4">
            <a:extLst>
              <a:ext uri="{FF2B5EF4-FFF2-40B4-BE49-F238E27FC236}">
                <a16:creationId xmlns:a16="http://schemas.microsoft.com/office/drawing/2014/main" id="{8A4AC417-D74C-94E1-D2EC-D9E8CC618E08}"/>
              </a:ext>
            </a:extLst>
          </p:cNvPr>
          <p:cNvSpPr txBox="1">
            <a:spLocks noChangeArrowheads="1"/>
          </p:cNvSpPr>
          <p:nvPr/>
        </p:nvSpPr>
        <p:spPr bwMode="auto">
          <a:xfrm>
            <a:off x="30541" y="478830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8 cycles</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39" name="Picture 38">
            <a:extLst>
              <a:ext uri="{FF2B5EF4-FFF2-40B4-BE49-F238E27FC236}">
                <a16:creationId xmlns:a16="http://schemas.microsoft.com/office/drawing/2014/main" id="{CA738199-C1E5-3356-5D23-6BCE00ECA24E}"/>
              </a:ext>
            </a:extLst>
          </p:cNvPr>
          <p:cNvPicPr>
            <a:picLocks noChangeAspect="1"/>
          </p:cNvPicPr>
          <p:nvPr/>
        </p:nvPicPr>
        <p:blipFill>
          <a:blip r:embed="rId13"/>
          <a:srcRect/>
          <a:stretch/>
        </p:blipFill>
        <p:spPr>
          <a:xfrm>
            <a:off x="4753332" y="4799184"/>
            <a:ext cx="5000266" cy="707584"/>
          </a:xfrm>
          <a:prstGeom prst="rect">
            <a:avLst/>
          </a:prstGeom>
        </p:spPr>
      </p:pic>
      <p:sp>
        <p:nvSpPr>
          <p:cNvPr id="40" name="Text Box 9">
            <a:extLst>
              <a:ext uri="{FF2B5EF4-FFF2-40B4-BE49-F238E27FC236}">
                <a16:creationId xmlns:a16="http://schemas.microsoft.com/office/drawing/2014/main" id="{FB98C1F9-6B74-2C7F-6E6A-5ACA9EBFF776}"/>
              </a:ext>
            </a:extLst>
          </p:cNvPr>
          <p:cNvSpPr txBox="1">
            <a:spLocks noChangeArrowheads="1"/>
          </p:cNvSpPr>
          <p:nvPr/>
        </p:nvSpPr>
        <p:spPr bwMode="auto">
          <a:xfrm>
            <a:off x="5412159" y="415051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41" name="Text Box 9">
            <a:extLst>
              <a:ext uri="{FF2B5EF4-FFF2-40B4-BE49-F238E27FC236}">
                <a16:creationId xmlns:a16="http://schemas.microsoft.com/office/drawing/2014/main" id="{1932A8D7-FEDE-D867-7D66-21405C229C8B}"/>
              </a:ext>
            </a:extLst>
          </p:cNvPr>
          <p:cNvSpPr txBox="1">
            <a:spLocks noChangeArrowheads="1"/>
          </p:cNvSpPr>
          <p:nvPr/>
        </p:nvSpPr>
        <p:spPr bwMode="auto">
          <a:xfrm>
            <a:off x="6419967" y="447940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42" name="Text Box 9">
            <a:extLst>
              <a:ext uri="{FF2B5EF4-FFF2-40B4-BE49-F238E27FC236}">
                <a16:creationId xmlns:a16="http://schemas.microsoft.com/office/drawing/2014/main" id="{8CB1733D-CC65-5680-1007-5B7F2EE56DD8}"/>
              </a:ext>
            </a:extLst>
          </p:cNvPr>
          <p:cNvSpPr txBox="1">
            <a:spLocks noChangeArrowheads="1"/>
          </p:cNvSpPr>
          <p:nvPr/>
        </p:nvSpPr>
        <p:spPr bwMode="auto">
          <a:xfrm>
            <a:off x="6779841" y="481931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43" name="Text Box 4">
            <a:extLst>
              <a:ext uri="{FF2B5EF4-FFF2-40B4-BE49-F238E27FC236}">
                <a16:creationId xmlns:a16="http://schemas.microsoft.com/office/drawing/2014/main" id="{7E7C598A-C7FC-5DAF-9594-F56CC8EF3751}"/>
              </a:ext>
            </a:extLst>
          </p:cNvPr>
          <p:cNvSpPr txBox="1">
            <a:spLocks noChangeArrowheads="1"/>
          </p:cNvSpPr>
          <p:nvPr/>
        </p:nvSpPr>
        <p:spPr bwMode="auto">
          <a:xfrm>
            <a:off x="30542" y="5145642"/>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9 cycles</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4" name="Picture 43">
            <a:extLst>
              <a:ext uri="{FF2B5EF4-FFF2-40B4-BE49-F238E27FC236}">
                <a16:creationId xmlns:a16="http://schemas.microsoft.com/office/drawing/2014/main" id="{615B3AB6-7067-876A-0FC1-C4371D7CD272}"/>
              </a:ext>
            </a:extLst>
          </p:cNvPr>
          <p:cNvPicPr>
            <a:picLocks noChangeAspect="1"/>
          </p:cNvPicPr>
          <p:nvPr/>
        </p:nvPicPr>
        <p:blipFill>
          <a:blip r:embed="rId14"/>
          <a:srcRect/>
          <a:stretch/>
        </p:blipFill>
        <p:spPr>
          <a:xfrm>
            <a:off x="4753332" y="5130897"/>
            <a:ext cx="5000266" cy="707584"/>
          </a:xfrm>
          <a:prstGeom prst="rect">
            <a:avLst/>
          </a:prstGeom>
        </p:spPr>
      </p:pic>
      <p:sp>
        <p:nvSpPr>
          <p:cNvPr id="45" name="Text Box 4">
            <a:extLst>
              <a:ext uri="{FF2B5EF4-FFF2-40B4-BE49-F238E27FC236}">
                <a16:creationId xmlns:a16="http://schemas.microsoft.com/office/drawing/2014/main" id="{4C97D700-DDE4-6683-BDAD-F5BDB5835336}"/>
              </a:ext>
            </a:extLst>
          </p:cNvPr>
          <p:cNvSpPr txBox="1">
            <a:spLocks noChangeArrowheads="1"/>
          </p:cNvSpPr>
          <p:nvPr/>
        </p:nvSpPr>
        <p:spPr bwMode="auto">
          <a:xfrm>
            <a:off x="30541" y="544950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12 cycles</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6" name="Picture 45">
            <a:extLst>
              <a:ext uri="{FF2B5EF4-FFF2-40B4-BE49-F238E27FC236}">
                <a16:creationId xmlns:a16="http://schemas.microsoft.com/office/drawing/2014/main" id="{7AEDF168-5002-9870-68EE-DC58E4667615}"/>
              </a:ext>
            </a:extLst>
          </p:cNvPr>
          <p:cNvPicPr>
            <a:picLocks noChangeAspect="1"/>
          </p:cNvPicPr>
          <p:nvPr/>
        </p:nvPicPr>
        <p:blipFill>
          <a:blip r:embed="rId15"/>
          <a:srcRect/>
          <a:stretch/>
        </p:blipFill>
        <p:spPr>
          <a:xfrm>
            <a:off x="4753335" y="5476586"/>
            <a:ext cx="5000260" cy="707584"/>
          </a:xfrm>
          <a:prstGeom prst="rect">
            <a:avLst/>
          </a:prstGeom>
        </p:spPr>
      </p:pic>
      <p:sp>
        <p:nvSpPr>
          <p:cNvPr id="47" name="Text Box 4">
            <a:extLst>
              <a:ext uri="{FF2B5EF4-FFF2-40B4-BE49-F238E27FC236}">
                <a16:creationId xmlns:a16="http://schemas.microsoft.com/office/drawing/2014/main" id="{1914BFB2-FEC8-02B8-664F-52E8E458FB0C}"/>
              </a:ext>
            </a:extLst>
          </p:cNvPr>
          <p:cNvSpPr txBox="1">
            <a:spLocks noChangeArrowheads="1"/>
          </p:cNvSpPr>
          <p:nvPr/>
        </p:nvSpPr>
        <p:spPr bwMode="auto">
          <a:xfrm>
            <a:off x="30541" y="581115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18 cycles</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9" name="Picture 68">
            <a:extLst>
              <a:ext uri="{FF2B5EF4-FFF2-40B4-BE49-F238E27FC236}">
                <a16:creationId xmlns:a16="http://schemas.microsoft.com/office/drawing/2014/main" id="{4F16C913-D530-B848-5734-4EC2EF5D7DE6}"/>
              </a:ext>
            </a:extLst>
          </p:cNvPr>
          <p:cNvPicPr>
            <a:picLocks noChangeAspect="1"/>
          </p:cNvPicPr>
          <p:nvPr/>
        </p:nvPicPr>
        <p:blipFill>
          <a:blip r:embed="rId7"/>
          <a:srcRect/>
          <a:stretch/>
        </p:blipFill>
        <p:spPr>
          <a:xfrm>
            <a:off x="4753331" y="5822273"/>
            <a:ext cx="5000269" cy="707585"/>
          </a:xfrm>
          <a:prstGeom prst="rect">
            <a:avLst/>
          </a:prstGeom>
        </p:spPr>
      </p:pic>
      <p:sp>
        <p:nvSpPr>
          <p:cNvPr id="70" name="Text Box 9">
            <a:extLst>
              <a:ext uri="{FF2B5EF4-FFF2-40B4-BE49-F238E27FC236}">
                <a16:creationId xmlns:a16="http://schemas.microsoft.com/office/drawing/2014/main" id="{887FE4EF-9350-E957-10AA-926DF42849B6}"/>
              </a:ext>
            </a:extLst>
          </p:cNvPr>
          <p:cNvSpPr txBox="1">
            <a:spLocks noChangeArrowheads="1"/>
          </p:cNvSpPr>
          <p:nvPr/>
        </p:nvSpPr>
        <p:spPr bwMode="auto">
          <a:xfrm>
            <a:off x="5450066" y="515116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71" name="Text Box 9">
            <a:extLst>
              <a:ext uri="{FF2B5EF4-FFF2-40B4-BE49-F238E27FC236}">
                <a16:creationId xmlns:a16="http://schemas.microsoft.com/office/drawing/2014/main" id="{8032965B-FBCE-4A54-F473-DB230D9CB3A6}"/>
              </a:ext>
            </a:extLst>
          </p:cNvPr>
          <p:cNvSpPr txBox="1">
            <a:spLocks noChangeArrowheads="1"/>
          </p:cNvSpPr>
          <p:nvPr/>
        </p:nvSpPr>
        <p:spPr bwMode="auto">
          <a:xfrm>
            <a:off x="5765797" y="549839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72" name="Text Box 9">
            <a:extLst>
              <a:ext uri="{FF2B5EF4-FFF2-40B4-BE49-F238E27FC236}">
                <a16:creationId xmlns:a16="http://schemas.microsoft.com/office/drawing/2014/main" id="{0E1A4268-90F8-4F25-FF83-B03848F8BF51}"/>
              </a:ext>
            </a:extLst>
          </p:cNvPr>
          <p:cNvSpPr txBox="1">
            <a:spLocks noChangeArrowheads="1"/>
          </p:cNvSpPr>
          <p:nvPr/>
        </p:nvSpPr>
        <p:spPr bwMode="auto">
          <a:xfrm>
            <a:off x="5105400" y="584135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73" name="Text Box 4">
            <a:extLst>
              <a:ext uri="{FF2B5EF4-FFF2-40B4-BE49-F238E27FC236}">
                <a16:creationId xmlns:a16="http://schemas.microsoft.com/office/drawing/2014/main" id="{D5F1B58F-A53D-7CB1-68AB-EF345BD6848B}"/>
              </a:ext>
            </a:extLst>
          </p:cNvPr>
          <p:cNvSpPr txBox="1">
            <a:spLocks noChangeArrowheads="1"/>
          </p:cNvSpPr>
          <p:nvPr/>
        </p:nvSpPr>
        <p:spPr bwMode="auto">
          <a:xfrm>
            <a:off x="30541" y="615735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60 cycles</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4" name="Picture 73">
            <a:extLst>
              <a:ext uri="{FF2B5EF4-FFF2-40B4-BE49-F238E27FC236}">
                <a16:creationId xmlns:a16="http://schemas.microsoft.com/office/drawing/2014/main" id="{2A93F6DE-A76F-011E-DCD8-648FD4FDC18D}"/>
              </a:ext>
            </a:extLst>
          </p:cNvPr>
          <p:cNvPicPr>
            <a:picLocks noChangeAspect="1"/>
          </p:cNvPicPr>
          <p:nvPr/>
        </p:nvPicPr>
        <p:blipFill>
          <a:blip r:embed="rId8"/>
          <a:srcRect/>
          <a:stretch/>
        </p:blipFill>
        <p:spPr>
          <a:xfrm>
            <a:off x="4753331" y="6150415"/>
            <a:ext cx="5000269" cy="707585"/>
          </a:xfrm>
          <a:prstGeom prst="rect">
            <a:avLst/>
          </a:prstGeom>
        </p:spPr>
      </p:pic>
      <p:sp>
        <p:nvSpPr>
          <p:cNvPr id="75" name="Text Box 9">
            <a:extLst>
              <a:ext uri="{FF2B5EF4-FFF2-40B4-BE49-F238E27FC236}">
                <a16:creationId xmlns:a16="http://schemas.microsoft.com/office/drawing/2014/main" id="{53FD5EFA-614E-7CFF-CA5D-E95219EBA91A}"/>
              </a:ext>
            </a:extLst>
          </p:cNvPr>
          <p:cNvSpPr txBox="1">
            <a:spLocks noChangeArrowheads="1"/>
          </p:cNvSpPr>
          <p:nvPr/>
        </p:nvSpPr>
        <p:spPr bwMode="auto">
          <a:xfrm>
            <a:off x="5105400" y="618102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7" name="Picture 6">
            <a:extLst>
              <a:ext uri="{FF2B5EF4-FFF2-40B4-BE49-F238E27FC236}">
                <a16:creationId xmlns:a16="http://schemas.microsoft.com/office/drawing/2014/main" id="{D959B989-72ED-1021-AAB9-A0D17263A312}"/>
              </a:ext>
            </a:extLst>
          </p:cNvPr>
          <p:cNvPicPr>
            <a:picLocks noChangeAspect="1"/>
          </p:cNvPicPr>
          <p:nvPr/>
        </p:nvPicPr>
        <p:blipFill>
          <a:blip r:embed="rId16"/>
          <a:srcRect/>
          <a:stretch/>
        </p:blipFill>
        <p:spPr>
          <a:xfrm>
            <a:off x="4753332" y="3528506"/>
            <a:ext cx="5000267" cy="707584"/>
          </a:xfrm>
          <a:prstGeom prst="rect">
            <a:avLst/>
          </a:prstGeom>
        </p:spPr>
      </p:pic>
      <p:sp>
        <p:nvSpPr>
          <p:cNvPr id="13" name="Text Box 4">
            <a:extLst>
              <a:ext uri="{FF2B5EF4-FFF2-40B4-BE49-F238E27FC236}">
                <a16:creationId xmlns:a16="http://schemas.microsoft.com/office/drawing/2014/main" id="{4167842F-7728-BC6E-9F4B-BB5D1F20CAEA}"/>
              </a:ext>
            </a:extLst>
          </p:cNvPr>
          <p:cNvSpPr txBox="1">
            <a:spLocks noChangeArrowheads="1"/>
          </p:cNvSpPr>
          <p:nvPr/>
        </p:nvSpPr>
        <p:spPr bwMode="auto">
          <a:xfrm>
            <a:off x="30542" y="158450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800" b="1" i="0" u="none" strike="noStrike" kern="1200" cap="none" spc="0" normalizeH="0" baseline="0" noProof="0" dirty="0" err="1">
                <a:ln>
                  <a:noFill/>
                </a:ln>
                <a:solidFill>
                  <a:srgbClr val="002060"/>
                </a:solidFill>
                <a:effectLst/>
                <a:uLnTx/>
                <a:uFillTx/>
                <a:latin typeface="Arial" charset="0"/>
                <a:ea typeface="ＭＳ Ｐゴシック" charset="0"/>
              </a:rPr>
              <a:t>KRd</a:t>
            </a:r>
            <a:endParaRPr kumimoji="0" lang="en-US" sz="18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4" name="Text Box 9">
            <a:extLst>
              <a:ext uri="{FF2B5EF4-FFF2-40B4-BE49-F238E27FC236}">
                <a16:creationId xmlns:a16="http://schemas.microsoft.com/office/drawing/2014/main" id="{E9A87139-91A1-9DC8-8811-EC3C15EF2243}"/>
              </a:ext>
            </a:extLst>
          </p:cNvPr>
          <p:cNvSpPr txBox="1">
            <a:spLocks noChangeArrowheads="1"/>
          </p:cNvSpPr>
          <p:nvPr/>
        </p:nvSpPr>
        <p:spPr bwMode="auto">
          <a:xfrm>
            <a:off x="5105400" y="159002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3355125008"/>
      </p:ext>
    </p:extLst>
  </p:cSld>
  <p:clrMapOvr>
    <a:masterClrMapping/>
  </p:clrMapOvr>
  <p:transition spd="slow" advClick="0"/>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98264-1188-B124-C0A0-939063BEE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12F4E7-E829-20DE-9361-1C9AC227A9E5}"/>
              </a:ext>
            </a:extLst>
          </p:cNvPr>
          <p:cNvSpPr>
            <a:spLocks noGrp="1"/>
          </p:cNvSpPr>
          <p:nvPr>
            <p:ph type="title"/>
          </p:nvPr>
        </p:nvSpPr>
        <p:spPr>
          <a:xfrm>
            <a:off x="511530" y="76200"/>
            <a:ext cx="11279715" cy="845754"/>
          </a:xfrm>
        </p:spPr>
        <p:txBody>
          <a:bodyPr/>
          <a:lstStyle/>
          <a:p>
            <a:r>
              <a:rPr lang="en-US" sz="2000" dirty="0"/>
              <a:t>What maintenance therapy, if any, would you recommend for an </a:t>
            </a:r>
            <a:r>
              <a:rPr lang="en-US" sz="2000" u="sng" dirty="0"/>
              <a:t>80-year-old</a:t>
            </a:r>
            <a:r>
              <a:rPr lang="en-US" sz="2000" dirty="0"/>
              <a:t> patient with </a:t>
            </a:r>
            <a:r>
              <a:rPr lang="en-US" sz="2000" u="sng" dirty="0"/>
              <a:t>high-risk (</a:t>
            </a:r>
            <a:r>
              <a:rPr lang="en-US" sz="2000" u="sng" dirty="0" err="1"/>
              <a:t>eg</a:t>
            </a:r>
            <a:r>
              <a:rPr lang="en-US" sz="2000" u="sng" dirty="0"/>
              <a:t>, del[17p]) MM</a:t>
            </a:r>
            <a:r>
              <a:rPr lang="en-US" sz="2000" dirty="0"/>
              <a:t> who was </a:t>
            </a:r>
            <a:r>
              <a:rPr lang="en-US" sz="2000" u="sng" dirty="0"/>
              <a:t>transplant ineligible</a:t>
            </a:r>
            <a:r>
              <a:rPr lang="en-US" sz="2000" dirty="0"/>
              <a:t> </a:t>
            </a:r>
            <a:r>
              <a:rPr lang="en-US" sz="2000" u="sng" dirty="0"/>
              <a:t>with a history of Type 2 diabetes with </a:t>
            </a:r>
            <a:r>
              <a:rPr lang="en-US" sz="2000" u="sng" dirty="0" err="1"/>
              <a:t>preexisiting</a:t>
            </a:r>
            <a:r>
              <a:rPr lang="en-US" sz="2000" u="sng" dirty="0"/>
              <a:t> peripheral neuropathy</a:t>
            </a:r>
            <a:r>
              <a:rPr lang="en-US" sz="2000" dirty="0"/>
              <a:t>?</a:t>
            </a:r>
          </a:p>
        </p:txBody>
      </p:sp>
      <p:sp>
        <p:nvSpPr>
          <p:cNvPr id="12" name="Title 1">
            <a:extLst>
              <a:ext uri="{FF2B5EF4-FFF2-40B4-BE49-F238E27FC236}">
                <a16:creationId xmlns:a16="http://schemas.microsoft.com/office/drawing/2014/main" id="{3A8D9B0A-5DAD-6D49-96C2-72F7C5C92C0E}"/>
              </a:ext>
            </a:extLst>
          </p:cNvPr>
          <p:cNvSpPr txBox="1">
            <a:spLocks/>
          </p:cNvSpPr>
          <p:nvPr/>
        </p:nvSpPr>
        <p:spPr bwMode="auto">
          <a:xfrm>
            <a:off x="511531" y="4648200"/>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induction treatment?</a:t>
            </a:r>
          </a:p>
        </p:txBody>
      </p:sp>
      <p:sp>
        <p:nvSpPr>
          <p:cNvPr id="48" name="Text Box 4">
            <a:extLst>
              <a:ext uri="{FF2B5EF4-FFF2-40B4-BE49-F238E27FC236}">
                <a16:creationId xmlns:a16="http://schemas.microsoft.com/office/drawing/2014/main" id="{8FD2025E-D508-6FC0-BDFA-9FCBCD547ED4}"/>
              </a:ext>
            </a:extLst>
          </p:cNvPr>
          <p:cNvSpPr txBox="1">
            <a:spLocks noChangeArrowheads="1"/>
          </p:cNvSpPr>
          <p:nvPr/>
        </p:nvSpPr>
        <p:spPr bwMode="auto">
          <a:xfrm>
            <a:off x="1" y="107356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17F03BA1-6860-1D91-3A19-A131796F0FBF}"/>
              </a:ext>
            </a:extLst>
          </p:cNvPr>
          <p:cNvPicPr>
            <a:picLocks noChangeAspect="1"/>
          </p:cNvPicPr>
          <p:nvPr/>
        </p:nvPicPr>
        <p:blipFill>
          <a:blip r:embed="rId2"/>
          <a:srcRect/>
          <a:stretch/>
        </p:blipFill>
        <p:spPr>
          <a:xfrm>
            <a:off x="4753331" y="985753"/>
            <a:ext cx="6731000" cy="952500"/>
          </a:xfrm>
          <a:prstGeom prst="rect">
            <a:avLst/>
          </a:prstGeom>
        </p:spPr>
      </p:pic>
      <p:sp>
        <p:nvSpPr>
          <p:cNvPr id="50" name="Text Box 4">
            <a:extLst>
              <a:ext uri="{FF2B5EF4-FFF2-40B4-BE49-F238E27FC236}">
                <a16:creationId xmlns:a16="http://schemas.microsoft.com/office/drawing/2014/main" id="{786CDE61-A742-4256-1FCF-51F91D37A630}"/>
              </a:ext>
            </a:extLst>
          </p:cNvPr>
          <p:cNvSpPr txBox="1">
            <a:spLocks noChangeArrowheads="1"/>
          </p:cNvSpPr>
          <p:nvPr/>
        </p:nvSpPr>
        <p:spPr bwMode="auto">
          <a:xfrm>
            <a:off x="0" y="150004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09EE5E4C-29AA-27C6-A924-413FDDBBF205}"/>
              </a:ext>
            </a:extLst>
          </p:cNvPr>
          <p:cNvPicPr>
            <a:picLocks noChangeAspect="1"/>
          </p:cNvPicPr>
          <p:nvPr/>
        </p:nvPicPr>
        <p:blipFill>
          <a:blip r:embed="rId3"/>
          <a:srcRect/>
          <a:stretch/>
        </p:blipFill>
        <p:spPr>
          <a:xfrm>
            <a:off x="4753331" y="1428472"/>
            <a:ext cx="6731000" cy="952500"/>
          </a:xfrm>
          <a:prstGeom prst="rect">
            <a:avLst/>
          </a:prstGeom>
        </p:spPr>
      </p:pic>
      <p:sp>
        <p:nvSpPr>
          <p:cNvPr id="52" name="Text Box 4">
            <a:extLst>
              <a:ext uri="{FF2B5EF4-FFF2-40B4-BE49-F238E27FC236}">
                <a16:creationId xmlns:a16="http://schemas.microsoft.com/office/drawing/2014/main" id="{AA97BAA5-9555-48FC-FF0B-83DDB7E08EDC}"/>
              </a:ext>
            </a:extLst>
          </p:cNvPr>
          <p:cNvSpPr txBox="1">
            <a:spLocks noChangeArrowheads="1"/>
          </p:cNvSpPr>
          <p:nvPr/>
        </p:nvSpPr>
        <p:spPr bwMode="auto">
          <a:xfrm>
            <a:off x="0" y="195724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Dara-IRd then 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24BD446F-74E5-3543-55B0-F24956FE6C00}"/>
              </a:ext>
            </a:extLst>
          </p:cNvPr>
          <p:cNvPicPr>
            <a:picLocks noChangeAspect="1"/>
          </p:cNvPicPr>
          <p:nvPr/>
        </p:nvPicPr>
        <p:blipFill>
          <a:blip r:embed="rId4"/>
          <a:srcRect/>
          <a:stretch/>
        </p:blipFill>
        <p:spPr>
          <a:xfrm>
            <a:off x="4753331" y="1885672"/>
            <a:ext cx="6731000" cy="952500"/>
          </a:xfrm>
          <a:prstGeom prst="rect">
            <a:avLst/>
          </a:prstGeom>
        </p:spPr>
      </p:pic>
      <p:sp>
        <p:nvSpPr>
          <p:cNvPr id="54" name="Text Box 9">
            <a:extLst>
              <a:ext uri="{FF2B5EF4-FFF2-40B4-BE49-F238E27FC236}">
                <a16:creationId xmlns:a16="http://schemas.microsoft.com/office/drawing/2014/main" id="{0514FDDD-310E-869C-9AFA-EB3AB6C363C0}"/>
              </a:ext>
            </a:extLst>
          </p:cNvPr>
          <p:cNvSpPr txBox="1">
            <a:spLocks noChangeArrowheads="1"/>
          </p:cNvSpPr>
          <p:nvPr/>
        </p:nvSpPr>
        <p:spPr bwMode="auto">
          <a:xfrm>
            <a:off x="10134600" y="107163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sp>
        <p:nvSpPr>
          <p:cNvPr id="55" name="Text Box 9">
            <a:extLst>
              <a:ext uri="{FF2B5EF4-FFF2-40B4-BE49-F238E27FC236}">
                <a16:creationId xmlns:a16="http://schemas.microsoft.com/office/drawing/2014/main" id="{8C16DA23-B73B-7D76-2C42-EE76FA1970E8}"/>
              </a:ext>
            </a:extLst>
          </p:cNvPr>
          <p:cNvSpPr txBox="1">
            <a:spLocks noChangeArrowheads="1"/>
          </p:cNvSpPr>
          <p:nvPr/>
        </p:nvSpPr>
        <p:spPr bwMode="auto">
          <a:xfrm>
            <a:off x="5672318" y="150073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6" name="Text Box 9">
            <a:extLst>
              <a:ext uri="{FF2B5EF4-FFF2-40B4-BE49-F238E27FC236}">
                <a16:creationId xmlns:a16="http://schemas.microsoft.com/office/drawing/2014/main" id="{CFCEB490-3E15-4365-D7C5-061085419A23}"/>
              </a:ext>
            </a:extLst>
          </p:cNvPr>
          <p:cNvSpPr txBox="1">
            <a:spLocks noChangeArrowheads="1"/>
          </p:cNvSpPr>
          <p:nvPr/>
        </p:nvSpPr>
        <p:spPr bwMode="auto">
          <a:xfrm>
            <a:off x="5257800" y="195724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CB876A5E-7F7D-84FA-D5B9-158353B7D6F9}"/>
              </a:ext>
            </a:extLst>
          </p:cNvPr>
          <p:cNvSpPr txBox="1">
            <a:spLocks noChangeArrowheads="1"/>
          </p:cNvSpPr>
          <p:nvPr/>
        </p:nvSpPr>
        <p:spPr bwMode="auto">
          <a:xfrm>
            <a:off x="1" y="243068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 then Dara or 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C51263C4-E76B-7977-9E7C-506BF334E9CC}"/>
              </a:ext>
            </a:extLst>
          </p:cNvPr>
          <p:cNvPicPr>
            <a:picLocks noChangeAspect="1"/>
          </p:cNvPicPr>
          <p:nvPr/>
        </p:nvPicPr>
        <p:blipFill>
          <a:blip r:embed="rId5"/>
          <a:srcRect/>
          <a:stretch/>
        </p:blipFill>
        <p:spPr>
          <a:xfrm>
            <a:off x="4753331" y="2342872"/>
            <a:ext cx="6731000" cy="952500"/>
          </a:xfrm>
          <a:prstGeom prst="rect">
            <a:avLst/>
          </a:prstGeom>
        </p:spPr>
      </p:pic>
      <p:sp>
        <p:nvSpPr>
          <p:cNvPr id="59" name="Text Box 4">
            <a:extLst>
              <a:ext uri="{FF2B5EF4-FFF2-40B4-BE49-F238E27FC236}">
                <a16:creationId xmlns:a16="http://schemas.microsoft.com/office/drawing/2014/main" id="{2D7DC151-B313-D280-4098-1C8D06E17263}"/>
              </a:ext>
            </a:extLst>
          </p:cNvPr>
          <p:cNvSpPr txBox="1">
            <a:spLocks noChangeArrowheads="1"/>
          </p:cNvSpPr>
          <p:nvPr/>
        </p:nvSpPr>
        <p:spPr bwMode="auto">
          <a:xfrm>
            <a:off x="0" y="287164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and drop d after 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1FB74862-91AC-697E-AC64-7FDE0923D7DB}"/>
              </a:ext>
            </a:extLst>
          </p:cNvPr>
          <p:cNvPicPr>
            <a:picLocks noChangeAspect="1"/>
          </p:cNvPicPr>
          <p:nvPr/>
        </p:nvPicPr>
        <p:blipFill>
          <a:blip r:embed="rId6"/>
          <a:srcRect/>
          <a:stretch/>
        </p:blipFill>
        <p:spPr>
          <a:xfrm>
            <a:off x="4753331" y="2800072"/>
            <a:ext cx="6731000" cy="952500"/>
          </a:xfrm>
          <a:prstGeom prst="rect">
            <a:avLst/>
          </a:prstGeom>
        </p:spPr>
      </p:pic>
      <p:sp>
        <p:nvSpPr>
          <p:cNvPr id="61" name="Text Box 4">
            <a:extLst>
              <a:ext uri="{FF2B5EF4-FFF2-40B4-BE49-F238E27FC236}">
                <a16:creationId xmlns:a16="http://schemas.microsoft.com/office/drawing/2014/main" id="{A1EC9E52-343D-A337-08B1-32EE77506FF4}"/>
              </a:ext>
            </a:extLst>
          </p:cNvPr>
          <p:cNvSpPr txBox="1">
            <a:spLocks noChangeArrowheads="1"/>
          </p:cNvSpPr>
          <p:nvPr/>
        </p:nvSpPr>
        <p:spPr bwMode="auto">
          <a:xfrm>
            <a:off x="0" y="332884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or 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2" name="Picture 61">
            <a:extLst>
              <a:ext uri="{FF2B5EF4-FFF2-40B4-BE49-F238E27FC236}">
                <a16:creationId xmlns:a16="http://schemas.microsoft.com/office/drawing/2014/main" id="{90920B77-3441-4AE6-9910-B5BCEDB0BA06}"/>
              </a:ext>
            </a:extLst>
          </p:cNvPr>
          <p:cNvPicPr>
            <a:picLocks noChangeAspect="1"/>
          </p:cNvPicPr>
          <p:nvPr/>
        </p:nvPicPr>
        <p:blipFill>
          <a:blip r:embed="rId7"/>
          <a:srcRect/>
          <a:stretch/>
        </p:blipFill>
        <p:spPr>
          <a:xfrm>
            <a:off x="4753331" y="3257272"/>
            <a:ext cx="6731000" cy="952500"/>
          </a:xfrm>
          <a:prstGeom prst="rect">
            <a:avLst/>
          </a:prstGeom>
        </p:spPr>
      </p:pic>
      <p:sp>
        <p:nvSpPr>
          <p:cNvPr id="63" name="Text Box 9">
            <a:extLst>
              <a:ext uri="{FF2B5EF4-FFF2-40B4-BE49-F238E27FC236}">
                <a16:creationId xmlns:a16="http://schemas.microsoft.com/office/drawing/2014/main" id="{7F848A26-2B7B-023B-8620-2695E35AE18F}"/>
              </a:ext>
            </a:extLst>
          </p:cNvPr>
          <p:cNvSpPr txBox="1">
            <a:spLocks noChangeArrowheads="1"/>
          </p:cNvSpPr>
          <p:nvPr/>
        </p:nvSpPr>
        <p:spPr bwMode="auto">
          <a:xfrm>
            <a:off x="5257800" y="241582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C48AB336-C4D2-9F11-ACA1-EBD3DBBD1B7C}"/>
              </a:ext>
            </a:extLst>
          </p:cNvPr>
          <p:cNvSpPr txBox="1">
            <a:spLocks noChangeArrowheads="1"/>
          </p:cNvSpPr>
          <p:nvPr/>
        </p:nvSpPr>
        <p:spPr bwMode="auto">
          <a:xfrm>
            <a:off x="5257800" y="287233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5" name="Text Box 9">
            <a:extLst>
              <a:ext uri="{FF2B5EF4-FFF2-40B4-BE49-F238E27FC236}">
                <a16:creationId xmlns:a16="http://schemas.microsoft.com/office/drawing/2014/main" id="{E49D218F-6CF6-58BF-FA60-DD618380416D}"/>
              </a:ext>
            </a:extLst>
          </p:cNvPr>
          <p:cNvSpPr txBox="1">
            <a:spLocks noChangeArrowheads="1"/>
          </p:cNvSpPr>
          <p:nvPr/>
        </p:nvSpPr>
        <p:spPr bwMode="auto">
          <a:xfrm>
            <a:off x="5257800" y="332884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6" name="Text Box 4">
            <a:extLst>
              <a:ext uri="{FF2B5EF4-FFF2-40B4-BE49-F238E27FC236}">
                <a16:creationId xmlns:a16="http://schemas.microsoft.com/office/drawing/2014/main" id="{481F9A4F-ABB8-9BF6-F822-8F341E8011E5}"/>
              </a:ext>
            </a:extLst>
          </p:cNvPr>
          <p:cNvSpPr txBox="1">
            <a:spLocks noChangeArrowheads="1"/>
          </p:cNvSpPr>
          <p:nvPr/>
        </p:nvSpPr>
        <p:spPr bwMode="auto">
          <a:xfrm>
            <a:off x="0" y="378051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7" name="Picture 66">
            <a:extLst>
              <a:ext uri="{FF2B5EF4-FFF2-40B4-BE49-F238E27FC236}">
                <a16:creationId xmlns:a16="http://schemas.microsoft.com/office/drawing/2014/main" id="{848A9561-AC87-BCA0-E605-0667C4D32AB5}"/>
              </a:ext>
            </a:extLst>
          </p:cNvPr>
          <p:cNvPicPr>
            <a:picLocks noChangeAspect="1"/>
          </p:cNvPicPr>
          <p:nvPr/>
        </p:nvPicPr>
        <p:blipFill>
          <a:blip r:embed="rId8"/>
          <a:srcRect/>
          <a:stretch/>
        </p:blipFill>
        <p:spPr>
          <a:xfrm>
            <a:off x="4753331" y="3695700"/>
            <a:ext cx="6731000" cy="952500"/>
          </a:xfrm>
          <a:prstGeom prst="rect">
            <a:avLst/>
          </a:prstGeom>
        </p:spPr>
      </p:pic>
      <p:sp>
        <p:nvSpPr>
          <p:cNvPr id="68" name="Text Box 9">
            <a:extLst>
              <a:ext uri="{FF2B5EF4-FFF2-40B4-BE49-F238E27FC236}">
                <a16:creationId xmlns:a16="http://schemas.microsoft.com/office/drawing/2014/main" id="{2269157C-8E9C-F407-D6D3-11F7D0BF2553}"/>
              </a:ext>
            </a:extLst>
          </p:cNvPr>
          <p:cNvSpPr txBox="1">
            <a:spLocks noChangeArrowheads="1"/>
          </p:cNvSpPr>
          <p:nvPr/>
        </p:nvSpPr>
        <p:spPr bwMode="auto">
          <a:xfrm>
            <a:off x="5257800" y="376195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 name="Text Box 4">
            <a:extLst>
              <a:ext uri="{FF2B5EF4-FFF2-40B4-BE49-F238E27FC236}">
                <a16:creationId xmlns:a16="http://schemas.microsoft.com/office/drawing/2014/main" id="{E894DC08-D4B2-3988-2B20-C8EFC0DD16E8}"/>
              </a:ext>
            </a:extLst>
          </p:cNvPr>
          <p:cNvSpPr txBox="1">
            <a:spLocks noChangeArrowheads="1"/>
          </p:cNvSpPr>
          <p:nvPr/>
        </p:nvSpPr>
        <p:spPr bwMode="auto">
          <a:xfrm>
            <a:off x="0" y="423771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Kd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111F4A7A-5F56-0B07-960A-0D4514E2BFBD}"/>
              </a:ext>
            </a:extLst>
          </p:cNvPr>
          <p:cNvPicPr>
            <a:picLocks noChangeAspect="1"/>
          </p:cNvPicPr>
          <p:nvPr/>
        </p:nvPicPr>
        <p:blipFill>
          <a:blip r:embed="rId9"/>
          <a:srcRect/>
          <a:stretch/>
        </p:blipFill>
        <p:spPr>
          <a:xfrm>
            <a:off x="4753331" y="4152900"/>
            <a:ext cx="6731000" cy="952500"/>
          </a:xfrm>
          <a:prstGeom prst="rect">
            <a:avLst/>
          </a:prstGeom>
        </p:spPr>
      </p:pic>
      <p:sp>
        <p:nvSpPr>
          <p:cNvPr id="5" name="Text Box 9">
            <a:extLst>
              <a:ext uri="{FF2B5EF4-FFF2-40B4-BE49-F238E27FC236}">
                <a16:creationId xmlns:a16="http://schemas.microsoft.com/office/drawing/2014/main" id="{981ACDE9-7E1E-49EC-DF19-AAA78F7CE871}"/>
              </a:ext>
            </a:extLst>
          </p:cNvPr>
          <p:cNvSpPr txBox="1">
            <a:spLocks noChangeArrowheads="1"/>
          </p:cNvSpPr>
          <p:nvPr/>
        </p:nvSpPr>
        <p:spPr bwMode="auto">
          <a:xfrm>
            <a:off x="5257800" y="421915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 name="Text Box 4">
            <a:extLst>
              <a:ext uri="{FF2B5EF4-FFF2-40B4-BE49-F238E27FC236}">
                <a16:creationId xmlns:a16="http://schemas.microsoft.com/office/drawing/2014/main" id="{F464CD48-1080-C3E0-6D45-2DC93182E055}"/>
              </a:ext>
            </a:extLst>
          </p:cNvPr>
          <p:cNvSpPr txBox="1">
            <a:spLocks noChangeArrowheads="1"/>
          </p:cNvSpPr>
          <p:nvPr/>
        </p:nvSpPr>
        <p:spPr bwMode="auto">
          <a:xfrm>
            <a:off x="1" y="5241494"/>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7" name="Picture 6">
            <a:extLst>
              <a:ext uri="{FF2B5EF4-FFF2-40B4-BE49-F238E27FC236}">
                <a16:creationId xmlns:a16="http://schemas.microsoft.com/office/drawing/2014/main" id="{AE9AC7FE-F4AD-1B19-9F9C-7CA47108495A}"/>
              </a:ext>
            </a:extLst>
          </p:cNvPr>
          <p:cNvPicPr>
            <a:picLocks noChangeAspect="1"/>
          </p:cNvPicPr>
          <p:nvPr/>
        </p:nvPicPr>
        <p:blipFill>
          <a:blip r:embed="rId10"/>
          <a:srcRect/>
          <a:stretch/>
        </p:blipFill>
        <p:spPr>
          <a:xfrm>
            <a:off x="4753331" y="5153679"/>
            <a:ext cx="6731000" cy="952500"/>
          </a:xfrm>
          <a:prstGeom prst="rect">
            <a:avLst/>
          </a:prstGeom>
        </p:spPr>
      </p:pic>
      <p:sp>
        <p:nvSpPr>
          <p:cNvPr id="8" name="Text Box 4">
            <a:extLst>
              <a:ext uri="{FF2B5EF4-FFF2-40B4-BE49-F238E27FC236}">
                <a16:creationId xmlns:a16="http://schemas.microsoft.com/office/drawing/2014/main" id="{5DD229F3-F7F3-7589-98F9-6284FF823C42}"/>
              </a:ext>
            </a:extLst>
          </p:cNvPr>
          <p:cNvSpPr txBox="1">
            <a:spLocks noChangeArrowheads="1"/>
          </p:cNvSpPr>
          <p:nvPr/>
        </p:nvSpPr>
        <p:spPr bwMode="auto">
          <a:xfrm>
            <a:off x="0" y="566796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 name="Picture 8">
            <a:extLst>
              <a:ext uri="{FF2B5EF4-FFF2-40B4-BE49-F238E27FC236}">
                <a16:creationId xmlns:a16="http://schemas.microsoft.com/office/drawing/2014/main" id="{1C72B7A2-1081-93D8-1F16-0609E928960A}"/>
              </a:ext>
            </a:extLst>
          </p:cNvPr>
          <p:cNvPicPr>
            <a:picLocks noChangeAspect="1"/>
          </p:cNvPicPr>
          <p:nvPr/>
        </p:nvPicPr>
        <p:blipFill>
          <a:blip r:embed="rId11"/>
          <a:srcRect/>
          <a:stretch/>
        </p:blipFill>
        <p:spPr>
          <a:xfrm>
            <a:off x="4753331" y="5596398"/>
            <a:ext cx="6731000" cy="952500"/>
          </a:xfrm>
          <a:prstGeom prst="rect">
            <a:avLst/>
          </a:prstGeom>
        </p:spPr>
      </p:pic>
      <p:sp>
        <p:nvSpPr>
          <p:cNvPr id="10" name="Text Box 9">
            <a:extLst>
              <a:ext uri="{FF2B5EF4-FFF2-40B4-BE49-F238E27FC236}">
                <a16:creationId xmlns:a16="http://schemas.microsoft.com/office/drawing/2014/main" id="{05E98755-FF95-51BC-25E5-EE996E55B156}"/>
              </a:ext>
            </a:extLst>
          </p:cNvPr>
          <p:cNvSpPr txBox="1">
            <a:spLocks noChangeArrowheads="1"/>
          </p:cNvSpPr>
          <p:nvPr/>
        </p:nvSpPr>
        <p:spPr bwMode="auto">
          <a:xfrm>
            <a:off x="5257800" y="522662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1" name="Text Box 9">
            <a:extLst>
              <a:ext uri="{FF2B5EF4-FFF2-40B4-BE49-F238E27FC236}">
                <a16:creationId xmlns:a16="http://schemas.microsoft.com/office/drawing/2014/main" id="{395CE026-C17C-1E9D-AFF8-03487DAED412}"/>
              </a:ext>
            </a:extLst>
          </p:cNvPr>
          <p:cNvSpPr txBox="1">
            <a:spLocks noChangeArrowheads="1"/>
          </p:cNvSpPr>
          <p:nvPr/>
        </p:nvSpPr>
        <p:spPr bwMode="auto">
          <a:xfrm>
            <a:off x="11471631" y="566865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19</a:t>
            </a:r>
          </a:p>
        </p:txBody>
      </p:sp>
    </p:spTree>
    <p:extLst>
      <p:ext uri="{BB962C8B-B14F-4D97-AF65-F5344CB8AC3E}">
        <p14:creationId xmlns:p14="http://schemas.microsoft.com/office/powerpoint/2010/main" val="689343993"/>
      </p:ext>
    </p:extLst>
  </p:cSld>
  <p:clrMapOvr>
    <a:masterClrMapping/>
  </p:clrMapOvr>
  <p:transition spd="slow" advClick="0"/>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A183-C67D-BA98-1A38-B02F6DDDAF0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3B6C8D55-4E30-7636-5F45-F6320B68B402}"/>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B770EFBA-8EED-3314-BC5F-5F29E04646CD}"/>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F9B8EDC-ACC1-9E5A-3BE0-0972212A617A}"/>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B9939E4-3C40-17CA-BA71-13D06E1CC228}"/>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95A4F205-672F-D373-B91B-F10D50AA7AA1}"/>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242F5FBA-0858-6DCB-485C-FD58CAEE1568}"/>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Charles Rudin, MD, PhD</a:t>
            </a:r>
          </a:p>
        </p:txBody>
      </p:sp>
    </p:spTree>
    <p:custDataLst>
      <p:tags r:id="rId1"/>
    </p:custDataLst>
    <p:extLst>
      <p:ext uri="{BB962C8B-B14F-4D97-AF65-F5344CB8AC3E}">
        <p14:creationId xmlns:p14="http://schemas.microsoft.com/office/powerpoint/2010/main" val="3705048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obtain CME and ABIM </a:t>
            </a:r>
            <a:br>
              <a:rPr lang="en-US" sz="3600" i="1" dirty="0"/>
            </a:br>
            <a:r>
              <a:rPr lang="en-US" sz="3600" i="1" dirty="0"/>
              <a:t>MOC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1194785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787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Charles Rudin, MD, PhD</a:t>
            </a:r>
          </a:p>
        </p:txBody>
      </p:sp>
    </p:spTree>
    <p:custDataLst>
      <p:tags r:id="rId1"/>
    </p:custDataLst>
    <p:extLst>
      <p:ext uri="{BB962C8B-B14F-4D97-AF65-F5344CB8AC3E}">
        <p14:creationId xmlns:p14="http://schemas.microsoft.com/office/powerpoint/2010/main" val="2580960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95174"/>
            <a:ext cx="12192000" cy="1143000"/>
          </a:xfrm>
        </p:spPr>
        <p:txBody>
          <a:bodyPr wrap="square" anchor="ctr">
            <a:noAutofit/>
          </a:bodyPr>
          <a:lstStyle/>
          <a:p>
            <a:r>
              <a:rPr lang="en-US" sz="3600" dirty="0"/>
              <a:t>Inside the Issue: Managing Ocular Toxicities Associated </a:t>
            </a:r>
            <a:br>
              <a:rPr lang="en-US" sz="3600" dirty="0"/>
            </a:br>
            <a:r>
              <a:rPr lang="en-US" sz="3600" dirty="0"/>
              <a:t>with Antibody-Drug Conjugates and Other Cancer Therapies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76093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24951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03217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6:15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1739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380402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Rebecca A Dent, MD, MSc</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Neel Pasricha,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Richards, PhD, ANP-BC, AOCNP</a:t>
            </a:r>
          </a:p>
        </p:txBody>
      </p:sp>
    </p:spTree>
    <p:custDataLst>
      <p:tags r:id="rId1"/>
    </p:custDataLst>
    <p:extLst>
      <p:ext uri="{BB962C8B-B14F-4D97-AF65-F5344CB8AC3E}">
        <p14:creationId xmlns:p14="http://schemas.microsoft.com/office/powerpoint/2010/main" val="276648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1051955"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Cancer Q&amp;A: Addressing Common Questions Posed by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Patients with Relapsed/Refractory Multiple Myeloma</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F0F19694-207C-34BD-5521-E2BE8779DCF9}"/>
              </a:ext>
            </a:extLst>
          </p:cNvPr>
          <p:cNvSpPr txBox="1">
            <a:spLocks noChangeArrowheads="1"/>
          </p:cNvSpPr>
          <p:nvPr/>
        </p:nvSpPr>
        <p:spPr bwMode="auto">
          <a:xfrm>
            <a:off x="3695700" y="5873799"/>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2A70830B-BDE2-CFBE-CAB0-EE201C358AD8}"/>
              </a:ext>
            </a:extLst>
          </p:cNvPr>
          <p:cNvSpPr txBox="1">
            <a:spLocks noChangeArrowheads="1"/>
          </p:cNvSpPr>
          <p:nvPr/>
        </p:nvSpPr>
        <p:spPr bwMode="auto">
          <a:xfrm>
            <a:off x="5348967" y="430871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386F9F6-D809-3CB3-056E-77D58A686D06}"/>
              </a:ext>
            </a:extLst>
          </p:cNvPr>
          <p:cNvSpPr txBox="1">
            <a:spLocks noChangeArrowheads="1"/>
          </p:cNvSpPr>
          <p:nvPr/>
        </p:nvSpPr>
        <p:spPr bwMode="auto">
          <a:xfrm>
            <a:off x="3695700" y="4863223"/>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B433BF4E-DC33-3AC3-7D53-BA8E203EE9F0}"/>
              </a:ext>
            </a:extLst>
          </p:cNvPr>
          <p:cNvSpPr txBox="1">
            <a:spLocks noChangeArrowheads="1"/>
          </p:cNvSpPr>
          <p:nvPr/>
        </p:nvSpPr>
        <p:spPr bwMode="auto">
          <a:xfrm>
            <a:off x="1051956" y="32907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Wednesday, July 23,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965216FA-FC7D-BE76-E4C9-5DBCCBA46D2B}"/>
              </a:ext>
            </a:extLst>
          </p:cNvPr>
          <p:cNvSpPr txBox="1">
            <a:spLocks/>
          </p:cNvSpPr>
          <p:nvPr/>
        </p:nvSpPr>
        <p:spPr>
          <a:xfrm>
            <a:off x="6324599"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37250262-BD6A-C891-B5E8-CAEDE139E5E9}"/>
              </a:ext>
            </a:extLst>
          </p:cNvPr>
          <p:cNvSpPr txBox="1">
            <a:spLocks noChangeArrowheads="1"/>
          </p:cNvSpPr>
          <p:nvPr/>
        </p:nvSpPr>
        <p:spPr bwMode="auto">
          <a:xfrm>
            <a:off x="6324600" y="328737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Thursday, August 7,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DBD6A8B8-D5DE-7A16-5539-684DD28FFF8E}"/>
              </a:ext>
            </a:extLst>
          </p:cNvPr>
          <p:cNvSpPr txBox="1">
            <a:spLocks noChangeArrowheads="1"/>
          </p:cNvSpPr>
          <p:nvPr/>
        </p:nvSpPr>
        <p:spPr bwMode="auto">
          <a:xfrm>
            <a:off x="1343472"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39A50D03-B1EB-A7AB-5A73-B6D31BE8997B}"/>
              </a:ext>
            </a:extLst>
          </p:cNvPr>
          <p:cNvSpPr txBox="1">
            <a:spLocks noChangeArrowheads="1"/>
          </p:cNvSpPr>
          <p:nvPr/>
        </p:nvSpPr>
        <p:spPr bwMode="auto">
          <a:xfrm>
            <a:off x="6568615"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2917274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Addressing Current Knowledge and Practice Gaps in the Community — Optimizing the Use of Oral Selective Estrogen Receptor Degraders for Metastatic Breast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76976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p>
        </p:txBody>
      </p:sp>
    </p:spTree>
    <p:custDataLst>
      <p:tags r:id="rId1"/>
    </p:custDataLst>
    <p:extLst>
      <p:ext uri="{BB962C8B-B14F-4D97-AF65-F5344CB8AC3E}">
        <p14:creationId xmlns:p14="http://schemas.microsoft.com/office/powerpoint/2010/main" val="2678515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James J Harding, MD</a:t>
            </a:r>
          </a:p>
        </p:txBody>
      </p:sp>
    </p:spTree>
    <p:custDataLst>
      <p:tags r:id="rId1"/>
    </p:custDataLst>
    <p:extLst>
      <p:ext uri="{BB962C8B-B14F-4D97-AF65-F5344CB8AC3E}">
        <p14:creationId xmlns:p14="http://schemas.microsoft.com/office/powerpoint/2010/main" val="397206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and ABIM MOC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326770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Xavier Leleu,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Head of Myeloma Clinic</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Head of Department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Hôpital</a:t>
            </a:r>
            <a:r>
              <a:rPr kumimoji="0" lang="en-US" sz="1600" b="0" i="0" u="none" strike="noStrike" kern="1200" cap="none" spc="0" normalizeH="0" baseline="0" noProof="0" dirty="0">
                <a:ln>
                  <a:noFill/>
                </a:ln>
                <a:solidFill>
                  <a:srgbClr val="000000"/>
                </a:solidFill>
                <a:effectLst/>
                <a:uLnTx/>
                <a:uFillTx/>
                <a:latin typeface="Calibri"/>
                <a:ea typeface="MS PGothic" charset="0"/>
              </a:rPr>
              <a:t> La </a:t>
            </a:r>
            <a:r>
              <a:rPr kumimoji="0" lang="en-US" sz="1600" b="0" i="0" u="none" strike="noStrike" kern="1200" cap="none" spc="0" normalizeH="0" baseline="0" noProof="0" dirty="0" err="1">
                <a:ln>
                  <a:noFill/>
                </a:ln>
                <a:solidFill>
                  <a:srgbClr val="000000"/>
                </a:solidFill>
                <a:effectLst/>
                <a:uLnTx/>
                <a:uFillTx/>
                <a:latin typeface="Calibri"/>
                <a:ea typeface="MS PGothic" charset="0"/>
              </a:rPr>
              <a:t>Miletrie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Poitiers University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Poitiers, France</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4076178"/>
            <a:ext cx="59137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Peter Voorhees,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Wake Forest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Plasma Cell Disorders Division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Atrium Health/Levine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Atrium Health Wake Forest Baptist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Charlotte, North Carolina</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4076178"/>
            <a:ext cx="1371600" cy="1371600"/>
          </a:xfrm>
          <a:prstGeom prst="rect">
            <a:avLst/>
          </a:prstGeom>
        </p:spPr>
      </p:pic>
    </p:spTree>
    <p:extLst>
      <p:ext uri="{BB962C8B-B14F-4D97-AF65-F5344CB8AC3E}">
        <p14:creationId xmlns:p14="http://schemas.microsoft.com/office/powerpoint/2010/main" val="199394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Optimizing the Selection of First-Line Therapy </a:t>
            </a:r>
            <a:br>
              <a:rPr lang="en-US" sz="3600" dirty="0"/>
            </a:br>
            <a:r>
              <a:rPr lang="en-US" sz="3600" dirty="0"/>
              <a:t>for Patients with Multiple Myeloma</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Xavier Leleu, MD, PhD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Voorhees, MD</a:t>
            </a:r>
          </a:p>
        </p:txBody>
      </p:sp>
    </p:spTree>
    <p:custDataLst>
      <p:tags r:id="rId1"/>
    </p:custDataLst>
    <p:extLst>
      <p:ext uri="{BB962C8B-B14F-4D97-AF65-F5344CB8AC3E}">
        <p14:creationId xmlns:p14="http://schemas.microsoft.com/office/powerpoint/2010/main" val="2785476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Xavier Leleu,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Head of Myeloma Clinic</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Head of Department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Hôpital</a:t>
            </a:r>
            <a:r>
              <a:rPr kumimoji="0" lang="en-US" sz="1600" b="0" i="0" u="none" strike="noStrike" kern="1200" cap="none" spc="0" normalizeH="0" baseline="0" noProof="0" dirty="0">
                <a:ln>
                  <a:noFill/>
                </a:ln>
                <a:solidFill>
                  <a:srgbClr val="000000"/>
                </a:solidFill>
                <a:effectLst/>
                <a:uLnTx/>
                <a:uFillTx/>
                <a:latin typeface="Calibri"/>
                <a:ea typeface="MS PGothic" charset="0"/>
              </a:rPr>
              <a:t> La </a:t>
            </a:r>
            <a:r>
              <a:rPr kumimoji="0" lang="en-US" sz="1600" b="0" i="0" u="none" strike="noStrike" kern="1200" cap="none" spc="0" normalizeH="0" baseline="0" noProof="0" dirty="0" err="1">
                <a:ln>
                  <a:noFill/>
                </a:ln>
                <a:solidFill>
                  <a:srgbClr val="000000"/>
                </a:solidFill>
                <a:effectLst/>
                <a:uLnTx/>
                <a:uFillTx/>
                <a:latin typeface="Calibri"/>
                <a:ea typeface="MS PGothic" charset="0"/>
              </a:rPr>
              <a:t>Miletrie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Poitiers University Hospital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Poitiers, France</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4076178"/>
            <a:ext cx="59137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Peter Voorhees,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Wake Forest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Plasma Cell Disorders Division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Atrium Health/Levine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Atrium Health Wake Forest Baptist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Charlotte, North Carolina</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4076178"/>
            <a:ext cx="1371600" cy="1371600"/>
          </a:xfrm>
          <a:prstGeom prst="rect">
            <a:avLst/>
          </a:prstGeom>
        </p:spPr>
      </p:pic>
    </p:spTree>
    <p:extLst>
      <p:ext uri="{BB962C8B-B14F-4D97-AF65-F5344CB8AC3E}">
        <p14:creationId xmlns:p14="http://schemas.microsoft.com/office/powerpoint/2010/main" val="1923621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58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Practical Perspectives: Experts Review Actual Cases </a:t>
            </a:r>
            <a:br>
              <a:rPr lang="en-US" sz="3600" dirty="0"/>
            </a:br>
            <a:r>
              <a:rPr lang="en-US" sz="3600" dirty="0"/>
              <a:t>of Patients with Small Cell Lung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V Liu,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Charles Rudin, MD, PhD</a:t>
            </a:r>
          </a:p>
        </p:txBody>
      </p:sp>
    </p:spTree>
    <p:custDataLst>
      <p:tags r:id="rId1"/>
    </p:custDataLst>
    <p:extLst>
      <p:ext uri="{BB962C8B-B14F-4D97-AF65-F5344CB8AC3E}">
        <p14:creationId xmlns:p14="http://schemas.microsoft.com/office/powerpoint/2010/main" val="3750981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95174"/>
            <a:ext cx="12192000" cy="1143000"/>
          </a:xfrm>
        </p:spPr>
        <p:txBody>
          <a:bodyPr wrap="square" anchor="ctr">
            <a:noAutofit/>
          </a:bodyPr>
          <a:lstStyle/>
          <a:p>
            <a:r>
              <a:rPr lang="en-US" sz="3600" dirty="0"/>
              <a:t>Inside the Issue: Managing Ocular Toxicities Associated </a:t>
            </a:r>
            <a:br>
              <a:rPr lang="en-US" sz="3600" dirty="0"/>
            </a:br>
            <a:r>
              <a:rPr lang="en-US" sz="3600" dirty="0"/>
              <a:t>with Antibody-Drug Conjugates and Other Cancer Therapies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76093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24951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03217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July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6:15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17392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380402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Rebecca A Dent, MD, MSc</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Neel Pasricha,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Tiffany A Richards, PhD, ANP-BC, AOCNP</a:t>
            </a:r>
          </a:p>
        </p:txBody>
      </p:sp>
    </p:spTree>
    <p:custDataLst>
      <p:tags r:id="rId1"/>
    </p:custDataLst>
    <p:extLst>
      <p:ext uri="{BB962C8B-B14F-4D97-AF65-F5344CB8AC3E}">
        <p14:creationId xmlns:p14="http://schemas.microsoft.com/office/powerpoint/2010/main" val="16232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1051955"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Cancer Q&amp;A: Addressing Common Questions Posed by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Patients with Relapsed/Refractory Multiple Myeloma</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F0F19694-207C-34BD-5521-E2BE8779DCF9}"/>
              </a:ext>
            </a:extLst>
          </p:cNvPr>
          <p:cNvSpPr txBox="1">
            <a:spLocks noChangeArrowheads="1"/>
          </p:cNvSpPr>
          <p:nvPr/>
        </p:nvSpPr>
        <p:spPr bwMode="auto">
          <a:xfrm>
            <a:off x="3695700" y="5873799"/>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2A70830B-BDE2-CFBE-CAB0-EE201C358AD8}"/>
              </a:ext>
            </a:extLst>
          </p:cNvPr>
          <p:cNvSpPr txBox="1">
            <a:spLocks noChangeArrowheads="1"/>
          </p:cNvSpPr>
          <p:nvPr/>
        </p:nvSpPr>
        <p:spPr bwMode="auto">
          <a:xfrm>
            <a:off x="5348967" y="430871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0386F9F6-D809-3CB3-056E-77D58A686D06}"/>
              </a:ext>
            </a:extLst>
          </p:cNvPr>
          <p:cNvSpPr txBox="1">
            <a:spLocks noChangeArrowheads="1"/>
          </p:cNvSpPr>
          <p:nvPr/>
        </p:nvSpPr>
        <p:spPr bwMode="auto">
          <a:xfrm>
            <a:off x="3695700" y="4863223"/>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B433BF4E-DC33-3AC3-7D53-BA8E203EE9F0}"/>
              </a:ext>
            </a:extLst>
          </p:cNvPr>
          <p:cNvSpPr txBox="1">
            <a:spLocks noChangeArrowheads="1"/>
          </p:cNvSpPr>
          <p:nvPr/>
        </p:nvSpPr>
        <p:spPr bwMode="auto">
          <a:xfrm>
            <a:off x="1051956" y="329078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Wednesday, July 23,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965216FA-FC7D-BE76-E4C9-5DBCCBA46D2B}"/>
              </a:ext>
            </a:extLst>
          </p:cNvPr>
          <p:cNvSpPr txBox="1">
            <a:spLocks/>
          </p:cNvSpPr>
          <p:nvPr/>
        </p:nvSpPr>
        <p:spPr>
          <a:xfrm>
            <a:off x="6324599" y="2409555"/>
            <a:ext cx="4800600"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37250262-BD6A-C891-B5E8-CAEDE139E5E9}"/>
              </a:ext>
            </a:extLst>
          </p:cNvPr>
          <p:cNvSpPr txBox="1">
            <a:spLocks noChangeArrowheads="1"/>
          </p:cNvSpPr>
          <p:nvPr/>
        </p:nvSpPr>
        <p:spPr bwMode="auto">
          <a:xfrm>
            <a:off x="6324600" y="3287371"/>
            <a:ext cx="4800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Thursday, August 7,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DBD6A8B8-D5DE-7A16-5539-684DD28FFF8E}"/>
              </a:ext>
            </a:extLst>
          </p:cNvPr>
          <p:cNvSpPr txBox="1">
            <a:spLocks noChangeArrowheads="1"/>
          </p:cNvSpPr>
          <p:nvPr/>
        </p:nvSpPr>
        <p:spPr bwMode="auto">
          <a:xfrm>
            <a:off x="1343472"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39A50D03-B1EB-A7AB-5A73-B6D31BE8997B}"/>
              </a:ext>
            </a:extLst>
          </p:cNvPr>
          <p:cNvSpPr txBox="1">
            <a:spLocks noChangeArrowheads="1"/>
          </p:cNvSpPr>
          <p:nvPr/>
        </p:nvSpPr>
        <p:spPr bwMode="auto">
          <a:xfrm>
            <a:off x="6568615" y="2543932"/>
            <a:ext cx="4320480"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3534006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Addressing Current Knowledge and Practice Gaps in the Community — Optimizing the Use of Oral Selective Estrogen Receptor Degraders for Metastatic Breast Cancer</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76976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Jhaveri,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p>
        </p:txBody>
      </p:sp>
    </p:spTree>
    <p:custDataLst>
      <p:tags r:id="rId1"/>
    </p:custDataLst>
    <p:extLst>
      <p:ext uri="{BB962C8B-B14F-4D97-AF65-F5344CB8AC3E}">
        <p14:creationId xmlns:p14="http://schemas.microsoft.com/office/powerpoint/2010/main" val="2706116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F1D9-6088-7253-D0A5-3F211E4F626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6FBF545-6FD3-F20B-4BAE-07444E546E40}"/>
              </a:ext>
            </a:extLst>
          </p:cNvPr>
          <p:cNvSpPr>
            <a:spLocks noGrp="1" noChangeArrowheads="1"/>
          </p:cNvSpPr>
          <p:nvPr>
            <p:ph type="title"/>
          </p:nvPr>
        </p:nvSpPr>
        <p:spPr>
          <a:xfrm>
            <a:off x="-26623" y="237657"/>
            <a:ext cx="12192000" cy="1143000"/>
          </a:xfrm>
        </p:spPr>
        <p:txBody>
          <a:bodyPr wrap="square" anchor="ctr">
            <a:noAutofit/>
          </a:bodyPr>
          <a:lstStyle/>
          <a:p>
            <a:r>
              <a:rPr lang="en-US" sz="3600" dirty="0"/>
              <a:t>Practical Perspectives: Experts Review </a:t>
            </a:r>
            <a:br>
              <a:rPr lang="en-US" sz="3600" dirty="0"/>
            </a:br>
            <a:r>
              <a:rPr lang="en-US" sz="3600" dirty="0"/>
              <a:t>Actual Cases of Patients with Biliary Tract Cancers</a:t>
            </a:r>
          </a:p>
        </p:txBody>
      </p:sp>
      <p:sp>
        <p:nvSpPr>
          <p:cNvPr id="12" name="Text Box 3">
            <a:extLst>
              <a:ext uri="{FF2B5EF4-FFF2-40B4-BE49-F238E27FC236}">
                <a16:creationId xmlns:a16="http://schemas.microsoft.com/office/drawing/2014/main" id="{25FA2759-EE55-58DC-2E48-BC8CE7F82938}"/>
              </a:ext>
            </a:extLst>
          </p:cNvPr>
          <p:cNvSpPr txBox="1">
            <a:spLocks noChangeArrowheads="1"/>
          </p:cNvSpPr>
          <p:nvPr/>
        </p:nvSpPr>
        <p:spPr bwMode="auto">
          <a:xfrm>
            <a:off x="0" y="5257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5DF7768-94B1-1090-FADD-970E472E4487}"/>
              </a:ext>
            </a:extLst>
          </p:cNvPr>
          <p:cNvSpPr txBox="1">
            <a:spLocks noChangeArrowheads="1"/>
          </p:cNvSpPr>
          <p:nvPr/>
        </p:nvSpPr>
        <p:spPr bwMode="auto">
          <a:xfrm>
            <a:off x="4647392" y="3502977"/>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0336048-E68D-54C1-768F-5347F204368E}"/>
              </a:ext>
            </a:extLst>
          </p:cNvPr>
          <p:cNvSpPr txBox="1">
            <a:spLocks noChangeArrowheads="1"/>
          </p:cNvSpPr>
          <p:nvPr/>
        </p:nvSpPr>
        <p:spPr bwMode="auto">
          <a:xfrm>
            <a:off x="0" y="2170728"/>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6,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62EA7F1-2361-EF8C-2E73-96AB1E9414FF}"/>
              </a:ext>
            </a:extLst>
          </p:cNvPr>
          <p:cNvSpPr txBox="1">
            <a:spLocks noChangeArrowheads="1"/>
          </p:cNvSpPr>
          <p:nvPr/>
        </p:nvSpPr>
        <p:spPr bwMode="auto">
          <a:xfrm>
            <a:off x="0" y="131640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1884EFB6-AAFA-D162-FD15-3E0E96D3C0B0}"/>
              </a:ext>
            </a:extLst>
          </p:cNvPr>
          <p:cNvSpPr txBox="1">
            <a:spLocks noChangeArrowheads="1"/>
          </p:cNvSpPr>
          <p:nvPr/>
        </p:nvSpPr>
        <p:spPr bwMode="auto">
          <a:xfrm>
            <a:off x="152400" y="405749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Haley Ellis,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James J Harding, MD</a:t>
            </a:r>
          </a:p>
        </p:txBody>
      </p:sp>
    </p:spTree>
    <p:custDataLst>
      <p:tags r:id="rId1"/>
    </p:custDataLst>
    <p:extLst>
      <p:ext uri="{BB962C8B-B14F-4D97-AF65-F5344CB8AC3E}">
        <p14:creationId xmlns:p14="http://schemas.microsoft.com/office/powerpoint/2010/main" val="309081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1" y="1556792"/>
            <a:ext cx="9220824" cy="4799013"/>
          </a:xfrm>
        </p:spPr>
        <p:txBody>
          <a:bodyPr/>
          <a:lstStyle/>
          <a:p>
            <a:pPr marL="98425" indent="0">
              <a:buNone/>
            </a:pPr>
            <a:r>
              <a:rPr lang="en-US" sz="2500" b="0" dirty="0">
                <a:solidFill>
                  <a:schemeClr val="tx1"/>
                </a:solidFill>
              </a:rPr>
              <a:t>This activity is supported by educational grants from Johnson &amp; Johnson and Sanofi.</a:t>
            </a:r>
          </a:p>
        </p:txBody>
      </p:sp>
    </p:spTree>
    <p:extLst>
      <p:ext uri="{BB962C8B-B14F-4D97-AF65-F5344CB8AC3E}">
        <p14:creationId xmlns:p14="http://schemas.microsoft.com/office/powerpoint/2010/main" val="2420664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C8AAD-418E-96B9-E9D0-27A1622F457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7691AFBE-BCA1-C801-32A9-084B1A15DAE2}"/>
              </a:ext>
            </a:extLst>
          </p:cNvPr>
          <p:cNvSpPr>
            <a:spLocks noGrp="1" noChangeArrowheads="1"/>
          </p:cNvSpPr>
          <p:nvPr>
            <p:ph type="title"/>
          </p:nvPr>
        </p:nvSpPr>
        <p:spPr>
          <a:xfrm>
            <a:off x="-26623" y="304800"/>
            <a:ext cx="12192000" cy="1143000"/>
          </a:xfrm>
        </p:spPr>
        <p:txBody>
          <a:bodyPr wrap="square" anchor="ctr">
            <a:noAutofit/>
          </a:bodyPr>
          <a:lstStyle/>
          <a:p>
            <a:r>
              <a:rPr lang="en-US" sz="3600" dirty="0"/>
              <a:t>Optimizing the Selection of First-Line Therapy </a:t>
            </a:r>
            <a:br>
              <a:rPr lang="en-US" sz="3600" dirty="0"/>
            </a:br>
            <a:r>
              <a:rPr lang="en-US" sz="3600" dirty="0"/>
              <a:t>for Patients with Multiple Myeloma</a:t>
            </a:r>
          </a:p>
        </p:txBody>
      </p:sp>
      <p:sp>
        <p:nvSpPr>
          <p:cNvPr id="12" name="Text Box 3">
            <a:extLst>
              <a:ext uri="{FF2B5EF4-FFF2-40B4-BE49-F238E27FC236}">
                <a16:creationId xmlns:a16="http://schemas.microsoft.com/office/drawing/2014/main" id="{2AC3D04A-B341-62C1-CB44-A40C51679CF6}"/>
              </a:ext>
            </a:extLst>
          </p:cNvPr>
          <p:cNvSpPr txBox="1">
            <a:spLocks noChangeArrowheads="1"/>
          </p:cNvSpPr>
          <p:nvPr/>
        </p:nvSpPr>
        <p:spPr bwMode="auto">
          <a:xfrm>
            <a:off x="0" y="560421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294C3C8F-CCEF-581F-5304-3FB5C7D0482F}"/>
              </a:ext>
            </a:extLst>
          </p:cNvPr>
          <p:cNvSpPr txBox="1">
            <a:spLocks noChangeArrowheads="1"/>
          </p:cNvSpPr>
          <p:nvPr/>
        </p:nvSpPr>
        <p:spPr bwMode="auto">
          <a:xfrm>
            <a:off x="4647392" y="372249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F8DE0010-AE94-34BF-21E5-CE349EA11FC7}"/>
              </a:ext>
            </a:extLst>
          </p:cNvPr>
          <p:cNvSpPr txBox="1">
            <a:spLocks noChangeArrowheads="1"/>
          </p:cNvSpPr>
          <p:nvPr/>
        </p:nvSpPr>
        <p:spPr bwMode="auto">
          <a:xfrm>
            <a:off x="0" y="23631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1, 2025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DFE3DE-F262-8B3B-B3F1-AC6C0281BAEC}"/>
              </a:ext>
            </a:extLst>
          </p:cNvPr>
          <p:cNvSpPr txBox="1">
            <a:spLocks noChangeArrowheads="1"/>
          </p:cNvSpPr>
          <p:nvPr/>
        </p:nvSpPr>
        <p:spPr bwMode="auto">
          <a:xfrm>
            <a:off x="0" y="13835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3F50F1B3-3F04-C64C-C5E6-CC7344D2C8B7}"/>
              </a:ext>
            </a:extLst>
          </p:cNvPr>
          <p:cNvSpPr txBox="1">
            <a:spLocks noChangeArrowheads="1"/>
          </p:cNvSpPr>
          <p:nvPr/>
        </p:nvSpPr>
        <p:spPr bwMode="auto">
          <a:xfrm>
            <a:off x="152400" y="4277012"/>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Xavier Leleu, MD, PhD</a:t>
            </a:r>
            <a:b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Peter Voorhees, MD</a:t>
            </a:r>
          </a:p>
        </p:txBody>
      </p:sp>
    </p:spTree>
    <p:custDataLst>
      <p:tags r:id="rId1"/>
    </p:custDataLst>
    <p:extLst>
      <p:ext uri="{BB962C8B-B14F-4D97-AF65-F5344CB8AC3E}">
        <p14:creationId xmlns:p14="http://schemas.microsoft.com/office/powerpoint/2010/main" val="207985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Prof Leleu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705686800"/>
              </p:ext>
            </p:extLst>
          </p:nvPr>
        </p:nvGraphicFramePr>
        <p:xfrm>
          <a:off x="1595500" y="2204864"/>
          <a:ext cx="8820980" cy="1537702"/>
        </p:xfrm>
        <a:graphic>
          <a:graphicData uri="http://schemas.openxmlformats.org/drawingml/2006/table">
            <a:tbl>
              <a:tblPr firstRow="1" bandRow="1">
                <a:tableStyleId>{F2DE63D5-997A-4646-A377-4702673A728D}</a:tableStyleId>
              </a:tblPr>
              <a:tblGrid>
                <a:gridCol w="8820980">
                  <a:extLst>
                    <a:ext uri="{9D8B030D-6E8A-4147-A177-3AD203B41FA5}">
                      <a16:colId xmlns:a16="http://schemas.microsoft.com/office/drawing/2014/main" val="20000"/>
                    </a:ext>
                  </a:extLst>
                </a:gridCol>
              </a:tblGrid>
              <a:tr h="1537702">
                <a:tc>
                  <a:txBody>
                    <a:bodyPr/>
                    <a:lstStyle/>
                    <a:p>
                      <a:pPr algn="ctr"/>
                      <a:r>
                        <a:rPr lang="en-US" sz="1800" b="0" dirty="0">
                          <a:solidFill>
                            <a:schemeClr val="tx1"/>
                          </a:solidFill>
                        </a:rPr>
                        <a:t>Please refer to our website at </a:t>
                      </a:r>
                      <a:br>
                        <a:rPr lang="en-US" sz="1800" b="0" dirty="0">
                          <a:solidFill>
                            <a:schemeClr val="tx1"/>
                          </a:solidFill>
                        </a:rPr>
                      </a:br>
                      <a:r>
                        <a:rPr lang="en-US" sz="1800" b="0" dirty="0">
                          <a:solidFill>
                            <a:schemeClr val="tx1"/>
                          </a:solidFill>
                        </a:rPr>
                        <a:t>https://</a:t>
                      </a:r>
                      <a:r>
                        <a:rPr lang="en-US" sz="1800" b="0" dirty="0" err="1">
                          <a:solidFill>
                            <a:schemeClr val="tx1"/>
                          </a:solidFill>
                        </a:rPr>
                        <a:t>www.researchtopractice.com</a:t>
                      </a:r>
                      <a:r>
                        <a:rPr lang="en-US" sz="1800" b="0" dirty="0">
                          <a:solidFill>
                            <a:schemeClr val="tx1"/>
                          </a:solidFill>
                        </a:rPr>
                        <a:t>/Webinars/First-</a:t>
                      </a:r>
                      <a:r>
                        <a:rPr lang="en-US" sz="1800" b="0" dirty="0" err="1">
                          <a:solidFill>
                            <a:schemeClr val="tx1"/>
                          </a:solidFill>
                        </a:rPr>
                        <a:t>LineTherapyMM</a:t>
                      </a:r>
                      <a:r>
                        <a:rPr lang="en-US" sz="1800" b="0" dirty="0">
                          <a:solidFill>
                            <a:schemeClr val="tx1"/>
                          </a:solidFill>
                        </a:rPr>
                        <a:t>/Jul1</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Voorhees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1790076451"/>
              </p:ext>
            </p:extLst>
          </p:nvPr>
        </p:nvGraphicFramePr>
        <p:xfrm>
          <a:off x="1595500" y="2132856"/>
          <a:ext cx="8820980" cy="1537702"/>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53770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Ascentage</a:t>
                      </a:r>
                      <a:r>
                        <a:rPr lang="en-US" sz="1800" b="0" dirty="0">
                          <a:solidFill>
                            <a:schemeClr val="tx1"/>
                          </a:solidFill>
                        </a:rPr>
                        <a:t> Pharma, AstraZeneca Pharmaceuticals LP, Bristol Myers Squibb, GSK, Johnson &amp; Johnson, Kite, A Gilead Company, Pfizer Inc,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018922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BeiGene</a:t>
            </a:r>
            <a:r>
              <a:rPr lang="en-US" sz="1850" b="0" dirty="0">
                <a:solidFill>
                  <a:schemeClr val="tx1"/>
                </a:solidFill>
                <a:latin typeface="Calibri" panose="020F0502020204030204" pitchFamily="34" charset="0"/>
              </a:rPr>
              <a:t> Ltd,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076808" cy="1323951"/>
          </a:xfrm>
        </p:spPr>
        <p:txBody>
          <a:bodyPr/>
          <a:lstStyle/>
          <a:p>
            <a:pPr marL="98425" indent="0">
              <a:buNone/>
            </a:pPr>
            <a:r>
              <a:rPr lang="en-US" sz="2500" b="0" dirty="0">
                <a:solidFill>
                  <a:schemeClr val="tx1"/>
                </a:solidFill>
              </a:rPr>
              <a:t>This activity is supported by educational grants from Johnson &amp; Johnson and Sanofi.</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Selection of First-Line Therapy and Maintenance Treatment for Patients with Multiple Myeloma</a:t>
            </a:r>
            <a:endParaRPr lang="en-US" sz="2800" dirty="0">
              <a:solidFill>
                <a:srgbClr val="0432FF"/>
              </a:solidFill>
            </a:endParaRPr>
          </a:p>
        </p:txBody>
      </p:sp>
      <p:sp>
        <p:nvSpPr>
          <p:cNvPr id="6" name="Content Placeholder 5"/>
          <p:cNvSpPr>
            <a:spLocks noGrp="1"/>
          </p:cNvSpPr>
          <p:nvPr>
            <p:ph idx="1"/>
          </p:nvPr>
        </p:nvSpPr>
        <p:spPr>
          <a:xfrm>
            <a:off x="983432" y="1700808"/>
            <a:ext cx="10225136" cy="4727456"/>
          </a:xfrm>
        </p:spPr>
        <p:txBody>
          <a:bodyPr/>
          <a:lstStyle/>
          <a:p>
            <a:pPr marL="98425" indent="0">
              <a:lnSpc>
                <a:spcPct val="100000"/>
              </a:lnSpc>
              <a:spcBef>
                <a:spcPts val="1800"/>
              </a:spcBef>
              <a:spcAft>
                <a:spcPts val="0"/>
              </a:spcAft>
              <a:buNone/>
            </a:pPr>
            <a:r>
              <a:rPr lang="en-US" sz="2800" dirty="0">
                <a:solidFill>
                  <a:schemeClr val="accent2"/>
                </a:solidFill>
              </a:rPr>
              <a:t>Introduction: </a:t>
            </a:r>
            <a:r>
              <a:rPr lang="en-US" sz="2800" dirty="0">
                <a:solidFill>
                  <a:schemeClr val="tx2"/>
                </a:solidFill>
              </a:rPr>
              <a:t>Myeloma Time Capsule </a:t>
            </a:r>
          </a:p>
          <a:p>
            <a:pPr marL="98425" indent="0">
              <a:lnSpc>
                <a:spcPct val="100000"/>
              </a:lnSpc>
              <a:spcBef>
                <a:spcPts val="1800"/>
              </a:spcBef>
              <a:spcAft>
                <a:spcPts val="0"/>
              </a:spcAft>
              <a:buNone/>
            </a:pPr>
            <a:r>
              <a:rPr lang="en-US" sz="2800" dirty="0">
                <a:solidFill>
                  <a:schemeClr val="accent2"/>
                </a:solidFill>
              </a:rPr>
              <a:t>Module 1: </a:t>
            </a:r>
            <a:r>
              <a:rPr lang="en-US" sz="2800" dirty="0">
                <a:solidFill>
                  <a:schemeClr val="tx1"/>
                </a:solidFill>
              </a:rPr>
              <a:t>Smoldering Myeloma</a:t>
            </a:r>
          </a:p>
          <a:p>
            <a:pPr marL="98425" indent="0">
              <a:lnSpc>
                <a:spcPct val="100000"/>
              </a:lnSpc>
              <a:spcBef>
                <a:spcPts val="1800"/>
              </a:spcBef>
              <a:spcAft>
                <a:spcPts val="0"/>
              </a:spcAft>
              <a:buNone/>
            </a:pPr>
            <a:r>
              <a:rPr lang="en-US" sz="2800" dirty="0">
                <a:solidFill>
                  <a:schemeClr val="accent2"/>
                </a:solidFill>
              </a:rPr>
              <a:t>Module 2: </a:t>
            </a:r>
            <a:r>
              <a:rPr lang="en-US" sz="2800" dirty="0">
                <a:solidFill>
                  <a:schemeClr val="tx1"/>
                </a:solidFill>
              </a:rPr>
              <a:t>Autologous Stem Cell Transplant (ASCT) Eligible</a:t>
            </a:r>
          </a:p>
          <a:p>
            <a:pPr marL="98425" indent="0">
              <a:lnSpc>
                <a:spcPct val="100000"/>
              </a:lnSpc>
              <a:spcBef>
                <a:spcPts val="1800"/>
              </a:spcBef>
              <a:spcAft>
                <a:spcPts val="0"/>
              </a:spcAft>
              <a:buNone/>
            </a:pPr>
            <a:r>
              <a:rPr lang="en-US" sz="2800" dirty="0">
                <a:solidFill>
                  <a:schemeClr val="accent2"/>
                </a:solidFill>
              </a:rPr>
              <a:t>Module 3: </a:t>
            </a:r>
            <a:r>
              <a:rPr lang="en-US" sz="2800" dirty="0">
                <a:solidFill>
                  <a:schemeClr val="tx1"/>
                </a:solidFill>
              </a:rPr>
              <a:t>ASCT Ineligible </a:t>
            </a:r>
          </a:p>
          <a:p>
            <a:pPr marL="98425" indent="0">
              <a:lnSpc>
                <a:spcPct val="100000"/>
              </a:lnSpc>
              <a:spcBef>
                <a:spcPts val="1800"/>
              </a:spcBef>
              <a:spcAft>
                <a:spcPts val="0"/>
              </a:spcAft>
              <a:buNone/>
            </a:pPr>
            <a:r>
              <a:rPr lang="en-US" sz="2800" dirty="0">
                <a:solidFill>
                  <a:schemeClr val="accent2"/>
                </a:solidFill>
              </a:rPr>
              <a:t>Module 4: </a:t>
            </a:r>
            <a:r>
              <a:rPr lang="en-US" sz="2800" dirty="0">
                <a:solidFill>
                  <a:schemeClr val="tx1"/>
                </a:solidFill>
              </a:rPr>
              <a:t>Subcutaneous Anti-CD38 Antibodies</a:t>
            </a:r>
          </a:p>
          <a:p>
            <a:pPr marL="98425" indent="0">
              <a:lnSpc>
                <a:spcPct val="100000"/>
              </a:lnSpc>
              <a:spcBef>
                <a:spcPts val="1800"/>
              </a:spcBef>
              <a:spcAft>
                <a:spcPts val="0"/>
              </a:spcAft>
              <a:buNone/>
            </a:pPr>
            <a:r>
              <a:rPr lang="en-US" sz="2800" dirty="0">
                <a:solidFill>
                  <a:schemeClr val="accent2"/>
                </a:solidFill>
              </a:rPr>
              <a:t>Module 5:</a:t>
            </a:r>
            <a:r>
              <a:rPr lang="en-US" sz="2800" dirty="0">
                <a:solidFill>
                  <a:schemeClr val="tx1"/>
                </a:solidFill>
              </a:rPr>
              <a:t> Special Considerations</a:t>
            </a:r>
          </a:p>
          <a:p>
            <a:pPr marL="98425" indent="0">
              <a:lnSpc>
                <a:spcPct val="100000"/>
              </a:lnSpc>
              <a:spcBef>
                <a:spcPts val="18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BAAB0-6EC2-1F40-AC32-0717ED33770D}"/>
              </a:ext>
            </a:extLst>
          </p:cNvPr>
          <p:cNvSpPr>
            <a:spLocks noGrp="1"/>
          </p:cNvSpPr>
          <p:nvPr>
            <p:ph type="title" idx="4294967295"/>
          </p:nvPr>
        </p:nvSpPr>
        <p:spPr>
          <a:xfrm>
            <a:off x="0" y="0"/>
            <a:ext cx="12192000" cy="1371600"/>
          </a:xfrm>
        </p:spPr>
        <p:txBody>
          <a:bodyPr/>
          <a:lstStyle/>
          <a:p>
            <a:r>
              <a:rPr lang="en-US" dirty="0"/>
              <a:t>Clinical Investigator Survey Participants</a:t>
            </a:r>
          </a:p>
        </p:txBody>
      </p:sp>
      <p:sp>
        <p:nvSpPr>
          <p:cNvPr id="4" name="Content Placeholder 3">
            <a:extLst>
              <a:ext uri="{FF2B5EF4-FFF2-40B4-BE49-F238E27FC236}">
                <a16:creationId xmlns:a16="http://schemas.microsoft.com/office/drawing/2014/main" id="{29BACC96-BE75-FF44-9353-991D749D1D6A}"/>
              </a:ext>
            </a:extLst>
          </p:cNvPr>
          <p:cNvSpPr>
            <a:spLocks noGrp="1"/>
          </p:cNvSpPr>
          <p:nvPr>
            <p:ph idx="4294967295"/>
          </p:nvPr>
        </p:nvSpPr>
        <p:spPr>
          <a:xfrm>
            <a:off x="1370013" y="1416050"/>
            <a:ext cx="10821987" cy="3689350"/>
          </a:xfrm>
        </p:spPr>
        <p:txBody>
          <a:bodyPr numCol="2"/>
          <a:lstStyle/>
          <a:p>
            <a:pPr marL="98425" indent="0">
              <a:lnSpc>
                <a:spcPts val="2600"/>
              </a:lnSpc>
              <a:spcBef>
                <a:spcPts val="1000"/>
              </a:spcBef>
              <a:spcAft>
                <a:spcPts val="200"/>
              </a:spcAft>
              <a:buNone/>
            </a:pPr>
            <a:r>
              <a:rPr lang="en-US" sz="2400" b="0" dirty="0"/>
              <a:t>Larry D Anderson Jr, MD, PhD</a:t>
            </a:r>
          </a:p>
          <a:p>
            <a:pPr marL="98425" indent="0">
              <a:lnSpc>
                <a:spcPts val="2600"/>
              </a:lnSpc>
              <a:spcBef>
                <a:spcPts val="1000"/>
              </a:spcBef>
              <a:spcAft>
                <a:spcPts val="200"/>
              </a:spcAft>
              <a:buNone/>
            </a:pPr>
            <a:r>
              <a:rPr lang="en-US" sz="2400" b="0" dirty="0"/>
              <a:t>Jesús G Berdeja, MD</a:t>
            </a:r>
          </a:p>
          <a:p>
            <a:pPr marL="98425" indent="0">
              <a:lnSpc>
                <a:spcPts val="2600"/>
              </a:lnSpc>
              <a:spcBef>
                <a:spcPts val="1000"/>
              </a:spcBef>
              <a:spcAft>
                <a:spcPts val="200"/>
              </a:spcAft>
              <a:buNone/>
            </a:pPr>
            <a:r>
              <a:rPr lang="en-US" sz="2400" b="0" dirty="0"/>
              <a:t>Natalie S Callander, MD </a:t>
            </a:r>
          </a:p>
          <a:p>
            <a:pPr marL="98425" indent="0">
              <a:lnSpc>
                <a:spcPts val="2600"/>
              </a:lnSpc>
              <a:spcBef>
                <a:spcPts val="1000"/>
              </a:spcBef>
              <a:spcAft>
                <a:spcPts val="200"/>
              </a:spcAft>
              <a:buNone/>
            </a:pPr>
            <a:r>
              <a:rPr lang="en-US" sz="2400" b="0" dirty="0"/>
              <a:t>Rafael Fonseca, MD</a:t>
            </a:r>
          </a:p>
          <a:p>
            <a:pPr marL="98425" indent="0">
              <a:lnSpc>
                <a:spcPts val="2600"/>
              </a:lnSpc>
              <a:spcBef>
                <a:spcPts val="1000"/>
              </a:spcBef>
              <a:spcAft>
                <a:spcPts val="200"/>
              </a:spcAft>
              <a:buNone/>
            </a:pPr>
            <a:r>
              <a:rPr lang="en-US" sz="2400" b="0" dirty="0"/>
              <a:t>Morie A Gertz, MD, MACP</a:t>
            </a:r>
          </a:p>
          <a:p>
            <a:pPr marL="98425" indent="0">
              <a:lnSpc>
                <a:spcPts val="2600"/>
              </a:lnSpc>
              <a:spcBef>
                <a:spcPts val="1000"/>
              </a:spcBef>
              <a:spcAft>
                <a:spcPts val="200"/>
              </a:spcAft>
              <a:buNone/>
            </a:pPr>
            <a:r>
              <a:rPr lang="en-US" sz="2400" b="0" dirty="0"/>
              <a:t>Carol Ann Huff, MD</a:t>
            </a:r>
          </a:p>
          <a:p>
            <a:pPr marL="98425" indent="0">
              <a:lnSpc>
                <a:spcPts val="2600"/>
              </a:lnSpc>
              <a:spcBef>
                <a:spcPts val="1000"/>
              </a:spcBef>
              <a:spcAft>
                <a:spcPts val="200"/>
              </a:spcAft>
              <a:buNone/>
            </a:pPr>
            <a:r>
              <a:rPr lang="en-US" sz="2400" b="0" dirty="0"/>
              <a:t>Amrita Krishnan, MD</a:t>
            </a:r>
          </a:p>
          <a:p>
            <a:pPr marL="98425" indent="0">
              <a:lnSpc>
                <a:spcPts val="2600"/>
              </a:lnSpc>
              <a:spcBef>
                <a:spcPts val="1000"/>
              </a:spcBef>
              <a:spcAft>
                <a:spcPts val="200"/>
              </a:spcAft>
              <a:buNone/>
            </a:pPr>
            <a:r>
              <a:rPr lang="en-US" sz="2400" b="0" dirty="0"/>
              <a:t>Shaji K Kumar, MD</a:t>
            </a:r>
          </a:p>
          <a:p>
            <a:pPr marL="98425" indent="0">
              <a:lnSpc>
                <a:spcPts val="2600"/>
              </a:lnSpc>
              <a:spcBef>
                <a:spcPts val="1000"/>
              </a:spcBef>
              <a:spcAft>
                <a:spcPts val="200"/>
              </a:spcAft>
              <a:buNone/>
            </a:pPr>
            <a:r>
              <a:rPr lang="en-US" sz="2400" b="0" dirty="0"/>
              <a:t>C Ola Landgren, MD, PhD</a:t>
            </a:r>
          </a:p>
          <a:p>
            <a:pPr marL="98425" indent="0">
              <a:lnSpc>
                <a:spcPts val="2600"/>
              </a:lnSpc>
              <a:spcBef>
                <a:spcPts val="1000"/>
              </a:spcBef>
              <a:spcAft>
                <a:spcPts val="200"/>
              </a:spcAft>
              <a:buNone/>
            </a:pPr>
            <a:r>
              <a:rPr lang="en-US" sz="2400" b="0" dirty="0"/>
              <a:t>Hans Lee, MD</a:t>
            </a:r>
          </a:p>
          <a:p>
            <a:pPr marL="98425" indent="0">
              <a:lnSpc>
                <a:spcPts val="2600"/>
              </a:lnSpc>
              <a:spcBef>
                <a:spcPts val="1000"/>
              </a:spcBef>
              <a:spcAft>
                <a:spcPts val="200"/>
              </a:spcAft>
              <a:buNone/>
            </a:pPr>
            <a:r>
              <a:rPr lang="en-US" sz="2400" b="0" dirty="0"/>
              <a:t>Xavier Leleu, MD, PhD</a:t>
            </a:r>
          </a:p>
          <a:p>
            <a:pPr marL="98425" indent="0">
              <a:lnSpc>
                <a:spcPts val="2600"/>
              </a:lnSpc>
              <a:spcBef>
                <a:spcPts val="1000"/>
              </a:spcBef>
              <a:spcAft>
                <a:spcPts val="200"/>
              </a:spcAft>
              <a:buNone/>
            </a:pPr>
            <a:r>
              <a:rPr lang="en-US" sz="2400" b="0" dirty="0"/>
              <a:t>Thomas Martin, MD</a:t>
            </a:r>
          </a:p>
          <a:p>
            <a:pPr marL="98425" indent="0">
              <a:lnSpc>
                <a:spcPts val="2600"/>
              </a:lnSpc>
              <a:spcBef>
                <a:spcPts val="1000"/>
              </a:spcBef>
              <a:spcAft>
                <a:spcPts val="200"/>
              </a:spcAft>
              <a:buNone/>
            </a:pPr>
            <a:r>
              <a:rPr lang="en-US" sz="2400" b="0" dirty="0"/>
              <a:t>María-Victoria Mateos, MD, PhD </a:t>
            </a:r>
          </a:p>
          <a:p>
            <a:pPr marL="98425" indent="0">
              <a:lnSpc>
                <a:spcPts val="2600"/>
              </a:lnSpc>
              <a:spcBef>
                <a:spcPts val="1000"/>
              </a:spcBef>
              <a:spcAft>
                <a:spcPts val="200"/>
              </a:spcAft>
              <a:buNone/>
            </a:pPr>
            <a:r>
              <a:rPr lang="en-US" sz="2400" b="0" dirty="0"/>
              <a:t>Joseph Mikhael, MD, MEd</a:t>
            </a:r>
          </a:p>
          <a:p>
            <a:pPr marL="98425" indent="0">
              <a:lnSpc>
                <a:spcPts val="2600"/>
              </a:lnSpc>
              <a:spcBef>
                <a:spcPts val="1000"/>
              </a:spcBef>
              <a:spcAft>
                <a:spcPts val="200"/>
              </a:spcAft>
              <a:buNone/>
            </a:pPr>
            <a:r>
              <a:rPr lang="en-US" sz="2400" b="0" dirty="0"/>
              <a:t>Professor Philippe Moreau, MD</a:t>
            </a:r>
          </a:p>
          <a:p>
            <a:pPr marL="98425" indent="0">
              <a:lnSpc>
                <a:spcPts val="2600"/>
              </a:lnSpc>
              <a:spcBef>
                <a:spcPts val="1000"/>
              </a:spcBef>
              <a:spcAft>
                <a:spcPts val="200"/>
              </a:spcAft>
              <a:buNone/>
            </a:pPr>
            <a:r>
              <a:rPr lang="en-US" sz="2400" b="0" dirty="0"/>
              <a:t>Ajay K </a:t>
            </a:r>
            <a:r>
              <a:rPr lang="en-US" sz="2400" b="0" dirty="0" err="1"/>
              <a:t>Nooka</a:t>
            </a:r>
            <a:r>
              <a:rPr lang="en-US" sz="2400" b="0" dirty="0"/>
              <a:t>, MD, MPH </a:t>
            </a:r>
          </a:p>
          <a:p>
            <a:pPr marL="98425" indent="0">
              <a:lnSpc>
                <a:spcPts val="2600"/>
              </a:lnSpc>
              <a:spcBef>
                <a:spcPts val="1000"/>
              </a:spcBef>
              <a:spcAft>
                <a:spcPts val="200"/>
              </a:spcAft>
              <a:buNone/>
            </a:pPr>
            <a:r>
              <a:rPr lang="en-US" sz="2400" b="0" dirty="0"/>
              <a:t>S Vincent Rajkumar, MD</a:t>
            </a:r>
          </a:p>
          <a:p>
            <a:pPr marL="98425" indent="0">
              <a:lnSpc>
                <a:spcPts val="2600"/>
              </a:lnSpc>
              <a:spcBef>
                <a:spcPts val="1000"/>
              </a:spcBef>
              <a:spcAft>
                <a:spcPts val="200"/>
              </a:spcAft>
              <a:buNone/>
            </a:pPr>
            <a:r>
              <a:rPr lang="en-US" sz="2400" b="0" dirty="0"/>
              <a:t>Alexander K Stewart, MD</a:t>
            </a:r>
          </a:p>
          <a:p>
            <a:pPr marL="98425" indent="0">
              <a:lnSpc>
                <a:spcPts val="2600"/>
              </a:lnSpc>
              <a:spcBef>
                <a:spcPts val="1000"/>
              </a:spcBef>
              <a:spcAft>
                <a:spcPts val="200"/>
              </a:spcAft>
              <a:buNone/>
            </a:pPr>
            <a:r>
              <a:rPr lang="en-US" sz="2400" b="0" dirty="0"/>
              <a:t>Sascha A Tuchman, MD, MHS</a:t>
            </a:r>
          </a:p>
          <a:p>
            <a:pPr marL="98425" indent="0">
              <a:lnSpc>
                <a:spcPts val="2600"/>
              </a:lnSpc>
              <a:spcBef>
                <a:spcPts val="1000"/>
              </a:spcBef>
              <a:spcAft>
                <a:spcPts val="200"/>
              </a:spcAft>
              <a:buNone/>
            </a:pPr>
            <a:r>
              <a:rPr lang="en-US" sz="2400" b="0" dirty="0"/>
              <a:t>Peter Voorhees, MD</a:t>
            </a:r>
          </a:p>
        </p:txBody>
      </p:sp>
    </p:spTree>
    <p:extLst>
      <p:ext uri="{BB962C8B-B14F-4D97-AF65-F5344CB8AC3E}">
        <p14:creationId xmlns:p14="http://schemas.microsoft.com/office/powerpoint/2010/main" val="4068563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0F0D-A49C-231C-8349-E3998415CE16}"/>
              </a:ext>
            </a:extLst>
          </p:cNvPr>
          <p:cNvSpPr>
            <a:spLocks noGrp="1"/>
          </p:cNvSpPr>
          <p:nvPr>
            <p:ph type="ctrTitle"/>
          </p:nvPr>
        </p:nvSpPr>
        <p:spPr>
          <a:xfrm>
            <a:off x="1524000" y="592941"/>
            <a:ext cx="9144000" cy="2387600"/>
          </a:xfrm>
        </p:spPr>
        <p:txBody>
          <a:bodyPr>
            <a:normAutofit/>
          </a:bodyPr>
          <a:lstStyle/>
          <a:p>
            <a:r>
              <a:rPr lang="en-US" sz="4400" dirty="0"/>
              <a:t>First Line Therapy for Multiple Myeloma</a:t>
            </a:r>
          </a:p>
        </p:txBody>
      </p:sp>
      <p:sp>
        <p:nvSpPr>
          <p:cNvPr id="3" name="Subtitle 2">
            <a:extLst>
              <a:ext uri="{FF2B5EF4-FFF2-40B4-BE49-F238E27FC236}">
                <a16:creationId xmlns:a16="http://schemas.microsoft.com/office/drawing/2014/main" id="{06F136C3-8ABC-60BE-FCD2-A39CE596AC4B}"/>
              </a:ext>
            </a:extLst>
          </p:cNvPr>
          <p:cNvSpPr>
            <a:spLocks noGrp="1"/>
          </p:cNvSpPr>
          <p:nvPr>
            <p:ph type="subTitle" idx="1"/>
          </p:nvPr>
        </p:nvSpPr>
        <p:spPr>
          <a:xfrm>
            <a:off x="1524000" y="3646105"/>
            <a:ext cx="9144000" cy="2027581"/>
          </a:xfrm>
        </p:spPr>
        <p:txBody>
          <a:bodyPr>
            <a:noAutofit/>
          </a:bodyPr>
          <a:lstStyle/>
          <a:p>
            <a:r>
              <a:rPr lang="en-US" sz="2200" b="1" dirty="0"/>
              <a:t>Peter Voorhees, M.D.</a:t>
            </a:r>
          </a:p>
          <a:p>
            <a:r>
              <a:rPr lang="en-US" sz="2200" dirty="0"/>
              <a:t>Professor of Medicine, Wake Forest University School of Medicine</a:t>
            </a:r>
          </a:p>
          <a:p>
            <a:r>
              <a:rPr lang="en-US" sz="2200" dirty="0"/>
              <a:t>Chief, Plasma Cell Disorders Division,</a:t>
            </a:r>
            <a:br>
              <a:rPr lang="en-US" sz="2200" dirty="0"/>
            </a:br>
            <a:r>
              <a:rPr lang="en-US" sz="2200" dirty="0"/>
              <a:t> Atrium Health / Levine Cancer Institute</a:t>
            </a:r>
          </a:p>
          <a:p>
            <a:r>
              <a:rPr lang="en-US" sz="2200" dirty="0"/>
              <a:t>Associate Director of Clinical Research, </a:t>
            </a:r>
            <a:br>
              <a:rPr lang="en-US" sz="2200" dirty="0"/>
            </a:br>
            <a:r>
              <a:rPr lang="en-US" sz="2200" dirty="0"/>
              <a:t>Atrium Health Wake Forest Baptist Comprehensive Cancer Center</a:t>
            </a:r>
          </a:p>
          <a:p>
            <a:endParaRPr lang="en-US" sz="2200" dirty="0"/>
          </a:p>
        </p:txBody>
      </p:sp>
    </p:spTree>
    <p:extLst>
      <p:ext uri="{BB962C8B-B14F-4D97-AF65-F5344CB8AC3E}">
        <p14:creationId xmlns:p14="http://schemas.microsoft.com/office/powerpoint/2010/main" val="48744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F978-7BCC-BD21-70C0-E246C2409B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C568F2B-B796-2F25-5FCD-A8C4EC710275}"/>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367B3F7C-4F5A-634F-1D80-5970A51109F2}"/>
              </a:ext>
            </a:extLst>
          </p:cNvPr>
          <p:cNvSpPr txBox="1"/>
          <p:nvPr/>
        </p:nvSpPr>
        <p:spPr>
          <a:xfrm>
            <a:off x="551384" y="764704"/>
            <a:ext cx="11161240" cy="5139869"/>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Peter Voorhees, MD</a:t>
            </a:r>
          </a:p>
          <a:p>
            <a:pPr marL="285750" lvl="0" indent="-285750" defTabSz="914400" fontAlgn="auto">
              <a:spcBef>
                <a:spcPts val="0"/>
              </a:spcBef>
              <a:spcAft>
                <a:spcPts val="0"/>
              </a:spcAft>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Dimopoulos MA et al. Phase 3 randomized study of </a:t>
            </a:r>
            <a:r>
              <a:rPr kumimoji="0" lang="en-US" sz="1800" b="1" i="0" u="none" strike="noStrike" kern="1200" cap="none" spc="0" normalizeH="0" baseline="0" noProof="0" dirty="0">
                <a:ln>
                  <a:noFill/>
                </a:ln>
                <a:solidFill>
                  <a:srgbClr val="000000"/>
                </a:solidFill>
                <a:effectLst/>
                <a:uLnTx/>
                <a:uFillTx/>
                <a:latin typeface="Calibri"/>
                <a:ea typeface="+mn-ea"/>
                <a:cs typeface="+mn-cs"/>
              </a:rPr>
              <a:t>daratumumab monotherapy versus active monitoring </a:t>
            </a:r>
            <a:r>
              <a:rPr kumimoji="0" lang="en-US" sz="1800" b="0" i="0" u="none" strike="noStrike" kern="1200" cap="none" spc="0" normalizeH="0" baseline="0" noProof="0" dirty="0">
                <a:ln>
                  <a:noFill/>
                </a:ln>
                <a:solidFill>
                  <a:srgbClr val="000000"/>
                </a:solidFill>
                <a:effectLst/>
                <a:uLnTx/>
                <a:uFillTx/>
                <a:latin typeface="Calibri"/>
                <a:ea typeface="+mn-ea"/>
                <a:cs typeface="+mn-cs"/>
              </a:rPr>
              <a:t>in patients with high-risk smoldering multiple myeloma: Primary results of the </a:t>
            </a:r>
            <a:r>
              <a:rPr lang="en-US" sz="1800" dirty="0">
                <a:solidFill>
                  <a:srgbClr val="000000"/>
                </a:solidFill>
                <a:latin typeface="Calibri"/>
                <a:ea typeface="+mn-ea"/>
                <a:cs typeface="+mn-cs"/>
              </a:rPr>
              <a:t>AQUILA </a:t>
            </a:r>
            <a:r>
              <a:rPr kumimoji="0" lang="en-US" sz="1800" b="1" i="0" u="none" strike="noStrike" kern="1200" cap="none" spc="0" normalizeH="0" baseline="0" noProof="0" dirty="0">
                <a:ln>
                  <a:noFill/>
                </a:ln>
                <a:solidFill>
                  <a:srgbClr val="000000"/>
                </a:solidFill>
                <a:effectLst/>
                <a:uLnTx/>
                <a:uFillTx/>
                <a:latin typeface="Calibri"/>
                <a:ea typeface="+mn-ea"/>
                <a:cs typeface="+mn-cs"/>
              </a:rPr>
              <a:t>study. </a:t>
            </a:r>
            <a:r>
              <a:rPr kumimoji="0" lang="en-US" sz="1800" b="0" i="0" u="none" strike="noStrike" kern="1200" cap="none" spc="0" normalizeH="0" baseline="0" noProof="0" dirty="0">
                <a:ln>
                  <a:noFill/>
                </a:ln>
                <a:solidFill>
                  <a:srgbClr val="000000"/>
                </a:solidFill>
                <a:effectLst/>
                <a:uLnTx/>
                <a:uFillTx/>
                <a:latin typeface="Calibri"/>
                <a:ea typeface="+mn-ea"/>
                <a:cs typeface="+mn-cs"/>
              </a:rPr>
              <a:t>ASH 2024;Abstract 773.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Dimopoulos et al. </a:t>
            </a:r>
            <a:r>
              <a:rPr kumimoji="0" lang="en-US" sz="1800" b="1" i="0" u="none" strike="noStrike" kern="1200" cap="none" spc="0" normalizeH="0" baseline="0" noProof="0" dirty="0">
                <a:ln>
                  <a:noFill/>
                </a:ln>
                <a:solidFill>
                  <a:srgbClr val="000000"/>
                </a:solidFill>
                <a:effectLst/>
                <a:uLnTx/>
                <a:uFillTx/>
                <a:latin typeface="Calibri"/>
                <a:ea typeface="+mn-ea"/>
                <a:cs typeface="+mn-cs"/>
              </a:rPr>
              <a:t>Daratumumab or active monitoring </a:t>
            </a:r>
            <a:r>
              <a:rPr kumimoji="0" lang="en-US" sz="1800" b="0" i="0" u="none" strike="noStrike" kern="1200" cap="none" spc="0" normalizeH="0" baseline="0" noProof="0" dirty="0">
                <a:ln>
                  <a:noFill/>
                </a:ln>
                <a:solidFill>
                  <a:srgbClr val="000000"/>
                </a:solidFill>
                <a:effectLst/>
                <a:uLnTx/>
                <a:uFillTx/>
                <a:latin typeface="Calibri"/>
                <a:ea typeface="+mn-ea"/>
                <a:cs typeface="+mn-cs"/>
              </a:rPr>
              <a:t>for high-risk smoldering multiple myeloma. </a:t>
            </a:r>
            <a:r>
              <a:rPr kumimoji="0" lang="en-US" sz="1800" b="0" i="1" u="none" strike="noStrike" kern="1200" cap="none" spc="0" normalizeH="0" baseline="0" noProof="0" dirty="0">
                <a:ln>
                  <a:noFill/>
                </a:ln>
                <a:solidFill>
                  <a:srgbClr val="000000"/>
                </a:solidFill>
                <a:effectLst/>
                <a:uLnTx/>
                <a:uFillTx/>
                <a:latin typeface="Calibri"/>
                <a:ea typeface="+mn-ea"/>
                <a:cs typeface="+mn-cs"/>
              </a:rPr>
              <a:t>N Engl J Med </a:t>
            </a:r>
            <a:r>
              <a:rPr kumimoji="0" lang="en-US" sz="1800" b="0" i="0" u="none" strike="noStrike" kern="1200" cap="none" spc="0" normalizeH="0" baseline="0" noProof="0" dirty="0">
                <a:ln>
                  <a:noFill/>
                </a:ln>
                <a:solidFill>
                  <a:srgbClr val="000000"/>
                </a:solidFill>
                <a:effectLst/>
                <a:uLnTx/>
                <a:uFillTx/>
                <a:latin typeface="Calibri"/>
                <a:ea typeface="+mn-ea"/>
                <a:cs typeface="+mn-cs"/>
              </a:rPr>
              <a:t>2024;392(18):1777-88.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Voorhees PM et al. Addition of </a:t>
            </a:r>
            <a:r>
              <a:rPr kumimoji="0" lang="en-GB" sz="1800" b="1" i="0" u="none" strike="noStrike" kern="1200" cap="none" spc="0" normalizeH="0" baseline="0" noProof="0" dirty="0">
                <a:ln>
                  <a:noFill/>
                </a:ln>
                <a:solidFill>
                  <a:srgbClr val="000000"/>
                </a:solidFill>
                <a:effectLst/>
                <a:uLnTx/>
                <a:uFillTx/>
                <a:latin typeface="Calibri"/>
                <a:ea typeface="+mn-ea"/>
                <a:cs typeface="+mn-cs"/>
              </a:rPr>
              <a:t>daratumumab to lenalidomide, bortezomib, and dexamethasone </a:t>
            </a:r>
            <a:r>
              <a:rPr kumimoji="0" lang="en-GB" sz="1800" b="0" i="0" u="none" strike="noStrike" kern="1200" cap="none" spc="0" normalizeH="0" baseline="0" noProof="0" dirty="0">
                <a:ln>
                  <a:noFill/>
                </a:ln>
                <a:solidFill>
                  <a:srgbClr val="000000"/>
                </a:solidFill>
                <a:effectLst/>
                <a:uLnTx/>
                <a:uFillTx/>
                <a:latin typeface="Calibri"/>
                <a:ea typeface="+mn-ea"/>
                <a:cs typeface="+mn-cs"/>
              </a:rPr>
              <a:t>for transplantation-eligible patients with newly diagnosed multiple myeloma (GRIFFIN): Final analysis of an open-label, </a:t>
            </a:r>
            <a:r>
              <a:rPr kumimoji="0" lang="en-GB" sz="1800" b="1" i="0" u="none" strike="noStrike" kern="1200" cap="none" spc="0" normalizeH="0" baseline="0" noProof="0" dirty="0">
                <a:ln>
                  <a:noFill/>
                </a:ln>
                <a:solidFill>
                  <a:srgbClr val="000000"/>
                </a:solidFill>
                <a:effectLst/>
                <a:uLnTx/>
                <a:uFillTx/>
                <a:latin typeface="Calibri"/>
                <a:ea typeface="+mn-ea"/>
                <a:cs typeface="+mn-cs"/>
              </a:rPr>
              <a:t>randomised, phase 2 trial</a:t>
            </a:r>
            <a:r>
              <a:rPr kumimoji="0" lang="en-GB" sz="1800" b="0" i="0" u="none" strike="noStrike" kern="1200" cap="none" spc="0" normalizeH="0" baseline="0" noProof="0" dirty="0">
                <a:ln>
                  <a:noFill/>
                </a:ln>
                <a:solidFill>
                  <a:srgbClr val="000000"/>
                </a:solidFill>
                <a:effectLst/>
                <a:uLnTx/>
                <a:uFillTx/>
                <a:latin typeface="Calibri"/>
                <a:ea typeface="+mn-ea"/>
                <a:cs typeface="+mn-cs"/>
              </a:rPr>
              <a:t>. </a:t>
            </a:r>
            <a:r>
              <a:rPr kumimoji="0" lang="en-GB" sz="1800" b="0" i="1" u="none" strike="noStrike" kern="1200" cap="none" spc="0" normalizeH="0" baseline="0" noProof="0" dirty="0">
                <a:ln>
                  <a:noFill/>
                </a:ln>
                <a:solidFill>
                  <a:srgbClr val="000000"/>
                </a:solidFill>
                <a:effectLst/>
                <a:uLnTx/>
                <a:uFillTx/>
                <a:latin typeface="Calibri"/>
                <a:ea typeface="+mn-ea"/>
                <a:cs typeface="+mn-cs"/>
              </a:rPr>
              <a:t>Lancet </a:t>
            </a:r>
            <a:r>
              <a:rPr kumimoji="0" lang="en-GB" sz="1800" b="0" i="1" u="none" strike="noStrike" kern="1200" cap="none" spc="0" normalizeH="0" baseline="0" noProof="0" dirty="0" err="1">
                <a:ln>
                  <a:noFill/>
                </a:ln>
                <a:solidFill>
                  <a:srgbClr val="000000"/>
                </a:solidFill>
                <a:effectLst/>
                <a:uLnTx/>
                <a:uFillTx/>
                <a:latin typeface="Calibri"/>
                <a:ea typeface="+mn-ea"/>
                <a:cs typeface="+mn-cs"/>
              </a:rPr>
              <a:t>Haematol</a:t>
            </a:r>
            <a:r>
              <a:rPr kumimoji="0" lang="en-GB" sz="1800" b="0" i="1" u="none" strike="noStrike" kern="1200" cap="none" spc="0" normalizeH="0" baseline="0" noProof="0" dirty="0">
                <a:ln>
                  <a:noFill/>
                </a:ln>
                <a:solidFill>
                  <a:srgbClr val="000000"/>
                </a:solidFill>
                <a:effectLst/>
                <a:uLnTx/>
                <a:uFillTx/>
                <a:latin typeface="Calibri"/>
                <a:ea typeface="+mn-ea"/>
                <a:cs typeface="+mn-cs"/>
              </a:rPr>
              <a:t> </a:t>
            </a:r>
            <a:r>
              <a:rPr kumimoji="0" lang="en-GB" sz="1800" b="0" i="0" u="none" strike="noStrike" kern="1200" cap="none" spc="0" normalizeH="0" baseline="0" noProof="0" dirty="0">
                <a:ln>
                  <a:noFill/>
                </a:ln>
                <a:solidFill>
                  <a:srgbClr val="000000"/>
                </a:solidFill>
                <a:effectLst/>
                <a:uLnTx/>
                <a:uFillTx/>
                <a:latin typeface="Calibri"/>
                <a:ea typeface="+mn-ea"/>
                <a:cs typeface="+mn-cs"/>
              </a:rPr>
              <a:t>2023;10:e825-37.</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srgbClr val="000000"/>
                </a:solidFill>
                <a:effectLst/>
                <a:uLnTx/>
                <a:uFillTx/>
                <a:latin typeface="Calibri"/>
                <a:ea typeface="+mn-ea"/>
                <a:cs typeface="+mn-cs"/>
              </a:rPr>
              <a:t>Sonneveld</a:t>
            </a:r>
            <a:r>
              <a:rPr kumimoji="0" lang="en-GB" sz="1800" b="0" i="0" u="none" strike="noStrike" kern="1200" cap="none" spc="0" normalizeH="0" baseline="0" noProof="0" dirty="0">
                <a:ln>
                  <a:noFill/>
                </a:ln>
                <a:solidFill>
                  <a:srgbClr val="000000"/>
                </a:solidFill>
                <a:effectLst/>
                <a:uLnTx/>
                <a:uFillTx/>
                <a:latin typeface="Calibri"/>
                <a:ea typeface="+mn-ea"/>
                <a:cs typeface="+mn-cs"/>
              </a:rPr>
              <a:t> P et al. </a:t>
            </a:r>
            <a:r>
              <a:rPr kumimoji="0" lang="en-GB" sz="1800" b="1" i="0" u="none" strike="noStrike" kern="1200" cap="none" spc="0" normalizeH="0" baseline="0" noProof="0" dirty="0">
                <a:ln>
                  <a:noFill/>
                </a:ln>
                <a:solidFill>
                  <a:srgbClr val="000000"/>
                </a:solidFill>
                <a:effectLst/>
                <a:uLnTx/>
                <a:uFillTx/>
                <a:latin typeface="Calibri"/>
                <a:ea typeface="+mn-ea"/>
                <a:cs typeface="+mn-cs"/>
              </a:rPr>
              <a:t>Daratumumab, bortezomib, lenalidomide, and dexamethasone </a:t>
            </a:r>
            <a:r>
              <a:rPr kumimoji="0" lang="en-GB" sz="1800" b="0" i="0" u="none" strike="noStrike" kern="1200" cap="none" spc="0" normalizeH="0" baseline="0" noProof="0" dirty="0">
                <a:ln>
                  <a:noFill/>
                </a:ln>
                <a:solidFill>
                  <a:srgbClr val="000000"/>
                </a:solidFill>
                <a:effectLst/>
                <a:uLnTx/>
                <a:uFillTx/>
                <a:latin typeface="Calibri"/>
                <a:ea typeface="+mn-ea"/>
                <a:cs typeface="+mn-cs"/>
              </a:rPr>
              <a:t>for multiple myeloma. </a:t>
            </a:r>
            <a:br>
              <a:rPr kumimoji="0" lang="en-GB" sz="1800" b="0" i="0" u="none" strike="noStrike" kern="1200" cap="none" spc="0" normalizeH="0" baseline="0" noProof="0" dirty="0">
                <a:ln>
                  <a:noFill/>
                </a:ln>
                <a:solidFill>
                  <a:srgbClr val="000000"/>
                </a:solidFill>
                <a:effectLst/>
                <a:uLnTx/>
                <a:uFillTx/>
                <a:latin typeface="Calibri"/>
                <a:ea typeface="+mn-ea"/>
                <a:cs typeface="+mn-cs"/>
              </a:rPr>
            </a:br>
            <a:r>
              <a:rPr kumimoji="0" lang="en-GB" sz="1800" b="0" i="1" u="none" strike="noStrike" kern="1200" cap="none" spc="0" normalizeH="0" baseline="0" noProof="0" dirty="0">
                <a:ln>
                  <a:noFill/>
                </a:ln>
                <a:solidFill>
                  <a:srgbClr val="000000"/>
                </a:solidFill>
                <a:effectLst/>
                <a:uLnTx/>
                <a:uFillTx/>
                <a:latin typeface="Calibri"/>
                <a:ea typeface="+mn-ea"/>
                <a:cs typeface="+mn-cs"/>
              </a:rPr>
              <a:t>New Engl J Med</a:t>
            </a:r>
            <a:r>
              <a:rPr kumimoji="0" lang="en-GB" sz="1800" b="0" i="0" u="none" strike="noStrike" kern="1200" cap="none" spc="0" normalizeH="0" baseline="0" noProof="0" dirty="0">
                <a:ln>
                  <a:noFill/>
                </a:ln>
                <a:solidFill>
                  <a:srgbClr val="000000"/>
                </a:solidFill>
                <a:effectLst/>
                <a:uLnTx/>
                <a:uFillTx/>
                <a:latin typeface="Calibri"/>
                <a:ea typeface="+mn-ea"/>
                <a:cs typeface="+mn-cs"/>
              </a:rPr>
              <a:t> 2024;390:132-47.</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lvl="0" indent="-285750" defTabSz="914400" fontAlgn="auto">
              <a:spcBef>
                <a:spcPts val="0"/>
              </a:spcBef>
              <a:spcAft>
                <a:spcPts val="0"/>
              </a:spcAft>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Dimopoulos M et al. </a:t>
            </a:r>
            <a:r>
              <a:rPr kumimoji="0" lang="en-US" sz="1800" b="1" i="0" u="none" strike="noStrike" kern="1200" cap="none" spc="0" normalizeH="0" baseline="0" noProof="0" dirty="0">
                <a:ln>
                  <a:noFill/>
                </a:ln>
                <a:solidFill>
                  <a:srgbClr val="000000"/>
                </a:solidFill>
                <a:effectLst/>
                <a:uLnTx/>
                <a:uFillTx/>
                <a:latin typeface="Calibri"/>
                <a:ea typeface="+mn-ea"/>
                <a:cs typeface="+mn-cs"/>
              </a:rPr>
              <a:t>Daratumumab (DARA)/bortezomib/lenalidomide/dexamethasone (D‐</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VRd</a:t>
            </a:r>
            <a:r>
              <a:rPr kumimoji="0" lang="en-US" sz="1800" b="1"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a:ln>
                  <a:noFill/>
                </a:ln>
                <a:solidFill>
                  <a:srgbClr val="000000"/>
                </a:solidFill>
                <a:effectLst/>
                <a:uLnTx/>
                <a:uFillTx/>
                <a:latin typeface="Calibri"/>
                <a:ea typeface="+mn-ea"/>
                <a:cs typeface="+mn-cs"/>
              </a:rPr>
              <a:t>with D‐R maintenance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Maint</a:t>
            </a:r>
            <a:r>
              <a:rPr kumimoji="0" lang="en-US" sz="1800" b="0" i="0" u="none" strike="noStrike" kern="1200" cap="none" spc="0" normalizeH="0" baseline="0" noProof="0" dirty="0">
                <a:ln>
                  <a:noFill/>
                </a:ln>
                <a:solidFill>
                  <a:srgbClr val="000000"/>
                </a:solidFill>
                <a:effectLst/>
                <a:uLnTx/>
                <a:uFillTx/>
                <a:latin typeface="Calibri"/>
                <a:ea typeface="+mn-ea"/>
                <a:cs typeface="+mn-cs"/>
              </a:rPr>
              <a:t>) in transplant‐eligible (TE) newly diagnosed myeloma (NDMM): </a:t>
            </a:r>
            <a:r>
              <a:rPr kumimoji="0" lang="en-US" sz="1800" b="1" i="0" u="none" strike="noStrike" kern="1200" cap="none" spc="0" normalizeH="0" baseline="0" noProof="0" dirty="0">
                <a:ln>
                  <a:noFill/>
                </a:ln>
                <a:solidFill>
                  <a:srgbClr val="000000"/>
                </a:solidFill>
                <a:effectLst/>
                <a:uLnTx/>
                <a:uFillTx/>
                <a:latin typeface="Calibri"/>
                <a:ea typeface="+mn-ea"/>
                <a:cs typeface="+mn-cs"/>
              </a:rPr>
              <a:t>PERSEUS cytogenetic risk analysis</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lang="en-US" sz="1800" b="0" dirty="0">
                <a:solidFill>
                  <a:srgbClr val="000000"/>
                </a:solidFill>
                <a:latin typeface="Calibri"/>
                <a:ea typeface="+mn-ea"/>
                <a:cs typeface="+mn-cs"/>
              </a:rPr>
              <a:t>International Myeloma Society (IMS) </a:t>
            </a:r>
            <a:r>
              <a:rPr kumimoji="0" lang="en-US" sz="1800" b="0" i="0" u="none" strike="noStrike" kern="1200" cap="none" spc="0" normalizeH="0" baseline="0" noProof="0" dirty="0">
                <a:ln>
                  <a:noFill/>
                </a:ln>
                <a:solidFill>
                  <a:srgbClr val="000000"/>
                </a:solidFill>
                <a:effectLst/>
                <a:uLnTx/>
                <a:uFillTx/>
                <a:latin typeface="Calibri"/>
                <a:ea typeface="+mn-ea"/>
                <a:cs typeface="+mn-cs"/>
              </a:rPr>
              <a:t>2024;Abstract OA-48.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Goldschmidt H et al. Impact of minimal residual disease on progression-free survival in patients with newly diagnosed multiple myeloma treated with </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isatuximab</a:t>
            </a:r>
            <a:r>
              <a:rPr kumimoji="0" lang="en-US" sz="1800" b="1" i="0" u="none" strike="noStrike" kern="1200" cap="none" spc="0" normalizeH="0" baseline="0" noProof="0" dirty="0">
                <a:ln>
                  <a:noFill/>
                </a:ln>
                <a:solidFill>
                  <a:srgbClr val="000000"/>
                </a:solidFill>
                <a:effectLst/>
                <a:uLnTx/>
                <a:uFillTx/>
                <a:latin typeface="Calibri"/>
                <a:ea typeface="+mn-ea"/>
                <a:cs typeface="+mn-cs"/>
              </a:rPr>
              <a:t>, lenalidomide, bortezomib and dexamethasone</a:t>
            </a:r>
            <a:r>
              <a:rPr kumimoji="0" lang="en-US" sz="1800" b="0" i="0" u="none" strike="noStrike" kern="1200" cap="none" spc="0" normalizeH="0" baseline="0" noProof="0" dirty="0">
                <a:ln>
                  <a:noFill/>
                </a:ln>
                <a:solidFill>
                  <a:srgbClr val="000000"/>
                </a:solidFill>
                <a:effectLst/>
                <a:uLnTx/>
                <a:uFillTx/>
                <a:latin typeface="Calibri"/>
                <a:ea typeface="+mn-ea"/>
                <a:cs typeface="+mn-cs"/>
              </a:rPr>
              <a:t> induction therapy in the </a:t>
            </a:r>
            <a:r>
              <a:rPr kumimoji="0" lang="en-US" sz="1800" b="1" i="0" u="none" strike="noStrike" kern="1200" cap="none" spc="0" normalizeH="0" baseline="0" noProof="0" dirty="0">
                <a:ln>
                  <a:noFill/>
                </a:ln>
                <a:solidFill>
                  <a:srgbClr val="000000"/>
                </a:solidFill>
                <a:effectLst/>
                <a:uLnTx/>
                <a:uFillTx/>
                <a:latin typeface="Calibri"/>
                <a:ea typeface="+mn-ea"/>
                <a:cs typeface="+mn-cs"/>
              </a:rPr>
              <a:t>Phase 3 GMMG-HD7 trial</a:t>
            </a:r>
            <a:r>
              <a:rPr kumimoji="0" lang="en-US" sz="1800" b="0" i="0" u="none" strike="noStrike" kern="1200" cap="none" spc="0" normalizeH="0" baseline="0" noProof="0" dirty="0">
                <a:ln>
                  <a:noFill/>
                </a:ln>
                <a:solidFill>
                  <a:srgbClr val="000000"/>
                </a:solidFill>
                <a:effectLst/>
                <a:uLnTx/>
                <a:uFillTx/>
                <a:latin typeface="Calibri"/>
                <a:ea typeface="+mn-ea"/>
                <a:cs typeface="+mn-cs"/>
              </a:rPr>
              <a:t>. ASH 2024;Abstract 364.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Gay F et al. Sustained MRD negativity in patients with newly diagnosed multiple myeloma treated with </a:t>
            </a:r>
            <a:r>
              <a:rPr kumimoji="0" lang="en-US" sz="1800" b="1" i="0" u="none" strike="noStrike" kern="1200" cap="none" spc="0" normalizeH="0" baseline="0" noProof="0" dirty="0">
                <a:ln>
                  <a:noFill/>
                </a:ln>
                <a:solidFill>
                  <a:srgbClr val="000000"/>
                </a:solidFill>
                <a:effectLst/>
                <a:uLnTx/>
                <a:uFillTx/>
                <a:latin typeface="Calibri"/>
                <a:ea typeface="+mn-ea"/>
                <a:cs typeface="+mn-cs"/>
              </a:rPr>
              <a:t>carfilzomib-lenalidomide-dexamethasone with or without isatuximab (phase III </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IsKia</a:t>
            </a:r>
            <a:r>
              <a:rPr kumimoji="0" lang="en-US" sz="1800" b="1" i="0" u="none" strike="noStrike" kern="1200" cap="none" spc="0" normalizeH="0" baseline="0" noProof="0" dirty="0">
                <a:ln>
                  <a:noFill/>
                </a:ln>
                <a:solidFill>
                  <a:srgbClr val="000000"/>
                </a:solidFill>
                <a:effectLst/>
                <a:uLnTx/>
                <a:uFillTx/>
                <a:latin typeface="Calibri"/>
                <a:ea typeface="+mn-ea"/>
                <a:cs typeface="+mn-cs"/>
              </a:rPr>
              <a:t> trial). </a:t>
            </a:r>
            <a:r>
              <a:rPr kumimoji="0" lang="en-US" sz="1800" b="0" i="0" u="none" strike="noStrike" kern="1200" cap="none" spc="0" normalizeH="0" baseline="0" noProof="0" dirty="0">
                <a:ln>
                  <a:noFill/>
                </a:ln>
                <a:solidFill>
                  <a:srgbClr val="000000"/>
                </a:solidFill>
                <a:effectLst/>
                <a:uLnTx/>
                <a:uFillTx/>
                <a:latin typeface="Calibri"/>
                <a:ea typeface="+mn-ea"/>
                <a:cs typeface="+mn-cs"/>
              </a:rPr>
              <a:t>ASCO 2025;Abstract 7502.</a:t>
            </a:r>
          </a:p>
        </p:txBody>
      </p:sp>
    </p:spTree>
    <p:custDataLst>
      <p:tags r:id="rId1"/>
    </p:custDataLst>
    <p:extLst>
      <p:ext uri="{BB962C8B-B14F-4D97-AF65-F5344CB8AC3E}">
        <p14:creationId xmlns:p14="http://schemas.microsoft.com/office/powerpoint/2010/main" val="3409891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BeiGene</a:t>
            </a:r>
            <a:r>
              <a:rPr lang="en-US" sz="1850" b="0" dirty="0">
                <a:solidFill>
                  <a:schemeClr val="tx1"/>
                </a:solidFill>
                <a:latin typeface="Calibri" panose="020F0502020204030204" pitchFamily="34" charset="0"/>
              </a:rPr>
              <a:t> Ltd,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3781704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C4A7-DAE7-30C3-AF42-79FAECC239C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73659AF-2A00-0A20-1E01-AA625F92A18C}"/>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79AC7E42-A2E7-87F5-D70A-4F52B9C69A60}"/>
              </a:ext>
            </a:extLst>
          </p:cNvPr>
          <p:cNvSpPr txBox="1"/>
          <p:nvPr/>
        </p:nvSpPr>
        <p:spPr>
          <a:xfrm>
            <a:off x="551384" y="764704"/>
            <a:ext cx="10729192" cy="5416868"/>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Peter Voorhees, MD (continued)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Gay F et al. Analysis of sustained MRD negativity in patients with newly diagnosed multiple myeloma treated with</a:t>
            </a:r>
            <a:r>
              <a:rPr kumimoji="0" lang="en-US" sz="1800" b="1" i="0" u="none" strike="noStrike" kern="1200" cap="none" spc="0" normalizeH="0" baseline="0" noProof="0" dirty="0">
                <a:ln>
                  <a:noFill/>
                </a:ln>
                <a:solidFill>
                  <a:srgbClr val="000000"/>
                </a:solidFill>
                <a:effectLst/>
                <a:uLnTx/>
                <a:uFillTx/>
                <a:latin typeface="Calibri"/>
                <a:ea typeface="+mn-ea"/>
                <a:cs typeface="+mn-cs"/>
              </a:rPr>
              <a:t> carfilzomib-lenalidomide-dexamethasone with or without isatuximab (Phase III ISKIA trial). </a:t>
            </a:r>
            <a:r>
              <a:rPr kumimoji="0" lang="en-US" sz="1800" b="0" i="0" u="none" strike="noStrike" kern="1200" cap="none" spc="0" normalizeH="0" baseline="0" noProof="0" dirty="0">
                <a:ln>
                  <a:noFill/>
                </a:ln>
                <a:solidFill>
                  <a:srgbClr val="000000"/>
                </a:solidFill>
                <a:effectLst/>
                <a:uLnTx/>
                <a:uFillTx/>
                <a:latin typeface="Calibri"/>
                <a:ea typeface="+mn-ea"/>
                <a:cs typeface="+mn-cs"/>
              </a:rPr>
              <a:t>EHA 2025;Abstract S208.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Badros</a:t>
            </a:r>
            <a:r>
              <a:rPr kumimoji="0" lang="en-US" sz="1800" b="0" i="0" u="none" strike="noStrike" kern="1200" cap="none" spc="0" normalizeH="0" baseline="0" noProof="0" dirty="0">
                <a:ln>
                  <a:noFill/>
                </a:ln>
                <a:solidFill>
                  <a:srgbClr val="000000"/>
                </a:solidFill>
                <a:effectLst/>
                <a:uLnTx/>
                <a:uFillTx/>
                <a:latin typeface="Calibri"/>
                <a:ea typeface="+mn-ea"/>
                <a:cs typeface="+mn-cs"/>
              </a:rPr>
              <a:t> A et al. </a:t>
            </a:r>
            <a:r>
              <a:rPr kumimoji="0" lang="en-US" sz="1800" b="1" i="0" u="none" strike="noStrike" kern="1200" cap="none" spc="0" normalizeH="0" baseline="0" noProof="0" dirty="0">
                <a:ln>
                  <a:noFill/>
                </a:ln>
                <a:solidFill>
                  <a:srgbClr val="000000"/>
                </a:solidFill>
                <a:effectLst/>
                <a:uLnTx/>
                <a:uFillTx/>
                <a:latin typeface="Calibri"/>
                <a:ea typeface="+mn-ea"/>
                <a:cs typeface="+mn-cs"/>
              </a:rPr>
              <a:t>Daratumumab with lenalidomide as maintenance after transplant </a:t>
            </a:r>
            <a:r>
              <a:rPr kumimoji="0" lang="en-US" sz="1800" b="0" i="0" u="none" strike="noStrike" kern="1200" cap="none" spc="0" normalizeH="0" baseline="0" noProof="0" dirty="0">
                <a:ln>
                  <a:noFill/>
                </a:ln>
                <a:solidFill>
                  <a:srgbClr val="000000"/>
                </a:solidFill>
                <a:effectLst/>
                <a:uLnTx/>
                <a:uFillTx/>
                <a:latin typeface="Calibri"/>
                <a:ea typeface="+mn-ea"/>
                <a:cs typeface="+mn-cs"/>
              </a:rPr>
              <a:t>in newly diagnosed multiple myeloma: The </a:t>
            </a:r>
            <a:r>
              <a:rPr kumimoji="0" lang="en-US" sz="1800" b="1" i="0" u="none" strike="noStrike" kern="1200" cap="none" spc="0" normalizeH="0" baseline="0" noProof="0" dirty="0">
                <a:ln>
                  <a:noFill/>
                </a:ln>
                <a:solidFill>
                  <a:srgbClr val="000000"/>
                </a:solidFill>
                <a:effectLst/>
                <a:uLnTx/>
                <a:uFillTx/>
                <a:latin typeface="Calibri"/>
                <a:ea typeface="+mn-ea"/>
                <a:cs typeface="+mn-cs"/>
              </a:rPr>
              <a:t>AURIGA study</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1" u="none" strike="noStrike" kern="1200" cap="none" spc="0" normalizeH="0" baseline="0" noProof="0" dirty="0">
                <a:ln>
                  <a:noFill/>
                </a:ln>
                <a:solidFill>
                  <a:srgbClr val="000000"/>
                </a:solidFill>
                <a:effectLst/>
                <a:uLnTx/>
                <a:uFillTx/>
                <a:latin typeface="Calibri"/>
                <a:ea typeface="+mn-ea"/>
                <a:cs typeface="+mn-cs"/>
              </a:rPr>
              <a:t>Blood</a:t>
            </a:r>
            <a:r>
              <a:rPr kumimoji="0" lang="en-US" sz="1800" b="0" i="0" u="none" strike="noStrike" kern="1200" cap="none" spc="0" normalizeH="0" baseline="0" noProof="0" dirty="0">
                <a:ln>
                  <a:noFill/>
                </a:ln>
                <a:solidFill>
                  <a:srgbClr val="000000"/>
                </a:solidFill>
                <a:effectLst/>
                <a:uLnTx/>
                <a:uFillTx/>
                <a:latin typeface="Calibri"/>
                <a:ea typeface="+mn-ea"/>
                <a:cs typeface="+mn-cs"/>
              </a:rPr>
              <a:t> 2025;145(3):300-10.</a:t>
            </a:r>
          </a:p>
          <a:p>
            <a:pPr marL="285750" lvl="0" indent="-285750" defTabSz="914400" fontAlgn="auto">
              <a:spcBef>
                <a:spcPts val="0"/>
              </a:spcBef>
              <a:spcAft>
                <a:spcPts val="0"/>
              </a:spcAft>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Foster L et al. </a:t>
            </a:r>
            <a:r>
              <a:rPr kumimoji="0" lang="en-US" sz="1800" b="1" i="0" u="none" strike="noStrike" kern="1200" cap="none" spc="0" normalizeH="0" baseline="0" noProof="0" dirty="0">
                <a:ln>
                  <a:noFill/>
                </a:ln>
                <a:solidFill>
                  <a:srgbClr val="000000"/>
                </a:solidFill>
                <a:effectLst/>
                <a:uLnTx/>
                <a:uFillTx/>
                <a:latin typeface="Calibri"/>
                <a:ea typeface="+mn-ea"/>
                <a:cs typeface="+mn-cs"/>
              </a:rPr>
              <a:t>Daratumumab plus lenalidomide (D-R) versus lenalidomide (R) alone as maintenance therapy </a:t>
            </a:r>
            <a:r>
              <a:rPr kumimoji="0" lang="en-US" sz="1800" b="0" i="0" u="none" strike="noStrike" kern="1200" cap="none" spc="0" normalizeH="0" baseline="0" noProof="0" dirty="0">
                <a:ln>
                  <a:noFill/>
                </a:ln>
                <a:solidFill>
                  <a:srgbClr val="000000"/>
                </a:solidFill>
                <a:effectLst/>
                <a:uLnTx/>
                <a:uFillTx/>
                <a:latin typeface="Calibri"/>
                <a:ea typeface="+mn-ea"/>
                <a:cs typeface="+mn-cs"/>
              </a:rPr>
              <a:t>in newly diagnosed multiple myeloma (NDMM) after transplant: Analysis of the </a:t>
            </a:r>
            <a:r>
              <a:rPr lang="en-US" sz="1800" dirty="0">
                <a:solidFill>
                  <a:srgbClr val="000000"/>
                </a:solidFill>
                <a:latin typeface="Calibri"/>
                <a:ea typeface="+mn-ea"/>
                <a:cs typeface="+mn-cs"/>
              </a:rPr>
              <a:t>p</a:t>
            </a:r>
            <a:r>
              <a:rPr kumimoji="0" lang="en-US" sz="1800" b="1" i="0" u="none" strike="noStrike" kern="1200" cap="none" spc="0" normalizeH="0" baseline="0" noProof="0" dirty="0" err="1">
                <a:ln>
                  <a:noFill/>
                </a:ln>
                <a:solidFill>
                  <a:srgbClr val="000000"/>
                </a:solidFill>
                <a:effectLst/>
                <a:uLnTx/>
                <a:uFillTx/>
                <a:latin typeface="Calibri"/>
                <a:ea typeface="+mn-ea"/>
                <a:cs typeface="+mn-cs"/>
              </a:rPr>
              <a:t>hase</a:t>
            </a:r>
            <a:r>
              <a:rPr kumimoji="0" lang="en-US" sz="1800" b="1" i="0" u="none" strike="noStrike" kern="1200" cap="none" spc="0" normalizeH="0" baseline="0" noProof="0" dirty="0">
                <a:ln>
                  <a:noFill/>
                </a:ln>
                <a:solidFill>
                  <a:srgbClr val="000000"/>
                </a:solidFill>
                <a:effectLst/>
                <a:uLnTx/>
                <a:uFillTx/>
                <a:latin typeface="Calibri"/>
                <a:ea typeface="+mn-ea"/>
                <a:cs typeface="+mn-cs"/>
              </a:rPr>
              <a:t> 3 </a:t>
            </a:r>
            <a:r>
              <a:rPr lang="en-US" sz="1800" dirty="0">
                <a:solidFill>
                  <a:srgbClr val="000000"/>
                </a:solidFill>
                <a:latin typeface="Calibri"/>
                <a:ea typeface="+mn-ea"/>
                <a:cs typeface="+mn-cs"/>
              </a:rPr>
              <a:t>AURIGA </a:t>
            </a:r>
            <a:r>
              <a:rPr kumimoji="0" lang="en-US" sz="1800" b="1" i="0" u="none" strike="noStrike" kern="1200" cap="none" spc="0" normalizeH="0" baseline="0" noProof="0" dirty="0">
                <a:ln>
                  <a:noFill/>
                </a:ln>
                <a:solidFill>
                  <a:srgbClr val="000000"/>
                </a:solidFill>
                <a:effectLst/>
                <a:uLnTx/>
                <a:uFillTx/>
                <a:latin typeface="Calibri"/>
                <a:ea typeface="+mn-ea"/>
                <a:cs typeface="+mn-cs"/>
              </a:rPr>
              <a:t>study</a:t>
            </a:r>
            <a:r>
              <a:rPr kumimoji="0" lang="en-US" sz="1800" b="0" i="0" u="none" strike="noStrike" kern="1200" cap="none" spc="0" normalizeH="0" baseline="0" noProof="0" dirty="0">
                <a:ln>
                  <a:noFill/>
                </a:ln>
                <a:solidFill>
                  <a:srgbClr val="000000"/>
                </a:solidFill>
                <a:effectLst/>
                <a:uLnTx/>
                <a:uFillTx/>
                <a:latin typeface="Calibri"/>
                <a:ea typeface="+mn-ea"/>
                <a:cs typeface="+mn-cs"/>
              </a:rPr>
              <a:t> among clinically relevant subgroups. ASH 2024;Abstract 675.</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Moreau P et al. </a:t>
            </a:r>
            <a:r>
              <a:rPr kumimoji="0" lang="en-GB" sz="1800" b="1" i="0" u="none" strike="noStrike" kern="1200" cap="none" spc="0" normalizeH="0" baseline="0" noProof="0" dirty="0">
                <a:ln>
                  <a:noFill/>
                </a:ln>
                <a:solidFill>
                  <a:srgbClr val="000000"/>
                </a:solidFill>
                <a:effectLst/>
                <a:uLnTx/>
                <a:uFillTx/>
                <a:latin typeface="Calibri"/>
                <a:ea typeface="+mn-ea"/>
                <a:cs typeface="+mn-cs"/>
              </a:rPr>
              <a:t>Daratumumab (DARA) + bortezomib/thalidomide/dexamethasone (D-VTD) </a:t>
            </a:r>
            <a:r>
              <a:rPr kumimoji="0" lang="en-GB" sz="1800" b="0" i="0" u="none" strike="noStrike" kern="1200" cap="none" spc="0" normalizeH="0" baseline="0" noProof="0" dirty="0">
                <a:ln>
                  <a:noFill/>
                </a:ln>
                <a:solidFill>
                  <a:srgbClr val="000000"/>
                </a:solidFill>
                <a:effectLst/>
                <a:uLnTx/>
                <a:uFillTx/>
                <a:latin typeface="Calibri"/>
                <a:ea typeface="+mn-ea"/>
                <a:cs typeface="+mn-cs"/>
              </a:rPr>
              <a:t>followed by DARA maintenance in transplant-eligible (TE) newly diagnosed multiple MYELOMA (NDMM): &gt;6-year update of </a:t>
            </a:r>
            <a:r>
              <a:rPr kumimoji="0" lang="en-GB" sz="1800" b="1" i="0" u="none" strike="noStrike" kern="1200" cap="none" spc="0" normalizeH="0" baseline="0" noProof="0" dirty="0">
                <a:ln>
                  <a:noFill/>
                </a:ln>
                <a:solidFill>
                  <a:srgbClr val="000000"/>
                </a:solidFill>
                <a:effectLst/>
                <a:uLnTx/>
                <a:uFillTx/>
                <a:latin typeface="Calibri"/>
                <a:ea typeface="+mn-ea"/>
                <a:cs typeface="+mn-cs"/>
              </a:rPr>
              <a:t>CASSIOPEIA</a:t>
            </a:r>
            <a:r>
              <a:rPr kumimoji="0" lang="en-GB" sz="1800" b="0" i="0" u="none" strike="noStrike" kern="1200" cap="none" spc="0" normalizeH="0" baseline="0" noProof="0" dirty="0">
                <a:ln>
                  <a:noFill/>
                </a:ln>
                <a:solidFill>
                  <a:srgbClr val="000000"/>
                </a:solidFill>
                <a:effectLst/>
                <a:uLnTx/>
                <a:uFillTx/>
                <a:latin typeface="Calibri"/>
                <a:ea typeface="+mn-ea"/>
                <a:cs typeface="+mn-cs"/>
              </a:rPr>
              <a:t>. EHA 2024;Abstract S204.</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Moreau P et al. </a:t>
            </a:r>
            <a:r>
              <a:rPr kumimoji="0" lang="en-GB" sz="1800" b="1" i="0" u="none" strike="noStrike" kern="1200" cap="none" spc="0" normalizeH="0" baseline="0" noProof="0" dirty="0">
                <a:ln>
                  <a:noFill/>
                </a:ln>
                <a:solidFill>
                  <a:srgbClr val="000000"/>
                </a:solidFill>
                <a:effectLst/>
                <a:uLnTx/>
                <a:uFillTx/>
                <a:latin typeface="Calibri"/>
                <a:ea typeface="+mn-ea"/>
                <a:cs typeface="+mn-cs"/>
              </a:rPr>
              <a:t>Bortezomib, thalidomide, and dexamethasone with or without daratumumab </a:t>
            </a:r>
            <a:r>
              <a:rPr kumimoji="0" lang="en-GB" sz="1800" b="0" i="0" u="none" strike="noStrike" kern="1200" cap="none" spc="0" normalizeH="0" baseline="0" noProof="0" dirty="0">
                <a:ln>
                  <a:noFill/>
                </a:ln>
                <a:solidFill>
                  <a:srgbClr val="000000"/>
                </a:solidFill>
                <a:effectLst/>
                <a:uLnTx/>
                <a:uFillTx/>
                <a:latin typeface="Calibri"/>
                <a:ea typeface="+mn-ea"/>
                <a:cs typeface="+mn-cs"/>
              </a:rPr>
              <a:t>and followed by daratumumab maintenance or observation in transplant-eligible newly diagnosed multiple myeloma: Long-term follow-up of the </a:t>
            </a:r>
            <a:r>
              <a:rPr kumimoji="0" lang="en-GB" sz="1800" b="1" i="0" u="none" strike="noStrike" kern="1200" cap="none" spc="0" normalizeH="0" baseline="0" noProof="0" dirty="0">
                <a:ln>
                  <a:noFill/>
                </a:ln>
                <a:solidFill>
                  <a:srgbClr val="000000"/>
                </a:solidFill>
                <a:effectLst/>
                <a:uLnTx/>
                <a:uFillTx/>
                <a:latin typeface="Calibri"/>
                <a:ea typeface="+mn-ea"/>
                <a:cs typeface="+mn-cs"/>
              </a:rPr>
              <a:t>CASSIOPEIA randomised controlled phase 3 trial</a:t>
            </a:r>
            <a:r>
              <a:rPr kumimoji="0" lang="en-GB" sz="1800" b="0" i="0" u="none" strike="noStrike" kern="1200" cap="none" spc="0" normalizeH="0" baseline="0" noProof="0" dirty="0">
                <a:ln>
                  <a:noFill/>
                </a:ln>
                <a:solidFill>
                  <a:srgbClr val="000000"/>
                </a:solidFill>
                <a:effectLst/>
                <a:uLnTx/>
                <a:uFillTx/>
                <a:latin typeface="Calibri"/>
                <a:ea typeface="+mn-ea"/>
                <a:cs typeface="+mn-cs"/>
              </a:rPr>
              <a:t>. </a:t>
            </a:r>
            <a:r>
              <a:rPr kumimoji="0" lang="en-GB" sz="1800" b="0" i="1" u="none" strike="noStrike" kern="1200" cap="none" spc="0" normalizeH="0" baseline="0" noProof="0" dirty="0">
                <a:ln>
                  <a:noFill/>
                </a:ln>
                <a:solidFill>
                  <a:srgbClr val="000000"/>
                </a:solidFill>
                <a:effectLst/>
                <a:uLnTx/>
                <a:uFillTx/>
                <a:latin typeface="Calibri"/>
                <a:ea typeface="+mn-ea"/>
                <a:cs typeface="+mn-cs"/>
              </a:rPr>
              <a:t>Lancet Oncol </a:t>
            </a:r>
            <a:r>
              <a:rPr kumimoji="0" lang="en-GB" sz="1800" b="0" i="0" u="none" strike="noStrike" kern="1200" cap="none" spc="0" normalizeH="0" baseline="0" noProof="0" dirty="0">
                <a:ln>
                  <a:noFill/>
                </a:ln>
                <a:solidFill>
                  <a:srgbClr val="000000"/>
                </a:solidFill>
                <a:effectLst/>
                <a:uLnTx/>
                <a:uFillTx/>
                <a:latin typeface="Calibri"/>
                <a:ea typeface="+mn-ea"/>
                <a:cs typeface="+mn-cs"/>
              </a:rPr>
              <a:t>2024;25(8):1003-14.</a:t>
            </a:r>
          </a:p>
          <a:p>
            <a:pPr marL="285750" lvl="0" indent="-285750" defTabSz="914400" fontAlgn="auto">
              <a:spcBef>
                <a:spcPts val="0"/>
              </a:spcBef>
              <a:spcAft>
                <a:spcPts val="0"/>
              </a:spcAft>
              <a:buFont typeface="Arial" panose="020B0604020202020204" pitchFamily="34" charset="0"/>
              <a:buChar char="•"/>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Callander N et al. </a:t>
            </a:r>
            <a:r>
              <a:rPr kumimoji="0" lang="en-GB" sz="1800" b="1" i="0" u="none" strike="noStrike" kern="1200" cap="none" spc="0" normalizeH="0" baseline="0" noProof="0" dirty="0">
                <a:ln>
                  <a:noFill/>
                </a:ln>
                <a:solidFill>
                  <a:srgbClr val="000000"/>
                </a:solidFill>
                <a:effectLst/>
                <a:uLnTx/>
                <a:uFillTx/>
                <a:latin typeface="Calibri"/>
                <a:ea typeface="+mn-ea"/>
                <a:cs typeface="+mn-cs"/>
              </a:rPr>
              <a:t>Daratumumab-based quadruplet therapy </a:t>
            </a:r>
            <a:r>
              <a:rPr kumimoji="0" lang="en-GB" sz="1800" b="0" i="0" u="none" strike="noStrike" kern="1200" cap="none" spc="0" normalizeH="0" baseline="0" noProof="0" dirty="0">
                <a:ln>
                  <a:noFill/>
                </a:ln>
                <a:solidFill>
                  <a:srgbClr val="000000"/>
                </a:solidFill>
                <a:effectLst/>
                <a:uLnTx/>
                <a:uFillTx/>
                <a:latin typeface="Calibri"/>
                <a:ea typeface="+mn-ea"/>
                <a:cs typeface="+mn-cs"/>
              </a:rPr>
              <a:t>for transplant-eligible newly diagnosed multiple myeloma with </a:t>
            </a:r>
            <a:r>
              <a:rPr kumimoji="0" lang="en-GB" sz="1800" b="1" i="0" u="none" strike="noStrike" kern="1200" cap="none" spc="0" normalizeH="0" baseline="0" noProof="0" dirty="0">
                <a:ln>
                  <a:noFill/>
                </a:ln>
                <a:solidFill>
                  <a:srgbClr val="000000"/>
                </a:solidFill>
                <a:effectLst/>
                <a:uLnTx/>
                <a:uFillTx/>
                <a:latin typeface="Calibri"/>
                <a:ea typeface="+mn-ea"/>
                <a:cs typeface="+mn-cs"/>
              </a:rPr>
              <a:t>high cytogenetic risk</a:t>
            </a:r>
            <a:r>
              <a:rPr kumimoji="0" lang="en-GB" sz="1800" b="0" i="0" u="none" strike="noStrike" kern="1200" cap="none" spc="0" normalizeH="0" baseline="0" noProof="0" dirty="0">
                <a:ln>
                  <a:noFill/>
                </a:ln>
                <a:solidFill>
                  <a:srgbClr val="000000"/>
                </a:solidFill>
                <a:effectLst/>
                <a:uLnTx/>
                <a:uFillTx/>
                <a:latin typeface="Calibri"/>
                <a:ea typeface="+mn-ea"/>
                <a:cs typeface="+mn-cs"/>
              </a:rPr>
              <a:t>. </a:t>
            </a:r>
            <a:r>
              <a:rPr kumimoji="0" lang="en-GB" sz="1800" b="0" i="1" u="none" strike="noStrike" kern="1200" cap="none" spc="0" normalizeH="0" baseline="0" noProof="0" dirty="0">
                <a:ln>
                  <a:noFill/>
                </a:ln>
                <a:solidFill>
                  <a:srgbClr val="000000"/>
                </a:solidFill>
                <a:effectLst/>
                <a:uLnTx/>
                <a:uFillTx/>
                <a:latin typeface="Calibri"/>
                <a:ea typeface="+mn-ea"/>
                <a:cs typeface="+mn-cs"/>
              </a:rPr>
              <a:t>Blood Cancer J </a:t>
            </a:r>
            <a:r>
              <a:rPr lang="en-GB" sz="1800" b="0" dirty="0">
                <a:solidFill>
                  <a:srgbClr val="000000"/>
                </a:solidFill>
                <a:latin typeface="Calibri"/>
                <a:ea typeface="+mn-ea"/>
                <a:cs typeface="+mn-cs"/>
              </a:rPr>
              <a:t>2024;14(1):69</a:t>
            </a:r>
            <a:r>
              <a:rPr kumimoji="0" lang="en-GB" sz="1800" b="0" i="0" u="none" strike="noStrike" kern="1200" cap="none" spc="0" normalizeH="0" baseline="0" noProof="0" dirty="0">
                <a:ln>
                  <a:noFill/>
                </a:ln>
                <a:solidFill>
                  <a:srgbClr val="000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Perrot A et al. MRD-driven strategy following </a:t>
            </a:r>
            <a:r>
              <a:rPr kumimoji="0" lang="en-GB" sz="1800" b="1" i="0" u="none" strike="noStrike" kern="1200" cap="none" spc="0" normalizeH="0" baseline="0" noProof="0" dirty="0" err="1">
                <a:ln>
                  <a:noFill/>
                </a:ln>
                <a:solidFill>
                  <a:srgbClr val="000000"/>
                </a:solidFill>
                <a:effectLst/>
                <a:uLnTx/>
                <a:uFillTx/>
                <a:latin typeface="Calibri"/>
                <a:ea typeface="+mn-ea"/>
                <a:cs typeface="+mn-cs"/>
              </a:rPr>
              <a:t>IsaKRD</a:t>
            </a:r>
            <a:r>
              <a:rPr kumimoji="0" lang="en-GB" sz="1800" b="1" i="0" u="none" strike="noStrike" kern="1200" cap="none" spc="0" normalizeH="0" baseline="0" noProof="0" dirty="0">
                <a:ln>
                  <a:noFill/>
                </a:ln>
                <a:solidFill>
                  <a:srgbClr val="000000"/>
                </a:solidFill>
                <a:effectLst/>
                <a:uLnTx/>
                <a:uFillTx/>
                <a:latin typeface="Calibri"/>
                <a:ea typeface="+mn-ea"/>
                <a:cs typeface="+mn-cs"/>
              </a:rPr>
              <a:t> induction</a:t>
            </a:r>
            <a:r>
              <a:rPr kumimoji="0" lang="en-GB" sz="1800" b="0" i="0" u="none" strike="noStrike" kern="1200" cap="none" spc="0" normalizeH="0" baseline="0" noProof="0" dirty="0">
                <a:ln>
                  <a:noFill/>
                </a:ln>
                <a:solidFill>
                  <a:srgbClr val="000000"/>
                </a:solidFill>
                <a:effectLst/>
                <a:uLnTx/>
                <a:uFillTx/>
                <a:latin typeface="Calibri"/>
                <a:ea typeface="+mn-ea"/>
                <a:cs typeface="+mn-cs"/>
              </a:rPr>
              <a:t> in transplant-eligible NDMM: Primary endpoints of the </a:t>
            </a:r>
            <a:r>
              <a:rPr kumimoji="0" lang="en-GB" sz="1800" b="1" i="0" u="none" strike="noStrike" kern="1200" cap="none" spc="0" normalizeH="0" baseline="0" noProof="0" dirty="0">
                <a:ln>
                  <a:noFill/>
                </a:ln>
                <a:solidFill>
                  <a:srgbClr val="000000"/>
                </a:solidFill>
                <a:effectLst/>
                <a:uLnTx/>
                <a:uFillTx/>
                <a:latin typeface="Calibri"/>
                <a:ea typeface="+mn-ea"/>
                <a:cs typeface="+mn-cs"/>
              </a:rPr>
              <a:t>phase 3 MIDAS trial</a:t>
            </a:r>
            <a:r>
              <a:rPr kumimoji="0" lang="en-GB" sz="1800" b="0" i="0" u="none" strike="noStrike" kern="1200" cap="none" spc="0" normalizeH="0" baseline="0" noProof="0" dirty="0">
                <a:ln>
                  <a:noFill/>
                </a:ln>
                <a:solidFill>
                  <a:srgbClr val="000000"/>
                </a:solidFill>
                <a:effectLst/>
                <a:uLnTx/>
                <a:uFillTx/>
                <a:latin typeface="Calibri"/>
                <a:ea typeface="+mn-ea"/>
                <a:cs typeface="+mn-cs"/>
              </a:rPr>
              <a:t>. ASCO 2025;Abstract 7500.</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126548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A1DE-AB52-7EFE-65D5-E147EDE608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0088E3-6CF1-1A96-9679-FED9D914E4C4}"/>
              </a:ext>
            </a:extLst>
          </p:cNvPr>
          <p:cNvSpPr txBox="1"/>
          <p:nvPr/>
        </p:nvSpPr>
        <p:spPr>
          <a:xfrm>
            <a:off x="0" y="116632"/>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1D8E18F4-A60B-414C-F7BB-7526DB0A97D4}"/>
              </a:ext>
            </a:extLst>
          </p:cNvPr>
          <p:cNvSpPr txBox="1"/>
          <p:nvPr/>
        </p:nvSpPr>
        <p:spPr>
          <a:xfrm>
            <a:off x="551384" y="764704"/>
            <a:ext cx="10729192" cy="5970865"/>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Peter Voorhees, MD (continued)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Perrot A et al. Minimal residual disease-driven strategy following </a:t>
            </a:r>
            <a:r>
              <a:rPr kumimoji="0" lang="en-GB" sz="1800" b="1" i="0" u="none" strike="noStrike" kern="1200" cap="none" spc="0" normalizeH="0" baseline="0" noProof="0" dirty="0" err="1">
                <a:ln>
                  <a:noFill/>
                </a:ln>
                <a:solidFill>
                  <a:srgbClr val="000000"/>
                </a:solidFill>
                <a:effectLst/>
                <a:uLnTx/>
                <a:uFillTx/>
                <a:latin typeface="Calibri"/>
                <a:ea typeface="+mn-ea"/>
                <a:cs typeface="+mn-cs"/>
              </a:rPr>
              <a:t>isatuximab</a:t>
            </a:r>
            <a:r>
              <a:rPr kumimoji="0" lang="en-GB" sz="1800" b="1" i="0" u="none" strike="noStrike" kern="1200" cap="none" spc="0" normalizeH="0" baseline="0" noProof="0" dirty="0">
                <a:ln>
                  <a:noFill/>
                </a:ln>
                <a:solidFill>
                  <a:srgbClr val="000000"/>
                </a:solidFill>
                <a:effectLst/>
                <a:uLnTx/>
                <a:uFillTx/>
                <a:latin typeface="Calibri"/>
                <a:ea typeface="+mn-ea"/>
                <a:cs typeface="+mn-cs"/>
              </a:rPr>
              <a:t>-carfilzomib-lenalidomide-dexamethasone </a:t>
            </a:r>
            <a:r>
              <a:rPr kumimoji="0" lang="en-GB" sz="1800" b="0" i="0" u="none" strike="noStrike" kern="1200" cap="none" spc="0" normalizeH="0" baseline="0" noProof="0" dirty="0">
                <a:ln>
                  <a:noFill/>
                </a:ln>
                <a:solidFill>
                  <a:srgbClr val="000000"/>
                </a:solidFill>
                <a:effectLst/>
                <a:uLnTx/>
                <a:uFillTx/>
                <a:latin typeface="Calibri"/>
                <a:ea typeface="+mn-ea"/>
                <a:cs typeface="+mn-cs"/>
              </a:rPr>
              <a:t>induction in transplant-eligible newly diagnosed multiple myeloma: Primary endpoints of the </a:t>
            </a:r>
            <a:r>
              <a:rPr kumimoji="0" lang="en-GB" sz="1800" b="1" i="0" u="none" strike="noStrike" kern="1200" cap="none" spc="0" normalizeH="0" baseline="0" noProof="0" dirty="0">
                <a:ln>
                  <a:noFill/>
                </a:ln>
                <a:solidFill>
                  <a:srgbClr val="000000"/>
                </a:solidFill>
                <a:effectLst/>
                <a:uLnTx/>
                <a:uFillTx/>
                <a:latin typeface="Calibri"/>
                <a:ea typeface="+mn-ea"/>
                <a:cs typeface="+mn-cs"/>
              </a:rPr>
              <a:t>phase 3 MIDAS trial</a:t>
            </a:r>
            <a:r>
              <a:rPr kumimoji="0" lang="en-GB" sz="1800" b="0" i="0" u="none" strike="noStrike" kern="1200" cap="none" spc="0" normalizeH="0" baseline="0" noProof="0" dirty="0">
                <a:ln>
                  <a:noFill/>
                </a:ln>
                <a:solidFill>
                  <a:srgbClr val="000000"/>
                </a:solidFill>
                <a:effectLst/>
                <a:uLnTx/>
                <a:uFillTx/>
                <a:latin typeface="Calibri"/>
                <a:ea typeface="+mn-ea"/>
                <a:cs typeface="+mn-cs"/>
              </a:rPr>
              <a:t>. EHA 2025;Abstract S205.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Usmani S et al. </a:t>
            </a:r>
            <a:r>
              <a:rPr kumimoji="0" lang="en-GB" sz="1800" b="1" i="0" u="none" strike="noStrike" kern="1200" cap="none" spc="0" normalizeH="0" baseline="0" noProof="0" dirty="0">
                <a:ln>
                  <a:noFill/>
                </a:ln>
                <a:solidFill>
                  <a:srgbClr val="000000"/>
                </a:solidFill>
                <a:effectLst/>
                <a:uLnTx/>
                <a:uFillTx/>
                <a:latin typeface="Calibri"/>
                <a:ea typeface="+mn-ea"/>
                <a:cs typeface="+mn-cs"/>
              </a:rPr>
              <a:t>Daratumumab plus bortezomib, lenalidomide and dexamethasone </a:t>
            </a:r>
            <a:r>
              <a:rPr kumimoji="0" lang="en-GB" sz="1800" b="0" i="0" u="none" strike="noStrike" kern="1200" cap="none" spc="0" normalizeH="0" baseline="0" noProof="0" dirty="0">
                <a:ln>
                  <a:noFill/>
                </a:ln>
                <a:solidFill>
                  <a:srgbClr val="000000"/>
                </a:solidFill>
                <a:effectLst/>
                <a:uLnTx/>
                <a:uFillTx/>
                <a:latin typeface="Calibri"/>
                <a:ea typeface="+mn-ea"/>
                <a:cs typeface="+mn-cs"/>
              </a:rPr>
              <a:t>for transplant-ineligible or transplant-deferred newly diagnosed multiple myeloma: The randomized </a:t>
            </a:r>
            <a:r>
              <a:rPr kumimoji="0" lang="en-GB" sz="1800" b="1" i="0" u="none" strike="noStrike" kern="1200" cap="none" spc="0" normalizeH="0" baseline="0" noProof="0" dirty="0">
                <a:ln>
                  <a:noFill/>
                </a:ln>
                <a:solidFill>
                  <a:srgbClr val="000000"/>
                </a:solidFill>
                <a:effectLst/>
                <a:uLnTx/>
                <a:uFillTx/>
                <a:latin typeface="Calibri"/>
                <a:ea typeface="+mn-ea"/>
                <a:cs typeface="+mn-cs"/>
              </a:rPr>
              <a:t>phase 3 CEPHEUS trial</a:t>
            </a:r>
            <a:r>
              <a:rPr kumimoji="0" lang="en-GB" sz="1800" b="0" i="0" u="none" strike="noStrike" kern="1200" cap="none" spc="0" normalizeH="0" baseline="0" noProof="0" dirty="0">
                <a:ln>
                  <a:noFill/>
                </a:ln>
                <a:solidFill>
                  <a:srgbClr val="000000"/>
                </a:solidFill>
                <a:effectLst/>
                <a:uLnTx/>
                <a:uFillTx/>
                <a:latin typeface="Calibri"/>
                <a:ea typeface="+mn-ea"/>
                <a:cs typeface="+mn-cs"/>
              </a:rPr>
              <a:t>. </a:t>
            </a:r>
            <a:r>
              <a:rPr kumimoji="0" lang="en-GB" sz="1800" b="0" i="1" u="none" strike="noStrike" kern="1200" cap="none" spc="0" normalizeH="0" baseline="0" noProof="0" dirty="0">
                <a:ln>
                  <a:noFill/>
                </a:ln>
                <a:solidFill>
                  <a:srgbClr val="000000"/>
                </a:solidFill>
                <a:effectLst/>
                <a:uLnTx/>
                <a:uFillTx/>
                <a:latin typeface="Calibri"/>
                <a:ea typeface="+mn-ea"/>
                <a:cs typeface="+mn-cs"/>
              </a:rPr>
              <a:t>Nature Med </a:t>
            </a:r>
            <a:r>
              <a:rPr kumimoji="0" lang="en-GB" sz="1800" b="0" i="0" u="none" strike="noStrike" kern="1200" cap="none" spc="0" normalizeH="0" baseline="0" noProof="0" dirty="0">
                <a:ln>
                  <a:noFill/>
                </a:ln>
                <a:solidFill>
                  <a:srgbClr val="000000"/>
                </a:solidFill>
                <a:effectLst/>
                <a:uLnTx/>
                <a:uFillTx/>
                <a:latin typeface="Calibri"/>
                <a:ea typeface="+mn-ea"/>
                <a:cs typeface="+mn-cs"/>
              </a:rPr>
              <a:t>2025;31(4):1195-202.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srgbClr val="000000"/>
                </a:solidFill>
                <a:effectLst/>
                <a:uLnTx/>
                <a:uFillTx/>
                <a:latin typeface="Calibri"/>
                <a:ea typeface="+mn-ea"/>
                <a:cs typeface="+mn-cs"/>
              </a:rPr>
              <a:t>Facon</a:t>
            </a:r>
            <a:r>
              <a:rPr kumimoji="0" lang="en-GB" sz="1800" b="0" i="0" u="none" strike="noStrike" kern="1200" cap="none" spc="0" normalizeH="0" baseline="0" noProof="0" dirty="0">
                <a:ln>
                  <a:noFill/>
                </a:ln>
                <a:solidFill>
                  <a:srgbClr val="000000"/>
                </a:solidFill>
                <a:effectLst/>
                <a:uLnTx/>
                <a:uFillTx/>
                <a:latin typeface="Calibri"/>
                <a:ea typeface="+mn-ea"/>
                <a:cs typeface="+mn-cs"/>
              </a:rPr>
              <a:t> T et al. </a:t>
            </a:r>
            <a:r>
              <a:rPr kumimoji="0" lang="en-GB" sz="1800" b="1" i="0" u="none" strike="noStrike" kern="1200" cap="none" spc="0" normalizeH="0" baseline="0" noProof="0" dirty="0" err="1">
                <a:ln>
                  <a:noFill/>
                </a:ln>
                <a:solidFill>
                  <a:srgbClr val="000000"/>
                </a:solidFill>
                <a:effectLst/>
                <a:uLnTx/>
                <a:uFillTx/>
                <a:latin typeface="Calibri"/>
                <a:ea typeface="+mn-ea"/>
                <a:cs typeface="+mn-cs"/>
              </a:rPr>
              <a:t>Isatuximab</a:t>
            </a:r>
            <a:r>
              <a:rPr kumimoji="0" lang="en-GB" sz="1800" b="1" i="0" u="none" strike="noStrike" kern="1200" cap="none" spc="0" normalizeH="0" baseline="0" noProof="0" dirty="0">
                <a:ln>
                  <a:noFill/>
                </a:ln>
                <a:solidFill>
                  <a:srgbClr val="000000"/>
                </a:solidFill>
                <a:effectLst/>
                <a:uLnTx/>
                <a:uFillTx/>
                <a:latin typeface="Calibri"/>
                <a:ea typeface="+mn-ea"/>
                <a:cs typeface="+mn-cs"/>
              </a:rPr>
              <a:t>, bortezomib, lenalidomide, and dexamethasone </a:t>
            </a:r>
            <a:r>
              <a:rPr kumimoji="0" lang="en-GB" sz="1800" b="0" i="0" u="none" strike="noStrike" kern="1200" cap="none" spc="0" normalizeH="0" baseline="0" noProof="0" dirty="0">
                <a:ln>
                  <a:noFill/>
                </a:ln>
                <a:solidFill>
                  <a:srgbClr val="000000"/>
                </a:solidFill>
                <a:effectLst/>
                <a:uLnTx/>
                <a:uFillTx/>
                <a:latin typeface="Calibri"/>
                <a:ea typeface="+mn-ea"/>
                <a:cs typeface="+mn-cs"/>
              </a:rPr>
              <a:t>for multiple myeloma. </a:t>
            </a:r>
            <a:r>
              <a:rPr kumimoji="0" lang="en-GB" sz="1800" b="0" i="1" u="none" strike="noStrike" kern="1200" cap="none" spc="0" normalizeH="0" baseline="0" noProof="0" dirty="0">
                <a:ln>
                  <a:noFill/>
                </a:ln>
                <a:solidFill>
                  <a:srgbClr val="000000"/>
                </a:solidFill>
                <a:effectLst/>
                <a:uLnTx/>
                <a:uFillTx/>
                <a:latin typeface="Calibri"/>
                <a:ea typeface="+mn-ea"/>
                <a:cs typeface="+mn-cs"/>
              </a:rPr>
              <a:t>New Engl J Med</a:t>
            </a:r>
            <a:r>
              <a:rPr kumimoji="0" lang="en-GB" sz="1800" b="0" i="0" u="none" strike="noStrike" kern="1200" cap="none" spc="0" normalizeH="0" baseline="0" noProof="0" dirty="0">
                <a:ln>
                  <a:noFill/>
                </a:ln>
                <a:solidFill>
                  <a:srgbClr val="000000"/>
                </a:solidFill>
                <a:effectLst/>
                <a:uLnTx/>
                <a:uFillTx/>
                <a:latin typeface="Calibri"/>
                <a:ea typeface="+mn-ea"/>
                <a:cs typeface="+mn-cs"/>
              </a:rPr>
              <a:t> 2024;391:1597-609.</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srgbClr val="000000"/>
                </a:solidFill>
                <a:effectLst/>
                <a:uLnTx/>
                <a:uFillTx/>
                <a:latin typeface="Calibri"/>
                <a:ea typeface="+mn-ea"/>
                <a:cs typeface="+mn-cs"/>
              </a:rPr>
              <a:t>Leleu</a:t>
            </a:r>
            <a:r>
              <a:rPr kumimoji="0" lang="en-GB" sz="1800" b="0" i="0" u="none" strike="noStrike" kern="1200" cap="none" spc="0" normalizeH="0" baseline="0" noProof="0" dirty="0">
                <a:ln>
                  <a:noFill/>
                </a:ln>
                <a:solidFill>
                  <a:srgbClr val="000000"/>
                </a:solidFill>
                <a:effectLst/>
                <a:uLnTx/>
                <a:uFillTx/>
                <a:latin typeface="Calibri"/>
                <a:ea typeface="+mn-ea"/>
                <a:cs typeface="+mn-cs"/>
              </a:rPr>
              <a:t> X et al. </a:t>
            </a:r>
            <a:r>
              <a:rPr kumimoji="0" lang="en-GB" sz="1800" b="1" i="0" u="none" strike="noStrike" kern="1200" cap="none" spc="0" normalizeH="0" baseline="0" noProof="0" dirty="0" err="1">
                <a:ln>
                  <a:noFill/>
                </a:ln>
                <a:solidFill>
                  <a:srgbClr val="000000"/>
                </a:solidFill>
                <a:effectLst/>
                <a:uLnTx/>
                <a:uFillTx/>
                <a:latin typeface="Calibri"/>
                <a:ea typeface="+mn-ea"/>
                <a:cs typeface="+mn-cs"/>
              </a:rPr>
              <a:t>Isatuximab</a:t>
            </a:r>
            <a:r>
              <a:rPr kumimoji="0" lang="en-GB" sz="1800" b="1" i="0" u="none" strike="noStrike" kern="1200" cap="none" spc="0" normalizeH="0" baseline="0" noProof="0" dirty="0">
                <a:ln>
                  <a:noFill/>
                </a:ln>
                <a:solidFill>
                  <a:srgbClr val="000000"/>
                </a:solidFill>
                <a:effectLst/>
                <a:uLnTx/>
                <a:uFillTx/>
                <a:latin typeface="Calibri"/>
                <a:ea typeface="+mn-ea"/>
                <a:cs typeface="+mn-cs"/>
              </a:rPr>
              <a:t>, lenalidomide, dexamethasone and bortezomib </a:t>
            </a:r>
            <a:r>
              <a:rPr kumimoji="0" lang="en-GB" sz="1800" b="0" i="0" u="none" strike="noStrike" kern="1200" cap="none" spc="0" normalizeH="0" baseline="0" noProof="0" dirty="0">
                <a:ln>
                  <a:noFill/>
                </a:ln>
                <a:solidFill>
                  <a:srgbClr val="000000"/>
                </a:solidFill>
                <a:effectLst/>
                <a:uLnTx/>
                <a:uFillTx/>
                <a:latin typeface="Calibri"/>
                <a:ea typeface="+mn-ea"/>
                <a:cs typeface="+mn-cs"/>
              </a:rPr>
              <a:t>in transplant-ineligible multiple myeloma: The randomized </a:t>
            </a:r>
            <a:r>
              <a:rPr kumimoji="0" lang="en-GB" sz="1800" b="1" i="0" u="none" strike="noStrike" kern="1200" cap="none" spc="0" normalizeH="0" baseline="0" noProof="0" dirty="0">
                <a:ln>
                  <a:noFill/>
                </a:ln>
                <a:solidFill>
                  <a:srgbClr val="000000"/>
                </a:solidFill>
                <a:effectLst/>
                <a:uLnTx/>
                <a:uFillTx/>
                <a:latin typeface="Calibri"/>
                <a:ea typeface="+mn-ea"/>
                <a:cs typeface="+mn-cs"/>
              </a:rPr>
              <a:t>phase 3 BENEFIT trial</a:t>
            </a:r>
            <a:r>
              <a:rPr kumimoji="0" lang="en-GB" sz="1800" b="0" i="0" u="none" strike="noStrike" kern="1200" cap="none" spc="0" normalizeH="0" baseline="0" noProof="0" dirty="0">
                <a:ln>
                  <a:noFill/>
                </a:ln>
                <a:solidFill>
                  <a:srgbClr val="000000"/>
                </a:solidFill>
                <a:effectLst/>
                <a:uLnTx/>
                <a:uFillTx/>
                <a:latin typeface="Calibri"/>
                <a:ea typeface="+mn-ea"/>
                <a:cs typeface="+mn-cs"/>
              </a:rPr>
              <a:t>. </a:t>
            </a:r>
            <a:r>
              <a:rPr kumimoji="0" lang="en-GB" sz="1800" b="0" i="1" u="none" strike="noStrike" kern="1200" cap="none" spc="0" normalizeH="0" baseline="0" noProof="0" dirty="0">
                <a:ln>
                  <a:noFill/>
                </a:ln>
                <a:solidFill>
                  <a:srgbClr val="000000"/>
                </a:solidFill>
                <a:effectLst/>
                <a:uLnTx/>
                <a:uFillTx/>
                <a:latin typeface="Calibri"/>
                <a:ea typeface="+mn-ea"/>
                <a:cs typeface="+mn-cs"/>
              </a:rPr>
              <a:t>Nat Med </a:t>
            </a:r>
            <a:r>
              <a:rPr kumimoji="0" lang="en-GB" sz="1800" b="0" i="0" u="none" strike="noStrike" kern="1200" cap="none" spc="0" normalizeH="0" baseline="0" noProof="0" dirty="0">
                <a:ln>
                  <a:noFill/>
                </a:ln>
                <a:solidFill>
                  <a:srgbClr val="000000"/>
                </a:solidFill>
                <a:effectLst/>
                <a:uLnTx/>
                <a:uFillTx/>
                <a:latin typeface="Calibri"/>
                <a:ea typeface="+mn-ea"/>
                <a:cs typeface="+mn-cs"/>
              </a:rPr>
              <a:t>2024;30:2235-41.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srgbClr val="000000"/>
                </a:solidFill>
                <a:effectLst/>
                <a:uLnTx/>
                <a:uFillTx/>
                <a:latin typeface="Calibri"/>
                <a:ea typeface="+mn-ea"/>
                <a:cs typeface="+mn-cs"/>
              </a:rPr>
              <a:t>Manier</a:t>
            </a:r>
            <a:r>
              <a:rPr kumimoji="0" lang="en-GB" sz="1800" b="0" i="0" u="none" strike="noStrike" kern="1200" cap="none" spc="0" normalizeH="0" baseline="0" noProof="0" dirty="0">
                <a:ln>
                  <a:noFill/>
                </a:ln>
                <a:solidFill>
                  <a:srgbClr val="000000"/>
                </a:solidFill>
                <a:effectLst/>
                <a:uLnTx/>
                <a:uFillTx/>
                <a:latin typeface="Calibri"/>
                <a:ea typeface="+mn-ea"/>
                <a:cs typeface="+mn-cs"/>
              </a:rPr>
              <a:t> S et al. </a:t>
            </a:r>
            <a:r>
              <a:rPr kumimoji="0" lang="en-GB" sz="1800" b="1" i="0" u="none" strike="noStrike" kern="1200" cap="none" spc="0" normalizeH="0" baseline="0" noProof="0" dirty="0">
                <a:ln>
                  <a:noFill/>
                </a:ln>
                <a:solidFill>
                  <a:srgbClr val="000000"/>
                </a:solidFill>
                <a:effectLst/>
                <a:uLnTx/>
                <a:uFillTx/>
                <a:latin typeface="Calibri"/>
                <a:ea typeface="+mn-ea"/>
                <a:cs typeface="+mn-cs"/>
              </a:rPr>
              <a:t>Phase 3 study </a:t>
            </a:r>
            <a:r>
              <a:rPr kumimoji="0" lang="en-GB" sz="1800" b="0" i="0" u="none" strike="noStrike" kern="1200" cap="none" spc="0" normalizeH="0" baseline="0" noProof="0" dirty="0">
                <a:ln>
                  <a:noFill/>
                </a:ln>
                <a:solidFill>
                  <a:srgbClr val="000000"/>
                </a:solidFill>
                <a:effectLst/>
                <a:uLnTx/>
                <a:uFillTx/>
                <a:latin typeface="Calibri"/>
                <a:ea typeface="+mn-ea"/>
                <a:cs typeface="+mn-cs"/>
              </a:rPr>
              <a:t>results of </a:t>
            </a:r>
            <a:r>
              <a:rPr kumimoji="0" lang="en-GB" sz="1800" b="1" i="0" u="none" strike="noStrike" kern="1200" cap="none" spc="0" normalizeH="0" baseline="0" noProof="0" dirty="0" err="1">
                <a:ln>
                  <a:noFill/>
                </a:ln>
                <a:solidFill>
                  <a:srgbClr val="000000"/>
                </a:solidFill>
                <a:effectLst/>
                <a:uLnTx/>
                <a:uFillTx/>
                <a:latin typeface="Calibri"/>
                <a:ea typeface="+mn-ea"/>
                <a:cs typeface="+mn-cs"/>
              </a:rPr>
              <a:t>isatuximab</a:t>
            </a:r>
            <a:r>
              <a:rPr kumimoji="0" lang="en-GB" sz="1800" b="1" i="0" u="none" strike="noStrike" kern="1200" cap="none" spc="0" normalizeH="0" baseline="0" noProof="0" dirty="0">
                <a:ln>
                  <a:noFill/>
                </a:ln>
                <a:solidFill>
                  <a:srgbClr val="000000"/>
                </a:solidFill>
                <a:effectLst/>
                <a:uLnTx/>
                <a:uFillTx/>
                <a:latin typeface="Calibri"/>
                <a:ea typeface="+mn-ea"/>
                <a:cs typeface="+mn-cs"/>
              </a:rPr>
              <a:t>, bortezomib, lenalidomide, and dexamethasone (Isa‐</a:t>
            </a:r>
            <a:r>
              <a:rPr kumimoji="0" lang="en-GB" sz="1800" b="1" i="0" u="none" strike="noStrike" kern="1200" cap="none" spc="0" normalizeH="0" baseline="0" noProof="0" dirty="0" err="1">
                <a:ln>
                  <a:noFill/>
                </a:ln>
                <a:solidFill>
                  <a:srgbClr val="000000"/>
                </a:solidFill>
                <a:effectLst/>
                <a:uLnTx/>
                <a:uFillTx/>
                <a:latin typeface="Calibri"/>
                <a:ea typeface="+mn-ea"/>
                <a:cs typeface="+mn-cs"/>
              </a:rPr>
              <a:t>VRd</a:t>
            </a:r>
            <a:r>
              <a:rPr kumimoji="0" lang="en-GB" sz="1800" b="1" i="0" u="none" strike="noStrike" kern="1200" cap="none" spc="0" normalizeH="0" baseline="0" noProof="0" dirty="0">
                <a:ln>
                  <a:noFill/>
                </a:ln>
                <a:solidFill>
                  <a:srgbClr val="000000"/>
                </a:solidFill>
                <a:effectLst/>
                <a:uLnTx/>
                <a:uFillTx/>
                <a:latin typeface="Calibri"/>
                <a:ea typeface="+mn-ea"/>
                <a:cs typeface="+mn-cs"/>
              </a:rPr>
              <a:t>) versus </a:t>
            </a:r>
            <a:r>
              <a:rPr kumimoji="0" lang="en-GB" sz="1800" b="1" i="0" u="none" strike="noStrike" kern="1200" cap="none" spc="0" normalizeH="0" baseline="0" noProof="0" dirty="0" err="1">
                <a:ln>
                  <a:noFill/>
                </a:ln>
                <a:solidFill>
                  <a:srgbClr val="000000"/>
                </a:solidFill>
                <a:effectLst/>
                <a:uLnTx/>
                <a:uFillTx/>
                <a:latin typeface="Calibri"/>
                <a:ea typeface="+mn-ea"/>
                <a:cs typeface="+mn-cs"/>
              </a:rPr>
              <a:t>VRd</a:t>
            </a:r>
            <a:r>
              <a:rPr kumimoji="0" lang="en-GB" sz="1800" b="1" i="0" u="none" strike="noStrike" kern="1200" cap="none" spc="0" normalizeH="0" baseline="0" noProof="0" dirty="0">
                <a:ln>
                  <a:noFill/>
                </a:ln>
                <a:solidFill>
                  <a:srgbClr val="000000"/>
                </a:solidFill>
                <a:effectLst/>
                <a:uLnTx/>
                <a:uFillTx/>
                <a:latin typeface="Calibri"/>
                <a:ea typeface="+mn-ea"/>
                <a:cs typeface="+mn-cs"/>
              </a:rPr>
              <a:t> </a:t>
            </a:r>
            <a:r>
              <a:rPr kumimoji="0" lang="en-GB" sz="1800" b="0" i="0" u="none" strike="noStrike" kern="1200" cap="none" spc="0" normalizeH="0" baseline="0" noProof="0" dirty="0">
                <a:ln>
                  <a:noFill/>
                </a:ln>
                <a:solidFill>
                  <a:srgbClr val="000000"/>
                </a:solidFill>
                <a:effectLst/>
                <a:uLnTx/>
                <a:uFillTx/>
                <a:latin typeface="Calibri"/>
                <a:ea typeface="+mn-ea"/>
                <a:cs typeface="+mn-cs"/>
              </a:rPr>
              <a:t>for transplant‐ineligible patients with newly diagnosed multiple myeloma </a:t>
            </a:r>
            <a:r>
              <a:rPr kumimoji="0" lang="en-GB" sz="1800" b="1" i="0" u="none" strike="noStrike" kern="1200" cap="none" spc="0" normalizeH="0" baseline="0" noProof="0" dirty="0">
                <a:ln>
                  <a:noFill/>
                </a:ln>
                <a:solidFill>
                  <a:srgbClr val="000000"/>
                </a:solidFill>
                <a:effectLst/>
                <a:uLnTx/>
                <a:uFillTx/>
                <a:latin typeface="Calibri"/>
                <a:ea typeface="+mn-ea"/>
                <a:cs typeface="+mn-cs"/>
              </a:rPr>
              <a:t>(IMROZ). </a:t>
            </a:r>
            <a:r>
              <a:rPr kumimoji="0" lang="en-GB" sz="1800" b="0" i="0" u="none" strike="noStrike" kern="1200" cap="none" spc="0" normalizeH="0" baseline="0" noProof="0" dirty="0">
                <a:ln>
                  <a:noFill/>
                </a:ln>
                <a:solidFill>
                  <a:srgbClr val="000000"/>
                </a:solidFill>
                <a:effectLst/>
                <a:uLnTx/>
                <a:uFillTx/>
                <a:latin typeface="Calibri"/>
                <a:ea typeface="+mn-ea"/>
                <a:cs typeface="+mn-cs"/>
              </a:rPr>
              <a:t>IMS 2024;Abstract OA-49.</a:t>
            </a:r>
          </a:p>
          <a:p>
            <a:pPr marL="285750" lvl="0" indent="-285750" defTabSz="914400" fontAlgn="auto">
              <a:spcBef>
                <a:spcPts val="0"/>
              </a:spcBef>
              <a:spcAft>
                <a:spcPts val="0"/>
              </a:spcAft>
              <a:buFont typeface="Arial" panose="020B0604020202020204" pitchFamily="34" charset="0"/>
              <a:buChar char="•"/>
              <a:defRPr/>
            </a:pPr>
            <a:r>
              <a:rPr kumimoji="0" lang="en-GB" sz="1800" b="0" i="0" u="none" strike="noStrike" kern="1200" cap="none" spc="0" normalizeH="0" baseline="0" noProof="0" dirty="0" err="1">
                <a:ln>
                  <a:noFill/>
                </a:ln>
                <a:solidFill>
                  <a:srgbClr val="000000"/>
                </a:solidFill>
                <a:effectLst/>
                <a:uLnTx/>
                <a:uFillTx/>
                <a:latin typeface="Calibri"/>
                <a:ea typeface="+mn-ea"/>
                <a:cs typeface="+mn-cs"/>
              </a:rPr>
              <a:t>Ailawadhi</a:t>
            </a:r>
            <a:r>
              <a:rPr kumimoji="0" lang="en-GB" sz="1800" b="0" i="0" u="none" strike="noStrike" kern="1200" cap="none" spc="0" normalizeH="0" baseline="0" noProof="0" dirty="0">
                <a:ln>
                  <a:noFill/>
                </a:ln>
                <a:solidFill>
                  <a:srgbClr val="000000"/>
                </a:solidFill>
                <a:effectLst/>
                <a:uLnTx/>
                <a:uFillTx/>
                <a:latin typeface="Calibri"/>
                <a:ea typeface="+mn-ea"/>
                <a:cs typeface="+mn-cs"/>
              </a:rPr>
              <a:t> S et al. </a:t>
            </a:r>
            <a:r>
              <a:rPr kumimoji="0" lang="en-GB" sz="1800" b="1" i="0" u="none" strike="noStrike" kern="1200" cap="none" spc="0" normalizeH="0" baseline="0" noProof="0" dirty="0" err="1">
                <a:ln>
                  <a:noFill/>
                </a:ln>
                <a:solidFill>
                  <a:srgbClr val="000000"/>
                </a:solidFill>
                <a:effectLst/>
                <a:uLnTx/>
                <a:uFillTx/>
                <a:latin typeface="Calibri"/>
                <a:ea typeface="+mn-ea"/>
                <a:cs typeface="+mn-cs"/>
              </a:rPr>
              <a:t>Isatuximab</a:t>
            </a:r>
            <a:r>
              <a:rPr kumimoji="0" lang="en-GB" sz="1800" b="1" i="0" u="none" strike="noStrike" kern="1200" cap="none" spc="0" normalizeH="0" baseline="0" noProof="0" dirty="0">
                <a:ln>
                  <a:noFill/>
                </a:ln>
                <a:solidFill>
                  <a:srgbClr val="000000"/>
                </a:solidFill>
                <a:effectLst/>
                <a:uLnTx/>
                <a:uFillTx/>
                <a:latin typeface="Calibri"/>
                <a:ea typeface="+mn-ea"/>
                <a:cs typeface="+mn-cs"/>
              </a:rPr>
              <a:t> subcutaneous by on-body injector</a:t>
            </a:r>
            <a:r>
              <a:rPr kumimoji="0" lang="en-GB" sz="1800" b="0" i="0" u="none" strike="noStrike" kern="1200" cap="none" spc="0" normalizeH="0" baseline="0" noProof="0" dirty="0">
                <a:ln>
                  <a:noFill/>
                </a:ln>
                <a:solidFill>
                  <a:srgbClr val="000000"/>
                </a:solidFill>
                <a:effectLst/>
                <a:uLnTx/>
                <a:uFillTx/>
                <a:latin typeface="Calibri"/>
                <a:ea typeface="+mn-ea"/>
                <a:cs typeface="+mn-cs"/>
              </a:rPr>
              <a:t> versus </a:t>
            </a:r>
            <a:r>
              <a:rPr kumimoji="0" lang="en-GB" sz="1800" b="0" i="0" u="none" strike="noStrike" kern="1200" cap="none" spc="0" normalizeH="0" baseline="0" noProof="0" dirty="0" err="1">
                <a:ln>
                  <a:noFill/>
                </a:ln>
                <a:solidFill>
                  <a:srgbClr val="000000"/>
                </a:solidFill>
                <a:effectLst/>
                <a:uLnTx/>
                <a:uFillTx/>
                <a:latin typeface="Calibri"/>
                <a:ea typeface="+mn-ea"/>
                <a:cs typeface="+mn-cs"/>
              </a:rPr>
              <a:t>isatuximab</a:t>
            </a:r>
            <a:r>
              <a:rPr kumimoji="0" lang="en-GB" sz="1800" b="0" i="0" u="none" strike="noStrike" kern="1200" cap="none" spc="0" normalizeH="0" baseline="0" noProof="0" dirty="0">
                <a:ln>
                  <a:noFill/>
                </a:ln>
                <a:solidFill>
                  <a:srgbClr val="000000"/>
                </a:solidFill>
                <a:effectLst/>
                <a:uLnTx/>
                <a:uFillTx/>
                <a:latin typeface="Calibri"/>
                <a:ea typeface="+mn-ea"/>
                <a:cs typeface="+mn-cs"/>
              </a:rPr>
              <a:t> intravenous plus pomalidomide and dexamethasone in relapsed/refractory multiple myeloma: </a:t>
            </a:r>
            <a:r>
              <a:rPr kumimoji="0" lang="en-GB" sz="1800" b="1" i="0" u="none" strike="noStrike" kern="1200" cap="none" spc="0" normalizeH="0" baseline="0" noProof="0" dirty="0">
                <a:ln>
                  <a:noFill/>
                </a:ln>
                <a:solidFill>
                  <a:srgbClr val="000000"/>
                </a:solidFill>
                <a:effectLst/>
                <a:uLnTx/>
                <a:uFillTx/>
                <a:latin typeface="Calibri"/>
                <a:ea typeface="+mn-ea"/>
                <a:cs typeface="+mn-cs"/>
              </a:rPr>
              <a:t>Phase III IRAKLIA study</a:t>
            </a:r>
            <a:r>
              <a:rPr kumimoji="0" lang="en-GB" sz="1800" b="0" i="0" u="none" strike="noStrike" kern="1200" cap="none" spc="0" normalizeH="0" baseline="0" noProof="0" dirty="0">
                <a:ln>
                  <a:noFill/>
                </a:ln>
                <a:solidFill>
                  <a:srgbClr val="000000"/>
                </a:solidFill>
                <a:effectLst/>
                <a:uLnTx/>
                <a:uFillTx/>
                <a:latin typeface="Calibri"/>
                <a:ea typeface="+mn-ea"/>
                <a:cs typeface="+mn-cs"/>
              </a:rPr>
              <a:t>. </a:t>
            </a:r>
            <a:r>
              <a:rPr kumimoji="0" lang="en-GB" sz="1800" b="0" i="1" u="none" strike="noStrike" kern="1200" cap="none" spc="0" normalizeH="0" baseline="0" noProof="0" dirty="0">
                <a:ln>
                  <a:noFill/>
                </a:ln>
                <a:solidFill>
                  <a:srgbClr val="000000"/>
                </a:solidFill>
                <a:effectLst/>
                <a:uLnTx/>
                <a:uFillTx/>
                <a:latin typeface="Calibri"/>
                <a:ea typeface="+mn-ea"/>
                <a:cs typeface="+mn-cs"/>
              </a:rPr>
              <a:t>J Clin Oncol</a:t>
            </a:r>
            <a:r>
              <a:rPr kumimoji="0" lang="en-GB" sz="1800" b="0" i="0" u="none" strike="noStrike" kern="1200" cap="none" spc="0" normalizeH="0" baseline="0" noProof="0" dirty="0">
                <a:ln>
                  <a:noFill/>
                </a:ln>
                <a:solidFill>
                  <a:srgbClr val="000000"/>
                </a:solidFill>
                <a:effectLst/>
                <a:uLnTx/>
                <a:uFillTx/>
                <a:latin typeface="Calibri"/>
                <a:ea typeface="+mn-ea"/>
                <a:cs typeface="+mn-cs"/>
              </a:rPr>
              <a:t> 2025</a:t>
            </a:r>
            <a:r>
              <a:rPr lang="en-GB" sz="1800" b="0" dirty="0">
                <a:solidFill>
                  <a:srgbClr val="000000"/>
                </a:solidFill>
                <a:latin typeface="Calibri"/>
                <a:ea typeface="+mn-ea"/>
                <a:cs typeface="+mn-cs"/>
              </a:rPr>
              <a:t>;[Online ahead of print].</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Leleu X et al. </a:t>
            </a:r>
            <a:r>
              <a:rPr kumimoji="0" lang="en-GB" sz="1800" b="1" i="0" u="none" strike="noStrike" kern="1200" cap="none" spc="0" normalizeH="0" baseline="0" noProof="0" dirty="0">
                <a:ln>
                  <a:noFill/>
                </a:ln>
                <a:solidFill>
                  <a:srgbClr val="000000"/>
                </a:solidFill>
                <a:effectLst/>
                <a:uLnTx/>
                <a:uFillTx/>
                <a:latin typeface="Calibri"/>
                <a:ea typeface="+mn-ea"/>
                <a:cs typeface="+mn-cs"/>
              </a:rPr>
              <a:t>Isatuximab subcutaneous via an on-body delivery system </a:t>
            </a:r>
            <a:r>
              <a:rPr kumimoji="0" lang="en-GB" sz="1800" b="0" i="0" u="none" strike="noStrike" kern="1200" cap="none" spc="0" normalizeH="0" baseline="0" noProof="0" dirty="0">
                <a:ln>
                  <a:noFill/>
                </a:ln>
                <a:solidFill>
                  <a:srgbClr val="000000"/>
                </a:solidFill>
                <a:effectLst/>
                <a:uLnTx/>
                <a:uFillTx/>
                <a:latin typeface="Calibri"/>
                <a:ea typeface="+mn-ea"/>
                <a:cs typeface="+mn-cs"/>
              </a:rPr>
              <a:t>versus isatuximab intravenous, plus pomalidomide and dexamethasone, in relapsed/refractory multiple myeloma: The randomized </a:t>
            </a:r>
            <a:r>
              <a:rPr kumimoji="0" lang="en-GB" sz="1800" b="1" i="0" u="none" strike="noStrike" kern="1200" cap="none" spc="0" normalizeH="0" baseline="0" noProof="0" dirty="0">
                <a:ln>
                  <a:noFill/>
                </a:ln>
                <a:solidFill>
                  <a:srgbClr val="000000"/>
                </a:solidFill>
                <a:effectLst/>
                <a:uLnTx/>
                <a:uFillTx/>
                <a:latin typeface="Calibri"/>
                <a:ea typeface="+mn-ea"/>
                <a:cs typeface="+mn-cs"/>
              </a:rPr>
              <a:t>phase 3 IRAKLIA study</a:t>
            </a:r>
            <a:r>
              <a:rPr kumimoji="0" lang="en-GB" sz="1800" b="0" i="0" u="none" strike="noStrike" kern="1200" cap="none" spc="0" normalizeH="0" baseline="0" noProof="0" dirty="0">
                <a:ln>
                  <a:noFill/>
                </a:ln>
                <a:solidFill>
                  <a:srgbClr val="000000"/>
                </a:solidFill>
                <a:effectLst/>
                <a:uLnTx/>
                <a:uFillTx/>
                <a:latin typeface="Calibri"/>
                <a:ea typeface="+mn-ea"/>
                <a:cs typeface="+mn-cs"/>
              </a:rPr>
              <a:t>. EHA 2025;Abstract S203.</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6132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C704-07E5-EFD2-6FA3-95B880702CB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33D6CE5-DE77-DE9C-1C50-5950D736CD3B}"/>
              </a:ext>
            </a:extLst>
          </p:cNvPr>
          <p:cNvSpPr/>
          <p:nvPr/>
        </p:nvSpPr>
        <p:spPr bwMode="auto">
          <a:xfrm>
            <a:off x="659396" y="1628800"/>
            <a:ext cx="10837204"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0718FB8C-1662-78C9-9426-8F6CC8151661}"/>
              </a:ext>
            </a:extLst>
          </p:cNvPr>
          <p:cNvSpPr>
            <a:spLocks noGrp="1"/>
          </p:cNvSpPr>
          <p:nvPr>
            <p:ph type="title"/>
          </p:nvPr>
        </p:nvSpPr>
        <p:spPr>
          <a:xfrm>
            <a:off x="1919536" y="0"/>
            <a:ext cx="8424936" cy="1268760"/>
          </a:xfrm>
        </p:spPr>
        <p:txBody>
          <a:bodyPr>
            <a:normAutofit/>
          </a:bodyPr>
          <a:lstStyle/>
          <a:p>
            <a:r>
              <a:rPr lang="en-US" dirty="0">
                <a:solidFill>
                  <a:srgbClr val="0432FF"/>
                </a:solidFill>
              </a:rPr>
              <a:t>Selection of First-Line Therapy and Maintenance Treatment for Patients with Multiple Myeloma</a:t>
            </a:r>
            <a:endParaRPr lang="en-US" sz="2800" dirty="0">
              <a:solidFill>
                <a:srgbClr val="0432FF"/>
              </a:solidFill>
            </a:endParaRPr>
          </a:p>
        </p:txBody>
      </p:sp>
      <p:sp>
        <p:nvSpPr>
          <p:cNvPr id="6" name="Content Placeholder 5">
            <a:extLst>
              <a:ext uri="{FF2B5EF4-FFF2-40B4-BE49-F238E27FC236}">
                <a16:creationId xmlns:a16="http://schemas.microsoft.com/office/drawing/2014/main" id="{6888BCD7-F897-9A57-81F7-E662B4D9C5DC}"/>
              </a:ext>
            </a:extLst>
          </p:cNvPr>
          <p:cNvSpPr>
            <a:spLocks noGrp="1"/>
          </p:cNvSpPr>
          <p:nvPr>
            <p:ph idx="1"/>
          </p:nvPr>
        </p:nvSpPr>
        <p:spPr>
          <a:xfrm>
            <a:off x="983432" y="1700808"/>
            <a:ext cx="10225136" cy="4727456"/>
          </a:xfrm>
        </p:spPr>
        <p:txBody>
          <a:bodyPr/>
          <a:lstStyle/>
          <a:p>
            <a:pPr marL="98425" indent="0">
              <a:lnSpc>
                <a:spcPct val="100000"/>
              </a:lnSpc>
              <a:spcBef>
                <a:spcPts val="1800"/>
              </a:spcBef>
              <a:spcAft>
                <a:spcPts val="0"/>
              </a:spcAft>
              <a:buNone/>
            </a:pPr>
            <a:r>
              <a:rPr lang="en-US" sz="2800" dirty="0">
                <a:solidFill>
                  <a:schemeClr val="bg1"/>
                </a:solidFill>
              </a:rPr>
              <a:t>Introduction: Myeloma Time Capsule </a:t>
            </a:r>
          </a:p>
          <a:p>
            <a:pPr marL="98425" indent="0">
              <a:lnSpc>
                <a:spcPct val="100000"/>
              </a:lnSpc>
              <a:spcBef>
                <a:spcPts val="1800"/>
              </a:spcBef>
              <a:spcAft>
                <a:spcPts val="0"/>
              </a:spcAft>
              <a:buNone/>
            </a:pPr>
            <a:r>
              <a:rPr lang="en-US" sz="2800" dirty="0">
                <a:solidFill>
                  <a:schemeClr val="accent2"/>
                </a:solidFill>
              </a:rPr>
              <a:t>Module 1: </a:t>
            </a:r>
            <a:r>
              <a:rPr lang="en-US" sz="2800" dirty="0">
                <a:solidFill>
                  <a:schemeClr val="tx1"/>
                </a:solidFill>
              </a:rPr>
              <a:t>Smoldering Myeloma</a:t>
            </a:r>
          </a:p>
          <a:p>
            <a:pPr marL="98425" indent="0">
              <a:lnSpc>
                <a:spcPct val="100000"/>
              </a:lnSpc>
              <a:spcBef>
                <a:spcPts val="1800"/>
              </a:spcBef>
              <a:spcAft>
                <a:spcPts val="0"/>
              </a:spcAft>
              <a:buNone/>
            </a:pPr>
            <a:r>
              <a:rPr lang="en-US" sz="2800" dirty="0">
                <a:solidFill>
                  <a:schemeClr val="accent2"/>
                </a:solidFill>
              </a:rPr>
              <a:t>Module 2: </a:t>
            </a:r>
            <a:r>
              <a:rPr lang="en-US" sz="2800" dirty="0">
                <a:solidFill>
                  <a:schemeClr val="tx1"/>
                </a:solidFill>
              </a:rPr>
              <a:t>Autologous Stem Cell Transplant (ASCT) Eligible</a:t>
            </a:r>
          </a:p>
          <a:p>
            <a:pPr marL="98425" indent="0">
              <a:lnSpc>
                <a:spcPct val="100000"/>
              </a:lnSpc>
              <a:spcBef>
                <a:spcPts val="1800"/>
              </a:spcBef>
              <a:spcAft>
                <a:spcPts val="0"/>
              </a:spcAft>
              <a:buNone/>
            </a:pPr>
            <a:r>
              <a:rPr lang="en-US" sz="2800" dirty="0">
                <a:solidFill>
                  <a:schemeClr val="accent2"/>
                </a:solidFill>
              </a:rPr>
              <a:t>Module 3: </a:t>
            </a:r>
            <a:r>
              <a:rPr lang="en-US" sz="2800" dirty="0">
                <a:solidFill>
                  <a:schemeClr val="tx1"/>
                </a:solidFill>
              </a:rPr>
              <a:t>ASCT Ineligible </a:t>
            </a:r>
          </a:p>
          <a:p>
            <a:pPr marL="98425" indent="0">
              <a:lnSpc>
                <a:spcPct val="100000"/>
              </a:lnSpc>
              <a:spcBef>
                <a:spcPts val="1800"/>
              </a:spcBef>
              <a:spcAft>
                <a:spcPts val="0"/>
              </a:spcAft>
              <a:buNone/>
            </a:pPr>
            <a:r>
              <a:rPr lang="en-US" sz="2800" dirty="0">
                <a:solidFill>
                  <a:schemeClr val="accent2"/>
                </a:solidFill>
              </a:rPr>
              <a:t>Module 4: </a:t>
            </a:r>
            <a:r>
              <a:rPr lang="en-US" sz="2800" dirty="0">
                <a:solidFill>
                  <a:schemeClr val="tx1"/>
                </a:solidFill>
              </a:rPr>
              <a:t>Subcutaneous Anti-CD38 Antibodies</a:t>
            </a:r>
          </a:p>
          <a:p>
            <a:pPr marL="98425" indent="0">
              <a:lnSpc>
                <a:spcPct val="100000"/>
              </a:lnSpc>
              <a:spcBef>
                <a:spcPts val="1800"/>
              </a:spcBef>
              <a:spcAft>
                <a:spcPts val="0"/>
              </a:spcAft>
              <a:buNone/>
            </a:pPr>
            <a:r>
              <a:rPr lang="en-US" sz="2800" dirty="0">
                <a:solidFill>
                  <a:schemeClr val="accent2"/>
                </a:solidFill>
              </a:rPr>
              <a:t>Module 5:</a:t>
            </a:r>
            <a:r>
              <a:rPr lang="en-US" sz="2800" dirty="0">
                <a:solidFill>
                  <a:schemeClr val="tx1"/>
                </a:solidFill>
              </a:rPr>
              <a:t> Special Considerations</a:t>
            </a:r>
          </a:p>
          <a:p>
            <a:pPr marL="98425" indent="0">
              <a:lnSpc>
                <a:spcPct val="100000"/>
              </a:lnSpc>
              <a:spcBef>
                <a:spcPts val="18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1330577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489CE4-3AC9-D179-DADE-703F3E3C1BA6}"/>
              </a:ext>
            </a:extLst>
          </p:cNvPr>
          <p:cNvSpPr>
            <a:spLocks noGrp="1"/>
          </p:cNvSpPr>
          <p:nvPr>
            <p:ph idx="1"/>
          </p:nvPr>
        </p:nvSpPr>
        <p:spPr>
          <a:xfrm>
            <a:off x="838200" y="1253331"/>
            <a:ext cx="9605790" cy="4750862"/>
          </a:xfrm>
        </p:spPr>
        <p:txBody>
          <a:bodyPr>
            <a:normAutofit fontScale="70000" lnSpcReduction="20000"/>
          </a:bodyPr>
          <a:lstStyle/>
          <a:p>
            <a:pPr>
              <a:lnSpc>
                <a:spcPct val="120000"/>
              </a:lnSpc>
            </a:pPr>
            <a:r>
              <a:rPr lang="en-US" dirty="0"/>
              <a:t>78-year-old man who was screened for a clonal plasma cell disorder as part of a work-up of cardiac amyloidosis.</a:t>
            </a:r>
          </a:p>
          <a:p>
            <a:pPr>
              <a:lnSpc>
                <a:spcPct val="120000"/>
              </a:lnSpc>
            </a:pPr>
            <a:r>
              <a:rPr lang="en-US" dirty="0"/>
              <a:t>CBC, Cr, Ca normal.  SPEP/IFE: Monoclonal IgG kappa 2.2 g/dL, serum free kappa LCs 290 mg/L, FLC ratio 31.66.</a:t>
            </a:r>
          </a:p>
          <a:p>
            <a:pPr>
              <a:lnSpc>
                <a:spcPct val="120000"/>
              </a:lnSpc>
            </a:pPr>
            <a:r>
              <a:rPr lang="en-US" dirty="0"/>
              <a:t>Bone marrow: 40% PCs.  Myeloma FISH: + for gain 1q21 and +9.</a:t>
            </a:r>
          </a:p>
          <a:p>
            <a:pPr>
              <a:lnSpc>
                <a:spcPct val="120000"/>
              </a:lnSpc>
            </a:pPr>
            <a:r>
              <a:rPr lang="en-US" dirty="0"/>
              <a:t>Endomyocardial biopsy + for wild type TTR amyloidosis.</a:t>
            </a:r>
          </a:p>
          <a:p>
            <a:pPr>
              <a:lnSpc>
                <a:spcPct val="120000"/>
              </a:lnSpc>
            </a:pPr>
            <a:r>
              <a:rPr lang="en-US" dirty="0"/>
              <a:t>Imaging: PET-CT and MRI of the C/T/L spine with no lesions. </a:t>
            </a:r>
          </a:p>
          <a:p>
            <a:pPr>
              <a:lnSpc>
                <a:spcPct val="120000"/>
              </a:lnSpc>
            </a:pPr>
            <a:r>
              <a:rPr lang="en-US" dirty="0"/>
              <a:t>Co-morbidities: Diastolic heart failure (compensated),atrial fibrillation, neuropathic pain in the distal lower extremities from lumbar spine stenosis.</a:t>
            </a:r>
          </a:p>
          <a:p>
            <a:pPr>
              <a:lnSpc>
                <a:spcPct val="120000"/>
              </a:lnSpc>
            </a:pPr>
            <a:r>
              <a:rPr lang="en-US" dirty="0"/>
              <a:t>Repeat myeloma markers 1-year into active monitoring: SPEP/IFE: Monoclonal IgG kappa 2.5 g/dL, serum free kappa LCs 312 mg/L, FLC ratio 39.7.</a:t>
            </a:r>
          </a:p>
          <a:p>
            <a:pPr>
              <a:lnSpc>
                <a:spcPct val="120000"/>
              </a:lnSpc>
            </a:pPr>
            <a:r>
              <a:rPr lang="en-US" dirty="0"/>
              <a:t>ECOG PS 1</a:t>
            </a:r>
          </a:p>
        </p:txBody>
      </p:sp>
      <p:sp>
        <p:nvSpPr>
          <p:cNvPr id="4" name="TextBox 3">
            <a:extLst>
              <a:ext uri="{FF2B5EF4-FFF2-40B4-BE49-F238E27FC236}">
                <a16:creationId xmlns:a16="http://schemas.microsoft.com/office/drawing/2014/main" id="{CCBEEC6B-855A-EF60-01AE-FE904F2E07F0}"/>
              </a:ext>
            </a:extLst>
          </p:cNvPr>
          <p:cNvSpPr txBox="1"/>
          <p:nvPr/>
        </p:nvSpPr>
        <p:spPr>
          <a:xfrm>
            <a:off x="3744686" y="6111477"/>
            <a:ext cx="4702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To treat or not to treat?</a:t>
            </a:r>
          </a:p>
        </p:txBody>
      </p:sp>
      <p:sp>
        <p:nvSpPr>
          <p:cNvPr id="5" name="Title 1">
            <a:extLst>
              <a:ext uri="{FF2B5EF4-FFF2-40B4-BE49-F238E27FC236}">
                <a16:creationId xmlns:a16="http://schemas.microsoft.com/office/drawing/2014/main" id="{9E6EA7F6-EA0C-507A-0056-4E6CFD41497B}"/>
              </a:ext>
            </a:extLst>
          </p:cNvPr>
          <p:cNvSpPr txBox="1">
            <a:spLocks/>
          </p:cNvSpPr>
          <p:nvPr/>
        </p:nvSpPr>
        <p:spPr>
          <a:xfrm>
            <a:off x="379141" y="-15200"/>
            <a:ext cx="109746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Display" panose="02110004020202020204"/>
                <a:ea typeface="+mj-ea"/>
                <a:cs typeface="+mj-cs"/>
              </a:rPr>
              <a:t>Case Presentation – Dr Voorhees: 78-year-old man with smoldering myeloma</a:t>
            </a:r>
          </a:p>
        </p:txBody>
      </p:sp>
    </p:spTree>
    <p:extLst>
      <p:ext uri="{BB962C8B-B14F-4D97-AF65-F5344CB8AC3E}">
        <p14:creationId xmlns:p14="http://schemas.microsoft.com/office/powerpoint/2010/main" val="1220483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53C7D-0D57-0597-DAAE-A564BA9C0C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3BE0B-B643-1DBA-EA5B-1BE687452618}"/>
              </a:ext>
            </a:extLst>
          </p:cNvPr>
          <p:cNvSpPr>
            <a:spLocks noGrp="1"/>
          </p:cNvSpPr>
          <p:nvPr>
            <p:ph idx="1"/>
          </p:nvPr>
        </p:nvSpPr>
        <p:spPr>
          <a:xfrm>
            <a:off x="838200" y="1519501"/>
            <a:ext cx="10515600" cy="4717811"/>
          </a:xfrm>
        </p:spPr>
        <p:txBody>
          <a:bodyPr>
            <a:normAutofit/>
          </a:bodyPr>
          <a:lstStyle/>
          <a:p>
            <a:r>
              <a:rPr lang="en-US" dirty="0"/>
              <a:t>After a discussion of the risks / benefits of treatment, we agreed to move forward with daratumumab monotherapy as treatment.</a:t>
            </a:r>
          </a:p>
          <a:p>
            <a:r>
              <a:rPr lang="en-US" dirty="0"/>
              <a:t>The patient had some exacerbation of edema and dyspnea with exertion after the first 2 doses of daratumumab that we attributed to the corticosteroid premedication.  After omission of dexamethasone from cycle 1, day 15 and beyond, the patient has had essentially no side effects.  The M spike has achieved a partial response to therapy.</a:t>
            </a:r>
          </a:p>
          <a:p>
            <a:r>
              <a:rPr lang="en-US" dirty="0"/>
              <a:t>We intend to stop treatment after 36 months.  </a:t>
            </a:r>
          </a:p>
        </p:txBody>
      </p:sp>
      <p:sp>
        <p:nvSpPr>
          <p:cNvPr id="6" name="Title 1">
            <a:extLst>
              <a:ext uri="{FF2B5EF4-FFF2-40B4-BE49-F238E27FC236}">
                <a16:creationId xmlns:a16="http://schemas.microsoft.com/office/drawing/2014/main" id="{FECD56A9-4B7D-2618-339C-136F74B13E43}"/>
              </a:ext>
            </a:extLst>
          </p:cNvPr>
          <p:cNvSpPr txBox="1">
            <a:spLocks/>
          </p:cNvSpPr>
          <p:nvPr/>
        </p:nvSpPr>
        <p:spPr>
          <a:xfrm>
            <a:off x="379141" y="-15200"/>
            <a:ext cx="109746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kumimoji="0" lang="en-US" sz="3200" b="1" i="0" u="none" strike="noStrike" kern="1200" cap="none" spc="0" normalizeH="0" baseline="0" noProof="0" dirty="0">
                <a:ln>
                  <a:noFill/>
                </a:ln>
                <a:solidFill>
                  <a:prstClr val="black"/>
                </a:solidFill>
                <a:effectLst/>
                <a:uLnTx/>
                <a:uFillTx/>
                <a:latin typeface="Aptos Display" panose="02110004020202020204"/>
                <a:ea typeface="+mj-ea"/>
                <a:cs typeface="+mj-cs"/>
              </a:rPr>
              <a:t>Case Presentation – Dr Voorhees: 78-year-old man with smoldering myeloma (cont’d)</a:t>
            </a:r>
          </a:p>
        </p:txBody>
      </p:sp>
    </p:spTree>
    <p:extLst>
      <p:ext uri="{BB962C8B-B14F-4D97-AF65-F5344CB8AC3E}">
        <p14:creationId xmlns:p14="http://schemas.microsoft.com/office/powerpoint/2010/main" val="1724637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6C39C-71AC-6C51-603C-9DFA0DADB7A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A92210C-3C73-CDBE-A0C1-ED2B306D82CA}"/>
              </a:ext>
            </a:extLst>
          </p:cNvPr>
          <p:cNvSpPr/>
          <p:nvPr/>
        </p:nvSpPr>
        <p:spPr bwMode="auto">
          <a:xfrm>
            <a:off x="659396" y="2276872"/>
            <a:ext cx="10837204"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BEE85D0F-1DE9-A9CC-E24E-FD16915456E2}"/>
              </a:ext>
            </a:extLst>
          </p:cNvPr>
          <p:cNvSpPr>
            <a:spLocks noGrp="1"/>
          </p:cNvSpPr>
          <p:nvPr>
            <p:ph type="title"/>
          </p:nvPr>
        </p:nvSpPr>
        <p:spPr>
          <a:xfrm>
            <a:off x="1919536" y="0"/>
            <a:ext cx="8424936" cy="1268760"/>
          </a:xfrm>
        </p:spPr>
        <p:txBody>
          <a:bodyPr>
            <a:normAutofit/>
          </a:bodyPr>
          <a:lstStyle/>
          <a:p>
            <a:r>
              <a:rPr lang="en-US" dirty="0">
                <a:solidFill>
                  <a:srgbClr val="0432FF"/>
                </a:solidFill>
              </a:rPr>
              <a:t>Selection of First-Line Therapy and Maintenance Treatment for Patients with Multiple Myeloma</a:t>
            </a:r>
            <a:endParaRPr lang="en-US" sz="2800" dirty="0">
              <a:solidFill>
                <a:srgbClr val="0432FF"/>
              </a:solidFill>
            </a:endParaRPr>
          </a:p>
        </p:txBody>
      </p:sp>
      <p:sp>
        <p:nvSpPr>
          <p:cNvPr id="6" name="Content Placeholder 5">
            <a:extLst>
              <a:ext uri="{FF2B5EF4-FFF2-40B4-BE49-F238E27FC236}">
                <a16:creationId xmlns:a16="http://schemas.microsoft.com/office/drawing/2014/main" id="{E4E8F2E9-1A2B-4F58-F831-934E0FCC15CE}"/>
              </a:ext>
            </a:extLst>
          </p:cNvPr>
          <p:cNvSpPr>
            <a:spLocks noGrp="1"/>
          </p:cNvSpPr>
          <p:nvPr>
            <p:ph idx="1"/>
          </p:nvPr>
        </p:nvSpPr>
        <p:spPr>
          <a:xfrm>
            <a:off x="983432" y="1700808"/>
            <a:ext cx="10225136" cy="4727456"/>
          </a:xfrm>
        </p:spPr>
        <p:txBody>
          <a:bodyPr/>
          <a:lstStyle/>
          <a:p>
            <a:pPr marL="98425" indent="0">
              <a:lnSpc>
                <a:spcPct val="100000"/>
              </a:lnSpc>
              <a:spcBef>
                <a:spcPts val="1800"/>
              </a:spcBef>
              <a:spcAft>
                <a:spcPts val="0"/>
              </a:spcAft>
              <a:buNone/>
            </a:pPr>
            <a:r>
              <a:rPr lang="en-US" sz="2800" dirty="0">
                <a:solidFill>
                  <a:schemeClr val="accent2"/>
                </a:solidFill>
              </a:rPr>
              <a:t>Introduction: </a:t>
            </a:r>
            <a:r>
              <a:rPr lang="en-US" sz="2800" dirty="0">
                <a:solidFill>
                  <a:schemeClr val="tx2"/>
                </a:solidFill>
              </a:rPr>
              <a:t>Myeloma Time Capsule </a:t>
            </a:r>
          </a:p>
          <a:p>
            <a:pPr marL="98425" indent="0">
              <a:lnSpc>
                <a:spcPct val="100000"/>
              </a:lnSpc>
              <a:spcBef>
                <a:spcPts val="1800"/>
              </a:spcBef>
              <a:spcAft>
                <a:spcPts val="0"/>
              </a:spcAft>
              <a:buNone/>
            </a:pPr>
            <a:r>
              <a:rPr lang="en-US" sz="2800" dirty="0">
                <a:solidFill>
                  <a:schemeClr val="bg1"/>
                </a:solidFill>
              </a:rPr>
              <a:t>Module 1: Smoldering Myeloma</a:t>
            </a:r>
          </a:p>
          <a:p>
            <a:pPr marL="98425" indent="0">
              <a:lnSpc>
                <a:spcPct val="100000"/>
              </a:lnSpc>
              <a:spcBef>
                <a:spcPts val="1800"/>
              </a:spcBef>
              <a:spcAft>
                <a:spcPts val="0"/>
              </a:spcAft>
              <a:buNone/>
            </a:pPr>
            <a:r>
              <a:rPr lang="en-US" sz="2800" dirty="0">
                <a:solidFill>
                  <a:schemeClr val="accent2"/>
                </a:solidFill>
              </a:rPr>
              <a:t>Module 2: </a:t>
            </a:r>
            <a:r>
              <a:rPr lang="en-US" sz="2800" dirty="0">
                <a:solidFill>
                  <a:schemeClr val="tx1"/>
                </a:solidFill>
              </a:rPr>
              <a:t>Autologous Stem Cell Transplant (ASCT) Eligible</a:t>
            </a:r>
          </a:p>
          <a:p>
            <a:pPr marL="98425" indent="0">
              <a:lnSpc>
                <a:spcPct val="100000"/>
              </a:lnSpc>
              <a:spcBef>
                <a:spcPts val="1800"/>
              </a:spcBef>
              <a:spcAft>
                <a:spcPts val="0"/>
              </a:spcAft>
              <a:buNone/>
            </a:pPr>
            <a:r>
              <a:rPr lang="en-US" sz="2800" dirty="0">
                <a:solidFill>
                  <a:schemeClr val="accent2"/>
                </a:solidFill>
              </a:rPr>
              <a:t>Module 3: </a:t>
            </a:r>
            <a:r>
              <a:rPr lang="en-US" sz="2800" dirty="0">
                <a:solidFill>
                  <a:schemeClr val="tx1"/>
                </a:solidFill>
              </a:rPr>
              <a:t>ASCT Ineligible </a:t>
            </a:r>
          </a:p>
          <a:p>
            <a:pPr marL="98425" indent="0">
              <a:lnSpc>
                <a:spcPct val="100000"/>
              </a:lnSpc>
              <a:spcBef>
                <a:spcPts val="1800"/>
              </a:spcBef>
              <a:spcAft>
                <a:spcPts val="0"/>
              </a:spcAft>
              <a:buNone/>
            </a:pPr>
            <a:r>
              <a:rPr lang="en-US" sz="2800" dirty="0">
                <a:solidFill>
                  <a:schemeClr val="accent2"/>
                </a:solidFill>
              </a:rPr>
              <a:t>Module 4: </a:t>
            </a:r>
            <a:r>
              <a:rPr lang="en-US" sz="2800" dirty="0">
                <a:solidFill>
                  <a:schemeClr val="tx1"/>
                </a:solidFill>
              </a:rPr>
              <a:t>Subcutaneous Anti-CD38 Antibodies</a:t>
            </a:r>
          </a:p>
          <a:p>
            <a:pPr marL="98425" indent="0">
              <a:lnSpc>
                <a:spcPct val="100000"/>
              </a:lnSpc>
              <a:spcBef>
                <a:spcPts val="1800"/>
              </a:spcBef>
              <a:spcAft>
                <a:spcPts val="0"/>
              </a:spcAft>
              <a:buNone/>
            </a:pPr>
            <a:r>
              <a:rPr lang="en-US" sz="2800" dirty="0">
                <a:solidFill>
                  <a:schemeClr val="accent2"/>
                </a:solidFill>
              </a:rPr>
              <a:t>Module 5:</a:t>
            </a:r>
            <a:r>
              <a:rPr lang="en-US" sz="2800" dirty="0">
                <a:solidFill>
                  <a:schemeClr val="tx1"/>
                </a:solidFill>
              </a:rPr>
              <a:t> Special Considerations</a:t>
            </a:r>
          </a:p>
          <a:p>
            <a:pPr marL="98425" indent="0">
              <a:lnSpc>
                <a:spcPct val="100000"/>
              </a:lnSpc>
              <a:spcBef>
                <a:spcPts val="18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389016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AEAF-43F2-13A9-4ADE-E525EB424236}"/>
              </a:ext>
            </a:extLst>
          </p:cNvPr>
          <p:cNvSpPr>
            <a:spLocks noGrp="1"/>
          </p:cNvSpPr>
          <p:nvPr>
            <p:ph type="title"/>
          </p:nvPr>
        </p:nvSpPr>
        <p:spPr>
          <a:xfrm>
            <a:off x="912285" y="151316"/>
            <a:ext cx="10822516" cy="1220787"/>
          </a:xfrm>
        </p:spPr>
        <p:txBody>
          <a:bodyPr/>
          <a:lstStyle/>
          <a:p>
            <a:r>
              <a:rPr lang="en-US" dirty="0"/>
              <a:t>Regulatory and reimbursement issues aside, if you were going to offer systemic treatment to a 65-year-old patient with high-risk smoldering myeloma, what would you most likely recommend?</a:t>
            </a:r>
          </a:p>
        </p:txBody>
      </p:sp>
      <p:sp>
        <p:nvSpPr>
          <p:cNvPr id="3" name="Text Box 4">
            <a:extLst>
              <a:ext uri="{FF2B5EF4-FFF2-40B4-BE49-F238E27FC236}">
                <a16:creationId xmlns:a16="http://schemas.microsoft.com/office/drawing/2014/main" id="{C932B81F-B1E2-866E-A98A-823585BEE75F}"/>
              </a:ext>
            </a:extLst>
          </p:cNvPr>
          <p:cNvSpPr txBox="1">
            <a:spLocks noChangeArrowheads="1"/>
          </p:cNvSpPr>
          <p:nvPr/>
        </p:nvSpPr>
        <p:spPr bwMode="auto">
          <a:xfrm>
            <a:off x="1" y="164712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EBEA5162-83E8-8082-36F8-D11293DE3B98}"/>
              </a:ext>
            </a:extLst>
          </p:cNvPr>
          <p:cNvPicPr>
            <a:picLocks noChangeAspect="1"/>
          </p:cNvPicPr>
          <p:nvPr/>
        </p:nvPicPr>
        <p:blipFill>
          <a:blip r:embed="rId2"/>
          <a:srcRect/>
          <a:stretch/>
        </p:blipFill>
        <p:spPr>
          <a:xfrm>
            <a:off x="4753331" y="1559312"/>
            <a:ext cx="6731000" cy="952500"/>
          </a:xfrm>
          <a:prstGeom prst="rect">
            <a:avLst/>
          </a:prstGeom>
        </p:spPr>
      </p:pic>
      <p:sp>
        <p:nvSpPr>
          <p:cNvPr id="5" name="Text Box 4">
            <a:extLst>
              <a:ext uri="{FF2B5EF4-FFF2-40B4-BE49-F238E27FC236}">
                <a16:creationId xmlns:a16="http://schemas.microsoft.com/office/drawing/2014/main" id="{6C6A090F-1F0A-D597-865D-07AAB725C3BC}"/>
              </a:ext>
            </a:extLst>
          </p:cNvPr>
          <p:cNvSpPr txBox="1">
            <a:spLocks noChangeArrowheads="1"/>
          </p:cNvSpPr>
          <p:nvPr/>
        </p:nvSpPr>
        <p:spPr bwMode="auto">
          <a:xfrm>
            <a:off x="0" y="241630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3071EE79-5C60-2778-5622-B75C96B72EA5}"/>
              </a:ext>
            </a:extLst>
          </p:cNvPr>
          <p:cNvPicPr>
            <a:picLocks noChangeAspect="1"/>
          </p:cNvPicPr>
          <p:nvPr/>
        </p:nvPicPr>
        <p:blipFill>
          <a:blip r:embed="rId3"/>
          <a:srcRect/>
          <a:stretch/>
        </p:blipFill>
        <p:spPr>
          <a:xfrm>
            <a:off x="4753331" y="2344730"/>
            <a:ext cx="6731000" cy="952500"/>
          </a:xfrm>
          <a:prstGeom prst="rect">
            <a:avLst/>
          </a:prstGeom>
        </p:spPr>
      </p:pic>
      <p:sp>
        <p:nvSpPr>
          <p:cNvPr id="7" name="Text Box 4">
            <a:extLst>
              <a:ext uri="{FF2B5EF4-FFF2-40B4-BE49-F238E27FC236}">
                <a16:creationId xmlns:a16="http://schemas.microsoft.com/office/drawing/2014/main" id="{B0C627B9-78EC-B83B-C30B-0C488F78F1DE}"/>
              </a:ext>
            </a:extLst>
          </p:cNvPr>
          <p:cNvSpPr txBox="1">
            <a:spLocks noChangeArrowheads="1"/>
          </p:cNvSpPr>
          <p:nvPr/>
        </p:nvSpPr>
        <p:spPr bwMode="auto">
          <a:xfrm>
            <a:off x="0" y="320171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E2E42E7-D1FF-1F11-1F53-9ADF2C23D7E9}"/>
              </a:ext>
            </a:extLst>
          </p:cNvPr>
          <p:cNvPicPr>
            <a:picLocks noChangeAspect="1"/>
          </p:cNvPicPr>
          <p:nvPr/>
        </p:nvPicPr>
        <p:blipFill>
          <a:blip r:embed="rId4"/>
          <a:srcRect/>
          <a:stretch/>
        </p:blipFill>
        <p:spPr>
          <a:xfrm>
            <a:off x="4753331" y="3130148"/>
            <a:ext cx="6731000" cy="952500"/>
          </a:xfrm>
          <a:prstGeom prst="rect">
            <a:avLst/>
          </a:prstGeom>
        </p:spPr>
      </p:pic>
      <p:sp>
        <p:nvSpPr>
          <p:cNvPr id="9" name="Text Box 4">
            <a:extLst>
              <a:ext uri="{FF2B5EF4-FFF2-40B4-BE49-F238E27FC236}">
                <a16:creationId xmlns:a16="http://schemas.microsoft.com/office/drawing/2014/main" id="{BB9DEF50-EA33-1D56-F545-4656BDC9D1EE}"/>
              </a:ext>
            </a:extLst>
          </p:cNvPr>
          <p:cNvSpPr txBox="1">
            <a:spLocks noChangeArrowheads="1"/>
          </p:cNvSpPr>
          <p:nvPr/>
        </p:nvSpPr>
        <p:spPr bwMode="auto">
          <a:xfrm>
            <a:off x="0" y="398713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or 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007AC324-4E05-8936-A6F2-815C173BE508}"/>
              </a:ext>
            </a:extLst>
          </p:cNvPr>
          <p:cNvPicPr>
            <a:picLocks noChangeAspect="1"/>
          </p:cNvPicPr>
          <p:nvPr/>
        </p:nvPicPr>
        <p:blipFill>
          <a:blip r:embed="rId5"/>
          <a:srcRect/>
          <a:stretch/>
        </p:blipFill>
        <p:spPr>
          <a:xfrm>
            <a:off x="4753331" y="3915566"/>
            <a:ext cx="6731000" cy="952500"/>
          </a:xfrm>
          <a:prstGeom prst="rect">
            <a:avLst/>
          </a:prstGeom>
        </p:spPr>
      </p:pic>
      <p:sp>
        <p:nvSpPr>
          <p:cNvPr id="11" name="Text Box 4">
            <a:extLst>
              <a:ext uri="{FF2B5EF4-FFF2-40B4-BE49-F238E27FC236}">
                <a16:creationId xmlns:a16="http://schemas.microsoft.com/office/drawing/2014/main" id="{3D02E16B-8071-D4D6-F2D5-CC67AC21AECF}"/>
              </a:ext>
            </a:extLst>
          </p:cNvPr>
          <p:cNvSpPr txBox="1">
            <a:spLocks noChangeArrowheads="1"/>
          </p:cNvSpPr>
          <p:nvPr/>
        </p:nvSpPr>
        <p:spPr bwMode="auto">
          <a:xfrm>
            <a:off x="0" y="477255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 would not recommend therapy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2" name="Picture 11">
            <a:extLst>
              <a:ext uri="{FF2B5EF4-FFF2-40B4-BE49-F238E27FC236}">
                <a16:creationId xmlns:a16="http://schemas.microsoft.com/office/drawing/2014/main" id="{FFA291FF-06D2-6A99-D8DE-E5B6EFB500D8}"/>
              </a:ext>
            </a:extLst>
          </p:cNvPr>
          <p:cNvPicPr>
            <a:picLocks noChangeAspect="1"/>
          </p:cNvPicPr>
          <p:nvPr/>
        </p:nvPicPr>
        <p:blipFill>
          <a:blip r:embed="rId6"/>
          <a:srcRect/>
          <a:stretch/>
        </p:blipFill>
        <p:spPr>
          <a:xfrm>
            <a:off x="4753331" y="4700984"/>
            <a:ext cx="6731000" cy="952500"/>
          </a:xfrm>
          <a:prstGeom prst="rect">
            <a:avLst/>
          </a:prstGeom>
        </p:spPr>
      </p:pic>
      <p:sp>
        <p:nvSpPr>
          <p:cNvPr id="13" name="Text Box 4">
            <a:extLst>
              <a:ext uri="{FF2B5EF4-FFF2-40B4-BE49-F238E27FC236}">
                <a16:creationId xmlns:a16="http://schemas.microsoft.com/office/drawing/2014/main" id="{C92D32B7-B662-83D9-6534-E6B081DBBDFB}"/>
              </a:ext>
            </a:extLst>
          </p:cNvPr>
          <p:cNvSpPr txBox="1">
            <a:spLocks noChangeArrowheads="1"/>
          </p:cNvSpPr>
          <p:nvPr/>
        </p:nvSpPr>
        <p:spPr bwMode="auto">
          <a:xfrm>
            <a:off x="0" y="55579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071F339F-3709-8647-0EB0-9983B1BB9703}"/>
              </a:ext>
            </a:extLst>
          </p:cNvPr>
          <p:cNvPicPr>
            <a:picLocks noChangeAspect="1"/>
          </p:cNvPicPr>
          <p:nvPr/>
        </p:nvPicPr>
        <p:blipFill>
          <a:blip r:embed="rId7"/>
          <a:srcRect/>
          <a:stretch/>
        </p:blipFill>
        <p:spPr>
          <a:xfrm>
            <a:off x="4753331" y="5486400"/>
            <a:ext cx="6731000" cy="952500"/>
          </a:xfrm>
          <a:prstGeom prst="rect">
            <a:avLst/>
          </a:prstGeom>
        </p:spPr>
      </p:pic>
      <p:sp>
        <p:nvSpPr>
          <p:cNvPr id="15" name="Text Box 9">
            <a:extLst>
              <a:ext uri="{FF2B5EF4-FFF2-40B4-BE49-F238E27FC236}">
                <a16:creationId xmlns:a16="http://schemas.microsoft.com/office/drawing/2014/main" id="{D6D08883-D5A0-7C8A-9419-1C376E7B8EA6}"/>
              </a:ext>
            </a:extLst>
          </p:cNvPr>
          <p:cNvSpPr txBox="1">
            <a:spLocks noChangeArrowheads="1"/>
          </p:cNvSpPr>
          <p:nvPr/>
        </p:nvSpPr>
        <p:spPr bwMode="auto">
          <a:xfrm>
            <a:off x="9220200" y="163551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16" name="Text Box 9">
            <a:extLst>
              <a:ext uri="{FF2B5EF4-FFF2-40B4-BE49-F238E27FC236}">
                <a16:creationId xmlns:a16="http://schemas.microsoft.com/office/drawing/2014/main" id="{269B9973-CC5C-7BD0-EB6D-17600E0DC41C}"/>
              </a:ext>
            </a:extLst>
          </p:cNvPr>
          <p:cNvSpPr txBox="1">
            <a:spLocks noChangeArrowheads="1"/>
          </p:cNvSpPr>
          <p:nvPr/>
        </p:nvSpPr>
        <p:spPr bwMode="auto">
          <a:xfrm>
            <a:off x="6159189" y="242261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7" name="Text Box 9">
            <a:extLst>
              <a:ext uri="{FF2B5EF4-FFF2-40B4-BE49-F238E27FC236}">
                <a16:creationId xmlns:a16="http://schemas.microsoft.com/office/drawing/2014/main" id="{92228835-0D8F-802C-D0E1-88A4C8A0BE59}"/>
              </a:ext>
            </a:extLst>
          </p:cNvPr>
          <p:cNvSpPr txBox="1">
            <a:spLocks noChangeArrowheads="1"/>
          </p:cNvSpPr>
          <p:nvPr/>
        </p:nvSpPr>
        <p:spPr bwMode="auto">
          <a:xfrm>
            <a:off x="5239708" y="320972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8" name="Text Box 9">
            <a:extLst>
              <a:ext uri="{FF2B5EF4-FFF2-40B4-BE49-F238E27FC236}">
                <a16:creationId xmlns:a16="http://schemas.microsoft.com/office/drawing/2014/main" id="{89817A00-154F-733F-724A-0EA11406140A}"/>
              </a:ext>
            </a:extLst>
          </p:cNvPr>
          <p:cNvSpPr txBox="1">
            <a:spLocks noChangeArrowheads="1"/>
          </p:cNvSpPr>
          <p:nvPr/>
        </p:nvSpPr>
        <p:spPr bwMode="auto">
          <a:xfrm>
            <a:off x="5239708" y="399682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9" name="Text Box 9">
            <a:extLst>
              <a:ext uri="{FF2B5EF4-FFF2-40B4-BE49-F238E27FC236}">
                <a16:creationId xmlns:a16="http://schemas.microsoft.com/office/drawing/2014/main" id="{08F087F1-74FC-CF87-8739-E17E932B624A}"/>
              </a:ext>
            </a:extLst>
          </p:cNvPr>
          <p:cNvSpPr txBox="1">
            <a:spLocks noChangeArrowheads="1"/>
          </p:cNvSpPr>
          <p:nvPr/>
        </p:nvSpPr>
        <p:spPr bwMode="auto">
          <a:xfrm>
            <a:off x="5718777" y="478393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0" name="Text Box 9">
            <a:extLst>
              <a:ext uri="{FF2B5EF4-FFF2-40B4-BE49-F238E27FC236}">
                <a16:creationId xmlns:a16="http://schemas.microsoft.com/office/drawing/2014/main" id="{606452BE-D999-0F18-FA53-216CA964AB96}"/>
              </a:ext>
            </a:extLst>
          </p:cNvPr>
          <p:cNvSpPr txBox="1">
            <a:spLocks noChangeArrowheads="1"/>
          </p:cNvSpPr>
          <p:nvPr/>
        </p:nvSpPr>
        <p:spPr bwMode="auto">
          <a:xfrm>
            <a:off x="6159190" y="55710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1" name="Text Box 4">
            <a:extLst>
              <a:ext uri="{FF2B5EF4-FFF2-40B4-BE49-F238E27FC236}">
                <a16:creationId xmlns:a16="http://schemas.microsoft.com/office/drawing/2014/main" id="{9FF60E30-6BB7-568E-EA73-1ED99083059B}"/>
              </a:ext>
            </a:extLst>
          </p:cNvPr>
          <p:cNvSpPr txBox="1">
            <a:spLocks noChangeArrowheads="1"/>
          </p:cNvSpPr>
          <p:nvPr/>
        </p:nvSpPr>
        <p:spPr bwMode="auto">
          <a:xfrm>
            <a:off x="381000" y="6072043"/>
            <a:ext cx="8077200"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8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Only on a clinical trial; full MM therapy; first-line therapy as in MM trials</a:t>
            </a:r>
          </a:p>
        </p:txBody>
      </p:sp>
    </p:spTree>
    <p:extLst>
      <p:ext uri="{BB962C8B-B14F-4D97-AF65-F5344CB8AC3E}">
        <p14:creationId xmlns:p14="http://schemas.microsoft.com/office/powerpoint/2010/main" val="1415817452"/>
      </p:ext>
    </p:extLst>
  </p:cSld>
  <p:clrMapOvr>
    <a:masterClrMapping/>
  </p:clrMapOvr>
  <p:transition spd="slow"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AEAF-43F2-13A9-4ADE-E525EB424236}"/>
              </a:ext>
            </a:extLst>
          </p:cNvPr>
          <p:cNvSpPr>
            <a:spLocks noGrp="1"/>
          </p:cNvSpPr>
          <p:nvPr>
            <p:ph type="title"/>
          </p:nvPr>
        </p:nvSpPr>
        <p:spPr>
          <a:xfrm>
            <a:off x="912284" y="151316"/>
            <a:ext cx="11127315" cy="1220787"/>
          </a:xfrm>
        </p:spPr>
        <p:txBody>
          <a:bodyPr/>
          <a:lstStyle/>
          <a:p>
            <a:r>
              <a:rPr lang="en-US" dirty="0"/>
              <a:t>For which clinical situations, if any, would you offer systemic treatment to a 65-year-old patient with high-risk smoldering myeloma?</a:t>
            </a:r>
          </a:p>
        </p:txBody>
      </p:sp>
      <p:sp>
        <p:nvSpPr>
          <p:cNvPr id="3" name="Text Box 4">
            <a:extLst>
              <a:ext uri="{FF2B5EF4-FFF2-40B4-BE49-F238E27FC236}">
                <a16:creationId xmlns:a16="http://schemas.microsoft.com/office/drawing/2014/main" id="{C932B81F-B1E2-866E-A98A-823585BEE75F}"/>
              </a:ext>
            </a:extLst>
          </p:cNvPr>
          <p:cNvSpPr txBox="1">
            <a:spLocks noChangeArrowheads="1"/>
          </p:cNvSpPr>
          <p:nvPr/>
        </p:nvSpPr>
        <p:spPr bwMode="auto">
          <a:xfrm>
            <a:off x="1" y="164712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If evidence of disease</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progression or evolving to MM</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EBEA5162-83E8-8082-36F8-D11293DE3B98}"/>
              </a:ext>
            </a:extLst>
          </p:cNvPr>
          <p:cNvPicPr>
            <a:picLocks noChangeAspect="1"/>
          </p:cNvPicPr>
          <p:nvPr/>
        </p:nvPicPr>
        <p:blipFill>
          <a:blip r:embed="rId2"/>
          <a:srcRect/>
          <a:stretch/>
        </p:blipFill>
        <p:spPr>
          <a:xfrm>
            <a:off x="4753331" y="1559312"/>
            <a:ext cx="6731000" cy="952500"/>
          </a:xfrm>
          <a:prstGeom prst="rect">
            <a:avLst/>
          </a:prstGeom>
        </p:spPr>
      </p:pic>
      <p:sp>
        <p:nvSpPr>
          <p:cNvPr id="5" name="Text Box 4">
            <a:extLst>
              <a:ext uri="{FF2B5EF4-FFF2-40B4-BE49-F238E27FC236}">
                <a16:creationId xmlns:a16="http://schemas.microsoft.com/office/drawing/2014/main" id="{6C6A090F-1F0A-D597-865D-07AAB725C3BC}"/>
              </a:ext>
            </a:extLst>
          </p:cNvPr>
          <p:cNvSpPr txBox="1">
            <a:spLocks noChangeArrowheads="1"/>
          </p:cNvSpPr>
          <p:nvPr/>
        </p:nvSpPr>
        <p:spPr bwMode="auto">
          <a:xfrm>
            <a:off x="0" y="241630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All patients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3071EE79-5C60-2778-5622-B75C96B72EA5}"/>
              </a:ext>
            </a:extLst>
          </p:cNvPr>
          <p:cNvPicPr>
            <a:picLocks noChangeAspect="1"/>
          </p:cNvPicPr>
          <p:nvPr/>
        </p:nvPicPr>
        <p:blipFill>
          <a:blip r:embed="rId3"/>
          <a:srcRect/>
          <a:stretch/>
        </p:blipFill>
        <p:spPr>
          <a:xfrm>
            <a:off x="4753331" y="2344730"/>
            <a:ext cx="6731000" cy="952500"/>
          </a:xfrm>
          <a:prstGeom prst="rect">
            <a:avLst/>
          </a:prstGeom>
        </p:spPr>
      </p:pic>
      <p:sp>
        <p:nvSpPr>
          <p:cNvPr id="7" name="Text Box 4">
            <a:extLst>
              <a:ext uri="{FF2B5EF4-FFF2-40B4-BE49-F238E27FC236}">
                <a16:creationId xmlns:a16="http://schemas.microsoft.com/office/drawing/2014/main" id="{B0C627B9-78EC-B83B-C30B-0C488F78F1DE}"/>
              </a:ext>
            </a:extLst>
          </p:cNvPr>
          <p:cNvSpPr txBox="1">
            <a:spLocks noChangeArrowheads="1"/>
          </p:cNvSpPr>
          <p:nvPr/>
        </p:nvSpPr>
        <p:spPr bwMode="auto">
          <a:xfrm>
            <a:off x="0" y="320171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Patient preference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E2E42E7-D1FF-1F11-1F53-9ADF2C23D7E9}"/>
              </a:ext>
            </a:extLst>
          </p:cNvPr>
          <p:cNvPicPr>
            <a:picLocks noChangeAspect="1"/>
          </p:cNvPicPr>
          <p:nvPr/>
        </p:nvPicPr>
        <p:blipFill>
          <a:blip r:embed="rId4"/>
          <a:srcRect/>
          <a:stretch/>
        </p:blipFill>
        <p:spPr>
          <a:xfrm>
            <a:off x="4753331" y="3130148"/>
            <a:ext cx="6731000" cy="952500"/>
          </a:xfrm>
          <a:prstGeom prst="rect">
            <a:avLst/>
          </a:prstGeom>
        </p:spPr>
      </p:pic>
      <p:sp>
        <p:nvSpPr>
          <p:cNvPr id="9" name="Text Box 4">
            <a:extLst>
              <a:ext uri="{FF2B5EF4-FFF2-40B4-BE49-F238E27FC236}">
                <a16:creationId xmlns:a16="http://schemas.microsoft.com/office/drawing/2014/main" id="{BB9DEF50-EA33-1D56-F545-4656BDC9D1EE}"/>
              </a:ext>
            </a:extLst>
          </p:cNvPr>
          <p:cNvSpPr txBox="1">
            <a:spLocks noChangeArrowheads="1"/>
          </p:cNvSpPr>
          <p:nvPr/>
        </p:nvSpPr>
        <p:spPr bwMode="auto">
          <a:xfrm>
            <a:off x="0" y="398713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On clinical trial only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007AC324-4E05-8936-A6F2-815C173BE508}"/>
              </a:ext>
            </a:extLst>
          </p:cNvPr>
          <p:cNvPicPr>
            <a:picLocks noChangeAspect="1"/>
          </p:cNvPicPr>
          <p:nvPr/>
        </p:nvPicPr>
        <p:blipFill>
          <a:blip r:embed="rId5"/>
          <a:srcRect/>
          <a:stretch/>
        </p:blipFill>
        <p:spPr>
          <a:xfrm>
            <a:off x="4753331" y="3915566"/>
            <a:ext cx="6731000" cy="952500"/>
          </a:xfrm>
          <a:prstGeom prst="rect">
            <a:avLst/>
          </a:prstGeom>
        </p:spPr>
      </p:pic>
      <p:sp>
        <p:nvSpPr>
          <p:cNvPr id="11" name="Text Box 4">
            <a:extLst>
              <a:ext uri="{FF2B5EF4-FFF2-40B4-BE49-F238E27FC236}">
                <a16:creationId xmlns:a16="http://schemas.microsoft.com/office/drawing/2014/main" id="{3D02E16B-8071-D4D6-F2D5-CC67AC21AECF}"/>
              </a:ext>
            </a:extLst>
          </p:cNvPr>
          <p:cNvSpPr txBox="1">
            <a:spLocks noChangeArrowheads="1"/>
          </p:cNvSpPr>
          <p:nvPr/>
        </p:nvSpPr>
        <p:spPr bwMode="auto">
          <a:xfrm>
            <a:off x="0" y="477255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If comorbidities make 3- or 4-drug combination not feasible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2" name="Picture 11">
            <a:extLst>
              <a:ext uri="{FF2B5EF4-FFF2-40B4-BE49-F238E27FC236}">
                <a16:creationId xmlns:a16="http://schemas.microsoft.com/office/drawing/2014/main" id="{FFA291FF-06D2-6A99-D8DE-E5B6EFB500D8}"/>
              </a:ext>
            </a:extLst>
          </p:cNvPr>
          <p:cNvPicPr>
            <a:picLocks noChangeAspect="1"/>
          </p:cNvPicPr>
          <p:nvPr/>
        </p:nvPicPr>
        <p:blipFill>
          <a:blip r:embed="rId6"/>
          <a:srcRect/>
          <a:stretch/>
        </p:blipFill>
        <p:spPr>
          <a:xfrm>
            <a:off x="4753331" y="4700984"/>
            <a:ext cx="6731000" cy="952500"/>
          </a:xfrm>
          <a:prstGeom prst="rect">
            <a:avLst/>
          </a:prstGeom>
        </p:spPr>
      </p:pic>
      <p:sp>
        <p:nvSpPr>
          <p:cNvPr id="13" name="Text Box 4">
            <a:extLst>
              <a:ext uri="{FF2B5EF4-FFF2-40B4-BE49-F238E27FC236}">
                <a16:creationId xmlns:a16="http://schemas.microsoft.com/office/drawing/2014/main" id="{C92D32B7-B662-83D9-6534-E6B081DBBDFB}"/>
              </a:ext>
            </a:extLst>
          </p:cNvPr>
          <p:cNvSpPr txBox="1">
            <a:spLocks noChangeArrowheads="1"/>
          </p:cNvSpPr>
          <p:nvPr/>
        </p:nvSpPr>
        <p:spPr bwMode="auto">
          <a:xfrm>
            <a:off x="0" y="55579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071F339F-3709-8647-0EB0-9983B1BB9703}"/>
              </a:ext>
            </a:extLst>
          </p:cNvPr>
          <p:cNvPicPr>
            <a:picLocks noChangeAspect="1"/>
          </p:cNvPicPr>
          <p:nvPr/>
        </p:nvPicPr>
        <p:blipFill>
          <a:blip r:embed="rId7"/>
          <a:srcRect/>
          <a:stretch/>
        </p:blipFill>
        <p:spPr>
          <a:xfrm>
            <a:off x="4753331" y="5486400"/>
            <a:ext cx="6731000" cy="952500"/>
          </a:xfrm>
          <a:prstGeom prst="rect">
            <a:avLst/>
          </a:prstGeom>
        </p:spPr>
      </p:pic>
      <p:sp>
        <p:nvSpPr>
          <p:cNvPr id="15" name="Text Box 9">
            <a:extLst>
              <a:ext uri="{FF2B5EF4-FFF2-40B4-BE49-F238E27FC236}">
                <a16:creationId xmlns:a16="http://schemas.microsoft.com/office/drawing/2014/main" id="{D6D08883-D5A0-7C8A-9419-1C376E7B8EA6}"/>
              </a:ext>
            </a:extLst>
          </p:cNvPr>
          <p:cNvSpPr txBox="1">
            <a:spLocks noChangeArrowheads="1"/>
          </p:cNvSpPr>
          <p:nvPr/>
        </p:nvSpPr>
        <p:spPr bwMode="auto">
          <a:xfrm>
            <a:off x="7543800" y="163551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16" name="Text Box 9">
            <a:extLst>
              <a:ext uri="{FF2B5EF4-FFF2-40B4-BE49-F238E27FC236}">
                <a16:creationId xmlns:a16="http://schemas.microsoft.com/office/drawing/2014/main" id="{269B9973-CC5C-7BD0-EB6D-17600E0DC41C}"/>
              </a:ext>
            </a:extLst>
          </p:cNvPr>
          <p:cNvSpPr txBox="1">
            <a:spLocks noChangeArrowheads="1"/>
          </p:cNvSpPr>
          <p:nvPr/>
        </p:nvSpPr>
        <p:spPr bwMode="auto">
          <a:xfrm>
            <a:off x="6629400" y="242261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17" name="Text Box 9">
            <a:extLst>
              <a:ext uri="{FF2B5EF4-FFF2-40B4-BE49-F238E27FC236}">
                <a16:creationId xmlns:a16="http://schemas.microsoft.com/office/drawing/2014/main" id="{92228835-0D8F-802C-D0E1-88A4C8A0BE59}"/>
              </a:ext>
            </a:extLst>
          </p:cNvPr>
          <p:cNvSpPr txBox="1">
            <a:spLocks noChangeArrowheads="1"/>
          </p:cNvSpPr>
          <p:nvPr/>
        </p:nvSpPr>
        <p:spPr bwMode="auto">
          <a:xfrm>
            <a:off x="6150331" y="320972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8" name="Text Box 9">
            <a:extLst>
              <a:ext uri="{FF2B5EF4-FFF2-40B4-BE49-F238E27FC236}">
                <a16:creationId xmlns:a16="http://schemas.microsoft.com/office/drawing/2014/main" id="{89817A00-154F-733F-724A-0EA11406140A}"/>
              </a:ext>
            </a:extLst>
          </p:cNvPr>
          <p:cNvSpPr txBox="1">
            <a:spLocks noChangeArrowheads="1"/>
          </p:cNvSpPr>
          <p:nvPr/>
        </p:nvSpPr>
        <p:spPr bwMode="auto">
          <a:xfrm>
            <a:off x="6629399" y="399682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19" name="Text Box 9">
            <a:extLst>
              <a:ext uri="{FF2B5EF4-FFF2-40B4-BE49-F238E27FC236}">
                <a16:creationId xmlns:a16="http://schemas.microsoft.com/office/drawing/2014/main" id="{08F087F1-74FC-CF87-8739-E17E932B624A}"/>
              </a:ext>
            </a:extLst>
          </p:cNvPr>
          <p:cNvSpPr txBox="1">
            <a:spLocks noChangeArrowheads="1"/>
          </p:cNvSpPr>
          <p:nvPr/>
        </p:nvSpPr>
        <p:spPr bwMode="auto">
          <a:xfrm>
            <a:off x="5257800" y="478393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0" name="Text Box 9">
            <a:extLst>
              <a:ext uri="{FF2B5EF4-FFF2-40B4-BE49-F238E27FC236}">
                <a16:creationId xmlns:a16="http://schemas.microsoft.com/office/drawing/2014/main" id="{606452BE-D999-0F18-FA53-216CA964AB96}"/>
              </a:ext>
            </a:extLst>
          </p:cNvPr>
          <p:cNvSpPr txBox="1">
            <a:spLocks noChangeArrowheads="1"/>
          </p:cNvSpPr>
          <p:nvPr/>
        </p:nvSpPr>
        <p:spPr bwMode="auto">
          <a:xfrm>
            <a:off x="5669496" y="55710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Tree>
    <p:extLst>
      <p:ext uri="{BB962C8B-B14F-4D97-AF65-F5344CB8AC3E}">
        <p14:creationId xmlns:p14="http://schemas.microsoft.com/office/powerpoint/2010/main" val="731339212"/>
      </p:ext>
    </p:extLst>
  </p:cSld>
  <p:clrMapOvr>
    <a:masterClrMapping/>
  </p:clrMapOvr>
  <p:transition spd="slow"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AEAF-43F2-13A9-4ADE-E525EB424236}"/>
              </a:ext>
            </a:extLst>
          </p:cNvPr>
          <p:cNvSpPr>
            <a:spLocks noGrp="1"/>
          </p:cNvSpPr>
          <p:nvPr>
            <p:ph type="title"/>
          </p:nvPr>
        </p:nvSpPr>
        <p:spPr>
          <a:xfrm>
            <a:off x="912285" y="151316"/>
            <a:ext cx="10822516" cy="1220787"/>
          </a:xfrm>
        </p:spPr>
        <p:txBody>
          <a:bodyPr/>
          <a:lstStyle/>
          <a:p>
            <a:r>
              <a:rPr lang="en-US" dirty="0"/>
              <a:t>Regulatory and reimbursement issues aside, if you were going to offer systemic treatment to an 80-year-old patient with high-risk smoldering myeloma, what would you most likely recommend?</a:t>
            </a:r>
          </a:p>
        </p:txBody>
      </p:sp>
      <p:sp>
        <p:nvSpPr>
          <p:cNvPr id="3" name="Text Box 4">
            <a:extLst>
              <a:ext uri="{FF2B5EF4-FFF2-40B4-BE49-F238E27FC236}">
                <a16:creationId xmlns:a16="http://schemas.microsoft.com/office/drawing/2014/main" id="{C932B81F-B1E2-866E-A98A-823585BEE75F}"/>
              </a:ext>
            </a:extLst>
          </p:cNvPr>
          <p:cNvSpPr txBox="1">
            <a:spLocks noChangeArrowheads="1"/>
          </p:cNvSpPr>
          <p:nvPr/>
        </p:nvSpPr>
        <p:spPr bwMode="auto">
          <a:xfrm>
            <a:off x="609600" y="1796256"/>
            <a:ext cx="3140927"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EBEA5162-83E8-8082-36F8-D11293DE3B98}"/>
              </a:ext>
            </a:extLst>
          </p:cNvPr>
          <p:cNvPicPr>
            <a:picLocks noChangeAspect="1"/>
          </p:cNvPicPr>
          <p:nvPr/>
        </p:nvPicPr>
        <p:blipFill>
          <a:blip r:embed="rId2"/>
          <a:srcRect/>
          <a:stretch/>
        </p:blipFill>
        <p:spPr>
          <a:xfrm>
            <a:off x="3886200" y="1708441"/>
            <a:ext cx="6731000" cy="952500"/>
          </a:xfrm>
          <a:prstGeom prst="rect">
            <a:avLst/>
          </a:prstGeom>
        </p:spPr>
      </p:pic>
      <p:sp>
        <p:nvSpPr>
          <p:cNvPr id="5" name="Text Box 4">
            <a:extLst>
              <a:ext uri="{FF2B5EF4-FFF2-40B4-BE49-F238E27FC236}">
                <a16:creationId xmlns:a16="http://schemas.microsoft.com/office/drawing/2014/main" id="{6C6A090F-1F0A-D597-865D-07AAB725C3BC}"/>
              </a:ext>
            </a:extLst>
          </p:cNvPr>
          <p:cNvSpPr txBox="1">
            <a:spLocks noChangeArrowheads="1"/>
          </p:cNvSpPr>
          <p:nvPr/>
        </p:nvSpPr>
        <p:spPr bwMode="auto">
          <a:xfrm>
            <a:off x="609599" y="2565430"/>
            <a:ext cx="3140927"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3071EE79-5C60-2778-5622-B75C96B72EA5}"/>
              </a:ext>
            </a:extLst>
          </p:cNvPr>
          <p:cNvPicPr>
            <a:picLocks noChangeAspect="1"/>
          </p:cNvPicPr>
          <p:nvPr/>
        </p:nvPicPr>
        <p:blipFill>
          <a:blip r:embed="rId3"/>
          <a:srcRect/>
          <a:stretch/>
        </p:blipFill>
        <p:spPr>
          <a:xfrm>
            <a:off x="3886200" y="2493859"/>
            <a:ext cx="6731000" cy="952500"/>
          </a:xfrm>
          <a:prstGeom prst="rect">
            <a:avLst/>
          </a:prstGeom>
        </p:spPr>
      </p:pic>
      <p:sp>
        <p:nvSpPr>
          <p:cNvPr id="7" name="Text Box 4">
            <a:extLst>
              <a:ext uri="{FF2B5EF4-FFF2-40B4-BE49-F238E27FC236}">
                <a16:creationId xmlns:a16="http://schemas.microsoft.com/office/drawing/2014/main" id="{B0C627B9-78EC-B83B-C30B-0C488F78F1DE}"/>
              </a:ext>
            </a:extLst>
          </p:cNvPr>
          <p:cNvSpPr txBox="1">
            <a:spLocks noChangeArrowheads="1"/>
          </p:cNvSpPr>
          <p:nvPr/>
        </p:nvSpPr>
        <p:spPr bwMode="auto">
          <a:xfrm>
            <a:off x="609599" y="3350848"/>
            <a:ext cx="3140927"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or 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E2E42E7-D1FF-1F11-1F53-9ADF2C23D7E9}"/>
              </a:ext>
            </a:extLst>
          </p:cNvPr>
          <p:cNvPicPr>
            <a:picLocks noChangeAspect="1"/>
          </p:cNvPicPr>
          <p:nvPr/>
        </p:nvPicPr>
        <p:blipFill>
          <a:blip r:embed="rId4"/>
          <a:srcRect/>
          <a:stretch/>
        </p:blipFill>
        <p:spPr>
          <a:xfrm>
            <a:off x="3886200" y="3279277"/>
            <a:ext cx="6731000" cy="952500"/>
          </a:xfrm>
          <a:prstGeom prst="rect">
            <a:avLst/>
          </a:prstGeom>
        </p:spPr>
      </p:pic>
      <p:sp>
        <p:nvSpPr>
          <p:cNvPr id="9" name="Text Box 4">
            <a:extLst>
              <a:ext uri="{FF2B5EF4-FFF2-40B4-BE49-F238E27FC236}">
                <a16:creationId xmlns:a16="http://schemas.microsoft.com/office/drawing/2014/main" id="{BB9DEF50-EA33-1D56-F545-4656BDC9D1EE}"/>
              </a:ext>
            </a:extLst>
          </p:cNvPr>
          <p:cNvSpPr txBox="1">
            <a:spLocks noChangeArrowheads="1"/>
          </p:cNvSpPr>
          <p:nvPr/>
        </p:nvSpPr>
        <p:spPr bwMode="auto">
          <a:xfrm>
            <a:off x="609599" y="4136266"/>
            <a:ext cx="3140927"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Isa-Rd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007AC324-4E05-8936-A6F2-815C173BE508}"/>
              </a:ext>
            </a:extLst>
          </p:cNvPr>
          <p:cNvPicPr>
            <a:picLocks noChangeAspect="1"/>
          </p:cNvPicPr>
          <p:nvPr/>
        </p:nvPicPr>
        <p:blipFill>
          <a:blip r:embed="rId5"/>
          <a:srcRect/>
          <a:stretch/>
        </p:blipFill>
        <p:spPr>
          <a:xfrm>
            <a:off x="3886200" y="4064695"/>
            <a:ext cx="6731000" cy="952500"/>
          </a:xfrm>
          <a:prstGeom prst="rect">
            <a:avLst/>
          </a:prstGeom>
        </p:spPr>
      </p:pic>
      <p:sp>
        <p:nvSpPr>
          <p:cNvPr id="11" name="Text Box 4">
            <a:extLst>
              <a:ext uri="{FF2B5EF4-FFF2-40B4-BE49-F238E27FC236}">
                <a16:creationId xmlns:a16="http://schemas.microsoft.com/office/drawing/2014/main" id="{3D02E16B-8071-D4D6-F2D5-CC67AC21AECF}"/>
              </a:ext>
            </a:extLst>
          </p:cNvPr>
          <p:cNvSpPr txBox="1">
            <a:spLocks noChangeArrowheads="1"/>
          </p:cNvSpPr>
          <p:nvPr/>
        </p:nvSpPr>
        <p:spPr bwMode="auto">
          <a:xfrm>
            <a:off x="609599" y="4921684"/>
            <a:ext cx="3140927"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Other*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2" name="Picture 11">
            <a:extLst>
              <a:ext uri="{FF2B5EF4-FFF2-40B4-BE49-F238E27FC236}">
                <a16:creationId xmlns:a16="http://schemas.microsoft.com/office/drawing/2014/main" id="{FFA291FF-06D2-6A99-D8DE-E5B6EFB500D8}"/>
              </a:ext>
            </a:extLst>
          </p:cNvPr>
          <p:cNvPicPr>
            <a:picLocks noChangeAspect="1"/>
          </p:cNvPicPr>
          <p:nvPr/>
        </p:nvPicPr>
        <p:blipFill>
          <a:blip r:embed="rId6"/>
          <a:srcRect/>
          <a:stretch/>
        </p:blipFill>
        <p:spPr>
          <a:xfrm>
            <a:off x="3886200" y="4850113"/>
            <a:ext cx="6731000" cy="952500"/>
          </a:xfrm>
          <a:prstGeom prst="rect">
            <a:avLst/>
          </a:prstGeom>
        </p:spPr>
      </p:pic>
      <p:sp>
        <p:nvSpPr>
          <p:cNvPr id="15" name="Text Box 9">
            <a:extLst>
              <a:ext uri="{FF2B5EF4-FFF2-40B4-BE49-F238E27FC236}">
                <a16:creationId xmlns:a16="http://schemas.microsoft.com/office/drawing/2014/main" id="{D6D08883-D5A0-7C8A-9419-1C376E7B8EA6}"/>
              </a:ext>
            </a:extLst>
          </p:cNvPr>
          <p:cNvSpPr txBox="1">
            <a:spLocks noChangeArrowheads="1"/>
          </p:cNvSpPr>
          <p:nvPr/>
        </p:nvSpPr>
        <p:spPr bwMode="auto">
          <a:xfrm>
            <a:off x="10541000" y="178464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sp>
        <p:nvSpPr>
          <p:cNvPr id="16" name="Text Box 9">
            <a:extLst>
              <a:ext uri="{FF2B5EF4-FFF2-40B4-BE49-F238E27FC236}">
                <a16:creationId xmlns:a16="http://schemas.microsoft.com/office/drawing/2014/main" id="{269B9973-CC5C-7BD0-EB6D-17600E0DC41C}"/>
              </a:ext>
            </a:extLst>
          </p:cNvPr>
          <p:cNvSpPr txBox="1">
            <a:spLocks noChangeArrowheads="1"/>
          </p:cNvSpPr>
          <p:nvPr/>
        </p:nvSpPr>
        <p:spPr bwMode="auto">
          <a:xfrm>
            <a:off x="4851646" y="257174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17" name="Text Box 9">
            <a:extLst>
              <a:ext uri="{FF2B5EF4-FFF2-40B4-BE49-F238E27FC236}">
                <a16:creationId xmlns:a16="http://schemas.microsoft.com/office/drawing/2014/main" id="{92228835-0D8F-802C-D0E1-88A4C8A0BE59}"/>
              </a:ext>
            </a:extLst>
          </p:cNvPr>
          <p:cNvSpPr txBox="1">
            <a:spLocks noChangeArrowheads="1"/>
          </p:cNvSpPr>
          <p:nvPr/>
        </p:nvSpPr>
        <p:spPr bwMode="auto">
          <a:xfrm>
            <a:off x="4372577" y="335885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8" name="Text Box 9">
            <a:extLst>
              <a:ext uri="{FF2B5EF4-FFF2-40B4-BE49-F238E27FC236}">
                <a16:creationId xmlns:a16="http://schemas.microsoft.com/office/drawing/2014/main" id="{89817A00-154F-733F-724A-0EA11406140A}"/>
              </a:ext>
            </a:extLst>
          </p:cNvPr>
          <p:cNvSpPr txBox="1">
            <a:spLocks noChangeArrowheads="1"/>
          </p:cNvSpPr>
          <p:nvPr/>
        </p:nvSpPr>
        <p:spPr bwMode="auto">
          <a:xfrm>
            <a:off x="4372577" y="414595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9" name="Text Box 9">
            <a:extLst>
              <a:ext uri="{FF2B5EF4-FFF2-40B4-BE49-F238E27FC236}">
                <a16:creationId xmlns:a16="http://schemas.microsoft.com/office/drawing/2014/main" id="{08F087F1-74FC-CF87-8739-E17E932B624A}"/>
              </a:ext>
            </a:extLst>
          </p:cNvPr>
          <p:cNvSpPr txBox="1">
            <a:spLocks noChangeArrowheads="1"/>
          </p:cNvSpPr>
          <p:nvPr/>
        </p:nvSpPr>
        <p:spPr bwMode="auto">
          <a:xfrm>
            <a:off x="4372577" y="493306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1" name="Text Box 4">
            <a:extLst>
              <a:ext uri="{FF2B5EF4-FFF2-40B4-BE49-F238E27FC236}">
                <a16:creationId xmlns:a16="http://schemas.microsoft.com/office/drawing/2014/main" id="{9FF60E30-6BB7-568E-EA73-1ED99083059B}"/>
              </a:ext>
            </a:extLst>
          </p:cNvPr>
          <p:cNvSpPr txBox="1">
            <a:spLocks noChangeArrowheads="1"/>
          </p:cNvSpPr>
          <p:nvPr/>
        </p:nvSpPr>
        <p:spPr bwMode="auto">
          <a:xfrm>
            <a:off x="381000" y="6072043"/>
            <a:ext cx="8077200"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8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Only on a clinical trial</a:t>
            </a:r>
          </a:p>
        </p:txBody>
      </p:sp>
    </p:spTree>
    <p:extLst>
      <p:ext uri="{BB962C8B-B14F-4D97-AF65-F5344CB8AC3E}">
        <p14:creationId xmlns:p14="http://schemas.microsoft.com/office/powerpoint/2010/main" val="1904104290"/>
      </p:ext>
    </p:extLst>
  </p:cSld>
  <p:clrMapOvr>
    <a:masterClrMapping/>
  </p:clrMapOvr>
  <p:transition spd="slow"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AEAF-43F2-13A9-4ADE-E525EB424236}"/>
              </a:ext>
            </a:extLst>
          </p:cNvPr>
          <p:cNvSpPr>
            <a:spLocks noGrp="1"/>
          </p:cNvSpPr>
          <p:nvPr>
            <p:ph type="title"/>
          </p:nvPr>
        </p:nvSpPr>
        <p:spPr>
          <a:xfrm>
            <a:off x="912285" y="151316"/>
            <a:ext cx="10822516" cy="1220787"/>
          </a:xfrm>
        </p:spPr>
        <p:txBody>
          <a:bodyPr/>
          <a:lstStyle/>
          <a:p>
            <a:r>
              <a:rPr lang="en-US" dirty="0"/>
              <a:t>For which clinical situations, if any, would you offer systemic treatment to an 80-year-old patient with high-risk smoldering myeloma?</a:t>
            </a:r>
          </a:p>
        </p:txBody>
      </p:sp>
      <p:sp>
        <p:nvSpPr>
          <p:cNvPr id="3" name="Text Box 4">
            <a:extLst>
              <a:ext uri="{FF2B5EF4-FFF2-40B4-BE49-F238E27FC236}">
                <a16:creationId xmlns:a16="http://schemas.microsoft.com/office/drawing/2014/main" id="{C932B81F-B1E2-866E-A98A-823585BEE75F}"/>
              </a:ext>
            </a:extLst>
          </p:cNvPr>
          <p:cNvSpPr txBox="1">
            <a:spLocks noChangeArrowheads="1"/>
          </p:cNvSpPr>
          <p:nvPr/>
        </p:nvSpPr>
        <p:spPr bwMode="auto">
          <a:xfrm>
            <a:off x="1" y="164712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All or most patients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EBEA5162-83E8-8082-36F8-D11293DE3B98}"/>
              </a:ext>
            </a:extLst>
          </p:cNvPr>
          <p:cNvPicPr>
            <a:picLocks noChangeAspect="1"/>
          </p:cNvPicPr>
          <p:nvPr/>
        </p:nvPicPr>
        <p:blipFill>
          <a:blip r:embed="rId2"/>
          <a:srcRect/>
          <a:stretch/>
        </p:blipFill>
        <p:spPr>
          <a:xfrm>
            <a:off x="4753331" y="1559312"/>
            <a:ext cx="6731000" cy="952500"/>
          </a:xfrm>
          <a:prstGeom prst="rect">
            <a:avLst/>
          </a:prstGeom>
        </p:spPr>
      </p:pic>
      <p:sp>
        <p:nvSpPr>
          <p:cNvPr id="5" name="Text Box 4">
            <a:extLst>
              <a:ext uri="{FF2B5EF4-FFF2-40B4-BE49-F238E27FC236}">
                <a16:creationId xmlns:a16="http://schemas.microsoft.com/office/drawing/2014/main" id="{6C6A090F-1F0A-D597-865D-07AAB725C3BC}"/>
              </a:ext>
            </a:extLst>
          </p:cNvPr>
          <p:cNvSpPr txBox="1">
            <a:spLocks noChangeArrowheads="1"/>
          </p:cNvSpPr>
          <p:nvPr/>
        </p:nvSpPr>
        <p:spPr bwMode="auto">
          <a:xfrm>
            <a:off x="0" y="241630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If evidence of disease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progression or evolving to MM</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3071EE79-5C60-2778-5622-B75C96B72EA5}"/>
              </a:ext>
            </a:extLst>
          </p:cNvPr>
          <p:cNvPicPr>
            <a:picLocks noChangeAspect="1"/>
          </p:cNvPicPr>
          <p:nvPr/>
        </p:nvPicPr>
        <p:blipFill>
          <a:blip r:embed="rId3"/>
          <a:srcRect/>
          <a:stretch/>
        </p:blipFill>
        <p:spPr>
          <a:xfrm>
            <a:off x="4753331" y="2344730"/>
            <a:ext cx="6731000" cy="952500"/>
          </a:xfrm>
          <a:prstGeom prst="rect">
            <a:avLst/>
          </a:prstGeom>
        </p:spPr>
      </p:pic>
      <p:sp>
        <p:nvSpPr>
          <p:cNvPr id="7" name="Text Box 4">
            <a:extLst>
              <a:ext uri="{FF2B5EF4-FFF2-40B4-BE49-F238E27FC236}">
                <a16:creationId xmlns:a16="http://schemas.microsoft.com/office/drawing/2014/main" id="{B0C627B9-78EC-B83B-C30B-0C488F78F1DE}"/>
              </a:ext>
            </a:extLst>
          </p:cNvPr>
          <p:cNvSpPr txBox="1">
            <a:spLocks noChangeArrowheads="1"/>
          </p:cNvSpPr>
          <p:nvPr/>
        </p:nvSpPr>
        <p:spPr bwMode="auto">
          <a:xfrm>
            <a:off x="0" y="320171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Patient preference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1E2E42E7-D1FF-1F11-1F53-9ADF2C23D7E9}"/>
              </a:ext>
            </a:extLst>
          </p:cNvPr>
          <p:cNvPicPr>
            <a:picLocks noChangeAspect="1"/>
          </p:cNvPicPr>
          <p:nvPr/>
        </p:nvPicPr>
        <p:blipFill>
          <a:blip r:embed="rId4"/>
          <a:srcRect/>
          <a:stretch/>
        </p:blipFill>
        <p:spPr>
          <a:xfrm>
            <a:off x="4753331" y="3130148"/>
            <a:ext cx="6731000" cy="952500"/>
          </a:xfrm>
          <a:prstGeom prst="rect">
            <a:avLst/>
          </a:prstGeom>
        </p:spPr>
      </p:pic>
      <p:sp>
        <p:nvSpPr>
          <p:cNvPr id="9" name="Text Box 4">
            <a:extLst>
              <a:ext uri="{FF2B5EF4-FFF2-40B4-BE49-F238E27FC236}">
                <a16:creationId xmlns:a16="http://schemas.microsoft.com/office/drawing/2014/main" id="{BB9DEF50-EA33-1D56-F545-4656BDC9D1EE}"/>
              </a:ext>
            </a:extLst>
          </p:cNvPr>
          <p:cNvSpPr txBox="1">
            <a:spLocks noChangeArrowheads="1"/>
          </p:cNvSpPr>
          <p:nvPr/>
        </p:nvSpPr>
        <p:spPr bwMode="auto">
          <a:xfrm>
            <a:off x="0" y="398713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If comorbidities make 3- or 4-drug combination not feasible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007AC324-4E05-8936-A6F2-815C173BE508}"/>
              </a:ext>
            </a:extLst>
          </p:cNvPr>
          <p:cNvPicPr>
            <a:picLocks noChangeAspect="1"/>
          </p:cNvPicPr>
          <p:nvPr/>
        </p:nvPicPr>
        <p:blipFill>
          <a:blip r:embed="rId5"/>
          <a:srcRect/>
          <a:stretch/>
        </p:blipFill>
        <p:spPr>
          <a:xfrm>
            <a:off x="4753331" y="3915566"/>
            <a:ext cx="6731000" cy="952500"/>
          </a:xfrm>
          <a:prstGeom prst="rect">
            <a:avLst/>
          </a:prstGeom>
        </p:spPr>
      </p:pic>
      <p:sp>
        <p:nvSpPr>
          <p:cNvPr id="11" name="Text Box 4">
            <a:extLst>
              <a:ext uri="{FF2B5EF4-FFF2-40B4-BE49-F238E27FC236}">
                <a16:creationId xmlns:a16="http://schemas.microsoft.com/office/drawing/2014/main" id="{3D02E16B-8071-D4D6-F2D5-CC67AC21AECF}"/>
              </a:ext>
            </a:extLst>
          </p:cNvPr>
          <p:cNvSpPr txBox="1">
            <a:spLocks noChangeArrowheads="1"/>
          </p:cNvSpPr>
          <p:nvPr/>
        </p:nvSpPr>
        <p:spPr bwMode="auto">
          <a:xfrm>
            <a:off x="0" y="477255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On clinical trial only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2" name="Picture 11">
            <a:extLst>
              <a:ext uri="{FF2B5EF4-FFF2-40B4-BE49-F238E27FC236}">
                <a16:creationId xmlns:a16="http://schemas.microsoft.com/office/drawing/2014/main" id="{FFA291FF-06D2-6A99-D8DE-E5B6EFB500D8}"/>
              </a:ext>
            </a:extLst>
          </p:cNvPr>
          <p:cNvPicPr>
            <a:picLocks noChangeAspect="1"/>
          </p:cNvPicPr>
          <p:nvPr/>
        </p:nvPicPr>
        <p:blipFill>
          <a:blip r:embed="rId6"/>
          <a:srcRect/>
          <a:stretch/>
        </p:blipFill>
        <p:spPr>
          <a:xfrm>
            <a:off x="4753331" y="4700984"/>
            <a:ext cx="6731000" cy="952500"/>
          </a:xfrm>
          <a:prstGeom prst="rect">
            <a:avLst/>
          </a:prstGeom>
        </p:spPr>
      </p:pic>
      <p:sp>
        <p:nvSpPr>
          <p:cNvPr id="13" name="Text Box 4">
            <a:extLst>
              <a:ext uri="{FF2B5EF4-FFF2-40B4-BE49-F238E27FC236}">
                <a16:creationId xmlns:a16="http://schemas.microsoft.com/office/drawing/2014/main" id="{C92D32B7-B662-83D9-6534-E6B081DBBDFB}"/>
              </a:ext>
            </a:extLst>
          </p:cNvPr>
          <p:cNvSpPr txBox="1">
            <a:spLocks noChangeArrowheads="1"/>
          </p:cNvSpPr>
          <p:nvPr/>
        </p:nvSpPr>
        <p:spPr bwMode="auto">
          <a:xfrm>
            <a:off x="0" y="55579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071F339F-3709-8647-0EB0-9983B1BB9703}"/>
              </a:ext>
            </a:extLst>
          </p:cNvPr>
          <p:cNvPicPr>
            <a:picLocks noChangeAspect="1"/>
          </p:cNvPicPr>
          <p:nvPr/>
        </p:nvPicPr>
        <p:blipFill>
          <a:blip r:embed="rId7"/>
          <a:srcRect/>
          <a:stretch/>
        </p:blipFill>
        <p:spPr>
          <a:xfrm>
            <a:off x="4753331" y="5486400"/>
            <a:ext cx="6731000" cy="952500"/>
          </a:xfrm>
          <a:prstGeom prst="rect">
            <a:avLst/>
          </a:prstGeom>
        </p:spPr>
      </p:pic>
      <p:sp>
        <p:nvSpPr>
          <p:cNvPr id="15" name="Text Box 9">
            <a:extLst>
              <a:ext uri="{FF2B5EF4-FFF2-40B4-BE49-F238E27FC236}">
                <a16:creationId xmlns:a16="http://schemas.microsoft.com/office/drawing/2014/main" id="{D6D08883-D5A0-7C8A-9419-1C376E7B8EA6}"/>
              </a:ext>
            </a:extLst>
          </p:cNvPr>
          <p:cNvSpPr txBox="1">
            <a:spLocks noChangeArrowheads="1"/>
          </p:cNvSpPr>
          <p:nvPr/>
        </p:nvSpPr>
        <p:spPr bwMode="auto">
          <a:xfrm>
            <a:off x="8382000" y="163551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16" name="Text Box 9">
            <a:extLst>
              <a:ext uri="{FF2B5EF4-FFF2-40B4-BE49-F238E27FC236}">
                <a16:creationId xmlns:a16="http://schemas.microsoft.com/office/drawing/2014/main" id="{269B9973-CC5C-7BD0-EB6D-17600E0DC41C}"/>
              </a:ext>
            </a:extLst>
          </p:cNvPr>
          <p:cNvSpPr txBox="1">
            <a:spLocks noChangeArrowheads="1"/>
          </p:cNvSpPr>
          <p:nvPr/>
        </p:nvSpPr>
        <p:spPr bwMode="auto">
          <a:xfrm>
            <a:off x="7007116" y="242261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17" name="Text Box 9">
            <a:extLst>
              <a:ext uri="{FF2B5EF4-FFF2-40B4-BE49-F238E27FC236}">
                <a16:creationId xmlns:a16="http://schemas.microsoft.com/office/drawing/2014/main" id="{92228835-0D8F-802C-D0E1-88A4C8A0BE59}"/>
              </a:ext>
            </a:extLst>
          </p:cNvPr>
          <p:cNvSpPr txBox="1">
            <a:spLocks noChangeArrowheads="1"/>
          </p:cNvSpPr>
          <p:nvPr/>
        </p:nvSpPr>
        <p:spPr bwMode="auto">
          <a:xfrm>
            <a:off x="6159190" y="320972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8" name="Text Box 9">
            <a:extLst>
              <a:ext uri="{FF2B5EF4-FFF2-40B4-BE49-F238E27FC236}">
                <a16:creationId xmlns:a16="http://schemas.microsoft.com/office/drawing/2014/main" id="{89817A00-154F-733F-724A-0EA11406140A}"/>
              </a:ext>
            </a:extLst>
          </p:cNvPr>
          <p:cNvSpPr txBox="1">
            <a:spLocks noChangeArrowheads="1"/>
          </p:cNvSpPr>
          <p:nvPr/>
        </p:nvSpPr>
        <p:spPr bwMode="auto">
          <a:xfrm>
            <a:off x="5239708" y="399682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9" name="Text Box 9">
            <a:extLst>
              <a:ext uri="{FF2B5EF4-FFF2-40B4-BE49-F238E27FC236}">
                <a16:creationId xmlns:a16="http://schemas.microsoft.com/office/drawing/2014/main" id="{08F087F1-74FC-CF87-8739-E17E932B624A}"/>
              </a:ext>
            </a:extLst>
          </p:cNvPr>
          <p:cNvSpPr txBox="1">
            <a:spLocks noChangeArrowheads="1"/>
          </p:cNvSpPr>
          <p:nvPr/>
        </p:nvSpPr>
        <p:spPr bwMode="auto">
          <a:xfrm>
            <a:off x="5239708" y="478393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0" name="Text Box 9">
            <a:extLst>
              <a:ext uri="{FF2B5EF4-FFF2-40B4-BE49-F238E27FC236}">
                <a16:creationId xmlns:a16="http://schemas.microsoft.com/office/drawing/2014/main" id="{606452BE-D999-0F18-FA53-216CA964AB96}"/>
              </a:ext>
            </a:extLst>
          </p:cNvPr>
          <p:cNvSpPr txBox="1">
            <a:spLocks noChangeArrowheads="1"/>
          </p:cNvSpPr>
          <p:nvPr/>
        </p:nvSpPr>
        <p:spPr bwMode="auto">
          <a:xfrm>
            <a:off x="5718777" y="55710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Tree>
    <p:extLst>
      <p:ext uri="{BB962C8B-B14F-4D97-AF65-F5344CB8AC3E}">
        <p14:creationId xmlns:p14="http://schemas.microsoft.com/office/powerpoint/2010/main" val="1005899457"/>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3AE4-803E-2629-D7EA-20B17F8F89F8}"/>
              </a:ext>
            </a:extLst>
          </p:cNvPr>
          <p:cNvSpPr>
            <a:spLocks noGrp="1"/>
          </p:cNvSpPr>
          <p:nvPr>
            <p:ph type="title"/>
          </p:nvPr>
        </p:nvSpPr>
        <p:spPr>
          <a:xfrm>
            <a:off x="628413" y="275854"/>
            <a:ext cx="10515600" cy="531118"/>
          </a:xfrm>
        </p:spPr>
        <p:txBody>
          <a:bodyPr>
            <a:normAutofit fontScale="90000"/>
          </a:bodyPr>
          <a:lstStyle/>
          <a:p>
            <a:r>
              <a:rPr lang="en-US" sz="3600" dirty="0"/>
              <a:t>Daratumumab vs Observation for High-Risk Smoldering Myeloma: The Phase III AQUILA Trial</a:t>
            </a:r>
          </a:p>
        </p:txBody>
      </p:sp>
      <p:graphicFrame>
        <p:nvGraphicFramePr>
          <p:cNvPr id="437" name="Content Placeholder 13">
            <a:extLst>
              <a:ext uri="{FF2B5EF4-FFF2-40B4-BE49-F238E27FC236}">
                <a16:creationId xmlns:a16="http://schemas.microsoft.com/office/drawing/2014/main" id="{4A1FABEB-DA02-6214-25F4-08B62E8CFAAA}"/>
              </a:ext>
            </a:extLst>
          </p:cNvPr>
          <p:cNvGraphicFramePr>
            <a:graphicFrameLocks/>
          </p:cNvGraphicFramePr>
          <p:nvPr/>
        </p:nvGraphicFramePr>
        <p:xfrm>
          <a:off x="7287544" y="2262219"/>
          <a:ext cx="4573826" cy="3703320"/>
        </p:xfrm>
        <a:graphic>
          <a:graphicData uri="http://schemas.openxmlformats.org/drawingml/2006/table">
            <a:tbl>
              <a:tblPr firstRow="1" bandRow="1"/>
              <a:tblGrid>
                <a:gridCol w="2503132">
                  <a:extLst>
                    <a:ext uri="{9D8B030D-6E8A-4147-A177-3AD203B41FA5}">
                      <a16:colId xmlns:a16="http://schemas.microsoft.com/office/drawing/2014/main" val="4112134738"/>
                    </a:ext>
                  </a:extLst>
                </a:gridCol>
                <a:gridCol w="1035347">
                  <a:extLst>
                    <a:ext uri="{9D8B030D-6E8A-4147-A177-3AD203B41FA5}">
                      <a16:colId xmlns:a16="http://schemas.microsoft.com/office/drawing/2014/main" val="3948125315"/>
                    </a:ext>
                  </a:extLst>
                </a:gridCol>
                <a:gridCol w="1035347">
                  <a:extLst>
                    <a:ext uri="{9D8B030D-6E8A-4147-A177-3AD203B41FA5}">
                      <a16:colId xmlns:a16="http://schemas.microsoft.com/office/drawing/2014/main" val="3387874819"/>
                    </a:ext>
                  </a:extLst>
                </a:gridCol>
              </a:tblGrid>
              <a:tr h="13612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endParaRPr lang="en-US" sz="1100" baseline="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B17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100" baseline="0" dirty="0"/>
                        <a:t>DARA</a:t>
                      </a:r>
                      <a:br>
                        <a:rPr lang="en-US" sz="1100" baseline="0" dirty="0"/>
                      </a:br>
                      <a:r>
                        <a:rPr lang="en-US" sz="1100" baseline="0" dirty="0"/>
                        <a:t>(n = 194)</a:t>
                      </a:r>
                    </a:p>
                  </a:txBody>
                  <a:tcPr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B17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100" baseline="0" dirty="0"/>
                        <a:t>Active monitoring </a:t>
                      </a:r>
                      <a:br>
                        <a:rPr lang="en-US" sz="1100" baseline="0" dirty="0"/>
                      </a:br>
                      <a:r>
                        <a:rPr lang="en-US" sz="1100" baseline="0" dirty="0"/>
                        <a:t>(n = 196)</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2849669782"/>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baseline="0" dirty="0">
                          <a:solidFill>
                            <a:schemeClr val="tx1"/>
                          </a:solidFill>
                        </a:rPr>
                        <a:t>PFS event, n (%)</a:t>
                      </a:r>
                    </a:p>
                  </a:txBody>
                  <a:tcPr>
                    <a:lnL w="12700" cmpd="sng">
                      <a:solidFill>
                        <a:srgbClr val="FFFFFF"/>
                      </a:solidFill>
                    </a:lnL>
                    <a:lnR w="9525" cap="flat" cmpd="sng" algn="ctr">
                      <a:solidFill>
                        <a:srgbClr val="000000"/>
                      </a:solidFill>
                      <a:prstDash val="solid"/>
                      <a:round/>
                      <a:headEnd type="none" w="med" len="med"/>
                      <a:tailEnd type="none" w="med" len="med"/>
                    </a:lnR>
                    <a:lnT w="38100" cmpd="sng">
                      <a:solidFill>
                        <a:srgbClr val="FFFFFF"/>
                      </a:solid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67 (34.5)</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mpd="sng">
                      <a:solidFill>
                        <a:srgbClr val="FFFFFF"/>
                      </a:solid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99 (50.5)</a:t>
                      </a:r>
                    </a:p>
                  </a:txBody>
                  <a:tcPr>
                    <a:lnL w="9525" cap="flat" cmpd="sng" algn="ctr">
                      <a:solidFill>
                        <a:srgbClr val="000000"/>
                      </a:solidFill>
                      <a:prstDash val="solid"/>
                      <a:round/>
                      <a:headEnd type="none" w="med" len="med"/>
                      <a:tailEnd type="none" w="med" len="med"/>
                    </a:lnL>
                    <a:lnR w="12700" cmpd="sng">
                      <a:solidFill>
                        <a:srgbClr val="FFFFFF"/>
                      </a:solidFill>
                    </a:lnR>
                    <a:lnT w="38100" cmpd="sng">
                      <a:solidFill>
                        <a:srgbClr val="FFFFFF"/>
                      </a:solidFill>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359700"/>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52388"/>
                      <a:r>
                        <a:rPr lang="en-US" sz="1100" baseline="0" dirty="0"/>
                        <a:t>Death without disease progression</a:t>
                      </a:r>
                    </a:p>
                  </a:txBody>
                  <a:tcPr>
                    <a:lnL w="12700" cmpd="sng">
                      <a:solidFill>
                        <a:srgbClr val="FFFFFF"/>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5 (2.6)</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5 (2.6)</a:t>
                      </a:r>
                    </a:p>
                  </a:txBody>
                  <a:tcPr>
                    <a:lnL w="9525" cap="flat" cmpd="sng" algn="ctr">
                      <a:solidFill>
                        <a:srgbClr val="000000"/>
                      </a:solidFill>
                      <a:prstDash val="solid"/>
                      <a:round/>
                      <a:headEnd type="none" w="med" len="med"/>
                      <a:tailEnd type="none" w="med" len="med"/>
                    </a:lnL>
                    <a:lnR w="12700" cmpd="sng">
                      <a:solidFill>
                        <a:srgbClr val="FFFFFF"/>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272630"/>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52388"/>
                      <a:r>
                        <a:rPr lang="en-US" sz="1100" baseline="0" dirty="0"/>
                        <a:t>Disease </a:t>
                      </a:r>
                      <a:r>
                        <a:rPr lang="en-US" sz="1100" baseline="0" dirty="0" err="1"/>
                        <a:t>progression</a:t>
                      </a:r>
                      <a:r>
                        <a:rPr lang="en-US" sz="1100" baseline="30000" dirty="0" err="1"/>
                        <a:t>a</a:t>
                      </a:r>
                      <a:endParaRPr lang="en-US" sz="1100" baseline="30000" dirty="0"/>
                    </a:p>
                  </a:txBody>
                  <a:tcPr>
                    <a:lnL w="12700" cmpd="sng">
                      <a:solidFill>
                        <a:srgbClr val="FFFFFF"/>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62 (32.0)</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94 (48.0)</a:t>
                      </a:r>
                    </a:p>
                  </a:txBody>
                  <a:tcPr>
                    <a:lnL w="9525" cap="flat" cmpd="sng" algn="ctr">
                      <a:solidFill>
                        <a:srgbClr val="000000"/>
                      </a:solidFill>
                      <a:prstDash val="solid"/>
                      <a:round/>
                      <a:headEnd type="none" w="med" len="med"/>
                      <a:tailEnd type="none" w="med" len="med"/>
                    </a:lnL>
                    <a:lnR w="12700" cmpd="sng">
                      <a:solidFill>
                        <a:srgbClr val="FFFFFF"/>
                      </a:solidFill>
                    </a:lnR>
                    <a:lnT w="9525" cap="flat" cmpd="sng" algn="ctr">
                      <a:solidFill>
                        <a:srgbClr val="000000"/>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404155"/>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222250"/>
                      <a:r>
                        <a:rPr lang="en-US" sz="1100" baseline="0" dirty="0"/>
                        <a:t>CRAB criteria</a:t>
                      </a:r>
                      <a:endParaRPr lang="en-US" sz="1100" baseline="30000" dirty="0"/>
                    </a:p>
                  </a:txBody>
                  <a:tcPr>
                    <a:lnL w="38100" cap="flat" cmpd="sng" algn="ctr">
                      <a:solidFill>
                        <a:srgbClr val="0F68B2"/>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F68B2"/>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solidFill>
                      <a:srgbClr val="EB1700">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12 (6.2)</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F68B2"/>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solidFill>
                      <a:srgbClr val="EB1700">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34 (17.3)</a:t>
                      </a:r>
                    </a:p>
                  </a:txBody>
                  <a:tcPr>
                    <a:lnL w="9525" cap="flat" cmpd="sng" algn="ctr">
                      <a:solidFill>
                        <a:srgbClr val="000000"/>
                      </a:solidFill>
                      <a:prstDash val="solid"/>
                      <a:round/>
                      <a:headEnd type="none" w="med" len="med"/>
                      <a:tailEnd type="none" w="med" len="med"/>
                    </a:lnL>
                    <a:lnR w="38100" cap="flat" cmpd="sng" algn="ctr">
                      <a:solidFill>
                        <a:srgbClr val="0F68B2"/>
                      </a:solidFill>
                      <a:prstDash val="solid"/>
                      <a:round/>
                      <a:headEnd type="none" w="med" len="med"/>
                      <a:tailEnd type="none" w="med" len="med"/>
                    </a:lnR>
                    <a:lnT w="38100" cap="flat" cmpd="sng" algn="ctr">
                      <a:solidFill>
                        <a:srgbClr val="0F68B2"/>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solidFill>
                      <a:srgbClr val="EB1700">
                        <a:lumMod val="20000"/>
                        <a:lumOff val="80000"/>
                      </a:srgbClr>
                    </a:solidFill>
                  </a:tcPr>
                </a:tc>
                <a:extLst>
                  <a:ext uri="{0D108BD9-81ED-4DB2-BD59-A6C34878D82A}">
                    <a16:rowId xmlns:a16="http://schemas.microsoft.com/office/drawing/2014/main" val="871296530"/>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404813"/>
                      <a:r>
                        <a:rPr lang="en-US" sz="1100" baseline="0" dirty="0"/>
                        <a:t>Calcium elevation</a:t>
                      </a:r>
                    </a:p>
                  </a:txBody>
                  <a:tcPr>
                    <a:lnL w="12700" cmpd="sng">
                      <a:solidFill>
                        <a:srgbClr val="FFFFFF"/>
                      </a:solidFill>
                    </a:lnL>
                    <a:lnR w="9525" cap="flat" cmpd="sng" algn="ctr">
                      <a:solidFill>
                        <a:srgbClr val="000000"/>
                      </a:solidFill>
                      <a:prstDash val="solid"/>
                      <a:round/>
                      <a:headEnd type="none" w="med" len="med"/>
                      <a:tailEnd type="none" w="med" len="med"/>
                    </a:lnR>
                    <a:lnT w="38100" cap="flat" cmpd="sng" algn="ctr">
                      <a:solidFill>
                        <a:srgbClr val="0F68B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0</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F68B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2 (1.0)</a:t>
                      </a:r>
                    </a:p>
                  </a:txBody>
                  <a:tcPr>
                    <a:lnL w="9525" cap="flat" cmpd="sng" algn="ctr">
                      <a:solidFill>
                        <a:srgbClr val="000000"/>
                      </a:solidFill>
                      <a:prstDash val="solid"/>
                      <a:round/>
                      <a:headEnd type="none" w="med" len="med"/>
                      <a:tailEnd type="none" w="med" len="med"/>
                    </a:lnL>
                    <a:lnR w="12700" cmpd="sng">
                      <a:solidFill>
                        <a:srgbClr val="FFFFFF"/>
                      </a:solidFill>
                    </a:lnR>
                    <a:lnT w="38100" cap="flat" cmpd="sng" algn="ctr">
                      <a:solidFill>
                        <a:srgbClr val="0F68B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8595771"/>
                  </a:ext>
                </a:extLst>
              </a:tr>
              <a:tr h="14310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404813"/>
                      <a:r>
                        <a:rPr lang="en-US" sz="1100" baseline="0" dirty="0"/>
                        <a:t>Renal </a:t>
                      </a:r>
                      <a:r>
                        <a:rPr lang="en-US" sz="1100" baseline="0" dirty="0" err="1"/>
                        <a:t>insufficiency</a:t>
                      </a:r>
                      <a:r>
                        <a:rPr lang="en-US" sz="1100" baseline="30000" dirty="0" err="1"/>
                        <a:t>b</a:t>
                      </a:r>
                      <a:endParaRPr lang="en-US" sz="1100" baseline="30000" dirty="0"/>
                    </a:p>
                  </a:txBody>
                  <a:tcPr>
                    <a:lnL w="12700" cmpd="sng">
                      <a:solidFill>
                        <a:srgbClr val="FFFFFF"/>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0</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0</a:t>
                      </a:r>
                    </a:p>
                  </a:txBody>
                  <a:tcPr>
                    <a:lnL w="9525" cap="flat" cmpd="sng" algn="ctr">
                      <a:solidFill>
                        <a:srgbClr val="000000"/>
                      </a:solidFill>
                      <a:prstDash val="solid"/>
                      <a:round/>
                      <a:headEnd type="none" w="med" len="med"/>
                      <a:tailEnd type="none" w="med" len="med"/>
                    </a:lnL>
                    <a:lnR w="12700" cmpd="sng">
                      <a:solidFill>
                        <a:srgbClr val="FFFFFF"/>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9485214"/>
                  </a:ext>
                </a:extLst>
              </a:tr>
              <a:tr h="15419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404813"/>
                      <a:r>
                        <a:rPr lang="en-US" sz="1100" baseline="0" dirty="0"/>
                        <a:t>Anemia</a:t>
                      </a:r>
                    </a:p>
                  </a:txBody>
                  <a:tcPr>
                    <a:lnL w="12700" cmpd="sng">
                      <a:solidFill>
                        <a:srgbClr val="FFFFFF"/>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2 (1.0)</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14 (7.1)</a:t>
                      </a:r>
                    </a:p>
                  </a:txBody>
                  <a:tcPr>
                    <a:lnL w="9525" cap="flat" cmpd="sng" algn="ctr">
                      <a:solidFill>
                        <a:srgbClr val="000000"/>
                      </a:solidFill>
                      <a:prstDash val="solid"/>
                      <a:round/>
                      <a:headEnd type="none" w="med" len="med"/>
                      <a:tailEnd type="none" w="med" len="med"/>
                    </a:lnL>
                    <a:lnR w="12700" cmpd="sng">
                      <a:solidFill>
                        <a:srgbClr val="FFFFFF"/>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7780132"/>
                  </a:ext>
                </a:extLst>
              </a:tr>
              <a:tr h="190211">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404813"/>
                      <a:r>
                        <a:rPr lang="en-US" sz="1100" baseline="0" dirty="0"/>
                        <a:t>Bone disease</a:t>
                      </a:r>
                    </a:p>
                  </a:txBody>
                  <a:tcPr>
                    <a:lnL w="12700" cmpd="sng">
                      <a:solidFill>
                        <a:srgbClr val="FFFFFF"/>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10 (5.2)</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18 (9.2)</a:t>
                      </a:r>
                    </a:p>
                  </a:txBody>
                  <a:tcPr>
                    <a:lnL w="9525" cap="flat" cmpd="sng" algn="ctr">
                      <a:solidFill>
                        <a:srgbClr val="000000"/>
                      </a:solidFill>
                      <a:prstDash val="solid"/>
                      <a:round/>
                      <a:headEnd type="none" w="med" len="med"/>
                      <a:tailEnd type="none" w="med" len="med"/>
                    </a:lnL>
                    <a:lnR w="12700" cmpd="sng">
                      <a:solidFill>
                        <a:srgbClr val="FFFFFF"/>
                      </a:solidFill>
                    </a:lnR>
                    <a:lnT w="9525" cap="flat" cmpd="sng" algn="ctr">
                      <a:solidFill>
                        <a:srgbClr val="000000"/>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581841"/>
                  </a:ext>
                </a:extLst>
              </a:tr>
              <a:tr h="12648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222250"/>
                      <a:r>
                        <a:rPr lang="en-US" sz="1100" baseline="0" dirty="0" err="1"/>
                        <a:t>SLiM</a:t>
                      </a:r>
                      <a:r>
                        <a:rPr lang="en-US" sz="1100" baseline="0" dirty="0"/>
                        <a:t> criteria</a:t>
                      </a:r>
                      <a:endParaRPr lang="en-US" sz="1100" baseline="30000" dirty="0"/>
                    </a:p>
                  </a:txBody>
                  <a:tcPr>
                    <a:lnL w="38100" cap="flat" cmpd="sng" algn="ctr">
                      <a:solidFill>
                        <a:srgbClr val="0F68B2"/>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F68B2"/>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solidFill>
                      <a:srgbClr val="EB1700">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50 (25.8)</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F68B2"/>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solidFill>
                      <a:srgbClr val="EB1700">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65 (33.2)</a:t>
                      </a:r>
                    </a:p>
                  </a:txBody>
                  <a:tcPr>
                    <a:lnL w="9525" cap="flat" cmpd="sng" algn="ctr">
                      <a:solidFill>
                        <a:srgbClr val="000000"/>
                      </a:solidFill>
                      <a:prstDash val="solid"/>
                      <a:round/>
                      <a:headEnd type="none" w="med" len="med"/>
                      <a:tailEnd type="none" w="med" len="med"/>
                    </a:lnL>
                    <a:lnR w="38100" cap="flat" cmpd="sng" algn="ctr">
                      <a:solidFill>
                        <a:srgbClr val="0F68B2"/>
                      </a:solidFill>
                      <a:prstDash val="solid"/>
                      <a:round/>
                      <a:headEnd type="none" w="med" len="med"/>
                      <a:tailEnd type="none" w="med" len="med"/>
                    </a:lnR>
                    <a:lnT w="38100" cap="flat" cmpd="sng" algn="ctr">
                      <a:solidFill>
                        <a:srgbClr val="0F68B2"/>
                      </a:solidFill>
                      <a:prstDash val="solid"/>
                      <a:round/>
                      <a:headEnd type="none" w="med" len="med"/>
                      <a:tailEnd type="none" w="med" len="med"/>
                    </a:lnT>
                    <a:lnB w="38100" cap="flat" cmpd="sng" algn="ctr">
                      <a:solidFill>
                        <a:srgbClr val="0F68B2"/>
                      </a:solidFill>
                      <a:prstDash val="solid"/>
                      <a:round/>
                      <a:headEnd type="none" w="med" len="med"/>
                      <a:tailEnd type="none" w="med" len="med"/>
                    </a:lnB>
                    <a:lnTlToBr w="12700" cmpd="sng">
                      <a:noFill/>
                      <a:prstDash val="solid"/>
                    </a:lnTlToBr>
                    <a:lnBlToTr w="12700" cmpd="sng">
                      <a:noFill/>
                      <a:prstDash val="solid"/>
                    </a:lnBlToTr>
                    <a:solidFill>
                      <a:srgbClr val="EB1700">
                        <a:lumMod val="20000"/>
                        <a:lumOff val="80000"/>
                      </a:srgbClr>
                    </a:solidFill>
                  </a:tcPr>
                </a:tc>
                <a:extLst>
                  <a:ext uri="{0D108BD9-81ED-4DB2-BD59-A6C34878D82A}">
                    <a16:rowId xmlns:a16="http://schemas.microsoft.com/office/drawing/2014/main" val="907878428"/>
                  </a:ext>
                </a:extLst>
              </a:tr>
              <a:tr h="12648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404813"/>
                      <a:r>
                        <a:rPr lang="en-US" sz="1100" baseline="0" dirty="0"/>
                        <a:t>Clonal BMPCs</a:t>
                      </a:r>
                    </a:p>
                  </a:txBody>
                  <a:tcPr>
                    <a:lnL w="12700" cmpd="sng">
                      <a:solidFill>
                        <a:srgbClr val="FFFFFF"/>
                      </a:solidFill>
                    </a:lnL>
                    <a:lnR w="9525" cap="flat" cmpd="sng" algn="ctr">
                      <a:solidFill>
                        <a:srgbClr val="000000"/>
                      </a:solidFill>
                      <a:prstDash val="solid"/>
                      <a:round/>
                      <a:headEnd type="none" w="med" len="med"/>
                      <a:tailEnd type="none" w="med" len="med"/>
                    </a:lnR>
                    <a:lnT w="38100" cap="flat" cmpd="sng" algn="ctr">
                      <a:solidFill>
                        <a:srgbClr val="0F68B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5 (2.6)</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F68B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16 (8.2)</a:t>
                      </a:r>
                    </a:p>
                  </a:txBody>
                  <a:tcPr>
                    <a:lnL w="9525" cap="flat" cmpd="sng" algn="ctr">
                      <a:solidFill>
                        <a:srgbClr val="000000"/>
                      </a:solidFill>
                      <a:prstDash val="solid"/>
                      <a:round/>
                      <a:headEnd type="none" w="med" len="med"/>
                      <a:tailEnd type="none" w="med" len="med"/>
                    </a:lnL>
                    <a:lnR w="12700" cmpd="sng">
                      <a:solidFill>
                        <a:srgbClr val="FFFFFF"/>
                      </a:solidFill>
                    </a:lnR>
                    <a:lnT w="38100" cap="flat" cmpd="sng" algn="ctr">
                      <a:solidFill>
                        <a:srgbClr val="0F68B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076596"/>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404813"/>
                      <a:r>
                        <a:rPr lang="en-US" sz="1100" baseline="0" dirty="0"/>
                        <a:t>Serum FLC</a:t>
                      </a:r>
                    </a:p>
                  </a:txBody>
                  <a:tcPr>
                    <a:lnL w="12700" cmpd="sng">
                      <a:solidFill>
                        <a:srgbClr val="FFFFFF"/>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33 (17.0)</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33 (16.8)</a:t>
                      </a:r>
                    </a:p>
                  </a:txBody>
                  <a:tcPr>
                    <a:lnL w="9525" cap="flat" cmpd="sng" algn="ctr">
                      <a:solidFill>
                        <a:srgbClr val="000000"/>
                      </a:solidFill>
                      <a:prstDash val="solid"/>
                      <a:round/>
                      <a:headEnd type="none" w="med" len="med"/>
                      <a:tailEnd type="none" w="med" len="med"/>
                    </a:lnL>
                    <a:lnR w="12700" cmpd="sng">
                      <a:solidFill>
                        <a:srgbClr val="FFFFFF"/>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5132344"/>
                  </a:ext>
                </a:extLst>
              </a:tr>
              <a:tr h="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5888" indent="404813"/>
                      <a:r>
                        <a:rPr lang="en-US" sz="1100" baseline="0" dirty="0"/>
                        <a:t>Focal lesion by MRI</a:t>
                      </a:r>
                    </a:p>
                  </a:txBody>
                  <a:tcPr>
                    <a:lnL w="12700" cmpd="sng">
                      <a:solidFill>
                        <a:srgbClr val="FFFFFF"/>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12 (6.2)</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16 (8.2)</a:t>
                      </a:r>
                    </a:p>
                  </a:txBody>
                  <a:tcPr>
                    <a:lnL w="9525" cap="flat" cmpd="sng" algn="ctr">
                      <a:solidFill>
                        <a:srgbClr val="000000"/>
                      </a:solidFill>
                      <a:prstDash val="solid"/>
                      <a:round/>
                      <a:headEnd type="none" w="med" len="med"/>
                      <a:tailEnd type="none" w="med" len="med"/>
                    </a:lnL>
                    <a:lnR w="12700" cmpd="sng">
                      <a:solidFill>
                        <a:srgbClr val="FFFFFF"/>
                      </a:solidFill>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0903198"/>
                  </a:ext>
                </a:extLst>
              </a:tr>
            </a:tbl>
          </a:graphicData>
        </a:graphic>
      </p:graphicFrame>
      <p:sp>
        <p:nvSpPr>
          <p:cNvPr id="438" name="Footer Placeholder 3">
            <a:extLst>
              <a:ext uri="{FF2B5EF4-FFF2-40B4-BE49-F238E27FC236}">
                <a16:creationId xmlns:a16="http://schemas.microsoft.com/office/drawing/2014/main" id="{0FFE2CBE-3BCE-D01A-9194-CEF5A2C632A9}"/>
              </a:ext>
            </a:extLst>
          </p:cNvPr>
          <p:cNvSpPr txBox="1">
            <a:spLocks/>
          </p:cNvSpPr>
          <p:nvPr/>
        </p:nvSpPr>
        <p:spPr>
          <a:xfrm>
            <a:off x="386773" y="6203313"/>
            <a:ext cx="10599035" cy="314298"/>
          </a:xfrm>
          <a:prstGeom prst="rect">
            <a:avLst/>
          </a:prstGeom>
        </p:spPr>
        <p:txBody>
          <a:bodyPr vert="horz" lIns="90000" tIns="0" rIns="90000" bIns="0" rtlCol="0" anchor="b" anchorCtr="0"/>
          <a:lstStyle>
            <a:defPPr>
              <a:defRPr lang="en-US"/>
            </a:defPPr>
            <a:lvl1pPr marL="0" algn="l" defTabSz="457200" rtl="0" eaLnBrk="1" latinLnBrk="0" hangingPunct="1">
              <a:lnSpc>
                <a:spcPct val="100000"/>
              </a:lnSpc>
              <a:spcAft>
                <a:spcPts val="0"/>
              </a:spcAft>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HR, hazard ratio; CI, confidence interval. </a:t>
            </a:r>
            <a:r>
              <a:rPr kumimoji="0" lang="en-US" sz="800" b="0" i="0" u="none" strike="noStrike" kern="1200" cap="none" spc="0" normalizeH="0" baseline="30000" noProof="0">
                <a:ln>
                  <a:noFill/>
                </a:ln>
                <a:solidFill>
                  <a:srgbClr val="000000"/>
                </a:solidFill>
                <a:effectLst/>
                <a:uLnTx/>
                <a:uFillTx/>
                <a:latin typeface="Arial" panose="020B0604020202020204"/>
                <a:ea typeface="+mn-ea"/>
                <a:cs typeface="+mn-cs"/>
              </a:rPr>
              <a:t>a</a:t>
            </a: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A patient may show disease progression based on ≥1 criterion. </a:t>
            </a:r>
            <a:r>
              <a:rPr kumimoji="0" lang="en-US" sz="800" b="0" i="0" u="none" strike="noStrike" kern="1200" cap="none" spc="0" normalizeH="0" baseline="30000" noProof="0">
                <a:ln>
                  <a:noFill/>
                </a:ln>
                <a:solidFill>
                  <a:srgbClr val="000000"/>
                </a:solidFill>
                <a:effectLst/>
                <a:uLnTx/>
                <a:uFillTx/>
                <a:latin typeface="Arial" panose="020B0604020202020204"/>
                <a:ea typeface="+mn-ea"/>
                <a:cs typeface="+mn-cs"/>
              </a:rPr>
              <a:t>b</a:t>
            </a: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Some patients met the CRAB criteria for renal insufficiency, but the investigator attributed this to a cause other than disease progression to MM. A</a:t>
            </a: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sym typeface="Symbol" panose="05050102010706020507" pitchFamily="18" charset="2"/>
              </a:rPr>
              <a:t>dapted with permission © The </a:t>
            </a:r>
            <a:r>
              <a:rPr kumimoji="0" lang="en-US" sz="800" b="0" i="1" u="none" strike="noStrike" kern="1200" cap="none" spc="0" normalizeH="0" baseline="0" noProof="0">
                <a:ln>
                  <a:noFill/>
                </a:ln>
                <a:solidFill>
                  <a:srgbClr val="000000"/>
                </a:solidFill>
                <a:effectLst/>
                <a:uLnTx/>
                <a:uFillTx/>
                <a:latin typeface="Arial" panose="020B0604020202020204"/>
                <a:ea typeface="+mn-ea"/>
                <a:cs typeface="+mn-cs"/>
                <a:sym typeface="Symbol" panose="05050102010706020507" pitchFamily="18" charset="2"/>
              </a:rPr>
              <a:t>New England Journal of Medicine </a:t>
            </a: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sym typeface="Symbol" panose="05050102010706020507" pitchFamily="18" charset="2"/>
              </a:rPr>
              <a:t>(2024).</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9" name="Rectangle: Rounded Corners 438">
            <a:extLst>
              <a:ext uri="{FF2B5EF4-FFF2-40B4-BE49-F238E27FC236}">
                <a16:creationId xmlns:a16="http://schemas.microsoft.com/office/drawing/2014/main" id="{046CCEEA-8FF7-AD6A-AF90-D79E976C6AF9}"/>
              </a:ext>
            </a:extLst>
          </p:cNvPr>
          <p:cNvSpPr/>
          <p:nvPr/>
        </p:nvSpPr>
        <p:spPr>
          <a:xfrm>
            <a:off x="1801195" y="2230721"/>
            <a:ext cx="3813047" cy="412335"/>
          </a:xfrm>
          <a:prstGeom prst="roundRect">
            <a:avLst/>
          </a:prstGeom>
          <a:noFill/>
          <a:ln w="635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Johnson Text"/>
                <a:ea typeface="+mn-ea"/>
                <a:cs typeface="Arial"/>
              </a:rPr>
              <a:t>Median follow-up: 65.2 months </a:t>
            </a:r>
          </a:p>
        </p:txBody>
      </p:sp>
      <p:sp>
        <p:nvSpPr>
          <p:cNvPr id="440" name="Rectangle 439">
            <a:extLst>
              <a:ext uri="{FF2B5EF4-FFF2-40B4-BE49-F238E27FC236}">
                <a16:creationId xmlns:a16="http://schemas.microsoft.com/office/drawing/2014/main" id="{2B79C89E-58D1-C2BA-B686-09D5185963F2}"/>
              </a:ext>
            </a:extLst>
          </p:cNvPr>
          <p:cNvSpPr/>
          <p:nvPr/>
        </p:nvSpPr>
        <p:spPr>
          <a:xfrm>
            <a:off x="252677" y="2580321"/>
            <a:ext cx="306977" cy="230518"/>
          </a:xfrm>
          <a:prstGeom prst="rect">
            <a:avLst/>
          </a:prstGeom>
          <a:solidFill>
            <a:srgbClr val="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1" name="Rectangle 5">
            <a:extLst>
              <a:ext uri="{FF2B5EF4-FFF2-40B4-BE49-F238E27FC236}">
                <a16:creationId xmlns:a16="http://schemas.microsoft.com/office/drawing/2014/main" id="{99BA8939-EB7E-B705-9035-5619E0EEE3A7}"/>
              </a:ext>
            </a:extLst>
          </p:cNvPr>
          <p:cNvSpPr>
            <a:spLocks noChangeArrowheads="1"/>
          </p:cNvSpPr>
          <p:nvPr/>
        </p:nvSpPr>
        <p:spPr bwMode="auto">
          <a:xfrm>
            <a:off x="3015888" y="5615664"/>
            <a:ext cx="20806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Months since randomization</a:t>
            </a:r>
          </a:p>
        </p:txBody>
      </p:sp>
      <p:sp>
        <p:nvSpPr>
          <p:cNvPr id="442" name="Rectangle 6">
            <a:extLst>
              <a:ext uri="{FF2B5EF4-FFF2-40B4-BE49-F238E27FC236}">
                <a16:creationId xmlns:a16="http://schemas.microsoft.com/office/drawing/2014/main" id="{BFDCF932-8D40-12A2-F016-7C23E0E57035}"/>
              </a:ext>
            </a:extLst>
          </p:cNvPr>
          <p:cNvSpPr>
            <a:spLocks noChangeArrowheads="1"/>
          </p:cNvSpPr>
          <p:nvPr/>
        </p:nvSpPr>
        <p:spPr bwMode="auto">
          <a:xfrm rot="16200000">
            <a:off x="-500592" y="3776305"/>
            <a:ext cx="2627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Percentage of patients surviving</a:t>
            </a:r>
            <a:b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br>
            <a:r>
              <a:rPr kumimoji="0" lang="en-US" alt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without disease progression</a:t>
            </a:r>
          </a:p>
        </p:txBody>
      </p:sp>
      <p:sp>
        <p:nvSpPr>
          <p:cNvPr id="443" name="Rectangle 7">
            <a:extLst>
              <a:ext uri="{FF2B5EF4-FFF2-40B4-BE49-F238E27FC236}">
                <a16:creationId xmlns:a16="http://schemas.microsoft.com/office/drawing/2014/main" id="{AB9F3DC2-AC74-60E3-6F90-641878490704}"/>
              </a:ext>
            </a:extLst>
          </p:cNvPr>
          <p:cNvSpPr>
            <a:spLocks noChangeArrowheads="1"/>
          </p:cNvSpPr>
          <p:nvPr/>
        </p:nvSpPr>
        <p:spPr bwMode="auto">
          <a:xfrm>
            <a:off x="1142977" y="466920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20</a:t>
            </a:r>
          </a:p>
        </p:txBody>
      </p:sp>
      <p:sp>
        <p:nvSpPr>
          <p:cNvPr id="444" name="Rectangle 8">
            <a:extLst>
              <a:ext uri="{FF2B5EF4-FFF2-40B4-BE49-F238E27FC236}">
                <a16:creationId xmlns:a16="http://schemas.microsoft.com/office/drawing/2014/main" id="{4EF5F920-A5F3-E0EF-505A-B5E24D783837}"/>
              </a:ext>
            </a:extLst>
          </p:cNvPr>
          <p:cNvSpPr>
            <a:spLocks noChangeArrowheads="1"/>
          </p:cNvSpPr>
          <p:nvPr/>
        </p:nvSpPr>
        <p:spPr bwMode="auto">
          <a:xfrm>
            <a:off x="1142977" y="4142012"/>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40</a:t>
            </a:r>
          </a:p>
        </p:txBody>
      </p:sp>
      <p:sp>
        <p:nvSpPr>
          <p:cNvPr id="445" name="Rectangle 9">
            <a:extLst>
              <a:ext uri="{FF2B5EF4-FFF2-40B4-BE49-F238E27FC236}">
                <a16:creationId xmlns:a16="http://schemas.microsoft.com/office/drawing/2014/main" id="{183EC676-4B1A-FD54-5517-5DAB6AEBDCAE}"/>
              </a:ext>
            </a:extLst>
          </p:cNvPr>
          <p:cNvSpPr>
            <a:spLocks noChangeArrowheads="1"/>
          </p:cNvSpPr>
          <p:nvPr/>
        </p:nvSpPr>
        <p:spPr bwMode="auto">
          <a:xfrm>
            <a:off x="1142977" y="3611161"/>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60</a:t>
            </a:r>
          </a:p>
        </p:txBody>
      </p:sp>
      <p:sp>
        <p:nvSpPr>
          <p:cNvPr id="446" name="Rectangle 10">
            <a:extLst>
              <a:ext uri="{FF2B5EF4-FFF2-40B4-BE49-F238E27FC236}">
                <a16:creationId xmlns:a16="http://schemas.microsoft.com/office/drawing/2014/main" id="{73A2A1EF-055A-3C6C-7C04-297437D6AB89}"/>
              </a:ext>
            </a:extLst>
          </p:cNvPr>
          <p:cNvSpPr>
            <a:spLocks noChangeArrowheads="1"/>
          </p:cNvSpPr>
          <p:nvPr/>
        </p:nvSpPr>
        <p:spPr bwMode="auto">
          <a:xfrm>
            <a:off x="1142977" y="3094586"/>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80</a:t>
            </a:r>
          </a:p>
        </p:txBody>
      </p:sp>
      <p:sp>
        <p:nvSpPr>
          <p:cNvPr id="447" name="Rectangle 11">
            <a:extLst>
              <a:ext uri="{FF2B5EF4-FFF2-40B4-BE49-F238E27FC236}">
                <a16:creationId xmlns:a16="http://schemas.microsoft.com/office/drawing/2014/main" id="{D4424B05-FFFF-2DE0-173D-15C8E97E41FB}"/>
              </a:ext>
            </a:extLst>
          </p:cNvPr>
          <p:cNvSpPr>
            <a:spLocks noChangeArrowheads="1"/>
          </p:cNvSpPr>
          <p:nvPr/>
        </p:nvSpPr>
        <p:spPr bwMode="auto">
          <a:xfrm>
            <a:off x="1074714" y="2574175"/>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100</a:t>
            </a:r>
          </a:p>
        </p:txBody>
      </p:sp>
      <p:sp>
        <p:nvSpPr>
          <p:cNvPr id="448" name="Rectangle 12">
            <a:extLst>
              <a:ext uri="{FF2B5EF4-FFF2-40B4-BE49-F238E27FC236}">
                <a16:creationId xmlns:a16="http://schemas.microsoft.com/office/drawing/2014/main" id="{2C4A9E81-582B-F4B5-A5FD-74C88D5ADDF6}"/>
              </a:ext>
            </a:extLst>
          </p:cNvPr>
          <p:cNvSpPr>
            <a:spLocks noChangeArrowheads="1"/>
          </p:cNvSpPr>
          <p:nvPr/>
        </p:nvSpPr>
        <p:spPr bwMode="auto">
          <a:xfrm>
            <a:off x="1214722" y="5196219"/>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0</a:t>
            </a:r>
          </a:p>
        </p:txBody>
      </p:sp>
      <p:sp>
        <p:nvSpPr>
          <p:cNvPr id="449" name="Rectangle 13">
            <a:extLst>
              <a:ext uri="{FF2B5EF4-FFF2-40B4-BE49-F238E27FC236}">
                <a16:creationId xmlns:a16="http://schemas.microsoft.com/office/drawing/2014/main" id="{BB740AF0-F2F9-EA1C-FFF5-CC7DE82F2F59}"/>
              </a:ext>
            </a:extLst>
          </p:cNvPr>
          <p:cNvSpPr>
            <a:spLocks noChangeArrowheads="1"/>
          </p:cNvSpPr>
          <p:nvPr/>
        </p:nvSpPr>
        <p:spPr bwMode="auto">
          <a:xfrm>
            <a:off x="1365431" y="5410355"/>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0</a:t>
            </a:r>
          </a:p>
        </p:txBody>
      </p:sp>
      <p:sp>
        <p:nvSpPr>
          <p:cNvPr id="450" name="Rectangle 14">
            <a:extLst>
              <a:ext uri="{FF2B5EF4-FFF2-40B4-BE49-F238E27FC236}">
                <a16:creationId xmlns:a16="http://schemas.microsoft.com/office/drawing/2014/main" id="{1907EACE-48D2-E79B-A85A-550000AC23BD}"/>
              </a:ext>
            </a:extLst>
          </p:cNvPr>
          <p:cNvSpPr>
            <a:spLocks noChangeArrowheads="1"/>
          </p:cNvSpPr>
          <p:nvPr/>
        </p:nvSpPr>
        <p:spPr bwMode="auto">
          <a:xfrm>
            <a:off x="1800408" y="5410355"/>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a:t>
            </a:r>
          </a:p>
        </p:txBody>
      </p:sp>
      <p:sp>
        <p:nvSpPr>
          <p:cNvPr id="451" name="Rectangle 15">
            <a:extLst>
              <a:ext uri="{FF2B5EF4-FFF2-40B4-BE49-F238E27FC236}">
                <a16:creationId xmlns:a16="http://schemas.microsoft.com/office/drawing/2014/main" id="{14DFD92E-1E01-A1C0-F8A7-E05D5CDC0DEE}"/>
              </a:ext>
            </a:extLst>
          </p:cNvPr>
          <p:cNvSpPr>
            <a:spLocks noChangeArrowheads="1"/>
          </p:cNvSpPr>
          <p:nvPr/>
        </p:nvSpPr>
        <p:spPr bwMode="auto">
          <a:xfrm>
            <a:off x="2199511"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12</a:t>
            </a:r>
          </a:p>
        </p:txBody>
      </p:sp>
      <p:sp>
        <p:nvSpPr>
          <p:cNvPr id="452" name="Rectangle 16">
            <a:extLst>
              <a:ext uri="{FF2B5EF4-FFF2-40B4-BE49-F238E27FC236}">
                <a16:creationId xmlns:a16="http://schemas.microsoft.com/office/drawing/2014/main" id="{6DA012F7-8DA4-7BFA-66D8-EF11A96E0007}"/>
              </a:ext>
            </a:extLst>
          </p:cNvPr>
          <p:cNvSpPr>
            <a:spLocks noChangeArrowheads="1"/>
          </p:cNvSpPr>
          <p:nvPr/>
        </p:nvSpPr>
        <p:spPr bwMode="auto">
          <a:xfrm>
            <a:off x="4812856"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48</a:t>
            </a:r>
          </a:p>
        </p:txBody>
      </p:sp>
      <p:sp>
        <p:nvSpPr>
          <p:cNvPr id="453" name="Rectangle 17">
            <a:extLst>
              <a:ext uri="{FF2B5EF4-FFF2-40B4-BE49-F238E27FC236}">
                <a16:creationId xmlns:a16="http://schemas.microsoft.com/office/drawing/2014/main" id="{6863ACBD-E889-B4F2-529B-6823B2059675}"/>
              </a:ext>
            </a:extLst>
          </p:cNvPr>
          <p:cNvSpPr>
            <a:spLocks noChangeArrowheads="1"/>
          </p:cNvSpPr>
          <p:nvPr/>
        </p:nvSpPr>
        <p:spPr bwMode="auto">
          <a:xfrm>
            <a:off x="3069466"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24</a:t>
            </a:r>
          </a:p>
        </p:txBody>
      </p:sp>
      <p:sp>
        <p:nvSpPr>
          <p:cNvPr id="454" name="Rectangle 18">
            <a:extLst>
              <a:ext uri="{FF2B5EF4-FFF2-40B4-BE49-F238E27FC236}">
                <a16:creationId xmlns:a16="http://schemas.microsoft.com/office/drawing/2014/main" id="{C1B60B88-DF97-193A-3289-D532742C3528}"/>
              </a:ext>
            </a:extLst>
          </p:cNvPr>
          <p:cNvSpPr>
            <a:spLocks noChangeArrowheads="1"/>
          </p:cNvSpPr>
          <p:nvPr/>
        </p:nvSpPr>
        <p:spPr bwMode="auto">
          <a:xfrm>
            <a:off x="3942901"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36</a:t>
            </a:r>
          </a:p>
        </p:txBody>
      </p:sp>
      <p:sp>
        <p:nvSpPr>
          <p:cNvPr id="455" name="Rectangle 19">
            <a:extLst>
              <a:ext uri="{FF2B5EF4-FFF2-40B4-BE49-F238E27FC236}">
                <a16:creationId xmlns:a16="http://schemas.microsoft.com/office/drawing/2014/main" id="{C0ED0654-2240-D4C8-4D9D-84FC7C1A144E}"/>
              </a:ext>
            </a:extLst>
          </p:cNvPr>
          <p:cNvSpPr>
            <a:spLocks noChangeArrowheads="1"/>
          </p:cNvSpPr>
          <p:nvPr/>
        </p:nvSpPr>
        <p:spPr bwMode="auto">
          <a:xfrm>
            <a:off x="6556247"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72</a:t>
            </a:r>
          </a:p>
        </p:txBody>
      </p:sp>
      <p:sp>
        <p:nvSpPr>
          <p:cNvPr id="456" name="Rectangle 20">
            <a:extLst>
              <a:ext uri="{FF2B5EF4-FFF2-40B4-BE49-F238E27FC236}">
                <a16:creationId xmlns:a16="http://schemas.microsoft.com/office/drawing/2014/main" id="{4C8932C2-1139-E1DD-E79B-2B5DE8D59BBD}"/>
              </a:ext>
            </a:extLst>
          </p:cNvPr>
          <p:cNvSpPr>
            <a:spLocks noChangeArrowheads="1"/>
          </p:cNvSpPr>
          <p:nvPr/>
        </p:nvSpPr>
        <p:spPr bwMode="auto">
          <a:xfrm>
            <a:off x="2634489"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18</a:t>
            </a:r>
          </a:p>
        </p:txBody>
      </p:sp>
      <p:sp>
        <p:nvSpPr>
          <p:cNvPr id="457" name="Rectangle 21">
            <a:extLst>
              <a:ext uri="{FF2B5EF4-FFF2-40B4-BE49-F238E27FC236}">
                <a16:creationId xmlns:a16="http://schemas.microsoft.com/office/drawing/2014/main" id="{5133230F-18F4-C22B-434F-3F4D04C64A9A}"/>
              </a:ext>
            </a:extLst>
          </p:cNvPr>
          <p:cNvSpPr>
            <a:spLocks noChangeArrowheads="1"/>
          </p:cNvSpPr>
          <p:nvPr/>
        </p:nvSpPr>
        <p:spPr bwMode="auto">
          <a:xfrm>
            <a:off x="4377880"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42</a:t>
            </a:r>
          </a:p>
        </p:txBody>
      </p:sp>
      <p:sp>
        <p:nvSpPr>
          <p:cNvPr id="458" name="Rectangle 22">
            <a:extLst>
              <a:ext uri="{FF2B5EF4-FFF2-40B4-BE49-F238E27FC236}">
                <a16:creationId xmlns:a16="http://schemas.microsoft.com/office/drawing/2014/main" id="{2B35793F-32F0-824D-E0CD-B301DEDF0D90}"/>
              </a:ext>
            </a:extLst>
          </p:cNvPr>
          <p:cNvSpPr>
            <a:spLocks noChangeArrowheads="1"/>
          </p:cNvSpPr>
          <p:nvPr/>
        </p:nvSpPr>
        <p:spPr bwMode="auto">
          <a:xfrm>
            <a:off x="3507924"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30</a:t>
            </a:r>
          </a:p>
        </p:txBody>
      </p:sp>
      <p:sp>
        <p:nvSpPr>
          <p:cNvPr id="459" name="Rectangle 23">
            <a:extLst>
              <a:ext uri="{FF2B5EF4-FFF2-40B4-BE49-F238E27FC236}">
                <a16:creationId xmlns:a16="http://schemas.microsoft.com/office/drawing/2014/main" id="{7E36E88F-EADA-E2B0-DEDC-8623169C6467}"/>
              </a:ext>
            </a:extLst>
          </p:cNvPr>
          <p:cNvSpPr>
            <a:spLocks noChangeArrowheads="1"/>
          </p:cNvSpPr>
          <p:nvPr/>
        </p:nvSpPr>
        <p:spPr bwMode="auto">
          <a:xfrm>
            <a:off x="5247834"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54</a:t>
            </a:r>
          </a:p>
        </p:txBody>
      </p:sp>
      <p:sp>
        <p:nvSpPr>
          <p:cNvPr id="460" name="Rectangle 24">
            <a:extLst>
              <a:ext uri="{FF2B5EF4-FFF2-40B4-BE49-F238E27FC236}">
                <a16:creationId xmlns:a16="http://schemas.microsoft.com/office/drawing/2014/main" id="{75CA9C0C-9925-5D2E-DB7E-2A373D08B725}"/>
              </a:ext>
            </a:extLst>
          </p:cNvPr>
          <p:cNvSpPr>
            <a:spLocks noChangeArrowheads="1"/>
          </p:cNvSpPr>
          <p:nvPr/>
        </p:nvSpPr>
        <p:spPr bwMode="auto">
          <a:xfrm>
            <a:off x="5686291"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60</a:t>
            </a:r>
          </a:p>
        </p:txBody>
      </p:sp>
      <p:sp>
        <p:nvSpPr>
          <p:cNvPr id="461" name="Rectangle 39">
            <a:extLst>
              <a:ext uri="{FF2B5EF4-FFF2-40B4-BE49-F238E27FC236}">
                <a16:creationId xmlns:a16="http://schemas.microsoft.com/office/drawing/2014/main" id="{392C176F-D13F-0930-9A31-1838839DEDDB}"/>
              </a:ext>
            </a:extLst>
          </p:cNvPr>
          <p:cNvSpPr>
            <a:spLocks noChangeArrowheads="1"/>
          </p:cNvSpPr>
          <p:nvPr/>
        </p:nvSpPr>
        <p:spPr bwMode="auto">
          <a:xfrm>
            <a:off x="6121269"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66</a:t>
            </a:r>
          </a:p>
        </p:txBody>
      </p:sp>
      <p:sp>
        <p:nvSpPr>
          <p:cNvPr id="462" name="Rectangle 41">
            <a:extLst>
              <a:ext uri="{FF2B5EF4-FFF2-40B4-BE49-F238E27FC236}">
                <a16:creationId xmlns:a16="http://schemas.microsoft.com/office/drawing/2014/main" id="{DD16600D-8016-A720-6A5B-BF6D38CC1B3B}"/>
              </a:ext>
            </a:extLst>
          </p:cNvPr>
          <p:cNvSpPr>
            <a:spLocks noChangeArrowheads="1"/>
          </p:cNvSpPr>
          <p:nvPr/>
        </p:nvSpPr>
        <p:spPr bwMode="auto">
          <a:xfrm>
            <a:off x="1581178" y="5410355"/>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3</a:t>
            </a:r>
          </a:p>
        </p:txBody>
      </p:sp>
      <p:sp>
        <p:nvSpPr>
          <p:cNvPr id="463" name="Rectangle 42">
            <a:extLst>
              <a:ext uri="{FF2B5EF4-FFF2-40B4-BE49-F238E27FC236}">
                <a16:creationId xmlns:a16="http://schemas.microsoft.com/office/drawing/2014/main" id="{740271A8-872B-10B1-CECA-8E0C2F3F43C7}"/>
              </a:ext>
            </a:extLst>
          </p:cNvPr>
          <p:cNvSpPr>
            <a:spLocks noChangeArrowheads="1"/>
          </p:cNvSpPr>
          <p:nvPr/>
        </p:nvSpPr>
        <p:spPr bwMode="auto">
          <a:xfrm>
            <a:off x="2016157" y="5410355"/>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9</a:t>
            </a:r>
          </a:p>
        </p:txBody>
      </p:sp>
      <p:sp>
        <p:nvSpPr>
          <p:cNvPr id="464" name="Rectangle 43">
            <a:extLst>
              <a:ext uri="{FF2B5EF4-FFF2-40B4-BE49-F238E27FC236}">
                <a16:creationId xmlns:a16="http://schemas.microsoft.com/office/drawing/2014/main" id="{DAE1D71F-D3F2-A430-E11B-3F3FF8D8FE25}"/>
              </a:ext>
            </a:extLst>
          </p:cNvPr>
          <p:cNvSpPr>
            <a:spLocks noChangeArrowheads="1"/>
          </p:cNvSpPr>
          <p:nvPr/>
        </p:nvSpPr>
        <p:spPr bwMode="auto">
          <a:xfrm>
            <a:off x="4597110"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45</a:t>
            </a:r>
          </a:p>
        </p:txBody>
      </p:sp>
      <p:sp>
        <p:nvSpPr>
          <p:cNvPr id="465" name="Rectangle 44">
            <a:extLst>
              <a:ext uri="{FF2B5EF4-FFF2-40B4-BE49-F238E27FC236}">
                <a16:creationId xmlns:a16="http://schemas.microsoft.com/office/drawing/2014/main" id="{43D6A83F-318E-CCD5-A055-1A867937D56D}"/>
              </a:ext>
            </a:extLst>
          </p:cNvPr>
          <p:cNvSpPr>
            <a:spLocks noChangeArrowheads="1"/>
          </p:cNvSpPr>
          <p:nvPr/>
        </p:nvSpPr>
        <p:spPr bwMode="auto">
          <a:xfrm>
            <a:off x="2853717"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21</a:t>
            </a:r>
          </a:p>
        </p:txBody>
      </p:sp>
      <p:sp>
        <p:nvSpPr>
          <p:cNvPr id="466" name="Rectangle 45">
            <a:extLst>
              <a:ext uri="{FF2B5EF4-FFF2-40B4-BE49-F238E27FC236}">
                <a16:creationId xmlns:a16="http://schemas.microsoft.com/office/drawing/2014/main" id="{E5AE375D-E2DE-E6AE-5002-43E1773327BA}"/>
              </a:ext>
            </a:extLst>
          </p:cNvPr>
          <p:cNvSpPr>
            <a:spLocks noChangeArrowheads="1"/>
          </p:cNvSpPr>
          <p:nvPr/>
        </p:nvSpPr>
        <p:spPr bwMode="auto">
          <a:xfrm>
            <a:off x="3723674"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33</a:t>
            </a:r>
          </a:p>
        </p:txBody>
      </p:sp>
      <p:sp>
        <p:nvSpPr>
          <p:cNvPr id="467" name="Rectangle 46">
            <a:extLst>
              <a:ext uri="{FF2B5EF4-FFF2-40B4-BE49-F238E27FC236}">
                <a16:creationId xmlns:a16="http://schemas.microsoft.com/office/drawing/2014/main" id="{2B52996C-A578-F0A7-307C-1CD25F6BE4E2}"/>
              </a:ext>
            </a:extLst>
          </p:cNvPr>
          <p:cNvSpPr>
            <a:spLocks noChangeArrowheads="1"/>
          </p:cNvSpPr>
          <p:nvPr/>
        </p:nvSpPr>
        <p:spPr bwMode="auto">
          <a:xfrm>
            <a:off x="2418741"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15</a:t>
            </a:r>
          </a:p>
        </p:txBody>
      </p:sp>
      <p:sp>
        <p:nvSpPr>
          <p:cNvPr id="468" name="Rectangle 47">
            <a:extLst>
              <a:ext uri="{FF2B5EF4-FFF2-40B4-BE49-F238E27FC236}">
                <a16:creationId xmlns:a16="http://schemas.microsoft.com/office/drawing/2014/main" id="{E99DD7A5-D050-6582-DA93-DCD7E766DEE1}"/>
              </a:ext>
            </a:extLst>
          </p:cNvPr>
          <p:cNvSpPr>
            <a:spLocks noChangeArrowheads="1"/>
          </p:cNvSpPr>
          <p:nvPr/>
        </p:nvSpPr>
        <p:spPr bwMode="auto">
          <a:xfrm>
            <a:off x="4158650"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39</a:t>
            </a:r>
          </a:p>
        </p:txBody>
      </p:sp>
      <p:sp>
        <p:nvSpPr>
          <p:cNvPr id="469" name="Rectangle 48">
            <a:extLst>
              <a:ext uri="{FF2B5EF4-FFF2-40B4-BE49-F238E27FC236}">
                <a16:creationId xmlns:a16="http://schemas.microsoft.com/office/drawing/2014/main" id="{469E32C0-C293-74F1-5169-85A66616F6BB}"/>
              </a:ext>
            </a:extLst>
          </p:cNvPr>
          <p:cNvSpPr>
            <a:spLocks noChangeArrowheads="1"/>
          </p:cNvSpPr>
          <p:nvPr/>
        </p:nvSpPr>
        <p:spPr bwMode="auto">
          <a:xfrm>
            <a:off x="3288695"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27</a:t>
            </a:r>
          </a:p>
        </p:txBody>
      </p:sp>
      <p:sp>
        <p:nvSpPr>
          <p:cNvPr id="470" name="Rectangle 49">
            <a:extLst>
              <a:ext uri="{FF2B5EF4-FFF2-40B4-BE49-F238E27FC236}">
                <a16:creationId xmlns:a16="http://schemas.microsoft.com/office/drawing/2014/main" id="{55BEE573-D7FD-9155-0BA5-0B30DDAE4CC5}"/>
              </a:ext>
            </a:extLst>
          </p:cNvPr>
          <p:cNvSpPr>
            <a:spLocks noChangeArrowheads="1"/>
          </p:cNvSpPr>
          <p:nvPr/>
        </p:nvSpPr>
        <p:spPr bwMode="auto">
          <a:xfrm>
            <a:off x="5032085"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51</a:t>
            </a:r>
          </a:p>
        </p:txBody>
      </p:sp>
      <p:sp>
        <p:nvSpPr>
          <p:cNvPr id="471" name="Rectangle 50">
            <a:extLst>
              <a:ext uri="{FF2B5EF4-FFF2-40B4-BE49-F238E27FC236}">
                <a16:creationId xmlns:a16="http://schemas.microsoft.com/office/drawing/2014/main" id="{55147D81-D222-AA2B-A384-E86B9C6015EE}"/>
              </a:ext>
            </a:extLst>
          </p:cNvPr>
          <p:cNvSpPr>
            <a:spLocks noChangeArrowheads="1"/>
          </p:cNvSpPr>
          <p:nvPr/>
        </p:nvSpPr>
        <p:spPr bwMode="auto">
          <a:xfrm>
            <a:off x="5467065"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57</a:t>
            </a:r>
          </a:p>
        </p:txBody>
      </p:sp>
      <p:sp>
        <p:nvSpPr>
          <p:cNvPr id="472" name="Rectangle 61">
            <a:extLst>
              <a:ext uri="{FF2B5EF4-FFF2-40B4-BE49-F238E27FC236}">
                <a16:creationId xmlns:a16="http://schemas.microsoft.com/office/drawing/2014/main" id="{A3C952EB-1334-C063-9EEC-1A9CF1F31FFE}"/>
              </a:ext>
            </a:extLst>
          </p:cNvPr>
          <p:cNvSpPr>
            <a:spLocks noChangeArrowheads="1"/>
          </p:cNvSpPr>
          <p:nvPr/>
        </p:nvSpPr>
        <p:spPr bwMode="auto">
          <a:xfrm>
            <a:off x="6337019"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69</a:t>
            </a:r>
          </a:p>
        </p:txBody>
      </p:sp>
      <p:sp>
        <p:nvSpPr>
          <p:cNvPr id="473" name="Rectangle 63">
            <a:extLst>
              <a:ext uri="{FF2B5EF4-FFF2-40B4-BE49-F238E27FC236}">
                <a16:creationId xmlns:a16="http://schemas.microsoft.com/office/drawing/2014/main" id="{4FB84F37-986C-B750-1FF0-DF25F0FA03E6}"/>
              </a:ext>
            </a:extLst>
          </p:cNvPr>
          <p:cNvSpPr>
            <a:spLocks noChangeArrowheads="1"/>
          </p:cNvSpPr>
          <p:nvPr/>
        </p:nvSpPr>
        <p:spPr bwMode="auto">
          <a:xfrm>
            <a:off x="5902040" y="541035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63</a:t>
            </a:r>
          </a:p>
        </p:txBody>
      </p:sp>
      <p:sp>
        <p:nvSpPr>
          <p:cNvPr id="474" name="Rectangle 65">
            <a:extLst>
              <a:ext uri="{FF2B5EF4-FFF2-40B4-BE49-F238E27FC236}">
                <a16:creationId xmlns:a16="http://schemas.microsoft.com/office/drawing/2014/main" id="{BB4BF5BA-3543-5E99-F9B7-BBF1993CBB31}"/>
              </a:ext>
            </a:extLst>
          </p:cNvPr>
          <p:cNvSpPr>
            <a:spLocks noChangeArrowheads="1"/>
          </p:cNvSpPr>
          <p:nvPr/>
        </p:nvSpPr>
        <p:spPr bwMode="auto">
          <a:xfrm>
            <a:off x="3544871" y="4102379"/>
            <a:ext cx="17985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0" cap="none" spc="0" normalizeH="0" baseline="0" noProof="0" dirty="0">
                <a:ln>
                  <a:noFill/>
                </a:ln>
                <a:solidFill>
                  <a:srgbClr val="564C47"/>
                </a:solidFill>
                <a:effectLst/>
                <a:uLnTx/>
                <a:uFillTx/>
                <a:latin typeface="Arial" panose="020B0604020202020204" pitchFamily="34" charset="0"/>
                <a:ea typeface="+mn-ea"/>
                <a:cs typeface="+mn-cs"/>
              </a:rPr>
              <a:t>Active monitoring</a:t>
            </a:r>
            <a:br>
              <a:rPr kumimoji="0" lang="en-US" altLang="en-US" sz="1500" b="0" i="0" u="none" strike="noStrike" kern="0" cap="none" spc="0" normalizeH="0" baseline="0" noProof="0" dirty="0">
                <a:ln>
                  <a:noFill/>
                </a:ln>
                <a:solidFill>
                  <a:srgbClr val="564C47"/>
                </a:solidFill>
                <a:effectLst/>
                <a:uLnTx/>
                <a:uFillTx/>
                <a:latin typeface="Arial" panose="020B0604020202020204" pitchFamily="34" charset="0"/>
                <a:ea typeface="+mn-ea"/>
                <a:cs typeface="+mn-cs"/>
              </a:rPr>
            </a:br>
            <a:r>
              <a:rPr kumimoji="0" lang="en-US" sz="1500" b="0" i="0" u="none" strike="noStrike" kern="0" cap="none" spc="0" normalizeH="0" baseline="0" noProof="0" dirty="0">
                <a:ln>
                  <a:noFill/>
                </a:ln>
                <a:solidFill>
                  <a:srgbClr val="564C47"/>
                </a:solidFill>
                <a:effectLst/>
                <a:uLnTx/>
                <a:uFillTx/>
                <a:latin typeface="Arial" panose="020B0604020202020204" pitchFamily="34" charset="0"/>
                <a:ea typeface="+mn-ea"/>
                <a:cs typeface="+mn-cs"/>
              </a:rPr>
              <a:t>Median: 41.5 months</a:t>
            </a:r>
          </a:p>
        </p:txBody>
      </p:sp>
      <p:sp>
        <p:nvSpPr>
          <p:cNvPr id="475" name="Rectangle 66">
            <a:extLst>
              <a:ext uri="{FF2B5EF4-FFF2-40B4-BE49-F238E27FC236}">
                <a16:creationId xmlns:a16="http://schemas.microsoft.com/office/drawing/2014/main" id="{D2CEB9CC-77D9-F344-7039-38AA6859209E}"/>
              </a:ext>
            </a:extLst>
          </p:cNvPr>
          <p:cNvSpPr>
            <a:spLocks noChangeArrowheads="1"/>
          </p:cNvSpPr>
          <p:nvPr/>
        </p:nvSpPr>
        <p:spPr bwMode="auto">
          <a:xfrm>
            <a:off x="5826640" y="4375295"/>
            <a:ext cx="5466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0" cap="none" spc="0" normalizeH="0" baseline="0" noProof="0" dirty="0">
                <a:ln>
                  <a:noFill/>
                </a:ln>
                <a:solidFill>
                  <a:srgbClr val="594C47"/>
                </a:solidFill>
                <a:effectLst/>
                <a:uLnTx/>
                <a:uFillTx/>
                <a:latin typeface="Arial" panose="020B0604020202020204" pitchFamily="34" charset="0"/>
                <a:ea typeface="+mn-ea"/>
                <a:cs typeface="+mn-cs"/>
              </a:rPr>
              <a:t>40.8%</a:t>
            </a:r>
            <a:endParaRPr kumimoji="0" lang="en-US" altLang="en-US" sz="15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476" name="Group 475">
            <a:extLst>
              <a:ext uri="{FF2B5EF4-FFF2-40B4-BE49-F238E27FC236}">
                <a16:creationId xmlns:a16="http://schemas.microsoft.com/office/drawing/2014/main" id="{A49A4863-CC86-94E1-4460-995C5ABC87EE}"/>
              </a:ext>
            </a:extLst>
          </p:cNvPr>
          <p:cNvGrpSpPr/>
          <p:nvPr/>
        </p:nvGrpSpPr>
        <p:grpSpPr>
          <a:xfrm>
            <a:off x="323644" y="5740938"/>
            <a:ext cx="6332322" cy="455162"/>
            <a:chOff x="301872" y="5011066"/>
            <a:chExt cx="6332322" cy="455162"/>
          </a:xfrm>
        </p:grpSpPr>
        <p:sp>
          <p:nvSpPr>
            <p:cNvPr id="477" name="Rectangle 68">
              <a:extLst>
                <a:ext uri="{FF2B5EF4-FFF2-40B4-BE49-F238E27FC236}">
                  <a16:creationId xmlns:a16="http://schemas.microsoft.com/office/drawing/2014/main" id="{262C59CA-5270-8510-9072-D91CF280E6FC}"/>
                </a:ext>
              </a:extLst>
            </p:cNvPr>
            <p:cNvSpPr>
              <a:spLocks noChangeArrowheads="1"/>
            </p:cNvSpPr>
            <p:nvPr/>
          </p:nvSpPr>
          <p:spPr bwMode="auto">
            <a:xfrm>
              <a:off x="1285011"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194</a:t>
              </a:r>
            </a:p>
          </p:txBody>
        </p:sp>
        <p:sp>
          <p:nvSpPr>
            <p:cNvPr id="478" name="Rectangle 69">
              <a:extLst>
                <a:ext uri="{FF2B5EF4-FFF2-40B4-BE49-F238E27FC236}">
                  <a16:creationId xmlns:a16="http://schemas.microsoft.com/office/drawing/2014/main" id="{8C424C16-E168-B688-B909-16D4CF6E7B7A}"/>
                </a:ext>
              </a:extLst>
            </p:cNvPr>
            <p:cNvSpPr>
              <a:spLocks noChangeArrowheads="1"/>
            </p:cNvSpPr>
            <p:nvPr/>
          </p:nvSpPr>
          <p:spPr bwMode="auto">
            <a:xfrm>
              <a:off x="1285011" y="532772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196</a:t>
              </a:r>
            </a:p>
          </p:txBody>
        </p:sp>
        <p:sp>
          <p:nvSpPr>
            <p:cNvPr id="479" name="Rectangle 70">
              <a:extLst>
                <a:ext uri="{FF2B5EF4-FFF2-40B4-BE49-F238E27FC236}">
                  <a16:creationId xmlns:a16="http://schemas.microsoft.com/office/drawing/2014/main" id="{07F398A7-57A2-FD52-DBD6-EB2E4181035C}"/>
                </a:ext>
              </a:extLst>
            </p:cNvPr>
            <p:cNvSpPr>
              <a:spLocks noChangeArrowheads="1"/>
            </p:cNvSpPr>
            <p:nvPr/>
          </p:nvSpPr>
          <p:spPr bwMode="auto">
            <a:xfrm>
              <a:off x="2154967"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166</a:t>
              </a:r>
            </a:p>
          </p:txBody>
        </p:sp>
        <p:sp>
          <p:nvSpPr>
            <p:cNvPr id="480" name="Rectangle 71">
              <a:extLst>
                <a:ext uri="{FF2B5EF4-FFF2-40B4-BE49-F238E27FC236}">
                  <a16:creationId xmlns:a16="http://schemas.microsoft.com/office/drawing/2014/main" id="{B75FA029-BD59-284C-462D-BD473DBF57FF}"/>
                </a:ext>
              </a:extLst>
            </p:cNvPr>
            <p:cNvSpPr>
              <a:spLocks noChangeArrowheads="1"/>
            </p:cNvSpPr>
            <p:nvPr/>
          </p:nvSpPr>
          <p:spPr bwMode="auto">
            <a:xfrm>
              <a:off x="2154967" y="532772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142</a:t>
              </a:r>
            </a:p>
          </p:txBody>
        </p:sp>
        <p:sp>
          <p:nvSpPr>
            <p:cNvPr id="481" name="Rectangle 72">
              <a:extLst>
                <a:ext uri="{FF2B5EF4-FFF2-40B4-BE49-F238E27FC236}">
                  <a16:creationId xmlns:a16="http://schemas.microsoft.com/office/drawing/2014/main" id="{D5308ADC-9CF8-45EC-5936-EF787B69A765}"/>
                </a:ext>
              </a:extLst>
            </p:cNvPr>
            <p:cNvSpPr>
              <a:spLocks noChangeArrowheads="1"/>
            </p:cNvSpPr>
            <p:nvPr/>
          </p:nvSpPr>
          <p:spPr bwMode="auto">
            <a:xfrm>
              <a:off x="3024921"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142</a:t>
              </a:r>
            </a:p>
          </p:txBody>
        </p:sp>
        <p:sp>
          <p:nvSpPr>
            <p:cNvPr id="482" name="Rectangle 73">
              <a:extLst>
                <a:ext uri="{FF2B5EF4-FFF2-40B4-BE49-F238E27FC236}">
                  <a16:creationId xmlns:a16="http://schemas.microsoft.com/office/drawing/2014/main" id="{E5FDF9E5-3442-584A-DD5D-002FC0EF215D}"/>
                </a:ext>
              </a:extLst>
            </p:cNvPr>
            <p:cNvSpPr>
              <a:spLocks noChangeArrowheads="1"/>
            </p:cNvSpPr>
            <p:nvPr/>
          </p:nvSpPr>
          <p:spPr bwMode="auto">
            <a:xfrm>
              <a:off x="3024921" y="532772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100</a:t>
              </a:r>
            </a:p>
          </p:txBody>
        </p:sp>
        <p:sp>
          <p:nvSpPr>
            <p:cNvPr id="483" name="Rectangle 74">
              <a:extLst>
                <a:ext uri="{FF2B5EF4-FFF2-40B4-BE49-F238E27FC236}">
                  <a16:creationId xmlns:a16="http://schemas.microsoft.com/office/drawing/2014/main" id="{F1633996-9F43-16AE-4E33-5AA3A55E0B98}"/>
                </a:ext>
              </a:extLst>
            </p:cNvPr>
            <p:cNvSpPr>
              <a:spLocks noChangeArrowheads="1"/>
            </p:cNvSpPr>
            <p:nvPr/>
          </p:nvSpPr>
          <p:spPr bwMode="auto">
            <a:xfrm>
              <a:off x="3894876"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129</a:t>
              </a:r>
            </a:p>
          </p:txBody>
        </p:sp>
        <p:sp>
          <p:nvSpPr>
            <p:cNvPr id="484" name="Rectangle 75">
              <a:extLst>
                <a:ext uri="{FF2B5EF4-FFF2-40B4-BE49-F238E27FC236}">
                  <a16:creationId xmlns:a16="http://schemas.microsoft.com/office/drawing/2014/main" id="{C4D3D2DE-6D68-5CF5-0C86-6F67A6E799E9}"/>
                </a:ext>
              </a:extLst>
            </p:cNvPr>
            <p:cNvSpPr>
              <a:spLocks noChangeArrowheads="1"/>
            </p:cNvSpPr>
            <p:nvPr/>
          </p:nvSpPr>
          <p:spPr bwMode="auto">
            <a:xfrm>
              <a:off x="3927543"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78</a:t>
              </a:r>
            </a:p>
          </p:txBody>
        </p:sp>
        <p:sp>
          <p:nvSpPr>
            <p:cNvPr id="485" name="Rectangle 76">
              <a:extLst>
                <a:ext uri="{FF2B5EF4-FFF2-40B4-BE49-F238E27FC236}">
                  <a16:creationId xmlns:a16="http://schemas.microsoft.com/office/drawing/2014/main" id="{A53DC2EC-5077-B1F7-3A29-2B06686D529F}"/>
                </a:ext>
              </a:extLst>
            </p:cNvPr>
            <p:cNvSpPr>
              <a:spLocks noChangeArrowheads="1"/>
            </p:cNvSpPr>
            <p:nvPr/>
          </p:nvSpPr>
          <p:spPr bwMode="auto">
            <a:xfrm>
              <a:off x="4768311"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106</a:t>
              </a:r>
            </a:p>
          </p:txBody>
        </p:sp>
        <p:sp>
          <p:nvSpPr>
            <p:cNvPr id="486" name="Rectangle 77">
              <a:extLst>
                <a:ext uri="{FF2B5EF4-FFF2-40B4-BE49-F238E27FC236}">
                  <a16:creationId xmlns:a16="http://schemas.microsoft.com/office/drawing/2014/main" id="{7420F224-D031-196F-1C5A-21529076D4CF}"/>
                </a:ext>
              </a:extLst>
            </p:cNvPr>
            <p:cNvSpPr>
              <a:spLocks noChangeArrowheads="1"/>
            </p:cNvSpPr>
            <p:nvPr/>
          </p:nvSpPr>
          <p:spPr bwMode="auto">
            <a:xfrm>
              <a:off x="4797497"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60</a:t>
              </a:r>
            </a:p>
          </p:txBody>
        </p:sp>
        <p:sp>
          <p:nvSpPr>
            <p:cNvPr id="487" name="Rectangle 78">
              <a:extLst>
                <a:ext uri="{FF2B5EF4-FFF2-40B4-BE49-F238E27FC236}">
                  <a16:creationId xmlns:a16="http://schemas.microsoft.com/office/drawing/2014/main" id="{6B2B9DA9-7EE7-0EF7-D938-03017CC443A4}"/>
                </a:ext>
              </a:extLst>
            </p:cNvPr>
            <p:cNvSpPr>
              <a:spLocks noChangeArrowheads="1"/>
            </p:cNvSpPr>
            <p:nvPr/>
          </p:nvSpPr>
          <p:spPr bwMode="auto">
            <a:xfrm>
              <a:off x="5667453" y="5174617"/>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90</a:t>
              </a:r>
            </a:p>
          </p:txBody>
        </p:sp>
        <p:sp>
          <p:nvSpPr>
            <p:cNvPr id="488" name="Rectangle 79">
              <a:extLst>
                <a:ext uri="{FF2B5EF4-FFF2-40B4-BE49-F238E27FC236}">
                  <a16:creationId xmlns:a16="http://schemas.microsoft.com/office/drawing/2014/main" id="{23180AA6-1F05-7A8B-DD32-1001FEF02A11}"/>
                </a:ext>
              </a:extLst>
            </p:cNvPr>
            <p:cNvSpPr>
              <a:spLocks noChangeArrowheads="1"/>
            </p:cNvSpPr>
            <p:nvPr/>
          </p:nvSpPr>
          <p:spPr bwMode="auto">
            <a:xfrm>
              <a:off x="5667453"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49</a:t>
              </a:r>
            </a:p>
          </p:txBody>
        </p:sp>
        <p:sp>
          <p:nvSpPr>
            <p:cNvPr id="489" name="Rectangle 80">
              <a:extLst>
                <a:ext uri="{FF2B5EF4-FFF2-40B4-BE49-F238E27FC236}">
                  <a16:creationId xmlns:a16="http://schemas.microsoft.com/office/drawing/2014/main" id="{45BFB6AF-9469-E517-B3DE-F10A0F935FAB}"/>
                </a:ext>
              </a:extLst>
            </p:cNvPr>
            <p:cNvSpPr>
              <a:spLocks noChangeArrowheads="1"/>
            </p:cNvSpPr>
            <p:nvPr/>
          </p:nvSpPr>
          <p:spPr bwMode="auto">
            <a:xfrm>
              <a:off x="6105909" y="5174617"/>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41</a:t>
              </a:r>
            </a:p>
          </p:txBody>
        </p:sp>
        <p:sp>
          <p:nvSpPr>
            <p:cNvPr id="490" name="Rectangle 81">
              <a:extLst>
                <a:ext uri="{FF2B5EF4-FFF2-40B4-BE49-F238E27FC236}">
                  <a16:creationId xmlns:a16="http://schemas.microsoft.com/office/drawing/2014/main" id="{8E8AC9AE-9A6B-D447-BF5D-398DC7BD6948}"/>
                </a:ext>
              </a:extLst>
            </p:cNvPr>
            <p:cNvSpPr>
              <a:spLocks noChangeArrowheads="1"/>
            </p:cNvSpPr>
            <p:nvPr/>
          </p:nvSpPr>
          <p:spPr bwMode="auto">
            <a:xfrm>
              <a:off x="6105909"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19</a:t>
              </a:r>
            </a:p>
          </p:txBody>
        </p:sp>
        <p:sp>
          <p:nvSpPr>
            <p:cNvPr id="491" name="Rectangle 82">
              <a:extLst>
                <a:ext uri="{FF2B5EF4-FFF2-40B4-BE49-F238E27FC236}">
                  <a16:creationId xmlns:a16="http://schemas.microsoft.com/office/drawing/2014/main" id="{8186BDF8-480B-2806-5E6A-DF30A0B7BBD9}"/>
                </a:ext>
              </a:extLst>
            </p:cNvPr>
            <p:cNvSpPr>
              <a:spLocks noChangeArrowheads="1"/>
            </p:cNvSpPr>
            <p:nvPr/>
          </p:nvSpPr>
          <p:spPr bwMode="auto">
            <a:xfrm>
              <a:off x="6570074" y="5174617"/>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a:t>
              </a:r>
            </a:p>
          </p:txBody>
        </p:sp>
        <p:sp>
          <p:nvSpPr>
            <p:cNvPr id="492" name="Rectangle 83">
              <a:extLst>
                <a:ext uri="{FF2B5EF4-FFF2-40B4-BE49-F238E27FC236}">
                  <a16:creationId xmlns:a16="http://schemas.microsoft.com/office/drawing/2014/main" id="{D8A64E2C-4A58-7DAC-AEB7-B645BBD5FAE5}"/>
                </a:ext>
              </a:extLst>
            </p:cNvPr>
            <p:cNvSpPr>
              <a:spLocks noChangeArrowheads="1"/>
            </p:cNvSpPr>
            <p:nvPr/>
          </p:nvSpPr>
          <p:spPr bwMode="auto">
            <a:xfrm>
              <a:off x="6570074" y="5327729"/>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2</a:t>
              </a:r>
            </a:p>
          </p:txBody>
        </p:sp>
        <p:sp>
          <p:nvSpPr>
            <p:cNvPr id="493" name="Rectangle 84">
              <a:extLst>
                <a:ext uri="{FF2B5EF4-FFF2-40B4-BE49-F238E27FC236}">
                  <a16:creationId xmlns:a16="http://schemas.microsoft.com/office/drawing/2014/main" id="{7546616E-8534-4545-2A31-A21C08E8EA03}"/>
                </a:ext>
              </a:extLst>
            </p:cNvPr>
            <p:cNvSpPr>
              <a:spLocks noChangeArrowheads="1"/>
            </p:cNvSpPr>
            <p:nvPr/>
          </p:nvSpPr>
          <p:spPr bwMode="auto">
            <a:xfrm>
              <a:off x="1719988"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181</a:t>
              </a:r>
            </a:p>
          </p:txBody>
        </p:sp>
        <p:sp>
          <p:nvSpPr>
            <p:cNvPr id="494" name="Rectangle 85">
              <a:extLst>
                <a:ext uri="{FF2B5EF4-FFF2-40B4-BE49-F238E27FC236}">
                  <a16:creationId xmlns:a16="http://schemas.microsoft.com/office/drawing/2014/main" id="{E4C41F9E-1E05-0DA1-0C78-5B4DC4D757D0}"/>
                </a:ext>
              </a:extLst>
            </p:cNvPr>
            <p:cNvSpPr>
              <a:spLocks noChangeArrowheads="1"/>
            </p:cNvSpPr>
            <p:nvPr/>
          </p:nvSpPr>
          <p:spPr bwMode="auto">
            <a:xfrm>
              <a:off x="1719988" y="532772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175</a:t>
              </a:r>
            </a:p>
          </p:txBody>
        </p:sp>
        <p:sp>
          <p:nvSpPr>
            <p:cNvPr id="495" name="Rectangle 86">
              <a:extLst>
                <a:ext uri="{FF2B5EF4-FFF2-40B4-BE49-F238E27FC236}">
                  <a16:creationId xmlns:a16="http://schemas.microsoft.com/office/drawing/2014/main" id="{5C9D3AB0-756C-9F5E-B3FF-CC63B0D9AEF4}"/>
                </a:ext>
              </a:extLst>
            </p:cNvPr>
            <p:cNvSpPr>
              <a:spLocks noChangeArrowheads="1"/>
            </p:cNvSpPr>
            <p:nvPr/>
          </p:nvSpPr>
          <p:spPr bwMode="auto">
            <a:xfrm>
              <a:off x="2589942"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149</a:t>
              </a:r>
            </a:p>
          </p:txBody>
        </p:sp>
        <p:sp>
          <p:nvSpPr>
            <p:cNvPr id="496" name="Rectangle 87">
              <a:extLst>
                <a:ext uri="{FF2B5EF4-FFF2-40B4-BE49-F238E27FC236}">
                  <a16:creationId xmlns:a16="http://schemas.microsoft.com/office/drawing/2014/main" id="{E38F226C-8BFB-D9A4-18AA-B786F937DCEA}"/>
                </a:ext>
              </a:extLst>
            </p:cNvPr>
            <p:cNvSpPr>
              <a:spLocks noChangeArrowheads="1"/>
            </p:cNvSpPr>
            <p:nvPr/>
          </p:nvSpPr>
          <p:spPr bwMode="auto">
            <a:xfrm>
              <a:off x="2589942" y="532772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120</a:t>
              </a:r>
            </a:p>
          </p:txBody>
        </p:sp>
        <p:sp>
          <p:nvSpPr>
            <p:cNvPr id="497" name="Rectangle 88">
              <a:extLst>
                <a:ext uri="{FF2B5EF4-FFF2-40B4-BE49-F238E27FC236}">
                  <a16:creationId xmlns:a16="http://schemas.microsoft.com/office/drawing/2014/main" id="{19B6EC87-61FF-EFB8-F60D-333637957856}"/>
                </a:ext>
              </a:extLst>
            </p:cNvPr>
            <p:cNvSpPr>
              <a:spLocks noChangeArrowheads="1"/>
            </p:cNvSpPr>
            <p:nvPr/>
          </p:nvSpPr>
          <p:spPr bwMode="auto">
            <a:xfrm>
              <a:off x="3459898"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138</a:t>
              </a:r>
            </a:p>
          </p:txBody>
        </p:sp>
        <p:sp>
          <p:nvSpPr>
            <p:cNvPr id="498" name="Rectangle 89">
              <a:extLst>
                <a:ext uri="{FF2B5EF4-FFF2-40B4-BE49-F238E27FC236}">
                  <a16:creationId xmlns:a16="http://schemas.microsoft.com/office/drawing/2014/main" id="{2AC26555-515F-FB4C-3508-FCE7BB06F79C}"/>
                </a:ext>
              </a:extLst>
            </p:cNvPr>
            <p:cNvSpPr>
              <a:spLocks noChangeArrowheads="1"/>
            </p:cNvSpPr>
            <p:nvPr/>
          </p:nvSpPr>
          <p:spPr bwMode="auto">
            <a:xfrm>
              <a:off x="3492564"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87</a:t>
              </a:r>
            </a:p>
          </p:txBody>
        </p:sp>
        <p:sp>
          <p:nvSpPr>
            <p:cNvPr id="499" name="Rectangle 91">
              <a:extLst>
                <a:ext uri="{FF2B5EF4-FFF2-40B4-BE49-F238E27FC236}">
                  <a16:creationId xmlns:a16="http://schemas.microsoft.com/office/drawing/2014/main" id="{ECC8239F-006F-0B3F-A716-C30EBCF84B35}"/>
                </a:ext>
              </a:extLst>
            </p:cNvPr>
            <p:cNvSpPr>
              <a:spLocks noChangeArrowheads="1"/>
            </p:cNvSpPr>
            <p:nvPr/>
          </p:nvSpPr>
          <p:spPr bwMode="auto">
            <a:xfrm>
              <a:off x="4328817"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118</a:t>
              </a:r>
            </a:p>
          </p:txBody>
        </p:sp>
        <p:sp>
          <p:nvSpPr>
            <p:cNvPr id="500" name="Rectangle 92">
              <a:extLst>
                <a:ext uri="{FF2B5EF4-FFF2-40B4-BE49-F238E27FC236}">
                  <a16:creationId xmlns:a16="http://schemas.microsoft.com/office/drawing/2014/main" id="{EE0827AB-0FD9-4237-D13E-DD80AA2BB5F9}"/>
                </a:ext>
              </a:extLst>
            </p:cNvPr>
            <p:cNvSpPr>
              <a:spLocks noChangeArrowheads="1"/>
            </p:cNvSpPr>
            <p:nvPr/>
          </p:nvSpPr>
          <p:spPr bwMode="auto">
            <a:xfrm>
              <a:off x="4362518"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67</a:t>
              </a:r>
            </a:p>
          </p:txBody>
        </p:sp>
        <p:sp>
          <p:nvSpPr>
            <p:cNvPr id="501" name="Rectangle 93">
              <a:extLst>
                <a:ext uri="{FF2B5EF4-FFF2-40B4-BE49-F238E27FC236}">
                  <a16:creationId xmlns:a16="http://schemas.microsoft.com/office/drawing/2014/main" id="{15E5D550-7320-56E2-CFBC-A394A60DD153}"/>
                </a:ext>
              </a:extLst>
            </p:cNvPr>
            <p:cNvSpPr>
              <a:spLocks noChangeArrowheads="1"/>
            </p:cNvSpPr>
            <p:nvPr/>
          </p:nvSpPr>
          <p:spPr bwMode="auto">
            <a:xfrm>
              <a:off x="5232474" y="5174617"/>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99</a:t>
              </a:r>
            </a:p>
          </p:txBody>
        </p:sp>
        <p:sp>
          <p:nvSpPr>
            <p:cNvPr id="502" name="Rectangle 94">
              <a:extLst>
                <a:ext uri="{FF2B5EF4-FFF2-40B4-BE49-F238E27FC236}">
                  <a16:creationId xmlns:a16="http://schemas.microsoft.com/office/drawing/2014/main" id="{03BC3EA2-C0BE-913E-B52B-A3CC81059D01}"/>
                </a:ext>
              </a:extLst>
            </p:cNvPr>
            <p:cNvSpPr>
              <a:spLocks noChangeArrowheads="1"/>
            </p:cNvSpPr>
            <p:nvPr/>
          </p:nvSpPr>
          <p:spPr bwMode="auto">
            <a:xfrm>
              <a:off x="5232474"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51</a:t>
              </a:r>
            </a:p>
          </p:txBody>
        </p:sp>
        <p:sp>
          <p:nvSpPr>
            <p:cNvPr id="503" name="Rectangle 95">
              <a:extLst>
                <a:ext uri="{FF2B5EF4-FFF2-40B4-BE49-F238E27FC236}">
                  <a16:creationId xmlns:a16="http://schemas.microsoft.com/office/drawing/2014/main" id="{078D82B3-ADA6-4327-7E05-93FA5A5DE95D}"/>
                </a:ext>
              </a:extLst>
            </p:cNvPr>
            <p:cNvSpPr>
              <a:spLocks noChangeArrowheads="1"/>
            </p:cNvSpPr>
            <p:nvPr/>
          </p:nvSpPr>
          <p:spPr bwMode="auto">
            <a:xfrm>
              <a:off x="1935737"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179</a:t>
              </a:r>
            </a:p>
          </p:txBody>
        </p:sp>
        <p:sp>
          <p:nvSpPr>
            <p:cNvPr id="504" name="Rectangle 96">
              <a:extLst>
                <a:ext uri="{FF2B5EF4-FFF2-40B4-BE49-F238E27FC236}">
                  <a16:creationId xmlns:a16="http://schemas.microsoft.com/office/drawing/2014/main" id="{09D8EC08-9874-016F-BE0E-43F57807B086}"/>
                </a:ext>
              </a:extLst>
            </p:cNvPr>
            <p:cNvSpPr>
              <a:spLocks noChangeArrowheads="1"/>
            </p:cNvSpPr>
            <p:nvPr/>
          </p:nvSpPr>
          <p:spPr bwMode="auto">
            <a:xfrm>
              <a:off x="1935737" y="532772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160</a:t>
              </a:r>
            </a:p>
          </p:txBody>
        </p:sp>
        <p:sp>
          <p:nvSpPr>
            <p:cNvPr id="505" name="Rectangle 97">
              <a:extLst>
                <a:ext uri="{FF2B5EF4-FFF2-40B4-BE49-F238E27FC236}">
                  <a16:creationId xmlns:a16="http://schemas.microsoft.com/office/drawing/2014/main" id="{D24CCAA6-BC8A-83B0-1508-1C31E1DC5F85}"/>
                </a:ext>
              </a:extLst>
            </p:cNvPr>
            <p:cNvSpPr>
              <a:spLocks noChangeArrowheads="1"/>
            </p:cNvSpPr>
            <p:nvPr/>
          </p:nvSpPr>
          <p:spPr bwMode="auto">
            <a:xfrm>
              <a:off x="2809172"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145</a:t>
              </a:r>
            </a:p>
          </p:txBody>
        </p:sp>
        <p:sp>
          <p:nvSpPr>
            <p:cNvPr id="506" name="Rectangle 98">
              <a:extLst>
                <a:ext uri="{FF2B5EF4-FFF2-40B4-BE49-F238E27FC236}">
                  <a16:creationId xmlns:a16="http://schemas.microsoft.com/office/drawing/2014/main" id="{57087662-74EE-74E7-1842-EA0FB13D476C}"/>
                </a:ext>
              </a:extLst>
            </p:cNvPr>
            <p:cNvSpPr>
              <a:spLocks noChangeArrowheads="1"/>
            </p:cNvSpPr>
            <p:nvPr/>
          </p:nvSpPr>
          <p:spPr bwMode="auto">
            <a:xfrm>
              <a:off x="2815925" y="532772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111</a:t>
              </a:r>
            </a:p>
          </p:txBody>
        </p:sp>
        <p:sp>
          <p:nvSpPr>
            <p:cNvPr id="507" name="Rectangle 100">
              <a:extLst>
                <a:ext uri="{FF2B5EF4-FFF2-40B4-BE49-F238E27FC236}">
                  <a16:creationId xmlns:a16="http://schemas.microsoft.com/office/drawing/2014/main" id="{2303AFA2-0F70-E0AE-C2F8-793C85CF2260}"/>
                </a:ext>
              </a:extLst>
            </p:cNvPr>
            <p:cNvSpPr>
              <a:spLocks noChangeArrowheads="1"/>
            </p:cNvSpPr>
            <p:nvPr/>
          </p:nvSpPr>
          <p:spPr bwMode="auto">
            <a:xfrm>
              <a:off x="3679127"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135</a:t>
              </a:r>
            </a:p>
          </p:txBody>
        </p:sp>
        <p:sp>
          <p:nvSpPr>
            <p:cNvPr id="508" name="Rectangle 101">
              <a:extLst>
                <a:ext uri="{FF2B5EF4-FFF2-40B4-BE49-F238E27FC236}">
                  <a16:creationId xmlns:a16="http://schemas.microsoft.com/office/drawing/2014/main" id="{7A369F26-58B5-B453-60CC-8786BCA36F3A}"/>
                </a:ext>
              </a:extLst>
            </p:cNvPr>
            <p:cNvSpPr>
              <a:spLocks noChangeArrowheads="1"/>
            </p:cNvSpPr>
            <p:nvPr/>
          </p:nvSpPr>
          <p:spPr bwMode="auto">
            <a:xfrm>
              <a:off x="3708314"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83</a:t>
              </a:r>
            </a:p>
          </p:txBody>
        </p:sp>
        <p:sp>
          <p:nvSpPr>
            <p:cNvPr id="509" name="Rectangle 103">
              <a:extLst>
                <a:ext uri="{FF2B5EF4-FFF2-40B4-BE49-F238E27FC236}">
                  <a16:creationId xmlns:a16="http://schemas.microsoft.com/office/drawing/2014/main" id="{48D2FC86-4E1B-B52F-D07C-940F4E2FFAFB}"/>
                </a:ext>
              </a:extLst>
            </p:cNvPr>
            <p:cNvSpPr>
              <a:spLocks noChangeArrowheads="1"/>
            </p:cNvSpPr>
            <p:nvPr/>
          </p:nvSpPr>
          <p:spPr bwMode="auto">
            <a:xfrm>
              <a:off x="4543542"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114</a:t>
              </a:r>
            </a:p>
          </p:txBody>
        </p:sp>
        <p:sp>
          <p:nvSpPr>
            <p:cNvPr id="510" name="Rectangle 104">
              <a:extLst>
                <a:ext uri="{FF2B5EF4-FFF2-40B4-BE49-F238E27FC236}">
                  <a16:creationId xmlns:a16="http://schemas.microsoft.com/office/drawing/2014/main" id="{45A7A24F-E2C4-5FE8-F60D-336718FAF30A}"/>
                </a:ext>
              </a:extLst>
            </p:cNvPr>
            <p:cNvSpPr>
              <a:spLocks noChangeArrowheads="1"/>
            </p:cNvSpPr>
            <p:nvPr/>
          </p:nvSpPr>
          <p:spPr bwMode="auto">
            <a:xfrm>
              <a:off x="4581749"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65</a:t>
              </a:r>
            </a:p>
          </p:txBody>
        </p:sp>
        <p:sp>
          <p:nvSpPr>
            <p:cNvPr id="511" name="Rectangle 105">
              <a:extLst>
                <a:ext uri="{FF2B5EF4-FFF2-40B4-BE49-F238E27FC236}">
                  <a16:creationId xmlns:a16="http://schemas.microsoft.com/office/drawing/2014/main" id="{40152606-C651-EBA8-2071-D4F18C1872F2}"/>
                </a:ext>
              </a:extLst>
            </p:cNvPr>
            <p:cNvSpPr>
              <a:spLocks noChangeArrowheads="1"/>
            </p:cNvSpPr>
            <p:nvPr/>
          </p:nvSpPr>
          <p:spPr bwMode="auto">
            <a:xfrm>
              <a:off x="5451703" y="5174617"/>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96</a:t>
              </a:r>
            </a:p>
          </p:txBody>
        </p:sp>
        <p:sp>
          <p:nvSpPr>
            <p:cNvPr id="512" name="Rectangle 106">
              <a:extLst>
                <a:ext uri="{FF2B5EF4-FFF2-40B4-BE49-F238E27FC236}">
                  <a16:creationId xmlns:a16="http://schemas.microsoft.com/office/drawing/2014/main" id="{7E41203C-4B62-CB7A-FF68-D0164AE85226}"/>
                </a:ext>
              </a:extLst>
            </p:cNvPr>
            <p:cNvSpPr>
              <a:spLocks noChangeArrowheads="1"/>
            </p:cNvSpPr>
            <p:nvPr/>
          </p:nvSpPr>
          <p:spPr bwMode="auto">
            <a:xfrm>
              <a:off x="5451703"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50</a:t>
              </a:r>
            </a:p>
          </p:txBody>
        </p:sp>
        <p:sp>
          <p:nvSpPr>
            <p:cNvPr id="513" name="Rectangle 107">
              <a:extLst>
                <a:ext uri="{FF2B5EF4-FFF2-40B4-BE49-F238E27FC236}">
                  <a16:creationId xmlns:a16="http://schemas.microsoft.com/office/drawing/2014/main" id="{EDDA655D-A9A8-6A4B-436D-7ADD2600AD11}"/>
                </a:ext>
              </a:extLst>
            </p:cNvPr>
            <p:cNvSpPr>
              <a:spLocks noChangeArrowheads="1"/>
            </p:cNvSpPr>
            <p:nvPr/>
          </p:nvSpPr>
          <p:spPr bwMode="auto">
            <a:xfrm>
              <a:off x="5886682" y="5174617"/>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67</a:t>
              </a:r>
            </a:p>
          </p:txBody>
        </p:sp>
        <p:sp>
          <p:nvSpPr>
            <p:cNvPr id="514" name="Rectangle 108">
              <a:extLst>
                <a:ext uri="{FF2B5EF4-FFF2-40B4-BE49-F238E27FC236}">
                  <a16:creationId xmlns:a16="http://schemas.microsoft.com/office/drawing/2014/main" id="{8CC88078-427E-E739-3191-FA0B9640E673}"/>
                </a:ext>
              </a:extLst>
            </p:cNvPr>
            <p:cNvSpPr>
              <a:spLocks noChangeArrowheads="1"/>
            </p:cNvSpPr>
            <p:nvPr/>
          </p:nvSpPr>
          <p:spPr bwMode="auto">
            <a:xfrm>
              <a:off x="5886682"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33</a:t>
              </a:r>
            </a:p>
          </p:txBody>
        </p:sp>
        <p:sp>
          <p:nvSpPr>
            <p:cNvPr id="515" name="Rectangle 109">
              <a:extLst>
                <a:ext uri="{FF2B5EF4-FFF2-40B4-BE49-F238E27FC236}">
                  <a16:creationId xmlns:a16="http://schemas.microsoft.com/office/drawing/2014/main" id="{A91387D1-2350-3378-E546-06B7D9F3FC5E}"/>
                </a:ext>
              </a:extLst>
            </p:cNvPr>
            <p:cNvSpPr>
              <a:spLocks noChangeArrowheads="1"/>
            </p:cNvSpPr>
            <p:nvPr/>
          </p:nvSpPr>
          <p:spPr bwMode="auto">
            <a:xfrm>
              <a:off x="6321657" y="5174617"/>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17</a:t>
              </a:r>
            </a:p>
          </p:txBody>
        </p:sp>
        <p:sp>
          <p:nvSpPr>
            <p:cNvPr id="516" name="Rectangle 110">
              <a:extLst>
                <a:ext uri="{FF2B5EF4-FFF2-40B4-BE49-F238E27FC236}">
                  <a16:creationId xmlns:a16="http://schemas.microsoft.com/office/drawing/2014/main" id="{2C9A98F1-463A-1F43-F29C-97820E037BA3}"/>
                </a:ext>
              </a:extLst>
            </p:cNvPr>
            <p:cNvSpPr>
              <a:spLocks noChangeArrowheads="1"/>
            </p:cNvSpPr>
            <p:nvPr/>
          </p:nvSpPr>
          <p:spPr bwMode="auto">
            <a:xfrm>
              <a:off x="6354325" y="5327729"/>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8</a:t>
              </a:r>
            </a:p>
          </p:txBody>
        </p:sp>
        <p:sp>
          <p:nvSpPr>
            <p:cNvPr id="517" name="Rectangle 111">
              <a:extLst>
                <a:ext uri="{FF2B5EF4-FFF2-40B4-BE49-F238E27FC236}">
                  <a16:creationId xmlns:a16="http://schemas.microsoft.com/office/drawing/2014/main" id="{10D98F04-FCC2-B14E-C557-BD636DB67265}"/>
                </a:ext>
              </a:extLst>
            </p:cNvPr>
            <p:cNvSpPr>
              <a:spLocks noChangeArrowheads="1"/>
            </p:cNvSpPr>
            <p:nvPr/>
          </p:nvSpPr>
          <p:spPr bwMode="auto">
            <a:xfrm>
              <a:off x="1500760"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188</a:t>
              </a:r>
            </a:p>
          </p:txBody>
        </p:sp>
        <p:sp>
          <p:nvSpPr>
            <p:cNvPr id="518" name="Rectangle 112">
              <a:extLst>
                <a:ext uri="{FF2B5EF4-FFF2-40B4-BE49-F238E27FC236}">
                  <a16:creationId xmlns:a16="http://schemas.microsoft.com/office/drawing/2014/main" id="{F4A2D5B9-AFF2-F4F7-FCE4-AE7A399D2E21}"/>
                </a:ext>
              </a:extLst>
            </p:cNvPr>
            <p:cNvSpPr>
              <a:spLocks noChangeArrowheads="1"/>
            </p:cNvSpPr>
            <p:nvPr/>
          </p:nvSpPr>
          <p:spPr bwMode="auto">
            <a:xfrm>
              <a:off x="1500760" y="532772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180</a:t>
              </a:r>
            </a:p>
          </p:txBody>
        </p:sp>
        <p:sp>
          <p:nvSpPr>
            <p:cNvPr id="519" name="Rectangle 113">
              <a:extLst>
                <a:ext uri="{FF2B5EF4-FFF2-40B4-BE49-F238E27FC236}">
                  <a16:creationId xmlns:a16="http://schemas.microsoft.com/office/drawing/2014/main" id="{C043AFF9-FE7C-6ED0-86EB-C485C4E4E0C7}"/>
                </a:ext>
              </a:extLst>
            </p:cNvPr>
            <p:cNvSpPr>
              <a:spLocks noChangeArrowheads="1"/>
            </p:cNvSpPr>
            <p:nvPr/>
          </p:nvSpPr>
          <p:spPr bwMode="auto">
            <a:xfrm>
              <a:off x="2370715"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156</a:t>
              </a:r>
            </a:p>
          </p:txBody>
        </p:sp>
        <p:sp>
          <p:nvSpPr>
            <p:cNvPr id="520" name="Rectangle 114">
              <a:extLst>
                <a:ext uri="{FF2B5EF4-FFF2-40B4-BE49-F238E27FC236}">
                  <a16:creationId xmlns:a16="http://schemas.microsoft.com/office/drawing/2014/main" id="{4F86D82A-FEB4-D5E3-1A96-3DE97D63B126}"/>
                </a:ext>
              </a:extLst>
            </p:cNvPr>
            <p:cNvSpPr>
              <a:spLocks noChangeArrowheads="1"/>
            </p:cNvSpPr>
            <p:nvPr/>
          </p:nvSpPr>
          <p:spPr bwMode="auto">
            <a:xfrm>
              <a:off x="2370715" y="5327729"/>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131</a:t>
              </a:r>
            </a:p>
          </p:txBody>
        </p:sp>
        <p:sp>
          <p:nvSpPr>
            <p:cNvPr id="521" name="Rectangle 115">
              <a:extLst>
                <a:ext uri="{FF2B5EF4-FFF2-40B4-BE49-F238E27FC236}">
                  <a16:creationId xmlns:a16="http://schemas.microsoft.com/office/drawing/2014/main" id="{668A59F8-5B51-5CBB-6B6C-5553BF910C56}"/>
                </a:ext>
              </a:extLst>
            </p:cNvPr>
            <p:cNvSpPr>
              <a:spLocks noChangeArrowheads="1"/>
            </p:cNvSpPr>
            <p:nvPr/>
          </p:nvSpPr>
          <p:spPr bwMode="auto">
            <a:xfrm>
              <a:off x="3244150"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139</a:t>
              </a:r>
            </a:p>
          </p:txBody>
        </p:sp>
        <p:sp>
          <p:nvSpPr>
            <p:cNvPr id="522" name="Rectangle 116">
              <a:extLst>
                <a:ext uri="{FF2B5EF4-FFF2-40B4-BE49-F238E27FC236}">
                  <a16:creationId xmlns:a16="http://schemas.microsoft.com/office/drawing/2014/main" id="{0AC4F453-873E-C3EB-2586-EB8A1FE7A106}"/>
                </a:ext>
              </a:extLst>
            </p:cNvPr>
            <p:cNvSpPr>
              <a:spLocks noChangeArrowheads="1"/>
            </p:cNvSpPr>
            <p:nvPr/>
          </p:nvSpPr>
          <p:spPr bwMode="auto">
            <a:xfrm>
              <a:off x="3273334"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91</a:t>
              </a:r>
            </a:p>
          </p:txBody>
        </p:sp>
        <p:sp>
          <p:nvSpPr>
            <p:cNvPr id="523" name="Rectangle 117">
              <a:extLst>
                <a:ext uri="{FF2B5EF4-FFF2-40B4-BE49-F238E27FC236}">
                  <a16:creationId xmlns:a16="http://schemas.microsoft.com/office/drawing/2014/main" id="{05CB885D-C21C-D77D-9E88-0F769551A3E8}"/>
                </a:ext>
              </a:extLst>
            </p:cNvPr>
            <p:cNvSpPr>
              <a:spLocks noChangeArrowheads="1"/>
            </p:cNvSpPr>
            <p:nvPr/>
          </p:nvSpPr>
          <p:spPr bwMode="auto">
            <a:xfrm>
              <a:off x="4114106"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121</a:t>
              </a:r>
            </a:p>
          </p:txBody>
        </p:sp>
        <p:sp>
          <p:nvSpPr>
            <p:cNvPr id="524" name="Rectangle 118">
              <a:extLst>
                <a:ext uri="{FF2B5EF4-FFF2-40B4-BE49-F238E27FC236}">
                  <a16:creationId xmlns:a16="http://schemas.microsoft.com/office/drawing/2014/main" id="{C580A46D-943C-DAFA-109D-91F3B46BB79F}"/>
                </a:ext>
              </a:extLst>
            </p:cNvPr>
            <p:cNvSpPr>
              <a:spLocks noChangeArrowheads="1"/>
            </p:cNvSpPr>
            <p:nvPr/>
          </p:nvSpPr>
          <p:spPr bwMode="auto">
            <a:xfrm>
              <a:off x="4143290"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71</a:t>
              </a:r>
            </a:p>
          </p:txBody>
        </p:sp>
        <p:sp>
          <p:nvSpPr>
            <p:cNvPr id="525" name="Rectangle 119">
              <a:extLst>
                <a:ext uri="{FF2B5EF4-FFF2-40B4-BE49-F238E27FC236}">
                  <a16:creationId xmlns:a16="http://schemas.microsoft.com/office/drawing/2014/main" id="{5B00A2E9-5CDA-CC3A-2515-3FFF6E8E7ED9}"/>
                </a:ext>
              </a:extLst>
            </p:cNvPr>
            <p:cNvSpPr>
              <a:spLocks noChangeArrowheads="1"/>
            </p:cNvSpPr>
            <p:nvPr/>
          </p:nvSpPr>
          <p:spPr bwMode="auto">
            <a:xfrm>
              <a:off x="4984060" y="5174617"/>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102</a:t>
              </a:r>
            </a:p>
          </p:txBody>
        </p:sp>
        <p:sp>
          <p:nvSpPr>
            <p:cNvPr id="526" name="Rectangle 120">
              <a:extLst>
                <a:ext uri="{FF2B5EF4-FFF2-40B4-BE49-F238E27FC236}">
                  <a16:creationId xmlns:a16="http://schemas.microsoft.com/office/drawing/2014/main" id="{AB08E157-0A48-50EA-D6A4-AB089B99B8E9}"/>
                </a:ext>
              </a:extLst>
            </p:cNvPr>
            <p:cNvSpPr>
              <a:spLocks noChangeArrowheads="1"/>
            </p:cNvSpPr>
            <p:nvPr/>
          </p:nvSpPr>
          <p:spPr bwMode="auto">
            <a:xfrm>
              <a:off x="5016725" y="5327729"/>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55</a:t>
              </a:r>
            </a:p>
          </p:txBody>
        </p:sp>
        <p:sp>
          <p:nvSpPr>
            <p:cNvPr id="527" name="Rectangle 121">
              <a:extLst>
                <a:ext uri="{FF2B5EF4-FFF2-40B4-BE49-F238E27FC236}">
                  <a16:creationId xmlns:a16="http://schemas.microsoft.com/office/drawing/2014/main" id="{8EBF97E0-3D36-0151-74C5-A8DBFD0A2A3A}"/>
                </a:ext>
              </a:extLst>
            </p:cNvPr>
            <p:cNvSpPr>
              <a:spLocks noChangeArrowheads="1"/>
            </p:cNvSpPr>
            <p:nvPr/>
          </p:nvSpPr>
          <p:spPr bwMode="auto">
            <a:xfrm>
              <a:off x="625892" y="5011066"/>
              <a:ext cx="55784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No. at risk</a:t>
              </a:r>
            </a:p>
          </p:txBody>
        </p:sp>
        <p:sp>
          <p:nvSpPr>
            <p:cNvPr id="528" name="Rectangle 122">
              <a:extLst>
                <a:ext uri="{FF2B5EF4-FFF2-40B4-BE49-F238E27FC236}">
                  <a16:creationId xmlns:a16="http://schemas.microsoft.com/office/drawing/2014/main" id="{E40BD6CA-6018-9E72-C854-371743D747A5}"/>
                </a:ext>
              </a:extLst>
            </p:cNvPr>
            <p:cNvSpPr>
              <a:spLocks noChangeArrowheads="1"/>
            </p:cNvSpPr>
            <p:nvPr/>
          </p:nvSpPr>
          <p:spPr bwMode="auto">
            <a:xfrm>
              <a:off x="454504" y="5174617"/>
              <a:ext cx="7309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Daratumumab</a:t>
              </a:r>
            </a:p>
          </p:txBody>
        </p:sp>
        <p:sp>
          <p:nvSpPr>
            <p:cNvPr id="529" name="Rectangle 123">
              <a:extLst>
                <a:ext uri="{FF2B5EF4-FFF2-40B4-BE49-F238E27FC236}">
                  <a16:creationId xmlns:a16="http://schemas.microsoft.com/office/drawing/2014/main" id="{8346D292-3C57-CCA2-786E-18CCAA145932}"/>
                </a:ext>
              </a:extLst>
            </p:cNvPr>
            <p:cNvSpPr>
              <a:spLocks noChangeArrowheads="1"/>
            </p:cNvSpPr>
            <p:nvPr/>
          </p:nvSpPr>
          <p:spPr bwMode="auto">
            <a:xfrm>
              <a:off x="301872" y="5327729"/>
              <a:ext cx="88485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Active monitoring</a:t>
              </a:r>
            </a:p>
          </p:txBody>
        </p:sp>
      </p:grpSp>
      <p:sp>
        <p:nvSpPr>
          <p:cNvPr id="530" name="Rectangle 124">
            <a:extLst>
              <a:ext uri="{FF2B5EF4-FFF2-40B4-BE49-F238E27FC236}">
                <a16:creationId xmlns:a16="http://schemas.microsoft.com/office/drawing/2014/main" id="{FE8D4AA0-A744-3E5E-3769-0A00E23CD622}"/>
              </a:ext>
            </a:extLst>
          </p:cNvPr>
          <p:cNvSpPr>
            <a:spLocks noChangeArrowheads="1"/>
          </p:cNvSpPr>
          <p:nvPr/>
        </p:nvSpPr>
        <p:spPr bwMode="auto">
          <a:xfrm>
            <a:off x="1483578" y="4230416"/>
            <a:ext cx="191946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HR, 0.49 </a:t>
            </a:r>
            <a:br>
              <a:rPr kumimoji="0" lang="en-US" altLang="en-US" sz="15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br>
            <a:r>
              <a:rPr kumimoji="0" lang="en-US" altLang="en-US" sz="15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(95% CI, 0.36-0.67) </a:t>
            </a:r>
            <a:br>
              <a:rPr kumimoji="0" lang="en-US" altLang="en-US" sz="15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br>
            <a:r>
              <a:rPr kumimoji="0" lang="en-US" altLang="en-US" sz="1500" b="1" i="1" u="none" strike="noStrike" kern="0" cap="none" spc="0" normalizeH="0" baseline="0" noProof="0" dirty="0">
                <a:ln>
                  <a:noFill/>
                </a:ln>
                <a:solidFill>
                  <a:srgbClr val="000000"/>
                </a:solidFill>
                <a:effectLst/>
                <a:uLnTx/>
                <a:uFillTx/>
                <a:latin typeface="Arial" panose="020B0604020202020204" pitchFamily="34" charset="0"/>
                <a:ea typeface="+mn-ea"/>
                <a:cs typeface="+mn-cs"/>
              </a:rPr>
              <a:t>P </a:t>
            </a:r>
            <a:r>
              <a:rPr kumimoji="0" lang="en-US" altLang="en-US" sz="15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&lt;0.001</a:t>
            </a:r>
          </a:p>
        </p:txBody>
      </p:sp>
      <p:sp>
        <p:nvSpPr>
          <p:cNvPr id="531" name="Rectangle 125">
            <a:extLst>
              <a:ext uri="{FF2B5EF4-FFF2-40B4-BE49-F238E27FC236}">
                <a16:creationId xmlns:a16="http://schemas.microsoft.com/office/drawing/2014/main" id="{B5CF12CB-AFC9-EA4C-EF6B-746F319F63EF}"/>
              </a:ext>
            </a:extLst>
          </p:cNvPr>
          <p:cNvSpPr>
            <a:spLocks noChangeArrowheads="1"/>
          </p:cNvSpPr>
          <p:nvPr/>
        </p:nvSpPr>
        <p:spPr bwMode="auto">
          <a:xfrm>
            <a:off x="5459864" y="3020562"/>
            <a:ext cx="1756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0" cap="none" spc="0" normalizeH="0" baseline="0" noProof="0" dirty="0">
                <a:ln>
                  <a:noFill/>
                </a:ln>
                <a:solidFill>
                  <a:srgbClr val="EB1700"/>
                </a:solidFill>
                <a:effectLst/>
                <a:uLnTx/>
                <a:uFillTx/>
                <a:latin typeface="Arial" panose="020B0604020202020204" pitchFamily="34" charset="0"/>
                <a:ea typeface="+mn-ea"/>
                <a:cs typeface="+mn-cs"/>
              </a:rPr>
              <a:t>Daratumumab</a:t>
            </a:r>
            <a:br>
              <a:rPr kumimoji="0" lang="en-US" altLang="en-US" sz="1500" b="0" i="0" u="none" strike="noStrike" kern="0" cap="none" spc="0" normalizeH="0" baseline="0" noProof="0" dirty="0">
                <a:ln>
                  <a:noFill/>
                </a:ln>
                <a:solidFill>
                  <a:srgbClr val="EB1700"/>
                </a:solidFill>
                <a:effectLst/>
                <a:uLnTx/>
                <a:uFillTx/>
                <a:latin typeface="Arial" panose="020B0604020202020204" pitchFamily="34" charset="0"/>
                <a:ea typeface="+mn-ea"/>
                <a:cs typeface="+mn-cs"/>
              </a:rPr>
            </a:br>
            <a:r>
              <a:rPr kumimoji="0" lang="en-US" sz="1500" b="0" i="0" u="none" strike="noStrike" kern="0" cap="none" spc="0" normalizeH="0" baseline="0" noProof="0" dirty="0">
                <a:ln>
                  <a:noFill/>
                </a:ln>
                <a:solidFill>
                  <a:srgbClr val="EB1700"/>
                </a:solidFill>
                <a:effectLst/>
                <a:uLnTx/>
                <a:uFillTx/>
                <a:latin typeface="Arial" panose="020B0604020202020204" pitchFamily="34" charset="0"/>
                <a:ea typeface="+mn-ea"/>
                <a:cs typeface="+mn-cs"/>
              </a:rPr>
              <a:t>Median: not reached</a:t>
            </a:r>
          </a:p>
        </p:txBody>
      </p:sp>
      <p:sp>
        <p:nvSpPr>
          <p:cNvPr id="532" name="Rectangle 126">
            <a:extLst>
              <a:ext uri="{FF2B5EF4-FFF2-40B4-BE49-F238E27FC236}">
                <a16:creationId xmlns:a16="http://schemas.microsoft.com/office/drawing/2014/main" id="{78167EAE-0268-D136-1078-E2E3EE464A3A}"/>
              </a:ext>
            </a:extLst>
          </p:cNvPr>
          <p:cNvSpPr>
            <a:spLocks noChangeArrowheads="1"/>
          </p:cNvSpPr>
          <p:nvPr/>
        </p:nvSpPr>
        <p:spPr bwMode="auto">
          <a:xfrm>
            <a:off x="5826640" y="3750812"/>
            <a:ext cx="5466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0" cap="none" spc="0" normalizeH="0" baseline="0" noProof="0" dirty="0">
                <a:ln>
                  <a:noFill/>
                </a:ln>
                <a:solidFill>
                  <a:srgbClr val="E5262A"/>
                </a:solidFill>
                <a:effectLst/>
                <a:uLnTx/>
                <a:uFillTx/>
                <a:latin typeface="Arial" panose="020B0604020202020204" pitchFamily="34" charset="0"/>
                <a:ea typeface="+mn-ea"/>
                <a:cs typeface="+mn-cs"/>
              </a:rPr>
              <a:t>63.1%</a:t>
            </a:r>
            <a:endParaRPr kumimoji="0" lang="en-US" altLang="en-US" sz="15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533" name="Group 532">
            <a:extLst>
              <a:ext uri="{FF2B5EF4-FFF2-40B4-BE49-F238E27FC236}">
                <a16:creationId xmlns:a16="http://schemas.microsoft.com/office/drawing/2014/main" id="{DCC091A8-1F16-67A9-37D3-A2B9E9F07288}"/>
              </a:ext>
            </a:extLst>
          </p:cNvPr>
          <p:cNvGrpSpPr/>
          <p:nvPr/>
        </p:nvGrpSpPr>
        <p:grpSpPr>
          <a:xfrm>
            <a:off x="1314306" y="2649118"/>
            <a:ext cx="5313686" cy="2715999"/>
            <a:chOff x="13336588" y="3480393"/>
            <a:chExt cx="4848225" cy="2478088"/>
          </a:xfrm>
        </p:grpSpPr>
        <p:sp>
          <p:nvSpPr>
            <p:cNvPr id="534" name="Line 67">
              <a:extLst>
                <a:ext uri="{FF2B5EF4-FFF2-40B4-BE49-F238E27FC236}">
                  <a16:creationId xmlns:a16="http://schemas.microsoft.com/office/drawing/2014/main" id="{8569DFA7-91A7-0638-9443-F14198E53A38}"/>
                </a:ext>
              </a:extLst>
            </p:cNvPr>
            <p:cNvSpPr>
              <a:spLocks noChangeShapeType="1"/>
            </p:cNvSpPr>
            <p:nvPr/>
          </p:nvSpPr>
          <p:spPr bwMode="auto">
            <a:xfrm>
              <a:off x="17391063" y="4350343"/>
              <a:ext cx="0" cy="15255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535" name="Group 534">
              <a:extLst>
                <a:ext uri="{FF2B5EF4-FFF2-40B4-BE49-F238E27FC236}">
                  <a16:creationId xmlns:a16="http://schemas.microsoft.com/office/drawing/2014/main" id="{3AF56A6A-505A-D467-5D0B-86E2A1906510}"/>
                </a:ext>
              </a:extLst>
            </p:cNvPr>
            <p:cNvGrpSpPr/>
            <p:nvPr/>
          </p:nvGrpSpPr>
          <p:grpSpPr>
            <a:xfrm>
              <a:off x="13336588" y="3480393"/>
              <a:ext cx="4848225" cy="2478088"/>
              <a:chOff x="13336588" y="3480393"/>
              <a:chExt cx="4848225" cy="2478088"/>
            </a:xfrm>
          </p:grpSpPr>
          <p:sp>
            <p:nvSpPr>
              <p:cNvPr id="536" name="Line 25">
                <a:extLst>
                  <a:ext uri="{FF2B5EF4-FFF2-40B4-BE49-F238E27FC236}">
                    <a16:creationId xmlns:a16="http://schemas.microsoft.com/office/drawing/2014/main" id="{93C210D7-5D96-741F-0ED5-B0CE77292C2E}"/>
                  </a:ext>
                </a:extLst>
              </p:cNvPr>
              <p:cNvSpPr>
                <a:spLocks noChangeShapeType="1"/>
              </p:cNvSpPr>
              <p:nvPr/>
            </p:nvSpPr>
            <p:spPr bwMode="auto">
              <a:xfrm>
                <a:off x="13415963" y="3480393"/>
                <a:ext cx="0" cy="239553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7" name="Line 26">
                <a:extLst>
                  <a:ext uri="{FF2B5EF4-FFF2-40B4-BE49-F238E27FC236}">
                    <a16:creationId xmlns:a16="http://schemas.microsoft.com/office/drawing/2014/main" id="{362F499D-FA14-3576-49B7-AFD7BE8E4D83}"/>
                  </a:ext>
                </a:extLst>
              </p:cNvPr>
              <p:cNvSpPr>
                <a:spLocks noChangeShapeType="1"/>
              </p:cNvSpPr>
              <p:nvPr/>
            </p:nvSpPr>
            <p:spPr bwMode="auto">
              <a:xfrm>
                <a:off x="13396913" y="5875931"/>
                <a:ext cx="478790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8" name="Line 27">
                <a:extLst>
                  <a:ext uri="{FF2B5EF4-FFF2-40B4-BE49-F238E27FC236}">
                    <a16:creationId xmlns:a16="http://schemas.microsoft.com/office/drawing/2014/main" id="{F2F89C25-64D3-5F23-6281-6F1D16D4E0D0}"/>
                  </a:ext>
                </a:extLst>
              </p:cNvPr>
              <p:cNvSpPr>
                <a:spLocks noChangeShapeType="1"/>
              </p:cNvSpPr>
              <p:nvPr/>
            </p:nvSpPr>
            <p:spPr bwMode="auto">
              <a:xfrm flipV="1">
                <a:off x="1341596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9" name="Line 28">
                <a:extLst>
                  <a:ext uri="{FF2B5EF4-FFF2-40B4-BE49-F238E27FC236}">
                    <a16:creationId xmlns:a16="http://schemas.microsoft.com/office/drawing/2014/main" id="{4621794D-8D0B-E8D5-6C72-07268D2BA0DB}"/>
                  </a:ext>
                </a:extLst>
              </p:cNvPr>
              <p:cNvSpPr>
                <a:spLocks noChangeShapeType="1"/>
              </p:cNvSpPr>
              <p:nvPr/>
            </p:nvSpPr>
            <p:spPr bwMode="auto">
              <a:xfrm flipV="1">
                <a:off x="1381283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0" name="Line 29">
                <a:extLst>
                  <a:ext uri="{FF2B5EF4-FFF2-40B4-BE49-F238E27FC236}">
                    <a16:creationId xmlns:a16="http://schemas.microsoft.com/office/drawing/2014/main" id="{336B78D8-CB4A-5A6C-8D64-BD935B6ECB1E}"/>
                  </a:ext>
                </a:extLst>
              </p:cNvPr>
              <p:cNvSpPr>
                <a:spLocks noChangeShapeType="1"/>
              </p:cNvSpPr>
              <p:nvPr/>
            </p:nvSpPr>
            <p:spPr bwMode="auto">
              <a:xfrm flipV="1">
                <a:off x="1420971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1" name="Line 30">
                <a:extLst>
                  <a:ext uri="{FF2B5EF4-FFF2-40B4-BE49-F238E27FC236}">
                    <a16:creationId xmlns:a16="http://schemas.microsoft.com/office/drawing/2014/main" id="{28DC2AD4-ED03-7550-CDDD-BDC158143D5D}"/>
                  </a:ext>
                </a:extLst>
              </p:cNvPr>
              <p:cNvSpPr>
                <a:spLocks noChangeShapeType="1"/>
              </p:cNvSpPr>
              <p:nvPr/>
            </p:nvSpPr>
            <p:spPr bwMode="auto">
              <a:xfrm flipV="1">
                <a:off x="1500663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2" name="Line 31">
                <a:extLst>
                  <a:ext uri="{FF2B5EF4-FFF2-40B4-BE49-F238E27FC236}">
                    <a16:creationId xmlns:a16="http://schemas.microsoft.com/office/drawing/2014/main" id="{73462249-9096-E839-4417-C0F680FCB760}"/>
                  </a:ext>
                </a:extLst>
              </p:cNvPr>
              <p:cNvSpPr>
                <a:spLocks noChangeShapeType="1"/>
              </p:cNvSpPr>
              <p:nvPr/>
            </p:nvSpPr>
            <p:spPr bwMode="auto">
              <a:xfrm flipV="1">
                <a:off x="1580038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3" name="Line 32">
                <a:extLst>
                  <a:ext uri="{FF2B5EF4-FFF2-40B4-BE49-F238E27FC236}">
                    <a16:creationId xmlns:a16="http://schemas.microsoft.com/office/drawing/2014/main" id="{38DEDD4A-38EF-DFF1-A2E4-645348F8710D}"/>
                  </a:ext>
                </a:extLst>
              </p:cNvPr>
              <p:cNvSpPr>
                <a:spLocks noChangeShapeType="1"/>
              </p:cNvSpPr>
              <p:nvPr/>
            </p:nvSpPr>
            <p:spPr bwMode="auto">
              <a:xfrm flipV="1">
                <a:off x="1659413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4" name="Line 33">
                <a:extLst>
                  <a:ext uri="{FF2B5EF4-FFF2-40B4-BE49-F238E27FC236}">
                    <a16:creationId xmlns:a16="http://schemas.microsoft.com/office/drawing/2014/main" id="{E0C684D1-DBC5-790C-6E9C-1CD6A7204B9A}"/>
                  </a:ext>
                </a:extLst>
              </p:cNvPr>
              <p:cNvSpPr>
                <a:spLocks noChangeShapeType="1"/>
              </p:cNvSpPr>
              <p:nvPr/>
            </p:nvSpPr>
            <p:spPr bwMode="auto">
              <a:xfrm flipV="1">
                <a:off x="1460658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5" name="Line 34">
                <a:extLst>
                  <a:ext uri="{FF2B5EF4-FFF2-40B4-BE49-F238E27FC236}">
                    <a16:creationId xmlns:a16="http://schemas.microsoft.com/office/drawing/2014/main" id="{E2C4A73D-49C2-F84E-137E-ED74D52C59AE}"/>
                  </a:ext>
                </a:extLst>
              </p:cNvPr>
              <p:cNvSpPr>
                <a:spLocks noChangeShapeType="1"/>
              </p:cNvSpPr>
              <p:nvPr/>
            </p:nvSpPr>
            <p:spPr bwMode="auto">
              <a:xfrm flipV="1">
                <a:off x="1540351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6" name="Line 35">
                <a:extLst>
                  <a:ext uri="{FF2B5EF4-FFF2-40B4-BE49-F238E27FC236}">
                    <a16:creationId xmlns:a16="http://schemas.microsoft.com/office/drawing/2014/main" id="{79D3DE04-B08E-1610-ED98-3F3553BA8385}"/>
                  </a:ext>
                </a:extLst>
              </p:cNvPr>
              <p:cNvSpPr>
                <a:spLocks noChangeShapeType="1"/>
              </p:cNvSpPr>
              <p:nvPr/>
            </p:nvSpPr>
            <p:spPr bwMode="auto">
              <a:xfrm flipV="1">
                <a:off x="1619726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7" name="Line 36">
                <a:extLst>
                  <a:ext uri="{FF2B5EF4-FFF2-40B4-BE49-F238E27FC236}">
                    <a16:creationId xmlns:a16="http://schemas.microsoft.com/office/drawing/2014/main" id="{CEA4BD33-3EE1-C950-D75C-DD7485861B31}"/>
                  </a:ext>
                </a:extLst>
              </p:cNvPr>
              <p:cNvSpPr>
                <a:spLocks noChangeShapeType="1"/>
              </p:cNvSpPr>
              <p:nvPr/>
            </p:nvSpPr>
            <p:spPr bwMode="auto">
              <a:xfrm flipV="1">
                <a:off x="1699101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8" name="Line 37">
                <a:extLst>
                  <a:ext uri="{FF2B5EF4-FFF2-40B4-BE49-F238E27FC236}">
                    <a16:creationId xmlns:a16="http://schemas.microsoft.com/office/drawing/2014/main" id="{69451676-F9F5-B728-A71D-E024E186F4F9}"/>
                  </a:ext>
                </a:extLst>
              </p:cNvPr>
              <p:cNvSpPr>
                <a:spLocks noChangeShapeType="1"/>
              </p:cNvSpPr>
              <p:nvPr/>
            </p:nvSpPr>
            <p:spPr bwMode="auto">
              <a:xfrm flipV="1">
                <a:off x="1739106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9" name="Line 38">
                <a:extLst>
                  <a:ext uri="{FF2B5EF4-FFF2-40B4-BE49-F238E27FC236}">
                    <a16:creationId xmlns:a16="http://schemas.microsoft.com/office/drawing/2014/main" id="{F950A9A0-112B-A08F-4E8C-44660409DDFF}"/>
                  </a:ext>
                </a:extLst>
              </p:cNvPr>
              <p:cNvSpPr>
                <a:spLocks noChangeShapeType="1"/>
              </p:cNvSpPr>
              <p:nvPr/>
            </p:nvSpPr>
            <p:spPr bwMode="auto">
              <a:xfrm flipV="1">
                <a:off x="1818481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0" name="Line 40">
                <a:extLst>
                  <a:ext uri="{FF2B5EF4-FFF2-40B4-BE49-F238E27FC236}">
                    <a16:creationId xmlns:a16="http://schemas.microsoft.com/office/drawing/2014/main" id="{EA20D2B7-EBA9-8A25-F88C-8C97BE3E7920}"/>
                  </a:ext>
                </a:extLst>
              </p:cNvPr>
              <p:cNvSpPr>
                <a:spLocks noChangeShapeType="1"/>
              </p:cNvSpPr>
              <p:nvPr/>
            </p:nvSpPr>
            <p:spPr bwMode="auto">
              <a:xfrm flipV="1">
                <a:off x="1778793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1" name="Line 51">
                <a:extLst>
                  <a:ext uri="{FF2B5EF4-FFF2-40B4-BE49-F238E27FC236}">
                    <a16:creationId xmlns:a16="http://schemas.microsoft.com/office/drawing/2014/main" id="{B1552D06-47C8-F953-C574-A31232F3ADFF}"/>
                  </a:ext>
                </a:extLst>
              </p:cNvPr>
              <p:cNvSpPr>
                <a:spLocks noChangeShapeType="1"/>
              </p:cNvSpPr>
              <p:nvPr/>
            </p:nvSpPr>
            <p:spPr bwMode="auto">
              <a:xfrm flipV="1">
                <a:off x="1361281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2" name="Line 52">
                <a:extLst>
                  <a:ext uri="{FF2B5EF4-FFF2-40B4-BE49-F238E27FC236}">
                    <a16:creationId xmlns:a16="http://schemas.microsoft.com/office/drawing/2014/main" id="{3ABB4354-D832-D3EE-01CD-35F81EB641AB}"/>
                  </a:ext>
                </a:extLst>
              </p:cNvPr>
              <p:cNvSpPr>
                <a:spLocks noChangeShapeType="1"/>
              </p:cNvSpPr>
              <p:nvPr/>
            </p:nvSpPr>
            <p:spPr bwMode="auto">
              <a:xfrm flipV="1">
                <a:off x="1401286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3" name="Line 53">
                <a:extLst>
                  <a:ext uri="{FF2B5EF4-FFF2-40B4-BE49-F238E27FC236}">
                    <a16:creationId xmlns:a16="http://schemas.microsoft.com/office/drawing/2014/main" id="{EFCC5C20-A85F-97FE-17A0-521722EFBAAB}"/>
                  </a:ext>
                </a:extLst>
              </p:cNvPr>
              <p:cNvSpPr>
                <a:spLocks noChangeShapeType="1"/>
              </p:cNvSpPr>
              <p:nvPr/>
            </p:nvSpPr>
            <p:spPr bwMode="auto">
              <a:xfrm flipV="1">
                <a:off x="1480661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4" name="Line 54">
                <a:extLst>
                  <a:ext uri="{FF2B5EF4-FFF2-40B4-BE49-F238E27FC236}">
                    <a16:creationId xmlns:a16="http://schemas.microsoft.com/office/drawing/2014/main" id="{18C73EC6-218D-DE50-63E7-3836F538178A}"/>
                  </a:ext>
                </a:extLst>
              </p:cNvPr>
              <p:cNvSpPr>
                <a:spLocks noChangeShapeType="1"/>
              </p:cNvSpPr>
              <p:nvPr/>
            </p:nvSpPr>
            <p:spPr bwMode="auto">
              <a:xfrm flipV="1">
                <a:off x="1560036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5" name="Line 55">
                <a:extLst>
                  <a:ext uri="{FF2B5EF4-FFF2-40B4-BE49-F238E27FC236}">
                    <a16:creationId xmlns:a16="http://schemas.microsoft.com/office/drawing/2014/main" id="{3CA5E53D-6029-241D-94E6-9059F7EAF471}"/>
                  </a:ext>
                </a:extLst>
              </p:cNvPr>
              <p:cNvSpPr>
                <a:spLocks noChangeShapeType="1"/>
              </p:cNvSpPr>
              <p:nvPr/>
            </p:nvSpPr>
            <p:spPr bwMode="auto">
              <a:xfrm flipV="1">
                <a:off x="1639728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6" name="Line 56">
                <a:extLst>
                  <a:ext uri="{FF2B5EF4-FFF2-40B4-BE49-F238E27FC236}">
                    <a16:creationId xmlns:a16="http://schemas.microsoft.com/office/drawing/2014/main" id="{A179E202-B94D-952C-718F-19B06AE32032}"/>
                  </a:ext>
                </a:extLst>
              </p:cNvPr>
              <p:cNvSpPr>
                <a:spLocks noChangeShapeType="1"/>
              </p:cNvSpPr>
              <p:nvPr/>
            </p:nvSpPr>
            <p:spPr bwMode="auto">
              <a:xfrm flipV="1">
                <a:off x="1440973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7" name="Line 57">
                <a:extLst>
                  <a:ext uri="{FF2B5EF4-FFF2-40B4-BE49-F238E27FC236}">
                    <a16:creationId xmlns:a16="http://schemas.microsoft.com/office/drawing/2014/main" id="{17740923-CB7A-DF22-3866-FAD11D64A297}"/>
                  </a:ext>
                </a:extLst>
              </p:cNvPr>
              <p:cNvSpPr>
                <a:spLocks noChangeShapeType="1"/>
              </p:cNvSpPr>
              <p:nvPr/>
            </p:nvSpPr>
            <p:spPr bwMode="auto">
              <a:xfrm flipV="1">
                <a:off x="1520348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8" name="Line 58">
                <a:extLst>
                  <a:ext uri="{FF2B5EF4-FFF2-40B4-BE49-F238E27FC236}">
                    <a16:creationId xmlns:a16="http://schemas.microsoft.com/office/drawing/2014/main" id="{9C567486-CEC4-6C00-E8CD-EDAADFA4D6A1}"/>
                  </a:ext>
                </a:extLst>
              </p:cNvPr>
              <p:cNvSpPr>
                <a:spLocks noChangeShapeType="1"/>
              </p:cNvSpPr>
              <p:nvPr/>
            </p:nvSpPr>
            <p:spPr bwMode="auto">
              <a:xfrm flipV="1">
                <a:off x="1599723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9" name="Line 59">
                <a:extLst>
                  <a:ext uri="{FF2B5EF4-FFF2-40B4-BE49-F238E27FC236}">
                    <a16:creationId xmlns:a16="http://schemas.microsoft.com/office/drawing/2014/main" id="{76E40125-E17A-875C-35CF-692ADC1F0759}"/>
                  </a:ext>
                </a:extLst>
              </p:cNvPr>
              <p:cNvSpPr>
                <a:spLocks noChangeShapeType="1"/>
              </p:cNvSpPr>
              <p:nvPr/>
            </p:nvSpPr>
            <p:spPr bwMode="auto">
              <a:xfrm flipV="1">
                <a:off x="1679416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0" name="Line 60">
                <a:extLst>
                  <a:ext uri="{FF2B5EF4-FFF2-40B4-BE49-F238E27FC236}">
                    <a16:creationId xmlns:a16="http://schemas.microsoft.com/office/drawing/2014/main" id="{F1DD9AD3-AE93-F390-4690-41CB099B2ACE}"/>
                  </a:ext>
                </a:extLst>
              </p:cNvPr>
              <p:cNvSpPr>
                <a:spLocks noChangeShapeType="1"/>
              </p:cNvSpPr>
              <p:nvPr/>
            </p:nvSpPr>
            <p:spPr bwMode="auto">
              <a:xfrm flipV="1">
                <a:off x="1719103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1" name="Line 62">
                <a:extLst>
                  <a:ext uri="{FF2B5EF4-FFF2-40B4-BE49-F238E27FC236}">
                    <a16:creationId xmlns:a16="http://schemas.microsoft.com/office/drawing/2014/main" id="{B2B5A7AC-2A66-D78F-D987-7872A6B68226}"/>
                  </a:ext>
                </a:extLst>
              </p:cNvPr>
              <p:cNvSpPr>
                <a:spLocks noChangeShapeType="1"/>
              </p:cNvSpPr>
              <p:nvPr/>
            </p:nvSpPr>
            <p:spPr bwMode="auto">
              <a:xfrm flipV="1">
                <a:off x="17984788"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2" name="Line 64">
                <a:extLst>
                  <a:ext uri="{FF2B5EF4-FFF2-40B4-BE49-F238E27FC236}">
                    <a16:creationId xmlns:a16="http://schemas.microsoft.com/office/drawing/2014/main" id="{421310D6-15D3-CB52-CE24-3F9DB120FD0F}"/>
                  </a:ext>
                </a:extLst>
              </p:cNvPr>
              <p:cNvSpPr>
                <a:spLocks noChangeShapeType="1"/>
              </p:cNvSpPr>
              <p:nvPr/>
            </p:nvSpPr>
            <p:spPr bwMode="auto">
              <a:xfrm flipV="1">
                <a:off x="17587913" y="5875931"/>
                <a:ext cx="0" cy="8255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3" name="Line 127">
                <a:extLst>
                  <a:ext uri="{FF2B5EF4-FFF2-40B4-BE49-F238E27FC236}">
                    <a16:creationId xmlns:a16="http://schemas.microsoft.com/office/drawing/2014/main" id="{8074CA6C-0AAB-1235-9FEC-C790EE14BE89}"/>
                  </a:ext>
                </a:extLst>
              </p:cNvPr>
              <p:cNvSpPr>
                <a:spLocks noChangeShapeType="1"/>
              </p:cNvSpPr>
              <p:nvPr/>
            </p:nvSpPr>
            <p:spPr bwMode="auto">
              <a:xfrm>
                <a:off x="13336588" y="3480393"/>
                <a:ext cx="7937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4" name="Line 128">
                <a:extLst>
                  <a:ext uri="{FF2B5EF4-FFF2-40B4-BE49-F238E27FC236}">
                    <a16:creationId xmlns:a16="http://schemas.microsoft.com/office/drawing/2014/main" id="{0051F3BB-0A12-0951-9636-32E3FDF43B1F}"/>
                  </a:ext>
                </a:extLst>
              </p:cNvPr>
              <p:cNvSpPr>
                <a:spLocks noChangeShapeType="1"/>
              </p:cNvSpPr>
              <p:nvPr/>
            </p:nvSpPr>
            <p:spPr bwMode="auto">
              <a:xfrm>
                <a:off x="13336588" y="3959818"/>
                <a:ext cx="7937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5" name="Line 129">
                <a:extLst>
                  <a:ext uri="{FF2B5EF4-FFF2-40B4-BE49-F238E27FC236}">
                    <a16:creationId xmlns:a16="http://schemas.microsoft.com/office/drawing/2014/main" id="{5AF163B1-DEC3-81B1-E882-A6BC10652AA5}"/>
                  </a:ext>
                </a:extLst>
              </p:cNvPr>
              <p:cNvSpPr>
                <a:spLocks noChangeShapeType="1"/>
              </p:cNvSpPr>
              <p:nvPr/>
            </p:nvSpPr>
            <p:spPr bwMode="auto">
              <a:xfrm>
                <a:off x="13336588" y="4436068"/>
                <a:ext cx="7937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6" name="Line 130">
                <a:extLst>
                  <a:ext uri="{FF2B5EF4-FFF2-40B4-BE49-F238E27FC236}">
                    <a16:creationId xmlns:a16="http://schemas.microsoft.com/office/drawing/2014/main" id="{7B3E22F8-FA7B-056B-3D21-9640A3122C0D}"/>
                  </a:ext>
                </a:extLst>
              </p:cNvPr>
              <p:cNvSpPr>
                <a:spLocks noChangeShapeType="1"/>
              </p:cNvSpPr>
              <p:nvPr/>
            </p:nvSpPr>
            <p:spPr bwMode="auto">
              <a:xfrm>
                <a:off x="13336588" y="4915493"/>
                <a:ext cx="7937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7" name="Line 131">
                <a:extLst>
                  <a:ext uri="{FF2B5EF4-FFF2-40B4-BE49-F238E27FC236}">
                    <a16:creationId xmlns:a16="http://schemas.microsoft.com/office/drawing/2014/main" id="{763C4D4C-3F2C-58AA-ED74-076374E098B0}"/>
                  </a:ext>
                </a:extLst>
              </p:cNvPr>
              <p:cNvSpPr>
                <a:spLocks noChangeShapeType="1"/>
              </p:cNvSpPr>
              <p:nvPr/>
            </p:nvSpPr>
            <p:spPr bwMode="auto">
              <a:xfrm>
                <a:off x="13336588" y="5396506"/>
                <a:ext cx="7937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68" name="Line 132">
                <a:extLst>
                  <a:ext uri="{FF2B5EF4-FFF2-40B4-BE49-F238E27FC236}">
                    <a16:creationId xmlns:a16="http://schemas.microsoft.com/office/drawing/2014/main" id="{550A3E8D-5E3A-0EC9-3D30-BA63A1C0B23F}"/>
                  </a:ext>
                </a:extLst>
              </p:cNvPr>
              <p:cNvSpPr>
                <a:spLocks noChangeShapeType="1"/>
              </p:cNvSpPr>
              <p:nvPr/>
            </p:nvSpPr>
            <p:spPr bwMode="auto">
              <a:xfrm>
                <a:off x="13336588" y="5875931"/>
                <a:ext cx="7937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grpSp>
        <p:nvGrpSpPr>
          <p:cNvPr id="569" name="Group 568">
            <a:extLst>
              <a:ext uri="{FF2B5EF4-FFF2-40B4-BE49-F238E27FC236}">
                <a16:creationId xmlns:a16="http://schemas.microsoft.com/office/drawing/2014/main" id="{0577B088-AF2F-CB96-5C6C-AC21684D66E1}"/>
              </a:ext>
            </a:extLst>
          </p:cNvPr>
          <p:cNvGrpSpPr/>
          <p:nvPr/>
        </p:nvGrpSpPr>
        <p:grpSpPr>
          <a:xfrm>
            <a:off x="1359544" y="2607237"/>
            <a:ext cx="5296287" cy="1162259"/>
            <a:chOff x="13377863" y="2194518"/>
            <a:chExt cx="4832350" cy="1060450"/>
          </a:xfrm>
        </p:grpSpPr>
        <p:sp>
          <p:nvSpPr>
            <p:cNvPr id="570" name="Line 133">
              <a:extLst>
                <a:ext uri="{FF2B5EF4-FFF2-40B4-BE49-F238E27FC236}">
                  <a16:creationId xmlns:a16="http://schemas.microsoft.com/office/drawing/2014/main" id="{8F01AC49-BE04-0EE9-601C-E91C05A623B0}"/>
                </a:ext>
              </a:extLst>
            </p:cNvPr>
            <p:cNvSpPr>
              <a:spLocks noChangeShapeType="1"/>
            </p:cNvSpPr>
            <p:nvPr/>
          </p:nvSpPr>
          <p:spPr bwMode="auto">
            <a:xfrm>
              <a:off x="18165763"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1" name="Line 134">
              <a:extLst>
                <a:ext uri="{FF2B5EF4-FFF2-40B4-BE49-F238E27FC236}">
                  <a16:creationId xmlns:a16="http://schemas.microsoft.com/office/drawing/2014/main" id="{D15AFDE6-E1FC-36EA-7ACA-ABBAC10149AD}"/>
                </a:ext>
              </a:extLst>
            </p:cNvPr>
            <p:cNvSpPr>
              <a:spLocks noChangeShapeType="1"/>
            </p:cNvSpPr>
            <p:nvPr/>
          </p:nvSpPr>
          <p:spPr bwMode="auto">
            <a:xfrm flipH="1">
              <a:off x="18127663"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2" name="Line 135">
              <a:extLst>
                <a:ext uri="{FF2B5EF4-FFF2-40B4-BE49-F238E27FC236}">
                  <a16:creationId xmlns:a16="http://schemas.microsoft.com/office/drawing/2014/main" id="{B2EA5496-E403-8F13-4204-AC8784140CC3}"/>
                </a:ext>
              </a:extLst>
            </p:cNvPr>
            <p:cNvSpPr>
              <a:spLocks noChangeShapeType="1"/>
            </p:cNvSpPr>
            <p:nvPr/>
          </p:nvSpPr>
          <p:spPr bwMode="auto">
            <a:xfrm>
              <a:off x="18172113"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3" name="Line 136">
              <a:extLst>
                <a:ext uri="{FF2B5EF4-FFF2-40B4-BE49-F238E27FC236}">
                  <a16:creationId xmlns:a16="http://schemas.microsoft.com/office/drawing/2014/main" id="{BB2091C1-169D-70D7-121B-61EB07DDC5B7}"/>
                </a:ext>
              </a:extLst>
            </p:cNvPr>
            <p:cNvSpPr>
              <a:spLocks noChangeShapeType="1"/>
            </p:cNvSpPr>
            <p:nvPr/>
          </p:nvSpPr>
          <p:spPr bwMode="auto">
            <a:xfrm flipH="1">
              <a:off x="18134013"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4" name="Line 137">
              <a:extLst>
                <a:ext uri="{FF2B5EF4-FFF2-40B4-BE49-F238E27FC236}">
                  <a16:creationId xmlns:a16="http://schemas.microsoft.com/office/drawing/2014/main" id="{8F826424-822A-8BA1-4A5E-880B1FABCD04}"/>
                </a:ext>
              </a:extLst>
            </p:cNvPr>
            <p:cNvSpPr>
              <a:spLocks noChangeShapeType="1"/>
            </p:cNvSpPr>
            <p:nvPr/>
          </p:nvSpPr>
          <p:spPr bwMode="auto">
            <a:xfrm>
              <a:off x="18057813"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5" name="Line 138">
              <a:extLst>
                <a:ext uri="{FF2B5EF4-FFF2-40B4-BE49-F238E27FC236}">
                  <a16:creationId xmlns:a16="http://schemas.microsoft.com/office/drawing/2014/main" id="{216E2D80-8937-DEC8-87E7-8B752823E96D}"/>
                </a:ext>
              </a:extLst>
            </p:cNvPr>
            <p:cNvSpPr>
              <a:spLocks noChangeShapeType="1"/>
            </p:cNvSpPr>
            <p:nvPr/>
          </p:nvSpPr>
          <p:spPr bwMode="auto">
            <a:xfrm flipH="1">
              <a:off x="18019713"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6" name="Line 139">
              <a:extLst>
                <a:ext uri="{FF2B5EF4-FFF2-40B4-BE49-F238E27FC236}">
                  <a16:creationId xmlns:a16="http://schemas.microsoft.com/office/drawing/2014/main" id="{EF4138DA-766E-F5F0-4228-C750C9B23BF5}"/>
                </a:ext>
              </a:extLst>
            </p:cNvPr>
            <p:cNvSpPr>
              <a:spLocks noChangeShapeType="1"/>
            </p:cNvSpPr>
            <p:nvPr/>
          </p:nvSpPr>
          <p:spPr bwMode="auto">
            <a:xfrm>
              <a:off x="18003838"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7" name="Line 140">
              <a:extLst>
                <a:ext uri="{FF2B5EF4-FFF2-40B4-BE49-F238E27FC236}">
                  <a16:creationId xmlns:a16="http://schemas.microsoft.com/office/drawing/2014/main" id="{34519B82-E763-93BF-66A2-3ECC3EA3F6F2}"/>
                </a:ext>
              </a:extLst>
            </p:cNvPr>
            <p:cNvSpPr>
              <a:spLocks noChangeShapeType="1"/>
            </p:cNvSpPr>
            <p:nvPr/>
          </p:nvSpPr>
          <p:spPr bwMode="auto">
            <a:xfrm flipH="1">
              <a:off x="17965738"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8" name="Line 141">
              <a:extLst>
                <a:ext uri="{FF2B5EF4-FFF2-40B4-BE49-F238E27FC236}">
                  <a16:creationId xmlns:a16="http://schemas.microsoft.com/office/drawing/2014/main" id="{533C3E07-1182-88AD-EC78-055D7564C3C3}"/>
                </a:ext>
              </a:extLst>
            </p:cNvPr>
            <p:cNvSpPr>
              <a:spLocks noChangeShapeType="1"/>
            </p:cNvSpPr>
            <p:nvPr/>
          </p:nvSpPr>
          <p:spPr bwMode="auto">
            <a:xfrm>
              <a:off x="17987963"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9" name="Line 142">
              <a:extLst>
                <a:ext uri="{FF2B5EF4-FFF2-40B4-BE49-F238E27FC236}">
                  <a16:creationId xmlns:a16="http://schemas.microsoft.com/office/drawing/2014/main" id="{05CC0140-60D3-DAF1-2292-76107A10CE53}"/>
                </a:ext>
              </a:extLst>
            </p:cNvPr>
            <p:cNvSpPr>
              <a:spLocks noChangeShapeType="1"/>
            </p:cNvSpPr>
            <p:nvPr/>
          </p:nvSpPr>
          <p:spPr bwMode="auto">
            <a:xfrm flipH="1">
              <a:off x="17949863"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0" name="Line 143">
              <a:extLst>
                <a:ext uri="{FF2B5EF4-FFF2-40B4-BE49-F238E27FC236}">
                  <a16:creationId xmlns:a16="http://schemas.microsoft.com/office/drawing/2014/main" id="{FCD9B292-8C46-C394-8533-02364048A87D}"/>
                </a:ext>
              </a:extLst>
            </p:cNvPr>
            <p:cNvSpPr>
              <a:spLocks noChangeShapeType="1"/>
            </p:cNvSpPr>
            <p:nvPr/>
          </p:nvSpPr>
          <p:spPr bwMode="auto">
            <a:xfrm>
              <a:off x="17972088"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1" name="Line 144">
              <a:extLst>
                <a:ext uri="{FF2B5EF4-FFF2-40B4-BE49-F238E27FC236}">
                  <a16:creationId xmlns:a16="http://schemas.microsoft.com/office/drawing/2014/main" id="{CDFE34E6-09E6-AD17-480A-75827F6A5CF3}"/>
                </a:ext>
              </a:extLst>
            </p:cNvPr>
            <p:cNvSpPr>
              <a:spLocks noChangeShapeType="1"/>
            </p:cNvSpPr>
            <p:nvPr/>
          </p:nvSpPr>
          <p:spPr bwMode="auto">
            <a:xfrm flipH="1">
              <a:off x="17933988"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2" name="Line 145">
              <a:extLst>
                <a:ext uri="{FF2B5EF4-FFF2-40B4-BE49-F238E27FC236}">
                  <a16:creationId xmlns:a16="http://schemas.microsoft.com/office/drawing/2014/main" id="{8D7EE709-E82B-65CA-2821-E692E8FE6443}"/>
                </a:ext>
              </a:extLst>
            </p:cNvPr>
            <p:cNvSpPr>
              <a:spLocks noChangeShapeType="1"/>
            </p:cNvSpPr>
            <p:nvPr/>
          </p:nvSpPr>
          <p:spPr bwMode="auto">
            <a:xfrm>
              <a:off x="17943513"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3" name="Line 146">
              <a:extLst>
                <a:ext uri="{FF2B5EF4-FFF2-40B4-BE49-F238E27FC236}">
                  <a16:creationId xmlns:a16="http://schemas.microsoft.com/office/drawing/2014/main" id="{82F33E8B-BF82-41E1-1B6B-0DB82BF6F3D3}"/>
                </a:ext>
              </a:extLst>
            </p:cNvPr>
            <p:cNvSpPr>
              <a:spLocks noChangeShapeType="1"/>
            </p:cNvSpPr>
            <p:nvPr/>
          </p:nvSpPr>
          <p:spPr bwMode="auto">
            <a:xfrm flipH="1">
              <a:off x="17905413"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4" name="Line 147">
              <a:extLst>
                <a:ext uri="{FF2B5EF4-FFF2-40B4-BE49-F238E27FC236}">
                  <a16:creationId xmlns:a16="http://schemas.microsoft.com/office/drawing/2014/main" id="{3DD22105-7C1D-E35C-D838-B909933025B1}"/>
                </a:ext>
              </a:extLst>
            </p:cNvPr>
            <p:cNvSpPr>
              <a:spLocks noChangeShapeType="1"/>
            </p:cNvSpPr>
            <p:nvPr/>
          </p:nvSpPr>
          <p:spPr bwMode="auto">
            <a:xfrm>
              <a:off x="17895888"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5" name="Line 148">
              <a:extLst>
                <a:ext uri="{FF2B5EF4-FFF2-40B4-BE49-F238E27FC236}">
                  <a16:creationId xmlns:a16="http://schemas.microsoft.com/office/drawing/2014/main" id="{3070FB3E-1D21-8831-F9AD-AB754EFFE957}"/>
                </a:ext>
              </a:extLst>
            </p:cNvPr>
            <p:cNvSpPr>
              <a:spLocks noChangeShapeType="1"/>
            </p:cNvSpPr>
            <p:nvPr/>
          </p:nvSpPr>
          <p:spPr bwMode="auto">
            <a:xfrm flipH="1">
              <a:off x="17857788"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6" name="Line 149">
              <a:extLst>
                <a:ext uri="{FF2B5EF4-FFF2-40B4-BE49-F238E27FC236}">
                  <a16:creationId xmlns:a16="http://schemas.microsoft.com/office/drawing/2014/main" id="{DFB73BC1-DC89-B980-5E20-45D3EF04FE05}"/>
                </a:ext>
              </a:extLst>
            </p:cNvPr>
            <p:cNvSpPr>
              <a:spLocks noChangeShapeType="1"/>
            </p:cNvSpPr>
            <p:nvPr/>
          </p:nvSpPr>
          <p:spPr bwMode="auto">
            <a:xfrm>
              <a:off x="17876838"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7" name="Line 150">
              <a:extLst>
                <a:ext uri="{FF2B5EF4-FFF2-40B4-BE49-F238E27FC236}">
                  <a16:creationId xmlns:a16="http://schemas.microsoft.com/office/drawing/2014/main" id="{62292A17-C732-1256-53F8-7D04E9513A7F}"/>
                </a:ext>
              </a:extLst>
            </p:cNvPr>
            <p:cNvSpPr>
              <a:spLocks noChangeShapeType="1"/>
            </p:cNvSpPr>
            <p:nvPr/>
          </p:nvSpPr>
          <p:spPr bwMode="auto">
            <a:xfrm flipH="1">
              <a:off x="17838738"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8" name="Line 151">
              <a:extLst>
                <a:ext uri="{FF2B5EF4-FFF2-40B4-BE49-F238E27FC236}">
                  <a16:creationId xmlns:a16="http://schemas.microsoft.com/office/drawing/2014/main" id="{93DD5BAE-AF37-25CD-0FFE-08FD129DD24A}"/>
                </a:ext>
              </a:extLst>
            </p:cNvPr>
            <p:cNvSpPr>
              <a:spLocks noChangeShapeType="1"/>
            </p:cNvSpPr>
            <p:nvPr/>
          </p:nvSpPr>
          <p:spPr bwMode="auto">
            <a:xfrm>
              <a:off x="17832388" y="31787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9" name="Line 152">
              <a:extLst>
                <a:ext uri="{FF2B5EF4-FFF2-40B4-BE49-F238E27FC236}">
                  <a16:creationId xmlns:a16="http://schemas.microsoft.com/office/drawing/2014/main" id="{A174A0CC-31EB-F839-D112-C8EFE15EA34C}"/>
                </a:ext>
              </a:extLst>
            </p:cNvPr>
            <p:cNvSpPr>
              <a:spLocks noChangeShapeType="1"/>
            </p:cNvSpPr>
            <p:nvPr/>
          </p:nvSpPr>
          <p:spPr bwMode="auto">
            <a:xfrm flipH="1">
              <a:off x="17794288" y="32168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0" name="Line 153">
              <a:extLst>
                <a:ext uri="{FF2B5EF4-FFF2-40B4-BE49-F238E27FC236}">
                  <a16:creationId xmlns:a16="http://schemas.microsoft.com/office/drawing/2014/main" id="{1277443B-F9E4-B49D-3DA4-D40FCF2928E7}"/>
                </a:ext>
              </a:extLst>
            </p:cNvPr>
            <p:cNvSpPr>
              <a:spLocks noChangeShapeType="1"/>
            </p:cNvSpPr>
            <p:nvPr/>
          </p:nvSpPr>
          <p:spPr bwMode="auto">
            <a:xfrm>
              <a:off x="17810163" y="31247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1" name="Line 154">
              <a:extLst>
                <a:ext uri="{FF2B5EF4-FFF2-40B4-BE49-F238E27FC236}">
                  <a16:creationId xmlns:a16="http://schemas.microsoft.com/office/drawing/2014/main" id="{2945A635-464E-1EC4-DE15-45729F9BCB55}"/>
                </a:ext>
              </a:extLst>
            </p:cNvPr>
            <p:cNvSpPr>
              <a:spLocks noChangeShapeType="1"/>
            </p:cNvSpPr>
            <p:nvPr/>
          </p:nvSpPr>
          <p:spPr bwMode="auto">
            <a:xfrm flipH="1">
              <a:off x="17772063" y="31628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2" name="Line 155">
              <a:extLst>
                <a:ext uri="{FF2B5EF4-FFF2-40B4-BE49-F238E27FC236}">
                  <a16:creationId xmlns:a16="http://schemas.microsoft.com/office/drawing/2014/main" id="{44CFD37E-6296-B5D8-3902-90944010049B}"/>
                </a:ext>
              </a:extLst>
            </p:cNvPr>
            <p:cNvSpPr>
              <a:spLocks noChangeShapeType="1"/>
            </p:cNvSpPr>
            <p:nvPr/>
          </p:nvSpPr>
          <p:spPr bwMode="auto">
            <a:xfrm>
              <a:off x="17794288" y="31247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3" name="Line 156">
              <a:extLst>
                <a:ext uri="{FF2B5EF4-FFF2-40B4-BE49-F238E27FC236}">
                  <a16:creationId xmlns:a16="http://schemas.microsoft.com/office/drawing/2014/main" id="{403551DD-1F30-AD82-5FAD-617702EE2EC2}"/>
                </a:ext>
              </a:extLst>
            </p:cNvPr>
            <p:cNvSpPr>
              <a:spLocks noChangeShapeType="1"/>
            </p:cNvSpPr>
            <p:nvPr/>
          </p:nvSpPr>
          <p:spPr bwMode="auto">
            <a:xfrm flipH="1">
              <a:off x="17756188" y="31628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4" name="Line 157">
              <a:extLst>
                <a:ext uri="{FF2B5EF4-FFF2-40B4-BE49-F238E27FC236}">
                  <a16:creationId xmlns:a16="http://schemas.microsoft.com/office/drawing/2014/main" id="{4C51708B-DAA4-0906-7819-5999678FFF76}"/>
                </a:ext>
              </a:extLst>
            </p:cNvPr>
            <p:cNvSpPr>
              <a:spLocks noChangeShapeType="1"/>
            </p:cNvSpPr>
            <p:nvPr/>
          </p:nvSpPr>
          <p:spPr bwMode="auto">
            <a:xfrm>
              <a:off x="17800638" y="31247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5" name="Line 158">
              <a:extLst>
                <a:ext uri="{FF2B5EF4-FFF2-40B4-BE49-F238E27FC236}">
                  <a16:creationId xmlns:a16="http://schemas.microsoft.com/office/drawing/2014/main" id="{4C8A2887-DF29-DE74-1C98-DF9128D3403B}"/>
                </a:ext>
              </a:extLst>
            </p:cNvPr>
            <p:cNvSpPr>
              <a:spLocks noChangeShapeType="1"/>
            </p:cNvSpPr>
            <p:nvPr/>
          </p:nvSpPr>
          <p:spPr bwMode="auto">
            <a:xfrm flipH="1">
              <a:off x="17762538" y="31628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6" name="Line 159">
              <a:extLst>
                <a:ext uri="{FF2B5EF4-FFF2-40B4-BE49-F238E27FC236}">
                  <a16:creationId xmlns:a16="http://schemas.microsoft.com/office/drawing/2014/main" id="{C26F6027-456D-9F78-DC51-437CE214190F}"/>
                </a:ext>
              </a:extLst>
            </p:cNvPr>
            <p:cNvSpPr>
              <a:spLocks noChangeShapeType="1"/>
            </p:cNvSpPr>
            <p:nvPr/>
          </p:nvSpPr>
          <p:spPr bwMode="auto">
            <a:xfrm>
              <a:off x="17787938" y="31247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7" name="Line 160">
              <a:extLst>
                <a:ext uri="{FF2B5EF4-FFF2-40B4-BE49-F238E27FC236}">
                  <a16:creationId xmlns:a16="http://schemas.microsoft.com/office/drawing/2014/main" id="{E48914A2-6F64-5C74-E7E0-5BBECBA1A1D5}"/>
                </a:ext>
              </a:extLst>
            </p:cNvPr>
            <p:cNvSpPr>
              <a:spLocks noChangeShapeType="1"/>
            </p:cNvSpPr>
            <p:nvPr/>
          </p:nvSpPr>
          <p:spPr bwMode="auto">
            <a:xfrm flipH="1">
              <a:off x="17749838" y="31628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8" name="Line 161">
              <a:extLst>
                <a:ext uri="{FF2B5EF4-FFF2-40B4-BE49-F238E27FC236}">
                  <a16:creationId xmlns:a16="http://schemas.microsoft.com/office/drawing/2014/main" id="{E557EB0B-F161-F269-942B-52947DA5A92B}"/>
                </a:ext>
              </a:extLst>
            </p:cNvPr>
            <p:cNvSpPr>
              <a:spLocks noChangeShapeType="1"/>
            </p:cNvSpPr>
            <p:nvPr/>
          </p:nvSpPr>
          <p:spPr bwMode="auto">
            <a:xfrm>
              <a:off x="17753013" y="31247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9" name="Line 162">
              <a:extLst>
                <a:ext uri="{FF2B5EF4-FFF2-40B4-BE49-F238E27FC236}">
                  <a16:creationId xmlns:a16="http://schemas.microsoft.com/office/drawing/2014/main" id="{A5729C0B-52A3-9482-AD62-1E71721196E7}"/>
                </a:ext>
              </a:extLst>
            </p:cNvPr>
            <p:cNvSpPr>
              <a:spLocks noChangeShapeType="1"/>
            </p:cNvSpPr>
            <p:nvPr/>
          </p:nvSpPr>
          <p:spPr bwMode="auto">
            <a:xfrm flipH="1">
              <a:off x="17714913" y="31628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0" name="Line 163">
              <a:extLst>
                <a:ext uri="{FF2B5EF4-FFF2-40B4-BE49-F238E27FC236}">
                  <a16:creationId xmlns:a16="http://schemas.microsoft.com/office/drawing/2014/main" id="{55665843-C3BA-AAB1-C836-0B752864AFD9}"/>
                </a:ext>
              </a:extLst>
            </p:cNvPr>
            <p:cNvSpPr>
              <a:spLocks noChangeShapeType="1"/>
            </p:cNvSpPr>
            <p:nvPr/>
          </p:nvSpPr>
          <p:spPr bwMode="auto">
            <a:xfrm>
              <a:off x="17721263" y="31247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1" name="Line 164">
              <a:extLst>
                <a:ext uri="{FF2B5EF4-FFF2-40B4-BE49-F238E27FC236}">
                  <a16:creationId xmlns:a16="http://schemas.microsoft.com/office/drawing/2014/main" id="{6C019DAC-57CA-7425-6F21-EF7CFF1B18D5}"/>
                </a:ext>
              </a:extLst>
            </p:cNvPr>
            <p:cNvSpPr>
              <a:spLocks noChangeShapeType="1"/>
            </p:cNvSpPr>
            <p:nvPr/>
          </p:nvSpPr>
          <p:spPr bwMode="auto">
            <a:xfrm flipH="1">
              <a:off x="17683163" y="31628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2" name="Line 165">
              <a:extLst>
                <a:ext uri="{FF2B5EF4-FFF2-40B4-BE49-F238E27FC236}">
                  <a16:creationId xmlns:a16="http://schemas.microsoft.com/office/drawing/2014/main" id="{94D50044-DC53-0B05-49E0-A24E4E0431E1}"/>
                </a:ext>
              </a:extLst>
            </p:cNvPr>
            <p:cNvSpPr>
              <a:spLocks noChangeShapeType="1"/>
            </p:cNvSpPr>
            <p:nvPr/>
          </p:nvSpPr>
          <p:spPr bwMode="auto">
            <a:xfrm>
              <a:off x="17711738" y="31247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3" name="Line 166">
              <a:extLst>
                <a:ext uri="{FF2B5EF4-FFF2-40B4-BE49-F238E27FC236}">
                  <a16:creationId xmlns:a16="http://schemas.microsoft.com/office/drawing/2014/main" id="{CBD16568-3043-1F12-3153-CC090012C243}"/>
                </a:ext>
              </a:extLst>
            </p:cNvPr>
            <p:cNvSpPr>
              <a:spLocks noChangeShapeType="1"/>
            </p:cNvSpPr>
            <p:nvPr/>
          </p:nvSpPr>
          <p:spPr bwMode="auto">
            <a:xfrm flipH="1">
              <a:off x="17673638" y="31628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4" name="Line 167">
              <a:extLst>
                <a:ext uri="{FF2B5EF4-FFF2-40B4-BE49-F238E27FC236}">
                  <a16:creationId xmlns:a16="http://schemas.microsoft.com/office/drawing/2014/main" id="{6DF4BA91-1883-A52F-CEFE-BC1F60BA824D}"/>
                </a:ext>
              </a:extLst>
            </p:cNvPr>
            <p:cNvSpPr>
              <a:spLocks noChangeShapeType="1"/>
            </p:cNvSpPr>
            <p:nvPr/>
          </p:nvSpPr>
          <p:spPr bwMode="auto">
            <a:xfrm>
              <a:off x="17695863" y="31247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5" name="Line 168">
              <a:extLst>
                <a:ext uri="{FF2B5EF4-FFF2-40B4-BE49-F238E27FC236}">
                  <a16:creationId xmlns:a16="http://schemas.microsoft.com/office/drawing/2014/main" id="{A11DEC1B-44C6-3C35-1CFA-B53089B732D1}"/>
                </a:ext>
              </a:extLst>
            </p:cNvPr>
            <p:cNvSpPr>
              <a:spLocks noChangeShapeType="1"/>
            </p:cNvSpPr>
            <p:nvPr/>
          </p:nvSpPr>
          <p:spPr bwMode="auto">
            <a:xfrm flipH="1">
              <a:off x="17657763" y="31628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6" name="Line 169">
              <a:extLst>
                <a:ext uri="{FF2B5EF4-FFF2-40B4-BE49-F238E27FC236}">
                  <a16:creationId xmlns:a16="http://schemas.microsoft.com/office/drawing/2014/main" id="{7C6B177E-D428-77E9-2E58-5A83E8EE21F1}"/>
                </a:ext>
              </a:extLst>
            </p:cNvPr>
            <p:cNvSpPr>
              <a:spLocks noChangeShapeType="1"/>
            </p:cNvSpPr>
            <p:nvPr/>
          </p:nvSpPr>
          <p:spPr bwMode="auto">
            <a:xfrm>
              <a:off x="17679988" y="31247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7" name="Line 170">
              <a:extLst>
                <a:ext uri="{FF2B5EF4-FFF2-40B4-BE49-F238E27FC236}">
                  <a16:creationId xmlns:a16="http://schemas.microsoft.com/office/drawing/2014/main" id="{2783834F-A0C6-4CF0-1DA2-B21C4787073A}"/>
                </a:ext>
              </a:extLst>
            </p:cNvPr>
            <p:cNvSpPr>
              <a:spLocks noChangeShapeType="1"/>
            </p:cNvSpPr>
            <p:nvPr/>
          </p:nvSpPr>
          <p:spPr bwMode="auto">
            <a:xfrm flipH="1">
              <a:off x="17641888" y="31628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8" name="Line 171">
              <a:extLst>
                <a:ext uri="{FF2B5EF4-FFF2-40B4-BE49-F238E27FC236}">
                  <a16:creationId xmlns:a16="http://schemas.microsoft.com/office/drawing/2014/main" id="{04E04112-777E-729B-22A3-63A06F2AB1C8}"/>
                </a:ext>
              </a:extLst>
            </p:cNvPr>
            <p:cNvSpPr>
              <a:spLocks noChangeShapeType="1"/>
            </p:cNvSpPr>
            <p:nvPr/>
          </p:nvSpPr>
          <p:spPr bwMode="auto">
            <a:xfrm>
              <a:off x="17664113" y="3096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9" name="Line 172">
              <a:extLst>
                <a:ext uri="{FF2B5EF4-FFF2-40B4-BE49-F238E27FC236}">
                  <a16:creationId xmlns:a16="http://schemas.microsoft.com/office/drawing/2014/main" id="{D720A515-A20C-5F4D-E059-7AEEFB8ADCE7}"/>
                </a:ext>
              </a:extLst>
            </p:cNvPr>
            <p:cNvSpPr>
              <a:spLocks noChangeShapeType="1"/>
            </p:cNvSpPr>
            <p:nvPr/>
          </p:nvSpPr>
          <p:spPr bwMode="auto">
            <a:xfrm flipH="1">
              <a:off x="17626013" y="3134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0" name="Line 173">
              <a:extLst>
                <a:ext uri="{FF2B5EF4-FFF2-40B4-BE49-F238E27FC236}">
                  <a16:creationId xmlns:a16="http://schemas.microsoft.com/office/drawing/2014/main" id="{870BD6C6-5CEE-9052-C7DB-D4FFAC55C24A}"/>
                </a:ext>
              </a:extLst>
            </p:cNvPr>
            <p:cNvSpPr>
              <a:spLocks noChangeShapeType="1"/>
            </p:cNvSpPr>
            <p:nvPr/>
          </p:nvSpPr>
          <p:spPr bwMode="auto">
            <a:xfrm>
              <a:off x="17641888" y="3096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1" name="Line 174">
              <a:extLst>
                <a:ext uri="{FF2B5EF4-FFF2-40B4-BE49-F238E27FC236}">
                  <a16:creationId xmlns:a16="http://schemas.microsoft.com/office/drawing/2014/main" id="{FDBCFE8B-D5CF-0ADD-81FE-AB76EAD82614}"/>
                </a:ext>
              </a:extLst>
            </p:cNvPr>
            <p:cNvSpPr>
              <a:spLocks noChangeShapeType="1"/>
            </p:cNvSpPr>
            <p:nvPr/>
          </p:nvSpPr>
          <p:spPr bwMode="auto">
            <a:xfrm flipH="1">
              <a:off x="17603788" y="3134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2" name="Line 175">
              <a:extLst>
                <a:ext uri="{FF2B5EF4-FFF2-40B4-BE49-F238E27FC236}">
                  <a16:creationId xmlns:a16="http://schemas.microsoft.com/office/drawing/2014/main" id="{3BD27102-8418-854C-3BF8-A049A2C28639}"/>
                </a:ext>
              </a:extLst>
            </p:cNvPr>
            <p:cNvSpPr>
              <a:spLocks noChangeShapeType="1"/>
            </p:cNvSpPr>
            <p:nvPr/>
          </p:nvSpPr>
          <p:spPr bwMode="auto">
            <a:xfrm>
              <a:off x="17626013" y="3096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3" name="Line 176">
              <a:extLst>
                <a:ext uri="{FF2B5EF4-FFF2-40B4-BE49-F238E27FC236}">
                  <a16:creationId xmlns:a16="http://schemas.microsoft.com/office/drawing/2014/main" id="{3497A707-0632-ED3B-39A7-F6724380B2A6}"/>
                </a:ext>
              </a:extLst>
            </p:cNvPr>
            <p:cNvSpPr>
              <a:spLocks noChangeShapeType="1"/>
            </p:cNvSpPr>
            <p:nvPr/>
          </p:nvSpPr>
          <p:spPr bwMode="auto">
            <a:xfrm flipH="1">
              <a:off x="17587913" y="3134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4" name="Line 177">
              <a:extLst>
                <a:ext uri="{FF2B5EF4-FFF2-40B4-BE49-F238E27FC236}">
                  <a16:creationId xmlns:a16="http://schemas.microsoft.com/office/drawing/2014/main" id="{7F037853-261C-A489-4CA5-10E2D888856E}"/>
                </a:ext>
              </a:extLst>
            </p:cNvPr>
            <p:cNvSpPr>
              <a:spLocks noChangeShapeType="1"/>
            </p:cNvSpPr>
            <p:nvPr/>
          </p:nvSpPr>
          <p:spPr bwMode="auto">
            <a:xfrm>
              <a:off x="17632363" y="3096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5" name="Line 178">
              <a:extLst>
                <a:ext uri="{FF2B5EF4-FFF2-40B4-BE49-F238E27FC236}">
                  <a16:creationId xmlns:a16="http://schemas.microsoft.com/office/drawing/2014/main" id="{BD13686A-171A-6E71-F808-83067282876D}"/>
                </a:ext>
              </a:extLst>
            </p:cNvPr>
            <p:cNvSpPr>
              <a:spLocks noChangeShapeType="1"/>
            </p:cNvSpPr>
            <p:nvPr/>
          </p:nvSpPr>
          <p:spPr bwMode="auto">
            <a:xfrm flipH="1">
              <a:off x="17594263" y="3134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6" name="Line 179">
              <a:extLst>
                <a:ext uri="{FF2B5EF4-FFF2-40B4-BE49-F238E27FC236}">
                  <a16:creationId xmlns:a16="http://schemas.microsoft.com/office/drawing/2014/main" id="{6A761C1F-F020-C78B-30B8-6B1959DD42A8}"/>
                </a:ext>
              </a:extLst>
            </p:cNvPr>
            <p:cNvSpPr>
              <a:spLocks noChangeShapeType="1"/>
            </p:cNvSpPr>
            <p:nvPr/>
          </p:nvSpPr>
          <p:spPr bwMode="auto">
            <a:xfrm>
              <a:off x="17610138" y="3096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7" name="Line 180">
              <a:extLst>
                <a:ext uri="{FF2B5EF4-FFF2-40B4-BE49-F238E27FC236}">
                  <a16:creationId xmlns:a16="http://schemas.microsoft.com/office/drawing/2014/main" id="{7BE9F4B7-4C0B-E13D-7F72-DC70E1162AA4}"/>
                </a:ext>
              </a:extLst>
            </p:cNvPr>
            <p:cNvSpPr>
              <a:spLocks noChangeShapeType="1"/>
            </p:cNvSpPr>
            <p:nvPr/>
          </p:nvSpPr>
          <p:spPr bwMode="auto">
            <a:xfrm flipH="1">
              <a:off x="17572038" y="3134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8" name="Line 181">
              <a:extLst>
                <a:ext uri="{FF2B5EF4-FFF2-40B4-BE49-F238E27FC236}">
                  <a16:creationId xmlns:a16="http://schemas.microsoft.com/office/drawing/2014/main" id="{2AAD3D1E-5866-C5CA-C801-8961D8F18221}"/>
                </a:ext>
              </a:extLst>
            </p:cNvPr>
            <p:cNvSpPr>
              <a:spLocks noChangeShapeType="1"/>
            </p:cNvSpPr>
            <p:nvPr/>
          </p:nvSpPr>
          <p:spPr bwMode="auto">
            <a:xfrm>
              <a:off x="17616488" y="3096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9" name="Line 182">
              <a:extLst>
                <a:ext uri="{FF2B5EF4-FFF2-40B4-BE49-F238E27FC236}">
                  <a16:creationId xmlns:a16="http://schemas.microsoft.com/office/drawing/2014/main" id="{C6E9061F-8F2E-5736-D8CA-1093A8576A55}"/>
                </a:ext>
              </a:extLst>
            </p:cNvPr>
            <p:cNvSpPr>
              <a:spLocks noChangeShapeType="1"/>
            </p:cNvSpPr>
            <p:nvPr/>
          </p:nvSpPr>
          <p:spPr bwMode="auto">
            <a:xfrm flipH="1">
              <a:off x="17578388" y="3134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0" name="Line 183">
              <a:extLst>
                <a:ext uri="{FF2B5EF4-FFF2-40B4-BE49-F238E27FC236}">
                  <a16:creationId xmlns:a16="http://schemas.microsoft.com/office/drawing/2014/main" id="{08BC9443-F2E9-E137-894B-5C300E0D7F45}"/>
                </a:ext>
              </a:extLst>
            </p:cNvPr>
            <p:cNvSpPr>
              <a:spLocks noChangeShapeType="1"/>
            </p:cNvSpPr>
            <p:nvPr/>
          </p:nvSpPr>
          <p:spPr bwMode="auto">
            <a:xfrm>
              <a:off x="17581563" y="3096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1" name="Line 184">
              <a:extLst>
                <a:ext uri="{FF2B5EF4-FFF2-40B4-BE49-F238E27FC236}">
                  <a16:creationId xmlns:a16="http://schemas.microsoft.com/office/drawing/2014/main" id="{645425BB-97E1-3083-7346-04B642A88DBB}"/>
                </a:ext>
              </a:extLst>
            </p:cNvPr>
            <p:cNvSpPr>
              <a:spLocks noChangeShapeType="1"/>
            </p:cNvSpPr>
            <p:nvPr/>
          </p:nvSpPr>
          <p:spPr bwMode="auto">
            <a:xfrm flipH="1">
              <a:off x="17543463" y="3134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2" name="Line 185">
              <a:extLst>
                <a:ext uri="{FF2B5EF4-FFF2-40B4-BE49-F238E27FC236}">
                  <a16:creationId xmlns:a16="http://schemas.microsoft.com/office/drawing/2014/main" id="{2FEB4DAA-FEED-C7DB-DE34-169CB991226B}"/>
                </a:ext>
              </a:extLst>
            </p:cNvPr>
            <p:cNvSpPr>
              <a:spLocks noChangeShapeType="1"/>
            </p:cNvSpPr>
            <p:nvPr/>
          </p:nvSpPr>
          <p:spPr bwMode="auto">
            <a:xfrm>
              <a:off x="17543463" y="3096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3" name="Line 186">
              <a:extLst>
                <a:ext uri="{FF2B5EF4-FFF2-40B4-BE49-F238E27FC236}">
                  <a16:creationId xmlns:a16="http://schemas.microsoft.com/office/drawing/2014/main" id="{8122F707-5A60-7B54-68A1-AF55F50A8F01}"/>
                </a:ext>
              </a:extLst>
            </p:cNvPr>
            <p:cNvSpPr>
              <a:spLocks noChangeShapeType="1"/>
            </p:cNvSpPr>
            <p:nvPr/>
          </p:nvSpPr>
          <p:spPr bwMode="auto">
            <a:xfrm flipH="1">
              <a:off x="17505363" y="3134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4" name="Line 187">
              <a:extLst>
                <a:ext uri="{FF2B5EF4-FFF2-40B4-BE49-F238E27FC236}">
                  <a16:creationId xmlns:a16="http://schemas.microsoft.com/office/drawing/2014/main" id="{5059A0CB-5ADD-005F-5101-7E199DE2ED4C}"/>
                </a:ext>
              </a:extLst>
            </p:cNvPr>
            <p:cNvSpPr>
              <a:spLocks noChangeShapeType="1"/>
            </p:cNvSpPr>
            <p:nvPr/>
          </p:nvSpPr>
          <p:spPr bwMode="auto">
            <a:xfrm>
              <a:off x="17505363" y="3077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5" name="Line 188">
              <a:extLst>
                <a:ext uri="{FF2B5EF4-FFF2-40B4-BE49-F238E27FC236}">
                  <a16:creationId xmlns:a16="http://schemas.microsoft.com/office/drawing/2014/main" id="{C4BA12C8-8C07-16CD-B3D7-9CEE1DABB2B6}"/>
                </a:ext>
              </a:extLst>
            </p:cNvPr>
            <p:cNvSpPr>
              <a:spLocks noChangeShapeType="1"/>
            </p:cNvSpPr>
            <p:nvPr/>
          </p:nvSpPr>
          <p:spPr bwMode="auto">
            <a:xfrm flipH="1">
              <a:off x="17467263" y="3115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6" name="Line 189">
              <a:extLst>
                <a:ext uri="{FF2B5EF4-FFF2-40B4-BE49-F238E27FC236}">
                  <a16:creationId xmlns:a16="http://schemas.microsoft.com/office/drawing/2014/main" id="{5AE3C35B-F85D-7ABD-A67B-9A2CC271F886}"/>
                </a:ext>
              </a:extLst>
            </p:cNvPr>
            <p:cNvSpPr>
              <a:spLocks noChangeShapeType="1"/>
            </p:cNvSpPr>
            <p:nvPr/>
          </p:nvSpPr>
          <p:spPr bwMode="auto">
            <a:xfrm>
              <a:off x="17511713" y="3077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7" name="Line 190">
              <a:extLst>
                <a:ext uri="{FF2B5EF4-FFF2-40B4-BE49-F238E27FC236}">
                  <a16:creationId xmlns:a16="http://schemas.microsoft.com/office/drawing/2014/main" id="{43EFB8AD-5829-40FD-201A-5DA10554A5C2}"/>
                </a:ext>
              </a:extLst>
            </p:cNvPr>
            <p:cNvSpPr>
              <a:spLocks noChangeShapeType="1"/>
            </p:cNvSpPr>
            <p:nvPr/>
          </p:nvSpPr>
          <p:spPr bwMode="auto">
            <a:xfrm flipH="1">
              <a:off x="17473613" y="3115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8" name="Line 191">
              <a:extLst>
                <a:ext uri="{FF2B5EF4-FFF2-40B4-BE49-F238E27FC236}">
                  <a16:creationId xmlns:a16="http://schemas.microsoft.com/office/drawing/2014/main" id="{10FD13A8-C164-9E39-B1FB-BE20CD672C94}"/>
                </a:ext>
              </a:extLst>
            </p:cNvPr>
            <p:cNvSpPr>
              <a:spLocks noChangeShapeType="1"/>
            </p:cNvSpPr>
            <p:nvPr/>
          </p:nvSpPr>
          <p:spPr bwMode="auto">
            <a:xfrm>
              <a:off x="17483138" y="3077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9" name="Line 192">
              <a:extLst>
                <a:ext uri="{FF2B5EF4-FFF2-40B4-BE49-F238E27FC236}">
                  <a16:creationId xmlns:a16="http://schemas.microsoft.com/office/drawing/2014/main" id="{5AE1F567-282A-64F6-55ED-B6AD4693F01D}"/>
                </a:ext>
              </a:extLst>
            </p:cNvPr>
            <p:cNvSpPr>
              <a:spLocks noChangeShapeType="1"/>
            </p:cNvSpPr>
            <p:nvPr/>
          </p:nvSpPr>
          <p:spPr bwMode="auto">
            <a:xfrm flipH="1">
              <a:off x="17445038" y="3115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0" name="Line 193">
              <a:extLst>
                <a:ext uri="{FF2B5EF4-FFF2-40B4-BE49-F238E27FC236}">
                  <a16:creationId xmlns:a16="http://schemas.microsoft.com/office/drawing/2014/main" id="{6FF532BA-95DC-9C82-85B6-814113240AF6}"/>
                </a:ext>
              </a:extLst>
            </p:cNvPr>
            <p:cNvSpPr>
              <a:spLocks noChangeShapeType="1"/>
            </p:cNvSpPr>
            <p:nvPr/>
          </p:nvSpPr>
          <p:spPr bwMode="auto">
            <a:xfrm>
              <a:off x="17454563" y="3077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1" name="Line 194">
              <a:extLst>
                <a:ext uri="{FF2B5EF4-FFF2-40B4-BE49-F238E27FC236}">
                  <a16:creationId xmlns:a16="http://schemas.microsoft.com/office/drawing/2014/main" id="{C5637CB8-25E2-076D-C894-82E2F60E1EF5}"/>
                </a:ext>
              </a:extLst>
            </p:cNvPr>
            <p:cNvSpPr>
              <a:spLocks noChangeShapeType="1"/>
            </p:cNvSpPr>
            <p:nvPr/>
          </p:nvSpPr>
          <p:spPr bwMode="auto">
            <a:xfrm flipH="1">
              <a:off x="17416463" y="3115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2" name="Line 195">
              <a:extLst>
                <a:ext uri="{FF2B5EF4-FFF2-40B4-BE49-F238E27FC236}">
                  <a16:creationId xmlns:a16="http://schemas.microsoft.com/office/drawing/2014/main" id="{B90C7A0D-FEF0-7E6F-8974-25F49AE38132}"/>
                </a:ext>
              </a:extLst>
            </p:cNvPr>
            <p:cNvSpPr>
              <a:spLocks noChangeShapeType="1"/>
            </p:cNvSpPr>
            <p:nvPr/>
          </p:nvSpPr>
          <p:spPr bwMode="auto">
            <a:xfrm>
              <a:off x="17457738" y="3077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3" name="Line 196">
              <a:extLst>
                <a:ext uri="{FF2B5EF4-FFF2-40B4-BE49-F238E27FC236}">
                  <a16:creationId xmlns:a16="http://schemas.microsoft.com/office/drawing/2014/main" id="{435917D9-B325-540C-5B83-6FC5F8BC3BA0}"/>
                </a:ext>
              </a:extLst>
            </p:cNvPr>
            <p:cNvSpPr>
              <a:spLocks noChangeShapeType="1"/>
            </p:cNvSpPr>
            <p:nvPr/>
          </p:nvSpPr>
          <p:spPr bwMode="auto">
            <a:xfrm flipH="1">
              <a:off x="17419638" y="3115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4" name="Line 197">
              <a:extLst>
                <a:ext uri="{FF2B5EF4-FFF2-40B4-BE49-F238E27FC236}">
                  <a16:creationId xmlns:a16="http://schemas.microsoft.com/office/drawing/2014/main" id="{E8970FAA-B9F5-F52A-B8A2-8BFE7A903F90}"/>
                </a:ext>
              </a:extLst>
            </p:cNvPr>
            <p:cNvSpPr>
              <a:spLocks noChangeShapeType="1"/>
            </p:cNvSpPr>
            <p:nvPr/>
          </p:nvSpPr>
          <p:spPr bwMode="auto">
            <a:xfrm>
              <a:off x="17438688" y="3077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5" name="Line 198">
              <a:extLst>
                <a:ext uri="{FF2B5EF4-FFF2-40B4-BE49-F238E27FC236}">
                  <a16:creationId xmlns:a16="http://schemas.microsoft.com/office/drawing/2014/main" id="{7CE3C07A-4B94-384B-7C5A-F0AD04BC2744}"/>
                </a:ext>
              </a:extLst>
            </p:cNvPr>
            <p:cNvSpPr>
              <a:spLocks noChangeShapeType="1"/>
            </p:cNvSpPr>
            <p:nvPr/>
          </p:nvSpPr>
          <p:spPr bwMode="auto">
            <a:xfrm flipH="1">
              <a:off x="17400588" y="3115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6" name="Line 199">
              <a:extLst>
                <a:ext uri="{FF2B5EF4-FFF2-40B4-BE49-F238E27FC236}">
                  <a16:creationId xmlns:a16="http://schemas.microsoft.com/office/drawing/2014/main" id="{C7E25ABB-D33B-38FF-AA1C-22CE8D6A3E51}"/>
                </a:ext>
              </a:extLst>
            </p:cNvPr>
            <p:cNvSpPr>
              <a:spLocks noChangeShapeType="1"/>
            </p:cNvSpPr>
            <p:nvPr/>
          </p:nvSpPr>
          <p:spPr bwMode="auto">
            <a:xfrm>
              <a:off x="17422813" y="3077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7" name="Line 200">
              <a:extLst>
                <a:ext uri="{FF2B5EF4-FFF2-40B4-BE49-F238E27FC236}">
                  <a16:creationId xmlns:a16="http://schemas.microsoft.com/office/drawing/2014/main" id="{A7E4CB23-B99C-6550-E283-1646F8BA09C7}"/>
                </a:ext>
              </a:extLst>
            </p:cNvPr>
            <p:cNvSpPr>
              <a:spLocks noChangeShapeType="1"/>
            </p:cNvSpPr>
            <p:nvPr/>
          </p:nvSpPr>
          <p:spPr bwMode="auto">
            <a:xfrm flipH="1">
              <a:off x="17384713" y="3115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8" name="Line 201">
              <a:extLst>
                <a:ext uri="{FF2B5EF4-FFF2-40B4-BE49-F238E27FC236}">
                  <a16:creationId xmlns:a16="http://schemas.microsoft.com/office/drawing/2014/main" id="{27F95811-7496-B4E3-04E7-6B30DC1962E8}"/>
                </a:ext>
              </a:extLst>
            </p:cNvPr>
            <p:cNvSpPr>
              <a:spLocks noChangeShapeType="1"/>
            </p:cNvSpPr>
            <p:nvPr/>
          </p:nvSpPr>
          <p:spPr bwMode="auto">
            <a:xfrm>
              <a:off x="17378363" y="3077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9" name="Line 202">
              <a:extLst>
                <a:ext uri="{FF2B5EF4-FFF2-40B4-BE49-F238E27FC236}">
                  <a16:creationId xmlns:a16="http://schemas.microsoft.com/office/drawing/2014/main" id="{C8A3B15D-D817-B839-6501-E31DB8E2AEB4}"/>
                </a:ext>
              </a:extLst>
            </p:cNvPr>
            <p:cNvSpPr>
              <a:spLocks noChangeShapeType="1"/>
            </p:cNvSpPr>
            <p:nvPr/>
          </p:nvSpPr>
          <p:spPr bwMode="auto">
            <a:xfrm flipH="1">
              <a:off x="17340263" y="3115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0" name="Line 203">
              <a:extLst>
                <a:ext uri="{FF2B5EF4-FFF2-40B4-BE49-F238E27FC236}">
                  <a16:creationId xmlns:a16="http://schemas.microsoft.com/office/drawing/2014/main" id="{63C36898-A779-AA87-48EE-79013F610860}"/>
                </a:ext>
              </a:extLst>
            </p:cNvPr>
            <p:cNvSpPr>
              <a:spLocks noChangeShapeType="1"/>
            </p:cNvSpPr>
            <p:nvPr/>
          </p:nvSpPr>
          <p:spPr bwMode="auto">
            <a:xfrm>
              <a:off x="17267238" y="304224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1" name="Line 204">
              <a:extLst>
                <a:ext uri="{FF2B5EF4-FFF2-40B4-BE49-F238E27FC236}">
                  <a16:creationId xmlns:a16="http://schemas.microsoft.com/office/drawing/2014/main" id="{EB3DD67C-A4AB-EC8A-4986-208B5C8BFCEA}"/>
                </a:ext>
              </a:extLst>
            </p:cNvPr>
            <p:cNvSpPr>
              <a:spLocks noChangeShapeType="1"/>
            </p:cNvSpPr>
            <p:nvPr/>
          </p:nvSpPr>
          <p:spPr bwMode="auto">
            <a:xfrm flipH="1">
              <a:off x="17229138" y="308034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2" name="Line 206">
              <a:extLst>
                <a:ext uri="{FF2B5EF4-FFF2-40B4-BE49-F238E27FC236}">
                  <a16:creationId xmlns:a16="http://schemas.microsoft.com/office/drawing/2014/main" id="{1671FD43-F0E0-7CF4-54FF-1F2C5004056B}"/>
                </a:ext>
              </a:extLst>
            </p:cNvPr>
            <p:cNvSpPr>
              <a:spLocks noChangeShapeType="1"/>
            </p:cNvSpPr>
            <p:nvPr/>
          </p:nvSpPr>
          <p:spPr bwMode="auto">
            <a:xfrm>
              <a:off x="17241838" y="304224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3" name="Line 207">
              <a:extLst>
                <a:ext uri="{FF2B5EF4-FFF2-40B4-BE49-F238E27FC236}">
                  <a16:creationId xmlns:a16="http://schemas.microsoft.com/office/drawing/2014/main" id="{63BF8521-5845-096D-93AB-0F4FEC69D3AF}"/>
                </a:ext>
              </a:extLst>
            </p:cNvPr>
            <p:cNvSpPr>
              <a:spLocks noChangeShapeType="1"/>
            </p:cNvSpPr>
            <p:nvPr/>
          </p:nvSpPr>
          <p:spPr bwMode="auto">
            <a:xfrm flipH="1">
              <a:off x="17203738" y="308034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4" name="Line 208">
              <a:extLst>
                <a:ext uri="{FF2B5EF4-FFF2-40B4-BE49-F238E27FC236}">
                  <a16:creationId xmlns:a16="http://schemas.microsoft.com/office/drawing/2014/main" id="{22769949-57B8-E0AF-FB55-D93672C10A40}"/>
                </a:ext>
              </a:extLst>
            </p:cNvPr>
            <p:cNvSpPr>
              <a:spLocks noChangeShapeType="1"/>
            </p:cNvSpPr>
            <p:nvPr/>
          </p:nvSpPr>
          <p:spPr bwMode="auto">
            <a:xfrm>
              <a:off x="17171988" y="30263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5" name="Line 209">
              <a:extLst>
                <a:ext uri="{FF2B5EF4-FFF2-40B4-BE49-F238E27FC236}">
                  <a16:creationId xmlns:a16="http://schemas.microsoft.com/office/drawing/2014/main" id="{8D3E2E3C-106A-6E10-D5AD-A77DE4380186}"/>
                </a:ext>
              </a:extLst>
            </p:cNvPr>
            <p:cNvSpPr>
              <a:spLocks noChangeShapeType="1"/>
            </p:cNvSpPr>
            <p:nvPr/>
          </p:nvSpPr>
          <p:spPr bwMode="auto">
            <a:xfrm flipH="1">
              <a:off x="17133888" y="30644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6" name="Line 210">
              <a:extLst>
                <a:ext uri="{FF2B5EF4-FFF2-40B4-BE49-F238E27FC236}">
                  <a16:creationId xmlns:a16="http://schemas.microsoft.com/office/drawing/2014/main" id="{34B8A2F5-D389-94F6-9D8F-12B4C2CBC15B}"/>
                </a:ext>
              </a:extLst>
            </p:cNvPr>
            <p:cNvSpPr>
              <a:spLocks noChangeShapeType="1"/>
            </p:cNvSpPr>
            <p:nvPr/>
          </p:nvSpPr>
          <p:spPr bwMode="auto">
            <a:xfrm>
              <a:off x="16921163" y="299144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7" name="Line 211">
              <a:extLst>
                <a:ext uri="{FF2B5EF4-FFF2-40B4-BE49-F238E27FC236}">
                  <a16:creationId xmlns:a16="http://schemas.microsoft.com/office/drawing/2014/main" id="{2ACEFBC4-2AD0-B19D-1288-2EF98538BD3E}"/>
                </a:ext>
              </a:extLst>
            </p:cNvPr>
            <p:cNvSpPr>
              <a:spLocks noChangeShapeType="1"/>
            </p:cNvSpPr>
            <p:nvPr/>
          </p:nvSpPr>
          <p:spPr bwMode="auto">
            <a:xfrm flipH="1">
              <a:off x="16883063" y="302954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8" name="Line 212">
              <a:extLst>
                <a:ext uri="{FF2B5EF4-FFF2-40B4-BE49-F238E27FC236}">
                  <a16:creationId xmlns:a16="http://schemas.microsoft.com/office/drawing/2014/main" id="{2E8548A0-30A5-56EE-CAF8-8E4CF0AB1C7D}"/>
                </a:ext>
              </a:extLst>
            </p:cNvPr>
            <p:cNvSpPr>
              <a:spLocks noChangeShapeType="1"/>
            </p:cNvSpPr>
            <p:nvPr/>
          </p:nvSpPr>
          <p:spPr bwMode="auto">
            <a:xfrm>
              <a:off x="16902113" y="299144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9" name="Line 213">
              <a:extLst>
                <a:ext uri="{FF2B5EF4-FFF2-40B4-BE49-F238E27FC236}">
                  <a16:creationId xmlns:a16="http://schemas.microsoft.com/office/drawing/2014/main" id="{BEE46B6F-B9A0-DFB8-BAB7-F5BD1D08D7D4}"/>
                </a:ext>
              </a:extLst>
            </p:cNvPr>
            <p:cNvSpPr>
              <a:spLocks noChangeShapeType="1"/>
            </p:cNvSpPr>
            <p:nvPr/>
          </p:nvSpPr>
          <p:spPr bwMode="auto">
            <a:xfrm flipH="1">
              <a:off x="16864013" y="302954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0" name="Line 214">
              <a:extLst>
                <a:ext uri="{FF2B5EF4-FFF2-40B4-BE49-F238E27FC236}">
                  <a16:creationId xmlns:a16="http://schemas.microsoft.com/office/drawing/2014/main" id="{6F4C8308-FC7B-C1B1-6948-D522028C758B}"/>
                </a:ext>
              </a:extLst>
            </p:cNvPr>
            <p:cNvSpPr>
              <a:spLocks noChangeShapeType="1"/>
            </p:cNvSpPr>
            <p:nvPr/>
          </p:nvSpPr>
          <p:spPr bwMode="auto">
            <a:xfrm>
              <a:off x="16543338" y="28834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1" name="Line 215">
              <a:extLst>
                <a:ext uri="{FF2B5EF4-FFF2-40B4-BE49-F238E27FC236}">
                  <a16:creationId xmlns:a16="http://schemas.microsoft.com/office/drawing/2014/main" id="{2F93A4F7-BBE4-07A9-C0B5-19FD4D7CCD8E}"/>
                </a:ext>
              </a:extLst>
            </p:cNvPr>
            <p:cNvSpPr>
              <a:spLocks noChangeShapeType="1"/>
            </p:cNvSpPr>
            <p:nvPr/>
          </p:nvSpPr>
          <p:spPr bwMode="auto">
            <a:xfrm flipH="1">
              <a:off x="16505238" y="29215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2" name="Line 216">
              <a:extLst>
                <a:ext uri="{FF2B5EF4-FFF2-40B4-BE49-F238E27FC236}">
                  <a16:creationId xmlns:a16="http://schemas.microsoft.com/office/drawing/2014/main" id="{D3193ACB-5A23-6EA7-C482-DEF146CB0AB3}"/>
                </a:ext>
              </a:extLst>
            </p:cNvPr>
            <p:cNvSpPr>
              <a:spLocks noChangeShapeType="1"/>
            </p:cNvSpPr>
            <p:nvPr/>
          </p:nvSpPr>
          <p:spPr bwMode="auto">
            <a:xfrm>
              <a:off x="16533813" y="28676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3" name="Line 217">
              <a:extLst>
                <a:ext uri="{FF2B5EF4-FFF2-40B4-BE49-F238E27FC236}">
                  <a16:creationId xmlns:a16="http://schemas.microsoft.com/office/drawing/2014/main" id="{312B7E2E-6218-72FC-B7F1-0199A59877E9}"/>
                </a:ext>
              </a:extLst>
            </p:cNvPr>
            <p:cNvSpPr>
              <a:spLocks noChangeShapeType="1"/>
            </p:cNvSpPr>
            <p:nvPr/>
          </p:nvSpPr>
          <p:spPr bwMode="auto">
            <a:xfrm flipH="1">
              <a:off x="16495713" y="29057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4" name="Line 218">
              <a:extLst>
                <a:ext uri="{FF2B5EF4-FFF2-40B4-BE49-F238E27FC236}">
                  <a16:creationId xmlns:a16="http://schemas.microsoft.com/office/drawing/2014/main" id="{4249F96B-B845-0CA6-4AD8-C26826971A90}"/>
                </a:ext>
              </a:extLst>
            </p:cNvPr>
            <p:cNvSpPr>
              <a:spLocks noChangeShapeType="1"/>
            </p:cNvSpPr>
            <p:nvPr/>
          </p:nvSpPr>
          <p:spPr bwMode="auto">
            <a:xfrm>
              <a:off x="16406813" y="285174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5" name="Line 219">
              <a:extLst>
                <a:ext uri="{FF2B5EF4-FFF2-40B4-BE49-F238E27FC236}">
                  <a16:creationId xmlns:a16="http://schemas.microsoft.com/office/drawing/2014/main" id="{F77525B8-6FE0-94E4-28B5-0005A093E3B5}"/>
                </a:ext>
              </a:extLst>
            </p:cNvPr>
            <p:cNvSpPr>
              <a:spLocks noChangeShapeType="1"/>
            </p:cNvSpPr>
            <p:nvPr/>
          </p:nvSpPr>
          <p:spPr bwMode="auto">
            <a:xfrm flipH="1">
              <a:off x="16368713" y="288984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6" name="Line 220">
              <a:extLst>
                <a:ext uri="{FF2B5EF4-FFF2-40B4-BE49-F238E27FC236}">
                  <a16:creationId xmlns:a16="http://schemas.microsoft.com/office/drawing/2014/main" id="{1E6AE489-6DF9-68A5-7467-2A8C8B26A823}"/>
                </a:ext>
              </a:extLst>
            </p:cNvPr>
            <p:cNvSpPr>
              <a:spLocks noChangeShapeType="1"/>
            </p:cNvSpPr>
            <p:nvPr/>
          </p:nvSpPr>
          <p:spPr bwMode="auto">
            <a:xfrm>
              <a:off x="16381413" y="285174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7" name="Line 221">
              <a:extLst>
                <a:ext uri="{FF2B5EF4-FFF2-40B4-BE49-F238E27FC236}">
                  <a16:creationId xmlns:a16="http://schemas.microsoft.com/office/drawing/2014/main" id="{31CCC62B-91A2-CA35-F9C6-10E52834A7D1}"/>
                </a:ext>
              </a:extLst>
            </p:cNvPr>
            <p:cNvSpPr>
              <a:spLocks noChangeShapeType="1"/>
            </p:cNvSpPr>
            <p:nvPr/>
          </p:nvSpPr>
          <p:spPr bwMode="auto">
            <a:xfrm flipH="1">
              <a:off x="16343313" y="288984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8" name="Line 222">
              <a:extLst>
                <a:ext uri="{FF2B5EF4-FFF2-40B4-BE49-F238E27FC236}">
                  <a16:creationId xmlns:a16="http://schemas.microsoft.com/office/drawing/2014/main" id="{52B08214-332E-4063-323F-1DCA932E3651}"/>
                </a:ext>
              </a:extLst>
            </p:cNvPr>
            <p:cNvSpPr>
              <a:spLocks noChangeShapeType="1"/>
            </p:cNvSpPr>
            <p:nvPr/>
          </p:nvSpPr>
          <p:spPr bwMode="auto">
            <a:xfrm>
              <a:off x="16371888" y="285174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9" name="Line 223">
              <a:extLst>
                <a:ext uri="{FF2B5EF4-FFF2-40B4-BE49-F238E27FC236}">
                  <a16:creationId xmlns:a16="http://schemas.microsoft.com/office/drawing/2014/main" id="{F00C917A-81C2-DB7A-1F90-F24DCDF0011C}"/>
                </a:ext>
              </a:extLst>
            </p:cNvPr>
            <p:cNvSpPr>
              <a:spLocks noChangeShapeType="1"/>
            </p:cNvSpPr>
            <p:nvPr/>
          </p:nvSpPr>
          <p:spPr bwMode="auto">
            <a:xfrm flipH="1">
              <a:off x="16333788" y="288984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0" name="Line 224">
              <a:extLst>
                <a:ext uri="{FF2B5EF4-FFF2-40B4-BE49-F238E27FC236}">
                  <a16:creationId xmlns:a16="http://schemas.microsoft.com/office/drawing/2014/main" id="{2F72D95B-115E-58A1-CCAB-CB326FB49973}"/>
                </a:ext>
              </a:extLst>
            </p:cNvPr>
            <p:cNvSpPr>
              <a:spLocks noChangeShapeType="1"/>
            </p:cNvSpPr>
            <p:nvPr/>
          </p:nvSpPr>
          <p:spPr bwMode="auto">
            <a:xfrm>
              <a:off x="16289338" y="285174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1" name="Line 225">
              <a:extLst>
                <a:ext uri="{FF2B5EF4-FFF2-40B4-BE49-F238E27FC236}">
                  <a16:creationId xmlns:a16="http://schemas.microsoft.com/office/drawing/2014/main" id="{D2E5028B-DFC3-1307-6497-2D8C68DD85A0}"/>
                </a:ext>
              </a:extLst>
            </p:cNvPr>
            <p:cNvSpPr>
              <a:spLocks noChangeShapeType="1"/>
            </p:cNvSpPr>
            <p:nvPr/>
          </p:nvSpPr>
          <p:spPr bwMode="auto">
            <a:xfrm flipH="1">
              <a:off x="16251238" y="288984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2" name="Line 226">
              <a:extLst>
                <a:ext uri="{FF2B5EF4-FFF2-40B4-BE49-F238E27FC236}">
                  <a16:creationId xmlns:a16="http://schemas.microsoft.com/office/drawing/2014/main" id="{BD2C50B3-0DB0-1E19-86D1-387DD3989756}"/>
                </a:ext>
              </a:extLst>
            </p:cNvPr>
            <p:cNvSpPr>
              <a:spLocks noChangeShapeType="1"/>
            </p:cNvSpPr>
            <p:nvPr/>
          </p:nvSpPr>
          <p:spPr bwMode="auto">
            <a:xfrm>
              <a:off x="16206788" y="285174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3" name="Line 227">
              <a:extLst>
                <a:ext uri="{FF2B5EF4-FFF2-40B4-BE49-F238E27FC236}">
                  <a16:creationId xmlns:a16="http://schemas.microsoft.com/office/drawing/2014/main" id="{3058D51A-642D-5620-F149-64A1A801E011}"/>
                </a:ext>
              </a:extLst>
            </p:cNvPr>
            <p:cNvSpPr>
              <a:spLocks noChangeShapeType="1"/>
            </p:cNvSpPr>
            <p:nvPr/>
          </p:nvSpPr>
          <p:spPr bwMode="auto">
            <a:xfrm flipH="1">
              <a:off x="16168688" y="288984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4" name="Line 228">
              <a:extLst>
                <a:ext uri="{FF2B5EF4-FFF2-40B4-BE49-F238E27FC236}">
                  <a16:creationId xmlns:a16="http://schemas.microsoft.com/office/drawing/2014/main" id="{BF7EC94A-07F2-A57F-EC43-9A30A22C0AAB}"/>
                </a:ext>
              </a:extLst>
            </p:cNvPr>
            <p:cNvSpPr>
              <a:spLocks noChangeShapeType="1"/>
            </p:cNvSpPr>
            <p:nvPr/>
          </p:nvSpPr>
          <p:spPr bwMode="auto">
            <a:xfrm>
              <a:off x="16159163" y="28358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5" name="Line 229">
              <a:extLst>
                <a:ext uri="{FF2B5EF4-FFF2-40B4-BE49-F238E27FC236}">
                  <a16:creationId xmlns:a16="http://schemas.microsoft.com/office/drawing/2014/main" id="{6455BFAC-AF9A-374F-898B-E3753E65274A}"/>
                </a:ext>
              </a:extLst>
            </p:cNvPr>
            <p:cNvSpPr>
              <a:spLocks noChangeShapeType="1"/>
            </p:cNvSpPr>
            <p:nvPr/>
          </p:nvSpPr>
          <p:spPr bwMode="auto">
            <a:xfrm flipH="1">
              <a:off x="16121063" y="28739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6" name="Line 230">
              <a:extLst>
                <a:ext uri="{FF2B5EF4-FFF2-40B4-BE49-F238E27FC236}">
                  <a16:creationId xmlns:a16="http://schemas.microsoft.com/office/drawing/2014/main" id="{19DA4681-F925-2391-3D00-04CAA98FFF2E}"/>
                </a:ext>
              </a:extLst>
            </p:cNvPr>
            <p:cNvSpPr>
              <a:spLocks noChangeShapeType="1"/>
            </p:cNvSpPr>
            <p:nvPr/>
          </p:nvSpPr>
          <p:spPr bwMode="auto">
            <a:xfrm>
              <a:off x="15975013" y="2823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7" name="Line 231">
              <a:extLst>
                <a:ext uri="{FF2B5EF4-FFF2-40B4-BE49-F238E27FC236}">
                  <a16:creationId xmlns:a16="http://schemas.microsoft.com/office/drawing/2014/main" id="{6B38934C-CE0F-7969-7F35-B8203A417834}"/>
                </a:ext>
              </a:extLst>
            </p:cNvPr>
            <p:cNvSpPr>
              <a:spLocks noChangeShapeType="1"/>
            </p:cNvSpPr>
            <p:nvPr/>
          </p:nvSpPr>
          <p:spPr bwMode="auto">
            <a:xfrm flipH="1">
              <a:off x="15936913" y="2861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8" name="Line 232">
              <a:extLst>
                <a:ext uri="{FF2B5EF4-FFF2-40B4-BE49-F238E27FC236}">
                  <a16:creationId xmlns:a16="http://schemas.microsoft.com/office/drawing/2014/main" id="{2FE5F700-B2FA-F416-4EB9-F9A20B61C049}"/>
                </a:ext>
              </a:extLst>
            </p:cNvPr>
            <p:cNvSpPr>
              <a:spLocks noChangeShapeType="1"/>
            </p:cNvSpPr>
            <p:nvPr/>
          </p:nvSpPr>
          <p:spPr bwMode="auto">
            <a:xfrm>
              <a:off x="15984538" y="28231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9" name="Line 233">
              <a:extLst>
                <a:ext uri="{FF2B5EF4-FFF2-40B4-BE49-F238E27FC236}">
                  <a16:creationId xmlns:a16="http://schemas.microsoft.com/office/drawing/2014/main" id="{657DB628-9B75-8495-4A57-491706F37C0D}"/>
                </a:ext>
              </a:extLst>
            </p:cNvPr>
            <p:cNvSpPr>
              <a:spLocks noChangeShapeType="1"/>
            </p:cNvSpPr>
            <p:nvPr/>
          </p:nvSpPr>
          <p:spPr bwMode="auto">
            <a:xfrm flipH="1">
              <a:off x="15946438" y="28612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0" name="Line 234">
              <a:extLst>
                <a:ext uri="{FF2B5EF4-FFF2-40B4-BE49-F238E27FC236}">
                  <a16:creationId xmlns:a16="http://schemas.microsoft.com/office/drawing/2014/main" id="{9B1A41F3-A35C-9B42-E3A7-891E9AAD088F}"/>
                </a:ext>
              </a:extLst>
            </p:cNvPr>
            <p:cNvSpPr>
              <a:spLocks noChangeShapeType="1"/>
            </p:cNvSpPr>
            <p:nvPr/>
          </p:nvSpPr>
          <p:spPr bwMode="auto">
            <a:xfrm>
              <a:off x="15854363" y="28104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1" name="Line 235">
              <a:extLst>
                <a:ext uri="{FF2B5EF4-FFF2-40B4-BE49-F238E27FC236}">
                  <a16:creationId xmlns:a16="http://schemas.microsoft.com/office/drawing/2014/main" id="{C0C3F5B1-0F18-71BD-1506-CBF8540E5AAA}"/>
                </a:ext>
              </a:extLst>
            </p:cNvPr>
            <p:cNvSpPr>
              <a:spLocks noChangeShapeType="1"/>
            </p:cNvSpPr>
            <p:nvPr/>
          </p:nvSpPr>
          <p:spPr bwMode="auto">
            <a:xfrm flipH="1">
              <a:off x="15816263" y="28485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2" name="Line 236">
              <a:extLst>
                <a:ext uri="{FF2B5EF4-FFF2-40B4-BE49-F238E27FC236}">
                  <a16:creationId xmlns:a16="http://schemas.microsoft.com/office/drawing/2014/main" id="{9E4A2BDA-70FF-2782-A1DE-18F0BBBF8437}"/>
                </a:ext>
              </a:extLst>
            </p:cNvPr>
            <p:cNvSpPr>
              <a:spLocks noChangeShapeType="1"/>
            </p:cNvSpPr>
            <p:nvPr/>
          </p:nvSpPr>
          <p:spPr bwMode="auto">
            <a:xfrm>
              <a:off x="15828963" y="28104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3" name="Line 237">
              <a:extLst>
                <a:ext uri="{FF2B5EF4-FFF2-40B4-BE49-F238E27FC236}">
                  <a16:creationId xmlns:a16="http://schemas.microsoft.com/office/drawing/2014/main" id="{E4A756E7-B8E4-030A-BBE2-B48F30DB991D}"/>
                </a:ext>
              </a:extLst>
            </p:cNvPr>
            <p:cNvSpPr>
              <a:spLocks noChangeShapeType="1"/>
            </p:cNvSpPr>
            <p:nvPr/>
          </p:nvSpPr>
          <p:spPr bwMode="auto">
            <a:xfrm flipH="1">
              <a:off x="15790863" y="28485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4" name="Line 238">
              <a:extLst>
                <a:ext uri="{FF2B5EF4-FFF2-40B4-BE49-F238E27FC236}">
                  <a16:creationId xmlns:a16="http://schemas.microsoft.com/office/drawing/2014/main" id="{76F00005-7108-5213-E76F-A57F29D01671}"/>
                </a:ext>
              </a:extLst>
            </p:cNvPr>
            <p:cNvSpPr>
              <a:spLocks noChangeShapeType="1"/>
            </p:cNvSpPr>
            <p:nvPr/>
          </p:nvSpPr>
          <p:spPr bwMode="auto">
            <a:xfrm>
              <a:off x="15790863" y="27850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5" name="Line 239">
              <a:extLst>
                <a:ext uri="{FF2B5EF4-FFF2-40B4-BE49-F238E27FC236}">
                  <a16:creationId xmlns:a16="http://schemas.microsoft.com/office/drawing/2014/main" id="{11018D17-C398-03FF-E409-6D3948EA2B02}"/>
                </a:ext>
              </a:extLst>
            </p:cNvPr>
            <p:cNvSpPr>
              <a:spLocks noChangeShapeType="1"/>
            </p:cNvSpPr>
            <p:nvPr/>
          </p:nvSpPr>
          <p:spPr bwMode="auto">
            <a:xfrm flipH="1">
              <a:off x="15752763" y="28231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6" name="Line 240">
              <a:extLst>
                <a:ext uri="{FF2B5EF4-FFF2-40B4-BE49-F238E27FC236}">
                  <a16:creationId xmlns:a16="http://schemas.microsoft.com/office/drawing/2014/main" id="{5A3E1498-7BEC-AAC3-28F9-0152F70CC4AB}"/>
                </a:ext>
              </a:extLst>
            </p:cNvPr>
            <p:cNvSpPr>
              <a:spLocks noChangeShapeType="1"/>
            </p:cNvSpPr>
            <p:nvPr/>
          </p:nvSpPr>
          <p:spPr bwMode="auto">
            <a:xfrm>
              <a:off x="15635288" y="27406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7" name="Line 241">
              <a:extLst>
                <a:ext uri="{FF2B5EF4-FFF2-40B4-BE49-F238E27FC236}">
                  <a16:creationId xmlns:a16="http://schemas.microsoft.com/office/drawing/2014/main" id="{647280BE-05A9-B62D-8D99-0CB2B8A9226F}"/>
                </a:ext>
              </a:extLst>
            </p:cNvPr>
            <p:cNvSpPr>
              <a:spLocks noChangeShapeType="1"/>
            </p:cNvSpPr>
            <p:nvPr/>
          </p:nvSpPr>
          <p:spPr bwMode="auto">
            <a:xfrm flipH="1">
              <a:off x="15597188" y="27787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8" name="Line 242">
              <a:extLst>
                <a:ext uri="{FF2B5EF4-FFF2-40B4-BE49-F238E27FC236}">
                  <a16:creationId xmlns:a16="http://schemas.microsoft.com/office/drawing/2014/main" id="{2666AF37-71F7-72EE-55A5-D1C5EE17BB61}"/>
                </a:ext>
              </a:extLst>
            </p:cNvPr>
            <p:cNvSpPr>
              <a:spLocks noChangeShapeType="1"/>
            </p:cNvSpPr>
            <p:nvPr/>
          </p:nvSpPr>
          <p:spPr bwMode="auto">
            <a:xfrm>
              <a:off x="15613063" y="27406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9" name="Line 243">
              <a:extLst>
                <a:ext uri="{FF2B5EF4-FFF2-40B4-BE49-F238E27FC236}">
                  <a16:creationId xmlns:a16="http://schemas.microsoft.com/office/drawing/2014/main" id="{8FD1DF49-D8F8-CDAA-CD32-C848B458E8A4}"/>
                </a:ext>
              </a:extLst>
            </p:cNvPr>
            <p:cNvSpPr>
              <a:spLocks noChangeShapeType="1"/>
            </p:cNvSpPr>
            <p:nvPr/>
          </p:nvSpPr>
          <p:spPr bwMode="auto">
            <a:xfrm flipH="1">
              <a:off x="15574963" y="27787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0" name="Line 244">
              <a:extLst>
                <a:ext uri="{FF2B5EF4-FFF2-40B4-BE49-F238E27FC236}">
                  <a16:creationId xmlns:a16="http://schemas.microsoft.com/office/drawing/2014/main" id="{77624049-3331-C93D-6D7F-227BCE43A248}"/>
                </a:ext>
              </a:extLst>
            </p:cNvPr>
            <p:cNvSpPr>
              <a:spLocks noChangeShapeType="1"/>
            </p:cNvSpPr>
            <p:nvPr/>
          </p:nvSpPr>
          <p:spPr bwMode="auto">
            <a:xfrm>
              <a:off x="15597188" y="27406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1" name="Line 245">
              <a:extLst>
                <a:ext uri="{FF2B5EF4-FFF2-40B4-BE49-F238E27FC236}">
                  <a16:creationId xmlns:a16="http://schemas.microsoft.com/office/drawing/2014/main" id="{9B8055B3-05E5-5986-0393-7901B96D52DE}"/>
                </a:ext>
              </a:extLst>
            </p:cNvPr>
            <p:cNvSpPr>
              <a:spLocks noChangeShapeType="1"/>
            </p:cNvSpPr>
            <p:nvPr/>
          </p:nvSpPr>
          <p:spPr bwMode="auto">
            <a:xfrm flipH="1">
              <a:off x="15559088" y="27787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2" name="Line 246">
              <a:extLst>
                <a:ext uri="{FF2B5EF4-FFF2-40B4-BE49-F238E27FC236}">
                  <a16:creationId xmlns:a16="http://schemas.microsoft.com/office/drawing/2014/main" id="{53A68C7F-9F9C-F372-10F3-6B7296B0DFE7}"/>
                </a:ext>
              </a:extLst>
            </p:cNvPr>
            <p:cNvSpPr>
              <a:spLocks noChangeShapeType="1"/>
            </p:cNvSpPr>
            <p:nvPr/>
          </p:nvSpPr>
          <p:spPr bwMode="auto">
            <a:xfrm>
              <a:off x="15209838" y="2715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3" name="Line 247">
              <a:extLst>
                <a:ext uri="{FF2B5EF4-FFF2-40B4-BE49-F238E27FC236}">
                  <a16:creationId xmlns:a16="http://schemas.microsoft.com/office/drawing/2014/main" id="{60A471BC-54B7-45BE-5C29-F94F0C3897FB}"/>
                </a:ext>
              </a:extLst>
            </p:cNvPr>
            <p:cNvSpPr>
              <a:spLocks noChangeShapeType="1"/>
            </p:cNvSpPr>
            <p:nvPr/>
          </p:nvSpPr>
          <p:spPr bwMode="auto">
            <a:xfrm flipH="1">
              <a:off x="15171738" y="2753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4" name="Line 248">
              <a:extLst>
                <a:ext uri="{FF2B5EF4-FFF2-40B4-BE49-F238E27FC236}">
                  <a16:creationId xmlns:a16="http://schemas.microsoft.com/office/drawing/2014/main" id="{4188B34F-D519-6039-19B1-3313034ADB3E}"/>
                </a:ext>
              </a:extLst>
            </p:cNvPr>
            <p:cNvSpPr>
              <a:spLocks noChangeShapeType="1"/>
            </p:cNvSpPr>
            <p:nvPr/>
          </p:nvSpPr>
          <p:spPr bwMode="auto">
            <a:xfrm>
              <a:off x="14670088" y="26072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5" name="Line 249">
              <a:extLst>
                <a:ext uri="{FF2B5EF4-FFF2-40B4-BE49-F238E27FC236}">
                  <a16:creationId xmlns:a16="http://schemas.microsoft.com/office/drawing/2014/main" id="{87402F0B-2267-6661-40B6-E76AA25E9B93}"/>
                </a:ext>
              </a:extLst>
            </p:cNvPr>
            <p:cNvSpPr>
              <a:spLocks noChangeShapeType="1"/>
            </p:cNvSpPr>
            <p:nvPr/>
          </p:nvSpPr>
          <p:spPr bwMode="auto">
            <a:xfrm flipH="1">
              <a:off x="14631988" y="26453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6" name="Line 250">
              <a:extLst>
                <a:ext uri="{FF2B5EF4-FFF2-40B4-BE49-F238E27FC236}">
                  <a16:creationId xmlns:a16="http://schemas.microsoft.com/office/drawing/2014/main" id="{71917DF4-0DFA-9F83-9869-A389C0CEB713}"/>
                </a:ext>
              </a:extLst>
            </p:cNvPr>
            <p:cNvSpPr>
              <a:spLocks noChangeShapeType="1"/>
            </p:cNvSpPr>
            <p:nvPr/>
          </p:nvSpPr>
          <p:spPr bwMode="auto">
            <a:xfrm>
              <a:off x="14657388" y="260726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7" name="Line 251">
              <a:extLst>
                <a:ext uri="{FF2B5EF4-FFF2-40B4-BE49-F238E27FC236}">
                  <a16:creationId xmlns:a16="http://schemas.microsoft.com/office/drawing/2014/main" id="{987AFF39-5E82-FEA8-7524-BBD05E72D7A0}"/>
                </a:ext>
              </a:extLst>
            </p:cNvPr>
            <p:cNvSpPr>
              <a:spLocks noChangeShapeType="1"/>
            </p:cNvSpPr>
            <p:nvPr/>
          </p:nvSpPr>
          <p:spPr bwMode="auto">
            <a:xfrm flipH="1">
              <a:off x="14619288" y="264536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8" name="Line 252">
              <a:extLst>
                <a:ext uri="{FF2B5EF4-FFF2-40B4-BE49-F238E27FC236}">
                  <a16:creationId xmlns:a16="http://schemas.microsoft.com/office/drawing/2014/main" id="{D7EE7BC2-D491-FBA6-A321-0BF0090D7DBE}"/>
                </a:ext>
              </a:extLst>
            </p:cNvPr>
            <p:cNvSpPr>
              <a:spLocks noChangeShapeType="1"/>
            </p:cNvSpPr>
            <p:nvPr/>
          </p:nvSpPr>
          <p:spPr bwMode="auto">
            <a:xfrm>
              <a:off x="14524038" y="25913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9" name="Line 253">
              <a:extLst>
                <a:ext uri="{FF2B5EF4-FFF2-40B4-BE49-F238E27FC236}">
                  <a16:creationId xmlns:a16="http://schemas.microsoft.com/office/drawing/2014/main" id="{883F2A14-EED9-46CF-2E70-ED1B43BB5E8C}"/>
                </a:ext>
              </a:extLst>
            </p:cNvPr>
            <p:cNvSpPr>
              <a:spLocks noChangeShapeType="1"/>
            </p:cNvSpPr>
            <p:nvPr/>
          </p:nvSpPr>
          <p:spPr bwMode="auto">
            <a:xfrm flipH="1">
              <a:off x="14485938" y="26294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0" name="Line 254">
              <a:extLst>
                <a:ext uri="{FF2B5EF4-FFF2-40B4-BE49-F238E27FC236}">
                  <a16:creationId xmlns:a16="http://schemas.microsoft.com/office/drawing/2014/main" id="{688524B0-7088-5264-8258-161F9CDBC78B}"/>
                </a:ext>
              </a:extLst>
            </p:cNvPr>
            <p:cNvSpPr>
              <a:spLocks noChangeShapeType="1"/>
            </p:cNvSpPr>
            <p:nvPr/>
          </p:nvSpPr>
          <p:spPr bwMode="auto">
            <a:xfrm>
              <a:off x="14460538" y="25659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1" name="Line 255">
              <a:extLst>
                <a:ext uri="{FF2B5EF4-FFF2-40B4-BE49-F238E27FC236}">
                  <a16:creationId xmlns:a16="http://schemas.microsoft.com/office/drawing/2014/main" id="{43FF00CD-6233-71AE-00F2-029302F0F3D2}"/>
                </a:ext>
              </a:extLst>
            </p:cNvPr>
            <p:cNvSpPr>
              <a:spLocks noChangeShapeType="1"/>
            </p:cNvSpPr>
            <p:nvPr/>
          </p:nvSpPr>
          <p:spPr bwMode="auto">
            <a:xfrm flipH="1">
              <a:off x="14422438" y="26040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2" name="Line 256">
              <a:extLst>
                <a:ext uri="{FF2B5EF4-FFF2-40B4-BE49-F238E27FC236}">
                  <a16:creationId xmlns:a16="http://schemas.microsoft.com/office/drawing/2014/main" id="{A322313C-3A0B-8CBC-9FB4-ADED7A5A83E1}"/>
                </a:ext>
              </a:extLst>
            </p:cNvPr>
            <p:cNvSpPr>
              <a:spLocks noChangeShapeType="1"/>
            </p:cNvSpPr>
            <p:nvPr/>
          </p:nvSpPr>
          <p:spPr bwMode="auto">
            <a:xfrm>
              <a:off x="14441488" y="25659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3" name="Line 257">
              <a:extLst>
                <a:ext uri="{FF2B5EF4-FFF2-40B4-BE49-F238E27FC236}">
                  <a16:creationId xmlns:a16="http://schemas.microsoft.com/office/drawing/2014/main" id="{64CACA4F-6AFD-B5AB-4A72-DFA75C7A7BD4}"/>
                </a:ext>
              </a:extLst>
            </p:cNvPr>
            <p:cNvSpPr>
              <a:spLocks noChangeShapeType="1"/>
            </p:cNvSpPr>
            <p:nvPr/>
          </p:nvSpPr>
          <p:spPr bwMode="auto">
            <a:xfrm flipH="1">
              <a:off x="14403388" y="26040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4" name="Line 258">
              <a:extLst>
                <a:ext uri="{FF2B5EF4-FFF2-40B4-BE49-F238E27FC236}">
                  <a16:creationId xmlns:a16="http://schemas.microsoft.com/office/drawing/2014/main" id="{EC5EFBD2-CA5C-DB86-0EF2-EDB19F3EF160}"/>
                </a:ext>
              </a:extLst>
            </p:cNvPr>
            <p:cNvSpPr>
              <a:spLocks noChangeShapeType="1"/>
            </p:cNvSpPr>
            <p:nvPr/>
          </p:nvSpPr>
          <p:spPr bwMode="auto">
            <a:xfrm>
              <a:off x="14209713" y="2426293"/>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5" name="Line 259">
              <a:extLst>
                <a:ext uri="{FF2B5EF4-FFF2-40B4-BE49-F238E27FC236}">
                  <a16:creationId xmlns:a16="http://schemas.microsoft.com/office/drawing/2014/main" id="{A767716D-2F7D-15F3-BEB8-FB158FB2CC55}"/>
                </a:ext>
              </a:extLst>
            </p:cNvPr>
            <p:cNvSpPr>
              <a:spLocks noChangeShapeType="1"/>
            </p:cNvSpPr>
            <p:nvPr/>
          </p:nvSpPr>
          <p:spPr bwMode="auto">
            <a:xfrm flipH="1">
              <a:off x="14171613" y="2464393"/>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6" name="Line 260">
              <a:extLst>
                <a:ext uri="{FF2B5EF4-FFF2-40B4-BE49-F238E27FC236}">
                  <a16:creationId xmlns:a16="http://schemas.microsoft.com/office/drawing/2014/main" id="{01421020-D98B-06FF-9D21-D1727AED1E02}"/>
                </a:ext>
              </a:extLst>
            </p:cNvPr>
            <p:cNvSpPr>
              <a:spLocks noChangeShapeType="1"/>
            </p:cNvSpPr>
            <p:nvPr/>
          </p:nvSpPr>
          <p:spPr bwMode="auto">
            <a:xfrm>
              <a:off x="14136688" y="2334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7" name="Line 261">
              <a:extLst>
                <a:ext uri="{FF2B5EF4-FFF2-40B4-BE49-F238E27FC236}">
                  <a16:creationId xmlns:a16="http://schemas.microsoft.com/office/drawing/2014/main" id="{95FAA123-8AEF-CF24-FE85-4D24C3ADBCED}"/>
                </a:ext>
              </a:extLst>
            </p:cNvPr>
            <p:cNvSpPr>
              <a:spLocks noChangeShapeType="1"/>
            </p:cNvSpPr>
            <p:nvPr/>
          </p:nvSpPr>
          <p:spPr bwMode="auto">
            <a:xfrm flipH="1">
              <a:off x="14098588" y="2372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8" name="Line 262">
              <a:extLst>
                <a:ext uri="{FF2B5EF4-FFF2-40B4-BE49-F238E27FC236}">
                  <a16:creationId xmlns:a16="http://schemas.microsoft.com/office/drawing/2014/main" id="{68AA9AC0-A49B-5B2D-3B86-2D43AA014E13}"/>
                </a:ext>
              </a:extLst>
            </p:cNvPr>
            <p:cNvSpPr>
              <a:spLocks noChangeShapeType="1"/>
            </p:cNvSpPr>
            <p:nvPr/>
          </p:nvSpPr>
          <p:spPr bwMode="auto">
            <a:xfrm>
              <a:off x="13654088" y="22072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9" name="Line 263">
              <a:extLst>
                <a:ext uri="{FF2B5EF4-FFF2-40B4-BE49-F238E27FC236}">
                  <a16:creationId xmlns:a16="http://schemas.microsoft.com/office/drawing/2014/main" id="{AD6AD0E9-1EBE-EED7-D718-1FA59BC8BFD1}"/>
                </a:ext>
              </a:extLst>
            </p:cNvPr>
            <p:cNvSpPr>
              <a:spLocks noChangeShapeType="1"/>
            </p:cNvSpPr>
            <p:nvPr/>
          </p:nvSpPr>
          <p:spPr bwMode="auto">
            <a:xfrm flipH="1">
              <a:off x="13615988" y="22453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0" name="Line 264">
              <a:extLst>
                <a:ext uri="{FF2B5EF4-FFF2-40B4-BE49-F238E27FC236}">
                  <a16:creationId xmlns:a16="http://schemas.microsoft.com/office/drawing/2014/main" id="{528CC1EC-1821-3AA2-D566-DEE3FBFF0E9E}"/>
                </a:ext>
              </a:extLst>
            </p:cNvPr>
            <p:cNvSpPr>
              <a:spLocks noChangeShapeType="1"/>
            </p:cNvSpPr>
            <p:nvPr/>
          </p:nvSpPr>
          <p:spPr bwMode="auto">
            <a:xfrm>
              <a:off x="13606463" y="21945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1" name="Line 265">
              <a:extLst>
                <a:ext uri="{FF2B5EF4-FFF2-40B4-BE49-F238E27FC236}">
                  <a16:creationId xmlns:a16="http://schemas.microsoft.com/office/drawing/2014/main" id="{762CC8B3-4C41-571A-D3E0-6890FB3A825C}"/>
                </a:ext>
              </a:extLst>
            </p:cNvPr>
            <p:cNvSpPr>
              <a:spLocks noChangeShapeType="1"/>
            </p:cNvSpPr>
            <p:nvPr/>
          </p:nvSpPr>
          <p:spPr bwMode="auto">
            <a:xfrm flipH="1">
              <a:off x="13568363" y="22326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2" name="Line 266">
              <a:extLst>
                <a:ext uri="{FF2B5EF4-FFF2-40B4-BE49-F238E27FC236}">
                  <a16:creationId xmlns:a16="http://schemas.microsoft.com/office/drawing/2014/main" id="{AFEBDF97-3CAB-A8B7-A776-26D4AD66683D}"/>
                </a:ext>
              </a:extLst>
            </p:cNvPr>
            <p:cNvSpPr>
              <a:spLocks noChangeShapeType="1"/>
            </p:cNvSpPr>
            <p:nvPr/>
          </p:nvSpPr>
          <p:spPr bwMode="auto">
            <a:xfrm>
              <a:off x="13457238" y="21945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3" name="Line 267">
              <a:extLst>
                <a:ext uri="{FF2B5EF4-FFF2-40B4-BE49-F238E27FC236}">
                  <a16:creationId xmlns:a16="http://schemas.microsoft.com/office/drawing/2014/main" id="{CEF217A0-F666-E519-7BEB-1BBD1ECA15DC}"/>
                </a:ext>
              </a:extLst>
            </p:cNvPr>
            <p:cNvSpPr>
              <a:spLocks noChangeShapeType="1"/>
            </p:cNvSpPr>
            <p:nvPr/>
          </p:nvSpPr>
          <p:spPr bwMode="auto">
            <a:xfrm flipH="1">
              <a:off x="13419138" y="22326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4" name="Line 268">
              <a:extLst>
                <a:ext uri="{FF2B5EF4-FFF2-40B4-BE49-F238E27FC236}">
                  <a16:creationId xmlns:a16="http://schemas.microsoft.com/office/drawing/2014/main" id="{B86693C4-BCC1-8DFF-557F-2954A822CCB8}"/>
                </a:ext>
              </a:extLst>
            </p:cNvPr>
            <p:cNvSpPr>
              <a:spLocks noChangeShapeType="1"/>
            </p:cNvSpPr>
            <p:nvPr/>
          </p:nvSpPr>
          <p:spPr bwMode="auto">
            <a:xfrm>
              <a:off x="13415963" y="2194518"/>
              <a:ext cx="0" cy="7620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5" name="Line 269">
              <a:extLst>
                <a:ext uri="{FF2B5EF4-FFF2-40B4-BE49-F238E27FC236}">
                  <a16:creationId xmlns:a16="http://schemas.microsoft.com/office/drawing/2014/main" id="{56CF7F93-EA97-038D-97CB-BADE12A90CBB}"/>
                </a:ext>
              </a:extLst>
            </p:cNvPr>
            <p:cNvSpPr>
              <a:spLocks noChangeShapeType="1"/>
            </p:cNvSpPr>
            <p:nvPr/>
          </p:nvSpPr>
          <p:spPr bwMode="auto">
            <a:xfrm flipH="1">
              <a:off x="13377863" y="2232618"/>
              <a:ext cx="76200" cy="0"/>
            </a:xfrm>
            <a:prstGeom prst="line">
              <a:avLst/>
            </a:prstGeom>
            <a:noFill/>
            <a:ln w="12700">
              <a:solidFill>
                <a:srgbClr val="EB17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6" name="Freeform 270">
              <a:extLst>
                <a:ext uri="{FF2B5EF4-FFF2-40B4-BE49-F238E27FC236}">
                  <a16:creationId xmlns:a16="http://schemas.microsoft.com/office/drawing/2014/main" id="{B806674A-4CA3-27BC-441D-F53887943E3C}"/>
                </a:ext>
              </a:extLst>
            </p:cNvPr>
            <p:cNvSpPr>
              <a:spLocks/>
            </p:cNvSpPr>
            <p:nvPr/>
          </p:nvSpPr>
          <p:spPr bwMode="auto">
            <a:xfrm>
              <a:off x="13415963" y="2232618"/>
              <a:ext cx="4756150" cy="984250"/>
            </a:xfrm>
            <a:custGeom>
              <a:avLst/>
              <a:gdLst>
                <a:gd name="T0" fmla="*/ 2782 w 2996"/>
                <a:gd name="T1" fmla="*/ 620 h 620"/>
                <a:gd name="T2" fmla="*/ 2682 w 2996"/>
                <a:gd name="T3" fmla="*/ 586 h 620"/>
                <a:gd name="T4" fmla="*/ 2596 w 2996"/>
                <a:gd name="T5" fmla="*/ 568 h 620"/>
                <a:gd name="T6" fmla="*/ 2476 w 2996"/>
                <a:gd name="T7" fmla="*/ 556 h 620"/>
                <a:gd name="T8" fmla="*/ 2458 w 2996"/>
                <a:gd name="T9" fmla="*/ 548 h 620"/>
                <a:gd name="T10" fmla="*/ 2382 w 2996"/>
                <a:gd name="T11" fmla="*/ 534 h 620"/>
                <a:gd name="T12" fmla="*/ 2364 w 2996"/>
                <a:gd name="T13" fmla="*/ 524 h 620"/>
                <a:gd name="T14" fmla="*/ 2304 w 2996"/>
                <a:gd name="T15" fmla="*/ 516 h 620"/>
                <a:gd name="T16" fmla="*/ 2212 w 2996"/>
                <a:gd name="T17" fmla="*/ 508 h 620"/>
                <a:gd name="T18" fmla="*/ 2176 w 2996"/>
                <a:gd name="T19" fmla="*/ 502 h 620"/>
                <a:gd name="T20" fmla="*/ 2068 w 2996"/>
                <a:gd name="T21" fmla="*/ 494 h 620"/>
                <a:gd name="T22" fmla="*/ 2016 w 2996"/>
                <a:gd name="T23" fmla="*/ 486 h 620"/>
                <a:gd name="T24" fmla="*/ 1994 w 2996"/>
                <a:gd name="T25" fmla="*/ 454 h 620"/>
                <a:gd name="T26" fmla="*/ 1970 w 2996"/>
                <a:gd name="T27" fmla="*/ 434 h 620"/>
                <a:gd name="T28" fmla="*/ 1964 w 2996"/>
                <a:gd name="T29" fmla="*/ 424 h 620"/>
                <a:gd name="T30" fmla="*/ 1746 w 2996"/>
                <a:gd name="T31" fmla="*/ 414 h 620"/>
                <a:gd name="T32" fmla="*/ 1694 w 2996"/>
                <a:gd name="T33" fmla="*/ 404 h 620"/>
                <a:gd name="T34" fmla="*/ 1560 w 2996"/>
                <a:gd name="T35" fmla="*/ 396 h 620"/>
                <a:gd name="T36" fmla="*/ 1508 w 2996"/>
                <a:gd name="T37" fmla="*/ 388 h 620"/>
                <a:gd name="T38" fmla="*/ 1488 w 2996"/>
                <a:gd name="T39" fmla="*/ 372 h 620"/>
                <a:gd name="T40" fmla="*/ 1452 w 2996"/>
                <a:gd name="T41" fmla="*/ 362 h 620"/>
                <a:gd name="T42" fmla="*/ 1416 w 2996"/>
                <a:gd name="T43" fmla="*/ 354 h 620"/>
                <a:gd name="T44" fmla="*/ 1296 w 2996"/>
                <a:gd name="T45" fmla="*/ 344 h 620"/>
                <a:gd name="T46" fmla="*/ 1264 w 2996"/>
                <a:gd name="T47" fmla="*/ 338 h 620"/>
                <a:gd name="T48" fmla="*/ 1038 w 2996"/>
                <a:gd name="T49" fmla="*/ 328 h 620"/>
                <a:gd name="T50" fmla="*/ 990 w 2996"/>
                <a:gd name="T51" fmla="*/ 304 h 620"/>
                <a:gd name="T52" fmla="*/ 984 w 2996"/>
                <a:gd name="T53" fmla="*/ 292 h 620"/>
                <a:gd name="T54" fmla="*/ 896 w 2996"/>
                <a:gd name="T55" fmla="*/ 284 h 620"/>
                <a:gd name="T56" fmla="*/ 810 w 2996"/>
                <a:gd name="T57" fmla="*/ 278 h 620"/>
                <a:gd name="T58" fmla="*/ 800 w 2996"/>
                <a:gd name="T59" fmla="*/ 268 h 620"/>
                <a:gd name="T60" fmla="*/ 712 w 2996"/>
                <a:gd name="T61" fmla="*/ 260 h 620"/>
                <a:gd name="T62" fmla="*/ 698 w 2996"/>
                <a:gd name="T63" fmla="*/ 250 h 620"/>
                <a:gd name="T64" fmla="*/ 588 w 2996"/>
                <a:gd name="T65" fmla="*/ 234 h 620"/>
                <a:gd name="T66" fmla="*/ 576 w 2996"/>
                <a:gd name="T67" fmla="*/ 218 h 620"/>
                <a:gd name="T68" fmla="*/ 554 w 2996"/>
                <a:gd name="T69" fmla="*/ 194 h 620"/>
                <a:gd name="T70" fmla="*/ 532 w 2996"/>
                <a:gd name="T71" fmla="*/ 184 h 620"/>
                <a:gd name="T72" fmla="*/ 512 w 2996"/>
                <a:gd name="T73" fmla="*/ 160 h 620"/>
                <a:gd name="T74" fmla="*/ 488 w 2996"/>
                <a:gd name="T75" fmla="*/ 146 h 620"/>
                <a:gd name="T76" fmla="*/ 464 w 2996"/>
                <a:gd name="T77" fmla="*/ 122 h 620"/>
                <a:gd name="T78" fmla="*/ 440 w 2996"/>
                <a:gd name="T79" fmla="*/ 86 h 620"/>
                <a:gd name="T80" fmla="*/ 348 w 2996"/>
                <a:gd name="T81" fmla="*/ 64 h 620"/>
                <a:gd name="T82" fmla="*/ 236 w 2996"/>
                <a:gd name="T83" fmla="*/ 48 h 620"/>
                <a:gd name="T84" fmla="*/ 230 w 2996"/>
                <a:gd name="T85" fmla="*/ 26 h 620"/>
                <a:gd name="T86" fmla="*/ 134 w 2996"/>
                <a:gd name="T87" fmla="*/ 8 h 620"/>
                <a:gd name="T88" fmla="*/ 0 w 2996"/>
                <a:gd name="T89"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96" h="620">
                  <a:moveTo>
                    <a:pt x="2996" y="620"/>
                  </a:moveTo>
                  <a:lnTo>
                    <a:pt x="2782" y="620"/>
                  </a:lnTo>
                  <a:lnTo>
                    <a:pt x="2782" y="586"/>
                  </a:lnTo>
                  <a:lnTo>
                    <a:pt x="2682" y="586"/>
                  </a:lnTo>
                  <a:lnTo>
                    <a:pt x="2682" y="568"/>
                  </a:lnTo>
                  <a:lnTo>
                    <a:pt x="2596" y="568"/>
                  </a:lnTo>
                  <a:lnTo>
                    <a:pt x="2596" y="556"/>
                  </a:lnTo>
                  <a:lnTo>
                    <a:pt x="2476" y="556"/>
                  </a:lnTo>
                  <a:lnTo>
                    <a:pt x="2476" y="548"/>
                  </a:lnTo>
                  <a:lnTo>
                    <a:pt x="2458" y="548"/>
                  </a:lnTo>
                  <a:lnTo>
                    <a:pt x="2458" y="534"/>
                  </a:lnTo>
                  <a:lnTo>
                    <a:pt x="2382" y="534"/>
                  </a:lnTo>
                  <a:lnTo>
                    <a:pt x="2382" y="524"/>
                  </a:lnTo>
                  <a:lnTo>
                    <a:pt x="2364" y="524"/>
                  </a:lnTo>
                  <a:lnTo>
                    <a:pt x="2364" y="516"/>
                  </a:lnTo>
                  <a:lnTo>
                    <a:pt x="2304" y="516"/>
                  </a:lnTo>
                  <a:lnTo>
                    <a:pt x="2304" y="508"/>
                  </a:lnTo>
                  <a:lnTo>
                    <a:pt x="2212" y="508"/>
                  </a:lnTo>
                  <a:lnTo>
                    <a:pt x="2212" y="502"/>
                  </a:lnTo>
                  <a:lnTo>
                    <a:pt x="2176" y="502"/>
                  </a:lnTo>
                  <a:lnTo>
                    <a:pt x="2176" y="494"/>
                  </a:lnTo>
                  <a:lnTo>
                    <a:pt x="2068" y="494"/>
                  </a:lnTo>
                  <a:lnTo>
                    <a:pt x="2068" y="486"/>
                  </a:lnTo>
                  <a:lnTo>
                    <a:pt x="2016" y="486"/>
                  </a:lnTo>
                  <a:lnTo>
                    <a:pt x="2016" y="454"/>
                  </a:lnTo>
                  <a:lnTo>
                    <a:pt x="1994" y="454"/>
                  </a:lnTo>
                  <a:lnTo>
                    <a:pt x="1994" y="434"/>
                  </a:lnTo>
                  <a:lnTo>
                    <a:pt x="1970" y="434"/>
                  </a:lnTo>
                  <a:lnTo>
                    <a:pt x="1970" y="424"/>
                  </a:lnTo>
                  <a:lnTo>
                    <a:pt x="1964" y="424"/>
                  </a:lnTo>
                  <a:lnTo>
                    <a:pt x="1964" y="414"/>
                  </a:lnTo>
                  <a:lnTo>
                    <a:pt x="1746" y="414"/>
                  </a:lnTo>
                  <a:lnTo>
                    <a:pt x="1746" y="404"/>
                  </a:lnTo>
                  <a:lnTo>
                    <a:pt x="1694" y="404"/>
                  </a:lnTo>
                  <a:lnTo>
                    <a:pt x="1694" y="396"/>
                  </a:lnTo>
                  <a:lnTo>
                    <a:pt x="1560" y="396"/>
                  </a:lnTo>
                  <a:lnTo>
                    <a:pt x="1560" y="388"/>
                  </a:lnTo>
                  <a:lnTo>
                    <a:pt x="1508" y="388"/>
                  </a:lnTo>
                  <a:lnTo>
                    <a:pt x="1508" y="372"/>
                  </a:lnTo>
                  <a:lnTo>
                    <a:pt x="1488" y="372"/>
                  </a:lnTo>
                  <a:lnTo>
                    <a:pt x="1488" y="362"/>
                  </a:lnTo>
                  <a:lnTo>
                    <a:pt x="1452" y="362"/>
                  </a:lnTo>
                  <a:lnTo>
                    <a:pt x="1452" y="354"/>
                  </a:lnTo>
                  <a:lnTo>
                    <a:pt x="1416" y="354"/>
                  </a:lnTo>
                  <a:lnTo>
                    <a:pt x="1416" y="344"/>
                  </a:lnTo>
                  <a:lnTo>
                    <a:pt x="1296" y="344"/>
                  </a:lnTo>
                  <a:lnTo>
                    <a:pt x="1296" y="338"/>
                  </a:lnTo>
                  <a:lnTo>
                    <a:pt x="1264" y="338"/>
                  </a:lnTo>
                  <a:lnTo>
                    <a:pt x="1264" y="328"/>
                  </a:lnTo>
                  <a:lnTo>
                    <a:pt x="1038" y="328"/>
                  </a:lnTo>
                  <a:lnTo>
                    <a:pt x="1038" y="304"/>
                  </a:lnTo>
                  <a:lnTo>
                    <a:pt x="990" y="304"/>
                  </a:lnTo>
                  <a:lnTo>
                    <a:pt x="990" y="292"/>
                  </a:lnTo>
                  <a:lnTo>
                    <a:pt x="984" y="292"/>
                  </a:lnTo>
                  <a:lnTo>
                    <a:pt x="984" y="284"/>
                  </a:lnTo>
                  <a:lnTo>
                    <a:pt x="896" y="284"/>
                  </a:lnTo>
                  <a:lnTo>
                    <a:pt x="896" y="278"/>
                  </a:lnTo>
                  <a:lnTo>
                    <a:pt x="810" y="278"/>
                  </a:lnTo>
                  <a:lnTo>
                    <a:pt x="810" y="268"/>
                  </a:lnTo>
                  <a:lnTo>
                    <a:pt x="800" y="268"/>
                  </a:lnTo>
                  <a:lnTo>
                    <a:pt x="800" y="260"/>
                  </a:lnTo>
                  <a:lnTo>
                    <a:pt x="712" y="260"/>
                  </a:lnTo>
                  <a:lnTo>
                    <a:pt x="712" y="250"/>
                  </a:lnTo>
                  <a:lnTo>
                    <a:pt x="698" y="250"/>
                  </a:lnTo>
                  <a:lnTo>
                    <a:pt x="698" y="234"/>
                  </a:lnTo>
                  <a:lnTo>
                    <a:pt x="588" y="234"/>
                  </a:lnTo>
                  <a:lnTo>
                    <a:pt x="588" y="218"/>
                  </a:lnTo>
                  <a:lnTo>
                    <a:pt x="576" y="218"/>
                  </a:lnTo>
                  <a:lnTo>
                    <a:pt x="576" y="194"/>
                  </a:lnTo>
                  <a:lnTo>
                    <a:pt x="554" y="194"/>
                  </a:lnTo>
                  <a:lnTo>
                    <a:pt x="554" y="184"/>
                  </a:lnTo>
                  <a:lnTo>
                    <a:pt x="532" y="184"/>
                  </a:lnTo>
                  <a:lnTo>
                    <a:pt x="532" y="160"/>
                  </a:lnTo>
                  <a:lnTo>
                    <a:pt x="512" y="160"/>
                  </a:lnTo>
                  <a:lnTo>
                    <a:pt x="512" y="146"/>
                  </a:lnTo>
                  <a:lnTo>
                    <a:pt x="488" y="146"/>
                  </a:lnTo>
                  <a:lnTo>
                    <a:pt x="488" y="122"/>
                  </a:lnTo>
                  <a:lnTo>
                    <a:pt x="464" y="122"/>
                  </a:lnTo>
                  <a:lnTo>
                    <a:pt x="464" y="86"/>
                  </a:lnTo>
                  <a:lnTo>
                    <a:pt x="440" y="86"/>
                  </a:lnTo>
                  <a:lnTo>
                    <a:pt x="440" y="64"/>
                  </a:lnTo>
                  <a:lnTo>
                    <a:pt x="348" y="64"/>
                  </a:lnTo>
                  <a:lnTo>
                    <a:pt x="348" y="48"/>
                  </a:lnTo>
                  <a:lnTo>
                    <a:pt x="236" y="48"/>
                  </a:lnTo>
                  <a:lnTo>
                    <a:pt x="236" y="26"/>
                  </a:lnTo>
                  <a:lnTo>
                    <a:pt x="230" y="26"/>
                  </a:lnTo>
                  <a:lnTo>
                    <a:pt x="230" y="8"/>
                  </a:lnTo>
                  <a:lnTo>
                    <a:pt x="134" y="8"/>
                  </a:lnTo>
                  <a:lnTo>
                    <a:pt x="134" y="0"/>
                  </a:lnTo>
                  <a:lnTo>
                    <a:pt x="0" y="0"/>
                  </a:lnTo>
                </a:path>
              </a:pathLst>
            </a:custGeom>
            <a:noFill/>
            <a:ln w="25400">
              <a:solidFill>
                <a:srgbClr val="EB17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707" name="Group 706">
            <a:extLst>
              <a:ext uri="{FF2B5EF4-FFF2-40B4-BE49-F238E27FC236}">
                <a16:creationId xmlns:a16="http://schemas.microsoft.com/office/drawing/2014/main" id="{D7FD0618-A6C1-5FD9-02D0-214E51AC61DF}"/>
              </a:ext>
            </a:extLst>
          </p:cNvPr>
          <p:cNvGrpSpPr/>
          <p:nvPr/>
        </p:nvGrpSpPr>
        <p:grpSpPr>
          <a:xfrm>
            <a:off x="1359544" y="2605541"/>
            <a:ext cx="5306726" cy="1760788"/>
            <a:chOff x="13377863" y="186330"/>
            <a:chExt cx="4841875" cy="1606550"/>
          </a:xfrm>
        </p:grpSpPr>
        <p:sp>
          <p:nvSpPr>
            <p:cNvPr id="708" name="Line 271">
              <a:extLst>
                <a:ext uri="{FF2B5EF4-FFF2-40B4-BE49-F238E27FC236}">
                  <a16:creationId xmlns:a16="http://schemas.microsoft.com/office/drawing/2014/main" id="{828AB041-F0FE-CBDE-9382-52B2A3897BBA}"/>
                </a:ext>
              </a:extLst>
            </p:cNvPr>
            <p:cNvSpPr>
              <a:spLocks noChangeShapeType="1"/>
            </p:cNvSpPr>
            <p:nvPr/>
          </p:nvSpPr>
          <p:spPr bwMode="auto">
            <a:xfrm>
              <a:off x="1818163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9" name="Line 272">
              <a:extLst>
                <a:ext uri="{FF2B5EF4-FFF2-40B4-BE49-F238E27FC236}">
                  <a16:creationId xmlns:a16="http://schemas.microsoft.com/office/drawing/2014/main" id="{7D39E389-D17B-2E7F-2D9F-6E9EB479A3B6}"/>
                </a:ext>
              </a:extLst>
            </p:cNvPr>
            <p:cNvSpPr>
              <a:spLocks noChangeShapeType="1"/>
            </p:cNvSpPr>
            <p:nvPr/>
          </p:nvSpPr>
          <p:spPr bwMode="auto">
            <a:xfrm flipH="1">
              <a:off x="1814353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0" name="Line 273">
              <a:extLst>
                <a:ext uri="{FF2B5EF4-FFF2-40B4-BE49-F238E27FC236}">
                  <a16:creationId xmlns:a16="http://schemas.microsoft.com/office/drawing/2014/main" id="{90AA7A34-6325-788E-DE9E-2504EB40ECE9}"/>
                </a:ext>
              </a:extLst>
            </p:cNvPr>
            <p:cNvSpPr>
              <a:spLocks noChangeShapeType="1"/>
            </p:cNvSpPr>
            <p:nvPr/>
          </p:nvSpPr>
          <p:spPr bwMode="auto">
            <a:xfrm>
              <a:off x="1816258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1" name="Line 274">
              <a:extLst>
                <a:ext uri="{FF2B5EF4-FFF2-40B4-BE49-F238E27FC236}">
                  <a16:creationId xmlns:a16="http://schemas.microsoft.com/office/drawing/2014/main" id="{AFB22FDA-018A-8A67-AE0A-0A00F5585904}"/>
                </a:ext>
              </a:extLst>
            </p:cNvPr>
            <p:cNvSpPr>
              <a:spLocks noChangeShapeType="1"/>
            </p:cNvSpPr>
            <p:nvPr/>
          </p:nvSpPr>
          <p:spPr bwMode="auto">
            <a:xfrm flipH="1">
              <a:off x="1812448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2" name="Line 275">
              <a:extLst>
                <a:ext uri="{FF2B5EF4-FFF2-40B4-BE49-F238E27FC236}">
                  <a16:creationId xmlns:a16="http://schemas.microsoft.com/office/drawing/2014/main" id="{A5E0AEBE-C035-ECD6-AB52-7423ED0C8C8F}"/>
                </a:ext>
              </a:extLst>
            </p:cNvPr>
            <p:cNvSpPr>
              <a:spLocks noChangeShapeType="1"/>
            </p:cNvSpPr>
            <p:nvPr/>
          </p:nvSpPr>
          <p:spPr bwMode="auto">
            <a:xfrm>
              <a:off x="1814353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3" name="Line 276">
              <a:extLst>
                <a:ext uri="{FF2B5EF4-FFF2-40B4-BE49-F238E27FC236}">
                  <a16:creationId xmlns:a16="http://schemas.microsoft.com/office/drawing/2014/main" id="{58494D10-4225-4E0A-E24E-6AB720A548F8}"/>
                </a:ext>
              </a:extLst>
            </p:cNvPr>
            <p:cNvSpPr>
              <a:spLocks noChangeShapeType="1"/>
            </p:cNvSpPr>
            <p:nvPr/>
          </p:nvSpPr>
          <p:spPr bwMode="auto">
            <a:xfrm flipH="1">
              <a:off x="1810543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4" name="Line 277">
              <a:extLst>
                <a:ext uri="{FF2B5EF4-FFF2-40B4-BE49-F238E27FC236}">
                  <a16:creationId xmlns:a16="http://schemas.microsoft.com/office/drawing/2014/main" id="{BBE3F2BE-C40D-4F5C-B184-78D9846E140B}"/>
                </a:ext>
              </a:extLst>
            </p:cNvPr>
            <p:cNvSpPr>
              <a:spLocks noChangeShapeType="1"/>
            </p:cNvSpPr>
            <p:nvPr/>
          </p:nvSpPr>
          <p:spPr bwMode="auto">
            <a:xfrm>
              <a:off x="18076863"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5" name="Line 278">
              <a:extLst>
                <a:ext uri="{FF2B5EF4-FFF2-40B4-BE49-F238E27FC236}">
                  <a16:creationId xmlns:a16="http://schemas.microsoft.com/office/drawing/2014/main" id="{7610E0A4-F63A-91A5-8D83-BDDB66982C49}"/>
                </a:ext>
              </a:extLst>
            </p:cNvPr>
            <p:cNvSpPr>
              <a:spLocks noChangeShapeType="1"/>
            </p:cNvSpPr>
            <p:nvPr/>
          </p:nvSpPr>
          <p:spPr bwMode="auto">
            <a:xfrm flipH="1">
              <a:off x="18038763"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6" name="Line 279">
              <a:extLst>
                <a:ext uri="{FF2B5EF4-FFF2-40B4-BE49-F238E27FC236}">
                  <a16:creationId xmlns:a16="http://schemas.microsoft.com/office/drawing/2014/main" id="{E40A4E04-30B6-194E-0BA9-3884EBD260F4}"/>
                </a:ext>
              </a:extLst>
            </p:cNvPr>
            <p:cNvSpPr>
              <a:spLocks noChangeShapeType="1"/>
            </p:cNvSpPr>
            <p:nvPr/>
          </p:nvSpPr>
          <p:spPr bwMode="auto">
            <a:xfrm>
              <a:off x="18045113"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7" name="Line 280">
              <a:extLst>
                <a:ext uri="{FF2B5EF4-FFF2-40B4-BE49-F238E27FC236}">
                  <a16:creationId xmlns:a16="http://schemas.microsoft.com/office/drawing/2014/main" id="{C0701C81-F09C-EFA9-ECEC-4B5558A3DA6B}"/>
                </a:ext>
              </a:extLst>
            </p:cNvPr>
            <p:cNvSpPr>
              <a:spLocks noChangeShapeType="1"/>
            </p:cNvSpPr>
            <p:nvPr/>
          </p:nvSpPr>
          <p:spPr bwMode="auto">
            <a:xfrm flipH="1">
              <a:off x="18007013"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8" name="Line 281">
              <a:extLst>
                <a:ext uri="{FF2B5EF4-FFF2-40B4-BE49-F238E27FC236}">
                  <a16:creationId xmlns:a16="http://schemas.microsoft.com/office/drawing/2014/main" id="{103728A9-3930-E237-E1E2-19A710E8399E}"/>
                </a:ext>
              </a:extLst>
            </p:cNvPr>
            <p:cNvSpPr>
              <a:spLocks noChangeShapeType="1"/>
            </p:cNvSpPr>
            <p:nvPr/>
          </p:nvSpPr>
          <p:spPr bwMode="auto">
            <a:xfrm>
              <a:off x="17987963"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9" name="Line 282">
              <a:extLst>
                <a:ext uri="{FF2B5EF4-FFF2-40B4-BE49-F238E27FC236}">
                  <a16:creationId xmlns:a16="http://schemas.microsoft.com/office/drawing/2014/main" id="{9B5CA30D-FE02-8E39-6A8C-D6C4AEF1DBFA}"/>
                </a:ext>
              </a:extLst>
            </p:cNvPr>
            <p:cNvSpPr>
              <a:spLocks noChangeShapeType="1"/>
            </p:cNvSpPr>
            <p:nvPr/>
          </p:nvSpPr>
          <p:spPr bwMode="auto">
            <a:xfrm flipH="1">
              <a:off x="17949863"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0" name="Line 283">
              <a:extLst>
                <a:ext uri="{FF2B5EF4-FFF2-40B4-BE49-F238E27FC236}">
                  <a16:creationId xmlns:a16="http://schemas.microsoft.com/office/drawing/2014/main" id="{37F57384-AF34-80B0-CB59-B318295ACABF}"/>
                </a:ext>
              </a:extLst>
            </p:cNvPr>
            <p:cNvSpPr>
              <a:spLocks noChangeShapeType="1"/>
            </p:cNvSpPr>
            <p:nvPr/>
          </p:nvSpPr>
          <p:spPr bwMode="auto">
            <a:xfrm>
              <a:off x="1797843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1" name="Line 284">
              <a:extLst>
                <a:ext uri="{FF2B5EF4-FFF2-40B4-BE49-F238E27FC236}">
                  <a16:creationId xmlns:a16="http://schemas.microsoft.com/office/drawing/2014/main" id="{7A447685-90D9-34F3-48DB-ADD664A85DC4}"/>
                </a:ext>
              </a:extLst>
            </p:cNvPr>
            <p:cNvSpPr>
              <a:spLocks noChangeShapeType="1"/>
            </p:cNvSpPr>
            <p:nvPr/>
          </p:nvSpPr>
          <p:spPr bwMode="auto">
            <a:xfrm flipH="1">
              <a:off x="1794033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2" name="Line 285">
              <a:extLst>
                <a:ext uri="{FF2B5EF4-FFF2-40B4-BE49-F238E27FC236}">
                  <a16:creationId xmlns:a16="http://schemas.microsoft.com/office/drawing/2014/main" id="{F188173F-39C1-15FB-3E63-0515505EDB00}"/>
                </a:ext>
              </a:extLst>
            </p:cNvPr>
            <p:cNvSpPr>
              <a:spLocks noChangeShapeType="1"/>
            </p:cNvSpPr>
            <p:nvPr/>
          </p:nvSpPr>
          <p:spPr bwMode="auto">
            <a:xfrm>
              <a:off x="17949863"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3" name="Line 286">
              <a:extLst>
                <a:ext uri="{FF2B5EF4-FFF2-40B4-BE49-F238E27FC236}">
                  <a16:creationId xmlns:a16="http://schemas.microsoft.com/office/drawing/2014/main" id="{D4B36EC1-8C64-2AD5-6B27-978D3D797448}"/>
                </a:ext>
              </a:extLst>
            </p:cNvPr>
            <p:cNvSpPr>
              <a:spLocks noChangeShapeType="1"/>
            </p:cNvSpPr>
            <p:nvPr/>
          </p:nvSpPr>
          <p:spPr bwMode="auto">
            <a:xfrm flipH="1">
              <a:off x="17911763"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4" name="Line 287">
              <a:extLst>
                <a:ext uri="{FF2B5EF4-FFF2-40B4-BE49-F238E27FC236}">
                  <a16:creationId xmlns:a16="http://schemas.microsoft.com/office/drawing/2014/main" id="{BA10CFEC-4258-9CA7-C475-35FDE0EF4554}"/>
                </a:ext>
              </a:extLst>
            </p:cNvPr>
            <p:cNvSpPr>
              <a:spLocks noChangeShapeType="1"/>
            </p:cNvSpPr>
            <p:nvPr/>
          </p:nvSpPr>
          <p:spPr bwMode="auto">
            <a:xfrm>
              <a:off x="1791493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5" name="Line 288">
              <a:extLst>
                <a:ext uri="{FF2B5EF4-FFF2-40B4-BE49-F238E27FC236}">
                  <a16:creationId xmlns:a16="http://schemas.microsoft.com/office/drawing/2014/main" id="{9145F431-6C37-9986-FDA3-92B79A76FD87}"/>
                </a:ext>
              </a:extLst>
            </p:cNvPr>
            <p:cNvSpPr>
              <a:spLocks noChangeShapeType="1"/>
            </p:cNvSpPr>
            <p:nvPr/>
          </p:nvSpPr>
          <p:spPr bwMode="auto">
            <a:xfrm flipH="1">
              <a:off x="1787683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6" name="Line 289">
              <a:extLst>
                <a:ext uri="{FF2B5EF4-FFF2-40B4-BE49-F238E27FC236}">
                  <a16:creationId xmlns:a16="http://schemas.microsoft.com/office/drawing/2014/main" id="{8BFC273E-E26A-C127-6351-AD0676CF7AA4}"/>
                </a:ext>
              </a:extLst>
            </p:cNvPr>
            <p:cNvSpPr>
              <a:spLocks noChangeShapeType="1"/>
            </p:cNvSpPr>
            <p:nvPr/>
          </p:nvSpPr>
          <p:spPr bwMode="auto">
            <a:xfrm>
              <a:off x="1788953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7" name="Line 290">
              <a:extLst>
                <a:ext uri="{FF2B5EF4-FFF2-40B4-BE49-F238E27FC236}">
                  <a16:creationId xmlns:a16="http://schemas.microsoft.com/office/drawing/2014/main" id="{4C7784D0-E857-E9FF-AD83-3352870775BD}"/>
                </a:ext>
              </a:extLst>
            </p:cNvPr>
            <p:cNvSpPr>
              <a:spLocks noChangeShapeType="1"/>
            </p:cNvSpPr>
            <p:nvPr/>
          </p:nvSpPr>
          <p:spPr bwMode="auto">
            <a:xfrm flipH="1">
              <a:off x="1785143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8" name="Line 291">
              <a:extLst>
                <a:ext uri="{FF2B5EF4-FFF2-40B4-BE49-F238E27FC236}">
                  <a16:creationId xmlns:a16="http://schemas.microsoft.com/office/drawing/2014/main" id="{068F876E-42DB-47D9-4495-C99A7C072723}"/>
                </a:ext>
              </a:extLst>
            </p:cNvPr>
            <p:cNvSpPr>
              <a:spLocks noChangeShapeType="1"/>
            </p:cNvSpPr>
            <p:nvPr/>
          </p:nvSpPr>
          <p:spPr bwMode="auto">
            <a:xfrm>
              <a:off x="17822863"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9" name="Line 292">
              <a:extLst>
                <a:ext uri="{FF2B5EF4-FFF2-40B4-BE49-F238E27FC236}">
                  <a16:creationId xmlns:a16="http://schemas.microsoft.com/office/drawing/2014/main" id="{33D92348-7D71-11E3-12A9-01B47EB1DDE5}"/>
                </a:ext>
              </a:extLst>
            </p:cNvPr>
            <p:cNvSpPr>
              <a:spLocks noChangeShapeType="1"/>
            </p:cNvSpPr>
            <p:nvPr/>
          </p:nvSpPr>
          <p:spPr bwMode="auto">
            <a:xfrm flipH="1">
              <a:off x="17784763"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0" name="Line 293">
              <a:extLst>
                <a:ext uri="{FF2B5EF4-FFF2-40B4-BE49-F238E27FC236}">
                  <a16:creationId xmlns:a16="http://schemas.microsoft.com/office/drawing/2014/main" id="{DFDD80CD-35DB-DC73-4F42-F478B76DDB9E}"/>
                </a:ext>
              </a:extLst>
            </p:cNvPr>
            <p:cNvSpPr>
              <a:spLocks noChangeShapeType="1"/>
            </p:cNvSpPr>
            <p:nvPr/>
          </p:nvSpPr>
          <p:spPr bwMode="auto">
            <a:xfrm>
              <a:off x="1783873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1" name="Line 294">
              <a:extLst>
                <a:ext uri="{FF2B5EF4-FFF2-40B4-BE49-F238E27FC236}">
                  <a16:creationId xmlns:a16="http://schemas.microsoft.com/office/drawing/2014/main" id="{7547CB5A-91C7-788B-D169-4C052D037EBB}"/>
                </a:ext>
              </a:extLst>
            </p:cNvPr>
            <p:cNvSpPr>
              <a:spLocks noChangeShapeType="1"/>
            </p:cNvSpPr>
            <p:nvPr/>
          </p:nvSpPr>
          <p:spPr bwMode="auto">
            <a:xfrm flipH="1">
              <a:off x="1780063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2" name="Line 295">
              <a:extLst>
                <a:ext uri="{FF2B5EF4-FFF2-40B4-BE49-F238E27FC236}">
                  <a16:creationId xmlns:a16="http://schemas.microsoft.com/office/drawing/2014/main" id="{422DD001-E822-69DB-4AC1-2A54A7AE44B9}"/>
                </a:ext>
              </a:extLst>
            </p:cNvPr>
            <p:cNvSpPr>
              <a:spLocks noChangeShapeType="1"/>
            </p:cNvSpPr>
            <p:nvPr/>
          </p:nvSpPr>
          <p:spPr bwMode="auto">
            <a:xfrm>
              <a:off x="17810163"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3" name="Line 296">
              <a:extLst>
                <a:ext uri="{FF2B5EF4-FFF2-40B4-BE49-F238E27FC236}">
                  <a16:creationId xmlns:a16="http://schemas.microsoft.com/office/drawing/2014/main" id="{82307266-9B11-CEEB-514D-DA9DED3670E0}"/>
                </a:ext>
              </a:extLst>
            </p:cNvPr>
            <p:cNvSpPr>
              <a:spLocks noChangeShapeType="1"/>
            </p:cNvSpPr>
            <p:nvPr/>
          </p:nvSpPr>
          <p:spPr bwMode="auto">
            <a:xfrm flipH="1">
              <a:off x="17772063"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4" name="Line 297">
              <a:extLst>
                <a:ext uri="{FF2B5EF4-FFF2-40B4-BE49-F238E27FC236}">
                  <a16:creationId xmlns:a16="http://schemas.microsoft.com/office/drawing/2014/main" id="{37E8C373-33C6-BFAA-B8BF-35EAAB2C232D}"/>
                </a:ext>
              </a:extLst>
            </p:cNvPr>
            <p:cNvSpPr>
              <a:spLocks noChangeShapeType="1"/>
            </p:cNvSpPr>
            <p:nvPr/>
          </p:nvSpPr>
          <p:spPr bwMode="auto">
            <a:xfrm>
              <a:off x="1779428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5" name="Line 298">
              <a:extLst>
                <a:ext uri="{FF2B5EF4-FFF2-40B4-BE49-F238E27FC236}">
                  <a16:creationId xmlns:a16="http://schemas.microsoft.com/office/drawing/2014/main" id="{75AC46E1-F079-6310-478A-18368B8670D2}"/>
                </a:ext>
              </a:extLst>
            </p:cNvPr>
            <p:cNvSpPr>
              <a:spLocks noChangeShapeType="1"/>
            </p:cNvSpPr>
            <p:nvPr/>
          </p:nvSpPr>
          <p:spPr bwMode="auto">
            <a:xfrm flipH="1">
              <a:off x="1775618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6" name="Line 299">
              <a:extLst>
                <a:ext uri="{FF2B5EF4-FFF2-40B4-BE49-F238E27FC236}">
                  <a16:creationId xmlns:a16="http://schemas.microsoft.com/office/drawing/2014/main" id="{5A3BD036-257C-8776-5AFC-88F02968FE22}"/>
                </a:ext>
              </a:extLst>
            </p:cNvPr>
            <p:cNvSpPr>
              <a:spLocks noChangeShapeType="1"/>
            </p:cNvSpPr>
            <p:nvPr/>
          </p:nvSpPr>
          <p:spPr bwMode="auto">
            <a:xfrm>
              <a:off x="17759363"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7" name="Line 300">
              <a:extLst>
                <a:ext uri="{FF2B5EF4-FFF2-40B4-BE49-F238E27FC236}">
                  <a16:creationId xmlns:a16="http://schemas.microsoft.com/office/drawing/2014/main" id="{B1379CB6-949B-EF3C-3679-651D2799FDD5}"/>
                </a:ext>
              </a:extLst>
            </p:cNvPr>
            <p:cNvSpPr>
              <a:spLocks noChangeShapeType="1"/>
            </p:cNvSpPr>
            <p:nvPr/>
          </p:nvSpPr>
          <p:spPr bwMode="auto">
            <a:xfrm flipH="1">
              <a:off x="17721263"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8" name="Line 301">
              <a:extLst>
                <a:ext uri="{FF2B5EF4-FFF2-40B4-BE49-F238E27FC236}">
                  <a16:creationId xmlns:a16="http://schemas.microsoft.com/office/drawing/2014/main" id="{5B35B6B4-D9A1-A1CC-D4D8-4149FDF2E9BB}"/>
                </a:ext>
              </a:extLst>
            </p:cNvPr>
            <p:cNvSpPr>
              <a:spLocks noChangeShapeType="1"/>
            </p:cNvSpPr>
            <p:nvPr/>
          </p:nvSpPr>
          <p:spPr bwMode="auto">
            <a:xfrm>
              <a:off x="1773713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9" name="Line 302">
              <a:extLst>
                <a:ext uri="{FF2B5EF4-FFF2-40B4-BE49-F238E27FC236}">
                  <a16:creationId xmlns:a16="http://schemas.microsoft.com/office/drawing/2014/main" id="{34B2C143-E976-B09A-31D0-2998893C8887}"/>
                </a:ext>
              </a:extLst>
            </p:cNvPr>
            <p:cNvSpPr>
              <a:spLocks noChangeShapeType="1"/>
            </p:cNvSpPr>
            <p:nvPr/>
          </p:nvSpPr>
          <p:spPr bwMode="auto">
            <a:xfrm flipH="1">
              <a:off x="1769903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0" name="Line 303">
              <a:extLst>
                <a:ext uri="{FF2B5EF4-FFF2-40B4-BE49-F238E27FC236}">
                  <a16:creationId xmlns:a16="http://schemas.microsoft.com/office/drawing/2014/main" id="{73BEBB72-990C-0C3F-2DF2-BEBE1AD5DF2F}"/>
                </a:ext>
              </a:extLst>
            </p:cNvPr>
            <p:cNvSpPr>
              <a:spLocks noChangeShapeType="1"/>
            </p:cNvSpPr>
            <p:nvPr/>
          </p:nvSpPr>
          <p:spPr bwMode="auto">
            <a:xfrm>
              <a:off x="17711738" y="171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1" name="Line 304">
              <a:extLst>
                <a:ext uri="{FF2B5EF4-FFF2-40B4-BE49-F238E27FC236}">
                  <a16:creationId xmlns:a16="http://schemas.microsoft.com/office/drawing/2014/main" id="{7360BFB2-6291-7025-F798-44A95970A162}"/>
                </a:ext>
              </a:extLst>
            </p:cNvPr>
            <p:cNvSpPr>
              <a:spLocks noChangeShapeType="1"/>
            </p:cNvSpPr>
            <p:nvPr/>
          </p:nvSpPr>
          <p:spPr bwMode="auto">
            <a:xfrm flipH="1">
              <a:off x="17673638" y="175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2" name="Line 305">
              <a:extLst>
                <a:ext uri="{FF2B5EF4-FFF2-40B4-BE49-F238E27FC236}">
                  <a16:creationId xmlns:a16="http://schemas.microsoft.com/office/drawing/2014/main" id="{E6CEA420-4321-72E2-F318-CD08D964B74E}"/>
                </a:ext>
              </a:extLst>
            </p:cNvPr>
            <p:cNvSpPr>
              <a:spLocks noChangeShapeType="1"/>
            </p:cNvSpPr>
            <p:nvPr/>
          </p:nvSpPr>
          <p:spPr bwMode="auto">
            <a:xfrm>
              <a:off x="17686338" y="16785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3" name="Line 306">
              <a:extLst>
                <a:ext uri="{FF2B5EF4-FFF2-40B4-BE49-F238E27FC236}">
                  <a16:creationId xmlns:a16="http://schemas.microsoft.com/office/drawing/2014/main" id="{29120D5D-015F-F61B-9F63-3933839C308C}"/>
                </a:ext>
              </a:extLst>
            </p:cNvPr>
            <p:cNvSpPr>
              <a:spLocks noChangeShapeType="1"/>
            </p:cNvSpPr>
            <p:nvPr/>
          </p:nvSpPr>
          <p:spPr bwMode="auto">
            <a:xfrm flipH="1">
              <a:off x="17648238" y="17166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4" name="Line 307">
              <a:extLst>
                <a:ext uri="{FF2B5EF4-FFF2-40B4-BE49-F238E27FC236}">
                  <a16:creationId xmlns:a16="http://schemas.microsoft.com/office/drawing/2014/main" id="{FE59401C-DDCB-4513-41DA-80A42E8A4984}"/>
                </a:ext>
              </a:extLst>
            </p:cNvPr>
            <p:cNvSpPr>
              <a:spLocks noChangeShapeType="1"/>
            </p:cNvSpPr>
            <p:nvPr/>
          </p:nvSpPr>
          <p:spPr bwMode="auto">
            <a:xfrm>
              <a:off x="17676813" y="16785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5" name="Line 308">
              <a:extLst>
                <a:ext uri="{FF2B5EF4-FFF2-40B4-BE49-F238E27FC236}">
                  <a16:creationId xmlns:a16="http://schemas.microsoft.com/office/drawing/2014/main" id="{DE147361-62A4-8448-3206-7C3C08ED7A5D}"/>
                </a:ext>
              </a:extLst>
            </p:cNvPr>
            <p:cNvSpPr>
              <a:spLocks noChangeShapeType="1"/>
            </p:cNvSpPr>
            <p:nvPr/>
          </p:nvSpPr>
          <p:spPr bwMode="auto">
            <a:xfrm flipH="1">
              <a:off x="17638713" y="17166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6" name="Line 309">
              <a:extLst>
                <a:ext uri="{FF2B5EF4-FFF2-40B4-BE49-F238E27FC236}">
                  <a16:creationId xmlns:a16="http://schemas.microsoft.com/office/drawing/2014/main" id="{CDB033D4-EAC0-5658-6E9F-6CAC6FAA6A78}"/>
                </a:ext>
              </a:extLst>
            </p:cNvPr>
            <p:cNvSpPr>
              <a:spLocks noChangeShapeType="1"/>
            </p:cNvSpPr>
            <p:nvPr/>
          </p:nvSpPr>
          <p:spPr bwMode="auto">
            <a:xfrm>
              <a:off x="17667288" y="16785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7" name="Line 310">
              <a:extLst>
                <a:ext uri="{FF2B5EF4-FFF2-40B4-BE49-F238E27FC236}">
                  <a16:creationId xmlns:a16="http://schemas.microsoft.com/office/drawing/2014/main" id="{511F1722-493C-B723-E7D1-D93105089132}"/>
                </a:ext>
              </a:extLst>
            </p:cNvPr>
            <p:cNvSpPr>
              <a:spLocks noChangeShapeType="1"/>
            </p:cNvSpPr>
            <p:nvPr/>
          </p:nvSpPr>
          <p:spPr bwMode="auto">
            <a:xfrm flipH="1">
              <a:off x="17629188" y="17166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8" name="Line 311">
              <a:extLst>
                <a:ext uri="{FF2B5EF4-FFF2-40B4-BE49-F238E27FC236}">
                  <a16:creationId xmlns:a16="http://schemas.microsoft.com/office/drawing/2014/main" id="{337118A7-1FB8-2C25-46BC-1DB3892AECF2}"/>
                </a:ext>
              </a:extLst>
            </p:cNvPr>
            <p:cNvSpPr>
              <a:spLocks noChangeShapeType="1"/>
            </p:cNvSpPr>
            <p:nvPr/>
          </p:nvSpPr>
          <p:spPr bwMode="auto">
            <a:xfrm>
              <a:off x="17654588" y="16785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9" name="Line 312">
              <a:extLst>
                <a:ext uri="{FF2B5EF4-FFF2-40B4-BE49-F238E27FC236}">
                  <a16:creationId xmlns:a16="http://schemas.microsoft.com/office/drawing/2014/main" id="{7998AB91-811D-49F9-C075-D3A7E7A8C5DF}"/>
                </a:ext>
              </a:extLst>
            </p:cNvPr>
            <p:cNvSpPr>
              <a:spLocks noChangeShapeType="1"/>
            </p:cNvSpPr>
            <p:nvPr/>
          </p:nvSpPr>
          <p:spPr bwMode="auto">
            <a:xfrm flipH="1">
              <a:off x="17616488" y="17166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0" name="Line 313">
              <a:extLst>
                <a:ext uri="{FF2B5EF4-FFF2-40B4-BE49-F238E27FC236}">
                  <a16:creationId xmlns:a16="http://schemas.microsoft.com/office/drawing/2014/main" id="{B3F85AAC-313A-B396-CCFF-7390FD03E849}"/>
                </a:ext>
              </a:extLst>
            </p:cNvPr>
            <p:cNvSpPr>
              <a:spLocks noChangeShapeType="1"/>
            </p:cNvSpPr>
            <p:nvPr/>
          </p:nvSpPr>
          <p:spPr bwMode="auto">
            <a:xfrm>
              <a:off x="17641888" y="16785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1" name="Line 314">
              <a:extLst>
                <a:ext uri="{FF2B5EF4-FFF2-40B4-BE49-F238E27FC236}">
                  <a16:creationId xmlns:a16="http://schemas.microsoft.com/office/drawing/2014/main" id="{9D053B70-1398-6984-44DA-A5601C2B267E}"/>
                </a:ext>
              </a:extLst>
            </p:cNvPr>
            <p:cNvSpPr>
              <a:spLocks noChangeShapeType="1"/>
            </p:cNvSpPr>
            <p:nvPr/>
          </p:nvSpPr>
          <p:spPr bwMode="auto">
            <a:xfrm flipH="1">
              <a:off x="17603788" y="17166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2" name="Line 315">
              <a:extLst>
                <a:ext uri="{FF2B5EF4-FFF2-40B4-BE49-F238E27FC236}">
                  <a16:creationId xmlns:a16="http://schemas.microsoft.com/office/drawing/2014/main" id="{9887FF33-EE9B-B3F1-A9B4-08747CE833EC}"/>
                </a:ext>
              </a:extLst>
            </p:cNvPr>
            <p:cNvSpPr>
              <a:spLocks noChangeShapeType="1"/>
            </p:cNvSpPr>
            <p:nvPr/>
          </p:nvSpPr>
          <p:spPr bwMode="auto">
            <a:xfrm>
              <a:off x="17629188" y="16785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3" name="Line 316">
              <a:extLst>
                <a:ext uri="{FF2B5EF4-FFF2-40B4-BE49-F238E27FC236}">
                  <a16:creationId xmlns:a16="http://schemas.microsoft.com/office/drawing/2014/main" id="{68506E4A-8014-48A7-C07B-2F05EA025169}"/>
                </a:ext>
              </a:extLst>
            </p:cNvPr>
            <p:cNvSpPr>
              <a:spLocks noChangeShapeType="1"/>
            </p:cNvSpPr>
            <p:nvPr/>
          </p:nvSpPr>
          <p:spPr bwMode="auto">
            <a:xfrm flipH="1">
              <a:off x="17591088" y="17166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4" name="Line 317">
              <a:extLst>
                <a:ext uri="{FF2B5EF4-FFF2-40B4-BE49-F238E27FC236}">
                  <a16:creationId xmlns:a16="http://schemas.microsoft.com/office/drawing/2014/main" id="{6FF86E78-BCAA-E7D3-A399-1739F13A1445}"/>
                </a:ext>
              </a:extLst>
            </p:cNvPr>
            <p:cNvSpPr>
              <a:spLocks noChangeShapeType="1"/>
            </p:cNvSpPr>
            <p:nvPr/>
          </p:nvSpPr>
          <p:spPr bwMode="auto">
            <a:xfrm>
              <a:off x="17616488" y="16785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5" name="Line 318">
              <a:extLst>
                <a:ext uri="{FF2B5EF4-FFF2-40B4-BE49-F238E27FC236}">
                  <a16:creationId xmlns:a16="http://schemas.microsoft.com/office/drawing/2014/main" id="{ABB5036A-BC4C-1CE4-A2F4-82B5E9669520}"/>
                </a:ext>
              </a:extLst>
            </p:cNvPr>
            <p:cNvSpPr>
              <a:spLocks noChangeShapeType="1"/>
            </p:cNvSpPr>
            <p:nvPr/>
          </p:nvSpPr>
          <p:spPr bwMode="auto">
            <a:xfrm flipH="1">
              <a:off x="17578388" y="17166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6" name="Line 319">
              <a:extLst>
                <a:ext uri="{FF2B5EF4-FFF2-40B4-BE49-F238E27FC236}">
                  <a16:creationId xmlns:a16="http://schemas.microsoft.com/office/drawing/2014/main" id="{E93965D7-64BE-B0E4-7122-92E9F83E7C35}"/>
                </a:ext>
              </a:extLst>
            </p:cNvPr>
            <p:cNvSpPr>
              <a:spLocks noChangeShapeType="1"/>
            </p:cNvSpPr>
            <p:nvPr/>
          </p:nvSpPr>
          <p:spPr bwMode="auto">
            <a:xfrm>
              <a:off x="17552988" y="16785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7" name="Line 320">
              <a:extLst>
                <a:ext uri="{FF2B5EF4-FFF2-40B4-BE49-F238E27FC236}">
                  <a16:creationId xmlns:a16="http://schemas.microsoft.com/office/drawing/2014/main" id="{C3C614DB-1A83-738E-CF82-3F1495B61C96}"/>
                </a:ext>
              </a:extLst>
            </p:cNvPr>
            <p:cNvSpPr>
              <a:spLocks noChangeShapeType="1"/>
            </p:cNvSpPr>
            <p:nvPr/>
          </p:nvSpPr>
          <p:spPr bwMode="auto">
            <a:xfrm flipH="1">
              <a:off x="17514888" y="17166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8" name="Line 321">
              <a:extLst>
                <a:ext uri="{FF2B5EF4-FFF2-40B4-BE49-F238E27FC236}">
                  <a16:creationId xmlns:a16="http://schemas.microsoft.com/office/drawing/2014/main" id="{221E24A8-911F-3D2E-CB4A-10B94A0E0891}"/>
                </a:ext>
              </a:extLst>
            </p:cNvPr>
            <p:cNvSpPr>
              <a:spLocks noChangeShapeType="1"/>
            </p:cNvSpPr>
            <p:nvPr/>
          </p:nvSpPr>
          <p:spPr bwMode="auto">
            <a:xfrm>
              <a:off x="17505363" y="16531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59" name="Line 322">
              <a:extLst>
                <a:ext uri="{FF2B5EF4-FFF2-40B4-BE49-F238E27FC236}">
                  <a16:creationId xmlns:a16="http://schemas.microsoft.com/office/drawing/2014/main" id="{604AD380-189D-B5C1-9205-6F763B890112}"/>
                </a:ext>
              </a:extLst>
            </p:cNvPr>
            <p:cNvSpPr>
              <a:spLocks noChangeShapeType="1"/>
            </p:cNvSpPr>
            <p:nvPr/>
          </p:nvSpPr>
          <p:spPr bwMode="auto">
            <a:xfrm flipH="1">
              <a:off x="17467263" y="16912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0" name="Line 323">
              <a:extLst>
                <a:ext uri="{FF2B5EF4-FFF2-40B4-BE49-F238E27FC236}">
                  <a16:creationId xmlns:a16="http://schemas.microsoft.com/office/drawing/2014/main" id="{CFCBBEDE-E0A0-3348-4A51-DBC86CC768E8}"/>
                </a:ext>
              </a:extLst>
            </p:cNvPr>
            <p:cNvSpPr>
              <a:spLocks noChangeShapeType="1"/>
            </p:cNvSpPr>
            <p:nvPr/>
          </p:nvSpPr>
          <p:spPr bwMode="auto">
            <a:xfrm>
              <a:off x="17483138" y="16277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1" name="Line 324">
              <a:extLst>
                <a:ext uri="{FF2B5EF4-FFF2-40B4-BE49-F238E27FC236}">
                  <a16:creationId xmlns:a16="http://schemas.microsoft.com/office/drawing/2014/main" id="{3A18ABE9-6E79-FA88-AC97-270EA6F679D2}"/>
                </a:ext>
              </a:extLst>
            </p:cNvPr>
            <p:cNvSpPr>
              <a:spLocks noChangeShapeType="1"/>
            </p:cNvSpPr>
            <p:nvPr/>
          </p:nvSpPr>
          <p:spPr bwMode="auto">
            <a:xfrm flipH="1">
              <a:off x="17445038" y="16658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2" name="Line 325">
              <a:extLst>
                <a:ext uri="{FF2B5EF4-FFF2-40B4-BE49-F238E27FC236}">
                  <a16:creationId xmlns:a16="http://schemas.microsoft.com/office/drawing/2014/main" id="{B44D3C9C-6776-B8A1-61C7-D6B8E989E2E4}"/>
                </a:ext>
              </a:extLst>
            </p:cNvPr>
            <p:cNvSpPr>
              <a:spLocks noChangeShapeType="1"/>
            </p:cNvSpPr>
            <p:nvPr/>
          </p:nvSpPr>
          <p:spPr bwMode="auto">
            <a:xfrm>
              <a:off x="17467263" y="16277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3" name="Line 326">
              <a:extLst>
                <a:ext uri="{FF2B5EF4-FFF2-40B4-BE49-F238E27FC236}">
                  <a16:creationId xmlns:a16="http://schemas.microsoft.com/office/drawing/2014/main" id="{52E9C09E-6FB6-330A-3270-19ADCFAC0ED1}"/>
                </a:ext>
              </a:extLst>
            </p:cNvPr>
            <p:cNvSpPr>
              <a:spLocks noChangeShapeType="1"/>
            </p:cNvSpPr>
            <p:nvPr/>
          </p:nvSpPr>
          <p:spPr bwMode="auto">
            <a:xfrm flipH="1">
              <a:off x="17429163" y="16658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4" name="Line 327">
              <a:extLst>
                <a:ext uri="{FF2B5EF4-FFF2-40B4-BE49-F238E27FC236}">
                  <a16:creationId xmlns:a16="http://schemas.microsoft.com/office/drawing/2014/main" id="{7E241B2C-1928-D071-422D-144DCBE8791B}"/>
                </a:ext>
              </a:extLst>
            </p:cNvPr>
            <p:cNvSpPr>
              <a:spLocks noChangeShapeType="1"/>
            </p:cNvSpPr>
            <p:nvPr/>
          </p:nvSpPr>
          <p:spPr bwMode="auto">
            <a:xfrm>
              <a:off x="17492663" y="16277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5" name="Line 328">
              <a:extLst>
                <a:ext uri="{FF2B5EF4-FFF2-40B4-BE49-F238E27FC236}">
                  <a16:creationId xmlns:a16="http://schemas.microsoft.com/office/drawing/2014/main" id="{8C4652D9-5F8B-7DAA-DF0E-18B73DF63B63}"/>
                </a:ext>
              </a:extLst>
            </p:cNvPr>
            <p:cNvSpPr>
              <a:spLocks noChangeShapeType="1"/>
            </p:cNvSpPr>
            <p:nvPr/>
          </p:nvSpPr>
          <p:spPr bwMode="auto">
            <a:xfrm flipH="1">
              <a:off x="17454563" y="16658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6" name="Line 329">
              <a:extLst>
                <a:ext uri="{FF2B5EF4-FFF2-40B4-BE49-F238E27FC236}">
                  <a16:creationId xmlns:a16="http://schemas.microsoft.com/office/drawing/2014/main" id="{56EC4C4D-45E5-8872-A7DF-5A9AB9D3DD9B}"/>
                </a:ext>
              </a:extLst>
            </p:cNvPr>
            <p:cNvSpPr>
              <a:spLocks noChangeShapeType="1"/>
            </p:cNvSpPr>
            <p:nvPr/>
          </p:nvSpPr>
          <p:spPr bwMode="auto">
            <a:xfrm>
              <a:off x="17448213" y="16277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7" name="Line 330">
              <a:extLst>
                <a:ext uri="{FF2B5EF4-FFF2-40B4-BE49-F238E27FC236}">
                  <a16:creationId xmlns:a16="http://schemas.microsoft.com/office/drawing/2014/main" id="{3A4D2148-1ABB-EC92-E45F-2CEDEA1AD27E}"/>
                </a:ext>
              </a:extLst>
            </p:cNvPr>
            <p:cNvSpPr>
              <a:spLocks noChangeShapeType="1"/>
            </p:cNvSpPr>
            <p:nvPr/>
          </p:nvSpPr>
          <p:spPr bwMode="auto">
            <a:xfrm flipH="1">
              <a:off x="17410113" y="16658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8" name="Line 331">
              <a:extLst>
                <a:ext uri="{FF2B5EF4-FFF2-40B4-BE49-F238E27FC236}">
                  <a16:creationId xmlns:a16="http://schemas.microsoft.com/office/drawing/2014/main" id="{2AD7EDC4-34F2-3F88-4690-61B69057C163}"/>
                </a:ext>
              </a:extLst>
            </p:cNvPr>
            <p:cNvSpPr>
              <a:spLocks noChangeShapeType="1"/>
            </p:cNvSpPr>
            <p:nvPr/>
          </p:nvSpPr>
          <p:spPr bwMode="auto">
            <a:xfrm>
              <a:off x="17435513" y="16277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69" name="Line 332">
              <a:extLst>
                <a:ext uri="{FF2B5EF4-FFF2-40B4-BE49-F238E27FC236}">
                  <a16:creationId xmlns:a16="http://schemas.microsoft.com/office/drawing/2014/main" id="{ECFBE98D-7683-18C4-4D9F-208523384A72}"/>
                </a:ext>
              </a:extLst>
            </p:cNvPr>
            <p:cNvSpPr>
              <a:spLocks noChangeShapeType="1"/>
            </p:cNvSpPr>
            <p:nvPr/>
          </p:nvSpPr>
          <p:spPr bwMode="auto">
            <a:xfrm flipH="1">
              <a:off x="17397413" y="16658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0" name="Line 333">
              <a:extLst>
                <a:ext uri="{FF2B5EF4-FFF2-40B4-BE49-F238E27FC236}">
                  <a16:creationId xmlns:a16="http://schemas.microsoft.com/office/drawing/2014/main" id="{03E60DAF-55A4-3A3A-D38E-318F75A5282C}"/>
                </a:ext>
              </a:extLst>
            </p:cNvPr>
            <p:cNvSpPr>
              <a:spLocks noChangeShapeType="1"/>
            </p:cNvSpPr>
            <p:nvPr/>
          </p:nvSpPr>
          <p:spPr bwMode="auto">
            <a:xfrm>
              <a:off x="17422813" y="16277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1" name="Line 334">
              <a:extLst>
                <a:ext uri="{FF2B5EF4-FFF2-40B4-BE49-F238E27FC236}">
                  <a16:creationId xmlns:a16="http://schemas.microsoft.com/office/drawing/2014/main" id="{40BA747B-A0FC-106B-D034-4D3B98B6CC61}"/>
                </a:ext>
              </a:extLst>
            </p:cNvPr>
            <p:cNvSpPr>
              <a:spLocks noChangeShapeType="1"/>
            </p:cNvSpPr>
            <p:nvPr/>
          </p:nvSpPr>
          <p:spPr bwMode="auto">
            <a:xfrm flipH="1">
              <a:off x="17384713" y="16658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2" name="Line 335">
              <a:extLst>
                <a:ext uri="{FF2B5EF4-FFF2-40B4-BE49-F238E27FC236}">
                  <a16:creationId xmlns:a16="http://schemas.microsoft.com/office/drawing/2014/main" id="{3F6DBDF9-1AFF-9917-B4AA-F9D4B8A8642E}"/>
                </a:ext>
              </a:extLst>
            </p:cNvPr>
            <p:cNvSpPr>
              <a:spLocks noChangeShapeType="1"/>
            </p:cNvSpPr>
            <p:nvPr/>
          </p:nvSpPr>
          <p:spPr bwMode="auto">
            <a:xfrm>
              <a:off x="17416463" y="160873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3" name="Line 336">
              <a:extLst>
                <a:ext uri="{FF2B5EF4-FFF2-40B4-BE49-F238E27FC236}">
                  <a16:creationId xmlns:a16="http://schemas.microsoft.com/office/drawing/2014/main" id="{F7954A56-C23C-129C-6FF2-DC3F5F757E7B}"/>
                </a:ext>
              </a:extLst>
            </p:cNvPr>
            <p:cNvSpPr>
              <a:spLocks noChangeShapeType="1"/>
            </p:cNvSpPr>
            <p:nvPr/>
          </p:nvSpPr>
          <p:spPr bwMode="auto">
            <a:xfrm flipH="1">
              <a:off x="17378363" y="164683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4" name="Line 337">
              <a:extLst>
                <a:ext uri="{FF2B5EF4-FFF2-40B4-BE49-F238E27FC236}">
                  <a16:creationId xmlns:a16="http://schemas.microsoft.com/office/drawing/2014/main" id="{F3331CAA-8CBB-2454-9BAA-9EBEAB77BF40}"/>
                </a:ext>
              </a:extLst>
            </p:cNvPr>
            <p:cNvSpPr>
              <a:spLocks noChangeShapeType="1"/>
            </p:cNvSpPr>
            <p:nvPr/>
          </p:nvSpPr>
          <p:spPr bwMode="auto">
            <a:xfrm>
              <a:off x="17394238" y="160873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5" name="Line 338">
              <a:extLst>
                <a:ext uri="{FF2B5EF4-FFF2-40B4-BE49-F238E27FC236}">
                  <a16:creationId xmlns:a16="http://schemas.microsoft.com/office/drawing/2014/main" id="{3F61BD3B-ECD4-AA83-03FA-CADFA25C0A90}"/>
                </a:ext>
              </a:extLst>
            </p:cNvPr>
            <p:cNvSpPr>
              <a:spLocks noChangeShapeType="1"/>
            </p:cNvSpPr>
            <p:nvPr/>
          </p:nvSpPr>
          <p:spPr bwMode="auto">
            <a:xfrm flipH="1">
              <a:off x="17356138" y="164683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6" name="Line 339">
              <a:extLst>
                <a:ext uri="{FF2B5EF4-FFF2-40B4-BE49-F238E27FC236}">
                  <a16:creationId xmlns:a16="http://schemas.microsoft.com/office/drawing/2014/main" id="{E2E048E5-10C8-121B-C875-831575B86A71}"/>
                </a:ext>
              </a:extLst>
            </p:cNvPr>
            <p:cNvSpPr>
              <a:spLocks noChangeShapeType="1"/>
            </p:cNvSpPr>
            <p:nvPr/>
          </p:nvSpPr>
          <p:spPr bwMode="auto">
            <a:xfrm>
              <a:off x="17372013" y="160873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7" name="Line 340">
              <a:extLst>
                <a:ext uri="{FF2B5EF4-FFF2-40B4-BE49-F238E27FC236}">
                  <a16:creationId xmlns:a16="http://schemas.microsoft.com/office/drawing/2014/main" id="{2AD23CF0-C322-D339-E3A2-1C69F469A950}"/>
                </a:ext>
              </a:extLst>
            </p:cNvPr>
            <p:cNvSpPr>
              <a:spLocks noChangeShapeType="1"/>
            </p:cNvSpPr>
            <p:nvPr/>
          </p:nvSpPr>
          <p:spPr bwMode="auto">
            <a:xfrm flipH="1">
              <a:off x="17333913" y="164683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8" name="Line 341">
              <a:extLst>
                <a:ext uri="{FF2B5EF4-FFF2-40B4-BE49-F238E27FC236}">
                  <a16:creationId xmlns:a16="http://schemas.microsoft.com/office/drawing/2014/main" id="{7A20683E-BD4A-F013-7A8F-C8F57A0340B7}"/>
                </a:ext>
              </a:extLst>
            </p:cNvPr>
            <p:cNvSpPr>
              <a:spLocks noChangeShapeType="1"/>
            </p:cNvSpPr>
            <p:nvPr/>
          </p:nvSpPr>
          <p:spPr bwMode="auto">
            <a:xfrm>
              <a:off x="16949738" y="158333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79" name="Line 342">
              <a:extLst>
                <a:ext uri="{FF2B5EF4-FFF2-40B4-BE49-F238E27FC236}">
                  <a16:creationId xmlns:a16="http://schemas.microsoft.com/office/drawing/2014/main" id="{159FC766-C218-AF7F-FF06-2872E25608A6}"/>
                </a:ext>
              </a:extLst>
            </p:cNvPr>
            <p:cNvSpPr>
              <a:spLocks noChangeShapeType="1"/>
            </p:cNvSpPr>
            <p:nvPr/>
          </p:nvSpPr>
          <p:spPr bwMode="auto">
            <a:xfrm flipH="1">
              <a:off x="16911638" y="162143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0" name="Line 343">
              <a:extLst>
                <a:ext uri="{FF2B5EF4-FFF2-40B4-BE49-F238E27FC236}">
                  <a16:creationId xmlns:a16="http://schemas.microsoft.com/office/drawing/2014/main" id="{13574F75-F6B6-6B73-D698-6B794A86532C}"/>
                </a:ext>
              </a:extLst>
            </p:cNvPr>
            <p:cNvSpPr>
              <a:spLocks noChangeShapeType="1"/>
            </p:cNvSpPr>
            <p:nvPr/>
          </p:nvSpPr>
          <p:spPr bwMode="auto">
            <a:xfrm>
              <a:off x="16705263" y="149125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1" name="Line 344">
              <a:extLst>
                <a:ext uri="{FF2B5EF4-FFF2-40B4-BE49-F238E27FC236}">
                  <a16:creationId xmlns:a16="http://schemas.microsoft.com/office/drawing/2014/main" id="{47880FDB-938A-5D71-FC81-7B3673391FA1}"/>
                </a:ext>
              </a:extLst>
            </p:cNvPr>
            <p:cNvSpPr>
              <a:spLocks noChangeShapeType="1"/>
            </p:cNvSpPr>
            <p:nvPr/>
          </p:nvSpPr>
          <p:spPr bwMode="auto">
            <a:xfrm flipH="1">
              <a:off x="16667163" y="152935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2" name="Line 345">
              <a:extLst>
                <a:ext uri="{FF2B5EF4-FFF2-40B4-BE49-F238E27FC236}">
                  <a16:creationId xmlns:a16="http://schemas.microsoft.com/office/drawing/2014/main" id="{83A46214-F8D9-EB4D-D16B-D1F8AD5EA523}"/>
                </a:ext>
              </a:extLst>
            </p:cNvPr>
            <p:cNvSpPr>
              <a:spLocks noChangeShapeType="1"/>
            </p:cNvSpPr>
            <p:nvPr/>
          </p:nvSpPr>
          <p:spPr bwMode="auto">
            <a:xfrm>
              <a:off x="16533813" y="14499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3" name="Line 346">
              <a:extLst>
                <a:ext uri="{FF2B5EF4-FFF2-40B4-BE49-F238E27FC236}">
                  <a16:creationId xmlns:a16="http://schemas.microsoft.com/office/drawing/2014/main" id="{74608DDE-157B-9756-8177-7DB5101CB2A1}"/>
                </a:ext>
              </a:extLst>
            </p:cNvPr>
            <p:cNvSpPr>
              <a:spLocks noChangeShapeType="1"/>
            </p:cNvSpPr>
            <p:nvPr/>
          </p:nvSpPr>
          <p:spPr bwMode="auto">
            <a:xfrm flipH="1">
              <a:off x="16495713" y="14880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4" name="Line 347">
              <a:extLst>
                <a:ext uri="{FF2B5EF4-FFF2-40B4-BE49-F238E27FC236}">
                  <a16:creationId xmlns:a16="http://schemas.microsoft.com/office/drawing/2014/main" id="{0F581034-4035-DD8D-709C-9E189E7E0E26}"/>
                </a:ext>
              </a:extLst>
            </p:cNvPr>
            <p:cNvSpPr>
              <a:spLocks noChangeShapeType="1"/>
            </p:cNvSpPr>
            <p:nvPr/>
          </p:nvSpPr>
          <p:spPr bwMode="auto">
            <a:xfrm>
              <a:off x="16425863" y="141505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5" name="Line 348">
              <a:extLst>
                <a:ext uri="{FF2B5EF4-FFF2-40B4-BE49-F238E27FC236}">
                  <a16:creationId xmlns:a16="http://schemas.microsoft.com/office/drawing/2014/main" id="{13602AC0-2EFC-A574-7DEB-2CB34BAD7649}"/>
                </a:ext>
              </a:extLst>
            </p:cNvPr>
            <p:cNvSpPr>
              <a:spLocks noChangeShapeType="1"/>
            </p:cNvSpPr>
            <p:nvPr/>
          </p:nvSpPr>
          <p:spPr bwMode="auto">
            <a:xfrm flipH="1">
              <a:off x="16387763" y="145315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6" name="Line 349">
              <a:extLst>
                <a:ext uri="{FF2B5EF4-FFF2-40B4-BE49-F238E27FC236}">
                  <a16:creationId xmlns:a16="http://schemas.microsoft.com/office/drawing/2014/main" id="{7D277A05-227A-EA2C-6337-9937D3A4E2F0}"/>
                </a:ext>
              </a:extLst>
            </p:cNvPr>
            <p:cNvSpPr>
              <a:spLocks noChangeShapeType="1"/>
            </p:cNvSpPr>
            <p:nvPr/>
          </p:nvSpPr>
          <p:spPr bwMode="auto">
            <a:xfrm>
              <a:off x="16368713" y="141505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7" name="Line 350">
              <a:extLst>
                <a:ext uri="{FF2B5EF4-FFF2-40B4-BE49-F238E27FC236}">
                  <a16:creationId xmlns:a16="http://schemas.microsoft.com/office/drawing/2014/main" id="{A1F01291-5B0D-0AA8-2CF7-E16F063DCB2C}"/>
                </a:ext>
              </a:extLst>
            </p:cNvPr>
            <p:cNvSpPr>
              <a:spLocks noChangeShapeType="1"/>
            </p:cNvSpPr>
            <p:nvPr/>
          </p:nvSpPr>
          <p:spPr bwMode="auto">
            <a:xfrm flipH="1">
              <a:off x="16330613" y="145315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8" name="Line 351">
              <a:extLst>
                <a:ext uri="{FF2B5EF4-FFF2-40B4-BE49-F238E27FC236}">
                  <a16:creationId xmlns:a16="http://schemas.microsoft.com/office/drawing/2014/main" id="{71E71A33-E8D4-901F-B247-9A0FCAC496E7}"/>
                </a:ext>
              </a:extLst>
            </p:cNvPr>
            <p:cNvSpPr>
              <a:spLocks noChangeShapeType="1"/>
            </p:cNvSpPr>
            <p:nvPr/>
          </p:nvSpPr>
          <p:spPr bwMode="auto">
            <a:xfrm>
              <a:off x="16209963" y="141505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89" name="Line 352">
              <a:extLst>
                <a:ext uri="{FF2B5EF4-FFF2-40B4-BE49-F238E27FC236}">
                  <a16:creationId xmlns:a16="http://schemas.microsoft.com/office/drawing/2014/main" id="{607EFFF5-4493-A78D-EF9B-CC877D2FE600}"/>
                </a:ext>
              </a:extLst>
            </p:cNvPr>
            <p:cNvSpPr>
              <a:spLocks noChangeShapeType="1"/>
            </p:cNvSpPr>
            <p:nvPr/>
          </p:nvSpPr>
          <p:spPr bwMode="auto">
            <a:xfrm flipH="1">
              <a:off x="16171863" y="145315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0" name="Line 353">
              <a:extLst>
                <a:ext uri="{FF2B5EF4-FFF2-40B4-BE49-F238E27FC236}">
                  <a16:creationId xmlns:a16="http://schemas.microsoft.com/office/drawing/2014/main" id="{D6F11156-2E92-1321-E1F1-FBB483B973A4}"/>
                </a:ext>
              </a:extLst>
            </p:cNvPr>
            <p:cNvSpPr>
              <a:spLocks noChangeShapeType="1"/>
            </p:cNvSpPr>
            <p:nvPr/>
          </p:nvSpPr>
          <p:spPr bwMode="auto">
            <a:xfrm>
              <a:off x="16159163" y="13833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1" name="Line 354">
              <a:extLst>
                <a:ext uri="{FF2B5EF4-FFF2-40B4-BE49-F238E27FC236}">
                  <a16:creationId xmlns:a16="http://schemas.microsoft.com/office/drawing/2014/main" id="{EE0CA924-8C6E-A7DF-4E40-591FBAC28B97}"/>
                </a:ext>
              </a:extLst>
            </p:cNvPr>
            <p:cNvSpPr>
              <a:spLocks noChangeShapeType="1"/>
            </p:cNvSpPr>
            <p:nvPr/>
          </p:nvSpPr>
          <p:spPr bwMode="auto">
            <a:xfrm flipH="1">
              <a:off x="16121063" y="14214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2" name="Line 355">
              <a:extLst>
                <a:ext uri="{FF2B5EF4-FFF2-40B4-BE49-F238E27FC236}">
                  <a16:creationId xmlns:a16="http://schemas.microsoft.com/office/drawing/2014/main" id="{C425DE55-D399-27AB-C752-7B25BE1F5503}"/>
                </a:ext>
              </a:extLst>
            </p:cNvPr>
            <p:cNvSpPr>
              <a:spLocks noChangeShapeType="1"/>
            </p:cNvSpPr>
            <p:nvPr/>
          </p:nvSpPr>
          <p:spPr bwMode="auto">
            <a:xfrm>
              <a:off x="16143288" y="13833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3" name="Line 356">
              <a:extLst>
                <a:ext uri="{FF2B5EF4-FFF2-40B4-BE49-F238E27FC236}">
                  <a16:creationId xmlns:a16="http://schemas.microsoft.com/office/drawing/2014/main" id="{0B76B59F-FB3B-BD3F-D78C-56BEDCA05006}"/>
                </a:ext>
              </a:extLst>
            </p:cNvPr>
            <p:cNvSpPr>
              <a:spLocks noChangeShapeType="1"/>
            </p:cNvSpPr>
            <p:nvPr/>
          </p:nvSpPr>
          <p:spPr bwMode="auto">
            <a:xfrm flipH="1">
              <a:off x="16105188" y="14214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4" name="Line 357">
              <a:extLst>
                <a:ext uri="{FF2B5EF4-FFF2-40B4-BE49-F238E27FC236}">
                  <a16:creationId xmlns:a16="http://schemas.microsoft.com/office/drawing/2014/main" id="{0F35A92B-75EF-4518-8317-18F06CBA7232}"/>
                </a:ext>
              </a:extLst>
            </p:cNvPr>
            <p:cNvSpPr>
              <a:spLocks noChangeShapeType="1"/>
            </p:cNvSpPr>
            <p:nvPr/>
          </p:nvSpPr>
          <p:spPr bwMode="auto">
            <a:xfrm>
              <a:off x="15838488" y="131345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5" name="Line 358">
              <a:extLst>
                <a:ext uri="{FF2B5EF4-FFF2-40B4-BE49-F238E27FC236}">
                  <a16:creationId xmlns:a16="http://schemas.microsoft.com/office/drawing/2014/main" id="{805985F3-823B-EB2C-467A-29E2F523E9D7}"/>
                </a:ext>
              </a:extLst>
            </p:cNvPr>
            <p:cNvSpPr>
              <a:spLocks noChangeShapeType="1"/>
            </p:cNvSpPr>
            <p:nvPr/>
          </p:nvSpPr>
          <p:spPr bwMode="auto">
            <a:xfrm flipH="1">
              <a:off x="15800388" y="135155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6" name="Line 359">
              <a:extLst>
                <a:ext uri="{FF2B5EF4-FFF2-40B4-BE49-F238E27FC236}">
                  <a16:creationId xmlns:a16="http://schemas.microsoft.com/office/drawing/2014/main" id="{15314027-F340-E157-DA22-94C524552F48}"/>
                </a:ext>
              </a:extLst>
            </p:cNvPr>
            <p:cNvSpPr>
              <a:spLocks noChangeShapeType="1"/>
            </p:cNvSpPr>
            <p:nvPr/>
          </p:nvSpPr>
          <p:spPr bwMode="auto">
            <a:xfrm>
              <a:off x="15800388" y="12817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7" name="Line 360">
              <a:extLst>
                <a:ext uri="{FF2B5EF4-FFF2-40B4-BE49-F238E27FC236}">
                  <a16:creationId xmlns:a16="http://schemas.microsoft.com/office/drawing/2014/main" id="{1FA71C58-1AF4-AD8A-A051-49564C45CCC3}"/>
                </a:ext>
              </a:extLst>
            </p:cNvPr>
            <p:cNvSpPr>
              <a:spLocks noChangeShapeType="1"/>
            </p:cNvSpPr>
            <p:nvPr/>
          </p:nvSpPr>
          <p:spPr bwMode="auto">
            <a:xfrm flipH="1">
              <a:off x="15762288" y="13198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8" name="Line 361">
              <a:extLst>
                <a:ext uri="{FF2B5EF4-FFF2-40B4-BE49-F238E27FC236}">
                  <a16:creationId xmlns:a16="http://schemas.microsoft.com/office/drawing/2014/main" id="{191A37D6-53FD-524E-E8BD-8A68904D2902}"/>
                </a:ext>
              </a:extLst>
            </p:cNvPr>
            <p:cNvSpPr>
              <a:spLocks noChangeShapeType="1"/>
            </p:cNvSpPr>
            <p:nvPr/>
          </p:nvSpPr>
          <p:spPr bwMode="auto">
            <a:xfrm>
              <a:off x="15724188" y="12817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99" name="Line 362">
              <a:extLst>
                <a:ext uri="{FF2B5EF4-FFF2-40B4-BE49-F238E27FC236}">
                  <a16:creationId xmlns:a16="http://schemas.microsoft.com/office/drawing/2014/main" id="{44355760-2A6B-2FFA-D7C4-F2C74BE73E69}"/>
                </a:ext>
              </a:extLst>
            </p:cNvPr>
            <p:cNvSpPr>
              <a:spLocks noChangeShapeType="1"/>
            </p:cNvSpPr>
            <p:nvPr/>
          </p:nvSpPr>
          <p:spPr bwMode="auto">
            <a:xfrm flipH="1">
              <a:off x="15686088" y="13198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0" name="Line 363">
              <a:extLst>
                <a:ext uri="{FF2B5EF4-FFF2-40B4-BE49-F238E27FC236}">
                  <a16:creationId xmlns:a16="http://schemas.microsoft.com/office/drawing/2014/main" id="{3F98A11E-47D3-C981-18F8-80386692C57B}"/>
                </a:ext>
              </a:extLst>
            </p:cNvPr>
            <p:cNvSpPr>
              <a:spLocks noChangeShapeType="1"/>
            </p:cNvSpPr>
            <p:nvPr/>
          </p:nvSpPr>
          <p:spPr bwMode="auto">
            <a:xfrm>
              <a:off x="15638463" y="126265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1" name="Line 364">
              <a:extLst>
                <a:ext uri="{FF2B5EF4-FFF2-40B4-BE49-F238E27FC236}">
                  <a16:creationId xmlns:a16="http://schemas.microsoft.com/office/drawing/2014/main" id="{0E83AC8D-4A34-85D4-35E5-EEBC16362A59}"/>
                </a:ext>
              </a:extLst>
            </p:cNvPr>
            <p:cNvSpPr>
              <a:spLocks noChangeShapeType="1"/>
            </p:cNvSpPr>
            <p:nvPr/>
          </p:nvSpPr>
          <p:spPr bwMode="auto">
            <a:xfrm flipH="1">
              <a:off x="15600363" y="130075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2" name="Line 365">
              <a:extLst>
                <a:ext uri="{FF2B5EF4-FFF2-40B4-BE49-F238E27FC236}">
                  <a16:creationId xmlns:a16="http://schemas.microsoft.com/office/drawing/2014/main" id="{D1EDF96A-D3A3-7E94-F92D-0119ACCC055E}"/>
                </a:ext>
              </a:extLst>
            </p:cNvPr>
            <p:cNvSpPr>
              <a:spLocks noChangeShapeType="1"/>
            </p:cNvSpPr>
            <p:nvPr/>
          </p:nvSpPr>
          <p:spPr bwMode="auto">
            <a:xfrm>
              <a:off x="15495588" y="12467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3" name="Line 366">
              <a:extLst>
                <a:ext uri="{FF2B5EF4-FFF2-40B4-BE49-F238E27FC236}">
                  <a16:creationId xmlns:a16="http://schemas.microsoft.com/office/drawing/2014/main" id="{FC6E0EDB-1B42-02DE-476E-AA211CCE8095}"/>
                </a:ext>
              </a:extLst>
            </p:cNvPr>
            <p:cNvSpPr>
              <a:spLocks noChangeShapeType="1"/>
            </p:cNvSpPr>
            <p:nvPr/>
          </p:nvSpPr>
          <p:spPr bwMode="auto">
            <a:xfrm flipH="1">
              <a:off x="15457488" y="12848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4" name="Line 367">
              <a:extLst>
                <a:ext uri="{FF2B5EF4-FFF2-40B4-BE49-F238E27FC236}">
                  <a16:creationId xmlns:a16="http://schemas.microsoft.com/office/drawing/2014/main" id="{E2BB0A3F-1AF5-A3D8-550A-F70E32C4CF10}"/>
                </a:ext>
              </a:extLst>
            </p:cNvPr>
            <p:cNvSpPr>
              <a:spLocks noChangeShapeType="1"/>
            </p:cNvSpPr>
            <p:nvPr/>
          </p:nvSpPr>
          <p:spPr bwMode="auto">
            <a:xfrm>
              <a:off x="15438438" y="12467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5" name="Line 368">
              <a:extLst>
                <a:ext uri="{FF2B5EF4-FFF2-40B4-BE49-F238E27FC236}">
                  <a16:creationId xmlns:a16="http://schemas.microsoft.com/office/drawing/2014/main" id="{33B187CD-4D12-3857-CE5C-759014C0DF03}"/>
                </a:ext>
              </a:extLst>
            </p:cNvPr>
            <p:cNvSpPr>
              <a:spLocks noChangeShapeType="1"/>
            </p:cNvSpPr>
            <p:nvPr/>
          </p:nvSpPr>
          <p:spPr bwMode="auto">
            <a:xfrm flipH="1">
              <a:off x="15400338" y="12848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6" name="Line 369">
              <a:extLst>
                <a:ext uri="{FF2B5EF4-FFF2-40B4-BE49-F238E27FC236}">
                  <a16:creationId xmlns:a16="http://schemas.microsoft.com/office/drawing/2014/main" id="{DEAA46FB-056D-15C7-EC40-B298AE4E79EC}"/>
                </a:ext>
              </a:extLst>
            </p:cNvPr>
            <p:cNvSpPr>
              <a:spLocks noChangeShapeType="1"/>
            </p:cNvSpPr>
            <p:nvPr/>
          </p:nvSpPr>
          <p:spPr bwMode="auto">
            <a:xfrm>
              <a:off x="15371763" y="12340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7" name="Line 370">
              <a:extLst>
                <a:ext uri="{FF2B5EF4-FFF2-40B4-BE49-F238E27FC236}">
                  <a16:creationId xmlns:a16="http://schemas.microsoft.com/office/drawing/2014/main" id="{953C6A6F-6549-CB39-2C1C-13C5B446557D}"/>
                </a:ext>
              </a:extLst>
            </p:cNvPr>
            <p:cNvSpPr>
              <a:spLocks noChangeShapeType="1"/>
            </p:cNvSpPr>
            <p:nvPr/>
          </p:nvSpPr>
          <p:spPr bwMode="auto">
            <a:xfrm flipH="1">
              <a:off x="15333663" y="12721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8" name="Line 371">
              <a:extLst>
                <a:ext uri="{FF2B5EF4-FFF2-40B4-BE49-F238E27FC236}">
                  <a16:creationId xmlns:a16="http://schemas.microsoft.com/office/drawing/2014/main" id="{0439FBE8-FAF6-CFA5-799B-2967F05F0321}"/>
                </a:ext>
              </a:extLst>
            </p:cNvPr>
            <p:cNvSpPr>
              <a:spLocks noChangeShapeType="1"/>
            </p:cNvSpPr>
            <p:nvPr/>
          </p:nvSpPr>
          <p:spPr bwMode="auto">
            <a:xfrm>
              <a:off x="15232063" y="120233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09" name="Line 372">
              <a:extLst>
                <a:ext uri="{FF2B5EF4-FFF2-40B4-BE49-F238E27FC236}">
                  <a16:creationId xmlns:a16="http://schemas.microsoft.com/office/drawing/2014/main" id="{F1835972-F58C-71D0-74B8-35CC88018A2B}"/>
                </a:ext>
              </a:extLst>
            </p:cNvPr>
            <p:cNvSpPr>
              <a:spLocks noChangeShapeType="1"/>
            </p:cNvSpPr>
            <p:nvPr/>
          </p:nvSpPr>
          <p:spPr bwMode="auto">
            <a:xfrm flipH="1">
              <a:off x="15193963" y="124043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0" name="Line 373">
              <a:extLst>
                <a:ext uri="{FF2B5EF4-FFF2-40B4-BE49-F238E27FC236}">
                  <a16:creationId xmlns:a16="http://schemas.microsoft.com/office/drawing/2014/main" id="{B2BB7788-E456-1F9E-EBD2-AC0A0A6D78AD}"/>
                </a:ext>
              </a:extLst>
            </p:cNvPr>
            <p:cNvSpPr>
              <a:spLocks noChangeShapeType="1"/>
            </p:cNvSpPr>
            <p:nvPr/>
          </p:nvSpPr>
          <p:spPr bwMode="auto">
            <a:xfrm>
              <a:off x="14990763" y="10531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1" name="Line 374">
              <a:extLst>
                <a:ext uri="{FF2B5EF4-FFF2-40B4-BE49-F238E27FC236}">
                  <a16:creationId xmlns:a16="http://schemas.microsoft.com/office/drawing/2014/main" id="{48056F18-0FA5-C3D0-9B8D-1A1B0A44B5F4}"/>
                </a:ext>
              </a:extLst>
            </p:cNvPr>
            <p:cNvSpPr>
              <a:spLocks noChangeShapeType="1"/>
            </p:cNvSpPr>
            <p:nvPr/>
          </p:nvSpPr>
          <p:spPr bwMode="auto">
            <a:xfrm flipH="1">
              <a:off x="14952663" y="10912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2" name="Line 375">
              <a:extLst>
                <a:ext uri="{FF2B5EF4-FFF2-40B4-BE49-F238E27FC236}">
                  <a16:creationId xmlns:a16="http://schemas.microsoft.com/office/drawing/2014/main" id="{A3136F56-CE8D-0DCB-7DD9-EE9FE276B8C5}"/>
                </a:ext>
              </a:extLst>
            </p:cNvPr>
            <p:cNvSpPr>
              <a:spLocks noChangeShapeType="1"/>
            </p:cNvSpPr>
            <p:nvPr/>
          </p:nvSpPr>
          <p:spPr bwMode="auto">
            <a:xfrm>
              <a:off x="14968538" y="10531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3" name="Line 376">
              <a:extLst>
                <a:ext uri="{FF2B5EF4-FFF2-40B4-BE49-F238E27FC236}">
                  <a16:creationId xmlns:a16="http://schemas.microsoft.com/office/drawing/2014/main" id="{5BCFB22B-4924-4842-CFF2-D3B6CEE2D3AF}"/>
                </a:ext>
              </a:extLst>
            </p:cNvPr>
            <p:cNvSpPr>
              <a:spLocks noChangeShapeType="1"/>
            </p:cNvSpPr>
            <p:nvPr/>
          </p:nvSpPr>
          <p:spPr bwMode="auto">
            <a:xfrm flipH="1">
              <a:off x="14930438" y="10912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4" name="Line 377">
              <a:extLst>
                <a:ext uri="{FF2B5EF4-FFF2-40B4-BE49-F238E27FC236}">
                  <a16:creationId xmlns:a16="http://schemas.microsoft.com/office/drawing/2014/main" id="{7E0E3679-23DE-5DF7-F7F9-911EE799E7CF}"/>
                </a:ext>
              </a:extLst>
            </p:cNvPr>
            <p:cNvSpPr>
              <a:spLocks noChangeShapeType="1"/>
            </p:cNvSpPr>
            <p:nvPr/>
          </p:nvSpPr>
          <p:spPr bwMode="auto">
            <a:xfrm>
              <a:off x="14727238" y="8880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5" name="Line 378">
              <a:extLst>
                <a:ext uri="{FF2B5EF4-FFF2-40B4-BE49-F238E27FC236}">
                  <a16:creationId xmlns:a16="http://schemas.microsoft.com/office/drawing/2014/main" id="{F9E771EC-C09D-D179-2D92-FDEEB6E8F524}"/>
                </a:ext>
              </a:extLst>
            </p:cNvPr>
            <p:cNvSpPr>
              <a:spLocks noChangeShapeType="1"/>
            </p:cNvSpPr>
            <p:nvPr/>
          </p:nvSpPr>
          <p:spPr bwMode="auto">
            <a:xfrm flipH="1">
              <a:off x="14689138" y="9261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6" name="Line 379">
              <a:extLst>
                <a:ext uri="{FF2B5EF4-FFF2-40B4-BE49-F238E27FC236}">
                  <a16:creationId xmlns:a16="http://schemas.microsoft.com/office/drawing/2014/main" id="{554A2EC6-F45E-F2B9-D93C-BEE92B6B4A03}"/>
                </a:ext>
              </a:extLst>
            </p:cNvPr>
            <p:cNvSpPr>
              <a:spLocks noChangeShapeType="1"/>
            </p:cNvSpPr>
            <p:nvPr/>
          </p:nvSpPr>
          <p:spPr bwMode="auto">
            <a:xfrm>
              <a:off x="14670088" y="84355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7" name="Line 380">
              <a:extLst>
                <a:ext uri="{FF2B5EF4-FFF2-40B4-BE49-F238E27FC236}">
                  <a16:creationId xmlns:a16="http://schemas.microsoft.com/office/drawing/2014/main" id="{E8568B85-1610-EDBD-6A8F-26EE568BAE9D}"/>
                </a:ext>
              </a:extLst>
            </p:cNvPr>
            <p:cNvSpPr>
              <a:spLocks noChangeShapeType="1"/>
            </p:cNvSpPr>
            <p:nvPr/>
          </p:nvSpPr>
          <p:spPr bwMode="auto">
            <a:xfrm flipH="1">
              <a:off x="14631988" y="88165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8" name="Line 381">
              <a:extLst>
                <a:ext uri="{FF2B5EF4-FFF2-40B4-BE49-F238E27FC236}">
                  <a16:creationId xmlns:a16="http://schemas.microsoft.com/office/drawing/2014/main" id="{E459D93C-BB44-B186-F2F5-EC7C399CE5BE}"/>
                </a:ext>
              </a:extLst>
            </p:cNvPr>
            <p:cNvSpPr>
              <a:spLocks noChangeShapeType="1"/>
            </p:cNvSpPr>
            <p:nvPr/>
          </p:nvSpPr>
          <p:spPr bwMode="auto">
            <a:xfrm>
              <a:off x="14581188" y="7991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19" name="Line 382">
              <a:extLst>
                <a:ext uri="{FF2B5EF4-FFF2-40B4-BE49-F238E27FC236}">
                  <a16:creationId xmlns:a16="http://schemas.microsoft.com/office/drawing/2014/main" id="{D5B06A88-C705-CA06-1F24-5C8779DE135F}"/>
                </a:ext>
              </a:extLst>
            </p:cNvPr>
            <p:cNvSpPr>
              <a:spLocks noChangeShapeType="1"/>
            </p:cNvSpPr>
            <p:nvPr/>
          </p:nvSpPr>
          <p:spPr bwMode="auto">
            <a:xfrm flipH="1">
              <a:off x="14543088" y="8372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0" name="Line 383">
              <a:extLst>
                <a:ext uri="{FF2B5EF4-FFF2-40B4-BE49-F238E27FC236}">
                  <a16:creationId xmlns:a16="http://schemas.microsoft.com/office/drawing/2014/main" id="{3CC8EB6B-8058-41B3-D629-70F74DA1E074}"/>
                </a:ext>
              </a:extLst>
            </p:cNvPr>
            <p:cNvSpPr>
              <a:spLocks noChangeShapeType="1"/>
            </p:cNvSpPr>
            <p:nvPr/>
          </p:nvSpPr>
          <p:spPr bwMode="auto">
            <a:xfrm>
              <a:off x="14524038" y="7737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1" name="Line 384">
              <a:extLst>
                <a:ext uri="{FF2B5EF4-FFF2-40B4-BE49-F238E27FC236}">
                  <a16:creationId xmlns:a16="http://schemas.microsoft.com/office/drawing/2014/main" id="{5FCD4CA8-AE11-D297-B1B9-A3E89076D374}"/>
                </a:ext>
              </a:extLst>
            </p:cNvPr>
            <p:cNvSpPr>
              <a:spLocks noChangeShapeType="1"/>
            </p:cNvSpPr>
            <p:nvPr/>
          </p:nvSpPr>
          <p:spPr bwMode="auto">
            <a:xfrm flipH="1">
              <a:off x="14485938" y="8118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2" name="Line 385">
              <a:extLst>
                <a:ext uri="{FF2B5EF4-FFF2-40B4-BE49-F238E27FC236}">
                  <a16:creationId xmlns:a16="http://schemas.microsoft.com/office/drawing/2014/main" id="{623537A5-62A8-3E4E-B604-059C02163FBC}"/>
                </a:ext>
              </a:extLst>
            </p:cNvPr>
            <p:cNvSpPr>
              <a:spLocks noChangeShapeType="1"/>
            </p:cNvSpPr>
            <p:nvPr/>
          </p:nvSpPr>
          <p:spPr bwMode="auto">
            <a:xfrm>
              <a:off x="14457363" y="7133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3" name="Line 386">
              <a:extLst>
                <a:ext uri="{FF2B5EF4-FFF2-40B4-BE49-F238E27FC236}">
                  <a16:creationId xmlns:a16="http://schemas.microsoft.com/office/drawing/2014/main" id="{4AFD2A07-C9C9-9BB8-9AB8-6B5982DE52AF}"/>
                </a:ext>
              </a:extLst>
            </p:cNvPr>
            <p:cNvSpPr>
              <a:spLocks noChangeShapeType="1"/>
            </p:cNvSpPr>
            <p:nvPr/>
          </p:nvSpPr>
          <p:spPr bwMode="auto">
            <a:xfrm flipH="1">
              <a:off x="14419263" y="7514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4" name="Line 387">
              <a:extLst>
                <a:ext uri="{FF2B5EF4-FFF2-40B4-BE49-F238E27FC236}">
                  <a16:creationId xmlns:a16="http://schemas.microsoft.com/office/drawing/2014/main" id="{4845144D-91EB-86BA-B4CD-38505F5FA2CE}"/>
                </a:ext>
              </a:extLst>
            </p:cNvPr>
            <p:cNvSpPr>
              <a:spLocks noChangeShapeType="1"/>
            </p:cNvSpPr>
            <p:nvPr/>
          </p:nvSpPr>
          <p:spPr bwMode="auto">
            <a:xfrm>
              <a:off x="14393863" y="7133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5" name="Line 388">
              <a:extLst>
                <a:ext uri="{FF2B5EF4-FFF2-40B4-BE49-F238E27FC236}">
                  <a16:creationId xmlns:a16="http://schemas.microsoft.com/office/drawing/2014/main" id="{2FF5F61D-5B04-01C1-4875-692ADE13D197}"/>
                </a:ext>
              </a:extLst>
            </p:cNvPr>
            <p:cNvSpPr>
              <a:spLocks noChangeShapeType="1"/>
            </p:cNvSpPr>
            <p:nvPr/>
          </p:nvSpPr>
          <p:spPr bwMode="auto">
            <a:xfrm flipH="1">
              <a:off x="14355763" y="7514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6" name="Line 389">
              <a:extLst>
                <a:ext uri="{FF2B5EF4-FFF2-40B4-BE49-F238E27FC236}">
                  <a16:creationId xmlns:a16="http://schemas.microsoft.com/office/drawing/2014/main" id="{1E5B6EC8-3C6B-864C-4FC3-D5A507836DAA}"/>
                </a:ext>
              </a:extLst>
            </p:cNvPr>
            <p:cNvSpPr>
              <a:spLocks noChangeShapeType="1"/>
            </p:cNvSpPr>
            <p:nvPr/>
          </p:nvSpPr>
          <p:spPr bwMode="auto">
            <a:xfrm>
              <a:off x="14377988" y="7133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7" name="Line 390">
              <a:extLst>
                <a:ext uri="{FF2B5EF4-FFF2-40B4-BE49-F238E27FC236}">
                  <a16:creationId xmlns:a16="http://schemas.microsoft.com/office/drawing/2014/main" id="{58076A50-AD22-EFB5-8E52-8A7BA1B8425D}"/>
                </a:ext>
              </a:extLst>
            </p:cNvPr>
            <p:cNvSpPr>
              <a:spLocks noChangeShapeType="1"/>
            </p:cNvSpPr>
            <p:nvPr/>
          </p:nvSpPr>
          <p:spPr bwMode="auto">
            <a:xfrm flipH="1">
              <a:off x="14339888" y="7514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8" name="Line 391">
              <a:extLst>
                <a:ext uri="{FF2B5EF4-FFF2-40B4-BE49-F238E27FC236}">
                  <a16:creationId xmlns:a16="http://schemas.microsoft.com/office/drawing/2014/main" id="{4DD17071-8362-F628-3A1C-F8FADE302BB4}"/>
                </a:ext>
              </a:extLst>
            </p:cNvPr>
            <p:cNvSpPr>
              <a:spLocks noChangeShapeType="1"/>
            </p:cNvSpPr>
            <p:nvPr/>
          </p:nvSpPr>
          <p:spPr bwMode="auto">
            <a:xfrm>
              <a:off x="14171613" y="5197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29" name="Line 392">
              <a:extLst>
                <a:ext uri="{FF2B5EF4-FFF2-40B4-BE49-F238E27FC236}">
                  <a16:creationId xmlns:a16="http://schemas.microsoft.com/office/drawing/2014/main" id="{E8BAF92B-7613-FDDB-AA59-7028FE0506E5}"/>
                </a:ext>
              </a:extLst>
            </p:cNvPr>
            <p:cNvSpPr>
              <a:spLocks noChangeShapeType="1"/>
            </p:cNvSpPr>
            <p:nvPr/>
          </p:nvSpPr>
          <p:spPr bwMode="auto">
            <a:xfrm flipH="1">
              <a:off x="14133513" y="5578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0" name="Line 393">
              <a:extLst>
                <a:ext uri="{FF2B5EF4-FFF2-40B4-BE49-F238E27FC236}">
                  <a16:creationId xmlns:a16="http://schemas.microsoft.com/office/drawing/2014/main" id="{C382D671-9619-1B3D-1C39-A628DB1CDD0F}"/>
                </a:ext>
              </a:extLst>
            </p:cNvPr>
            <p:cNvSpPr>
              <a:spLocks noChangeShapeType="1"/>
            </p:cNvSpPr>
            <p:nvPr/>
          </p:nvSpPr>
          <p:spPr bwMode="auto">
            <a:xfrm>
              <a:off x="14158913" y="49113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1" name="Line 394">
              <a:extLst>
                <a:ext uri="{FF2B5EF4-FFF2-40B4-BE49-F238E27FC236}">
                  <a16:creationId xmlns:a16="http://schemas.microsoft.com/office/drawing/2014/main" id="{62A89B5D-B864-FADD-EF95-57BE236B8AD6}"/>
                </a:ext>
              </a:extLst>
            </p:cNvPr>
            <p:cNvSpPr>
              <a:spLocks noChangeShapeType="1"/>
            </p:cNvSpPr>
            <p:nvPr/>
          </p:nvSpPr>
          <p:spPr bwMode="auto">
            <a:xfrm flipH="1">
              <a:off x="14120813" y="52923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2" name="Line 395">
              <a:extLst>
                <a:ext uri="{FF2B5EF4-FFF2-40B4-BE49-F238E27FC236}">
                  <a16:creationId xmlns:a16="http://schemas.microsoft.com/office/drawing/2014/main" id="{B0B5391F-0DD4-703B-72D6-B4EE845D38AA}"/>
                </a:ext>
              </a:extLst>
            </p:cNvPr>
            <p:cNvSpPr>
              <a:spLocks noChangeShapeType="1"/>
            </p:cNvSpPr>
            <p:nvPr/>
          </p:nvSpPr>
          <p:spPr bwMode="auto">
            <a:xfrm>
              <a:off x="14120813" y="4466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3" name="Line 396">
              <a:extLst>
                <a:ext uri="{FF2B5EF4-FFF2-40B4-BE49-F238E27FC236}">
                  <a16:creationId xmlns:a16="http://schemas.microsoft.com/office/drawing/2014/main" id="{A695736E-39EA-A85A-B70D-CA6ACB50726E}"/>
                </a:ext>
              </a:extLst>
            </p:cNvPr>
            <p:cNvSpPr>
              <a:spLocks noChangeShapeType="1"/>
            </p:cNvSpPr>
            <p:nvPr/>
          </p:nvSpPr>
          <p:spPr bwMode="auto">
            <a:xfrm flipH="1">
              <a:off x="14082713" y="4847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4" name="Line 397">
              <a:extLst>
                <a:ext uri="{FF2B5EF4-FFF2-40B4-BE49-F238E27FC236}">
                  <a16:creationId xmlns:a16="http://schemas.microsoft.com/office/drawing/2014/main" id="{30BA227C-399C-4E87-72AC-686A658E5EE2}"/>
                </a:ext>
              </a:extLst>
            </p:cNvPr>
            <p:cNvSpPr>
              <a:spLocks noChangeShapeType="1"/>
            </p:cNvSpPr>
            <p:nvPr/>
          </p:nvSpPr>
          <p:spPr bwMode="auto">
            <a:xfrm>
              <a:off x="14095413" y="4212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5" name="Line 398">
              <a:extLst>
                <a:ext uri="{FF2B5EF4-FFF2-40B4-BE49-F238E27FC236}">
                  <a16:creationId xmlns:a16="http://schemas.microsoft.com/office/drawing/2014/main" id="{FBAC8E6F-E859-6AAA-431F-463CF59C7817}"/>
                </a:ext>
              </a:extLst>
            </p:cNvPr>
            <p:cNvSpPr>
              <a:spLocks noChangeShapeType="1"/>
            </p:cNvSpPr>
            <p:nvPr/>
          </p:nvSpPr>
          <p:spPr bwMode="auto">
            <a:xfrm flipH="1">
              <a:off x="14057313" y="4593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6" name="Line 399">
              <a:extLst>
                <a:ext uri="{FF2B5EF4-FFF2-40B4-BE49-F238E27FC236}">
                  <a16:creationId xmlns:a16="http://schemas.microsoft.com/office/drawing/2014/main" id="{8170E281-C22C-7818-1469-B51F336C9EAD}"/>
                </a:ext>
              </a:extLst>
            </p:cNvPr>
            <p:cNvSpPr>
              <a:spLocks noChangeShapeType="1"/>
            </p:cNvSpPr>
            <p:nvPr/>
          </p:nvSpPr>
          <p:spPr bwMode="auto">
            <a:xfrm>
              <a:off x="14073188" y="4212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7" name="Line 400">
              <a:extLst>
                <a:ext uri="{FF2B5EF4-FFF2-40B4-BE49-F238E27FC236}">
                  <a16:creationId xmlns:a16="http://schemas.microsoft.com/office/drawing/2014/main" id="{6B117551-EFD1-C5D8-735D-810EC5DEC32A}"/>
                </a:ext>
              </a:extLst>
            </p:cNvPr>
            <p:cNvSpPr>
              <a:spLocks noChangeShapeType="1"/>
            </p:cNvSpPr>
            <p:nvPr/>
          </p:nvSpPr>
          <p:spPr bwMode="auto">
            <a:xfrm flipH="1">
              <a:off x="14035088" y="4593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8" name="Line 401">
              <a:extLst>
                <a:ext uri="{FF2B5EF4-FFF2-40B4-BE49-F238E27FC236}">
                  <a16:creationId xmlns:a16="http://schemas.microsoft.com/office/drawing/2014/main" id="{A21D73BB-A129-7B25-23DB-6EB44DC09CBA}"/>
                </a:ext>
              </a:extLst>
            </p:cNvPr>
            <p:cNvSpPr>
              <a:spLocks noChangeShapeType="1"/>
            </p:cNvSpPr>
            <p:nvPr/>
          </p:nvSpPr>
          <p:spPr bwMode="auto">
            <a:xfrm>
              <a:off x="14003338" y="4212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39" name="Line 402">
              <a:extLst>
                <a:ext uri="{FF2B5EF4-FFF2-40B4-BE49-F238E27FC236}">
                  <a16:creationId xmlns:a16="http://schemas.microsoft.com/office/drawing/2014/main" id="{013F253D-3666-FF18-0453-79F1603AB3F7}"/>
                </a:ext>
              </a:extLst>
            </p:cNvPr>
            <p:cNvSpPr>
              <a:spLocks noChangeShapeType="1"/>
            </p:cNvSpPr>
            <p:nvPr/>
          </p:nvSpPr>
          <p:spPr bwMode="auto">
            <a:xfrm flipH="1">
              <a:off x="13965238" y="4593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0" name="Line 403">
              <a:extLst>
                <a:ext uri="{FF2B5EF4-FFF2-40B4-BE49-F238E27FC236}">
                  <a16:creationId xmlns:a16="http://schemas.microsoft.com/office/drawing/2014/main" id="{25C92A3C-67D7-882D-0C8E-B87AB4002205}"/>
                </a:ext>
              </a:extLst>
            </p:cNvPr>
            <p:cNvSpPr>
              <a:spLocks noChangeShapeType="1"/>
            </p:cNvSpPr>
            <p:nvPr/>
          </p:nvSpPr>
          <p:spPr bwMode="auto">
            <a:xfrm>
              <a:off x="13968413" y="3800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1" name="Line 404">
              <a:extLst>
                <a:ext uri="{FF2B5EF4-FFF2-40B4-BE49-F238E27FC236}">
                  <a16:creationId xmlns:a16="http://schemas.microsoft.com/office/drawing/2014/main" id="{8CD133B6-0B20-3204-D95A-C1C31EEA543D}"/>
                </a:ext>
              </a:extLst>
            </p:cNvPr>
            <p:cNvSpPr>
              <a:spLocks noChangeShapeType="1"/>
            </p:cNvSpPr>
            <p:nvPr/>
          </p:nvSpPr>
          <p:spPr bwMode="auto">
            <a:xfrm flipH="1">
              <a:off x="13930313" y="4181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2" name="Line 405">
              <a:extLst>
                <a:ext uri="{FF2B5EF4-FFF2-40B4-BE49-F238E27FC236}">
                  <a16:creationId xmlns:a16="http://schemas.microsoft.com/office/drawing/2014/main" id="{CCE3F0ED-B464-3B45-4BDF-54F831445534}"/>
                </a:ext>
              </a:extLst>
            </p:cNvPr>
            <p:cNvSpPr>
              <a:spLocks noChangeShapeType="1"/>
            </p:cNvSpPr>
            <p:nvPr/>
          </p:nvSpPr>
          <p:spPr bwMode="auto">
            <a:xfrm>
              <a:off x="13949363" y="3673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3" name="Line 407">
              <a:extLst>
                <a:ext uri="{FF2B5EF4-FFF2-40B4-BE49-F238E27FC236}">
                  <a16:creationId xmlns:a16="http://schemas.microsoft.com/office/drawing/2014/main" id="{71F39DDC-B91D-D7F7-B936-0AEF6D9625FF}"/>
                </a:ext>
              </a:extLst>
            </p:cNvPr>
            <p:cNvSpPr>
              <a:spLocks noChangeShapeType="1"/>
            </p:cNvSpPr>
            <p:nvPr/>
          </p:nvSpPr>
          <p:spPr bwMode="auto">
            <a:xfrm flipH="1">
              <a:off x="13911263" y="4054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4" name="Line 408">
              <a:extLst>
                <a:ext uri="{FF2B5EF4-FFF2-40B4-BE49-F238E27FC236}">
                  <a16:creationId xmlns:a16="http://schemas.microsoft.com/office/drawing/2014/main" id="{DBE73C00-6944-0617-C6FF-42174A3EBF51}"/>
                </a:ext>
              </a:extLst>
            </p:cNvPr>
            <p:cNvSpPr>
              <a:spLocks noChangeShapeType="1"/>
            </p:cNvSpPr>
            <p:nvPr/>
          </p:nvSpPr>
          <p:spPr bwMode="auto">
            <a:xfrm>
              <a:off x="13927138" y="3546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5" name="Line 409">
              <a:extLst>
                <a:ext uri="{FF2B5EF4-FFF2-40B4-BE49-F238E27FC236}">
                  <a16:creationId xmlns:a16="http://schemas.microsoft.com/office/drawing/2014/main" id="{A85582E8-5A87-8720-DCCD-88A132198509}"/>
                </a:ext>
              </a:extLst>
            </p:cNvPr>
            <p:cNvSpPr>
              <a:spLocks noChangeShapeType="1"/>
            </p:cNvSpPr>
            <p:nvPr/>
          </p:nvSpPr>
          <p:spPr bwMode="auto">
            <a:xfrm flipH="1">
              <a:off x="13889038" y="3927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6" name="Line 410">
              <a:extLst>
                <a:ext uri="{FF2B5EF4-FFF2-40B4-BE49-F238E27FC236}">
                  <a16:creationId xmlns:a16="http://schemas.microsoft.com/office/drawing/2014/main" id="{A46CE381-9B9D-65A6-F13A-9EB84EB056C1}"/>
                </a:ext>
              </a:extLst>
            </p:cNvPr>
            <p:cNvSpPr>
              <a:spLocks noChangeShapeType="1"/>
            </p:cNvSpPr>
            <p:nvPr/>
          </p:nvSpPr>
          <p:spPr bwMode="auto">
            <a:xfrm>
              <a:off x="13879513" y="3419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7" name="Line 411">
              <a:extLst>
                <a:ext uri="{FF2B5EF4-FFF2-40B4-BE49-F238E27FC236}">
                  <a16:creationId xmlns:a16="http://schemas.microsoft.com/office/drawing/2014/main" id="{60FA9A81-F8C5-7F54-343E-9BCD784E1258}"/>
                </a:ext>
              </a:extLst>
            </p:cNvPr>
            <p:cNvSpPr>
              <a:spLocks noChangeShapeType="1"/>
            </p:cNvSpPr>
            <p:nvPr/>
          </p:nvSpPr>
          <p:spPr bwMode="auto">
            <a:xfrm flipH="1">
              <a:off x="13841413" y="3800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8" name="Line 412">
              <a:extLst>
                <a:ext uri="{FF2B5EF4-FFF2-40B4-BE49-F238E27FC236}">
                  <a16:creationId xmlns:a16="http://schemas.microsoft.com/office/drawing/2014/main" id="{74C2540D-2806-C2EC-BF56-17DCC5CF86C2}"/>
                </a:ext>
              </a:extLst>
            </p:cNvPr>
            <p:cNvSpPr>
              <a:spLocks noChangeShapeType="1"/>
            </p:cNvSpPr>
            <p:nvPr/>
          </p:nvSpPr>
          <p:spPr bwMode="auto">
            <a:xfrm>
              <a:off x="13860463" y="3419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49" name="Line 413">
              <a:extLst>
                <a:ext uri="{FF2B5EF4-FFF2-40B4-BE49-F238E27FC236}">
                  <a16:creationId xmlns:a16="http://schemas.microsoft.com/office/drawing/2014/main" id="{11E3246E-3770-7D19-E805-BC4832AB768B}"/>
                </a:ext>
              </a:extLst>
            </p:cNvPr>
            <p:cNvSpPr>
              <a:spLocks noChangeShapeType="1"/>
            </p:cNvSpPr>
            <p:nvPr/>
          </p:nvSpPr>
          <p:spPr bwMode="auto">
            <a:xfrm flipH="1">
              <a:off x="13822363" y="3800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0" name="Line 414">
              <a:extLst>
                <a:ext uri="{FF2B5EF4-FFF2-40B4-BE49-F238E27FC236}">
                  <a16:creationId xmlns:a16="http://schemas.microsoft.com/office/drawing/2014/main" id="{5EC69C5F-F21D-F5AD-FD9C-AA97B4ED1EBB}"/>
                </a:ext>
              </a:extLst>
            </p:cNvPr>
            <p:cNvSpPr>
              <a:spLocks noChangeShapeType="1"/>
            </p:cNvSpPr>
            <p:nvPr/>
          </p:nvSpPr>
          <p:spPr bwMode="auto">
            <a:xfrm>
              <a:off x="13838238" y="3292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1" name="Line 415">
              <a:extLst>
                <a:ext uri="{FF2B5EF4-FFF2-40B4-BE49-F238E27FC236}">
                  <a16:creationId xmlns:a16="http://schemas.microsoft.com/office/drawing/2014/main" id="{2D7D68CC-C179-510E-C20D-57E56CFF2722}"/>
                </a:ext>
              </a:extLst>
            </p:cNvPr>
            <p:cNvSpPr>
              <a:spLocks noChangeShapeType="1"/>
            </p:cNvSpPr>
            <p:nvPr/>
          </p:nvSpPr>
          <p:spPr bwMode="auto">
            <a:xfrm flipH="1">
              <a:off x="13800138" y="3673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2" name="Line 416">
              <a:extLst>
                <a:ext uri="{FF2B5EF4-FFF2-40B4-BE49-F238E27FC236}">
                  <a16:creationId xmlns:a16="http://schemas.microsoft.com/office/drawing/2014/main" id="{BD95E155-406F-D742-4069-6686F1F1375C}"/>
                </a:ext>
              </a:extLst>
            </p:cNvPr>
            <p:cNvSpPr>
              <a:spLocks noChangeShapeType="1"/>
            </p:cNvSpPr>
            <p:nvPr/>
          </p:nvSpPr>
          <p:spPr bwMode="auto">
            <a:xfrm>
              <a:off x="13784263" y="2784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3" name="Line 417">
              <a:extLst>
                <a:ext uri="{FF2B5EF4-FFF2-40B4-BE49-F238E27FC236}">
                  <a16:creationId xmlns:a16="http://schemas.microsoft.com/office/drawing/2014/main" id="{009E7435-A088-8D25-017C-7B0C58FB0D86}"/>
                </a:ext>
              </a:extLst>
            </p:cNvPr>
            <p:cNvSpPr>
              <a:spLocks noChangeShapeType="1"/>
            </p:cNvSpPr>
            <p:nvPr/>
          </p:nvSpPr>
          <p:spPr bwMode="auto">
            <a:xfrm flipH="1">
              <a:off x="13746163" y="3165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4" name="Line 418">
              <a:extLst>
                <a:ext uri="{FF2B5EF4-FFF2-40B4-BE49-F238E27FC236}">
                  <a16:creationId xmlns:a16="http://schemas.microsoft.com/office/drawing/2014/main" id="{FE603DC5-0898-28AC-AE4F-61826EFD6E50}"/>
                </a:ext>
              </a:extLst>
            </p:cNvPr>
            <p:cNvSpPr>
              <a:spLocks noChangeShapeType="1"/>
            </p:cNvSpPr>
            <p:nvPr/>
          </p:nvSpPr>
          <p:spPr bwMode="auto">
            <a:xfrm>
              <a:off x="13603288" y="23078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5" name="Line 419">
              <a:extLst>
                <a:ext uri="{FF2B5EF4-FFF2-40B4-BE49-F238E27FC236}">
                  <a16:creationId xmlns:a16="http://schemas.microsoft.com/office/drawing/2014/main" id="{64A63B7E-BE51-C492-A3FF-245074D5C854}"/>
                </a:ext>
              </a:extLst>
            </p:cNvPr>
            <p:cNvSpPr>
              <a:spLocks noChangeShapeType="1"/>
            </p:cNvSpPr>
            <p:nvPr/>
          </p:nvSpPr>
          <p:spPr bwMode="auto">
            <a:xfrm flipH="1">
              <a:off x="13565188" y="26888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6" name="Line 420">
              <a:extLst>
                <a:ext uri="{FF2B5EF4-FFF2-40B4-BE49-F238E27FC236}">
                  <a16:creationId xmlns:a16="http://schemas.microsoft.com/office/drawing/2014/main" id="{01FC2188-2205-31A9-1B80-8887FB919800}"/>
                </a:ext>
              </a:extLst>
            </p:cNvPr>
            <p:cNvSpPr>
              <a:spLocks noChangeShapeType="1"/>
            </p:cNvSpPr>
            <p:nvPr/>
          </p:nvSpPr>
          <p:spPr bwMode="auto">
            <a:xfrm>
              <a:off x="13555663" y="2149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7" name="Line 421">
              <a:extLst>
                <a:ext uri="{FF2B5EF4-FFF2-40B4-BE49-F238E27FC236}">
                  <a16:creationId xmlns:a16="http://schemas.microsoft.com/office/drawing/2014/main" id="{D72594D6-39CE-7FE2-0BC7-685E2CDCE6A5}"/>
                </a:ext>
              </a:extLst>
            </p:cNvPr>
            <p:cNvSpPr>
              <a:spLocks noChangeShapeType="1"/>
            </p:cNvSpPr>
            <p:nvPr/>
          </p:nvSpPr>
          <p:spPr bwMode="auto">
            <a:xfrm flipH="1">
              <a:off x="13517563" y="2530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8" name="Line 422">
              <a:extLst>
                <a:ext uri="{FF2B5EF4-FFF2-40B4-BE49-F238E27FC236}">
                  <a16:creationId xmlns:a16="http://schemas.microsoft.com/office/drawing/2014/main" id="{872AC865-A21C-5F74-A5DF-A79104710F2D}"/>
                </a:ext>
              </a:extLst>
            </p:cNvPr>
            <p:cNvSpPr>
              <a:spLocks noChangeShapeType="1"/>
            </p:cNvSpPr>
            <p:nvPr/>
          </p:nvSpPr>
          <p:spPr bwMode="auto">
            <a:xfrm>
              <a:off x="13539788" y="202205"/>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59" name="Line 423">
              <a:extLst>
                <a:ext uri="{FF2B5EF4-FFF2-40B4-BE49-F238E27FC236}">
                  <a16:creationId xmlns:a16="http://schemas.microsoft.com/office/drawing/2014/main" id="{76FCA0FC-CE4A-A11C-16F0-8177428E939D}"/>
                </a:ext>
              </a:extLst>
            </p:cNvPr>
            <p:cNvSpPr>
              <a:spLocks noChangeShapeType="1"/>
            </p:cNvSpPr>
            <p:nvPr/>
          </p:nvSpPr>
          <p:spPr bwMode="auto">
            <a:xfrm flipH="1">
              <a:off x="13501688" y="240305"/>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60" name="Line 424">
              <a:extLst>
                <a:ext uri="{FF2B5EF4-FFF2-40B4-BE49-F238E27FC236}">
                  <a16:creationId xmlns:a16="http://schemas.microsoft.com/office/drawing/2014/main" id="{71993BDF-1438-0D2F-0425-708D005A514E}"/>
                </a:ext>
              </a:extLst>
            </p:cNvPr>
            <p:cNvSpPr>
              <a:spLocks noChangeShapeType="1"/>
            </p:cNvSpPr>
            <p:nvPr/>
          </p:nvSpPr>
          <p:spPr bwMode="auto">
            <a:xfrm>
              <a:off x="13415963" y="18633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61" name="Line 425">
              <a:extLst>
                <a:ext uri="{FF2B5EF4-FFF2-40B4-BE49-F238E27FC236}">
                  <a16:creationId xmlns:a16="http://schemas.microsoft.com/office/drawing/2014/main" id="{8B5F2111-E04C-F4E4-433B-C08FD758B8B5}"/>
                </a:ext>
              </a:extLst>
            </p:cNvPr>
            <p:cNvSpPr>
              <a:spLocks noChangeShapeType="1"/>
            </p:cNvSpPr>
            <p:nvPr/>
          </p:nvSpPr>
          <p:spPr bwMode="auto">
            <a:xfrm flipH="1">
              <a:off x="13377863" y="22443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62" name="Line 426">
              <a:extLst>
                <a:ext uri="{FF2B5EF4-FFF2-40B4-BE49-F238E27FC236}">
                  <a16:creationId xmlns:a16="http://schemas.microsoft.com/office/drawing/2014/main" id="{8DD8BD19-E4E0-219B-3860-867395DBB3A3}"/>
                </a:ext>
              </a:extLst>
            </p:cNvPr>
            <p:cNvSpPr>
              <a:spLocks noChangeShapeType="1"/>
            </p:cNvSpPr>
            <p:nvPr/>
          </p:nvSpPr>
          <p:spPr bwMode="auto">
            <a:xfrm>
              <a:off x="13428663" y="186330"/>
              <a:ext cx="0" cy="7620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63" name="Line 427">
              <a:extLst>
                <a:ext uri="{FF2B5EF4-FFF2-40B4-BE49-F238E27FC236}">
                  <a16:creationId xmlns:a16="http://schemas.microsoft.com/office/drawing/2014/main" id="{CE6F5334-28C7-7CD4-8CA7-11BA9B018491}"/>
                </a:ext>
              </a:extLst>
            </p:cNvPr>
            <p:cNvSpPr>
              <a:spLocks noChangeShapeType="1"/>
            </p:cNvSpPr>
            <p:nvPr/>
          </p:nvSpPr>
          <p:spPr bwMode="auto">
            <a:xfrm flipH="1">
              <a:off x="13390563" y="224430"/>
              <a:ext cx="76200" cy="0"/>
            </a:xfrm>
            <a:prstGeom prst="line">
              <a:avLst/>
            </a:prstGeom>
            <a:noFill/>
            <a:ln w="12700">
              <a:solidFill>
                <a:srgbClr val="564C47"/>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864" name="Freeform 428">
              <a:extLst>
                <a:ext uri="{FF2B5EF4-FFF2-40B4-BE49-F238E27FC236}">
                  <a16:creationId xmlns:a16="http://schemas.microsoft.com/office/drawing/2014/main" id="{1B9A9745-D025-C8DB-1917-9522B8693350}"/>
                </a:ext>
              </a:extLst>
            </p:cNvPr>
            <p:cNvSpPr>
              <a:spLocks/>
            </p:cNvSpPr>
            <p:nvPr/>
          </p:nvSpPr>
          <p:spPr bwMode="auto">
            <a:xfrm>
              <a:off x="13415963" y="224430"/>
              <a:ext cx="4784725" cy="1530350"/>
            </a:xfrm>
            <a:custGeom>
              <a:avLst/>
              <a:gdLst>
                <a:gd name="T0" fmla="*/ 2702 w 3014"/>
                <a:gd name="T1" fmla="*/ 940 h 964"/>
                <a:gd name="T2" fmla="*/ 2576 w 3014"/>
                <a:gd name="T3" fmla="*/ 924 h 964"/>
                <a:gd name="T4" fmla="*/ 2524 w 3014"/>
                <a:gd name="T5" fmla="*/ 896 h 964"/>
                <a:gd name="T6" fmla="*/ 2226 w 3014"/>
                <a:gd name="T7" fmla="*/ 880 h 964"/>
                <a:gd name="T8" fmla="*/ 2196 w 3014"/>
                <a:gd name="T9" fmla="*/ 856 h 964"/>
                <a:gd name="T10" fmla="*/ 2090 w 3014"/>
                <a:gd name="T11" fmla="*/ 846 h 964"/>
                <a:gd name="T12" fmla="*/ 2080 w 3014"/>
                <a:gd name="T13" fmla="*/ 822 h 964"/>
                <a:gd name="T14" fmla="*/ 1986 w 3014"/>
                <a:gd name="T15" fmla="*/ 810 h 964"/>
                <a:gd name="T16" fmla="*/ 1958 w 3014"/>
                <a:gd name="T17" fmla="*/ 784 h 964"/>
                <a:gd name="T18" fmla="*/ 1748 w 3014"/>
                <a:gd name="T19" fmla="*/ 774 h 964"/>
                <a:gd name="T20" fmla="*/ 1734 w 3014"/>
                <a:gd name="T21" fmla="*/ 754 h 964"/>
                <a:gd name="T22" fmla="*/ 1616 w 3014"/>
                <a:gd name="T23" fmla="*/ 742 h 964"/>
                <a:gd name="T24" fmla="*/ 1574 w 3014"/>
                <a:gd name="T25" fmla="*/ 720 h 964"/>
                <a:gd name="T26" fmla="*/ 1526 w 3014"/>
                <a:gd name="T27" fmla="*/ 710 h 964"/>
                <a:gd name="T28" fmla="*/ 1510 w 3014"/>
                <a:gd name="T29" fmla="*/ 690 h 964"/>
                <a:gd name="T30" fmla="*/ 1370 w 3014"/>
                <a:gd name="T31" fmla="*/ 678 h 964"/>
                <a:gd name="T32" fmla="*/ 1260 w 3014"/>
                <a:gd name="T33" fmla="*/ 660 h 964"/>
                <a:gd name="T34" fmla="*/ 1100 w 3014"/>
                <a:gd name="T35" fmla="*/ 640 h 964"/>
                <a:gd name="T36" fmla="*/ 1100 w 3014"/>
                <a:gd name="T37" fmla="*/ 630 h 964"/>
                <a:gd name="T38" fmla="*/ 1048 w 3014"/>
                <a:gd name="T39" fmla="*/ 618 h 964"/>
                <a:gd name="T40" fmla="*/ 1038 w 3014"/>
                <a:gd name="T41" fmla="*/ 604 h 964"/>
                <a:gd name="T42" fmla="*/ 1032 w 3014"/>
                <a:gd name="T43" fmla="*/ 556 h 964"/>
                <a:gd name="T44" fmla="*/ 938 w 3014"/>
                <a:gd name="T45" fmla="*/ 546 h 964"/>
                <a:gd name="T46" fmla="*/ 934 w 3014"/>
                <a:gd name="T47" fmla="*/ 526 h 964"/>
                <a:gd name="T48" fmla="*/ 916 w 3014"/>
                <a:gd name="T49" fmla="*/ 506 h 964"/>
                <a:gd name="T50" fmla="*/ 896 w 3014"/>
                <a:gd name="T51" fmla="*/ 470 h 964"/>
                <a:gd name="T52" fmla="*/ 842 w 3014"/>
                <a:gd name="T53" fmla="*/ 460 h 964"/>
                <a:gd name="T54" fmla="*/ 836 w 3014"/>
                <a:gd name="T55" fmla="*/ 442 h 964"/>
                <a:gd name="T56" fmla="*/ 802 w 3014"/>
                <a:gd name="T57" fmla="*/ 434 h 964"/>
                <a:gd name="T58" fmla="*/ 778 w 3014"/>
                <a:gd name="T59" fmla="*/ 406 h 964"/>
                <a:gd name="T60" fmla="*/ 716 w 3014"/>
                <a:gd name="T61" fmla="*/ 386 h 964"/>
                <a:gd name="T62" fmla="*/ 698 w 3014"/>
                <a:gd name="T63" fmla="*/ 358 h 964"/>
                <a:gd name="T64" fmla="*/ 682 w 3014"/>
                <a:gd name="T65" fmla="*/ 340 h 964"/>
                <a:gd name="T66" fmla="*/ 606 w 3014"/>
                <a:gd name="T67" fmla="*/ 322 h 964"/>
                <a:gd name="T68" fmla="*/ 576 w 3014"/>
                <a:gd name="T69" fmla="*/ 308 h 964"/>
                <a:gd name="T70" fmla="*/ 572 w 3014"/>
                <a:gd name="T71" fmla="*/ 290 h 964"/>
                <a:gd name="T72" fmla="*/ 512 w 3014"/>
                <a:gd name="T73" fmla="*/ 278 h 964"/>
                <a:gd name="T74" fmla="*/ 500 w 3014"/>
                <a:gd name="T75" fmla="*/ 262 h 964"/>
                <a:gd name="T76" fmla="*/ 480 w 3014"/>
                <a:gd name="T77" fmla="*/ 254 h 964"/>
                <a:gd name="T78" fmla="*/ 476 w 3014"/>
                <a:gd name="T79" fmla="*/ 202 h 964"/>
                <a:gd name="T80" fmla="*/ 458 w 3014"/>
                <a:gd name="T81" fmla="*/ 180 h 964"/>
                <a:gd name="T82" fmla="*/ 452 w 3014"/>
                <a:gd name="T83" fmla="*/ 164 h 964"/>
                <a:gd name="T84" fmla="*/ 438 w 3014"/>
                <a:gd name="T85" fmla="*/ 156 h 964"/>
                <a:gd name="T86" fmla="*/ 356 w 3014"/>
                <a:gd name="T87" fmla="*/ 132 h 964"/>
                <a:gd name="T88" fmla="*/ 336 w 3014"/>
                <a:gd name="T89" fmla="*/ 122 h 964"/>
                <a:gd name="T90" fmla="*/ 322 w 3014"/>
                <a:gd name="T91" fmla="*/ 106 h 964"/>
                <a:gd name="T92" fmla="*/ 278 w 3014"/>
                <a:gd name="T93" fmla="*/ 98 h 964"/>
                <a:gd name="T94" fmla="*/ 252 w 3014"/>
                <a:gd name="T95" fmla="*/ 82 h 964"/>
                <a:gd name="T96" fmla="*/ 232 w 3014"/>
                <a:gd name="T97" fmla="*/ 68 h 964"/>
                <a:gd name="T98" fmla="*/ 162 w 3014"/>
                <a:gd name="T99" fmla="*/ 52 h 964"/>
                <a:gd name="T100" fmla="*/ 118 w 3014"/>
                <a:gd name="T101" fmla="*/ 42 h 964"/>
                <a:gd name="T102" fmla="*/ 100 w 3014"/>
                <a:gd name="T103" fmla="*/ 18 h 964"/>
                <a:gd name="T104" fmla="*/ 26 w 3014"/>
                <a:gd name="T105" fmla="*/ 1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14" h="964">
                  <a:moveTo>
                    <a:pt x="3014" y="964"/>
                  </a:moveTo>
                  <a:lnTo>
                    <a:pt x="2702" y="964"/>
                  </a:lnTo>
                  <a:lnTo>
                    <a:pt x="2702" y="940"/>
                  </a:lnTo>
                  <a:lnTo>
                    <a:pt x="2592" y="940"/>
                  </a:lnTo>
                  <a:lnTo>
                    <a:pt x="2592" y="924"/>
                  </a:lnTo>
                  <a:lnTo>
                    <a:pt x="2576" y="924"/>
                  </a:lnTo>
                  <a:lnTo>
                    <a:pt x="2576" y="908"/>
                  </a:lnTo>
                  <a:lnTo>
                    <a:pt x="2524" y="908"/>
                  </a:lnTo>
                  <a:lnTo>
                    <a:pt x="2524" y="896"/>
                  </a:lnTo>
                  <a:lnTo>
                    <a:pt x="2370" y="896"/>
                  </a:lnTo>
                  <a:lnTo>
                    <a:pt x="2370" y="880"/>
                  </a:lnTo>
                  <a:lnTo>
                    <a:pt x="2226" y="880"/>
                  </a:lnTo>
                  <a:lnTo>
                    <a:pt x="2226" y="872"/>
                  </a:lnTo>
                  <a:lnTo>
                    <a:pt x="2196" y="872"/>
                  </a:lnTo>
                  <a:lnTo>
                    <a:pt x="2196" y="856"/>
                  </a:lnTo>
                  <a:lnTo>
                    <a:pt x="2190" y="856"/>
                  </a:lnTo>
                  <a:lnTo>
                    <a:pt x="2190" y="846"/>
                  </a:lnTo>
                  <a:lnTo>
                    <a:pt x="2090" y="846"/>
                  </a:lnTo>
                  <a:lnTo>
                    <a:pt x="2090" y="832"/>
                  </a:lnTo>
                  <a:lnTo>
                    <a:pt x="2080" y="832"/>
                  </a:lnTo>
                  <a:lnTo>
                    <a:pt x="2080" y="822"/>
                  </a:lnTo>
                  <a:lnTo>
                    <a:pt x="2062" y="822"/>
                  </a:lnTo>
                  <a:lnTo>
                    <a:pt x="2062" y="810"/>
                  </a:lnTo>
                  <a:lnTo>
                    <a:pt x="1986" y="810"/>
                  </a:lnTo>
                  <a:lnTo>
                    <a:pt x="1986" y="796"/>
                  </a:lnTo>
                  <a:lnTo>
                    <a:pt x="1958" y="796"/>
                  </a:lnTo>
                  <a:lnTo>
                    <a:pt x="1958" y="784"/>
                  </a:lnTo>
                  <a:lnTo>
                    <a:pt x="1946" y="784"/>
                  </a:lnTo>
                  <a:lnTo>
                    <a:pt x="1946" y="774"/>
                  </a:lnTo>
                  <a:lnTo>
                    <a:pt x="1748" y="774"/>
                  </a:lnTo>
                  <a:lnTo>
                    <a:pt x="1748" y="764"/>
                  </a:lnTo>
                  <a:lnTo>
                    <a:pt x="1734" y="764"/>
                  </a:lnTo>
                  <a:lnTo>
                    <a:pt x="1734" y="754"/>
                  </a:lnTo>
                  <a:lnTo>
                    <a:pt x="1626" y="754"/>
                  </a:lnTo>
                  <a:lnTo>
                    <a:pt x="1626" y="742"/>
                  </a:lnTo>
                  <a:lnTo>
                    <a:pt x="1616" y="742"/>
                  </a:lnTo>
                  <a:lnTo>
                    <a:pt x="1616" y="730"/>
                  </a:lnTo>
                  <a:lnTo>
                    <a:pt x="1574" y="730"/>
                  </a:lnTo>
                  <a:lnTo>
                    <a:pt x="1574" y="720"/>
                  </a:lnTo>
                  <a:lnTo>
                    <a:pt x="1544" y="720"/>
                  </a:lnTo>
                  <a:lnTo>
                    <a:pt x="1544" y="710"/>
                  </a:lnTo>
                  <a:lnTo>
                    <a:pt x="1526" y="710"/>
                  </a:lnTo>
                  <a:lnTo>
                    <a:pt x="1526" y="700"/>
                  </a:lnTo>
                  <a:lnTo>
                    <a:pt x="1510" y="700"/>
                  </a:lnTo>
                  <a:lnTo>
                    <a:pt x="1510" y="690"/>
                  </a:lnTo>
                  <a:lnTo>
                    <a:pt x="1410" y="690"/>
                  </a:lnTo>
                  <a:lnTo>
                    <a:pt x="1410" y="678"/>
                  </a:lnTo>
                  <a:lnTo>
                    <a:pt x="1370" y="678"/>
                  </a:lnTo>
                  <a:lnTo>
                    <a:pt x="1370" y="668"/>
                  </a:lnTo>
                  <a:lnTo>
                    <a:pt x="1260" y="668"/>
                  </a:lnTo>
                  <a:lnTo>
                    <a:pt x="1260" y="660"/>
                  </a:lnTo>
                  <a:lnTo>
                    <a:pt x="1156" y="660"/>
                  </a:lnTo>
                  <a:lnTo>
                    <a:pt x="1156" y="640"/>
                  </a:lnTo>
                  <a:lnTo>
                    <a:pt x="1100" y="640"/>
                  </a:lnTo>
                  <a:lnTo>
                    <a:pt x="1100" y="640"/>
                  </a:lnTo>
                  <a:lnTo>
                    <a:pt x="1100" y="636"/>
                  </a:lnTo>
                  <a:lnTo>
                    <a:pt x="1100" y="630"/>
                  </a:lnTo>
                  <a:lnTo>
                    <a:pt x="1100" y="630"/>
                  </a:lnTo>
                  <a:lnTo>
                    <a:pt x="1048" y="630"/>
                  </a:lnTo>
                  <a:lnTo>
                    <a:pt x="1048" y="618"/>
                  </a:lnTo>
                  <a:lnTo>
                    <a:pt x="1040" y="618"/>
                  </a:lnTo>
                  <a:lnTo>
                    <a:pt x="1040" y="604"/>
                  </a:lnTo>
                  <a:lnTo>
                    <a:pt x="1038" y="604"/>
                  </a:lnTo>
                  <a:lnTo>
                    <a:pt x="1038" y="586"/>
                  </a:lnTo>
                  <a:lnTo>
                    <a:pt x="1032" y="586"/>
                  </a:lnTo>
                  <a:lnTo>
                    <a:pt x="1032" y="556"/>
                  </a:lnTo>
                  <a:lnTo>
                    <a:pt x="996" y="556"/>
                  </a:lnTo>
                  <a:lnTo>
                    <a:pt x="996" y="546"/>
                  </a:lnTo>
                  <a:lnTo>
                    <a:pt x="938" y="546"/>
                  </a:lnTo>
                  <a:lnTo>
                    <a:pt x="938" y="534"/>
                  </a:lnTo>
                  <a:lnTo>
                    <a:pt x="934" y="534"/>
                  </a:lnTo>
                  <a:lnTo>
                    <a:pt x="934" y="526"/>
                  </a:lnTo>
                  <a:lnTo>
                    <a:pt x="924" y="526"/>
                  </a:lnTo>
                  <a:lnTo>
                    <a:pt x="924" y="506"/>
                  </a:lnTo>
                  <a:lnTo>
                    <a:pt x="916" y="506"/>
                  </a:lnTo>
                  <a:lnTo>
                    <a:pt x="916" y="480"/>
                  </a:lnTo>
                  <a:lnTo>
                    <a:pt x="896" y="480"/>
                  </a:lnTo>
                  <a:lnTo>
                    <a:pt x="896" y="470"/>
                  </a:lnTo>
                  <a:lnTo>
                    <a:pt x="850" y="470"/>
                  </a:lnTo>
                  <a:lnTo>
                    <a:pt x="850" y="460"/>
                  </a:lnTo>
                  <a:lnTo>
                    <a:pt x="842" y="460"/>
                  </a:lnTo>
                  <a:lnTo>
                    <a:pt x="842" y="450"/>
                  </a:lnTo>
                  <a:lnTo>
                    <a:pt x="836" y="450"/>
                  </a:lnTo>
                  <a:lnTo>
                    <a:pt x="836" y="442"/>
                  </a:lnTo>
                  <a:lnTo>
                    <a:pt x="814" y="442"/>
                  </a:lnTo>
                  <a:lnTo>
                    <a:pt x="814" y="434"/>
                  </a:lnTo>
                  <a:lnTo>
                    <a:pt x="802" y="434"/>
                  </a:lnTo>
                  <a:lnTo>
                    <a:pt x="802" y="414"/>
                  </a:lnTo>
                  <a:lnTo>
                    <a:pt x="778" y="414"/>
                  </a:lnTo>
                  <a:lnTo>
                    <a:pt x="778" y="406"/>
                  </a:lnTo>
                  <a:lnTo>
                    <a:pt x="744" y="406"/>
                  </a:lnTo>
                  <a:lnTo>
                    <a:pt x="744" y="386"/>
                  </a:lnTo>
                  <a:lnTo>
                    <a:pt x="716" y="386"/>
                  </a:lnTo>
                  <a:lnTo>
                    <a:pt x="716" y="378"/>
                  </a:lnTo>
                  <a:lnTo>
                    <a:pt x="698" y="378"/>
                  </a:lnTo>
                  <a:lnTo>
                    <a:pt x="698" y="358"/>
                  </a:lnTo>
                  <a:lnTo>
                    <a:pt x="690" y="358"/>
                  </a:lnTo>
                  <a:lnTo>
                    <a:pt x="690" y="340"/>
                  </a:lnTo>
                  <a:lnTo>
                    <a:pt x="682" y="340"/>
                  </a:lnTo>
                  <a:lnTo>
                    <a:pt x="682" y="332"/>
                  </a:lnTo>
                  <a:lnTo>
                    <a:pt x="606" y="332"/>
                  </a:lnTo>
                  <a:lnTo>
                    <a:pt x="606" y="322"/>
                  </a:lnTo>
                  <a:lnTo>
                    <a:pt x="582" y="322"/>
                  </a:lnTo>
                  <a:lnTo>
                    <a:pt x="582" y="308"/>
                  </a:lnTo>
                  <a:lnTo>
                    <a:pt x="576" y="308"/>
                  </a:lnTo>
                  <a:lnTo>
                    <a:pt x="576" y="298"/>
                  </a:lnTo>
                  <a:lnTo>
                    <a:pt x="572" y="298"/>
                  </a:lnTo>
                  <a:lnTo>
                    <a:pt x="572" y="290"/>
                  </a:lnTo>
                  <a:lnTo>
                    <a:pt x="532" y="290"/>
                  </a:lnTo>
                  <a:lnTo>
                    <a:pt x="532" y="278"/>
                  </a:lnTo>
                  <a:lnTo>
                    <a:pt x="512" y="278"/>
                  </a:lnTo>
                  <a:lnTo>
                    <a:pt x="512" y="268"/>
                  </a:lnTo>
                  <a:lnTo>
                    <a:pt x="500" y="268"/>
                  </a:lnTo>
                  <a:lnTo>
                    <a:pt x="500" y="262"/>
                  </a:lnTo>
                  <a:lnTo>
                    <a:pt x="494" y="262"/>
                  </a:lnTo>
                  <a:lnTo>
                    <a:pt x="494" y="254"/>
                  </a:lnTo>
                  <a:lnTo>
                    <a:pt x="480" y="254"/>
                  </a:lnTo>
                  <a:lnTo>
                    <a:pt x="480" y="240"/>
                  </a:lnTo>
                  <a:lnTo>
                    <a:pt x="476" y="240"/>
                  </a:lnTo>
                  <a:lnTo>
                    <a:pt x="476" y="202"/>
                  </a:lnTo>
                  <a:lnTo>
                    <a:pt x="468" y="202"/>
                  </a:lnTo>
                  <a:lnTo>
                    <a:pt x="468" y="180"/>
                  </a:lnTo>
                  <a:lnTo>
                    <a:pt x="458" y="180"/>
                  </a:lnTo>
                  <a:lnTo>
                    <a:pt x="458" y="172"/>
                  </a:lnTo>
                  <a:lnTo>
                    <a:pt x="452" y="172"/>
                  </a:lnTo>
                  <a:lnTo>
                    <a:pt x="452" y="164"/>
                  </a:lnTo>
                  <a:lnTo>
                    <a:pt x="444" y="164"/>
                  </a:lnTo>
                  <a:lnTo>
                    <a:pt x="444" y="156"/>
                  </a:lnTo>
                  <a:lnTo>
                    <a:pt x="438" y="156"/>
                  </a:lnTo>
                  <a:lnTo>
                    <a:pt x="438" y="148"/>
                  </a:lnTo>
                  <a:lnTo>
                    <a:pt x="356" y="148"/>
                  </a:lnTo>
                  <a:lnTo>
                    <a:pt x="356" y="132"/>
                  </a:lnTo>
                  <a:lnTo>
                    <a:pt x="348" y="132"/>
                  </a:lnTo>
                  <a:lnTo>
                    <a:pt x="348" y="122"/>
                  </a:lnTo>
                  <a:lnTo>
                    <a:pt x="336" y="122"/>
                  </a:lnTo>
                  <a:lnTo>
                    <a:pt x="336" y="114"/>
                  </a:lnTo>
                  <a:lnTo>
                    <a:pt x="322" y="114"/>
                  </a:lnTo>
                  <a:lnTo>
                    <a:pt x="322" y="106"/>
                  </a:lnTo>
                  <a:lnTo>
                    <a:pt x="304" y="106"/>
                  </a:lnTo>
                  <a:lnTo>
                    <a:pt x="304" y="98"/>
                  </a:lnTo>
                  <a:lnTo>
                    <a:pt x="278" y="98"/>
                  </a:lnTo>
                  <a:lnTo>
                    <a:pt x="278" y="90"/>
                  </a:lnTo>
                  <a:lnTo>
                    <a:pt x="252" y="90"/>
                  </a:lnTo>
                  <a:lnTo>
                    <a:pt x="252" y="82"/>
                  </a:lnTo>
                  <a:lnTo>
                    <a:pt x="242" y="82"/>
                  </a:lnTo>
                  <a:lnTo>
                    <a:pt x="242" y="68"/>
                  </a:lnTo>
                  <a:lnTo>
                    <a:pt x="232" y="68"/>
                  </a:lnTo>
                  <a:lnTo>
                    <a:pt x="232" y="58"/>
                  </a:lnTo>
                  <a:lnTo>
                    <a:pt x="162" y="58"/>
                  </a:lnTo>
                  <a:lnTo>
                    <a:pt x="162" y="52"/>
                  </a:lnTo>
                  <a:lnTo>
                    <a:pt x="124" y="52"/>
                  </a:lnTo>
                  <a:lnTo>
                    <a:pt x="124" y="42"/>
                  </a:lnTo>
                  <a:lnTo>
                    <a:pt x="118" y="42"/>
                  </a:lnTo>
                  <a:lnTo>
                    <a:pt x="118" y="26"/>
                  </a:lnTo>
                  <a:lnTo>
                    <a:pt x="100" y="26"/>
                  </a:lnTo>
                  <a:lnTo>
                    <a:pt x="100" y="18"/>
                  </a:lnTo>
                  <a:lnTo>
                    <a:pt x="88" y="18"/>
                  </a:lnTo>
                  <a:lnTo>
                    <a:pt x="88" y="10"/>
                  </a:lnTo>
                  <a:lnTo>
                    <a:pt x="26" y="10"/>
                  </a:lnTo>
                  <a:lnTo>
                    <a:pt x="26" y="0"/>
                  </a:lnTo>
                  <a:lnTo>
                    <a:pt x="0" y="0"/>
                  </a:lnTo>
                </a:path>
              </a:pathLst>
            </a:custGeom>
            <a:noFill/>
            <a:ln w="25400">
              <a:solidFill>
                <a:srgbClr val="564C4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865" name="Line 67">
            <a:extLst>
              <a:ext uri="{FF2B5EF4-FFF2-40B4-BE49-F238E27FC236}">
                <a16:creationId xmlns:a16="http://schemas.microsoft.com/office/drawing/2014/main" id="{25CA1D91-8D71-1E1D-ECBA-A203CC8BEFA6}"/>
              </a:ext>
            </a:extLst>
          </p:cNvPr>
          <p:cNvSpPr>
            <a:spLocks noChangeShapeType="1"/>
          </p:cNvSpPr>
          <p:nvPr/>
        </p:nvSpPr>
        <p:spPr bwMode="auto">
          <a:xfrm>
            <a:off x="3144692" y="3198443"/>
            <a:ext cx="0" cy="2075688"/>
          </a:xfrm>
          <a:prstGeom prst="line">
            <a:avLst/>
          </a:prstGeom>
          <a:noFill/>
          <a:ln w="12700">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66" name="Rectangle 126">
            <a:extLst>
              <a:ext uri="{FF2B5EF4-FFF2-40B4-BE49-F238E27FC236}">
                <a16:creationId xmlns:a16="http://schemas.microsoft.com/office/drawing/2014/main" id="{3984DAEE-4EE2-69F8-BC2A-58914CFA856D}"/>
              </a:ext>
            </a:extLst>
          </p:cNvPr>
          <p:cNvSpPr>
            <a:spLocks noChangeArrowheads="1"/>
          </p:cNvSpPr>
          <p:nvPr/>
        </p:nvSpPr>
        <p:spPr bwMode="auto">
          <a:xfrm>
            <a:off x="3192909" y="2935965"/>
            <a:ext cx="5466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0" cap="none" spc="0" normalizeH="0" baseline="0" noProof="0" dirty="0">
                <a:ln>
                  <a:noFill/>
                </a:ln>
                <a:solidFill>
                  <a:srgbClr val="E5262A"/>
                </a:solidFill>
                <a:effectLst/>
                <a:uLnTx/>
                <a:uFillTx/>
                <a:latin typeface="Arial" panose="020B0604020202020204" pitchFamily="34" charset="0"/>
                <a:ea typeface="+mn-ea"/>
                <a:cs typeface="+mn-cs"/>
              </a:rPr>
              <a:t>79.9%</a:t>
            </a:r>
            <a:endParaRPr kumimoji="0" lang="en-US" altLang="en-US" sz="15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67" name="Rectangle 66">
            <a:extLst>
              <a:ext uri="{FF2B5EF4-FFF2-40B4-BE49-F238E27FC236}">
                <a16:creationId xmlns:a16="http://schemas.microsoft.com/office/drawing/2014/main" id="{9DB5E0B6-A761-05FF-A68C-C8B972A9A6DD}"/>
              </a:ext>
            </a:extLst>
          </p:cNvPr>
          <p:cNvSpPr>
            <a:spLocks noChangeArrowheads="1"/>
          </p:cNvSpPr>
          <p:nvPr/>
        </p:nvSpPr>
        <p:spPr bwMode="auto">
          <a:xfrm>
            <a:off x="3192909" y="3409860"/>
            <a:ext cx="5466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0" cap="none" spc="0" normalizeH="0" baseline="0" noProof="0" dirty="0">
                <a:ln>
                  <a:noFill/>
                </a:ln>
                <a:solidFill>
                  <a:srgbClr val="594C47"/>
                </a:solidFill>
                <a:effectLst/>
                <a:uLnTx/>
                <a:uFillTx/>
                <a:latin typeface="Arial" panose="020B0604020202020204" pitchFamily="34" charset="0"/>
                <a:ea typeface="+mn-ea"/>
                <a:cs typeface="+mn-cs"/>
              </a:rPr>
              <a:t>63.3%</a:t>
            </a:r>
            <a:endParaRPr kumimoji="0" lang="en-US" altLang="en-US" sz="15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868" name="Straight Arrow Connector 867">
            <a:extLst>
              <a:ext uri="{FF2B5EF4-FFF2-40B4-BE49-F238E27FC236}">
                <a16:creationId xmlns:a16="http://schemas.microsoft.com/office/drawing/2014/main" id="{ABFAD6D3-393F-B8A0-9574-CE8E6A269A48}"/>
              </a:ext>
            </a:extLst>
          </p:cNvPr>
          <p:cNvCxnSpPr>
            <a:cxnSpLocks/>
          </p:cNvCxnSpPr>
          <p:nvPr/>
        </p:nvCxnSpPr>
        <p:spPr>
          <a:xfrm>
            <a:off x="1435963" y="5093527"/>
            <a:ext cx="2577470" cy="0"/>
          </a:xfrm>
          <a:prstGeom prst="straightConnector1">
            <a:avLst/>
          </a:prstGeom>
          <a:noFill/>
          <a:ln w="19050" cap="flat" cmpd="sng" algn="ctr">
            <a:solidFill>
              <a:srgbClr val="EB1700"/>
            </a:solidFill>
            <a:prstDash val="solid"/>
            <a:miter lim="800000"/>
            <a:headEnd type="triangle"/>
            <a:tailEnd type="triangle"/>
          </a:ln>
          <a:effectLst/>
        </p:spPr>
      </p:cxnSp>
      <p:sp>
        <p:nvSpPr>
          <p:cNvPr id="869" name="TextBox 868">
            <a:extLst>
              <a:ext uri="{FF2B5EF4-FFF2-40B4-BE49-F238E27FC236}">
                <a16:creationId xmlns:a16="http://schemas.microsoft.com/office/drawing/2014/main" id="{D5615F9A-20D4-8491-6F6D-612BC144C55E}"/>
              </a:ext>
            </a:extLst>
          </p:cNvPr>
          <p:cNvSpPr txBox="1"/>
          <p:nvPr/>
        </p:nvSpPr>
        <p:spPr>
          <a:xfrm>
            <a:off x="2164322" y="4958185"/>
            <a:ext cx="1271268" cy="261610"/>
          </a:xfrm>
          <a:prstGeom prst="rect">
            <a:avLst/>
          </a:prstGeom>
          <a:solidFill>
            <a:srgbClr val="FFFF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EB1700"/>
                </a:solidFill>
                <a:effectLst/>
                <a:uLnTx/>
                <a:uFillTx/>
                <a:latin typeface="Arial" panose="020B0604020202020204"/>
                <a:ea typeface="+mn-ea"/>
                <a:cs typeface="+mn-cs"/>
              </a:rPr>
              <a:t>DARA treatment</a:t>
            </a:r>
          </a:p>
        </p:txBody>
      </p:sp>
      <p:sp>
        <p:nvSpPr>
          <p:cNvPr id="3" name="TextBox 2">
            <a:extLst>
              <a:ext uri="{FF2B5EF4-FFF2-40B4-BE49-F238E27FC236}">
                <a16:creationId xmlns:a16="http://schemas.microsoft.com/office/drawing/2014/main" id="{F386D91C-8634-C94B-228D-BCE9AFB043F6}"/>
              </a:ext>
            </a:extLst>
          </p:cNvPr>
          <p:cNvSpPr txBox="1"/>
          <p:nvPr/>
        </p:nvSpPr>
        <p:spPr>
          <a:xfrm>
            <a:off x="282003" y="944396"/>
            <a:ext cx="11819596"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3 years of SC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dara</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vs observation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Clonal BMPCs ≥10% and ≥1 of the following risk factors: 1) Serum M-protein ≥30 g/L; 2) IgA SMM; 3)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Immunoparesis</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with reduction of 2 uninvolved Ig isotypes; 4) Serum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involved:uninvolved</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FLC ratio ≥8 and &lt;100; 5) Clonal BMPCs &gt;50% to &lt;60%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ECOG PS 0 - 1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Primary Endpoint: Death or progression to active myeloma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SLiM</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 CRAB) </a:t>
            </a:r>
          </a:p>
        </p:txBody>
      </p:sp>
      <p:sp>
        <p:nvSpPr>
          <p:cNvPr id="4" name="Rectangle 2">
            <a:extLst>
              <a:ext uri="{FF2B5EF4-FFF2-40B4-BE49-F238E27FC236}">
                <a16:creationId xmlns:a16="http://schemas.microsoft.com/office/drawing/2014/main" id="{DF97C64B-67ED-9F69-A11C-CEF3CEFC02BF}"/>
              </a:ext>
            </a:extLst>
          </p:cNvPr>
          <p:cNvSpPr txBox="1">
            <a:spLocks noChangeArrowheads="1"/>
          </p:cNvSpPr>
          <p:nvPr/>
        </p:nvSpPr>
        <p:spPr bwMode="auto">
          <a:xfrm>
            <a:off x="148737" y="6507785"/>
            <a:ext cx="5972532"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Dimopoulos MA et al.  ASH 2024; Dimopoulos et al. N Engl J Med 2024.  </a:t>
            </a:r>
          </a:p>
        </p:txBody>
      </p:sp>
      <p:sp>
        <p:nvSpPr>
          <p:cNvPr id="5" name="TextBox 4">
            <a:extLst>
              <a:ext uri="{FF2B5EF4-FFF2-40B4-BE49-F238E27FC236}">
                <a16:creationId xmlns:a16="http://schemas.microsoft.com/office/drawing/2014/main" id="{C7F6290C-31BE-D75C-5AE1-D4366D333F85}"/>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552615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6DE4-AF57-5814-D50D-74DC32EFCB94}"/>
              </a:ext>
            </a:extLst>
          </p:cNvPr>
          <p:cNvSpPr>
            <a:spLocks noGrp="1"/>
          </p:cNvSpPr>
          <p:nvPr>
            <p:ph type="title"/>
          </p:nvPr>
        </p:nvSpPr>
        <p:spPr>
          <a:xfrm>
            <a:off x="838200" y="179901"/>
            <a:ext cx="10515600" cy="1325563"/>
          </a:xfrm>
        </p:spPr>
        <p:txBody>
          <a:bodyPr>
            <a:normAutofit/>
          </a:bodyPr>
          <a:lstStyle/>
          <a:p>
            <a:r>
              <a:rPr lang="en-US" sz="3600" dirty="0"/>
              <a:t>Daratumumab Monotherapy for High-Risk Smoldering Myeloma: The 20 / 2 / 20 Criteria</a:t>
            </a:r>
          </a:p>
        </p:txBody>
      </p:sp>
      <p:pic>
        <p:nvPicPr>
          <p:cNvPr id="4" name="Picture 3" descr="A line of red and black lines&#10;&#10;AI-generated content may be incorrect.">
            <a:extLst>
              <a:ext uri="{FF2B5EF4-FFF2-40B4-BE49-F238E27FC236}">
                <a16:creationId xmlns:a16="http://schemas.microsoft.com/office/drawing/2014/main" id="{27A4BFEA-C970-7E12-4545-F134849F2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5" y="1636093"/>
            <a:ext cx="9857469" cy="4423184"/>
          </a:xfrm>
          <a:prstGeom prst="rect">
            <a:avLst/>
          </a:prstGeom>
        </p:spPr>
      </p:pic>
      <p:sp>
        <p:nvSpPr>
          <p:cNvPr id="7" name="Rectangle 2">
            <a:extLst>
              <a:ext uri="{FF2B5EF4-FFF2-40B4-BE49-F238E27FC236}">
                <a16:creationId xmlns:a16="http://schemas.microsoft.com/office/drawing/2014/main" id="{BAD230C9-18A3-10F6-EDCB-6762AC9EAAFC}"/>
              </a:ext>
            </a:extLst>
          </p:cNvPr>
          <p:cNvSpPr txBox="1">
            <a:spLocks noChangeArrowheads="1"/>
          </p:cNvSpPr>
          <p:nvPr/>
        </p:nvSpPr>
        <p:spPr bwMode="auto">
          <a:xfrm>
            <a:off x="148737" y="6430642"/>
            <a:ext cx="3718643"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Dimopoulos MA et al.  ASH 2024.  </a:t>
            </a:r>
          </a:p>
        </p:txBody>
      </p:sp>
      <p:sp>
        <p:nvSpPr>
          <p:cNvPr id="3" name="TextBox 2">
            <a:extLst>
              <a:ext uri="{FF2B5EF4-FFF2-40B4-BE49-F238E27FC236}">
                <a16:creationId xmlns:a16="http://schemas.microsoft.com/office/drawing/2014/main" id="{4D5A665C-AE93-006A-BE7C-2CA3A9136B25}"/>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18483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4C586-ECA2-A415-F274-13B6EC734E41}"/>
              </a:ext>
            </a:extLst>
          </p:cNvPr>
          <p:cNvSpPr>
            <a:spLocks noGrp="1"/>
          </p:cNvSpPr>
          <p:nvPr>
            <p:ph type="title"/>
          </p:nvPr>
        </p:nvSpPr>
        <p:spPr>
          <a:xfrm>
            <a:off x="823445" y="14117"/>
            <a:ext cx="10515600" cy="1325563"/>
          </a:xfrm>
        </p:spPr>
        <p:txBody>
          <a:bodyPr/>
          <a:lstStyle/>
          <a:p>
            <a:r>
              <a:rPr lang="en-US" dirty="0"/>
              <a:t>Overall Survival: AQUILA</a:t>
            </a:r>
          </a:p>
        </p:txBody>
      </p:sp>
      <p:graphicFrame>
        <p:nvGraphicFramePr>
          <p:cNvPr id="5" name="Content Placeholder 13">
            <a:extLst>
              <a:ext uri="{FF2B5EF4-FFF2-40B4-BE49-F238E27FC236}">
                <a16:creationId xmlns:a16="http://schemas.microsoft.com/office/drawing/2014/main" id="{BD55B7F0-9A99-F016-E2C0-D3501BC42529}"/>
              </a:ext>
            </a:extLst>
          </p:cNvPr>
          <p:cNvGraphicFramePr>
            <a:graphicFrameLocks/>
          </p:cNvGraphicFramePr>
          <p:nvPr/>
        </p:nvGraphicFramePr>
        <p:xfrm>
          <a:off x="7947755" y="1907105"/>
          <a:ext cx="3890345" cy="2109726"/>
        </p:xfrm>
        <a:graphic>
          <a:graphicData uri="http://schemas.openxmlformats.org/drawingml/2006/table">
            <a:tbl>
              <a:tblPr firstRow="1" bandRow="1"/>
              <a:tblGrid>
                <a:gridCol w="1778559">
                  <a:extLst>
                    <a:ext uri="{9D8B030D-6E8A-4147-A177-3AD203B41FA5}">
                      <a16:colId xmlns:a16="http://schemas.microsoft.com/office/drawing/2014/main" val="4112134738"/>
                    </a:ext>
                  </a:extLst>
                </a:gridCol>
                <a:gridCol w="1034980">
                  <a:extLst>
                    <a:ext uri="{9D8B030D-6E8A-4147-A177-3AD203B41FA5}">
                      <a16:colId xmlns:a16="http://schemas.microsoft.com/office/drawing/2014/main" val="3948125315"/>
                    </a:ext>
                  </a:extLst>
                </a:gridCol>
                <a:gridCol w="1076806">
                  <a:extLst>
                    <a:ext uri="{9D8B030D-6E8A-4147-A177-3AD203B41FA5}">
                      <a16:colId xmlns:a16="http://schemas.microsoft.com/office/drawing/2014/main" val="3387874819"/>
                    </a:ext>
                  </a:extLst>
                </a:gridCol>
              </a:tblGrid>
              <a:tr h="67127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endParaRPr lang="en-US" sz="1100" baseline="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B17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100" baseline="0" dirty="0"/>
                        <a:t>DARA</a:t>
                      </a:r>
                      <a:br>
                        <a:rPr lang="en-US" sz="1100" baseline="0" dirty="0"/>
                      </a:br>
                      <a:r>
                        <a:rPr lang="en-US" sz="1100" baseline="0" dirty="0"/>
                        <a:t>(n = 194)</a:t>
                      </a:r>
                    </a:p>
                  </a:txBody>
                  <a:tcPr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B17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1100" baseline="0" dirty="0"/>
                        <a:t>Active monitoring </a:t>
                      </a:r>
                      <a:br>
                        <a:rPr lang="en-US" sz="1100" baseline="0" dirty="0"/>
                      </a:br>
                      <a:r>
                        <a:rPr lang="en-US" sz="1100" baseline="0" dirty="0"/>
                        <a:t>(n = 196)</a:t>
                      </a:r>
                    </a:p>
                  </a:txBody>
                  <a:tcPr anchor="b">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2849669782"/>
                  </a:ext>
                </a:extLst>
              </a:tr>
              <a:tr h="28769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baseline="0" dirty="0"/>
                        <a:t>Deaths, n (%)</a:t>
                      </a:r>
                    </a:p>
                  </a:txBody>
                  <a:tcPr anchor="ctr">
                    <a:lnL w="12700" cmpd="sng">
                      <a:solidFill>
                        <a:srgbClr val="FFFFFF"/>
                      </a:solidFill>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15 (7.7)</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26 (13.3)</a:t>
                      </a:r>
                    </a:p>
                  </a:txBody>
                  <a:tcPr anchor="ctr">
                    <a:lnL w="12700" cap="flat" cmpd="sng" algn="ctr">
                      <a:solidFill>
                        <a:srgbClr val="000000"/>
                      </a:solidFill>
                      <a:prstDash val="solid"/>
                      <a:round/>
                      <a:headEnd type="none" w="med" len="med"/>
                      <a:tailEnd type="none" w="med" len="med"/>
                    </a:lnL>
                    <a:lnR w="12700" cmpd="sng">
                      <a:solidFill>
                        <a:srgbClr val="FFFFFF"/>
                      </a:solidFill>
                    </a:lnR>
                    <a:lnT w="381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9359700"/>
                  </a:ext>
                </a:extLst>
              </a:tr>
              <a:tr h="287690">
                <a:tc grid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baseline="0" dirty="0"/>
                        <a:t>Primary cause, n</a:t>
                      </a:r>
                    </a:p>
                  </a:txBody>
                  <a:tcPr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100" baseline="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1755547"/>
                  </a:ext>
                </a:extLst>
              </a:tr>
              <a:tr h="28769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79388" indent="0"/>
                      <a:r>
                        <a:rPr lang="en-US" sz="1100" baseline="0" dirty="0"/>
                        <a:t>Disease progression</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3</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9</a:t>
                      </a:r>
                    </a:p>
                  </a:txBody>
                  <a:tcPr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7404155"/>
                  </a:ext>
                </a:extLst>
              </a:tr>
              <a:tr h="28769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79388" indent="0"/>
                      <a:r>
                        <a:rPr lang="en-US" sz="1100" baseline="0" dirty="0"/>
                        <a:t>AE</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2</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4</a:t>
                      </a:r>
                    </a:p>
                  </a:txBody>
                  <a:tcPr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806340"/>
                  </a:ext>
                </a:extLst>
              </a:tr>
              <a:tr h="28769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79388" indent="0"/>
                      <a:r>
                        <a:rPr lang="en-US" sz="1100" baseline="0" dirty="0"/>
                        <a:t>Other*</a:t>
                      </a:r>
                    </a:p>
                  </a:txBody>
                  <a:tcPr anchor="ct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10</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1100" baseline="0" dirty="0"/>
                        <a:t>13</a:t>
                      </a:r>
                    </a:p>
                  </a:txBody>
                  <a:tcPr anchor="ct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1528386"/>
                  </a:ext>
                </a:extLst>
              </a:tr>
            </a:tbl>
          </a:graphicData>
        </a:graphic>
      </p:graphicFrame>
      <p:sp>
        <p:nvSpPr>
          <p:cNvPr id="6" name="TextBox 5">
            <a:extLst>
              <a:ext uri="{FF2B5EF4-FFF2-40B4-BE49-F238E27FC236}">
                <a16:creationId xmlns:a16="http://schemas.microsoft.com/office/drawing/2014/main" id="{FD8E6DB6-CDEF-0D8D-C712-09BEE375D37A}"/>
              </a:ext>
            </a:extLst>
          </p:cNvPr>
          <p:cNvSpPr txBox="1"/>
          <p:nvPr/>
        </p:nvSpPr>
        <p:spPr>
          <a:xfrm>
            <a:off x="7947755" y="4068138"/>
            <a:ext cx="4004152"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*Deaths due to an event occurring after the AE reporting window (ie, events that happened after patient started subsequent therapy or &gt;30 days after last dose) or deaths with unknown reason.</a:t>
            </a:r>
          </a:p>
        </p:txBody>
      </p:sp>
      <p:pic>
        <p:nvPicPr>
          <p:cNvPr id="650" name="Picture 649" descr="A graph on a screen&#10;&#10;AI-generated content may be incorrect.">
            <a:extLst>
              <a:ext uri="{FF2B5EF4-FFF2-40B4-BE49-F238E27FC236}">
                <a16:creationId xmlns:a16="http://schemas.microsoft.com/office/drawing/2014/main" id="{00ED6A8D-79D2-E672-5DB3-A600D8869E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48736" y="1665516"/>
            <a:ext cx="7667462" cy="3842917"/>
          </a:xfrm>
          <a:prstGeom prst="rect">
            <a:avLst/>
          </a:prstGeom>
        </p:spPr>
      </p:pic>
      <p:sp>
        <p:nvSpPr>
          <p:cNvPr id="3" name="Rectangle 2">
            <a:extLst>
              <a:ext uri="{FF2B5EF4-FFF2-40B4-BE49-F238E27FC236}">
                <a16:creationId xmlns:a16="http://schemas.microsoft.com/office/drawing/2014/main" id="{851044E3-4672-112C-B136-E74A8BAD96E8}"/>
              </a:ext>
            </a:extLst>
          </p:cNvPr>
          <p:cNvSpPr txBox="1">
            <a:spLocks noChangeArrowheads="1"/>
          </p:cNvSpPr>
          <p:nvPr/>
        </p:nvSpPr>
        <p:spPr bwMode="auto">
          <a:xfrm>
            <a:off x="148737" y="6507785"/>
            <a:ext cx="5972532"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Dimopoulos MA et al.  ASH 2024; Dimopoulos et al. N Engl J Med 2024.  </a:t>
            </a:r>
          </a:p>
        </p:txBody>
      </p:sp>
      <p:sp>
        <p:nvSpPr>
          <p:cNvPr id="4" name="TextBox 3">
            <a:extLst>
              <a:ext uri="{FF2B5EF4-FFF2-40B4-BE49-F238E27FC236}">
                <a16:creationId xmlns:a16="http://schemas.microsoft.com/office/drawing/2014/main" id="{2B162A4C-DBD5-AE1B-8424-015E9F6D0B84}"/>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575110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F2A8E-4C0C-1943-18B3-EA17F1CBBB0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8E4DBC2-DE65-F23A-5576-9E1A950AB61A}"/>
              </a:ext>
            </a:extLst>
          </p:cNvPr>
          <p:cNvSpPr/>
          <p:nvPr/>
        </p:nvSpPr>
        <p:spPr bwMode="auto">
          <a:xfrm>
            <a:off x="659396" y="2924944"/>
            <a:ext cx="10837204"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CB71E4FE-1C0E-E2CC-2A51-C1716E659C47}"/>
              </a:ext>
            </a:extLst>
          </p:cNvPr>
          <p:cNvSpPr>
            <a:spLocks noGrp="1"/>
          </p:cNvSpPr>
          <p:nvPr>
            <p:ph type="title"/>
          </p:nvPr>
        </p:nvSpPr>
        <p:spPr>
          <a:xfrm>
            <a:off x="1919536" y="0"/>
            <a:ext cx="8424936" cy="1268760"/>
          </a:xfrm>
        </p:spPr>
        <p:txBody>
          <a:bodyPr>
            <a:normAutofit/>
          </a:bodyPr>
          <a:lstStyle/>
          <a:p>
            <a:r>
              <a:rPr lang="en-US" dirty="0">
                <a:solidFill>
                  <a:srgbClr val="0432FF"/>
                </a:solidFill>
              </a:rPr>
              <a:t>Selection of First-Line Therapy and Maintenance Treatment for Patients with Multiple Myeloma</a:t>
            </a:r>
            <a:endParaRPr lang="en-US" sz="2800" dirty="0">
              <a:solidFill>
                <a:srgbClr val="0432FF"/>
              </a:solidFill>
            </a:endParaRPr>
          </a:p>
        </p:txBody>
      </p:sp>
      <p:sp>
        <p:nvSpPr>
          <p:cNvPr id="6" name="Content Placeholder 5">
            <a:extLst>
              <a:ext uri="{FF2B5EF4-FFF2-40B4-BE49-F238E27FC236}">
                <a16:creationId xmlns:a16="http://schemas.microsoft.com/office/drawing/2014/main" id="{34F859BF-F556-247B-0D78-8E06170A545F}"/>
              </a:ext>
            </a:extLst>
          </p:cNvPr>
          <p:cNvSpPr>
            <a:spLocks noGrp="1"/>
          </p:cNvSpPr>
          <p:nvPr>
            <p:ph idx="1"/>
          </p:nvPr>
        </p:nvSpPr>
        <p:spPr>
          <a:xfrm>
            <a:off x="983432" y="1700808"/>
            <a:ext cx="10225136" cy="4727456"/>
          </a:xfrm>
        </p:spPr>
        <p:txBody>
          <a:bodyPr/>
          <a:lstStyle/>
          <a:p>
            <a:pPr marL="98425" indent="0">
              <a:lnSpc>
                <a:spcPct val="100000"/>
              </a:lnSpc>
              <a:spcBef>
                <a:spcPts val="1800"/>
              </a:spcBef>
              <a:spcAft>
                <a:spcPts val="0"/>
              </a:spcAft>
              <a:buNone/>
            </a:pPr>
            <a:r>
              <a:rPr lang="en-US" sz="2800" dirty="0">
                <a:solidFill>
                  <a:schemeClr val="accent2"/>
                </a:solidFill>
              </a:rPr>
              <a:t>Introduction: </a:t>
            </a:r>
            <a:r>
              <a:rPr lang="en-US" sz="2800" dirty="0">
                <a:solidFill>
                  <a:schemeClr val="tx2"/>
                </a:solidFill>
              </a:rPr>
              <a:t>Myeloma Time Capsule </a:t>
            </a:r>
          </a:p>
          <a:p>
            <a:pPr marL="98425" indent="0">
              <a:lnSpc>
                <a:spcPct val="100000"/>
              </a:lnSpc>
              <a:spcBef>
                <a:spcPts val="1800"/>
              </a:spcBef>
              <a:spcAft>
                <a:spcPts val="0"/>
              </a:spcAft>
              <a:buNone/>
            </a:pPr>
            <a:r>
              <a:rPr lang="en-US" sz="2800" dirty="0">
                <a:solidFill>
                  <a:schemeClr val="accent2"/>
                </a:solidFill>
              </a:rPr>
              <a:t>Module 1: </a:t>
            </a:r>
            <a:r>
              <a:rPr lang="en-US" sz="2800" dirty="0">
                <a:solidFill>
                  <a:schemeClr val="tx1"/>
                </a:solidFill>
              </a:rPr>
              <a:t>Smoldering Myeloma</a:t>
            </a:r>
          </a:p>
          <a:p>
            <a:pPr marL="98425" indent="0">
              <a:lnSpc>
                <a:spcPct val="100000"/>
              </a:lnSpc>
              <a:spcBef>
                <a:spcPts val="1800"/>
              </a:spcBef>
              <a:spcAft>
                <a:spcPts val="0"/>
              </a:spcAft>
              <a:buNone/>
            </a:pPr>
            <a:r>
              <a:rPr lang="en-US" sz="2800" dirty="0">
                <a:solidFill>
                  <a:schemeClr val="bg1"/>
                </a:solidFill>
              </a:rPr>
              <a:t>Module 2: Autologous Stem Cell Transplant (ASCT) Eligible</a:t>
            </a:r>
          </a:p>
          <a:p>
            <a:pPr marL="98425" indent="0">
              <a:lnSpc>
                <a:spcPct val="100000"/>
              </a:lnSpc>
              <a:spcBef>
                <a:spcPts val="1800"/>
              </a:spcBef>
              <a:spcAft>
                <a:spcPts val="0"/>
              </a:spcAft>
              <a:buNone/>
            </a:pPr>
            <a:r>
              <a:rPr lang="en-US" sz="2800" dirty="0">
                <a:solidFill>
                  <a:schemeClr val="accent2"/>
                </a:solidFill>
              </a:rPr>
              <a:t>Module 3: </a:t>
            </a:r>
            <a:r>
              <a:rPr lang="en-US" sz="2800" dirty="0">
                <a:solidFill>
                  <a:schemeClr val="tx1"/>
                </a:solidFill>
              </a:rPr>
              <a:t>ASCT Ineligible </a:t>
            </a:r>
          </a:p>
          <a:p>
            <a:pPr marL="98425" indent="0">
              <a:lnSpc>
                <a:spcPct val="100000"/>
              </a:lnSpc>
              <a:spcBef>
                <a:spcPts val="1800"/>
              </a:spcBef>
              <a:spcAft>
                <a:spcPts val="0"/>
              </a:spcAft>
              <a:buNone/>
            </a:pPr>
            <a:r>
              <a:rPr lang="en-US" sz="2800" dirty="0">
                <a:solidFill>
                  <a:schemeClr val="accent2"/>
                </a:solidFill>
              </a:rPr>
              <a:t>Module 4: </a:t>
            </a:r>
            <a:r>
              <a:rPr lang="en-US" sz="2800" dirty="0">
                <a:solidFill>
                  <a:schemeClr val="tx1"/>
                </a:solidFill>
              </a:rPr>
              <a:t>Subcutaneous Anti-CD38 Antibodies</a:t>
            </a:r>
          </a:p>
          <a:p>
            <a:pPr marL="98425" indent="0">
              <a:lnSpc>
                <a:spcPct val="100000"/>
              </a:lnSpc>
              <a:spcBef>
                <a:spcPts val="1800"/>
              </a:spcBef>
              <a:spcAft>
                <a:spcPts val="0"/>
              </a:spcAft>
              <a:buNone/>
            </a:pPr>
            <a:r>
              <a:rPr lang="en-US" sz="2800" dirty="0">
                <a:solidFill>
                  <a:schemeClr val="accent2"/>
                </a:solidFill>
              </a:rPr>
              <a:t>Module 5:</a:t>
            </a:r>
            <a:r>
              <a:rPr lang="en-US" sz="2800" dirty="0">
                <a:solidFill>
                  <a:schemeClr val="tx1"/>
                </a:solidFill>
              </a:rPr>
              <a:t> Special Considerations</a:t>
            </a:r>
          </a:p>
          <a:p>
            <a:pPr marL="98425" indent="0">
              <a:lnSpc>
                <a:spcPct val="100000"/>
              </a:lnSpc>
              <a:spcBef>
                <a:spcPts val="18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81564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B028-A640-A87A-2436-AF42952D9182}"/>
              </a:ext>
            </a:extLst>
          </p:cNvPr>
          <p:cNvSpPr>
            <a:spLocks noGrp="1"/>
          </p:cNvSpPr>
          <p:nvPr>
            <p:ph type="title"/>
          </p:nvPr>
        </p:nvSpPr>
        <p:spPr>
          <a:xfrm>
            <a:off x="838200" y="18255"/>
            <a:ext cx="10370368" cy="1325563"/>
          </a:xfrm>
        </p:spPr>
        <p:txBody>
          <a:bodyPr>
            <a:noAutofit/>
          </a:bodyPr>
          <a:lstStyle/>
          <a:p>
            <a:r>
              <a:rPr lang="en-US" sz="2400" b="1" dirty="0">
                <a:solidFill>
                  <a:schemeClr val="tx2">
                    <a:lumMod val="90000"/>
                    <a:lumOff val="10000"/>
                  </a:schemeClr>
                </a:solidFill>
              </a:rPr>
              <a:t>Case Presentation – Prof Leleu: 63-year-old transplant-eligible patient with multiple myeloma (MM)</a:t>
            </a:r>
          </a:p>
        </p:txBody>
      </p:sp>
      <p:sp>
        <p:nvSpPr>
          <p:cNvPr id="3" name="Content Placeholder 2">
            <a:extLst>
              <a:ext uri="{FF2B5EF4-FFF2-40B4-BE49-F238E27FC236}">
                <a16:creationId xmlns:a16="http://schemas.microsoft.com/office/drawing/2014/main" id="{38602807-B0F7-962A-DF11-C3BB214FAF61}"/>
              </a:ext>
            </a:extLst>
          </p:cNvPr>
          <p:cNvSpPr>
            <a:spLocks noGrp="1"/>
          </p:cNvSpPr>
          <p:nvPr>
            <p:ph idx="1"/>
          </p:nvPr>
        </p:nvSpPr>
        <p:spPr>
          <a:xfrm>
            <a:off x="838199" y="1266699"/>
            <a:ext cx="10993917" cy="4351338"/>
          </a:xfrm>
        </p:spPr>
        <p:txBody>
          <a:bodyPr/>
          <a:lstStyle/>
          <a:p>
            <a:pPr marL="0" indent="0">
              <a:buNone/>
            </a:pPr>
            <a:r>
              <a:rPr lang="en-US" sz="1800" dirty="0"/>
              <a:t>Male, 63 years old, fit, doing sports on a regular basis.</a:t>
            </a:r>
          </a:p>
          <a:p>
            <a:pPr marL="0" indent="0">
              <a:buNone/>
            </a:pPr>
            <a:r>
              <a:rPr lang="en-US" sz="1800" dirty="0"/>
              <a:t>Almost never has seen a physician in his adult life besides general practitioner for vaccinations. No regular medications.</a:t>
            </a:r>
          </a:p>
          <a:p>
            <a:pPr marL="0" indent="0">
              <a:buNone/>
            </a:pPr>
            <a:r>
              <a:rPr lang="en-US" sz="1800" dirty="0"/>
              <a:t>Started having lower back pains a year ago approximately. Thought initially it was either related to sport or some gain of weight. The pain intensified moderately, and the patient asked for anti-inflammatory pain killers or a checkup for discal hernia. The general practitioner recommended a lumbar column radiography before any other imagery and some labs tests.</a:t>
            </a:r>
          </a:p>
          <a:p>
            <a:pPr marL="0" indent="0">
              <a:buNone/>
            </a:pPr>
            <a:r>
              <a:rPr lang="en-US" sz="1800" b="1" dirty="0"/>
              <a:t>Radiography. </a:t>
            </a:r>
            <a:r>
              <a:rPr lang="en-US" sz="1800" dirty="0"/>
              <a:t>Possible lytic lesion on L4 and L5.</a:t>
            </a:r>
          </a:p>
          <a:p>
            <a:pPr marL="0" indent="0">
              <a:buNone/>
            </a:pPr>
            <a:r>
              <a:rPr lang="en-US" sz="1800" b="1" dirty="0"/>
              <a:t>Bio test. </a:t>
            </a:r>
            <a:r>
              <a:rPr lang="en-US" sz="1800" dirty="0"/>
              <a:t>Hb 10.5 g/dL, WBC and Plat normal values. Clearance creatinine and calcium normal. </a:t>
            </a:r>
            <a:r>
              <a:rPr lang="en-US" sz="1800" dirty="0" err="1"/>
              <a:t>Protidemia</a:t>
            </a:r>
            <a:r>
              <a:rPr lang="en-US" sz="1800" dirty="0"/>
              <a:t> 110 g/L.</a:t>
            </a:r>
          </a:p>
          <a:p>
            <a:pPr marL="0" indent="0">
              <a:buNone/>
            </a:pPr>
            <a:r>
              <a:rPr lang="en-US" sz="1800" dirty="0"/>
              <a:t>The biology lab added a serum protein electrophoresis given the </a:t>
            </a:r>
            <a:r>
              <a:rPr lang="en-US" sz="1800" dirty="0" err="1"/>
              <a:t>hyperprotidemia</a:t>
            </a:r>
            <a:r>
              <a:rPr lang="en-US" sz="1800" dirty="0"/>
              <a:t>. Showed hypergammaglobulinemia of monoclonal type. Then it was confirmed on immunofixation, IgG K isotype. </a:t>
            </a:r>
          </a:p>
          <a:p>
            <a:pPr marL="0" indent="0">
              <a:buNone/>
            </a:pPr>
            <a:r>
              <a:rPr lang="en-US" sz="1800" dirty="0"/>
              <a:t>Urine test requested, that was normal. Serum calcium, </a:t>
            </a:r>
            <a:r>
              <a:rPr lang="en-US" sz="1800" dirty="0" err="1"/>
              <a:t>ionogram</a:t>
            </a:r>
            <a:r>
              <a:rPr lang="en-US" sz="1800" dirty="0"/>
              <a:t>, liver enzymes’ values were in normal ranges.</a:t>
            </a:r>
          </a:p>
          <a:p>
            <a:pPr marL="0" indent="0">
              <a:buNone/>
            </a:pPr>
            <a:r>
              <a:rPr lang="en-US" sz="1800" dirty="0"/>
              <a:t>Patient was sent over to Hematology for consultation as Myeloma is suspected.</a:t>
            </a:r>
          </a:p>
          <a:p>
            <a:pPr marL="0" indent="0">
              <a:buNone/>
            </a:pPr>
            <a:r>
              <a:rPr lang="en-US" sz="1800" dirty="0"/>
              <a:t>Hematology department. Education on MM was done, and extra labs and imagery performed, including PET CT (multiple lytic lesions with </a:t>
            </a:r>
            <a:r>
              <a:rPr lang="en-US" sz="1800" dirty="0" err="1"/>
              <a:t>hypermetabolisms</a:t>
            </a:r>
            <a:r>
              <a:rPr lang="en-US" sz="1800" dirty="0"/>
              <a:t>, no PMD and EMD, careful L4 and L5 are very unstable), labs for prognostication, MM confirmation + NGS genomic. ISS 2. RISS 2. Serum LDH level normal. No </a:t>
            </a:r>
            <a:r>
              <a:rPr lang="en-US" sz="1800" dirty="0" err="1"/>
              <a:t>plasmablastic</a:t>
            </a:r>
            <a:r>
              <a:rPr lang="en-US" sz="1800" dirty="0"/>
              <a:t> features. No CTC on CBC.</a:t>
            </a:r>
          </a:p>
        </p:txBody>
      </p:sp>
    </p:spTree>
    <p:extLst>
      <p:ext uri="{BB962C8B-B14F-4D97-AF65-F5344CB8AC3E}">
        <p14:creationId xmlns:p14="http://schemas.microsoft.com/office/powerpoint/2010/main" val="1659785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B028-A640-A87A-2436-AF42952D9182}"/>
              </a:ext>
            </a:extLst>
          </p:cNvPr>
          <p:cNvSpPr>
            <a:spLocks noGrp="1"/>
          </p:cNvSpPr>
          <p:nvPr>
            <p:ph type="title"/>
          </p:nvPr>
        </p:nvSpPr>
        <p:spPr>
          <a:xfrm>
            <a:off x="838200" y="18255"/>
            <a:ext cx="10740528" cy="1325563"/>
          </a:xfrm>
        </p:spPr>
        <p:txBody>
          <a:bodyPr>
            <a:noAutofit/>
          </a:bodyPr>
          <a:lstStyle/>
          <a:p>
            <a:r>
              <a:rPr lang="en-US" sz="2800" b="1" dirty="0">
                <a:solidFill>
                  <a:schemeClr val="tx2">
                    <a:lumMod val="90000"/>
                    <a:lumOff val="10000"/>
                  </a:schemeClr>
                </a:solidFill>
              </a:rPr>
              <a:t>Case Presentation – Prof </a:t>
            </a:r>
            <a:r>
              <a:rPr lang="en-US" sz="2800" b="1" dirty="0" err="1">
                <a:solidFill>
                  <a:schemeClr val="tx2">
                    <a:lumMod val="90000"/>
                    <a:lumOff val="10000"/>
                  </a:schemeClr>
                </a:solidFill>
              </a:rPr>
              <a:t>Leleu</a:t>
            </a:r>
            <a:r>
              <a:rPr lang="en-US" sz="2800" b="1" dirty="0">
                <a:solidFill>
                  <a:schemeClr val="tx2">
                    <a:lumMod val="90000"/>
                    <a:lumOff val="10000"/>
                  </a:schemeClr>
                </a:solidFill>
              </a:rPr>
              <a:t>: 63-year-old transplant-eligible patient with MM (cont’d)</a:t>
            </a:r>
            <a:endParaRPr lang="en-US" sz="2800" dirty="0"/>
          </a:p>
        </p:txBody>
      </p:sp>
      <p:sp>
        <p:nvSpPr>
          <p:cNvPr id="3" name="Content Placeholder 2">
            <a:extLst>
              <a:ext uri="{FF2B5EF4-FFF2-40B4-BE49-F238E27FC236}">
                <a16:creationId xmlns:a16="http://schemas.microsoft.com/office/drawing/2014/main" id="{38602807-B0F7-962A-DF11-C3BB214FAF61}"/>
              </a:ext>
            </a:extLst>
          </p:cNvPr>
          <p:cNvSpPr>
            <a:spLocks noGrp="1"/>
          </p:cNvSpPr>
          <p:nvPr>
            <p:ph idx="1"/>
          </p:nvPr>
        </p:nvSpPr>
        <p:spPr>
          <a:xfrm>
            <a:off x="838200" y="1453986"/>
            <a:ext cx="10515600" cy="4351338"/>
          </a:xfrm>
        </p:spPr>
        <p:txBody>
          <a:bodyPr/>
          <a:lstStyle/>
          <a:p>
            <a:pPr marL="0" indent="0">
              <a:buNone/>
            </a:pPr>
            <a:r>
              <a:rPr lang="en-US" sz="1800" b="1" dirty="0"/>
              <a:t>As a conclusion. NDMM </a:t>
            </a:r>
            <a:r>
              <a:rPr lang="en-US" sz="1800" b="1" dirty="0" err="1"/>
              <a:t>SLiM</a:t>
            </a:r>
            <a:r>
              <a:rPr lang="en-US" sz="1800" b="1" dirty="0"/>
              <a:t> CRAB on bone and </a:t>
            </a:r>
            <a:r>
              <a:rPr lang="en-US" sz="1800" b="1" dirty="0" err="1"/>
              <a:t>sFLC</a:t>
            </a:r>
            <a:r>
              <a:rPr lang="en-US" sz="1800" b="1" dirty="0"/>
              <a:t> ratio (ratio 110). Non HR, patient </a:t>
            </a:r>
            <a:r>
              <a:rPr lang="en-US" sz="1800" b="1" dirty="0" err="1"/>
              <a:t>hyperdiploid</a:t>
            </a:r>
            <a:r>
              <a:rPr lang="en-US" sz="1800" b="1" dirty="0"/>
              <a:t>, isolated t11;14+. 63 fit TE. ECOG 1.</a:t>
            </a:r>
            <a:endParaRPr lang="en-US" sz="1800" dirty="0"/>
          </a:p>
          <a:p>
            <a:pPr marL="0" indent="0">
              <a:buNone/>
            </a:pPr>
            <a:r>
              <a:rPr lang="en-US" sz="1800" b="1" dirty="0"/>
              <a:t>Line 1. </a:t>
            </a:r>
            <a:endParaRPr lang="en-US" sz="1800" dirty="0"/>
          </a:p>
          <a:p>
            <a:pPr marL="0" indent="0">
              <a:buNone/>
            </a:pPr>
            <a:r>
              <a:rPr lang="en-US" sz="1800" dirty="0" err="1"/>
              <a:t>DVRd</a:t>
            </a:r>
            <a:r>
              <a:rPr lang="en-US" sz="1800" dirty="0"/>
              <a:t> was given as the standard of care according to PERSEUS study</a:t>
            </a:r>
          </a:p>
          <a:p>
            <a:pPr marL="0" indent="0">
              <a:buNone/>
            </a:pPr>
            <a:r>
              <a:rPr lang="en-US" sz="1800" dirty="0"/>
              <a:t>V twice weekly, R 25 mg 21/28, </a:t>
            </a:r>
            <a:r>
              <a:rPr lang="en-US" sz="1800" dirty="0" err="1"/>
              <a:t>dexa</a:t>
            </a:r>
            <a:r>
              <a:rPr lang="en-US" sz="1800" dirty="0"/>
              <a:t> 20 mg</a:t>
            </a:r>
          </a:p>
          <a:p>
            <a:pPr marL="0" indent="0">
              <a:buNone/>
            </a:pPr>
            <a:r>
              <a:rPr lang="en-US" sz="1800" dirty="0"/>
              <a:t>+ supportive care, Bisphosphonate x 4 cycles, vaccination +++ (flu, covid, pneumonia)</a:t>
            </a:r>
          </a:p>
          <a:p>
            <a:pPr marL="0" indent="0">
              <a:buNone/>
            </a:pPr>
            <a:r>
              <a:rPr lang="en-US" sz="1800" dirty="0"/>
              <a:t>x 3 cycles </a:t>
            </a:r>
          </a:p>
          <a:p>
            <a:pPr marL="0" indent="0">
              <a:buNone/>
            </a:pPr>
            <a:r>
              <a:rPr lang="en-US" sz="1800" dirty="0"/>
              <a:t>Patient experienced grade 1 neuropathy</a:t>
            </a:r>
          </a:p>
          <a:p>
            <a:pPr marL="0" indent="0">
              <a:buNone/>
            </a:pPr>
            <a:r>
              <a:rPr lang="en-US" sz="1800" dirty="0"/>
              <a:t>VGPR</a:t>
            </a:r>
          </a:p>
          <a:p>
            <a:pPr marL="0" indent="0">
              <a:buNone/>
            </a:pPr>
            <a:r>
              <a:rPr lang="en-US" sz="1800" dirty="0"/>
              <a:t>Was collected for 1 transplantation</a:t>
            </a:r>
          </a:p>
          <a:p>
            <a:pPr marL="0" indent="0">
              <a:buNone/>
            </a:pPr>
            <a:r>
              <a:rPr lang="en-US" sz="1800" dirty="0"/>
              <a:t>x 3 more cycles but with V weekly</a:t>
            </a:r>
          </a:p>
          <a:p>
            <a:pPr marL="0" indent="0">
              <a:buNone/>
            </a:pPr>
            <a:r>
              <a:rPr lang="fr-FR" sz="1800" dirty="0"/>
              <a:t>Patient grade 1 </a:t>
            </a:r>
            <a:r>
              <a:rPr lang="fr-FR" sz="1800" dirty="0" err="1"/>
              <a:t>neuropathy</a:t>
            </a:r>
            <a:endParaRPr lang="en-US" sz="1800" dirty="0"/>
          </a:p>
          <a:p>
            <a:pPr marL="0" indent="0">
              <a:buNone/>
            </a:pPr>
            <a:r>
              <a:rPr lang="en-US" sz="1800" dirty="0" err="1"/>
              <a:t>sCR</a:t>
            </a:r>
            <a:endParaRPr lang="en-US" sz="1800" dirty="0"/>
          </a:p>
          <a:p>
            <a:pPr marL="0" indent="0">
              <a:buNone/>
            </a:pPr>
            <a:r>
              <a:rPr lang="en-US" sz="1800" dirty="0"/>
              <a:t>Patient transplanted with HDM 200 mg/m2</a:t>
            </a:r>
          </a:p>
        </p:txBody>
      </p:sp>
    </p:spTree>
    <p:extLst>
      <p:ext uri="{BB962C8B-B14F-4D97-AF65-F5344CB8AC3E}">
        <p14:creationId xmlns:p14="http://schemas.microsoft.com/office/powerpoint/2010/main" val="1425682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B028-A640-A87A-2436-AF42952D9182}"/>
              </a:ext>
            </a:extLst>
          </p:cNvPr>
          <p:cNvSpPr>
            <a:spLocks noGrp="1"/>
          </p:cNvSpPr>
          <p:nvPr>
            <p:ph type="title"/>
          </p:nvPr>
        </p:nvSpPr>
        <p:spPr>
          <a:xfrm>
            <a:off x="838200" y="18255"/>
            <a:ext cx="10740528" cy="1325563"/>
          </a:xfrm>
        </p:spPr>
        <p:txBody>
          <a:bodyPr>
            <a:noAutofit/>
          </a:bodyPr>
          <a:lstStyle/>
          <a:p>
            <a:r>
              <a:rPr lang="en-US" sz="2800" b="1" dirty="0">
                <a:solidFill>
                  <a:schemeClr val="tx2">
                    <a:lumMod val="90000"/>
                    <a:lumOff val="10000"/>
                  </a:schemeClr>
                </a:solidFill>
              </a:rPr>
              <a:t>Case Presentation – Prof </a:t>
            </a:r>
            <a:r>
              <a:rPr lang="en-US" sz="2800" b="1" dirty="0" err="1">
                <a:solidFill>
                  <a:schemeClr val="tx2">
                    <a:lumMod val="90000"/>
                    <a:lumOff val="10000"/>
                  </a:schemeClr>
                </a:solidFill>
              </a:rPr>
              <a:t>Leleu</a:t>
            </a:r>
            <a:r>
              <a:rPr lang="en-US" sz="2800" b="1" dirty="0">
                <a:solidFill>
                  <a:schemeClr val="tx2">
                    <a:lumMod val="90000"/>
                    <a:lumOff val="10000"/>
                  </a:schemeClr>
                </a:solidFill>
              </a:rPr>
              <a:t>: 63-year-old transplant-eligible patient with MM (cont’d)</a:t>
            </a:r>
            <a:endParaRPr lang="en-US" sz="2800" dirty="0"/>
          </a:p>
        </p:txBody>
      </p:sp>
      <p:sp>
        <p:nvSpPr>
          <p:cNvPr id="3" name="Content Placeholder 2">
            <a:extLst>
              <a:ext uri="{FF2B5EF4-FFF2-40B4-BE49-F238E27FC236}">
                <a16:creationId xmlns:a16="http://schemas.microsoft.com/office/drawing/2014/main" id="{38602807-B0F7-962A-DF11-C3BB214FAF61}"/>
              </a:ext>
            </a:extLst>
          </p:cNvPr>
          <p:cNvSpPr>
            <a:spLocks noGrp="1"/>
          </p:cNvSpPr>
          <p:nvPr>
            <p:ph idx="1"/>
          </p:nvPr>
        </p:nvSpPr>
        <p:spPr>
          <a:xfrm>
            <a:off x="838200" y="1531105"/>
            <a:ext cx="10515600" cy="4351338"/>
          </a:xfrm>
        </p:spPr>
        <p:txBody>
          <a:bodyPr/>
          <a:lstStyle/>
          <a:p>
            <a:pPr marL="0" indent="0">
              <a:buNone/>
            </a:pPr>
            <a:r>
              <a:rPr lang="en-US" sz="1800" dirty="0"/>
              <a:t>3 months later (day 100 from graft infusion), patient started DR no </a:t>
            </a:r>
            <a:r>
              <a:rPr lang="en-US" sz="1800" dirty="0" err="1"/>
              <a:t>dexa</a:t>
            </a:r>
            <a:r>
              <a:rPr lang="en-US" sz="1800" dirty="0"/>
              <a:t> as maintenance.</a:t>
            </a:r>
          </a:p>
          <a:p>
            <a:pPr marL="0" indent="0">
              <a:buNone/>
            </a:pPr>
            <a:r>
              <a:rPr lang="en-US" sz="1800" dirty="0"/>
              <a:t>Objective to try to give for a minimum of 2 years then see.</a:t>
            </a:r>
          </a:p>
          <a:p>
            <a:pPr marL="0" indent="0">
              <a:buNone/>
            </a:pPr>
            <a:endParaRPr lang="en-US" sz="1800" dirty="0"/>
          </a:p>
          <a:p>
            <a:pPr marL="0" indent="0">
              <a:buNone/>
            </a:pPr>
            <a:r>
              <a:rPr lang="en-US" sz="1800" dirty="0"/>
              <a:t>At 2 years, patient decided to stop TTT and was on watch and wait.</a:t>
            </a:r>
          </a:p>
          <a:p>
            <a:pPr marL="0" indent="0">
              <a:buNone/>
            </a:pPr>
            <a:r>
              <a:rPr lang="en-US" sz="1800" dirty="0"/>
              <a:t>5 years from diagnosis = CR and doing great. </a:t>
            </a:r>
          </a:p>
          <a:p>
            <a:pPr marL="0" indent="0">
              <a:buNone/>
            </a:pPr>
            <a:r>
              <a:rPr lang="en-US" sz="1800" dirty="0"/>
              <a:t>Neuropathy persists grade 1.</a:t>
            </a:r>
          </a:p>
        </p:txBody>
      </p:sp>
    </p:spTree>
    <p:extLst>
      <p:ext uri="{BB962C8B-B14F-4D97-AF65-F5344CB8AC3E}">
        <p14:creationId xmlns:p14="http://schemas.microsoft.com/office/powerpoint/2010/main" val="1193606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63811-9AD6-AF52-BF6E-48B44ACEEE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626F9D-0C2A-9E53-BD4F-43521625D6A9}"/>
              </a:ext>
            </a:extLst>
          </p:cNvPr>
          <p:cNvSpPr>
            <a:spLocks noGrp="1"/>
          </p:cNvSpPr>
          <p:nvPr>
            <p:ph idx="1"/>
          </p:nvPr>
        </p:nvSpPr>
        <p:spPr>
          <a:xfrm>
            <a:off x="838200" y="1343818"/>
            <a:ext cx="10244769" cy="4858678"/>
          </a:xfrm>
        </p:spPr>
        <p:txBody>
          <a:bodyPr>
            <a:normAutofit fontScale="92500" lnSpcReduction="10000"/>
          </a:bodyPr>
          <a:lstStyle/>
          <a:p>
            <a:pPr>
              <a:lnSpc>
                <a:spcPct val="110000"/>
              </a:lnSpc>
            </a:pPr>
            <a:r>
              <a:rPr lang="en-US" dirty="0"/>
              <a:t>57-year-old woman who presented with symptomatic bone disease, anemia, hypercalcemia and acute renal failure. </a:t>
            </a:r>
          </a:p>
          <a:p>
            <a:pPr>
              <a:lnSpc>
                <a:spcPct val="110000"/>
              </a:lnSpc>
            </a:pPr>
            <a:r>
              <a:rPr lang="en-US" dirty="0"/>
              <a:t>Hgb 8.5 g/dL, Ca 14.8, albumin 3.2, Cr 1.56, LDH normal, B2M 9.7,  SPEP/IFE: Monoclonal IgG kappa 4.8 g/dL, serum free kappa LCs 6749 mg/L, FLC ratio 2045.</a:t>
            </a:r>
          </a:p>
          <a:p>
            <a:pPr>
              <a:lnSpc>
                <a:spcPct val="110000"/>
              </a:lnSpc>
            </a:pPr>
            <a:r>
              <a:rPr lang="en-US" dirty="0"/>
              <a:t>Bone marrow: 80% PCs.  Myeloma FISH: + for del 1p32, -13 and loss of </a:t>
            </a:r>
            <a:r>
              <a:rPr lang="en-US" dirty="0" err="1"/>
              <a:t>IgH</a:t>
            </a:r>
            <a:r>
              <a:rPr lang="en-US" dirty="0"/>
              <a:t>.</a:t>
            </a:r>
          </a:p>
          <a:p>
            <a:pPr>
              <a:lnSpc>
                <a:spcPct val="110000"/>
              </a:lnSpc>
            </a:pPr>
            <a:r>
              <a:rPr lang="en-US" dirty="0"/>
              <a:t>Imaging: PET-CT with innumerable FDG avid lytic bone lesions. </a:t>
            </a:r>
          </a:p>
          <a:p>
            <a:pPr>
              <a:lnSpc>
                <a:spcPct val="110000"/>
              </a:lnSpc>
            </a:pPr>
            <a:r>
              <a:rPr lang="en-US" dirty="0"/>
              <a:t>Co-morbidities: Hyperlipidemia.</a:t>
            </a:r>
          </a:p>
          <a:p>
            <a:pPr>
              <a:lnSpc>
                <a:spcPct val="110000"/>
              </a:lnSpc>
            </a:pPr>
            <a:r>
              <a:rPr lang="en-US" dirty="0"/>
              <a:t>ECOG PS 2 due to bone pain. </a:t>
            </a:r>
          </a:p>
          <a:p>
            <a:pPr>
              <a:lnSpc>
                <a:spcPct val="110000"/>
              </a:lnSpc>
            </a:pPr>
            <a:endParaRPr lang="en-US" dirty="0"/>
          </a:p>
          <a:p>
            <a:pPr>
              <a:lnSpc>
                <a:spcPct val="110000"/>
              </a:lnSpc>
            </a:pPr>
            <a:endParaRPr lang="en-US" dirty="0"/>
          </a:p>
        </p:txBody>
      </p:sp>
      <p:sp>
        <p:nvSpPr>
          <p:cNvPr id="5" name="Title 4">
            <a:extLst>
              <a:ext uri="{FF2B5EF4-FFF2-40B4-BE49-F238E27FC236}">
                <a16:creationId xmlns:a16="http://schemas.microsoft.com/office/drawing/2014/main" id="{9159B50C-6FA3-479A-3E63-A9940FEA83F1}"/>
              </a:ext>
            </a:extLst>
          </p:cNvPr>
          <p:cNvSpPr>
            <a:spLocks noGrp="1"/>
          </p:cNvSpPr>
          <p:nvPr>
            <p:ph type="title"/>
          </p:nvPr>
        </p:nvSpPr>
        <p:spPr>
          <a:xfrm>
            <a:off x="335360" y="44624"/>
            <a:ext cx="11018440" cy="1325563"/>
          </a:xfrm>
        </p:spPr>
        <p:txBody>
          <a:bodyPr>
            <a:noAutofit/>
          </a:bodyPr>
          <a:lstStyle/>
          <a:p>
            <a:r>
              <a:rPr lang="en-US" sz="3000" b="1" dirty="0">
                <a:solidFill>
                  <a:schemeClr val="tx2"/>
                </a:solidFill>
              </a:rPr>
              <a:t>Case Presentation – Dr Voorhees: 57-year-old transplant-eligible patient with MM</a:t>
            </a:r>
            <a:endParaRPr lang="en-US" sz="3000" dirty="0">
              <a:solidFill>
                <a:schemeClr val="tx2"/>
              </a:solidFill>
            </a:endParaRPr>
          </a:p>
        </p:txBody>
      </p:sp>
    </p:spTree>
    <p:extLst>
      <p:ext uri="{BB962C8B-B14F-4D97-AF65-F5344CB8AC3E}">
        <p14:creationId xmlns:p14="http://schemas.microsoft.com/office/powerpoint/2010/main" val="51017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D66CB-647D-E202-F2C6-CDBCE9141CC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D9A179-9B26-D511-F143-706BBEE5485C}"/>
              </a:ext>
            </a:extLst>
          </p:cNvPr>
          <p:cNvSpPr>
            <a:spLocks noGrp="1"/>
          </p:cNvSpPr>
          <p:nvPr>
            <p:ph idx="1"/>
          </p:nvPr>
        </p:nvSpPr>
        <p:spPr>
          <a:xfrm>
            <a:off x="838200" y="2060848"/>
            <a:ext cx="10515600" cy="4351338"/>
          </a:xfrm>
        </p:spPr>
        <p:txBody>
          <a:bodyPr>
            <a:normAutofit/>
          </a:bodyPr>
          <a:lstStyle/>
          <a:p>
            <a:pPr>
              <a:lnSpc>
                <a:spcPct val="100000"/>
              </a:lnSpc>
            </a:pPr>
            <a:r>
              <a:rPr lang="en-US" dirty="0"/>
              <a:t>The patient was placed on D-</a:t>
            </a:r>
            <a:r>
              <a:rPr lang="en-US" dirty="0" err="1"/>
              <a:t>VRd</a:t>
            </a:r>
            <a:r>
              <a:rPr lang="en-US" dirty="0"/>
              <a:t> induction therapy.  Due to the early emergence of symptomatic neuropathy, the bortezomib was replaced with carfilzomib during cycle 2.  The patient received 4 cycles of induction therapy to which she achieved an MRD+ very good partial response followed by an upfront ASCT to which she achieved an MRD negative complete response.  She has since received 2 cycles of post-ASCT consolidation with D-</a:t>
            </a:r>
            <a:r>
              <a:rPr lang="en-US" dirty="0" err="1"/>
              <a:t>KRd</a:t>
            </a:r>
            <a:r>
              <a:rPr lang="en-US" dirty="0"/>
              <a:t> and is now on lenalidomide and daratumumab maintenance.  </a:t>
            </a:r>
          </a:p>
          <a:p>
            <a:pPr>
              <a:lnSpc>
                <a:spcPct val="100000"/>
              </a:lnSpc>
            </a:pPr>
            <a:endParaRPr lang="en-US" dirty="0"/>
          </a:p>
          <a:p>
            <a:pPr>
              <a:lnSpc>
                <a:spcPct val="100000"/>
              </a:lnSpc>
            </a:pPr>
            <a:endParaRPr lang="en-US" dirty="0"/>
          </a:p>
        </p:txBody>
      </p:sp>
      <p:sp>
        <p:nvSpPr>
          <p:cNvPr id="6" name="Title 4">
            <a:extLst>
              <a:ext uri="{FF2B5EF4-FFF2-40B4-BE49-F238E27FC236}">
                <a16:creationId xmlns:a16="http://schemas.microsoft.com/office/drawing/2014/main" id="{359F94CB-E322-5C52-7DB7-6573E08B1A3E}"/>
              </a:ext>
            </a:extLst>
          </p:cNvPr>
          <p:cNvSpPr>
            <a:spLocks noGrp="1"/>
          </p:cNvSpPr>
          <p:nvPr>
            <p:ph type="title"/>
          </p:nvPr>
        </p:nvSpPr>
        <p:spPr>
          <a:xfrm>
            <a:off x="407368" y="365125"/>
            <a:ext cx="10946432" cy="1325563"/>
          </a:xfrm>
        </p:spPr>
        <p:txBody>
          <a:bodyPr>
            <a:noAutofit/>
          </a:bodyPr>
          <a:lstStyle/>
          <a:p>
            <a:r>
              <a:rPr lang="en-US" sz="3000" b="1" dirty="0">
                <a:solidFill>
                  <a:schemeClr val="tx2"/>
                </a:solidFill>
              </a:rPr>
              <a:t>Case Presentation – Dr Voorhees: 57-year-old transplant-eligible patient with MM (cont’d)</a:t>
            </a:r>
            <a:endParaRPr lang="en-US" sz="3000" dirty="0">
              <a:solidFill>
                <a:schemeClr val="tx2"/>
              </a:solidFill>
            </a:endParaRPr>
          </a:p>
        </p:txBody>
      </p:sp>
    </p:spTree>
    <p:extLst>
      <p:ext uri="{BB962C8B-B14F-4D97-AF65-F5344CB8AC3E}">
        <p14:creationId xmlns:p14="http://schemas.microsoft.com/office/powerpoint/2010/main" val="222935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42EAA-7EE9-72B6-2D1E-1C647696D9F2}"/>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84DB291B-EC3E-81D2-FEDF-424999ADFEC8}"/>
              </a:ext>
            </a:extLst>
          </p:cNvPr>
          <p:cNvSpPr txBox="1">
            <a:spLocks/>
          </p:cNvSpPr>
          <p:nvPr/>
        </p:nvSpPr>
        <p:spPr bwMode="auto">
          <a:xfrm>
            <a:off x="6096000" y="2839055"/>
            <a:ext cx="5789084" cy="351036"/>
          </a:xfrm>
          <a:prstGeom prst="rect">
            <a:avLst/>
          </a:prstGeom>
          <a:solidFill>
            <a:srgbClr val="002060"/>
          </a:solid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ct val="0"/>
              </a:spcBef>
              <a:spcAft>
                <a:spcPct val="0"/>
              </a:spcAft>
              <a:buClr>
                <a:srgbClr val="000000"/>
              </a:buClr>
              <a:buSzPct val="45000"/>
              <a:buFont typeface="Wingdings" pitchFamily="-72" charset="2"/>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Negative?</a:t>
            </a:r>
          </a:p>
        </p:txBody>
      </p:sp>
      <p:pic>
        <p:nvPicPr>
          <p:cNvPr id="5" name="Picture 4">
            <a:extLst>
              <a:ext uri="{FF2B5EF4-FFF2-40B4-BE49-F238E27FC236}">
                <a16:creationId xmlns:a16="http://schemas.microsoft.com/office/drawing/2014/main" id="{174FBB51-06F9-0D69-C0E8-D2A38C747967}"/>
              </a:ext>
            </a:extLst>
          </p:cNvPr>
          <p:cNvPicPr>
            <a:picLocks noChangeAspect="1"/>
          </p:cNvPicPr>
          <p:nvPr/>
        </p:nvPicPr>
        <p:blipFill>
          <a:blip r:embed="rId2"/>
          <a:srcRect/>
          <a:stretch/>
        </p:blipFill>
        <p:spPr>
          <a:xfrm>
            <a:off x="1551299" y="3348550"/>
            <a:ext cx="4544693" cy="643117"/>
          </a:xfrm>
          <a:prstGeom prst="rect">
            <a:avLst/>
          </a:prstGeom>
        </p:spPr>
      </p:pic>
      <p:sp>
        <p:nvSpPr>
          <p:cNvPr id="9" name="Text Box 4">
            <a:extLst>
              <a:ext uri="{FF2B5EF4-FFF2-40B4-BE49-F238E27FC236}">
                <a16:creationId xmlns:a16="http://schemas.microsoft.com/office/drawing/2014/main" id="{44E3BF6F-5908-1F37-866C-AB6FDF1DC77D}"/>
              </a:ext>
            </a:extLst>
          </p:cNvPr>
          <p:cNvSpPr txBox="1">
            <a:spLocks noChangeArrowheads="1"/>
          </p:cNvSpPr>
          <p:nvPr/>
        </p:nvSpPr>
        <p:spPr bwMode="auto">
          <a:xfrm>
            <a:off x="395327" y="3348550"/>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6" name="Text Box 9">
            <a:extLst>
              <a:ext uri="{FF2B5EF4-FFF2-40B4-BE49-F238E27FC236}">
                <a16:creationId xmlns:a16="http://schemas.microsoft.com/office/drawing/2014/main" id="{4F9CE712-D236-AA27-C6E3-794E844026D9}"/>
              </a:ext>
            </a:extLst>
          </p:cNvPr>
          <p:cNvSpPr txBox="1">
            <a:spLocks noChangeArrowheads="1"/>
          </p:cNvSpPr>
          <p:nvPr/>
        </p:nvSpPr>
        <p:spPr bwMode="auto">
          <a:xfrm>
            <a:off x="5715000" y="333074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sp>
        <p:nvSpPr>
          <p:cNvPr id="21" name="Title 1">
            <a:extLst>
              <a:ext uri="{FF2B5EF4-FFF2-40B4-BE49-F238E27FC236}">
                <a16:creationId xmlns:a16="http://schemas.microsoft.com/office/drawing/2014/main" id="{9B55E75A-7478-CA5D-01F2-1555AB124B45}"/>
              </a:ext>
            </a:extLst>
          </p:cNvPr>
          <p:cNvSpPr txBox="1">
            <a:spLocks/>
          </p:cNvSpPr>
          <p:nvPr/>
        </p:nvSpPr>
        <p:spPr bwMode="auto">
          <a:xfrm>
            <a:off x="204153" y="2839055"/>
            <a:ext cx="5434647" cy="351036"/>
          </a:xfrm>
          <a:prstGeom prst="rect">
            <a:avLst/>
          </a:prstGeom>
          <a:solidFill>
            <a:srgbClr val="002060"/>
          </a:solid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ct val="0"/>
              </a:spcBef>
              <a:spcAft>
                <a:spcPct val="0"/>
              </a:spcAft>
              <a:buClr>
                <a:srgbClr val="000000"/>
              </a:buClr>
              <a:buSzPct val="45000"/>
              <a:buFont typeface="Wingdings" pitchFamily="-72" charset="2"/>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Positive?</a:t>
            </a:r>
          </a:p>
        </p:txBody>
      </p:sp>
      <p:sp>
        <p:nvSpPr>
          <p:cNvPr id="24" name="Title 23">
            <a:extLst>
              <a:ext uri="{FF2B5EF4-FFF2-40B4-BE49-F238E27FC236}">
                <a16:creationId xmlns:a16="http://schemas.microsoft.com/office/drawing/2014/main" id="{902DBB8B-E362-26B0-F857-7C179A62CBDB}"/>
              </a:ext>
            </a:extLst>
          </p:cNvPr>
          <p:cNvSpPr>
            <a:spLocks noGrp="1"/>
          </p:cNvSpPr>
          <p:nvPr>
            <p:ph type="title"/>
          </p:nvPr>
        </p:nvSpPr>
        <p:spPr>
          <a:xfrm>
            <a:off x="912285" y="0"/>
            <a:ext cx="10212915" cy="650126"/>
          </a:xfrm>
        </p:spPr>
        <p:txBody>
          <a:bodyPr/>
          <a:lstStyle/>
          <a:p>
            <a:r>
              <a:rPr lang="en-US" sz="1800" dirty="0"/>
              <a:t>Regulatory and reimbursement issues aside, what is your preferred induction regimen for a </a:t>
            </a:r>
            <a:r>
              <a:rPr lang="en-US" sz="1800" u="sng" dirty="0"/>
              <a:t>65-year-old</a:t>
            </a:r>
            <a:r>
              <a:rPr lang="en-US" sz="1800" dirty="0"/>
              <a:t> </a:t>
            </a:r>
            <a:r>
              <a:rPr lang="en-US" sz="1800" u="sng" dirty="0"/>
              <a:t>transplant-eligible</a:t>
            </a:r>
            <a:r>
              <a:rPr lang="en-US" sz="1800" dirty="0"/>
              <a:t> patient with </a:t>
            </a:r>
            <a:r>
              <a:rPr lang="en-US" sz="1800" u="sng"/>
              <a:t>standard-risk</a:t>
            </a:r>
            <a:r>
              <a:rPr lang="en-US" sz="1800"/>
              <a:t> MM?</a:t>
            </a:r>
            <a:endParaRPr lang="en-US" sz="1800" dirty="0"/>
          </a:p>
        </p:txBody>
      </p:sp>
      <p:pic>
        <p:nvPicPr>
          <p:cNvPr id="29" name="Picture 28">
            <a:extLst>
              <a:ext uri="{FF2B5EF4-FFF2-40B4-BE49-F238E27FC236}">
                <a16:creationId xmlns:a16="http://schemas.microsoft.com/office/drawing/2014/main" id="{2A62E6F9-1D48-13F0-7270-CDBCA56D74A9}"/>
              </a:ext>
            </a:extLst>
          </p:cNvPr>
          <p:cNvPicPr>
            <a:picLocks noChangeAspect="1"/>
          </p:cNvPicPr>
          <p:nvPr/>
        </p:nvPicPr>
        <p:blipFill>
          <a:blip r:embed="rId3"/>
          <a:srcRect/>
          <a:stretch/>
        </p:blipFill>
        <p:spPr>
          <a:xfrm>
            <a:off x="1551299" y="3878407"/>
            <a:ext cx="4544693" cy="643117"/>
          </a:xfrm>
          <a:prstGeom prst="rect">
            <a:avLst/>
          </a:prstGeom>
        </p:spPr>
      </p:pic>
      <p:sp>
        <p:nvSpPr>
          <p:cNvPr id="30" name="Text Box 4">
            <a:extLst>
              <a:ext uri="{FF2B5EF4-FFF2-40B4-BE49-F238E27FC236}">
                <a16:creationId xmlns:a16="http://schemas.microsoft.com/office/drawing/2014/main" id="{4B974797-4D74-F190-D7D0-97FB2E1A12A2}"/>
              </a:ext>
            </a:extLst>
          </p:cNvPr>
          <p:cNvSpPr txBox="1">
            <a:spLocks noChangeArrowheads="1"/>
          </p:cNvSpPr>
          <p:nvPr/>
        </p:nvSpPr>
        <p:spPr bwMode="auto">
          <a:xfrm>
            <a:off x="395327" y="3878407"/>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R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1" name="Text Box 9">
            <a:extLst>
              <a:ext uri="{FF2B5EF4-FFF2-40B4-BE49-F238E27FC236}">
                <a16:creationId xmlns:a16="http://schemas.microsoft.com/office/drawing/2014/main" id="{C78B287A-30EE-486C-11BE-B7232B9D5BCA}"/>
              </a:ext>
            </a:extLst>
          </p:cNvPr>
          <p:cNvSpPr txBox="1">
            <a:spLocks noChangeArrowheads="1"/>
          </p:cNvSpPr>
          <p:nvPr/>
        </p:nvSpPr>
        <p:spPr bwMode="auto">
          <a:xfrm>
            <a:off x="2453837" y="386060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pic>
        <p:nvPicPr>
          <p:cNvPr id="32" name="Picture 31">
            <a:extLst>
              <a:ext uri="{FF2B5EF4-FFF2-40B4-BE49-F238E27FC236}">
                <a16:creationId xmlns:a16="http://schemas.microsoft.com/office/drawing/2014/main" id="{DF6C1DA5-053B-F46C-F67D-2B8B7A0FB0F2}"/>
              </a:ext>
            </a:extLst>
          </p:cNvPr>
          <p:cNvPicPr>
            <a:picLocks noChangeAspect="1"/>
          </p:cNvPicPr>
          <p:nvPr/>
        </p:nvPicPr>
        <p:blipFill>
          <a:blip r:embed="rId4"/>
          <a:srcRect/>
          <a:stretch/>
        </p:blipFill>
        <p:spPr>
          <a:xfrm>
            <a:off x="1551299" y="4416901"/>
            <a:ext cx="4544693" cy="643117"/>
          </a:xfrm>
          <a:prstGeom prst="rect">
            <a:avLst/>
          </a:prstGeom>
        </p:spPr>
      </p:pic>
      <p:sp>
        <p:nvSpPr>
          <p:cNvPr id="33" name="Text Box 4">
            <a:extLst>
              <a:ext uri="{FF2B5EF4-FFF2-40B4-BE49-F238E27FC236}">
                <a16:creationId xmlns:a16="http://schemas.microsoft.com/office/drawing/2014/main" id="{0C9C4CC0-6198-F12A-CA87-BE1EAA6C9FAD}"/>
              </a:ext>
            </a:extLst>
          </p:cNvPr>
          <p:cNvSpPr txBox="1">
            <a:spLocks noChangeArrowheads="1"/>
          </p:cNvSpPr>
          <p:nvPr/>
        </p:nvSpPr>
        <p:spPr bwMode="auto">
          <a:xfrm>
            <a:off x="395327" y="4416901"/>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Dara-VR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4" name="Text Box 9">
            <a:extLst>
              <a:ext uri="{FF2B5EF4-FFF2-40B4-BE49-F238E27FC236}">
                <a16:creationId xmlns:a16="http://schemas.microsoft.com/office/drawing/2014/main" id="{BC0C4591-20DE-EDAA-0008-44959A36BA33}"/>
              </a:ext>
            </a:extLst>
          </p:cNvPr>
          <p:cNvSpPr txBox="1">
            <a:spLocks noChangeArrowheads="1"/>
          </p:cNvSpPr>
          <p:nvPr/>
        </p:nvSpPr>
        <p:spPr bwMode="auto">
          <a:xfrm>
            <a:off x="1863021" y="439909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5" name="Picture 34">
            <a:extLst>
              <a:ext uri="{FF2B5EF4-FFF2-40B4-BE49-F238E27FC236}">
                <a16:creationId xmlns:a16="http://schemas.microsoft.com/office/drawing/2014/main" id="{D5764154-2653-F361-3B4B-9F5D990B42DD}"/>
              </a:ext>
            </a:extLst>
          </p:cNvPr>
          <p:cNvPicPr>
            <a:picLocks noChangeAspect="1"/>
          </p:cNvPicPr>
          <p:nvPr/>
        </p:nvPicPr>
        <p:blipFill>
          <a:blip r:embed="rId5"/>
          <a:srcRect/>
          <a:stretch/>
        </p:blipFill>
        <p:spPr>
          <a:xfrm>
            <a:off x="1551296" y="4934892"/>
            <a:ext cx="4544700" cy="643117"/>
          </a:xfrm>
          <a:prstGeom prst="rect">
            <a:avLst/>
          </a:prstGeom>
        </p:spPr>
      </p:pic>
      <p:sp>
        <p:nvSpPr>
          <p:cNvPr id="36" name="Text Box 4">
            <a:extLst>
              <a:ext uri="{FF2B5EF4-FFF2-40B4-BE49-F238E27FC236}">
                <a16:creationId xmlns:a16="http://schemas.microsoft.com/office/drawing/2014/main" id="{508C4F7B-486B-708D-9B72-94DC599905BB}"/>
              </a:ext>
            </a:extLst>
          </p:cNvPr>
          <p:cNvSpPr txBox="1">
            <a:spLocks noChangeArrowheads="1"/>
          </p:cNvSpPr>
          <p:nvPr/>
        </p:nvSpPr>
        <p:spPr bwMode="auto">
          <a:xfrm>
            <a:off x="395327" y="4934892"/>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Dara-R then R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7" name="Text Box 9">
            <a:extLst>
              <a:ext uri="{FF2B5EF4-FFF2-40B4-BE49-F238E27FC236}">
                <a16:creationId xmlns:a16="http://schemas.microsoft.com/office/drawing/2014/main" id="{1EE88A21-5287-0568-E488-FD686F67B4D9}"/>
              </a:ext>
            </a:extLst>
          </p:cNvPr>
          <p:cNvSpPr txBox="1">
            <a:spLocks noChangeArrowheads="1"/>
          </p:cNvSpPr>
          <p:nvPr/>
        </p:nvSpPr>
        <p:spPr bwMode="auto">
          <a:xfrm>
            <a:off x="1863021" y="491708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8" name="Picture 37">
            <a:extLst>
              <a:ext uri="{FF2B5EF4-FFF2-40B4-BE49-F238E27FC236}">
                <a16:creationId xmlns:a16="http://schemas.microsoft.com/office/drawing/2014/main" id="{F2EBB8D2-738B-805C-5FAF-94AA5A2C804D}"/>
              </a:ext>
            </a:extLst>
          </p:cNvPr>
          <p:cNvPicPr>
            <a:picLocks noChangeAspect="1"/>
          </p:cNvPicPr>
          <p:nvPr/>
        </p:nvPicPr>
        <p:blipFill>
          <a:blip r:embed="rId6"/>
          <a:srcRect/>
          <a:stretch/>
        </p:blipFill>
        <p:spPr>
          <a:xfrm>
            <a:off x="1551296" y="5452883"/>
            <a:ext cx="4544700" cy="643117"/>
          </a:xfrm>
          <a:prstGeom prst="rect">
            <a:avLst/>
          </a:prstGeom>
        </p:spPr>
      </p:pic>
      <p:sp>
        <p:nvSpPr>
          <p:cNvPr id="39" name="Text Box 4">
            <a:extLst>
              <a:ext uri="{FF2B5EF4-FFF2-40B4-BE49-F238E27FC236}">
                <a16:creationId xmlns:a16="http://schemas.microsoft.com/office/drawing/2014/main" id="{2C262BC5-5081-DD5C-C67B-E802D9F5B62B}"/>
              </a:ext>
            </a:extLst>
          </p:cNvPr>
          <p:cNvSpPr txBox="1">
            <a:spLocks noChangeArrowheads="1"/>
          </p:cNvSpPr>
          <p:nvPr/>
        </p:nvSpPr>
        <p:spPr bwMode="auto">
          <a:xfrm>
            <a:off x="27284" y="5452883"/>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BCMA-targeted therapy</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0" name="Text Box 9">
            <a:extLst>
              <a:ext uri="{FF2B5EF4-FFF2-40B4-BE49-F238E27FC236}">
                <a16:creationId xmlns:a16="http://schemas.microsoft.com/office/drawing/2014/main" id="{A1839D99-16F8-FAEF-C8FA-876FEF099C97}"/>
              </a:ext>
            </a:extLst>
          </p:cNvPr>
          <p:cNvSpPr txBox="1">
            <a:spLocks noChangeArrowheads="1"/>
          </p:cNvSpPr>
          <p:nvPr/>
        </p:nvSpPr>
        <p:spPr bwMode="auto">
          <a:xfrm>
            <a:off x="1863021" y="543508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 name="Text Box 4">
            <a:extLst>
              <a:ext uri="{FF2B5EF4-FFF2-40B4-BE49-F238E27FC236}">
                <a16:creationId xmlns:a16="http://schemas.microsoft.com/office/drawing/2014/main" id="{C690D42F-5818-1D01-F7C1-1D4B5591404B}"/>
              </a:ext>
            </a:extLst>
          </p:cNvPr>
          <p:cNvSpPr txBox="1">
            <a:spLocks noChangeArrowheads="1"/>
          </p:cNvSpPr>
          <p:nvPr/>
        </p:nvSpPr>
        <p:spPr bwMode="auto">
          <a:xfrm>
            <a:off x="1" y="645316"/>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50DEB0F3-FD78-68B1-5F35-56F360068D4E}"/>
              </a:ext>
            </a:extLst>
          </p:cNvPr>
          <p:cNvPicPr>
            <a:picLocks noChangeAspect="1"/>
          </p:cNvPicPr>
          <p:nvPr/>
        </p:nvPicPr>
        <p:blipFill>
          <a:blip r:embed="rId7"/>
          <a:srcRect/>
          <a:stretch/>
        </p:blipFill>
        <p:spPr>
          <a:xfrm>
            <a:off x="4806141" y="652284"/>
            <a:ext cx="4544686" cy="643116"/>
          </a:xfrm>
          <a:prstGeom prst="rect">
            <a:avLst/>
          </a:prstGeom>
        </p:spPr>
      </p:pic>
      <p:sp>
        <p:nvSpPr>
          <p:cNvPr id="15" name="Text Box 9">
            <a:extLst>
              <a:ext uri="{FF2B5EF4-FFF2-40B4-BE49-F238E27FC236}">
                <a16:creationId xmlns:a16="http://schemas.microsoft.com/office/drawing/2014/main" id="{8A00DD0B-636F-CC3E-B319-B9476218E678}"/>
              </a:ext>
            </a:extLst>
          </p:cNvPr>
          <p:cNvSpPr txBox="1">
            <a:spLocks noChangeArrowheads="1"/>
          </p:cNvSpPr>
          <p:nvPr/>
        </p:nvSpPr>
        <p:spPr bwMode="auto">
          <a:xfrm>
            <a:off x="9299774" y="64351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sp>
        <p:nvSpPr>
          <p:cNvPr id="17" name="Text Box 4">
            <a:extLst>
              <a:ext uri="{FF2B5EF4-FFF2-40B4-BE49-F238E27FC236}">
                <a16:creationId xmlns:a16="http://schemas.microsoft.com/office/drawing/2014/main" id="{CFEFDA43-7A05-3E1A-0733-1D38BD5AD8F1}"/>
              </a:ext>
            </a:extLst>
          </p:cNvPr>
          <p:cNvSpPr txBox="1">
            <a:spLocks noChangeArrowheads="1"/>
          </p:cNvSpPr>
          <p:nvPr/>
        </p:nvSpPr>
        <p:spPr bwMode="auto">
          <a:xfrm>
            <a:off x="1" y="132115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KRd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3CD2FD38-8354-4DCB-6313-BEFF898DCB58}"/>
              </a:ext>
            </a:extLst>
          </p:cNvPr>
          <p:cNvPicPr>
            <a:picLocks noChangeAspect="1"/>
          </p:cNvPicPr>
          <p:nvPr/>
        </p:nvPicPr>
        <p:blipFill>
          <a:blip r:embed="rId8"/>
          <a:srcRect/>
          <a:stretch/>
        </p:blipFill>
        <p:spPr>
          <a:xfrm>
            <a:off x="4806138" y="1328125"/>
            <a:ext cx="4544693" cy="643116"/>
          </a:xfrm>
          <a:prstGeom prst="rect">
            <a:avLst/>
          </a:prstGeom>
        </p:spPr>
      </p:pic>
      <p:sp>
        <p:nvSpPr>
          <p:cNvPr id="19" name="Text Box 9">
            <a:extLst>
              <a:ext uri="{FF2B5EF4-FFF2-40B4-BE49-F238E27FC236}">
                <a16:creationId xmlns:a16="http://schemas.microsoft.com/office/drawing/2014/main" id="{7C76A157-85F9-CDA3-2F6D-BC0C736D279B}"/>
              </a:ext>
            </a:extLst>
          </p:cNvPr>
          <p:cNvSpPr txBox="1">
            <a:spLocks noChangeArrowheads="1"/>
          </p:cNvSpPr>
          <p:nvPr/>
        </p:nvSpPr>
        <p:spPr bwMode="auto">
          <a:xfrm>
            <a:off x="5426094" y="131935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0" name="Text Box 4">
            <a:extLst>
              <a:ext uri="{FF2B5EF4-FFF2-40B4-BE49-F238E27FC236}">
                <a16:creationId xmlns:a16="http://schemas.microsoft.com/office/drawing/2014/main" id="{F6855B6D-40BD-6C8B-76B5-12EB543FE01D}"/>
              </a:ext>
            </a:extLst>
          </p:cNvPr>
          <p:cNvSpPr txBox="1">
            <a:spLocks noChangeArrowheads="1"/>
          </p:cNvSpPr>
          <p:nvPr/>
        </p:nvSpPr>
        <p:spPr bwMode="auto">
          <a:xfrm>
            <a:off x="1" y="172146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Isa-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22" name="Picture 21">
            <a:extLst>
              <a:ext uri="{FF2B5EF4-FFF2-40B4-BE49-F238E27FC236}">
                <a16:creationId xmlns:a16="http://schemas.microsoft.com/office/drawing/2014/main" id="{1FA4A18D-34FB-303B-BE5B-BC92876E34C3}"/>
              </a:ext>
            </a:extLst>
          </p:cNvPr>
          <p:cNvPicPr>
            <a:picLocks noChangeAspect="1"/>
          </p:cNvPicPr>
          <p:nvPr/>
        </p:nvPicPr>
        <p:blipFill>
          <a:blip r:embed="rId9"/>
          <a:srcRect/>
          <a:stretch/>
        </p:blipFill>
        <p:spPr>
          <a:xfrm>
            <a:off x="4806138" y="1722664"/>
            <a:ext cx="4544693" cy="643116"/>
          </a:xfrm>
          <a:prstGeom prst="rect">
            <a:avLst/>
          </a:prstGeom>
        </p:spPr>
      </p:pic>
      <p:sp>
        <p:nvSpPr>
          <p:cNvPr id="23" name="Text Box 9">
            <a:extLst>
              <a:ext uri="{FF2B5EF4-FFF2-40B4-BE49-F238E27FC236}">
                <a16:creationId xmlns:a16="http://schemas.microsoft.com/office/drawing/2014/main" id="{305D08FA-3EE4-ACE3-AE78-0EBF82B0EB11}"/>
              </a:ext>
            </a:extLst>
          </p:cNvPr>
          <p:cNvSpPr txBox="1">
            <a:spLocks noChangeArrowheads="1"/>
          </p:cNvSpPr>
          <p:nvPr/>
        </p:nvSpPr>
        <p:spPr bwMode="auto">
          <a:xfrm>
            <a:off x="5105400" y="171966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5" name="Title 23">
            <a:extLst>
              <a:ext uri="{FF2B5EF4-FFF2-40B4-BE49-F238E27FC236}">
                <a16:creationId xmlns:a16="http://schemas.microsoft.com/office/drawing/2014/main" id="{B9FB94FB-55FD-3B63-9925-C9EAD596C2F8}"/>
              </a:ext>
            </a:extLst>
          </p:cNvPr>
          <p:cNvSpPr txBox="1">
            <a:spLocks/>
          </p:cNvSpPr>
          <p:nvPr/>
        </p:nvSpPr>
        <p:spPr bwMode="auto">
          <a:xfrm>
            <a:off x="916516" y="2155287"/>
            <a:ext cx="10358967" cy="68027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8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What maintenance therapy would you recommend if the post-transplant </a:t>
            </a:r>
            <a:r>
              <a:rPr kumimoji="0" lang="en-US" sz="1800" b="1" i="0" u="sng"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measurable residual disease (MRD) status were …</a:t>
            </a:r>
            <a:endParaRPr kumimoji="0" lang="en-US" sz="18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endParaRPr>
          </a:p>
        </p:txBody>
      </p:sp>
      <p:pic>
        <p:nvPicPr>
          <p:cNvPr id="3" name="Picture 2">
            <a:extLst>
              <a:ext uri="{FF2B5EF4-FFF2-40B4-BE49-F238E27FC236}">
                <a16:creationId xmlns:a16="http://schemas.microsoft.com/office/drawing/2014/main" id="{3C00C909-D689-F349-7BBD-678BEA2D16F2}"/>
              </a:ext>
            </a:extLst>
          </p:cNvPr>
          <p:cNvPicPr>
            <a:picLocks noChangeAspect="1"/>
          </p:cNvPicPr>
          <p:nvPr/>
        </p:nvPicPr>
        <p:blipFill>
          <a:blip r:embed="rId10"/>
          <a:srcRect/>
          <a:stretch/>
        </p:blipFill>
        <p:spPr>
          <a:xfrm>
            <a:off x="7334879" y="3348550"/>
            <a:ext cx="4544693" cy="643116"/>
          </a:xfrm>
          <a:prstGeom prst="rect">
            <a:avLst/>
          </a:prstGeom>
        </p:spPr>
      </p:pic>
      <p:sp>
        <p:nvSpPr>
          <p:cNvPr id="4" name="Text Box 4">
            <a:extLst>
              <a:ext uri="{FF2B5EF4-FFF2-40B4-BE49-F238E27FC236}">
                <a16:creationId xmlns:a16="http://schemas.microsoft.com/office/drawing/2014/main" id="{13B3CC9A-9C6D-7110-C381-504C7CAE46C9}"/>
              </a:ext>
            </a:extLst>
          </p:cNvPr>
          <p:cNvSpPr txBox="1">
            <a:spLocks noChangeArrowheads="1"/>
          </p:cNvSpPr>
          <p:nvPr/>
        </p:nvSpPr>
        <p:spPr bwMode="auto">
          <a:xfrm>
            <a:off x="6178907" y="3348550"/>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 name="Text Box 9">
            <a:extLst>
              <a:ext uri="{FF2B5EF4-FFF2-40B4-BE49-F238E27FC236}">
                <a16:creationId xmlns:a16="http://schemas.microsoft.com/office/drawing/2014/main" id="{EA67B124-1171-C5CB-47D4-1950B640E9E4}"/>
              </a:ext>
            </a:extLst>
          </p:cNvPr>
          <p:cNvSpPr txBox="1">
            <a:spLocks noChangeArrowheads="1"/>
          </p:cNvSpPr>
          <p:nvPr/>
        </p:nvSpPr>
        <p:spPr bwMode="auto">
          <a:xfrm>
            <a:off x="10058399" y="333074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pic>
        <p:nvPicPr>
          <p:cNvPr id="7" name="Picture 6">
            <a:extLst>
              <a:ext uri="{FF2B5EF4-FFF2-40B4-BE49-F238E27FC236}">
                <a16:creationId xmlns:a16="http://schemas.microsoft.com/office/drawing/2014/main" id="{03E56344-0131-E1D6-AF15-DEBFF31805E4}"/>
              </a:ext>
            </a:extLst>
          </p:cNvPr>
          <p:cNvPicPr>
            <a:picLocks noChangeAspect="1"/>
          </p:cNvPicPr>
          <p:nvPr/>
        </p:nvPicPr>
        <p:blipFill>
          <a:blip r:embed="rId11"/>
          <a:srcRect/>
          <a:stretch/>
        </p:blipFill>
        <p:spPr>
          <a:xfrm>
            <a:off x="7334882" y="3878407"/>
            <a:ext cx="4544686" cy="643116"/>
          </a:xfrm>
          <a:prstGeom prst="rect">
            <a:avLst/>
          </a:prstGeom>
        </p:spPr>
      </p:pic>
      <p:sp>
        <p:nvSpPr>
          <p:cNvPr id="8" name="Text Box 4">
            <a:extLst>
              <a:ext uri="{FF2B5EF4-FFF2-40B4-BE49-F238E27FC236}">
                <a16:creationId xmlns:a16="http://schemas.microsoft.com/office/drawing/2014/main" id="{E36A293F-B0D5-AA24-737E-1617D1C934F2}"/>
              </a:ext>
            </a:extLst>
          </p:cNvPr>
          <p:cNvSpPr txBox="1">
            <a:spLocks noChangeArrowheads="1"/>
          </p:cNvSpPr>
          <p:nvPr/>
        </p:nvSpPr>
        <p:spPr bwMode="auto">
          <a:xfrm>
            <a:off x="6178907" y="3878407"/>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R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0" name="Text Box 9">
            <a:extLst>
              <a:ext uri="{FF2B5EF4-FFF2-40B4-BE49-F238E27FC236}">
                <a16:creationId xmlns:a16="http://schemas.microsoft.com/office/drawing/2014/main" id="{D72CB203-CD63-014A-B8AB-4C29AA637930}"/>
              </a:ext>
            </a:extLst>
          </p:cNvPr>
          <p:cNvSpPr txBox="1">
            <a:spLocks noChangeArrowheads="1"/>
          </p:cNvSpPr>
          <p:nvPr/>
        </p:nvSpPr>
        <p:spPr bwMode="auto">
          <a:xfrm>
            <a:off x="10363200" y="386060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13" name="Text Box 4">
            <a:extLst>
              <a:ext uri="{FF2B5EF4-FFF2-40B4-BE49-F238E27FC236}">
                <a16:creationId xmlns:a16="http://schemas.microsoft.com/office/drawing/2014/main" id="{6FD4B291-966A-9AE3-9333-235BACFEFC5A}"/>
              </a:ext>
            </a:extLst>
          </p:cNvPr>
          <p:cNvSpPr txBox="1">
            <a:spLocks noChangeArrowheads="1"/>
          </p:cNvSpPr>
          <p:nvPr/>
        </p:nvSpPr>
        <p:spPr bwMode="auto">
          <a:xfrm>
            <a:off x="6178907" y="4416901"/>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Dara-VR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7" name="Text Box 9">
            <a:extLst>
              <a:ext uri="{FF2B5EF4-FFF2-40B4-BE49-F238E27FC236}">
                <a16:creationId xmlns:a16="http://schemas.microsoft.com/office/drawing/2014/main" id="{E73F7B01-F763-72BD-AF9F-140ADC09713F}"/>
              </a:ext>
            </a:extLst>
          </p:cNvPr>
          <p:cNvSpPr txBox="1">
            <a:spLocks noChangeArrowheads="1"/>
          </p:cNvSpPr>
          <p:nvPr/>
        </p:nvSpPr>
        <p:spPr bwMode="auto">
          <a:xfrm>
            <a:off x="7334876" y="439909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0</a:t>
            </a:r>
          </a:p>
        </p:txBody>
      </p:sp>
      <p:sp>
        <p:nvSpPr>
          <p:cNvPr id="49" name="Text Box 4">
            <a:extLst>
              <a:ext uri="{FF2B5EF4-FFF2-40B4-BE49-F238E27FC236}">
                <a16:creationId xmlns:a16="http://schemas.microsoft.com/office/drawing/2014/main" id="{FD50FADC-573D-A8F4-A128-7AB02CAAA95B}"/>
              </a:ext>
            </a:extLst>
          </p:cNvPr>
          <p:cNvSpPr txBox="1">
            <a:spLocks noChangeArrowheads="1"/>
          </p:cNvSpPr>
          <p:nvPr/>
        </p:nvSpPr>
        <p:spPr bwMode="auto">
          <a:xfrm>
            <a:off x="6178907" y="4934892"/>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Dara-R then R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50" name="Text Box 9">
            <a:extLst>
              <a:ext uri="{FF2B5EF4-FFF2-40B4-BE49-F238E27FC236}">
                <a16:creationId xmlns:a16="http://schemas.microsoft.com/office/drawing/2014/main" id="{C78ABD3F-DAAC-4BAF-6222-D3BA8044957F}"/>
              </a:ext>
            </a:extLst>
          </p:cNvPr>
          <p:cNvSpPr txBox="1">
            <a:spLocks noChangeArrowheads="1"/>
          </p:cNvSpPr>
          <p:nvPr/>
        </p:nvSpPr>
        <p:spPr bwMode="auto">
          <a:xfrm>
            <a:off x="7334876" y="491708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0</a:t>
            </a:r>
          </a:p>
        </p:txBody>
      </p:sp>
      <p:pic>
        <p:nvPicPr>
          <p:cNvPr id="51" name="Picture 50">
            <a:extLst>
              <a:ext uri="{FF2B5EF4-FFF2-40B4-BE49-F238E27FC236}">
                <a16:creationId xmlns:a16="http://schemas.microsoft.com/office/drawing/2014/main" id="{0E86AB5A-3155-5DD8-D787-B1737CD64194}"/>
              </a:ext>
            </a:extLst>
          </p:cNvPr>
          <p:cNvPicPr>
            <a:picLocks noChangeAspect="1"/>
          </p:cNvPicPr>
          <p:nvPr/>
        </p:nvPicPr>
        <p:blipFill>
          <a:blip r:embed="rId6"/>
          <a:srcRect/>
          <a:stretch/>
        </p:blipFill>
        <p:spPr>
          <a:xfrm>
            <a:off x="7334876" y="5452883"/>
            <a:ext cx="4544700" cy="643117"/>
          </a:xfrm>
          <a:prstGeom prst="rect">
            <a:avLst/>
          </a:prstGeom>
        </p:spPr>
      </p:pic>
      <p:sp>
        <p:nvSpPr>
          <p:cNvPr id="52" name="Text Box 4">
            <a:extLst>
              <a:ext uri="{FF2B5EF4-FFF2-40B4-BE49-F238E27FC236}">
                <a16:creationId xmlns:a16="http://schemas.microsoft.com/office/drawing/2014/main" id="{EB621337-77F1-2F0F-ECE4-A7478205CDF1}"/>
              </a:ext>
            </a:extLst>
          </p:cNvPr>
          <p:cNvSpPr txBox="1">
            <a:spLocks noChangeArrowheads="1"/>
          </p:cNvSpPr>
          <p:nvPr/>
        </p:nvSpPr>
        <p:spPr bwMode="auto">
          <a:xfrm>
            <a:off x="4495800" y="5452883"/>
            <a:ext cx="2776147"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BCMA-targeted therapy* or </a:t>
            </a:r>
            <a:b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anti-CD38 monoclonal antibody</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53" name="Text Box 9">
            <a:extLst>
              <a:ext uri="{FF2B5EF4-FFF2-40B4-BE49-F238E27FC236}">
                <a16:creationId xmlns:a16="http://schemas.microsoft.com/office/drawing/2014/main" id="{B7F2B0D2-2874-ECDD-2E05-DE6120D68AD0}"/>
              </a:ext>
            </a:extLst>
          </p:cNvPr>
          <p:cNvSpPr txBox="1">
            <a:spLocks noChangeArrowheads="1"/>
          </p:cNvSpPr>
          <p:nvPr/>
        </p:nvSpPr>
        <p:spPr bwMode="auto">
          <a:xfrm>
            <a:off x="7646601" y="543508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4" name="TextBox 53">
            <a:extLst>
              <a:ext uri="{FF2B5EF4-FFF2-40B4-BE49-F238E27FC236}">
                <a16:creationId xmlns:a16="http://schemas.microsoft.com/office/drawing/2014/main" id="{D6E49C08-9A77-F704-7339-2685D0BF4BA1}"/>
              </a:ext>
            </a:extLst>
          </p:cNvPr>
          <p:cNvSpPr txBox="1"/>
          <p:nvPr/>
        </p:nvSpPr>
        <p:spPr>
          <a:xfrm>
            <a:off x="204153" y="6128470"/>
            <a:ext cx="3799758"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Bispecific antibody or CAR T-cell therapy</a:t>
            </a:r>
          </a:p>
        </p:txBody>
      </p:sp>
    </p:spTree>
    <p:extLst>
      <p:ext uri="{BB962C8B-B14F-4D97-AF65-F5344CB8AC3E}">
        <p14:creationId xmlns:p14="http://schemas.microsoft.com/office/powerpoint/2010/main" val="1392323625"/>
      </p:ext>
    </p:extLst>
  </p:cSld>
  <p:clrMapOvr>
    <a:masterClrMapping/>
  </p:clrMapOvr>
  <p:transition spd="slow"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Prof Leleu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2204864"/>
          <a:ext cx="8820980" cy="1537702"/>
        </p:xfrm>
        <a:graphic>
          <a:graphicData uri="http://schemas.openxmlformats.org/drawingml/2006/table">
            <a:tbl>
              <a:tblPr firstRow="1" bandRow="1">
                <a:tableStyleId>{F2DE63D5-997A-4646-A377-4702673A728D}</a:tableStyleId>
              </a:tblPr>
              <a:tblGrid>
                <a:gridCol w="8820980">
                  <a:extLst>
                    <a:ext uri="{9D8B030D-6E8A-4147-A177-3AD203B41FA5}">
                      <a16:colId xmlns:a16="http://schemas.microsoft.com/office/drawing/2014/main" val="20000"/>
                    </a:ext>
                  </a:extLst>
                </a:gridCol>
              </a:tblGrid>
              <a:tr h="1537702">
                <a:tc>
                  <a:txBody>
                    <a:bodyPr/>
                    <a:lstStyle/>
                    <a:p>
                      <a:pPr algn="ctr"/>
                      <a:r>
                        <a:rPr lang="en-US" sz="1800" b="0" dirty="0">
                          <a:solidFill>
                            <a:schemeClr val="tx1"/>
                          </a:solidFill>
                        </a:rPr>
                        <a:t>Please refer to our website at </a:t>
                      </a:r>
                      <a:br>
                        <a:rPr lang="en-US" sz="1800" b="0" dirty="0">
                          <a:solidFill>
                            <a:schemeClr val="tx1"/>
                          </a:solidFill>
                        </a:rPr>
                      </a:br>
                      <a:r>
                        <a:rPr lang="en-US" sz="1800" b="0" dirty="0">
                          <a:solidFill>
                            <a:schemeClr val="tx1"/>
                          </a:solidFill>
                        </a:rPr>
                        <a:t>https://</a:t>
                      </a:r>
                      <a:r>
                        <a:rPr lang="en-US" sz="1800" b="0" dirty="0" err="1">
                          <a:solidFill>
                            <a:schemeClr val="tx1"/>
                          </a:solidFill>
                        </a:rPr>
                        <a:t>www.researchtopractice.com</a:t>
                      </a:r>
                      <a:r>
                        <a:rPr lang="en-US" sz="1800" b="0" dirty="0">
                          <a:solidFill>
                            <a:schemeClr val="tx1"/>
                          </a:solidFill>
                        </a:rPr>
                        <a:t>/Webinars/First-</a:t>
                      </a:r>
                      <a:r>
                        <a:rPr lang="en-US" sz="1800" b="0" dirty="0" err="1">
                          <a:solidFill>
                            <a:schemeClr val="tx1"/>
                          </a:solidFill>
                        </a:rPr>
                        <a:t>LineTherapyMM</a:t>
                      </a:r>
                      <a:r>
                        <a:rPr lang="en-US" sz="1800" b="0" dirty="0">
                          <a:solidFill>
                            <a:schemeClr val="tx1"/>
                          </a:solidFill>
                        </a:rPr>
                        <a:t>/Jul1</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1466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1C4D-25D9-BD27-0DAE-CFFBC6F3DC8E}"/>
              </a:ext>
            </a:extLst>
          </p:cNvPr>
          <p:cNvSpPr>
            <a:spLocks noGrp="1"/>
          </p:cNvSpPr>
          <p:nvPr>
            <p:ph type="title"/>
          </p:nvPr>
        </p:nvSpPr>
        <p:spPr/>
        <p:txBody>
          <a:bodyPr/>
          <a:lstStyle/>
          <a:p>
            <a:r>
              <a:rPr lang="en-US" dirty="0"/>
              <a:t>How long would you continue maintenance therapy for a </a:t>
            </a:r>
            <a:r>
              <a:rPr lang="en-US" u="sng" dirty="0"/>
              <a:t>65-year-old</a:t>
            </a:r>
            <a:r>
              <a:rPr lang="en-US" dirty="0"/>
              <a:t> </a:t>
            </a:r>
            <a:r>
              <a:rPr lang="en-US" u="sng" dirty="0"/>
              <a:t>transplant-eligible</a:t>
            </a:r>
            <a:r>
              <a:rPr lang="en-US" dirty="0"/>
              <a:t> patient with </a:t>
            </a:r>
            <a:r>
              <a:rPr lang="en-US" u="sng" dirty="0"/>
              <a:t>standard-risk</a:t>
            </a:r>
            <a:r>
              <a:rPr lang="en-US" dirty="0"/>
              <a:t> MM? </a:t>
            </a:r>
          </a:p>
        </p:txBody>
      </p:sp>
      <p:sp>
        <p:nvSpPr>
          <p:cNvPr id="3" name="Text Box 4">
            <a:extLst>
              <a:ext uri="{FF2B5EF4-FFF2-40B4-BE49-F238E27FC236}">
                <a16:creationId xmlns:a16="http://schemas.microsoft.com/office/drawing/2014/main" id="{CB584901-7756-0061-A08D-B0E6DBA12228}"/>
              </a:ext>
            </a:extLst>
          </p:cNvPr>
          <p:cNvSpPr txBox="1">
            <a:spLocks noChangeArrowheads="1"/>
          </p:cNvSpPr>
          <p:nvPr/>
        </p:nvSpPr>
        <p:spPr bwMode="auto">
          <a:xfrm>
            <a:off x="1" y="21452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40BE9CBB-D25E-920E-249D-5828862B422E}"/>
              </a:ext>
            </a:extLst>
          </p:cNvPr>
          <p:cNvPicPr>
            <a:picLocks noChangeAspect="1"/>
          </p:cNvPicPr>
          <p:nvPr/>
        </p:nvPicPr>
        <p:blipFill>
          <a:blip r:embed="rId2"/>
          <a:srcRect/>
          <a:stretch/>
        </p:blipFill>
        <p:spPr>
          <a:xfrm>
            <a:off x="4753331" y="2057400"/>
            <a:ext cx="6731000" cy="952500"/>
          </a:xfrm>
          <a:prstGeom prst="rect">
            <a:avLst/>
          </a:prstGeom>
        </p:spPr>
      </p:pic>
      <p:sp>
        <p:nvSpPr>
          <p:cNvPr id="5" name="Text Box 4">
            <a:extLst>
              <a:ext uri="{FF2B5EF4-FFF2-40B4-BE49-F238E27FC236}">
                <a16:creationId xmlns:a16="http://schemas.microsoft.com/office/drawing/2014/main" id="{33591ED6-93F8-502C-2E8B-49C53F1BABF5}"/>
              </a:ext>
            </a:extLst>
          </p:cNvPr>
          <p:cNvSpPr txBox="1">
            <a:spLocks noChangeArrowheads="1"/>
          </p:cNvSpPr>
          <p:nvPr/>
        </p:nvSpPr>
        <p:spPr bwMode="auto">
          <a:xfrm>
            <a:off x="0" y="31322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ED6649AF-3A44-F64F-FAA1-1BF795BDBB89}"/>
              </a:ext>
            </a:extLst>
          </p:cNvPr>
          <p:cNvPicPr>
            <a:picLocks noChangeAspect="1"/>
          </p:cNvPicPr>
          <p:nvPr/>
        </p:nvPicPr>
        <p:blipFill>
          <a:blip r:embed="rId3"/>
          <a:srcRect/>
          <a:stretch/>
        </p:blipFill>
        <p:spPr>
          <a:xfrm>
            <a:off x="4753331" y="3060700"/>
            <a:ext cx="6731000" cy="952500"/>
          </a:xfrm>
          <a:prstGeom prst="rect">
            <a:avLst/>
          </a:prstGeom>
        </p:spPr>
      </p:pic>
      <p:sp>
        <p:nvSpPr>
          <p:cNvPr id="7" name="Text Box 4">
            <a:extLst>
              <a:ext uri="{FF2B5EF4-FFF2-40B4-BE49-F238E27FC236}">
                <a16:creationId xmlns:a16="http://schemas.microsoft.com/office/drawing/2014/main" id="{7C18D091-8647-266E-3161-B15433B77442}"/>
              </a:ext>
            </a:extLst>
          </p:cNvPr>
          <p:cNvSpPr txBox="1">
            <a:spLocks noChangeArrowheads="1"/>
          </p:cNvSpPr>
          <p:nvPr/>
        </p:nvSpPr>
        <p:spPr bwMode="auto">
          <a:xfrm>
            <a:off x="0" y="41355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E4948CC1-C3EE-B2E4-6E9F-AED7BADE9230}"/>
              </a:ext>
            </a:extLst>
          </p:cNvPr>
          <p:cNvPicPr>
            <a:picLocks noChangeAspect="1"/>
          </p:cNvPicPr>
          <p:nvPr/>
        </p:nvPicPr>
        <p:blipFill>
          <a:blip r:embed="rId4"/>
          <a:srcRect/>
          <a:stretch/>
        </p:blipFill>
        <p:spPr>
          <a:xfrm>
            <a:off x="4753331" y="4064000"/>
            <a:ext cx="6731000" cy="952500"/>
          </a:xfrm>
          <a:prstGeom prst="rect">
            <a:avLst/>
          </a:prstGeom>
        </p:spPr>
      </p:pic>
      <p:sp>
        <p:nvSpPr>
          <p:cNvPr id="9" name="Text Box 4">
            <a:extLst>
              <a:ext uri="{FF2B5EF4-FFF2-40B4-BE49-F238E27FC236}">
                <a16:creationId xmlns:a16="http://schemas.microsoft.com/office/drawing/2014/main" id="{7B8F7EDB-3A90-488D-C569-2A855A296BFA}"/>
              </a:ext>
            </a:extLst>
          </p:cNvPr>
          <p:cNvSpPr txBox="1">
            <a:spLocks noChangeArrowheads="1"/>
          </p:cNvSpPr>
          <p:nvPr/>
        </p:nvSpPr>
        <p:spPr bwMode="auto">
          <a:xfrm>
            <a:off x="0" y="51388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Depends on MRD status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061C8CDB-5E51-50D2-D136-BBE19386D0D7}"/>
              </a:ext>
            </a:extLst>
          </p:cNvPr>
          <p:cNvPicPr>
            <a:picLocks noChangeAspect="1"/>
          </p:cNvPicPr>
          <p:nvPr/>
        </p:nvPicPr>
        <p:blipFill>
          <a:blip r:embed="rId5"/>
          <a:srcRect/>
          <a:stretch/>
        </p:blipFill>
        <p:spPr>
          <a:xfrm>
            <a:off x="4753331" y="5067300"/>
            <a:ext cx="6731000" cy="952500"/>
          </a:xfrm>
          <a:prstGeom prst="rect">
            <a:avLst/>
          </a:prstGeom>
        </p:spPr>
      </p:pic>
      <p:sp>
        <p:nvSpPr>
          <p:cNvPr id="11" name="Text Box 9">
            <a:extLst>
              <a:ext uri="{FF2B5EF4-FFF2-40B4-BE49-F238E27FC236}">
                <a16:creationId xmlns:a16="http://schemas.microsoft.com/office/drawing/2014/main" id="{80910DBD-AE94-9049-4B70-7B10B49DD0F0}"/>
              </a:ext>
            </a:extLst>
          </p:cNvPr>
          <p:cNvSpPr txBox="1">
            <a:spLocks noChangeArrowheads="1"/>
          </p:cNvSpPr>
          <p:nvPr/>
        </p:nvSpPr>
        <p:spPr bwMode="auto">
          <a:xfrm>
            <a:off x="6159150" y="21330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2" name="Text Box 9">
            <a:extLst>
              <a:ext uri="{FF2B5EF4-FFF2-40B4-BE49-F238E27FC236}">
                <a16:creationId xmlns:a16="http://schemas.microsoft.com/office/drawing/2014/main" id="{E26E26D9-FAB9-210E-4324-3A92CC5CEA65}"/>
              </a:ext>
            </a:extLst>
          </p:cNvPr>
          <p:cNvSpPr txBox="1">
            <a:spLocks noChangeArrowheads="1"/>
          </p:cNvSpPr>
          <p:nvPr/>
        </p:nvSpPr>
        <p:spPr bwMode="auto">
          <a:xfrm>
            <a:off x="5715000" y="31382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13" name="Text Box 9">
            <a:extLst>
              <a:ext uri="{FF2B5EF4-FFF2-40B4-BE49-F238E27FC236}">
                <a16:creationId xmlns:a16="http://schemas.microsoft.com/office/drawing/2014/main" id="{CAC91C2E-7C80-DDA5-4ECB-25189AAF3650}"/>
              </a:ext>
            </a:extLst>
          </p:cNvPr>
          <p:cNvSpPr txBox="1">
            <a:spLocks noChangeArrowheads="1"/>
          </p:cNvSpPr>
          <p:nvPr/>
        </p:nvSpPr>
        <p:spPr bwMode="auto">
          <a:xfrm>
            <a:off x="10591800" y="41434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sp>
        <p:nvSpPr>
          <p:cNvPr id="14" name="Text Box 9">
            <a:extLst>
              <a:ext uri="{FF2B5EF4-FFF2-40B4-BE49-F238E27FC236}">
                <a16:creationId xmlns:a16="http://schemas.microsoft.com/office/drawing/2014/main" id="{E85F3C73-879A-85F8-F9F5-DB38791D62FB}"/>
              </a:ext>
            </a:extLst>
          </p:cNvPr>
          <p:cNvSpPr txBox="1">
            <a:spLocks noChangeArrowheads="1"/>
          </p:cNvSpPr>
          <p:nvPr/>
        </p:nvSpPr>
        <p:spPr bwMode="auto">
          <a:xfrm>
            <a:off x="5715000" y="514856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Tree>
    <p:extLst>
      <p:ext uri="{BB962C8B-B14F-4D97-AF65-F5344CB8AC3E}">
        <p14:creationId xmlns:p14="http://schemas.microsoft.com/office/powerpoint/2010/main" val="1019311325"/>
      </p:ext>
    </p:extLst>
  </p:cSld>
  <p:clrMapOvr>
    <a:masterClrMapping/>
  </p:clrMapOvr>
  <p:transition spd="slow"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1C4D-25D9-BD27-0DAE-CFFBC6F3DC8E}"/>
              </a:ext>
            </a:extLst>
          </p:cNvPr>
          <p:cNvSpPr>
            <a:spLocks noGrp="1"/>
          </p:cNvSpPr>
          <p:nvPr>
            <p:ph type="title"/>
          </p:nvPr>
        </p:nvSpPr>
        <p:spPr>
          <a:xfrm>
            <a:off x="912285" y="1"/>
            <a:ext cx="10972800" cy="1285178"/>
          </a:xfrm>
        </p:spPr>
        <p:txBody>
          <a:bodyPr/>
          <a:lstStyle/>
          <a:p>
            <a:r>
              <a:rPr lang="en-US" dirty="0"/>
              <a:t>In general, what is your approach to autologous stem cell transplant (ASCT) for patients with </a:t>
            </a:r>
            <a:r>
              <a:rPr lang="en-US" u="sng" dirty="0"/>
              <a:t>standard-risk MM</a:t>
            </a:r>
            <a:r>
              <a:rPr lang="en-US" dirty="0"/>
              <a:t>?</a:t>
            </a:r>
          </a:p>
        </p:txBody>
      </p:sp>
      <p:sp>
        <p:nvSpPr>
          <p:cNvPr id="3" name="Text Box 4">
            <a:extLst>
              <a:ext uri="{FF2B5EF4-FFF2-40B4-BE49-F238E27FC236}">
                <a16:creationId xmlns:a16="http://schemas.microsoft.com/office/drawing/2014/main" id="{CB584901-7756-0061-A08D-B0E6DBA12228}"/>
              </a:ext>
            </a:extLst>
          </p:cNvPr>
          <p:cNvSpPr txBox="1">
            <a:spLocks noChangeArrowheads="1"/>
          </p:cNvSpPr>
          <p:nvPr/>
        </p:nvSpPr>
        <p:spPr bwMode="auto">
          <a:xfrm>
            <a:off x="1" y="12816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Early ASCT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40BE9CBB-D25E-920E-249D-5828862B422E}"/>
              </a:ext>
            </a:extLst>
          </p:cNvPr>
          <p:cNvPicPr>
            <a:picLocks noChangeAspect="1"/>
          </p:cNvPicPr>
          <p:nvPr/>
        </p:nvPicPr>
        <p:blipFill>
          <a:blip r:embed="rId2"/>
          <a:srcRect/>
          <a:stretch/>
        </p:blipFill>
        <p:spPr>
          <a:xfrm>
            <a:off x="4753331" y="1193800"/>
            <a:ext cx="6731000" cy="952500"/>
          </a:xfrm>
          <a:prstGeom prst="rect">
            <a:avLst/>
          </a:prstGeom>
        </p:spPr>
      </p:pic>
      <p:sp>
        <p:nvSpPr>
          <p:cNvPr id="5" name="Text Box 4">
            <a:extLst>
              <a:ext uri="{FF2B5EF4-FFF2-40B4-BE49-F238E27FC236}">
                <a16:creationId xmlns:a16="http://schemas.microsoft.com/office/drawing/2014/main" id="{33591ED6-93F8-502C-2E8B-49C53F1BABF5}"/>
              </a:ext>
            </a:extLst>
          </p:cNvPr>
          <p:cNvSpPr txBox="1">
            <a:spLocks noChangeArrowheads="1"/>
          </p:cNvSpPr>
          <p:nvPr/>
        </p:nvSpPr>
        <p:spPr bwMode="auto">
          <a:xfrm>
            <a:off x="0" y="199999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Delayed ASCT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ED6649AF-3A44-F64F-FAA1-1BF795BDBB89}"/>
              </a:ext>
            </a:extLst>
          </p:cNvPr>
          <p:cNvPicPr>
            <a:picLocks noChangeAspect="1"/>
          </p:cNvPicPr>
          <p:nvPr/>
        </p:nvPicPr>
        <p:blipFill>
          <a:blip r:embed="rId3"/>
          <a:srcRect/>
          <a:stretch/>
        </p:blipFill>
        <p:spPr>
          <a:xfrm>
            <a:off x="4753331" y="1928425"/>
            <a:ext cx="6731000" cy="952500"/>
          </a:xfrm>
          <a:prstGeom prst="rect">
            <a:avLst/>
          </a:prstGeom>
        </p:spPr>
      </p:pic>
      <p:sp>
        <p:nvSpPr>
          <p:cNvPr id="7" name="Text Box 4">
            <a:extLst>
              <a:ext uri="{FF2B5EF4-FFF2-40B4-BE49-F238E27FC236}">
                <a16:creationId xmlns:a16="http://schemas.microsoft.com/office/drawing/2014/main" id="{7C18D091-8647-266E-3161-B15433B77442}"/>
              </a:ext>
            </a:extLst>
          </p:cNvPr>
          <p:cNvSpPr txBox="1">
            <a:spLocks noChangeArrowheads="1"/>
          </p:cNvSpPr>
          <p:nvPr/>
        </p:nvSpPr>
        <p:spPr bwMode="auto">
          <a:xfrm>
            <a:off x="0" y="274231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Patient preference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for early vs delayed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E4948CC1-C3EE-B2E4-6E9F-AED7BADE9230}"/>
              </a:ext>
            </a:extLst>
          </p:cNvPr>
          <p:cNvPicPr>
            <a:picLocks noChangeAspect="1"/>
          </p:cNvPicPr>
          <p:nvPr/>
        </p:nvPicPr>
        <p:blipFill>
          <a:blip r:embed="rId4"/>
          <a:srcRect/>
          <a:stretch/>
        </p:blipFill>
        <p:spPr>
          <a:xfrm>
            <a:off x="4753331" y="2670744"/>
            <a:ext cx="6731000" cy="952500"/>
          </a:xfrm>
          <a:prstGeom prst="rect">
            <a:avLst/>
          </a:prstGeom>
        </p:spPr>
      </p:pic>
      <p:sp>
        <p:nvSpPr>
          <p:cNvPr id="11" name="Text Box 9">
            <a:extLst>
              <a:ext uri="{FF2B5EF4-FFF2-40B4-BE49-F238E27FC236}">
                <a16:creationId xmlns:a16="http://schemas.microsoft.com/office/drawing/2014/main" id="{80910DBD-AE94-9049-4B70-7B10B49DD0F0}"/>
              </a:ext>
            </a:extLst>
          </p:cNvPr>
          <p:cNvSpPr txBox="1">
            <a:spLocks noChangeArrowheads="1"/>
          </p:cNvSpPr>
          <p:nvPr/>
        </p:nvSpPr>
        <p:spPr bwMode="auto">
          <a:xfrm>
            <a:off x="8763000" y="12694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sp>
        <p:nvSpPr>
          <p:cNvPr id="12" name="Text Box 9">
            <a:extLst>
              <a:ext uri="{FF2B5EF4-FFF2-40B4-BE49-F238E27FC236}">
                <a16:creationId xmlns:a16="http://schemas.microsoft.com/office/drawing/2014/main" id="{E26E26D9-FAB9-210E-4324-3A92CC5CEA65}"/>
              </a:ext>
            </a:extLst>
          </p:cNvPr>
          <p:cNvSpPr txBox="1">
            <a:spLocks noChangeArrowheads="1"/>
          </p:cNvSpPr>
          <p:nvPr/>
        </p:nvSpPr>
        <p:spPr bwMode="auto">
          <a:xfrm>
            <a:off x="5715000" y="200595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13" name="Text Box 9">
            <a:extLst>
              <a:ext uri="{FF2B5EF4-FFF2-40B4-BE49-F238E27FC236}">
                <a16:creationId xmlns:a16="http://schemas.microsoft.com/office/drawing/2014/main" id="{CAC91C2E-7C80-DDA5-4ECB-25189AAF3650}"/>
              </a:ext>
            </a:extLst>
          </p:cNvPr>
          <p:cNvSpPr txBox="1">
            <a:spLocks noChangeArrowheads="1"/>
          </p:cNvSpPr>
          <p:nvPr/>
        </p:nvSpPr>
        <p:spPr bwMode="auto">
          <a:xfrm>
            <a:off x="8763000" y="275014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sp>
        <p:nvSpPr>
          <p:cNvPr id="15" name="TextBox 14">
            <a:extLst>
              <a:ext uri="{FF2B5EF4-FFF2-40B4-BE49-F238E27FC236}">
                <a16:creationId xmlns:a16="http://schemas.microsoft.com/office/drawing/2014/main" id="{2FE21CF0-1A47-F853-9EB9-AB3B00994623}"/>
              </a:ext>
            </a:extLst>
          </p:cNvPr>
          <p:cNvSpPr txBox="1"/>
          <p:nvPr/>
        </p:nvSpPr>
        <p:spPr>
          <a:xfrm>
            <a:off x="204153" y="3378150"/>
            <a:ext cx="3164649"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1500" b="0" i="0" u="none" strike="noStrike" kern="1200" cap="none" spc="0" normalizeH="0" baseline="30000" noProof="0" dirty="0">
                <a:ln>
                  <a:noFill/>
                </a:ln>
                <a:solidFill>
                  <a:srgbClr val="000000"/>
                </a:solidFill>
                <a:effectLst/>
                <a:uLnTx/>
                <a:uFillTx/>
                <a:latin typeface="Arial" charset="0"/>
                <a:ea typeface="ＭＳ Ｐゴシック" charset="0"/>
              </a:rPr>
              <a:t> </a:t>
            </a:r>
            <a:r>
              <a:rPr kumimoji="0" lang="en-US" sz="1500" b="0" i="0" u="none" strike="noStrike" kern="1200" cap="none" spc="0" normalizeH="0" baseline="0" noProof="0" dirty="0">
                <a:ln>
                  <a:noFill/>
                </a:ln>
                <a:solidFill>
                  <a:srgbClr val="000000"/>
                </a:solidFill>
                <a:effectLst/>
                <a:uLnTx/>
                <a:uFillTx/>
                <a:latin typeface="Arial" charset="0"/>
                <a:ea typeface="ＭＳ Ｐゴシック" charset="0"/>
              </a:rPr>
              <a:t>If MRD-negative and not high risk</a:t>
            </a:r>
          </a:p>
        </p:txBody>
      </p:sp>
      <p:sp>
        <p:nvSpPr>
          <p:cNvPr id="16" name="Title 1">
            <a:extLst>
              <a:ext uri="{FF2B5EF4-FFF2-40B4-BE49-F238E27FC236}">
                <a16:creationId xmlns:a16="http://schemas.microsoft.com/office/drawing/2014/main" id="{D83CD4A6-A092-5B12-61EC-AB3512E63F1D}"/>
              </a:ext>
            </a:extLst>
          </p:cNvPr>
          <p:cNvSpPr txBox="1">
            <a:spLocks/>
          </p:cNvSpPr>
          <p:nvPr/>
        </p:nvSpPr>
        <p:spPr bwMode="auto">
          <a:xfrm>
            <a:off x="912285" y="3740216"/>
            <a:ext cx="10972800" cy="11103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Does your approach to ASCT differ for African American patients with MM?</a:t>
            </a:r>
          </a:p>
        </p:txBody>
      </p:sp>
      <p:sp>
        <p:nvSpPr>
          <p:cNvPr id="17" name="Text Box 4">
            <a:extLst>
              <a:ext uri="{FF2B5EF4-FFF2-40B4-BE49-F238E27FC236}">
                <a16:creationId xmlns:a16="http://schemas.microsoft.com/office/drawing/2014/main" id="{C1C46B8E-2065-9091-628E-8A236C2C479D}"/>
              </a:ext>
            </a:extLst>
          </p:cNvPr>
          <p:cNvSpPr txBox="1">
            <a:spLocks noChangeArrowheads="1"/>
          </p:cNvSpPr>
          <p:nvPr/>
        </p:nvSpPr>
        <p:spPr bwMode="auto">
          <a:xfrm>
            <a:off x="1" y="472385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89BC53C3-BA14-5995-AE5C-5A85493A3FC2}"/>
              </a:ext>
            </a:extLst>
          </p:cNvPr>
          <p:cNvPicPr>
            <a:picLocks noChangeAspect="1"/>
          </p:cNvPicPr>
          <p:nvPr/>
        </p:nvPicPr>
        <p:blipFill>
          <a:blip r:embed="rId5"/>
          <a:srcRect/>
          <a:stretch/>
        </p:blipFill>
        <p:spPr>
          <a:xfrm>
            <a:off x="4753331" y="4636035"/>
            <a:ext cx="6731000" cy="952500"/>
          </a:xfrm>
          <a:prstGeom prst="rect">
            <a:avLst/>
          </a:prstGeom>
        </p:spPr>
      </p:pic>
      <p:sp>
        <p:nvSpPr>
          <p:cNvPr id="19" name="Text Box 4">
            <a:extLst>
              <a:ext uri="{FF2B5EF4-FFF2-40B4-BE49-F238E27FC236}">
                <a16:creationId xmlns:a16="http://schemas.microsoft.com/office/drawing/2014/main" id="{DC6D3411-CA85-2286-E382-F78DDF2A92FF}"/>
              </a:ext>
            </a:extLst>
          </p:cNvPr>
          <p:cNvSpPr txBox="1">
            <a:spLocks noChangeArrowheads="1"/>
          </p:cNvSpPr>
          <p:nvPr/>
        </p:nvSpPr>
        <p:spPr bwMode="auto">
          <a:xfrm>
            <a:off x="0" y="544353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0" name="Picture 19">
            <a:extLst>
              <a:ext uri="{FF2B5EF4-FFF2-40B4-BE49-F238E27FC236}">
                <a16:creationId xmlns:a16="http://schemas.microsoft.com/office/drawing/2014/main" id="{E4ABF139-F960-BEF3-B8A4-8D4F66EB6331}"/>
              </a:ext>
            </a:extLst>
          </p:cNvPr>
          <p:cNvPicPr>
            <a:picLocks noChangeAspect="1"/>
          </p:cNvPicPr>
          <p:nvPr/>
        </p:nvPicPr>
        <p:blipFill>
          <a:blip r:embed="rId6"/>
          <a:srcRect/>
          <a:stretch/>
        </p:blipFill>
        <p:spPr>
          <a:xfrm>
            <a:off x="4753331" y="5371968"/>
            <a:ext cx="6731000" cy="952500"/>
          </a:xfrm>
          <a:prstGeom prst="rect">
            <a:avLst/>
          </a:prstGeom>
        </p:spPr>
      </p:pic>
      <p:sp>
        <p:nvSpPr>
          <p:cNvPr id="21" name="Text Box 9">
            <a:extLst>
              <a:ext uri="{FF2B5EF4-FFF2-40B4-BE49-F238E27FC236}">
                <a16:creationId xmlns:a16="http://schemas.microsoft.com/office/drawing/2014/main" id="{CBE6D9A6-C30A-3F28-8D7C-F1BEBE259DA7}"/>
              </a:ext>
            </a:extLst>
          </p:cNvPr>
          <p:cNvSpPr txBox="1">
            <a:spLocks noChangeArrowheads="1"/>
          </p:cNvSpPr>
          <p:nvPr/>
        </p:nvSpPr>
        <p:spPr bwMode="auto">
          <a:xfrm>
            <a:off x="5235931" y="471170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2" name="Text Box 9">
            <a:extLst>
              <a:ext uri="{FF2B5EF4-FFF2-40B4-BE49-F238E27FC236}">
                <a16:creationId xmlns:a16="http://schemas.microsoft.com/office/drawing/2014/main" id="{C7748373-388E-AEDA-C1A0-0DC176E60FB8}"/>
              </a:ext>
            </a:extLst>
          </p:cNvPr>
          <p:cNvSpPr txBox="1">
            <a:spLocks noChangeArrowheads="1"/>
          </p:cNvSpPr>
          <p:nvPr/>
        </p:nvSpPr>
        <p:spPr bwMode="auto">
          <a:xfrm>
            <a:off x="11484331" y="54495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19</a:t>
            </a:r>
          </a:p>
        </p:txBody>
      </p:sp>
    </p:spTree>
    <p:extLst>
      <p:ext uri="{BB962C8B-B14F-4D97-AF65-F5344CB8AC3E}">
        <p14:creationId xmlns:p14="http://schemas.microsoft.com/office/powerpoint/2010/main" val="2192340945"/>
      </p:ext>
    </p:extLst>
  </p:cSld>
  <p:clrMapOvr>
    <a:masterClrMapping/>
  </p:clrMapOvr>
  <p:transition spd="slow"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5B4E6-CF71-6B35-1831-0E0EFC8F49A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E5ACB7F1-8EA6-7CE8-0C6E-E288E29A3A92}"/>
              </a:ext>
            </a:extLst>
          </p:cNvPr>
          <p:cNvSpPr txBox="1">
            <a:spLocks/>
          </p:cNvSpPr>
          <p:nvPr/>
        </p:nvSpPr>
        <p:spPr bwMode="auto">
          <a:xfrm>
            <a:off x="6096000" y="1918487"/>
            <a:ext cx="5789084" cy="255116"/>
          </a:xfrm>
          <a:prstGeom prst="rect">
            <a:avLst/>
          </a:prstGeom>
          <a:solidFill>
            <a:srgbClr val="002060"/>
          </a:solid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ct val="0"/>
              </a:spcBef>
              <a:spcAft>
                <a:spcPct val="0"/>
              </a:spcAft>
              <a:buClr>
                <a:srgbClr val="000000"/>
              </a:buClr>
              <a:buSzPct val="45000"/>
              <a:buFont typeface="Wingdings" pitchFamily="-72" charset="2"/>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Negative?</a:t>
            </a:r>
          </a:p>
        </p:txBody>
      </p:sp>
      <p:pic>
        <p:nvPicPr>
          <p:cNvPr id="5" name="Picture 4">
            <a:extLst>
              <a:ext uri="{FF2B5EF4-FFF2-40B4-BE49-F238E27FC236}">
                <a16:creationId xmlns:a16="http://schemas.microsoft.com/office/drawing/2014/main" id="{79D21C5F-78F8-261E-7CD3-8FBC42E6CDF3}"/>
              </a:ext>
            </a:extLst>
          </p:cNvPr>
          <p:cNvPicPr>
            <a:picLocks noChangeAspect="1"/>
          </p:cNvPicPr>
          <p:nvPr/>
        </p:nvPicPr>
        <p:blipFill>
          <a:blip r:embed="rId2"/>
          <a:srcRect/>
          <a:stretch/>
        </p:blipFill>
        <p:spPr>
          <a:xfrm>
            <a:off x="1779907" y="2200444"/>
            <a:ext cx="4114800" cy="582282"/>
          </a:xfrm>
          <a:prstGeom prst="rect">
            <a:avLst/>
          </a:prstGeom>
        </p:spPr>
      </p:pic>
      <p:sp>
        <p:nvSpPr>
          <p:cNvPr id="9" name="Text Box 4">
            <a:extLst>
              <a:ext uri="{FF2B5EF4-FFF2-40B4-BE49-F238E27FC236}">
                <a16:creationId xmlns:a16="http://schemas.microsoft.com/office/drawing/2014/main" id="{BED105BF-37D5-4BF9-2FF1-91D87AECA784}"/>
              </a:ext>
            </a:extLst>
          </p:cNvPr>
          <p:cNvSpPr txBox="1">
            <a:spLocks noChangeArrowheads="1"/>
          </p:cNvSpPr>
          <p:nvPr/>
        </p:nvSpPr>
        <p:spPr bwMode="auto">
          <a:xfrm>
            <a:off x="623935" y="2200444"/>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6" name="Text Box 9">
            <a:extLst>
              <a:ext uri="{FF2B5EF4-FFF2-40B4-BE49-F238E27FC236}">
                <a16:creationId xmlns:a16="http://schemas.microsoft.com/office/drawing/2014/main" id="{D7089474-EED9-46E7-2A1F-FADB69E86E42}"/>
              </a:ext>
            </a:extLst>
          </p:cNvPr>
          <p:cNvSpPr txBox="1">
            <a:spLocks noChangeArrowheads="1"/>
          </p:cNvSpPr>
          <p:nvPr/>
        </p:nvSpPr>
        <p:spPr bwMode="auto">
          <a:xfrm>
            <a:off x="3398119" y="2147509"/>
            <a:ext cx="479069" cy="40766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21" name="Title 1">
            <a:extLst>
              <a:ext uri="{FF2B5EF4-FFF2-40B4-BE49-F238E27FC236}">
                <a16:creationId xmlns:a16="http://schemas.microsoft.com/office/drawing/2014/main" id="{25364E9F-C1B4-F96B-5AE4-AD4189B6D7C0}"/>
              </a:ext>
            </a:extLst>
          </p:cNvPr>
          <p:cNvSpPr txBox="1">
            <a:spLocks/>
          </p:cNvSpPr>
          <p:nvPr/>
        </p:nvSpPr>
        <p:spPr bwMode="auto">
          <a:xfrm>
            <a:off x="204153" y="1918487"/>
            <a:ext cx="5434647" cy="255116"/>
          </a:xfrm>
          <a:prstGeom prst="rect">
            <a:avLst/>
          </a:prstGeom>
          <a:solidFill>
            <a:srgbClr val="002060"/>
          </a:solid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ct val="0"/>
              </a:spcBef>
              <a:spcAft>
                <a:spcPct val="0"/>
              </a:spcAft>
              <a:buClr>
                <a:srgbClr val="000000"/>
              </a:buClr>
              <a:buSzPct val="45000"/>
              <a:buFont typeface="Wingdings" pitchFamily="-72" charset="2"/>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Positive?</a:t>
            </a:r>
          </a:p>
        </p:txBody>
      </p:sp>
      <p:sp>
        <p:nvSpPr>
          <p:cNvPr id="24" name="Title 23">
            <a:extLst>
              <a:ext uri="{FF2B5EF4-FFF2-40B4-BE49-F238E27FC236}">
                <a16:creationId xmlns:a16="http://schemas.microsoft.com/office/drawing/2014/main" id="{6734D16A-DA17-CDEE-DE09-ACCFF23322D2}"/>
              </a:ext>
            </a:extLst>
          </p:cNvPr>
          <p:cNvSpPr>
            <a:spLocks noGrp="1"/>
          </p:cNvSpPr>
          <p:nvPr>
            <p:ph type="title"/>
          </p:nvPr>
        </p:nvSpPr>
        <p:spPr>
          <a:xfrm>
            <a:off x="912285" y="0"/>
            <a:ext cx="11127315" cy="589708"/>
          </a:xfrm>
        </p:spPr>
        <p:txBody>
          <a:bodyPr/>
          <a:lstStyle/>
          <a:p>
            <a:r>
              <a:rPr lang="en-US" sz="1700" dirty="0"/>
              <a:t>Regulatory and reimbursement issues aside, what is your preferred induction regimen for a </a:t>
            </a:r>
            <a:r>
              <a:rPr lang="en-US" sz="1700" u="sng" dirty="0"/>
              <a:t>65-year-old</a:t>
            </a:r>
            <a:r>
              <a:rPr lang="en-US" sz="1700" dirty="0"/>
              <a:t> </a:t>
            </a:r>
            <a:r>
              <a:rPr lang="en-US" sz="1700" u="sng" dirty="0"/>
              <a:t>transplant-eligible</a:t>
            </a:r>
            <a:r>
              <a:rPr lang="en-US" sz="1700" dirty="0"/>
              <a:t> patient with </a:t>
            </a:r>
            <a:r>
              <a:rPr lang="en-US" sz="1700" u="sng" dirty="0"/>
              <a:t>high-risk (</a:t>
            </a:r>
            <a:r>
              <a:rPr lang="en-US" sz="1700" u="sng" dirty="0" err="1"/>
              <a:t>eg</a:t>
            </a:r>
            <a:r>
              <a:rPr lang="en-US" sz="1700" u="sng" dirty="0"/>
              <a:t>, del[17p]) MM</a:t>
            </a:r>
            <a:r>
              <a:rPr lang="en-US" sz="1700" dirty="0"/>
              <a:t>? </a:t>
            </a:r>
          </a:p>
        </p:txBody>
      </p:sp>
      <p:pic>
        <p:nvPicPr>
          <p:cNvPr id="29" name="Picture 28">
            <a:extLst>
              <a:ext uri="{FF2B5EF4-FFF2-40B4-BE49-F238E27FC236}">
                <a16:creationId xmlns:a16="http://schemas.microsoft.com/office/drawing/2014/main" id="{7771B1AD-08BD-D0B2-D72A-83B063AF988A}"/>
              </a:ext>
            </a:extLst>
          </p:cNvPr>
          <p:cNvPicPr>
            <a:picLocks noChangeAspect="1"/>
          </p:cNvPicPr>
          <p:nvPr/>
        </p:nvPicPr>
        <p:blipFill>
          <a:blip r:embed="rId3"/>
          <a:srcRect/>
          <a:stretch/>
        </p:blipFill>
        <p:spPr>
          <a:xfrm>
            <a:off x="1779907" y="2469471"/>
            <a:ext cx="4114800" cy="582282"/>
          </a:xfrm>
          <a:prstGeom prst="rect">
            <a:avLst/>
          </a:prstGeom>
        </p:spPr>
      </p:pic>
      <p:sp>
        <p:nvSpPr>
          <p:cNvPr id="30" name="Text Box 4">
            <a:extLst>
              <a:ext uri="{FF2B5EF4-FFF2-40B4-BE49-F238E27FC236}">
                <a16:creationId xmlns:a16="http://schemas.microsoft.com/office/drawing/2014/main" id="{BE848628-38F8-CE59-3488-5A5F144398DB}"/>
              </a:ext>
            </a:extLst>
          </p:cNvPr>
          <p:cNvSpPr txBox="1">
            <a:spLocks noChangeArrowheads="1"/>
          </p:cNvSpPr>
          <p:nvPr/>
        </p:nvSpPr>
        <p:spPr bwMode="auto">
          <a:xfrm>
            <a:off x="623935" y="2469471"/>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Dara-KR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1" name="Text Box 9">
            <a:extLst>
              <a:ext uri="{FF2B5EF4-FFF2-40B4-BE49-F238E27FC236}">
                <a16:creationId xmlns:a16="http://schemas.microsoft.com/office/drawing/2014/main" id="{1BCC2248-78ED-B2AE-8E69-BC5D1F454082}"/>
              </a:ext>
            </a:extLst>
          </p:cNvPr>
          <p:cNvSpPr txBox="1">
            <a:spLocks noChangeArrowheads="1"/>
          </p:cNvSpPr>
          <p:nvPr/>
        </p:nvSpPr>
        <p:spPr bwMode="auto">
          <a:xfrm>
            <a:off x="2331163" y="245166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pic>
        <p:nvPicPr>
          <p:cNvPr id="32" name="Picture 31">
            <a:extLst>
              <a:ext uri="{FF2B5EF4-FFF2-40B4-BE49-F238E27FC236}">
                <a16:creationId xmlns:a16="http://schemas.microsoft.com/office/drawing/2014/main" id="{A9AAB79C-951C-E643-15B8-0F4B3907F814}"/>
              </a:ext>
            </a:extLst>
          </p:cNvPr>
          <p:cNvPicPr>
            <a:picLocks noChangeAspect="1"/>
          </p:cNvPicPr>
          <p:nvPr/>
        </p:nvPicPr>
        <p:blipFill>
          <a:blip r:embed="rId4"/>
          <a:srcRect/>
          <a:stretch/>
        </p:blipFill>
        <p:spPr>
          <a:xfrm>
            <a:off x="1779907" y="2744636"/>
            <a:ext cx="4114800" cy="582283"/>
          </a:xfrm>
          <a:prstGeom prst="rect">
            <a:avLst/>
          </a:prstGeom>
        </p:spPr>
      </p:pic>
      <p:sp>
        <p:nvSpPr>
          <p:cNvPr id="33" name="Text Box 4">
            <a:extLst>
              <a:ext uri="{FF2B5EF4-FFF2-40B4-BE49-F238E27FC236}">
                <a16:creationId xmlns:a16="http://schemas.microsoft.com/office/drawing/2014/main" id="{512DA363-BB8E-816A-5B03-A0963FEF1E12}"/>
              </a:ext>
            </a:extLst>
          </p:cNvPr>
          <p:cNvSpPr txBox="1">
            <a:spLocks noChangeArrowheads="1"/>
          </p:cNvSpPr>
          <p:nvPr/>
        </p:nvSpPr>
        <p:spPr bwMode="auto">
          <a:xfrm>
            <a:off x="623935" y="2744636"/>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Dara-RV</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4" name="Text Box 9">
            <a:extLst>
              <a:ext uri="{FF2B5EF4-FFF2-40B4-BE49-F238E27FC236}">
                <a16:creationId xmlns:a16="http://schemas.microsoft.com/office/drawing/2014/main" id="{A36F2ECC-81D0-0312-4066-897C05902781}"/>
              </a:ext>
            </a:extLst>
          </p:cNvPr>
          <p:cNvSpPr txBox="1">
            <a:spLocks noChangeArrowheads="1"/>
          </p:cNvSpPr>
          <p:nvPr/>
        </p:nvSpPr>
        <p:spPr bwMode="auto">
          <a:xfrm>
            <a:off x="2074690" y="2726833"/>
            <a:ext cx="479069" cy="32098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5" name="Picture 34">
            <a:extLst>
              <a:ext uri="{FF2B5EF4-FFF2-40B4-BE49-F238E27FC236}">
                <a16:creationId xmlns:a16="http://schemas.microsoft.com/office/drawing/2014/main" id="{57A802E4-6231-9BEF-2580-F8DAD5D77E48}"/>
              </a:ext>
            </a:extLst>
          </p:cNvPr>
          <p:cNvPicPr>
            <a:picLocks noChangeAspect="1"/>
          </p:cNvPicPr>
          <p:nvPr/>
        </p:nvPicPr>
        <p:blipFill>
          <a:blip r:embed="rId5"/>
          <a:srcRect/>
          <a:stretch/>
        </p:blipFill>
        <p:spPr>
          <a:xfrm>
            <a:off x="1779907" y="3354847"/>
            <a:ext cx="4114800" cy="582283"/>
          </a:xfrm>
          <a:prstGeom prst="rect">
            <a:avLst/>
          </a:prstGeom>
        </p:spPr>
      </p:pic>
      <p:sp>
        <p:nvSpPr>
          <p:cNvPr id="36" name="Text Box 4">
            <a:extLst>
              <a:ext uri="{FF2B5EF4-FFF2-40B4-BE49-F238E27FC236}">
                <a16:creationId xmlns:a16="http://schemas.microsoft.com/office/drawing/2014/main" id="{194E1943-506F-4CF3-F1C1-01EE5651EAEF}"/>
              </a:ext>
            </a:extLst>
          </p:cNvPr>
          <p:cNvSpPr txBox="1">
            <a:spLocks noChangeArrowheads="1"/>
          </p:cNvSpPr>
          <p:nvPr/>
        </p:nvSpPr>
        <p:spPr bwMode="auto">
          <a:xfrm>
            <a:off x="623935" y="3294800"/>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37" name="Text Box 9">
            <a:extLst>
              <a:ext uri="{FF2B5EF4-FFF2-40B4-BE49-F238E27FC236}">
                <a16:creationId xmlns:a16="http://schemas.microsoft.com/office/drawing/2014/main" id="{59B198CE-AAB2-E2D8-9EAE-E4721FA7C75A}"/>
              </a:ext>
            </a:extLst>
          </p:cNvPr>
          <p:cNvSpPr txBox="1">
            <a:spLocks noChangeArrowheads="1"/>
          </p:cNvSpPr>
          <p:nvPr/>
        </p:nvSpPr>
        <p:spPr bwMode="auto">
          <a:xfrm>
            <a:off x="2091629" y="331398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38" name="Picture 37">
            <a:extLst>
              <a:ext uri="{FF2B5EF4-FFF2-40B4-BE49-F238E27FC236}">
                <a16:creationId xmlns:a16="http://schemas.microsoft.com/office/drawing/2014/main" id="{CFC7C43B-72A5-629B-6DA3-11B38B527AB5}"/>
              </a:ext>
            </a:extLst>
          </p:cNvPr>
          <p:cNvPicPr>
            <a:picLocks noChangeAspect="1"/>
          </p:cNvPicPr>
          <p:nvPr/>
        </p:nvPicPr>
        <p:blipFill>
          <a:blip r:embed="rId6"/>
          <a:srcRect/>
          <a:stretch/>
        </p:blipFill>
        <p:spPr>
          <a:xfrm>
            <a:off x="1779907" y="3675326"/>
            <a:ext cx="4114800" cy="582283"/>
          </a:xfrm>
          <a:prstGeom prst="rect">
            <a:avLst/>
          </a:prstGeom>
        </p:spPr>
      </p:pic>
      <p:sp>
        <p:nvSpPr>
          <p:cNvPr id="39" name="Text Box 4">
            <a:extLst>
              <a:ext uri="{FF2B5EF4-FFF2-40B4-BE49-F238E27FC236}">
                <a16:creationId xmlns:a16="http://schemas.microsoft.com/office/drawing/2014/main" id="{C0510E60-7EB2-B0DD-FA5F-A905AE43F716}"/>
              </a:ext>
            </a:extLst>
          </p:cNvPr>
          <p:cNvSpPr txBox="1">
            <a:spLocks noChangeArrowheads="1"/>
          </p:cNvSpPr>
          <p:nvPr/>
        </p:nvSpPr>
        <p:spPr bwMode="auto">
          <a:xfrm>
            <a:off x="255892" y="3675326"/>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KPomd</a:t>
            </a: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 then Pom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0" name="Text Box 9">
            <a:extLst>
              <a:ext uri="{FF2B5EF4-FFF2-40B4-BE49-F238E27FC236}">
                <a16:creationId xmlns:a16="http://schemas.microsoft.com/office/drawing/2014/main" id="{29946F72-831E-AA19-BAD5-53F6EE5D738F}"/>
              </a:ext>
            </a:extLst>
          </p:cNvPr>
          <p:cNvSpPr txBox="1">
            <a:spLocks noChangeArrowheads="1"/>
          </p:cNvSpPr>
          <p:nvPr/>
        </p:nvSpPr>
        <p:spPr bwMode="auto">
          <a:xfrm>
            <a:off x="2074690" y="364144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 name="Text Box 4">
            <a:extLst>
              <a:ext uri="{FF2B5EF4-FFF2-40B4-BE49-F238E27FC236}">
                <a16:creationId xmlns:a16="http://schemas.microsoft.com/office/drawing/2014/main" id="{4F6F5C62-835C-DE9B-E50C-8A25D75523B6}"/>
              </a:ext>
            </a:extLst>
          </p:cNvPr>
          <p:cNvSpPr txBox="1">
            <a:spLocks noChangeArrowheads="1"/>
          </p:cNvSpPr>
          <p:nvPr/>
        </p:nvSpPr>
        <p:spPr bwMode="auto">
          <a:xfrm>
            <a:off x="1" y="508872"/>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9CBF09D7-999E-89FE-03B5-127575B8D8A6}"/>
              </a:ext>
            </a:extLst>
          </p:cNvPr>
          <p:cNvPicPr>
            <a:picLocks noChangeAspect="1"/>
          </p:cNvPicPr>
          <p:nvPr/>
        </p:nvPicPr>
        <p:blipFill>
          <a:blip r:embed="rId7"/>
          <a:srcRect/>
          <a:stretch/>
        </p:blipFill>
        <p:spPr>
          <a:xfrm>
            <a:off x="4806141" y="515841"/>
            <a:ext cx="4114800" cy="582283"/>
          </a:xfrm>
          <a:prstGeom prst="rect">
            <a:avLst/>
          </a:prstGeom>
        </p:spPr>
      </p:pic>
      <p:sp>
        <p:nvSpPr>
          <p:cNvPr id="15" name="Text Box 9">
            <a:extLst>
              <a:ext uri="{FF2B5EF4-FFF2-40B4-BE49-F238E27FC236}">
                <a16:creationId xmlns:a16="http://schemas.microsoft.com/office/drawing/2014/main" id="{CBCF6428-503A-8BFF-E2BF-896C88671BF2}"/>
              </a:ext>
            </a:extLst>
          </p:cNvPr>
          <p:cNvSpPr txBox="1">
            <a:spLocks noChangeArrowheads="1"/>
          </p:cNvSpPr>
          <p:nvPr/>
        </p:nvSpPr>
        <p:spPr bwMode="auto">
          <a:xfrm>
            <a:off x="7556160" y="50942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17" name="Text Box 4">
            <a:extLst>
              <a:ext uri="{FF2B5EF4-FFF2-40B4-BE49-F238E27FC236}">
                <a16:creationId xmlns:a16="http://schemas.microsoft.com/office/drawing/2014/main" id="{9D38FE24-6D6A-AA70-59C7-4565136611F0}"/>
              </a:ext>
            </a:extLst>
          </p:cNvPr>
          <p:cNvSpPr txBox="1">
            <a:spLocks noChangeArrowheads="1"/>
          </p:cNvSpPr>
          <p:nvPr/>
        </p:nvSpPr>
        <p:spPr bwMode="auto">
          <a:xfrm>
            <a:off x="1" y="76200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KRd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4E97E069-8286-6367-F56D-DF4DEBDA9175}"/>
              </a:ext>
            </a:extLst>
          </p:cNvPr>
          <p:cNvPicPr>
            <a:picLocks noChangeAspect="1"/>
          </p:cNvPicPr>
          <p:nvPr/>
        </p:nvPicPr>
        <p:blipFill>
          <a:blip r:embed="rId8"/>
          <a:srcRect/>
          <a:stretch/>
        </p:blipFill>
        <p:spPr>
          <a:xfrm>
            <a:off x="4806141" y="785511"/>
            <a:ext cx="4114800" cy="582282"/>
          </a:xfrm>
          <a:prstGeom prst="rect">
            <a:avLst/>
          </a:prstGeom>
        </p:spPr>
      </p:pic>
      <p:sp>
        <p:nvSpPr>
          <p:cNvPr id="19" name="Text Box 9">
            <a:extLst>
              <a:ext uri="{FF2B5EF4-FFF2-40B4-BE49-F238E27FC236}">
                <a16:creationId xmlns:a16="http://schemas.microsoft.com/office/drawing/2014/main" id="{CFCDC4D6-FD84-F1FC-03A3-7368E4A197ED}"/>
              </a:ext>
            </a:extLst>
          </p:cNvPr>
          <p:cNvSpPr txBox="1">
            <a:spLocks noChangeArrowheads="1"/>
          </p:cNvSpPr>
          <p:nvPr/>
        </p:nvSpPr>
        <p:spPr bwMode="auto">
          <a:xfrm>
            <a:off x="6690498" y="77629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20" name="Text Box 4">
            <a:extLst>
              <a:ext uri="{FF2B5EF4-FFF2-40B4-BE49-F238E27FC236}">
                <a16:creationId xmlns:a16="http://schemas.microsoft.com/office/drawing/2014/main" id="{F6AC82D2-785A-19D9-B55D-0FA7EB1DEFDD}"/>
              </a:ext>
            </a:extLst>
          </p:cNvPr>
          <p:cNvSpPr txBox="1">
            <a:spLocks noChangeArrowheads="1"/>
          </p:cNvSpPr>
          <p:nvPr/>
        </p:nvSpPr>
        <p:spPr bwMode="auto">
          <a:xfrm>
            <a:off x="1" y="1007896"/>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Dara/Isa-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22" name="Picture 21">
            <a:extLst>
              <a:ext uri="{FF2B5EF4-FFF2-40B4-BE49-F238E27FC236}">
                <a16:creationId xmlns:a16="http://schemas.microsoft.com/office/drawing/2014/main" id="{542233A7-892A-2006-D488-0795F965DD62}"/>
              </a:ext>
            </a:extLst>
          </p:cNvPr>
          <p:cNvPicPr>
            <a:picLocks noChangeAspect="1"/>
          </p:cNvPicPr>
          <p:nvPr/>
        </p:nvPicPr>
        <p:blipFill>
          <a:blip r:embed="rId9"/>
          <a:srcRect/>
          <a:stretch/>
        </p:blipFill>
        <p:spPr>
          <a:xfrm>
            <a:off x="4806141" y="1060109"/>
            <a:ext cx="4114800" cy="582283"/>
          </a:xfrm>
          <a:prstGeom prst="rect">
            <a:avLst/>
          </a:prstGeom>
        </p:spPr>
      </p:pic>
      <p:sp>
        <p:nvSpPr>
          <p:cNvPr id="23" name="Text Box 9">
            <a:extLst>
              <a:ext uri="{FF2B5EF4-FFF2-40B4-BE49-F238E27FC236}">
                <a16:creationId xmlns:a16="http://schemas.microsoft.com/office/drawing/2014/main" id="{EB5E6F7E-4B4D-54E4-DA7D-5B2E09ECE648}"/>
              </a:ext>
            </a:extLst>
          </p:cNvPr>
          <p:cNvSpPr txBox="1">
            <a:spLocks noChangeArrowheads="1"/>
          </p:cNvSpPr>
          <p:nvPr/>
        </p:nvSpPr>
        <p:spPr bwMode="auto">
          <a:xfrm>
            <a:off x="5404804" y="102369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5" name="Title 23">
            <a:extLst>
              <a:ext uri="{FF2B5EF4-FFF2-40B4-BE49-F238E27FC236}">
                <a16:creationId xmlns:a16="http://schemas.microsoft.com/office/drawing/2014/main" id="{68A0B241-4960-BE45-883E-F6F59A351A07}"/>
              </a:ext>
            </a:extLst>
          </p:cNvPr>
          <p:cNvSpPr txBox="1">
            <a:spLocks/>
          </p:cNvSpPr>
          <p:nvPr/>
        </p:nvSpPr>
        <p:spPr bwMode="auto">
          <a:xfrm>
            <a:off x="916516" y="1600200"/>
            <a:ext cx="10358967" cy="308202"/>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7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What maintenance therapy would you recommend if the post-transplant </a:t>
            </a:r>
            <a:r>
              <a:rPr kumimoji="0" lang="en-US" sz="1700" b="1" i="0" u="sng"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MRD status were …</a:t>
            </a:r>
            <a:endParaRPr kumimoji="0" lang="en-US" sz="17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endParaRPr>
          </a:p>
        </p:txBody>
      </p:sp>
      <p:pic>
        <p:nvPicPr>
          <p:cNvPr id="11" name="Picture 10">
            <a:extLst>
              <a:ext uri="{FF2B5EF4-FFF2-40B4-BE49-F238E27FC236}">
                <a16:creationId xmlns:a16="http://schemas.microsoft.com/office/drawing/2014/main" id="{D67655E3-F11C-9928-F2D9-41640A6DB57E}"/>
              </a:ext>
            </a:extLst>
          </p:cNvPr>
          <p:cNvPicPr>
            <a:picLocks noChangeAspect="1"/>
          </p:cNvPicPr>
          <p:nvPr/>
        </p:nvPicPr>
        <p:blipFill>
          <a:blip r:embed="rId10"/>
          <a:srcRect/>
          <a:stretch/>
        </p:blipFill>
        <p:spPr>
          <a:xfrm>
            <a:off x="1779907" y="4060650"/>
            <a:ext cx="4114800" cy="582283"/>
          </a:xfrm>
          <a:prstGeom prst="rect">
            <a:avLst/>
          </a:prstGeom>
        </p:spPr>
      </p:pic>
      <p:sp>
        <p:nvSpPr>
          <p:cNvPr id="26" name="Text Box 4">
            <a:extLst>
              <a:ext uri="{FF2B5EF4-FFF2-40B4-BE49-F238E27FC236}">
                <a16:creationId xmlns:a16="http://schemas.microsoft.com/office/drawing/2014/main" id="{E8570521-AFCD-F661-8417-7E32A3A4C783}"/>
              </a:ext>
            </a:extLst>
          </p:cNvPr>
          <p:cNvSpPr txBox="1">
            <a:spLocks noChangeArrowheads="1"/>
          </p:cNvSpPr>
          <p:nvPr/>
        </p:nvSpPr>
        <p:spPr bwMode="auto">
          <a:xfrm>
            <a:off x="255892" y="4037820"/>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Dara-Pomd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27" name="Text Box 9">
            <a:extLst>
              <a:ext uri="{FF2B5EF4-FFF2-40B4-BE49-F238E27FC236}">
                <a16:creationId xmlns:a16="http://schemas.microsoft.com/office/drawing/2014/main" id="{E0AE38D2-C30A-94C7-D8C8-6E38D06B043A}"/>
              </a:ext>
            </a:extLst>
          </p:cNvPr>
          <p:cNvSpPr txBox="1">
            <a:spLocks noChangeArrowheads="1"/>
          </p:cNvSpPr>
          <p:nvPr/>
        </p:nvSpPr>
        <p:spPr bwMode="auto">
          <a:xfrm>
            <a:off x="2074690" y="404284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41" name="Text Box 4">
            <a:extLst>
              <a:ext uri="{FF2B5EF4-FFF2-40B4-BE49-F238E27FC236}">
                <a16:creationId xmlns:a16="http://schemas.microsoft.com/office/drawing/2014/main" id="{93572D7F-0FD3-397D-0D21-40B4FB6B8BA7}"/>
              </a:ext>
            </a:extLst>
          </p:cNvPr>
          <p:cNvSpPr txBox="1">
            <a:spLocks noChangeArrowheads="1"/>
          </p:cNvSpPr>
          <p:nvPr/>
        </p:nvSpPr>
        <p:spPr bwMode="auto">
          <a:xfrm>
            <a:off x="255892" y="4417923"/>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K-Pomd then Pom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2" name="Text Box 9">
            <a:extLst>
              <a:ext uri="{FF2B5EF4-FFF2-40B4-BE49-F238E27FC236}">
                <a16:creationId xmlns:a16="http://schemas.microsoft.com/office/drawing/2014/main" id="{8CF75280-BDE9-F5EA-A000-068FF4F6B324}"/>
              </a:ext>
            </a:extLst>
          </p:cNvPr>
          <p:cNvSpPr txBox="1">
            <a:spLocks noChangeArrowheads="1"/>
          </p:cNvSpPr>
          <p:nvPr/>
        </p:nvSpPr>
        <p:spPr bwMode="auto">
          <a:xfrm>
            <a:off x="1789165" y="440012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0</a:t>
            </a:r>
          </a:p>
        </p:txBody>
      </p:sp>
      <p:pic>
        <p:nvPicPr>
          <p:cNvPr id="43" name="Picture 42">
            <a:extLst>
              <a:ext uri="{FF2B5EF4-FFF2-40B4-BE49-F238E27FC236}">
                <a16:creationId xmlns:a16="http://schemas.microsoft.com/office/drawing/2014/main" id="{74C40972-794B-8442-A540-1C0C37FD4CB3}"/>
              </a:ext>
            </a:extLst>
          </p:cNvPr>
          <p:cNvPicPr>
            <a:picLocks noChangeAspect="1"/>
          </p:cNvPicPr>
          <p:nvPr/>
        </p:nvPicPr>
        <p:blipFill>
          <a:blip r:embed="rId11"/>
          <a:srcRect/>
          <a:stretch/>
        </p:blipFill>
        <p:spPr>
          <a:xfrm>
            <a:off x="1779907" y="4801526"/>
            <a:ext cx="4114800" cy="582283"/>
          </a:xfrm>
          <a:prstGeom prst="rect">
            <a:avLst/>
          </a:prstGeom>
        </p:spPr>
      </p:pic>
      <p:sp>
        <p:nvSpPr>
          <p:cNvPr id="44" name="Text Box 4">
            <a:extLst>
              <a:ext uri="{FF2B5EF4-FFF2-40B4-BE49-F238E27FC236}">
                <a16:creationId xmlns:a16="http://schemas.microsoft.com/office/drawing/2014/main" id="{9115F19D-DA63-F814-117F-30EF0D1B4673}"/>
              </a:ext>
            </a:extLst>
          </p:cNvPr>
          <p:cNvSpPr txBox="1">
            <a:spLocks noChangeArrowheads="1"/>
          </p:cNvSpPr>
          <p:nvPr/>
        </p:nvSpPr>
        <p:spPr bwMode="auto">
          <a:xfrm>
            <a:off x="255892" y="4801526"/>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VR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5" name="Text Box 9">
            <a:extLst>
              <a:ext uri="{FF2B5EF4-FFF2-40B4-BE49-F238E27FC236}">
                <a16:creationId xmlns:a16="http://schemas.microsoft.com/office/drawing/2014/main" id="{F7375B37-13F7-BA8C-77BD-CE817461DF7F}"/>
              </a:ext>
            </a:extLst>
          </p:cNvPr>
          <p:cNvSpPr txBox="1">
            <a:spLocks noChangeArrowheads="1"/>
          </p:cNvSpPr>
          <p:nvPr/>
        </p:nvSpPr>
        <p:spPr bwMode="auto">
          <a:xfrm>
            <a:off x="2895600" y="476141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46" name="Picture 45">
            <a:extLst>
              <a:ext uri="{FF2B5EF4-FFF2-40B4-BE49-F238E27FC236}">
                <a16:creationId xmlns:a16="http://schemas.microsoft.com/office/drawing/2014/main" id="{CF8E51D4-7D00-5B12-C04F-2B1FF1D7CC40}"/>
              </a:ext>
            </a:extLst>
          </p:cNvPr>
          <p:cNvPicPr>
            <a:picLocks noChangeAspect="1"/>
          </p:cNvPicPr>
          <p:nvPr/>
        </p:nvPicPr>
        <p:blipFill>
          <a:blip r:embed="rId12"/>
          <a:srcRect/>
          <a:stretch/>
        </p:blipFill>
        <p:spPr>
          <a:xfrm>
            <a:off x="1779907" y="5119813"/>
            <a:ext cx="4114800" cy="582283"/>
          </a:xfrm>
          <a:prstGeom prst="rect">
            <a:avLst/>
          </a:prstGeom>
        </p:spPr>
      </p:pic>
      <p:sp>
        <p:nvSpPr>
          <p:cNvPr id="48" name="Text Box 4">
            <a:extLst>
              <a:ext uri="{FF2B5EF4-FFF2-40B4-BE49-F238E27FC236}">
                <a16:creationId xmlns:a16="http://schemas.microsoft.com/office/drawing/2014/main" id="{6A2F3364-2D66-3EB4-BA88-01E46FECD96C}"/>
              </a:ext>
            </a:extLst>
          </p:cNvPr>
          <p:cNvSpPr txBox="1">
            <a:spLocks noChangeArrowheads="1"/>
          </p:cNvSpPr>
          <p:nvPr/>
        </p:nvSpPr>
        <p:spPr bwMode="auto">
          <a:xfrm>
            <a:off x="255892" y="5119813"/>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VR or KR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55" name="Text Box 9">
            <a:extLst>
              <a:ext uri="{FF2B5EF4-FFF2-40B4-BE49-F238E27FC236}">
                <a16:creationId xmlns:a16="http://schemas.microsoft.com/office/drawing/2014/main" id="{1DEE7EB9-5FF7-FD2C-9DC0-5BBAA7C3F6DB}"/>
              </a:ext>
            </a:extLst>
          </p:cNvPr>
          <p:cNvSpPr txBox="1">
            <a:spLocks noChangeArrowheads="1"/>
          </p:cNvSpPr>
          <p:nvPr/>
        </p:nvSpPr>
        <p:spPr bwMode="auto">
          <a:xfrm>
            <a:off x="2074690" y="510201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56" name="Picture 55">
            <a:extLst>
              <a:ext uri="{FF2B5EF4-FFF2-40B4-BE49-F238E27FC236}">
                <a16:creationId xmlns:a16="http://schemas.microsoft.com/office/drawing/2014/main" id="{8F651EDE-01B7-005B-4994-A14A0BB72EA8}"/>
              </a:ext>
            </a:extLst>
          </p:cNvPr>
          <p:cNvPicPr>
            <a:picLocks noChangeAspect="1"/>
          </p:cNvPicPr>
          <p:nvPr/>
        </p:nvPicPr>
        <p:blipFill>
          <a:blip r:embed="rId13"/>
          <a:srcRect/>
          <a:stretch/>
        </p:blipFill>
        <p:spPr>
          <a:xfrm>
            <a:off x="1779907" y="5715963"/>
            <a:ext cx="4114800" cy="582283"/>
          </a:xfrm>
          <a:prstGeom prst="rect">
            <a:avLst/>
          </a:prstGeom>
        </p:spPr>
      </p:pic>
      <p:sp>
        <p:nvSpPr>
          <p:cNvPr id="57" name="Text Box 4">
            <a:extLst>
              <a:ext uri="{FF2B5EF4-FFF2-40B4-BE49-F238E27FC236}">
                <a16:creationId xmlns:a16="http://schemas.microsoft.com/office/drawing/2014/main" id="{2F82B611-ABA3-1954-59DB-5379E846ACB3}"/>
              </a:ext>
            </a:extLst>
          </p:cNvPr>
          <p:cNvSpPr txBox="1">
            <a:spLocks noChangeArrowheads="1"/>
          </p:cNvSpPr>
          <p:nvPr/>
        </p:nvSpPr>
        <p:spPr bwMode="auto">
          <a:xfrm>
            <a:off x="255892" y="5676288"/>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KR then R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58" name="Text Box 9">
            <a:extLst>
              <a:ext uri="{FF2B5EF4-FFF2-40B4-BE49-F238E27FC236}">
                <a16:creationId xmlns:a16="http://schemas.microsoft.com/office/drawing/2014/main" id="{97881BA0-B768-F974-2450-384A3694E4B9}"/>
              </a:ext>
            </a:extLst>
          </p:cNvPr>
          <p:cNvSpPr txBox="1">
            <a:spLocks noChangeArrowheads="1"/>
          </p:cNvSpPr>
          <p:nvPr/>
        </p:nvSpPr>
        <p:spPr bwMode="auto">
          <a:xfrm>
            <a:off x="2074690" y="569816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59" name="Picture 58">
            <a:extLst>
              <a:ext uri="{FF2B5EF4-FFF2-40B4-BE49-F238E27FC236}">
                <a16:creationId xmlns:a16="http://schemas.microsoft.com/office/drawing/2014/main" id="{E3EFBEEC-CAED-497C-A735-F7808139409C}"/>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0"/>
                    </a14:imgEffect>
                  </a14:imgLayer>
                </a14:imgProps>
              </a:ext>
            </a:extLst>
          </a:blip>
          <a:srcRect/>
          <a:stretch/>
        </p:blipFill>
        <p:spPr>
          <a:xfrm>
            <a:off x="1779907" y="6047578"/>
            <a:ext cx="4114800" cy="582283"/>
          </a:xfrm>
          <a:prstGeom prst="rect">
            <a:avLst/>
          </a:prstGeom>
        </p:spPr>
      </p:pic>
      <p:sp>
        <p:nvSpPr>
          <p:cNvPr id="60" name="Text Box 4">
            <a:extLst>
              <a:ext uri="{FF2B5EF4-FFF2-40B4-BE49-F238E27FC236}">
                <a16:creationId xmlns:a16="http://schemas.microsoft.com/office/drawing/2014/main" id="{D829185C-1F7C-8C7B-906A-2535714A5925}"/>
              </a:ext>
            </a:extLst>
          </p:cNvPr>
          <p:cNvSpPr txBox="1">
            <a:spLocks noChangeArrowheads="1"/>
          </p:cNvSpPr>
          <p:nvPr/>
        </p:nvSpPr>
        <p:spPr bwMode="auto">
          <a:xfrm>
            <a:off x="-76200" y="6047579"/>
            <a:ext cx="1793175" cy="3015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BCMA-targeted bispecific antibody</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1" name="Text Box 9">
            <a:extLst>
              <a:ext uri="{FF2B5EF4-FFF2-40B4-BE49-F238E27FC236}">
                <a16:creationId xmlns:a16="http://schemas.microsoft.com/office/drawing/2014/main" id="{BE9D34F4-E23D-8638-D16B-6252551D48E6}"/>
              </a:ext>
            </a:extLst>
          </p:cNvPr>
          <p:cNvSpPr txBox="1">
            <a:spLocks noChangeArrowheads="1"/>
          </p:cNvSpPr>
          <p:nvPr/>
        </p:nvSpPr>
        <p:spPr bwMode="auto">
          <a:xfrm>
            <a:off x="2074690" y="602977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2B50"/>
                </a:solidFill>
                <a:effectLst/>
                <a:uLnTx/>
                <a:uFillTx/>
                <a:latin typeface="Arial" charset="0"/>
                <a:ea typeface="ＭＳ Ｐゴシック" pitchFamily="34" charset="-128"/>
                <a:cs typeface="ＭＳ Ｐゴシック"/>
              </a:rPr>
              <a:t>1</a:t>
            </a:r>
            <a:endPar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pic>
        <p:nvPicPr>
          <p:cNvPr id="3" name="Picture 2">
            <a:extLst>
              <a:ext uri="{FF2B5EF4-FFF2-40B4-BE49-F238E27FC236}">
                <a16:creationId xmlns:a16="http://schemas.microsoft.com/office/drawing/2014/main" id="{ADDCE200-DFA1-027F-F1A5-BF4A61397963}"/>
              </a:ext>
            </a:extLst>
          </p:cNvPr>
          <p:cNvPicPr>
            <a:picLocks noChangeAspect="1"/>
          </p:cNvPicPr>
          <p:nvPr/>
        </p:nvPicPr>
        <p:blipFill>
          <a:blip r:embed="rId16"/>
          <a:srcRect/>
          <a:stretch/>
        </p:blipFill>
        <p:spPr>
          <a:xfrm>
            <a:off x="7723510" y="2200445"/>
            <a:ext cx="4114800" cy="582283"/>
          </a:xfrm>
          <a:prstGeom prst="rect">
            <a:avLst/>
          </a:prstGeom>
        </p:spPr>
      </p:pic>
      <p:sp>
        <p:nvSpPr>
          <p:cNvPr id="4" name="Text Box 4">
            <a:extLst>
              <a:ext uri="{FF2B5EF4-FFF2-40B4-BE49-F238E27FC236}">
                <a16:creationId xmlns:a16="http://schemas.microsoft.com/office/drawing/2014/main" id="{92E2791E-F95D-F54F-B3BE-914122321C88}"/>
              </a:ext>
            </a:extLst>
          </p:cNvPr>
          <p:cNvSpPr txBox="1">
            <a:spLocks noChangeArrowheads="1"/>
          </p:cNvSpPr>
          <p:nvPr/>
        </p:nvSpPr>
        <p:spPr bwMode="auto">
          <a:xfrm>
            <a:off x="6567535" y="2200444"/>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 name="Text Box 9">
            <a:extLst>
              <a:ext uri="{FF2B5EF4-FFF2-40B4-BE49-F238E27FC236}">
                <a16:creationId xmlns:a16="http://schemas.microsoft.com/office/drawing/2014/main" id="{A190D000-560F-BBC7-DE4F-6037FBE4B8EB}"/>
              </a:ext>
            </a:extLst>
          </p:cNvPr>
          <p:cNvSpPr txBox="1">
            <a:spLocks noChangeArrowheads="1"/>
          </p:cNvSpPr>
          <p:nvPr/>
        </p:nvSpPr>
        <p:spPr bwMode="auto">
          <a:xfrm>
            <a:off x="9662750" y="2132909"/>
            <a:ext cx="479069" cy="40766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pic>
        <p:nvPicPr>
          <p:cNvPr id="7" name="Picture 6">
            <a:extLst>
              <a:ext uri="{FF2B5EF4-FFF2-40B4-BE49-F238E27FC236}">
                <a16:creationId xmlns:a16="http://schemas.microsoft.com/office/drawing/2014/main" id="{4B18B73F-9DBD-A94F-ABA3-9DB6F1C6FF9E}"/>
              </a:ext>
            </a:extLst>
          </p:cNvPr>
          <p:cNvPicPr>
            <a:picLocks noChangeAspect="1"/>
          </p:cNvPicPr>
          <p:nvPr/>
        </p:nvPicPr>
        <p:blipFill>
          <a:blip r:embed="rId3"/>
          <a:srcRect/>
          <a:stretch/>
        </p:blipFill>
        <p:spPr>
          <a:xfrm>
            <a:off x="7723507" y="2469471"/>
            <a:ext cx="4114800" cy="582282"/>
          </a:xfrm>
          <a:prstGeom prst="rect">
            <a:avLst/>
          </a:prstGeom>
        </p:spPr>
      </p:pic>
      <p:sp>
        <p:nvSpPr>
          <p:cNvPr id="8" name="Text Box 4">
            <a:extLst>
              <a:ext uri="{FF2B5EF4-FFF2-40B4-BE49-F238E27FC236}">
                <a16:creationId xmlns:a16="http://schemas.microsoft.com/office/drawing/2014/main" id="{78462359-C408-01C4-9724-DBC7A179EC99}"/>
              </a:ext>
            </a:extLst>
          </p:cNvPr>
          <p:cNvSpPr txBox="1">
            <a:spLocks noChangeArrowheads="1"/>
          </p:cNvSpPr>
          <p:nvPr/>
        </p:nvSpPr>
        <p:spPr bwMode="auto">
          <a:xfrm>
            <a:off x="6567535" y="2469471"/>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Dara-KR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0" name="Text Box 9">
            <a:extLst>
              <a:ext uri="{FF2B5EF4-FFF2-40B4-BE49-F238E27FC236}">
                <a16:creationId xmlns:a16="http://schemas.microsoft.com/office/drawing/2014/main" id="{C198F96A-C2EF-A73E-1AA5-883CC8BA3191}"/>
              </a:ext>
            </a:extLst>
          </p:cNvPr>
          <p:cNvSpPr txBox="1">
            <a:spLocks noChangeArrowheads="1"/>
          </p:cNvSpPr>
          <p:nvPr/>
        </p:nvSpPr>
        <p:spPr bwMode="auto">
          <a:xfrm>
            <a:off x="8274763" y="245166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pic>
        <p:nvPicPr>
          <p:cNvPr id="13" name="Picture 12">
            <a:extLst>
              <a:ext uri="{FF2B5EF4-FFF2-40B4-BE49-F238E27FC236}">
                <a16:creationId xmlns:a16="http://schemas.microsoft.com/office/drawing/2014/main" id="{4BCAFDFC-A752-B6B4-DEEE-BD784663F55E}"/>
              </a:ext>
            </a:extLst>
          </p:cNvPr>
          <p:cNvPicPr>
            <a:picLocks noChangeAspect="1"/>
          </p:cNvPicPr>
          <p:nvPr/>
        </p:nvPicPr>
        <p:blipFill>
          <a:blip r:embed="rId4"/>
          <a:srcRect/>
          <a:stretch/>
        </p:blipFill>
        <p:spPr>
          <a:xfrm>
            <a:off x="7723507" y="2744636"/>
            <a:ext cx="4114800" cy="582283"/>
          </a:xfrm>
          <a:prstGeom prst="rect">
            <a:avLst/>
          </a:prstGeom>
        </p:spPr>
      </p:pic>
      <p:sp>
        <p:nvSpPr>
          <p:cNvPr id="47" name="Text Box 4">
            <a:extLst>
              <a:ext uri="{FF2B5EF4-FFF2-40B4-BE49-F238E27FC236}">
                <a16:creationId xmlns:a16="http://schemas.microsoft.com/office/drawing/2014/main" id="{08DE3200-D8D9-08AA-2D94-AB200200D19F}"/>
              </a:ext>
            </a:extLst>
          </p:cNvPr>
          <p:cNvSpPr txBox="1">
            <a:spLocks noChangeArrowheads="1"/>
          </p:cNvSpPr>
          <p:nvPr/>
        </p:nvSpPr>
        <p:spPr bwMode="auto">
          <a:xfrm>
            <a:off x="6567535" y="2744636"/>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Dara-RV</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9" name="Text Box 9">
            <a:extLst>
              <a:ext uri="{FF2B5EF4-FFF2-40B4-BE49-F238E27FC236}">
                <a16:creationId xmlns:a16="http://schemas.microsoft.com/office/drawing/2014/main" id="{E161C6CA-8A01-0CE6-02F7-3B141FE1B1C7}"/>
              </a:ext>
            </a:extLst>
          </p:cNvPr>
          <p:cNvSpPr txBox="1">
            <a:spLocks noChangeArrowheads="1"/>
          </p:cNvSpPr>
          <p:nvPr/>
        </p:nvSpPr>
        <p:spPr bwMode="auto">
          <a:xfrm>
            <a:off x="8035229" y="27268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1" name="Text Box 4">
            <a:extLst>
              <a:ext uri="{FF2B5EF4-FFF2-40B4-BE49-F238E27FC236}">
                <a16:creationId xmlns:a16="http://schemas.microsoft.com/office/drawing/2014/main" id="{94B699A8-B59D-B074-5C0A-0726683667FB}"/>
              </a:ext>
            </a:extLst>
          </p:cNvPr>
          <p:cNvSpPr txBox="1">
            <a:spLocks noChangeArrowheads="1"/>
          </p:cNvSpPr>
          <p:nvPr/>
        </p:nvSpPr>
        <p:spPr bwMode="auto">
          <a:xfrm>
            <a:off x="6567535" y="3283837"/>
            <a:ext cx="1093040"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52" name="Text Box 9">
            <a:extLst>
              <a:ext uri="{FF2B5EF4-FFF2-40B4-BE49-F238E27FC236}">
                <a16:creationId xmlns:a16="http://schemas.microsoft.com/office/drawing/2014/main" id="{D3BBCB9D-8B5E-A41C-3125-A97B6B1406AC}"/>
              </a:ext>
            </a:extLst>
          </p:cNvPr>
          <p:cNvSpPr txBox="1">
            <a:spLocks noChangeArrowheads="1"/>
          </p:cNvSpPr>
          <p:nvPr/>
        </p:nvSpPr>
        <p:spPr bwMode="auto">
          <a:xfrm>
            <a:off x="7732762" y="326603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0</a:t>
            </a:r>
          </a:p>
        </p:txBody>
      </p:sp>
      <p:sp>
        <p:nvSpPr>
          <p:cNvPr id="54" name="Text Box 4">
            <a:extLst>
              <a:ext uri="{FF2B5EF4-FFF2-40B4-BE49-F238E27FC236}">
                <a16:creationId xmlns:a16="http://schemas.microsoft.com/office/drawing/2014/main" id="{0FF7A8B4-A547-0218-C7BD-402043FF7F2B}"/>
              </a:ext>
            </a:extLst>
          </p:cNvPr>
          <p:cNvSpPr txBox="1">
            <a:spLocks noChangeArrowheads="1"/>
          </p:cNvSpPr>
          <p:nvPr/>
        </p:nvSpPr>
        <p:spPr bwMode="auto">
          <a:xfrm>
            <a:off x="6199492" y="3658159"/>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KPomd</a:t>
            </a: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 then Pom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2" name="Text Box 9">
            <a:extLst>
              <a:ext uri="{FF2B5EF4-FFF2-40B4-BE49-F238E27FC236}">
                <a16:creationId xmlns:a16="http://schemas.microsoft.com/office/drawing/2014/main" id="{C269FFF5-F100-6D36-B009-2D22D0556BD0}"/>
              </a:ext>
            </a:extLst>
          </p:cNvPr>
          <p:cNvSpPr txBox="1">
            <a:spLocks noChangeArrowheads="1"/>
          </p:cNvSpPr>
          <p:nvPr/>
        </p:nvSpPr>
        <p:spPr bwMode="auto">
          <a:xfrm>
            <a:off x="7732762" y="364035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0</a:t>
            </a:r>
          </a:p>
        </p:txBody>
      </p:sp>
      <p:pic>
        <p:nvPicPr>
          <p:cNvPr id="63" name="Picture 62">
            <a:extLst>
              <a:ext uri="{FF2B5EF4-FFF2-40B4-BE49-F238E27FC236}">
                <a16:creationId xmlns:a16="http://schemas.microsoft.com/office/drawing/2014/main" id="{8666033D-7F1B-F9DF-AAC6-105A855C7DBA}"/>
              </a:ext>
            </a:extLst>
          </p:cNvPr>
          <p:cNvPicPr>
            <a:picLocks noChangeAspect="1"/>
          </p:cNvPicPr>
          <p:nvPr/>
        </p:nvPicPr>
        <p:blipFill>
          <a:blip r:embed="rId10"/>
          <a:srcRect/>
          <a:stretch/>
        </p:blipFill>
        <p:spPr>
          <a:xfrm>
            <a:off x="7723507" y="4060650"/>
            <a:ext cx="4114800" cy="582283"/>
          </a:xfrm>
          <a:prstGeom prst="rect">
            <a:avLst/>
          </a:prstGeom>
        </p:spPr>
      </p:pic>
      <p:sp>
        <p:nvSpPr>
          <p:cNvPr id="64" name="Text Box 4">
            <a:extLst>
              <a:ext uri="{FF2B5EF4-FFF2-40B4-BE49-F238E27FC236}">
                <a16:creationId xmlns:a16="http://schemas.microsoft.com/office/drawing/2014/main" id="{93A05D42-E764-6B4C-89DD-BF7117DA9506}"/>
              </a:ext>
            </a:extLst>
          </p:cNvPr>
          <p:cNvSpPr txBox="1">
            <a:spLocks noChangeArrowheads="1"/>
          </p:cNvSpPr>
          <p:nvPr/>
        </p:nvSpPr>
        <p:spPr bwMode="auto">
          <a:xfrm>
            <a:off x="6199492" y="4037820"/>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Dara-Pomd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5" name="Text Box 9">
            <a:extLst>
              <a:ext uri="{FF2B5EF4-FFF2-40B4-BE49-F238E27FC236}">
                <a16:creationId xmlns:a16="http://schemas.microsoft.com/office/drawing/2014/main" id="{265478C9-BD42-25DB-E9A8-E99084587B6D}"/>
              </a:ext>
            </a:extLst>
          </p:cNvPr>
          <p:cNvSpPr txBox="1">
            <a:spLocks noChangeArrowheads="1"/>
          </p:cNvSpPr>
          <p:nvPr/>
        </p:nvSpPr>
        <p:spPr bwMode="auto">
          <a:xfrm>
            <a:off x="8035229" y="404284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6" name="Text Box 4">
            <a:extLst>
              <a:ext uri="{FF2B5EF4-FFF2-40B4-BE49-F238E27FC236}">
                <a16:creationId xmlns:a16="http://schemas.microsoft.com/office/drawing/2014/main" id="{A7A3F4AD-25B2-BD5F-4D36-9C3BF9B782CC}"/>
              </a:ext>
            </a:extLst>
          </p:cNvPr>
          <p:cNvSpPr txBox="1">
            <a:spLocks noChangeArrowheads="1"/>
          </p:cNvSpPr>
          <p:nvPr/>
        </p:nvSpPr>
        <p:spPr bwMode="auto">
          <a:xfrm>
            <a:off x="6199492" y="4417923"/>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K-Pomd then Pom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8" name="Picture 67">
            <a:extLst>
              <a:ext uri="{FF2B5EF4-FFF2-40B4-BE49-F238E27FC236}">
                <a16:creationId xmlns:a16="http://schemas.microsoft.com/office/drawing/2014/main" id="{530888D6-1A75-9994-718D-3D2682EED6D8}"/>
              </a:ext>
            </a:extLst>
          </p:cNvPr>
          <p:cNvPicPr>
            <a:picLocks noChangeAspect="1"/>
          </p:cNvPicPr>
          <p:nvPr/>
        </p:nvPicPr>
        <p:blipFill>
          <a:blip r:embed="rId11"/>
          <a:srcRect/>
          <a:stretch/>
        </p:blipFill>
        <p:spPr>
          <a:xfrm>
            <a:off x="7723507" y="4801526"/>
            <a:ext cx="4114800" cy="582283"/>
          </a:xfrm>
          <a:prstGeom prst="rect">
            <a:avLst/>
          </a:prstGeom>
        </p:spPr>
      </p:pic>
      <p:sp>
        <p:nvSpPr>
          <p:cNvPr id="69" name="Text Box 4">
            <a:extLst>
              <a:ext uri="{FF2B5EF4-FFF2-40B4-BE49-F238E27FC236}">
                <a16:creationId xmlns:a16="http://schemas.microsoft.com/office/drawing/2014/main" id="{16A10016-F6A4-3B49-7D13-0F79320454A8}"/>
              </a:ext>
            </a:extLst>
          </p:cNvPr>
          <p:cNvSpPr txBox="1">
            <a:spLocks noChangeArrowheads="1"/>
          </p:cNvSpPr>
          <p:nvPr/>
        </p:nvSpPr>
        <p:spPr bwMode="auto">
          <a:xfrm>
            <a:off x="6199492" y="4801526"/>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VR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0" name="Text Box 9">
            <a:extLst>
              <a:ext uri="{FF2B5EF4-FFF2-40B4-BE49-F238E27FC236}">
                <a16:creationId xmlns:a16="http://schemas.microsoft.com/office/drawing/2014/main" id="{DF0B8914-D7D4-5FDD-263C-20DE22954EC2}"/>
              </a:ext>
            </a:extLst>
          </p:cNvPr>
          <p:cNvSpPr txBox="1">
            <a:spLocks noChangeArrowheads="1"/>
          </p:cNvSpPr>
          <p:nvPr/>
        </p:nvSpPr>
        <p:spPr bwMode="auto">
          <a:xfrm>
            <a:off x="8839200" y="476141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pic>
        <p:nvPicPr>
          <p:cNvPr id="71" name="Picture 70">
            <a:extLst>
              <a:ext uri="{FF2B5EF4-FFF2-40B4-BE49-F238E27FC236}">
                <a16:creationId xmlns:a16="http://schemas.microsoft.com/office/drawing/2014/main" id="{F507E1EF-A76D-8C64-2F89-9B55668571FB}"/>
              </a:ext>
            </a:extLst>
          </p:cNvPr>
          <p:cNvPicPr>
            <a:picLocks noChangeAspect="1"/>
          </p:cNvPicPr>
          <p:nvPr/>
        </p:nvPicPr>
        <p:blipFill>
          <a:blip r:embed="rId12"/>
          <a:srcRect/>
          <a:stretch/>
        </p:blipFill>
        <p:spPr>
          <a:xfrm>
            <a:off x="7723507" y="5119813"/>
            <a:ext cx="4114800" cy="582283"/>
          </a:xfrm>
          <a:prstGeom prst="rect">
            <a:avLst/>
          </a:prstGeom>
        </p:spPr>
      </p:pic>
      <p:sp>
        <p:nvSpPr>
          <p:cNvPr id="72" name="Text Box 4">
            <a:extLst>
              <a:ext uri="{FF2B5EF4-FFF2-40B4-BE49-F238E27FC236}">
                <a16:creationId xmlns:a16="http://schemas.microsoft.com/office/drawing/2014/main" id="{8A772420-C16E-9837-9743-840BC60EF280}"/>
              </a:ext>
            </a:extLst>
          </p:cNvPr>
          <p:cNvSpPr txBox="1">
            <a:spLocks noChangeArrowheads="1"/>
          </p:cNvSpPr>
          <p:nvPr/>
        </p:nvSpPr>
        <p:spPr bwMode="auto">
          <a:xfrm>
            <a:off x="6199492" y="5119813"/>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VR or KR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3" name="Text Box 9">
            <a:extLst>
              <a:ext uri="{FF2B5EF4-FFF2-40B4-BE49-F238E27FC236}">
                <a16:creationId xmlns:a16="http://schemas.microsoft.com/office/drawing/2014/main" id="{EB7D5FEE-7F81-CE06-7F07-63E0D728D51D}"/>
              </a:ext>
            </a:extLst>
          </p:cNvPr>
          <p:cNvSpPr txBox="1">
            <a:spLocks noChangeArrowheads="1"/>
          </p:cNvSpPr>
          <p:nvPr/>
        </p:nvSpPr>
        <p:spPr bwMode="auto">
          <a:xfrm>
            <a:off x="8035229" y="510201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74" name="Picture 73">
            <a:extLst>
              <a:ext uri="{FF2B5EF4-FFF2-40B4-BE49-F238E27FC236}">
                <a16:creationId xmlns:a16="http://schemas.microsoft.com/office/drawing/2014/main" id="{CCAE71AC-7458-514E-E5DF-F4A2436502F9}"/>
              </a:ext>
            </a:extLst>
          </p:cNvPr>
          <p:cNvPicPr>
            <a:picLocks noChangeAspect="1"/>
          </p:cNvPicPr>
          <p:nvPr/>
        </p:nvPicPr>
        <p:blipFill>
          <a:blip r:embed="rId13"/>
          <a:srcRect/>
          <a:stretch/>
        </p:blipFill>
        <p:spPr>
          <a:xfrm>
            <a:off x="7723507" y="5715963"/>
            <a:ext cx="4114800" cy="582283"/>
          </a:xfrm>
          <a:prstGeom prst="rect">
            <a:avLst/>
          </a:prstGeom>
        </p:spPr>
      </p:pic>
      <p:sp>
        <p:nvSpPr>
          <p:cNvPr id="75" name="Text Box 4">
            <a:extLst>
              <a:ext uri="{FF2B5EF4-FFF2-40B4-BE49-F238E27FC236}">
                <a16:creationId xmlns:a16="http://schemas.microsoft.com/office/drawing/2014/main" id="{FCFD5515-1311-4A58-4B1D-43704781D148}"/>
              </a:ext>
            </a:extLst>
          </p:cNvPr>
          <p:cNvSpPr txBox="1">
            <a:spLocks noChangeArrowheads="1"/>
          </p:cNvSpPr>
          <p:nvPr/>
        </p:nvSpPr>
        <p:spPr bwMode="auto">
          <a:xfrm>
            <a:off x="6199492" y="5664005"/>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KR then R alone</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6" name="Text Box 9">
            <a:extLst>
              <a:ext uri="{FF2B5EF4-FFF2-40B4-BE49-F238E27FC236}">
                <a16:creationId xmlns:a16="http://schemas.microsoft.com/office/drawing/2014/main" id="{0E5FBCE4-E45A-A487-4E82-9F2D11D05165}"/>
              </a:ext>
            </a:extLst>
          </p:cNvPr>
          <p:cNvSpPr txBox="1">
            <a:spLocks noChangeArrowheads="1"/>
          </p:cNvSpPr>
          <p:nvPr/>
        </p:nvSpPr>
        <p:spPr bwMode="auto">
          <a:xfrm>
            <a:off x="8035229" y="569816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77" name="Picture 76">
            <a:extLst>
              <a:ext uri="{FF2B5EF4-FFF2-40B4-BE49-F238E27FC236}">
                <a16:creationId xmlns:a16="http://schemas.microsoft.com/office/drawing/2014/main" id="{1943369E-DC20-F3D9-6E25-08D1AAB8A655}"/>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0"/>
                    </a14:imgEffect>
                  </a14:imgLayer>
                </a14:imgProps>
              </a:ext>
            </a:extLst>
          </a:blip>
          <a:srcRect/>
          <a:stretch/>
        </p:blipFill>
        <p:spPr>
          <a:xfrm>
            <a:off x="7723507" y="6047578"/>
            <a:ext cx="4114800" cy="582283"/>
          </a:xfrm>
          <a:prstGeom prst="rect">
            <a:avLst/>
          </a:prstGeom>
        </p:spPr>
      </p:pic>
      <p:sp>
        <p:nvSpPr>
          <p:cNvPr id="78" name="Text Box 4">
            <a:extLst>
              <a:ext uri="{FF2B5EF4-FFF2-40B4-BE49-F238E27FC236}">
                <a16:creationId xmlns:a16="http://schemas.microsoft.com/office/drawing/2014/main" id="{9E7EE2D6-A861-AD11-192B-55698F233136}"/>
              </a:ext>
            </a:extLst>
          </p:cNvPr>
          <p:cNvSpPr txBox="1">
            <a:spLocks noChangeArrowheads="1"/>
          </p:cNvSpPr>
          <p:nvPr/>
        </p:nvSpPr>
        <p:spPr bwMode="auto">
          <a:xfrm>
            <a:off x="5883874" y="6036632"/>
            <a:ext cx="1776702"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BCMA-targeted bispecific antibody</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9" name="Text Box 9">
            <a:extLst>
              <a:ext uri="{FF2B5EF4-FFF2-40B4-BE49-F238E27FC236}">
                <a16:creationId xmlns:a16="http://schemas.microsoft.com/office/drawing/2014/main" id="{EF6C36E0-96F4-DB41-82CF-BDD899E6FD41}"/>
              </a:ext>
            </a:extLst>
          </p:cNvPr>
          <p:cNvSpPr txBox="1">
            <a:spLocks noChangeArrowheads="1"/>
          </p:cNvSpPr>
          <p:nvPr/>
        </p:nvSpPr>
        <p:spPr bwMode="auto">
          <a:xfrm>
            <a:off x="8035229" y="602977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2B50"/>
                </a:solidFill>
                <a:effectLst/>
                <a:uLnTx/>
                <a:uFillTx/>
                <a:latin typeface="Arial" charset="0"/>
                <a:ea typeface="ＭＳ Ｐゴシック" pitchFamily="34" charset="-128"/>
                <a:cs typeface="ＭＳ Ｐゴシック"/>
              </a:rPr>
              <a:t>1</a:t>
            </a:r>
            <a:endPar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endParaRPr>
          </a:p>
        </p:txBody>
      </p:sp>
      <p:pic>
        <p:nvPicPr>
          <p:cNvPr id="80" name="Picture 79">
            <a:extLst>
              <a:ext uri="{FF2B5EF4-FFF2-40B4-BE49-F238E27FC236}">
                <a16:creationId xmlns:a16="http://schemas.microsoft.com/office/drawing/2014/main" id="{69BA74FA-2E90-990A-E3ED-74423036DC23}"/>
              </a:ext>
            </a:extLst>
          </p:cNvPr>
          <p:cNvPicPr>
            <a:picLocks noChangeAspect="1"/>
          </p:cNvPicPr>
          <p:nvPr/>
        </p:nvPicPr>
        <p:blipFill>
          <a:blip r:embed="rId17">
            <a:extLst>
              <a:ext uri="{BEBA8EAE-BF5A-486C-A8C5-ECC9F3942E4B}">
                <a14:imgProps xmlns:a14="http://schemas.microsoft.com/office/drawing/2010/main">
                  <a14:imgLayer r:embed="rId18">
                    <a14:imgEffect>
                      <a14:colorTemperature colorTemp="1500"/>
                    </a14:imgEffect>
                    <a14:imgEffect>
                      <a14:saturation sat="400000"/>
                    </a14:imgEffect>
                  </a14:imgLayer>
                </a14:imgProps>
              </a:ext>
            </a:extLst>
          </a:blip>
          <a:srcRect/>
          <a:stretch/>
        </p:blipFill>
        <p:spPr>
          <a:xfrm>
            <a:off x="7723507" y="4394017"/>
            <a:ext cx="4114800" cy="582283"/>
          </a:xfrm>
          <a:prstGeom prst="rect">
            <a:avLst/>
          </a:prstGeom>
        </p:spPr>
      </p:pic>
      <p:sp>
        <p:nvSpPr>
          <p:cNvPr id="28" name="Text Box 4">
            <a:extLst>
              <a:ext uri="{FF2B5EF4-FFF2-40B4-BE49-F238E27FC236}">
                <a16:creationId xmlns:a16="http://schemas.microsoft.com/office/drawing/2014/main" id="{F45592C2-7B83-F6BB-6587-5A67237A6472}"/>
              </a:ext>
            </a:extLst>
          </p:cNvPr>
          <p:cNvSpPr txBox="1">
            <a:spLocks noChangeArrowheads="1"/>
          </p:cNvSpPr>
          <p:nvPr/>
        </p:nvSpPr>
        <p:spPr bwMode="auto">
          <a:xfrm>
            <a:off x="1" y="1303682"/>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Dara/Isa-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KRd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50" name="Picture 49">
            <a:extLst>
              <a:ext uri="{FF2B5EF4-FFF2-40B4-BE49-F238E27FC236}">
                <a16:creationId xmlns:a16="http://schemas.microsoft.com/office/drawing/2014/main" id="{8FB11132-2DC3-E940-0341-8E6595731CCA}"/>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27000"/>
                    </a14:imgEffect>
                  </a14:imgLayer>
                </a14:imgProps>
              </a:ext>
            </a:extLst>
          </a:blip>
          <a:srcRect/>
          <a:stretch/>
        </p:blipFill>
        <p:spPr>
          <a:xfrm>
            <a:off x="4806141" y="1338290"/>
            <a:ext cx="4114800" cy="582282"/>
          </a:xfrm>
          <a:prstGeom prst="rect">
            <a:avLst/>
          </a:prstGeom>
        </p:spPr>
      </p:pic>
      <p:sp>
        <p:nvSpPr>
          <p:cNvPr id="53" name="Text Box 9">
            <a:extLst>
              <a:ext uri="{FF2B5EF4-FFF2-40B4-BE49-F238E27FC236}">
                <a16:creationId xmlns:a16="http://schemas.microsoft.com/office/drawing/2014/main" id="{375F07A1-D5EF-5DF3-9E47-4073B34FAE26}"/>
              </a:ext>
            </a:extLst>
          </p:cNvPr>
          <p:cNvSpPr txBox="1">
            <a:spLocks noChangeArrowheads="1"/>
          </p:cNvSpPr>
          <p:nvPr/>
        </p:nvSpPr>
        <p:spPr bwMode="auto">
          <a:xfrm>
            <a:off x="5100917" y="132470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81" name="Text Box 4">
            <a:extLst>
              <a:ext uri="{FF2B5EF4-FFF2-40B4-BE49-F238E27FC236}">
                <a16:creationId xmlns:a16="http://schemas.microsoft.com/office/drawing/2014/main" id="{A50FD3DD-3C7D-A843-12B6-063FBD0C7FA2}"/>
              </a:ext>
            </a:extLst>
          </p:cNvPr>
          <p:cNvSpPr txBox="1">
            <a:spLocks noChangeArrowheads="1"/>
          </p:cNvSpPr>
          <p:nvPr/>
        </p:nvSpPr>
        <p:spPr bwMode="auto">
          <a:xfrm>
            <a:off x="255892" y="3016624"/>
            <a:ext cx="146108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Dara/Isa-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KRd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charset="0"/>
            </a:endParaRPr>
          </a:p>
        </p:txBody>
      </p:sp>
      <p:pic>
        <p:nvPicPr>
          <p:cNvPr id="82" name="Picture 81">
            <a:extLst>
              <a:ext uri="{FF2B5EF4-FFF2-40B4-BE49-F238E27FC236}">
                <a16:creationId xmlns:a16="http://schemas.microsoft.com/office/drawing/2014/main" id="{E18F53AC-8311-5424-99F4-7B9A3230AF7E}"/>
              </a:ext>
            </a:extLst>
          </p:cNvPr>
          <p:cNvPicPr>
            <a:picLocks noChangeAspect="1"/>
          </p:cNvPicPr>
          <p:nvPr/>
        </p:nvPicPr>
        <p:blipFill>
          <a:blip r:embed="rId19">
            <a:extLst>
              <a:ext uri="{BEBA8EAE-BF5A-486C-A8C5-ECC9F3942E4B}">
                <a14:imgProps xmlns:a14="http://schemas.microsoft.com/office/drawing/2010/main">
                  <a14:imgLayer r:embed="rId21">
                    <a14:imgEffect>
                      <a14:brightnessContrast bright="-27000"/>
                    </a14:imgEffect>
                  </a14:imgLayer>
                </a14:imgProps>
              </a:ext>
            </a:extLst>
          </a:blip>
          <a:srcRect/>
          <a:stretch/>
        </p:blipFill>
        <p:spPr>
          <a:xfrm>
            <a:off x="1779914" y="3030968"/>
            <a:ext cx="4114800" cy="582282"/>
          </a:xfrm>
          <a:prstGeom prst="rect">
            <a:avLst/>
          </a:prstGeom>
        </p:spPr>
      </p:pic>
      <p:sp>
        <p:nvSpPr>
          <p:cNvPr id="83" name="Text Box 9">
            <a:extLst>
              <a:ext uri="{FF2B5EF4-FFF2-40B4-BE49-F238E27FC236}">
                <a16:creationId xmlns:a16="http://schemas.microsoft.com/office/drawing/2014/main" id="{B1E0359B-BCB0-FA14-AB6D-766D1A954055}"/>
              </a:ext>
            </a:extLst>
          </p:cNvPr>
          <p:cNvSpPr txBox="1">
            <a:spLocks noChangeArrowheads="1"/>
          </p:cNvSpPr>
          <p:nvPr/>
        </p:nvSpPr>
        <p:spPr bwMode="auto">
          <a:xfrm>
            <a:off x="2074690" y="300809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87" name="Picture 86">
            <a:extLst>
              <a:ext uri="{FF2B5EF4-FFF2-40B4-BE49-F238E27FC236}">
                <a16:creationId xmlns:a16="http://schemas.microsoft.com/office/drawing/2014/main" id="{CCC9104F-0976-1319-73C3-9DFA2217F232}"/>
              </a:ext>
            </a:extLst>
          </p:cNvPr>
          <p:cNvPicPr>
            <a:picLocks noChangeAspect="1"/>
          </p:cNvPicPr>
          <p:nvPr/>
        </p:nvPicPr>
        <p:blipFill>
          <a:blip r:embed="rId22">
            <a:extLst>
              <a:ext uri="{BEBA8EAE-BF5A-486C-A8C5-ECC9F3942E4B}">
                <a14:imgProps xmlns:a14="http://schemas.microsoft.com/office/drawing/2010/main">
                  <a14:imgLayer r:embed="rId23">
                    <a14:imgEffect>
                      <a14:colorTemperature colorTemp="9056"/>
                    </a14:imgEffect>
                    <a14:imgEffect>
                      <a14:saturation sat="79000"/>
                    </a14:imgEffect>
                    <a14:imgEffect>
                      <a14:brightnessContrast bright="45000"/>
                    </a14:imgEffect>
                  </a14:imgLayer>
                </a14:imgProps>
              </a:ext>
            </a:extLst>
          </a:blip>
          <a:srcRect/>
          <a:stretch/>
        </p:blipFill>
        <p:spPr>
          <a:xfrm>
            <a:off x="7723507" y="5424552"/>
            <a:ext cx="4114800" cy="582283"/>
          </a:xfrm>
          <a:prstGeom prst="rect">
            <a:avLst/>
          </a:prstGeom>
        </p:spPr>
      </p:pic>
      <p:sp>
        <p:nvSpPr>
          <p:cNvPr id="88" name="Text Box 4">
            <a:extLst>
              <a:ext uri="{FF2B5EF4-FFF2-40B4-BE49-F238E27FC236}">
                <a16:creationId xmlns:a16="http://schemas.microsoft.com/office/drawing/2014/main" id="{9A63BE8E-3799-9C26-5DE0-1D6F48ECE52A}"/>
              </a:ext>
            </a:extLst>
          </p:cNvPr>
          <p:cNvSpPr txBox="1">
            <a:spLocks noChangeArrowheads="1"/>
          </p:cNvSpPr>
          <p:nvPr/>
        </p:nvSpPr>
        <p:spPr bwMode="auto">
          <a:xfrm>
            <a:off x="6199492" y="5424552"/>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KR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89" name="Text Box 9">
            <a:extLst>
              <a:ext uri="{FF2B5EF4-FFF2-40B4-BE49-F238E27FC236}">
                <a16:creationId xmlns:a16="http://schemas.microsoft.com/office/drawing/2014/main" id="{848682A6-CF8F-7DA8-680C-2C9CBA4BB435}"/>
              </a:ext>
            </a:extLst>
          </p:cNvPr>
          <p:cNvSpPr txBox="1">
            <a:spLocks noChangeArrowheads="1"/>
          </p:cNvSpPr>
          <p:nvPr/>
        </p:nvSpPr>
        <p:spPr bwMode="auto">
          <a:xfrm>
            <a:off x="8035229" y="538318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1" name="Text Box 4">
            <a:extLst>
              <a:ext uri="{FF2B5EF4-FFF2-40B4-BE49-F238E27FC236}">
                <a16:creationId xmlns:a16="http://schemas.microsoft.com/office/drawing/2014/main" id="{43FB6ABA-267C-74E2-9325-DF84961B6E7F}"/>
              </a:ext>
            </a:extLst>
          </p:cNvPr>
          <p:cNvSpPr txBox="1">
            <a:spLocks noChangeArrowheads="1"/>
          </p:cNvSpPr>
          <p:nvPr/>
        </p:nvSpPr>
        <p:spPr bwMode="auto">
          <a:xfrm>
            <a:off x="6199492" y="3024802"/>
            <a:ext cx="1461083"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Dara/Isa-</a:t>
            </a:r>
            <a:r>
              <a:rPr kumimoji="0" lang="en-US" sz="1400" b="1" i="0" u="none" strike="noStrike" kern="1200" cap="none" spc="0" normalizeH="0" baseline="0" noProof="0" dirty="0" err="1">
                <a:ln>
                  <a:noFill/>
                </a:ln>
                <a:solidFill>
                  <a:srgbClr val="002060"/>
                </a:solidFill>
                <a:effectLst/>
                <a:uLnTx/>
                <a:uFillTx/>
                <a:latin typeface="Arial" charset="0"/>
                <a:ea typeface="ＭＳ Ｐゴシック" charset="0"/>
              </a:rPr>
              <a:t>KRd</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93" name="Text Box 9">
            <a:extLst>
              <a:ext uri="{FF2B5EF4-FFF2-40B4-BE49-F238E27FC236}">
                <a16:creationId xmlns:a16="http://schemas.microsoft.com/office/drawing/2014/main" id="{F3730491-BD95-AA86-F4BD-B2D7BAB35884}"/>
              </a:ext>
            </a:extLst>
          </p:cNvPr>
          <p:cNvSpPr txBox="1">
            <a:spLocks noChangeArrowheads="1"/>
          </p:cNvSpPr>
          <p:nvPr/>
        </p:nvSpPr>
        <p:spPr bwMode="auto">
          <a:xfrm>
            <a:off x="7732762" y="301676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0</a:t>
            </a:r>
          </a:p>
        </p:txBody>
      </p:sp>
      <p:sp>
        <p:nvSpPr>
          <p:cNvPr id="67" name="Text Box 9">
            <a:extLst>
              <a:ext uri="{FF2B5EF4-FFF2-40B4-BE49-F238E27FC236}">
                <a16:creationId xmlns:a16="http://schemas.microsoft.com/office/drawing/2014/main" id="{B62A1EF8-048D-357F-E184-CAD62AB39845}"/>
              </a:ext>
            </a:extLst>
          </p:cNvPr>
          <p:cNvSpPr txBox="1">
            <a:spLocks noChangeArrowheads="1"/>
          </p:cNvSpPr>
          <p:nvPr/>
        </p:nvSpPr>
        <p:spPr bwMode="auto">
          <a:xfrm>
            <a:off x="8035229" y="433112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85" name="Text Box 4">
            <a:extLst>
              <a:ext uri="{FF2B5EF4-FFF2-40B4-BE49-F238E27FC236}">
                <a16:creationId xmlns:a16="http://schemas.microsoft.com/office/drawing/2014/main" id="{0A8F8930-D8F3-7B98-1282-CAA95DD9AE9B}"/>
              </a:ext>
            </a:extLst>
          </p:cNvPr>
          <p:cNvSpPr txBox="1">
            <a:spLocks noChangeArrowheads="1"/>
          </p:cNvSpPr>
          <p:nvPr/>
        </p:nvSpPr>
        <p:spPr bwMode="auto">
          <a:xfrm>
            <a:off x="255892" y="5424552"/>
            <a:ext cx="1461083" cy="3396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charset="0"/>
                <a:ea typeface="ＭＳ Ｐゴシック" charset="0"/>
              </a:rPr>
              <a:t>KR</a:t>
            </a:r>
            <a:endParaRPr kumimoji="0" lang="en-US" sz="14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86" name="Text Box 9">
            <a:extLst>
              <a:ext uri="{FF2B5EF4-FFF2-40B4-BE49-F238E27FC236}">
                <a16:creationId xmlns:a16="http://schemas.microsoft.com/office/drawing/2014/main" id="{8E62234A-6095-6F91-FFF5-677BC5D82C9D}"/>
              </a:ext>
            </a:extLst>
          </p:cNvPr>
          <p:cNvSpPr txBox="1">
            <a:spLocks noChangeArrowheads="1"/>
          </p:cNvSpPr>
          <p:nvPr/>
        </p:nvSpPr>
        <p:spPr bwMode="auto">
          <a:xfrm>
            <a:off x="1768187" y="538380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0</a:t>
            </a:r>
          </a:p>
        </p:txBody>
      </p:sp>
    </p:spTree>
    <p:extLst>
      <p:ext uri="{BB962C8B-B14F-4D97-AF65-F5344CB8AC3E}">
        <p14:creationId xmlns:p14="http://schemas.microsoft.com/office/powerpoint/2010/main" val="3839431955"/>
      </p:ext>
    </p:extLst>
  </p:cSld>
  <p:clrMapOvr>
    <a:masterClrMapping/>
  </p:clrMapOvr>
  <p:transition spd="slow"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D5213-01F1-BAAE-DF8A-B80FD225A7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A9F6D-1A98-F909-820B-83E8CAE8B8CB}"/>
              </a:ext>
            </a:extLst>
          </p:cNvPr>
          <p:cNvSpPr>
            <a:spLocks noGrp="1"/>
          </p:cNvSpPr>
          <p:nvPr>
            <p:ph type="title"/>
          </p:nvPr>
        </p:nvSpPr>
        <p:spPr/>
        <p:txBody>
          <a:bodyPr/>
          <a:lstStyle/>
          <a:p>
            <a:r>
              <a:rPr lang="en-US" dirty="0"/>
              <a:t>How long would you continue maintenance therapy for a </a:t>
            </a:r>
            <a:r>
              <a:rPr lang="en-US" u="sng" dirty="0"/>
              <a:t>65-year-old</a:t>
            </a:r>
            <a:r>
              <a:rPr lang="en-US" dirty="0"/>
              <a:t> </a:t>
            </a:r>
            <a:r>
              <a:rPr lang="en-US" u="sng" dirty="0"/>
              <a:t>transplant-eligible</a:t>
            </a:r>
            <a:r>
              <a:rPr lang="en-US" dirty="0"/>
              <a:t> patient with </a:t>
            </a:r>
            <a:r>
              <a:rPr lang="en-US" u="sng" dirty="0"/>
              <a:t>high-risk (</a:t>
            </a:r>
            <a:r>
              <a:rPr lang="en-US" u="sng" dirty="0" err="1"/>
              <a:t>eg</a:t>
            </a:r>
            <a:r>
              <a:rPr lang="en-US" u="sng" dirty="0"/>
              <a:t>, del[17p]) MM</a:t>
            </a:r>
            <a:r>
              <a:rPr lang="en-US" dirty="0"/>
              <a:t>?</a:t>
            </a:r>
          </a:p>
        </p:txBody>
      </p:sp>
      <p:sp>
        <p:nvSpPr>
          <p:cNvPr id="3" name="Text Box 4">
            <a:extLst>
              <a:ext uri="{FF2B5EF4-FFF2-40B4-BE49-F238E27FC236}">
                <a16:creationId xmlns:a16="http://schemas.microsoft.com/office/drawing/2014/main" id="{0BDC96C5-4006-2242-3A2D-6BD0A5804091}"/>
              </a:ext>
            </a:extLst>
          </p:cNvPr>
          <p:cNvSpPr txBox="1">
            <a:spLocks noChangeArrowheads="1"/>
          </p:cNvSpPr>
          <p:nvPr/>
        </p:nvSpPr>
        <p:spPr bwMode="auto">
          <a:xfrm>
            <a:off x="1" y="21452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EE4524AB-467A-0806-34BE-D40C2E6B56DC}"/>
              </a:ext>
            </a:extLst>
          </p:cNvPr>
          <p:cNvPicPr>
            <a:picLocks noChangeAspect="1"/>
          </p:cNvPicPr>
          <p:nvPr/>
        </p:nvPicPr>
        <p:blipFill>
          <a:blip r:embed="rId2"/>
          <a:srcRect/>
          <a:stretch/>
        </p:blipFill>
        <p:spPr>
          <a:xfrm>
            <a:off x="4753331" y="2057400"/>
            <a:ext cx="6731000" cy="952500"/>
          </a:xfrm>
          <a:prstGeom prst="rect">
            <a:avLst/>
          </a:prstGeom>
        </p:spPr>
      </p:pic>
      <p:sp>
        <p:nvSpPr>
          <p:cNvPr id="5" name="Text Box 4">
            <a:extLst>
              <a:ext uri="{FF2B5EF4-FFF2-40B4-BE49-F238E27FC236}">
                <a16:creationId xmlns:a16="http://schemas.microsoft.com/office/drawing/2014/main" id="{73C345AB-D107-EE8B-ABB5-85C6E5201C52}"/>
              </a:ext>
            </a:extLst>
          </p:cNvPr>
          <p:cNvSpPr txBox="1">
            <a:spLocks noChangeArrowheads="1"/>
          </p:cNvSpPr>
          <p:nvPr/>
        </p:nvSpPr>
        <p:spPr bwMode="auto">
          <a:xfrm>
            <a:off x="0" y="31322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A5A0AC2B-4B8C-AE7F-69AF-60D5B1566334}"/>
              </a:ext>
            </a:extLst>
          </p:cNvPr>
          <p:cNvPicPr>
            <a:picLocks noChangeAspect="1"/>
          </p:cNvPicPr>
          <p:nvPr/>
        </p:nvPicPr>
        <p:blipFill>
          <a:blip r:embed="rId3"/>
          <a:srcRect/>
          <a:stretch/>
        </p:blipFill>
        <p:spPr>
          <a:xfrm>
            <a:off x="4753331" y="3060700"/>
            <a:ext cx="6731000" cy="952500"/>
          </a:xfrm>
          <a:prstGeom prst="rect">
            <a:avLst/>
          </a:prstGeom>
        </p:spPr>
      </p:pic>
      <p:sp>
        <p:nvSpPr>
          <p:cNvPr id="7" name="Text Box 4">
            <a:extLst>
              <a:ext uri="{FF2B5EF4-FFF2-40B4-BE49-F238E27FC236}">
                <a16:creationId xmlns:a16="http://schemas.microsoft.com/office/drawing/2014/main" id="{69CFD67B-EAE8-7A34-8EC0-CCA8C70E2E23}"/>
              </a:ext>
            </a:extLst>
          </p:cNvPr>
          <p:cNvSpPr txBox="1">
            <a:spLocks noChangeArrowheads="1"/>
          </p:cNvSpPr>
          <p:nvPr/>
        </p:nvSpPr>
        <p:spPr bwMode="auto">
          <a:xfrm>
            <a:off x="0" y="41355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444D0330-9680-6894-85FE-C4D80F73D3A0}"/>
              </a:ext>
            </a:extLst>
          </p:cNvPr>
          <p:cNvPicPr>
            <a:picLocks noChangeAspect="1"/>
          </p:cNvPicPr>
          <p:nvPr/>
        </p:nvPicPr>
        <p:blipFill>
          <a:blip r:embed="rId4"/>
          <a:srcRect/>
          <a:stretch/>
        </p:blipFill>
        <p:spPr>
          <a:xfrm>
            <a:off x="4753331" y="4064000"/>
            <a:ext cx="6731000" cy="952500"/>
          </a:xfrm>
          <a:prstGeom prst="rect">
            <a:avLst/>
          </a:prstGeom>
        </p:spPr>
      </p:pic>
      <p:sp>
        <p:nvSpPr>
          <p:cNvPr id="9" name="Text Box 4">
            <a:extLst>
              <a:ext uri="{FF2B5EF4-FFF2-40B4-BE49-F238E27FC236}">
                <a16:creationId xmlns:a16="http://schemas.microsoft.com/office/drawing/2014/main" id="{BC4B2465-0902-C632-E16A-184F55888943}"/>
              </a:ext>
            </a:extLst>
          </p:cNvPr>
          <p:cNvSpPr txBox="1">
            <a:spLocks noChangeArrowheads="1"/>
          </p:cNvSpPr>
          <p:nvPr/>
        </p:nvSpPr>
        <p:spPr bwMode="auto">
          <a:xfrm>
            <a:off x="0" y="51388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Depends on MRD status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 name="Picture 9">
            <a:extLst>
              <a:ext uri="{FF2B5EF4-FFF2-40B4-BE49-F238E27FC236}">
                <a16:creationId xmlns:a16="http://schemas.microsoft.com/office/drawing/2014/main" id="{E18A1D2B-AF02-21E8-6914-9335C568BAEE}"/>
              </a:ext>
            </a:extLst>
          </p:cNvPr>
          <p:cNvPicPr>
            <a:picLocks noChangeAspect="1"/>
          </p:cNvPicPr>
          <p:nvPr/>
        </p:nvPicPr>
        <p:blipFill>
          <a:blip r:embed="rId5"/>
          <a:srcRect/>
          <a:stretch/>
        </p:blipFill>
        <p:spPr>
          <a:xfrm>
            <a:off x="4753331" y="5067300"/>
            <a:ext cx="6731000" cy="952500"/>
          </a:xfrm>
          <a:prstGeom prst="rect">
            <a:avLst/>
          </a:prstGeom>
        </p:spPr>
      </p:pic>
      <p:sp>
        <p:nvSpPr>
          <p:cNvPr id="11" name="Text Box 9">
            <a:extLst>
              <a:ext uri="{FF2B5EF4-FFF2-40B4-BE49-F238E27FC236}">
                <a16:creationId xmlns:a16="http://schemas.microsoft.com/office/drawing/2014/main" id="{04CDE960-590E-AF20-2B6A-37EA6693BAEA}"/>
              </a:ext>
            </a:extLst>
          </p:cNvPr>
          <p:cNvSpPr txBox="1">
            <a:spLocks noChangeArrowheads="1"/>
          </p:cNvSpPr>
          <p:nvPr/>
        </p:nvSpPr>
        <p:spPr bwMode="auto">
          <a:xfrm>
            <a:off x="5206623" y="21330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2" name="Text Box 9">
            <a:extLst>
              <a:ext uri="{FF2B5EF4-FFF2-40B4-BE49-F238E27FC236}">
                <a16:creationId xmlns:a16="http://schemas.microsoft.com/office/drawing/2014/main" id="{45AC00B5-675B-BCA2-317B-7BC573D1D47A}"/>
              </a:ext>
            </a:extLst>
          </p:cNvPr>
          <p:cNvSpPr txBox="1">
            <a:spLocks noChangeArrowheads="1"/>
          </p:cNvSpPr>
          <p:nvPr/>
        </p:nvSpPr>
        <p:spPr bwMode="auto">
          <a:xfrm>
            <a:off x="5715000" y="31382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13" name="Text Box 9">
            <a:extLst>
              <a:ext uri="{FF2B5EF4-FFF2-40B4-BE49-F238E27FC236}">
                <a16:creationId xmlns:a16="http://schemas.microsoft.com/office/drawing/2014/main" id="{33AF0D36-9AD9-CF57-C389-07D18C289B41}"/>
              </a:ext>
            </a:extLst>
          </p:cNvPr>
          <p:cNvSpPr txBox="1">
            <a:spLocks noChangeArrowheads="1"/>
          </p:cNvSpPr>
          <p:nvPr/>
        </p:nvSpPr>
        <p:spPr bwMode="auto">
          <a:xfrm>
            <a:off x="11435324" y="41434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15</a:t>
            </a:r>
          </a:p>
        </p:txBody>
      </p:sp>
      <p:sp>
        <p:nvSpPr>
          <p:cNvPr id="14" name="Text Box 9">
            <a:extLst>
              <a:ext uri="{FF2B5EF4-FFF2-40B4-BE49-F238E27FC236}">
                <a16:creationId xmlns:a16="http://schemas.microsoft.com/office/drawing/2014/main" id="{322C37F2-D7CA-4799-B9D4-45A37F7983C2}"/>
              </a:ext>
            </a:extLst>
          </p:cNvPr>
          <p:cNvSpPr txBox="1">
            <a:spLocks noChangeArrowheads="1"/>
          </p:cNvSpPr>
          <p:nvPr/>
        </p:nvSpPr>
        <p:spPr bwMode="auto">
          <a:xfrm>
            <a:off x="5715000" y="514856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Tree>
    <p:extLst>
      <p:ext uri="{BB962C8B-B14F-4D97-AF65-F5344CB8AC3E}">
        <p14:creationId xmlns:p14="http://schemas.microsoft.com/office/powerpoint/2010/main" val="2012761963"/>
      </p:ext>
    </p:extLst>
  </p:cSld>
  <p:clrMapOvr>
    <a:masterClrMapping/>
  </p:clrMapOvr>
  <p:transition spd="slow"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D5213-01F1-BAAE-DF8A-B80FD225A7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A9F6D-1A98-F909-820B-83E8CAE8B8CB}"/>
              </a:ext>
            </a:extLst>
          </p:cNvPr>
          <p:cNvSpPr>
            <a:spLocks noGrp="1"/>
          </p:cNvSpPr>
          <p:nvPr>
            <p:ph type="title"/>
          </p:nvPr>
        </p:nvSpPr>
        <p:spPr/>
        <p:txBody>
          <a:bodyPr/>
          <a:lstStyle/>
          <a:p>
            <a:r>
              <a:rPr lang="en-US" dirty="0"/>
              <a:t>In general, what is your approach to ASCT for patients with </a:t>
            </a:r>
            <a:r>
              <a:rPr lang="en-US" u="sng" dirty="0"/>
              <a:t>high-risk (</a:t>
            </a:r>
            <a:r>
              <a:rPr lang="en-US" u="sng" dirty="0" err="1"/>
              <a:t>eg</a:t>
            </a:r>
            <a:r>
              <a:rPr lang="en-US" u="sng" dirty="0"/>
              <a:t>, del[17p]) MM</a:t>
            </a:r>
            <a:r>
              <a:rPr lang="en-US" dirty="0"/>
              <a:t>?</a:t>
            </a:r>
          </a:p>
        </p:txBody>
      </p:sp>
      <p:sp>
        <p:nvSpPr>
          <p:cNvPr id="3" name="Text Box 4">
            <a:extLst>
              <a:ext uri="{FF2B5EF4-FFF2-40B4-BE49-F238E27FC236}">
                <a16:creationId xmlns:a16="http://schemas.microsoft.com/office/drawing/2014/main" id="{0BDC96C5-4006-2242-3A2D-6BD0A5804091}"/>
              </a:ext>
            </a:extLst>
          </p:cNvPr>
          <p:cNvSpPr txBox="1">
            <a:spLocks noChangeArrowheads="1"/>
          </p:cNvSpPr>
          <p:nvPr/>
        </p:nvSpPr>
        <p:spPr bwMode="auto">
          <a:xfrm>
            <a:off x="1" y="21452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Early ASCT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EE4524AB-467A-0806-34BE-D40C2E6B56DC}"/>
              </a:ext>
            </a:extLst>
          </p:cNvPr>
          <p:cNvPicPr>
            <a:picLocks noChangeAspect="1"/>
          </p:cNvPicPr>
          <p:nvPr/>
        </p:nvPicPr>
        <p:blipFill>
          <a:blip r:embed="rId2"/>
          <a:srcRect/>
          <a:stretch/>
        </p:blipFill>
        <p:spPr>
          <a:xfrm>
            <a:off x="4753331" y="2057400"/>
            <a:ext cx="6731000" cy="952500"/>
          </a:xfrm>
          <a:prstGeom prst="rect">
            <a:avLst/>
          </a:prstGeom>
        </p:spPr>
      </p:pic>
      <p:sp>
        <p:nvSpPr>
          <p:cNvPr id="5" name="Text Box 4">
            <a:extLst>
              <a:ext uri="{FF2B5EF4-FFF2-40B4-BE49-F238E27FC236}">
                <a16:creationId xmlns:a16="http://schemas.microsoft.com/office/drawing/2014/main" id="{73C345AB-D107-EE8B-ABB5-85C6E5201C52}"/>
              </a:ext>
            </a:extLst>
          </p:cNvPr>
          <p:cNvSpPr txBox="1">
            <a:spLocks noChangeArrowheads="1"/>
          </p:cNvSpPr>
          <p:nvPr/>
        </p:nvSpPr>
        <p:spPr bwMode="auto">
          <a:xfrm>
            <a:off x="0" y="36529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Patient preference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for early vs delayed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A5A0AC2B-4B8C-AE7F-69AF-60D5B1566334}"/>
              </a:ext>
            </a:extLst>
          </p:cNvPr>
          <p:cNvPicPr>
            <a:picLocks noChangeAspect="1"/>
          </p:cNvPicPr>
          <p:nvPr/>
        </p:nvPicPr>
        <p:blipFill>
          <a:blip r:embed="rId3"/>
          <a:srcRect/>
          <a:stretch/>
        </p:blipFill>
        <p:spPr>
          <a:xfrm>
            <a:off x="4753331" y="3581400"/>
            <a:ext cx="6731000" cy="952500"/>
          </a:xfrm>
          <a:prstGeom prst="rect">
            <a:avLst/>
          </a:prstGeom>
        </p:spPr>
      </p:pic>
      <p:sp>
        <p:nvSpPr>
          <p:cNvPr id="11" name="Text Box 9">
            <a:extLst>
              <a:ext uri="{FF2B5EF4-FFF2-40B4-BE49-F238E27FC236}">
                <a16:creationId xmlns:a16="http://schemas.microsoft.com/office/drawing/2014/main" id="{04CDE960-590E-AF20-2B6A-37EA6693BAEA}"/>
              </a:ext>
            </a:extLst>
          </p:cNvPr>
          <p:cNvSpPr txBox="1">
            <a:spLocks noChangeArrowheads="1"/>
          </p:cNvSpPr>
          <p:nvPr/>
        </p:nvSpPr>
        <p:spPr bwMode="auto">
          <a:xfrm>
            <a:off x="11406016" y="21330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18</a:t>
            </a:r>
          </a:p>
        </p:txBody>
      </p:sp>
      <p:sp>
        <p:nvSpPr>
          <p:cNvPr id="12" name="Text Box 9">
            <a:extLst>
              <a:ext uri="{FF2B5EF4-FFF2-40B4-BE49-F238E27FC236}">
                <a16:creationId xmlns:a16="http://schemas.microsoft.com/office/drawing/2014/main" id="{45AC00B5-675B-BCA2-317B-7BC573D1D47A}"/>
              </a:ext>
            </a:extLst>
          </p:cNvPr>
          <p:cNvSpPr txBox="1">
            <a:spLocks noChangeArrowheads="1"/>
          </p:cNvSpPr>
          <p:nvPr/>
        </p:nvSpPr>
        <p:spPr bwMode="auto">
          <a:xfrm>
            <a:off x="5715000" y="36589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Tree>
    <p:extLst>
      <p:ext uri="{BB962C8B-B14F-4D97-AF65-F5344CB8AC3E}">
        <p14:creationId xmlns:p14="http://schemas.microsoft.com/office/powerpoint/2010/main" val="864533764"/>
      </p:ext>
    </p:extLst>
  </p:cSld>
  <p:clrMapOvr>
    <a:masterClrMapping/>
  </p:clrMapOvr>
  <p:transition spd="slow"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FF480-F03B-6868-B82C-DEBFFA15DD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456103-79DA-3E70-2745-FDAA14309428}"/>
              </a:ext>
            </a:extLst>
          </p:cNvPr>
          <p:cNvSpPr>
            <a:spLocks noGrp="1"/>
          </p:cNvSpPr>
          <p:nvPr>
            <p:ph type="title"/>
          </p:nvPr>
        </p:nvSpPr>
        <p:spPr/>
        <p:txBody>
          <a:bodyPr/>
          <a:lstStyle/>
          <a:p>
            <a:r>
              <a:rPr lang="en-US" dirty="0"/>
              <a:t>From your perspective, at this time should community-based general medical oncologists be assessing MRD to guide clinical decisions regarding induction and/or maintenance therapy?</a:t>
            </a:r>
          </a:p>
        </p:txBody>
      </p:sp>
      <p:sp>
        <p:nvSpPr>
          <p:cNvPr id="3" name="Text Box 4">
            <a:extLst>
              <a:ext uri="{FF2B5EF4-FFF2-40B4-BE49-F238E27FC236}">
                <a16:creationId xmlns:a16="http://schemas.microsoft.com/office/drawing/2014/main" id="{86AB3447-9DDE-85E0-029D-6D4327A173CA}"/>
              </a:ext>
            </a:extLst>
          </p:cNvPr>
          <p:cNvSpPr txBox="1">
            <a:spLocks noChangeArrowheads="1"/>
          </p:cNvSpPr>
          <p:nvPr/>
        </p:nvSpPr>
        <p:spPr bwMode="auto">
          <a:xfrm>
            <a:off x="1" y="21452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for maintenance treatment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C70C8356-5A64-8897-B11E-CFE02BB53AAB}"/>
              </a:ext>
            </a:extLst>
          </p:cNvPr>
          <p:cNvPicPr>
            <a:picLocks noChangeAspect="1"/>
          </p:cNvPicPr>
          <p:nvPr/>
        </p:nvPicPr>
        <p:blipFill>
          <a:blip r:embed="rId2"/>
          <a:srcRect/>
          <a:stretch/>
        </p:blipFill>
        <p:spPr>
          <a:xfrm>
            <a:off x="4753331" y="2057400"/>
            <a:ext cx="6731000" cy="952500"/>
          </a:xfrm>
          <a:prstGeom prst="rect">
            <a:avLst/>
          </a:prstGeom>
        </p:spPr>
      </p:pic>
      <p:sp>
        <p:nvSpPr>
          <p:cNvPr id="5" name="Text Box 4">
            <a:extLst>
              <a:ext uri="{FF2B5EF4-FFF2-40B4-BE49-F238E27FC236}">
                <a16:creationId xmlns:a16="http://schemas.microsoft.com/office/drawing/2014/main" id="{98A734C4-7A81-77A2-7526-826974D8FA71}"/>
              </a:ext>
            </a:extLst>
          </p:cNvPr>
          <p:cNvSpPr txBox="1">
            <a:spLocks noChangeArrowheads="1"/>
          </p:cNvSpPr>
          <p:nvPr/>
        </p:nvSpPr>
        <p:spPr bwMode="auto">
          <a:xfrm>
            <a:off x="0" y="31322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Yes, for induction and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maintenance treatment</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39618C51-75A7-281C-2EA3-C078F2039542}"/>
              </a:ext>
            </a:extLst>
          </p:cNvPr>
          <p:cNvPicPr>
            <a:picLocks noChangeAspect="1"/>
          </p:cNvPicPr>
          <p:nvPr/>
        </p:nvPicPr>
        <p:blipFill>
          <a:blip r:embed="rId3"/>
          <a:srcRect/>
          <a:stretch/>
        </p:blipFill>
        <p:spPr>
          <a:xfrm>
            <a:off x="4753331" y="3060700"/>
            <a:ext cx="6731000" cy="952500"/>
          </a:xfrm>
          <a:prstGeom prst="rect">
            <a:avLst/>
          </a:prstGeom>
        </p:spPr>
      </p:pic>
      <p:sp>
        <p:nvSpPr>
          <p:cNvPr id="7" name="Text Box 4">
            <a:extLst>
              <a:ext uri="{FF2B5EF4-FFF2-40B4-BE49-F238E27FC236}">
                <a16:creationId xmlns:a16="http://schemas.microsoft.com/office/drawing/2014/main" id="{4E826E08-1B20-132B-E86D-D4B0E0CFBDA0}"/>
              </a:ext>
            </a:extLst>
          </p:cNvPr>
          <p:cNvSpPr txBox="1">
            <a:spLocks noChangeArrowheads="1"/>
          </p:cNvSpPr>
          <p:nvPr/>
        </p:nvSpPr>
        <p:spPr bwMode="auto">
          <a:xfrm>
            <a:off x="0" y="41355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No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5A04A17B-6133-A900-DE49-8D8B04B1E1F1}"/>
              </a:ext>
            </a:extLst>
          </p:cNvPr>
          <p:cNvPicPr>
            <a:picLocks noChangeAspect="1"/>
          </p:cNvPicPr>
          <p:nvPr/>
        </p:nvPicPr>
        <p:blipFill>
          <a:blip r:embed="rId4"/>
          <a:srcRect/>
          <a:stretch/>
        </p:blipFill>
        <p:spPr>
          <a:xfrm>
            <a:off x="4753331" y="4064000"/>
            <a:ext cx="6731000" cy="952500"/>
          </a:xfrm>
          <a:prstGeom prst="rect">
            <a:avLst/>
          </a:prstGeom>
        </p:spPr>
      </p:pic>
      <p:sp>
        <p:nvSpPr>
          <p:cNvPr id="11" name="Text Box 9">
            <a:extLst>
              <a:ext uri="{FF2B5EF4-FFF2-40B4-BE49-F238E27FC236}">
                <a16:creationId xmlns:a16="http://schemas.microsoft.com/office/drawing/2014/main" id="{C42BA2C4-8541-F17B-E056-BF36CD3A4AEB}"/>
              </a:ext>
            </a:extLst>
          </p:cNvPr>
          <p:cNvSpPr txBox="1">
            <a:spLocks noChangeArrowheads="1"/>
          </p:cNvSpPr>
          <p:nvPr/>
        </p:nvSpPr>
        <p:spPr bwMode="auto">
          <a:xfrm>
            <a:off x="7940102" y="213306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12" name="Text Box 9">
            <a:extLst>
              <a:ext uri="{FF2B5EF4-FFF2-40B4-BE49-F238E27FC236}">
                <a16:creationId xmlns:a16="http://schemas.microsoft.com/office/drawing/2014/main" id="{24193703-6461-291E-91D6-FBE94880DB7F}"/>
              </a:ext>
            </a:extLst>
          </p:cNvPr>
          <p:cNvSpPr txBox="1">
            <a:spLocks noChangeArrowheads="1"/>
          </p:cNvSpPr>
          <p:nvPr/>
        </p:nvSpPr>
        <p:spPr bwMode="auto">
          <a:xfrm>
            <a:off x="6629400" y="313823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13" name="Text Box 9">
            <a:extLst>
              <a:ext uri="{FF2B5EF4-FFF2-40B4-BE49-F238E27FC236}">
                <a16:creationId xmlns:a16="http://schemas.microsoft.com/office/drawing/2014/main" id="{D5B7443F-5FD0-407F-C704-CFC17FE1E849}"/>
              </a:ext>
            </a:extLst>
          </p:cNvPr>
          <p:cNvSpPr txBox="1">
            <a:spLocks noChangeArrowheads="1"/>
          </p:cNvSpPr>
          <p:nvPr/>
        </p:nvSpPr>
        <p:spPr bwMode="auto">
          <a:xfrm>
            <a:off x="8817331" y="41434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spTree>
    <p:extLst>
      <p:ext uri="{BB962C8B-B14F-4D97-AF65-F5344CB8AC3E}">
        <p14:creationId xmlns:p14="http://schemas.microsoft.com/office/powerpoint/2010/main" val="2336074678"/>
      </p:ext>
    </p:extLst>
  </p:cSld>
  <p:clrMapOvr>
    <a:masterClrMapping/>
  </p:clrMapOvr>
  <p:transition spd="slow"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5C044-4E86-4408-6F88-20DF550BB61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F29FF00-8A4C-B584-0144-173438AC3A3C}"/>
              </a:ext>
            </a:extLst>
          </p:cNvPr>
          <p:cNvPicPr>
            <a:picLocks noChangeAspect="1"/>
          </p:cNvPicPr>
          <p:nvPr/>
        </p:nvPicPr>
        <p:blipFill>
          <a:blip r:embed="rId2"/>
          <a:srcRect/>
          <a:stretch/>
        </p:blipFill>
        <p:spPr>
          <a:xfrm>
            <a:off x="4753331" y="5847348"/>
            <a:ext cx="6731000" cy="952500"/>
          </a:xfrm>
          <a:prstGeom prst="rect">
            <a:avLst/>
          </a:prstGeom>
        </p:spPr>
      </p:pic>
      <p:pic>
        <p:nvPicPr>
          <p:cNvPr id="60" name="Picture 59">
            <a:extLst>
              <a:ext uri="{FF2B5EF4-FFF2-40B4-BE49-F238E27FC236}">
                <a16:creationId xmlns:a16="http://schemas.microsoft.com/office/drawing/2014/main" id="{D8480653-BEA0-6288-C26E-2BC8110FAB11}"/>
              </a:ext>
            </a:extLst>
          </p:cNvPr>
          <p:cNvPicPr>
            <a:picLocks noChangeAspect="1"/>
          </p:cNvPicPr>
          <p:nvPr/>
        </p:nvPicPr>
        <p:blipFill>
          <a:blip r:embed="rId3"/>
          <a:srcRect/>
          <a:stretch/>
        </p:blipFill>
        <p:spPr>
          <a:xfrm>
            <a:off x="4753331" y="4727336"/>
            <a:ext cx="6731000" cy="952500"/>
          </a:xfrm>
          <a:prstGeom prst="rect">
            <a:avLst/>
          </a:prstGeom>
        </p:spPr>
      </p:pic>
      <p:sp>
        <p:nvSpPr>
          <p:cNvPr id="59" name="Text Box 4">
            <a:extLst>
              <a:ext uri="{FF2B5EF4-FFF2-40B4-BE49-F238E27FC236}">
                <a16:creationId xmlns:a16="http://schemas.microsoft.com/office/drawing/2014/main" id="{B184A968-01E6-CCDC-0A19-F0677A3FF5F2}"/>
              </a:ext>
            </a:extLst>
          </p:cNvPr>
          <p:cNvSpPr txBox="1">
            <a:spLocks noChangeArrowheads="1"/>
          </p:cNvSpPr>
          <p:nvPr/>
        </p:nvSpPr>
        <p:spPr bwMode="auto">
          <a:xfrm>
            <a:off x="0" y="534597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Yearly in general,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but more frequent at beginning</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DAA4F94A-C4B3-5087-D40E-90496C02D8C1}"/>
              </a:ext>
            </a:extLst>
          </p:cNvPr>
          <p:cNvPicPr>
            <a:picLocks noChangeAspect="1"/>
          </p:cNvPicPr>
          <p:nvPr/>
        </p:nvPicPr>
        <p:blipFill>
          <a:blip r:embed="rId4"/>
          <a:srcRect/>
          <a:stretch/>
        </p:blipFill>
        <p:spPr>
          <a:xfrm>
            <a:off x="4753331" y="5302583"/>
            <a:ext cx="6731000" cy="952500"/>
          </a:xfrm>
          <a:prstGeom prst="rect">
            <a:avLst/>
          </a:prstGeom>
        </p:spPr>
      </p:pic>
      <p:sp>
        <p:nvSpPr>
          <p:cNvPr id="2" name="Title 1">
            <a:extLst>
              <a:ext uri="{FF2B5EF4-FFF2-40B4-BE49-F238E27FC236}">
                <a16:creationId xmlns:a16="http://schemas.microsoft.com/office/drawing/2014/main" id="{D7D81220-3E66-2E96-6FA4-A2F87141A776}"/>
              </a:ext>
            </a:extLst>
          </p:cNvPr>
          <p:cNvSpPr>
            <a:spLocks noGrp="1"/>
          </p:cNvSpPr>
          <p:nvPr>
            <p:ph type="title"/>
          </p:nvPr>
        </p:nvSpPr>
        <p:spPr>
          <a:xfrm>
            <a:off x="912285" y="-1"/>
            <a:ext cx="10746315" cy="605535"/>
          </a:xfrm>
        </p:spPr>
        <p:txBody>
          <a:bodyPr/>
          <a:lstStyle/>
          <a:p>
            <a:r>
              <a:rPr lang="en-US" sz="2200" dirty="0"/>
              <a:t>Which type or types of MRD assay should be ordered?</a:t>
            </a:r>
          </a:p>
        </p:txBody>
      </p:sp>
      <p:sp>
        <p:nvSpPr>
          <p:cNvPr id="12" name="Title 1">
            <a:extLst>
              <a:ext uri="{FF2B5EF4-FFF2-40B4-BE49-F238E27FC236}">
                <a16:creationId xmlns:a16="http://schemas.microsoft.com/office/drawing/2014/main" id="{E4BEDE32-A9AE-2888-269D-FE428685DE30}"/>
              </a:ext>
            </a:extLst>
          </p:cNvPr>
          <p:cNvSpPr txBox="1">
            <a:spLocks/>
          </p:cNvSpPr>
          <p:nvPr/>
        </p:nvSpPr>
        <p:spPr bwMode="auto">
          <a:xfrm>
            <a:off x="912285" y="2294813"/>
            <a:ext cx="10746315"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At what intervals during the treatment course should an MRD assay be ordered?</a:t>
            </a:r>
          </a:p>
        </p:txBody>
      </p:sp>
      <p:sp>
        <p:nvSpPr>
          <p:cNvPr id="48" name="Text Box 4">
            <a:extLst>
              <a:ext uri="{FF2B5EF4-FFF2-40B4-BE49-F238E27FC236}">
                <a16:creationId xmlns:a16="http://schemas.microsoft.com/office/drawing/2014/main" id="{BD4367FA-C85A-FEA3-B69B-E1484B451D8F}"/>
              </a:ext>
            </a:extLst>
          </p:cNvPr>
          <p:cNvSpPr txBox="1">
            <a:spLocks noChangeArrowheads="1"/>
          </p:cNvSpPr>
          <p:nvPr/>
        </p:nvSpPr>
        <p:spPr bwMode="auto">
          <a:xfrm>
            <a:off x="1" y="282470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 to 12 months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1FDCA168-1FCA-4166-7E71-D7F8FCD929A8}"/>
              </a:ext>
            </a:extLst>
          </p:cNvPr>
          <p:cNvPicPr>
            <a:picLocks noChangeAspect="1"/>
          </p:cNvPicPr>
          <p:nvPr/>
        </p:nvPicPr>
        <p:blipFill>
          <a:blip r:embed="rId5"/>
          <a:srcRect/>
          <a:stretch/>
        </p:blipFill>
        <p:spPr>
          <a:xfrm>
            <a:off x="4753331" y="2736892"/>
            <a:ext cx="6731000" cy="952500"/>
          </a:xfrm>
          <a:prstGeom prst="rect">
            <a:avLst/>
          </a:prstGeom>
        </p:spPr>
      </p:pic>
      <p:sp>
        <p:nvSpPr>
          <p:cNvPr id="50" name="Text Box 4">
            <a:extLst>
              <a:ext uri="{FF2B5EF4-FFF2-40B4-BE49-F238E27FC236}">
                <a16:creationId xmlns:a16="http://schemas.microsoft.com/office/drawing/2014/main" id="{6A7D9CEC-A7EC-A52B-5A28-954AF6483D40}"/>
              </a:ext>
            </a:extLst>
          </p:cNvPr>
          <p:cNvSpPr txBox="1">
            <a:spLocks noChangeArrowheads="1"/>
          </p:cNvSpPr>
          <p:nvPr/>
        </p:nvSpPr>
        <p:spPr bwMode="auto">
          <a:xfrm>
            <a:off x="0" y="32719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Yearly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5957B0FF-64A4-5E53-709D-E33DFDF84580}"/>
              </a:ext>
            </a:extLst>
          </p:cNvPr>
          <p:cNvPicPr>
            <a:picLocks noChangeAspect="1"/>
          </p:cNvPicPr>
          <p:nvPr/>
        </p:nvPicPr>
        <p:blipFill>
          <a:blip r:embed="rId6"/>
          <a:srcRect/>
          <a:stretch/>
        </p:blipFill>
        <p:spPr>
          <a:xfrm>
            <a:off x="4753331" y="3200400"/>
            <a:ext cx="6731000" cy="952500"/>
          </a:xfrm>
          <a:prstGeom prst="rect">
            <a:avLst/>
          </a:prstGeom>
        </p:spPr>
      </p:pic>
      <p:sp>
        <p:nvSpPr>
          <p:cNvPr id="52" name="Text Box 4">
            <a:extLst>
              <a:ext uri="{FF2B5EF4-FFF2-40B4-BE49-F238E27FC236}">
                <a16:creationId xmlns:a16="http://schemas.microsoft.com/office/drawing/2014/main" id="{0A98C990-44D2-C735-3771-AE7B5E9B7FE3}"/>
              </a:ext>
            </a:extLst>
          </p:cNvPr>
          <p:cNvSpPr txBox="1">
            <a:spLocks noChangeArrowheads="1"/>
          </p:cNvSpPr>
          <p:nvPr/>
        </p:nvSpPr>
        <p:spPr bwMode="auto">
          <a:xfrm>
            <a:off x="0" y="375198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Yearly for 2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429FC069-6CE5-B151-3CD1-D5660597CE1D}"/>
              </a:ext>
            </a:extLst>
          </p:cNvPr>
          <p:cNvPicPr>
            <a:picLocks noChangeAspect="1"/>
          </p:cNvPicPr>
          <p:nvPr/>
        </p:nvPicPr>
        <p:blipFill>
          <a:blip r:embed="rId7"/>
          <a:srcRect/>
          <a:stretch/>
        </p:blipFill>
        <p:spPr>
          <a:xfrm>
            <a:off x="4753331" y="3680417"/>
            <a:ext cx="6731000" cy="952500"/>
          </a:xfrm>
          <a:prstGeom prst="rect">
            <a:avLst/>
          </a:prstGeom>
        </p:spPr>
      </p:pic>
      <p:sp>
        <p:nvSpPr>
          <p:cNvPr id="54" name="Text Box 9">
            <a:extLst>
              <a:ext uri="{FF2B5EF4-FFF2-40B4-BE49-F238E27FC236}">
                <a16:creationId xmlns:a16="http://schemas.microsoft.com/office/drawing/2014/main" id="{F31A7CCF-775C-1123-2B8A-1ED405F0938F}"/>
              </a:ext>
            </a:extLst>
          </p:cNvPr>
          <p:cNvSpPr txBox="1">
            <a:spLocks noChangeArrowheads="1"/>
          </p:cNvSpPr>
          <p:nvPr/>
        </p:nvSpPr>
        <p:spPr bwMode="auto">
          <a:xfrm>
            <a:off x="5257800" y="280984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5" name="Text Box 9">
            <a:extLst>
              <a:ext uri="{FF2B5EF4-FFF2-40B4-BE49-F238E27FC236}">
                <a16:creationId xmlns:a16="http://schemas.microsoft.com/office/drawing/2014/main" id="{7E26671D-0052-5964-4296-6F2E56DF1D58}"/>
              </a:ext>
            </a:extLst>
          </p:cNvPr>
          <p:cNvSpPr txBox="1">
            <a:spLocks noChangeArrowheads="1"/>
          </p:cNvSpPr>
          <p:nvPr/>
        </p:nvSpPr>
        <p:spPr bwMode="auto">
          <a:xfrm>
            <a:off x="7086600" y="327265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56" name="Text Box 9">
            <a:extLst>
              <a:ext uri="{FF2B5EF4-FFF2-40B4-BE49-F238E27FC236}">
                <a16:creationId xmlns:a16="http://schemas.microsoft.com/office/drawing/2014/main" id="{B1AF60BA-F792-9010-CB96-DA546C9039F7}"/>
              </a:ext>
            </a:extLst>
          </p:cNvPr>
          <p:cNvSpPr txBox="1">
            <a:spLocks noChangeArrowheads="1"/>
          </p:cNvSpPr>
          <p:nvPr/>
        </p:nvSpPr>
        <p:spPr bwMode="auto">
          <a:xfrm>
            <a:off x="5257800" y="375198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42426472-542C-F738-E3BF-B9FA05E028BC}"/>
              </a:ext>
            </a:extLst>
          </p:cNvPr>
          <p:cNvSpPr txBox="1">
            <a:spLocks noChangeArrowheads="1"/>
          </p:cNvSpPr>
          <p:nvPr/>
        </p:nvSpPr>
        <p:spPr bwMode="auto">
          <a:xfrm>
            <a:off x="1" y="425701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One to 2 years on maintenance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B1FFF5CF-F3F8-664C-5334-3AC8A4C0FC9B}"/>
              </a:ext>
            </a:extLst>
          </p:cNvPr>
          <p:cNvPicPr>
            <a:picLocks noChangeAspect="1"/>
          </p:cNvPicPr>
          <p:nvPr/>
        </p:nvPicPr>
        <p:blipFill>
          <a:blip r:embed="rId8"/>
          <a:srcRect/>
          <a:stretch/>
        </p:blipFill>
        <p:spPr>
          <a:xfrm>
            <a:off x="4753331" y="4169196"/>
            <a:ext cx="6731000" cy="952500"/>
          </a:xfrm>
          <a:prstGeom prst="rect">
            <a:avLst/>
          </a:prstGeom>
        </p:spPr>
      </p:pic>
      <p:sp>
        <p:nvSpPr>
          <p:cNvPr id="63" name="Text Box 9">
            <a:extLst>
              <a:ext uri="{FF2B5EF4-FFF2-40B4-BE49-F238E27FC236}">
                <a16:creationId xmlns:a16="http://schemas.microsoft.com/office/drawing/2014/main" id="{63DCB5C3-E400-2092-4E3B-9C99024C9775}"/>
              </a:ext>
            </a:extLst>
          </p:cNvPr>
          <p:cNvSpPr txBox="1">
            <a:spLocks noChangeArrowheads="1"/>
          </p:cNvSpPr>
          <p:nvPr/>
        </p:nvSpPr>
        <p:spPr bwMode="auto">
          <a:xfrm>
            <a:off x="5257800" y="424214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726555FE-6208-8F67-E590-68352073FFE1}"/>
              </a:ext>
            </a:extLst>
          </p:cNvPr>
          <p:cNvSpPr txBox="1">
            <a:spLocks noChangeArrowheads="1"/>
          </p:cNvSpPr>
          <p:nvPr/>
        </p:nvSpPr>
        <p:spPr bwMode="auto">
          <a:xfrm>
            <a:off x="5257800" y="539890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4">
            <a:extLst>
              <a:ext uri="{FF2B5EF4-FFF2-40B4-BE49-F238E27FC236}">
                <a16:creationId xmlns:a16="http://schemas.microsoft.com/office/drawing/2014/main" id="{57CD5075-2D09-DA07-A89F-BD626E572889}"/>
              </a:ext>
            </a:extLst>
          </p:cNvPr>
          <p:cNvSpPr txBox="1">
            <a:spLocks noChangeArrowheads="1"/>
          </p:cNvSpPr>
          <p:nvPr/>
        </p:nvSpPr>
        <p:spPr bwMode="auto">
          <a:xfrm>
            <a:off x="1" y="69565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Next-generation sequencing (NGS)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719481BB-D7FF-7D5D-AE39-C4C8075B52AD}"/>
              </a:ext>
            </a:extLst>
          </p:cNvPr>
          <p:cNvPicPr>
            <a:picLocks noChangeAspect="1"/>
          </p:cNvPicPr>
          <p:nvPr/>
        </p:nvPicPr>
        <p:blipFill>
          <a:blip r:embed="rId9"/>
          <a:srcRect/>
          <a:stretch/>
        </p:blipFill>
        <p:spPr>
          <a:xfrm>
            <a:off x="4753331" y="607842"/>
            <a:ext cx="6731000" cy="952500"/>
          </a:xfrm>
          <a:prstGeom prst="rect">
            <a:avLst/>
          </a:prstGeom>
        </p:spPr>
      </p:pic>
      <p:sp>
        <p:nvSpPr>
          <p:cNvPr id="15" name="Text Box 4">
            <a:extLst>
              <a:ext uri="{FF2B5EF4-FFF2-40B4-BE49-F238E27FC236}">
                <a16:creationId xmlns:a16="http://schemas.microsoft.com/office/drawing/2014/main" id="{2309C368-2FC2-7F59-C191-14E768564180}"/>
              </a:ext>
            </a:extLst>
          </p:cNvPr>
          <p:cNvSpPr txBox="1">
            <a:spLocks noChangeArrowheads="1"/>
          </p:cNvSpPr>
          <p:nvPr/>
        </p:nvSpPr>
        <p:spPr bwMode="auto">
          <a:xfrm>
            <a:off x="0" y="11383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NGS or next-generation flow</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6" name="Picture 15">
            <a:extLst>
              <a:ext uri="{FF2B5EF4-FFF2-40B4-BE49-F238E27FC236}">
                <a16:creationId xmlns:a16="http://schemas.microsoft.com/office/drawing/2014/main" id="{2F32C7C6-DCE4-3F57-76DC-8EAC9A80ADEE}"/>
              </a:ext>
            </a:extLst>
          </p:cNvPr>
          <p:cNvPicPr>
            <a:picLocks noChangeAspect="1"/>
          </p:cNvPicPr>
          <p:nvPr/>
        </p:nvPicPr>
        <p:blipFill>
          <a:blip r:embed="rId10"/>
          <a:srcRect/>
          <a:stretch/>
        </p:blipFill>
        <p:spPr>
          <a:xfrm>
            <a:off x="4753331" y="1066800"/>
            <a:ext cx="6731000" cy="952500"/>
          </a:xfrm>
          <a:prstGeom prst="rect">
            <a:avLst/>
          </a:prstGeom>
        </p:spPr>
      </p:pic>
      <p:sp>
        <p:nvSpPr>
          <p:cNvPr id="17" name="Text Box 4">
            <a:extLst>
              <a:ext uri="{FF2B5EF4-FFF2-40B4-BE49-F238E27FC236}">
                <a16:creationId xmlns:a16="http://schemas.microsoft.com/office/drawing/2014/main" id="{6FE2396C-DE50-7857-A4CF-43CF0E0E91A0}"/>
              </a:ext>
            </a:extLst>
          </p:cNvPr>
          <p:cNvSpPr txBox="1">
            <a:spLocks noChangeArrowheads="1"/>
          </p:cNvSpPr>
          <p:nvPr/>
        </p:nvSpPr>
        <p:spPr bwMode="auto">
          <a:xfrm>
            <a:off x="0" y="159557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Flow cytometry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80606A00-D710-B86B-95DF-4F020636B5F2}"/>
              </a:ext>
            </a:extLst>
          </p:cNvPr>
          <p:cNvPicPr>
            <a:picLocks noChangeAspect="1"/>
          </p:cNvPicPr>
          <p:nvPr/>
        </p:nvPicPr>
        <p:blipFill>
          <a:blip r:embed="rId7"/>
          <a:srcRect/>
          <a:stretch/>
        </p:blipFill>
        <p:spPr>
          <a:xfrm>
            <a:off x="4753331" y="1524000"/>
            <a:ext cx="6731000" cy="952500"/>
          </a:xfrm>
          <a:prstGeom prst="rect">
            <a:avLst/>
          </a:prstGeom>
        </p:spPr>
      </p:pic>
      <p:sp>
        <p:nvSpPr>
          <p:cNvPr id="19" name="Text Box 9">
            <a:extLst>
              <a:ext uri="{FF2B5EF4-FFF2-40B4-BE49-F238E27FC236}">
                <a16:creationId xmlns:a16="http://schemas.microsoft.com/office/drawing/2014/main" id="{3A8EFAC5-B263-5AA3-91EC-F8F212B8209B}"/>
              </a:ext>
            </a:extLst>
          </p:cNvPr>
          <p:cNvSpPr txBox="1">
            <a:spLocks noChangeArrowheads="1"/>
          </p:cNvSpPr>
          <p:nvPr/>
        </p:nvSpPr>
        <p:spPr bwMode="auto">
          <a:xfrm>
            <a:off x="7979636" y="68079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20" name="Text Box 9">
            <a:extLst>
              <a:ext uri="{FF2B5EF4-FFF2-40B4-BE49-F238E27FC236}">
                <a16:creationId xmlns:a16="http://schemas.microsoft.com/office/drawing/2014/main" id="{8E772AFA-DCF3-B765-C434-2B9AD9B0C958}"/>
              </a:ext>
            </a:extLst>
          </p:cNvPr>
          <p:cNvSpPr txBox="1">
            <a:spLocks noChangeArrowheads="1"/>
          </p:cNvSpPr>
          <p:nvPr/>
        </p:nvSpPr>
        <p:spPr bwMode="auto">
          <a:xfrm>
            <a:off x="6096000" y="113905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1" name="Text Box 9">
            <a:extLst>
              <a:ext uri="{FF2B5EF4-FFF2-40B4-BE49-F238E27FC236}">
                <a16:creationId xmlns:a16="http://schemas.microsoft.com/office/drawing/2014/main" id="{847CF0F3-BC6F-AD59-09D7-E1A95276AD76}"/>
              </a:ext>
            </a:extLst>
          </p:cNvPr>
          <p:cNvSpPr txBox="1">
            <a:spLocks noChangeArrowheads="1"/>
          </p:cNvSpPr>
          <p:nvPr/>
        </p:nvSpPr>
        <p:spPr bwMode="auto">
          <a:xfrm>
            <a:off x="5244790" y="159557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 name="Text Box 4">
            <a:extLst>
              <a:ext uri="{FF2B5EF4-FFF2-40B4-BE49-F238E27FC236}">
                <a16:creationId xmlns:a16="http://schemas.microsoft.com/office/drawing/2014/main" id="{E44387F2-16C4-038F-C85A-8D6F6932165E}"/>
              </a:ext>
            </a:extLst>
          </p:cNvPr>
          <p:cNvSpPr txBox="1">
            <a:spLocks noChangeArrowheads="1"/>
          </p:cNvSpPr>
          <p:nvPr/>
        </p:nvSpPr>
        <p:spPr bwMode="auto">
          <a:xfrm>
            <a:off x="0" y="593359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When considering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maintenance discontinuation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5" name="Text Box 9">
            <a:extLst>
              <a:ext uri="{FF2B5EF4-FFF2-40B4-BE49-F238E27FC236}">
                <a16:creationId xmlns:a16="http://schemas.microsoft.com/office/drawing/2014/main" id="{B1A55C66-3609-7F40-3302-F27BE4DF5447}"/>
              </a:ext>
            </a:extLst>
          </p:cNvPr>
          <p:cNvSpPr txBox="1">
            <a:spLocks noChangeArrowheads="1"/>
          </p:cNvSpPr>
          <p:nvPr/>
        </p:nvSpPr>
        <p:spPr bwMode="auto">
          <a:xfrm>
            <a:off x="5257800" y="593428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8" name="Text Box 4">
            <a:extLst>
              <a:ext uri="{FF2B5EF4-FFF2-40B4-BE49-F238E27FC236}">
                <a16:creationId xmlns:a16="http://schemas.microsoft.com/office/drawing/2014/main" id="{572BA556-A868-F948-5690-7006AB0C3F21}"/>
              </a:ext>
            </a:extLst>
          </p:cNvPr>
          <p:cNvSpPr txBox="1">
            <a:spLocks noChangeArrowheads="1"/>
          </p:cNvSpPr>
          <p:nvPr/>
        </p:nvSpPr>
        <p:spPr bwMode="auto">
          <a:xfrm>
            <a:off x="4829027" y="1962356"/>
            <a:ext cx="37053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n = 11</a:t>
            </a:r>
          </a:p>
        </p:txBody>
      </p:sp>
      <p:sp>
        <p:nvSpPr>
          <p:cNvPr id="9" name="Text Box 4">
            <a:extLst>
              <a:ext uri="{FF2B5EF4-FFF2-40B4-BE49-F238E27FC236}">
                <a16:creationId xmlns:a16="http://schemas.microsoft.com/office/drawing/2014/main" id="{1DC034E9-7A98-0288-1870-BE28973449F0}"/>
              </a:ext>
            </a:extLst>
          </p:cNvPr>
          <p:cNvSpPr txBox="1">
            <a:spLocks noChangeArrowheads="1"/>
          </p:cNvSpPr>
          <p:nvPr/>
        </p:nvSpPr>
        <p:spPr bwMode="auto">
          <a:xfrm>
            <a:off x="4829027" y="6432991"/>
            <a:ext cx="3705373"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n = 11</a:t>
            </a:r>
          </a:p>
        </p:txBody>
      </p:sp>
      <p:sp>
        <p:nvSpPr>
          <p:cNvPr id="6" name="Text Box 4">
            <a:extLst>
              <a:ext uri="{FF2B5EF4-FFF2-40B4-BE49-F238E27FC236}">
                <a16:creationId xmlns:a16="http://schemas.microsoft.com/office/drawing/2014/main" id="{0989ABCE-1154-2458-68BC-0FDBF54BE4C7}"/>
              </a:ext>
            </a:extLst>
          </p:cNvPr>
          <p:cNvSpPr txBox="1">
            <a:spLocks noChangeArrowheads="1"/>
          </p:cNvSpPr>
          <p:nvPr/>
        </p:nvSpPr>
        <p:spPr bwMode="auto">
          <a:xfrm>
            <a:off x="0" y="479910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ts val="2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Yearly if negative, </a:t>
            </a:r>
            <a:b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every 6 months if positive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 name="Text Box 9">
            <a:extLst>
              <a:ext uri="{FF2B5EF4-FFF2-40B4-BE49-F238E27FC236}">
                <a16:creationId xmlns:a16="http://schemas.microsoft.com/office/drawing/2014/main" id="{1DD211DE-4B6A-3BA0-A53D-AF6E6B789D26}"/>
              </a:ext>
            </a:extLst>
          </p:cNvPr>
          <p:cNvSpPr txBox="1">
            <a:spLocks noChangeArrowheads="1"/>
          </p:cNvSpPr>
          <p:nvPr/>
        </p:nvSpPr>
        <p:spPr bwMode="auto">
          <a:xfrm>
            <a:off x="5257800" y="479979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722724140"/>
      </p:ext>
    </p:extLst>
  </p:cSld>
  <p:clrMapOvr>
    <a:masterClrMapping/>
  </p:clrMapOvr>
  <p:transition spd="slow"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8EE75-37C5-7444-9CBC-8FE91571146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8BDFE27-E109-E617-F7CD-E0F23634FF4E}"/>
              </a:ext>
            </a:extLst>
          </p:cNvPr>
          <p:cNvSpPr>
            <a:spLocks noGrp="1"/>
          </p:cNvSpPr>
          <p:nvPr>
            <p:ph type="title"/>
          </p:nvPr>
        </p:nvSpPr>
        <p:spPr>
          <a:xfrm>
            <a:off x="283029" y="18256"/>
            <a:ext cx="11425679" cy="1045214"/>
          </a:xfrm>
        </p:spPr>
        <p:txBody>
          <a:bodyPr/>
          <a:lstStyle/>
          <a:p>
            <a:r>
              <a:rPr lang="en-US" sz="2800" dirty="0"/>
              <a:t>Daratumumab / IMiD / PI Quadruplets + Upfront Autologous Stem Cell Transplantation in Newly Diagnosed Myeloma</a:t>
            </a:r>
          </a:p>
        </p:txBody>
      </p:sp>
      <p:sp>
        <p:nvSpPr>
          <p:cNvPr id="23" name="Text Box 4">
            <a:extLst>
              <a:ext uri="{FF2B5EF4-FFF2-40B4-BE49-F238E27FC236}">
                <a16:creationId xmlns:a16="http://schemas.microsoft.com/office/drawing/2014/main" id="{382E3D8B-55F0-FB01-699F-90939E196891}"/>
              </a:ext>
            </a:extLst>
          </p:cNvPr>
          <p:cNvSpPr txBox="1">
            <a:spLocks noChangeArrowheads="1"/>
          </p:cNvSpPr>
          <p:nvPr/>
        </p:nvSpPr>
        <p:spPr bwMode="auto">
          <a:xfrm>
            <a:off x="3456239" y="6600593"/>
            <a:ext cx="4663974" cy="150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431800" indent="-215900" defTabSz="457200">
              <a:spcBef>
                <a:spcPct val="20000"/>
              </a:spcBef>
              <a:buClr>
                <a:srgbClr val="0093D3"/>
              </a:buClr>
              <a:buSzPct val="70000"/>
              <a:buFont typeface="Wingdings" panose="05000000000000000000" pitchFamily="2" charset="2"/>
              <a:buChar char="l"/>
              <a:defRPr sz="2600">
                <a:solidFill>
                  <a:schemeClr val="tx1"/>
                </a:solidFill>
                <a:latin typeface="Arial" panose="020B0604020202020204" pitchFamily="34" charset="0"/>
              </a:defRPr>
            </a:lvl2pPr>
            <a:lvl3pPr marL="647700" indent="-215900" defTabSz="457200">
              <a:spcBef>
                <a:spcPct val="20000"/>
              </a:spcBef>
              <a:buClr>
                <a:srgbClr val="D0A824"/>
              </a:buClr>
              <a:buSzPct val="70000"/>
              <a:buFont typeface="Wingdings" panose="05000000000000000000" pitchFamily="2" charset="2"/>
              <a:buChar char="l"/>
              <a:defRPr sz="2300">
                <a:solidFill>
                  <a:schemeClr val="tx1"/>
                </a:solidFill>
                <a:latin typeface="Arial" panose="020B0604020202020204" pitchFamily="34" charset="0"/>
              </a:defRPr>
            </a:lvl3pPr>
            <a:lvl4pPr marL="863600" indent="-215900" defTabSz="4572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1079500" indent="-215900" defTabSz="4572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15367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19939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24511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29083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456777" rtl="0" eaLnBrk="1" fontAlgn="auto" latinLnBrk="0" hangingPunct="1">
              <a:lnSpc>
                <a:spcPct val="93000"/>
              </a:lnSpc>
              <a:spcBef>
                <a:spcPct val="0"/>
              </a:spcBef>
              <a:spcAft>
                <a:spcPts val="0"/>
              </a:spcAft>
              <a:buClr>
                <a:srgbClr val="000000"/>
              </a:buClr>
              <a:buSzPct val="45000"/>
              <a:buFont typeface="Wingdings" panose="05000000000000000000" pitchFamily="2" charset="2"/>
              <a:buNone/>
              <a:tabLst/>
              <a:defRPr/>
            </a:pPr>
            <a:r>
              <a:rPr kumimoji="0" lang="en-GB" altLang="en-US" sz="1000" b="1" i="0" u="none" strike="noStrike" kern="1200" cap="none" spc="0" normalizeH="0" baseline="0" noProof="0" dirty="0">
                <a:ln>
                  <a:noFill/>
                </a:ln>
                <a:solidFill>
                  <a:prstClr val="black"/>
                </a:solidFill>
                <a:effectLst/>
                <a:uLnTx/>
                <a:uFillTx/>
                <a:latin typeface="Aptos" panose="02110004020202020204"/>
                <a:ea typeface="ＭＳ Ｐゴシック" panose="020B0600070205080204" pitchFamily="34" charset="-128"/>
                <a:cs typeface="+mn-cs"/>
              </a:rPr>
              <a:t>Sonneveld P et al. New Engl J Med 2024;390:132-147</a:t>
            </a:r>
          </a:p>
        </p:txBody>
      </p:sp>
      <p:sp>
        <p:nvSpPr>
          <p:cNvPr id="24" name="Text Box 4">
            <a:extLst>
              <a:ext uri="{FF2B5EF4-FFF2-40B4-BE49-F238E27FC236}">
                <a16:creationId xmlns:a16="http://schemas.microsoft.com/office/drawing/2014/main" id="{11DB3889-76DD-0C57-B054-895FA961285A}"/>
              </a:ext>
            </a:extLst>
          </p:cNvPr>
          <p:cNvSpPr txBox="1">
            <a:spLocks noChangeArrowheads="1"/>
          </p:cNvSpPr>
          <p:nvPr/>
        </p:nvSpPr>
        <p:spPr bwMode="auto">
          <a:xfrm>
            <a:off x="105550" y="6598668"/>
            <a:ext cx="4319588" cy="133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1pPr>
            <a:lvl2pPr marL="742950" indent="-28575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2pPr>
            <a:lvl3pPr marL="11430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3pPr>
            <a:lvl4pPr marL="16002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4pPr>
            <a:lvl5pPr marL="20574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000" b="1" i="0" u="none" strike="noStrike" kern="1200" cap="none" spc="0" normalizeH="0" baseline="0" noProof="0" dirty="0">
                <a:ln>
                  <a:noFill/>
                </a:ln>
                <a:solidFill>
                  <a:srgbClr val="0E2841"/>
                </a:solidFill>
                <a:effectLst/>
                <a:uLnTx/>
                <a:uFillTx/>
                <a:latin typeface="Aptos" panose="02110004020202020204"/>
                <a:ea typeface="msgothic"/>
                <a:cs typeface="msgothic"/>
              </a:rPr>
              <a:t>Voorhees PM et al. Lancet </a:t>
            </a:r>
            <a:r>
              <a:rPr kumimoji="0" lang="en-GB" altLang="en-US" sz="1000" b="1" i="0" u="none" strike="noStrike" kern="1200" cap="none" spc="0" normalizeH="0" baseline="0" noProof="0" dirty="0" err="1">
                <a:ln>
                  <a:noFill/>
                </a:ln>
                <a:solidFill>
                  <a:srgbClr val="0E2841"/>
                </a:solidFill>
                <a:effectLst/>
                <a:uLnTx/>
                <a:uFillTx/>
                <a:latin typeface="Aptos" panose="02110004020202020204"/>
                <a:ea typeface="msgothic"/>
                <a:cs typeface="msgothic"/>
              </a:rPr>
              <a:t>Haematol</a:t>
            </a:r>
            <a:r>
              <a:rPr kumimoji="0" lang="en-GB" altLang="en-US" sz="1000" b="1" i="0" u="none" strike="noStrike" kern="1200" cap="none" spc="0" normalizeH="0" baseline="0" noProof="0" dirty="0">
                <a:ln>
                  <a:noFill/>
                </a:ln>
                <a:solidFill>
                  <a:srgbClr val="0E2841"/>
                </a:solidFill>
                <a:effectLst/>
                <a:uLnTx/>
                <a:uFillTx/>
                <a:latin typeface="Aptos" panose="02110004020202020204"/>
                <a:ea typeface="msgothic"/>
                <a:cs typeface="msgothic"/>
              </a:rPr>
              <a:t> 2023;10:e825-e837.</a:t>
            </a:r>
          </a:p>
        </p:txBody>
      </p:sp>
      <p:pic>
        <p:nvPicPr>
          <p:cNvPr id="4" name="Picture 3">
            <a:extLst>
              <a:ext uri="{FF2B5EF4-FFF2-40B4-BE49-F238E27FC236}">
                <a16:creationId xmlns:a16="http://schemas.microsoft.com/office/drawing/2014/main" id="{345D3114-06A3-2D7D-2314-0D000F31C9C3}"/>
              </a:ext>
            </a:extLst>
          </p:cNvPr>
          <p:cNvPicPr>
            <a:picLocks noChangeAspect="1"/>
          </p:cNvPicPr>
          <p:nvPr/>
        </p:nvPicPr>
        <p:blipFill>
          <a:blip r:embed="rId3">
            <a:extLst>
              <a:ext uri="{28A0092B-C50C-407E-A947-70E740481C1C}">
                <a14:useLocalDpi xmlns:a14="http://schemas.microsoft.com/office/drawing/2010/main" val="0"/>
              </a:ext>
            </a:extLst>
          </a:blip>
          <a:srcRect l="15703" t="2381" r="17239" b="56313"/>
          <a:stretch/>
        </p:blipFill>
        <p:spPr>
          <a:xfrm>
            <a:off x="6727914" y="2145250"/>
            <a:ext cx="5485858" cy="4100944"/>
          </a:xfrm>
          <a:prstGeom prst="rect">
            <a:avLst/>
          </a:prstGeom>
        </p:spPr>
      </p:pic>
      <p:pic>
        <p:nvPicPr>
          <p:cNvPr id="30" name="Picture 29" descr="A graph of a number of numbers&#10;&#10;AI-generated content may be incorrect.">
            <a:extLst>
              <a:ext uri="{FF2B5EF4-FFF2-40B4-BE49-F238E27FC236}">
                <a16:creationId xmlns:a16="http://schemas.microsoft.com/office/drawing/2014/main" id="{AAD15000-EDD9-4D97-7313-38FC7D775288}"/>
              </a:ext>
            </a:extLst>
          </p:cNvPr>
          <p:cNvPicPr>
            <a:picLocks noChangeAspect="1"/>
          </p:cNvPicPr>
          <p:nvPr/>
        </p:nvPicPr>
        <p:blipFill>
          <a:blip r:embed="rId4">
            <a:extLst>
              <a:ext uri="{28A0092B-C50C-407E-A947-70E740481C1C}">
                <a14:useLocalDpi xmlns:a14="http://schemas.microsoft.com/office/drawing/2010/main" val="0"/>
              </a:ext>
            </a:extLst>
          </a:blip>
          <a:srcRect t="5079" b="50000"/>
          <a:stretch/>
        </p:blipFill>
        <p:spPr>
          <a:xfrm>
            <a:off x="140991" y="2406507"/>
            <a:ext cx="6283758" cy="3958308"/>
          </a:xfrm>
          <a:prstGeom prst="rect">
            <a:avLst/>
          </a:prstGeom>
        </p:spPr>
      </p:pic>
      <p:cxnSp>
        <p:nvCxnSpPr>
          <p:cNvPr id="32" name="Straight Connector 31">
            <a:extLst>
              <a:ext uri="{FF2B5EF4-FFF2-40B4-BE49-F238E27FC236}">
                <a16:creationId xmlns:a16="http://schemas.microsoft.com/office/drawing/2014/main" id="{3E4F3FC0-6435-4B1A-7561-89D023D98308}"/>
              </a:ext>
            </a:extLst>
          </p:cNvPr>
          <p:cNvCxnSpPr>
            <a:cxnSpLocks/>
          </p:cNvCxnSpPr>
          <p:nvPr/>
        </p:nvCxnSpPr>
        <p:spPr>
          <a:xfrm>
            <a:off x="7622787" y="2689536"/>
            <a:ext cx="3679371" cy="108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19B8577-80FF-2FCF-551A-AC461388C633}"/>
              </a:ext>
            </a:extLst>
          </p:cNvPr>
          <p:cNvSpPr txBox="1"/>
          <p:nvPr/>
        </p:nvSpPr>
        <p:spPr>
          <a:xfrm>
            <a:off x="2830286" y="1851001"/>
            <a:ext cx="1732598"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GRIFFIN</a:t>
            </a:r>
          </a:p>
        </p:txBody>
      </p:sp>
      <p:sp>
        <p:nvSpPr>
          <p:cNvPr id="43" name="TextBox 42">
            <a:extLst>
              <a:ext uri="{FF2B5EF4-FFF2-40B4-BE49-F238E27FC236}">
                <a16:creationId xmlns:a16="http://schemas.microsoft.com/office/drawing/2014/main" id="{AC5B7C53-11FF-B447-A81E-AED52DD313EB}"/>
              </a:ext>
            </a:extLst>
          </p:cNvPr>
          <p:cNvSpPr txBox="1"/>
          <p:nvPr/>
        </p:nvSpPr>
        <p:spPr>
          <a:xfrm>
            <a:off x="8635947" y="1851001"/>
            <a:ext cx="1732598"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PERSEUS</a:t>
            </a:r>
          </a:p>
        </p:txBody>
      </p:sp>
      <p:sp>
        <p:nvSpPr>
          <p:cNvPr id="44" name="TextBox 43">
            <a:extLst>
              <a:ext uri="{FF2B5EF4-FFF2-40B4-BE49-F238E27FC236}">
                <a16:creationId xmlns:a16="http://schemas.microsoft.com/office/drawing/2014/main" id="{72674F7E-DA63-BE4E-44D8-1D950020D831}"/>
              </a:ext>
            </a:extLst>
          </p:cNvPr>
          <p:cNvSpPr txBox="1"/>
          <p:nvPr/>
        </p:nvSpPr>
        <p:spPr>
          <a:xfrm rot="16200000">
            <a:off x="-425417" y="3512754"/>
            <a:ext cx="2717650"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Progression-Free Survival</a:t>
            </a:r>
          </a:p>
        </p:txBody>
      </p:sp>
      <p:sp>
        <p:nvSpPr>
          <p:cNvPr id="45" name="Rectangle 44">
            <a:extLst>
              <a:ext uri="{FF2B5EF4-FFF2-40B4-BE49-F238E27FC236}">
                <a16:creationId xmlns:a16="http://schemas.microsoft.com/office/drawing/2014/main" id="{165A71DA-B78F-9D37-596B-BA14EE5DA204}"/>
              </a:ext>
            </a:extLst>
          </p:cNvPr>
          <p:cNvSpPr/>
          <p:nvPr/>
        </p:nvSpPr>
        <p:spPr>
          <a:xfrm>
            <a:off x="11853009" y="2323206"/>
            <a:ext cx="360762" cy="1248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TextBox 46">
            <a:extLst>
              <a:ext uri="{FF2B5EF4-FFF2-40B4-BE49-F238E27FC236}">
                <a16:creationId xmlns:a16="http://schemas.microsoft.com/office/drawing/2014/main" id="{E82E12D7-4315-0492-982C-F560E756DEDC}"/>
              </a:ext>
            </a:extLst>
          </p:cNvPr>
          <p:cNvSpPr txBox="1"/>
          <p:nvPr/>
        </p:nvSpPr>
        <p:spPr>
          <a:xfrm rot="16200000">
            <a:off x="5812265" y="3469765"/>
            <a:ext cx="2717650"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Progression-Free Survival</a:t>
            </a:r>
          </a:p>
        </p:txBody>
      </p:sp>
      <p:sp>
        <p:nvSpPr>
          <p:cNvPr id="48" name="TextBox 47">
            <a:extLst>
              <a:ext uri="{FF2B5EF4-FFF2-40B4-BE49-F238E27FC236}">
                <a16:creationId xmlns:a16="http://schemas.microsoft.com/office/drawing/2014/main" id="{8A5A4278-B138-D18E-A6D8-46E230FCFA28}"/>
              </a:ext>
            </a:extLst>
          </p:cNvPr>
          <p:cNvSpPr txBox="1"/>
          <p:nvPr/>
        </p:nvSpPr>
        <p:spPr>
          <a:xfrm>
            <a:off x="8207715" y="3263737"/>
            <a:ext cx="32420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4-Yr PFS: </a:t>
            </a:r>
            <a:r>
              <a:rPr kumimoji="0" lang="en-US" sz="1400" b="1" i="0" u="none" strike="noStrike" kern="1200" cap="none" spc="0" normalizeH="0" baseline="0" noProof="0" dirty="0" err="1">
                <a:ln>
                  <a:noFill/>
                </a:ln>
                <a:solidFill>
                  <a:prstClr val="black"/>
                </a:solidFill>
                <a:effectLst/>
                <a:uLnTx/>
                <a:uFillTx/>
                <a:latin typeface="Aptos" panose="02110004020202020204"/>
                <a:ea typeface="+mn-ea"/>
                <a:cs typeface="+mn-cs"/>
              </a:rPr>
              <a:t>DVRd</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84.3%; </a:t>
            </a:r>
            <a:r>
              <a:rPr kumimoji="0" lang="en-US" sz="1400" b="1" i="0" u="none" strike="noStrike" kern="1200" cap="none" spc="0" normalizeH="0" baseline="0" noProof="0" dirty="0" err="1">
                <a:ln>
                  <a:noFill/>
                </a:ln>
                <a:solidFill>
                  <a:prstClr val="black"/>
                </a:solidFill>
                <a:effectLst/>
                <a:uLnTx/>
                <a:uFillTx/>
                <a:latin typeface="Aptos" panose="02110004020202020204"/>
                <a:ea typeface="+mn-ea"/>
                <a:cs typeface="+mn-cs"/>
              </a:rPr>
              <a:t>VRd</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67.7%</a:t>
            </a:r>
          </a:p>
        </p:txBody>
      </p:sp>
      <p:sp>
        <p:nvSpPr>
          <p:cNvPr id="49" name="TextBox 48">
            <a:extLst>
              <a:ext uri="{FF2B5EF4-FFF2-40B4-BE49-F238E27FC236}">
                <a16:creationId xmlns:a16="http://schemas.microsoft.com/office/drawing/2014/main" id="{7024A293-9B0B-D5FF-3BE1-DF00E79DAB86}"/>
              </a:ext>
            </a:extLst>
          </p:cNvPr>
          <p:cNvSpPr txBox="1"/>
          <p:nvPr/>
        </p:nvSpPr>
        <p:spPr>
          <a:xfrm>
            <a:off x="1468317" y="4407272"/>
            <a:ext cx="227636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HR 0.45 (95% CI 0.21 – 0.95, </a:t>
            </a: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P</a:t>
            </a: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 = 0.032) </a:t>
            </a:r>
          </a:p>
        </p:txBody>
      </p:sp>
      <p:sp>
        <p:nvSpPr>
          <p:cNvPr id="50" name="TextBox 49">
            <a:extLst>
              <a:ext uri="{FF2B5EF4-FFF2-40B4-BE49-F238E27FC236}">
                <a16:creationId xmlns:a16="http://schemas.microsoft.com/office/drawing/2014/main" id="{35AD44C0-F844-7961-D0C2-CFD68288AC31}"/>
              </a:ext>
            </a:extLst>
          </p:cNvPr>
          <p:cNvSpPr txBox="1"/>
          <p:nvPr/>
        </p:nvSpPr>
        <p:spPr>
          <a:xfrm>
            <a:off x="7759633" y="4824566"/>
            <a:ext cx="367937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HR 0.42 (95% CI 0.30 – 0.59, </a:t>
            </a:r>
            <a:r>
              <a:rPr kumimoji="0" lang="en-US" sz="1200" b="1" i="1" u="none" strike="noStrike" kern="1200" cap="none" spc="0" normalizeH="0" baseline="0" noProof="0" dirty="0">
                <a:ln>
                  <a:noFill/>
                </a:ln>
                <a:solidFill>
                  <a:prstClr val="black"/>
                </a:solidFill>
                <a:effectLst/>
                <a:uLnTx/>
                <a:uFillTx/>
                <a:latin typeface="Aptos" panose="02110004020202020204"/>
                <a:ea typeface="+mn-ea"/>
                <a:cs typeface="+mn-cs"/>
              </a:rPr>
              <a:t>P</a:t>
            </a: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 = 0.0001) </a:t>
            </a:r>
          </a:p>
        </p:txBody>
      </p:sp>
      <p:cxnSp>
        <p:nvCxnSpPr>
          <p:cNvPr id="31" name="Straight Connector 30">
            <a:extLst>
              <a:ext uri="{FF2B5EF4-FFF2-40B4-BE49-F238E27FC236}">
                <a16:creationId xmlns:a16="http://schemas.microsoft.com/office/drawing/2014/main" id="{EDE454B4-F9FE-9B8E-FA61-A24D50FDCAC0}"/>
              </a:ext>
            </a:extLst>
          </p:cNvPr>
          <p:cNvCxnSpPr>
            <a:cxnSpLocks/>
          </p:cNvCxnSpPr>
          <p:nvPr/>
        </p:nvCxnSpPr>
        <p:spPr>
          <a:xfrm flipV="1">
            <a:off x="11372574" y="2689536"/>
            <a:ext cx="0" cy="253983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116A5488-5FD7-07D6-47EE-05683D32C566}"/>
              </a:ext>
            </a:extLst>
          </p:cNvPr>
          <p:cNvSpPr/>
          <p:nvPr/>
        </p:nvSpPr>
        <p:spPr>
          <a:xfrm>
            <a:off x="1468316" y="3875315"/>
            <a:ext cx="1361970" cy="5319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TextBox 52">
            <a:extLst>
              <a:ext uri="{FF2B5EF4-FFF2-40B4-BE49-F238E27FC236}">
                <a16:creationId xmlns:a16="http://schemas.microsoft.com/office/drawing/2014/main" id="{0C13BBA3-EB6D-93AA-DE6A-3C71D0F5233A}"/>
              </a:ext>
            </a:extLst>
          </p:cNvPr>
          <p:cNvSpPr txBox="1"/>
          <p:nvPr/>
        </p:nvSpPr>
        <p:spPr>
          <a:xfrm>
            <a:off x="5924073" y="2406507"/>
            <a:ext cx="10314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DVRd</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4" name="TextBox 53">
            <a:extLst>
              <a:ext uri="{FF2B5EF4-FFF2-40B4-BE49-F238E27FC236}">
                <a16:creationId xmlns:a16="http://schemas.microsoft.com/office/drawing/2014/main" id="{B4EB38D7-AF08-FE79-D7E7-6644A314EF57}"/>
              </a:ext>
            </a:extLst>
          </p:cNvPr>
          <p:cNvSpPr txBox="1"/>
          <p:nvPr/>
        </p:nvSpPr>
        <p:spPr>
          <a:xfrm>
            <a:off x="5799654" y="3312699"/>
            <a:ext cx="10314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VRd</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5" name="TextBox 54">
            <a:extLst>
              <a:ext uri="{FF2B5EF4-FFF2-40B4-BE49-F238E27FC236}">
                <a16:creationId xmlns:a16="http://schemas.microsoft.com/office/drawing/2014/main" id="{80E1CD89-924A-557C-6F92-E508E7CD7214}"/>
              </a:ext>
            </a:extLst>
          </p:cNvPr>
          <p:cNvSpPr txBox="1"/>
          <p:nvPr/>
        </p:nvSpPr>
        <p:spPr>
          <a:xfrm>
            <a:off x="11024402" y="2192403"/>
            <a:ext cx="10314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DVRd</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6" name="TextBox 55">
            <a:extLst>
              <a:ext uri="{FF2B5EF4-FFF2-40B4-BE49-F238E27FC236}">
                <a16:creationId xmlns:a16="http://schemas.microsoft.com/office/drawing/2014/main" id="{ECB772F6-8353-0767-2EA3-2D2E44CA82F9}"/>
              </a:ext>
            </a:extLst>
          </p:cNvPr>
          <p:cNvSpPr txBox="1"/>
          <p:nvPr/>
        </p:nvSpPr>
        <p:spPr>
          <a:xfrm>
            <a:off x="11437441" y="3319885"/>
            <a:ext cx="7047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VRd</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7" name="TextBox 56">
            <a:extLst>
              <a:ext uri="{FF2B5EF4-FFF2-40B4-BE49-F238E27FC236}">
                <a16:creationId xmlns:a16="http://schemas.microsoft.com/office/drawing/2014/main" id="{C813AB44-082B-56DC-0EBD-1DFC35CCF692}"/>
              </a:ext>
            </a:extLst>
          </p:cNvPr>
          <p:cNvSpPr txBox="1"/>
          <p:nvPr/>
        </p:nvSpPr>
        <p:spPr>
          <a:xfrm>
            <a:off x="105549" y="958933"/>
            <a:ext cx="120149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Randomized p</a:t>
            </a:r>
            <a:r>
              <a:rPr kumimoji="0" lang="en-US" sz="16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hase</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II (GRIFFIN) and phase III (PERSEUS) studies of </a:t>
            </a:r>
            <a:r>
              <a:rPr kumimoji="0" lang="en-US" sz="16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VRd</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 daratumumab (4 cycles induction, 2 cycles post-transplant consolidation) </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sym typeface="Wingdings" panose="05000000000000000000" pitchFamily="2" charset="2"/>
              </a:rPr>
              <a:t> ASCT  lenalidomide ± daratumumab maintenance (GRIFFIN: 2 years of daratumumab maintenance; PERSEUS: </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2 years of daratumumab maintenance if CR and MRD- for ≥1 year)</a:t>
            </a:r>
          </a:p>
        </p:txBody>
      </p:sp>
      <p:sp>
        <p:nvSpPr>
          <p:cNvPr id="2" name="TextBox 1">
            <a:extLst>
              <a:ext uri="{FF2B5EF4-FFF2-40B4-BE49-F238E27FC236}">
                <a16:creationId xmlns:a16="http://schemas.microsoft.com/office/drawing/2014/main" id="{F8E69118-23CB-95B3-0776-08280F2171DB}"/>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06021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87E5CF-EE77-2265-6F5C-A8D89489873B}"/>
              </a:ext>
            </a:extLst>
          </p:cNvPr>
          <p:cNvSpPr txBox="1">
            <a:spLocks/>
          </p:cNvSpPr>
          <p:nvPr/>
        </p:nvSpPr>
        <p:spPr>
          <a:xfrm>
            <a:off x="283029" y="18256"/>
            <a:ext cx="11425679" cy="10452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Daratumumab / IMiD / PI Quadruplets + Upfront Autologous Stem Cell Transplantation in High-Risk Patients: PERSEUS</a:t>
            </a:r>
          </a:p>
        </p:txBody>
      </p:sp>
      <p:graphicFrame>
        <p:nvGraphicFramePr>
          <p:cNvPr id="266" name="Table 265">
            <a:extLst>
              <a:ext uri="{FF2B5EF4-FFF2-40B4-BE49-F238E27FC236}">
                <a16:creationId xmlns:a16="http://schemas.microsoft.com/office/drawing/2014/main" id="{EDA308F0-EC32-C336-269B-6216C5C7A363}"/>
              </a:ext>
            </a:extLst>
          </p:cNvPr>
          <p:cNvGraphicFramePr>
            <a:graphicFrameLocks noGrp="1"/>
          </p:cNvGraphicFramePr>
          <p:nvPr/>
        </p:nvGraphicFramePr>
        <p:xfrm>
          <a:off x="794775" y="4640309"/>
          <a:ext cx="8322182" cy="1080000"/>
        </p:xfrm>
        <a:graphic>
          <a:graphicData uri="http://schemas.openxmlformats.org/drawingml/2006/table">
            <a:tbl>
              <a:tblPr firstRow="1" bandRow="1"/>
              <a:tblGrid>
                <a:gridCol w="2195659">
                  <a:extLst>
                    <a:ext uri="{9D8B030D-6E8A-4147-A177-3AD203B41FA5}">
                      <a16:colId xmlns:a16="http://schemas.microsoft.com/office/drawing/2014/main" val="619381385"/>
                    </a:ext>
                  </a:extLst>
                </a:gridCol>
                <a:gridCol w="89140">
                  <a:extLst>
                    <a:ext uri="{9D8B030D-6E8A-4147-A177-3AD203B41FA5}">
                      <a16:colId xmlns:a16="http://schemas.microsoft.com/office/drawing/2014/main" val="3908206692"/>
                    </a:ext>
                  </a:extLst>
                </a:gridCol>
                <a:gridCol w="317757">
                  <a:extLst>
                    <a:ext uri="{9D8B030D-6E8A-4147-A177-3AD203B41FA5}">
                      <a16:colId xmlns:a16="http://schemas.microsoft.com/office/drawing/2014/main" val="1844773897"/>
                    </a:ext>
                  </a:extLst>
                </a:gridCol>
                <a:gridCol w="317757">
                  <a:extLst>
                    <a:ext uri="{9D8B030D-6E8A-4147-A177-3AD203B41FA5}">
                      <a16:colId xmlns:a16="http://schemas.microsoft.com/office/drawing/2014/main" val="2188059959"/>
                    </a:ext>
                  </a:extLst>
                </a:gridCol>
                <a:gridCol w="317757">
                  <a:extLst>
                    <a:ext uri="{9D8B030D-6E8A-4147-A177-3AD203B41FA5}">
                      <a16:colId xmlns:a16="http://schemas.microsoft.com/office/drawing/2014/main" val="322425671"/>
                    </a:ext>
                  </a:extLst>
                </a:gridCol>
                <a:gridCol w="317757">
                  <a:extLst>
                    <a:ext uri="{9D8B030D-6E8A-4147-A177-3AD203B41FA5}">
                      <a16:colId xmlns:a16="http://schemas.microsoft.com/office/drawing/2014/main" val="2675328570"/>
                    </a:ext>
                  </a:extLst>
                </a:gridCol>
                <a:gridCol w="317757">
                  <a:extLst>
                    <a:ext uri="{9D8B030D-6E8A-4147-A177-3AD203B41FA5}">
                      <a16:colId xmlns:a16="http://schemas.microsoft.com/office/drawing/2014/main" val="2153767741"/>
                    </a:ext>
                  </a:extLst>
                </a:gridCol>
                <a:gridCol w="317757">
                  <a:extLst>
                    <a:ext uri="{9D8B030D-6E8A-4147-A177-3AD203B41FA5}">
                      <a16:colId xmlns:a16="http://schemas.microsoft.com/office/drawing/2014/main" val="913801260"/>
                    </a:ext>
                  </a:extLst>
                </a:gridCol>
                <a:gridCol w="317757">
                  <a:extLst>
                    <a:ext uri="{9D8B030D-6E8A-4147-A177-3AD203B41FA5}">
                      <a16:colId xmlns:a16="http://schemas.microsoft.com/office/drawing/2014/main" val="3947668853"/>
                    </a:ext>
                  </a:extLst>
                </a:gridCol>
                <a:gridCol w="317757">
                  <a:extLst>
                    <a:ext uri="{9D8B030D-6E8A-4147-A177-3AD203B41FA5}">
                      <a16:colId xmlns:a16="http://schemas.microsoft.com/office/drawing/2014/main" val="2969764597"/>
                    </a:ext>
                  </a:extLst>
                </a:gridCol>
                <a:gridCol w="317757">
                  <a:extLst>
                    <a:ext uri="{9D8B030D-6E8A-4147-A177-3AD203B41FA5}">
                      <a16:colId xmlns:a16="http://schemas.microsoft.com/office/drawing/2014/main" val="288284539"/>
                    </a:ext>
                  </a:extLst>
                </a:gridCol>
                <a:gridCol w="317757">
                  <a:extLst>
                    <a:ext uri="{9D8B030D-6E8A-4147-A177-3AD203B41FA5}">
                      <a16:colId xmlns:a16="http://schemas.microsoft.com/office/drawing/2014/main" val="2653499985"/>
                    </a:ext>
                  </a:extLst>
                </a:gridCol>
                <a:gridCol w="317757">
                  <a:extLst>
                    <a:ext uri="{9D8B030D-6E8A-4147-A177-3AD203B41FA5}">
                      <a16:colId xmlns:a16="http://schemas.microsoft.com/office/drawing/2014/main" val="3112642115"/>
                    </a:ext>
                  </a:extLst>
                </a:gridCol>
                <a:gridCol w="317757">
                  <a:extLst>
                    <a:ext uri="{9D8B030D-6E8A-4147-A177-3AD203B41FA5}">
                      <a16:colId xmlns:a16="http://schemas.microsoft.com/office/drawing/2014/main" val="3593365080"/>
                    </a:ext>
                  </a:extLst>
                </a:gridCol>
                <a:gridCol w="317757">
                  <a:extLst>
                    <a:ext uri="{9D8B030D-6E8A-4147-A177-3AD203B41FA5}">
                      <a16:colId xmlns:a16="http://schemas.microsoft.com/office/drawing/2014/main" val="3518707153"/>
                    </a:ext>
                  </a:extLst>
                </a:gridCol>
                <a:gridCol w="317757">
                  <a:extLst>
                    <a:ext uri="{9D8B030D-6E8A-4147-A177-3AD203B41FA5}">
                      <a16:colId xmlns:a16="http://schemas.microsoft.com/office/drawing/2014/main" val="727540056"/>
                    </a:ext>
                  </a:extLst>
                </a:gridCol>
                <a:gridCol w="317757">
                  <a:extLst>
                    <a:ext uri="{9D8B030D-6E8A-4147-A177-3AD203B41FA5}">
                      <a16:colId xmlns:a16="http://schemas.microsoft.com/office/drawing/2014/main" val="4263536775"/>
                    </a:ext>
                  </a:extLst>
                </a:gridCol>
                <a:gridCol w="317757">
                  <a:extLst>
                    <a:ext uri="{9D8B030D-6E8A-4147-A177-3AD203B41FA5}">
                      <a16:colId xmlns:a16="http://schemas.microsoft.com/office/drawing/2014/main" val="350697928"/>
                    </a:ext>
                  </a:extLst>
                </a:gridCol>
                <a:gridCol w="317757">
                  <a:extLst>
                    <a:ext uri="{9D8B030D-6E8A-4147-A177-3AD203B41FA5}">
                      <a16:colId xmlns:a16="http://schemas.microsoft.com/office/drawing/2014/main" val="192215911"/>
                    </a:ext>
                  </a:extLst>
                </a:gridCol>
                <a:gridCol w="317757">
                  <a:extLst>
                    <a:ext uri="{9D8B030D-6E8A-4147-A177-3AD203B41FA5}">
                      <a16:colId xmlns:a16="http://schemas.microsoft.com/office/drawing/2014/main" val="316745623"/>
                    </a:ext>
                  </a:extLst>
                </a:gridCol>
                <a:gridCol w="317757">
                  <a:extLst>
                    <a:ext uri="{9D8B030D-6E8A-4147-A177-3AD203B41FA5}">
                      <a16:colId xmlns:a16="http://schemas.microsoft.com/office/drawing/2014/main" val="1068845467"/>
                    </a:ext>
                  </a:extLst>
                </a:gridCol>
              </a:tblGrid>
              <a:tr h="216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72000" algn="r"/>
                      <a:r>
                        <a:rPr lang="en-GB" sz="1200" b="0" dirty="0">
                          <a:solidFill>
                            <a:sysClr val="windowText" lastClr="000000"/>
                          </a:solidFill>
                          <a:latin typeface="Arial" panose="020B0604020202020204" pitchFamily="34" charset="0"/>
                          <a:cs typeface="Arial" panose="020B0604020202020204" pitchFamily="34" charset="0"/>
                        </a:rPr>
                        <a:t>No. at risk</a:t>
                      </a:r>
                      <a:endParaRPr lang="en-US" sz="1200" b="0" dirty="0">
                        <a:solidFill>
                          <a:sysClr val="windowText" lastClr="000000"/>
                        </a:solidFill>
                        <a:latin typeface="Arial" panose="020B0604020202020204" pitchFamily="34" charset="0"/>
                        <a:cs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0316476"/>
                  </a:ext>
                </a:extLst>
              </a:tr>
              <a:tr h="216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72000" algn="r"/>
                      <a:r>
                        <a:rPr lang="en-GB" sz="1200" dirty="0">
                          <a:solidFill>
                            <a:sysClr val="windowText" lastClr="000000"/>
                          </a:solidFill>
                          <a:latin typeface="Arial" panose="020B0604020202020204" pitchFamily="34" charset="0"/>
                          <a:cs typeface="Arial" panose="020B0604020202020204" pitchFamily="34" charset="0"/>
                        </a:rPr>
                        <a:t>VRd revised standard risk</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167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148</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143</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141</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140</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138</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137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135</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131</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127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123</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118</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116</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96</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36</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6</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0</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004375"/>
                  </a:ext>
                </a:extLst>
              </a:tr>
              <a:tr h="216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72000" algn="r"/>
                      <a:r>
                        <a:rPr lang="en-GB" sz="1200" dirty="0">
                          <a:solidFill>
                            <a:sysClr val="windowText" lastClr="000000"/>
                          </a:solidFill>
                          <a:latin typeface="Arial" panose="020B0604020202020204" pitchFamily="34" charset="0"/>
                          <a:cs typeface="Arial" panose="020B0604020202020204" pitchFamily="34" charset="0"/>
                        </a:rPr>
                        <a:t>D-VRd revised standard risk</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174</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167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163</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162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162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162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159</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158</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155</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155</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155</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155</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153</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149</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124</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52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0</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6573207"/>
                  </a:ext>
                </a:extLst>
              </a:tr>
              <a:tr h="216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72000" algn="r"/>
                      <a:r>
                        <a:rPr lang="en-GB" sz="1200" dirty="0">
                          <a:solidFill>
                            <a:sysClr val="windowText" lastClr="000000"/>
                          </a:solidFill>
                          <a:latin typeface="Arial" panose="020B0604020202020204" pitchFamily="34" charset="0"/>
                          <a:cs typeface="Arial" panose="020B0604020202020204" pitchFamily="34" charset="0"/>
                        </a:rPr>
                        <a:t>VRd revised high risk</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148</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139</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132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129</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127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123</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118</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112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109</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105</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98</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92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87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84</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77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64</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22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4</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0</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8492845"/>
                  </a:ext>
                </a:extLst>
              </a:tr>
              <a:tr h="2160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72000" algn="r"/>
                      <a:r>
                        <a:rPr lang="en-GB" sz="1200" dirty="0">
                          <a:solidFill>
                            <a:sysClr val="windowText" lastClr="000000"/>
                          </a:solidFill>
                          <a:latin typeface="Arial" panose="020B0604020202020204" pitchFamily="34" charset="0"/>
                          <a:cs typeface="Arial" panose="020B0604020202020204" pitchFamily="34" charset="0"/>
                        </a:rPr>
                        <a:t>D-VRd revised high risk</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130</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127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121</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117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115</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111</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110</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109</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107</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105</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101</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99</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96</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94</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90</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76</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31</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2</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GB" sz="1200" dirty="0">
                          <a:solidFill>
                            <a:sysClr val="windowText" lastClr="000000"/>
                          </a:solidFill>
                          <a:latin typeface="Arial" panose="020B0604020202020204" pitchFamily="34" charset="0"/>
                          <a:cs typeface="Arial" panose="020B0604020202020204" pitchFamily="34" charset="0"/>
                        </a:rPr>
                        <a:t>0</a:t>
                      </a:r>
                      <a:endParaRPr lang="en-US" sz="1200" dirty="0">
                        <a:solidFill>
                          <a:sysClr val="windowText" lastClr="000000"/>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3060129"/>
                  </a:ext>
                </a:extLst>
              </a:tr>
            </a:tbl>
          </a:graphicData>
        </a:graphic>
      </p:graphicFrame>
      <p:sp>
        <p:nvSpPr>
          <p:cNvPr id="267" name="TextBox 266">
            <a:extLst>
              <a:ext uri="{FF2B5EF4-FFF2-40B4-BE49-F238E27FC236}">
                <a16:creationId xmlns:a16="http://schemas.microsoft.com/office/drawing/2014/main" id="{C686888D-A6CA-AE6E-31F8-8E83CB629832}"/>
              </a:ext>
            </a:extLst>
          </p:cNvPr>
          <p:cNvSpPr txBox="1"/>
          <p:nvPr/>
        </p:nvSpPr>
        <p:spPr>
          <a:xfrm>
            <a:off x="5772128" y="4469512"/>
            <a:ext cx="732893"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Months</a:t>
            </a:r>
          </a:p>
        </p:txBody>
      </p:sp>
      <p:sp>
        <p:nvSpPr>
          <p:cNvPr id="268" name="TextBox 267">
            <a:extLst>
              <a:ext uri="{FF2B5EF4-FFF2-40B4-BE49-F238E27FC236}">
                <a16:creationId xmlns:a16="http://schemas.microsoft.com/office/drawing/2014/main" id="{63614216-858E-671C-B8FF-8E8EE26FDCE3}"/>
              </a:ext>
            </a:extLst>
          </p:cNvPr>
          <p:cNvSpPr txBox="1"/>
          <p:nvPr/>
        </p:nvSpPr>
        <p:spPr>
          <a:xfrm>
            <a:off x="2883683" y="3429198"/>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20</a:t>
            </a:r>
          </a:p>
        </p:txBody>
      </p:sp>
      <p:sp>
        <p:nvSpPr>
          <p:cNvPr id="269" name="TextBox 268">
            <a:extLst>
              <a:ext uri="{FF2B5EF4-FFF2-40B4-BE49-F238E27FC236}">
                <a16:creationId xmlns:a16="http://schemas.microsoft.com/office/drawing/2014/main" id="{C690EC4F-1EAC-2DDE-99BF-6A352409F9A1}"/>
              </a:ext>
            </a:extLst>
          </p:cNvPr>
          <p:cNvSpPr txBox="1"/>
          <p:nvPr/>
        </p:nvSpPr>
        <p:spPr>
          <a:xfrm>
            <a:off x="2877367" y="2865805"/>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40</a:t>
            </a:r>
          </a:p>
        </p:txBody>
      </p:sp>
      <p:sp>
        <p:nvSpPr>
          <p:cNvPr id="270" name="TextBox 269">
            <a:extLst>
              <a:ext uri="{FF2B5EF4-FFF2-40B4-BE49-F238E27FC236}">
                <a16:creationId xmlns:a16="http://schemas.microsoft.com/office/drawing/2014/main" id="{82564D80-BED3-F7AF-C229-B744FCF5BD35}"/>
              </a:ext>
            </a:extLst>
          </p:cNvPr>
          <p:cNvSpPr txBox="1"/>
          <p:nvPr/>
        </p:nvSpPr>
        <p:spPr>
          <a:xfrm>
            <a:off x="2880735" y="2295674"/>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60</a:t>
            </a:r>
            <a:endParaRPr kumimoji="0" lang="en-US" sz="1333"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endParaRPr>
          </a:p>
        </p:txBody>
      </p:sp>
      <p:sp>
        <p:nvSpPr>
          <p:cNvPr id="271" name="TextBox 270">
            <a:extLst>
              <a:ext uri="{FF2B5EF4-FFF2-40B4-BE49-F238E27FC236}">
                <a16:creationId xmlns:a16="http://schemas.microsoft.com/office/drawing/2014/main" id="{50C3BDD6-F78F-FD2E-299F-16DB4C3D3CF3}"/>
              </a:ext>
            </a:extLst>
          </p:cNvPr>
          <p:cNvSpPr txBox="1"/>
          <p:nvPr/>
        </p:nvSpPr>
        <p:spPr>
          <a:xfrm>
            <a:off x="2877788" y="1734386"/>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80</a:t>
            </a:r>
          </a:p>
        </p:txBody>
      </p:sp>
      <p:sp>
        <p:nvSpPr>
          <p:cNvPr id="272" name="TextBox 271">
            <a:extLst>
              <a:ext uri="{FF2B5EF4-FFF2-40B4-BE49-F238E27FC236}">
                <a16:creationId xmlns:a16="http://schemas.microsoft.com/office/drawing/2014/main" id="{3C3B72E0-10E4-9629-234B-8F0CFC0702F3}"/>
              </a:ext>
            </a:extLst>
          </p:cNvPr>
          <p:cNvSpPr txBox="1"/>
          <p:nvPr/>
        </p:nvSpPr>
        <p:spPr>
          <a:xfrm>
            <a:off x="2812943" y="1162922"/>
            <a:ext cx="43954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100</a:t>
            </a:r>
          </a:p>
        </p:txBody>
      </p:sp>
      <p:sp>
        <p:nvSpPr>
          <p:cNvPr id="273" name="TextBox 272">
            <a:extLst>
              <a:ext uri="{FF2B5EF4-FFF2-40B4-BE49-F238E27FC236}">
                <a16:creationId xmlns:a16="http://schemas.microsoft.com/office/drawing/2014/main" id="{D1917868-86CF-F3AD-3A42-40C98A493E4C}"/>
              </a:ext>
            </a:extLst>
          </p:cNvPr>
          <p:cNvSpPr txBox="1"/>
          <p:nvPr/>
        </p:nvSpPr>
        <p:spPr>
          <a:xfrm>
            <a:off x="2983055" y="3990907"/>
            <a:ext cx="279244" cy="29745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0</a:t>
            </a:r>
          </a:p>
        </p:txBody>
      </p:sp>
      <p:sp>
        <p:nvSpPr>
          <p:cNvPr id="274" name="TextBox 273">
            <a:extLst>
              <a:ext uri="{FF2B5EF4-FFF2-40B4-BE49-F238E27FC236}">
                <a16:creationId xmlns:a16="http://schemas.microsoft.com/office/drawing/2014/main" id="{446292B3-B53D-89D8-1C44-EE08131B6EEB}"/>
              </a:ext>
            </a:extLst>
          </p:cNvPr>
          <p:cNvSpPr txBox="1"/>
          <p:nvPr/>
        </p:nvSpPr>
        <p:spPr>
          <a:xfrm>
            <a:off x="3158455" y="4212369"/>
            <a:ext cx="269626"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0</a:t>
            </a:r>
          </a:p>
        </p:txBody>
      </p:sp>
      <p:sp>
        <p:nvSpPr>
          <p:cNvPr id="275" name="TextBox 274">
            <a:extLst>
              <a:ext uri="{FF2B5EF4-FFF2-40B4-BE49-F238E27FC236}">
                <a16:creationId xmlns:a16="http://schemas.microsoft.com/office/drawing/2014/main" id="{A33311C5-8C8B-DAB8-4FD5-6799806E6C9F}"/>
              </a:ext>
            </a:extLst>
          </p:cNvPr>
          <p:cNvSpPr txBox="1"/>
          <p:nvPr/>
        </p:nvSpPr>
        <p:spPr>
          <a:xfrm>
            <a:off x="3479732" y="4212369"/>
            <a:ext cx="269626"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3</a:t>
            </a:r>
          </a:p>
        </p:txBody>
      </p:sp>
      <p:sp>
        <p:nvSpPr>
          <p:cNvPr id="276" name="TextBox 275">
            <a:extLst>
              <a:ext uri="{FF2B5EF4-FFF2-40B4-BE49-F238E27FC236}">
                <a16:creationId xmlns:a16="http://schemas.microsoft.com/office/drawing/2014/main" id="{67449030-3B90-8ACE-E813-C3C638FE37F1}"/>
              </a:ext>
            </a:extLst>
          </p:cNvPr>
          <p:cNvSpPr txBox="1"/>
          <p:nvPr/>
        </p:nvSpPr>
        <p:spPr>
          <a:xfrm>
            <a:off x="3794273" y="4212369"/>
            <a:ext cx="269626"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6</a:t>
            </a:r>
          </a:p>
        </p:txBody>
      </p:sp>
      <p:sp>
        <p:nvSpPr>
          <p:cNvPr id="277" name="TextBox 276">
            <a:extLst>
              <a:ext uri="{FF2B5EF4-FFF2-40B4-BE49-F238E27FC236}">
                <a16:creationId xmlns:a16="http://schemas.microsoft.com/office/drawing/2014/main" id="{AB20A626-74D6-6A11-647F-4C3BFA60D7EC}"/>
              </a:ext>
            </a:extLst>
          </p:cNvPr>
          <p:cNvSpPr txBox="1"/>
          <p:nvPr/>
        </p:nvSpPr>
        <p:spPr>
          <a:xfrm>
            <a:off x="4110076" y="4212369"/>
            <a:ext cx="269626"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9</a:t>
            </a:r>
          </a:p>
        </p:txBody>
      </p:sp>
      <p:sp>
        <p:nvSpPr>
          <p:cNvPr id="278" name="TextBox 277">
            <a:extLst>
              <a:ext uri="{FF2B5EF4-FFF2-40B4-BE49-F238E27FC236}">
                <a16:creationId xmlns:a16="http://schemas.microsoft.com/office/drawing/2014/main" id="{30C97575-FB77-9EEF-AE8E-8417789033E7}"/>
              </a:ext>
            </a:extLst>
          </p:cNvPr>
          <p:cNvSpPr txBox="1"/>
          <p:nvPr/>
        </p:nvSpPr>
        <p:spPr>
          <a:xfrm>
            <a:off x="4398090"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12</a:t>
            </a:r>
          </a:p>
        </p:txBody>
      </p:sp>
      <p:sp>
        <p:nvSpPr>
          <p:cNvPr id="279" name="TextBox 278">
            <a:extLst>
              <a:ext uri="{FF2B5EF4-FFF2-40B4-BE49-F238E27FC236}">
                <a16:creationId xmlns:a16="http://schemas.microsoft.com/office/drawing/2014/main" id="{35AA4104-5B90-710C-05AD-39B36B2E327A}"/>
              </a:ext>
            </a:extLst>
          </p:cNvPr>
          <p:cNvSpPr txBox="1"/>
          <p:nvPr/>
        </p:nvSpPr>
        <p:spPr>
          <a:xfrm>
            <a:off x="4710946"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15</a:t>
            </a:r>
          </a:p>
        </p:txBody>
      </p:sp>
      <p:sp>
        <p:nvSpPr>
          <p:cNvPr id="280" name="TextBox 279">
            <a:extLst>
              <a:ext uri="{FF2B5EF4-FFF2-40B4-BE49-F238E27FC236}">
                <a16:creationId xmlns:a16="http://schemas.microsoft.com/office/drawing/2014/main" id="{FA2B4801-7289-AC90-9113-C8072B029702}"/>
              </a:ext>
            </a:extLst>
          </p:cNvPr>
          <p:cNvSpPr txBox="1"/>
          <p:nvPr/>
        </p:nvSpPr>
        <p:spPr>
          <a:xfrm>
            <a:off x="5025066"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18</a:t>
            </a:r>
          </a:p>
        </p:txBody>
      </p:sp>
      <p:sp>
        <p:nvSpPr>
          <p:cNvPr id="281" name="TextBox 280">
            <a:extLst>
              <a:ext uri="{FF2B5EF4-FFF2-40B4-BE49-F238E27FC236}">
                <a16:creationId xmlns:a16="http://schemas.microsoft.com/office/drawing/2014/main" id="{E96ACCD6-6061-92BF-6839-2FC16A7530A7}"/>
              </a:ext>
            </a:extLst>
          </p:cNvPr>
          <p:cNvSpPr txBox="1"/>
          <p:nvPr/>
        </p:nvSpPr>
        <p:spPr>
          <a:xfrm>
            <a:off x="7538863"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42</a:t>
            </a:r>
          </a:p>
        </p:txBody>
      </p:sp>
      <p:sp>
        <p:nvSpPr>
          <p:cNvPr id="282" name="TextBox 281">
            <a:extLst>
              <a:ext uri="{FF2B5EF4-FFF2-40B4-BE49-F238E27FC236}">
                <a16:creationId xmlns:a16="http://schemas.microsoft.com/office/drawing/2014/main" id="{DC665CA8-3188-71FD-D77C-3AEBDE12083E}"/>
              </a:ext>
            </a:extLst>
          </p:cNvPr>
          <p:cNvSpPr txBox="1"/>
          <p:nvPr/>
        </p:nvSpPr>
        <p:spPr>
          <a:xfrm>
            <a:off x="5344238"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21</a:t>
            </a:r>
          </a:p>
        </p:txBody>
      </p:sp>
      <p:sp>
        <p:nvSpPr>
          <p:cNvPr id="283" name="TextBox 282">
            <a:extLst>
              <a:ext uri="{FF2B5EF4-FFF2-40B4-BE49-F238E27FC236}">
                <a16:creationId xmlns:a16="http://schemas.microsoft.com/office/drawing/2014/main" id="{EE76BA8C-5DE2-F5BA-152E-2308DD703073}"/>
              </a:ext>
            </a:extLst>
          </p:cNvPr>
          <p:cNvSpPr txBox="1"/>
          <p:nvPr/>
        </p:nvSpPr>
        <p:spPr>
          <a:xfrm>
            <a:off x="5970372"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27</a:t>
            </a:r>
          </a:p>
        </p:txBody>
      </p:sp>
      <p:sp>
        <p:nvSpPr>
          <p:cNvPr id="284" name="TextBox 283">
            <a:extLst>
              <a:ext uri="{FF2B5EF4-FFF2-40B4-BE49-F238E27FC236}">
                <a16:creationId xmlns:a16="http://schemas.microsoft.com/office/drawing/2014/main" id="{92FCAAF5-D3B6-FFCF-580C-B8D757112CDC}"/>
              </a:ext>
            </a:extLst>
          </p:cNvPr>
          <p:cNvSpPr txBox="1"/>
          <p:nvPr/>
        </p:nvSpPr>
        <p:spPr>
          <a:xfrm>
            <a:off x="5646989"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24</a:t>
            </a:r>
          </a:p>
        </p:txBody>
      </p:sp>
      <p:sp>
        <p:nvSpPr>
          <p:cNvPr id="285" name="TextBox 284">
            <a:extLst>
              <a:ext uri="{FF2B5EF4-FFF2-40B4-BE49-F238E27FC236}">
                <a16:creationId xmlns:a16="http://schemas.microsoft.com/office/drawing/2014/main" id="{3B692AAA-02B0-990E-EC42-5B3B3169A332}"/>
              </a:ext>
            </a:extLst>
          </p:cNvPr>
          <p:cNvSpPr txBox="1"/>
          <p:nvPr/>
        </p:nvSpPr>
        <p:spPr>
          <a:xfrm>
            <a:off x="6274806"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30</a:t>
            </a:r>
          </a:p>
        </p:txBody>
      </p:sp>
      <p:sp>
        <p:nvSpPr>
          <p:cNvPr id="286" name="TextBox 285">
            <a:extLst>
              <a:ext uri="{FF2B5EF4-FFF2-40B4-BE49-F238E27FC236}">
                <a16:creationId xmlns:a16="http://schemas.microsoft.com/office/drawing/2014/main" id="{FAF39E0D-40B6-EB4E-5464-EB8A88D999C1}"/>
              </a:ext>
            </a:extLst>
          </p:cNvPr>
          <p:cNvSpPr txBox="1"/>
          <p:nvPr/>
        </p:nvSpPr>
        <p:spPr>
          <a:xfrm>
            <a:off x="6593137"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33</a:t>
            </a:r>
          </a:p>
        </p:txBody>
      </p:sp>
      <p:sp>
        <p:nvSpPr>
          <p:cNvPr id="287" name="TextBox 286">
            <a:extLst>
              <a:ext uri="{FF2B5EF4-FFF2-40B4-BE49-F238E27FC236}">
                <a16:creationId xmlns:a16="http://schemas.microsoft.com/office/drawing/2014/main" id="{02CB190B-094D-06C9-FBC6-66CC32412E05}"/>
              </a:ext>
            </a:extLst>
          </p:cNvPr>
          <p:cNvSpPr txBox="1"/>
          <p:nvPr/>
        </p:nvSpPr>
        <p:spPr>
          <a:xfrm>
            <a:off x="6908519"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36</a:t>
            </a:r>
          </a:p>
        </p:txBody>
      </p:sp>
      <p:sp>
        <p:nvSpPr>
          <p:cNvPr id="288" name="TextBox 287">
            <a:extLst>
              <a:ext uri="{FF2B5EF4-FFF2-40B4-BE49-F238E27FC236}">
                <a16:creationId xmlns:a16="http://schemas.microsoft.com/office/drawing/2014/main" id="{0D728B1E-CB0E-529C-E18D-1D29AC669542}"/>
              </a:ext>
            </a:extLst>
          </p:cNvPr>
          <p:cNvSpPr txBox="1"/>
          <p:nvPr/>
        </p:nvSpPr>
        <p:spPr>
          <a:xfrm>
            <a:off x="7224323"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39</a:t>
            </a:r>
          </a:p>
        </p:txBody>
      </p:sp>
      <p:sp>
        <p:nvSpPr>
          <p:cNvPr id="289" name="TextBox 288">
            <a:extLst>
              <a:ext uri="{FF2B5EF4-FFF2-40B4-BE49-F238E27FC236}">
                <a16:creationId xmlns:a16="http://schemas.microsoft.com/office/drawing/2014/main" id="{012CB5D4-0B77-2CB7-B960-02AB10805288}"/>
              </a:ext>
            </a:extLst>
          </p:cNvPr>
          <p:cNvSpPr txBox="1"/>
          <p:nvPr/>
        </p:nvSpPr>
        <p:spPr>
          <a:xfrm>
            <a:off x="8801658"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54</a:t>
            </a:r>
          </a:p>
        </p:txBody>
      </p:sp>
      <p:sp>
        <p:nvSpPr>
          <p:cNvPr id="290" name="Freeform: Shape 289">
            <a:extLst>
              <a:ext uri="{FF2B5EF4-FFF2-40B4-BE49-F238E27FC236}">
                <a16:creationId xmlns:a16="http://schemas.microsoft.com/office/drawing/2014/main" id="{4B030E8C-391A-A0FC-8601-D1E253238FA5}"/>
              </a:ext>
            </a:extLst>
          </p:cNvPr>
          <p:cNvSpPr/>
          <p:nvPr/>
        </p:nvSpPr>
        <p:spPr>
          <a:xfrm>
            <a:off x="3213892" y="3577195"/>
            <a:ext cx="77055" cy="42106"/>
          </a:xfrm>
          <a:custGeom>
            <a:avLst/>
            <a:gdLst>
              <a:gd name="connsiteX0" fmla="*/ 56254 w 56253"/>
              <a:gd name="connsiteY0" fmla="*/ 0 h 30739"/>
              <a:gd name="connsiteX1" fmla="*/ 0 w 56253"/>
              <a:gd name="connsiteY1" fmla="*/ 0 h 30739"/>
            </a:gdLst>
            <a:ahLst/>
            <a:cxnLst>
              <a:cxn ang="0">
                <a:pos x="connsiteX0" y="connsiteY0"/>
              </a:cxn>
              <a:cxn ang="0">
                <a:pos x="connsiteX1" y="connsiteY1"/>
              </a:cxn>
            </a:cxnLst>
            <a:rect l="l" t="t" r="r" b="b"/>
            <a:pathLst>
              <a:path w="56253" h="30739">
                <a:moveTo>
                  <a:pt x="56254" y="0"/>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1" name="Freeform: Shape 290">
            <a:extLst>
              <a:ext uri="{FF2B5EF4-FFF2-40B4-BE49-F238E27FC236}">
                <a16:creationId xmlns:a16="http://schemas.microsoft.com/office/drawing/2014/main" id="{5B46E38D-36C4-722A-D653-6C4ADB1AFFC9}"/>
              </a:ext>
            </a:extLst>
          </p:cNvPr>
          <p:cNvSpPr/>
          <p:nvPr/>
        </p:nvSpPr>
        <p:spPr>
          <a:xfrm>
            <a:off x="3213892" y="3012961"/>
            <a:ext cx="77055" cy="42106"/>
          </a:xfrm>
          <a:custGeom>
            <a:avLst/>
            <a:gdLst>
              <a:gd name="connsiteX0" fmla="*/ 56254 w 56253"/>
              <a:gd name="connsiteY0" fmla="*/ 0 h 30739"/>
              <a:gd name="connsiteX1" fmla="*/ 0 w 56253"/>
              <a:gd name="connsiteY1" fmla="*/ 0 h 30739"/>
            </a:gdLst>
            <a:ahLst/>
            <a:cxnLst>
              <a:cxn ang="0">
                <a:pos x="connsiteX0" y="connsiteY0"/>
              </a:cxn>
              <a:cxn ang="0">
                <a:pos x="connsiteX1" y="connsiteY1"/>
              </a:cxn>
            </a:cxnLst>
            <a:rect l="l" t="t" r="r" b="b"/>
            <a:pathLst>
              <a:path w="56253" h="30739">
                <a:moveTo>
                  <a:pt x="56254" y="0"/>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4A6C2B68-171A-6737-2397-CC6626100765}"/>
              </a:ext>
            </a:extLst>
          </p:cNvPr>
          <p:cNvSpPr/>
          <p:nvPr/>
        </p:nvSpPr>
        <p:spPr>
          <a:xfrm>
            <a:off x="3213892" y="2448724"/>
            <a:ext cx="77055" cy="42106"/>
          </a:xfrm>
          <a:custGeom>
            <a:avLst/>
            <a:gdLst>
              <a:gd name="connsiteX0" fmla="*/ 56254 w 56253"/>
              <a:gd name="connsiteY0" fmla="*/ 0 h 30739"/>
              <a:gd name="connsiteX1" fmla="*/ 0 w 56253"/>
              <a:gd name="connsiteY1" fmla="*/ 0 h 30739"/>
            </a:gdLst>
            <a:ahLst/>
            <a:cxnLst>
              <a:cxn ang="0">
                <a:pos x="connsiteX0" y="connsiteY0"/>
              </a:cxn>
              <a:cxn ang="0">
                <a:pos x="connsiteX1" y="connsiteY1"/>
              </a:cxn>
            </a:cxnLst>
            <a:rect l="l" t="t" r="r" b="b"/>
            <a:pathLst>
              <a:path w="56253" h="30739">
                <a:moveTo>
                  <a:pt x="56254" y="0"/>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3" name="Freeform: Shape 292">
            <a:extLst>
              <a:ext uri="{FF2B5EF4-FFF2-40B4-BE49-F238E27FC236}">
                <a16:creationId xmlns:a16="http://schemas.microsoft.com/office/drawing/2014/main" id="{14A77263-72CA-1AFB-33DA-DF577FB419EA}"/>
              </a:ext>
            </a:extLst>
          </p:cNvPr>
          <p:cNvSpPr/>
          <p:nvPr/>
        </p:nvSpPr>
        <p:spPr>
          <a:xfrm>
            <a:off x="3213892" y="1884490"/>
            <a:ext cx="77055" cy="42106"/>
          </a:xfrm>
          <a:custGeom>
            <a:avLst/>
            <a:gdLst>
              <a:gd name="connsiteX0" fmla="*/ 56254 w 56253"/>
              <a:gd name="connsiteY0" fmla="*/ 0 h 30739"/>
              <a:gd name="connsiteX1" fmla="*/ 0 w 56253"/>
              <a:gd name="connsiteY1" fmla="*/ 0 h 30739"/>
            </a:gdLst>
            <a:ahLst/>
            <a:cxnLst>
              <a:cxn ang="0">
                <a:pos x="connsiteX0" y="connsiteY0"/>
              </a:cxn>
              <a:cxn ang="0">
                <a:pos x="connsiteX1" y="connsiteY1"/>
              </a:cxn>
            </a:cxnLst>
            <a:rect l="l" t="t" r="r" b="b"/>
            <a:pathLst>
              <a:path w="56253" h="30739">
                <a:moveTo>
                  <a:pt x="56254" y="0"/>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E34D6927-4478-DC9A-D743-09C62C173311}"/>
              </a:ext>
            </a:extLst>
          </p:cNvPr>
          <p:cNvSpPr/>
          <p:nvPr/>
        </p:nvSpPr>
        <p:spPr>
          <a:xfrm>
            <a:off x="3213892" y="1320253"/>
            <a:ext cx="77055" cy="42106"/>
          </a:xfrm>
          <a:custGeom>
            <a:avLst/>
            <a:gdLst>
              <a:gd name="connsiteX0" fmla="*/ 56254 w 56253"/>
              <a:gd name="connsiteY0" fmla="*/ 0 h 30739"/>
              <a:gd name="connsiteX1" fmla="*/ 0 w 56253"/>
              <a:gd name="connsiteY1" fmla="*/ 0 h 30739"/>
            </a:gdLst>
            <a:ahLst/>
            <a:cxnLst>
              <a:cxn ang="0">
                <a:pos x="connsiteX0" y="connsiteY0"/>
              </a:cxn>
              <a:cxn ang="0">
                <a:pos x="connsiteX1" y="connsiteY1"/>
              </a:cxn>
            </a:cxnLst>
            <a:rect l="l" t="t" r="r" b="b"/>
            <a:pathLst>
              <a:path w="56253" h="30739">
                <a:moveTo>
                  <a:pt x="56254" y="0"/>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F5ED7BEE-0639-967F-9B25-89FD2C9E492D}"/>
              </a:ext>
            </a:extLst>
          </p:cNvPr>
          <p:cNvSpPr/>
          <p:nvPr/>
        </p:nvSpPr>
        <p:spPr>
          <a:xfrm>
            <a:off x="3290949" y="1320253"/>
            <a:ext cx="42106" cy="2821177"/>
          </a:xfrm>
          <a:custGeom>
            <a:avLst/>
            <a:gdLst>
              <a:gd name="connsiteX0" fmla="*/ 0 w 30739"/>
              <a:gd name="connsiteY0" fmla="*/ 0 h 2059562"/>
              <a:gd name="connsiteX1" fmla="*/ 0 w 30739"/>
              <a:gd name="connsiteY1" fmla="*/ 2059562 h 2059562"/>
            </a:gdLst>
            <a:ahLst/>
            <a:cxnLst>
              <a:cxn ang="0">
                <a:pos x="connsiteX0" y="connsiteY0"/>
              </a:cxn>
              <a:cxn ang="0">
                <a:pos x="connsiteX1" y="connsiteY1"/>
              </a:cxn>
            </a:cxnLst>
            <a:rect l="l" t="t" r="r" b="b"/>
            <a:pathLst>
              <a:path w="30739" h="2059562">
                <a:moveTo>
                  <a:pt x="0" y="0"/>
                </a:moveTo>
                <a:lnTo>
                  <a:pt x="0" y="2059562"/>
                </a:lnTo>
              </a:path>
            </a:pathLst>
          </a:custGeom>
          <a:ln w="15355" cap="sq">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6" name="Freeform: Shape 295">
            <a:extLst>
              <a:ext uri="{FF2B5EF4-FFF2-40B4-BE49-F238E27FC236}">
                <a16:creationId xmlns:a16="http://schemas.microsoft.com/office/drawing/2014/main" id="{DD4841A9-FC31-3515-66A8-32510D8AB953}"/>
              </a:ext>
            </a:extLst>
          </p:cNvPr>
          <p:cNvSpPr/>
          <p:nvPr/>
        </p:nvSpPr>
        <p:spPr>
          <a:xfrm>
            <a:off x="3290949" y="4141431"/>
            <a:ext cx="5692888" cy="42106"/>
          </a:xfrm>
          <a:custGeom>
            <a:avLst/>
            <a:gdLst>
              <a:gd name="connsiteX0" fmla="*/ 0 w 4156012"/>
              <a:gd name="connsiteY0" fmla="*/ 0 h 30739"/>
              <a:gd name="connsiteX1" fmla="*/ 4156013 w 4156012"/>
              <a:gd name="connsiteY1" fmla="*/ 0 h 30739"/>
            </a:gdLst>
            <a:ahLst/>
            <a:cxnLst>
              <a:cxn ang="0">
                <a:pos x="connsiteX0" y="connsiteY0"/>
              </a:cxn>
              <a:cxn ang="0">
                <a:pos x="connsiteX1" y="connsiteY1"/>
              </a:cxn>
            </a:cxnLst>
            <a:rect l="l" t="t" r="r" b="b"/>
            <a:pathLst>
              <a:path w="4156012" h="30739">
                <a:moveTo>
                  <a:pt x="0" y="0"/>
                </a:moveTo>
                <a:lnTo>
                  <a:pt x="4156013" y="0"/>
                </a:lnTo>
              </a:path>
            </a:pathLst>
          </a:custGeom>
          <a:ln w="15355" cap="sq">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7" name="Freeform: Shape 296">
            <a:extLst>
              <a:ext uri="{FF2B5EF4-FFF2-40B4-BE49-F238E27FC236}">
                <a16:creationId xmlns:a16="http://schemas.microsoft.com/office/drawing/2014/main" id="{F96B94B3-560C-83F0-BA9A-F85FFA6430C9}"/>
              </a:ext>
            </a:extLst>
          </p:cNvPr>
          <p:cNvSpPr/>
          <p:nvPr/>
        </p:nvSpPr>
        <p:spPr>
          <a:xfrm>
            <a:off x="3213892" y="4141431"/>
            <a:ext cx="77055" cy="42106"/>
          </a:xfrm>
          <a:custGeom>
            <a:avLst/>
            <a:gdLst>
              <a:gd name="connsiteX0" fmla="*/ 56254 w 56253"/>
              <a:gd name="connsiteY0" fmla="*/ 0 h 30739"/>
              <a:gd name="connsiteX1" fmla="*/ 0 w 56253"/>
              <a:gd name="connsiteY1" fmla="*/ 0 h 30739"/>
            </a:gdLst>
            <a:ahLst/>
            <a:cxnLst>
              <a:cxn ang="0">
                <a:pos x="connsiteX0" y="connsiteY0"/>
              </a:cxn>
              <a:cxn ang="0">
                <a:pos x="connsiteX1" y="connsiteY1"/>
              </a:cxn>
            </a:cxnLst>
            <a:rect l="l" t="t" r="r" b="b"/>
            <a:pathLst>
              <a:path w="56253" h="30739">
                <a:moveTo>
                  <a:pt x="56254" y="0"/>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352D9CA3-3CEB-C4A9-D0B9-DDDE11EA74DA}"/>
              </a:ext>
            </a:extLst>
          </p:cNvPr>
          <p:cNvSpPr/>
          <p:nvPr/>
        </p:nvSpPr>
        <p:spPr>
          <a:xfrm>
            <a:off x="3290949"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5F433189-5E9B-83F8-E06E-BF3365180C84}"/>
              </a:ext>
            </a:extLst>
          </p:cNvPr>
          <p:cNvSpPr/>
          <p:nvPr/>
        </p:nvSpPr>
        <p:spPr>
          <a:xfrm>
            <a:off x="3608436"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0456497A-DFA3-5920-E4F2-0994E22FB3DC}"/>
              </a:ext>
            </a:extLst>
          </p:cNvPr>
          <p:cNvSpPr/>
          <p:nvPr/>
        </p:nvSpPr>
        <p:spPr>
          <a:xfrm>
            <a:off x="3923398"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6191BD0F-7D4C-F25D-FDFB-900B6E1193D4}"/>
              </a:ext>
            </a:extLst>
          </p:cNvPr>
          <p:cNvSpPr/>
          <p:nvPr/>
        </p:nvSpPr>
        <p:spPr>
          <a:xfrm>
            <a:off x="4238780"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2" name="Freeform: Shape 301">
            <a:extLst>
              <a:ext uri="{FF2B5EF4-FFF2-40B4-BE49-F238E27FC236}">
                <a16:creationId xmlns:a16="http://schemas.microsoft.com/office/drawing/2014/main" id="{F858BA86-3B0E-0E9B-A3BF-E606A50EF026}"/>
              </a:ext>
            </a:extLst>
          </p:cNvPr>
          <p:cNvSpPr/>
          <p:nvPr/>
        </p:nvSpPr>
        <p:spPr>
          <a:xfrm>
            <a:off x="4555848"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3" name="Freeform: Shape 302">
            <a:extLst>
              <a:ext uri="{FF2B5EF4-FFF2-40B4-BE49-F238E27FC236}">
                <a16:creationId xmlns:a16="http://schemas.microsoft.com/office/drawing/2014/main" id="{FD9285CF-41B3-16E1-E781-2741DA615843}"/>
              </a:ext>
            </a:extLst>
          </p:cNvPr>
          <p:cNvSpPr/>
          <p:nvPr/>
        </p:nvSpPr>
        <p:spPr>
          <a:xfrm>
            <a:off x="4870810"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4" name="Freeform: Shape 303">
            <a:extLst>
              <a:ext uri="{FF2B5EF4-FFF2-40B4-BE49-F238E27FC236}">
                <a16:creationId xmlns:a16="http://schemas.microsoft.com/office/drawing/2014/main" id="{FFF3568B-AF39-C6D8-F9DB-54AABB46A719}"/>
              </a:ext>
            </a:extLst>
          </p:cNvPr>
          <p:cNvSpPr/>
          <p:nvPr/>
        </p:nvSpPr>
        <p:spPr>
          <a:xfrm>
            <a:off x="5185771"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FD4F1865-5161-2F38-9F6F-A5B709866A24}"/>
              </a:ext>
            </a:extLst>
          </p:cNvPr>
          <p:cNvSpPr/>
          <p:nvPr/>
        </p:nvSpPr>
        <p:spPr>
          <a:xfrm>
            <a:off x="6142446"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BD11760F-DDF7-D964-6FE6-FC721C97B066}"/>
              </a:ext>
            </a:extLst>
          </p:cNvPr>
          <p:cNvSpPr/>
          <p:nvPr/>
        </p:nvSpPr>
        <p:spPr>
          <a:xfrm>
            <a:off x="5501996"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C146F558-A2DF-2908-5C7F-E1756EEDF9DB}"/>
              </a:ext>
            </a:extLst>
          </p:cNvPr>
          <p:cNvSpPr/>
          <p:nvPr/>
        </p:nvSpPr>
        <p:spPr>
          <a:xfrm>
            <a:off x="5827485"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5B4E1D9F-F28B-2041-4577-0557DE02512A}"/>
              </a:ext>
            </a:extLst>
          </p:cNvPr>
          <p:cNvSpPr/>
          <p:nvPr/>
        </p:nvSpPr>
        <p:spPr>
          <a:xfrm>
            <a:off x="7404398"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5E608453-AAB2-9B6D-1FAC-3A507045B443}"/>
              </a:ext>
            </a:extLst>
          </p:cNvPr>
          <p:cNvSpPr/>
          <p:nvPr/>
        </p:nvSpPr>
        <p:spPr>
          <a:xfrm>
            <a:off x="6773633"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4F98D873-8026-62E6-21AF-BDEE28AACB48}"/>
              </a:ext>
            </a:extLst>
          </p:cNvPr>
          <p:cNvSpPr/>
          <p:nvPr/>
        </p:nvSpPr>
        <p:spPr>
          <a:xfrm>
            <a:off x="7088594"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CFC7B292-54D6-A293-E117-5D3770F87927}"/>
              </a:ext>
            </a:extLst>
          </p:cNvPr>
          <p:cNvSpPr/>
          <p:nvPr/>
        </p:nvSpPr>
        <p:spPr>
          <a:xfrm>
            <a:off x="6458250"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3AD88B71-2A02-25C0-534D-F233A9AF33F2}"/>
              </a:ext>
            </a:extLst>
          </p:cNvPr>
          <p:cNvSpPr/>
          <p:nvPr/>
        </p:nvSpPr>
        <p:spPr>
          <a:xfrm>
            <a:off x="7719359"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FB38C268-6AFA-63D7-56F2-F509781B4E13}"/>
              </a:ext>
            </a:extLst>
          </p:cNvPr>
          <p:cNvSpPr/>
          <p:nvPr/>
        </p:nvSpPr>
        <p:spPr>
          <a:xfrm>
            <a:off x="8983838"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4" name="TextBox 313">
            <a:extLst>
              <a:ext uri="{FF2B5EF4-FFF2-40B4-BE49-F238E27FC236}">
                <a16:creationId xmlns:a16="http://schemas.microsoft.com/office/drawing/2014/main" id="{F27D822B-BDCE-5067-6D8A-6B298EA51B98}"/>
              </a:ext>
            </a:extLst>
          </p:cNvPr>
          <p:cNvSpPr txBox="1"/>
          <p:nvPr/>
        </p:nvSpPr>
        <p:spPr>
          <a:xfrm>
            <a:off x="7852984"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45</a:t>
            </a:r>
          </a:p>
        </p:txBody>
      </p:sp>
      <p:sp>
        <p:nvSpPr>
          <p:cNvPr id="315" name="Freeform: Shape 314">
            <a:extLst>
              <a:ext uri="{FF2B5EF4-FFF2-40B4-BE49-F238E27FC236}">
                <a16:creationId xmlns:a16="http://schemas.microsoft.com/office/drawing/2014/main" id="{7EF7B2FD-BD48-BA25-3A9A-9AA7E31D26B8}"/>
              </a:ext>
            </a:extLst>
          </p:cNvPr>
          <p:cNvSpPr/>
          <p:nvPr/>
        </p:nvSpPr>
        <p:spPr>
          <a:xfrm>
            <a:off x="8035163"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6" name="TextBox 315">
            <a:extLst>
              <a:ext uri="{FF2B5EF4-FFF2-40B4-BE49-F238E27FC236}">
                <a16:creationId xmlns:a16="http://schemas.microsoft.com/office/drawing/2014/main" id="{E74DA69D-63AF-522D-B968-A18D45C98789}"/>
              </a:ext>
            </a:extLst>
          </p:cNvPr>
          <p:cNvSpPr txBox="1"/>
          <p:nvPr/>
        </p:nvSpPr>
        <p:spPr>
          <a:xfrm>
            <a:off x="8175524"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48</a:t>
            </a:r>
          </a:p>
        </p:txBody>
      </p:sp>
      <p:sp>
        <p:nvSpPr>
          <p:cNvPr id="317" name="Freeform: Shape 316">
            <a:extLst>
              <a:ext uri="{FF2B5EF4-FFF2-40B4-BE49-F238E27FC236}">
                <a16:creationId xmlns:a16="http://schemas.microsoft.com/office/drawing/2014/main" id="{93BC1018-CA2F-9EFD-B3EA-2DD21C64A45E}"/>
              </a:ext>
            </a:extLst>
          </p:cNvPr>
          <p:cNvSpPr/>
          <p:nvPr/>
        </p:nvSpPr>
        <p:spPr>
          <a:xfrm>
            <a:off x="8358967"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18" name="TextBox 317">
            <a:extLst>
              <a:ext uri="{FF2B5EF4-FFF2-40B4-BE49-F238E27FC236}">
                <a16:creationId xmlns:a16="http://schemas.microsoft.com/office/drawing/2014/main" id="{BB85B812-1F2C-A999-38AF-5CF763007A9E}"/>
              </a:ext>
            </a:extLst>
          </p:cNvPr>
          <p:cNvSpPr txBox="1"/>
          <p:nvPr/>
        </p:nvSpPr>
        <p:spPr>
          <a:xfrm>
            <a:off x="8511961" y="4212369"/>
            <a:ext cx="354584"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10101"/>
                </a:solidFill>
                <a:effectLst/>
                <a:uLnTx/>
                <a:uFillTx/>
                <a:latin typeface="Arial" panose="020B0604020202020204"/>
                <a:ea typeface="+mn-ea"/>
                <a:cs typeface="Arial" panose="020B0604020202020204" pitchFamily="34" charset="0"/>
                <a:sym typeface="Johnson Text"/>
                <a:rtl val="0"/>
              </a:rPr>
              <a:t>51</a:t>
            </a:r>
          </a:p>
        </p:txBody>
      </p:sp>
      <p:sp>
        <p:nvSpPr>
          <p:cNvPr id="319" name="Freeform: Shape 318">
            <a:extLst>
              <a:ext uri="{FF2B5EF4-FFF2-40B4-BE49-F238E27FC236}">
                <a16:creationId xmlns:a16="http://schemas.microsoft.com/office/drawing/2014/main" id="{C3670333-9105-A1B3-F7C6-786E5A78673B}"/>
              </a:ext>
            </a:extLst>
          </p:cNvPr>
          <p:cNvSpPr/>
          <p:nvPr/>
        </p:nvSpPr>
        <p:spPr>
          <a:xfrm>
            <a:off x="8671403" y="4141431"/>
            <a:ext cx="42106" cy="107793"/>
          </a:xfrm>
          <a:custGeom>
            <a:avLst/>
            <a:gdLst>
              <a:gd name="connsiteX0" fmla="*/ 0 w 30739"/>
              <a:gd name="connsiteY0" fmla="*/ 78694 h 78693"/>
              <a:gd name="connsiteX1" fmla="*/ 0 w 30739"/>
              <a:gd name="connsiteY1" fmla="*/ 0 h 78693"/>
            </a:gdLst>
            <a:ahLst/>
            <a:cxnLst>
              <a:cxn ang="0">
                <a:pos x="connsiteX0" y="connsiteY0"/>
              </a:cxn>
              <a:cxn ang="0">
                <a:pos x="connsiteX1" y="connsiteY1"/>
              </a:cxn>
            </a:cxnLst>
            <a:rect l="l" t="t" r="r" b="b"/>
            <a:pathLst>
              <a:path w="30739" h="78693">
                <a:moveTo>
                  <a:pt x="0" y="78694"/>
                </a:moveTo>
                <a:lnTo>
                  <a:pt x="0" y="0"/>
                </a:lnTo>
              </a:path>
            </a:pathLst>
          </a:custGeom>
          <a:ln w="15355" cap="flat">
            <a:solidFill>
              <a:srgbClr val="010101"/>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20" name="Graphic 396">
            <a:extLst>
              <a:ext uri="{FF2B5EF4-FFF2-40B4-BE49-F238E27FC236}">
                <a16:creationId xmlns:a16="http://schemas.microsoft.com/office/drawing/2014/main" id="{FB51D01A-67CB-63D5-1855-D0847E0298D1}"/>
              </a:ext>
            </a:extLst>
          </p:cNvPr>
          <p:cNvGrpSpPr/>
          <p:nvPr/>
        </p:nvGrpSpPr>
        <p:grpSpPr>
          <a:xfrm>
            <a:off x="3261894" y="1268863"/>
            <a:ext cx="5630572" cy="1385327"/>
            <a:chOff x="4494823" y="2409942"/>
            <a:chExt cx="4110518" cy="1011337"/>
          </a:xfrm>
          <a:noFill/>
        </p:grpSpPr>
        <p:sp>
          <p:nvSpPr>
            <p:cNvPr id="321" name="Freeform: Shape 320">
              <a:extLst>
                <a:ext uri="{FF2B5EF4-FFF2-40B4-BE49-F238E27FC236}">
                  <a16:creationId xmlns:a16="http://schemas.microsoft.com/office/drawing/2014/main" id="{DC8E50BF-F166-D5DA-38F6-1F909842A5CF}"/>
                </a:ext>
              </a:extLst>
            </p:cNvPr>
            <p:cNvSpPr/>
            <p:nvPr/>
          </p:nvSpPr>
          <p:spPr>
            <a:xfrm>
              <a:off x="8545092"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2" name="Freeform: Shape 321">
              <a:extLst>
                <a:ext uri="{FF2B5EF4-FFF2-40B4-BE49-F238E27FC236}">
                  <a16:creationId xmlns:a16="http://schemas.microsoft.com/office/drawing/2014/main" id="{DB0D4A4A-6727-2DB7-0093-27CF81A6B60A}"/>
                </a:ext>
              </a:extLst>
            </p:cNvPr>
            <p:cNvSpPr/>
            <p:nvPr/>
          </p:nvSpPr>
          <p:spPr>
            <a:xfrm>
              <a:off x="8495601"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3" name="Freeform: Shape 322">
              <a:extLst>
                <a:ext uri="{FF2B5EF4-FFF2-40B4-BE49-F238E27FC236}">
                  <a16:creationId xmlns:a16="http://schemas.microsoft.com/office/drawing/2014/main" id="{A9AAC1D9-5A86-F0C1-B546-993C1D69FC49}"/>
                </a:ext>
              </a:extLst>
            </p:cNvPr>
            <p:cNvSpPr/>
            <p:nvPr/>
          </p:nvSpPr>
          <p:spPr>
            <a:xfrm>
              <a:off x="8484842" y="3357956"/>
              <a:ext cx="42420" cy="63323"/>
            </a:xfrm>
            <a:custGeom>
              <a:avLst/>
              <a:gdLst>
                <a:gd name="connsiteX0" fmla="*/ 42421 w 42420"/>
                <a:gd name="connsiteY0" fmla="*/ 31662 h 63323"/>
                <a:gd name="connsiteX1" fmla="*/ 21211 w 42420"/>
                <a:gd name="connsiteY1" fmla="*/ 63324 h 63323"/>
                <a:gd name="connsiteX2" fmla="*/ 0 w 42420"/>
                <a:gd name="connsiteY2" fmla="*/ 31662 h 63323"/>
                <a:gd name="connsiteX3" fmla="*/ 21211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5" y="63324"/>
                    <a:pt x="21211" y="63324"/>
                  </a:cubicBezTo>
                  <a:cubicBezTo>
                    <a:pt x="9496" y="63324"/>
                    <a:pt x="0" y="49148"/>
                    <a:pt x="0" y="31662"/>
                  </a:cubicBezTo>
                  <a:cubicBezTo>
                    <a:pt x="0" y="14176"/>
                    <a:pt x="9496" y="0"/>
                    <a:pt x="21211" y="0"/>
                  </a:cubicBezTo>
                  <a:cubicBezTo>
                    <a:pt x="32925" y="0"/>
                    <a:pt x="42421" y="14175"/>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4" name="Freeform: Shape 323">
              <a:extLst>
                <a:ext uri="{FF2B5EF4-FFF2-40B4-BE49-F238E27FC236}">
                  <a16:creationId xmlns:a16="http://schemas.microsoft.com/office/drawing/2014/main" id="{2D9A4EDE-84F8-86A5-D781-B96B0D1DA173}"/>
                </a:ext>
              </a:extLst>
            </p:cNvPr>
            <p:cNvSpPr/>
            <p:nvPr/>
          </p:nvSpPr>
          <p:spPr>
            <a:xfrm>
              <a:off x="8524803"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5" name="Freeform: Shape 324">
              <a:extLst>
                <a:ext uri="{FF2B5EF4-FFF2-40B4-BE49-F238E27FC236}">
                  <a16:creationId xmlns:a16="http://schemas.microsoft.com/office/drawing/2014/main" id="{0AD38CFF-32F0-0D1A-3183-9306CEA1DB8A}"/>
                </a:ext>
              </a:extLst>
            </p:cNvPr>
            <p:cNvSpPr/>
            <p:nvPr/>
          </p:nvSpPr>
          <p:spPr>
            <a:xfrm>
              <a:off x="8414140"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8"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6" name="Freeform: Shape 325">
              <a:extLst>
                <a:ext uri="{FF2B5EF4-FFF2-40B4-BE49-F238E27FC236}">
                  <a16:creationId xmlns:a16="http://schemas.microsoft.com/office/drawing/2014/main" id="{4996553B-AE8E-8F05-C10B-09D97D86DA84}"/>
                </a:ext>
              </a:extLst>
            </p:cNvPr>
            <p:cNvSpPr/>
            <p:nvPr/>
          </p:nvSpPr>
          <p:spPr>
            <a:xfrm>
              <a:off x="8393852" y="3357956"/>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4" y="63324"/>
                    <a:pt x="21210" y="63324"/>
                  </a:cubicBezTo>
                  <a:cubicBezTo>
                    <a:pt x="9496" y="63324"/>
                    <a:pt x="0" y="49148"/>
                    <a:pt x="0" y="31662"/>
                  </a:cubicBezTo>
                  <a:cubicBezTo>
                    <a:pt x="0" y="14176"/>
                    <a:pt x="9496" y="0"/>
                    <a:pt x="21210" y="0"/>
                  </a:cubicBezTo>
                  <a:cubicBezTo>
                    <a:pt x="32924" y="0"/>
                    <a:pt x="42421" y="14175"/>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7" name="Freeform: Shape 326">
              <a:extLst>
                <a:ext uri="{FF2B5EF4-FFF2-40B4-BE49-F238E27FC236}">
                  <a16:creationId xmlns:a16="http://schemas.microsoft.com/office/drawing/2014/main" id="{9E744DB9-AD57-7F6A-2BCB-24F81F47EB4D}"/>
                </a:ext>
              </a:extLst>
            </p:cNvPr>
            <p:cNvSpPr/>
            <p:nvPr/>
          </p:nvSpPr>
          <p:spPr>
            <a:xfrm>
              <a:off x="8356042"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8"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8" name="Freeform: Shape 327">
              <a:extLst>
                <a:ext uri="{FF2B5EF4-FFF2-40B4-BE49-F238E27FC236}">
                  <a16:creationId xmlns:a16="http://schemas.microsoft.com/office/drawing/2014/main" id="{7765E166-A6CA-4691-1172-B7836F25B97F}"/>
                </a:ext>
              </a:extLst>
            </p:cNvPr>
            <p:cNvSpPr/>
            <p:nvPr/>
          </p:nvSpPr>
          <p:spPr>
            <a:xfrm>
              <a:off x="8327147"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29" name="Freeform: Shape 328">
              <a:extLst>
                <a:ext uri="{FF2B5EF4-FFF2-40B4-BE49-F238E27FC236}">
                  <a16:creationId xmlns:a16="http://schemas.microsoft.com/office/drawing/2014/main" id="{4B94D3CE-6228-2915-0330-BB5B7A0F69B5}"/>
                </a:ext>
              </a:extLst>
            </p:cNvPr>
            <p:cNvSpPr/>
            <p:nvPr/>
          </p:nvSpPr>
          <p:spPr>
            <a:xfrm>
              <a:off x="8301018"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0" name="Freeform: Shape 329">
              <a:extLst>
                <a:ext uri="{FF2B5EF4-FFF2-40B4-BE49-F238E27FC236}">
                  <a16:creationId xmlns:a16="http://schemas.microsoft.com/office/drawing/2014/main" id="{51F540EF-3538-078B-AEBD-CBDBFAAB8DCA}"/>
                </a:ext>
              </a:extLst>
            </p:cNvPr>
            <p:cNvSpPr/>
            <p:nvPr/>
          </p:nvSpPr>
          <p:spPr>
            <a:xfrm>
              <a:off x="8281037" y="3357956"/>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4" y="63324"/>
                    <a:pt x="21210" y="63324"/>
                  </a:cubicBezTo>
                  <a:cubicBezTo>
                    <a:pt x="9496" y="63324"/>
                    <a:pt x="0" y="49148"/>
                    <a:pt x="0" y="31662"/>
                  </a:cubicBezTo>
                  <a:cubicBezTo>
                    <a:pt x="0" y="14176"/>
                    <a:pt x="9496" y="0"/>
                    <a:pt x="21210" y="0"/>
                  </a:cubicBezTo>
                  <a:cubicBezTo>
                    <a:pt x="32924" y="0"/>
                    <a:pt x="42421" y="14175"/>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1" name="Freeform: Shape 330">
              <a:extLst>
                <a:ext uri="{FF2B5EF4-FFF2-40B4-BE49-F238E27FC236}">
                  <a16:creationId xmlns:a16="http://schemas.microsoft.com/office/drawing/2014/main" id="{1B8FDFEE-A46D-CF3C-CC1F-6E914480F7BE}"/>
                </a:ext>
              </a:extLst>
            </p:cNvPr>
            <p:cNvSpPr/>
            <p:nvPr/>
          </p:nvSpPr>
          <p:spPr>
            <a:xfrm>
              <a:off x="8243227"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8"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2" name="Freeform: Shape 331">
              <a:extLst>
                <a:ext uri="{FF2B5EF4-FFF2-40B4-BE49-F238E27FC236}">
                  <a16:creationId xmlns:a16="http://schemas.microsoft.com/office/drawing/2014/main" id="{E5A66D1B-BE88-7A3E-CEFB-40BCFAEF1218}"/>
                </a:ext>
              </a:extLst>
            </p:cNvPr>
            <p:cNvSpPr/>
            <p:nvPr/>
          </p:nvSpPr>
          <p:spPr>
            <a:xfrm>
              <a:off x="8214332"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8"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3" name="Freeform: Shape 332">
              <a:extLst>
                <a:ext uri="{FF2B5EF4-FFF2-40B4-BE49-F238E27FC236}">
                  <a16:creationId xmlns:a16="http://schemas.microsoft.com/office/drawing/2014/main" id="{5A5DAAD1-1777-A6FE-68DB-71E310510B88}"/>
                </a:ext>
              </a:extLst>
            </p:cNvPr>
            <p:cNvSpPr/>
            <p:nvPr/>
          </p:nvSpPr>
          <p:spPr>
            <a:xfrm>
              <a:off x="8185437"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4" name="Freeform: Shape 333">
              <a:extLst>
                <a:ext uri="{FF2B5EF4-FFF2-40B4-BE49-F238E27FC236}">
                  <a16:creationId xmlns:a16="http://schemas.microsoft.com/office/drawing/2014/main" id="{68D3618E-F551-3865-7BB0-0FB18AE8BFC6}"/>
                </a:ext>
              </a:extLst>
            </p:cNvPr>
            <p:cNvSpPr/>
            <p:nvPr/>
          </p:nvSpPr>
          <p:spPr>
            <a:xfrm>
              <a:off x="8066781" y="3328138"/>
              <a:ext cx="58405" cy="63323"/>
            </a:xfrm>
            <a:custGeom>
              <a:avLst/>
              <a:gdLst>
                <a:gd name="connsiteX0" fmla="*/ 58406 w 58405"/>
                <a:gd name="connsiteY0" fmla="*/ 31662 h 63323"/>
                <a:gd name="connsiteX1" fmla="*/ 29203 w 58405"/>
                <a:gd name="connsiteY1" fmla="*/ 63324 h 63323"/>
                <a:gd name="connsiteX2" fmla="*/ 0 w 58405"/>
                <a:gd name="connsiteY2" fmla="*/ 31662 h 63323"/>
                <a:gd name="connsiteX3" fmla="*/ 29203 w 58405"/>
                <a:gd name="connsiteY3" fmla="*/ 0 h 63323"/>
                <a:gd name="connsiteX4" fmla="*/ 58406 w 58405"/>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05" h="63323">
                  <a:moveTo>
                    <a:pt x="58406" y="31662"/>
                  </a:moveTo>
                  <a:cubicBezTo>
                    <a:pt x="58406" y="49148"/>
                    <a:pt x="45331" y="63324"/>
                    <a:pt x="29203" y="63324"/>
                  </a:cubicBezTo>
                  <a:cubicBezTo>
                    <a:pt x="13075" y="63324"/>
                    <a:pt x="0" y="49148"/>
                    <a:pt x="0" y="31662"/>
                  </a:cubicBezTo>
                  <a:cubicBezTo>
                    <a:pt x="0" y="14175"/>
                    <a:pt x="13075" y="0"/>
                    <a:pt x="29203" y="0"/>
                  </a:cubicBezTo>
                  <a:cubicBezTo>
                    <a:pt x="45331" y="0"/>
                    <a:pt x="58406" y="14175"/>
                    <a:pt x="58406"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5" name="Freeform: Shape 334">
              <a:extLst>
                <a:ext uri="{FF2B5EF4-FFF2-40B4-BE49-F238E27FC236}">
                  <a16:creationId xmlns:a16="http://schemas.microsoft.com/office/drawing/2014/main" id="{240C485F-B30A-4AFE-9603-C419A82C5E42}"/>
                </a:ext>
              </a:extLst>
            </p:cNvPr>
            <p:cNvSpPr/>
            <p:nvPr/>
          </p:nvSpPr>
          <p:spPr>
            <a:xfrm>
              <a:off x="8055407" y="3328138"/>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5" y="63324"/>
                    <a:pt x="21210" y="63324"/>
                  </a:cubicBezTo>
                  <a:cubicBezTo>
                    <a:pt x="9496" y="63324"/>
                    <a:pt x="0" y="49148"/>
                    <a:pt x="0" y="31662"/>
                  </a:cubicBezTo>
                  <a:cubicBezTo>
                    <a:pt x="0" y="14175"/>
                    <a:pt x="9496" y="0"/>
                    <a:pt x="21210" y="0"/>
                  </a:cubicBezTo>
                  <a:cubicBezTo>
                    <a:pt x="32925" y="0"/>
                    <a:pt x="42421" y="14175"/>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6" name="Freeform: Shape 335">
              <a:extLst>
                <a:ext uri="{FF2B5EF4-FFF2-40B4-BE49-F238E27FC236}">
                  <a16:creationId xmlns:a16="http://schemas.microsoft.com/office/drawing/2014/main" id="{A1B75517-3E0B-F1FC-39A2-CF7D38164A16}"/>
                </a:ext>
              </a:extLst>
            </p:cNvPr>
            <p:cNvSpPr/>
            <p:nvPr/>
          </p:nvSpPr>
          <p:spPr>
            <a:xfrm>
              <a:off x="8018520" y="3328138"/>
              <a:ext cx="58405" cy="63323"/>
            </a:xfrm>
            <a:custGeom>
              <a:avLst/>
              <a:gdLst>
                <a:gd name="connsiteX0" fmla="*/ 58405 w 58405"/>
                <a:gd name="connsiteY0" fmla="*/ 31662 h 63323"/>
                <a:gd name="connsiteX1" fmla="*/ 29203 w 58405"/>
                <a:gd name="connsiteY1" fmla="*/ 63324 h 63323"/>
                <a:gd name="connsiteX2" fmla="*/ 0 w 58405"/>
                <a:gd name="connsiteY2" fmla="*/ 31662 h 63323"/>
                <a:gd name="connsiteX3" fmla="*/ 29203 w 58405"/>
                <a:gd name="connsiteY3" fmla="*/ 0 h 63323"/>
                <a:gd name="connsiteX4" fmla="*/ 58405 w 58405"/>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05" h="63323">
                  <a:moveTo>
                    <a:pt x="58405" y="31662"/>
                  </a:moveTo>
                  <a:cubicBezTo>
                    <a:pt x="58405" y="49148"/>
                    <a:pt x="45331" y="63324"/>
                    <a:pt x="29203" y="63324"/>
                  </a:cubicBezTo>
                  <a:cubicBezTo>
                    <a:pt x="13074" y="63324"/>
                    <a:pt x="0" y="49148"/>
                    <a:pt x="0" y="31662"/>
                  </a:cubicBezTo>
                  <a:cubicBezTo>
                    <a:pt x="0" y="14175"/>
                    <a:pt x="13074" y="0"/>
                    <a:pt x="29203" y="0"/>
                  </a:cubicBezTo>
                  <a:cubicBezTo>
                    <a:pt x="45331" y="0"/>
                    <a:pt x="58405" y="14175"/>
                    <a:pt x="58405"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7" name="Freeform: Shape 336">
              <a:extLst>
                <a:ext uri="{FF2B5EF4-FFF2-40B4-BE49-F238E27FC236}">
                  <a16:creationId xmlns:a16="http://schemas.microsoft.com/office/drawing/2014/main" id="{F373CCD7-E2B5-BAB6-DBEE-56ADD80FE340}"/>
                </a:ext>
              </a:extLst>
            </p:cNvPr>
            <p:cNvSpPr/>
            <p:nvPr/>
          </p:nvSpPr>
          <p:spPr>
            <a:xfrm>
              <a:off x="7974869" y="3307850"/>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8" name="Freeform: Shape 337">
              <a:extLst>
                <a:ext uri="{FF2B5EF4-FFF2-40B4-BE49-F238E27FC236}">
                  <a16:creationId xmlns:a16="http://schemas.microsoft.com/office/drawing/2014/main" id="{B4F9A374-9CE9-19E3-F6EB-9BF56EDBA000}"/>
                </a:ext>
              </a:extLst>
            </p:cNvPr>
            <p:cNvSpPr/>
            <p:nvPr/>
          </p:nvSpPr>
          <p:spPr>
            <a:xfrm>
              <a:off x="7955503" y="3307850"/>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8"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9" name="Freeform: Shape 338">
              <a:extLst>
                <a:ext uri="{FF2B5EF4-FFF2-40B4-BE49-F238E27FC236}">
                  <a16:creationId xmlns:a16="http://schemas.microsoft.com/office/drawing/2014/main" id="{0E785F1C-DD14-B049-B534-5BB27679FBBC}"/>
                </a:ext>
              </a:extLst>
            </p:cNvPr>
            <p:cNvSpPr/>
            <p:nvPr/>
          </p:nvSpPr>
          <p:spPr>
            <a:xfrm>
              <a:off x="7891565" y="3305084"/>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5" y="63324"/>
                    <a:pt x="21210" y="63324"/>
                  </a:cubicBezTo>
                  <a:cubicBezTo>
                    <a:pt x="9496" y="63324"/>
                    <a:pt x="0" y="49148"/>
                    <a:pt x="0" y="31662"/>
                  </a:cubicBezTo>
                  <a:cubicBezTo>
                    <a:pt x="0" y="14175"/>
                    <a:pt x="9496" y="0"/>
                    <a:pt x="21210" y="0"/>
                  </a:cubicBezTo>
                  <a:cubicBezTo>
                    <a:pt x="32925" y="0"/>
                    <a:pt x="42421" y="14175"/>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0" name="Freeform: Shape 339">
              <a:extLst>
                <a:ext uri="{FF2B5EF4-FFF2-40B4-BE49-F238E27FC236}">
                  <a16:creationId xmlns:a16="http://schemas.microsoft.com/office/drawing/2014/main" id="{D5140729-423F-F376-C9A1-1BB891A3E2A8}"/>
                </a:ext>
              </a:extLst>
            </p:cNvPr>
            <p:cNvSpPr/>
            <p:nvPr/>
          </p:nvSpPr>
          <p:spPr>
            <a:xfrm>
              <a:off x="7911546" y="3307850"/>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1" name="Freeform: Shape 340">
              <a:extLst>
                <a:ext uri="{FF2B5EF4-FFF2-40B4-BE49-F238E27FC236}">
                  <a16:creationId xmlns:a16="http://schemas.microsoft.com/office/drawing/2014/main" id="{525BC8F1-E3A7-B451-1500-BBD8070442D7}"/>
                </a:ext>
              </a:extLst>
            </p:cNvPr>
            <p:cNvSpPr/>
            <p:nvPr/>
          </p:nvSpPr>
          <p:spPr>
            <a:xfrm>
              <a:off x="7868817" y="3275881"/>
              <a:ext cx="38732" cy="63323"/>
            </a:xfrm>
            <a:custGeom>
              <a:avLst/>
              <a:gdLst>
                <a:gd name="connsiteX0" fmla="*/ 38732 w 38732"/>
                <a:gd name="connsiteY0" fmla="*/ 31662 h 63323"/>
                <a:gd name="connsiteX1" fmla="*/ 19366 w 38732"/>
                <a:gd name="connsiteY1" fmla="*/ 63324 h 63323"/>
                <a:gd name="connsiteX2" fmla="*/ 0 w 38732"/>
                <a:gd name="connsiteY2" fmla="*/ 31662 h 63323"/>
                <a:gd name="connsiteX3" fmla="*/ 19366 w 38732"/>
                <a:gd name="connsiteY3" fmla="*/ 0 h 63323"/>
                <a:gd name="connsiteX4" fmla="*/ 38732 w 38732"/>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63323">
                  <a:moveTo>
                    <a:pt x="38732" y="31662"/>
                  </a:moveTo>
                  <a:cubicBezTo>
                    <a:pt x="38732" y="49184"/>
                    <a:pt x="30125" y="63324"/>
                    <a:pt x="19366" y="63324"/>
                  </a:cubicBezTo>
                  <a:cubicBezTo>
                    <a:pt x="8608" y="63324"/>
                    <a:pt x="0" y="49184"/>
                    <a:pt x="0" y="31662"/>
                  </a:cubicBezTo>
                  <a:cubicBezTo>
                    <a:pt x="0" y="14140"/>
                    <a:pt x="8608" y="0"/>
                    <a:pt x="19366" y="0"/>
                  </a:cubicBezTo>
                  <a:cubicBezTo>
                    <a:pt x="30125" y="0"/>
                    <a:pt x="38732" y="14140"/>
                    <a:pt x="38732"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2" name="Freeform: Shape 341">
              <a:extLst>
                <a:ext uri="{FF2B5EF4-FFF2-40B4-BE49-F238E27FC236}">
                  <a16:creationId xmlns:a16="http://schemas.microsoft.com/office/drawing/2014/main" id="{CFFB538C-2D75-859B-11FF-04891A24F991}"/>
                </a:ext>
              </a:extLst>
            </p:cNvPr>
            <p:cNvSpPr/>
            <p:nvPr/>
          </p:nvSpPr>
          <p:spPr>
            <a:xfrm>
              <a:off x="7844533" y="3262970"/>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8"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3" name="Freeform: Shape 342">
              <a:extLst>
                <a:ext uri="{FF2B5EF4-FFF2-40B4-BE49-F238E27FC236}">
                  <a16:creationId xmlns:a16="http://schemas.microsoft.com/office/drawing/2014/main" id="{6D92472E-2098-654E-CEFE-43E1EDAD0F72}"/>
                </a:ext>
              </a:extLst>
            </p:cNvPr>
            <p:cNvSpPr/>
            <p:nvPr/>
          </p:nvSpPr>
          <p:spPr>
            <a:xfrm>
              <a:off x="7796271" y="3262970"/>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4" name="Freeform: Shape 343">
              <a:extLst>
                <a:ext uri="{FF2B5EF4-FFF2-40B4-BE49-F238E27FC236}">
                  <a16:creationId xmlns:a16="http://schemas.microsoft.com/office/drawing/2014/main" id="{520B55E4-F70B-46FC-EB31-7EF1B859A7FD}"/>
                </a:ext>
              </a:extLst>
            </p:cNvPr>
            <p:cNvSpPr/>
            <p:nvPr/>
          </p:nvSpPr>
          <p:spPr>
            <a:xfrm>
              <a:off x="7692679" y="3262970"/>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5" name="Freeform: Shape 344">
              <a:extLst>
                <a:ext uri="{FF2B5EF4-FFF2-40B4-BE49-F238E27FC236}">
                  <a16:creationId xmlns:a16="http://schemas.microsoft.com/office/drawing/2014/main" id="{1DCEE9FD-B11B-42DD-5798-8DD162AD56A6}"/>
                </a:ext>
              </a:extLst>
            </p:cNvPr>
            <p:cNvSpPr/>
            <p:nvPr/>
          </p:nvSpPr>
          <p:spPr>
            <a:xfrm>
              <a:off x="7605992" y="3246986"/>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6" name="Freeform: Shape 345">
              <a:extLst>
                <a:ext uri="{FF2B5EF4-FFF2-40B4-BE49-F238E27FC236}">
                  <a16:creationId xmlns:a16="http://schemas.microsoft.com/office/drawing/2014/main" id="{B6B784C4-E0FF-5A32-7388-9072F9D53806}"/>
                </a:ext>
              </a:extLst>
            </p:cNvPr>
            <p:cNvSpPr/>
            <p:nvPr/>
          </p:nvSpPr>
          <p:spPr>
            <a:xfrm>
              <a:off x="7045914" y="3075765"/>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7" name="Freeform: Shape 346">
              <a:extLst>
                <a:ext uri="{FF2B5EF4-FFF2-40B4-BE49-F238E27FC236}">
                  <a16:creationId xmlns:a16="http://schemas.microsoft.com/office/drawing/2014/main" id="{383BB743-E8FE-AAF7-5455-E18190D24D85}"/>
                </a:ext>
              </a:extLst>
            </p:cNvPr>
            <p:cNvSpPr/>
            <p:nvPr/>
          </p:nvSpPr>
          <p:spPr>
            <a:xfrm>
              <a:off x="6316153" y="2863661"/>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5" y="63324"/>
                    <a:pt x="21210" y="63324"/>
                  </a:cubicBezTo>
                  <a:cubicBezTo>
                    <a:pt x="9496" y="63324"/>
                    <a:pt x="0" y="49148"/>
                    <a:pt x="0" y="31662"/>
                  </a:cubicBezTo>
                  <a:cubicBezTo>
                    <a:pt x="0" y="14176"/>
                    <a:pt x="9496" y="0"/>
                    <a:pt x="21210" y="0"/>
                  </a:cubicBezTo>
                  <a:cubicBezTo>
                    <a:pt x="32925" y="0"/>
                    <a:pt x="42421" y="14176"/>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8" name="Freeform: Shape 347">
              <a:extLst>
                <a:ext uri="{FF2B5EF4-FFF2-40B4-BE49-F238E27FC236}">
                  <a16:creationId xmlns:a16="http://schemas.microsoft.com/office/drawing/2014/main" id="{FF4C233E-FFF0-C75F-C8F6-332C7A53FF99}"/>
                </a:ext>
              </a:extLst>
            </p:cNvPr>
            <p:cNvSpPr/>
            <p:nvPr/>
          </p:nvSpPr>
          <p:spPr>
            <a:xfrm>
              <a:off x="6479688"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9" name="Freeform: Shape 348">
              <a:extLst>
                <a:ext uri="{FF2B5EF4-FFF2-40B4-BE49-F238E27FC236}">
                  <a16:creationId xmlns:a16="http://schemas.microsoft.com/office/drawing/2014/main" id="{1C7D6686-04FB-B1D9-0C15-13B7F036DE49}"/>
                </a:ext>
              </a:extLst>
            </p:cNvPr>
            <p:cNvSpPr/>
            <p:nvPr/>
          </p:nvSpPr>
          <p:spPr>
            <a:xfrm>
              <a:off x="6564838" y="2899626"/>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0" name="Freeform: Shape 349">
              <a:extLst>
                <a:ext uri="{FF2B5EF4-FFF2-40B4-BE49-F238E27FC236}">
                  <a16:creationId xmlns:a16="http://schemas.microsoft.com/office/drawing/2014/main" id="{1B104494-F6A4-4238-1F75-670962B7BE45}"/>
                </a:ext>
              </a:extLst>
            </p:cNvPr>
            <p:cNvSpPr/>
            <p:nvPr/>
          </p:nvSpPr>
          <p:spPr>
            <a:xfrm>
              <a:off x="4943009" y="2543968"/>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7"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1" name="Freeform: Shape 350">
              <a:extLst>
                <a:ext uri="{FF2B5EF4-FFF2-40B4-BE49-F238E27FC236}">
                  <a16:creationId xmlns:a16="http://schemas.microsoft.com/office/drawing/2014/main" id="{D73029C7-1544-EF8A-8238-43E712EE9502}"/>
                </a:ext>
              </a:extLst>
            </p:cNvPr>
            <p:cNvSpPr/>
            <p:nvPr/>
          </p:nvSpPr>
          <p:spPr>
            <a:xfrm>
              <a:off x="4780396" y="2500317"/>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7"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2" name="Freeform: Shape 351">
              <a:extLst>
                <a:ext uri="{FF2B5EF4-FFF2-40B4-BE49-F238E27FC236}">
                  <a16:creationId xmlns:a16="http://schemas.microsoft.com/office/drawing/2014/main" id="{794695F2-699A-7D52-160D-C0B70BEEA539}"/>
                </a:ext>
              </a:extLst>
            </p:cNvPr>
            <p:cNvSpPr/>
            <p:nvPr/>
          </p:nvSpPr>
          <p:spPr>
            <a:xfrm>
              <a:off x="4711539" y="246804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7"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3" name="Freeform: Shape 352">
              <a:extLst>
                <a:ext uri="{FF2B5EF4-FFF2-40B4-BE49-F238E27FC236}">
                  <a16:creationId xmlns:a16="http://schemas.microsoft.com/office/drawing/2014/main" id="{80FA8B6C-C82B-3186-9CD2-B8821F47C607}"/>
                </a:ext>
              </a:extLst>
            </p:cNvPr>
            <p:cNvSpPr/>
            <p:nvPr/>
          </p:nvSpPr>
          <p:spPr>
            <a:xfrm>
              <a:off x="4570136" y="2427772"/>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4" name="Freeform: Shape 353">
              <a:extLst>
                <a:ext uri="{FF2B5EF4-FFF2-40B4-BE49-F238E27FC236}">
                  <a16:creationId xmlns:a16="http://schemas.microsoft.com/office/drawing/2014/main" id="{87271C70-4A1F-B576-7BAC-629FB3175678}"/>
                </a:ext>
              </a:extLst>
            </p:cNvPr>
            <p:cNvSpPr/>
            <p:nvPr/>
          </p:nvSpPr>
          <p:spPr>
            <a:xfrm>
              <a:off x="4494823" y="2409942"/>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5" y="63324"/>
                    <a:pt x="21210" y="63324"/>
                  </a:cubicBezTo>
                  <a:cubicBezTo>
                    <a:pt x="9496" y="63324"/>
                    <a:pt x="0" y="49148"/>
                    <a:pt x="0" y="31662"/>
                  </a:cubicBezTo>
                  <a:cubicBezTo>
                    <a:pt x="0" y="14176"/>
                    <a:pt x="9496" y="0"/>
                    <a:pt x="21210" y="0"/>
                  </a:cubicBezTo>
                  <a:cubicBezTo>
                    <a:pt x="32925" y="0"/>
                    <a:pt x="42421" y="14176"/>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5" name="Freeform: Shape 354">
              <a:extLst>
                <a:ext uri="{FF2B5EF4-FFF2-40B4-BE49-F238E27FC236}">
                  <a16:creationId xmlns:a16="http://schemas.microsoft.com/office/drawing/2014/main" id="{23C523C5-ED97-B822-0A88-D16C15C9F2A4}"/>
                </a:ext>
              </a:extLst>
            </p:cNvPr>
            <p:cNvSpPr/>
            <p:nvPr/>
          </p:nvSpPr>
          <p:spPr>
            <a:xfrm>
              <a:off x="6979517" y="3061625"/>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8" y="57791"/>
                    <a:pt x="0" y="44854"/>
                    <a:pt x="0" y="28895"/>
                  </a:cubicBezTo>
                  <a:cubicBezTo>
                    <a:pt x="0" y="12937"/>
                    <a:pt x="13487"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6" name="Freeform: Shape 355">
              <a:extLst>
                <a:ext uri="{FF2B5EF4-FFF2-40B4-BE49-F238E27FC236}">
                  <a16:creationId xmlns:a16="http://schemas.microsoft.com/office/drawing/2014/main" id="{61D34B2F-FC1C-25B2-97B4-C1248C927503}"/>
                </a:ext>
              </a:extLst>
            </p:cNvPr>
            <p:cNvSpPr/>
            <p:nvPr/>
          </p:nvSpPr>
          <p:spPr>
            <a:xfrm>
              <a:off x="7926608" y="3307850"/>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7" name="Freeform: Shape 356">
              <a:extLst>
                <a:ext uri="{FF2B5EF4-FFF2-40B4-BE49-F238E27FC236}">
                  <a16:creationId xmlns:a16="http://schemas.microsoft.com/office/drawing/2014/main" id="{32B6BD31-4E66-81B4-D30C-96594A2D4766}"/>
                </a:ext>
              </a:extLst>
            </p:cNvPr>
            <p:cNvSpPr/>
            <p:nvPr/>
          </p:nvSpPr>
          <p:spPr>
            <a:xfrm>
              <a:off x="7997617" y="3328138"/>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4" y="63324"/>
                    <a:pt x="21210" y="63324"/>
                  </a:cubicBezTo>
                  <a:cubicBezTo>
                    <a:pt x="9496" y="63324"/>
                    <a:pt x="0" y="49148"/>
                    <a:pt x="0" y="31662"/>
                  </a:cubicBezTo>
                  <a:cubicBezTo>
                    <a:pt x="0" y="14175"/>
                    <a:pt x="9496" y="0"/>
                    <a:pt x="21210" y="0"/>
                  </a:cubicBezTo>
                  <a:cubicBezTo>
                    <a:pt x="32924" y="0"/>
                    <a:pt x="42421" y="14175"/>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8" name="Freeform: Shape 357">
              <a:extLst>
                <a:ext uri="{FF2B5EF4-FFF2-40B4-BE49-F238E27FC236}">
                  <a16:creationId xmlns:a16="http://schemas.microsoft.com/office/drawing/2014/main" id="{BA941F2C-9579-92F2-434D-45CE1681F656}"/>
                </a:ext>
              </a:extLst>
            </p:cNvPr>
            <p:cNvSpPr/>
            <p:nvPr/>
          </p:nvSpPr>
          <p:spPr>
            <a:xfrm>
              <a:off x="8156541"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9" name="Freeform: Shape 358">
              <a:extLst>
                <a:ext uri="{FF2B5EF4-FFF2-40B4-BE49-F238E27FC236}">
                  <a16:creationId xmlns:a16="http://schemas.microsoft.com/office/drawing/2014/main" id="{2EBA07BC-52DD-8630-024C-F76488E14708}"/>
                </a:ext>
              </a:extLst>
            </p:cNvPr>
            <p:cNvSpPr/>
            <p:nvPr/>
          </p:nvSpPr>
          <p:spPr>
            <a:xfrm>
              <a:off x="8127646" y="336072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0" name="Freeform: Shape 359">
              <a:extLst>
                <a:ext uri="{FF2B5EF4-FFF2-40B4-BE49-F238E27FC236}">
                  <a16:creationId xmlns:a16="http://schemas.microsoft.com/office/drawing/2014/main" id="{5D9BE3AA-3F0F-32BF-ABE6-7CE74D5B5CB7}"/>
                </a:ext>
              </a:extLst>
            </p:cNvPr>
            <p:cNvSpPr/>
            <p:nvPr/>
          </p:nvSpPr>
          <p:spPr>
            <a:xfrm>
              <a:off x="8107665" y="3357956"/>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4" y="63324"/>
                    <a:pt x="21210" y="63324"/>
                  </a:cubicBezTo>
                  <a:cubicBezTo>
                    <a:pt x="9496" y="63324"/>
                    <a:pt x="0" y="49148"/>
                    <a:pt x="0" y="31662"/>
                  </a:cubicBezTo>
                  <a:cubicBezTo>
                    <a:pt x="0" y="14176"/>
                    <a:pt x="9496" y="0"/>
                    <a:pt x="21210" y="0"/>
                  </a:cubicBezTo>
                  <a:cubicBezTo>
                    <a:pt x="32924" y="0"/>
                    <a:pt x="42421" y="14175"/>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1" name="Freeform: Shape 360">
              <a:extLst>
                <a:ext uri="{FF2B5EF4-FFF2-40B4-BE49-F238E27FC236}">
                  <a16:creationId xmlns:a16="http://schemas.microsoft.com/office/drawing/2014/main" id="{F3B70A11-8BCC-1F68-BCE8-32558CBBDC81}"/>
                </a:ext>
              </a:extLst>
            </p:cNvPr>
            <p:cNvSpPr/>
            <p:nvPr/>
          </p:nvSpPr>
          <p:spPr>
            <a:xfrm>
              <a:off x="8087377" y="3357956"/>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4" y="63324"/>
                    <a:pt x="21210" y="63324"/>
                  </a:cubicBezTo>
                  <a:cubicBezTo>
                    <a:pt x="9496" y="63324"/>
                    <a:pt x="0" y="49148"/>
                    <a:pt x="0" y="31662"/>
                  </a:cubicBezTo>
                  <a:cubicBezTo>
                    <a:pt x="0" y="14176"/>
                    <a:pt x="9496" y="0"/>
                    <a:pt x="21210" y="0"/>
                  </a:cubicBezTo>
                  <a:cubicBezTo>
                    <a:pt x="32924" y="0"/>
                    <a:pt x="42421" y="14175"/>
                    <a:pt x="42421" y="31662"/>
                  </a:cubicBezTo>
                  <a:close/>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2" name="Freeform: Shape 361">
              <a:extLst>
                <a:ext uri="{FF2B5EF4-FFF2-40B4-BE49-F238E27FC236}">
                  <a16:creationId xmlns:a16="http://schemas.microsoft.com/office/drawing/2014/main" id="{D3C9DAAA-5B21-C63E-32B1-A280C6C04AF8}"/>
                </a:ext>
              </a:extLst>
            </p:cNvPr>
            <p:cNvSpPr/>
            <p:nvPr/>
          </p:nvSpPr>
          <p:spPr>
            <a:xfrm>
              <a:off x="4516034" y="2441605"/>
              <a:ext cx="4059182" cy="948013"/>
            </a:xfrm>
            <a:custGeom>
              <a:avLst/>
              <a:gdLst>
                <a:gd name="connsiteX0" fmla="*/ 4059183 w 4059182"/>
                <a:gd name="connsiteY0" fmla="*/ 948014 h 948013"/>
                <a:gd name="connsiteX1" fmla="*/ 3591016 w 4059182"/>
                <a:gd name="connsiteY1" fmla="*/ 948014 h 948013"/>
                <a:gd name="connsiteX2" fmla="*/ 3591016 w 4059182"/>
                <a:gd name="connsiteY2" fmla="*/ 918196 h 948013"/>
                <a:gd name="connsiteX3" fmla="*/ 3503101 w 4059182"/>
                <a:gd name="connsiteY3" fmla="*/ 918196 h 948013"/>
                <a:gd name="connsiteX4" fmla="*/ 3503101 w 4059182"/>
                <a:gd name="connsiteY4" fmla="*/ 897293 h 948013"/>
                <a:gd name="connsiteX5" fmla="*/ 3393667 w 4059182"/>
                <a:gd name="connsiteY5" fmla="*/ 897293 h 948013"/>
                <a:gd name="connsiteX6" fmla="*/ 3393667 w 4059182"/>
                <a:gd name="connsiteY6" fmla="*/ 880693 h 948013"/>
                <a:gd name="connsiteX7" fmla="*/ 3380449 w 4059182"/>
                <a:gd name="connsiteY7" fmla="*/ 880693 h 948013"/>
                <a:gd name="connsiteX8" fmla="*/ 3380449 w 4059182"/>
                <a:gd name="connsiteY8" fmla="*/ 863172 h 948013"/>
                <a:gd name="connsiteX9" fmla="*/ 3356780 w 4059182"/>
                <a:gd name="connsiteY9" fmla="*/ 863172 h 948013"/>
                <a:gd name="connsiteX10" fmla="*/ 3356780 w 4059182"/>
                <a:gd name="connsiteY10" fmla="*/ 847495 h 948013"/>
                <a:gd name="connsiteX11" fmla="*/ 3133302 w 4059182"/>
                <a:gd name="connsiteY11" fmla="*/ 847495 h 948013"/>
                <a:gd name="connsiteX12" fmla="*/ 3133302 w 4059182"/>
                <a:gd name="connsiteY12" fmla="*/ 830895 h 948013"/>
                <a:gd name="connsiteX13" fmla="*/ 3093648 w 4059182"/>
                <a:gd name="connsiteY13" fmla="*/ 830895 h 948013"/>
                <a:gd name="connsiteX14" fmla="*/ 3093648 w 4059182"/>
                <a:gd name="connsiteY14" fmla="*/ 816140 h 948013"/>
                <a:gd name="connsiteX15" fmla="*/ 3059526 w 4059182"/>
                <a:gd name="connsiteY15" fmla="*/ 816140 h 948013"/>
                <a:gd name="connsiteX16" fmla="*/ 3059526 w 4059182"/>
                <a:gd name="connsiteY16" fmla="*/ 802307 h 948013"/>
                <a:gd name="connsiteX17" fmla="*/ 3051534 w 4059182"/>
                <a:gd name="connsiteY17" fmla="*/ 802307 h 948013"/>
                <a:gd name="connsiteX18" fmla="*/ 3051534 w 4059182"/>
                <a:gd name="connsiteY18" fmla="*/ 785708 h 948013"/>
                <a:gd name="connsiteX19" fmla="*/ 3042312 w 4059182"/>
                <a:gd name="connsiteY19" fmla="*/ 785708 h 948013"/>
                <a:gd name="connsiteX20" fmla="*/ 3042312 w 4059182"/>
                <a:gd name="connsiteY20" fmla="*/ 771875 h 948013"/>
                <a:gd name="connsiteX21" fmla="*/ 2901524 w 4059182"/>
                <a:gd name="connsiteY21" fmla="*/ 771875 h 948013"/>
                <a:gd name="connsiteX22" fmla="*/ 2901524 w 4059182"/>
                <a:gd name="connsiteY22" fmla="*/ 752509 h 948013"/>
                <a:gd name="connsiteX23" fmla="*/ 2863407 w 4059182"/>
                <a:gd name="connsiteY23" fmla="*/ 752509 h 948013"/>
                <a:gd name="connsiteX24" fmla="*/ 2863407 w 4059182"/>
                <a:gd name="connsiteY24" fmla="*/ 738061 h 948013"/>
                <a:gd name="connsiteX25" fmla="*/ 2833282 w 4059182"/>
                <a:gd name="connsiteY25" fmla="*/ 738061 h 948013"/>
                <a:gd name="connsiteX26" fmla="*/ 2833282 w 4059182"/>
                <a:gd name="connsiteY26" fmla="*/ 722384 h 948013"/>
                <a:gd name="connsiteX27" fmla="*/ 2760736 w 4059182"/>
                <a:gd name="connsiteY27" fmla="*/ 722384 h 948013"/>
                <a:gd name="connsiteX28" fmla="*/ 2760736 w 4059182"/>
                <a:gd name="connsiteY28" fmla="*/ 708551 h 948013"/>
                <a:gd name="connsiteX29" fmla="*/ 2726615 w 4059182"/>
                <a:gd name="connsiteY29" fmla="*/ 708551 h 948013"/>
                <a:gd name="connsiteX30" fmla="*/ 2726615 w 4059182"/>
                <a:gd name="connsiteY30" fmla="*/ 692874 h 948013"/>
                <a:gd name="connsiteX31" fmla="*/ 2710938 w 4059182"/>
                <a:gd name="connsiteY31" fmla="*/ 692874 h 948013"/>
                <a:gd name="connsiteX32" fmla="*/ 2710938 w 4059182"/>
                <a:gd name="connsiteY32" fmla="*/ 678119 h 948013"/>
                <a:gd name="connsiteX33" fmla="*/ 2698949 w 4059182"/>
                <a:gd name="connsiteY33" fmla="*/ 678119 h 948013"/>
                <a:gd name="connsiteX34" fmla="*/ 2698949 w 4059182"/>
                <a:gd name="connsiteY34" fmla="*/ 663364 h 948013"/>
                <a:gd name="connsiteX35" fmla="*/ 2512052 w 4059182"/>
                <a:gd name="connsiteY35" fmla="*/ 663364 h 948013"/>
                <a:gd name="connsiteX36" fmla="*/ 2512052 w 4059182"/>
                <a:gd name="connsiteY36" fmla="*/ 648608 h 948013"/>
                <a:gd name="connsiteX37" fmla="*/ 2378026 w 4059182"/>
                <a:gd name="connsiteY37" fmla="*/ 648608 h 948013"/>
                <a:gd name="connsiteX38" fmla="*/ 2378026 w 4059182"/>
                <a:gd name="connsiteY38" fmla="*/ 627705 h 948013"/>
                <a:gd name="connsiteX39" fmla="*/ 2360812 w 4059182"/>
                <a:gd name="connsiteY39" fmla="*/ 627705 h 948013"/>
                <a:gd name="connsiteX40" fmla="*/ 2360812 w 4059182"/>
                <a:gd name="connsiteY40" fmla="*/ 614487 h 948013"/>
                <a:gd name="connsiteX41" fmla="*/ 2349131 w 4059182"/>
                <a:gd name="connsiteY41" fmla="*/ 614487 h 948013"/>
                <a:gd name="connsiteX42" fmla="*/ 2349131 w 4059182"/>
                <a:gd name="connsiteY42" fmla="*/ 587129 h 948013"/>
                <a:gd name="connsiteX43" fmla="*/ 2276585 w 4059182"/>
                <a:gd name="connsiteY43" fmla="*/ 587129 h 948013"/>
                <a:gd name="connsiteX44" fmla="*/ 2276585 w 4059182"/>
                <a:gd name="connsiteY44" fmla="*/ 571452 h 948013"/>
                <a:gd name="connsiteX45" fmla="*/ 2260908 w 4059182"/>
                <a:gd name="connsiteY45" fmla="*/ 571452 h 948013"/>
                <a:gd name="connsiteX46" fmla="*/ 2260908 w 4059182"/>
                <a:gd name="connsiteY46" fmla="*/ 540097 h 948013"/>
                <a:gd name="connsiteX47" fmla="*/ 2247690 w 4059182"/>
                <a:gd name="connsiteY47" fmla="*/ 540097 h 948013"/>
                <a:gd name="connsiteX48" fmla="*/ 2247690 w 4059182"/>
                <a:gd name="connsiteY48" fmla="*/ 527187 h 948013"/>
                <a:gd name="connsiteX49" fmla="*/ 2185903 w 4059182"/>
                <a:gd name="connsiteY49" fmla="*/ 527187 h 948013"/>
                <a:gd name="connsiteX50" fmla="*/ 2185903 w 4059182"/>
                <a:gd name="connsiteY50" fmla="*/ 512431 h 948013"/>
                <a:gd name="connsiteX51" fmla="*/ 2095221 w 4059182"/>
                <a:gd name="connsiteY51" fmla="*/ 512431 h 948013"/>
                <a:gd name="connsiteX52" fmla="*/ 2095221 w 4059182"/>
                <a:gd name="connsiteY52" fmla="*/ 498599 h 948013"/>
                <a:gd name="connsiteX53" fmla="*/ 2022675 w 4059182"/>
                <a:gd name="connsiteY53" fmla="*/ 498599 h 948013"/>
                <a:gd name="connsiteX54" fmla="*/ 2022675 w 4059182"/>
                <a:gd name="connsiteY54" fmla="*/ 482921 h 948013"/>
                <a:gd name="connsiteX55" fmla="*/ 1964884 w 4059182"/>
                <a:gd name="connsiteY55" fmla="*/ 482921 h 948013"/>
                <a:gd name="connsiteX56" fmla="*/ 1964884 w 4059182"/>
                <a:gd name="connsiteY56" fmla="*/ 466322 h 948013"/>
                <a:gd name="connsiteX57" fmla="*/ 1844999 w 4059182"/>
                <a:gd name="connsiteY57" fmla="*/ 466322 h 948013"/>
                <a:gd name="connsiteX58" fmla="*/ 1844999 w 4059182"/>
                <a:gd name="connsiteY58" fmla="*/ 456178 h 948013"/>
                <a:gd name="connsiteX59" fmla="*/ 1796431 w 4059182"/>
                <a:gd name="connsiteY59" fmla="*/ 456178 h 948013"/>
                <a:gd name="connsiteX60" fmla="*/ 1796431 w 4059182"/>
                <a:gd name="connsiteY60" fmla="*/ 438041 h 948013"/>
                <a:gd name="connsiteX61" fmla="*/ 1619984 w 4059182"/>
                <a:gd name="connsiteY61" fmla="*/ 438041 h 948013"/>
                <a:gd name="connsiteX62" fmla="*/ 1619984 w 4059182"/>
                <a:gd name="connsiteY62" fmla="*/ 422364 h 948013"/>
                <a:gd name="connsiteX63" fmla="*/ 1584634 w 4059182"/>
                <a:gd name="connsiteY63" fmla="*/ 422364 h 948013"/>
                <a:gd name="connsiteX64" fmla="*/ 1584634 w 4059182"/>
                <a:gd name="connsiteY64" fmla="*/ 407609 h 948013"/>
                <a:gd name="connsiteX65" fmla="*/ 1463212 w 4059182"/>
                <a:gd name="connsiteY65" fmla="*/ 407609 h 948013"/>
                <a:gd name="connsiteX66" fmla="*/ 1463212 w 4059182"/>
                <a:gd name="connsiteY66" fmla="*/ 395006 h 948013"/>
                <a:gd name="connsiteX67" fmla="*/ 1452453 w 4059182"/>
                <a:gd name="connsiteY67" fmla="*/ 395006 h 948013"/>
                <a:gd name="connsiteX68" fmla="*/ 1452453 w 4059182"/>
                <a:gd name="connsiteY68" fmla="*/ 380251 h 948013"/>
                <a:gd name="connsiteX69" fmla="*/ 1411261 w 4059182"/>
                <a:gd name="connsiteY69" fmla="*/ 380251 h 948013"/>
                <a:gd name="connsiteX70" fmla="*/ 1411261 w 4059182"/>
                <a:gd name="connsiteY70" fmla="*/ 366725 h 948013"/>
                <a:gd name="connsiteX71" fmla="*/ 1386670 w 4059182"/>
                <a:gd name="connsiteY71" fmla="*/ 366725 h 948013"/>
                <a:gd name="connsiteX72" fmla="*/ 1386670 w 4059182"/>
                <a:gd name="connsiteY72" fmla="*/ 335985 h 948013"/>
                <a:gd name="connsiteX73" fmla="*/ 1319350 w 4059182"/>
                <a:gd name="connsiteY73" fmla="*/ 335985 h 948013"/>
                <a:gd name="connsiteX74" fmla="*/ 1319350 w 4059182"/>
                <a:gd name="connsiteY74" fmla="*/ 321230 h 948013"/>
                <a:gd name="connsiteX75" fmla="*/ 1303365 w 4059182"/>
                <a:gd name="connsiteY75" fmla="*/ 321230 h 948013"/>
                <a:gd name="connsiteX76" fmla="*/ 1303365 w 4059182"/>
                <a:gd name="connsiteY76" fmla="*/ 305860 h 948013"/>
                <a:gd name="connsiteX77" fmla="*/ 1294758 w 4059182"/>
                <a:gd name="connsiteY77" fmla="*/ 305860 h 948013"/>
                <a:gd name="connsiteX78" fmla="*/ 1294758 w 4059182"/>
                <a:gd name="connsiteY78" fmla="*/ 289876 h 948013"/>
                <a:gd name="connsiteX79" fmla="*/ 1245574 w 4059182"/>
                <a:gd name="connsiteY79" fmla="*/ 289876 h 948013"/>
                <a:gd name="connsiteX80" fmla="*/ 1245574 w 4059182"/>
                <a:gd name="connsiteY80" fmla="*/ 277887 h 948013"/>
                <a:gd name="connsiteX81" fmla="*/ 1186861 w 4059182"/>
                <a:gd name="connsiteY81" fmla="*/ 277887 h 948013"/>
                <a:gd name="connsiteX82" fmla="*/ 1186861 w 4059182"/>
                <a:gd name="connsiteY82" fmla="*/ 261903 h 948013"/>
                <a:gd name="connsiteX83" fmla="*/ 1130608 w 4059182"/>
                <a:gd name="connsiteY83" fmla="*/ 261903 h 948013"/>
                <a:gd name="connsiteX84" fmla="*/ 1130608 w 4059182"/>
                <a:gd name="connsiteY84" fmla="*/ 249607 h 948013"/>
                <a:gd name="connsiteX85" fmla="*/ 1107860 w 4059182"/>
                <a:gd name="connsiteY85" fmla="*/ 249607 h 948013"/>
                <a:gd name="connsiteX86" fmla="*/ 1107860 w 4059182"/>
                <a:gd name="connsiteY86" fmla="*/ 233622 h 948013"/>
                <a:gd name="connsiteX87" fmla="*/ 1007956 w 4059182"/>
                <a:gd name="connsiteY87" fmla="*/ 233622 h 948013"/>
                <a:gd name="connsiteX88" fmla="*/ 1007956 w 4059182"/>
                <a:gd name="connsiteY88" fmla="*/ 217637 h 948013"/>
                <a:gd name="connsiteX89" fmla="*/ 941251 w 4059182"/>
                <a:gd name="connsiteY89" fmla="*/ 217637 h 948013"/>
                <a:gd name="connsiteX90" fmla="*/ 941251 w 4059182"/>
                <a:gd name="connsiteY90" fmla="*/ 206571 h 948013"/>
                <a:gd name="connsiteX91" fmla="*/ 920963 w 4059182"/>
                <a:gd name="connsiteY91" fmla="*/ 206571 h 948013"/>
                <a:gd name="connsiteX92" fmla="*/ 920963 w 4059182"/>
                <a:gd name="connsiteY92" fmla="*/ 190586 h 948013"/>
                <a:gd name="connsiteX93" fmla="*/ 880694 w 4059182"/>
                <a:gd name="connsiteY93" fmla="*/ 190586 h 948013"/>
                <a:gd name="connsiteX94" fmla="*/ 880694 w 4059182"/>
                <a:gd name="connsiteY94" fmla="*/ 173372 h 948013"/>
                <a:gd name="connsiteX95" fmla="*/ 621865 w 4059182"/>
                <a:gd name="connsiteY95" fmla="*/ 173372 h 948013"/>
                <a:gd name="connsiteX96" fmla="*/ 621865 w 4059182"/>
                <a:gd name="connsiteY96" fmla="*/ 161076 h 948013"/>
                <a:gd name="connsiteX97" fmla="*/ 482306 w 4059182"/>
                <a:gd name="connsiteY97" fmla="*/ 161076 h 948013"/>
                <a:gd name="connsiteX98" fmla="*/ 482306 w 4059182"/>
                <a:gd name="connsiteY98" fmla="*/ 146321 h 948013"/>
                <a:gd name="connsiteX99" fmla="*/ 466629 w 4059182"/>
                <a:gd name="connsiteY99" fmla="*/ 146321 h 948013"/>
                <a:gd name="connsiteX100" fmla="*/ 466629 w 4059182"/>
                <a:gd name="connsiteY100" fmla="*/ 130029 h 948013"/>
                <a:gd name="connsiteX101" fmla="*/ 431586 w 4059182"/>
                <a:gd name="connsiteY101" fmla="*/ 130029 h 948013"/>
                <a:gd name="connsiteX102" fmla="*/ 431586 w 4059182"/>
                <a:gd name="connsiteY102" fmla="*/ 102363 h 948013"/>
                <a:gd name="connsiteX103" fmla="*/ 331682 w 4059182"/>
                <a:gd name="connsiteY103" fmla="*/ 102363 h 948013"/>
                <a:gd name="connsiteX104" fmla="*/ 331682 w 4059182"/>
                <a:gd name="connsiteY104" fmla="*/ 88223 h 948013"/>
                <a:gd name="connsiteX105" fmla="*/ 274506 w 4059182"/>
                <a:gd name="connsiteY105" fmla="*/ 88223 h 948013"/>
                <a:gd name="connsiteX106" fmla="*/ 274506 w 4059182"/>
                <a:gd name="connsiteY106" fmla="*/ 59942 h 948013"/>
                <a:gd name="connsiteX107" fmla="*/ 230548 w 4059182"/>
                <a:gd name="connsiteY107" fmla="*/ 59942 h 948013"/>
                <a:gd name="connsiteX108" fmla="*/ 230548 w 4059182"/>
                <a:gd name="connsiteY108" fmla="*/ 51950 h 948013"/>
                <a:gd name="connsiteX109" fmla="*/ 213949 w 4059182"/>
                <a:gd name="connsiteY109" fmla="*/ 51950 h 948013"/>
                <a:gd name="connsiteX110" fmla="*/ 213949 w 4059182"/>
                <a:gd name="connsiteY110" fmla="*/ 43343 h 948013"/>
                <a:gd name="connsiteX111" fmla="*/ 175524 w 4059182"/>
                <a:gd name="connsiteY111" fmla="*/ 43343 h 948013"/>
                <a:gd name="connsiteX112" fmla="*/ 175524 w 4059182"/>
                <a:gd name="connsiteY112" fmla="*/ 27973 h 948013"/>
                <a:gd name="connsiteX113" fmla="*/ 138636 w 4059182"/>
                <a:gd name="connsiteY113" fmla="*/ 27973 h 948013"/>
                <a:gd name="connsiteX114" fmla="*/ 138636 w 4059182"/>
                <a:gd name="connsiteY114" fmla="*/ 16292 h 948013"/>
                <a:gd name="connsiteX115" fmla="*/ 39347 w 4059182"/>
                <a:gd name="connsiteY115" fmla="*/ 16292 h 948013"/>
                <a:gd name="connsiteX116" fmla="*/ 39347 w 4059182"/>
                <a:gd name="connsiteY116" fmla="*/ 0 h 948013"/>
                <a:gd name="connsiteX117" fmla="*/ 0 w 4059182"/>
                <a:gd name="connsiteY117" fmla="*/ 0 h 94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059182" h="948013">
                  <a:moveTo>
                    <a:pt x="4059183" y="948014"/>
                  </a:moveTo>
                  <a:lnTo>
                    <a:pt x="3591016" y="948014"/>
                  </a:lnTo>
                  <a:lnTo>
                    <a:pt x="3591016" y="918196"/>
                  </a:lnTo>
                  <a:lnTo>
                    <a:pt x="3503101" y="918196"/>
                  </a:lnTo>
                  <a:lnTo>
                    <a:pt x="3503101" y="897293"/>
                  </a:lnTo>
                  <a:lnTo>
                    <a:pt x="3393667" y="897293"/>
                  </a:lnTo>
                  <a:lnTo>
                    <a:pt x="3393667" y="880693"/>
                  </a:lnTo>
                  <a:lnTo>
                    <a:pt x="3380449" y="880693"/>
                  </a:lnTo>
                  <a:lnTo>
                    <a:pt x="3380449" y="863172"/>
                  </a:lnTo>
                  <a:lnTo>
                    <a:pt x="3356780" y="863172"/>
                  </a:lnTo>
                  <a:lnTo>
                    <a:pt x="3356780" y="847495"/>
                  </a:lnTo>
                  <a:lnTo>
                    <a:pt x="3133302" y="847495"/>
                  </a:lnTo>
                  <a:lnTo>
                    <a:pt x="3133302" y="830895"/>
                  </a:lnTo>
                  <a:lnTo>
                    <a:pt x="3093648" y="830895"/>
                  </a:lnTo>
                  <a:lnTo>
                    <a:pt x="3093648" y="816140"/>
                  </a:lnTo>
                  <a:lnTo>
                    <a:pt x="3059526" y="816140"/>
                  </a:lnTo>
                  <a:lnTo>
                    <a:pt x="3059526" y="802307"/>
                  </a:lnTo>
                  <a:lnTo>
                    <a:pt x="3051534" y="802307"/>
                  </a:lnTo>
                  <a:lnTo>
                    <a:pt x="3051534" y="785708"/>
                  </a:lnTo>
                  <a:lnTo>
                    <a:pt x="3042312" y="785708"/>
                  </a:lnTo>
                  <a:lnTo>
                    <a:pt x="3042312" y="771875"/>
                  </a:lnTo>
                  <a:lnTo>
                    <a:pt x="2901524" y="771875"/>
                  </a:lnTo>
                  <a:lnTo>
                    <a:pt x="2901524" y="752509"/>
                  </a:lnTo>
                  <a:lnTo>
                    <a:pt x="2863407" y="752509"/>
                  </a:lnTo>
                  <a:lnTo>
                    <a:pt x="2863407" y="738061"/>
                  </a:lnTo>
                  <a:lnTo>
                    <a:pt x="2833282" y="738061"/>
                  </a:lnTo>
                  <a:lnTo>
                    <a:pt x="2833282" y="722384"/>
                  </a:lnTo>
                  <a:lnTo>
                    <a:pt x="2760736" y="722384"/>
                  </a:lnTo>
                  <a:lnTo>
                    <a:pt x="2760736" y="708551"/>
                  </a:lnTo>
                  <a:lnTo>
                    <a:pt x="2726615" y="708551"/>
                  </a:lnTo>
                  <a:lnTo>
                    <a:pt x="2726615" y="692874"/>
                  </a:lnTo>
                  <a:lnTo>
                    <a:pt x="2710938" y="692874"/>
                  </a:lnTo>
                  <a:lnTo>
                    <a:pt x="2710938" y="678119"/>
                  </a:lnTo>
                  <a:lnTo>
                    <a:pt x="2698949" y="678119"/>
                  </a:lnTo>
                  <a:lnTo>
                    <a:pt x="2698949" y="663364"/>
                  </a:lnTo>
                  <a:lnTo>
                    <a:pt x="2512052" y="663364"/>
                  </a:lnTo>
                  <a:lnTo>
                    <a:pt x="2512052" y="648608"/>
                  </a:lnTo>
                  <a:lnTo>
                    <a:pt x="2378026" y="648608"/>
                  </a:lnTo>
                  <a:lnTo>
                    <a:pt x="2378026" y="627705"/>
                  </a:lnTo>
                  <a:lnTo>
                    <a:pt x="2360812" y="627705"/>
                  </a:lnTo>
                  <a:lnTo>
                    <a:pt x="2360812" y="614487"/>
                  </a:lnTo>
                  <a:lnTo>
                    <a:pt x="2349131" y="614487"/>
                  </a:lnTo>
                  <a:lnTo>
                    <a:pt x="2349131" y="587129"/>
                  </a:lnTo>
                  <a:lnTo>
                    <a:pt x="2276585" y="587129"/>
                  </a:lnTo>
                  <a:lnTo>
                    <a:pt x="2276585" y="571452"/>
                  </a:lnTo>
                  <a:lnTo>
                    <a:pt x="2260908" y="571452"/>
                  </a:lnTo>
                  <a:lnTo>
                    <a:pt x="2260908" y="540097"/>
                  </a:lnTo>
                  <a:lnTo>
                    <a:pt x="2247690" y="540097"/>
                  </a:lnTo>
                  <a:lnTo>
                    <a:pt x="2247690" y="527187"/>
                  </a:lnTo>
                  <a:lnTo>
                    <a:pt x="2185903" y="527187"/>
                  </a:lnTo>
                  <a:lnTo>
                    <a:pt x="2185903" y="512431"/>
                  </a:lnTo>
                  <a:lnTo>
                    <a:pt x="2095221" y="512431"/>
                  </a:lnTo>
                  <a:lnTo>
                    <a:pt x="2095221" y="498599"/>
                  </a:lnTo>
                  <a:lnTo>
                    <a:pt x="2022675" y="498599"/>
                  </a:lnTo>
                  <a:lnTo>
                    <a:pt x="2022675" y="482921"/>
                  </a:lnTo>
                  <a:lnTo>
                    <a:pt x="1964884" y="482921"/>
                  </a:lnTo>
                  <a:lnTo>
                    <a:pt x="1964884" y="466322"/>
                  </a:lnTo>
                  <a:lnTo>
                    <a:pt x="1844999" y="466322"/>
                  </a:lnTo>
                  <a:lnTo>
                    <a:pt x="1844999" y="456178"/>
                  </a:lnTo>
                  <a:lnTo>
                    <a:pt x="1796431" y="456178"/>
                  </a:lnTo>
                  <a:lnTo>
                    <a:pt x="1796431" y="438041"/>
                  </a:lnTo>
                  <a:lnTo>
                    <a:pt x="1619984" y="438041"/>
                  </a:lnTo>
                  <a:lnTo>
                    <a:pt x="1619984" y="422364"/>
                  </a:lnTo>
                  <a:lnTo>
                    <a:pt x="1584634" y="422364"/>
                  </a:lnTo>
                  <a:lnTo>
                    <a:pt x="1584634" y="407609"/>
                  </a:lnTo>
                  <a:lnTo>
                    <a:pt x="1463212" y="407609"/>
                  </a:lnTo>
                  <a:lnTo>
                    <a:pt x="1463212" y="395006"/>
                  </a:lnTo>
                  <a:lnTo>
                    <a:pt x="1452453" y="395006"/>
                  </a:lnTo>
                  <a:lnTo>
                    <a:pt x="1452453" y="380251"/>
                  </a:lnTo>
                  <a:lnTo>
                    <a:pt x="1411261" y="380251"/>
                  </a:lnTo>
                  <a:lnTo>
                    <a:pt x="1411261" y="366725"/>
                  </a:lnTo>
                  <a:lnTo>
                    <a:pt x="1386670" y="366725"/>
                  </a:lnTo>
                  <a:lnTo>
                    <a:pt x="1386670" y="335985"/>
                  </a:lnTo>
                  <a:lnTo>
                    <a:pt x="1319350" y="335985"/>
                  </a:lnTo>
                  <a:lnTo>
                    <a:pt x="1319350" y="321230"/>
                  </a:lnTo>
                  <a:lnTo>
                    <a:pt x="1303365" y="321230"/>
                  </a:lnTo>
                  <a:lnTo>
                    <a:pt x="1303365" y="305860"/>
                  </a:lnTo>
                  <a:lnTo>
                    <a:pt x="1294758" y="305860"/>
                  </a:lnTo>
                  <a:lnTo>
                    <a:pt x="1294758" y="289876"/>
                  </a:lnTo>
                  <a:lnTo>
                    <a:pt x="1245574" y="289876"/>
                  </a:lnTo>
                  <a:lnTo>
                    <a:pt x="1245574" y="277887"/>
                  </a:lnTo>
                  <a:lnTo>
                    <a:pt x="1186861" y="277887"/>
                  </a:lnTo>
                  <a:lnTo>
                    <a:pt x="1186861" y="261903"/>
                  </a:lnTo>
                  <a:lnTo>
                    <a:pt x="1130608" y="261903"/>
                  </a:lnTo>
                  <a:lnTo>
                    <a:pt x="1130608" y="249607"/>
                  </a:lnTo>
                  <a:lnTo>
                    <a:pt x="1107860" y="249607"/>
                  </a:lnTo>
                  <a:lnTo>
                    <a:pt x="1107860" y="233622"/>
                  </a:lnTo>
                  <a:lnTo>
                    <a:pt x="1007956" y="233622"/>
                  </a:lnTo>
                  <a:lnTo>
                    <a:pt x="1007956" y="217637"/>
                  </a:lnTo>
                  <a:lnTo>
                    <a:pt x="941251" y="217637"/>
                  </a:lnTo>
                  <a:lnTo>
                    <a:pt x="941251" y="206571"/>
                  </a:lnTo>
                  <a:lnTo>
                    <a:pt x="920963" y="206571"/>
                  </a:lnTo>
                  <a:lnTo>
                    <a:pt x="920963" y="190586"/>
                  </a:lnTo>
                  <a:lnTo>
                    <a:pt x="880694" y="190586"/>
                  </a:lnTo>
                  <a:lnTo>
                    <a:pt x="880694" y="173372"/>
                  </a:lnTo>
                  <a:lnTo>
                    <a:pt x="621865" y="173372"/>
                  </a:lnTo>
                  <a:lnTo>
                    <a:pt x="621865" y="161076"/>
                  </a:lnTo>
                  <a:lnTo>
                    <a:pt x="482306" y="161076"/>
                  </a:lnTo>
                  <a:lnTo>
                    <a:pt x="482306" y="146321"/>
                  </a:lnTo>
                  <a:lnTo>
                    <a:pt x="466629" y="146321"/>
                  </a:lnTo>
                  <a:lnTo>
                    <a:pt x="466629" y="130029"/>
                  </a:lnTo>
                  <a:lnTo>
                    <a:pt x="431586" y="130029"/>
                  </a:lnTo>
                  <a:lnTo>
                    <a:pt x="431586" y="102363"/>
                  </a:lnTo>
                  <a:lnTo>
                    <a:pt x="331682" y="102363"/>
                  </a:lnTo>
                  <a:lnTo>
                    <a:pt x="331682" y="88223"/>
                  </a:lnTo>
                  <a:lnTo>
                    <a:pt x="274506" y="88223"/>
                  </a:lnTo>
                  <a:lnTo>
                    <a:pt x="274506" y="59942"/>
                  </a:lnTo>
                  <a:lnTo>
                    <a:pt x="230548" y="59942"/>
                  </a:lnTo>
                  <a:lnTo>
                    <a:pt x="230548" y="51950"/>
                  </a:lnTo>
                  <a:lnTo>
                    <a:pt x="213949" y="51950"/>
                  </a:lnTo>
                  <a:lnTo>
                    <a:pt x="213949" y="43343"/>
                  </a:lnTo>
                  <a:lnTo>
                    <a:pt x="175524" y="43343"/>
                  </a:lnTo>
                  <a:lnTo>
                    <a:pt x="175524" y="27973"/>
                  </a:lnTo>
                  <a:lnTo>
                    <a:pt x="138636" y="27973"/>
                  </a:lnTo>
                  <a:lnTo>
                    <a:pt x="138636" y="16292"/>
                  </a:lnTo>
                  <a:lnTo>
                    <a:pt x="39347" y="16292"/>
                  </a:lnTo>
                  <a:lnTo>
                    <a:pt x="39347" y="0"/>
                  </a:lnTo>
                  <a:lnTo>
                    <a:pt x="0" y="0"/>
                  </a:lnTo>
                </a:path>
              </a:pathLst>
            </a:custGeom>
            <a:noFill/>
            <a:ln w="15355" cap="flat">
              <a:solidFill>
                <a:srgbClr val="564C47"/>
              </a:solidFill>
              <a:custDash>
                <a:ds d="0" sp="0"/>
                <a:ds d="123000" sp="61500"/>
              </a:custDash>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363" name="Graphic 396">
            <a:extLst>
              <a:ext uri="{FF2B5EF4-FFF2-40B4-BE49-F238E27FC236}">
                <a16:creationId xmlns:a16="http://schemas.microsoft.com/office/drawing/2014/main" id="{955CA8E8-FA1E-9119-33A5-9D0574F3760C}"/>
              </a:ext>
            </a:extLst>
          </p:cNvPr>
          <p:cNvGrpSpPr/>
          <p:nvPr/>
        </p:nvGrpSpPr>
        <p:grpSpPr>
          <a:xfrm>
            <a:off x="3262737" y="1303832"/>
            <a:ext cx="5636465" cy="880881"/>
            <a:chOff x="4495438" y="2429616"/>
            <a:chExt cx="4114821" cy="643075"/>
          </a:xfrm>
          <a:noFill/>
        </p:grpSpPr>
        <p:sp>
          <p:nvSpPr>
            <p:cNvPr id="364" name="Freeform: Shape 363">
              <a:extLst>
                <a:ext uri="{FF2B5EF4-FFF2-40B4-BE49-F238E27FC236}">
                  <a16:creationId xmlns:a16="http://schemas.microsoft.com/office/drawing/2014/main" id="{71F81BB9-5E06-DA65-94EE-251B79DC3AF2}"/>
                </a:ext>
              </a:extLst>
            </p:cNvPr>
            <p:cNvSpPr/>
            <p:nvPr/>
          </p:nvSpPr>
          <p:spPr>
            <a:xfrm>
              <a:off x="8550010" y="3014900"/>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5" name="Freeform: Shape 364">
              <a:extLst>
                <a:ext uri="{FF2B5EF4-FFF2-40B4-BE49-F238E27FC236}">
                  <a16:creationId xmlns:a16="http://schemas.microsoft.com/office/drawing/2014/main" id="{78FCFE93-D557-93D2-DCE7-B73AC8A8788C}"/>
                </a:ext>
              </a:extLst>
            </p:cNvPr>
            <p:cNvSpPr/>
            <p:nvPr/>
          </p:nvSpPr>
          <p:spPr>
            <a:xfrm>
              <a:off x="8460865" y="3014900"/>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6" name="Freeform: Shape 365">
              <a:extLst>
                <a:ext uri="{FF2B5EF4-FFF2-40B4-BE49-F238E27FC236}">
                  <a16:creationId xmlns:a16="http://schemas.microsoft.com/office/drawing/2014/main" id="{3CF35165-5614-9440-2088-B54EEFC231BC}"/>
                </a:ext>
              </a:extLst>
            </p:cNvPr>
            <p:cNvSpPr/>
            <p:nvPr/>
          </p:nvSpPr>
          <p:spPr>
            <a:xfrm>
              <a:off x="8402767" y="3014900"/>
              <a:ext cx="60557" cy="57483"/>
            </a:xfrm>
            <a:custGeom>
              <a:avLst/>
              <a:gdLst>
                <a:gd name="connsiteX0" fmla="*/ 0 w 60557"/>
                <a:gd name="connsiteY0" fmla="*/ 57483 h 57483"/>
                <a:gd name="connsiteX1" fmla="*/ 60557 w 60557"/>
                <a:gd name="connsiteY1" fmla="*/ 57483 h 57483"/>
                <a:gd name="connsiteX2" fmla="*/ 30432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2"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7" name="Freeform: Shape 366">
              <a:extLst>
                <a:ext uri="{FF2B5EF4-FFF2-40B4-BE49-F238E27FC236}">
                  <a16:creationId xmlns:a16="http://schemas.microsoft.com/office/drawing/2014/main" id="{720D4A35-74BB-58A1-AD91-B9F61F487D65}"/>
                </a:ext>
              </a:extLst>
            </p:cNvPr>
            <p:cNvSpPr/>
            <p:nvPr/>
          </p:nvSpPr>
          <p:spPr>
            <a:xfrm>
              <a:off x="8385552" y="3014900"/>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8" name="Freeform: Shape 367">
              <a:extLst>
                <a:ext uri="{FF2B5EF4-FFF2-40B4-BE49-F238E27FC236}">
                  <a16:creationId xmlns:a16="http://schemas.microsoft.com/office/drawing/2014/main" id="{6271B3F8-38DF-3CC3-4F5C-6C522A9D27A2}"/>
                </a:ext>
              </a:extLst>
            </p:cNvPr>
            <p:cNvSpPr/>
            <p:nvPr/>
          </p:nvSpPr>
          <p:spPr>
            <a:xfrm>
              <a:off x="8306551" y="3015208"/>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9" name="Freeform: Shape 368">
              <a:extLst>
                <a:ext uri="{FF2B5EF4-FFF2-40B4-BE49-F238E27FC236}">
                  <a16:creationId xmlns:a16="http://schemas.microsoft.com/office/drawing/2014/main" id="{E2FD392C-E118-19A3-1C25-0CC8A79DE5D6}"/>
                </a:ext>
              </a:extLst>
            </p:cNvPr>
            <p:cNvSpPr/>
            <p:nvPr/>
          </p:nvSpPr>
          <p:spPr>
            <a:xfrm>
              <a:off x="8327762" y="3014900"/>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0" name="Freeform: Shape 369">
              <a:extLst>
                <a:ext uri="{FF2B5EF4-FFF2-40B4-BE49-F238E27FC236}">
                  <a16:creationId xmlns:a16="http://schemas.microsoft.com/office/drawing/2014/main" id="{88EA5EA5-14BD-18D5-3D36-7D7BA5CE26E5}"/>
                </a:ext>
              </a:extLst>
            </p:cNvPr>
            <p:cNvSpPr/>
            <p:nvPr/>
          </p:nvSpPr>
          <p:spPr>
            <a:xfrm>
              <a:off x="8290874" y="3014900"/>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1" name="Freeform: Shape 370">
              <a:extLst>
                <a:ext uri="{FF2B5EF4-FFF2-40B4-BE49-F238E27FC236}">
                  <a16:creationId xmlns:a16="http://schemas.microsoft.com/office/drawing/2014/main" id="{C1206C9D-FC41-E9DD-AF0D-EF9729404D6B}"/>
                </a:ext>
              </a:extLst>
            </p:cNvPr>
            <p:cNvSpPr/>
            <p:nvPr/>
          </p:nvSpPr>
          <p:spPr>
            <a:xfrm>
              <a:off x="8273660" y="3014900"/>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2" name="Freeform: Shape 371">
              <a:extLst>
                <a:ext uri="{FF2B5EF4-FFF2-40B4-BE49-F238E27FC236}">
                  <a16:creationId xmlns:a16="http://schemas.microsoft.com/office/drawing/2014/main" id="{0BB31731-2F11-71A2-F98E-6C3D6FA84BB7}"/>
                </a:ext>
              </a:extLst>
            </p:cNvPr>
            <p:cNvSpPr/>
            <p:nvPr/>
          </p:nvSpPr>
          <p:spPr>
            <a:xfrm>
              <a:off x="8262286" y="3015208"/>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3" name="Freeform: Shape 372">
              <a:extLst>
                <a:ext uri="{FF2B5EF4-FFF2-40B4-BE49-F238E27FC236}">
                  <a16:creationId xmlns:a16="http://schemas.microsoft.com/office/drawing/2014/main" id="{9B8FFBC5-E601-32B8-DAA9-97D1BA56C257}"/>
                </a:ext>
              </a:extLst>
            </p:cNvPr>
            <p:cNvSpPr/>
            <p:nvPr/>
          </p:nvSpPr>
          <p:spPr>
            <a:xfrm>
              <a:off x="8236772" y="3014900"/>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4" name="Freeform: Shape 373">
              <a:extLst>
                <a:ext uri="{FF2B5EF4-FFF2-40B4-BE49-F238E27FC236}">
                  <a16:creationId xmlns:a16="http://schemas.microsoft.com/office/drawing/2014/main" id="{134D0115-0FF1-9986-4ACC-3E3015F0C7CB}"/>
                </a:ext>
              </a:extLst>
            </p:cNvPr>
            <p:cNvSpPr/>
            <p:nvPr/>
          </p:nvSpPr>
          <p:spPr>
            <a:xfrm>
              <a:off x="8223861" y="3014900"/>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5" name="Freeform: Shape 374">
              <a:extLst>
                <a:ext uri="{FF2B5EF4-FFF2-40B4-BE49-F238E27FC236}">
                  <a16:creationId xmlns:a16="http://schemas.microsoft.com/office/drawing/2014/main" id="{1395354C-2220-BA4A-F0BA-2CAA2703C49D}"/>
                </a:ext>
              </a:extLst>
            </p:cNvPr>
            <p:cNvSpPr/>
            <p:nvPr/>
          </p:nvSpPr>
          <p:spPr>
            <a:xfrm>
              <a:off x="8208184" y="3015208"/>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6" name="Freeform: Shape 375">
              <a:extLst>
                <a:ext uri="{FF2B5EF4-FFF2-40B4-BE49-F238E27FC236}">
                  <a16:creationId xmlns:a16="http://schemas.microsoft.com/office/drawing/2014/main" id="{A2D61313-D767-C43A-C043-75D57BB2216A}"/>
                </a:ext>
              </a:extLst>
            </p:cNvPr>
            <p:cNvSpPr/>
            <p:nvPr/>
          </p:nvSpPr>
          <p:spPr>
            <a:xfrm>
              <a:off x="8194966" y="3014900"/>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7" name="Freeform: Shape 376">
              <a:extLst>
                <a:ext uri="{FF2B5EF4-FFF2-40B4-BE49-F238E27FC236}">
                  <a16:creationId xmlns:a16="http://schemas.microsoft.com/office/drawing/2014/main" id="{ED0E2577-29A0-0E71-C646-97E6003F0A5F}"/>
                </a:ext>
              </a:extLst>
            </p:cNvPr>
            <p:cNvSpPr/>
            <p:nvPr/>
          </p:nvSpPr>
          <p:spPr>
            <a:xfrm>
              <a:off x="8186051" y="2961721"/>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8" name="Freeform: Shape 377">
              <a:extLst>
                <a:ext uri="{FF2B5EF4-FFF2-40B4-BE49-F238E27FC236}">
                  <a16:creationId xmlns:a16="http://schemas.microsoft.com/office/drawing/2014/main" id="{2272E310-4047-934C-899A-2BF682022624}"/>
                </a:ext>
              </a:extLst>
            </p:cNvPr>
            <p:cNvSpPr/>
            <p:nvPr/>
          </p:nvSpPr>
          <p:spPr>
            <a:xfrm>
              <a:off x="8172526" y="2961721"/>
              <a:ext cx="60557" cy="57790"/>
            </a:xfrm>
            <a:custGeom>
              <a:avLst/>
              <a:gdLst>
                <a:gd name="connsiteX0" fmla="*/ 0 w 60557"/>
                <a:gd name="connsiteY0" fmla="*/ 57791 h 57790"/>
                <a:gd name="connsiteX1" fmla="*/ 60557 w 60557"/>
                <a:gd name="connsiteY1" fmla="*/ 57791 h 57790"/>
                <a:gd name="connsiteX2" fmla="*/ 30433 w 60557"/>
                <a:gd name="connsiteY2" fmla="*/ 0 h 57790"/>
                <a:gd name="connsiteX3" fmla="*/ 0 w 60557"/>
                <a:gd name="connsiteY3" fmla="*/ 57791 h 57790"/>
              </a:gdLst>
              <a:ahLst/>
              <a:cxnLst>
                <a:cxn ang="0">
                  <a:pos x="connsiteX0" y="connsiteY0"/>
                </a:cxn>
                <a:cxn ang="0">
                  <a:pos x="connsiteX1" y="connsiteY1"/>
                </a:cxn>
                <a:cxn ang="0">
                  <a:pos x="connsiteX2" y="connsiteY2"/>
                </a:cxn>
                <a:cxn ang="0">
                  <a:pos x="connsiteX3" y="connsiteY3"/>
                </a:cxn>
              </a:cxnLst>
              <a:rect l="l" t="t" r="r" b="b"/>
              <a:pathLst>
                <a:path w="60557" h="57790">
                  <a:moveTo>
                    <a:pt x="0" y="57791"/>
                  </a:moveTo>
                  <a:lnTo>
                    <a:pt x="60557" y="57791"/>
                  </a:lnTo>
                  <a:lnTo>
                    <a:pt x="30433" y="0"/>
                  </a:lnTo>
                  <a:lnTo>
                    <a:pt x="0" y="57791"/>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9" name="Freeform: Shape 378">
              <a:extLst>
                <a:ext uri="{FF2B5EF4-FFF2-40B4-BE49-F238E27FC236}">
                  <a16:creationId xmlns:a16="http://schemas.microsoft.com/office/drawing/2014/main" id="{E15AE586-C31A-F37E-91EC-284BB2C5E5D3}"/>
                </a:ext>
              </a:extLst>
            </p:cNvPr>
            <p:cNvSpPr/>
            <p:nvPr/>
          </p:nvSpPr>
          <p:spPr>
            <a:xfrm>
              <a:off x="8143630" y="2924833"/>
              <a:ext cx="60557" cy="57483"/>
            </a:xfrm>
            <a:custGeom>
              <a:avLst/>
              <a:gdLst>
                <a:gd name="connsiteX0" fmla="*/ 0 w 60557"/>
                <a:gd name="connsiteY0" fmla="*/ 57483 h 57483"/>
                <a:gd name="connsiteX1" fmla="*/ 60557 w 60557"/>
                <a:gd name="connsiteY1" fmla="*/ 57483 h 57483"/>
                <a:gd name="connsiteX2" fmla="*/ 30433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3"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0" name="Freeform: Shape 379">
              <a:extLst>
                <a:ext uri="{FF2B5EF4-FFF2-40B4-BE49-F238E27FC236}">
                  <a16:creationId xmlns:a16="http://schemas.microsoft.com/office/drawing/2014/main" id="{B50C31D5-692E-9109-96D4-65D596AEDF2C}"/>
                </a:ext>
              </a:extLst>
            </p:cNvPr>
            <p:cNvSpPr/>
            <p:nvPr/>
          </p:nvSpPr>
          <p:spPr>
            <a:xfrm>
              <a:off x="8102439" y="2924833"/>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1" name="Freeform: Shape 380">
              <a:extLst>
                <a:ext uri="{FF2B5EF4-FFF2-40B4-BE49-F238E27FC236}">
                  <a16:creationId xmlns:a16="http://schemas.microsoft.com/office/drawing/2014/main" id="{20C46784-1DE9-5E59-FF9A-10777AD9AC47}"/>
                </a:ext>
              </a:extLst>
            </p:cNvPr>
            <p:cNvSpPr/>
            <p:nvPr/>
          </p:nvSpPr>
          <p:spPr>
            <a:xfrm>
              <a:off x="8085840" y="2924833"/>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2" name="Freeform: Shape 381">
              <a:extLst>
                <a:ext uri="{FF2B5EF4-FFF2-40B4-BE49-F238E27FC236}">
                  <a16:creationId xmlns:a16="http://schemas.microsoft.com/office/drawing/2014/main" id="{493A629C-1A17-3C40-DF07-1C9BD7FE2BEA}"/>
                </a:ext>
              </a:extLst>
            </p:cNvPr>
            <p:cNvSpPr/>
            <p:nvPr/>
          </p:nvSpPr>
          <p:spPr>
            <a:xfrm>
              <a:off x="8052948" y="2924833"/>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3" name="Freeform: Shape 382">
              <a:extLst>
                <a:ext uri="{FF2B5EF4-FFF2-40B4-BE49-F238E27FC236}">
                  <a16:creationId xmlns:a16="http://schemas.microsoft.com/office/drawing/2014/main" id="{668D86A4-92CB-6F07-EE1F-F5F6C5B71B00}"/>
                </a:ext>
              </a:extLst>
            </p:cNvPr>
            <p:cNvSpPr/>
            <p:nvPr/>
          </p:nvSpPr>
          <p:spPr>
            <a:xfrm>
              <a:off x="8038501" y="2924833"/>
              <a:ext cx="60557" cy="57483"/>
            </a:xfrm>
            <a:custGeom>
              <a:avLst/>
              <a:gdLst>
                <a:gd name="connsiteX0" fmla="*/ 0 w 60557"/>
                <a:gd name="connsiteY0" fmla="*/ 57483 h 57483"/>
                <a:gd name="connsiteX1" fmla="*/ 60557 w 60557"/>
                <a:gd name="connsiteY1" fmla="*/ 57483 h 57483"/>
                <a:gd name="connsiteX2" fmla="*/ 30433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3"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81B57720-C67F-CACA-AF8E-3A6AD6E7A548}"/>
                </a:ext>
              </a:extLst>
            </p:cNvPr>
            <p:cNvSpPr/>
            <p:nvPr/>
          </p:nvSpPr>
          <p:spPr>
            <a:xfrm>
              <a:off x="8024361" y="2924833"/>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A73CEF04-69A2-CC29-841A-B3DD118D75EF}"/>
                </a:ext>
              </a:extLst>
            </p:cNvPr>
            <p:cNvSpPr/>
            <p:nvPr/>
          </p:nvSpPr>
          <p:spPr>
            <a:xfrm>
              <a:off x="7995465" y="2924833"/>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6" name="Freeform: Shape 385">
              <a:extLst>
                <a:ext uri="{FF2B5EF4-FFF2-40B4-BE49-F238E27FC236}">
                  <a16:creationId xmlns:a16="http://schemas.microsoft.com/office/drawing/2014/main" id="{8FE5A274-24AC-C103-C9A9-3D801AEC986A}"/>
                </a:ext>
              </a:extLst>
            </p:cNvPr>
            <p:cNvSpPr/>
            <p:nvPr/>
          </p:nvSpPr>
          <p:spPr>
            <a:xfrm>
              <a:off x="7980710" y="2924833"/>
              <a:ext cx="60556" cy="57483"/>
            </a:xfrm>
            <a:custGeom>
              <a:avLst/>
              <a:gdLst>
                <a:gd name="connsiteX0" fmla="*/ 0 w 60556"/>
                <a:gd name="connsiteY0" fmla="*/ 57483 h 57483"/>
                <a:gd name="connsiteX1" fmla="*/ 60557 w 60556"/>
                <a:gd name="connsiteY1" fmla="*/ 57483 h 57483"/>
                <a:gd name="connsiteX2" fmla="*/ 30125 w 60556"/>
                <a:gd name="connsiteY2" fmla="*/ 0 h 57483"/>
                <a:gd name="connsiteX3" fmla="*/ 0 w 60556"/>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6" h="57483">
                  <a:moveTo>
                    <a:pt x="0" y="57483"/>
                  </a:moveTo>
                  <a:lnTo>
                    <a:pt x="60557"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7" name="Freeform: Shape 386">
              <a:extLst>
                <a:ext uri="{FF2B5EF4-FFF2-40B4-BE49-F238E27FC236}">
                  <a16:creationId xmlns:a16="http://schemas.microsoft.com/office/drawing/2014/main" id="{7DCF6258-186C-4D32-5CCD-E8C0D9D7A2BC}"/>
                </a:ext>
              </a:extLst>
            </p:cNvPr>
            <p:cNvSpPr/>
            <p:nvPr/>
          </p:nvSpPr>
          <p:spPr>
            <a:xfrm>
              <a:off x="7966570" y="2924833"/>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8" name="Freeform: Shape 387">
              <a:extLst>
                <a:ext uri="{FF2B5EF4-FFF2-40B4-BE49-F238E27FC236}">
                  <a16:creationId xmlns:a16="http://schemas.microsoft.com/office/drawing/2014/main" id="{55115359-7770-744C-0022-198D34729B50}"/>
                </a:ext>
              </a:extLst>
            </p:cNvPr>
            <p:cNvSpPr/>
            <p:nvPr/>
          </p:nvSpPr>
          <p:spPr>
            <a:xfrm>
              <a:off x="7951507" y="2924833"/>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9" name="Freeform: Shape 388">
              <a:extLst>
                <a:ext uri="{FF2B5EF4-FFF2-40B4-BE49-F238E27FC236}">
                  <a16:creationId xmlns:a16="http://schemas.microsoft.com/office/drawing/2014/main" id="{0A086C2F-1DB8-A8DC-82C6-FDB28D24205E}"/>
                </a:ext>
              </a:extLst>
            </p:cNvPr>
            <p:cNvSpPr/>
            <p:nvPr/>
          </p:nvSpPr>
          <p:spPr>
            <a:xfrm>
              <a:off x="7922612" y="2907926"/>
              <a:ext cx="60557" cy="57790"/>
            </a:xfrm>
            <a:custGeom>
              <a:avLst/>
              <a:gdLst>
                <a:gd name="connsiteX0" fmla="*/ 0 w 60557"/>
                <a:gd name="connsiteY0" fmla="*/ 57791 h 57790"/>
                <a:gd name="connsiteX1" fmla="*/ 60557 w 60557"/>
                <a:gd name="connsiteY1" fmla="*/ 57791 h 57790"/>
                <a:gd name="connsiteX2" fmla="*/ 30125 w 60557"/>
                <a:gd name="connsiteY2" fmla="*/ 0 h 57790"/>
                <a:gd name="connsiteX3" fmla="*/ 0 w 60557"/>
                <a:gd name="connsiteY3" fmla="*/ 57791 h 57790"/>
              </a:gdLst>
              <a:ahLst/>
              <a:cxnLst>
                <a:cxn ang="0">
                  <a:pos x="connsiteX0" y="connsiteY0"/>
                </a:cxn>
                <a:cxn ang="0">
                  <a:pos x="connsiteX1" y="connsiteY1"/>
                </a:cxn>
                <a:cxn ang="0">
                  <a:pos x="connsiteX2" y="connsiteY2"/>
                </a:cxn>
                <a:cxn ang="0">
                  <a:pos x="connsiteX3" y="connsiteY3"/>
                </a:cxn>
              </a:cxnLst>
              <a:rect l="l" t="t" r="r" b="b"/>
              <a:pathLst>
                <a:path w="60557" h="57790">
                  <a:moveTo>
                    <a:pt x="0" y="57791"/>
                  </a:moveTo>
                  <a:lnTo>
                    <a:pt x="60557" y="57791"/>
                  </a:lnTo>
                  <a:lnTo>
                    <a:pt x="30125" y="0"/>
                  </a:lnTo>
                  <a:lnTo>
                    <a:pt x="0" y="57791"/>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0" name="Freeform: Shape 389">
              <a:extLst>
                <a:ext uri="{FF2B5EF4-FFF2-40B4-BE49-F238E27FC236}">
                  <a16:creationId xmlns:a16="http://schemas.microsoft.com/office/drawing/2014/main" id="{CB9D6AAF-78D0-2668-2E3F-907CCABCE58B}"/>
                </a:ext>
              </a:extLst>
            </p:cNvPr>
            <p:cNvSpPr/>
            <p:nvPr/>
          </p:nvSpPr>
          <p:spPr>
            <a:xfrm>
              <a:off x="7904475" y="2908234"/>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1" name="Freeform: Shape 390">
              <a:extLst>
                <a:ext uri="{FF2B5EF4-FFF2-40B4-BE49-F238E27FC236}">
                  <a16:creationId xmlns:a16="http://schemas.microsoft.com/office/drawing/2014/main" id="{CBF567F0-E9EC-FA94-722C-ECC3415A4BEC}"/>
                </a:ext>
              </a:extLst>
            </p:cNvPr>
            <p:cNvSpPr/>
            <p:nvPr/>
          </p:nvSpPr>
          <p:spPr>
            <a:xfrm>
              <a:off x="7881113" y="2908234"/>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2" name="Freeform: Shape 391">
              <a:extLst>
                <a:ext uri="{FF2B5EF4-FFF2-40B4-BE49-F238E27FC236}">
                  <a16:creationId xmlns:a16="http://schemas.microsoft.com/office/drawing/2014/main" id="{7E999F17-6DEA-6841-2AC5-808AAD9958E4}"/>
                </a:ext>
              </a:extLst>
            </p:cNvPr>
            <p:cNvSpPr/>
            <p:nvPr/>
          </p:nvSpPr>
          <p:spPr>
            <a:xfrm>
              <a:off x="7875273" y="2907926"/>
              <a:ext cx="60250" cy="57790"/>
            </a:xfrm>
            <a:custGeom>
              <a:avLst/>
              <a:gdLst>
                <a:gd name="connsiteX0" fmla="*/ 0 w 60250"/>
                <a:gd name="connsiteY0" fmla="*/ 57791 h 57790"/>
                <a:gd name="connsiteX1" fmla="*/ 60250 w 60250"/>
                <a:gd name="connsiteY1" fmla="*/ 57791 h 57790"/>
                <a:gd name="connsiteX2" fmla="*/ 30125 w 60250"/>
                <a:gd name="connsiteY2" fmla="*/ 0 h 57790"/>
                <a:gd name="connsiteX3" fmla="*/ 0 w 60250"/>
                <a:gd name="connsiteY3" fmla="*/ 57791 h 57790"/>
              </a:gdLst>
              <a:ahLst/>
              <a:cxnLst>
                <a:cxn ang="0">
                  <a:pos x="connsiteX0" y="connsiteY0"/>
                </a:cxn>
                <a:cxn ang="0">
                  <a:pos x="connsiteX1" y="connsiteY1"/>
                </a:cxn>
                <a:cxn ang="0">
                  <a:pos x="connsiteX2" y="connsiteY2"/>
                </a:cxn>
                <a:cxn ang="0">
                  <a:pos x="connsiteX3" y="connsiteY3"/>
                </a:cxn>
              </a:cxnLst>
              <a:rect l="l" t="t" r="r" b="b"/>
              <a:pathLst>
                <a:path w="60250" h="57790">
                  <a:moveTo>
                    <a:pt x="0" y="57791"/>
                  </a:moveTo>
                  <a:lnTo>
                    <a:pt x="60250" y="57791"/>
                  </a:lnTo>
                  <a:lnTo>
                    <a:pt x="30125" y="0"/>
                  </a:lnTo>
                  <a:lnTo>
                    <a:pt x="0" y="57791"/>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3" name="Freeform: Shape 392">
              <a:extLst>
                <a:ext uri="{FF2B5EF4-FFF2-40B4-BE49-F238E27FC236}">
                  <a16:creationId xmlns:a16="http://schemas.microsoft.com/office/drawing/2014/main" id="{D991A5BB-8ED9-17FA-FC63-3F6F246D88DC}"/>
                </a:ext>
              </a:extLst>
            </p:cNvPr>
            <p:cNvSpPr/>
            <p:nvPr/>
          </p:nvSpPr>
          <p:spPr>
            <a:xfrm>
              <a:off x="7859288" y="2907926"/>
              <a:ext cx="60557" cy="57790"/>
            </a:xfrm>
            <a:custGeom>
              <a:avLst/>
              <a:gdLst>
                <a:gd name="connsiteX0" fmla="*/ 0 w 60557"/>
                <a:gd name="connsiteY0" fmla="*/ 57791 h 57790"/>
                <a:gd name="connsiteX1" fmla="*/ 60557 w 60557"/>
                <a:gd name="connsiteY1" fmla="*/ 57791 h 57790"/>
                <a:gd name="connsiteX2" fmla="*/ 30433 w 60557"/>
                <a:gd name="connsiteY2" fmla="*/ 0 h 57790"/>
                <a:gd name="connsiteX3" fmla="*/ 0 w 60557"/>
                <a:gd name="connsiteY3" fmla="*/ 57791 h 57790"/>
              </a:gdLst>
              <a:ahLst/>
              <a:cxnLst>
                <a:cxn ang="0">
                  <a:pos x="connsiteX0" y="connsiteY0"/>
                </a:cxn>
                <a:cxn ang="0">
                  <a:pos x="connsiteX1" y="connsiteY1"/>
                </a:cxn>
                <a:cxn ang="0">
                  <a:pos x="connsiteX2" y="connsiteY2"/>
                </a:cxn>
                <a:cxn ang="0">
                  <a:pos x="connsiteX3" y="connsiteY3"/>
                </a:cxn>
              </a:cxnLst>
              <a:rect l="l" t="t" r="r" b="b"/>
              <a:pathLst>
                <a:path w="60557" h="57790">
                  <a:moveTo>
                    <a:pt x="0" y="57791"/>
                  </a:moveTo>
                  <a:lnTo>
                    <a:pt x="60557" y="57791"/>
                  </a:lnTo>
                  <a:lnTo>
                    <a:pt x="30433" y="0"/>
                  </a:lnTo>
                  <a:lnTo>
                    <a:pt x="0" y="57791"/>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4" name="Freeform: Shape 393">
              <a:extLst>
                <a:ext uri="{FF2B5EF4-FFF2-40B4-BE49-F238E27FC236}">
                  <a16:creationId xmlns:a16="http://schemas.microsoft.com/office/drawing/2014/main" id="{6DF2F650-0ED2-F568-437C-EBC6D60A5E21}"/>
                </a:ext>
              </a:extLst>
            </p:cNvPr>
            <p:cNvSpPr/>
            <p:nvPr/>
          </p:nvSpPr>
          <p:spPr>
            <a:xfrm>
              <a:off x="7841151" y="2907926"/>
              <a:ext cx="60250" cy="57790"/>
            </a:xfrm>
            <a:custGeom>
              <a:avLst/>
              <a:gdLst>
                <a:gd name="connsiteX0" fmla="*/ 0 w 60250"/>
                <a:gd name="connsiteY0" fmla="*/ 57791 h 57790"/>
                <a:gd name="connsiteX1" fmla="*/ 60250 w 60250"/>
                <a:gd name="connsiteY1" fmla="*/ 57791 h 57790"/>
                <a:gd name="connsiteX2" fmla="*/ 30125 w 60250"/>
                <a:gd name="connsiteY2" fmla="*/ 0 h 57790"/>
                <a:gd name="connsiteX3" fmla="*/ 0 w 60250"/>
                <a:gd name="connsiteY3" fmla="*/ 57791 h 57790"/>
              </a:gdLst>
              <a:ahLst/>
              <a:cxnLst>
                <a:cxn ang="0">
                  <a:pos x="connsiteX0" y="connsiteY0"/>
                </a:cxn>
                <a:cxn ang="0">
                  <a:pos x="connsiteX1" y="connsiteY1"/>
                </a:cxn>
                <a:cxn ang="0">
                  <a:pos x="connsiteX2" y="connsiteY2"/>
                </a:cxn>
                <a:cxn ang="0">
                  <a:pos x="connsiteX3" y="connsiteY3"/>
                </a:cxn>
              </a:cxnLst>
              <a:rect l="l" t="t" r="r" b="b"/>
              <a:pathLst>
                <a:path w="60250" h="57790">
                  <a:moveTo>
                    <a:pt x="0" y="57791"/>
                  </a:moveTo>
                  <a:lnTo>
                    <a:pt x="60250" y="57791"/>
                  </a:lnTo>
                  <a:lnTo>
                    <a:pt x="30125" y="0"/>
                  </a:lnTo>
                  <a:lnTo>
                    <a:pt x="0" y="57791"/>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5" name="Freeform: Shape 394">
              <a:extLst>
                <a:ext uri="{FF2B5EF4-FFF2-40B4-BE49-F238E27FC236}">
                  <a16:creationId xmlns:a16="http://schemas.microsoft.com/office/drawing/2014/main" id="{E8B4E252-F163-5E7F-05A7-DE9AF3E85818}"/>
                </a:ext>
              </a:extLst>
            </p:cNvPr>
            <p:cNvSpPr/>
            <p:nvPr/>
          </p:nvSpPr>
          <p:spPr>
            <a:xfrm>
              <a:off x="7686531" y="2908234"/>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6" name="Freeform: Shape 395">
              <a:extLst>
                <a:ext uri="{FF2B5EF4-FFF2-40B4-BE49-F238E27FC236}">
                  <a16:creationId xmlns:a16="http://schemas.microsoft.com/office/drawing/2014/main" id="{EFA1ED81-0616-6FC4-1932-416F38BDEF12}"/>
                </a:ext>
              </a:extLst>
            </p:cNvPr>
            <p:cNvSpPr/>
            <p:nvPr/>
          </p:nvSpPr>
          <p:spPr>
            <a:xfrm>
              <a:off x="7652717" y="2907926"/>
              <a:ext cx="60557" cy="57790"/>
            </a:xfrm>
            <a:custGeom>
              <a:avLst/>
              <a:gdLst>
                <a:gd name="connsiteX0" fmla="*/ 0 w 60557"/>
                <a:gd name="connsiteY0" fmla="*/ 57791 h 57790"/>
                <a:gd name="connsiteX1" fmla="*/ 60557 w 60557"/>
                <a:gd name="connsiteY1" fmla="*/ 57791 h 57790"/>
                <a:gd name="connsiteX2" fmla="*/ 30433 w 60557"/>
                <a:gd name="connsiteY2" fmla="*/ 0 h 57790"/>
                <a:gd name="connsiteX3" fmla="*/ 0 w 60557"/>
                <a:gd name="connsiteY3" fmla="*/ 57791 h 57790"/>
              </a:gdLst>
              <a:ahLst/>
              <a:cxnLst>
                <a:cxn ang="0">
                  <a:pos x="connsiteX0" y="connsiteY0"/>
                </a:cxn>
                <a:cxn ang="0">
                  <a:pos x="connsiteX1" y="connsiteY1"/>
                </a:cxn>
                <a:cxn ang="0">
                  <a:pos x="connsiteX2" y="connsiteY2"/>
                </a:cxn>
                <a:cxn ang="0">
                  <a:pos x="connsiteX3" y="connsiteY3"/>
                </a:cxn>
              </a:cxnLst>
              <a:rect l="l" t="t" r="r" b="b"/>
              <a:pathLst>
                <a:path w="60557" h="57790">
                  <a:moveTo>
                    <a:pt x="0" y="57791"/>
                  </a:moveTo>
                  <a:lnTo>
                    <a:pt x="60557" y="57791"/>
                  </a:lnTo>
                  <a:lnTo>
                    <a:pt x="30433" y="0"/>
                  </a:lnTo>
                  <a:lnTo>
                    <a:pt x="0" y="57791"/>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7" name="Freeform: Shape 396">
              <a:extLst>
                <a:ext uri="{FF2B5EF4-FFF2-40B4-BE49-F238E27FC236}">
                  <a16:creationId xmlns:a16="http://schemas.microsoft.com/office/drawing/2014/main" id="{2B2C718F-2BEF-B85C-C1FF-508A91069D4F}"/>
                </a:ext>
              </a:extLst>
            </p:cNvPr>
            <p:cNvSpPr/>
            <p:nvPr/>
          </p:nvSpPr>
          <p:spPr>
            <a:xfrm>
              <a:off x="7350545" y="2852287"/>
              <a:ext cx="60556" cy="57790"/>
            </a:xfrm>
            <a:custGeom>
              <a:avLst/>
              <a:gdLst>
                <a:gd name="connsiteX0" fmla="*/ 0 w 60556"/>
                <a:gd name="connsiteY0" fmla="*/ 57791 h 57790"/>
                <a:gd name="connsiteX1" fmla="*/ 60557 w 60556"/>
                <a:gd name="connsiteY1" fmla="*/ 57791 h 57790"/>
                <a:gd name="connsiteX2" fmla="*/ 30125 w 60556"/>
                <a:gd name="connsiteY2" fmla="*/ 0 h 57790"/>
                <a:gd name="connsiteX3" fmla="*/ 0 w 60556"/>
                <a:gd name="connsiteY3" fmla="*/ 57791 h 57790"/>
              </a:gdLst>
              <a:ahLst/>
              <a:cxnLst>
                <a:cxn ang="0">
                  <a:pos x="connsiteX0" y="connsiteY0"/>
                </a:cxn>
                <a:cxn ang="0">
                  <a:pos x="connsiteX1" y="connsiteY1"/>
                </a:cxn>
                <a:cxn ang="0">
                  <a:pos x="connsiteX2" y="connsiteY2"/>
                </a:cxn>
                <a:cxn ang="0">
                  <a:pos x="connsiteX3" y="connsiteY3"/>
                </a:cxn>
              </a:cxnLst>
              <a:rect l="l" t="t" r="r" b="b"/>
              <a:pathLst>
                <a:path w="60556" h="57790">
                  <a:moveTo>
                    <a:pt x="0" y="57791"/>
                  </a:moveTo>
                  <a:lnTo>
                    <a:pt x="60557" y="57791"/>
                  </a:lnTo>
                  <a:lnTo>
                    <a:pt x="30125" y="0"/>
                  </a:lnTo>
                  <a:lnTo>
                    <a:pt x="0" y="57791"/>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66BBD075-44DD-6A7E-780D-8B4D3BB531FF}"/>
                </a:ext>
              </a:extLst>
            </p:cNvPr>
            <p:cNvSpPr/>
            <p:nvPr/>
          </p:nvSpPr>
          <p:spPr>
            <a:xfrm>
              <a:off x="7250641" y="2852287"/>
              <a:ext cx="60556" cy="57790"/>
            </a:xfrm>
            <a:custGeom>
              <a:avLst/>
              <a:gdLst>
                <a:gd name="connsiteX0" fmla="*/ 0 w 60556"/>
                <a:gd name="connsiteY0" fmla="*/ 57791 h 57790"/>
                <a:gd name="connsiteX1" fmla="*/ 60557 w 60556"/>
                <a:gd name="connsiteY1" fmla="*/ 57791 h 57790"/>
                <a:gd name="connsiteX2" fmla="*/ 30432 w 60556"/>
                <a:gd name="connsiteY2" fmla="*/ 0 h 57790"/>
                <a:gd name="connsiteX3" fmla="*/ 0 w 60556"/>
                <a:gd name="connsiteY3" fmla="*/ 57791 h 57790"/>
              </a:gdLst>
              <a:ahLst/>
              <a:cxnLst>
                <a:cxn ang="0">
                  <a:pos x="connsiteX0" y="connsiteY0"/>
                </a:cxn>
                <a:cxn ang="0">
                  <a:pos x="connsiteX1" y="connsiteY1"/>
                </a:cxn>
                <a:cxn ang="0">
                  <a:pos x="connsiteX2" y="connsiteY2"/>
                </a:cxn>
                <a:cxn ang="0">
                  <a:pos x="connsiteX3" y="connsiteY3"/>
                </a:cxn>
              </a:cxnLst>
              <a:rect l="l" t="t" r="r" b="b"/>
              <a:pathLst>
                <a:path w="60556" h="57790">
                  <a:moveTo>
                    <a:pt x="0" y="57791"/>
                  </a:moveTo>
                  <a:lnTo>
                    <a:pt x="60557" y="57791"/>
                  </a:lnTo>
                  <a:lnTo>
                    <a:pt x="30432" y="0"/>
                  </a:lnTo>
                  <a:lnTo>
                    <a:pt x="0" y="57791"/>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9" name="Freeform: Shape 398">
              <a:extLst>
                <a:ext uri="{FF2B5EF4-FFF2-40B4-BE49-F238E27FC236}">
                  <a16:creationId xmlns:a16="http://schemas.microsoft.com/office/drawing/2014/main" id="{7368C91C-DEFB-A693-E8CA-81340C48ADB4}"/>
                </a:ext>
              </a:extLst>
            </p:cNvPr>
            <p:cNvSpPr/>
            <p:nvPr/>
          </p:nvSpPr>
          <p:spPr>
            <a:xfrm>
              <a:off x="6669967" y="2770520"/>
              <a:ext cx="60557" cy="57483"/>
            </a:xfrm>
            <a:custGeom>
              <a:avLst/>
              <a:gdLst>
                <a:gd name="connsiteX0" fmla="*/ 0 w 60557"/>
                <a:gd name="connsiteY0" fmla="*/ 57483 h 57483"/>
                <a:gd name="connsiteX1" fmla="*/ 60557 w 60557"/>
                <a:gd name="connsiteY1" fmla="*/ 57483 h 57483"/>
                <a:gd name="connsiteX2" fmla="*/ 30432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2"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0" name="Freeform: Shape 399">
              <a:extLst>
                <a:ext uri="{FF2B5EF4-FFF2-40B4-BE49-F238E27FC236}">
                  <a16:creationId xmlns:a16="http://schemas.microsoft.com/office/drawing/2014/main" id="{AFED6C8D-5953-D82E-F18C-684BBB99D9B9}"/>
                </a:ext>
              </a:extLst>
            </p:cNvPr>
            <p:cNvSpPr/>
            <p:nvPr/>
          </p:nvSpPr>
          <p:spPr>
            <a:xfrm>
              <a:off x="5731483" y="2656475"/>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1" name="Freeform: Shape 400">
              <a:extLst>
                <a:ext uri="{FF2B5EF4-FFF2-40B4-BE49-F238E27FC236}">
                  <a16:creationId xmlns:a16="http://schemas.microsoft.com/office/drawing/2014/main" id="{F1FEC970-80B5-42B2-D88C-3908BF5296A8}"/>
                </a:ext>
              </a:extLst>
            </p:cNvPr>
            <p:cNvSpPr/>
            <p:nvPr/>
          </p:nvSpPr>
          <p:spPr>
            <a:xfrm>
              <a:off x="5539052" y="2623584"/>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2" name="Freeform: Shape 401">
              <a:extLst>
                <a:ext uri="{FF2B5EF4-FFF2-40B4-BE49-F238E27FC236}">
                  <a16:creationId xmlns:a16="http://schemas.microsoft.com/office/drawing/2014/main" id="{DAEB51F9-E457-E476-11D6-1D822E2DA0ED}"/>
                </a:ext>
              </a:extLst>
            </p:cNvPr>
            <p:cNvSpPr/>
            <p:nvPr/>
          </p:nvSpPr>
          <p:spPr>
            <a:xfrm>
              <a:off x="5519994" y="2623891"/>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3" name="Freeform: Shape 402">
              <a:extLst>
                <a:ext uri="{FF2B5EF4-FFF2-40B4-BE49-F238E27FC236}">
                  <a16:creationId xmlns:a16="http://schemas.microsoft.com/office/drawing/2014/main" id="{E4986E6B-931A-A03C-BA44-B9211898EFD0}"/>
                </a:ext>
              </a:extLst>
            </p:cNvPr>
            <p:cNvSpPr/>
            <p:nvPr/>
          </p:nvSpPr>
          <p:spPr>
            <a:xfrm>
              <a:off x="4793921" y="2460048"/>
              <a:ext cx="60557" cy="57790"/>
            </a:xfrm>
            <a:custGeom>
              <a:avLst/>
              <a:gdLst>
                <a:gd name="connsiteX0" fmla="*/ 0 w 60557"/>
                <a:gd name="connsiteY0" fmla="*/ 57483 h 57790"/>
                <a:gd name="connsiteX1" fmla="*/ 60557 w 60557"/>
                <a:gd name="connsiteY1" fmla="*/ 57791 h 57790"/>
                <a:gd name="connsiteX2" fmla="*/ 30125 w 60557"/>
                <a:gd name="connsiteY2" fmla="*/ 0 h 57790"/>
                <a:gd name="connsiteX3" fmla="*/ 0 w 60557"/>
                <a:gd name="connsiteY3" fmla="*/ 57483 h 57790"/>
              </a:gdLst>
              <a:ahLst/>
              <a:cxnLst>
                <a:cxn ang="0">
                  <a:pos x="connsiteX0" y="connsiteY0"/>
                </a:cxn>
                <a:cxn ang="0">
                  <a:pos x="connsiteX1" y="connsiteY1"/>
                </a:cxn>
                <a:cxn ang="0">
                  <a:pos x="connsiteX2" y="connsiteY2"/>
                </a:cxn>
                <a:cxn ang="0">
                  <a:pos x="connsiteX3" y="connsiteY3"/>
                </a:cxn>
              </a:cxnLst>
              <a:rect l="l" t="t" r="r" b="b"/>
              <a:pathLst>
                <a:path w="60557" h="57790">
                  <a:moveTo>
                    <a:pt x="0" y="57483"/>
                  </a:moveTo>
                  <a:lnTo>
                    <a:pt x="60557" y="57791"/>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4" name="Freeform: Shape 403">
              <a:extLst>
                <a:ext uri="{FF2B5EF4-FFF2-40B4-BE49-F238E27FC236}">
                  <a16:creationId xmlns:a16="http://schemas.microsoft.com/office/drawing/2014/main" id="{0BF600DD-DBED-1478-EE35-FCF1E5760C23}"/>
                </a:ext>
              </a:extLst>
            </p:cNvPr>
            <p:cNvSpPr/>
            <p:nvPr/>
          </p:nvSpPr>
          <p:spPr>
            <a:xfrm>
              <a:off x="4495438" y="2429616"/>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FA089870-0D3D-6FA7-EA46-E7AAB531316C}"/>
                </a:ext>
              </a:extLst>
            </p:cNvPr>
            <p:cNvSpPr/>
            <p:nvPr/>
          </p:nvSpPr>
          <p:spPr>
            <a:xfrm>
              <a:off x="8121498" y="2924833"/>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6" name="Freeform: Shape 405">
              <a:extLst>
                <a:ext uri="{FF2B5EF4-FFF2-40B4-BE49-F238E27FC236}">
                  <a16:creationId xmlns:a16="http://schemas.microsoft.com/office/drawing/2014/main" id="{C0E0F454-503D-05AB-2C4E-A218AFB1A2E6}"/>
                </a:ext>
              </a:extLst>
            </p:cNvPr>
            <p:cNvSpPr/>
            <p:nvPr/>
          </p:nvSpPr>
          <p:spPr>
            <a:xfrm>
              <a:off x="8150086" y="2961721"/>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7" name="Freeform: Shape 406">
              <a:extLst>
                <a:ext uri="{FF2B5EF4-FFF2-40B4-BE49-F238E27FC236}">
                  <a16:creationId xmlns:a16="http://schemas.microsoft.com/office/drawing/2014/main" id="{907B2635-8545-359F-A8DA-2D26530A742A}"/>
                </a:ext>
              </a:extLst>
            </p:cNvPr>
            <p:cNvSpPr/>
            <p:nvPr/>
          </p:nvSpPr>
          <p:spPr>
            <a:xfrm>
              <a:off x="4516034" y="2441604"/>
              <a:ext cx="4064101" cy="601884"/>
            </a:xfrm>
            <a:custGeom>
              <a:avLst/>
              <a:gdLst>
                <a:gd name="connsiteX0" fmla="*/ 4064101 w 4064101"/>
                <a:gd name="connsiteY0" fmla="*/ 601884 h 601884"/>
                <a:gd name="connsiteX1" fmla="*/ 3701680 w 4064101"/>
                <a:gd name="connsiteY1" fmla="*/ 601884 h 601884"/>
                <a:gd name="connsiteX2" fmla="*/ 3701680 w 4064101"/>
                <a:gd name="connsiteY2" fmla="*/ 549319 h 601884"/>
                <a:gd name="connsiteX3" fmla="*/ 3667558 w 4064101"/>
                <a:gd name="connsiteY3" fmla="*/ 549319 h 601884"/>
                <a:gd name="connsiteX4" fmla="*/ 3667558 w 4064101"/>
                <a:gd name="connsiteY4" fmla="*/ 515505 h 601884"/>
                <a:gd name="connsiteX5" fmla="*/ 3454225 w 4064101"/>
                <a:gd name="connsiteY5" fmla="*/ 515505 h 601884"/>
                <a:gd name="connsiteX6" fmla="*/ 3454225 w 4064101"/>
                <a:gd name="connsiteY6" fmla="*/ 494910 h 601884"/>
                <a:gd name="connsiteX7" fmla="*/ 3093648 w 4064101"/>
                <a:gd name="connsiteY7" fmla="*/ 494910 h 601884"/>
                <a:gd name="connsiteX8" fmla="*/ 3093648 w 4064101"/>
                <a:gd name="connsiteY8" fmla="*/ 475544 h 601884"/>
                <a:gd name="connsiteX9" fmla="*/ 3027865 w 4064101"/>
                <a:gd name="connsiteY9" fmla="*/ 475544 h 601884"/>
                <a:gd name="connsiteX10" fmla="*/ 3027865 w 4064101"/>
                <a:gd name="connsiteY10" fmla="*/ 459866 h 601884"/>
                <a:gd name="connsiteX11" fmla="*/ 2909516 w 4064101"/>
                <a:gd name="connsiteY11" fmla="*/ 459866 h 601884"/>
                <a:gd name="connsiteX12" fmla="*/ 2909516 w 4064101"/>
                <a:gd name="connsiteY12" fmla="*/ 440500 h 601884"/>
                <a:gd name="connsiteX13" fmla="*/ 2717393 w 4064101"/>
                <a:gd name="connsiteY13" fmla="*/ 440500 h 601884"/>
                <a:gd name="connsiteX14" fmla="*/ 2717393 w 4064101"/>
                <a:gd name="connsiteY14" fmla="*/ 426053 h 601884"/>
                <a:gd name="connsiteX15" fmla="*/ 2575375 w 4064101"/>
                <a:gd name="connsiteY15" fmla="*/ 426053 h 601884"/>
                <a:gd name="connsiteX16" fmla="*/ 2575375 w 4064101"/>
                <a:gd name="connsiteY16" fmla="*/ 409453 h 601884"/>
                <a:gd name="connsiteX17" fmla="*/ 2376797 w 4064101"/>
                <a:gd name="connsiteY17" fmla="*/ 409453 h 601884"/>
                <a:gd name="connsiteX18" fmla="*/ 2376797 w 4064101"/>
                <a:gd name="connsiteY18" fmla="*/ 392854 h 601884"/>
                <a:gd name="connsiteX19" fmla="*/ 2363579 w 4064101"/>
                <a:gd name="connsiteY19" fmla="*/ 392854 h 601884"/>
                <a:gd name="connsiteX20" fmla="*/ 2363579 w 4064101"/>
                <a:gd name="connsiteY20" fmla="*/ 373488 h 601884"/>
                <a:gd name="connsiteX21" fmla="*/ 2275356 w 4064101"/>
                <a:gd name="connsiteY21" fmla="*/ 373488 h 601884"/>
                <a:gd name="connsiteX22" fmla="*/ 2275356 w 4064101"/>
                <a:gd name="connsiteY22" fmla="*/ 357811 h 601884"/>
                <a:gd name="connsiteX23" fmla="*/ 2163463 w 4064101"/>
                <a:gd name="connsiteY23" fmla="*/ 357811 h 601884"/>
                <a:gd name="connsiteX24" fmla="*/ 2163463 w 4064101"/>
                <a:gd name="connsiteY24" fmla="*/ 342133 h 601884"/>
                <a:gd name="connsiteX25" fmla="*/ 2110898 w 4064101"/>
                <a:gd name="connsiteY25" fmla="*/ 342133 h 601884"/>
                <a:gd name="connsiteX26" fmla="*/ 2110898 w 4064101"/>
                <a:gd name="connsiteY26" fmla="*/ 323689 h 601884"/>
                <a:gd name="connsiteX27" fmla="*/ 2033126 w 4064101"/>
                <a:gd name="connsiteY27" fmla="*/ 323689 h 601884"/>
                <a:gd name="connsiteX28" fmla="*/ 2033126 w 4064101"/>
                <a:gd name="connsiteY28" fmla="*/ 310779 h 601884"/>
                <a:gd name="connsiteX29" fmla="*/ 1968880 w 4064101"/>
                <a:gd name="connsiteY29" fmla="*/ 310779 h 601884"/>
                <a:gd name="connsiteX30" fmla="*/ 1968880 w 4064101"/>
                <a:gd name="connsiteY30" fmla="*/ 291413 h 601884"/>
                <a:gd name="connsiteX31" fmla="*/ 1718659 w 4064101"/>
                <a:gd name="connsiteY31" fmla="*/ 291413 h 601884"/>
                <a:gd name="connsiteX32" fmla="*/ 1718659 w 4064101"/>
                <a:gd name="connsiteY32" fmla="*/ 276043 h 601884"/>
                <a:gd name="connsiteX33" fmla="*/ 1654413 w 4064101"/>
                <a:gd name="connsiteY33" fmla="*/ 276043 h 601884"/>
                <a:gd name="connsiteX34" fmla="*/ 1654413 w 4064101"/>
                <a:gd name="connsiteY34" fmla="*/ 258521 h 601884"/>
                <a:gd name="connsiteX35" fmla="*/ 1437083 w 4064101"/>
                <a:gd name="connsiteY35" fmla="*/ 258521 h 601884"/>
                <a:gd name="connsiteX36" fmla="*/ 1437083 w 4064101"/>
                <a:gd name="connsiteY36" fmla="*/ 242844 h 601884"/>
                <a:gd name="connsiteX37" fmla="*/ 1133374 w 4064101"/>
                <a:gd name="connsiteY37" fmla="*/ 242844 h 601884"/>
                <a:gd name="connsiteX38" fmla="*/ 1133374 w 4064101"/>
                <a:gd name="connsiteY38" fmla="*/ 227167 h 601884"/>
                <a:gd name="connsiteX39" fmla="*/ 1092490 w 4064101"/>
                <a:gd name="connsiteY39" fmla="*/ 227167 h 601884"/>
                <a:gd name="connsiteX40" fmla="*/ 1092490 w 4064101"/>
                <a:gd name="connsiteY40" fmla="*/ 210567 h 601884"/>
                <a:gd name="connsiteX41" fmla="*/ 865016 w 4064101"/>
                <a:gd name="connsiteY41" fmla="*/ 210567 h 601884"/>
                <a:gd name="connsiteX42" fmla="*/ 865016 w 4064101"/>
                <a:gd name="connsiteY42" fmla="*/ 196734 h 601884"/>
                <a:gd name="connsiteX43" fmla="*/ 715006 w 4064101"/>
                <a:gd name="connsiteY43" fmla="*/ 196734 h 601884"/>
                <a:gd name="connsiteX44" fmla="*/ 715006 w 4064101"/>
                <a:gd name="connsiteY44" fmla="*/ 181979 h 601884"/>
                <a:gd name="connsiteX45" fmla="*/ 683344 w 4064101"/>
                <a:gd name="connsiteY45" fmla="*/ 181979 h 601884"/>
                <a:gd name="connsiteX46" fmla="*/ 683344 w 4064101"/>
                <a:gd name="connsiteY46" fmla="*/ 161691 h 601884"/>
                <a:gd name="connsiteX47" fmla="*/ 650453 w 4064101"/>
                <a:gd name="connsiteY47" fmla="*/ 161691 h 601884"/>
                <a:gd name="connsiteX48" fmla="*/ 650453 w 4064101"/>
                <a:gd name="connsiteY48" fmla="*/ 146936 h 601884"/>
                <a:gd name="connsiteX49" fmla="*/ 592662 w 4064101"/>
                <a:gd name="connsiteY49" fmla="*/ 146936 h 601884"/>
                <a:gd name="connsiteX50" fmla="*/ 592662 w 4064101"/>
                <a:gd name="connsiteY50" fmla="*/ 131566 h 601884"/>
                <a:gd name="connsiteX51" fmla="*/ 485995 w 4064101"/>
                <a:gd name="connsiteY51" fmla="*/ 131566 h 601884"/>
                <a:gd name="connsiteX52" fmla="*/ 485995 w 4064101"/>
                <a:gd name="connsiteY52" fmla="*/ 114967 h 601884"/>
                <a:gd name="connsiteX53" fmla="*/ 437119 w 4064101"/>
                <a:gd name="connsiteY53" fmla="*/ 114967 h 601884"/>
                <a:gd name="connsiteX54" fmla="*/ 437119 w 4064101"/>
                <a:gd name="connsiteY54" fmla="*/ 94678 h 601884"/>
                <a:gd name="connsiteX55" fmla="*/ 429434 w 4064101"/>
                <a:gd name="connsiteY55" fmla="*/ 94678 h 601884"/>
                <a:gd name="connsiteX56" fmla="*/ 429434 w 4064101"/>
                <a:gd name="connsiteY56" fmla="*/ 77157 h 601884"/>
                <a:gd name="connsiteX57" fmla="*/ 408224 w 4064101"/>
                <a:gd name="connsiteY57" fmla="*/ 77157 h 601884"/>
                <a:gd name="connsiteX58" fmla="*/ 408224 w 4064101"/>
                <a:gd name="connsiteY58" fmla="*/ 47339 h 601884"/>
                <a:gd name="connsiteX59" fmla="*/ 291105 w 4064101"/>
                <a:gd name="connsiteY59" fmla="*/ 47339 h 601884"/>
                <a:gd name="connsiteX60" fmla="*/ 291105 w 4064101"/>
                <a:gd name="connsiteY60" fmla="*/ 33814 h 601884"/>
                <a:gd name="connsiteX61" fmla="*/ 142632 w 4064101"/>
                <a:gd name="connsiteY61" fmla="*/ 33814 h 601884"/>
                <a:gd name="connsiteX62" fmla="*/ 142632 w 4064101"/>
                <a:gd name="connsiteY62" fmla="*/ 19059 h 601884"/>
                <a:gd name="connsiteX63" fmla="*/ 9529 w 4064101"/>
                <a:gd name="connsiteY63" fmla="*/ 19059 h 601884"/>
                <a:gd name="connsiteX64" fmla="*/ 9529 w 4064101"/>
                <a:gd name="connsiteY64" fmla="*/ 0 h 601884"/>
                <a:gd name="connsiteX65" fmla="*/ 0 w 4064101"/>
                <a:gd name="connsiteY65" fmla="*/ 0 h 6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064101" h="601884">
                  <a:moveTo>
                    <a:pt x="4064101" y="601884"/>
                  </a:moveTo>
                  <a:lnTo>
                    <a:pt x="3701680" y="601884"/>
                  </a:lnTo>
                  <a:lnTo>
                    <a:pt x="3701680" y="549319"/>
                  </a:lnTo>
                  <a:lnTo>
                    <a:pt x="3667558" y="549319"/>
                  </a:lnTo>
                  <a:lnTo>
                    <a:pt x="3667558" y="515505"/>
                  </a:lnTo>
                  <a:lnTo>
                    <a:pt x="3454225" y="515505"/>
                  </a:lnTo>
                  <a:lnTo>
                    <a:pt x="3454225" y="494910"/>
                  </a:lnTo>
                  <a:lnTo>
                    <a:pt x="3093648" y="494910"/>
                  </a:lnTo>
                  <a:lnTo>
                    <a:pt x="3093648" y="475544"/>
                  </a:lnTo>
                  <a:lnTo>
                    <a:pt x="3027865" y="475544"/>
                  </a:lnTo>
                  <a:lnTo>
                    <a:pt x="3027865" y="459866"/>
                  </a:lnTo>
                  <a:lnTo>
                    <a:pt x="2909516" y="459866"/>
                  </a:lnTo>
                  <a:lnTo>
                    <a:pt x="2909516" y="440500"/>
                  </a:lnTo>
                  <a:lnTo>
                    <a:pt x="2717393" y="440500"/>
                  </a:lnTo>
                  <a:lnTo>
                    <a:pt x="2717393" y="426053"/>
                  </a:lnTo>
                  <a:lnTo>
                    <a:pt x="2575375" y="426053"/>
                  </a:lnTo>
                  <a:lnTo>
                    <a:pt x="2575375" y="409453"/>
                  </a:lnTo>
                  <a:lnTo>
                    <a:pt x="2376797" y="409453"/>
                  </a:lnTo>
                  <a:lnTo>
                    <a:pt x="2376797" y="392854"/>
                  </a:lnTo>
                  <a:lnTo>
                    <a:pt x="2363579" y="392854"/>
                  </a:lnTo>
                  <a:lnTo>
                    <a:pt x="2363579" y="373488"/>
                  </a:lnTo>
                  <a:lnTo>
                    <a:pt x="2275356" y="373488"/>
                  </a:lnTo>
                  <a:lnTo>
                    <a:pt x="2275356" y="357811"/>
                  </a:lnTo>
                  <a:lnTo>
                    <a:pt x="2163463" y="357811"/>
                  </a:lnTo>
                  <a:lnTo>
                    <a:pt x="2163463" y="342133"/>
                  </a:lnTo>
                  <a:lnTo>
                    <a:pt x="2110898" y="342133"/>
                  </a:lnTo>
                  <a:lnTo>
                    <a:pt x="2110898" y="323689"/>
                  </a:lnTo>
                  <a:lnTo>
                    <a:pt x="2033126" y="323689"/>
                  </a:lnTo>
                  <a:lnTo>
                    <a:pt x="2033126" y="310779"/>
                  </a:lnTo>
                  <a:lnTo>
                    <a:pt x="1968880" y="310779"/>
                  </a:lnTo>
                  <a:lnTo>
                    <a:pt x="1968880" y="291413"/>
                  </a:lnTo>
                  <a:lnTo>
                    <a:pt x="1718659" y="291413"/>
                  </a:lnTo>
                  <a:lnTo>
                    <a:pt x="1718659" y="276043"/>
                  </a:lnTo>
                  <a:lnTo>
                    <a:pt x="1654413" y="276043"/>
                  </a:lnTo>
                  <a:lnTo>
                    <a:pt x="1654413" y="258521"/>
                  </a:lnTo>
                  <a:lnTo>
                    <a:pt x="1437083" y="258521"/>
                  </a:lnTo>
                  <a:lnTo>
                    <a:pt x="1437083" y="242844"/>
                  </a:lnTo>
                  <a:lnTo>
                    <a:pt x="1133374" y="242844"/>
                  </a:lnTo>
                  <a:lnTo>
                    <a:pt x="1133374" y="227167"/>
                  </a:lnTo>
                  <a:lnTo>
                    <a:pt x="1092490" y="227167"/>
                  </a:lnTo>
                  <a:lnTo>
                    <a:pt x="1092490" y="210567"/>
                  </a:lnTo>
                  <a:lnTo>
                    <a:pt x="865016" y="210567"/>
                  </a:lnTo>
                  <a:lnTo>
                    <a:pt x="865016" y="196734"/>
                  </a:lnTo>
                  <a:lnTo>
                    <a:pt x="715006" y="196734"/>
                  </a:lnTo>
                  <a:lnTo>
                    <a:pt x="715006" y="181979"/>
                  </a:lnTo>
                  <a:lnTo>
                    <a:pt x="683344" y="181979"/>
                  </a:lnTo>
                  <a:lnTo>
                    <a:pt x="683344" y="161691"/>
                  </a:lnTo>
                  <a:lnTo>
                    <a:pt x="650453" y="161691"/>
                  </a:lnTo>
                  <a:lnTo>
                    <a:pt x="650453" y="146936"/>
                  </a:lnTo>
                  <a:lnTo>
                    <a:pt x="592662" y="146936"/>
                  </a:lnTo>
                  <a:lnTo>
                    <a:pt x="592662" y="131566"/>
                  </a:lnTo>
                  <a:lnTo>
                    <a:pt x="485995" y="131566"/>
                  </a:lnTo>
                  <a:lnTo>
                    <a:pt x="485995" y="114967"/>
                  </a:lnTo>
                  <a:lnTo>
                    <a:pt x="437119" y="114967"/>
                  </a:lnTo>
                  <a:lnTo>
                    <a:pt x="437119" y="94678"/>
                  </a:lnTo>
                  <a:lnTo>
                    <a:pt x="429434" y="94678"/>
                  </a:lnTo>
                  <a:lnTo>
                    <a:pt x="429434" y="77157"/>
                  </a:lnTo>
                  <a:lnTo>
                    <a:pt x="408224" y="77157"/>
                  </a:lnTo>
                  <a:lnTo>
                    <a:pt x="408224" y="47339"/>
                  </a:lnTo>
                  <a:lnTo>
                    <a:pt x="291105" y="47339"/>
                  </a:lnTo>
                  <a:lnTo>
                    <a:pt x="291105" y="33814"/>
                  </a:lnTo>
                  <a:lnTo>
                    <a:pt x="142632" y="33814"/>
                  </a:lnTo>
                  <a:lnTo>
                    <a:pt x="142632" y="19059"/>
                  </a:lnTo>
                  <a:lnTo>
                    <a:pt x="9529" y="19059"/>
                  </a:lnTo>
                  <a:lnTo>
                    <a:pt x="9529" y="0"/>
                  </a:lnTo>
                  <a:lnTo>
                    <a:pt x="0" y="0"/>
                  </a:lnTo>
                </a:path>
              </a:pathLst>
            </a:custGeom>
            <a:noFill/>
            <a:ln w="15355" cap="flat">
              <a:solidFill>
                <a:srgbClr val="EE2F24"/>
              </a:solidFill>
              <a:custDash>
                <a:ds d="0" sp="0"/>
                <a:ds d="123000" sp="61500"/>
              </a:custDash>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408" name="Graphic 396">
            <a:extLst>
              <a:ext uri="{FF2B5EF4-FFF2-40B4-BE49-F238E27FC236}">
                <a16:creationId xmlns:a16="http://schemas.microsoft.com/office/drawing/2014/main" id="{E82EDE13-D093-F54C-4181-065977FCAECA}"/>
              </a:ext>
            </a:extLst>
          </p:cNvPr>
          <p:cNvGrpSpPr/>
          <p:nvPr/>
        </p:nvGrpSpPr>
        <p:grpSpPr>
          <a:xfrm>
            <a:off x="3290949" y="1320253"/>
            <a:ext cx="5646151" cy="703189"/>
            <a:chOff x="4516034" y="2441604"/>
            <a:chExt cx="4121891" cy="513353"/>
          </a:xfrm>
          <a:solidFill>
            <a:srgbClr val="564C47"/>
          </a:solidFill>
        </p:grpSpPr>
        <p:sp>
          <p:nvSpPr>
            <p:cNvPr id="409" name="Freeform: Shape 408">
              <a:extLst>
                <a:ext uri="{FF2B5EF4-FFF2-40B4-BE49-F238E27FC236}">
                  <a16:creationId xmlns:a16="http://schemas.microsoft.com/office/drawing/2014/main" id="{646150F2-D15C-1ECC-5E5E-0CE42D16A83C}"/>
                </a:ext>
              </a:extLst>
            </p:cNvPr>
            <p:cNvSpPr/>
            <p:nvPr/>
          </p:nvSpPr>
          <p:spPr>
            <a:xfrm>
              <a:off x="8577676"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0" name="Freeform: Shape 409">
              <a:extLst>
                <a:ext uri="{FF2B5EF4-FFF2-40B4-BE49-F238E27FC236}">
                  <a16:creationId xmlns:a16="http://schemas.microsoft.com/office/drawing/2014/main" id="{79FF754C-1EE8-75FE-5CEB-EE9405F596DD}"/>
                </a:ext>
              </a:extLst>
            </p:cNvPr>
            <p:cNvSpPr/>
            <p:nvPr/>
          </p:nvSpPr>
          <p:spPr>
            <a:xfrm>
              <a:off x="8476542"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1" name="Freeform: Shape 410">
              <a:extLst>
                <a:ext uri="{FF2B5EF4-FFF2-40B4-BE49-F238E27FC236}">
                  <a16:creationId xmlns:a16="http://schemas.microsoft.com/office/drawing/2014/main" id="{10EE8681-90F1-1ADA-D256-F1DD8BE30ABD}"/>
                </a:ext>
              </a:extLst>
            </p:cNvPr>
            <p:cNvSpPr/>
            <p:nvPr/>
          </p:nvSpPr>
          <p:spPr>
            <a:xfrm>
              <a:off x="8440884"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2" name="Freeform: Shape 411">
              <a:extLst>
                <a:ext uri="{FF2B5EF4-FFF2-40B4-BE49-F238E27FC236}">
                  <a16:creationId xmlns:a16="http://schemas.microsoft.com/office/drawing/2014/main" id="{FA5794D0-1239-C776-F9C9-B3FACA63CD68}"/>
                </a:ext>
              </a:extLst>
            </p:cNvPr>
            <p:cNvSpPr/>
            <p:nvPr/>
          </p:nvSpPr>
          <p:spPr>
            <a:xfrm>
              <a:off x="8418751"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3" name="Freeform: Shape 412">
              <a:extLst>
                <a:ext uri="{FF2B5EF4-FFF2-40B4-BE49-F238E27FC236}">
                  <a16:creationId xmlns:a16="http://schemas.microsoft.com/office/drawing/2014/main" id="{77562DFA-C54E-830F-AA8B-B425D7F157CE}"/>
                </a:ext>
              </a:extLst>
            </p:cNvPr>
            <p:cNvSpPr/>
            <p:nvPr/>
          </p:nvSpPr>
          <p:spPr>
            <a:xfrm>
              <a:off x="8385552"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4" name="Freeform: Shape 413">
              <a:extLst>
                <a:ext uri="{FF2B5EF4-FFF2-40B4-BE49-F238E27FC236}">
                  <a16:creationId xmlns:a16="http://schemas.microsoft.com/office/drawing/2014/main" id="{A409A0D6-A3DF-B5CB-56E1-3E8248355E47}"/>
                </a:ext>
              </a:extLst>
            </p:cNvPr>
            <p:cNvSpPr/>
            <p:nvPr/>
          </p:nvSpPr>
          <p:spPr>
            <a:xfrm>
              <a:off x="8363112"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5" name="Freeform: Shape 414">
              <a:extLst>
                <a:ext uri="{FF2B5EF4-FFF2-40B4-BE49-F238E27FC236}">
                  <a16:creationId xmlns:a16="http://schemas.microsoft.com/office/drawing/2014/main" id="{504FD4B3-1A87-8375-0E84-F6EF303322A9}"/>
                </a:ext>
              </a:extLst>
            </p:cNvPr>
            <p:cNvSpPr/>
            <p:nvPr/>
          </p:nvSpPr>
          <p:spPr>
            <a:xfrm>
              <a:off x="8344054" y="2894401"/>
              <a:ext cx="60250" cy="57790"/>
            </a:xfrm>
            <a:custGeom>
              <a:avLst/>
              <a:gdLst>
                <a:gd name="connsiteX0" fmla="*/ 60250 w 60250"/>
                <a:gd name="connsiteY0" fmla="*/ 28895 h 57790"/>
                <a:gd name="connsiteX1" fmla="*/ 30125 w 60250"/>
                <a:gd name="connsiteY1" fmla="*/ 57791 h 57790"/>
                <a:gd name="connsiteX2" fmla="*/ 0 w 60250"/>
                <a:gd name="connsiteY2" fmla="*/ 28895 h 57790"/>
                <a:gd name="connsiteX3" fmla="*/ 30125 w 60250"/>
                <a:gd name="connsiteY3" fmla="*/ 0 h 57790"/>
                <a:gd name="connsiteX4" fmla="*/ 60250 w 60250"/>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50" h="57790">
                  <a:moveTo>
                    <a:pt x="60250" y="28895"/>
                  </a:moveTo>
                  <a:cubicBezTo>
                    <a:pt x="60250" y="44880"/>
                    <a:pt x="46725" y="57791"/>
                    <a:pt x="30125" y="57791"/>
                  </a:cubicBezTo>
                  <a:cubicBezTo>
                    <a:pt x="13526" y="57791"/>
                    <a:pt x="0" y="44880"/>
                    <a:pt x="0" y="28895"/>
                  </a:cubicBezTo>
                  <a:cubicBezTo>
                    <a:pt x="0" y="12911"/>
                    <a:pt x="13526" y="0"/>
                    <a:pt x="30125" y="0"/>
                  </a:cubicBezTo>
                  <a:cubicBezTo>
                    <a:pt x="46725" y="0"/>
                    <a:pt x="60250" y="12911"/>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6" name="Freeform: Shape 415">
              <a:extLst>
                <a:ext uri="{FF2B5EF4-FFF2-40B4-BE49-F238E27FC236}">
                  <a16:creationId xmlns:a16="http://schemas.microsoft.com/office/drawing/2014/main" id="{4684115C-7CD5-2408-DC26-59236559C245}"/>
                </a:ext>
              </a:extLst>
            </p:cNvPr>
            <p:cNvSpPr/>
            <p:nvPr/>
          </p:nvSpPr>
          <p:spPr>
            <a:xfrm>
              <a:off x="8335447" y="2891634"/>
              <a:ext cx="42420" cy="63323"/>
            </a:xfrm>
            <a:custGeom>
              <a:avLst/>
              <a:gdLst>
                <a:gd name="connsiteX0" fmla="*/ 42421 w 42420"/>
                <a:gd name="connsiteY0" fmla="*/ 31662 h 63323"/>
                <a:gd name="connsiteX1" fmla="*/ 21211 w 42420"/>
                <a:gd name="connsiteY1" fmla="*/ 63324 h 63323"/>
                <a:gd name="connsiteX2" fmla="*/ 0 w 42420"/>
                <a:gd name="connsiteY2" fmla="*/ 31662 h 63323"/>
                <a:gd name="connsiteX3" fmla="*/ 21211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5" y="63324"/>
                    <a:pt x="21211" y="63324"/>
                  </a:cubicBezTo>
                  <a:cubicBezTo>
                    <a:pt x="9496" y="63324"/>
                    <a:pt x="0" y="49148"/>
                    <a:pt x="0" y="31662"/>
                  </a:cubicBezTo>
                  <a:cubicBezTo>
                    <a:pt x="0" y="14176"/>
                    <a:pt x="9496" y="0"/>
                    <a:pt x="21211" y="0"/>
                  </a:cubicBezTo>
                  <a:cubicBezTo>
                    <a:pt x="32925" y="0"/>
                    <a:pt x="42421" y="14176"/>
                    <a:pt x="42421" y="31662"/>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7" name="Freeform: Shape 416">
              <a:extLst>
                <a:ext uri="{FF2B5EF4-FFF2-40B4-BE49-F238E27FC236}">
                  <a16:creationId xmlns:a16="http://schemas.microsoft.com/office/drawing/2014/main" id="{9769DDC1-C2A5-9E0E-0A7B-9DB0768E8403}"/>
                </a:ext>
              </a:extLst>
            </p:cNvPr>
            <p:cNvSpPr/>
            <p:nvPr/>
          </p:nvSpPr>
          <p:spPr>
            <a:xfrm>
              <a:off x="8309625"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8" name="Freeform: Shape 417">
              <a:extLst>
                <a:ext uri="{FF2B5EF4-FFF2-40B4-BE49-F238E27FC236}">
                  <a16:creationId xmlns:a16="http://schemas.microsoft.com/office/drawing/2014/main" id="{F7748FC9-1056-2777-D98A-F33BB2986EEA}"/>
                </a:ext>
              </a:extLst>
            </p:cNvPr>
            <p:cNvSpPr/>
            <p:nvPr/>
          </p:nvSpPr>
          <p:spPr>
            <a:xfrm>
              <a:off x="8293026"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9" name="Freeform: Shape 418">
              <a:extLst>
                <a:ext uri="{FF2B5EF4-FFF2-40B4-BE49-F238E27FC236}">
                  <a16:creationId xmlns:a16="http://schemas.microsoft.com/office/drawing/2014/main" id="{F0842E1B-DA1A-640D-9F4E-8253975FFAC9}"/>
                </a:ext>
              </a:extLst>
            </p:cNvPr>
            <p:cNvSpPr/>
            <p:nvPr/>
          </p:nvSpPr>
          <p:spPr>
            <a:xfrm>
              <a:off x="8261979"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0" name="Freeform: Shape 419">
              <a:extLst>
                <a:ext uri="{FF2B5EF4-FFF2-40B4-BE49-F238E27FC236}">
                  <a16:creationId xmlns:a16="http://schemas.microsoft.com/office/drawing/2014/main" id="{DF4237F7-EB5E-4755-F43F-C5412959C60C}"/>
                </a:ext>
              </a:extLst>
            </p:cNvPr>
            <p:cNvSpPr/>
            <p:nvPr/>
          </p:nvSpPr>
          <p:spPr>
            <a:xfrm>
              <a:off x="8244457" y="2894401"/>
              <a:ext cx="60250" cy="57790"/>
            </a:xfrm>
            <a:custGeom>
              <a:avLst/>
              <a:gdLst>
                <a:gd name="connsiteX0" fmla="*/ 60250 w 60250"/>
                <a:gd name="connsiteY0" fmla="*/ 28895 h 57790"/>
                <a:gd name="connsiteX1" fmla="*/ 30125 w 60250"/>
                <a:gd name="connsiteY1" fmla="*/ 57791 h 57790"/>
                <a:gd name="connsiteX2" fmla="*/ 0 w 60250"/>
                <a:gd name="connsiteY2" fmla="*/ 28895 h 57790"/>
                <a:gd name="connsiteX3" fmla="*/ 30125 w 60250"/>
                <a:gd name="connsiteY3" fmla="*/ 0 h 57790"/>
                <a:gd name="connsiteX4" fmla="*/ 60250 w 60250"/>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50" h="57790">
                  <a:moveTo>
                    <a:pt x="60250" y="28895"/>
                  </a:moveTo>
                  <a:cubicBezTo>
                    <a:pt x="60250" y="44880"/>
                    <a:pt x="46725" y="57791"/>
                    <a:pt x="30125" y="57791"/>
                  </a:cubicBezTo>
                  <a:cubicBezTo>
                    <a:pt x="13526" y="57791"/>
                    <a:pt x="0" y="44880"/>
                    <a:pt x="0" y="28895"/>
                  </a:cubicBezTo>
                  <a:cubicBezTo>
                    <a:pt x="0" y="12911"/>
                    <a:pt x="13526" y="0"/>
                    <a:pt x="30125" y="0"/>
                  </a:cubicBezTo>
                  <a:cubicBezTo>
                    <a:pt x="46725" y="0"/>
                    <a:pt x="60250" y="12911"/>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1" name="Freeform: Shape 420">
              <a:extLst>
                <a:ext uri="{FF2B5EF4-FFF2-40B4-BE49-F238E27FC236}">
                  <a16:creationId xmlns:a16="http://schemas.microsoft.com/office/drawing/2014/main" id="{2C8A23FA-15B5-06CB-D336-C942234EC16F}"/>
                </a:ext>
              </a:extLst>
            </p:cNvPr>
            <p:cNvSpPr/>
            <p:nvPr/>
          </p:nvSpPr>
          <p:spPr>
            <a:xfrm>
              <a:off x="8227857"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8"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2" name="Freeform: Shape 421">
              <a:extLst>
                <a:ext uri="{FF2B5EF4-FFF2-40B4-BE49-F238E27FC236}">
                  <a16:creationId xmlns:a16="http://schemas.microsoft.com/office/drawing/2014/main" id="{A0F7DB13-FAA3-5974-DC9C-2303C69DB8DC}"/>
                </a:ext>
              </a:extLst>
            </p:cNvPr>
            <p:cNvSpPr/>
            <p:nvPr/>
          </p:nvSpPr>
          <p:spPr>
            <a:xfrm>
              <a:off x="8211258"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3" name="Freeform: Shape 422">
              <a:extLst>
                <a:ext uri="{FF2B5EF4-FFF2-40B4-BE49-F238E27FC236}">
                  <a16:creationId xmlns:a16="http://schemas.microsoft.com/office/drawing/2014/main" id="{4B2C5BD5-3D44-C992-EAD9-8F0E28095F72}"/>
                </a:ext>
              </a:extLst>
            </p:cNvPr>
            <p:cNvSpPr/>
            <p:nvPr/>
          </p:nvSpPr>
          <p:spPr>
            <a:xfrm>
              <a:off x="8186666"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4" name="Freeform: Shape 423">
              <a:extLst>
                <a:ext uri="{FF2B5EF4-FFF2-40B4-BE49-F238E27FC236}">
                  <a16:creationId xmlns:a16="http://schemas.microsoft.com/office/drawing/2014/main" id="{4EC2BD82-ED70-0C14-D927-82F313A34AF2}"/>
                </a:ext>
              </a:extLst>
            </p:cNvPr>
            <p:cNvSpPr/>
            <p:nvPr/>
          </p:nvSpPr>
          <p:spPr>
            <a:xfrm>
              <a:off x="8169145"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5" name="Freeform: Shape 424">
              <a:extLst>
                <a:ext uri="{FF2B5EF4-FFF2-40B4-BE49-F238E27FC236}">
                  <a16:creationId xmlns:a16="http://schemas.microsoft.com/office/drawing/2014/main" id="{82970A7B-92FC-6E82-88FD-E2E13BFFF694}"/>
                </a:ext>
              </a:extLst>
            </p:cNvPr>
            <p:cNvSpPr/>
            <p:nvPr/>
          </p:nvSpPr>
          <p:spPr>
            <a:xfrm>
              <a:off x="8152545"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6" name="Freeform: Shape 425">
              <a:extLst>
                <a:ext uri="{FF2B5EF4-FFF2-40B4-BE49-F238E27FC236}">
                  <a16:creationId xmlns:a16="http://schemas.microsoft.com/office/drawing/2014/main" id="{1D762D45-82BC-DE90-D9DB-66DE7E00FF98}"/>
                </a:ext>
              </a:extLst>
            </p:cNvPr>
            <p:cNvSpPr/>
            <p:nvPr/>
          </p:nvSpPr>
          <p:spPr>
            <a:xfrm>
              <a:off x="8135946"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7" name="Freeform: Shape 426">
              <a:extLst>
                <a:ext uri="{FF2B5EF4-FFF2-40B4-BE49-F238E27FC236}">
                  <a16:creationId xmlns:a16="http://schemas.microsoft.com/office/drawing/2014/main" id="{71E35630-CB65-F0B5-B1A3-6E62AE8A3597}"/>
                </a:ext>
              </a:extLst>
            </p:cNvPr>
            <p:cNvSpPr/>
            <p:nvPr/>
          </p:nvSpPr>
          <p:spPr>
            <a:xfrm>
              <a:off x="8120883"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8" name="Freeform: Shape 427">
              <a:extLst>
                <a:ext uri="{FF2B5EF4-FFF2-40B4-BE49-F238E27FC236}">
                  <a16:creationId xmlns:a16="http://schemas.microsoft.com/office/drawing/2014/main" id="{A4B74AB1-236A-5823-80FD-DDF1F0F2D4AC}"/>
                </a:ext>
              </a:extLst>
            </p:cNvPr>
            <p:cNvSpPr/>
            <p:nvPr/>
          </p:nvSpPr>
          <p:spPr>
            <a:xfrm>
              <a:off x="8103361"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9" name="Freeform: Shape 428">
              <a:extLst>
                <a:ext uri="{FF2B5EF4-FFF2-40B4-BE49-F238E27FC236}">
                  <a16:creationId xmlns:a16="http://schemas.microsoft.com/office/drawing/2014/main" id="{ED4143DA-107D-A09C-A038-1BDEAB671A6C}"/>
                </a:ext>
              </a:extLst>
            </p:cNvPr>
            <p:cNvSpPr/>
            <p:nvPr/>
          </p:nvSpPr>
          <p:spPr>
            <a:xfrm>
              <a:off x="8086455"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0" name="Freeform: Shape 429">
              <a:extLst>
                <a:ext uri="{FF2B5EF4-FFF2-40B4-BE49-F238E27FC236}">
                  <a16:creationId xmlns:a16="http://schemas.microsoft.com/office/drawing/2014/main" id="{9681931D-3E0C-4CC7-96C7-B729F1B35E07}"/>
                </a:ext>
              </a:extLst>
            </p:cNvPr>
            <p:cNvSpPr/>
            <p:nvPr/>
          </p:nvSpPr>
          <p:spPr>
            <a:xfrm>
              <a:off x="8070163"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1" name="Freeform: Shape 430">
              <a:extLst>
                <a:ext uri="{FF2B5EF4-FFF2-40B4-BE49-F238E27FC236}">
                  <a16:creationId xmlns:a16="http://schemas.microsoft.com/office/drawing/2014/main" id="{C36496E9-3870-79B5-740A-DBC0FBE6DA84}"/>
                </a:ext>
              </a:extLst>
            </p:cNvPr>
            <p:cNvSpPr/>
            <p:nvPr/>
          </p:nvSpPr>
          <p:spPr>
            <a:xfrm>
              <a:off x="8059096"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2" name="Freeform: Shape 431">
              <a:extLst>
                <a:ext uri="{FF2B5EF4-FFF2-40B4-BE49-F238E27FC236}">
                  <a16:creationId xmlns:a16="http://schemas.microsoft.com/office/drawing/2014/main" id="{8ADEE09E-666C-579C-692F-644C9A77B119}"/>
                </a:ext>
              </a:extLst>
            </p:cNvPr>
            <p:cNvSpPr/>
            <p:nvPr/>
          </p:nvSpPr>
          <p:spPr>
            <a:xfrm>
              <a:off x="8041882" y="2894401"/>
              <a:ext cx="60250" cy="57790"/>
            </a:xfrm>
            <a:custGeom>
              <a:avLst/>
              <a:gdLst>
                <a:gd name="connsiteX0" fmla="*/ 60250 w 60250"/>
                <a:gd name="connsiteY0" fmla="*/ 28895 h 57790"/>
                <a:gd name="connsiteX1" fmla="*/ 30125 w 60250"/>
                <a:gd name="connsiteY1" fmla="*/ 57791 h 57790"/>
                <a:gd name="connsiteX2" fmla="*/ 0 w 60250"/>
                <a:gd name="connsiteY2" fmla="*/ 28895 h 57790"/>
                <a:gd name="connsiteX3" fmla="*/ 30125 w 60250"/>
                <a:gd name="connsiteY3" fmla="*/ 0 h 57790"/>
                <a:gd name="connsiteX4" fmla="*/ 60250 w 60250"/>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50" h="57790">
                  <a:moveTo>
                    <a:pt x="60250" y="28895"/>
                  </a:moveTo>
                  <a:cubicBezTo>
                    <a:pt x="60250" y="44880"/>
                    <a:pt x="46725" y="57791"/>
                    <a:pt x="30125" y="57791"/>
                  </a:cubicBezTo>
                  <a:cubicBezTo>
                    <a:pt x="13526" y="57791"/>
                    <a:pt x="0" y="44880"/>
                    <a:pt x="0" y="28895"/>
                  </a:cubicBezTo>
                  <a:cubicBezTo>
                    <a:pt x="0" y="12911"/>
                    <a:pt x="13526" y="0"/>
                    <a:pt x="30125" y="0"/>
                  </a:cubicBezTo>
                  <a:cubicBezTo>
                    <a:pt x="46725" y="0"/>
                    <a:pt x="60250" y="12911"/>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3" name="Freeform: Shape 432">
              <a:extLst>
                <a:ext uri="{FF2B5EF4-FFF2-40B4-BE49-F238E27FC236}">
                  <a16:creationId xmlns:a16="http://schemas.microsoft.com/office/drawing/2014/main" id="{01A67764-648C-3A5A-CD59-29536CA63AE7}"/>
                </a:ext>
              </a:extLst>
            </p:cNvPr>
            <p:cNvSpPr/>
            <p:nvPr/>
          </p:nvSpPr>
          <p:spPr>
            <a:xfrm>
              <a:off x="8024975"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4" name="Freeform: Shape 433">
              <a:extLst>
                <a:ext uri="{FF2B5EF4-FFF2-40B4-BE49-F238E27FC236}">
                  <a16:creationId xmlns:a16="http://schemas.microsoft.com/office/drawing/2014/main" id="{5DA588B1-50FF-E067-078A-5136A67D5CED}"/>
                </a:ext>
              </a:extLst>
            </p:cNvPr>
            <p:cNvSpPr/>
            <p:nvPr/>
          </p:nvSpPr>
          <p:spPr>
            <a:xfrm>
              <a:off x="7950585" y="287411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5" name="Freeform: Shape 434">
              <a:extLst>
                <a:ext uri="{FF2B5EF4-FFF2-40B4-BE49-F238E27FC236}">
                  <a16:creationId xmlns:a16="http://schemas.microsoft.com/office/drawing/2014/main" id="{0E7DEE2C-276B-D1FA-A49D-75AA8C545B67}"/>
                </a:ext>
              </a:extLst>
            </p:cNvPr>
            <p:cNvSpPr/>
            <p:nvPr/>
          </p:nvSpPr>
          <p:spPr>
            <a:xfrm>
              <a:off x="7962881" y="287411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6" name="Freeform: Shape 435">
              <a:extLst>
                <a:ext uri="{FF2B5EF4-FFF2-40B4-BE49-F238E27FC236}">
                  <a16:creationId xmlns:a16="http://schemas.microsoft.com/office/drawing/2014/main" id="{EC71A7A0-03BE-1FBD-C642-81388D44C495}"/>
                </a:ext>
              </a:extLst>
            </p:cNvPr>
            <p:cNvSpPr/>
            <p:nvPr/>
          </p:nvSpPr>
          <p:spPr>
            <a:xfrm>
              <a:off x="7942900" y="2871346"/>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4" y="63324"/>
                    <a:pt x="21210" y="63324"/>
                  </a:cubicBezTo>
                  <a:cubicBezTo>
                    <a:pt x="9496" y="63324"/>
                    <a:pt x="0" y="49148"/>
                    <a:pt x="0" y="31662"/>
                  </a:cubicBezTo>
                  <a:cubicBezTo>
                    <a:pt x="0" y="14176"/>
                    <a:pt x="9496" y="0"/>
                    <a:pt x="21210" y="0"/>
                  </a:cubicBezTo>
                  <a:cubicBezTo>
                    <a:pt x="32924" y="0"/>
                    <a:pt x="42421" y="14176"/>
                    <a:pt x="42421" y="31662"/>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7" name="Freeform: Shape 436">
              <a:extLst>
                <a:ext uri="{FF2B5EF4-FFF2-40B4-BE49-F238E27FC236}">
                  <a16:creationId xmlns:a16="http://schemas.microsoft.com/office/drawing/2014/main" id="{8BEBF500-A08D-AA48-196C-EB6076546465}"/>
                </a:ext>
              </a:extLst>
            </p:cNvPr>
            <p:cNvSpPr/>
            <p:nvPr/>
          </p:nvSpPr>
          <p:spPr>
            <a:xfrm>
              <a:off x="7907242" y="285874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8" name="Freeform: Shape 437">
              <a:extLst>
                <a:ext uri="{FF2B5EF4-FFF2-40B4-BE49-F238E27FC236}">
                  <a16:creationId xmlns:a16="http://schemas.microsoft.com/office/drawing/2014/main" id="{6DDED872-B1F0-D78D-9CCA-81B89FD92B60}"/>
                </a:ext>
              </a:extLst>
            </p:cNvPr>
            <p:cNvSpPr/>
            <p:nvPr/>
          </p:nvSpPr>
          <p:spPr>
            <a:xfrm>
              <a:off x="7919538" y="285874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9" name="Freeform: Shape 438">
              <a:extLst>
                <a:ext uri="{FF2B5EF4-FFF2-40B4-BE49-F238E27FC236}">
                  <a16:creationId xmlns:a16="http://schemas.microsoft.com/office/drawing/2014/main" id="{39E0D8BF-CB94-BAA1-95FC-D6F3A259048F}"/>
                </a:ext>
              </a:extLst>
            </p:cNvPr>
            <p:cNvSpPr/>
            <p:nvPr/>
          </p:nvSpPr>
          <p:spPr>
            <a:xfrm>
              <a:off x="7899250" y="2855976"/>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5" y="63324"/>
                    <a:pt x="21210" y="63324"/>
                  </a:cubicBezTo>
                  <a:cubicBezTo>
                    <a:pt x="9496" y="63324"/>
                    <a:pt x="0" y="49148"/>
                    <a:pt x="0" y="31662"/>
                  </a:cubicBezTo>
                  <a:cubicBezTo>
                    <a:pt x="0" y="14176"/>
                    <a:pt x="9496" y="0"/>
                    <a:pt x="21210" y="0"/>
                  </a:cubicBezTo>
                  <a:cubicBezTo>
                    <a:pt x="32925" y="0"/>
                    <a:pt x="42421" y="14176"/>
                    <a:pt x="42421" y="31662"/>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0" name="Freeform: Shape 439">
              <a:extLst>
                <a:ext uri="{FF2B5EF4-FFF2-40B4-BE49-F238E27FC236}">
                  <a16:creationId xmlns:a16="http://schemas.microsoft.com/office/drawing/2014/main" id="{B7B0F2F8-6F5E-B254-D746-7F133110852C}"/>
                </a:ext>
              </a:extLst>
            </p:cNvPr>
            <p:cNvSpPr/>
            <p:nvPr/>
          </p:nvSpPr>
          <p:spPr>
            <a:xfrm>
              <a:off x="7854062" y="2857820"/>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1" name="Freeform: Shape 440">
              <a:extLst>
                <a:ext uri="{FF2B5EF4-FFF2-40B4-BE49-F238E27FC236}">
                  <a16:creationId xmlns:a16="http://schemas.microsoft.com/office/drawing/2014/main" id="{CB03F6D0-DDC1-6657-8AA8-A0F626BA56D1}"/>
                </a:ext>
              </a:extLst>
            </p:cNvPr>
            <p:cNvSpPr/>
            <p:nvPr/>
          </p:nvSpPr>
          <p:spPr>
            <a:xfrm>
              <a:off x="7837155" y="2857820"/>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2" name="Freeform: Shape 441">
              <a:extLst>
                <a:ext uri="{FF2B5EF4-FFF2-40B4-BE49-F238E27FC236}">
                  <a16:creationId xmlns:a16="http://schemas.microsoft.com/office/drawing/2014/main" id="{380ACBBC-C308-1F06-71E0-291BCC6209A9}"/>
                </a:ext>
              </a:extLst>
            </p:cNvPr>
            <p:cNvSpPr/>
            <p:nvPr/>
          </p:nvSpPr>
          <p:spPr>
            <a:xfrm>
              <a:off x="7321343" y="2790808"/>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3" name="Freeform: Shape 442">
              <a:extLst>
                <a:ext uri="{FF2B5EF4-FFF2-40B4-BE49-F238E27FC236}">
                  <a16:creationId xmlns:a16="http://schemas.microsoft.com/office/drawing/2014/main" id="{E082B43C-C317-8B82-90D0-F820231B0682}"/>
                </a:ext>
              </a:extLst>
            </p:cNvPr>
            <p:cNvSpPr/>
            <p:nvPr/>
          </p:nvSpPr>
          <p:spPr>
            <a:xfrm>
              <a:off x="6450486" y="259653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4" name="Freeform: Shape 443">
              <a:extLst>
                <a:ext uri="{FF2B5EF4-FFF2-40B4-BE49-F238E27FC236}">
                  <a16:creationId xmlns:a16="http://schemas.microsoft.com/office/drawing/2014/main" id="{7E3B3E20-58A4-1C89-C96D-934143489FD2}"/>
                </a:ext>
              </a:extLst>
            </p:cNvPr>
            <p:cNvSpPr/>
            <p:nvPr/>
          </p:nvSpPr>
          <p:spPr>
            <a:xfrm>
              <a:off x="6005682" y="258454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5" name="Freeform: Shape 444">
              <a:extLst>
                <a:ext uri="{FF2B5EF4-FFF2-40B4-BE49-F238E27FC236}">
                  <a16:creationId xmlns:a16="http://schemas.microsoft.com/office/drawing/2014/main" id="{7663419B-3C1B-B685-0940-3CEB348C5ADA}"/>
                </a:ext>
              </a:extLst>
            </p:cNvPr>
            <p:cNvSpPr/>
            <p:nvPr/>
          </p:nvSpPr>
          <p:spPr>
            <a:xfrm>
              <a:off x="5889793" y="2584544"/>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6" name="Freeform: Shape 445">
              <a:extLst>
                <a:ext uri="{FF2B5EF4-FFF2-40B4-BE49-F238E27FC236}">
                  <a16:creationId xmlns:a16="http://schemas.microsoft.com/office/drawing/2014/main" id="{18F4BEBA-F72E-A9D5-2EBC-2D8E38FC2072}"/>
                </a:ext>
              </a:extLst>
            </p:cNvPr>
            <p:cNvSpPr/>
            <p:nvPr/>
          </p:nvSpPr>
          <p:spPr>
            <a:xfrm>
              <a:off x="5531367" y="2569174"/>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7" name="Freeform: Shape 446">
              <a:extLst>
                <a:ext uri="{FF2B5EF4-FFF2-40B4-BE49-F238E27FC236}">
                  <a16:creationId xmlns:a16="http://schemas.microsoft.com/office/drawing/2014/main" id="{492FABE2-DDEC-89D0-C53A-C9C6A231F92E}"/>
                </a:ext>
              </a:extLst>
            </p:cNvPr>
            <p:cNvSpPr/>
            <p:nvPr/>
          </p:nvSpPr>
          <p:spPr>
            <a:xfrm>
              <a:off x="5314960" y="2543968"/>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8" name="Freeform: Shape 447">
              <a:extLst>
                <a:ext uri="{FF2B5EF4-FFF2-40B4-BE49-F238E27FC236}">
                  <a16:creationId xmlns:a16="http://schemas.microsoft.com/office/drawing/2014/main" id="{DDFF9BA5-8A1A-B0C9-1444-A67B9A4515EE}"/>
                </a:ext>
              </a:extLst>
            </p:cNvPr>
            <p:cNvSpPr/>
            <p:nvPr/>
          </p:nvSpPr>
          <p:spPr>
            <a:xfrm>
              <a:off x="5286064" y="2543968"/>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80"/>
                    <a:pt x="46724" y="57791"/>
                    <a:pt x="30125" y="57791"/>
                  </a:cubicBezTo>
                  <a:cubicBezTo>
                    <a:pt x="13525" y="57791"/>
                    <a:pt x="0" y="44880"/>
                    <a:pt x="0" y="28895"/>
                  </a:cubicBezTo>
                  <a:cubicBezTo>
                    <a:pt x="0" y="12911"/>
                    <a:pt x="13525" y="0"/>
                    <a:pt x="30125" y="0"/>
                  </a:cubicBezTo>
                  <a:cubicBezTo>
                    <a:pt x="46724" y="0"/>
                    <a:pt x="60250" y="12911"/>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9" name="Freeform: Shape 448">
              <a:extLst>
                <a:ext uri="{FF2B5EF4-FFF2-40B4-BE49-F238E27FC236}">
                  <a16:creationId xmlns:a16="http://schemas.microsoft.com/office/drawing/2014/main" id="{2CF527C6-AE6F-0D7C-9BC4-730B2811D578}"/>
                </a:ext>
              </a:extLst>
            </p:cNvPr>
            <p:cNvSpPr/>
            <p:nvPr/>
          </p:nvSpPr>
          <p:spPr>
            <a:xfrm>
              <a:off x="5269465" y="2542738"/>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0" name="Freeform: Shape 449">
              <a:extLst>
                <a:ext uri="{FF2B5EF4-FFF2-40B4-BE49-F238E27FC236}">
                  <a16:creationId xmlns:a16="http://schemas.microsoft.com/office/drawing/2014/main" id="{ED81B18B-9A79-E268-6E6E-5BFA45D6F841}"/>
                </a:ext>
              </a:extLst>
            </p:cNvPr>
            <p:cNvSpPr/>
            <p:nvPr/>
          </p:nvSpPr>
          <p:spPr>
            <a:xfrm>
              <a:off x="5092711" y="2525524"/>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1" name="Freeform: Shape 450">
              <a:extLst>
                <a:ext uri="{FF2B5EF4-FFF2-40B4-BE49-F238E27FC236}">
                  <a16:creationId xmlns:a16="http://schemas.microsoft.com/office/drawing/2014/main" id="{FA74BD1B-B95D-DA31-F643-9CF210874711}"/>
                </a:ext>
              </a:extLst>
            </p:cNvPr>
            <p:cNvSpPr/>
            <p:nvPr/>
          </p:nvSpPr>
          <p:spPr>
            <a:xfrm>
              <a:off x="5037995" y="2525524"/>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3" y="57791"/>
                    <a:pt x="30125" y="57791"/>
                  </a:cubicBezTo>
                  <a:cubicBezTo>
                    <a:pt x="13487" y="57791"/>
                    <a:pt x="0" y="44854"/>
                    <a:pt x="0" y="28895"/>
                  </a:cubicBezTo>
                  <a:cubicBezTo>
                    <a:pt x="0" y="12937"/>
                    <a:pt x="13487" y="0"/>
                    <a:pt x="30125" y="0"/>
                  </a:cubicBezTo>
                  <a:cubicBezTo>
                    <a:pt x="46762"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2" name="Freeform: Shape 451">
              <a:extLst>
                <a:ext uri="{FF2B5EF4-FFF2-40B4-BE49-F238E27FC236}">
                  <a16:creationId xmlns:a16="http://schemas.microsoft.com/office/drawing/2014/main" id="{67F861DF-695B-45A6-4E34-408F1A59EF52}"/>
                </a:ext>
              </a:extLst>
            </p:cNvPr>
            <p:cNvSpPr/>
            <p:nvPr/>
          </p:nvSpPr>
          <p:spPr>
            <a:xfrm>
              <a:off x="4989118" y="2510769"/>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5" y="63324"/>
                    <a:pt x="21210" y="63324"/>
                  </a:cubicBezTo>
                  <a:cubicBezTo>
                    <a:pt x="9496" y="63324"/>
                    <a:pt x="0" y="49148"/>
                    <a:pt x="0" y="31662"/>
                  </a:cubicBezTo>
                  <a:cubicBezTo>
                    <a:pt x="0" y="14176"/>
                    <a:pt x="9496" y="0"/>
                    <a:pt x="21210" y="0"/>
                  </a:cubicBezTo>
                  <a:cubicBezTo>
                    <a:pt x="32925" y="0"/>
                    <a:pt x="42421" y="14176"/>
                    <a:pt x="42421" y="31662"/>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3" name="Freeform: Shape 452">
              <a:extLst>
                <a:ext uri="{FF2B5EF4-FFF2-40B4-BE49-F238E27FC236}">
                  <a16:creationId xmlns:a16="http://schemas.microsoft.com/office/drawing/2014/main" id="{5B1E67FF-40AF-4D8D-7FBA-0790F45A7115}"/>
                </a:ext>
              </a:extLst>
            </p:cNvPr>
            <p:cNvSpPr/>
            <p:nvPr/>
          </p:nvSpPr>
          <p:spPr>
            <a:xfrm>
              <a:off x="4788695" y="2476033"/>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7"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4" name="Freeform: Shape 453">
              <a:extLst>
                <a:ext uri="{FF2B5EF4-FFF2-40B4-BE49-F238E27FC236}">
                  <a16:creationId xmlns:a16="http://schemas.microsoft.com/office/drawing/2014/main" id="{D6BC77A7-296A-1E8F-5E36-C54EB604938F}"/>
                </a:ext>
              </a:extLst>
            </p:cNvPr>
            <p:cNvSpPr/>
            <p:nvPr/>
          </p:nvSpPr>
          <p:spPr>
            <a:xfrm>
              <a:off x="4731827" y="2473266"/>
              <a:ext cx="42420" cy="63323"/>
            </a:xfrm>
            <a:custGeom>
              <a:avLst/>
              <a:gdLst>
                <a:gd name="connsiteX0" fmla="*/ 42421 w 42420"/>
                <a:gd name="connsiteY0" fmla="*/ 31662 h 63323"/>
                <a:gd name="connsiteX1" fmla="*/ 21210 w 42420"/>
                <a:gd name="connsiteY1" fmla="*/ 63324 h 63323"/>
                <a:gd name="connsiteX2" fmla="*/ 0 w 42420"/>
                <a:gd name="connsiteY2" fmla="*/ 31662 h 63323"/>
                <a:gd name="connsiteX3" fmla="*/ 21210 w 42420"/>
                <a:gd name="connsiteY3" fmla="*/ 0 h 63323"/>
                <a:gd name="connsiteX4" fmla="*/ 42421 w 42420"/>
                <a:gd name="connsiteY4" fmla="*/ 31662 h 63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0" h="63323">
                  <a:moveTo>
                    <a:pt x="42421" y="31662"/>
                  </a:moveTo>
                  <a:cubicBezTo>
                    <a:pt x="42421" y="49148"/>
                    <a:pt x="32925" y="63324"/>
                    <a:pt x="21210" y="63324"/>
                  </a:cubicBezTo>
                  <a:cubicBezTo>
                    <a:pt x="9496" y="63324"/>
                    <a:pt x="0" y="49148"/>
                    <a:pt x="0" y="31662"/>
                  </a:cubicBezTo>
                  <a:cubicBezTo>
                    <a:pt x="0" y="14176"/>
                    <a:pt x="9496" y="0"/>
                    <a:pt x="21210" y="0"/>
                  </a:cubicBezTo>
                  <a:cubicBezTo>
                    <a:pt x="32925" y="0"/>
                    <a:pt x="42421" y="14176"/>
                    <a:pt x="42421" y="31662"/>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5" name="Freeform: Shape 454">
              <a:extLst>
                <a:ext uri="{FF2B5EF4-FFF2-40B4-BE49-F238E27FC236}">
                  <a16:creationId xmlns:a16="http://schemas.microsoft.com/office/drawing/2014/main" id="{706DCE27-E79C-9A01-C940-A965A2B556C4}"/>
                </a:ext>
              </a:extLst>
            </p:cNvPr>
            <p:cNvSpPr/>
            <p:nvPr/>
          </p:nvSpPr>
          <p:spPr>
            <a:xfrm>
              <a:off x="4590117" y="2464352"/>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7"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6" name="Freeform: Shape 455">
              <a:extLst>
                <a:ext uri="{FF2B5EF4-FFF2-40B4-BE49-F238E27FC236}">
                  <a16:creationId xmlns:a16="http://schemas.microsoft.com/office/drawing/2014/main" id="{2E2B5436-619C-BC65-9E26-EC21AD2F19D9}"/>
                </a:ext>
              </a:extLst>
            </p:cNvPr>
            <p:cNvSpPr/>
            <p:nvPr/>
          </p:nvSpPr>
          <p:spPr>
            <a:xfrm>
              <a:off x="8008376"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7" name="Freeform: Shape 456">
              <a:extLst>
                <a:ext uri="{FF2B5EF4-FFF2-40B4-BE49-F238E27FC236}">
                  <a16:creationId xmlns:a16="http://schemas.microsoft.com/office/drawing/2014/main" id="{CA8347C2-19F7-A905-DF1E-7015055BAB03}"/>
                </a:ext>
              </a:extLst>
            </p:cNvPr>
            <p:cNvSpPr/>
            <p:nvPr/>
          </p:nvSpPr>
          <p:spPr>
            <a:xfrm>
              <a:off x="7988395" y="2894401"/>
              <a:ext cx="60249" cy="57790"/>
            </a:xfrm>
            <a:custGeom>
              <a:avLst/>
              <a:gdLst>
                <a:gd name="connsiteX0" fmla="*/ 60250 w 60249"/>
                <a:gd name="connsiteY0" fmla="*/ 28895 h 57790"/>
                <a:gd name="connsiteX1" fmla="*/ 30125 w 60249"/>
                <a:gd name="connsiteY1" fmla="*/ 57791 h 57790"/>
                <a:gd name="connsiteX2" fmla="*/ 0 w 60249"/>
                <a:gd name="connsiteY2" fmla="*/ 28895 h 57790"/>
                <a:gd name="connsiteX3" fmla="*/ 30125 w 60249"/>
                <a:gd name="connsiteY3" fmla="*/ 0 h 57790"/>
                <a:gd name="connsiteX4" fmla="*/ 60250 w 60249"/>
                <a:gd name="connsiteY4" fmla="*/ 28895 h 5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 h="57790">
                  <a:moveTo>
                    <a:pt x="60250" y="28895"/>
                  </a:moveTo>
                  <a:cubicBezTo>
                    <a:pt x="60250" y="44854"/>
                    <a:pt x="46762" y="57791"/>
                    <a:pt x="30125" y="57791"/>
                  </a:cubicBezTo>
                  <a:cubicBezTo>
                    <a:pt x="13487" y="57791"/>
                    <a:pt x="0" y="44854"/>
                    <a:pt x="0" y="28895"/>
                  </a:cubicBezTo>
                  <a:cubicBezTo>
                    <a:pt x="0" y="12937"/>
                    <a:pt x="13488" y="0"/>
                    <a:pt x="30125" y="0"/>
                  </a:cubicBezTo>
                  <a:cubicBezTo>
                    <a:pt x="46763" y="0"/>
                    <a:pt x="60250" y="12937"/>
                    <a:pt x="60250" y="28895"/>
                  </a:cubicBezTo>
                  <a:close/>
                </a:path>
              </a:pathLst>
            </a:custGeom>
            <a:grp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8" name="Freeform: Shape 457">
              <a:extLst>
                <a:ext uri="{FF2B5EF4-FFF2-40B4-BE49-F238E27FC236}">
                  <a16:creationId xmlns:a16="http://schemas.microsoft.com/office/drawing/2014/main" id="{EA6C7F7B-BDA6-7931-0B0F-910AE1BCA290}"/>
                </a:ext>
              </a:extLst>
            </p:cNvPr>
            <p:cNvSpPr/>
            <p:nvPr/>
          </p:nvSpPr>
          <p:spPr>
            <a:xfrm>
              <a:off x="4516034" y="2441604"/>
              <a:ext cx="4091766" cy="481691"/>
            </a:xfrm>
            <a:custGeom>
              <a:avLst/>
              <a:gdLst>
                <a:gd name="connsiteX0" fmla="*/ 4091767 w 4091766"/>
                <a:gd name="connsiteY0" fmla="*/ 481692 h 481691"/>
                <a:gd name="connsiteX1" fmla="*/ 3487424 w 4091766"/>
                <a:gd name="connsiteY1" fmla="*/ 481692 h 481691"/>
                <a:gd name="connsiteX2" fmla="*/ 3487424 w 4091766"/>
                <a:gd name="connsiteY2" fmla="*/ 461403 h 481691"/>
                <a:gd name="connsiteX3" fmla="*/ 3443466 w 4091766"/>
                <a:gd name="connsiteY3" fmla="*/ 461403 h 481691"/>
                <a:gd name="connsiteX4" fmla="*/ 3443466 w 4091766"/>
                <a:gd name="connsiteY4" fmla="*/ 446034 h 481691"/>
                <a:gd name="connsiteX5" fmla="*/ 3221525 w 4091766"/>
                <a:gd name="connsiteY5" fmla="*/ 446034 h 481691"/>
                <a:gd name="connsiteX6" fmla="*/ 3221525 w 4091766"/>
                <a:gd name="connsiteY6" fmla="*/ 430971 h 481691"/>
                <a:gd name="connsiteX7" fmla="*/ 3134839 w 4091766"/>
                <a:gd name="connsiteY7" fmla="*/ 430971 h 481691"/>
                <a:gd name="connsiteX8" fmla="*/ 3134839 w 4091766"/>
                <a:gd name="connsiteY8" fmla="*/ 418675 h 481691"/>
                <a:gd name="connsiteX9" fmla="*/ 2926116 w 4091766"/>
                <a:gd name="connsiteY9" fmla="*/ 418675 h 481691"/>
                <a:gd name="connsiteX10" fmla="*/ 2926116 w 4091766"/>
                <a:gd name="connsiteY10" fmla="*/ 404842 h 481691"/>
                <a:gd name="connsiteX11" fmla="*/ 2909824 w 4091766"/>
                <a:gd name="connsiteY11" fmla="*/ 404842 h 481691"/>
                <a:gd name="connsiteX12" fmla="*/ 2909824 w 4091766"/>
                <a:gd name="connsiteY12" fmla="*/ 390395 h 481691"/>
                <a:gd name="connsiteX13" fmla="*/ 2903061 w 4091766"/>
                <a:gd name="connsiteY13" fmla="*/ 390395 h 481691"/>
                <a:gd name="connsiteX14" fmla="*/ 2903061 w 4091766"/>
                <a:gd name="connsiteY14" fmla="*/ 377177 h 481691"/>
                <a:gd name="connsiteX15" fmla="*/ 2835741 w 4091766"/>
                <a:gd name="connsiteY15" fmla="*/ 377177 h 481691"/>
                <a:gd name="connsiteX16" fmla="*/ 2835741 w 4091766"/>
                <a:gd name="connsiteY16" fmla="*/ 364266 h 481691"/>
                <a:gd name="connsiteX17" fmla="*/ 2734915 w 4091766"/>
                <a:gd name="connsiteY17" fmla="*/ 364266 h 481691"/>
                <a:gd name="connsiteX18" fmla="*/ 2734915 w 4091766"/>
                <a:gd name="connsiteY18" fmla="*/ 337830 h 481691"/>
                <a:gd name="connsiteX19" fmla="*/ 2645462 w 4091766"/>
                <a:gd name="connsiteY19" fmla="*/ 337830 h 481691"/>
                <a:gd name="connsiteX20" fmla="*/ 2645462 w 4091766"/>
                <a:gd name="connsiteY20" fmla="*/ 321845 h 481691"/>
                <a:gd name="connsiteX21" fmla="*/ 2598738 w 4091766"/>
                <a:gd name="connsiteY21" fmla="*/ 321845 h 481691"/>
                <a:gd name="connsiteX22" fmla="*/ 2598738 w 4091766"/>
                <a:gd name="connsiteY22" fmla="*/ 307705 h 481691"/>
                <a:gd name="connsiteX23" fmla="*/ 2506826 w 4091766"/>
                <a:gd name="connsiteY23" fmla="*/ 307705 h 481691"/>
                <a:gd name="connsiteX24" fmla="*/ 2506826 w 4091766"/>
                <a:gd name="connsiteY24" fmla="*/ 293564 h 481691"/>
                <a:gd name="connsiteX25" fmla="*/ 2474242 w 4091766"/>
                <a:gd name="connsiteY25" fmla="*/ 293564 h 481691"/>
                <a:gd name="connsiteX26" fmla="*/ 2474242 w 4091766"/>
                <a:gd name="connsiteY26" fmla="*/ 281576 h 481691"/>
                <a:gd name="connsiteX27" fmla="*/ 2461024 w 4091766"/>
                <a:gd name="connsiteY27" fmla="*/ 281576 h 481691"/>
                <a:gd name="connsiteX28" fmla="*/ 2461024 w 4091766"/>
                <a:gd name="connsiteY28" fmla="*/ 266821 h 481691"/>
                <a:gd name="connsiteX29" fmla="*/ 2393704 w 4091766"/>
                <a:gd name="connsiteY29" fmla="*/ 266821 h 481691"/>
                <a:gd name="connsiteX30" fmla="*/ 2393704 w 4091766"/>
                <a:gd name="connsiteY30" fmla="*/ 253295 h 481691"/>
                <a:gd name="connsiteX31" fmla="*/ 2275970 w 4091766"/>
                <a:gd name="connsiteY31" fmla="*/ 253295 h 481691"/>
                <a:gd name="connsiteX32" fmla="*/ 2275970 w 4091766"/>
                <a:gd name="connsiteY32" fmla="*/ 239155 h 481691"/>
                <a:gd name="connsiteX33" fmla="*/ 2234779 w 4091766"/>
                <a:gd name="connsiteY33" fmla="*/ 239155 h 481691"/>
                <a:gd name="connsiteX34" fmla="*/ 2234779 w 4091766"/>
                <a:gd name="connsiteY34" fmla="*/ 226859 h 481691"/>
                <a:gd name="connsiteX35" fmla="*/ 2178526 w 4091766"/>
                <a:gd name="connsiteY35" fmla="*/ 226859 h 481691"/>
                <a:gd name="connsiteX36" fmla="*/ 2178526 w 4091766"/>
                <a:gd name="connsiteY36" fmla="*/ 213334 h 481691"/>
                <a:gd name="connsiteX37" fmla="*/ 2153319 w 4091766"/>
                <a:gd name="connsiteY37" fmla="*/ 213334 h 481691"/>
                <a:gd name="connsiteX38" fmla="*/ 2153319 w 4091766"/>
                <a:gd name="connsiteY38" fmla="*/ 197349 h 481691"/>
                <a:gd name="connsiteX39" fmla="*/ 2005768 w 4091766"/>
                <a:gd name="connsiteY39" fmla="*/ 197349 h 481691"/>
                <a:gd name="connsiteX40" fmla="*/ 2005768 w 4091766"/>
                <a:gd name="connsiteY40" fmla="*/ 183209 h 481691"/>
                <a:gd name="connsiteX41" fmla="*/ 1671627 w 4091766"/>
                <a:gd name="connsiteY41" fmla="*/ 183209 h 481691"/>
                <a:gd name="connsiteX42" fmla="*/ 1671627 w 4091766"/>
                <a:gd name="connsiteY42" fmla="*/ 171528 h 481691"/>
                <a:gd name="connsiteX43" fmla="*/ 1361156 w 4091766"/>
                <a:gd name="connsiteY43" fmla="*/ 171528 h 481691"/>
                <a:gd name="connsiteX44" fmla="*/ 1361156 w 4091766"/>
                <a:gd name="connsiteY44" fmla="*/ 155543 h 481691"/>
                <a:gd name="connsiteX45" fmla="*/ 932336 w 4091766"/>
                <a:gd name="connsiteY45" fmla="*/ 155543 h 481691"/>
                <a:gd name="connsiteX46" fmla="*/ 932336 w 4091766"/>
                <a:gd name="connsiteY46" fmla="*/ 140788 h 481691"/>
                <a:gd name="connsiteX47" fmla="*/ 848109 w 4091766"/>
                <a:gd name="connsiteY47" fmla="*/ 140788 h 481691"/>
                <a:gd name="connsiteX48" fmla="*/ 848109 w 4091766"/>
                <a:gd name="connsiteY48" fmla="*/ 130644 h 481691"/>
                <a:gd name="connsiteX49" fmla="*/ 711318 w 4091766"/>
                <a:gd name="connsiteY49" fmla="*/ 130644 h 481691"/>
                <a:gd name="connsiteX50" fmla="*/ 711318 w 4091766"/>
                <a:gd name="connsiteY50" fmla="*/ 113430 h 481691"/>
                <a:gd name="connsiteX51" fmla="*/ 519194 w 4091766"/>
                <a:gd name="connsiteY51" fmla="*/ 113430 h 481691"/>
                <a:gd name="connsiteX52" fmla="*/ 519194 w 4091766"/>
                <a:gd name="connsiteY52" fmla="*/ 102978 h 481691"/>
                <a:gd name="connsiteX53" fmla="*/ 435890 w 4091766"/>
                <a:gd name="connsiteY53" fmla="*/ 102978 h 481691"/>
                <a:gd name="connsiteX54" fmla="*/ 435890 w 4091766"/>
                <a:gd name="connsiteY54" fmla="*/ 90067 h 481691"/>
                <a:gd name="connsiteX55" fmla="*/ 418983 w 4091766"/>
                <a:gd name="connsiteY55" fmla="*/ 90067 h 481691"/>
                <a:gd name="connsiteX56" fmla="*/ 418983 w 4091766"/>
                <a:gd name="connsiteY56" fmla="*/ 75620 h 481691"/>
                <a:gd name="connsiteX57" fmla="*/ 388243 w 4091766"/>
                <a:gd name="connsiteY57" fmla="*/ 75620 h 481691"/>
                <a:gd name="connsiteX58" fmla="*/ 388243 w 4091766"/>
                <a:gd name="connsiteY58" fmla="*/ 63631 h 481691"/>
                <a:gd name="connsiteX59" fmla="*/ 188435 w 4091766"/>
                <a:gd name="connsiteY59" fmla="*/ 63631 h 481691"/>
                <a:gd name="connsiteX60" fmla="*/ 188435 w 4091766"/>
                <a:gd name="connsiteY60" fmla="*/ 53180 h 481691"/>
                <a:gd name="connsiteX61" fmla="*/ 98060 w 4091766"/>
                <a:gd name="connsiteY61" fmla="*/ 53180 h 481691"/>
                <a:gd name="connsiteX62" fmla="*/ 98060 w 4091766"/>
                <a:gd name="connsiteY62" fmla="*/ 37810 h 481691"/>
                <a:gd name="connsiteX63" fmla="*/ 82383 w 4091766"/>
                <a:gd name="connsiteY63" fmla="*/ 37810 h 481691"/>
                <a:gd name="connsiteX64" fmla="*/ 82383 w 4091766"/>
                <a:gd name="connsiteY64" fmla="*/ 16292 h 481691"/>
                <a:gd name="connsiteX65" fmla="*/ 39347 w 4091766"/>
                <a:gd name="connsiteY65" fmla="*/ 16292 h 481691"/>
                <a:gd name="connsiteX66" fmla="*/ 39347 w 4091766"/>
                <a:gd name="connsiteY66" fmla="*/ 0 h 481691"/>
                <a:gd name="connsiteX67" fmla="*/ 0 w 4091766"/>
                <a:gd name="connsiteY67" fmla="*/ 0 h 48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91766" h="481691">
                  <a:moveTo>
                    <a:pt x="4091767" y="481692"/>
                  </a:moveTo>
                  <a:lnTo>
                    <a:pt x="3487424" y="481692"/>
                  </a:lnTo>
                  <a:lnTo>
                    <a:pt x="3487424" y="461403"/>
                  </a:lnTo>
                  <a:lnTo>
                    <a:pt x="3443466" y="461403"/>
                  </a:lnTo>
                  <a:lnTo>
                    <a:pt x="3443466" y="446034"/>
                  </a:lnTo>
                  <a:lnTo>
                    <a:pt x="3221525" y="446034"/>
                  </a:lnTo>
                  <a:lnTo>
                    <a:pt x="3221525" y="430971"/>
                  </a:lnTo>
                  <a:lnTo>
                    <a:pt x="3134839" y="430971"/>
                  </a:lnTo>
                  <a:lnTo>
                    <a:pt x="3134839" y="418675"/>
                  </a:lnTo>
                  <a:lnTo>
                    <a:pt x="2926116" y="418675"/>
                  </a:lnTo>
                  <a:lnTo>
                    <a:pt x="2926116" y="404842"/>
                  </a:lnTo>
                  <a:lnTo>
                    <a:pt x="2909824" y="404842"/>
                  </a:lnTo>
                  <a:lnTo>
                    <a:pt x="2909824" y="390395"/>
                  </a:lnTo>
                  <a:lnTo>
                    <a:pt x="2903061" y="390395"/>
                  </a:lnTo>
                  <a:lnTo>
                    <a:pt x="2903061" y="377177"/>
                  </a:lnTo>
                  <a:lnTo>
                    <a:pt x="2835741" y="377177"/>
                  </a:lnTo>
                  <a:lnTo>
                    <a:pt x="2835741" y="364266"/>
                  </a:lnTo>
                  <a:lnTo>
                    <a:pt x="2734915" y="364266"/>
                  </a:lnTo>
                  <a:lnTo>
                    <a:pt x="2734915" y="337830"/>
                  </a:lnTo>
                  <a:lnTo>
                    <a:pt x="2645462" y="337830"/>
                  </a:lnTo>
                  <a:lnTo>
                    <a:pt x="2645462" y="321845"/>
                  </a:lnTo>
                  <a:lnTo>
                    <a:pt x="2598738" y="321845"/>
                  </a:lnTo>
                  <a:lnTo>
                    <a:pt x="2598738" y="307705"/>
                  </a:lnTo>
                  <a:lnTo>
                    <a:pt x="2506826" y="307705"/>
                  </a:lnTo>
                  <a:lnTo>
                    <a:pt x="2506826" y="293564"/>
                  </a:lnTo>
                  <a:lnTo>
                    <a:pt x="2474242" y="293564"/>
                  </a:lnTo>
                  <a:lnTo>
                    <a:pt x="2474242" y="281576"/>
                  </a:lnTo>
                  <a:lnTo>
                    <a:pt x="2461024" y="281576"/>
                  </a:lnTo>
                  <a:lnTo>
                    <a:pt x="2461024" y="266821"/>
                  </a:lnTo>
                  <a:lnTo>
                    <a:pt x="2393704" y="266821"/>
                  </a:lnTo>
                  <a:lnTo>
                    <a:pt x="2393704" y="253295"/>
                  </a:lnTo>
                  <a:lnTo>
                    <a:pt x="2275970" y="253295"/>
                  </a:lnTo>
                  <a:lnTo>
                    <a:pt x="2275970" y="239155"/>
                  </a:lnTo>
                  <a:lnTo>
                    <a:pt x="2234779" y="239155"/>
                  </a:lnTo>
                  <a:lnTo>
                    <a:pt x="2234779" y="226859"/>
                  </a:lnTo>
                  <a:lnTo>
                    <a:pt x="2178526" y="226859"/>
                  </a:lnTo>
                  <a:lnTo>
                    <a:pt x="2178526" y="213334"/>
                  </a:lnTo>
                  <a:lnTo>
                    <a:pt x="2153319" y="213334"/>
                  </a:lnTo>
                  <a:lnTo>
                    <a:pt x="2153319" y="197349"/>
                  </a:lnTo>
                  <a:lnTo>
                    <a:pt x="2005768" y="197349"/>
                  </a:lnTo>
                  <a:lnTo>
                    <a:pt x="2005768" y="183209"/>
                  </a:lnTo>
                  <a:lnTo>
                    <a:pt x="1671627" y="183209"/>
                  </a:lnTo>
                  <a:lnTo>
                    <a:pt x="1671627" y="171528"/>
                  </a:lnTo>
                  <a:lnTo>
                    <a:pt x="1361156" y="171528"/>
                  </a:lnTo>
                  <a:lnTo>
                    <a:pt x="1361156" y="155543"/>
                  </a:lnTo>
                  <a:lnTo>
                    <a:pt x="932336" y="155543"/>
                  </a:lnTo>
                  <a:lnTo>
                    <a:pt x="932336" y="140788"/>
                  </a:lnTo>
                  <a:lnTo>
                    <a:pt x="848109" y="140788"/>
                  </a:lnTo>
                  <a:lnTo>
                    <a:pt x="848109" y="130644"/>
                  </a:lnTo>
                  <a:lnTo>
                    <a:pt x="711318" y="130644"/>
                  </a:lnTo>
                  <a:lnTo>
                    <a:pt x="711318" y="113430"/>
                  </a:lnTo>
                  <a:lnTo>
                    <a:pt x="519194" y="113430"/>
                  </a:lnTo>
                  <a:lnTo>
                    <a:pt x="519194" y="102978"/>
                  </a:lnTo>
                  <a:lnTo>
                    <a:pt x="435890" y="102978"/>
                  </a:lnTo>
                  <a:lnTo>
                    <a:pt x="435890" y="90067"/>
                  </a:lnTo>
                  <a:lnTo>
                    <a:pt x="418983" y="90067"/>
                  </a:lnTo>
                  <a:lnTo>
                    <a:pt x="418983" y="75620"/>
                  </a:lnTo>
                  <a:lnTo>
                    <a:pt x="388243" y="75620"/>
                  </a:lnTo>
                  <a:lnTo>
                    <a:pt x="388243" y="63631"/>
                  </a:lnTo>
                  <a:lnTo>
                    <a:pt x="188435" y="63631"/>
                  </a:lnTo>
                  <a:lnTo>
                    <a:pt x="188435" y="53180"/>
                  </a:lnTo>
                  <a:lnTo>
                    <a:pt x="98060" y="53180"/>
                  </a:lnTo>
                  <a:lnTo>
                    <a:pt x="98060" y="37810"/>
                  </a:lnTo>
                  <a:lnTo>
                    <a:pt x="82383" y="37810"/>
                  </a:lnTo>
                  <a:lnTo>
                    <a:pt x="82383" y="16292"/>
                  </a:lnTo>
                  <a:lnTo>
                    <a:pt x="39347" y="16292"/>
                  </a:lnTo>
                  <a:lnTo>
                    <a:pt x="39347" y="0"/>
                  </a:lnTo>
                  <a:lnTo>
                    <a:pt x="0" y="0"/>
                  </a:lnTo>
                </a:path>
              </a:pathLst>
            </a:custGeom>
            <a:noFill/>
            <a:ln w="15355" cap="flat">
              <a:solidFill>
                <a:srgbClr val="564C47"/>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459" name="Graphic 396">
            <a:extLst>
              <a:ext uri="{FF2B5EF4-FFF2-40B4-BE49-F238E27FC236}">
                <a16:creationId xmlns:a16="http://schemas.microsoft.com/office/drawing/2014/main" id="{8BF2475E-62D6-6BA1-07D6-ED35461E481C}"/>
              </a:ext>
            </a:extLst>
          </p:cNvPr>
          <p:cNvGrpSpPr/>
          <p:nvPr/>
        </p:nvGrpSpPr>
        <p:grpSpPr>
          <a:xfrm>
            <a:off x="3249685" y="1281516"/>
            <a:ext cx="5662572" cy="286749"/>
            <a:chOff x="4485909" y="2413324"/>
            <a:chExt cx="4133880" cy="209337"/>
          </a:xfrm>
        </p:grpSpPr>
        <p:sp>
          <p:nvSpPr>
            <p:cNvPr id="460" name="Freeform: Shape 459">
              <a:extLst>
                <a:ext uri="{FF2B5EF4-FFF2-40B4-BE49-F238E27FC236}">
                  <a16:creationId xmlns:a16="http://schemas.microsoft.com/office/drawing/2014/main" id="{DEE7DB9F-00B9-6447-F1EA-6EE729ABA3A9}"/>
                </a:ext>
              </a:extLst>
            </p:cNvPr>
            <p:cNvSpPr/>
            <p:nvPr/>
          </p:nvSpPr>
          <p:spPr>
            <a:xfrm>
              <a:off x="4516034" y="2441604"/>
              <a:ext cx="4073630" cy="151546"/>
            </a:xfrm>
            <a:custGeom>
              <a:avLst/>
              <a:gdLst>
                <a:gd name="connsiteX0" fmla="*/ 4073631 w 4073630"/>
                <a:gd name="connsiteY0" fmla="*/ 151547 h 151546"/>
                <a:gd name="connsiteX1" fmla="*/ 3351554 w 4073630"/>
                <a:gd name="connsiteY1" fmla="*/ 151547 h 151546"/>
                <a:gd name="connsiteX2" fmla="*/ 3351554 w 4073630"/>
                <a:gd name="connsiteY2" fmla="*/ 138944 h 151546"/>
                <a:gd name="connsiteX3" fmla="*/ 3336799 w 4073630"/>
                <a:gd name="connsiteY3" fmla="*/ 138944 h 151546"/>
                <a:gd name="connsiteX4" fmla="*/ 3336799 w 4073630"/>
                <a:gd name="connsiteY4" fmla="*/ 128800 h 151546"/>
                <a:gd name="connsiteX5" fmla="*/ 3180026 w 4073630"/>
                <a:gd name="connsiteY5" fmla="*/ 128800 h 151546"/>
                <a:gd name="connsiteX6" fmla="*/ 3180026 w 4073630"/>
                <a:gd name="connsiteY6" fmla="*/ 114044 h 151546"/>
                <a:gd name="connsiteX7" fmla="*/ 2967000 w 4073630"/>
                <a:gd name="connsiteY7" fmla="*/ 114044 h 151546"/>
                <a:gd name="connsiteX8" fmla="*/ 2967000 w 4073630"/>
                <a:gd name="connsiteY8" fmla="*/ 102978 h 151546"/>
                <a:gd name="connsiteX9" fmla="*/ 2798239 w 4073630"/>
                <a:gd name="connsiteY9" fmla="*/ 102978 h 151546"/>
                <a:gd name="connsiteX10" fmla="*/ 2798239 w 4073630"/>
                <a:gd name="connsiteY10" fmla="*/ 87301 h 151546"/>
                <a:gd name="connsiteX11" fmla="*/ 1981484 w 4073630"/>
                <a:gd name="connsiteY11" fmla="*/ 87301 h 151546"/>
                <a:gd name="connsiteX12" fmla="*/ 1981484 w 4073630"/>
                <a:gd name="connsiteY12" fmla="*/ 75312 h 151546"/>
                <a:gd name="connsiteX13" fmla="*/ 1907094 w 4073630"/>
                <a:gd name="connsiteY13" fmla="*/ 75312 h 151546"/>
                <a:gd name="connsiteX14" fmla="*/ 1907094 w 4073630"/>
                <a:gd name="connsiteY14" fmla="*/ 64246 h 151546"/>
                <a:gd name="connsiteX15" fmla="*/ 1788438 w 4073630"/>
                <a:gd name="connsiteY15" fmla="*/ 64246 h 151546"/>
                <a:gd name="connsiteX16" fmla="*/ 1788438 w 4073630"/>
                <a:gd name="connsiteY16" fmla="*/ 49184 h 151546"/>
                <a:gd name="connsiteX17" fmla="*/ 1377141 w 4073630"/>
                <a:gd name="connsiteY17" fmla="*/ 49184 h 151546"/>
                <a:gd name="connsiteX18" fmla="*/ 1377141 w 4073630"/>
                <a:gd name="connsiteY18" fmla="*/ 39654 h 151546"/>
                <a:gd name="connsiteX19" fmla="*/ 279424 w 4073630"/>
                <a:gd name="connsiteY19" fmla="*/ 39654 h 151546"/>
                <a:gd name="connsiteX20" fmla="*/ 279424 w 4073630"/>
                <a:gd name="connsiteY20" fmla="*/ 27358 h 151546"/>
                <a:gd name="connsiteX21" fmla="*/ 173987 w 4073630"/>
                <a:gd name="connsiteY21" fmla="*/ 27358 h 151546"/>
                <a:gd name="connsiteX22" fmla="*/ 173987 w 4073630"/>
                <a:gd name="connsiteY22" fmla="*/ 15062 h 151546"/>
                <a:gd name="connsiteX23" fmla="*/ 119885 w 4073630"/>
                <a:gd name="connsiteY23" fmla="*/ 15062 h 151546"/>
                <a:gd name="connsiteX24" fmla="*/ 119885 w 4073630"/>
                <a:gd name="connsiteY24" fmla="*/ 0 h 151546"/>
                <a:gd name="connsiteX25" fmla="*/ 0 w 4073630"/>
                <a:gd name="connsiteY25" fmla="*/ 0 h 1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73630" h="151546">
                  <a:moveTo>
                    <a:pt x="4073631" y="151547"/>
                  </a:moveTo>
                  <a:lnTo>
                    <a:pt x="3351554" y="151547"/>
                  </a:lnTo>
                  <a:lnTo>
                    <a:pt x="3351554" y="138944"/>
                  </a:lnTo>
                  <a:lnTo>
                    <a:pt x="3336799" y="138944"/>
                  </a:lnTo>
                  <a:lnTo>
                    <a:pt x="3336799" y="128800"/>
                  </a:lnTo>
                  <a:lnTo>
                    <a:pt x="3180026" y="128800"/>
                  </a:lnTo>
                  <a:lnTo>
                    <a:pt x="3180026" y="114044"/>
                  </a:lnTo>
                  <a:lnTo>
                    <a:pt x="2967000" y="114044"/>
                  </a:lnTo>
                  <a:lnTo>
                    <a:pt x="2967000" y="102978"/>
                  </a:lnTo>
                  <a:lnTo>
                    <a:pt x="2798239" y="102978"/>
                  </a:lnTo>
                  <a:lnTo>
                    <a:pt x="2798239" y="87301"/>
                  </a:lnTo>
                  <a:lnTo>
                    <a:pt x="1981484" y="87301"/>
                  </a:lnTo>
                  <a:lnTo>
                    <a:pt x="1981484" y="75312"/>
                  </a:lnTo>
                  <a:lnTo>
                    <a:pt x="1907094" y="75312"/>
                  </a:lnTo>
                  <a:lnTo>
                    <a:pt x="1907094" y="64246"/>
                  </a:lnTo>
                  <a:lnTo>
                    <a:pt x="1788438" y="64246"/>
                  </a:lnTo>
                  <a:lnTo>
                    <a:pt x="1788438" y="49184"/>
                  </a:lnTo>
                  <a:lnTo>
                    <a:pt x="1377141" y="49184"/>
                  </a:lnTo>
                  <a:lnTo>
                    <a:pt x="1377141" y="39654"/>
                  </a:lnTo>
                  <a:lnTo>
                    <a:pt x="279424" y="39654"/>
                  </a:lnTo>
                  <a:lnTo>
                    <a:pt x="279424" y="27358"/>
                  </a:lnTo>
                  <a:lnTo>
                    <a:pt x="173987" y="27358"/>
                  </a:lnTo>
                  <a:lnTo>
                    <a:pt x="173987" y="15062"/>
                  </a:lnTo>
                  <a:lnTo>
                    <a:pt x="119885" y="15062"/>
                  </a:lnTo>
                  <a:lnTo>
                    <a:pt x="119885" y="0"/>
                  </a:lnTo>
                  <a:lnTo>
                    <a:pt x="0" y="0"/>
                  </a:lnTo>
                </a:path>
              </a:pathLst>
            </a:custGeom>
            <a:no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1" name="Freeform: Shape 460">
              <a:extLst>
                <a:ext uri="{FF2B5EF4-FFF2-40B4-BE49-F238E27FC236}">
                  <a16:creationId xmlns:a16="http://schemas.microsoft.com/office/drawing/2014/main" id="{FF6C807B-B6CC-55F2-75BD-444994B89CAA}"/>
                </a:ext>
              </a:extLst>
            </p:cNvPr>
            <p:cNvSpPr/>
            <p:nvPr/>
          </p:nvSpPr>
          <p:spPr>
            <a:xfrm>
              <a:off x="8559232" y="2564256"/>
              <a:ext cx="60557" cy="57483"/>
            </a:xfrm>
            <a:custGeom>
              <a:avLst/>
              <a:gdLst>
                <a:gd name="connsiteX0" fmla="*/ 0 w 60557"/>
                <a:gd name="connsiteY0" fmla="*/ 57483 h 57483"/>
                <a:gd name="connsiteX1" fmla="*/ 60557 w 60557"/>
                <a:gd name="connsiteY1" fmla="*/ 57483 h 57483"/>
                <a:gd name="connsiteX2" fmla="*/ 30433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3"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2" name="Freeform: Shape 461">
              <a:extLst>
                <a:ext uri="{FF2B5EF4-FFF2-40B4-BE49-F238E27FC236}">
                  <a16:creationId xmlns:a16="http://schemas.microsoft.com/office/drawing/2014/main" id="{76A0ACB3-173F-03EA-4D8A-0DC7EB138DA4}"/>
                </a:ext>
              </a:extLst>
            </p:cNvPr>
            <p:cNvSpPr/>
            <p:nvPr/>
          </p:nvSpPr>
          <p:spPr>
            <a:xfrm>
              <a:off x="8539866" y="2564256"/>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3" name="Freeform: Shape 462">
              <a:extLst>
                <a:ext uri="{FF2B5EF4-FFF2-40B4-BE49-F238E27FC236}">
                  <a16:creationId xmlns:a16="http://schemas.microsoft.com/office/drawing/2014/main" id="{D798A63C-BCD5-4B03-492C-26F74068649E}"/>
                </a:ext>
              </a:extLst>
            </p:cNvPr>
            <p:cNvSpPr/>
            <p:nvPr/>
          </p:nvSpPr>
          <p:spPr>
            <a:xfrm>
              <a:off x="8519885" y="2564563"/>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4" name="Freeform: Shape 463">
              <a:extLst>
                <a:ext uri="{FF2B5EF4-FFF2-40B4-BE49-F238E27FC236}">
                  <a16:creationId xmlns:a16="http://schemas.microsoft.com/office/drawing/2014/main" id="{B278FCBA-5CEA-8583-5220-7C5B2F123600}"/>
                </a:ext>
              </a:extLst>
            </p:cNvPr>
            <p:cNvSpPr/>
            <p:nvPr/>
          </p:nvSpPr>
          <p:spPr>
            <a:xfrm>
              <a:off x="8490375" y="2564256"/>
              <a:ext cx="60557" cy="57483"/>
            </a:xfrm>
            <a:custGeom>
              <a:avLst/>
              <a:gdLst>
                <a:gd name="connsiteX0" fmla="*/ 0 w 60557"/>
                <a:gd name="connsiteY0" fmla="*/ 57483 h 57483"/>
                <a:gd name="connsiteX1" fmla="*/ 60557 w 60557"/>
                <a:gd name="connsiteY1" fmla="*/ 57483 h 57483"/>
                <a:gd name="connsiteX2" fmla="*/ 30433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3"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5" name="Freeform: Shape 464">
              <a:extLst>
                <a:ext uri="{FF2B5EF4-FFF2-40B4-BE49-F238E27FC236}">
                  <a16:creationId xmlns:a16="http://schemas.microsoft.com/office/drawing/2014/main" id="{06EE65BC-C7BC-2ABC-5FC7-B2C04137CB62}"/>
                </a:ext>
              </a:extLst>
            </p:cNvPr>
            <p:cNvSpPr/>
            <p:nvPr/>
          </p:nvSpPr>
          <p:spPr>
            <a:xfrm>
              <a:off x="8461787" y="2564256"/>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6" name="Freeform: Shape 465">
              <a:extLst>
                <a:ext uri="{FF2B5EF4-FFF2-40B4-BE49-F238E27FC236}">
                  <a16:creationId xmlns:a16="http://schemas.microsoft.com/office/drawing/2014/main" id="{605B97F7-B23F-47C6-A83E-51B42A2835A7}"/>
                </a:ext>
              </a:extLst>
            </p:cNvPr>
            <p:cNvSpPr/>
            <p:nvPr/>
          </p:nvSpPr>
          <p:spPr>
            <a:xfrm>
              <a:off x="8415985" y="2564256"/>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7" name="Freeform: Shape 466">
              <a:extLst>
                <a:ext uri="{FF2B5EF4-FFF2-40B4-BE49-F238E27FC236}">
                  <a16:creationId xmlns:a16="http://schemas.microsoft.com/office/drawing/2014/main" id="{138D35BB-3A1E-0620-998E-760EC4F0576A}"/>
                </a:ext>
              </a:extLst>
            </p:cNvPr>
            <p:cNvSpPr/>
            <p:nvPr/>
          </p:nvSpPr>
          <p:spPr>
            <a:xfrm>
              <a:off x="8400307" y="2564256"/>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8" name="Freeform: Shape 467">
              <a:extLst>
                <a:ext uri="{FF2B5EF4-FFF2-40B4-BE49-F238E27FC236}">
                  <a16:creationId xmlns:a16="http://schemas.microsoft.com/office/drawing/2014/main" id="{6E7F438D-DF02-D54F-5C8D-982040A16DCD}"/>
                </a:ext>
              </a:extLst>
            </p:cNvPr>
            <p:cNvSpPr/>
            <p:nvPr/>
          </p:nvSpPr>
          <p:spPr>
            <a:xfrm>
              <a:off x="8380941" y="2564256"/>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69" name="Freeform: Shape 468">
              <a:extLst>
                <a:ext uri="{FF2B5EF4-FFF2-40B4-BE49-F238E27FC236}">
                  <a16:creationId xmlns:a16="http://schemas.microsoft.com/office/drawing/2014/main" id="{4A1C3867-F437-FE8A-48AA-2A2DB614AC03}"/>
                </a:ext>
              </a:extLst>
            </p:cNvPr>
            <p:cNvSpPr/>
            <p:nvPr/>
          </p:nvSpPr>
          <p:spPr>
            <a:xfrm>
              <a:off x="8367108" y="2564563"/>
              <a:ext cx="60557" cy="57483"/>
            </a:xfrm>
            <a:custGeom>
              <a:avLst/>
              <a:gdLst>
                <a:gd name="connsiteX0" fmla="*/ 0 w 60557"/>
                <a:gd name="connsiteY0" fmla="*/ 57483 h 57483"/>
                <a:gd name="connsiteX1" fmla="*/ 60557 w 60557"/>
                <a:gd name="connsiteY1" fmla="*/ 57483 h 57483"/>
                <a:gd name="connsiteX2" fmla="*/ 30433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3"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0" name="Freeform: Shape 469">
              <a:extLst>
                <a:ext uri="{FF2B5EF4-FFF2-40B4-BE49-F238E27FC236}">
                  <a16:creationId xmlns:a16="http://schemas.microsoft.com/office/drawing/2014/main" id="{E3C104D3-FF1C-D890-3989-2187A86AC56C}"/>
                </a:ext>
              </a:extLst>
            </p:cNvPr>
            <p:cNvSpPr/>
            <p:nvPr/>
          </p:nvSpPr>
          <p:spPr>
            <a:xfrm>
              <a:off x="8343131" y="2564563"/>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1" name="Freeform: Shape 470">
              <a:extLst>
                <a:ext uri="{FF2B5EF4-FFF2-40B4-BE49-F238E27FC236}">
                  <a16:creationId xmlns:a16="http://schemas.microsoft.com/office/drawing/2014/main" id="{46217685-A437-BAE7-C799-9558CF459A28}"/>
                </a:ext>
              </a:extLst>
            </p:cNvPr>
            <p:cNvSpPr/>
            <p:nvPr/>
          </p:nvSpPr>
          <p:spPr>
            <a:xfrm>
              <a:off x="8329606" y="2564563"/>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2" name="Freeform: Shape 471">
              <a:extLst>
                <a:ext uri="{FF2B5EF4-FFF2-40B4-BE49-F238E27FC236}">
                  <a16:creationId xmlns:a16="http://schemas.microsoft.com/office/drawing/2014/main" id="{9F463D0C-F3FD-69AC-8DFD-659788E47D33}"/>
                </a:ext>
              </a:extLst>
            </p:cNvPr>
            <p:cNvSpPr/>
            <p:nvPr/>
          </p:nvSpPr>
          <p:spPr>
            <a:xfrm>
              <a:off x="8319462" y="2564563"/>
              <a:ext cx="60557" cy="57483"/>
            </a:xfrm>
            <a:custGeom>
              <a:avLst/>
              <a:gdLst>
                <a:gd name="connsiteX0" fmla="*/ 0 w 60557"/>
                <a:gd name="connsiteY0" fmla="*/ 57483 h 57483"/>
                <a:gd name="connsiteX1" fmla="*/ 60557 w 60557"/>
                <a:gd name="connsiteY1" fmla="*/ 57483 h 57483"/>
                <a:gd name="connsiteX2" fmla="*/ 30433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3"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3" name="Freeform: Shape 472">
              <a:extLst>
                <a:ext uri="{FF2B5EF4-FFF2-40B4-BE49-F238E27FC236}">
                  <a16:creationId xmlns:a16="http://schemas.microsoft.com/office/drawing/2014/main" id="{EEEDA321-1230-C42B-4020-A731B27531CC}"/>
                </a:ext>
              </a:extLst>
            </p:cNvPr>
            <p:cNvSpPr/>
            <p:nvPr/>
          </p:nvSpPr>
          <p:spPr>
            <a:xfrm>
              <a:off x="8309318" y="2564256"/>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4" name="Freeform: Shape 473">
              <a:extLst>
                <a:ext uri="{FF2B5EF4-FFF2-40B4-BE49-F238E27FC236}">
                  <a16:creationId xmlns:a16="http://schemas.microsoft.com/office/drawing/2014/main" id="{CDA06385-DFF3-DB31-09B5-659BB3E5F0CA}"/>
                </a:ext>
              </a:extLst>
            </p:cNvPr>
            <p:cNvSpPr/>
            <p:nvPr/>
          </p:nvSpPr>
          <p:spPr>
            <a:xfrm>
              <a:off x="8295792" y="2565178"/>
              <a:ext cx="60556" cy="57483"/>
            </a:xfrm>
            <a:custGeom>
              <a:avLst/>
              <a:gdLst>
                <a:gd name="connsiteX0" fmla="*/ 0 w 60556"/>
                <a:gd name="connsiteY0" fmla="*/ 57483 h 57483"/>
                <a:gd name="connsiteX1" fmla="*/ 60557 w 60556"/>
                <a:gd name="connsiteY1" fmla="*/ 57483 h 57483"/>
                <a:gd name="connsiteX2" fmla="*/ 30432 w 60556"/>
                <a:gd name="connsiteY2" fmla="*/ 0 h 57483"/>
                <a:gd name="connsiteX3" fmla="*/ 0 w 60556"/>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6" h="57483">
                  <a:moveTo>
                    <a:pt x="0" y="57483"/>
                  </a:moveTo>
                  <a:lnTo>
                    <a:pt x="60557" y="57483"/>
                  </a:lnTo>
                  <a:lnTo>
                    <a:pt x="30432"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5" name="Freeform: Shape 474">
              <a:extLst>
                <a:ext uri="{FF2B5EF4-FFF2-40B4-BE49-F238E27FC236}">
                  <a16:creationId xmlns:a16="http://schemas.microsoft.com/office/drawing/2014/main" id="{D45B7036-E808-0D3F-CCC2-CA3BA4948E09}"/>
                </a:ext>
              </a:extLst>
            </p:cNvPr>
            <p:cNvSpPr/>
            <p:nvPr/>
          </p:nvSpPr>
          <p:spPr>
            <a:xfrm>
              <a:off x="8280423" y="2565178"/>
              <a:ext cx="60556" cy="57483"/>
            </a:xfrm>
            <a:custGeom>
              <a:avLst/>
              <a:gdLst>
                <a:gd name="connsiteX0" fmla="*/ 0 w 60556"/>
                <a:gd name="connsiteY0" fmla="*/ 57483 h 57483"/>
                <a:gd name="connsiteX1" fmla="*/ 60557 w 60556"/>
                <a:gd name="connsiteY1" fmla="*/ 57483 h 57483"/>
                <a:gd name="connsiteX2" fmla="*/ 30432 w 60556"/>
                <a:gd name="connsiteY2" fmla="*/ 0 h 57483"/>
                <a:gd name="connsiteX3" fmla="*/ 0 w 60556"/>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6" h="57483">
                  <a:moveTo>
                    <a:pt x="0" y="57483"/>
                  </a:moveTo>
                  <a:lnTo>
                    <a:pt x="60557" y="57483"/>
                  </a:lnTo>
                  <a:lnTo>
                    <a:pt x="30432"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6" name="Freeform: Shape 475">
              <a:extLst>
                <a:ext uri="{FF2B5EF4-FFF2-40B4-BE49-F238E27FC236}">
                  <a16:creationId xmlns:a16="http://schemas.microsoft.com/office/drawing/2014/main" id="{7D00C2F0-CB51-13A5-DCD8-F649A94646AE}"/>
                </a:ext>
              </a:extLst>
            </p:cNvPr>
            <p:cNvSpPr/>
            <p:nvPr/>
          </p:nvSpPr>
          <p:spPr>
            <a:xfrm>
              <a:off x="8261671" y="2565178"/>
              <a:ext cx="60556" cy="57483"/>
            </a:xfrm>
            <a:custGeom>
              <a:avLst/>
              <a:gdLst>
                <a:gd name="connsiteX0" fmla="*/ 0 w 60556"/>
                <a:gd name="connsiteY0" fmla="*/ 57483 h 57483"/>
                <a:gd name="connsiteX1" fmla="*/ 60557 w 60556"/>
                <a:gd name="connsiteY1" fmla="*/ 57483 h 57483"/>
                <a:gd name="connsiteX2" fmla="*/ 30432 w 60556"/>
                <a:gd name="connsiteY2" fmla="*/ 0 h 57483"/>
                <a:gd name="connsiteX3" fmla="*/ 0 w 60556"/>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6" h="57483">
                  <a:moveTo>
                    <a:pt x="0" y="57483"/>
                  </a:moveTo>
                  <a:lnTo>
                    <a:pt x="60557" y="57483"/>
                  </a:lnTo>
                  <a:lnTo>
                    <a:pt x="30432"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7" name="Freeform: Shape 476">
              <a:extLst>
                <a:ext uri="{FF2B5EF4-FFF2-40B4-BE49-F238E27FC236}">
                  <a16:creationId xmlns:a16="http://schemas.microsoft.com/office/drawing/2014/main" id="{12947BE6-BBE6-864B-F5B1-B3FFEC1CA67D}"/>
                </a:ext>
              </a:extLst>
            </p:cNvPr>
            <p:cNvSpPr/>
            <p:nvPr/>
          </p:nvSpPr>
          <p:spPr>
            <a:xfrm>
              <a:off x="8251834" y="2565178"/>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8" name="Freeform: Shape 477">
              <a:extLst>
                <a:ext uri="{FF2B5EF4-FFF2-40B4-BE49-F238E27FC236}">
                  <a16:creationId xmlns:a16="http://schemas.microsoft.com/office/drawing/2014/main" id="{B575C47F-AF1E-EBD3-1129-D8329DFAD002}"/>
                </a:ext>
              </a:extLst>
            </p:cNvPr>
            <p:cNvSpPr/>
            <p:nvPr/>
          </p:nvSpPr>
          <p:spPr>
            <a:xfrm>
              <a:off x="8238309" y="2565178"/>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79" name="Freeform: Shape 478">
              <a:extLst>
                <a:ext uri="{FF2B5EF4-FFF2-40B4-BE49-F238E27FC236}">
                  <a16:creationId xmlns:a16="http://schemas.microsoft.com/office/drawing/2014/main" id="{48517632-D0CB-8BBC-E710-B87A6882131A}"/>
                </a:ext>
              </a:extLst>
            </p:cNvPr>
            <p:cNvSpPr/>
            <p:nvPr/>
          </p:nvSpPr>
          <p:spPr>
            <a:xfrm>
              <a:off x="8222632" y="2564871"/>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0" name="Freeform: Shape 479">
              <a:extLst>
                <a:ext uri="{FF2B5EF4-FFF2-40B4-BE49-F238E27FC236}">
                  <a16:creationId xmlns:a16="http://schemas.microsoft.com/office/drawing/2014/main" id="{5FBAAF29-1920-4B3B-A086-F7A63D47A4BC}"/>
                </a:ext>
              </a:extLst>
            </p:cNvPr>
            <p:cNvSpPr/>
            <p:nvPr/>
          </p:nvSpPr>
          <p:spPr>
            <a:xfrm>
              <a:off x="8209106" y="2564871"/>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1" name="Freeform: Shape 480">
              <a:extLst>
                <a:ext uri="{FF2B5EF4-FFF2-40B4-BE49-F238E27FC236}">
                  <a16:creationId xmlns:a16="http://schemas.microsoft.com/office/drawing/2014/main" id="{01845A11-BEA1-81F4-D841-2FA3FFD7B5C4}"/>
                </a:ext>
              </a:extLst>
            </p:cNvPr>
            <p:cNvSpPr/>
            <p:nvPr/>
          </p:nvSpPr>
          <p:spPr>
            <a:xfrm>
              <a:off x="8194351" y="2565178"/>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2" name="Freeform: Shape 481">
              <a:extLst>
                <a:ext uri="{FF2B5EF4-FFF2-40B4-BE49-F238E27FC236}">
                  <a16:creationId xmlns:a16="http://schemas.microsoft.com/office/drawing/2014/main" id="{4D60C3BD-0FAD-87A3-0E69-A7969572C00F}"/>
                </a:ext>
              </a:extLst>
            </p:cNvPr>
            <p:cNvSpPr/>
            <p:nvPr/>
          </p:nvSpPr>
          <p:spPr>
            <a:xfrm>
              <a:off x="8183285" y="2565178"/>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3" name="Freeform: Shape 482">
              <a:extLst>
                <a:ext uri="{FF2B5EF4-FFF2-40B4-BE49-F238E27FC236}">
                  <a16:creationId xmlns:a16="http://schemas.microsoft.com/office/drawing/2014/main" id="{6E690959-3445-1376-5B6F-E79F2BC47504}"/>
                </a:ext>
              </a:extLst>
            </p:cNvPr>
            <p:cNvSpPr/>
            <p:nvPr/>
          </p:nvSpPr>
          <p:spPr>
            <a:xfrm>
              <a:off x="8170989" y="2564871"/>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4" name="Freeform: Shape 483">
              <a:extLst>
                <a:ext uri="{FF2B5EF4-FFF2-40B4-BE49-F238E27FC236}">
                  <a16:creationId xmlns:a16="http://schemas.microsoft.com/office/drawing/2014/main" id="{0F62B180-4007-DC27-E498-09710E605A3A}"/>
                </a:ext>
              </a:extLst>
            </p:cNvPr>
            <p:cNvSpPr/>
            <p:nvPr/>
          </p:nvSpPr>
          <p:spPr>
            <a:xfrm>
              <a:off x="8154082" y="2565178"/>
              <a:ext cx="60556" cy="57483"/>
            </a:xfrm>
            <a:custGeom>
              <a:avLst/>
              <a:gdLst>
                <a:gd name="connsiteX0" fmla="*/ 0 w 60556"/>
                <a:gd name="connsiteY0" fmla="*/ 57483 h 57483"/>
                <a:gd name="connsiteX1" fmla="*/ 60557 w 60556"/>
                <a:gd name="connsiteY1" fmla="*/ 57483 h 57483"/>
                <a:gd name="connsiteX2" fmla="*/ 30125 w 60556"/>
                <a:gd name="connsiteY2" fmla="*/ 0 h 57483"/>
                <a:gd name="connsiteX3" fmla="*/ 0 w 60556"/>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6"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5" name="Freeform: Shape 484">
              <a:extLst>
                <a:ext uri="{FF2B5EF4-FFF2-40B4-BE49-F238E27FC236}">
                  <a16:creationId xmlns:a16="http://schemas.microsoft.com/office/drawing/2014/main" id="{72E40317-5970-CCE3-1817-DEDE08823131}"/>
                </a:ext>
              </a:extLst>
            </p:cNvPr>
            <p:cNvSpPr/>
            <p:nvPr/>
          </p:nvSpPr>
          <p:spPr>
            <a:xfrm>
              <a:off x="8147319" y="2565178"/>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6" name="Freeform: Shape 485">
              <a:extLst>
                <a:ext uri="{FF2B5EF4-FFF2-40B4-BE49-F238E27FC236}">
                  <a16:creationId xmlns:a16="http://schemas.microsoft.com/office/drawing/2014/main" id="{6CE87E2C-FB09-5F2D-A46F-297348B408BD}"/>
                </a:ext>
              </a:extLst>
            </p:cNvPr>
            <p:cNvSpPr/>
            <p:nvPr/>
          </p:nvSpPr>
          <p:spPr>
            <a:xfrm>
              <a:off x="8133794" y="2565178"/>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7" name="Freeform: Shape 486">
              <a:extLst>
                <a:ext uri="{FF2B5EF4-FFF2-40B4-BE49-F238E27FC236}">
                  <a16:creationId xmlns:a16="http://schemas.microsoft.com/office/drawing/2014/main" id="{54B32E7D-5063-E3B4-245C-344D11C34CC7}"/>
                </a:ext>
              </a:extLst>
            </p:cNvPr>
            <p:cNvSpPr/>
            <p:nvPr/>
          </p:nvSpPr>
          <p:spPr>
            <a:xfrm>
              <a:off x="8118424" y="2565178"/>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8" name="Freeform: Shape 487">
              <a:extLst>
                <a:ext uri="{FF2B5EF4-FFF2-40B4-BE49-F238E27FC236}">
                  <a16:creationId xmlns:a16="http://schemas.microsoft.com/office/drawing/2014/main" id="{1657FA54-9E6D-EA53-1222-45ABA9243D5E}"/>
                </a:ext>
              </a:extLst>
            </p:cNvPr>
            <p:cNvSpPr/>
            <p:nvPr/>
          </p:nvSpPr>
          <p:spPr>
            <a:xfrm>
              <a:off x="8107665" y="2565178"/>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9" name="Freeform: Shape 488">
              <a:extLst>
                <a:ext uri="{FF2B5EF4-FFF2-40B4-BE49-F238E27FC236}">
                  <a16:creationId xmlns:a16="http://schemas.microsoft.com/office/drawing/2014/main" id="{41EA1DF0-DA2A-FFB0-4503-2EEC8601C686}"/>
                </a:ext>
              </a:extLst>
            </p:cNvPr>
            <p:cNvSpPr/>
            <p:nvPr/>
          </p:nvSpPr>
          <p:spPr>
            <a:xfrm>
              <a:off x="8095369" y="2564871"/>
              <a:ext cx="60557" cy="57483"/>
            </a:xfrm>
            <a:custGeom>
              <a:avLst/>
              <a:gdLst>
                <a:gd name="connsiteX0" fmla="*/ 0 w 60557"/>
                <a:gd name="connsiteY0" fmla="*/ 57483 h 57483"/>
                <a:gd name="connsiteX1" fmla="*/ 60557 w 60557"/>
                <a:gd name="connsiteY1" fmla="*/ 57483 h 57483"/>
                <a:gd name="connsiteX2" fmla="*/ 30432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2"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0" name="Freeform: Shape 489">
              <a:extLst>
                <a:ext uri="{FF2B5EF4-FFF2-40B4-BE49-F238E27FC236}">
                  <a16:creationId xmlns:a16="http://schemas.microsoft.com/office/drawing/2014/main" id="{426AB230-E4AC-AC36-C0D5-0E7A092835E5}"/>
                </a:ext>
              </a:extLst>
            </p:cNvPr>
            <p:cNvSpPr/>
            <p:nvPr/>
          </p:nvSpPr>
          <p:spPr>
            <a:xfrm>
              <a:off x="8078770" y="2565178"/>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1" name="Freeform: Shape 490">
              <a:extLst>
                <a:ext uri="{FF2B5EF4-FFF2-40B4-BE49-F238E27FC236}">
                  <a16:creationId xmlns:a16="http://schemas.microsoft.com/office/drawing/2014/main" id="{E3AFC038-6C1C-276F-1F22-26A629667A7D}"/>
                </a:ext>
              </a:extLst>
            </p:cNvPr>
            <p:cNvSpPr/>
            <p:nvPr/>
          </p:nvSpPr>
          <p:spPr>
            <a:xfrm>
              <a:off x="8066781" y="2565178"/>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2" name="Freeform: Shape 491">
              <a:extLst>
                <a:ext uri="{FF2B5EF4-FFF2-40B4-BE49-F238E27FC236}">
                  <a16:creationId xmlns:a16="http://schemas.microsoft.com/office/drawing/2014/main" id="{3F65F3DB-4C60-8EF0-560D-1AE58C354DF8}"/>
                </a:ext>
              </a:extLst>
            </p:cNvPr>
            <p:cNvSpPr/>
            <p:nvPr/>
          </p:nvSpPr>
          <p:spPr>
            <a:xfrm>
              <a:off x="8049567" y="2564871"/>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3" name="Freeform: Shape 492">
              <a:extLst>
                <a:ext uri="{FF2B5EF4-FFF2-40B4-BE49-F238E27FC236}">
                  <a16:creationId xmlns:a16="http://schemas.microsoft.com/office/drawing/2014/main" id="{CAF34B25-182E-F7BF-9BE5-D3B90C3577F9}"/>
                </a:ext>
              </a:extLst>
            </p:cNvPr>
            <p:cNvSpPr/>
            <p:nvPr/>
          </p:nvSpPr>
          <p:spPr>
            <a:xfrm>
              <a:off x="8028664" y="2565178"/>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4" name="Freeform: Shape 493">
              <a:extLst>
                <a:ext uri="{FF2B5EF4-FFF2-40B4-BE49-F238E27FC236}">
                  <a16:creationId xmlns:a16="http://schemas.microsoft.com/office/drawing/2014/main" id="{B324B731-2BE7-DE81-5956-82723C004762}"/>
                </a:ext>
              </a:extLst>
            </p:cNvPr>
            <p:cNvSpPr/>
            <p:nvPr/>
          </p:nvSpPr>
          <p:spPr>
            <a:xfrm>
              <a:off x="8020979" y="2565178"/>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5" name="Freeform: Shape 494">
              <a:extLst>
                <a:ext uri="{FF2B5EF4-FFF2-40B4-BE49-F238E27FC236}">
                  <a16:creationId xmlns:a16="http://schemas.microsoft.com/office/drawing/2014/main" id="{55C6B228-07A7-A993-E84E-C871300DECB3}"/>
                </a:ext>
              </a:extLst>
            </p:cNvPr>
            <p:cNvSpPr/>
            <p:nvPr/>
          </p:nvSpPr>
          <p:spPr>
            <a:xfrm>
              <a:off x="8008683" y="2564871"/>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6" name="Freeform: Shape 495">
              <a:extLst>
                <a:ext uri="{FF2B5EF4-FFF2-40B4-BE49-F238E27FC236}">
                  <a16:creationId xmlns:a16="http://schemas.microsoft.com/office/drawing/2014/main" id="{0DDE0333-9B10-7369-D586-704BABD4DC23}"/>
                </a:ext>
              </a:extLst>
            </p:cNvPr>
            <p:cNvSpPr/>
            <p:nvPr/>
          </p:nvSpPr>
          <p:spPr>
            <a:xfrm>
              <a:off x="7999769" y="2565178"/>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7" name="Freeform: Shape 496">
              <a:extLst>
                <a:ext uri="{FF2B5EF4-FFF2-40B4-BE49-F238E27FC236}">
                  <a16:creationId xmlns:a16="http://schemas.microsoft.com/office/drawing/2014/main" id="{FE1C4AFC-CD64-32FF-4758-AB061B63FA17}"/>
                </a:ext>
              </a:extLst>
            </p:cNvPr>
            <p:cNvSpPr/>
            <p:nvPr/>
          </p:nvSpPr>
          <p:spPr>
            <a:xfrm>
              <a:off x="7990239" y="2564871"/>
              <a:ext cx="60557" cy="57483"/>
            </a:xfrm>
            <a:custGeom>
              <a:avLst/>
              <a:gdLst>
                <a:gd name="connsiteX0" fmla="*/ 0 w 60557"/>
                <a:gd name="connsiteY0" fmla="*/ 57483 h 57483"/>
                <a:gd name="connsiteX1" fmla="*/ 60557 w 60557"/>
                <a:gd name="connsiteY1" fmla="*/ 57483 h 57483"/>
                <a:gd name="connsiteX2" fmla="*/ 30432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2"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8" name="Freeform: Shape 497">
              <a:extLst>
                <a:ext uri="{FF2B5EF4-FFF2-40B4-BE49-F238E27FC236}">
                  <a16:creationId xmlns:a16="http://schemas.microsoft.com/office/drawing/2014/main" id="{F6A25A29-D005-4458-0A14-8F58858A36E1}"/>
                </a:ext>
              </a:extLst>
            </p:cNvPr>
            <p:cNvSpPr/>
            <p:nvPr/>
          </p:nvSpPr>
          <p:spPr>
            <a:xfrm>
              <a:off x="7978865" y="2565178"/>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9" name="Freeform: Shape 498">
              <a:extLst>
                <a:ext uri="{FF2B5EF4-FFF2-40B4-BE49-F238E27FC236}">
                  <a16:creationId xmlns:a16="http://schemas.microsoft.com/office/drawing/2014/main" id="{88117F97-126F-F319-6E2A-A37E34E70742}"/>
                </a:ext>
              </a:extLst>
            </p:cNvPr>
            <p:cNvSpPr/>
            <p:nvPr/>
          </p:nvSpPr>
          <p:spPr>
            <a:xfrm>
              <a:off x="7969336" y="2564871"/>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0" name="Freeform: Shape 499">
              <a:extLst>
                <a:ext uri="{FF2B5EF4-FFF2-40B4-BE49-F238E27FC236}">
                  <a16:creationId xmlns:a16="http://schemas.microsoft.com/office/drawing/2014/main" id="{07E65079-C970-0CA6-51E3-980137B33226}"/>
                </a:ext>
              </a:extLst>
            </p:cNvPr>
            <p:cNvSpPr/>
            <p:nvPr/>
          </p:nvSpPr>
          <p:spPr>
            <a:xfrm>
              <a:off x="7949663" y="2565178"/>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1" name="Freeform: Shape 500">
              <a:extLst>
                <a:ext uri="{FF2B5EF4-FFF2-40B4-BE49-F238E27FC236}">
                  <a16:creationId xmlns:a16="http://schemas.microsoft.com/office/drawing/2014/main" id="{F59B12F0-7B6A-92E2-AA5F-8764E54EA404}"/>
                </a:ext>
              </a:extLst>
            </p:cNvPr>
            <p:cNvSpPr/>
            <p:nvPr/>
          </p:nvSpPr>
          <p:spPr>
            <a:xfrm>
              <a:off x="7932756" y="2565178"/>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2" name="Freeform: Shape 501">
              <a:extLst>
                <a:ext uri="{FF2B5EF4-FFF2-40B4-BE49-F238E27FC236}">
                  <a16:creationId xmlns:a16="http://schemas.microsoft.com/office/drawing/2014/main" id="{881E7A1F-16F3-8FA7-1D44-F3FA936FD118}"/>
                </a:ext>
              </a:extLst>
            </p:cNvPr>
            <p:cNvSpPr/>
            <p:nvPr/>
          </p:nvSpPr>
          <p:spPr>
            <a:xfrm>
              <a:off x="7920767" y="2565178"/>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3" name="Freeform: Shape 502">
              <a:extLst>
                <a:ext uri="{FF2B5EF4-FFF2-40B4-BE49-F238E27FC236}">
                  <a16:creationId xmlns:a16="http://schemas.microsoft.com/office/drawing/2014/main" id="{40CBF471-8B85-1105-8E63-E6C7BEF5EBD2}"/>
                </a:ext>
              </a:extLst>
            </p:cNvPr>
            <p:cNvSpPr/>
            <p:nvPr/>
          </p:nvSpPr>
          <p:spPr>
            <a:xfrm>
              <a:off x="7903553" y="2564871"/>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4" name="Freeform: Shape 503">
              <a:extLst>
                <a:ext uri="{FF2B5EF4-FFF2-40B4-BE49-F238E27FC236}">
                  <a16:creationId xmlns:a16="http://schemas.microsoft.com/office/drawing/2014/main" id="{C40B7F3B-BC79-86C5-5FC3-495EAD64908F}"/>
                </a:ext>
              </a:extLst>
            </p:cNvPr>
            <p:cNvSpPr/>
            <p:nvPr/>
          </p:nvSpPr>
          <p:spPr>
            <a:xfrm>
              <a:off x="7891872" y="2565178"/>
              <a:ext cx="60557" cy="57483"/>
            </a:xfrm>
            <a:custGeom>
              <a:avLst/>
              <a:gdLst>
                <a:gd name="connsiteX0" fmla="*/ 0 w 60557"/>
                <a:gd name="connsiteY0" fmla="*/ 57483 h 57483"/>
                <a:gd name="connsiteX1" fmla="*/ 60557 w 60557"/>
                <a:gd name="connsiteY1" fmla="*/ 57483 h 57483"/>
                <a:gd name="connsiteX2" fmla="*/ 30433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3"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5" name="Freeform: Shape 504">
              <a:extLst>
                <a:ext uri="{FF2B5EF4-FFF2-40B4-BE49-F238E27FC236}">
                  <a16:creationId xmlns:a16="http://schemas.microsoft.com/office/drawing/2014/main" id="{C7A2A866-5C98-B467-40CE-168792A03D36}"/>
                </a:ext>
              </a:extLst>
            </p:cNvPr>
            <p:cNvSpPr/>
            <p:nvPr/>
          </p:nvSpPr>
          <p:spPr>
            <a:xfrm>
              <a:off x="7854984" y="2564871"/>
              <a:ext cx="60250" cy="57483"/>
            </a:xfrm>
            <a:custGeom>
              <a:avLst/>
              <a:gdLst>
                <a:gd name="connsiteX0" fmla="*/ 0 w 60250"/>
                <a:gd name="connsiteY0" fmla="*/ 57483 h 57483"/>
                <a:gd name="connsiteX1" fmla="*/ 60250 w 60250"/>
                <a:gd name="connsiteY1" fmla="*/ 57483 h 57483"/>
                <a:gd name="connsiteX2" fmla="*/ 30125 w 60250"/>
                <a:gd name="connsiteY2" fmla="*/ 0 h 57483"/>
                <a:gd name="connsiteX3" fmla="*/ 0 w 60250"/>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50"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6" name="Freeform: Shape 505">
              <a:extLst>
                <a:ext uri="{FF2B5EF4-FFF2-40B4-BE49-F238E27FC236}">
                  <a16:creationId xmlns:a16="http://schemas.microsoft.com/office/drawing/2014/main" id="{9A47480C-07A8-253B-8F1A-0B1B2716EC57}"/>
                </a:ext>
              </a:extLst>
            </p:cNvPr>
            <p:cNvSpPr/>
            <p:nvPr/>
          </p:nvSpPr>
          <p:spPr>
            <a:xfrm>
              <a:off x="7758461" y="2541816"/>
              <a:ext cx="60557" cy="57483"/>
            </a:xfrm>
            <a:custGeom>
              <a:avLst/>
              <a:gdLst>
                <a:gd name="connsiteX0" fmla="*/ 0 w 60557"/>
                <a:gd name="connsiteY0" fmla="*/ 57483 h 57483"/>
                <a:gd name="connsiteX1" fmla="*/ 60557 w 60557"/>
                <a:gd name="connsiteY1" fmla="*/ 57483 h 57483"/>
                <a:gd name="connsiteX2" fmla="*/ 30125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7" name="Freeform: Shape 506">
              <a:extLst>
                <a:ext uri="{FF2B5EF4-FFF2-40B4-BE49-F238E27FC236}">
                  <a16:creationId xmlns:a16="http://schemas.microsoft.com/office/drawing/2014/main" id="{DB127ED2-B342-AE54-1787-08F2AE684885}"/>
                </a:ext>
              </a:extLst>
            </p:cNvPr>
            <p:cNvSpPr/>
            <p:nvPr/>
          </p:nvSpPr>
          <p:spPr>
            <a:xfrm>
              <a:off x="7700671" y="2541509"/>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8" name="Freeform: Shape 507">
              <a:extLst>
                <a:ext uri="{FF2B5EF4-FFF2-40B4-BE49-F238E27FC236}">
                  <a16:creationId xmlns:a16="http://schemas.microsoft.com/office/drawing/2014/main" id="{32FB53C0-E97B-23BD-A864-9F4A0C191E0F}"/>
                </a:ext>
              </a:extLst>
            </p:cNvPr>
            <p:cNvSpPr/>
            <p:nvPr/>
          </p:nvSpPr>
          <p:spPr>
            <a:xfrm>
              <a:off x="5852905" y="2452671"/>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9" name="Freeform: Shape 508">
              <a:extLst>
                <a:ext uri="{FF2B5EF4-FFF2-40B4-BE49-F238E27FC236}">
                  <a16:creationId xmlns:a16="http://schemas.microsoft.com/office/drawing/2014/main" id="{28F39152-BD42-7CA9-42E6-9F47A9C3BCEE}"/>
                </a:ext>
              </a:extLst>
            </p:cNvPr>
            <p:cNvSpPr/>
            <p:nvPr/>
          </p:nvSpPr>
          <p:spPr>
            <a:xfrm>
              <a:off x="5746238" y="2452671"/>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0" name="Freeform: Shape 509">
              <a:extLst>
                <a:ext uri="{FF2B5EF4-FFF2-40B4-BE49-F238E27FC236}">
                  <a16:creationId xmlns:a16="http://schemas.microsoft.com/office/drawing/2014/main" id="{063C88EA-0E57-4BF2-3A44-772E5B6947D0}"/>
                </a:ext>
              </a:extLst>
            </p:cNvPr>
            <p:cNvSpPr/>
            <p:nvPr/>
          </p:nvSpPr>
          <p:spPr>
            <a:xfrm>
              <a:off x="5638649" y="2452671"/>
              <a:ext cx="60557" cy="57483"/>
            </a:xfrm>
            <a:custGeom>
              <a:avLst/>
              <a:gdLst>
                <a:gd name="connsiteX0" fmla="*/ 0 w 60557"/>
                <a:gd name="connsiteY0" fmla="*/ 57483 h 57483"/>
                <a:gd name="connsiteX1" fmla="*/ 60557 w 60557"/>
                <a:gd name="connsiteY1" fmla="*/ 57483 h 57483"/>
                <a:gd name="connsiteX2" fmla="*/ 30433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3"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1" name="Freeform: Shape 510">
              <a:extLst>
                <a:ext uri="{FF2B5EF4-FFF2-40B4-BE49-F238E27FC236}">
                  <a16:creationId xmlns:a16="http://schemas.microsoft.com/office/drawing/2014/main" id="{BD309138-2388-55A5-91F5-7097650F3574}"/>
                </a:ext>
              </a:extLst>
            </p:cNvPr>
            <p:cNvSpPr/>
            <p:nvPr/>
          </p:nvSpPr>
          <p:spPr>
            <a:xfrm>
              <a:off x="5037380" y="2452671"/>
              <a:ext cx="60557" cy="57483"/>
            </a:xfrm>
            <a:custGeom>
              <a:avLst/>
              <a:gdLst>
                <a:gd name="connsiteX0" fmla="*/ 0 w 60557"/>
                <a:gd name="connsiteY0" fmla="*/ 57483 h 57483"/>
                <a:gd name="connsiteX1" fmla="*/ 60557 w 60557"/>
                <a:gd name="connsiteY1" fmla="*/ 57483 h 57483"/>
                <a:gd name="connsiteX2" fmla="*/ 30432 w 60557"/>
                <a:gd name="connsiteY2" fmla="*/ 0 h 57483"/>
                <a:gd name="connsiteX3" fmla="*/ 0 w 60557"/>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557" h="57483">
                  <a:moveTo>
                    <a:pt x="0" y="57483"/>
                  </a:moveTo>
                  <a:lnTo>
                    <a:pt x="60557" y="57483"/>
                  </a:lnTo>
                  <a:lnTo>
                    <a:pt x="30432"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2" name="Freeform: Shape 511">
              <a:extLst>
                <a:ext uri="{FF2B5EF4-FFF2-40B4-BE49-F238E27FC236}">
                  <a16:creationId xmlns:a16="http://schemas.microsoft.com/office/drawing/2014/main" id="{70231FFE-B674-A479-7106-016B57F6592F}"/>
                </a:ext>
              </a:extLst>
            </p:cNvPr>
            <p:cNvSpPr/>
            <p:nvPr/>
          </p:nvSpPr>
          <p:spPr>
            <a:xfrm>
              <a:off x="4805295" y="2452671"/>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3" name="Freeform: Shape 512">
              <a:extLst>
                <a:ext uri="{FF2B5EF4-FFF2-40B4-BE49-F238E27FC236}">
                  <a16:creationId xmlns:a16="http://schemas.microsoft.com/office/drawing/2014/main" id="{290EDD52-4F67-E9D5-775A-71F10C81FB23}"/>
                </a:ext>
              </a:extLst>
            </p:cNvPr>
            <p:cNvSpPr/>
            <p:nvPr/>
          </p:nvSpPr>
          <p:spPr>
            <a:xfrm>
              <a:off x="4776399" y="2452671"/>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4" name="Freeform: Shape 513">
              <a:extLst>
                <a:ext uri="{FF2B5EF4-FFF2-40B4-BE49-F238E27FC236}">
                  <a16:creationId xmlns:a16="http://schemas.microsoft.com/office/drawing/2014/main" id="{8C8BFA28-A888-49FA-CD53-0D9A3FA83D97}"/>
                </a:ext>
              </a:extLst>
            </p:cNvPr>
            <p:cNvSpPr/>
            <p:nvPr/>
          </p:nvSpPr>
          <p:spPr>
            <a:xfrm>
              <a:off x="4718609" y="2442219"/>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5" name="Freeform: Shape 514">
              <a:extLst>
                <a:ext uri="{FF2B5EF4-FFF2-40B4-BE49-F238E27FC236}">
                  <a16:creationId xmlns:a16="http://schemas.microsoft.com/office/drawing/2014/main" id="{E1C4A5CB-9707-8CCF-9935-494FE60C5B53}"/>
                </a:ext>
              </a:extLst>
            </p:cNvPr>
            <p:cNvSpPr/>
            <p:nvPr/>
          </p:nvSpPr>
          <p:spPr>
            <a:xfrm>
              <a:off x="4577821" y="2413324"/>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6" name="Freeform: Shape 515">
              <a:extLst>
                <a:ext uri="{FF2B5EF4-FFF2-40B4-BE49-F238E27FC236}">
                  <a16:creationId xmlns:a16="http://schemas.microsoft.com/office/drawing/2014/main" id="{2530226D-B436-1147-B39D-95BB1DCDBD2B}"/>
                </a:ext>
              </a:extLst>
            </p:cNvPr>
            <p:cNvSpPr/>
            <p:nvPr/>
          </p:nvSpPr>
          <p:spPr>
            <a:xfrm>
              <a:off x="4485909" y="2413324"/>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7" name="Freeform: Shape 516">
              <a:extLst>
                <a:ext uri="{FF2B5EF4-FFF2-40B4-BE49-F238E27FC236}">
                  <a16:creationId xmlns:a16="http://schemas.microsoft.com/office/drawing/2014/main" id="{A5EA6AD2-F279-D995-3332-C1D478C2FB37}"/>
                </a:ext>
              </a:extLst>
            </p:cNvPr>
            <p:cNvSpPr/>
            <p:nvPr/>
          </p:nvSpPr>
          <p:spPr>
            <a:xfrm>
              <a:off x="7615522" y="2527676"/>
              <a:ext cx="60249" cy="57483"/>
            </a:xfrm>
            <a:custGeom>
              <a:avLst/>
              <a:gdLst>
                <a:gd name="connsiteX0" fmla="*/ 0 w 60249"/>
                <a:gd name="connsiteY0" fmla="*/ 57483 h 57483"/>
                <a:gd name="connsiteX1" fmla="*/ 60250 w 60249"/>
                <a:gd name="connsiteY1" fmla="*/ 57483 h 57483"/>
                <a:gd name="connsiteX2" fmla="*/ 30125 w 60249"/>
                <a:gd name="connsiteY2" fmla="*/ 0 h 57483"/>
                <a:gd name="connsiteX3" fmla="*/ 0 w 60249"/>
                <a:gd name="connsiteY3" fmla="*/ 57483 h 57483"/>
              </a:gdLst>
              <a:ahLst/>
              <a:cxnLst>
                <a:cxn ang="0">
                  <a:pos x="connsiteX0" y="connsiteY0"/>
                </a:cxn>
                <a:cxn ang="0">
                  <a:pos x="connsiteX1" y="connsiteY1"/>
                </a:cxn>
                <a:cxn ang="0">
                  <a:pos x="connsiteX2" y="connsiteY2"/>
                </a:cxn>
                <a:cxn ang="0">
                  <a:pos x="connsiteX3" y="connsiteY3"/>
                </a:cxn>
              </a:cxnLst>
              <a:rect l="l" t="t" r="r" b="b"/>
              <a:pathLst>
                <a:path w="60249" h="57483">
                  <a:moveTo>
                    <a:pt x="0" y="57483"/>
                  </a:moveTo>
                  <a:lnTo>
                    <a:pt x="60250" y="57483"/>
                  </a:lnTo>
                  <a:lnTo>
                    <a:pt x="30125" y="0"/>
                  </a:lnTo>
                  <a:lnTo>
                    <a:pt x="0" y="57483"/>
                  </a:lnTo>
                  <a:close/>
                </a:path>
              </a:pathLst>
            </a:custGeom>
            <a:solidFill>
              <a:srgbClr val="EE2F24"/>
            </a:solidFill>
            <a:ln w="15355" cap="flat">
              <a:solidFill>
                <a:srgbClr val="EE2F24"/>
              </a:solidFill>
              <a:prstDash val="solid"/>
              <a:miter/>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518" name="Graphic 396">
            <a:extLst>
              <a:ext uri="{FF2B5EF4-FFF2-40B4-BE49-F238E27FC236}">
                <a16:creationId xmlns:a16="http://schemas.microsoft.com/office/drawing/2014/main" id="{8973C710-A101-0BD8-249B-3CD8A4878CAE}"/>
              </a:ext>
            </a:extLst>
          </p:cNvPr>
          <p:cNvGrpSpPr/>
          <p:nvPr/>
        </p:nvGrpSpPr>
        <p:grpSpPr>
          <a:xfrm>
            <a:off x="8829626" y="1371181"/>
            <a:ext cx="2138382" cy="1372645"/>
            <a:chOff x="8545256" y="2464582"/>
            <a:chExt cx="1411828" cy="1002080"/>
          </a:xfrm>
        </p:grpSpPr>
        <p:sp>
          <p:nvSpPr>
            <p:cNvPr id="519" name="TextBox 518">
              <a:extLst>
                <a:ext uri="{FF2B5EF4-FFF2-40B4-BE49-F238E27FC236}">
                  <a16:creationId xmlns:a16="http://schemas.microsoft.com/office/drawing/2014/main" id="{A986A2C0-DC8B-143B-419C-893A1FEC3F3E}"/>
                </a:ext>
              </a:extLst>
            </p:cNvPr>
            <p:cNvSpPr txBox="1"/>
            <p:nvPr/>
          </p:nvSpPr>
          <p:spPr>
            <a:xfrm>
              <a:off x="8574766" y="2779060"/>
              <a:ext cx="1281878" cy="20221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564C47"/>
                  </a:solidFill>
                  <a:effectLst/>
                  <a:uLnTx/>
                  <a:uFillTx/>
                  <a:latin typeface="Arial" panose="020B0604020202020204"/>
                  <a:ea typeface="+mn-ea"/>
                  <a:cs typeface="Arial" panose="020B0604020202020204" pitchFamily="34" charset="0"/>
                  <a:sym typeface="Johnson Text"/>
                  <a:rtl val="0"/>
                </a:rPr>
                <a:t>VRd revised standard risk</a:t>
              </a:r>
            </a:p>
          </p:txBody>
        </p:sp>
        <p:sp>
          <p:nvSpPr>
            <p:cNvPr id="520" name="TextBox 519">
              <a:extLst>
                <a:ext uri="{FF2B5EF4-FFF2-40B4-BE49-F238E27FC236}">
                  <a16:creationId xmlns:a16="http://schemas.microsoft.com/office/drawing/2014/main" id="{E088652F-327A-7709-E862-D43A276A814E}"/>
                </a:ext>
              </a:extLst>
            </p:cNvPr>
            <p:cNvSpPr txBox="1"/>
            <p:nvPr/>
          </p:nvSpPr>
          <p:spPr>
            <a:xfrm>
              <a:off x="8568311" y="2464582"/>
              <a:ext cx="1388773" cy="20221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EE2F24"/>
                  </a:solidFill>
                  <a:effectLst/>
                  <a:uLnTx/>
                  <a:uFillTx/>
                  <a:latin typeface="Arial" panose="020B0604020202020204"/>
                  <a:ea typeface="+mn-ea"/>
                  <a:cs typeface="Arial" panose="020B0604020202020204" pitchFamily="34" charset="0"/>
                  <a:sym typeface="Johnson Text"/>
                  <a:rtl val="0"/>
                </a:rPr>
                <a:t>D-VRd revised standard risk</a:t>
              </a:r>
            </a:p>
          </p:txBody>
        </p:sp>
        <p:sp>
          <p:nvSpPr>
            <p:cNvPr id="521" name="TextBox 520">
              <a:extLst>
                <a:ext uri="{FF2B5EF4-FFF2-40B4-BE49-F238E27FC236}">
                  <a16:creationId xmlns:a16="http://schemas.microsoft.com/office/drawing/2014/main" id="{36C3290E-747E-913E-E6AB-880508D7A4DF}"/>
                </a:ext>
              </a:extLst>
            </p:cNvPr>
            <p:cNvSpPr txBox="1"/>
            <p:nvPr/>
          </p:nvSpPr>
          <p:spPr>
            <a:xfrm>
              <a:off x="8568311" y="2950895"/>
              <a:ext cx="1185568" cy="20221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EE2F24"/>
                  </a:solidFill>
                  <a:effectLst/>
                  <a:uLnTx/>
                  <a:uFillTx/>
                  <a:latin typeface="Arial" panose="020B0604020202020204"/>
                  <a:ea typeface="+mn-ea"/>
                  <a:cs typeface="Arial" panose="020B0604020202020204" pitchFamily="34" charset="0"/>
                  <a:sym typeface="Johnson Text"/>
                  <a:rtl val="0"/>
                </a:rPr>
                <a:t>D-VRd revised high risk</a:t>
              </a:r>
            </a:p>
          </p:txBody>
        </p:sp>
        <p:sp>
          <p:nvSpPr>
            <p:cNvPr id="522" name="TextBox 521">
              <a:extLst>
                <a:ext uri="{FF2B5EF4-FFF2-40B4-BE49-F238E27FC236}">
                  <a16:creationId xmlns:a16="http://schemas.microsoft.com/office/drawing/2014/main" id="{8BF0BA21-77E2-DBC7-3AC5-47578191B9E0}"/>
                </a:ext>
              </a:extLst>
            </p:cNvPr>
            <p:cNvSpPr txBox="1"/>
            <p:nvPr/>
          </p:nvSpPr>
          <p:spPr>
            <a:xfrm>
              <a:off x="8545256" y="3264443"/>
              <a:ext cx="1078674" cy="20221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564C47"/>
                  </a:solidFill>
                  <a:effectLst/>
                  <a:uLnTx/>
                  <a:uFillTx/>
                  <a:latin typeface="Arial" panose="020B0604020202020204"/>
                  <a:ea typeface="+mn-ea"/>
                  <a:cs typeface="Arial" panose="020B0604020202020204" pitchFamily="34" charset="0"/>
                  <a:sym typeface="Johnson Text"/>
                  <a:rtl val="0"/>
                </a:rPr>
                <a:t>VRd revised high risk</a:t>
              </a:r>
            </a:p>
          </p:txBody>
        </p:sp>
      </p:grpSp>
      <p:sp>
        <p:nvSpPr>
          <p:cNvPr id="523" name="TextBox 522">
            <a:extLst>
              <a:ext uri="{FF2B5EF4-FFF2-40B4-BE49-F238E27FC236}">
                <a16:creationId xmlns:a16="http://schemas.microsoft.com/office/drawing/2014/main" id="{8BBAEFEB-4388-158F-E660-5DA634DDA958}"/>
              </a:ext>
            </a:extLst>
          </p:cNvPr>
          <p:cNvSpPr txBox="1"/>
          <p:nvPr/>
        </p:nvSpPr>
        <p:spPr>
          <a:xfrm rot="16200000">
            <a:off x="1201225" y="2567482"/>
            <a:ext cx="2840123" cy="307771"/>
          </a:xfrm>
          <a:prstGeom prst="rect">
            <a:avLst/>
          </a:prstGeom>
          <a:noFill/>
          <a:ln w="12700" cap="flat">
            <a:noFill/>
            <a:miter lim="400000"/>
          </a:ln>
          <a:effectLst/>
          <a:sp3d/>
        </p:spPr>
        <p:txBody>
          <a:bodyPr rot="0" spcFirstLastPara="1" vertOverflow="overflow" horzOverflow="overflow" vert="horz" wrap="square" lIns="60957" tIns="60957" rIns="60957" bIns="60957" numCol="1" spcCol="38100" rtlCol="0" anchor="t">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Helvetica"/>
              </a:rPr>
              <a:t>Surviving without progression, %</a:t>
            </a:r>
            <a:endParaRPr kumimoji="0" lang="en-US" sz="12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Helvetica"/>
            </a:endParaRPr>
          </a:p>
        </p:txBody>
      </p:sp>
      <p:sp>
        <p:nvSpPr>
          <p:cNvPr id="524" name="Text Placeholder 1">
            <a:extLst>
              <a:ext uri="{FF2B5EF4-FFF2-40B4-BE49-F238E27FC236}">
                <a16:creationId xmlns:a16="http://schemas.microsoft.com/office/drawing/2014/main" id="{44276C8F-07DF-7B6F-75BB-F29BCAC86645}"/>
              </a:ext>
            </a:extLst>
          </p:cNvPr>
          <p:cNvSpPr txBox="1">
            <a:spLocks/>
          </p:cNvSpPr>
          <p:nvPr/>
        </p:nvSpPr>
        <p:spPr>
          <a:xfrm>
            <a:off x="355598" y="5558216"/>
            <a:ext cx="11547313" cy="539751"/>
          </a:xfrm>
          <a:prstGeom prst="rect">
            <a:avLst/>
          </a:prstGeom>
        </p:spPr>
        <p:txBody>
          <a:bodyPr vert="horz" lIns="90000" tIns="0" rIns="90000" bIns="0" rtlCol="0" anchor="b" anchorCtr="0"/>
          <a:lstStyle>
            <a:defPPr>
              <a:defRPr lang="en-US"/>
            </a:defPPr>
            <a:lvl1pPr marL="0" algn="l" defTabSz="457200" rtl="0" eaLnBrk="1" latinLnBrk="0" hangingPunct="1">
              <a:lnSpc>
                <a:spcPct val="100000"/>
              </a:lnSpc>
              <a:spcAft>
                <a:spcPts val="0"/>
              </a:spcAft>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525" name="Footer Placeholder 3">
            <a:extLst>
              <a:ext uri="{FF2B5EF4-FFF2-40B4-BE49-F238E27FC236}">
                <a16:creationId xmlns:a16="http://schemas.microsoft.com/office/drawing/2014/main" id="{143FEB87-56B4-D5B7-4D72-CFFDEAF4E81B}"/>
              </a:ext>
            </a:extLst>
          </p:cNvPr>
          <p:cNvSpPr txBox="1">
            <a:spLocks/>
          </p:cNvSpPr>
          <p:nvPr/>
        </p:nvSpPr>
        <p:spPr>
          <a:xfrm>
            <a:off x="448056" y="5863045"/>
            <a:ext cx="10473747" cy="314298"/>
          </a:xfrm>
          <a:prstGeom prst="rect">
            <a:avLst/>
          </a:prstGeom>
        </p:spPr>
        <p:txBody>
          <a:bodyPr vert="horz" lIns="0" tIns="0" rIns="0" bIns="0" rtlCol="0" anchor="b" anchorCtr="0">
            <a:noAutofit/>
          </a:bodyPr>
          <a:lstStyle>
            <a:lvl1pPr marL="0" indent="0" algn="l" defTabSz="914396" rtl="0" eaLnBrk="1" latinLnBrk="0" hangingPunct="1">
              <a:lnSpc>
                <a:spcPct val="100000"/>
              </a:lnSpc>
              <a:spcBef>
                <a:spcPts val="600"/>
              </a:spcBef>
              <a:buClr>
                <a:schemeClr val="accent1"/>
              </a:buClr>
              <a:buFontTx/>
              <a:buNone/>
              <a:defRPr lang="en-US" sz="800" b="0" i="0" kern="1200">
                <a:solidFill>
                  <a:schemeClr val="bg1"/>
                </a:solidFill>
                <a:latin typeface="Calibri" panose="020F0502020204030204" pitchFamily="34" charset="0"/>
                <a:ea typeface="+mn-ea"/>
                <a:cs typeface="Calibri" panose="020F0502020204030204" pitchFamily="34" charset="0"/>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mn-lt"/>
                <a:ea typeface="+mn-ea"/>
                <a:cs typeface="+mn-cs"/>
              </a:defRPr>
            </a:lvl2pPr>
            <a:lvl3pPr marL="514350" indent="-171450" algn="l" defTabSz="914396" rtl="0" eaLnBrk="1" latinLnBrk="0" hangingPunct="1">
              <a:lnSpc>
                <a:spcPct val="100000"/>
              </a:lnSpc>
              <a:spcBef>
                <a:spcPts val="600"/>
              </a:spcBef>
              <a:buClr>
                <a:schemeClr val="accent1"/>
              </a:buClr>
              <a:buFont typeface="Johnson Text" panose="020B0606030504020204" pitchFamily="34" charset="0"/>
              <a:buChar char="–"/>
              <a:defRPr lang="en-US" sz="1800" kern="1200" dirty="0" smtClean="0">
                <a:solidFill>
                  <a:schemeClr val="bg1"/>
                </a:solidFill>
                <a:latin typeface="+mn-lt"/>
                <a:ea typeface="+mn-ea"/>
                <a:cs typeface="+mn-cs"/>
              </a:defRPr>
            </a:lvl3pPr>
            <a:lvl4pPr marL="825500" indent="-285750" algn="l" defTabSz="914396" rtl="0" eaLnBrk="1" latinLnBrk="0" hangingPunct="1">
              <a:lnSpc>
                <a:spcPct val="100000"/>
              </a:lnSpc>
              <a:spcBef>
                <a:spcPts val="600"/>
              </a:spcBef>
              <a:buClr>
                <a:schemeClr val="accent1"/>
              </a:buClr>
              <a:buSzPct val="80000"/>
              <a:buFont typeface="Johnson Text" panose="02070309020205020404" pitchFamily="49" charset="0"/>
              <a:buChar char="o"/>
              <a:defRPr lang="en-US" sz="1800" kern="1200" dirty="0">
                <a:solidFill>
                  <a:schemeClr val="bg1"/>
                </a:solidFill>
                <a:latin typeface="+mn-lt"/>
                <a:ea typeface="+mn-ea"/>
                <a:cs typeface="+mn-cs"/>
              </a:defRPr>
            </a:lvl4pPr>
            <a:lvl5pPr marL="825500" indent="-173736" algn="l" defTabSz="914396" rtl="0" eaLnBrk="1" latinLnBrk="0" hangingPunct="1">
              <a:lnSpc>
                <a:spcPct val="95000"/>
              </a:lnSpc>
              <a:spcBef>
                <a:spcPts val="600"/>
              </a:spcBef>
              <a:buClr>
                <a:schemeClr val="accent1"/>
              </a:buClr>
              <a:buFont typeface="Johnson Text"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96" rtl="0" eaLnBrk="1" fontAlgn="auto" latinLnBrk="0" hangingPunct="1">
              <a:lnSpc>
                <a:spcPct val="100000"/>
              </a:lnSpc>
              <a:spcBef>
                <a:spcPts val="600"/>
              </a:spcBef>
              <a:spcAft>
                <a:spcPts val="0"/>
              </a:spcAft>
              <a:buClr>
                <a:srgbClr val="EB1700"/>
              </a:buClr>
              <a:buSzTx/>
              <a:buFontTx/>
              <a:buNone/>
              <a:tabLst/>
              <a:defRPr/>
            </a:pP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Revised standard risk: none of del(17p), t(4;14), t(14;16), amp(1q21), or gain(1q21). Revised high risk: ≥1 of del(17p), t(4;14), t(14;16), amp(1q21), or gain(1q21).</a:t>
            </a:r>
          </a:p>
        </p:txBody>
      </p:sp>
      <p:sp>
        <p:nvSpPr>
          <p:cNvPr id="527" name="Rectangle 2">
            <a:extLst>
              <a:ext uri="{FF2B5EF4-FFF2-40B4-BE49-F238E27FC236}">
                <a16:creationId xmlns:a16="http://schemas.microsoft.com/office/drawing/2014/main" id="{89C892B1-0B06-F62F-95CC-1EBC215859F0}"/>
              </a:ext>
            </a:extLst>
          </p:cNvPr>
          <p:cNvSpPr txBox="1">
            <a:spLocks noChangeArrowheads="1"/>
          </p:cNvSpPr>
          <p:nvPr/>
        </p:nvSpPr>
        <p:spPr bwMode="auto">
          <a:xfrm>
            <a:off x="148737" y="6430642"/>
            <a:ext cx="3718643"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Dimopoulos MA et al.  IMS 2024.  </a:t>
            </a:r>
          </a:p>
        </p:txBody>
      </p:sp>
      <p:sp>
        <p:nvSpPr>
          <p:cNvPr id="2" name="TextBox 1">
            <a:extLst>
              <a:ext uri="{FF2B5EF4-FFF2-40B4-BE49-F238E27FC236}">
                <a16:creationId xmlns:a16="http://schemas.microsoft.com/office/drawing/2014/main" id="{DCE3EB4F-2038-A596-9716-D653AB2DF799}"/>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33996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62EF370-C244-8571-01BF-260FD896870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3029" y="2886420"/>
            <a:ext cx="4451819" cy="3461938"/>
          </a:xfrm>
          <a:prstGeom prst="rect">
            <a:avLst/>
          </a:prstGeom>
        </p:spPr>
      </p:pic>
      <p:pic>
        <p:nvPicPr>
          <p:cNvPr id="23" name="Picture 22">
            <a:extLst>
              <a:ext uri="{FF2B5EF4-FFF2-40B4-BE49-F238E27FC236}">
                <a16:creationId xmlns:a16="http://schemas.microsoft.com/office/drawing/2014/main" id="{2F14FF83-F3FC-D743-F487-80FEF4A09A7E}"/>
              </a:ext>
            </a:extLst>
          </p:cNvPr>
          <p:cNvPicPr>
            <a:picLocks noChangeAspect="1"/>
          </p:cNvPicPr>
          <p:nvPr/>
        </p:nvPicPr>
        <p:blipFill>
          <a:blip r:embed="rId4"/>
          <a:stretch>
            <a:fillRect/>
          </a:stretch>
        </p:blipFill>
        <p:spPr>
          <a:xfrm>
            <a:off x="5225143" y="815261"/>
            <a:ext cx="6532496" cy="3342651"/>
          </a:xfrm>
          <a:prstGeom prst="rect">
            <a:avLst/>
          </a:prstGeom>
        </p:spPr>
      </p:pic>
      <p:sp>
        <p:nvSpPr>
          <p:cNvPr id="24" name="Rectangle 2">
            <a:extLst>
              <a:ext uri="{FF2B5EF4-FFF2-40B4-BE49-F238E27FC236}">
                <a16:creationId xmlns:a16="http://schemas.microsoft.com/office/drawing/2014/main" id="{F3786883-3D8E-7B34-3A8C-FBF063CC3DC0}"/>
              </a:ext>
            </a:extLst>
          </p:cNvPr>
          <p:cNvSpPr txBox="1">
            <a:spLocks noChangeArrowheads="1"/>
          </p:cNvSpPr>
          <p:nvPr/>
        </p:nvSpPr>
        <p:spPr bwMode="auto">
          <a:xfrm>
            <a:off x="148737" y="6430642"/>
            <a:ext cx="3718643"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Goldschmidt H et al.  ASH 2024.  </a:t>
            </a:r>
          </a:p>
        </p:txBody>
      </p:sp>
      <p:sp>
        <p:nvSpPr>
          <p:cNvPr id="25" name="Title 1">
            <a:extLst>
              <a:ext uri="{FF2B5EF4-FFF2-40B4-BE49-F238E27FC236}">
                <a16:creationId xmlns:a16="http://schemas.microsoft.com/office/drawing/2014/main" id="{1C71B16B-12BC-00CC-4C26-C91942A78DF5}"/>
              </a:ext>
            </a:extLst>
          </p:cNvPr>
          <p:cNvSpPr txBox="1">
            <a:spLocks/>
          </p:cNvSpPr>
          <p:nvPr/>
        </p:nvSpPr>
        <p:spPr>
          <a:xfrm>
            <a:off x="283029" y="18256"/>
            <a:ext cx="11425679" cy="10452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Isatuximab / IMiD / PI Quadruplets + Upfront Autologous Stem Cell Transplantation in Newly Diagnosed Myeloma: GMMG-HD7</a:t>
            </a:r>
          </a:p>
        </p:txBody>
      </p:sp>
      <p:pic>
        <p:nvPicPr>
          <p:cNvPr id="26" name="Picture 25">
            <a:extLst>
              <a:ext uri="{FF2B5EF4-FFF2-40B4-BE49-F238E27FC236}">
                <a16:creationId xmlns:a16="http://schemas.microsoft.com/office/drawing/2014/main" id="{0D58BC39-8963-0730-B4BE-B25396AACD7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225143" y="4265639"/>
            <a:ext cx="6818120" cy="2592361"/>
          </a:xfrm>
          <a:prstGeom prst="rect">
            <a:avLst/>
          </a:prstGeom>
        </p:spPr>
      </p:pic>
      <p:sp>
        <p:nvSpPr>
          <p:cNvPr id="28" name="TextBox 27">
            <a:extLst>
              <a:ext uri="{FF2B5EF4-FFF2-40B4-BE49-F238E27FC236}">
                <a16:creationId xmlns:a16="http://schemas.microsoft.com/office/drawing/2014/main" id="{8F408B61-C624-D392-6CEE-4FD08081214D}"/>
              </a:ext>
            </a:extLst>
          </p:cNvPr>
          <p:cNvSpPr txBox="1"/>
          <p:nvPr/>
        </p:nvSpPr>
        <p:spPr>
          <a:xfrm>
            <a:off x="620486" y="1175657"/>
            <a:ext cx="4267200"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Phase III study of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VRd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Isa x 6 cycles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ASCT  for patients with NDMM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Randomization #1: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VRd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Isa-</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VRd</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Randomization #2: R vs Isa-R maintenance</a:t>
            </a:r>
          </a:p>
        </p:txBody>
      </p:sp>
      <p:sp>
        <p:nvSpPr>
          <p:cNvPr id="2" name="TextBox 1">
            <a:extLst>
              <a:ext uri="{FF2B5EF4-FFF2-40B4-BE49-F238E27FC236}">
                <a16:creationId xmlns:a16="http://schemas.microsoft.com/office/drawing/2014/main" id="{F98D0E71-D8A1-DBB0-7FB5-D91BF2E7B242}"/>
              </a:ext>
            </a:extLst>
          </p:cNvPr>
          <p:cNvSpPr txBox="1"/>
          <p:nvPr/>
        </p:nvSpPr>
        <p:spPr>
          <a:xfrm>
            <a:off x="3628794"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0620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Voorhees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2132856"/>
          <a:ext cx="8820980" cy="1537702"/>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537702">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Ascentage</a:t>
                      </a:r>
                      <a:r>
                        <a:rPr lang="en-US" sz="1800" b="0" dirty="0">
                          <a:solidFill>
                            <a:schemeClr val="tx1"/>
                          </a:solidFill>
                        </a:rPr>
                        <a:t> Pharma, AstraZeneca Pharmaceuticals LP, Bristol Myers Squibb, GSK, Johnson &amp; Johnson, Kite, A Gilead Company, Pfizer Inc,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057550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tient's test results&#10;&#10;AI-generated content may be incorrect.">
            <a:extLst>
              <a:ext uri="{FF2B5EF4-FFF2-40B4-BE49-F238E27FC236}">
                <a16:creationId xmlns:a16="http://schemas.microsoft.com/office/drawing/2014/main" id="{C55A30C5-F1C3-4810-2BCF-290E53904C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982" t="13492" r="1429" b="9047"/>
          <a:stretch/>
        </p:blipFill>
        <p:spPr>
          <a:xfrm>
            <a:off x="893825" y="1786068"/>
            <a:ext cx="10408674" cy="4647239"/>
          </a:xfrm>
          <a:prstGeom prst="rect">
            <a:avLst/>
          </a:prstGeom>
        </p:spPr>
      </p:pic>
      <p:sp>
        <p:nvSpPr>
          <p:cNvPr id="5" name="Title 1">
            <a:extLst>
              <a:ext uri="{FF2B5EF4-FFF2-40B4-BE49-F238E27FC236}">
                <a16:creationId xmlns:a16="http://schemas.microsoft.com/office/drawing/2014/main" id="{37C852B5-64CA-0389-2326-0B8F119A523E}"/>
              </a:ext>
            </a:extLst>
          </p:cNvPr>
          <p:cNvSpPr txBox="1">
            <a:spLocks/>
          </p:cNvSpPr>
          <p:nvPr/>
        </p:nvSpPr>
        <p:spPr>
          <a:xfrm>
            <a:off x="283029" y="18256"/>
            <a:ext cx="11425679" cy="10452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Isatuximab / IMiD / PI Quadruplets + Upfront Autologous Stem Cell Transplantation in Newly Diagnosed Myeloma: </a:t>
            </a:r>
            <a:r>
              <a:rPr kumimoji="0" lang="en-US" sz="2800" b="0" i="0" u="none" strike="noStrike" kern="1200" cap="none" spc="0" normalizeH="0" baseline="0" noProof="0" dirty="0" err="1">
                <a:ln>
                  <a:noFill/>
                </a:ln>
                <a:solidFill>
                  <a:prstClr val="black"/>
                </a:solidFill>
                <a:effectLst/>
                <a:uLnTx/>
                <a:uFillTx/>
                <a:latin typeface="Aptos Display" panose="02110004020202020204"/>
                <a:ea typeface="+mj-ea"/>
                <a:cs typeface="+mj-cs"/>
              </a:rPr>
              <a:t>IsKia</a:t>
            </a:r>
            <a:endPar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endParaRPr>
          </a:p>
        </p:txBody>
      </p:sp>
      <p:sp>
        <p:nvSpPr>
          <p:cNvPr id="6" name="TextBox 5">
            <a:extLst>
              <a:ext uri="{FF2B5EF4-FFF2-40B4-BE49-F238E27FC236}">
                <a16:creationId xmlns:a16="http://schemas.microsoft.com/office/drawing/2014/main" id="{A3B0BED7-C711-B78A-B562-7726A9D656D1}"/>
              </a:ext>
            </a:extLst>
          </p:cNvPr>
          <p:cNvSpPr txBox="1"/>
          <p:nvPr/>
        </p:nvSpPr>
        <p:spPr>
          <a:xfrm>
            <a:off x="555171" y="881743"/>
            <a:ext cx="10874829"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Phase III study of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KRd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±Isa x 4 cycles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ASCT 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KRd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±Isa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x 4 cycles 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sym typeface="Wingdings" panose="05000000000000000000" pitchFamily="2" charset="2"/>
              </a:rPr>
              <a:t>KRd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-light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±Isa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x 12 cycles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FAD9F195-7E49-14E2-47BA-B4E7ACA32B51}"/>
              </a:ext>
            </a:extLst>
          </p:cNvPr>
          <p:cNvSpPr txBox="1"/>
          <p:nvPr/>
        </p:nvSpPr>
        <p:spPr>
          <a:xfrm>
            <a:off x="2748642" y="1416736"/>
            <a:ext cx="64878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Sustained MRD Negativity ≥1 Year (10</a:t>
            </a:r>
            <a:r>
              <a:rPr kumimoji="0" lang="en-US" sz="1800" b="1" i="0" u="none" strike="noStrike" kern="1200" cap="none" spc="0" normalizeH="0" baseline="30000" noProof="0" dirty="0">
                <a:ln>
                  <a:noFill/>
                </a:ln>
                <a:solidFill>
                  <a:prstClr val="black"/>
                </a:solidFill>
                <a:effectLst/>
                <a:uLnTx/>
                <a:uFillTx/>
                <a:latin typeface="Aptos" panose="02110004020202020204"/>
                <a:ea typeface="+mn-ea"/>
                <a:cs typeface="+mn-cs"/>
              </a:rPr>
              <a:t>-6</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2" name="Rectangle 2">
            <a:extLst>
              <a:ext uri="{FF2B5EF4-FFF2-40B4-BE49-F238E27FC236}">
                <a16:creationId xmlns:a16="http://schemas.microsoft.com/office/drawing/2014/main" id="{D968FF12-E107-5D69-9168-E4DE66C33067}"/>
              </a:ext>
            </a:extLst>
          </p:cNvPr>
          <p:cNvSpPr txBox="1">
            <a:spLocks noChangeArrowheads="1"/>
          </p:cNvSpPr>
          <p:nvPr/>
        </p:nvSpPr>
        <p:spPr bwMode="auto">
          <a:xfrm>
            <a:off x="148737" y="6430642"/>
            <a:ext cx="3718643"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Gay F et al.  ASCO 2025; Gay F et al. EHA 2025.  </a:t>
            </a:r>
          </a:p>
        </p:txBody>
      </p:sp>
      <p:sp>
        <p:nvSpPr>
          <p:cNvPr id="4" name="TextBox 3">
            <a:extLst>
              <a:ext uri="{FF2B5EF4-FFF2-40B4-BE49-F238E27FC236}">
                <a16:creationId xmlns:a16="http://schemas.microsoft.com/office/drawing/2014/main" id="{FA0AADC1-42D3-8A74-18B0-123C865990EB}"/>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581739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7F109-0C2D-B5E1-9848-DD4FD8E84F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9F7AF-4684-74B5-388E-B5109420BA11}"/>
              </a:ext>
            </a:extLst>
          </p:cNvPr>
          <p:cNvSpPr>
            <a:spLocks noGrp="1"/>
          </p:cNvSpPr>
          <p:nvPr>
            <p:ph sz="half" idx="4294967295"/>
          </p:nvPr>
        </p:nvSpPr>
        <p:spPr>
          <a:xfrm>
            <a:off x="951726" y="2955083"/>
            <a:ext cx="9574213" cy="947834"/>
          </a:xfrm>
          <a:prstGeom prst="rect">
            <a:avLst/>
          </a:prstGeom>
        </p:spPr>
        <p:txBody>
          <a:bodyPr>
            <a:normAutofit fontScale="85000" lnSpcReduction="20000"/>
          </a:bodyPr>
          <a:lstStyle/>
          <a:p>
            <a:pPr marL="457200" lvl="1" indent="0" algn="ctr">
              <a:lnSpc>
                <a:spcPct val="100000"/>
              </a:lnSpc>
              <a:buClr>
                <a:srgbClr val="007F88"/>
              </a:buClr>
              <a:buSzPct val="110000"/>
              <a:buNone/>
            </a:pPr>
            <a:r>
              <a:rPr lang="en-US" sz="4000" dirty="0"/>
              <a:t>CD38 Monoclonal Antibody-Based Maintenance Therapy</a:t>
            </a:r>
          </a:p>
          <a:p>
            <a:pPr marL="457200" lvl="1" indent="0" algn="ctr">
              <a:lnSpc>
                <a:spcPct val="100000"/>
              </a:lnSpc>
              <a:buClr>
                <a:srgbClr val="007F88"/>
              </a:buClr>
              <a:buSzPct val="110000"/>
              <a:buNone/>
            </a:pPr>
            <a:endParaRPr lang="en-US" sz="4000" dirty="0"/>
          </a:p>
          <a:p>
            <a:pPr>
              <a:lnSpc>
                <a:spcPct val="100000"/>
              </a:lnSpc>
            </a:pPr>
            <a:endParaRPr lang="en-US" dirty="0"/>
          </a:p>
        </p:txBody>
      </p:sp>
    </p:spTree>
    <p:extLst>
      <p:ext uri="{BB962C8B-B14F-4D97-AF65-F5344CB8AC3E}">
        <p14:creationId xmlns:p14="http://schemas.microsoft.com/office/powerpoint/2010/main" val="2310036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F90287-4684-0021-D00F-669B24932BC0}"/>
              </a:ext>
            </a:extLst>
          </p:cNvPr>
          <p:cNvSpPr txBox="1">
            <a:spLocks/>
          </p:cNvSpPr>
          <p:nvPr/>
        </p:nvSpPr>
        <p:spPr>
          <a:xfrm>
            <a:off x="477604" y="5509860"/>
            <a:ext cx="10473747" cy="708997"/>
          </a:xfrm>
          <a:prstGeom prst="rect">
            <a:avLst/>
          </a:prstGeom>
        </p:spPr>
        <p:txBody>
          <a:bodyPr vert="horz" lIns="90000" tIns="0" rIns="90000" bIns="0" rtlCol="0" anchor="b" anchorCtr="0"/>
          <a:lstStyle>
            <a:defPPr>
              <a:defRPr lang="en-US"/>
            </a:defPPr>
            <a:lvl1pPr marL="0" algn="l" defTabSz="457200" rtl="0" eaLnBrk="1" latinLnBrk="0" hangingPunct="1">
              <a:lnSpc>
                <a:spcPct val="100000"/>
              </a:lnSpc>
              <a:spcAft>
                <a:spcPts val="0"/>
              </a:spcAft>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VGPR, very good partial response; D, daratumumab; SC, subcutaneous; QW, weekly; Q2W, every 2 weeks; Q4W, every 4 weeks; PO, orally; CR, complete response. </a:t>
            </a:r>
            <a:r>
              <a:rPr kumimoji="0" lang="en-US" sz="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As assessed by International Myeloma Working Group 2016 criteria. </a:t>
            </a:r>
            <a:r>
              <a:rPr kumimoji="0" lang="en-US" sz="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MRD based upon NGS (clonoSEQ</a:t>
            </a:r>
            <a:r>
              <a:rPr kumimoji="0" lang="en-US" sz="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Adaptive Biotechnologies). </a:t>
            </a:r>
            <a:r>
              <a:rPr kumimoji="0" lang="en-US" sz="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 stratification, cytogenetic risk was evaluated per investigator assessment, in which high risk was defined as the presence of ≥1 of the following cytogenetic abnormalities: del[17p], t[4;14], or t[14;16]. </a:t>
            </a:r>
            <a:r>
              <a:rPr kumimoji="0" lang="en-US" sz="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Study treatment continued for a planned maximum duration of 36 cycles or until progressive disease, unacceptable toxicity, or withdrawal of consent. After the end of the study treatment period of 36 months and after the end of the study, patients benefiting from treatment with DARA and/or R could continue receiving treatment per the investigator’s discretion. </a:t>
            </a:r>
            <a:r>
              <a:rPr kumimoji="0" lang="en-US" sz="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DARA SC (DARA 1,800 mg co-formulated with recombinant human hyaluronidase PH20 [rHuPH20; 2,000 U/mL; ENHANZE</a:t>
            </a:r>
            <a:r>
              <a:rPr kumimoji="0" lang="en-US" sz="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drug delivery technology; Halozyme, Inc., San Diego, CA, USA]). </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00A65C00-B50C-0DC4-FADA-C33D7313E6FD}"/>
              </a:ext>
            </a:extLst>
          </p:cNvPr>
          <p:cNvGrpSpPr/>
          <p:nvPr/>
        </p:nvGrpSpPr>
        <p:grpSpPr>
          <a:xfrm>
            <a:off x="842641" y="1605760"/>
            <a:ext cx="10506718" cy="3763385"/>
            <a:chOff x="720635" y="1853553"/>
            <a:chExt cx="10506718" cy="3464316"/>
          </a:xfrm>
        </p:grpSpPr>
        <p:cxnSp>
          <p:nvCxnSpPr>
            <p:cNvPr id="4" name="Straight Arrow Connector 3">
              <a:extLst>
                <a:ext uri="{FF2B5EF4-FFF2-40B4-BE49-F238E27FC236}">
                  <a16:creationId xmlns:a16="http://schemas.microsoft.com/office/drawing/2014/main" id="{BDF9474C-5306-E382-B8AC-913E89B551C1}"/>
                </a:ext>
              </a:extLst>
            </p:cNvPr>
            <p:cNvCxnSpPr>
              <a:cxnSpLocks/>
            </p:cNvCxnSpPr>
            <p:nvPr/>
          </p:nvCxnSpPr>
          <p:spPr>
            <a:xfrm>
              <a:off x="6278990" y="2817899"/>
              <a:ext cx="324734" cy="0"/>
            </a:xfrm>
            <a:prstGeom prst="straightConnector1">
              <a:avLst/>
            </a:prstGeom>
            <a:noFill/>
            <a:ln w="38100" cap="flat" cmpd="sng" algn="ctr">
              <a:noFill/>
              <a:prstDash val="solid"/>
              <a:tailEnd type="triangle"/>
            </a:ln>
            <a:effectLst/>
          </p:spPr>
        </p:cxnSp>
        <p:cxnSp>
          <p:nvCxnSpPr>
            <p:cNvPr id="5" name="Straight Arrow Connector 4">
              <a:extLst>
                <a:ext uri="{FF2B5EF4-FFF2-40B4-BE49-F238E27FC236}">
                  <a16:creationId xmlns:a16="http://schemas.microsoft.com/office/drawing/2014/main" id="{470C44C1-3D09-E902-FBE6-EE3E9862F295}"/>
                </a:ext>
              </a:extLst>
            </p:cNvPr>
            <p:cNvCxnSpPr>
              <a:cxnSpLocks/>
            </p:cNvCxnSpPr>
            <p:nvPr/>
          </p:nvCxnSpPr>
          <p:spPr>
            <a:xfrm>
              <a:off x="6269122" y="3890529"/>
              <a:ext cx="329568" cy="0"/>
            </a:xfrm>
            <a:prstGeom prst="straightConnector1">
              <a:avLst/>
            </a:prstGeom>
            <a:noFill/>
            <a:ln w="38100" cap="flat" cmpd="sng" algn="ctr">
              <a:noFill/>
              <a:prstDash val="solid"/>
              <a:tailEnd type="triangle"/>
            </a:ln>
            <a:effectLst/>
          </p:spPr>
        </p:cxnSp>
        <p:cxnSp>
          <p:nvCxnSpPr>
            <p:cNvPr id="6" name="Straight Arrow Connector 5">
              <a:extLst>
                <a:ext uri="{FF2B5EF4-FFF2-40B4-BE49-F238E27FC236}">
                  <a16:creationId xmlns:a16="http://schemas.microsoft.com/office/drawing/2014/main" id="{831F1F02-FB4A-D32B-E2A9-6B680BE1100C}"/>
                </a:ext>
              </a:extLst>
            </p:cNvPr>
            <p:cNvCxnSpPr>
              <a:cxnSpLocks/>
            </p:cNvCxnSpPr>
            <p:nvPr/>
          </p:nvCxnSpPr>
          <p:spPr>
            <a:xfrm>
              <a:off x="3000452" y="2832902"/>
              <a:ext cx="222502" cy="0"/>
            </a:xfrm>
            <a:prstGeom prst="straightConnector1">
              <a:avLst/>
            </a:prstGeom>
            <a:noFill/>
            <a:ln w="38100" cap="flat" cmpd="sng" algn="ctr">
              <a:noFill/>
              <a:prstDash val="solid"/>
              <a:tailEnd type="triangle"/>
            </a:ln>
            <a:effectLst/>
          </p:spPr>
        </p:cxnSp>
        <p:cxnSp>
          <p:nvCxnSpPr>
            <p:cNvPr id="7" name="Straight Arrow Connector 6">
              <a:extLst>
                <a:ext uri="{FF2B5EF4-FFF2-40B4-BE49-F238E27FC236}">
                  <a16:creationId xmlns:a16="http://schemas.microsoft.com/office/drawing/2014/main" id="{793D0C7C-EE31-CE2F-8743-DFB27499DC50}"/>
                </a:ext>
              </a:extLst>
            </p:cNvPr>
            <p:cNvCxnSpPr>
              <a:cxnSpLocks/>
            </p:cNvCxnSpPr>
            <p:nvPr/>
          </p:nvCxnSpPr>
          <p:spPr>
            <a:xfrm>
              <a:off x="3000451" y="3890529"/>
              <a:ext cx="216728" cy="0"/>
            </a:xfrm>
            <a:prstGeom prst="straightConnector1">
              <a:avLst/>
            </a:prstGeom>
            <a:noFill/>
            <a:ln w="38100" cap="flat" cmpd="sng" algn="ctr">
              <a:noFill/>
              <a:prstDash val="solid"/>
              <a:tailEnd type="triangle"/>
            </a:ln>
            <a:effectLst/>
          </p:spPr>
        </p:cxnSp>
        <p:sp>
          <p:nvSpPr>
            <p:cNvPr id="8" name="Rectangle 7">
              <a:extLst>
                <a:ext uri="{FF2B5EF4-FFF2-40B4-BE49-F238E27FC236}">
                  <a16:creationId xmlns:a16="http://schemas.microsoft.com/office/drawing/2014/main" id="{AD22C2A4-27F5-A987-533F-BE068AF813CD}"/>
                </a:ext>
              </a:extLst>
            </p:cNvPr>
            <p:cNvSpPr/>
            <p:nvPr/>
          </p:nvSpPr>
          <p:spPr>
            <a:xfrm>
              <a:off x="3890476" y="2205825"/>
              <a:ext cx="4876829" cy="1344254"/>
            </a:xfrm>
            <a:prstGeom prst="rect">
              <a:avLst/>
            </a:prstGeom>
            <a:solidFill>
              <a:srgbClr val="EB1700"/>
            </a:solidFill>
            <a:ln w="9525" cap="flat" cmpd="sng" algn="ctr">
              <a:noFill/>
              <a:prstDash val="solid"/>
            </a:ln>
            <a:effectLst/>
          </p:spPr>
          <p:txBody>
            <a:bodyPr lIns="60960" rIns="6096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D-R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168275" marR="0" lvl="0" indent="-168275" algn="ctr" defTabSz="457200" rtl="0" eaLnBrk="1" fontAlgn="auto" latinLnBrk="0" hangingPunct="1">
                <a:lnSpc>
                  <a:spcPct val="100000"/>
                </a:lnSpc>
                <a:spcBef>
                  <a:spcPts val="0"/>
                </a:spcBef>
                <a:spcAft>
                  <a:spcPts val="5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D: 1,800 mg SC</a:t>
              </a:r>
              <a:r>
                <a:rPr kumimoji="0" lang="en-US" sz="1600" b="1" i="0" u="none" strike="noStrike" kern="0" cap="none" spc="0" normalizeH="0" baseline="3000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e</a:t>
              </a: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 QW Cycles 1-2, </a:t>
              </a:r>
              <a:b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Q2W Cycles 3-6, Q4W Cycles 7+ </a:t>
              </a:r>
            </a:p>
            <a:p>
              <a:pPr marL="176213" marR="0" lvl="0" indent="-176213" algn="ctr" defTabSz="162551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R: 10 mg PO daily Days 1-28</a:t>
              </a:r>
            </a:p>
            <a:p>
              <a:pPr marL="168275" marR="0" lvl="0" indent="0" algn="ctr" defTabSz="162551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(after Cycle 3, 15 mg PO daily if tolerated)</a:t>
              </a:r>
            </a:p>
          </p:txBody>
        </p:sp>
        <p:cxnSp>
          <p:nvCxnSpPr>
            <p:cNvPr id="9" name="Straight Arrow Connector 8">
              <a:extLst>
                <a:ext uri="{FF2B5EF4-FFF2-40B4-BE49-F238E27FC236}">
                  <a16:creationId xmlns:a16="http://schemas.microsoft.com/office/drawing/2014/main" id="{ACD05DB6-8971-4DCF-FC92-89681D0AB9CC}"/>
                </a:ext>
              </a:extLst>
            </p:cNvPr>
            <p:cNvCxnSpPr>
              <a:cxnSpLocks/>
            </p:cNvCxnSpPr>
            <p:nvPr/>
          </p:nvCxnSpPr>
          <p:spPr>
            <a:xfrm>
              <a:off x="6701328" y="3890529"/>
              <a:ext cx="318281" cy="0"/>
            </a:xfrm>
            <a:prstGeom prst="straightConnector1">
              <a:avLst/>
            </a:prstGeom>
            <a:noFill/>
            <a:ln w="38100" cap="flat" cmpd="sng" algn="ctr">
              <a:noFill/>
              <a:prstDash val="solid"/>
              <a:tailEnd type="triangle"/>
            </a:ln>
            <a:effectLst/>
          </p:spPr>
        </p:cxnSp>
        <p:cxnSp>
          <p:nvCxnSpPr>
            <p:cNvPr id="10" name="Straight Arrow Connector 9">
              <a:extLst>
                <a:ext uri="{FF2B5EF4-FFF2-40B4-BE49-F238E27FC236}">
                  <a16:creationId xmlns:a16="http://schemas.microsoft.com/office/drawing/2014/main" id="{8600F220-72FE-8562-84CA-7F5717B15146}"/>
                </a:ext>
              </a:extLst>
            </p:cNvPr>
            <p:cNvCxnSpPr>
              <a:cxnSpLocks/>
            </p:cNvCxnSpPr>
            <p:nvPr/>
          </p:nvCxnSpPr>
          <p:spPr>
            <a:xfrm>
              <a:off x="8026609" y="3890529"/>
              <a:ext cx="436725" cy="0"/>
            </a:xfrm>
            <a:prstGeom prst="straightConnector1">
              <a:avLst/>
            </a:prstGeom>
            <a:noFill/>
            <a:ln w="38100" cap="flat" cmpd="sng" algn="ctr">
              <a:noFill/>
              <a:prstDash val="solid"/>
              <a:tailEnd type="triangle"/>
            </a:ln>
            <a:effectLst/>
          </p:spPr>
        </p:cxnSp>
        <p:sp>
          <p:nvSpPr>
            <p:cNvPr id="11" name="Rectangle 10">
              <a:extLst>
                <a:ext uri="{FF2B5EF4-FFF2-40B4-BE49-F238E27FC236}">
                  <a16:creationId xmlns:a16="http://schemas.microsoft.com/office/drawing/2014/main" id="{30C1B9F4-FA48-FFCB-0F60-F555A9DBC17F}"/>
                </a:ext>
              </a:extLst>
            </p:cNvPr>
            <p:cNvSpPr/>
            <p:nvPr/>
          </p:nvSpPr>
          <p:spPr>
            <a:xfrm>
              <a:off x="3890476" y="3610084"/>
              <a:ext cx="4876830" cy="1344291"/>
            </a:xfrm>
            <a:prstGeom prst="rect">
              <a:avLst/>
            </a:prstGeom>
            <a:solidFill>
              <a:srgbClr val="595959"/>
            </a:solidFill>
            <a:ln w="9525" cap="flat" cmpd="sng" algn="ctr">
              <a:noFill/>
              <a:prstDash val="solid"/>
            </a:ln>
            <a:effectLst/>
          </p:spPr>
          <p:txBody>
            <a:bodyPr lIns="60960" rIns="60960" rtlCol="0" anchor="ctr" anchorCtr="0"/>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R</a:t>
              </a:r>
            </a:p>
            <a:p>
              <a:pPr marL="0" marR="0" lvl="0" indent="0" algn="ctr" defTabSz="162551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176213" marR="0" lvl="0" indent="-176213" algn="ctr" defTabSz="162551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R: 10 mg PO daily Days 1-28</a:t>
              </a:r>
            </a:p>
            <a:p>
              <a:pPr marL="168275" marR="0" lvl="0" indent="0" algn="ctr" defTabSz="162551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(after Cycle 3, 15 mg PO daily if tolerated</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id="{5182DEA1-06CA-3A21-21F3-A2B9F91DD017}"/>
                </a:ext>
              </a:extLst>
            </p:cNvPr>
            <p:cNvSpPr/>
            <p:nvPr/>
          </p:nvSpPr>
          <p:spPr bwMode="auto">
            <a:xfrm>
              <a:off x="720635" y="1870523"/>
              <a:ext cx="2500299" cy="3083857"/>
            </a:xfrm>
            <a:prstGeom prst="rect">
              <a:avLst/>
            </a:prstGeom>
            <a:solidFill>
              <a:srgbClr val="D9D9D9"/>
            </a:solidFill>
            <a:ln w="9525" cap="flat" cmpd="sng" algn="ctr">
              <a:noFill/>
              <a:prstDash val="solid"/>
              <a:round/>
              <a:headEnd type="none" w="med" len="med"/>
              <a:tailEnd type="none" w="med" len="med"/>
            </a:ln>
            <a:effectLst/>
          </p:spPr>
          <p:txBody>
            <a:bodyPr vert="horz" wrap="square" lIns="60960" tIns="81280" rIns="60960" bIns="81280" numCol="1" rtlCol="0"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30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30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p>
              <a:pPr marL="168275" marR="0" lvl="0" indent="-107950" algn="l" defTabSz="457200"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Key eligibility criteria</a:t>
              </a:r>
            </a:p>
            <a:p>
              <a:pPr marL="168275" marR="0" lvl="0" indent="-1079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18-79 years of age</a:t>
              </a:r>
            </a:p>
            <a:p>
              <a:pPr marL="168275" marR="0" lvl="0" indent="-1079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NDMM with ≥4 cycles of induction therapy and </a:t>
              </a:r>
              <a:b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underwent ASCT within </a:t>
              </a:r>
              <a:b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12 months of the start </a:t>
              </a:r>
              <a:b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of induction</a:t>
              </a:r>
            </a:p>
            <a:p>
              <a:pPr marL="168275" marR="0" lvl="0" indent="-1079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≥VGPR at screening</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a</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p>
              <a:pPr marL="168275" marR="0" lvl="0" indent="-1079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MRD</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b</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positive (10</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–5</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post-ASCT</a:t>
              </a:r>
            </a:p>
            <a:p>
              <a:pPr marL="168275" marR="0" lvl="0" indent="-1079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No prior anti-CD38</a:t>
              </a:r>
              <a:endParaRPr kumimoji="0" lang="en-US" sz="1200" b="0" i="0" u="none" strike="sngStrike" kern="0" cap="none" spc="0" normalizeH="0" baseline="0" noProof="0" dirty="0">
                <a:ln>
                  <a:noFill/>
                </a:ln>
                <a:solidFill>
                  <a:srgbClr val="000000"/>
                </a:solidFill>
                <a:effectLst/>
                <a:highlight>
                  <a:srgbClr val="00FFFF"/>
                </a:highlight>
                <a:uLnTx/>
                <a:uFillTx/>
                <a:latin typeface="Arial" panose="020B0604020202020204" pitchFamily="34" charset="0"/>
                <a:ea typeface="Open Sans" panose="020B0606030504020204" pitchFamily="34" charset="0"/>
                <a:cs typeface="Arial" panose="020B0604020202020204" pitchFamily="34" charset="0"/>
              </a:endParaRPr>
            </a:p>
            <a:p>
              <a:pPr marL="168275" marR="0" lvl="0" indent="-1079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Randomization within 6 months of ASCT date </a:t>
              </a:r>
            </a:p>
            <a:p>
              <a:pPr marL="168275" marR="0" lvl="0" indent="-1079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p>
              <a:pPr marL="168275" marR="0" lvl="0" indent="-107950" algn="l" defTabSz="457200"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Stratification factor</a:t>
              </a:r>
            </a:p>
            <a:p>
              <a:pPr marL="168275" marR="0" lvl="0" indent="-1079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Cytogenetic risk</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c</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(standard risk/unknown vs high risk)</a:t>
              </a:r>
            </a:p>
            <a:p>
              <a:pPr marL="0" marR="0" lvl="0" indent="0" algn="l" defTabSz="457200" rtl="0" eaLnBrk="1" fontAlgn="auto" latinLnBrk="0" hangingPunct="1">
                <a:lnSpc>
                  <a:spcPct val="100000"/>
                </a:lnSpc>
                <a:spcBef>
                  <a:spcPts val="0"/>
                </a:spcBef>
                <a:spcAft>
                  <a:spcPts val="30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300"/>
                </a:spcAft>
                <a:buClrTx/>
                <a:buSzTx/>
                <a:buFontTx/>
                <a:buNone/>
                <a:tabLst/>
                <a:defRPr/>
              </a:pP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2FE6B30-4E01-4AB6-4A9D-DF8BE43C2D57}"/>
                </a:ext>
              </a:extLst>
            </p:cNvPr>
            <p:cNvSpPr txBox="1"/>
            <p:nvPr/>
          </p:nvSpPr>
          <p:spPr>
            <a:xfrm>
              <a:off x="3890476" y="1853553"/>
              <a:ext cx="4863950" cy="283319"/>
            </a:xfrm>
            <a:prstGeom prst="rect">
              <a:avLst/>
            </a:prstGeom>
            <a:noFill/>
            <a:ln>
              <a:solidFill>
                <a:srgbClr val="000000"/>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Maintenance:</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up to 36 cycles</a:t>
              </a:r>
              <a:r>
                <a:rPr kumimoji="0" lang="en-US" sz="1400" b="0" i="0" u="none" strike="noStrike" kern="0" cap="none" spc="0" normalizeH="0" baseline="3000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d </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(28-day cycles)</a:t>
              </a:r>
            </a:p>
          </p:txBody>
        </p:sp>
        <p:sp>
          <p:nvSpPr>
            <p:cNvPr id="14" name="Rectangle 13">
              <a:extLst>
                <a:ext uri="{FF2B5EF4-FFF2-40B4-BE49-F238E27FC236}">
                  <a16:creationId xmlns:a16="http://schemas.microsoft.com/office/drawing/2014/main" id="{2D9ADA29-7A6D-B62E-27BE-75ECFD44F9EE}"/>
                </a:ext>
              </a:extLst>
            </p:cNvPr>
            <p:cNvSpPr/>
            <p:nvPr/>
          </p:nvSpPr>
          <p:spPr bwMode="auto">
            <a:xfrm>
              <a:off x="8940106" y="1870523"/>
              <a:ext cx="2287247" cy="3083851"/>
            </a:xfrm>
            <a:prstGeom prst="rect">
              <a:avLst/>
            </a:prstGeom>
            <a:solidFill>
              <a:srgbClr val="D9D9D9"/>
            </a:solidFill>
            <a:ln w="9525" cap="flat" cmpd="sng" algn="ctr">
              <a:noFill/>
              <a:prstDash val="solid"/>
              <a:round/>
              <a:headEnd type="none" w="med" len="med"/>
              <a:tailEnd type="none" w="med" len="med"/>
            </a:ln>
            <a:effectLst/>
          </p:spPr>
          <p:txBody>
            <a:bodyPr vert="horz" wrap="square" lIns="121920" tIns="81280" rIns="121920" bIns="81280" numCol="1" rtlCol="0" anchor="ctr" anchorCtr="0" compatLnSpc="1">
              <a:prstTxWarp prst="textNoShape">
                <a:avLst/>
              </a:prstTxWarp>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Primary endpoint</a:t>
              </a:r>
            </a:p>
            <a:p>
              <a:pPr marL="1714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MRD-negative (10</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–5</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conversion rate from </a:t>
              </a:r>
              <a:b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baseline to 12 months after maintenance treatment</a:t>
              </a:r>
            </a:p>
            <a:p>
              <a:pPr marL="339725" marR="0" lvl="1" indent="-169863"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N = 214 planned to achieve ≥85% power to detect 20% improvement </a:t>
              </a:r>
              <a:b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b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Secondary endpoints</a:t>
              </a:r>
            </a:p>
            <a:p>
              <a:pPr marL="166688" marR="0" lvl="0" indent="-166688"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PFS, overall MRD-negative conversion rate, sustained MRD-negative rate, response rates, duration of ≥CR, OS, safety</a:t>
              </a:r>
            </a:p>
          </p:txBody>
        </p:sp>
        <p:grpSp>
          <p:nvGrpSpPr>
            <p:cNvPr id="15" name="Group 14">
              <a:extLst>
                <a:ext uri="{FF2B5EF4-FFF2-40B4-BE49-F238E27FC236}">
                  <a16:creationId xmlns:a16="http://schemas.microsoft.com/office/drawing/2014/main" id="{8ACEFDBA-B38D-8CFC-BF5A-F2D452FEE39F}"/>
                </a:ext>
              </a:extLst>
            </p:cNvPr>
            <p:cNvGrpSpPr/>
            <p:nvPr/>
          </p:nvGrpSpPr>
          <p:grpSpPr>
            <a:xfrm>
              <a:off x="4048093" y="4967202"/>
              <a:ext cx="4561597" cy="350667"/>
              <a:chOff x="3818751" y="5415115"/>
              <a:chExt cx="4561597" cy="350667"/>
            </a:xfrm>
          </p:grpSpPr>
          <p:sp>
            <p:nvSpPr>
              <p:cNvPr id="19" name="Isosceles Triangle 18">
                <a:extLst>
                  <a:ext uri="{FF2B5EF4-FFF2-40B4-BE49-F238E27FC236}">
                    <a16:creationId xmlns:a16="http://schemas.microsoft.com/office/drawing/2014/main" id="{2034472C-8961-3C4B-48D7-B0A040BD2C9D}"/>
                  </a:ext>
                </a:extLst>
              </p:cNvPr>
              <p:cNvSpPr/>
              <p:nvPr/>
            </p:nvSpPr>
            <p:spPr>
              <a:xfrm>
                <a:off x="5970667" y="5415115"/>
                <a:ext cx="257764" cy="141084"/>
              </a:xfrm>
              <a:prstGeom prst="triangle">
                <a:avLst/>
              </a:prstGeom>
              <a:solidFill>
                <a:srgbClr val="A39992">
                  <a:lumMod val="20000"/>
                  <a:lumOff val="80000"/>
                </a:srgbClr>
              </a:solidFill>
              <a:ln w="9525" cap="flat" cmpd="sng" algn="ctr">
                <a:solidFill>
                  <a:srgbClr val="F2F2F2"/>
                </a:solidFill>
                <a:prstDash val="solid"/>
                <a:round/>
                <a:headEnd type="none" w="med" len="med"/>
                <a:tailEnd type="none" w="med" len="med"/>
              </a:ln>
              <a:effectLst/>
            </p:spPr>
            <p:txBody>
              <a:bodyPr vert="horz" wrap="square" lIns="162560" tIns="81280" rIns="162560" bIns="8128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05ADB73-83A6-D5F3-7B7D-7BAF9235D625}"/>
                  </a:ext>
                </a:extLst>
              </p:cNvPr>
              <p:cNvSpPr/>
              <p:nvPr/>
            </p:nvSpPr>
            <p:spPr bwMode="auto">
              <a:xfrm>
                <a:off x="3818751" y="5525007"/>
                <a:ext cx="4561597" cy="240775"/>
              </a:xfrm>
              <a:prstGeom prst="rect">
                <a:avLst/>
              </a:prstGeom>
              <a:solidFill>
                <a:srgbClr val="A39992">
                  <a:lumMod val="20000"/>
                  <a:lumOff val="80000"/>
                </a:srgbClr>
              </a:solidFill>
              <a:ln w="9525" cap="flat" cmpd="sng" algn="ctr">
                <a:noFill/>
                <a:prstDash val="solid"/>
                <a:round/>
                <a:headEnd type="none" w="med" len="med"/>
                <a:tailEnd type="none" w="med" len="med"/>
              </a:ln>
              <a:effectLst/>
            </p:spPr>
            <p:txBody>
              <a:bodyPr vert="horz" wrap="square" lIns="162560" tIns="81280" rIns="162560" bIns="8128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MRD</a:t>
                </a:r>
                <a:r>
                  <a:rPr kumimoji="0" lang="en-US" sz="1400" b="1" i="0" u="none" strike="noStrike" kern="0" cap="none" spc="0" normalizeH="0" baseline="3000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b</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obtained after 12, 18, 24, and 36 cycles</a:t>
                </a:r>
              </a:p>
            </p:txBody>
          </p:sp>
        </p:grpSp>
        <p:cxnSp>
          <p:nvCxnSpPr>
            <p:cNvPr id="16" name="Straight Arrow Connector 15">
              <a:extLst>
                <a:ext uri="{FF2B5EF4-FFF2-40B4-BE49-F238E27FC236}">
                  <a16:creationId xmlns:a16="http://schemas.microsoft.com/office/drawing/2014/main" id="{49816F6E-239A-99FB-7747-DEC547725DDC}"/>
                </a:ext>
              </a:extLst>
            </p:cNvPr>
            <p:cNvCxnSpPr>
              <a:cxnSpLocks/>
              <a:endCxn id="8" idx="1"/>
            </p:cNvCxnSpPr>
            <p:nvPr/>
          </p:nvCxnSpPr>
          <p:spPr>
            <a:xfrm>
              <a:off x="3471097" y="2877952"/>
              <a:ext cx="419379" cy="0"/>
            </a:xfrm>
            <a:prstGeom prst="straightConnector1">
              <a:avLst/>
            </a:prstGeom>
            <a:noFill/>
            <a:ln w="28575" cap="flat" cmpd="sng" algn="ctr">
              <a:solidFill>
                <a:srgbClr val="000000"/>
              </a:solidFill>
              <a:prstDash val="solid"/>
              <a:miter lim="800000"/>
              <a:tailEnd type="triangle"/>
            </a:ln>
            <a:effectLst/>
          </p:spPr>
        </p:cxnSp>
        <p:cxnSp>
          <p:nvCxnSpPr>
            <p:cNvPr id="17" name="Straight Arrow Connector 16">
              <a:extLst>
                <a:ext uri="{FF2B5EF4-FFF2-40B4-BE49-F238E27FC236}">
                  <a16:creationId xmlns:a16="http://schemas.microsoft.com/office/drawing/2014/main" id="{2AC96772-AB3E-5029-7955-C1F47DF4DCDF}"/>
                </a:ext>
              </a:extLst>
            </p:cNvPr>
            <p:cNvCxnSpPr>
              <a:cxnSpLocks/>
              <a:endCxn id="11" idx="1"/>
            </p:cNvCxnSpPr>
            <p:nvPr/>
          </p:nvCxnSpPr>
          <p:spPr>
            <a:xfrm flipV="1">
              <a:off x="3471097" y="4282230"/>
              <a:ext cx="419379" cy="3441"/>
            </a:xfrm>
            <a:prstGeom prst="straightConnector1">
              <a:avLst/>
            </a:prstGeom>
            <a:noFill/>
            <a:ln w="28575" cap="flat" cmpd="sng" algn="ctr">
              <a:solidFill>
                <a:srgbClr val="000000"/>
              </a:solidFill>
              <a:prstDash val="solid"/>
              <a:miter lim="800000"/>
              <a:tailEnd type="triangle"/>
            </a:ln>
            <a:effectLst/>
          </p:spPr>
        </p:cxnSp>
        <p:sp>
          <p:nvSpPr>
            <p:cNvPr id="18" name="TextBox 17">
              <a:extLst>
                <a:ext uri="{FF2B5EF4-FFF2-40B4-BE49-F238E27FC236}">
                  <a16:creationId xmlns:a16="http://schemas.microsoft.com/office/drawing/2014/main" id="{EE8DD144-5445-1D1E-1E11-0A03203538B1}"/>
                </a:ext>
              </a:extLst>
            </p:cNvPr>
            <p:cNvSpPr txBox="1"/>
            <p:nvPr/>
          </p:nvSpPr>
          <p:spPr>
            <a:xfrm rot="16200000">
              <a:off x="1940802" y="3273951"/>
              <a:ext cx="3083854" cy="276999"/>
            </a:xfrm>
            <a:prstGeom prst="rect">
              <a:avLst/>
            </a:prstGeom>
            <a:solidFill>
              <a:srgbClr val="D9D9D9"/>
            </a:solidFill>
            <a:ln>
              <a:noFill/>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1:1 </a:t>
              </a:r>
              <a:r>
                <a:rPr kumimoji="0" lang="en-US" sz="1200" b="1" i="0" u="none" strike="noStrike" kern="0" cap="all"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randomization (N = 200)</a:t>
              </a:r>
            </a:p>
          </p:txBody>
        </p:sp>
      </p:grpSp>
      <p:sp>
        <p:nvSpPr>
          <p:cNvPr id="40" name="Title 1">
            <a:extLst>
              <a:ext uri="{FF2B5EF4-FFF2-40B4-BE49-F238E27FC236}">
                <a16:creationId xmlns:a16="http://schemas.microsoft.com/office/drawing/2014/main" id="{2CA767B1-2C86-389D-1402-09EB6561CB8A}"/>
              </a:ext>
            </a:extLst>
          </p:cNvPr>
          <p:cNvSpPr txBox="1">
            <a:spLocks/>
          </p:cNvSpPr>
          <p:nvPr/>
        </p:nvSpPr>
        <p:spPr>
          <a:xfrm>
            <a:off x="283029" y="183509"/>
            <a:ext cx="11425679" cy="10452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Lenalidomide ± Daratumumab as Maintenance Therapy for MRD+ / CD38 </a:t>
            </a:r>
            <a:r>
              <a:rPr kumimoji="0" lang="en-US" sz="2800" b="0" i="0" u="none" strike="noStrike" kern="1200" cap="none" spc="0" normalizeH="0" baseline="0" noProof="0" dirty="0" err="1">
                <a:ln>
                  <a:noFill/>
                </a:ln>
                <a:solidFill>
                  <a:prstClr val="black"/>
                </a:solidFill>
                <a:effectLst/>
                <a:uLnTx/>
                <a:uFillTx/>
                <a:latin typeface="Aptos Display" panose="02110004020202020204"/>
                <a:ea typeface="+mj-ea"/>
                <a:cs typeface="+mj-cs"/>
              </a:rPr>
              <a:t>mAb</a:t>
            </a: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-Naïve Patients Post-ASCT: AURIGA</a:t>
            </a:r>
          </a:p>
        </p:txBody>
      </p:sp>
      <p:sp>
        <p:nvSpPr>
          <p:cNvPr id="41" name="Rectangle 2">
            <a:extLst>
              <a:ext uri="{FF2B5EF4-FFF2-40B4-BE49-F238E27FC236}">
                <a16:creationId xmlns:a16="http://schemas.microsoft.com/office/drawing/2014/main" id="{828CCDCC-1907-5FCC-9963-17851B093BE0}"/>
              </a:ext>
            </a:extLst>
          </p:cNvPr>
          <p:cNvSpPr txBox="1">
            <a:spLocks noChangeArrowheads="1"/>
          </p:cNvSpPr>
          <p:nvPr/>
        </p:nvSpPr>
        <p:spPr bwMode="auto">
          <a:xfrm>
            <a:off x="148737" y="6430642"/>
            <a:ext cx="3718643"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Badros A et al.  IMS 2024.  </a:t>
            </a:r>
          </a:p>
        </p:txBody>
      </p:sp>
      <p:sp>
        <p:nvSpPr>
          <p:cNvPr id="21" name="TextBox 20">
            <a:extLst>
              <a:ext uri="{FF2B5EF4-FFF2-40B4-BE49-F238E27FC236}">
                <a16:creationId xmlns:a16="http://schemas.microsoft.com/office/drawing/2014/main" id="{C12225A8-9E82-8AFC-6B3A-0A2539AD3989}"/>
              </a:ext>
            </a:extLst>
          </p:cNvPr>
          <p:cNvSpPr txBox="1"/>
          <p:nvPr/>
        </p:nvSpPr>
        <p:spPr>
          <a:xfrm>
            <a:off x="9148641"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8506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D316-D20D-8FF6-5EA8-7820E11476D0}"/>
              </a:ext>
            </a:extLst>
          </p:cNvPr>
          <p:cNvSpPr txBox="1">
            <a:spLocks/>
          </p:cNvSpPr>
          <p:nvPr/>
        </p:nvSpPr>
        <p:spPr>
          <a:xfrm>
            <a:off x="283029" y="253490"/>
            <a:ext cx="11425679" cy="8099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MRD: AURIGA</a:t>
            </a:r>
          </a:p>
        </p:txBody>
      </p:sp>
      <p:sp>
        <p:nvSpPr>
          <p:cNvPr id="3" name="Rectangle 2">
            <a:extLst>
              <a:ext uri="{FF2B5EF4-FFF2-40B4-BE49-F238E27FC236}">
                <a16:creationId xmlns:a16="http://schemas.microsoft.com/office/drawing/2014/main" id="{DED41FB7-DBDD-92B4-5C8F-61A687AF440B}"/>
              </a:ext>
            </a:extLst>
          </p:cNvPr>
          <p:cNvSpPr txBox="1">
            <a:spLocks noChangeArrowheads="1"/>
          </p:cNvSpPr>
          <p:nvPr/>
        </p:nvSpPr>
        <p:spPr bwMode="auto">
          <a:xfrm>
            <a:off x="148737" y="6430642"/>
            <a:ext cx="3718643"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Badros A et al.  IMS 2024.  </a:t>
            </a:r>
          </a:p>
        </p:txBody>
      </p:sp>
      <p:graphicFrame>
        <p:nvGraphicFramePr>
          <p:cNvPr id="4" name="Chart 3">
            <a:extLst>
              <a:ext uri="{FF2B5EF4-FFF2-40B4-BE49-F238E27FC236}">
                <a16:creationId xmlns:a16="http://schemas.microsoft.com/office/drawing/2014/main" id="{A4497685-A44E-FAC1-376F-FEB9B6CB7DBB}"/>
              </a:ext>
            </a:extLst>
          </p:cNvPr>
          <p:cNvGraphicFramePr/>
          <p:nvPr/>
        </p:nvGraphicFramePr>
        <p:xfrm>
          <a:off x="746973" y="1380219"/>
          <a:ext cx="10698054" cy="30119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90C711B-8E50-34A8-7960-35A63A76C767}"/>
              </a:ext>
            </a:extLst>
          </p:cNvPr>
          <p:cNvSpPr txBox="1"/>
          <p:nvPr/>
        </p:nvSpPr>
        <p:spPr>
          <a:xfrm>
            <a:off x="1323191" y="4362000"/>
            <a:ext cx="2172788" cy="276999"/>
          </a:xfrm>
          <a:prstGeom prst="rect">
            <a:avLst/>
          </a:prstGeom>
          <a:solidFill>
            <a:srgbClr val="FFFF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ITT population</a:t>
            </a:r>
            <a:r>
              <a:rPr kumimoji="0" lang="en-US" sz="12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d</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A738609-D1A9-7218-BC05-025233361F13}"/>
              </a:ext>
            </a:extLst>
          </p:cNvPr>
          <p:cNvSpPr txBox="1"/>
          <p:nvPr/>
        </p:nvSpPr>
        <p:spPr>
          <a:xfrm>
            <a:off x="3527981" y="4362000"/>
            <a:ext cx="2866026" cy="276999"/>
          </a:xfrm>
          <a:prstGeom prst="rect">
            <a:avLst/>
          </a:prstGeom>
          <a:solidFill>
            <a:srgbClr val="FFFF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achieving ≥CR at any time</a:t>
            </a:r>
            <a:r>
              <a:rPr kumimoji="0" lang="en-US" sz="12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e</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2A42687-923F-6BBD-1DEE-B57AF80341AD}"/>
              </a:ext>
            </a:extLst>
          </p:cNvPr>
          <p:cNvSpPr txBox="1"/>
          <p:nvPr/>
        </p:nvSpPr>
        <p:spPr>
          <a:xfrm>
            <a:off x="6479696" y="4362000"/>
            <a:ext cx="2172788" cy="276999"/>
          </a:xfrm>
          <a:prstGeom prst="rect">
            <a:avLst/>
          </a:prstGeom>
          <a:solidFill>
            <a:srgbClr val="FFFF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MRD-evaluable population</a:t>
            </a:r>
            <a:r>
              <a:rPr kumimoji="0" lang="en-US" sz="12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f</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38096EA8-64F7-40CD-695C-869A2891FB60}"/>
              </a:ext>
            </a:extLst>
          </p:cNvPr>
          <p:cNvSpPr/>
          <p:nvPr/>
        </p:nvSpPr>
        <p:spPr>
          <a:xfrm>
            <a:off x="1458174" y="4071167"/>
            <a:ext cx="9586129" cy="321008"/>
          </a:xfrm>
          <a:prstGeom prst="rect">
            <a:avLst/>
          </a:prstGeom>
          <a:solidFill>
            <a:srgbClr val="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C8356B25-E615-F848-28F5-D6158AEFCBE2}"/>
              </a:ext>
            </a:extLst>
          </p:cNvPr>
          <p:cNvSpPr txBox="1"/>
          <p:nvPr/>
        </p:nvSpPr>
        <p:spPr>
          <a:xfrm>
            <a:off x="1695485" y="4009895"/>
            <a:ext cx="757645" cy="438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(50/99)</a:t>
            </a:r>
          </a:p>
        </p:txBody>
      </p:sp>
      <p:sp>
        <p:nvSpPr>
          <p:cNvPr id="10" name="TextBox 9">
            <a:extLst>
              <a:ext uri="{FF2B5EF4-FFF2-40B4-BE49-F238E27FC236}">
                <a16:creationId xmlns:a16="http://schemas.microsoft.com/office/drawing/2014/main" id="{7CD3384E-E6B7-34CE-914B-E2D9B3157377}"/>
              </a:ext>
            </a:extLst>
          </p:cNvPr>
          <p:cNvSpPr txBox="1"/>
          <p:nvPr/>
        </p:nvSpPr>
        <p:spPr>
          <a:xfrm>
            <a:off x="4200288" y="4009895"/>
            <a:ext cx="757645" cy="438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(46/75)</a:t>
            </a:r>
          </a:p>
        </p:txBody>
      </p:sp>
      <p:sp>
        <p:nvSpPr>
          <p:cNvPr id="11" name="TextBox 10">
            <a:extLst>
              <a:ext uri="{FF2B5EF4-FFF2-40B4-BE49-F238E27FC236}">
                <a16:creationId xmlns:a16="http://schemas.microsoft.com/office/drawing/2014/main" id="{C8867C27-5B27-21FF-A7E0-2F8B07565E34}"/>
              </a:ext>
            </a:extLst>
          </p:cNvPr>
          <p:cNvSpPr txBox="1"/>
          <p:nvPr/>
        </p:nvSpPr>
        <p:spPr>
          <a:xfrm>
            <a:off x="6733395" y="4003817"/>
            <a:ext cx="757645" cy="438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(50/88)</a:t>
            </a:r>
          </a:p>
        </p:txBody>
      </p:sp>
      <p:sp>
        <p:nvSpPr>
          <p:cNvPr id="12" name="TextBox 11">
            <a:extLst>
              <a:ext uri="{FF2B5EF4-FFF2-40B4-BE49-F238E27FC236}">
                <a16:creationId xmlns:a16="http://schemas.microsoft.com/office/drawing/2014/main" id="{1FBBEA0B-9930-59F7-A478-F3B615168848}"/>
              </a:ext>
            </a:extLst>
          </p:cNvPr>
          <p:cNvSpPr txBox="1"/>
          <p:nvPr/>
        </p:nvSpPr>
        <p:spPr>
          <a:xfrm rot="16200000">
            <a:off x="-1005579" y="2633309"/>
            <a:ext cx="3063883" cy="261610"/>
          </a:xfrm>
          <a:prstGeom prst="rect">
            <a:avLst/>
          </a:prstGeom>
          <a:solidFill>
            <a:srgbClr val="FFFF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 MRD negativity, %</a:t>
            </a:r>
          </a:p>
        </p:txBody>
      </p:sp>
      <p:sp>
        <p:nvSpPr>
          <p:cNvPr id="13" name="TextBox 12">
            <a:extLst>
              <a:ext uri="{FF2B5EF4-FFF2-40B4-BE49-F238E27FC236}">
                <a16:creationId xmlns:a16="http://schemas.microsoft.com/office/drawing/2014/main" id="{464E364A-B672-785F-8CAB-D2F7F399D66B}"/>
              </a:ext>
            </a:extLst>
          </p:cNvPr>
          <p:cNvSpPr txBox="1"/>
          <p:nvPr/>
        </p:nvSpPr>
        <p:spPr>
          <a:xfrm>
            <a:off x="2404326" y="4004336"/>
            <a:ext cx="757645" cy="438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(19/101)</a:t>
            </a:r>
          </a:p>
        </p:txBody>
      </p:sp>
      <p:sp>
        <p:nvSpPr>
          <p:cNvPr id="14" name="TextBox 13">
            <a:extLst>
              <a:ext uri="{FF2B5EF4-FFF2-40B4-BE49-F238E27FC236}">
                <a16:creationId xmlns:a16="http://schemas.microsoft.com/office/drawing/2014/main" id="{0A8A0116-53CF-68F6-53B6-72D9D4257B40}"/>
              </a:ext>
            </a:extLst>
          </p:cNvPr>
          <p:cNvSpPr txBox="1"/>
          <p:nvPr/>
        </p:nvSpPr>
        <p:spPr>
          <a:xfrm>
            <a:off x="4937433" y="4009895"/>
            <a:ext cx="757645" cy="438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(16/62)</a:t>
            </a:r>
          </a:p>
        </p:txBody>
      </p:sp>
      <p:sp>
        <p:nvSpPr>
          <p:cNvPr id="15" name="TextBox 14">
            <a:extLst>
              <a:ext uri="{FF2B5EF4-FFF2-40B4-BE49-F238E27FC236}">
                <a16:creationId xmlns:a16="http://schemas.microsoft.com/office/drawing/2014/main" id="{5CFCB86B-289C-13AB-3D18-C17C3046B78C}"/>
              </a:ext>
            </a:extLst>
          </p:cNvPr>
          <p:cNvSpPr txBox="1"/>
          <p:nvPr/>
        </p:nvSpPr>
        <p:spPr>
          <a:xfrm>
            <a:off x="7458748" y="3997562"/>
            <a:ext cx="757645" cy="438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(19/82)</a:t>
            </a:r>
          </a:p>
        </p:txBody>
      </p:sp>
      <p:sp>
        <p:nvSpPr>
          <p:cNvPr id="16" name="TextBox 15">
            <a:extLst>
              <a:ext uri="{FF2B5EF4-FFF2-40B4-BE49-F238E27FC236}">
                <a16:creationId xmlns:a16="http://schemas.microsoft.com/office/drawing/2014/main" id="{D074C92C-8FEC-EBAF-E450-C541FAC84FFD}"/>
              </a:ext>
            </a:extLst>
          </p:cNvPr>
          <p:cNvSpPr txBox="1"/>
          <p:nvPr/>
        </p:nvSpPr>
        <p:spPr>
          <a:xfrm>
            <a:off x="1682787" y="1422677"/>
            <a:ext cx="151529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4.51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2.37-8.57)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 </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&lt;0.0001</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c</a:t>
            </a:r>
            <a:endPar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09E0159-A07D-E410-01C6-89AB64C0BF1B}"/>
              </a:ext>
            </a:extLst>
          </p:cNvPr>
          <p:cNvSpPr txBox="1"/>
          <p:nvPr/>
        </p:nvSpPr>
        <p:spPr>
          <a:xfrm>
            <a:off x="4266796" y="1063470"/>
            <a:ext cx="151529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4.62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2.20-9.70)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 </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&lt;0.0001</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c</a:t>
            </a:r>
            <a:endPar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D8EEE277-45B4-BC85-5A53-191F05BF0460}"/>
              </a:ext>
            </a:extLst>
          </p:cNvPr>
          <p:cNvSpPr txBox="1"/>
          <p:nvPr/>
        </p:nvSpPr>
        <p:spPr>
          <a:xfrm>
            <a:off x="6760482" y="1213559"/>
            <a:ext cx="151529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4.40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2.26-8.58)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 </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&lt;0.0001</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c</a:t>
            </a:r>
            <a:endPar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CD440C70-F08F-F0E0-ADB2-4E2BFBD917ED}"/>
              </a:ext>
            </a:extLst>
          </p:cNvPr>
          <p:cNvSpPr txBox="1"/>
          <p:nvPr/>
        </p:nvSpPr>
        <p:spPr>
          <a:xfrm>
            <a:off x="8961320" y="4362000"/>
            <a:ext cx="2172788" cy="276999"/>
          </a:xfrm>
          <a:prstGeom prst="rect">
            <a:avLst/>
          </a:prstGeom>
          <a:solidFill>
            <a:srgbClr val="FFFFF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ITT population</a:t>
            </a:r>
            <a:r>
              <a:rPr kumimoji="0" lang="en-US" sz="12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d</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430156E6-9D48-0955-B67A-89D7BBBA80DF}"/>
              </a:ext>
            </a:extLst>
          </p:cNvPr>
          <p:cNvSpPr txBox="1"/>
          <p:nvPr/>
        </p:nvSpPr>
        <p:spPr>
          <a:xfrm>
            <a:off x="9290069" y="4005626"/>
            <a:ext cx="757645" cy="438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(44/99)</a:t>
            </a:r>
          </a:p>
        </p:txBody>
      </p:sp>
      <p:sp>
        <p:nvSpPr>
          <p:cNvPr id="21" name="TextBox 20">
            <a:extLst>
              <a:ext uri="{FF2B5EF4-FFF2-40B4-BE49-F238E27FC236}">
                <a16:creationId xmlns:a16="http://schemas.microsoft.com/office/drawing/2014/main" id="{CBF0C5A2-D477-DE6E-8ECC-57B3856B71A5}"/>
              </a:ext>
            </a:extLst>
          </p:cNvPr>
          <p:cNvSpPr txBox="1"/>
          <p:nvPr/>
        </p:nvSpPr>
        <p:spPr>
          <a:xfrm>
            <a:off x="10015422" y="3999371"/>
            <a:ext cx="757645" cy="4385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(15/101)</a:t>
            </a:r>
          </a:p>
        </p:txBody>
      </p:sp>
      <p:sp>
        <p:nvSpPr>
          <p:cNvPr id="22" name="TextBox 21">
            <a:extLst>
              <a:ext uri="{FF2B5EF4-FFF2-40B4-BE49-F238E27FC236}">
                <a16:creationId xmlns:a16="http://schemas.microsoft.com/office/drawing/2014/main" id="{1A80CA5E-9E84-8770-6495-88EFB9156E2D}"/>
              </a:ext>
            </a:extLst>
          </p:cNvPr>
          <p:cNvSpPr txBox="1"/>
          <p:nvPr/>
        </p:nvSpPr>
        <p:spPr>
          <a:xfrm>
            <a:off x="1338433" y="4672696"/>
            <a:ext cx="7239001" cy="406265"/>
          </a:xfrm>
          <a:prstGeom prst="rect">
            <a:avLst/>
          </a:prstGeom>
          <a:solidFill>
            <a:srgbClr val="FFFFFF">
              <a:lumMod val="85000"/>
            </a:srgbClr>
          </a:solidFill>
        </p:spPr>
        <p:txBody>
          <a:bodyPr wrap="square" tIns="18288" bIns="1828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MRD-negative (10</a:t>
            </a:r>
            <a:r>
              <a:rPr kumimoji="0" lang="en-US" sz="12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b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conversion rate by 12 months</a:t>
            </a:r>
            <a:endParaRPr kumimoji="0" lang="en-US" sz="12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A454EA62-8AAE-1065-501F-F1BC5ED6555A}"/>
              </a:ext>
            </a:extLst>
          </p:cNvPr>
          <p:cNvSpPr txBox="1"/>
          <p:nvPr/>
        </p:nvSpPr>
        <p:spPr>
          <a:xfrm>
            <a:off x="8838136" y="4672696"/>
            <a:ext cx="2419155" cy="406265"/>
          </a:xfrm>
          <a:prstGeom prst="rect">
            <a:avLst/>
          </a:prstGeom>
          <a:solidFill>
            <a:srgbClr val="FFFFFF">
              <a:lumMod val="85000"/>
            </a:srgbClr>
          </a:solidFill>
        </p:spPr>
        <p:txBody>
          <a:bodyPr wrap="square" tIns="18288" bIns="1828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MRD-negative (10</a:t>
            </a:r>
            <a:r>
              <a:rPr kumimoji="0" lang="en-US" sz="12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≥CR conversion rate by 12 </a:t>
            </a:r>
            <a:r>
              <a:rPr kumimoji="0" lang="en-US" sz="12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months</a:t>
            </a:r>
            <a:r>
              <a:rPr kumimoji="0" lang="en-US" sz="1200" b="1" i="0" u="none" strike="noStrike" kern="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g</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3E2FA23F-9852-BA8D-2651-6E934A1F5F66}"/>
              </a:ext>
            </a:extLst>
          </p:cNvPr>
          <p:cNvSpPr txBox="1"/>
          <p:nvPr/>
        </p:nvSpPr>
        <p:spPr>
          <a:xfrm>
            <a:off x="9286811" y="1697144"/>
            <a:ext cx="151529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4.61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(2.34-9.09)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 </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&lt;0.0001</a:t>
            </a:r>
            <a:r>
              <a:rPr kumimoji="0" lang="en-US" sz="10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c</a:t>
            </a:r>
            <a:endPar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76544725-24F8-EFB8-9F84-956A9DF7BA35}"/>
              </a:ext>
            </a:extLst>
          </p:cNvPr>
          <p:cNvSpPr txBox="1"/>
          <p:nvPr/>
        </p:nvSpPr>
        <p:spPr>
          <a:xfrm>
            <a:off x="1421678" y="1167133"/>
            <a:ext cx="2229392" cy="276999"/>
          </a:xfrm>
          <a:prstGeom prst="rect">
            <a:avLst/>
          </a:prstGeom>
          <a:solidFill>
            <a:srgbClr val="FFFFFF">
              <a:lumMod val="85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a:t>
            </a:r>
          </a:p>
        </p:txBody>
      </p:sp>
      <p:sp>
        <p:nvSpPr>
          <p:cNvPr id="26" name="Footer Placeholder 1">
            <a:extLst>
              <a:ext uri="{FF2B5EF4-FFF2-40B4-BE49-F238E27FC236}">
                <a16:creationId xmlns:a16="http://schemas.microsoft.com/office/drawing/2014/main" id="{BA1EA676-7DBF-86F2-CE9F-7B728B0BDAB4}"/>
              </a:ext>
            </a:extLst>
          </p:cNvPr>
          <p:cNvSpPr txBox="1">
            <a:spLocks/>
          </p:cNvSpPr>
          <p:nvPr/>
        </p:nvSpPr>
        <p:spPr>
          <a:xfrm>
            <a:off x="345411" y="5599067"/>
            <a:ext cx="10873354" cy="314298"/>
          </a:xfrm>
          <a:prstGeom prst="rect">
            <a:avLst/>
          </a:prstGeom>
        </p:spPr>
        <p:txBody>
          <a:bodyPr vert="horz" lIns="90000" tIns="0" rIns="90000" bIns="0" rtlCol="0" anchor="b" anchorCtr="0"/>
          <a:lstStyle>
            <a:defPPr>
              <a:defRPr lang="en-US"/>
            </a:defPPr>
            <a:lvl1pPr marL="0" algn="l" defTabSz="457200" rtl="0" eaLnBrk="1" latinLnBrk="0" hangingPunct="1">
              <a:lnSpc>
                <a:spcPct val="100000"/>
              </a:lnSpc>
              <a:spcAft>
                <a:spcPts val="0"/>
              </a:spcAft>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odds ratio; CI, confidence interval. </a:t>
            </a: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Defined as the proportion of patients who achieved MRD-negative status (at 10</a:t>
            </a: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by NGS by 12 months after maintenance treatment and prior to progressive disease or subsequent antimyeloma therapy. </a:t>
            </a:r>
            <a:r>
              <a:rPr kumimoji="0" lang="en-US" sz="8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Mantel</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–Haenszel estimate of the common OR for stratified tables was used. The stratification factor was baseline cytogenetic risk per investigator assessment (high vs standard/unknown), as used for randomization. An OR &gt;1 indicates an advantage for D-R. </a:t>
            </a: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&lt;0.0001 from Fisher’s exact test. </a:t>
            </a: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ITT analysis set is defined as all patients who were randomized to treatment. </a:t>
            </a: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who achieved ≥CR at any time during the study per International Myeloma Working Group computerized algorithm. </a:t>
            </a: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f</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MRD-evaluable analysis set included all randomized patients who had an MRD assessment at baseline and had ≥1 post-baseline MRD evaluation. </a:t>
            </a:r>
            <a:r>
              <a:rPr kumimoji="0" lang="en-US" sz="8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Defined</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as the proportion of patients who achieved ≥CR response and had MRD negative status (at 10</a:t>
            </a:r>
            <a:r>
              <a:rPr kumimoji="0" lang="en-US" sz="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by NGS by 12 months after maintenance and prior to progressive disease and subsequent anti-myeloma therapy.</a:t>
            </a:r>
          </a:p>
        </p:txBody>
      </p:sp>
      <p:cxnSp>
        <p:nvCxnSpPr>
          <p:cNvPr id="27" name="Connector: Elbow 26">
            <a:extLst>
              <a:ext uri="{FF2B5EF4-FFF2-40B4-BE49-F238E27FC236}">
                <a16:creationId xmlns:a16="http://schemas.microsoft.com/office/drawing/2014/main" id="{14F5BFF2-271F-8A03-293D-AAF7EB699BF9}"/>
              </a:ext>
            </a:extLst>
          </p:cNvPr>
          <p:cNvCxnSpPr>
            <a:cxnSpLocks/>
          </p:cNvCxnSpPr>
          <p:nvPr/>
        </p:nvCxnSpPr>
        <p:spPr>
          <a:xfrm rot="16200000" flipH="1">
            <a:off x="1852364" y="2362497"/>
            <a:ext cx="1125116" cy="736452"/>
          </a:xfrm>
          <a:prstGeom prst="bentConnector3">
            <a:avLst>
              <a:gd name="adj1" fmla="val -18439"/>
            </a:avLst>
          </a:prstGeom>
          <a:noFill/>
          <a:ln w="19050" cap="flat" cmpd="sng" algn="ctr">
            <a:solidFill>
              <a:srgbClr val="000000"/>
            </a:solidFill>
            <a:prstDash val="solid"/>
            <a:miter lim="800000"/>
          </a:ln>
          <a:effectLst/>
        </p:spPr>
      </p:cxnSp>
      <p:cxnSp>
        <p:nvCxnSpPr>
          <p:cNvPr id="28" name="Connector: Elbow 27">
            <a:extLst>
              <a:ext uri="{FF2B5EF4-FFF2-40B4-BE49-F238E27FC236}">
                <a16:creationId xmlns:a16="http://schemas.microsoft.com/office/drawing/2014/main" id="{7818E411-67CC-FCAD-0D11-5A7039E1288D}"/>
              </a:ext>
            </a:extLst>
          </p:cNvPr>
          <p:cNvCxnSpPr>
            <a:cxnSpLocks/>
          </p:cNvCxnSpPr>
          <p:nvPr/>
        </p:nvCxnSpPr>
        <p:spPr>
          <a:xfrm rot="16200000" flipH="1">
            <a:off x="4352153" y="2046864"/>
            <a:ext cx="1254122" cy="726886"/>
          </a:xfrm>
          <a:prstGeom prst="bentConnector3">
            <a:avLst>
              <a:gd name="adj1" fmla="val -14304"/>
            </a:avLst>
          </a:prstGeom>
          <a:noFill/>
          <a:ln w="19050" cap="flat" cmpd="sng" algn="ctr">
            <a:solidFill>
              <a:srgbClr val="000000"/>
            </a:solidFill>
            <a:prstDash val="solid"/>
            <a:miter lim="800000"/>
          </a:ln>
          <a:effectLst/>
        </p:spPr>
      </p:cxnSp>
      <p:cxnSp>
        <p:nvCxnSpPr>
          <p:cNvPr id="29" name="Connector: Elbow 28">
            <a:extLst>
              <a:ext uri="{FF2B5EF4-FFF2-40B4-BE49-F238E27FC236}">
                <a16:creationId xmlns:a16="http://schemas.microsoft.com/office/drawing/2014/main" id="{8922880A-9BA5-4E69-3CF8-1FF548F37DCD}"/>
              </a:ext>
            </a:extLst>
          </p:cNvPr>
          <p:cNvCxnSpPr>
            <a:cxnSpLocks/>
          </p:cNvCxnSpPr>
          <p:nvPr/>
        </p:nvCxnSpPr>
        <p:spPr>
          <a:xfrm rot="16200000" flipH="1">
            <a:off x="6926450" y="2180836"/>
            <a:ext cx="1187451" cy="716113"/>
          </a:xfrm>
          <a:prstGeom prst="bentConnector3">
            <a:avLst>
              <a:gd name="adj1" fmla="val -15775"/>
            </a:avLst>
          </a:prstGeom>
          <a:noFill/>
          <a:ln w="19050" cap="flat" cmpd="sng" algn="ctr">
            <a:solidFill>
              <a:srgbClr val="000000"/>
            </a:solidFill>
            <a:prstDash val="solid"/>
            <a:miter lim="800000"/>
          </a:ln>
          <a:effectLst/>
        </p:spPr>
      </p:cxnSp>
      <p:cxnSp>
        <p:nvCxnSpPr>
          <p:cNvPr id="30" name="Connector: Elbow 29">
            <a:extLst>
              <a:ext uri="{FF2B5EF4-FFF2-40B4-BE49-F238E27FC236}">
                <a16:creationId xmlns:a16="http://schemas.microsoft.com/office/drawing/2014/main" id="{7344A8D0-21E9-8C8A-13F5-3B82917DBC30}"/>
              </a:ext>
            </a:extLst>
          </p:cNvPr>
          <p:cNvCxnSpPr>
            <a:cxnSpLocks/>
          </p:cNvCxnSpPr>
          <p:nvPr/>
        </p:nvCxnSpPr>
        <p:spPr>
          <a:xfrm rot="16200000" flipH="1">
            <a:off x="9500309" y="2542480"/>
            <a:ext cx="1062522" cy="725352"/>
          </a:xfrm>
          <a:prstGeom prst="bentConnector3">
            <a:avLst>
              <a:gd name="adj1" fmla="val -12506"/>
            </a:avLst>
          </a:prstGeom>
          <a:noFill/>
          <a:ln w="19050" cap="flat" cmpd="sng" algn="ctr">
            <a:solidFill>
              <a:srgbClr val="000000"/>
            </a:solidFill>
            <a:prstDash val="solid"/>
            <a:miter lim="800000"/>
          </a:ln>
          <a:effectLst/>
        </p:spPr>
      </p:cxnSp>
      <p:sp>
        <p:nvSpPr>
          <p:cNvPr id="31" name="TextBox 30">
            <a:extLst>
              <a:ext uri="{FF2B5EF4-FFF2-40B4-BE49-F238E27FC236}">
                <a16:creationId xmlns:a16="http://schemas.microsoft.com/office/drawing/2014/main" id="{6614E341-4A99-054B-FE55-879622405722}"/>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628888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0BB022B-7676-4D18-97A5-EB75F32A2FB9}"/>
              </a:ext>
            </a:extLst>
          </p:cNvPr>
          <p:cNvSpPr txBox="1">
            <a:spLocks/>
          </p:cNvSpPr>
          <p:nvPr/>
        </p:nvSpPr>
        <p:spPr>
          <a:xfrm>
            <a:off x="355598" y="1107167"/>
            <a:ext cx="5122093" cy="4389120"/>
          </a:xfrm>
          <a:prstGeom prst="rect">
            <a:avLst/>
          </a:prstGeom>
        </p:spPr>
        <p:txBody>
          <a:bodyPr vert="horz" lIns="91440" tIns="45720" rIns="91440" bIns="4572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bg1"/>
                </a:solidFill>
                <a:latin typeface="Arial" panose="020B0604020202020204" pitchFamily="34" charset="0"/>
                <a:ea typeface="+mn-ea"/>
                <a:cs typeface="Arial" panose="020B0604020202020204" pitchFamily="34" charset="0"/>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bg1"/>
                </a:solidFill>
                <a:latin typeface="Arial" panose="020B0604020202020204" pitchFamily="34" charset="0"/>
                <a:ea typeface="+mn-ea"/>
                <a:cs typeface="Arial" panose="020B0604020202020204" pitchFamily="34" charset="0"/>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bg1"/>
                </a:solidFill>
                <a:latin typeface="Arial" panose="020B0604020202020204" pitchFamily="34" charset="0"/>
                <a:ea typeface="+mn-ea"/>
                <a:cs typeface="Arial" panose="020B0604020202020204" pitchFamily="34" charset="0"/>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bg1"/>
                </a:solidFill>
                <a:latin typeface="Arial" panose="020B0604020202020204" pitchFamily="34" charset="0"/>
                <a:ea typeface="+mn-ea"/>
                <a:cs typeface="Arial" panose="020B0604020202020204" pitchFamily="34" charset="0"/>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a:solidFill>
                  <a:schemeClr val="bg1"/>
                </a:solidFill>
                <a:latin typeface="Arial" panose="020B0604020202020204" pitchFamily="34" charset="0"/>
                <a:ea typeface="+mn-ea"/>
                <a:cs typeface="Arial" panose="020B0604020202020204" pitchFamily="34" charset="0"/>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96" rtl="0" eaLnBrk="1" fontAlgn="auto" latinLnBrk="0" hangingPunct="1">
              <a:lnSpc>
                <a:spcPct val="100000"/>
              </a:lnSpc>
              <a:spcBef>
                <a:spcPts val="600"/>
              </a:spcBef>
              <a:spcAft>
                <a:spcPts val="0"/>
              </a:spcAft>
              <a:buClr>
                <a:srgbClr val="EB1700"/>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OpenSans"/>
              </a:rPr>
              <a:t>Median follow-up: </a:t>
            </a: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OpenSans"/>
              </a:rPr>
              <a:t>32.3</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OpenSans"/>
              </a:rPr>
              <a:t> months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OpenSans"/>
            </a:endParaRPr>
          </a:p>
        </p:txBody>
      </p:sp>
      <p:sp>
        <p:nvSpPr>
          <p:cNvPr id="3" name="Footer Placeholder 1">
            <a:extLst>
              <a:ext uri="{FF2B5EF4-FFF2-40B4-BE49-F238E27FC236}">
                <a16:creationId xmlns:a16="http://schemas.microsoft.com/office/drawing/2014/main" id="{EAF08E81-08FC-792A-D2CE-0D2ED8EB9497}"/>
              </a:ext>
            </a:extLst>
          </p:cNvPr>
          <p:cNvSpPr txBox="1">
            <a:spLocks/>
          </p:cNvSpPr>
          <p:nvPr/>
        </p:nvSpPr>
        <p:spPr>
          <a:xfrm>
            <a:off x="355597" y="5819502"/>
            <a:ext cx="10473747" cy="314298"/>
          </a:xfrm>
          <a:prstGeom prst="rect">
            <a:avLst/>
          </a:prstGeom>
        </p:spPr>
        <p:txBody>
          <a:bodyPr vert="horz" lIns="90000" tIns="0" rIns="90000" bIns="0" rtlCol="0" anchor="b" anchorCtr="0"/>
          <a:lstStyle>
            <a:defPPr>
              <a:defRPr lang="en-US"/>
            </a:defPPr>
            <a:lvl1pPr marL="0" algn="l" defTabSz="457200" rtl="0" eaLnBrk="1" latinLnBrk="0" hangingPunct="1">
              <a:lnSpc>
                <a:spcPct val="100000"/>
              </a:lnSpc>
              <a:spcAft>
                <a:spcPts val="0"/>
              </a:spcAft>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HR, hazard ratio. </a:t>
            </a:r>
            <a:r>
              <a:rPr kumimoji="0" lang="en-US" sz="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Per study protocol, disease assessments stopped at the end of study treatment (Cycle 36), after which patients were only followed for survival. At the time of this analysis, the number of patients who reached end of study treatment was low, thus resulting in a low number of patients at risk.</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8F8DD67-F77D-58EA-A14E-214016F218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586550" y="1709818"/>
            <a:ext cx="11018900" cy="3786469"/>
          </a:xfrm>
          <a:prstGeom prst="rect">
            <a:avLst/>
          </a:prstGeom>
        </p:spPr>
      </p:pic>
      <p:sp>
        <p:nvSpPr>
          <p:cNvPr id="5" name="Title 1">
            <a:extLst>
              <a:ext uri="{FF2B5EF4-FFF2-40B4-BE49-F238E27FC236}">
                <a16:creationId xmlns:a16="http://schemas.microsoft.com/office/drawing/2014/main" id="{E623002C-00B5-3E1E-5A99-83909B44F9B6}"/>
              </a:ext>
            </a:extLst>
          </p:cNvPr>
          <p:cNvSpPr txBox="1">
            <a:spLocks/>
          </p:cNvSpPr>
          <p:nvPr/>
        </p:nvSpPr>
        <p:spPr>
          <a:xfrm>
            <a:off x="283029" y="308472"/>
            <a:ext cx="11425679" cy="754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Progression-Free Survival: AURIGA</a:t>
            </a:r>
          </a:p>
        </p:txBody>
      </p:sp>
      <p:sp>
        <p:nvSpPr>
          <p:cNvPr id="7" name="Rectangle 2">
            <a:extLst>
              <a:ext uri="{FF2B5EF4-FFF2-40B4-BE49-F238E27FC236}">
                <a16:creationId xmlns:a16="http://schemas.microsoft.com/office/drawing/2014/main" id="{62B48639-D17F-933C-A68F-B3F3DE040B06}"/>
              </a:ext>
            </a:extLst>
          </p:cNvPr>
          <p:cNvSpPr txBox="1">
            <a:spLocks noChangeArrowheads="1"/>
          </p:cNvSpPr>
          <p:nvPr/>
        </p:nvSpPr>
        <p:spPr bwMode="auto">
          <a:xfrm>
            <a:off x="148737" y="6430642"/>
            <a:ext cx="4500381"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Badros A et al.  IMS 2024; </a:t>
            </a:r>
            <a:r>
              <a:rPr kumimoji="0" lang="en-US" altLang="en-US" sz="1400" b="1" i="0" u="none" strike="noStrike" kern="0" cap="none" spc="0" normalizeH="0" baseline="0" noProof="0" dirty="0" err="1">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Badros</a:t>
            </a: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 A et al. Blood 2025.  </a:t>
            </a:r>
          </a:p>
        </p:txBody>
      </p:sp>
      <p:sp>
        <p:nvSpPr>
          <p:cNvPr id="6" name="TextBox 5">
            <a:extLst>
              <a:ext uri="{FF2B5EF4-FFF2-40B4-BE49-F238E27FC236}">
                <a16:creationId xmlns:a16="http://schemas.microsoft.com/office/drawing/2014/main" id="{D12FFC54-CBB2-3BCA-9BB4-643D30640349}"/>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31634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E6D06-0390-7F61-70BC-A653C8354D77}"/>
              </a:ext>
            </a:extLst>
          </p:cNvPr>
          <p:cNvPicPr>
            <a:picLocks noChangeAspect="1"/>
          </p:cNvPicPr>
          <p:nvPr/>
        </p:nvPicPr>
        <p:blipFill>
          <a:blip r:embed="rId2"/>
          <a:stretch>
            <a:fillRect/>
          </a:stretch>
        </p:blipFill>
        <p:spPr>
          <a:xfrm>
            <a:off x="3361807" y="424543"/>
            <a:ext cx="7996854" cy="2653823"/>
          </a:xfrm>
          <a:prstGeom prst="rect">
            <a:avLst/>
          </a:prstGeom>
        </p:spPr>
      </p:pic>
      <p:pic>
        <p:nvPicPr>
          <p:cNvPr id="3" name="Picture 2">
            <a:extLst>
              <a:ext uri="{FF2B5EF4-FFF2-40B4-BE49-F238E27FC236}">
                <a16:creationId xmlns:a16="http://schemas.microsoft.com/office/drawing/2014/main" id="{63DBFBBD-2A71-21C9-25C5-9B076317161B}"/>
              </a:ext>
            </a:extLst>
          </p:cNvPr>
          <p:cNvPicPr>
            <a:picLocks noChangeAspect="1"/>
          </p:cNvPicPr>
          <p:nvPr/>
        </p:nvPicPr>
        <p:blipFill>
          <a:blip r:embed="rId3"/>
          <a:stretch>
            <a:fillRect/>
          </a:stretch>
        </p:blipFill>
        <p:spPr>
          <a:xfrm>
            <a:off x="3361807" y="3007900"/>
            <a:ext cx="8681456" cy="3785944"/>
          </a:xfrm>
          <a:prstGeom prst="rect">
            <a:avLst/>
          </a:prstGeom>
        </p:spPr>
      </p:pic>
      <p:sp>
        <p:nvSpPr>
          <p:cNvPr id="4" name="Title 1">
            <a:extLst>
              <a:ext uri="{FF2B5EF4-FFF2-40B4-BE49-F238E27FC236}">
                <a16:creationId xmlns:a16="http://schemas.microsoft.com/office/drawing/2014/main" id="{074163B7-575B-A848-B09E-1090971D664B}"/>
              </a:ext>
            </a:extLst>
          </p:cNvPr>
          <p:cNvSpPr txBox="1">
            <a:spLocks/>
          </p:cNvSpPr>
          <p:nvPr/>
        </p:nvSpPr>
        <p:spPr>
          <a:xfrm>
            <a:off x="381002" y="2033152"/>
            <a:ext cx="2710542" cy="10452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110004020202020204"/>
                <a:ea typeface="+mj-ea"/>
                <a:cs typeface="+mj-cs"/>
              </a:rPr>
              <a:t>AURIGA in Standard- vs High-Risk Patients </a:t>
            </a:r>
          </a:p>
        </p:txBody>
      </p:sp>
      <p:sp>
        <p:nvSpPr>
          <p:cNvPr id="5" name="Rectangle 2">
            <a:extLst>
              <a:ext uri="{FF2B5EF4-FFF2-40B4-BE49-F238E27FC236}">
                <a16:creationId xmlns:a16="http://schemas.microsoft.com/office/drawing/2014/main" id="{BCA464FE-E407-23A9-EFF4-CA83A4E2E6FC}"/>
              </a:ext>
            </a:extLst>
          </p:cNvPr>
          <p:cNvSpPr txBox="1">
            <a:spLocks noChangeArrowheads="1"/>
          </p:cNvSpPr>
          <p:nvPr/>
        </p:nvSpPr>
        <p:spPr bwMode="auto">
          <a:xfrm>
            <a:off x="8434088" y="6475246"/>
            <a:ext cx="3718643"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Foster L et al.  ASH 2024.  </a:t>
            </a:r>
          </a:p>
        </p:txBody>
      </p:sp>
      <p:sp>
        <p:nvSpPr>
          <p:cNvPr id="6" name="TextBox 5">
            <a:extLst>
              <a:ext uri="{FF2B5EF4-FFF2-40B4-BE49-F238E27FC236}">
                <a16:creationId xmlns:a16="http://schemas.microsoft.com/office/drawing/2014/main" id="{8F9ED81F-550E-CA13-F351-C9123B336012}"/>
              </a:ext>
            </a:extLst>
          </p:cNvPr>
          <p:cNvSpPr txBox="1"/>
          <p:nvPr/>
        </p:nvSpPr>
        <p:spPr>
          <a:xfrm>
            <a:off x="93865"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7967244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317">
            <a:extLst>
              <a:ext uri="{FF2B5EF4-FFF2-40B4-BE49-F238E27FC236}">
                <a16:creationId xmlns:a16="http://schemas.microsoft.com/office/drawing/2014/main" id="{0272FFA1-DD4A-C799-38F1-5B06BB48C23D}"/>
              </a:ext>
            </a:extLst>
          </p:cNvPr>
          <p:cNvPicPr>
            <a:picLocks noChangeAspect="1"/>
          </p:cNvPicPr>
          <p:nvPr/>
        </p:nvPicPr>
        <p:blipFill>
          <a:blip r:embed="rId2"/>
          <a:stretch>
            <a:fillRect/>
          </a:stretch>
        </p:blipFill>
        <p:spPr>
          <a:xfrm>
            <a:off x="0" y="1229800"/>
            <a:ext cx="12192000" cy="3723486"/>
          </a:xfrm>
          <a:prstGeom prst="rect">
            <a:avLst/>
          </a:prstGeom>
        </p:spPr>
      </p:pic>
      <p:sp>
        <p:nvSpPr>
          <p:cNvPr id="319" name="Footer Placeholder 3">
            <a:extLst>
              <a:ext uri="{FF2B5EF4-FFF2-40B4-BE49-F238E27FC236}">
                <a16:creationId xmlns:a16="http://schemas.microsoft.com/office/drawing/2014/main" id="{43380F2A-0254-A4D6-C17B-AA28A2294F86}"/>
              </a:ext>
            </a:extLst>
          </p:cNvPr>
          <p:cNvSpPr txBox="1">
            <a:spLocks/>
          </p:cNvSpPr>
          <p:nvPr/>
        </p:nvSpPr>
        <p:spPr>
          <a:xfrm>
            <a:off x="378387" y="5275218"/>
            <a:ext cx="10473747" cy="31429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000000"/>
                </a:solidFill>
                <a:effectLst/>
                <a:uLnTx/>
                <a:uFillTx/>
                <a:latin typeface="Arial" panose="020B0604020202020204"/>
                <a:ea typeface="+mn-ea"/>
                <a:cs typeface="+mn-cs"/>
              </a:rPr>
              <a:t>a</a:t>
            </a: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High-risk cytogenetics per the standard definition are defined as ≥1 abnormality including del(17p), t(4;14), or t(14;16). </a:t>
            </a:r>
            <a:r>
              <a:rPr kumimoji="0" lang="en-US" sz="800" b="0" i="0" u="none" strike="noStrike" kern="1200" cap="none" spc="0" normalizeH="0" baseline="30000" noProof="0">
                <a:ln>
                  <a:noFill/>
                </a:ln>
                <a:solidFill>
                  <a:srgbClr val="000000"/>
                </a:solidFill>
                <a:effectLst/>
                <a:uLnTx/>
                <a:uFillTx/>
                <a:latin typeface="Arial" panose="020B0604020202020204"/>
                <a:ea typeface="+mn-ea"/>
                <a:cs typeface="+mn-cs"/>
              </a:rPr>
              <a:t>b</a:t>
            </a: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Revised high-risk cytogenetics per the revised definition are defined as ≥1 abnormality including del(17p), t(4;14), t(14;16), t(14;20), or gain/amp(1q21). </a:t>
            </a:r>
            <a:r>
              <a:rPr kumimoji="0" lang="en-US" sz="800" b="0" i="0" u="none" strike="noStrike" kern="1200" cap="none" spc="0" normalizeH="0" baseline="30000" noProof="0">
                <a:ln>
                  <a:noFill/>
                </a:ln>
                <a:solidFill>
                  <a:srgbClr val="000000"/>
                </a:solidFill>
                <a:effectLst/>
                <a:uLnTx/>
                <a:uFillTx/>
                <a:latin typeface="Arial" panose="020B0604020202020204"/>
                <a:ea typeface="+mn-ea"/>
                <a:cs typeface="+mn-cs"/>
              </a:rPr>
              <a:t>c</a:t>
            </a: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High risk per the modified IMS 2024 criteria is defined as the presence of ≥20% del(17p); or the association of ≥2 of the following: t(4;14) or t(14;16) or t(14;20); gain/amp(1q21); or del(1p32) [in the AURIGA study, data were not available on TP53 mutations, baseline ß2M, and creatinine levels and differentiation between monoallelic versus biallelic del(1p32)]. </a:t>
            </a:r>
            <a:r>
              <a:rPr kumimoji="0" lang="en-US" sz="800" b="0" i="0" u="none" strike="noStrike" kern="1200" cap="none" spc="0" normalizeH="0" baseline="30000" noProof="0">
                <a:ln>
                  <a:noFill/>
                </a:ln>
                <a:solidFill>
                  <a:srgbClr val="000000"/>
                </a:solidFill>
                <a:effectLst/>
                <a:uLnTx/>
                <a:uFillTx/>
                <a:latin typeface="Arial" panose="020B0604020202020204"/>
                <a:ea typeface="+mn-ea"/>
                <a:cs typeface="+mn-cs"/>
              </a:rPr>
              <a:t>d</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H</a:t>
            </a: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R and 95% CI from a Cox proportional hazards model with treatment as the sole explanatory variable. A </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H</a:t>
            </a:r>
            <a:r>
              <a:rPr kumimoji="0" lang="en-US" sz="800" b="0" i="0" u="none" strike="noStrike" kern="1200" cap="none" spc="0" normalizeH="0" baseline="0" noProof="0">
                <a:ln>
                  <a:noFill/>
                </a:ln>
                <a:solidFill>
                  <a:srgbClr val="000000"/>
                </a:solidFill>
                <a:effectLst/>
                <a:uLnTx/>
                <a:uFillTx/>
                <a:latin typeface="Arial" panose="020B0604020202020204"/>
                <a:ea typeface="+mn-ea"/>
                <a:cs typeface="+mn-cs"/>
              </a:rPr>
              <a:t>R &lt;1 indicates an advantage for D-R. </a:t>
            </a:r>
            <a:endPar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20" name="Title 1">
            <a:extLst>
              <a:ext uri="{FF2B5EF4-FFF2-40B4-BE49-F238E27FC236}">
                <a16:creationId xmlns:a16="http://schemas.microsoft.com/office/drawing/2014/main" id="{AFBF17E0-554B-281D-9604-AB45286D1843}"/>
              </a:ext>
            </a:extLst>
          </p:cNvPr>
          <p:cNvSpPr txBox="1">
            <a:spLocks/>
          </p:cNvSpPr>
          <p:nvPr/>
        </p:nvSpPr>
        <p:spPr>
          <a:xfrm>
            <a:off x="283029" y="223269"/>
            <a:ext cx="11425679" cy="10452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Lenalidomide ± Daratumumab as Maintenance Therapy for High-Risk Myeloma: AURIGA</a:t>
            </a:r>
          </a:p>
        </p:txBody>
      </p:sp>
      <p:sp>
        <p:nvSpPr>
          <p:cNvPr id="321" name="Rectangle 2">
            <a:extLst>
              <a:ext uri="{FF2B5EF4-FFF2-40B4-BE49-F238E27FC236}">
                <a16:creationId xmlns:a16="http://schemas.microsoft.com/office/drawing/2014/main" id="{EA6FD8A2-FF64-FC10-9E36-61945C5707C4}"/>
              </a:ext>
            </a:extLst>
          </p:cNvPr>
          <p:cNvSpPr txBox="1">
            <a:spLocks noChangeArrowheads="1"/>
          </p:cNvSpPr>
          <p:nvPr/>
        </p:nvSpPr>
        <p:spPr bwMode="auto">
          <a:xfrm>
            <a:off x="148737" y="6430642"/>
            <a:ext cx="3718643" cy="36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13594" rIns="0" bIns="0" numCol="1" anchor="ctr" anchorCtr="0" compatLnSpc="1">
            <a:prstTxWarp prst="textNoShape">
              <a:avLst/>
            </a:prstTxWarp>
          </a:bodyPr>
          <a:lstStyle>
            <a:lvl1pPr algn="ctr" rtl="0" eaLnBrk="0" fontAlgn="base" hangingPunct="0">
              <a:spcBef>
                <a:spcPct val="0"/>
              </a:spcBef>
              <a:spcAft>
                <a:spcPct val="0"/>
              </a:spcAft>
              <a:defRPr sz="2600" b="1" i="1">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2600" b="1" i="1">
                <a:solidFill>
                  <a:schemeClr val="tx2"/>
                </a:solidFill>
                <a:latin typeface="Arial" charset="0"/>
                <a:ea typeface="ＭＳ Ｐゴシック" pitchFamily="34" charset="-128"/>
                <a:cs typeface="ＭＳ Ｐゴシック" charset="0"/>
              </a:defRPr>
            </a:lvl5pPr>
            <a:lvl6pPr marL="457189" algn="ctr" rtl="0" fontAlgn="base">
              <a:spcBef>
                <a:spcPct val="0"/>
              </a:spcBef>
              <a:spcAft>
                <a:spcPct val="0"/>
              </a:spcAft>
              <a:defRPr sz="2600" b="1" i="1">
                <a:solidFill>
                  <a:schemeClr val="tx2"/>
                </a:solidFill>
                <a:latin typeface="Arial" charset="0"/>
              </a:defRPr>
            </a:lvl6pPr>
            <a:lvl7pPr marL="914377" algn="ctr" rtl="0" fontAlgn="base">
              <a:spcBef>
                <a:spcPct val="0"/>
              </a:spcBef>
              <a:spcAft>
                <a:spcPct val="0"/>
              </a:spcAft>
              <a:defRPr sz="2600" b="1" i="1">
                <a:solidFill>
                  <a:schemeClr val="tx2"/>
                </a:solidFill>
                <a:latin typeface="Arial" charset="0"/>
              </a:defRPr>
            </a:lvl7pPr>
            <a:lvl8pPr marL="1371566" algn="ctr" rtl="0" fontAlgn="base">
              <a:spcBef>
                <a:spcPct val="0"/>
              </a:spcBef>
              <a:spcAft>
                <a:spcPct val="0"/>
              </a:spcAft>
              <a:defRPr sz="2600" b="1" i="1">
                <a:solidFill>
                  <a:schemeClr val="tx2"/>
                </a:solidFill>
                <a:latin typeface="Arial" charset="0"/>
              </a:defRPr>
            </a:lvl8pPr>
            <a:lvl9pPr marL="1828754" algn="ctr" rtl="0" fontAlgn="base">
              <a:spcBef>
                <a:spcPct val="0"/>
              </a:spcBef>
              <a:spcAft>
                <a:spcPct val="0"/>
              </a:spcAft>
              <a:defRPr sz="2600" b="1" i="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23230" algn="l"/>
                <a:tab pos="1446461" algn="l"/>
                <a:tab pos="2169691" algn="l"/>
                <a:tab pos="2892922" algn="l"/>
                <a:tab pos="3616152" algn="l"/>
                <a:tab pos="4339382" algn="l"/>
                <a:tab pos="5062613" algn="l"/>
                <a:tab pos="5785843" algn="l"/>
                <a:tab pos="6509074" algn="l"/>
              </a:tabLst>
              <a:defRPr/>
            </a:pPr>
            <a:r>
              <a:rPr kumimoji="0" lang="en-US" altLang="en-US" sz="1400" b="1" i="0" u="none" strike="noStrike" kern="0" cap="none" spc="0" normalizeH="0" baseline="0" noProof="0" dirty="0">
                <a:ln>
                  <a:noFill/>
                </a:ln>
                <a:solidFill>
                  <a:prstClr val="black"/>
                </a:solidFill>
                <a:effectLst/>
                <a:uLnTx/>
                <a:uFillTx/>
                <a:latin typeface="Calibri" panose="020F0502020204030204"/>
                <a:ea typeface="Arial Unicode MS" panose="020B0604020202020204" pitchFamily="34" charset="-128"/>
                <a:cs typeface="Arial Unicode MS" panose="020B0604020202020204" pitchFamily="34" charset="-128"/>
              </a:rPr>
              <a:t>Foster L et al.  ASH 2024.  </a:t>
            </a:r>
          </a:p>
        </p:txBody>
      </p:sp>
      <p:sp>
        <p:nvSpPr>
          <p:cNvPr id="2" name="TextBox 1">
            <a:extLst>
              <a:ext uri="{FF2B5EF4-FFF2-40B4-BE49-F238E27FC236}">
                <a16:creationId xmlns:a16="http://schemas.microsoft.com/office/drawing/2014/main" id="{702B89C4-1CAB-E339-78C5-79238271F278}"/>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623815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4C098-DD6C-5383-E4CD-BFC53E1CE09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8F79800-B5B1-0485-4688-F76418064A97}"/>
              </a:ext>
            </a:extLst>
          </p:cNvPr>
          <p:cNvSpPr>
            <a:spLocks noGrp="1"/>
          </p:cNvSpPr>
          <p:nvPr>
            <p:ph type="title"/>
          </p:nvPr>
        </p:nvSpPr>
        <p:spPr>
          <a:xfrm>
            <a:off x="283029" y="18256"/>
            <a:ext cx="11425679" cy="1045214"/>
          </a:xfrm>
        </p:spPr>
        <p:txBody>
          <a:bodyPr/>
          <a:lstStyle/>
          <a:p>
            <a:r>
              <a:rPr lang="en-US" sz="2800" dirty="0"/>
              <a:t>CD38 </a:t>
            </a:r>
            <a:r>
              <a:rPr lang="en-US" sz="2800" dirty="0" err="1"/>
              <a:t>mAbs</a:t>
            </a:r>
            <a:r>
              <a:rPr lang="en-US" sz="2800" dirty="0"/>
              <a:t> in Induction / Post-Transplant Consolidation vs Maintenance: CASSIOPEIA</a:t>
            </a:r>
          </a:p>
        </p:txBody>
      </p:sp>
      <p:sp>
        <p:nvSpPr>
          <p:cNvPr id="57" name="TextBox 56">
            <a:extLst>
              <a:ext uri="{FF2B5EF4-FFF2-40B4-BE49-F238E27FC236}">
                <a16:creationId xmlns:a16="http://schemas.microsoft.com/office/drawing/2014/main" id="{4ACBDAAD-25B8-7BAE-F85D-E0A09CEEAFF1}"/>
              </a:ext>
            </a:extLst>
          </p:cNvPr>
          <p:cNvSpPr txBox="1"/>
          <p:nvPr/>
        </p:nvSpPr>
        <p:spPr>
          <a:xfrm>
            <a:off x="105549" y="1024249"/>
            <a:ext cx="120149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err="1">
                <a:ln>
                  <a:noFill/>
                </a:ln>
                <a:solidFill>
                  <a:srgbClr val="767882"/>
                </a:solidFill>
                <a:effectLst/>
                <a:uLnTx/>
                <a:uFillTx/>
                <a:latin typeface="Arial" panose="020B0604020202020204" pitchFamily="34" charset="0"/>
                <a:ea typeface="+mn-ea"/>
                <a:cs typeface="Arial" panose="020B0604020202020204" pitchFamily="34" charset="0"/>
              </a:rPr>
              <a:t>hase</a:t>
            </a:r>
            <a:r>
              <a:rPr kumimoji="0" lang="en-US" sz="16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rPr>
              <a:t> III study of r</a:t>
            </a:r>
            <a:r>
              <a:rPr kumimoji="0" lang="en-US" sz="1600" b="1" i="0" u="none" strike="noStrike" kern="1200" cap="none" spc="0" normalizeH="0" baseline="0" noProof="0" dirty="0" err="1">
                <a:ln>
                  <a:noFill/>
                </a:ln>
                <a:solidFill>
                  <a:srgbClr val="767882"/>
                </a:solidFill>
                <a:effectLst/>
                <a:uLnTx/>
                <a:uFillTx/>
                <a:latin typeface="Arial" panose="020B0604020202020204" pitchFamily="34" charset="0"/>
                <a:ea typeface="+mn-ea"/>
                <a:cs typeface="Arial" panose="020B0604020202020204" pitchFamily="34" charset="0"/>
              </a:rPr>
              <a:t>andomization</a:t>
            </a:r>
            <a:r>
              <a:rPr kumimoji="0" lang="en-US" sz="16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rPr>
              <a:t> #1: </a:t>
            </a:r>
            <a:r>
              <a:rPr kumimoji="0" lang="en-US" sz="1600" b="1" i="0" u="none" strike="noStrike" kern="1200" cap="none" spc="0" normalizeH="0" baseline="0" noProof="0" dirty="0" err="1">
                <a:ln>
                  <a:noFill/>
                </a:ln>
                <a:solidFill>
                  <a:srgbClr val="767882"/>
                </a:solidFill>
                <a:effectLst/>
                <a:uLnTx/>
                <a:uFillTx/>
                <a:latin typeface="Arial" panose="020B0604020202020204" pitchFamily="34" charset="0"/>
                <a:ea typeface="+mn-ea"/>
                <a:cs typeface="Arial" panose="020B0604020202020204" pitchFamily="34" charset="0"/>
              </a:rPr>
              <a:t>VTd</a:t>
            </a:r>
            <a:r>
              <a:rPr kumimoji="0" lang="en-US" sz="16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rPr>
              <a:t> ± daratumumab (4 cycles induction, ASCT, 2 cycles post-transplant consolidation) </a:t>
            </a:r>
            <a:r>
              <a:rPr kumimoji="0" lang="en-US" sz="16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sym typeface="Wingdings" panose="05000000000000000000" pitchFamily="2" charset="2"/>
              </a:rPr>
              <a:t> randomization #2: Observation vs daratumumab maintenance x 2 years</a:t>
            </a:r>
            <a:endParaRPr kumimoji="0" lang="en-US" sz="16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endParaRPr>
          </a:p>
        </p:txBody>
      </p:sp>
      <p:pic>
        <p:nvPicPr>
          <p:cNvPr id="83" name="Picture 82">
            <a:extLst>
              <a:ext uri="{FF2B5EF4-FFF2-40B4-BE49-F238E27FC236}">
                <a16:creationId xmlns:a16="http://schemas.microsoft.com/office/drawing/2014/main" id="{15AE603A-EA21-DB6A-F01E-8F81C95D5EBE}"/>
              </a:ext>
            </a:extLst>
          </p:cNvPr>
          <p:cNvPicPr>
            <a:picLocks noChangeAspect="1"/>
          </p:cNvPicPr>
          <p:nvPr/>
        </p:nvPicPr>
        <p:blipFill>
          <a:blip r:embed="rId3"/>
          <a:srcRect b="15006"/>
          <a:stretch/>
        </p:blipFill>
        <p:spPr>
          <a:xfrm>
            <a:off x="243332" y="2041551"/>
            <a:ext cx="11705335" cy="4124589"/>
          </a:xfrm>
          <a:prstGeom prst="rect">
            <a:avLst/>
          </a:prstGeom>
        </p:spPr>
      </p:pic>
      <p:sp>
        <p:nvSpPr>
          <p:cNvPr id="2" name="Text Box 4">
            <a:extLst>
              <a:ext uri="{FF2B5EF4-FFF2-40B4-BE49-F238E27FC236}">
                <a16:creationId xmlns:a16="http://schemas.microsoft.com/office/drawing/2014/main" id="{E8552FFD-B663-74B7-43AF-7741521149EE}"/>
              </a:ext>
            </a:extLst>
          </p:cNvPr>
          <p:cNvSpPr txBox="1">
            <a:spLocks noChangeArrowheads="1"/>
          </p:cNvSpPr>
          <p:nvPr/>
        </p:nvSpPr>
        <p:spPr bwMode="auto">
          <a:xfrm>
            <a:off x="105550" y="6598668"/>
            <a:ext cx="4319588" cy="133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1pPr>
            <a:lvl2pPr marL="742950" indent="-28575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2pPr>
            <a:lvl3pPr marL="11430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3pPr>
            <a:lvl4pPr marL="16002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4pPr>
            <a:lvl5pPr marL="20574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000" b="1" i="0" u="none" strike="noStrike" kern="1200" cap="none" spc="0" normalizeH="0" baseline="0" noProof="0" dirty="0">
                <a:ln>
                  <a:noFill/>
                </a:ln>
                <a:solidFill>
                  <a:srgbClr val="000000"/>
                </a:solidFill>
                <a:effectLst/>
                <a:uLnTx/>
                <a:uFillTx/>
                <a:latin typeface="Arial" panose="020B0604020202020204"/>
                <a:ea typeface="msgothic"/>
                <a:cs typeface="msgothic"/>
              </a:rPr>
              <a:t>Moreau P et al. EHA 2024; Moreau P et al. Lancet Oncol 2024.</a:t>
            </a:r>
          </a:p>
        </p:txBody>
      </p:sp>
      <p:sp>
        <p:nvSpPr>
          <p:cNvPr id="3" name="TextBox 2">
            <a:extLst>
              <a:ext uri="{FF2B5EF4-FFF2-40B4-BE49-F238E27FC236}">
                <a16:creationId xmlns:a16="http://schemas.microsoft.com/office/drawing/2014/main" id="{D670EA22-8FEE-776D-7D45-3A59AE8F0502}"/>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07973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B8F4-4DCA-6599-45EF-E235231776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2BF275-294D-D811-5A9C-6912D734B516}"/>
              </a:ext>
            </a:extLst>
          </p:cNvPr>
          <p:cNvSpPr>
            <a:spLocks noGrp="1"/>
          </p:cNvSpPr>
          <p:nvPr>
            <p:ph sz="half" idx="4294967295"/>
          </p:nvPr>
        </p:nvSpPr>
        <p:spPr>
          <a:xfrm>
            <a:off x="951726" y="2955083"/>
            <a:ext cx="9574213" cy="947834"/>
          </a:xfrm>
          <a:prstGeom prst="rect">
            <a:avLst/>
          </a:prstGeom>
        </p:spPr>
        <p:txBody>
          <a:bodyPr>
            <a:normAutofit/>
          </a:bodyPr>
          <a:lstStyle/>
          <a:p>
            <a:pPr marL="457200" lvl="1" indent="0" algn="ctr">
              <a:lnSpc>
                <a:spcPct val="100000"/>
              </a:lnSpc>
              <a:buClr>
                <a:srgbClr val="007F88"/>
              </a:buClr>
              <a:buSzPct val="110000"/>
              <a:buNone/>
            </a:pPr>
            <a:r>
              <a:rPr lang="en-US" sz="4000" dirty="0"/>
              <a:t>MRD-Adapted Therapy</a:t>
            </a:r>
          </a:p>
          <a:p>
            <a:pPr marL="457200" lvl="1" indent="0" algn="ctr">
              <a:lnSpc>
                <a:spcPct val="100000"/>
              </a:lnSpc>
              <a:buClr>
                <a:srgbClr val="007F88"/>
              </a:buClr>
              <a:buSzPct val="110000"/>
              <a:buNone/>
            </a:pPr>
            <a:endParaRPr lang="en-US" sz="4000" dirty="0"/>
          </a:p>
          <a:p>
            <a:pPr>
              <a:lnSpc>
                <a:spcPct val="100000"/>
              </a:lnSpc>
            </a:pPr>
            <a:endParaRPr lang="en-US" dirty="0"/>
          </a:p>
        </p:txBody>
      </p:sp>
    </p:spTree>
    <p:extLst>
      <p:ext uri="{BB962C8B-B14F-4D97-AF65-F5344CB8AC3E}">
        <p14:creationId xmlns:p14="http://schemas.microsoft.com/office/powerpoint/2010/main" val="30817818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FF186-CEDD-51FD-B0D4-A3E89EAAC56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EC9B710-3B72-4E79-732E-FAB4A3A38ACD}"/>
              </a:ext>
            </a:extLst>
          </p:cNvPr>
          <p:cNvSpPr>
            <a:spLocks noGrp="1"/>
          </p:cNvSpPr>
          <p:nvPr>
            <p:ph type="title"/>
          </p:nvPr>
        </p:nvSpPr>
        <p:spPr>
          <a:xfrm>
            <a:off x="283029" y="116469"/>
            <a:ext cx="11425679" cy="1045214"/>
          </a:xfrm>
        </p:spPr>
        <p:txBody>
          <a:bodyPr/>
          <a:lstStyle/>
          <a:p>
            <a:r>
              <a:rPr lang="en-US" sz="2800" dirty="0">
                <a:solidFill>
                  <a:schemeClr val="tx2"/>
                </a:solidFill>
                <a:latin typeface="Aptos Display" panose="020B0004020202020204" pitchFamily="34" charset="0"/>
              </a:rPr>
              <a:t>CD38 </a:t>
            </a:r>
            <a:r>
              <a:rPr lang="en-US" sz="2800" dirty="0" err="1">
                <a:solidFill>
                  <a:schemeClr val="tx2"/>
                </a:solidFill>
                <a:latin typeface="Aptos Display" panose="020B0004020202020204" pitchFamily="34" charset="0"/>
              </a:rPr>
              <a:t>mAb</a:t>
            </a:r>
            <a:r>
              <a:rPr lang="en-US" sz="2800" dirty="0">
                <a:solidFill>
                  <a:schemeClr val="tx2"/>
                </a:solidFill>
                <a:latin typeface="Aptos Display" panose="020B0004020202020204" pitchFamily="34" charset="0"/>
              </a:rPr>
              <a:t> / IMiD / PI Quadruplets in High-Risk Myeloma: A MASTER and GRIFFIN Subset Analysis</a:t>
            </a:r>
          </a:p>
        </p:txBody>
      </p:sp>
      <p:sp>
        <p:nvSpPr>
          <p:cNvPr id="18" name="TextBox 17">
            <a:extLst>
              <a:ext uri="{FF2B5EF4-FFF2-40B4-BE49-F238E27FC236}">
                <a16:creationId xmlns:a16="http://schemas.microsoft.com/office/drawing/2014/main" id="{1EDC29C6-401D-96AF-BC92-8D0B5C404572}"/>
              </a:ext>
            </a:extLst>
          </p:cNvPr>
          <p:cNvSpPr txBox="1"/>
          <p:nvPr/>
        </p:nvSpPr>
        <p:spPr>
          <a:xfrm>
            <a:off x="530364" y="1058926"/>
            <a:ext cx="4952132" cy="887481"/>
          </a:xfrm>
          <a:prstGeom prst="rect">
            <a:avLst/>
          </a:prstGeom>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 cycles of Dara-</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KRd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ASCT  4 cycles of Dara-</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Wingdings" panose="05000000000000000000" pitchFamily="2" charset="2"/>
              </a:rPr>
              <a:t>KRd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 4 cycles of Dara-</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Wingdings" panose="05000000000000000000" pitchFamily="2" charset="2"/>
              </a:rPr>
              <a:t>KRd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 Len maintenance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MRD assessment after completion of each cassette of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Transition to observation with 2 consecutive MRD negative readouts at 10</a:t>
            </a:r>
            <a:r>
              <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-5</a:t>
            </a:r>
            <a:endPar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408D09C-157F-9CB9-4331-1353CF9B6714}"/>
              </a:ext>
            </a:extLst>
          </p:cNvPr>
          <p:cNvGrpSpPr/>
          <p:nvPr/>
        </p:nvGrpSpPr>
        <p:grpSpPr>
          <a:xfrm>
            <a:off x="5632640" y="786518"/>
            <a:ext cx="6276331" cy="5804989"/>
            <a:chOff x="5773182" y="960954"/>
            <a:chExt cx="5963946" cy="5516064"/>
          </a:xfrm>
        </p:grpSpPr>
        <p:sp>
          <p:nvSpPr>
            <p:cNvPr id="17" name="Rectangle 16">
              <a:extLst>
                <a:ext uri="{FF2B5EF4-FFF2-40B4-BE49-F238E27FC236}">
                  <a16:creationId xmlns:a16="http://schemas.microsoft.com/office/drawing/2014/main" id="{EBB8B66A-4E45-E93C-DB7D-3A46BCC2D94F}"/>
                </a:ext>
              </a:extLst>
            </p:cNvPr>
            <p:cNvSpPr/>
            <p:nvPr/>
          </p:nvSpPr>
          <p:spPr>
            <a:xfrm rot="5400000">
              <a:off x="10870942" y="2538244"/>
              <a:ext cx="384012" cy="1326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E6619537-EC2C-3884-E921-7256D5B50A7A}"/>
                </a:ext>
              </a:extLst>
            </p:cNvPr>
            <p:cNvSpPr txBox="1"/>
            <p:nvPr/>
          </p:nvSpPr>
          <p:spPr>
            <a:xfrm>
              <a:off x="9078461" y="3086424"/>
              <a:ext cx="125719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7882"/>
                  </a:solidFill>
                  <a:effectLst/>
                  <a:uLnTx/>
                  <a:uFillTx/>
                  <a:latin typeface="Arial" panose="020B0604020202020204"/>
                  <a:ea typeface="+mn-ea"/>
                  <a:cs typeface="+mn-cs"/>
                </a:rPr>
                <a:t>Isa-</a:t>
              </a:r>
              <a:r>
                <a:rPr kumimoji="0" lang="en-US" sz="1800" b="1" i="0" u="none" strike="noStrike" kern="1200" cap="none" spc="0" normalizeH="0" baseline="0" noProof="0" dirty="0" err="1">
                  <a:ln>
                    <a:noFill/>
                  </a:ln>
                  <a:solidFill>
                    <a:srgbClr val="767882"/>
                  </a:solidFill>
                  <a:effectLst/>
                  <a:uLnTx/>
                  <a:uFillTx/>
                  <a:latin typeface="Arial" panose="020B0604020202020204"/>
                  <a:ea typeface="+mn-ea"/>
                  <a:cs typeface="+mn-cs"/>
                </a:rPr>
                <a:t>VRd</a:t>
              </a:r>
              <a:endParaRPr kumimoji="0" lang="en-US" sz="1800" b="0" i="0" u="none" strike="noStrike" kern="1200" cap="none" spc="0" normalizeH="0" baseline="0" noProof="0" dirty="0">
                <a:ln>
                  <a:noFill/>
                </a:ln>
                <a:solidFill>
                  <a:srgbClr val="767882"/>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A239E37A-5474-E87A-2EE0-F851CD8B6D5D}"/>
                </a:ext>
              </a:extLst>
            </p:cNvPr>
            <p:cNvSpPr/>
            <p:nvPr/>
          </p:nvSpPr>
          <p:spPr>
            <a:xfrm>
              <a:off x="5773182" y="3024155"/>
              <a:ext cx="961004" cy="384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graph of a number of data&#10;&#10;AI-generated content may be incorrect.">
              <a:extLst>
                <a:ext uri="{FF2B5EF4-FFF2-40B4-BE49-F238E27FC236}">
                  <a16:creationId xmlns:a16="http://schemas.microsoft.com/office/drawing/2014/main" id="{F6CE2393-963C-7FC4-2593-34B43DD17E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50331"/>
            <a:stretch/>
          </p:blipFill>
          <p:spPr>
            <a:xfrm>
              <a:off x="5880613" y="1337303"/>
              <a:ext cx="5845629" cy="2328595"/>
            </a:xfrm>
            <a:prstGeom prst="rect">
              <a:avLst/>
            </a:prstGeom>
          </p:spPr>
        </p:pic>
        <p:sp>
          <p:nvSpPr>
            <p:cNvPr id="44" name="TextBox 43">
              <a:extLst>
                <a:ext uri="{FF2B5EF4-FFF2-40B4-BE49-F238E27FC236}">
                  <a16:creationId xmlns:a16="http://schemas.microsoft.com/office/drawing/2014/main" id="{E2DD0777-1908-8537-076B-46741256FE96}"/>
                </a:ext>
              </a:extLst>
            </p:cNvPr>
            <p:cNvSpPr txBox="1"/>
            <p:nvPr/>
          </p:nvSpPr>
          <p:spPr>
            <a:xfrm rot="16200000">
              <a:off x="5172327" y="2107408"/>
              <a:ext cx="187202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Progression-Free Survival</a:t>
              </a:r>
            </a:p>
          </p:txBody>
        </p:sp>
        <p:sp>
          <p:nvSpPr>
            <p:cNvPr id="11" name="Rectangle 10">
              <a:extLst>
                <a:ext uri="{FF2B5EF4-FFF2-40B4-BE49-F238E27FC236}">
                  <a16:creationId xmlns:a16="http://schemas.microsoft.com/office/drawing/2014/main" id="{1ABAE3E0-A583-FCFA-5134-3A6C2439B2F6}"/>
                </a:ext>
              </a:extLst>
            </p:cNvPr>
            <p:cNvSpPr/>
            <p:nvPr/>
          </p:nvSpPr>
          <p:spPr>
            <a:xfrm>
              <a:off x="5828826" y="1329260"/>
              <a:ext cx="279730" cy="345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descr="A graph of a number of data&#10;&#10;AI-generated content may be incorrect.">
              <a:extLst>
                <a:ext uri="{FF2B5EF4-FFF2-40B4-BE49-F238E27FC236}">
                  <a16:creationId xmlns:a16="http://schemas.microsoft.com/office/drawing/2014/main" id="{16B20A3A-F717-0E0F-70A2-56B94F3CF52F}"/>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51124"/>
            <a:stretch/>
          </p:blipFill>
          <p:spPr>
            <a:xfrm>
              <a:off x="5891499" y="4185623"/>
              <a:ext cx="5845629" cy="2291395"/>
            </a:xfrm>
            <a:prstGeom prst="rect">
              <a:avLst/>
            </a:prstGeom>
          </p:spPr>
        </p:pic>
        <p:sp>
          <p:nvSpPr>
            <p:cNvPr id="12" name="Rectangle 11">
              <a:extLst>
                <a:ext uri="{FF2B5EF4-FFF2-40B4-BE49-F238E27FC236}">
                  <a16:creationId xmlns:a16="http://schemas.microsoft.com/office/drawing/2014/main" id="{E091F594-9355-974E-1D8F-EB9C4C579F6F}"/>
                </a:ext>
              </a:extLst>
            </p:cNvPr>
            <p:cNvSpPr/>
            <p:nvPr/>
          </p:nvSpPr>
          <p:spPr>
            <a:xfrm>
              <a:off x="5775507" y="4185623"/>
              <a:ext cx="279730" cy="345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04E3E1A4-3AC7-E765-B55E-E2CC0F303C18}"/>
                </a:ext>
              </a:extLst>
            </p:cNvPr>
            <p:cNvSpPr txBox="1"/>
            <p:nvPr/>
          </p:nvSpPr>
          <p:spPr>
            <a:xfrm>
              <a:off x="7801941" y="960954"/>
              <a:ext cx="2002971" cy="441273"/>
            </a:xfrm>
            <a:prstGeom prst="rect">
              <a:avLst/>
            </a:prstGeom>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MASTER</a:t>
              </a:r>
            </a:p>
          </p:txBody>
        </p:sp>
        <p:sp>
          <p:nvSpPr>
            <p:cNvPr id="20" name="TextBox 19">
              <a:extLst>
                <a:ext uri="{FF2B5EF4-FFF2-40B4-BE49-F238E27FC236}">
                  <a16:creationId xmlns:a16="http://schemas.microsoft.com/office/drawing/2014/main" id="{2F60CAF6-9A72-1508-E346-16BC346568AA}"/>
                </a:ext>
              </a:extLst>
            </p:cNvPr>
            <p:cNvSpPr txBox="1"/>
            <p:nvPr/>
          </p:nvSpPr>
          <p:spPr>
            <a:xfrm>
              <a:off x="7801940" y="3813984"/>
              <a:ext cx="2002971" cy="441273"/>
            </a:xfrm>
            <a:prstGeom prst="rect">
              <a:avLst/>
            </a:prstGeom>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GRIFFIN</a:t>
              </a:r>
            </a:p>
          </p:txBody>
        </p:sp>
        <p:sp>
          <p:nvSpPr>
            <p:cNvPr id="26" name="TextBox 25">
              <a:extLst>
                <a:ext uri="{FF2B5EF4-FFF2-40B4-BE49-F238E27FC236}">
                  <a16:creationId xmlns:a16="http://schemas.microsoft.com/office/drawing/2014/main" id="{33719E74-B538-0870-2536-37E53794BA97}"/>
                </a:ext>
              </a:extLst>
            </p:cNvPr>
            <p:cNvSpPr txBox="1"/>
            <p:nvPr/>
          </p:nvSpPr>
          <p:spPr>
            <a:xfrm rot="16200000">
              <a:off x="5172327" y="4890804"/>
              <a:ext cx="187202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Progression-Free Survival</a:t>
              </a:r>
            </a:p>
          </p:txBody>
        </p:sp>
      </p:grpSp>
      <p:sp>
        <p:nvSpPr>
          <p:cNvPr id="27" name="Text Box 4">
            <a:extLst>
              <a:ext uri="{FF2B5EF4-FFF2-40B4-BE49-F238E27FC236}">
                <a16:creationId xmlns:a16="http://schemas.microsoft.com/office/drawing/2014/main" id="{A13AA610-5971-9DB8-34CF-563BAD23969A}"/>
              </a:ext>
            </a:extLst>
          </p:cNvPr>
          <p:cNvSpPr txBox="1">
            <a:spLocks noChangeArrowheads="1"/>
          </p:cNvSpPr>
          <p:nvPr/>
        </p:nvSpPr>
        <p:spPr bwMode="auto">
          <a:xfrm>
            <a:off x="280234" y="6591507"/>
            <a:ext cx="4663974" cy="150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431800" indent="-215900" defTabSz="457200">
              <a:spcBef>
                <a:spcPct val="20000"/>
              </a:spcBef>
              <a:buClr>
                <a:srgbClr val="0093D3"/>
              </a:buClr>
              <a:buSzPct val="70000"/>
              <a:buFont typeface="Wingdings" panose="05000000000000000000" pitchFamily="2" charset="2"/>
              <a:buChar char="l"/>
              <a:defRPr sz="2600">
                <a:solidFill>
                  <a:schemeClr val="tx1"/>
                </a:solidFill>
                <a:latin typeface="Arial" panose="020B0604020202020204" pitchFamily="34" charset="0"/>
              </a:defRPr>
            </a:lvl2pPr>
            <a:lvl3pPr marL="647700" indent="-215900" defTabSz="457200">
              <a:spcBef>
                <a:spcPct val="20000"/>
              </a:spcBef>
              <a:buClr>
                <a:srgbClr val="D0A824"/>
              </a:buClr>
              <a:buSzPct val="70000"/>
              <a:buFont typeface="Wingdings" panose="05000000000000000000" pitchFamily="2" charset="2"/>
              <a:buChar char="l"/>
              <a:defRPr sz="2300">
                <a:solidFill>
                  <a:schemeClr val="tx1"/>
                </a:solidFill>
                <a:latin typeface="Arial" panose="020B0604020202020204" pitchFamily="34" charset="0"/>
              </a:defRPr>
            </a:lvl3pPr>
            <a:lvl4pPr marL="863600" indent="-215900" defTabSz="4572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1079500" indent="-215900" defTabSz="4572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15367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19939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24511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29083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456777" rtl="0" eaLnBrk="1" fontAlgn="auto" latinLnBrk="0" hangingPunct="1">
              <a:lnSpc>
                <a:spcPct val="93000"/>
              </a:lnSpc>
              <a:spcBef>
                <a:spcPct val="0"/>
              </a:spcBef>
              <a:spcAft>
                <a:spcPts val="0"/>
              </a:spcAft>
              <a:buClr>
                <a:srgbClr val="000000"/>
              </a:buClr>
              <a:buSzPct val="45000"/>
              <a:buFont typeface="Wingdings" panose="05000000000000000000" pitchFamily="2" charset="2"/>
              <a:buNone/>
              <a:tabLst/>
              <a:defRPr/>
            </a:pPr>
            <a:r>
              <a:rPr kumimoji="0" lang="en-GB" altLang="en-US" sz="1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Callander N et al. Blood Cancer J 2024;22:69.</a:t>
            </a:r>
          </a:p>
        </p:txBody>
      </p:sp>
      <p:sp>
        <p:nvSpPr>
          <p:cNvPr id="28" name="TextBox 27">
            <a:extLst>
              <a:ext uri="{FF2B5EF4-FFF2-40B4-BE49-F238E27FC236}">
                <a16:creationId xmlns:a16="http://schemas.microsoft.com/office/drawing/2014/main" id="{69180DB2-92E7-5F97-0AD0-B06AD3D91E5A}"/>
              </a:ext>
            </a:extLst>
          </p:cNvPr>
          <p:cNvSpPr txBox="1"/>
          <p:nvPr/>
        </p:nvSpPr>
        <p:spPr>
          <a:xfrm>
            <a:off x="454872" y="3911956"/>
            <a:ext cx="4952132" cy="887481"/>
          </a:xfrm>
          <a:prstGeom prst="rect">
            <a:avLst/>
          </a:prstGeom>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GRIFFIN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 cycles of Dara-</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VRd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ASCT  2 cycles of Dara-VRd  2 years of Dara-</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sym typeface="Wingdings" panose="05000000000000000000" pitchFamily="2" charset="2"/>
              </a:rPr>
              <a:t>len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Wingdings" panose="05000000000000000000" pitchFamily="2" charset="2"/>
              </a:rPr>
              <a:t> maintenance  Len maintenance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193B065-06A1-DA90-6688-3054B45CFFDE}"/>
              </a:ext>
            </a:extLst>
          </p:cNvPr>
          <p:cNvSpPr txBox="1"/>
          <p:nvPr/>
        </p:nvSpPr>
        <p:spPr>
          <a:xfrm>
            <a:off x="3160446"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41822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58A1D-C800-F162-DF0B-E5C3B386E00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3DA7D4C-17A9-F0E3-9767-CCD087AB9B76}"/>
              </a:ext>
            </a:extLst>
          </p:cNvPr>
          <p:cNvSpPr>
            <a:spLocks noGrp="1"/>
          </p:cNvSpPr>
          <p:nvPr>
            <p:ph type="title"/>
          </p:nvPr>
        </p:nvSpPr>
        <p:spPr>
          <a:xfrm>
            <a:off x="283029" y="18256"/>
            <a:ext cx="11425679" cy="1045214"/>
          </a:xfrm>
        </p:spPr>
        <p:txBody>
          <a:bodyPr/>
          <a:lstStyle/>
          <a:p>
            <a:r>
              <a:rPr lang="en-US" sz="2800" dirty="0"/>
              <a:t>MRD-Adapted Consolidation after Isatuximab-</a:t>
            </a:r>
            <a:r>
              <a:rPr lang="en-US" sz="2800" dirty="0" err="1"/>
              <a:t>KRd</a:t>
            </a:r>
            <a:r>
              <a:rPr lang="en-US" sz="2800" dirty="0"/>
              <a:t> Induction: MIDAS</a:t>
            </a:r>
          </a:p>
        </p:txBody>
      </p:sp>
      <p:sp>
        <p:nvSpPr>
          <p:cNvPr id="57" name="TextBox 56">
            <a:extLst>
              <a:ext uri="{FF2B5EF4-FFF2-40B4-BE49-F238E27FC236}">
                <a16:creationId xmlns:a16="http://schemas.microsoft.com/office/drawing/2014/main" id="{D4F4D29C-128D-758A-B57B-39E8F044A685}"/>
              </a:ext>
            </a:extLst>
          </p:cNvPr>
          <p:cNvSpPr txBox="1"/>
          <p:nvPr/>
        </p:nvSpPr>
        <p:spPr>
          <a:xfrm>
            <a:off x="721574" y="877325"/>
            <a:ext cx="10748850"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767882"/>
                </a:solidFill>
                <a:effectLst/>
                <a:uLnTx/>
                <a:uFillTx/>
                <a:latin typeface="Aptos" panose="020B0004020202020204" pitchFamily="34" charset="0"/>
                <a:ea typeface="+mn-ea"/>
                <a:cs typeface="Arial" panose="020B0604020202020204" pitchFamily="34" charset="0"/>
              </a:rPr>
              <a:t>Phase III study of MRD-adapted therapy after 6 cycles of Isa-</a:t>
            </a:r>
            <a:r>
              <a:rPr kumimoji="0" lang="en-US" sz="1600" b="1" i="0" u="none" strike="noStrike" kern="1200" cap="none" spc="0" normalizeH="0" baseline="0" noProof="0" dirty="0" err="1">
                <a:ln>
                  <a:noFill/>
                </a:ln>
                <a:solidFill>
                  <a:srgbClr val="767882"/>
                </a:solidFill>
                <a:effectLst/>
                <a:uLnTx/>
                <a:uFillTx/>
                <a:latin typeface="Aptos" panose="020B0004020202020204" pitchFamily="34" charset="0"/>
                <a:ea typeface="+mn-ea"/>
                <a:cs typeface="Arial" panose="020B0604020202020204" pitchFamily="34" charset="0"/>
              </a:rPr>
              <a:t>KRd</a:t>
            </a:r>
            <a:r>
              <a:rPr kumimoji="0" lang="en-US" sz="1600" b="1" i="0" u="none" strike="noStrike" kern="1200" cap="none" spc="0" normalizeH="0" baseline="0" noProof="0" dirty="0">
                <a:ln>
                  <a:noFill/>
                </a:ln>
                <a:solidFill>
                  <a:srgbClr val="767882"/>
                </a:solidFill>
                <a:effectLst/>
                <a:uLnTx/>
                <a:uFillTx/>
                <a:latin typeface="Aptos" panose="020B0004020202020204" pitchFamily="34" charset="0"/>
                <a:ea typeface="+mn-ea"/>
                <a:cs typeface="Arial" panose="020B0604020202020204" pitchFamily="34" charset="0"/>
              </a:rPr>
              <a:t> induction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767882"/>
                </a:solidFill>
                <a:effectLst/>
                <a:uLnTx/>
                <a:uFillTx/>
                <a:latin typeface="Aptos" panose="020B0004020202020204" pitchFamily="34" charset="0"/>
                <a:ea typeface="+mn-ea"/>
                <a:cs typeface="Arial" panose="020B0604020202020204" pitchFamily="34" charset="0"/>
              </a:rPr>
              <a:t>MRD negative consolidation: Isa-</a:t>
            </a:r>
            <a:r>
              <a:rPr kumimoji="0" lang="en-US" sz="1600" b="1" i="0" u="none" strike="noStrike" kern="1200" cap="none" spc="0" normalizeH="0" baseline="0" noProof="0" dirty="0" err="1">
                <a:ln>
                  <a:noFill/>
                </a:ln>
                <a:solidFill>
                  <a:srgbClr val="767882"/>
                </a:solidFill>
                <a:effectLst/>
                <a:uLnTx/>
                <a:uFillTx/>
                <a:latin typeface="Aptos" panose="020B0004020202020204" pitchFamily="34" charset="0"/>
                <a:ea typeface="+mn-ea"/>
                <a:cs typeface="Arial" panose="020B0604020202020204" pitchFamily="34" charset="0"/>
              </a:rPr>
              <a:t>KRd</a:t>
            </a:r>
            <a:r>
              <a:rPr kumimoji="0" lang="en-US" sz="1600" b="1" i="0" u="none" strike="noStrike" kern="1200" cap="none" spc="0" normalizeH="0" baseline="0" noProof="0" dirty="0">
                <a:ln>
                  <a:noFill/>
                </a:ln>
                <a:solidFill>
                  <a:srgbClr val="767882"/>
                </a:solidFill>
                <a:effectLst/>
                <a:uLnTx/>
                <a:uFillTx/>
                <a:latin typeface="Aptos" panose="020B0004020202020204" pitchFamily="34" charset="0"/>
                <a:ea typeface="+mn-ea"/>
                <a:cs typeface="Arial" panose="020B0604020202020204" pitchFamily="34" charset="0"/>
              </a:rPr>
              <a:t> x 6 cycles vs ASCT + Isa-</a:t>
            </a:r>
            <a:r>
              <a:rPr kumimoji="0" lang="en-US" sz="1600" b="1" i="0" u="none" strike="noStrike" kern="1200" cap="none" spc="0" normalizeH="0" baseline="0" noProof="0" dirty="0" err="1">
                <a:ln>
                  <a:noFill/>
                </a:ln>
                <a:solidFill>
                  <a:srgbClr val="767882"/>
                </a:solidFill>
                <a:effectLst/>
                <a:uLnTx/>
                <a:uFillTx/>
                <a:latin typeface="Aptos" panose="020B0004020202020204" pitchFamily="34" charset="0"/>
                <a:ea typeface="+mn-ea"/>
                <a:cs typeface="Arial" panose="020B0604020202020204" pitchFamily="34" charset="0"/>
              </a:rPr>
              <a:t>KRd</a:t>
            </a:r>
            <a:r>
              <a:rPr kumimoji="0" lang="en-US" sz="1600" b="1" i="0" u="none" strike="noStrike" kern="1200" cap="none" spc="0" normalizeH="0" baseline="0" noProof="0" dirty="0">
                <a:ln>
                  <a:noFill/>
                </a:ln>
                <a:solidFill>
                  <a:srgbClr val="767882"/>
                </a:solidFill>
                <a:effectLst/>
                <a:uLnTx/>
                <a:uFillTx/>
                <a:latin typeface="Aptos" panose="020B0004020202020204" pitchFamily="34" charset="0"/>
                <a:ea typeface="+mn-ea"/>
                <a:cs typeface="Arial" panose="020B0604020202020204" pitchFamily="34" charset="0"/>
              </a:rPr>
              <a:t> x 2 cycles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767882"/>
                </a:solidFill>
                <a:effectLst/>
                <a:uLnTx/>
                <a:uFillTx/>
                <a:latin typeface="Aptos" panose="020B0004020202020204" pitchFamily="34" charset="0"/>
                <a:ea typeface="+mn-ea"/>
                <a:cs typeface="Arial" panose="020B0604020202020204" pitchFamily="34" charset="0"/>
              </a:rPr>
              <a:t>MRD positive consolidation</a:t>
            </a:r>
            <a:r>
              <a:rPr kumimoji="0" lang="en-US" sz="1600" b="1" i="0" u="none" strike="noStrike" kern="1200" cap="none" spc="0" normalizeH="0" baseline="30000" noProof="0" dirty="0">
                <a:ln>
                  <a:noFill/>
                </a:ln>
                <a:solidFill>
                  <a:srgbClr val="767882"/>
                </a:solidFill>
                <a:effectLst/>
                <a:uLnTx/>
                <a:uFillTx/>
                <a:latin typeface="Aptos" panose="020B00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767882"/>
                </a:solidFill>
                <a:effectLst/>
                <a:uLnTx/>
                <a:uFillTx/>
                <a:latin typeface="Aptos" panose="020B0004020202020204" pitchFamily="34" charset="0"/>
                <a:ea typeface="+mn-ea"/>
                <a:cs typeface="Arial" panose="020B0604020202020204" pitchFamily="34" charset="0"/>
              </a:rPr>
              <a:t>: Tandem ASCT vs single ASCT + Isa-</a:t>
            </a:r>
            <a:r>
              <a:rPr kumimoji="0" lang="en-US" sz="1600" b="1" i="0" u="none" strike="noStrike" kern="1200" cap="none" spc="0" normalizeH="0" baseline="0" noProof="0" dirty="0" err="1">
                <a:ln>
                  <a:noFill/>
                </a:ln>
                <a:solidFill>
                  <a:srgbClr val="767882"/>
                </a:solidFill>
                <a:effectLst/>
                <a:uLnTx/>
                <a:uFillTx/>
                <a:latin typeface="Aptos" panose="020B0004020202020204" pitchFamily="34" charset="0"/>
                <a:ea typeface="+mn-ea"/>
                <a:cs typeface="Arial" panose="020B0604020202020204" pitchFamily="34" charset="0"/>
              </a:rPr>
              <a:t>KRd</a:t>
            </a:r>
            <a:r>
              <a:rPr kumimoji="0" lang="en-US" sz="1600" b="1" i="0" u="none" strike="noStrike" kern="1200" cap="none" spc="0" normalizeH="0" baseline="0" noProof="0" dirty="0">
                <a:ln>
                  <a:noFill/>
                </a:ln>
                <a:solidFill>
                  <a:srgbClr val="767882"/>
                </a:solidFill>
                <a:effectLst/>
                <a:uLnTx/>
                <a:uFillTx/>
                <a:latin typeface="Aptos" panose="020B0004020202020204" pitchFamily="34" charset="0"/>
                <a:ea typeface="+mn-ea"/>
                <a:cs typeface="Arial" panose="020B0604020202020204" pitchFamily="34" charset="0"/>
              </a:rPr>
              <a:t> x 2 cycles</a:t>
            </a:r>
          </a:p>
        </p:txBody>
      </p:sp>
      <p:pic>
        <p:nvPicPr>
          <p:cNvPr id="3" name="Picture 2" descr="A graph of different types of indicators&#10;&#10;AI-generated content may be incorrect.">
            <a:extLst>
              <a:ext uri="{FF2B5EF4-FFF2-40B4-BE49-F238E27FC236}">
                <a16:creationId xmlns:a16="http://schemas.microsoft.com/office/drawing/2014/main" id="{F7230897-9E06-CAE3-21F3-9CAB8ACCA18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498" t="3809" r="3347" b="51587"/>
          <a:stretch/>
        </p:blipFill>
        <p:spPr>
          <a:xfrm>
            <a:off x="6095999" y="2982182"/>
            <a:ext cx="5847065" cy="2654322"/>
          </a:xfrm>
          <a:prstGeom prst="rect">
            <a:avLst/>
          </a:prstGeom>
        </p:spPr>
      </p:pic>
      <p:sp>
        <p:nvSpPr>
          <p:cNvPr id="9" name="TextBox 8">
            <a:extLst>
              <a:ext uri="{FF2B5EF4-FFF2-40B4-BE49-F238E27FC236}">
                <a16:creationId xmlns:a16="http://schemas.microsoft.com/office/drawing/2014/main" id="{6255EEE8-E55F-0720-948F-80B55B6C9301}"/>
              </a:ext>
            </a:extLst>
          </p:cNvPr>
          <p:cNvSpPr txBox="1"/>
          <p:nvPr/>
        </p:nvSpPr>
        <p:spPr>
          <a:xfrm>
            <a:off x="7609114" y="2229194"/>
            <a:ext cx="3008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MRD Negativity Before and After Consolidation (10</a:t>
            </a:r>
            <a:r>
              <a:rPr kumimoji="0" lang="en-US" sz="1800" b="1" i="0" u="none" strike="noStrike" kern="1200" cap="none" spc="0" normalizeH="0" baseline="30000" noProof="0" dirty="0">
                <a:ln>
                  <a:noFill/>
                </a:ln>
                <a:solidFill>
                  <a:prstClr val="black"/>
                </a:solidFill>
                <a:effectLst/>
                <a:uLnTx/>
                <a:uFillTx/>
                <a:latin typeface="Aptos" panose="02110004020202020204"/>
                <a:ea typeface="+mn-ea"/>
                <a:cs typeface="+mn-cs"/>
              </a:rPr>
              <a:t>-6</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1800" b="1" i="0" u="none" strike="noStrike" kern="1200" cap="none" spc="0" normalizeH="0" baseline="30000" noProof="0" dirty="0">
              <a:ln>
                <a:noFill/>
              </a:ln>
              <a:solidFill>
                <a:prstClr val="black"/>
              </a:solidFill>
              <a:effectLst/>
              <a:uLnTx/>
              <a:uFillTx/>
              <a:latin typeface="Aptos" panose="02110004020202020204"/>
              <a:ea typeface="+mn-ea"/>
              <a:cs typeface="+mn-cs"/>
            </a:endParaRPr>
          </a:p>
        </p:txBody>
      </p:sp>
      <p:graphicFrame>
        <p:nvGraphicFramePr>
          <p:cNvPr id="10" name="Graphique 57">
            <a:extLst>
              <a:ext uri="{FF2B5EF4-FFF2-40B4-BE49-F238E27FC236}">
                <a16:creationId xmlns:a16="http://schemas.microsoft.com/office/drawing/2014/main" id="{E784E7C3-BD1C-69A5-5EDF-D9A6D07D4204}"/>
              </a:ext>
            </a:extLst>
          </p:cNvPr>
          <p:cNvGraphicFramePr>
            <a:graphicFrameLocks noChangeAspect="1"/>
          </p:cNvGraphicFramePr>
          <p:nvPr/>
        </p:nvGraphicFramePr>
        <p:xfrm>
          <a:off x="308077" y="2030745"/>
          <a:ext cx="5001319" cy="4234590"/>
        </p:xfrm>
        <a:graphic>
          <a:graphicData uri="http://schemas.openxmlformats.org/drawingml/2006/chart">
            <c:chart xmlns:c="http://schemas.openxmlformats.org/drawingml/2006/chart" xmlns:r="http://schemas.openxmlformats.org/officeDocument/2006/relationships" r:id="rId5"/>
          </a:graphicData>
        </a:graphic>
      </p:graphicFrame>
      <p:pic>
        <p:nvPicPr>
          <p:cNvPr id="11" name="Image 62">
            <a:extLst>
              <a:ext uri="{FF2B5EF4-FFF2-40B4-BE49-F238E27FC236}">
                <a16:creationId xmlns:a16="http://schemas.microsoft.com/office/drawing/2014/main" id="{2148E354-8896-C4F5-7E2E-6847B355D31F}"/>
              </a:ext>
            </a:extLst>
          </p:cNvPr>
          <p:cNvPicPr>
            <a:picLocks noChangeAspect="1"/>
          </p:cNvPicPr>
          <p:nvPr/>
        </p:nvPicPr>
        <p:blipFill rotWithShape="1">
          <a:blip r:embed="rId6"/>
          <a:srcRect l="63393" t="42947" r="28844" b="15158"/>
          <a:stretch/>
        </p:blipFill>
        <p:spPr>
          <a:xfrm>
            <a:off x="4872692" y="2228137"/>
            <a:ext cx="1103632" cy="3722419"/>
          </a:xfrm>
          <a:prstGeom prst="rect">
            <a:avLst/>
          </a:prstGeom>
        </p:spPr>
      </p:pic>
      <p:pic>
        <p:nvPicPr>
          <p:cNvPr id="12" name="Image 63">
            <a:extLst>
              <a:ext uri="{FF2B5EF4-FFF2-40B4-BE49-F238E27FC236}">
                <a16:creationId xmlns:a16="http://schemas.microsoft.com/office/drawing/2014/main" id="{20733D36-AD40-97B0-1728-E88C00839BA9}"/>
              </a:ext>
            </a:extLst>
          </p:cNvPr>
          <p:cNvPicPr>
            <a:picLocks noChangeAspect="1"/>
          </p:cNvPicPr>
          <p:nvPr/>
        </p:nvPicPr>
        <p:blipFill rotWithShape="1">
          <a:blip r:embed="rId6"/>
          <a:srcRect l="40300" t="38315" r="48253" b="14948"/>
          <a:stretch/>
        </p:blipFill>
        <p:spPr>
          <a:xfrm>
            <a:off x="3279603" y="2182178"/>
            <a:ext cx="1470099" cy="3751286"/>
          </a:xfrm>
          <a:prstGeom prst="rect">
            <a:avLst/>
          </a:prstGeom>
        </p:spPr>
      </p:pic>
      <p:sp>
        <p:nvSpPr>
          <p:cNvPr id="2" name="Text Box 4">
            <a:extLst>
              <a:ext uri="{FF2B5EF4-FFF2-40B4-BE49-F238E27FC236}">
                <a16:creationId xmlns:a16="http://schemas.microsoft.com/office/drawing/2014/main" id="{C1BD8F08-81F3-9B14-D488-7927BF9A880A}"/>
              </a:ext>
            </a:extLst>
          </p:cNvPr>
          <p:cNvSpPr txBox="1">
            <a:spLocks noChangeArrowheads="1"/>
          </p:cNvSpPr>
          <p:nvPr/>
        </p:nvSpPr>
        <p:spPr bwMode="auto">
          <a:xfrm>
            <a:off x="105550" y="6598668"/>
            <a:ext cx="4319588" cy="133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1pPr>
            <a:lvl2pPr marL="742950" indent="-28575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2pPr>
            <a:lvl3pPr marL="11430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3pPr>
            <a:lvl4pPr marL="16002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4pPr>
            <a:lvl5pPr marL="20574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000" b="1" i="0" u="none" strike="noStrike" kern="1200" cap="none" spc="0" normalizeH="0" baseline="0" noProof="0" dirty="0">
                <a:ln>
                  <a:noFill/>
                </a:ln>
                <a:solidFill>
                  <a:srgbClr val="000000"/>
                </a:solidFill>
                <a:effectLst/>
                <a:uLnTx/>
                <a:uFillTx/>
                <a:latin typeface="Arial" panose="020B0604020202020204"/>
                <a:ea typeface="msgothic"/>
                <a:cs typeface="msgothic"/>
              </a:rPr>
              <a:t>Perrot A et al. ASCO 2025; Perrot A et al. EHA 2025.</a:t>
            </a:r>
          </a:p>
        </p:txBody>
      </p:sp>
      <p:sp>
        <p:nvSpPr>
          <p:cNvPr id="4" name="TextBox 3">
            <a:extLst>
              <a:ext uri="{FF2B5EF4-FFF2-40B4-BE49-F238E27FC236}">
                <a16:creationId xmlns:a16="http://schemas.microsoft.com/office/drawing/2014/main" id="{219D6E4D-A803-8B57-5F6D-78ABBD43CC71}"/>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894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par>
                                <p:cTn id="9" presetID="1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B9897-EA0A-A5FA-F78D-5EC48C3BB4A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EA0B924-8E8A-128E-FAFD-727DDFCF1DF5}"/>
              </a:ext>
            </a:extLst>
          </p:cNvPr>
          <p:cNvSpPr/>
          <p:nvPr/>
        </p:nvSpPr>
        <p:spPr bwMode="auto">
          <a:xfrm>
            <a:off x="659396" y="3573016"/>
            <a:ext cx="10837204"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39815EE-82F0-FB91-7DA9-DC2991164578}"/>
              </a:ext>
            </a:extLst>
          </p:cNvPr>
          <p:cNvSpPr>
            <a:spLocks noGrp="1"/>
          </p:cNvSpPr>
          <p:nvPr>
            <p:ph type="title"/>
          </p:nvPr>
        </p:nvSpPr>
        <p:spPr>
          <a:xfrm>
            <a:off x="1919536" y="0"/>
            <a:ext cx="8424936" cy="1268760"/>
          </a:xfrm>
        </p:spPr>
        <p:txBody>
          <a:bodyPr>
            <a:normAutofit/>
          </a:bodyPr>
          <a:lstStyle/>
          <a:p>
            <a:r>
              <a:rPr lang="en-US" dirty="0">
                <a:solidFill>
                  <a:srgbClr val="0432FF"/>
                </a:solidFill>
              </a:rPr>
              <a:t>Selection of First-Line Therapy and Maintenance Treatment for Patients with Multiple Myeloma</a:t>
            </a:r>
            <a:endParaRPr lang="en-US" sz="2800" dirty="0">
              <a:solidFill>
                <a:srgbClr val="0432FF"/>
              </a:solidFill>
            </a:endParaRPr>
          </a:p>
        </p:txBody>
      </p:sp>
      <p:sp>
        <p:nvSpPr>
          <p:cNvPr id="6" name="Content Placeholder 5">
            <a:extLst>
              <a:ext uri="{FF2B5EF4-FFF2-40B4-BE49-F238E27FC236}">
                <a16:creationId xmlns:a16="http://schemas.microsoft.com/office/drawing/2014/main" id="{13732AD9-00AE-538C-2968-F8EB3F798151}"/>
              </a:ext>
            </a:extLst>
          </p:cNvPr>
          <p:cNvSpPr>
            <a:spLocks noGrp="1"/>
          </p:cNvSpPr>
          <p:nvPr>
            <p:ph idx="1"/>
          </p:nvPr>
        </p:nvSpPr>
        <p:spPr>
          <a:xfrm>
            <a:off x="983432" y="1700808"/>
            <a:ext cx="10225136" cy="4727456"/>
          </a:xfrm>
        </p:spPr>
        <p:txBody>
          <a:bodyPr/>
          <a:lstStyle/>
          <a:p>
            <a:pPr marL="98425" indent="0">
              <a:lnSpc>
                <a:spcPct val="100000"/>
              </a:lnSpc>
              <a:spcBef>
                <a:spcPts val="1800"/>
              </a:spcBef>
              <a:spcAft>
                <a:spcPts val="0"/>
              </a:spcAft>
              <a:buNone/>
            </a:pPr>
            <a:r>
              <a:rPr lang="en-US" sz="2800" dirty="0">
                <a:solidFill>
                  <a:schemeClr val="accent2"/>
                </a:solidFill>
              </a:rPr>
              <a:t>Introduction: </a:t>
            </a:r>
            <a:r>
              <a:rPr lang="en-US" sz="2800" dirty="0">
                <a:solidFill>
                  <a:schemeClr val="tx2"/>
                </a:solidFill>
              </a:rPr>
              <a:t>Myeloma Time Capsule </a:t>
            </a:r>
          </a:p>
          <a:p>
            <a:pPr marL="98425" indent="0">
              <a:lnSpc>
                <a:spcPct val="100000"/>
              </a:lnSpc>
              <a:spcBef>
                <a:spcPts val="1800"/>
              </a:spcBef>
              <a:spcAft>
                <a:spcPts val="0"/>
              </a:spcAft>
              <a:buNone/>
            </a:pPr>
            <a:r>
              <a:rPr lang="en-US" sz="2800" dirty="0">
                <a:solidFill>
                  <a:schemeClr val="accent2"/>
                </a:solidFill>
              </a:rPr>
              <a:t>Module 1: </a:t>
            </a:r>
            <a:r>
              <a:rPr lang="en-US" sz="2800" dirty="0">
                <a:solidFill>
                  <a:schemeClr val="tx1"/>
                </a:solidFill>
              </a:rPr>
              <a:t>Smoldering Myeloma</a:t>
            </a:r>
          </a:p>
          <a:p>
            <a:pPr marL="98425" indent="0">
              <a:lnSpc>
                <a:spcPct val="100000"/>
              </a:lnSpc>
              <a:spcBef>
                <a:spcPts val="1800"/>
              </a:spcBef>
              <a:spcAft>
                <a:spcPts val="0"/>
              </a:spcAft>
              <a:buNone/>
            </a:pPr>
            <a:r>
              <a:rPr lang="en-US" sz="2800" dirty="0">
                <a:solidFill>
                  <a:schemeClr val="accent2"/>
                </a:solidFill>
              </a:rPr>
              <a:t>Module 2: </a:t>
            </a:r>
            <a:r>
              <a:rPr lang="en-US" sz="2800" dirty="0">
                <a:solidFill>
                  <a:schemeClr val="tx1"/>
                </a:solidFill>
              </a:rPr>
              <a:t>Autologous Stem Cell Transplant (ASCT) Eligible</a:t>
            </a:r>
          </a:p>
          <a:p>
            <a:pPr marL="98425" indent="0">
              <a:lnSpc>
                <a:spcPct val="100000"/>
              </a:lnSpc>
              <a:spcBef>
                <a:spcPts val="1800"/>
              </a:spcBef>
              <a:spcAft>
                <a:spcPts val="0"/>
              </a:spcAft>
              <a:buNone/>
            </a:pPr>
            <a:r>
              <a:rPr lang="en-US" sz="2800" dirty="0">
                <a:solidFill>
                  <a:schemeClr val="bg1"/>
                </a:solidFill>
              </a:rPr>
              <a:t>Module 3: ASCT Ineligible </a:t>
            </a:r>
          </a:p>
          <a:p>
            <a:pPr marL="98425" indent="0">
              <a:lnSpc>
                <a:spcPct val="100000"/>
              </a:lnSpc>
              <a:spcBef>
                <a:spcPts val="1800"/>
              </a:spcBef>
              <a:spcAft>
                <a:spcPts val="0"/>
              </a:spcAft>
              <a:buNone/>
            </a:pPr>
            <a:r>
              <a:rPr lang="en-US" sz="2800" dirty="0">
                <a:solidFill>
                  <a:schemeClr val="accent2"/>
                </a:solidFill>
              </a:rPr>
              <a:t>Module 4: </a:t>
            </a:r>
            <a:r>
              <a:rPr lang="en-US" sz="2800" dirty="0">
                <a:solidFill>
                  <a:schemeClr val="tx1"/>
                </a:solidFill>
              </a:rPr>
              <a:t>Subcutaneous Anti-CD38 Antibodies</a:t>
            </a:r>
          </a:p>
          <a:p>
            <a:pPr marL="98425" indent="0">
              <a:lnSpc>
                <a:spcPct val="100000"/>
              </a:lnSpc>
              <a:spcBef>
                <a:spcPts val="1800"/>
              </a:spcBef>
              <a:spcAft>
                <a:spcPts val="0"/>
              </a:spcAft>
              <a:buNone/>
            </a:pPr>
            <a:r>
              <a:rPr lang="en-US" sz="2800" dirty="0">
                <a:solidFill>
                  <a:schemeClr val="accent2"/>
                </a:solidFill>
              </a:rPr>
              <a:t>Module 5:</a:t>
            </a:r>
            <a:r>
              <a:rPr lang="en-US" sz="2800" dirty="0">
                <a:solidFill>
                  <a:schemeClr val="tx1"/>
                </a:solidFill>
              </a:rPr>
              <a:t> Special Considerations</a:t>
            </a:r>
          </a:p>
          <a:p>
            <a:pPr marL="98425" indent="0">
              <a:lnSpc>
                <a:spcPct val="100000"/>
              </a:lnSpc>
              <a:spcBef>
                <a:spcPts val="18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70274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B028-A640-A87A-2436-AF42952D9182}"/>
              </a:ext>
            </a:extLst>
          </p:cNvPr>
          <p:cNvSpPr>
            <a:spLocks noGrp="1"/>
          </p:cNvSpPr>
          <p:nvPr>
            <p:ph type="title"/>
          </p:nvPr>
        </p:nvSpPr>
        <p:spPr>
          <a:xfrm>
            <a:off x="838200" y="18255"/>
            <a:ext cx="10740528" cy="1325563"/>
          </a:xfrm>
        </p:spPr>
        <p:txBody>
          <a:bodyPr>
            <a:noAutofit/>
          </a:bodyPr>
          <a:lstStyle/>
          <a:p>
            <a:r>
              <a:rPr lang="en-US" sz="2800" b="1" dirty="0">
                <a:solidFill>
                  <a:schemeClr val="tx2">
                    <a:lumMod val="90000"/>
                    <a:lumOff val="10000"/>
                  </a:schemeClr>
                </a:solidFill>
              </a:rPr>
              <a:t>Case Presentation – Prof </a:t>
            </a:r>
            <a:r>
              <a:rPr lang="en-US" sz="2800" b="1" dirty="0" err="1">
                <a:solidFill>
                  <a:schemeClr val="tx2">
                    <a:lumMod val="90000"/>
                    <a:lumOff val="10000"/>
                  </a:schemeClr>
                </a:solidFill>
              </a:rPr>
              <a:t>Leleu</a:t>
            </a:r>
            <a:r>
              <a:rPr lang="en-US" sz="2800" b="1" dirty="0">
                <a:solidFill>
                  <a:schemeClr val="tx2">
                    <a:lumMod val="90000"/>
                    <a:lumOff val="10000"/>
                  </a:schemeClr>
                </a:solidFill>
              </a:rPr>
              <a:t>: 75-year-old transplant-ineligible patient with MM</a:t>
            </a:r>
          </a:p>
        </p:txBody>
      </p:sp>
      <p:sp>
        <p:nvSpPr>
          <p:cNvPr id="3" name="Content Placeholder 2">
            <a:extLst>
              <a:ext uri="{FF2B5EF4-FFF2-40B4-BE49-F238E27FC236}">
                <a16:creationId xmlns:a16="http://schemas.microsoft.com/office/drawing/2014/main" id="{38602807-B0F7-962A-DF11-C3BB214FAF61}"/>
              </a:ext>
            </a:extLst>
          </p:cNvPr>
          <p:cNvSpPr>
            <a:spLocks noGrp="1"/>
          </p:cNvSpPr>
          <p:nvPr>
            <p:ph idx="1"/>
          </p:nvPr>
        </p:nvSpPr>
        <p:spPr>
          <a:xfrm>
            <a:off x="838199" y="1343818"/>
            <a:ext cx="10740527" cy="4351338"/>
          </a:xfrm>
        </p:spPr>
        <p:txBody>
          <a:bodyPr/>
          <a:lstStyle/>
          <a:p>
            <a:pPr marL="0" indent="0">
              <a:buNone/>
            </a:pPr>
            <a:r>
              <a:rPr lang="en-US" sz="1800" dirty="0"/>
              <a:t>Male, 75 years old, fit.</a:t>
            </a:r>
          </a:p>
          <a:p>
            <a:pPr marL="0" indent="0">
              <a:buNone/>
            </a:pPr>
            <a:r>
              <a:rPr lang="en-US" sz="1800" dirty="0"/>
              <a:t>Prior history of hypertension (treated and controlled), dyslipidemia (treated and controlled), doing sports on a regular basis.</a:t>
            </a:r>
          </a:p>
          <a:p>
            <a:pPr marL="0" indent="0">
              <a:buNone/>
            </a:pPr>
            <a:r>
              <a:rPr lang="en-US" sz="1800" dirty="0"/>
              <a:t>Was admitted to infectious disease department for dyspnea severely worsening in the context of bronchopneumonia. The patient was diagnosed with pneumococcal infection having a bronchopneumonia with important </a:t>
            </a:r>
            <a:r>
              <a:rPr lang="en-US" sz="1800" dirty="0" err="1"/>
              <a:t>pleuresis</a:t>
            </a:r>
            <a:r>
              <a:rPr lang="en-US" sz="1800" dirty="0"/>
              <a:t>. </a:t>
            </a:r>
          </a:p>
          <a:p>
            <a:pPr marL="0" indent="0">
              <a:buNone/>
            </a:pPr>
            <a:r>
              <a:rPr lang="en-US" sz="1800" dirty="0"/>
              <a:t>This unusual severe infection led the infectious disease department to seek for </a:t>
            </a:r>
            <a:r>
              <a:rPr lang="en-US" sz="1800" dirty="0" err="1"/>
              <a:t>immunodepressive</a:t>
            </a:r>
            <a:r>
              <a:rPr lang="en-US" sz="1800" dirty="0"/>
              <a:t> conditions, including multiple myeloma. </a:t>
            </a:r>
          </a:p>
          <a:p>
            <a:pPr marL="0" indent="0">
              <a:buNone/>
            </a:pPr>
            <a:r>
              <a:rPr lang="en-US" sz="1800" b="1" dirty="0"/>
              <a:t>Bio test. </a:t>
            </a:r>
            <a:endParaRPr lang="en-US" sz="1800" dirty="0"/>
          </a:p>
          <a:p>
            <a:pPr marL="0" indent="0">
              <a:buNone/>
            </a:pPr>
            <a:r>
              <a:rPr lang="en-US" sz="1800" dirty="0"/>
              <a:t>Hb 9.5 g/dL, WBC elevated for neutrophil count and Plat elevated values. Clearance creatinine at 50 mL/min, normally above 80 for the patient. Serum calcium, </a:t>
            </a:r>
            <a:r>
              <a:rPr lang="en-US" sz="1800" dirty="0" err="1"/>
              <a:t>ionogram</a:t>
            </a:r>
            <a:r>
              <a:rPr lang="en-US" sz="1800" dirty="0"/>
              <a:t>, liver enzymes’ values were in normal ranges.</a:t>
            </a:r>
          </a:p>
          <a:p>
            <a:pPr marL="0" indent="0">
              <a:buNone/>
            </a:pPr>
            <a:r>
              <a:rPr lang="en-US" sz="1800" dirty="0"/>
              <a:t>Patient had an important inflammatory syndrome that could be explained in the context of the infection. </a:t>
            </a:r>
            <a:r>
              <a:rPr lang="en-US" sz="1800" dirty="0" err="1"/>
              <a:t>Protidemia</a:t>
            </a:r>
            <a:r>
              <a:rPr lang="en-US" sz="1800" dirty="0"/>
              <a:t> 110 g/L. Serum protein electrophoresis showed hypergammaglobulinemia of IgA K monoclonal type. Urine was negative for proteinuria, including BJ. </a:t>
            </a:r>
            <a:r>
              <a:rPr lang="en-US" sz="1800" dirty="0" err="1"/>
              <a:t>sFLC</a:t>
            </a:r>
            <a:r>
              <a:rPr lang="en-US" sz="1800" dirty="0"/>
              <a:t> was kappa 3000 mg/L, lambda 2 mg/L, ratio 1500.</a:t>
            </a:r>
          </a:p>
          <a:p>
            <a:pPr marL="0" indent="0">
              <a:buNone/>
            </a:pPr>
            <a:r>
              <a:rPr lang="en-US" sz="1800" b="1" dirty="0"/>
              <a:t>PET CT. </a:t>
            </a:r>
            <a:endParaRPr lang="en-US" sz="1800" dirty="0"/>
          </a:p>
          <a:p>
            <a:pPr marL="0" indent="0">
              <a:buNone/>
            </a:pPr>
            <a:r>
              <a:rPr lang="en-US" sz="1800" dirty="0"/>
              <a:t>Multiple lytic lesions with </a:t>
            </a:r>
            <a:r>
              <a:rPr lang="en-US" sz="1800" dirty="0" err="1"/>
              <a:t>hypermetabolisms</a:t>
            </a:r>
            <a:r>
              <a:rPr lang="en-US" sz="1800" dirty="0"/>
              <a:t>, no PMD and EMD.</a:t>
            </a:r>
          </a:p>
        </p:txBody>
      </p:sp>
    </p:spTree>
    <p:extLst>
      <p:ext uri="{BB962C8B-B14F-4D97-AF65-F5344CB8AC3E}">
        <p14:creationId xmlns:p14="http://schemas.microsoft.com/office/powerpoint/2010/main" val="4259983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B028-A640-A87A-2436-AF42952D9182}"/>
              </a:ext>
            </a:extLst>
          </p:cNvPr>
          <p:cNvSpPr>
            <a:spLocks noGrp="1"/>
          </p:cNvSpPr>
          <p:nvPr>
            <p:ph type="title"/>
          </p:nvPr>
        </p:nvSpPr>
        <p:spPr>
          <a:xfrm>
            <a:off x="838200" y="18255"/>
            <a:ext cx="10740528" cy="1325563"/>
          </a:xfrm>
        </p:spPr>
        <p:txBody>
          <a:bodyPr>
            <a:noAutofit/>
          </a:bodyPr>
          <a:lstStyle/>
          <a:p>
            <a:r>
              <a:rPr lang="en-US" sz="2800" b="1" dirty="0">
                <a:solidFill>
                  <a:schemeClr val="tx2">
                    <a:lumMod val="90000"/>
                    <a:lumOff val="10000"/>
                  </a:schemeClr>
                </a:solidFill>
              </a:rPr>
              <a:t>Case Presentation – Prof </a:t>
            </a:r>
            <a:r>
              <a:rPr lang="en-US" sz="2800" b="1" dirty="0" err="1">
                <a:solidFill>
                  <a:schemeClr val="tx2">
                    <a:lumMod val="90000"/>
                    <a:lumOff val="10000"/>
                  </a:schemeClr>
                </a:solidFill>
              </a:rPr>
              <a:t>Leleu</a:t>
            </a:r>
            <a:r>
              <a:rPr lang="en-US" sz="2800" b="1" dirty="0">
                <a:solidFill>
                  <a:schemeClr val="tx2">
                    <a:lumMod val="90000"/>
                    <a:lumOff val="10000"/>
                  </a:schemeClr>
                </a:solidFill>
              </a:rPr>
              <a:t>: 75-year-old transplant-ineligible patient with MM (cont’d)</a:t>
            </a:r>
            <a:endParaRPr lang="en-US" sz="2800" dirty="0"/>
          </a:p>
        </p:txBody>
      </p:sp>
      <p:sp>
        <p:nvSpPr>
          <p:cNvPr id="3" name="Content Placeholder 2">
            <a:extLst>
              <a:ext uri="{FF2B5EF4-FFF2-40B4-BE49-F238E27FC236}">
                <a16:creationId xmlns:a16="http://schemas.microsoft.com/office/drawing/2014/main" id="{38602807-B0F7-962A-DF11-C3BB214FAF61}"/>
              </a:ext>
            </a:extLst>
          </p:cNvPr>
          <p:cNvSpPr>
            <a:spLocks noGrp="1"/>
          </p:cNvSpPr>
          <p:nvPr>
            <p:ph idx="1"/>
          </p:nvPr>
        </p:nvSpPr>
        <p:spPr>
          <a:xfrm>
            <a:off x="838199" y="1343818"/>
            <a:ext cx="10740527" cy="4351338"/>
          </a:xfrm>
        </p:spPr>
        <p:txBody>
          <a:bodyPr/>
          <a:lstStyle/>
          <a:p>
            <a:pPr marL="0" indent="0">
              <a:buNone/>
            </a:pPr>
            <a:r>
              <a:rPr lang="fr-FR" sz="1800" b="1" dirty="0"/>
              <a:t>BM aspiration and </a:t>
            </a:r>
            <a:r>
              <a:rPr lang="fr-FR" sz="1800" b="1" dirty="0" err="1"/>
              <a:t>genomic</a:t>
            </a:r>
            <a:r>
              <a:rPr lang="fr-FR" sz="1800" b="1" dirty="0"/>
              <a:t>. </a:t>
            </a:r>
            <a:endParaRPr lang="en-US" sz="1800" dirty="0"/>
          </a:p>
          <a:p>
            <a:pPr marL="0" indent="0">
              <a:buNone/>
            </a:pPr>
            <a:r>
              <a:rPr lang="en-US" sz="1800" dirty="0"/>
              <a:t>35% plasma cells, dystrophic nucleus.</a:t>
            </a:r>
          </a:p>
          <a:p>
            <a:pPr marL="0" indent="0">
              <a:buNone/>
            </a:pPr>
            <a:r>
              <a:rPr lang="en-US" sz="1800" dirty="0"/>
              <a:t>Genomic (NGS). No del17p, t(4;14)pos and gain 1q pos, no t(11;14), no del1p32, no mutations of special interest. </a:t>
            </a:r>
          </a:p>
          <a:p>
            <a:pPr marL="0" indent="0">
              <a:buNone/>
            </a:pPr>
            <a:r>
              <a:rPr lang="en-US" sz="1800" dirty="0"/>
              <a:t>ISS 2. RISS 2. Serum LDH level normal. No </a:t>
            </a:r>
            <a:r>
              <a:rPr lang="en-US" sz="1800" dirty="0" err="1"/>
              <a:t>plasmablastic</a:t>
            </a:r>
            <a:r>
              <a:rPr lang="en-US" sz="1800" dirty="0"/>
              <a:t> features. No CTC on CBC.</a:t>
            </a:r>
          </a:p>
          <a:p>
            <a:pPr marL="0" indent="0">
              <a:buNone/>
            </a:pPr>
            <a:r>
              <a:rPr lang="en-US" sz="1800" dirty="0"/>
              <a:t>Patient was sent over to Hematology for Myeloma. Education on MM was done.</a:t>
            </a:r>
          </a:p>
          <a:p>
            <a:pPr marL="0" indent="0">
              <a:buNone/>
            </a:pPr>
            <a:r>
              <a:rPr lang="en-US" sz="1800" b="1" dirty="0"/>
              <a:t>As a conclusion. NDMM </a:t>
            </a:r>
            <a:r>
              <a:rPr lang="en-US" sz="1800" b="1" dirty="0" err="1"/>
              <a:t>SLiM</a:t>
            </a:r>
            <a:r>
              <a:rPr lang="en-US" sz="1800" b="1" dirty="0"/>
              <a:t> CRAB on </a:t>
            </a:r>
            <a:r>
              <a:rPr lang="en-US" sz="1800" b="1" dirty="0" err="1"/>
              <a:t>sFLC</a:t>
            </a:r>
            <a:r>
              <a:rPr lang="en-US" sz="1800" b="1" dirty="0"/>
              <a:t> ratio (ratio 110). HR, 75 fit TI. ECOG 2 at start.</a:t>
            </a:r>
            <a:endParaRPr lang="en-US" sz="1800" dirty="0"/>
          </a:p>
          <a:p>
            <a:pPr marL="0" indent="0">
              <a:buNone/>
            </a:pPr>
            <a:r>
              <a:rPr lang="en-US" sz="1800" b="1" dirty="0"/>
              <a:t>Line 1. </a:t>
            </a:r>
            <a:endParaRPr lang="en-US" sz="1800" dirty="0"/>
          </a:p>
          <a:p>
            <a:pPr marL="0" indent="0">
              <a:buNone/>
            </a:pPr>
            <a:r>
              <a:rPr lang="en-US" sz="1800" dirty="0"/>
              <a:t>Isa-</a:t>
            </a:r>
            <a:r>
              <a:rPr lang="en-US" sz="1800" dirty="0" err="1"/>
              <a:t>VRd</a:t>
            </a:r>
            <a:r>
              <a:rPr lang="en-US" sz="1800" dirty="0"/>
              <a:t> was given as the standard of care according to IMROZ/CEPHEUS/BENEFIT studies</a:t>
            </a:r>
          </a:p>
          <a:p>
            <a:pPr marL="0" indent="0">
              <a:buNone/>
            </a:pPr>
            <a:r>
              <a:rPr lang="en-US" sz="1800" dirty="0"/>
              <a:t>V twice weekly, R 25 mg 21/28, </a:t>
            </a:r>
            <a:r>
              <a:rPr lang="en-US" sz="1800" dirty="0" err="1"/>
              <a:t>dexa</a:t>
            </a:r>
            <a:r>
              <a:rPr lang="en-US" sz="1800" dirty="0"/>
              <a:t> 20 mg</a:t>
            </a:r>
          </a:p>
          <a:p>
            <a:pPr marL="0" indent="0">
              <a:buNone/>
            </a:pPr>
            <a:r>
              <a:rPr lang="en-US" sz="1800" dirty="0"/>
              <a:t>+ supportive care, Bisphosphonate x 4 cycles, vaccination +++ (flu, covid, pneumonia)</a:t>
            </a:r>
          </a:p>
          <a:p>
            <a:pPr marL="0" indent="0">
              <a:buNone/>
            </a:pPr>
            <a:r>
              <a:rPr lang="en-US" sz="1800" dirty="0"/>
              <a:t>x 1 cycle </a:t>
            </a:r>
          </a:p>
          <a:p>
            <a:pPr marL="0" indent="0">
              <a:buNone/>
            </a:pPr>
            <a:r>
              <a:rPr lang="en-US" sz="1800" dirty="0"/>
              <a:t>Patient experienced grade 1 neuropathy</a:t>
            </a:r>
          </a:p>
          <a:p>
            <a:pPr marL="0" indent="0">
              <a:buNone/>
            </a:pPr>
            <a:r>
              <a:rPr lang="en-US" sz="1800" dirty="0"/>
              <a:t>PR</a:t>
            </a:r>
          </a:p>
        </p:txBody>
      </p:sp>
    </p:spTree>
    <p:extLst>
      <p:ext uri="{BB962C8B-B14F-4D97-AF65-F5344CB8AC3E}">
        <p14:creationId xmlns:p14="http://schemas.microsoft.com/office/powerpoint/2010/main" val="29237429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B028-A640-A87A-2436-AF42952D9182}"/>
              </a:ext>
            </a:extLst>
          </p:cNvPr>
          <p:cNvSpPr>
            <a:spLocks noGrp="1"/>
          </p:cNvSpPr>
          <p:nvPr>
            <p:ph type="title"/>
          </p:nvPr>
        </p:nvSpPr>
        <p:spPr>
          <a:xfrm>
            <a:off x="838200" y="18255"/>
            <a:ext cx="10740528" cy="1325563"/>
          </a:xfrm>
        </p:spPr>
        <p:txBody>
          <a:bodyPr>
            <a:noAutofit/>
          </a:bodyPr>
          <a:lstStyle/>
          <a:p>
            <a:r>
              <a:rPr lang="en-US" sz="2800" b="1" dirty="0">
                <a:solidFill>
                  <a:schemeClr val="tx2">
                    <a:lumMod val="90000"/>
                    <a:lumOff val="10000"/>
                  </a:schemeClr>
                </a:solidFill>
              </a:rPr>
              <a:t>Case Presentation – Prof </a:t>
            </a:r>
            <a:r>
              <a:rPr lang="en-US" sz="2800" b="1" dirty="0" err="1">
                <a:solidFill>
                  <a:schemeClr val="tx2">
                    <a:lumMod val="90000"/>
                    <a:lumOff val="10000"/>
                  </a:schemeClr>
                </a:solidFill>
              </a:rPr>
              <a:t>Leleu</a:t>
            </a:r>
            <a:r>
              <a:rPr lang="en-US" sz="2800" b="1" dirty="0">
                <a:solidFill>
                  <a:schemeClr val="tx2">
                    <a:lumMod val="90000"/>
                    <a:lumOff val="10000"/>
                  </a:schemeClr>
                </a:solidFill>
              </a:rPr>
              <a:t>: 75-year-old transplant-ineligible patient with MM (cont’d)</a:t>
            </a:r>
            <a:endParaRPr lang="en-US" sz="2800" dirty="0"/>
          </a:p>
        </p:txBody>
      </p:sp>
      <p:sp>
        <p:nvSpPr>
          <p:cNvPr id="3" name="Content Placeholder 2">
            <a:extLst>
              <a:ext uri="{FF2B5EF4-FFF2-40B4-BE49-F238E27FC236}">
                <a16:creationId xmlns:a16="http://schemas.microsoft.com/office/drawing/2014/main" id="{38602807-B0F7-962A-DF11-C3BB214FAF61}"/>
              </a:ext>
            </a:extLst>
          </p:cNvPr>
          <p:cNvSpPr>
            <a:spLocks noGrp="1"/>
          </p:cNvSpPr>
          <p:nvPr>
            <p:ph idx="1"/>
          </p:nvPr>
        </p:nvSpPr>
        <p:spPr>
          <a:xfrm>
            <a:off x="838199" y="1343818"/>
            <a:ext cx="10740527" cy="4351338"/>
          </a:xfrm>
        </p:spPr>
        <p:txBody>
          <a:bodyPr/>
          <a:lstStyle/>
          <a:p>
            <a:pPr marL="0" indent="0">
              <a:buNone/>
            </a:pPr>
            <a:r>
              <a:rPr lang="en-US" sz="1800" dirty="0"/>
              <a:t>Cycle 2 was done with V weekly</a:t>
            </a:r>
          </a:p>
          <a:p>
            <a:pPr marL="0" indent="0">
              <a:buNone/>
            </a:pPr>
            <a:r>
              <a:rPr lang="en-US" sz="1800" dirty="0"/>
              <a:t>Cycle 4 = VGPR</a:t>
            </a:r>
          </a:p>
          <a:p>
            <a:pPr marL="0" indent="0">
              <a:buNone/>
            </a:pPr>
            <a:r>
              <a:rPr lang="en-US" sz="1800" dirty="0"/>
              <a:t>Safety. Diarrhea ++++ = supportive care given</a:t>
            </a:r>
          </a:p>
          <a:p>
            <a:pPr marL="0" indent="0">
              <a:buNone/>
            </a:pPr>
            <a:r>
              <a:rPr lang="en-US" sz="1800" dirty="0"/>
              <a:t> </a:t>
            </a:r>
          </a:p>
          <a:p>
            <a:pPr marL="0" indent="0">
              <a:buNone/>
            </a:pPr>
            <a:r>
              <a:rPr lang="en-US" sz="1800" dirty="0"/>
              <a:t>Cycle 6 = CR</a:t>
            </a:r>
          </a:p>
          <a:p>
            <a:pPr marL="0" indent="0">
              <a:buNone/>
            </a:pPr>
            <a:r>
              <a:rPr lang="en-US" sz="1800" dirty="0"/>
              <a:t>Patient sick of diarrhea = Len is decreased to 10 mg</a:t>
            </a:r>
          </a:p>
          <a:p>
            <a:pPr marL="0" indent="0">
              <a:buNone/>
            </a:pPr>
            <a:r>
              <a:rPr lang="en-US" sz="1800" dirty="0" err="1"/>
              <a:t>Dexa</a:t>
            </a:r>
            <a:r>
              <a:rPr lang="en-US" sz="1800" dirty="0"/>
              <a:t> is stopped</a:t>
            </a:r>
          </a:p>
          <a:p>
            <a:pPr marL="0" indent="0">
              <a:buNone/>
            </a:pPr>
            <a:endParaRPr lang="en-US" sz="1800" dirty="0"/>
          </a:p>
          <a:p>
            <a:pPr marL="0" indent="0">
              <a:buNone/>
            </a:pPr>
            <a:r>
              <a:rPr lang="en-US" sz="1800" dirty="0"/>
              <a:t>Cycle 12 = CR</a:t>
            </a:r>
          </a:p>
          <a:p>
            <a:pPr marL="0" indent="0">
              <a:buNone/>
            </a:pPr>
            <a:r>
              <a:rPr lang="en-US" sz="1800" dirty="0"/>
              <a:t>V is stopped, Isa and Len continued until PD</a:t>
            </a:r>
          </a:p>
          <a:p>
            <a:pPr marL="0" indent="0">
              <a:buNone/>
            </a:pPr>
            <a:r>
              <a:rPr lang="en-US" sz="1800" dirty="0"/>
              <a:t>	</a:t>
            </a:r>
          </a:p>
          <a:p>
            <a:pPr marL="0" indent="0">
              <a:buNone/>
            </a:pPr>
            <a:r>
              <a:rPr lang="en-US" sz="1800" dirty="0"/>
              <a:t>Cycle 24 = CR </a:t>
            </a:r>
          </a:p>
          <a:p>
            <a:pPr marL="0" indent="0">
              <a:buNone/>
            </a:pPr>
            <a:r>
              <a:rPr lang="en-US" sz="1800" dirty="0"/>
              <a:t>Cycle 48 = IFS positive again while negative up to now, but no PD yet</a:t>
            </a:r>
          </a:p>
          <a:p>
            <a:pPr marL="0" indent="0">
              <a:buNone/>
            </a:pPr>
            <a:r>
              <a:rPr lang="en-US" sz="1800" dirty="0"/>
              <a:t>==== pt wishes to stop the treatment ….</a:t>
            </a:r>
          </a:p>
        </p:txBody>
      </p:sp>
    </p:spTree>
    <p:extLst>
      <p:ext uri="{BB962C8B-B14F-4D97-AF65-F5344CB8AC3E}">
        <p14:creationId xmlns:p14="http://schemas.microsoft.com/office/powerpoint/2010/main" val="30550650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6D13C-F175-C349-1C48-D39D8CEE5504}"/>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1CD4F36-A228-78AD-01A4-FF9EB3DC0396}"/>
              </a:ext>
            </a:extLst>
          </p:cNvPr>
          <p:cNvSpPr txBox="1">
            <a:spLocks/>
          </p:cNvSpPr>
          <p:nvPr/>
        </p:nvSpPr>
        <p:spPr>
          <a:xfrm>
            <a:off x="838200" y="1325563"/>
            <a:ext cx="10515600" cy="471168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73-year-old man who presented with rapidly escalating thoracic back pain.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Hgb 11.0 g/dL, Ca 9.6, albumin 3.3, Cr 1.11, LDH normal, B2M 3.0,  SPEP/IFE: Monoclonal IgG kappa 2.3 g/dL, serum free kappa LCs 583 mg/L, FLC ratio 61.</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Bone marrow: 15% PCs.  Myeloma FISH: + t(11;14) and del(13q).</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Imaging: PET-CT with innumerable FDG avid lytic bone lesions and compression deformities involving T5, T6, T8, T10 and T12.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Co-morbidities: Parkinson disease, early-stage prostate cancer (active surveillance), hyperlipidemia.</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ECOG PS 3 due to debilitating back pain from numerous compression fractures. </a:t>
            </a:r>
          </a:p>
        </p:txBody>
      </p:sp>
      <p:sp>
        <p:nvSpPr>
          <p:cNvPr id="5" name="Title 1">
            <a:extLst>
              <a:ext uri="{FF2B5EF4-FFF2-40B4-BE49-F238E27FC236}">
                <a16:creationId xmlns:a16="http://schemas.microsoft.com/office/drawing/2014/main" id="{83E4C611-BC6F-A958-BE12-751CACDABFF4}"/>
              </a:ext>
            </a:extLst>
          </p:cNvPr>
          <p:cNvSpPr>
            <a:spLocks noGrp="1"/>
          </p:cNvSpPr>
          <p:nvPr>
            <p:ph type="title"/>
          </p:nvPr>
        </p:nvSpPr>
        <p:spPr>
          <a:xfrm>
            <a:off x="263352" y="0"/>
            <a:ext cx="11090448" cy="1325563"/>
          </a:xfrm>
        </p:spPr>
        <p:txBody>
          <a:bodyPr>
            <a:noAutofit/>
          </a:bodyPr>
          <a:lstStyle/>
          <a:p>
            <a:r>
              <a:rPr lang="en-US" sz="3000" b="1" dirty="0">
                <a:solidFill>
                  <a:schemeClr val="tx2"/>
                </a:solidFill>
              </a:rPr>
              <a:t>Case Presentation – Dr Voorhees: 73-year-old transplant-ineligible patient with MM</a:t>
            </a:r>
          </a:p>
        </p:txBody>
      </p:sp>
    </p:spTree>
    <p:extLst>
      <p:ext uri="{BB962C8B-B14F-4D97-AF65-F5344CB8AC3E}">
        <p14:creationId xmlns:p14="http://schemas.microsoft.com/office/powerpoint/2010/main" val="3702169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E3CF-E936-6721-5E00-49E7D8457C8C}"/>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CD76010-4AA0-C261-E6E3-1A5FDD8E4757}"/>
              </a:ext>
            </a:extLst>
          </p:cNvPr>
          <p:cNvSpPr txBox="1">
            <a:spLocks/>
          </p:cNvSpPr>
          <p:nvPr/>
        </p:nvSpPr>
        <p:spPr>
          <a:xfrm>
            <a:off x="838200" y="191683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The patient was placed on D-</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VRd</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induction therapy and is in a very good partial response after 4 cycles of therapy.  His performance status has improved to the point that we have decided to collect stem cells for a potential future ASCT if his disease response does not hold for as long as we expect.  We intend to treat the patient with 6 cycles of D-</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VRd</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followed by D-R maintenance until disease progression or the emergence of unacceptable side effects.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CFAE9972-461A-6C7B-CCFC-C5443FF96CC2}"/>
              </a:ext>
            </a:extLst>
          </p:cNvPr>
          <p:cNvSpPr>
            <a:spLocks noGrp="1"/>
          </p:cNvSpPr>
          <p:nvPr>
            <p:ph type="title"/>
          </p:nvPr>
        </p:nvSpPr>
        <p:spPr>
          <a:xfrm>
            <a:off x="263352" y="188640"/>
            <a:ext cx="11090448" cy="1325563"/>
          </a:xfrm>
        </p:spPr>
        <p:txBody>
          <a:bodyPr>
            <a:noAutofit/>
          </a:bodyPr>
          <a:lstStyle/>
          <a:p>
            <a:r>
              <a:rPr lang="en-US" sz="3000" b="1" dirty="0">
                <a:solidFill>
                  <a:schemeClr val="tx2"/>
                </a:solidFill>
              </a:rPr>
              <a:t>Case Presentation – Dr Voorhees: 73-year-old transplant-ineligible patient with MM (cont’d) </a:t>
            </a:r>
          </a:p>
        </p:txBody>
      </p:sp>
    </p:spTree>
    <p:extLst>
      <p:ext uri="{BB962C8B-B14F-4D97-AF65-F5344CB8AC3E}">
        <p14:creationId xmlns:p14="http://schemas.microsoft.com/office/powerpoint/2010/main" val="1168254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3573-78A1-9C00-1875-1AA8AA61EA40}"/>
              </a:ext>
            </a:extLst>
          </p:cNvPr>
          <p:cNvSpPr>
            <a:spLocks noGrp="1"/>
          </p:cNvSpPr>
          <p:nvPr>
            <p:ph type="title"/>
          </p:nvPr>
        </p:nvSpPr>
        <p:spPr>
          <a:xfrm>
            <a:off x="912285" y="1"/>
            <a:ext cx="10972800" cy="845754"/>
          </a:xfrm>
        </p:spPr>
        <p:txBody>
          <a:bodyPr/>
          <a:lstStyle/>
          <a:p>
            <a:r>
              <a:rPr lang="en-US" sz="2200" dirty="0"/>
              <a:t>Regulatory and reimbursement issues aside, what is your preferred initial regimen for an </a:t>
            </a:r>
            <a:r>
              <a:rPr lang="en-US" sz="2200" u="sng" dirty="0"/>
              <a:t>80-year-old</a:t>
            </a:r>
            <a:r>
              <a:rPr lang="en-US" sz="2200" dirty="0"/>
              <a:t> patient with </a:t>
            </a:r>
            <a:r>
              <a:rPr lang="en-US" sz="2200" u="sng" dirty="0"/>
              <a:t>standard-risk MM</a:t>
            </a:r>
            <a:r>
              <a:rPr lang="en-US" sz="2200" dirty="0"/>
              <a:t> who is </a:t>
            </a:r>
            <a:r>
              <a:rPr lang="en-US" sz="2200" u="sng" dirty="0"/>
              <a:t>not eligible for transplant</a:t>
            </a:r>
            <a:r>
              <a:rPr lang="en-US" sz="2200" dirty="0"/>
              <a:t>? </a:t>
            </a:r>
          </a:p>
        </p:txBody>
      </p:sp>
      <p:sp>
        <p:nvSpPr>
          <p:cNvPr id="3" name="Text Box 4">
            <a:extLst>
              <a:ext uri="{FF2B5EF4-FFF2-40B4-BE49-F238E27FC236}">
                <a16:creationId xmlns:a16="http://schemas.microsoft.com/office/drawing/2014/main" id="{6658DDD5-C27D-2D6E-A964-C7587D109450}"/>
              </a:ext>
            </a:extLst>
          </p:cNvPr>
          <p:cNvSpPr txBox="1">
            <a:spLocks noChangeArrowheads="1"/>
          </p:cNvSpPr>
          <p:nvPr/>
        </p:nvSpPr>
        <p:spPr bwMode="auto">
          <a:xfrm>
            <a:off x="1" y="86579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873F61E2-9550-01AD-765F-F44FEC83E40C}"/>
              </a:ext>
            </a:extLst>
          </p:cNvPr>
          <p:cNvPicPr>
            <a:picLocks noChangeAspect="1"/>
          </p:cNvPicPr>
          <p:nvPr/>
        </p:nvPicPr>
        <p:blipFill>
          <a:blip r:embed="rId2"/>
          <a:srcRect/>
          <a:stretch/>
        </p:blipFill>
        <p:spPr>
          <a:xfrm>
            <a:off x="4753331" y="777975"/>
            <a:ext cx="6731000" cy="952500"/>
          </a:xfrm>
          <a:prstGeom prst="rect">
            <a:avLst/>
          </a:prstGeom>
        </p:spPr>
      </p:pic>
      <p:sp>
        <p:nvSpPr>
          <p:cNvPr id="5" name="Text Box 4">
            <a:extLst>
              <a:ext uri="{FF2B5EF4-FFF2-40B4-BE49-F238E27FC236}">
                <a16:creationId xmlns:a16="http://schemas.microsoft.com/office/drawing/2014/main" id="{B3323FF9-DC74-88E5-CE06-B1A01ED16CD4}"/>
              </a:ext>
            </a:extLst>
          </p:cNvPr>
          <p:cNvSpPr txBox="1">
            <a:spLocks noChangeArrowheads="1"/>
          </p:cNvSpPr>
          <p:nvPr/>
        </p:nvSpPr>
        <p:spPr bwMode="auto">
          <a:xfrm>
            <a:off x="0" y="135522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18A062CE-E116-B212-8D53-E8FA95A32010}"/>
              </a:ext>
            </a:extLst>
          </p:cNvPr>
          <p:cNvPicPr>
            <a:picLocks noChangeAspect="1"/>
          </p:cNvPicPr>
          <p:nvPr/>
        </p:nvPicPr>
        <p:blipFill>
          <a:blip r:embed="rId3"/>
          <a:srcRect/>
          <a:stretch/>
        </p:blipFill>
        <p:spPr>
          <a:xfrm>
            <a:off x="4753331" y="1283649"/>
            <a:ext cx="6731000" cy="952500"/>
          </a:xfrm>
          <a:prstGeom prst="rect">
            <a:avLst/>
          </a:prstGeom>
        </p:spPr>
      </p:pic>
      <p:sp>
        <p:nvSpPr>
          <p:cNvPr id="7" name="Text Box 4">
            <a:extLst>
              <a:ext uri="{FF2B5EF4-FFF2-40B4-BE49-F238E27FC236}">
                <a16:creationId xmlns:a16="http://schemas.microsoft.com/office/drawing/2014/main" id="{85C40115-AFD7-EB7D-E1F1-F5C25E9EB1DC}"/>
              </a:ext>
            </a:extLst>
          </p:cNvPr>
          <p:cNvSpPr txBox="1">
            <a:spLocks noChangeArrowheads="1"/>
          </p:cNvSpPr>
          <p:nvPr/>
        </p:nvSpPr>
        <p:spPr bwMode="auto">
          <a:xfrm>
            <a:off x="0" y="183523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Dara/Isa-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or Dara-Rd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B481E031-B5C6-D2FC-2E0B-23E227DA8815}"/>
              </a:ext>
            </a:extLst>
          </p:cNvPr>
          <p:cNvPicPr>
            <a:picLocks noChangeAspect="1"/>
          </p:cNvPicPr>
          <p:nvPr/>
        </p:nvPicPr>
        <p:blipFill>
          <a:blip r:embed="rId4"/>
          <a:srcRect/>
          <a:stretch/>
        </p:blipFill>
        <p:spPr>
          <a:xfrm>
            <a:off x="4753331" y="1763666"/>
            <a:ext cx="6731000" cy="952500"/>
          </a:xfrm>
          <a:prstGeom prst="rect">
            <a:avLst/>
          </a:prstGeom>
        </p:spPr>
      </p:pic>
      <p:sp>
        <p:nvSpPr>
          <p:cNvPr id="9" name="Text Box 9">
            <a:extLst>
              <a:ext uri="{FF2B5EF4-FFF2-40B4-BE49-F238E27FC236}">
                <a16:creationId xmlns:a16="http://schemas.microsoft.com/office/drawing/2014/main" id="{EE2242C6-126A-C8FA-F671-1066F091F461}"/>
              </a:ext>
            </a:extLst>
          </p:cNvPr>
          <p:cNvSpPr txBox="1">
            <a:spLocks noChangeArrowheads="1"/>
          </p:cNvSpPr>
          <p:nvPr/>
        </p:nvSpPr>
        <p:spPr bwMode="auto">
          <a:xfrm>
            <a:off x="10591800" y="85092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sp>
        <p:nvSpPr>
          <p:cNvPr id="10" name="Text Box 9">
            <a:extLst>
              <a:ext uri="{FF2B5EF4-FFF2-40B4-BE49-F238E27FC236}">
                <a16:creationId xmlns:a16="http://schemas.microsoft.com/office/drawing/2014/main" id="{327BBF9D-0782-2D14-682E-55D5F760C0F0}"/>
              </a:ext>
            </a:extLst>
          </p:cNvPr>
          <p:cNvSpPr txBox="1">
            <a:spLocks noChangeArrowheads="1"/>
          </p:cNvSpPr>
          <p:nvPr/>
        </p:nvSpPr>
        <p:spPr bwMode="auto">
          <a:xfrm>
            <a:off x="7467600" y="135590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11" name="Text Box 9">
            <a:extLst>
              <a:ext uri="{FF2B5EF4-FFF2-40B4-BE49-F238E27FC236}">
                <a16:creationId xmlns:a16="http://schemas.microsoft.com/office/drawing/2014/main" id="{582E6771-F3DB-1FE0-8599-3BA43A3DA75B}"/>
              </a:ext>
            </a:extLst>
          </p:cNvPr>
          <p:cNvSpPr txBox="1">
            <a:spLocks noChangeArrowheads="1"/>
          </p:cNvSpPr>
          <p:nvPr/>
        </p:nvSpPr>
        <p:spPr bwMode="auto">
          <a:xfrm>
            <a:off x="5257800" y="183523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2" name="Title 1">
            <a:extLst>
              <a:ext uri="{FF2B5EF4-FFF2-40B4-BE49-F238E27FC236}">
                <a16:creationId xmlns:a16="http://schemas.microsoft.com/office/drawing/2014/main" id="{17A3B35F-F9D3-DAAF-0EB2-83B2C6026232}"/>
              </a:ext>
            </a:extLst>
          </p:cNvPr>
          <p:cNvSpPr txBox="1">
            <a:spLocks/>
          </p:cNvSpPr>
          <p:nvPr/>
        </p:nvSpPr>
        <p:spPr bwMode="auto">
          <a:xfrm>
            <a:off x="912285" y="2329806"/>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induction treatment?</a:t>
            </a:r>
          </a:p>
        </p:txBody>
      </p:sp>
      <p:sp>
        <p:nvSpPr>
          <p:cNvPr id="48" name="Text Box 4">
            <a:extLst>
              <a:ext uri="{FF2B5EF4-FFF2-40B4-BE49-F238E27FC236}">
                <a16:creationId xmlns:a16="http://schemas.microsoft.com/office/drawing/2014/main" id="{7E38922C-835D-B35D-7170-622A3385A543}"/>
              </a:ext>
            </a:extLst>
          </p:cNvPr>
          <p:cNvSpPr txBox="1">
            <a:spLocks noChangeArrowheads="1"/>
          </p:cNvSpPr>
          <p:nvPr/>
        </p:nvSpPr>
        <p:spPr bwMode="auto">
          <a:xfrm>
            <a:off x="1" y="292319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DDC0C293-D7E2-19A6-E824-91E608F167A6}"/>
              </a:ext>
            </a:extLst>
          </p:cNvPr>
          <p:cNvPicPr>
            <a:picLocks noChangeAspect="1"/>
          </p:cNvPicPr>
          <p:nvPr/>
        </p:nvPicPr>
        <p:blipFill>
          <a:blip r:embed="rId5"/>
          <a:srcRect/>
          <a:stretch/>
        </p:blipFill>
        <p:spPr>
          <a:xfrm>
            <a:off x="4753331" y="2835375"/>
            <a:ext cx="6731000" cy="952500"/>
          </a:xfrm>
          <a:prstGeom prst="rect">
            <a:avLst/>
          </a:prstGeom>
        </p:spPr>
      </p:pic>
      <p:sp>
        <p:nvSpPr>
          <p:cNvPr id="50" name="Text Box 4">
            <a:extLst>
              <a:ext uri="{FF2B5EF4-FFF2-40B4-BE49-F238E27FC236}">
                <a16:creationId xmlns:a16="http://schemas.microsoft.com/office/drawing/2014/main" id="{6620AD99-1026-11F8-FF4E-E908B33F0794}"/>
              </a:ext>
            </a:extLst>
          </p:cNvPr>
          <p:cNvSpPr txBox="1">
            <a:spLocks noChangeArrowheads="1"/>
          </p:cNvSpPr>
          <p:nvPr/>
        </p:nvSpPr>
        <p:spPr bwMode="auto">
          <a:xfrm>
            <a:off x="0" y="341262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7170A250-E0D0-D013-C9F1-BF6FEBC87150}"/>
              </a:ext>
            </a:extLst>
          </p:cNvPr>
          <p:cNvPicPr>
            <a:picLocks noChangeAspect="1"/>
          </p:cNvPicPr>
          <p:nvPr/>
        </p:nvPicPr>
        <p:blipFill>
          <a:blip r:embed="rId6"/>
          <a:srcRect/>
          <a:stretch/>
        </p:blipFill>
        <p:spPr>
          <a:xfrm>
            <a:off x="4753331" y="3341049"/>
            <a:ext cx="6731000" cy="952500"/>
          </a:xfrm>
          <a:prstGeom prst="rect">
            <a:avLst/>
          </a:prstGeom>
        </p:spPr>
      </p:pic>
      <p:sp>
        <p:nvSpPr>
          <p:cNvPr id="52" name="Text Box 4">
            <a:extLst>
              <a:ext uri="{FF2B5EF4-FFF2-40B4-BE49-F238E27FC236}">
                <a16:creationId xmlns:a16="http://schemas.microsoft.com/office/drawing/2014/main" id="{906DE417-DA66-D4F8-6238-3D56E396A2EC}"/>
              </a:ext>
            </a:extLst>
          </p:cNvPr>
          <p:cNvSpPr txBox="1">
            <a:spLocks noChangeArrowheads="1"/>
          </p:cNvSpPr>
          <p:nvPr/>
        </p:nvSpPr>
        <p:spPr bwMode="auto">
          <a:xfrm>
            <a:off x="0" y="389263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C494F4DA-1984-E1C1-D434-B20BBBC0F28E}"/>
              </a:ext>
            </a:extLst>
          </p:cNvPr>
          <p:cNvPicPr>
            <a:picLocks noChangeAspect="1"/>
          </p:cNvPicPr>
          <p:nvPr/>
        </p:nvPicPr>
        <p:blipFill>
          <a:blip r:embed="rId7"/>
          <a:srcRect/>
          <a:stretch/>
        </p:blipFill>
        <p:spPr>
          <a:xfrm>
            <a:off x="4753331" y="3821066"/>
            <a:ext cx="6731000" cy="952500"/>
          </a:xfrm>
          <a:prstGeom prst="rect">
            <a:avLst/>
          </a:prstGeom>
        </p:spPr>
      </p:pic>
      <p:sp>
        <p:nvSpPr>
          <p:cNvPr id="54" name="Text Box 9">
            <a:extLst>
              <a:ext uri="{FF2B5EF4-FFF2-40B4-BE49-F238E27FC236}">
                <a16:creationId xmlns:a16="http://schemas.microsoft.com/office/drawing/2014/main" id="{724F0AA6-FDAA-CADC-4F74-6FF3F188ED1E}"/>
              </a:ext>
            </a:extLst>
          </p:cNvPr>
          <p:cNvSpPr txBox="1">
            <a:spLocks noChangeArrowheads="1"/>
          </p:cNvSpPr>
          <p:nvPr/>
        </p:nvSpPr>
        <p:spPr bwMode="auto">
          <a:xfrm>
            <a:off x="6988531" y="290832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55" name="Text Box 9">
            <a:extLst>
              <a:ext uri="{FF2B5EF4-FFF2-40B4-BE49-F238E27FC236}">
                <a16:creationId xmlns:a16="http://schemas.microsoft.com/office/drawing/2014/main" id="{1CE19883-12FF-FB69-9435-104D8028E9CF}"/>
              </a:ext>
            </a:extLst>
          </p:cNvPr>
          <p:cNvSpPr txBox="1">
            <a:spLocks noChangeArrowheads="1"/>
          </p:cNvSpPr>
          <p:nvPr/>
        </p:nvSpPr>
        <p:spPr bwMode="auto">
          <a:xfrm>
            <a:off x="8382000" y="341330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8</a:t>
            </a:r>
          </a:p>
        </p:txBody>
      </p:sp>
      <p:sp>
        <p:nvSpPr>
          <p:cNvPr id="56" name="Text Box 9">
            <a:extLst>
              <a:ext uri="{FF2B5EF4-FFF2-40B4-BE49-F238E27FC236}">
                <a16:creationId xmlns:a16="http://schemas.microsoft.com/office/drawing/2014/main" id="{91FD98DB-1342-6110-0DC3-9F80AFA253E5}"/>
              </a:ext>
            </a:extLst>
          </p:cNvPr>
          <p:cNvSpPr txBox="1">
            <a:spLocks noChangeArrowheads="1"/>
          </p:cNvSpPr>
          <p:nvPr/>
        </p:nvSpPr>
        <p:spPr bwMode="auto">
          <a:xfrm>
            <a:off x="5715683" y="389263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7" name="Text Box 4">
            <a:extLst>
              <a:ext uri="{FF2B5EF4-FFF2-40B4-BE49-F238E27FC236}">
                <a16:creationId xmlns:a16="http://schemas.microsoft.com/office/drawing/2014/main" id="{CBE4BC68-3201-721A-DED4-F884B6DC9E93}"/>
              </a:ext>
            </a:extLst>
          </p:cNvPr>
          <p:cNvSpPr txBox="1">
            <a:spLocks noChangeArrowheads="1"/>
          </p:cNvSpPr>
          <p:nvPr/>
        </p:nvSpPr>
        <p:spPr bwMode="auto">
          <a:xfrm>
            <a:off x="1" y="439766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ECB4DBF5-2027-238A-BD27-59B4AA7C469E}"/>
              </a:ext>
            </a:extLst>
          </p:cNvPr>
          <p:cNvPicPr>
            <a:picLocks noChangeAspect="1"/>
          </p:cNvPicPr>
          <p:nvPr/>
        </p:nvPicPr>
        <p:blipFill>
          <a:blip r:embed="rId8"/>
          <a:srcRect/>
          <a:stretch/>
        </p:blipFill>
        <p:spPr>
          <a:xfrm>
            <a:off x="4753331" y="4309845"/>
            <a:ext cx="6731000" cy="952500"/>
          </a:xfrm>
          <a:prstGeom prst="rect">
            <a:avLst/>
          </a:prstGeom>
        </p:spPr>
      </p:pic>
      <p:sp>
        <p:nvSpPr>
          <p:cNvPr id="59" name="Text Box 4">
            <a:extLst>
              <a:ext uri="{FF2B5EF4-FFF2-40B4-BE49-F238E27FC236}">
                <a16:creationId xmlns:a16="http://schemas.microsoft.com/office/drawing/2014/main" id="{C2E97134-6520-21B1-84B4-8D06496C28C3}"/>
              </a:ext>
            </a:extLst>
          </p:cNvPr>
          <p:cNvSpPr txBox="1">
            <a:spLocks noChangeArrowheads="1"/>
          </p:cNvSpPr>
          <p:nvPr/>
        </p:nvSpPr>
        <p:spPr bwMode="auto">
          <a:xfrm>
            <a:off x="0" y="488709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958FE57D-B10E-5C2B-FB00-ED70857C3662}"/>
              </a:ext>
            </a:extLst>
          </p:cNvPr>
          <p:cNvPicPr>
            <a:picLocks noChangeAspect="1"/>
          </p:cNvPicPr>
          <p:nvPr/>
        </p:nvPicPr>
        <p:blipFill>
          <a:blip r:embed="rId9"/>
          <a:srcRect/>
          <a:stretch/>
        </p:blipFill>
        <p:spPr>
          <a:xfrm>
            <a:off x="4753331" y="4815519"/>
            <a:ext cx="6731000" cy="952500"/>
          </a:xfrm>
          <a:prstGeom prst="rect">
            <a:avLst/>
          </a:prstGeom>
        </p:spPr>
      </p:pic>
      <p:sp>
        <p:nvSpPr>
          <p:cNvPr id="61" name="Text Box 4">
            <a:extLst>
              <a:ext uri="{FF2B5EF4-FFF2-40B4-BE49-F238E27FC236}">
                <a16:creationId xmlns:a16="http://schemas.microsoft.com/office/drawing/2014/main" id="{14E45300-8D79-7A23-C2A6-0C58B556857D}"/>
              </a:ext>
            </a:extLst>
          </p:cNvPr>
          <p:cNvSpPr txBox="1">
            <a:spLocks noChangeArrowheads="1"/>
          </p:cNvSpPr>
          <p:nvPr/>
        </p:nvSpPr>
        <p:spPr bwMode="auto">
          <a:xfrm>
            <a:off x="0" y="536710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24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2" name="Picture 61">
            <a:extLst>
              <a:ext uri="{FF2B5EF4-FFF2-40B4-BE49-F238E27FC236}">
                <a16:creationId xmlns:a16="http://schemas.microsoft.com/office/drawing/2014/main" id="{68E5E851-1E9D-1310-FD58-F45D9172BBC8}"/>
              </a:ext>
            </a:extLst>
          </p:cNvPr>
          <p:cNvPicPr>
            <a:picLocks noChangeAspect="1"/>
          </p:cNvPicPr>
          <p:nvPr/>
        </p:nvPicPr>
        <p:blipFill>
          <a:blip r:embed="rId10"/>
          <a:srcRect/>
          <a:stretch/>
        </p:blipFill>
        <p:spPr>
          <a:xfrm>
            <a:off x="4753331" y="5295536"/>
            <a:ext cx="6731000" cy="952500"/>
          </a:xfrm>
          <a:prstGeom prst="rect">
            <a:avLst/>
          </a:prstGeom>
        </p:spPr>
      </p:pic>
      <p:sp>
        <p:nvSpPr>
          <p:cNvPr id="63" name="Text Box 9">
            <a:extLst>
              <a:ext uri="{FF2B5EF4-FFF2-40B4-BE49-F238E27FC236}">
                <a16:creationId xmlns:a16="http://schemas.microsoft.com/office/drawing/2014/main" id="{BE7D83FE-085C-BD40-E9E3-5595141DF91B}"/>
              </a:ext>
            </a:extLst>
          </p:cNvPr>
          <p:cNvSpPr txBox="1">
            <a:spLocks noChangeArrowheads="1"/>
          </p:cNvSpPr>
          <p:nvPr/>
        </p:nvSpPr>
        <p:spPr bwMode="auto">
          <a:xfrm>
            <a:off x="5257800" y="438279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2E5D3403-8D52-6966-AA06-DDC2E2215AA1}"/>
              </a:ext>
            </a:extLst>
          </p:cNvPr>
          <p:cNvSpPr txBox="1">
            <a:spLocks noChangeArrowheads="1"/>
          </p:cNvSpPr>
          <p:nvPr/>
        </p:nvSpPr>
        <p:spPr bwMode="auto">
          <a:xfrm>
            <a:off x="5257800" y="488777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5" name="Text Box 9">
            <a:extLst>
              <a:ext uri="{FF2B5EF4-FFF2-40B4-BE49-F238E27FC236}">
                <a16:creationId xmlns:a16="http://schemas.microsoft.com/office/drawing/2014/main" id="{21441442-32FB-BF25-ACAB-3721B75AE0E2}"/>
              </a:ext>
            </a:extLst>
          </p:cNvPr>
          <p:cNvSpPr txBox="1">
            <a:spLocks noChangeArrowheads="1"/>
          </p:cNvSpPr>
          <p:nvPr/>
        </p:nvSpPr>
        <p:spPr bwMode="auto">
          <a:xfrm>
            <a:off x="5715683" y="536710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66" name="Text Box 4">
            <a:extLst>
              <a:ext uri="{FF2B5EF4-FFF2-40B4-BE49-F238E27FC236}">
                <a16:creationId xmlns:a16="http://schemas.microsoft.com/office/drawing/2014/main" id="{2C34FDE2-8E4A-3C03-343E-7C3CF669FA1C}"/>
              </a:ext>
            </a:extLst>
          </p:cNvPr>
          <p:cNvSpPr txBox="1">
            <a:spLocks noChangeArrowheads="1"/>
          </p:cNvSpPr>
          <p:nvPr/>
        </p:nvSpPr>
        <p:spPr bwMode="auto">
          <a:xfrm>
            <a:off x="0" y="585859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60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7" name="Picture 66">
            <a:extLst>
              <a:ext uri="{FF2B5EF4-FFF2-40B4-BE49-F238E27FC236}">
                <a16:creationId xmlns:a16="http://schemas.microsoft.com/office/drawing/2014/main" id="{8993B7C8-5A4F-3CCE-FA1C-47613AE1CF1C}"/>
              </a:ext>
            </a:extLst>
          </p:cNvPr>
          <p:cNvPicPr>
            <a:picLocks noChangeAspect="1"/>
          </p:cNvPicPr>
          <p:nvPr/>
        </p:nvPicPr>
        <p:blipFill>
          <a:blip r:embed="rId11"/>
          <a:srcRect/>
          <a:stretch/>
        </p:blipFill>
        <p:spPr>
          <a:xfrm>
            <a:off x="4753331" y="5787026"/>
            <a:ext cx="6731000" cy="952500"/>
          </a:xfrm>
          <a:prstGeom prst="rect">
            <a:avLst/>
          </a:prstGeom>
        </p:spPr>
      </p:pic>
      <p:sp>
        <p:nvSpPr>
          <p:cNvPr id="68" name="Text Box 9">
            <a:extLst>
              <a:ext uri="{FF2B5EF4-FFF2-40B4-BE49-F238E27FC236}">
                <a16:creationId xmlns:a16="http://schemas.microsoft.com/office/drawing/2014/main" id="{DEEDCAC1-392D-15B5-0627-3AF574BCA93F}"/>
              </a:ext>
            </a:extLst>
          </p:cNvPr>
          <p:cNvSpPr txBox="1">
            <a:spLocks noChangeArrowheads="1"/>
          </p:cNvSpPr>
          <p:nvPr/>
        </p:nvSpPr>
        <p:spPr bwMode="auto">
          <a:xfrm>
            <a:off x="5257800" y="585859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1143568142"/>
      </p:ext>
    </p:extLst>
  </p:cSld>
  <p:clrMapOvr>
    <a:masterClrMapping/>
  </p:clrMapOvr>
  <p:transition spd="slow" advClick="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3573-78A1-9C00-1875-1AA8AA61EA40}"/>
              </a:ext>
            </a:extLst>
          </p:cNvPr>
          <p:cNvSpPr>
            <a:spLocks noGrp="1"/>
          </p:cNvSpPr>
          <p:nvPr>
            <p:ph type="title"/>
          </p:nvPr>
        </p:nvSpPr>
        <p:spPr>
          <a:xfrm>
            <a:off x="912285" y="0"/>
            <a:ext cx="10972800" cy="1042107"/>
          </a:xfrm>
        </p:spPr>
        <p:txBody>
          <a:bodyPr/>
          <a:lstStyle/>
          <a:p>
            <a:r>
              <a:rPr lang="en-US" sz="2200" dirty="0"/>
              <a:t>What maintenance therapy, if any, would you recommend for an </a:t>
            </a:r>
            <a:r>
              <a:rPr lang="en-US" sz="2200" u="sng" dirty="0"/>
              <a:t>80-year-old</a:t>
            </a:r>
            <a:r>
              <a:rPr lang="en-US" sz="2200" dirty="0"/>
              <a:t> patient with </a:t>
            </a:r>
            <a:r>
              <a:rPr lang="en-US" sz="2200" u="sng" dirty="0"/>
              <a:t>standard-risk MM</a:t>
            </a:r>
            <a:r>
              <a:rPr lang="en-US" sz="2200" dirty="0"/>
              <a:t> who was </a:t>
            </a:r>
            <a:r>
              <a:rPr lang="en-US" sz="2200" u="sng" dirty="0"/>
              <a:t>not eligible for transplant</a:t>
            </a:r>
            <a:r>
              <a:rPr lang="en-US" sz="2200" dirty="0"/>
              <a:t>?</a:t>
            </a:r>
          </a:p>
        </p:txBody>
      </p:sp>
      <p:sp>
        <p:nvSpPr>
          <p:cNvPr id="12" name="Title 1">
            <a:extLst>
              <a:ext uri="{FF2B5EF4-FFF2-40B4-BE49-F238E27FC236}">
                <a16:creationId xmlns:a16="http://schemas.microsoft.com/office/drawing/2014/main" id="{17A3B35F-F9D3-DAAF-0EB2-83B2C6026232}"/>
              </a:ext>
            </a:extLst>
          </p:cNvPr>
          <p:cNvSpPr txBox="1">
            <a:spLocks/>
          </p:cNvSpPr>
          <p:nvPr/>
        </p:nvSpPr>
        <p:spPr bwMode="auto">
          <a:xfrm>
            <a:off x="912285" y="3902182"/>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maintenance therapy?</a:t>
            </a:r>
          </a:p>
        </p:txBody>
      </p:sp>
      <p:sp>
        <p:nvSpPr>
          <p:cNvPr id="48" name="Text Box 4">
            <a:extLst>
              <a:ext uri="{FF2B5EF4-FFF2-40B4-BE49-F238E27FC236}">
                <a16:creationId xmlns:a16="http://schemas.microsoft.com/office/drawing/2014/main" id="{7E38922C-835D-B35D-7170-622A3385A543}"/>
              </a:ext>
            </a:extLst>
          </p:cNvPr>
          <p:cNvSpPr txBox="1">
            <a:spLocks noChangeArrowheads="1"/>
          </p:cNvSpPr>
          <p:nvPr/>
        </p:nvSpPr>
        <p:spPr bwMode="auto">
          <a:xfrm>
            <a:off x="1" y="109078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DDC0C293-D7E2-19A6-E824-91E608F167A6}"/>
              </a:ext>
            </a:extLst>
          </p:cNvPr>
          <p:cNvPicPr>
            <a:picLocks noChangeAspect="1"/>
          </p:cNvPicPr>
          <p:nvPr/>
        </p:nvPicPr>
        <p:blipFill>
          <a:blip r:embed="rId2"/>
          <a:srcRect/>
          <a:stretch/>
        </p:blipFill>
        <p:spPr>
          <a:xfrm>
            <a:off x="4753331" y="1002966"/>
            <a:ext cx="6731000" cy="952500"/>
          </a:xfrm>
          <a:prstGeom prst="rect">
            <a:avLst/>
          </a:prstGeom>
        </p:spPr>
      </p:pic>
      <p:sp>
        <p:nvSpPr>
          <p:cNvPr id="50" name="Text Box 4">
            <a:extLst>
              <a:ext uri="{FF2B5EF4-FFF2-40B4-BE49-F238E27FC236}">
                <a16:creationId xmlns:a16="http://schemas.microsoft.com/office/drawing/2014/main" id="{6620AD99-1026-11F8-FF4E-E908B33F0794}"/>
              </a:ext>
            </a:extLst>
          </p:cNvPr>
          <p:cNvSpPr txBox="1">
            <a:spLocks noChangeArrowheads="1"/>
          </p:cNvSpPr>
          <p:nvPr/>
        </p:nvSpPr>
        <p:spPr bwMode="auto">
          <a:xfrm>
            <a:off x="0" y="158021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7170A250-E0D0-D013-C9F1-BF6FEBC87150}"/>
              </a:ext>
            </a:extLst>
          </p:cNvPr>
          <p:cNvPicPr>
            <a:picLocks noChangeAspect="1"/>
          </p:cNvPicPr>
          <p:nvPr/>
        </p:nvPicPr>
        <p:blipFill>
          <a:blip r:embed="rId3"/>
          <a:srcRect/>
          <a:stretch/>
        </p:blipFill>
        <p:spPr>
          <a:xfrm>
            <a:off x="4753331" y="1508640"/>
            <a:ext cx="6731000" cy="952500"/>
          </a:xfrm>
          <a:prstGeom prst="rect">
            <a:avLst/>
          </a:prstGeom>
        </p:spPr>
      </p:pic>
      <p:sp>
        <p:nvSpPr>
          <p:cNvPr id="52" name="Text Box 4">
            <a:extLst>
              <a:ext uri="{FF2B5EF4-FFF2-40B4-BE49-F238E27FC236}">
                <a16:creationId xmlns:a16="http://schemas.microsoft.com/office/drawing/2014/main" id="{906DE417-DA66-D4F8-6238-3D56E396A2EC}"/>
              </a:ext>
            </a:extLst>
          </p:cNvPr>
          <p:cNvSpPr txBox="1">
            <a:spLocks noChangeArrowheads="1"/>
          </p:cNvSpPr>
          <p:nvPr/>
        </p:nvSpPr>
        <p:spPr bwMode="auto">
          <a:xfrm>
            <a:off x="0" y="206022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C494F4DA-1984-E1C1-D434-B20BBBC0F28E}"/>
              </a:ext>
            </a:extLst>
          </p:cNvPr>
          <p:cNvPicPr>
            <a:picLocks noChangeAspect="1"/>
          </p:cNvPicPr>
          <p:nvPr/>
        </p:nvPicPr>
        <p:blipFill>
          <a:blip r:embed="rId4"/>
          <a:srcRect/>
          <a:stretch/>
        </p:blipFill>
        <p:spPr>
          <a:xfrm>
            <a:off x="4753331" y="1988657"/>
            <a:ext cx="6731000" cy="952500"/>
          </a:xfrm>
          <a:prstGeom prst="rect">
            <a:avLst/>
          </a:prstGeom>
        </p:spPr>
      </p:pic>
      <p:sp>
        <p:nvSpPr>
          <p:cNvPr id="54" name="Text Box 9">
            <a:extLst>
              <a:ext uri="{FF2B5EF4-FFF2-40B4-BE49-F238E27FC236}">
                <a16:creationId xmlns:a16="http://schemas.microsoft.com/office/drawing/2014/main" id="{724F0AA6-FDAA-CADC-4F74-6FF3F188ED1E}"/>
              </a:ext>
            </a:extLst>
          </p:cNvPr>
          <p:cNvSpPr txBox="1">
            <a:spLocks noChangeArrowheads="1"/>
          </p:cNvSpPr>
          <p:nvPr/>
        </p:nvSpPr>
        <p:spPr bwMode="auto">
          <a:xfrm>
            <a:off x="10966105" y="107591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sp>
        <p:nvSpPr>
          <p:cNvPr id="55" name="Text Box 9">
            <a:extLst>
              <a:ext uri="{FF2B5EF4-FFF2-40B4-BE49-F238E27FC236}">
                <a16:creationId xmlns:a16="http://schemas.microsoft.com/office/drawing/2014/main" id="{1CE19883-12FF-FB69-9435-104D8028E9CF}"/>
              </a:ext>
            </a:extLst>
          </p:cNvPr>
          <p:cNvSpPr txBox="1">
            <a:spLocks noChangeArrowheads="1"/>
          </p:cNvSpPr>
          <p:nvPr/>
        </p:nvSpPr>
        <p:spPr bwMode="auto">
          <a:xfrm>
            <a:off x="6150331" y="158089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56" name="Text Box 9">
            <a:extLst>
              <a:ext uri="{FF2B5EF4-FFF2-40B4-BE49-F238E27FC236}">
                <a16:creationId xmlns:a16="http://schemas.microsoft.com/office/drawing/2014/main" id="{91FD98DB-1342-6110-0DC3-9F80AFA253E5}"/>
              </a:ext>
            </a:extLst>
          </p:cNvPr>
          <p:cNvSpPr txBox="1">
            <a:spLocks noChangeArrowheads="1"/>
          </p:cNvSpPr>
          <p:nvPr/>
        </p:nvSpPr>
        <p:spPr bwMode="auto">
          <a:xfrm>
            <a:off x="5257800" y="206022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CBE4BC68-3201-721A-DED4-F884B6DC9E93}"/>
              </a:ext>
            </a:extLst>
          </p:cNvPr>
          <p:cNvSpPr txBox="1">
            <a:spLocks noChangeArrowheads="1"/>
          </p:cNvSpPr>
          <p:nvPr/>
        </p:nvSpPr>
        <p:spPr bwMode="auto">
          <a:xfrm>
            <a:off x="1" y="256525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Dara/Isa-R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ECB4DBF5-2027-238A-BD27-59B4AA7C469E}"/>
              </a:ext>
            </a:extLst>
          </p:cNvPr>
          <p:cNvPicPr>
            <a:picLocks noChangeAspect="1"/>
          </p:cNvPicPr>
          <p:nvPr/>
        </p:nvPicPr>
        <p:blipFill>
          <a:blip r:embed="rId5"/>
          <a:srcRect/>
          <a:stretch/>
        </p:blipFill>
        <p:spPr>
          <a:xfrm>
            <a:off x="4753331" y="2477436"/>
            <a:ext cx="6731000" cy="952500"/>
          </a:xfrm>
          <a:prstGeom prst="rect">
            <a:avLst/>
          </a:prstGeom>
        </p:spPr>
      </p:pic>
      <p:sp>
        <p:nvSpPr>
          <p:cNvPr id="59" name="Text Box 4">
            <a:extLst>
              <a:ext uri="{FF2B5EF4-FFF2-40B4-BE49-F238E27FC236}">
                <a16:creationId xmlns:a16="http://schemas.microsoft.com/office/drawing/2014/main" id="{C2E97134-6520-21B1-84B4-8D06496C28C3}"/>
              </a:ext>
            </a:extLst>
          </p:cNvPr>
          <p:cNvSpPr txBox="1">
            <a:spLocks noChangeArrowheads="1"/>
          </p:cNvSpPr>
          <p:nvPr/>
        </p:nvSpPr>
        <p:spPr bwMode="auto">
          <a:xfrm>
            <a:off x="0" y="305468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(de-escalated)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958FE57D-B10E-5C2B-FB00-ED70857C3662}"/>
              </a:ext>
            </a:extLst>
          </p:cNvPr>
          <p:cNvPicPr>
            <a:picLocks noChangeAspect="1"/>
          </p:cNvPicPr>
          <p:nvPr/>
        </p:nvPicPr>
        <p:blipFill>
          <a:blip r:embed="rId6"/>
          <a:srcRect/>
          <a:stretch/>
        </p:blipFill>
        <p:spPr>
          <a:xfrm>
            <a:off x="4753331" y="2983110"/>
            <a:ext cx="6731000" cy="952500"/>
          </a:xfrm>
          <a:prstGeom prst="rect">
            <a:avLst/>
          </a:prstGeom>
        </p:spPr>
      </p:pic>
      <p:sp>
        <p:nvSpPr>
          <p:cNvPr id="63" name="Text Box 9">
            <a:extLst>
              <a:ext uri="{FF2B5EF4-FFF2-40B4-BE49-F238E27FC236}">
                <a16:creationId xmlns:a16="http://schemas.microsoft.com/office/drawing/2014/main" id="{BE7D83FE-085C-BD40-E9E3-5595141DF91B}"/>
              </a:ext>
            </a:extLst>
          </p:cNvPr>
          <p:cNvSpPr txBox="1">
            <a:spLocks noChangeArrowheads="1"/>
          </p:cNvSpPr>
          <p:nvPr/>
        </p:nvSpPr>
        <p:spPr bwMode="auto">
          <a:xfrm>
            <a:off x="5257800" y="255038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2E5D3403-8D52-6966-AA06-DDC2E2215AA1}"/>
              </a:ext>
            </a:extLst>
          </p:cNvPr>
          <p:cNvSpPr txBox="1">
            <a:spLocks noChangeArrowheads="1"/>
          </p:cNvSpPr>
          <p:nvPr/>
        </p:nvSpPr>
        <p:spPr bwMode="auto">
          <a:xfrm>
            <a:off x="5257800" y="305536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4">
            <a:extLst>
              <a:ext uri="{FF2B5EF4-FFF2-40B4-BE49-F238E27FC236}">
                <a16:creationId xmlns:a16="http://schemas.microsoft.com/office/drawing/2014/main" id="{98DDF923-D983-898B-59BF-B33BEC39D985}"/>
              </a:ext>
            </a:extLst>
          </p:cNvPr>
          <p:cNvSpPr txBox="1">
            <a:spLocks noChangeArrowheads="1"/>
          </p:cNvSpPr>
          <p:nvPr/>
        </p:nvSpPr>
        <p:spPr bwMode="auto">
          <a:xfrm>
            <a:off x="1" y="452725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41B4A816-4DA3-6D70-8B66-CEE12E6BF2C1}"/>
              </a:ext>
            </a:extLst>
          </p:cNvPr>
          <p:cNvPicPr>
            <a:picLocks noChangeAspect="1"/>
          </p:cNvPicPr>
          <p:nvPr/>
        </p:nvPicPr>
        <p:blipFill>
          <a:blip r:embed="rId7"/>
          <a:srcRect/>
          <a:stretch/>
        </p:blipFill>
        <p:spPr>
          <a:xfrm>
            <a:off x="4753331" y="4439440"/>
            <a:ext cx="6731000" cy="952500"/>
          </a:xfrm>
          <a:prstGeom prst="rect">
            <a:avLst/>
          </a:prstGeom>
        </p:spPr>
      </p:pic>
      <p:sp>
        <p:nvSpPr>
          <p:cNvPr id="15" name="Text Box 4">
            <a:extLst>
              <a:ext uri="{FF2B5EF4-FFF2-40B4-BE49-F238E27FC236}">
                <a16:creationId xmlns:a16="http://schemas.microsoft.com/office/drawing/2014/main" id="{3A62D43C-9E75-138E-B3F3-7FC75EB3CAF7}"/>
              </a:ext>
            </a:extLst>
          </p:cNvPr>
          <p:cNvSpPr txBox="1">
            <a:spLocks noChangeArrowheads="1"/>
          </p:cNvSpPr>
          <p:nvPr/>
        </p:nvSpPr>
        <p:spPr bwMode="auto">
          <a:xfrm>
            <a:off x="0" y="501668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6" name="Picture 15">
            <a:extLst>
              <a:ext uri="{FF2B5EF4-FFF2-40B4-BE49-F238E27FC236}">
                <a16:creationId xmlns:a16="http://schemas.microsoft.com/office/drawing/2014/main" id="{A53B92F4-EE6A-B9AC-EA6E-3D620719BEF0}"/>
              </a:ext>
            </a:extLst>
          </p:cNvPr>
          <p:cNvPicPr>
            <a:picLocks noChangeAspect="1"/>
          </p:cNvPicPr>
          <p:nvPr/>
        </p:nvPicPr>
        <p:blipFill>
          <a:blip r:embed="rId8"/>
          <a:srcRect/>
          <a:stretch/>
        </p:blipFill>
        <p:spPr>
          <a:xfrm>
            <a:off x="4753331" y="4945114"/>
            <a:ext cx="6731000" cy="952500"/>
          </a:xfrm>
          <a:prstGeom prst="rect">
            <a:avLst/>
          </a:prstGeom>
        </p:spPr>
      </p:pic>
      <p:sp>
        <p:nvSpPr>
          <p:cNvPr id="17" name="Text Box 4">
            <a:extLst>
              <a:ext uri="{FF2B5EF4-FFF2-40B4-BE49-F238E27FC236}">
                <a16:creationId xmlns:a16="http://schemas.microsoft.com/office/drawing/2014/main" id="{CD6D27B5-A053-7B65-9514-304B96034C95}"/>
              </a:ext>
            </a:extLst>
          </p:cNvPr>
          <p:cNvSpPr txBox="1">
            <a:spLocks noChangeArrowheads="1"/>
          </p:cNvSpPr>
          <p:nvPr/>
        </p:nvSpPr>
        <p:spPr bwMode="auto">
          <a:xfrm>
            <a:off x="0" y="549670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D34D2F68-6CC5-4542-0404-D059DF7D873B}"/>
              </a:ext>
            </a:extLst>
          </p:cNvPr>
          <p:cNvPicPr>
            <a:picLocks noChangeAspect="1"/>
          </p:cNvPicPr>
          <p:nvPr/>
        </p:nvPicPr>
        <p:blipFill>
          <a:blip r:embed="rId9"/>
          <a:srcRect/>
          <a:stretch/>
        </p:blipFill>
        <p:spPr>
          <a:xfrm>
            <a:off x="4753331" y="5425131"/>
            <a:ext cx="6731000" cy="952500"/>
          </a:xfrm>
          <a:prstGeom prst="rect">
            <a:avLst/>
          </a:prstGeom>
        </p:spPr>
      </p:pic>
      <p:sp>
        <p:nvSpPr>
          <p:cNvPr id="19" name="Text Box 9">
            <a:extLst>
              <a:ext uri="{FF2B5EF4-FFF2-40B4-BE49-F238E27FC236}">
                <a16:creationId xmlns:a16="http://schemas.microsoft.com/office/drawing/2014/main" id="{2A10BD45-9DD5-EEE7-8270-06EEB32859C2}"/>
              </a:ext>
            </a:extLst>
          </p:cNvPr>
          <p:cNvSpPr txBox="1">
            <a:spLocks noChangeArrowheads="1"/>
          </p:cNvSpPr>
          <p:nvPr/>
        </p:nvSpPr>
        <p:spPr bwMode="auto">
          <a:xfrm>
            <a:off x="5736869" y="451238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0" name="Text Box 9">
            <a:extLst>
              <a:ext uri="{FF2B5EF4-FFF2-40B4-BE49-F238E27FC236}">
                <a16:creationId xmlns:a16="http://schemas.microsoft.com/office/drawing/2014/main" id="{73B25314-7356-6A59-80C2-E4E5F3FFB39A}"/>
              </a:ext>
            </a:extLst>
          </p:cNvPr>
          <p:cNvSpPr txBox="1">
            <a:spLocks noChangeArrowheads="1"/>
          </p:cNvSpPr>
          <p:nvPr/>
        </p:nvSpPr>
        <p:spPr bwMode="auto">
          <a:xfrm>
            <a:off x="5736869" y="501737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1" name="Text Box 9">
            <a:extLst>
              <a:ext uri="{FF2B5EF4-FFF2-40B4-BE49-F238E27FC236}">
                <a16:creationId xmlns:a16="http://schemas.microsoft.com/office/drawing/2014/main" id="{83D7668A-2BCB-38A8-0712-3C463334E4BB}"/>
              </a:ext>
            </a:extLst>
          </p:cNvPr>
          <p:cNvSpPr txBox="1">
            <a:spLocks noChangeArrowheads="1"/>
          </p:cNvSpPr>
          <p:nvPr/>
        </p:nvSpPr>
        <p:spPr bwMode="auto">
          <a:xfrm>
            <a:off x="11445174" y="549670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spTree>
    <p:extLst>
      <p:ext uri="{BB962C8B-B14F-4D97-AF65-F5344CB8AC3E}">
        <p14:creationId xmlns:p14="http://schemas.microsoft.com/office/powerpoint/2010/main" val="2321490469"/>
      </p:ext>
    </p:extLst>
  </p:cSld>
  <p:clrMapOvr>
    <a:masterClrMapping/>
  </p:clrMapOvr>
  <p:transition spd="slow" advClick="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31695-A807-08BC-BF24-647203B95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F3301-D2E5-8731-6014-D3A672EA4752}"/>
              </a:ext>
            </a:extLst>
          </p:cNvPr>
          <p:cNvSpPr>
            <a:spLocks noGrp="1"/>
          </p:cNvSpPr>
          <p:nvPr>
            <p:ph type="title"/>
          </p:nvPr>
        </p:nvSpPr>
        <p:spPr>
          <a:xfrm>
            <a:off x="511531" y="1"/>
            <a:ext cx="10766070" cy="741191"/>
          </a:xfrm>
        </p:spPr>
        <p:txBody>
          <a:bodyPr/>
          <a:lstStyle/>
          <a:p>
            <a:r>
              <a:rPr lang="en-US" sz="1800" dirty="0"/>
              <a:t>Regulatory and reimbursement issues aside, what would be your preferred initial regimen for an </a:t>
            </a:r>
            <a:r>
              <a:rPr lang="en-US" sz="1800" u="sng" dirty="0"/>
              <a:t>80-year-old</a:t>
            </a:r>
            <a:r>
              <a:rPr lang="en-US" sz="1800" dirty="0"/>
              <a:t> patient with </a:t>
            </a:r>
            <a:r>
              <a:rPr lang="en-US" sz="1800" u="sng" dirty="0"/>
              <a:t>high-risk (</a:t>
            </a:r>
            <a:r>
              <a:rPr lang="en-US" sz="1800" u="sng" dirty="0" err="1"/>
              <a:t>eg</a:t>
            </a:r>
            <a:r>
              <a:rPr lang="en-US" sz="1800" u="sng" dirty="0"/>
              <a:t>, del[17p])</a:t>
            </a:r>
            <a:r>
              <a:rPr lang="en-US" sz="1800" dirty="0"/>
              <a:t> MM who was </a:t>
            </a:r>
            <a:r>
              <a:rPr lang="en-US" sz="1800" u="sng" dirty="0"/>
              <a:t>not eligible for transplant</a:t>
            </a:r>
            <a:r>
              <a:rPr lang="en-US" sz="1800" dirty="0"/>
              <a:t>? </a:t>
            </a:r>
          </a:p>
        </p:txBody>
      </p:sp>
      <p:sp>
        <p:nvSpPr>
          <p:cNvPr id="12" name="Title 1">
            <a:extLst>
              <a:ext uri="{FF2B5EF4-FFF2-40B4-BE49-F238E27FC236}">
                <a16:creationId xmlns:a16="http://schemas.microsoft.com/office/drawing/2014/main" id="{5530A0DE-39EE-92E1-9CEC-078E2F12141A}"/>
              </a:ext>
            </a:extLst>
          </p:cNvPr>
          <p:cNvSpPr txBox="1">
            <a:spLocks/>
          </p:cNvSpPr>
          <p:nvPr/>
        </p:nvSpPr>
        <p:spPr bwMode="auto">
          <a:xfrm>
            <a:off x="511531" y="3065834"/>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18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induction treatment?</a:t>
            </a:r>
          </a:p>
        </p:txBody>
      </p:sp>
      <p:sp>
        <p:nvSpPr>
          <p:cNvPr id="48" name="Text Box 4">
            <a:extLst>
              <a:ext uri="{FF2B5EF4-FFF2-40B4-BE49-F238E27FC236}">
                <a16:creationId xmlns:a16="http://schemas.microsoft.com/office/drawing/2014/main" id="{144332E4-BC7F-9585-0D07-9B81CF32B4E6}"/>
              </a:ext>
            </a:extLst>
          </p:cNvPr>
          <p:cNvSpPr txBox="1">
            <a:spLocks noChangeArrowheads="1"/>
          </p:cNvSpPr>
          <p:nvPr/>
        </p:nvSpPr>
        <p:spPr bwMode="auto">
          <a:xfrm>
            <a:off x="2" y="3589942"/>
            <a:ext cx="4320063" cy="32356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0FBFBC7E-4060-1663-73A4-7E0D63511C0C}"/>
              </a:ext>
            </a:extLst>
          </p:cNvPr>
          <p:cNvPicPr>
            <a:picLocks noChangeAspect="1"/>
          </p:cNvPicPr>
          <p:nvPr/>
        </p:nvPicPr>
        <p:blipFill>
          <a:blip r:embed="rId2"/>
          <a:srcRect/>
          <a:stretch/>
        </p:blipFill>
        <p:spPr>
          <a:xfrm>
            <a:off x="4446994" y="3507787"/>
            <a:ext cx="6297205" cy="891114"/>
          </a:xfrm>
          <a:prstGeom prst="rect">
            <a:avLst/>
          </a:prstGeom>
        </p:spPr>
      </p:pic>
      <p:sp>
        <p:nvSpPr>
          <p:cNvPr id="50" name="Text Box 4">
            <a:extLst>
              <a:ext uri="{FF2B5EF4-FFF2-40B4-BE49-F238E27FC236}">
                <a16:creationId xmlns:a16="http://schemas.microsoft.com/office/drawing/2014/main" id="{BAB2843D-F21F-352B-4561-6BD1FCBAD52D}"/>
              </a:ext>
            </a:extLst>
          </p:cNvPr>
          <p:cNvSpPr txBox="1">
            <a:spLocks noChangeArrowheads="1"/>
          </p:cNvSpPr>
          <p:nvPr/>
        </p:nvSpPr>
        <p:spPr bwMode="auto">
          <a:xfrm>
            <a:off x="1" y="3988932"/>
            <a:ext cx="4320063" cy="34321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674E52EF-1F66-EA23-F3D6-062B3E70B2D7}"/>
              </a:ext>
            </a:extLst>
          </p:cNvPr>
          <p:cNvPicPr>
            <a:picLocks noChangeAspect="1"/>
          </p:cNvPicPr>
          <p:nvPr/>
        </p:nvPicPr>
        <p:blipFill>
          <a:blip r:embed="rId3"/>
          <a:srcRect/>
          <a:stretch/>
        </p:blipFill>
        <p:spPr>
          <a:xfrm>
            <a:off x="4446994" y="3921974"/>
            <a:ext cx="6297205" cy="891114"/>
          </a:xfrm>
          <a:prstGeom prst="rect">
            <a:avLst/>
          </a:prstGeom>
        </p:spPr>
      </p:pic>
      <p:sp>
        <p:nvSpPr>
          <p:cNvPr id="52" name="Text Box 4">
            <a:extLst>
              <a:ext uri="{FF2B5EF4-FFF2-40B4-BE49-F238E27FC236}">
                <a16:creationId xmlns:a16="http://schemas.microsoft.com/office/drawing/2014/main" id="{590F2868-3A64-5C96-8951-2690BDBDBD7D}"/>
              </a:ext>
            </a:extLst>
          </p:cNvPr>
          <p:cNvSpPr txBox="1">
            <a:spLocks noChangeArrowheads="1"/>
          </p:cNvSpPr>
          <p:nvPr/>
        </p:nvSpPr>
        <p:spPr bwMode="auto">
          <a:xfrm>
            <a:off x="1" y="4416667"/>
            <a:ext cx="4320063" cy="34321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E5C06193-4319-45C8-227A-8220D9BA04D7}"/>
              </a:ext>
            </a:extLst>
          </p:cNvPr>
          <p:cNvPicPr>
            <a:picLocks noChangeAspect="1"/>
          </p:cNvPicPr>
          <p:nvPr/>
        </p:nvPicPr>
        <p:blipFill>
          <a:blip r:embed="rId4"/>
          <a:srcRect/>
          <a:stretch/>
        </p:blipFill>
        <p:spPr>
          <a:xfrm>
            <a:off x="4446994" y="4349709"/>
            <a:ext cx="6297206" cy="891114"/>
          </a:xfrm>
          <a:prstGeom prst="rect">
            <a:avLst/>
          </a:prstGeom>
        </p:spPr>
      </p:pic>
      <p:sp>
        <p:nvSpPr>
          <p:cNvPr id="54" name="Text Box 9">
            <a:extLst>
              <a:ext uri="{FF2B5EF4-FFF2-40B4-BE49-F238E27FC236}">
                <a16:creationId xmlns:a16="http://schemas.microsoft.com/office/drawing/2014/main" id="{9A89A45C-4465-52BC-B066-4C1B927C69D0}"/>
              </a:ext>
            </a:extLst>
          </p:cNvPr>
          <p:cNvSpPr txBox="1">
            <a:spLocks noChangeArrowheads="1"/>
          </p:cNvSpPr>
          <p:nvPr/>
        </p:nvSpPr>
        <p:spPr bwMode="auto">
          <a:xfrm>
            <a:off x="6934200" y="3576034"/>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6</a:t>
            </a:r>
          </a:p>
        </p:txBody>
      </p:sp>
      <p:sp>
        <p:nvSpPr>
          <p:cNvPr id="55" name="Text Box 9">
            <a:extLst>
              <a:ext uri="{FF2B5EF4-FFF2-40B4-BE49-F238E27FC236}">
                <a16:creationId xmlns:a16="http://schemas.microsoft.com/office/drawing/2014/main" id="{B362DADA-638E-6D4C-EC9D-1F2439FC4FB0}"/>
              </a:ext>
            </a:extLst>
          </p:cNvPr>
          <p:cNvSpPr txBox="1">
            <a:spLocks noChangeArrowheads="1"/>
          </p:cNvSpPr>
          <p:nvPr/>
        </p:nvSpPr>
        <p:spPr bwMode="auto">
          <a:xfrm>
            <a:off x="8255527" y="3989576"/>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9</a:t>
            </a:r>
          </a:p>
        </p:txBody>
      </p:sp>
      <p:sp>
        <p:nvSpPr>
          <p:cNvPr id="56" name="Text Box 9">
            <a:extLst>
              <a:ext uri="{FF2B5EF4-FFF2-40B4-BE49-F238E27FC236}">
                <a16:creationId xmlns:a16="http://schemas.microsoft.com/office/drawing/2014/main" id="{98CABD26-5F1F-D9E0-3543-0927B16597B7}"/>
              </a:ext>
            </a:extLst>
          </p:cNvPr>
          <p:cNvSpPr txBox="1">
            <a:spLocks noChangeArrowheads="1"/>
          </p:cNvSpPr>
          <p:nvPr/>
        </p:nvSpPr>
        <p:spPr bwMode="auto">
          <a:xfrm>
            <a:off x="4918951" y="4416667"/>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AD1F39EE-716B-9AC8-1638-98DA98E44687}"/>
              </a:ext>
            </a:extLst>
          </p:cNvPr>
          <p:cNvSpPr txBox="1">
            <a:spLocks noChangeArrowheads="1"/>
          </p:cNvSpPr>
          <p:nvPr/>
        </p:nvSpPr>
        <p:spPr bwMode="auto">
          <a:xfrm>
            <a:off x="2" y="4859599"/>
            <a:ext cx="4320063" cy="32356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C0458B57-D0A5-C072-50D3-5FD4313E0442}"/>
              </a:ext>
            </a:extLst>
          </p:cNvPr>
          <p:cNvPicPr>
            <a:picLocks noChangeAspect="1"/>
          </p:cNvPicPr>
          <p:nvPr/>
        </p:nvPicPr>
        <p:blipFill>
          <a:blip r:embed="rId5"/>
          <a:srcRect/>
          <a:stretch/>
        </p:blipFill>
        <p:spPr>
          <a:xfrm>
            <a:off x="4446994" y="4777444"/>
            <a:ext cx="6297206" cy="891114"/>
          </a:xfrm>
          <a:prstGeom prst="rect">
            <a:avLst/>
          </a:prstGeom>
        </p:spPr>
      </p:pic>
      <p:sp>
        <p:nvSpPr>
          <p:cNvPr id="59" name="Text Box 4">
            <a:extLst>
              <a:ext uri="{FF2B5EF4-FFF2-40B4-BE49-F238E27FC236}">
                <a16:creationId xmlns:a16="http://schemas.microsoft.com/office/drawing/2014/main" id="{450E6A5A-A918-745B-03C3-91E1D6D35908}"/>
              </a:ext>
            </a:extLst>
          </p:cNvPr>
          <p:cNvSpPr txBox="1">
            <a:spLocks noChangeArrowheads="1"/>
          </p:cNvSpPr>
          <p:nvPr/>
        </p:nvSpPr>
        <p:spPr bwMode="auto">
          <a:xfrm>
            <a:off x="1" y="5272137"/>
            <a:ext cx="4320063" cy="34321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C816F2AB-7E4E-8D20-EC39-940A1F460D13}"/>
              </a:ext>
            </a:extLst>
          </p:cNvPr>
          <p:cNvPicPr>
            <a:picLocks noChangeAspect="1"/>
          </p:cNvPicPr>
          <p:nvPr/>
        </p:nvPicPr>
        <p:blipFill>
          <a:blip r:embed="rId6"/>
          <a:srcRect/>
          <a:stretch/>
        </p:blipFill>
        <p:spPr>
          <a:xfrm>
            <a:off x="4446994" y="5205178"/>
            <a:ext cx="6297206" cy="891114"/>
          </a:xfrm>
          <a:prstGeom prst="rect">
            <a:avLst/>
          </a:prstGeom>
        </p:spPr>
      </p:pic>
      <p:sp>
        <p:nvSpPr>
          <p:cNvPr id="61" name="Text Box 4">
            <a:extLst>
              <a:ext uri="{FF2B5EF4-FFF2-40B4-BE49-F238E27FC236}">
                <a16:creationId xmlns:a16="http://schemas.microsoft.com/office/drawing/2014/main" id="{4F1A6861-4EEA-4B06-0764-A7C6E5F86822}"/>
              </a:ext>
            </a:extLst>
          </p:cNvPr>
          <p:cNvSpPr txBox="1">
            <a:spLocks noChangeArrowheads="1"/>
          </p:cNvSpPr>
          <p:nvPr/>
        </p:nvSpPr>
        <p:spPr bwMode="auto">
          <a:xfrm>
            <a:off x="1" y="5699872"/>
            <a:ext cx="4320063" cy="34321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24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2" name="Picture 61">
            <a:extLst>
              <a:ext uri="{FF2B5EF4-FFF2-40B4-BE49-F238E27FC236}">
                <a16:creationId xmlns:a16="http://schemas.microsoft.com/office/drawing/2014/main" id="{71451052-8487-7DBC-F286-A5BB30974D01}"/>
              </a:ext>
            </a:extLst>
          </p:cNvPr>
          <p:cNvPicPr>
            <a:picLocks noChangeAspect="1"/>
          </p:cNvPicPr>
          <p:nvPr/>
        </p:nvPicPr>
        <p:blipFill>
          <a:blip r:embed="rId7"/>
          <a:srcRect/>
          <a:stretch/>
        </p:blipFill>
        <p:spPr>
          <a:xfrm>
            <a:off x="4446994" y="5632913"/>
            <a:ext cx="6297206" cy="891114"/>
          </a:xfrm>
          <a:prstGeom prst="rect">
            <a:avLst/>
          </a:prstGeom>
        </p:spPr>
      </p:pic>
      <p:sp>
        <p:nvSpPr>
          <p:cNvPr id="63" name="Text Box 9">
            <a:extLst>
              <a:ext uri="{FF2B5EF4-FFF2-40B4-BE49-F238E27FC236}">
                <a16:creationId xmlns:a16="http://schemas.microsoft.com/office/drawing/2014/main" id="{E3FB289D-7502-4D61-0C62-BA6CD0BB9E2B}"/>
              </a:ext>
            </a:extLst>
          </p:cNvPr>
          <p:cNvSpPr txBox="1">
            <a:spLocks noChangeArrowheads="1"/>
          </p:cNvSpPr>
          <p:nvPr/>
        </p:nvSpPr>
        <p:spPr bwMode="auto">
          <a:xfrm>
            <a:off x="4918951" y="4845690"/>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4BBCF56B-4F71-5B2C-9CAD-DBDBF0CEC881}"/>
              </a:ext>
            </a:extLst>
          </p:cNvPr>
          <p:cNvSpPr txBox="1">
            <a:spLocks noChangeArrowheads="1"/>
          </p:cNvSpPr>
          <p:nvPr/>
        </p:nvSpPr>
        <p:spPr bwMode="auto">
          <a:xfrm>
            <a:off x="4918951" y="5272780"/>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5" name="Text Box 9">
            <a:extLst>
              <a:ext uri="{FF2B5EF4-FFF2-40B4-BE49-F238E27FC236}">
                <a16:creationId xmlns:a16="http://schemas.microsoft.com/office/drawing/2014/main" id="{99FF03A1-EE9A-F443-4BCA-1000D738A29F}"/>
              </a:ext>
            </a:extLst>
          </p:cNvPr>
          <p:cNvSpPr txBox="1">
            <a:spLocks noChangeArrowheads="1"/>
          </p:cNvSpPr>
          <p:nvPr/>
        </p:nvSpPr>
        <p:spPr bwMode="auto">
          <a:xfrm>
            <a:off x="4918951" y="5699872"/>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6" name="Text Box 4">
            <a:extLst>
              <a:ext uri="{FF2B5EF4-FFF2-40B4-BE49-F238E27FC236}">
                <a16:creationId xmlns:a16="http://schemas.microsoft.com/office/drawing/2014/main" id="{DBEA4F1B-7319-6966-3E35-CB54E9F3AB9D}"/>
              </a:ext>
            </a:extLst>
          </p:cNvPr>
          <p:cNvSpPr txBox="1">
            <a:spLocks noChangeArrowheads="1"/>
          </p:cNvSpPr>
          <p:nvPr/>
        </p:nvSpPr>
        <p:spPr bwMode="auto">
          <a:xfrm>
            <a:off x="1" y="6122436"/>
            <a:ext cx="4320063" cy="34321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60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7" name="Picture 66">
            <a:extLst>
              <a:ext uri="{FF2B5EF4-FFF2-40B4-BE49-F238E27FC236}">
                <a16:creationId xmlns:a16="http://schemas.microsoft.com/office/drawing/2014/main" id="{1B36FDA9-9B50-71EF-52BC-3CB0A18B2511}"/>
              </a:ext>
            </a:extLst>
          </p:cNvPr>
          <p:cNvPicPr>
            <a:picLocks noChangeAspect="1"/>
          </p:cNvPicPr>
          <p:nvPr/>
        </p:nvPicPr>
        <p:blipFill>
          <a:blip r:embed="rId8"/>
          <a:srcRect/>
          <a:stretch/>
        </p:blipFill>
        <p:spPr>
          <a:xfrm>
            <a:off x="4446994" y="6043086"/>
            <a:ext cx="6297206" cy="891114"/>
          </a:xfrm>
          <a:prstGeom prst="rect">
            <a:avLst/>
          </a:prstGeom>
        </p:spPr>
      </p:pic>
      <p:sp>
        <p:nvSpPr>
          <p:cNvPr id="68" name="Text Box 9">
            <a:extLst>
              <a:ext uri="{FF2B5EF4-FFF2-40B4-BE49-F238E27FC236}">
                <a16:creationId xmlns:a16="http://schemas.microsoft.com/office/drawing/2014/main" id="{E266BF14-B0D1-CFD6-C311-8F3073266E18}"/>
              </a:ext>
            </a:extLst>
          </p:cNvPr>
          <p:cNvSpPr txBox="1">
            <a:spLocks noChangeArrowheads="1"/>
          </p:cNvSpPr>
          <p:nvPr/>
        </p:nvSpPr>
        <p:spPr bwMode="auto">
          <a:xfrm>
            <a:off x="4918951" y="6096000"/>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4">
            <a:extLst>
              <a:ext uri="{FF2B5EF4-FFF2-40B4-BE49-F238E27FC236}">
                <a16:creationId xmlns:a16="http://schemas.microsoft.com/office/drawing/2014/main" id="{2582DD35-14FE-4C15-CEE2-396A46AA22EC}"/>
              </a:ext>
            </a:extLst>
          </p:cNvPr>
          <p:cNvSpPr txBox="1">
            <a:spLocks noChangeArrowheads="1"/>
          </p:cNvSpPr>
          <p:nvPr/>
        </p:nvSpPr>
        <p:spPr bwMode="auto">
          <a:xfrm>
            <a:off x="2" y="685800"/>
            <a:ext cx="4320063" cy="32356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01DE77B5-C953-26A4-E480-7334422FAB49}"/>
              </a:ext>
            </a:extLst>
          </p:cNvPr>
          <p:cNvPicPr>
            <a:picLocks noChangeAspect="1"/>
          </p:cNvPicPr>
          <p:nvPr/>
        </p:nvPicPr>
        <p:blipFill>
          <a:blip r:embed="rId9"/>
          <a:srcRect/>
          <a:stretch/>
        </p:blipFill>
        <p:spPr>
          <a:xfrm>
            <a:off x="4446994" y="609600"/>
            <a:ext cx="6297206" cy="891114"/>
          </a:xfrm>
          <a:prstGeom prst="rect">
            <a:avLst/>
          </a:prstGeom>
        </p:spPr>
      </p:pic>
      <p:sp>
        <p:nvSpPr>
          <p:cNvPr id="15" name="Text Box 4">
            <a:extLst>
              <a:ext uri="{FF2B5EF4-FFF2-40B4-BE49-F238E27FC236}">
                <a16:creationId xmlns:a16="http://schemas.microsoft.com/office/drawing/2014/main" id="{7EAA2875-16B9-3728-3F54-102B94C252D0}"/>
              </a:ext>
            </a:extLst>
          </p:cNvPr>
          <p:cNvSpPr txBox="1">
            <a:spLocks noChangeArrowheads="1"/>
          </p:cNvSpPr>
          <p:nvPr/>
        </p:nvSpPr>
        <p:spPr bwMode="auto">
          <a:xfrm>
            <a:off x="1" y="1084790"/>
            <a:ext cx="4320063" cy="34321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6" name="Picture 15">
            <a:extLst>
              <a:ext uri="{FF2B5EF4-FFF2-40B4-BE49-F238E27FC236}">
                <a16:creationId xmlns:a16="http://schemas.microsoft.com/office/drawing/2014/main" id="{FE4573C5-714F-1AF6-D78C-46D710F1E3AD}"/>
              </a:ext>
            </a:extLst>
          </p:cNvPr>
          <p:cNvPicPr>
            <a:picLocks noChangeAspect="1"/>
          </p:cNvPicPr>
          <p:nvPr/>
        </p:nvPicPr>
        <p:blipFill>
          <a:blip r:embed="rId10"/>
          <a:srcRect/>
          <a:stretch/>
        </p:blipFill>
        <p:spPr>
          <a:xfrm>
            <a:off x="4446994" y="1023787"/>
            <a:ext cx="6297206" cy="891114"/>
          </a:xfrm>
          <a:prstGeom prst="rect">
            <a:avLst/>
          </a:prstGeom>
        </p:spPr>
      </p:pic>
      <p:sp>
        <p:nvSpPr>
          <p:cNvPr id="17" name="Text Box 4">
            <a:extLst>
              <a:ext uri="{FF2B5EF4-FFF2-40B4-BE49-F238E27FC236}">
                <a16:creationId xmlns:a16="http://schemas.microsoft.com/office/drawing/2014/main" id="{3FE0B58D-FCFE-CFE2-D7A0-3D3D52428159}"/>
              </a:ext>
            </a:extLst>
          </p:cNvPr>
          <p:cNvSpPr txBox="1">
            <a:spLocks noChangeArrowheads="1"/>
          </p:cNvSpPr>
          <p:nvPr/>
        </p:nvSpPr>
        <p:spPr bwMode="auto">
          <a:xfrm>
            <a:off x="1" y="1512524"/>
            <a:ext cx="4320063" cy="34321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Isa-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4C67D4F2-AF9B-FCA8-94AD-149C2FBDDC3B}"/>
              </a:ext>
            </a:extLst>
          </p:cNvPr>
          <p:cNvPicPr>
            <a:picLocks noChangeAspect="1"/>
          </p:cNvPicPr>
          <p:nvPr/>
        </p:nvPicPr>
        <p:blipFill>
          <a:blip r:embed="rId11"/>
          <a:srcRect/>
          <a:stretch/>
        </p:blipFill>
        <p:spPr>
          <a:xfrm>
            <a:off x="4446994" y="1451522"/>
            <a:ext cx="6297206" cy="891114"/>
          </a:xfrm>
          <a:prstGeom prst="rect">
            <a:avLst/>
          </a:prstGeom>
        </p:spPr>
      </p:pic>
      <p:sp>
        <p:nvSpPr>
          <p:cNvPr id="19" name="Text Box 9">
            <a:extLst>
              <a:ext uri="{FF2B5EF4-FFF2-40B4-BE49-F238E27FC236}">
                <a16:creationId xmlns:a16="http://schemas.microsoft.com/office/drawing/2014/main" id="{57F4C7BE-AE73-700A-8C1E-DF417CCCC1DB}"/>
              </a:ext>
            </a:extLst>
          </p:cNvPr>
          <p:cNvSpPr txBox="1">
            <a:spLocks noChangeArrowheads="1"/>
          </p:cNvSpPr>
          <p:nvPr/>
        </p:nvSpPr>
        <p:spPr bwMode="auto">
          <a:xfrm>
            <a:off x="9481455" y="677847"/>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sp>
        <p:nvSpPr>
          <p:cNvPr id="20" name="Text Box 9">
            <a:extLst>
              <a:ext uri="{FF2B5EF4-FFF2-40B4-BE49-F238E27FC236}">
                <a16:creationId xmlns:a16="http://schemas.microsoft.com/office/drawing/2014/main" id="{F2330CB1-D4E3-753B-2EAE-A52B994C1446}"/>
              </a:ext>
            </a:extLst>
          </p:cNvPr>
          <p:cNvSpPr txBox="1">
            <a:spLocks noChangeArrowheads="1"/>
          </p:cNvSpPr>
          <p:nvPr/>
        </p:nvSpPr>
        <p:spPr bwMode="auto">
          <a:xfrm>
            <a:off x="5738497" y="1091389"/>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1" name="Text Box 9">
            <a:extLst>
              <a:ext uri="{FF2B5EF4-FFF2-40B4-BE49-F238E27FC236}">
                <a16:creationId xmlns:a16="http://schemas.microsoft.com/office/drawing/2014/main" id="{19994B4D-789C-9A18-2D50-ED5C08E3CD61}"/>
              </a:ext>
            </a:extLst>
          </p:cNvPr>
          <p:cNvSpPr txBox="1">
            <a:spLocks noChangeArrowheads="1"/>
          </p:cNvSpPr>
          <p:nvPr/>
        </p:nvSpPr>
        <p:spPr bwMode="auto">
          <a:xfrm>
            <a:off x="5347325" y="1518480"/>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2" name="Text Box 4">
            <a:extLst>
              <a:ext uri="{FF2B5EF4-FFF2-40B4-BE49-F238E27FC236}">
                <a16:creationId xmlns:a16="http://schemas.microsoft.com/office/drawing/2014/main" id="{50BA5424-187C-046D-7A2D-4EAD430EC5A7}"/>
              </a:ext>
            </a:extLst>
          </p:cNvPr>
          <p:cNvSpPr txBox="1">
            <a:spLocks noChangeArrowheads="1"/>
          </p:cNvSpPr>
          <p:nvPr/>
        </p:nvSpPr>
        <p:spPr bwMode="auto">
          <a:xfrm>
            <a:off x="2" y="1955456"/>
            <a:ext cx="4320063" cy="32356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Dara/Isa-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 or Dara-Rd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3" name="Picture 22">
            <a:extLst>
              <a:ext uri="{FF2B5EF4-FFF2-40B4-BE49-F238E27FC236}">
                <a16:creationId xmlns:a16="http://schemas.microsoft.com/office/drawing/2014/main" id="{950CEE0E-DBF2-A9E3-2275-B141C4865794}"/>
              </a:ext>
            </a:extLst>
          </p:cNvPr>
          <p:cNvPicPr>
            <a:picLocks noChangeAspect="1"/>
          </p:cNvPicPr>
          <p:nvPr/>
        </p:nvPicPr>
        <p:blipFill>
          <a:blip r:embed="rId5"/>
          <a:srcRect/>
          <a:stretch/>
        </p:blipFill>
        <p:spPr>
          <a:xfrm>
            <a:off x="4446994" y="1879257"/>
            <a:ext cx="6297206" cy="891114"/>
          </a:xfrm>
          <a:prstGeom prst="rect">
            <a:avLst/>
          </a:prstGeom>
        </p:spPr>
      </p:pic>
      <p:sp>
        <p:nvSpPr>
          <p:cNvPr id="24" name="Text Box 4">
            <a:extLst>
              <a:ext uri="{FF2B5EF4-FFF2-40B4-BE49-F238E27FC236}">
                <a16:creationId xmlns:a16="http://schemas.microsoft.com/office/drawing/2014/main" id="{E5509010-5ADB-5E0D-C24E-202F3509B219}"/>
              </a:ext>
            </a:extLst>
          </p:cNvPr>
          <p:cNvSpPr txBox="1">
            <a:spLocks noChangeArrowheads="1"/>
          </p:cNvSpPr>
          <p:nvPr/>
        </p:nvSpPr>
        <p:spPr bwMode="auto">
          <a:xfrm>
            <a:off x="1" y="2367994"/>
            <a:ext cx="4320063" cy="34321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 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5" name="Picture 24">
            <a:extLst>
              <a:ext uri="{FF2B5EF4-FFF2-40B4-BE49-F238E27FC236}">
                <a16:creationId xmlns:a16="http://schemas.microsoft.com/office/drawing/2014/main" id="{F6166E0F-21B0-8AA6-5691-80FEC372C454}"/>
              </a:ext>
            </a:extLst>
          </p:cNvPr>
          <p:cNvPicPr>
            <a:picLocks noChangeAspect="1"/>
          </p:cNvPicPr>
          <p:nvPr/>
        </p:nvPicPr>
        <p:blipFill>
          <a:blip r:embed="rId6"/>
          <a:srcRect/>
          <a:stretch/>
        </p:blipFill>
        <p:spPr>
          <a:xfrm>
            <a:off x="4446994" y="2306992"/>
            <a:ext cx="6297206" cy="891114"/>
          </a:xfrm>
          <a:prstGeom prst="rect">
            <a:avLst/>
          </a:prstGeom>
        </p:spPr>
      </p:pic>
      <p:sp>
        <p:nvSpPr>
          <p:cNvPr id="26" name="Text Box 9">
            <a:extLst>
              <a:ext uri="{FF2B5EF4-FFF2-40B4-BE49-F238E27FC236}">
                <a16:creationId xmlns:a16="http://schemas.microsoft.com/office/drawing/2014/main" id="{9057E415-CEE6-7288-0745-F4242B9FF312}"/>
              </a:ext>
            </a:extLst>
          </p:cNvPr>
          <p:cNvSpPr txBox="1">
            <a:spLocks noChangeArrowheads="1"/>
          </p:cNvSpPr>
          <p:nvPr/>
        </p:nvSpPr>
        <p:spPr bwMode="auto">
          <a:xfrm>
            <a:off x="4918951" y="1947503"/>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27" name="Text Box 9">
            <a:extLst>
              <a:ext uri="{FF2B5EF4-FFF2-40B4-BE49-F238E27FC236}">
                <a16:creationId xmlns:a16="http://schemas.microsoft.com/office/drawing/2014/main" id="{99310701-0342-CA2A-810D-61C3094ED7C1}"/>
              </a:ext>
            </a:extLst>
          </p:cNvPr>
          <p:cNvSpPr txBox="1">
            <a:spLocks noChangeArrowheads="1"/>
          </p:cNvSpPr>
          <p:nvPr/>
        </p:nvSpPr>
        <p:spPr bwMode="auto">
          <a:xfrm>
            <a:off x="4918951" y="2374594"/>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 name="Text Box 4">
            <a:extLst>
              <a:ext uri="{FF2B5EF4-FFF2-40B4-BE49-F238E27FC236}">
                <a16:creationId xmlns:a16="http://schemas.microsoft.com/office/drawing/2014/main" id="{56D307B0-C77A-46F2-4BC9-7B82886A6FC9}"/>
              </a:ext>
            </a:extLst>
          </p:cNvPr>
          <p:cNvSpPr txBox="1">
            <a:spLocks noChangeArrowheads="1"/>
          </p:cNvSpPr>
          <p:nvPr/>
        </p:nvSpPr>
        <p:spPr bwMode="auto">
          <a:xfrm>
            <a:off x="1" y="2785707"/>
            <a:ext cx="4320063" cy="343214"/>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Dara/Isa-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KRd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9B175E6B-763C-6DBE-1908-2D97CFCAFBEA}"/>
              </a:ext>
            </a:extLst>
          </p:cNvPr>
          <p:cNvPicPr>
            <a:picLocks noChangeAspect="1"/>
          </p:cNvPicPr>
          <p:nvPr/>
        </p:nvPicPr>
        <p:blipFill>
          <a:blip r:embed="rId7"/>
          <a:srcRect/>
          <a:stretch/>
        </p:blipFill>
        <p:spPr>
          <a:xfrm>
            <a:off x="4446994" y="2724705"/>
            <a:ext cx="6297206" cy="891114"/>
          </a:xfrm>
          <a:prstGeom prst="rect">
            <a:avLst/>
          </a:prstGeom>
        </p:spPr>
      </p:pic>
      <p:sp>
        <p:nvSpPr>
          <p:cNvPr id="5" name="Text Box 9">
            <a:extLst>
              <a:ext uri="{FF2B5EF4-FFF2-40B4-BE49-F238E27FC236}">
                <a16:creationId xmlns:a16="http://schemas.microsoft.com/office/drawing/2014/main" id="{65FB7B9F-2241-358D-BB56-53D719C7C942}"/>
              </a:ext>
            </a:extLst>
          </p:cNvPr>
          <p:cNvSpPr txBox="1">
            <a:spLocks noChangeArrowheads="1"/>
          </p:cNvSpPr>
          <p:nvPr/>
        </p:nvSpPr>
        <p:spPr bwMode="auto">
          <a:xfrm>
            <a:off x="4918951" y="2791663"/>
            <a:ext cx="448194" cy="33443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3065426995"/>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245090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C9199-C3D1-A1F4-4D7C-CD1916187AF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78A6F00-5056-5D83-1C29-1D34E870C9E1}"/>
              </a:ext>
            </a:extLst>
          </p:cNvPr>
          <p:cNvPicPr>
            <a:picLocks noChangeAspect="1"/>
          </p:cNvPicPr>
          <p:nvPr/>
        </p:nvPicPr>
        <p:blipFill>
          <a:blip r:embed="rId2"/>
          <a:srcRect/>
          <a:stretch/>
        </p:blipFill>
        <p:spPr>
          <a:xfrm>
            <a:off x="4753331" y="3750749"/>
            <a:ext cx="6731000" cy="952500"/>
          </a:xfrm>
          <a:prstGeom prst="rect">
            <a:avLst/>
          </a:prstGeom>
        </p:spPr>
      </p:pic>
      <p:pic>
        <p:nvPicPr>
          <p:cNvPr id="4" name="Picture 3">
            <a:extLst>
              <a:ext uri="{FF2B5EF4-FFF2-40B4-BE49-F238E27FC236}">
                <a16:creationId xmlns:a16="http://schemas.microsoft.com/office/drawing/2014/main" id="{F60236B1-C08B-0405-98ED-87B82B5FEF9F}"/>
              </a:ext>
            </a:extLst>
          </p:cNvPr>
          <p:cNvPicPr>
            <a:picLocks noChangeAspect="1"/>
          </p:cNvPicPr>
          <p:nvPr/>
        </p:nvPicPr>
        <p:blipFill>
          <a:blip r:embed="rId3"/>
          <a:srcRect/>
          <a:stretch/>
        </p:blipFill>
        <p:spPr>
          <a:xfrm>
            <a:off x="4753331" y="3293549"/>
            <a:ext cx="6731000" cy="952500"/>
          </a:xfrm>
          <a:prstGeom prst="rect">
            <a:avLst/>
          </a:prstGeom>
        </p:spPr>
      </p:pic>
      <p:sp>
        <p:nvSpPr>
          <p:cNvPr id="2" name="Title 1">
            <a:extLst>
              <a:ext uri="{FF2B5EF4-FFF2-40B4-BE49-F238E27FC236}">
                <a16:creationId xmlns:a16="http://schemas.microsoft.com/office/drawing/2014/main" id="{08C95AEA-5ED7-D9B8-2DC9-82DB1D612355}"/>
              </a:ext>
            </a:extLst>
          </p:cNvPr>
          <p:cNvSpPr>
            <a:spLocks noGrp="1"/>
          </p:cNvSpPr>
          <p:nvPr>
            <p:ph type="title"/>
          </p:nvPr>
        </p:nvSpPr>
        <p:spPr>
          <a:xfrm>
            <a:off x="912285" y="1"/>
            <a:ext cx="10972800" cy="1059498"/>
          </a:xfrm>
        </p:spPr>
        <p:txBody>
          <a:bodyPr/>
          <a:lstStyle/>
          <a:p>
            <a:r>
              <a:rPr lang="en-US" sz="2200" dirty="0"/>
              <a:t>What maintenance therapy, if any, would you recommend for an </a:t>
            </a:r>
            <a:r>
              <a:rPr lang="en-US" sz="2200" u="sng" dirty="0"/>
              <a:t>80-year-old</a:t>
            </a:r>
            <a:r>
              <a:rPr lang="en-US" sz="2200" dirty="0"/>
              <a:t> patient with </a:t>
            </a:r>
            <a:r>
              <a:rPr lang="en-US" sz="2200" u="sng" dirty="0"/>
              <a:t>high-risk (</a:t>
            </a:r>
            <a:r>
              <a:rPr lang="en-US" sz="2200" u="sng" dirty="0" err="1"/>
              <a:t>eg</a:t>
            </a:r>
            <a:r>
              <a:rPr lang="en-US" sz="2200" u="sng" dirty="0"/>
              <a:t>, del[17p])</a:t>
            </a:r>
            <a:r>
              <a:rPr lang="en-US" sz="2200" dirty="0"/>
              <a:t> MM who was </a:t>
            </a:r>
            <a:r>
              <a:rPr lang="en-US" sz="2200" u="sng" dirty="0"/>
              <a:t>not eligible for transplant</a:t>
            </a:r>
            <a:r>
              <a:rPr lang="en-US" sz="2200" dirty="0"/>
              <a:t>?</a:t>
            </a:r>
          </a:p>
        </p:txBody>
      </p:sp>
      <p:sp>
        <p:nvSpPr>
          <p:cNvPr id="12" name="Title 1">
            <a:extLst>
              <a:ext uri="{FF2B5EF4-FFF2-40B4-BE49-F238E27FC236}">
                <a16:creationId xmlns:a16="http://schemas.microsoft.com/office/drawing/2014/main" id="{BD00D30F-CCB0-86F6-FCE0-170C83700427}"/>
              </a:ext>
            </a:extLst>
          </p:cNvPr>
          <p:cNvSpPr txBox="1">
            <a:spLocks/>
          </p:cNvSpPr>
          <p:nvPr/>
        </p:nvSpPr>
        <p:spPr bwMode="auto">
          <a:xfrm>
            <a:off x="912285" y="4648200"/>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maintenance therapy?</a:t>
            </a:r>
          </a:p>
        </p:txBody>
      </p:sp>
      <p:sp>
        <p:nvSpPr>
          <p:cNvPr id="48" name="Text Box 4">
            <a:extLst>
              <a:ext uri="{FF2B5EF4-FFF2-40B4-BE49-F238E27FC236}">
                <a16:creationId xmlns:a16="http://schemas.microsoft.com/office/drawing/2014/main" id="{36BAA9C6-26CD-45E6-720E-4B5EB7D2D167}"/>
              </a:ext>
            </a:extLst>
          </p:cNvPr>
          <p:cNvSpPr txBox="1">
            <a:spLocks noChangeArrowheads="1"/>
          </p:cNvSpPr>
          <p:nvPr/>
        </p:nvSpPr>
        <p:spPr bwMode="auto">
          <a:xfrm>
            <a:off x="1" y="10784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A5C7B792-9B86-9780-02FD-B98BA8C8195D}"/>
              </a:ext>
            </a:extLst>
          </p:cNvPr>
          <p:cNvPicPr>
            <a:picLocks noChangeAspect="1"/>
          </p:cNvPicPr>
          <p:nvPr/>
        </p:nvPicPr>
        <p:blipFill>
          <a:blip r:embed="rId4"/>
          <a:srcRect/>
          <a:stretch/>
        </p:blipFill>
        <p:spPr>
          <a:xfrm>
            <a:off x="4753331" y="990600"/>
            <a:ext cx="6731000" cy="952500"/>
          </a:xfrm>
          <a:prstGeom prst="rect">
            <a:avLst/>
          </a:prstGeom>
        </p:spPr>
      </p:pic>
      <p:sp>
        <p:nvSpPr>
          <p:cNvPr id="50" name="Text Box 4">
            <a:extLst>
              <a:ext uri="{FF2B5EF4-FFF2-40B4-BE49-F238E27FC236}">
                <a16:creationId xmlns:a16="http://schemas.microsoft.com/office/drawing/2014/main" id="{939B2EE8-34A3-280B-2D6F-D4914BEF2803}"/>
              </a:ext>
            </a:extLst>
          </p:cNvPr>
          <p:cNvSpPr txBox="1">
            <a:spLocks noChangeArrowheads="1"/>
          </p:cNvSpPr>
          <p:nvPr/>
        </p:nvSpPr>
        <p:spPr bwMode="auto">
          <a:xfrm>
            <a:off x="0" y="152020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EF1EE386-1FAD-3E34-BC24-F907A396E7AB}"/>
              </a:ext>
            </a:extLst>
          </p:cNvPr>
          <p:cNvPicPr>
            <a:picLocks noChangeAspect="1"/>
          </p:cNvPicPr>
          <p:nvPr/>
        </p:nvPicPr>
        <p:blipFill>
          <a:blip r:embed="rId5"/>
          <a:srcRect/>
          <a:stretch/>
        </p:blipFill>
        <p:spPr>
          <a:xfrm>
            <a:off x="4753331" y="1448636"/>
            <a:ext cx="6731000" cy="952500"/>
          </a:xfrm>
          <a:prstGeom prst="rect">
            <a:avLst/>
          </a:prstGeom>
        </p:spPr>
      </p:pic>
      <p:sp>
        <p:nvSpPr>
          <p:cNvPr id="52" name="Text Box 4">
            <a:extLst>
              <a:ext uri="{FF2B5EF4-FFF2-40B4-BE49-F238E27FC236}">
                <a16:creationId xmlns:a16="http://schemas.microsoft.com/office/drawing/2014/main" id="{501A518E-605E-C155-A89D-2617DEBB1FF0}"/>
              </a:ext>
            </a:extLst>
          </p:cNvPr>
          <p:cNvSpPr txBox="1">
            <a:spLocks noChangeArrowheads="1"/>
          </p:cNvSpPr>
          <p:nvPr/>
        </p:nvSpPr>
        <p:spPr bwMode="auto">
          <a:xfrm>
            <a:off x="0" y="197740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C344BADF-0166-0C5E-1E71-23BE7A0A34AD}"/>
              </a:ext>
            </a:extLst>
          </p:cNvPr>
          <p:cNvPicPr>
            <a:picLocks noChangeAspect="1"/>
          </p:cNvPicPr>
          <p:nvPr/>
        </p:nvPicPr>
        <p:blipFill>
          <a:blip r:embed="rId6"/>
          <a:srcRect/>
          <a:stretch/>
        </p:blipFill>
        <p:spPr>
          <a:xfrm>
            <a:off x="4753331" y="1905836"/>
            <a:ext cx="6731000" cy="952500"/>
          </a:xfrm>
          <a:prstGeom prst="rect">
            <a:avLst/>
          </a:prstGeom>
        </p:spPr>
      </p:pic>
      <p:sp>
        <p:nvSpPr>
          <p:cNvPr id="54" name="Text Box 9">
            <a:extLst>
              <a:ext uri="{FF2B5EF4-FFF2-40B4-BE49-F238E27FC236}">
                <a16:creationId xmlns:a16="http://schemas.microsoft.com/office/drawing/2014/main" id="{15F08A92-2BFE-E343-544A-4CCB8855896B}"/>
              </a:ext>
            </a:extLst>
          </p:cNvPr>
          <p:cNvSpPr txBox="1">
            <a:spLocks noChangeArrowheads="1"/>
          </p:cNvSpPr>
          <p:nvPr/>
        </p:nvSpPr>
        <p:spPr bwMode="auto">
          <a:xfrm>
            <a:off x="10134600" y="106354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12</a:t>
            </a:r>
          </a:p>
        </p:txBody>
      </p:sp>
      <p:sp>
        <p:nvSpPr>
          <p:cNvPr id="55" name="Text Box 9">
            <a:extLst>
              <a:ext uri="{FF2B5EF4-FFF2-40B4-BE49-F238E27FC236}">
                <a16:creationId xmlns:a16="http://schemas.microsoft.com/office/drawing/2014/main" id="{32CE53A7-38B6-4B72-C190-6E47B98D22A9}"/>
              </a:ext>
            </a:extLst>
          </p:cNvPr>
          <p:cNvSpPr txBox="1">
            <a:spLocks noChangeArrowheads="1"/>
          </p:cNvSpPr>
          <p:nvPr/>
        </p:nvSpPr>
        <p:spPr bwMode="auto">
          <a:xfrm>
            <a:off x="5669975" y="152089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6" name="Text Box 9">
            <a:extLst>
              <a:ext uri="{FF2B5EF4-FFF2-40B4-BE49-F238E27FC236}">
                <a16:creationId xmlns:a16="http://schemas.microsoft.com/office/drawing/2014/main" id="{B62E6178-607D-3157-D02A-157DB162206E}"/>
              </a:ext>
            </a:extLst>
          </p:cNvPr>
          <p:cNvSpPr txBox="1">
            <a:spLocks noChangeArrowheads="1"/>
          </p:cNvSpPr>
          <p:nvPr/>
        </p:nvSpPr>
        <p:spPr bwMode="auto">
          <a:xfrm>
            <a:off x="5257800" y="197740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836282A7-92B5-FBC4-CEDB-BE1B06FB276F}"/>
              </a:ext>
            </a:extLst>
          </p:cNvPr>
          <p:cNvSpPr txBox="1">
            <a:spLocks noChangeArrowheads="1"/>
          </p:cNvSpPr>
          <p:nvPr/>
        </p:nvSpPr>
        <p:spPr bwMode="auto">
          <a:xfrm>
            <a:off x="1" y="245085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(de-escalated)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3080F6A6-33C7-DC6C-AE64-DEE4B8CFBEB8}"/>
              </a:ext>
            </a:extLst>
          </p:cNvPr>
          <p:cNvPicPr>
            <a:picLocks noChangeAspect="1"/>
          </p:cNvPicPr>
          <p:nvPr/>
        </p:nvPicPr>
        <p:blipFill>
          <a:blip r:embed="rId7"/>
          <a:srcRect/>
          <a:stretch/>
        </p:blipFill>
        <p:spPr>
          <a:xfrm>
            <a:off x="4753331" y="2363036"/>
            <a:ext cx="6731000" cy="952500"/>
          </a:xfrm>
          <a:prstGeom prst="rect">
            <a:avLst/>
          </a:prstGeom>
        </p:spPr>
      </p:pic>
      <p:sp>
        <p:nvSpPr>
          <p:cNvPr id="59" name="Text Box 4">
            <a:extLst>
              <a:ext uri="{FF2B5EF4-FFF2-40B4-BE49-F238E27FC236}">
                <a16:creationId xmlns:a16="http://schemas.microsoft.com/office/drawing/2014/main" id="{B0E37FA7-9C1D-BAE2-4BB5-FBE94B1A3671}"/>
              </a:ext>
            </a:extLst>
          </p:cNvPr>
          <p:cNvSpPr txBox="1">
            <a:spLocks noChangeArrowheads="1"/>
          </p:cNvSpPr>
          <p:nvPr/>
        </p:nvSpPr>
        <p:spPr bwMode="auto">
          <a:xfrm>
            <a:off x="0" y="336364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Isa-R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0A143B3E-44C5-648E-B6AD-8503B7307FFE}"/>
              </a:ext>
            </a:extLst>
          </p:cNvPr>
          <p:cNvPicPr>
            <a:picLocks noChangeAspect="1"/>
          </p:cNvPicPr>
          <p:nvPr/>
        </p:nvPicPr>
        <p:blipFill>
          <a:blip r:embed="rId8"/>
          <a:srcRect/>
          <a:stretch/>
        </p:blipFill>
        <p:spPr>
          <a:xfrm>
            <a:off x="4753331" y="2823646"/>
            <a:ext cx="6731000" cy="952500"/>
          </a:xfrm>
          <a:prstGeom prst="rect">
            <a:avLst/>
          </a:prstGeom>
        </p:spPr>
      </p:pic>
      <p:sp>
        <p:nvSpPr>
          <p:cNvPr id="63" name="Text Box 9">
            <a:extLst>
              <a:ext uri="{FF2B5EF4-FFF2-40B4-BE49-F238E27FC236}">
                <a16:creationId xmlns:a16="http://schemas.microsoft.com/office/drawing/2014/main" id="{EC27524E-27CD-B384-8381-C07B3E78DB31}"/>
              </a:ext>
            </a:extLst>
          </p:cNvPr>
          <p:cNvSpPr txBox="1">
            <a:spLocks noChangeArrowheads="1"/>
          </p:cNvSpPr>
          <p:nvPr/>
        </p:nvSpPr>
        <p:spPr bwMode="auto">
          <a:xfrm>
            <a:off x="5257800" y="243598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4">
            <a:extLst>
              <a:ext uri="{FF2B5EF4-FFF2-40B4-BE49-F238E27FC236}">
                <a16:creationId xmlns:a16="http://schemas.microsoft.com/office/drawing/2014/main" id="{9351DA69-42E8-BBE8-2A9D-4577789489C1}"/>
              </a:ext>
            </a:extLst>
          </p:cNvPr>
          <p:cNvSpPr txBox="1">
            <a:spLocks noChangeArrowheads="1"/>
          </p:cNvSpPr>
          <p:nvPr/>
        </p:nvSpPr>
        <p:spPr bwMode="auto">
          <a:xfrm>
            <a:off x="1" y="519306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04873EB1-2283-10B9-27DC-75CF8917AEB0}"/>
              </a:ext>
            </a:extLst>
          </p:cNvPr>
          <p:cNvPicPr>
            <a:picLocks noChangeAspect="1"/>
          </p:cNvPicPr>
          <p:nvPr/>
        </p:nvPicPr>
        <p:blipFill>
          <a:blip r:embed="rId9"/>
          <a:srcRect/>
          <a:stretch/>
        </p:blipFill>
        <p:spPr>
          <a:xfrm>
            <a:off x="4753331" y="5105253"/>
            <a:ext cx="6731000" cy="952500"/>
          </a:xfrm>
          <a:prstGeom prst="rect">
            <a:avLst/>
          </a:prstGeom>
        </p:spPr>
      </p:pic>
      <p:sp>
        <p:nvSpPr>
          <p:cNvPr id="15" name="Text Box 4">
            <a:extLst>
              <a:ext uri="{FF2B5EF4-FFF2-40B4-BE49-F238E27FC236}">
                <a16:creationId xmlns:a16="http://schemas.microsoft.com/office/drawing/2014/main" id="{F59CFBFD-B843-5C55-BE82-D03EAD7BA8C4}"/>
              </a:ext>
            </a:extLst>
          </p:cNvPr>
          <p:cNvSpPr txBox="1">
            <a:spLocks noChangeArrowheads="1"/>
          </p:cNvSpPr>
          <p:nvPr/>
        </p:nvSpPr>
        <p:spPr bwMode="auto">
          <a:xfrm>
            <a:off x="0" y="5612705"/>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6" name="Picture 15">
            <a:extLst>
              <a:ext uri="{FF2B5EF4-FFF2-40B4-BE49-F238E27FC236}">
                <a16:creationId xmlns:a16="http://schemas.microsoft.com/office/drawing/2014/main" id="{F29E0D17-F9F6-3632-297D-E8DC4F528A43}"/>
              </a:ext>
            </a:extLst>
          </p:cNvPr>
          <p:cNvPicPr>
            <a:picLocks noChangeAspect="1"/>
          </p:cNvPicPr>
          <p:nvPr/>
        </p:nvPicPr>
        <p:blipFill>
          <a:blip r:embed="rId10"/>
          <a:srcRect/>
          <a:stretch/>
        </p:blipFill>
        <p:spPr>
          <a:xfrm>
            <a:off x="4753331" y="5541134"/>
            <a:ext cx="6731000" cy="952500"/>
          </a:xfrm>
          <a:prstGeom prst="rect">
            <a:avLst/>
          </a:prstGeom>
        </p:spPr>
      </p:pic>
      <p:sp>
        <p:nvSpPr>
          <p:cNvPr id="19" name="Text Box 9">
            <a:extLst>
              <a:ext uri="{FF2B5EF4-FFF2-40B4-BE49-F238E27FC236}">
                <a16:creationId xmlns:a16="http://schemas.microsoft.com/office/drawing/2014/main" id="{140B7B98-F363-E365-9FA2-F120095C1F0C}"/>
              </a:ext>
            </a:extLst>
          </p:cNvPr>
          <p:cNvSpPr txBox="1">
            <a:spLocks noChangeArrowheads="1"/>
          </p:cNvSpPr>
          <p:nvPr/>
        </p:nvSpPr>
        <p:spPr bwMode="auto">
          <a:xfrm>
            <a:off x="6162054" y="517820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20" name="Text Box 9">
            <a:extLst>
              <a:ext uri="{FF2B5EF4-FFF2-40B4-BE49-F238E27FC236}">
                <a16:creationId xmlns:a16="http://schemas.microsoft.com/office/drawing/2014/main" id="{73D8D766-D49F-43A1-AEDC-5CBA6AF57E48}"/>
              </a:ext>
            </a:extLst>
          </p:cNvPr>
          <p:cNvSpPr txBox="1">
            <a:spLocks noChangeArrowheads="1"/>
          </p:cNvSpPr>
          <p:nvPr/>
        </p:nvSpPr>
        <p:spPr bwMode="auto">
          <a:xfrm>
            <a:off x="11449162" y="561339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17</a:t>
            </a:r>
          </a:p>
        </p:txBody>
      </p:sp>
      <p:sp>
        <p:nvSpPr>
          <p:cNvPr id="3" name="Text Box 4">
            <a:extLst>
              <a:ext uri="{FF2B5EF4-FFF2-40B4-BE49-F238E27FC236}">
                <a16:creationId xmlns:a16="http://schemas.microsoft.com/office/drawing/2014/main" id="{D86D7F34-F244-66F9-D40F-5689B1972046}"/>
              </a:ext>
            </a:extLst>
          </p:cNvPr>
          <p:cNvSpPr txBox="1">
            <a:spLocks noChangeArrowheads="1"/>
          </p:cNvSpPr>
          <p:nvPr/>
        </p:nvSpPr>
        <p:spPr bwMode="auto">
          <a:xfrm>
            <a:off x="0" y="383279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Isa-RV or Isa-KR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64" name="Text Box 9">
            <a:extLst>
              <a:ext uri="{FF2B5EF4-FFF2-40B4-BE49-F238E27FC236}">
                <a16:creationId xmlns:a16="http://schemas.microsoft.com/office/drawing/2014/main" id="{F69244A7-1053-ADAB-9E34-8663B50939BE}"/>
              </a:ext>
            </a:extLst>
          </p:cNvPr>
          <p:cNvSpPr txBox="1">
            <a:spLocks noChangeArrowheads="1"/>
          </p:cNvSpPr>
          <p:nvPr/>
        </p:nvSpPr>
        <p:spPr bwMode="auto">
          <a:xfrm>
            <a:off x="5257800" y="336433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 name="Text Box 9">
            <a:extLst>
              <a:ext uri="{FF2B5EF4-FFF2-40B4-BE49-F238E27FC236}">
                <a16:creationId xmlns:a16="http://schemas.microsoft.com/office/drawing/2014/main" id="{86D76AD0-1DF6-F1DD-3841-E84A1AD65034}"/>
              </a:ext>
            </a:extLst>
          </p:cNvPr>
          <p:cNvSpPr txBox="1">
            <a:spLocks noChangeArrowheads="1"/>
          </p:cNvSpPr>
          <p:nvPr/>
        </p:nvSpPr>
        <p:spPr bwMode="auto">
          <a:xfrm>
            <a:off x="5257800" y="383347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 name="Text Box 4">
            <a:extLst>
              <a:ext uri="{FF2B5EF4-FFF2-40B4-BE49-F238E27FC236}">
                <a16:creationId xmlns:a16="http://schemas.microsoft.com/office/drawing/2014/main" id="{26684A35-7C60-6937-501B-6F9D8F995961}"/>
              </a:ext>
            </a:extLst>
          </p:cNvPr>
          <p:cNvSpPr txBox="1">
            <a:spLocks noChangeArrowheads="1"/>
          </p:cNvSpPr>
          <p:nvPr/>
        </p:nvSpPr>
        <p:spPr bwMode="auto">
          <a:xfrm>
            <a:off x="0" y="287029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 name="Text Box 9">
            <a:extLst>
              <a:ext uri="{FF2B5EF4-FFF2-40B4-BE49-F238E27FC236}">
                <a16:creationId xmlns:a16="http://schemas.microsoft.com/office/drawing/2014/main" id="{916677E9-FD9E-8BFD-819F-A38D4368DCA8}"/>
              </a:ext>
            </a:extLst>
          </p:cNvPr>
          <p:cNvSpPr txBox="1">
            <a:spLocks noChangeArrowheads="1"/>
          </p:cNvSpPr>
          <p:nvPr/>
        </p:nvSpPr>
        <p:spPr bwMode="auto">
          <a:xfrm>
            <a:off x="5257800" y="287098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 name="Text Box 4">
            <a:extLst>
              <a:ext uri="{FF2B5EF4-FFF2-40B4-BE49-F238E27FC236}">
                <a16:creationId xmlns:a16="http://schemas.microsoft.com/office/drawing/2014/main" id="{C5C4B7AC-FAB2-7EF2-E168-F99D6BFE6CA2}"/>
              </a:ext>
            </a:extLst>
          </p:cNvPr>
          <p:cNvSpPr txBox="1">
            <a:spLocks noChangeArrowheads="1"/>
          </p:cNvSpPr>
          <p:nvPr/>
        </p:nvSpPr>
        <p:spPr bwMode="auto">
          <a:xfrm>
            <a:off x="0" y="427826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KR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10" name="Text Box 9">
            <a:extLst>
              <a:ext uri="{FF2B5EF4-FFF2-40B4-BE49-F238E27FC236}">
                <a16:creationId xmlns:a16="http://schemas.microsoft.com/office/drawing/2014/main" id="{59405D2C-D8BD-362E-D354-37F11658B19A}"/>
              </a:ext>
            </a:extLst>
          </p:cNvPr>
          <p:cNvSpPr txBox="1">
            <a:spLocks noChangeArrowheads="1"/>
          </p:cNvSpPr>
          <p:nvPr/>
        </p:nvSpPr>
        <p:spPr bwMode="auto">
          <a:xfrm>
            <a:off x="5257800" y="427895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11" name="Picture 10">
            <a:extLst>
              <a:ext uri="{FF2B5EF4-FFF2-40B4-BE49-F238E27FC236}">
                <a16:creationId xmlns:a16="http://schemas.microsoft.com/office/drawing/2014/main" id="{6851533D-1AC1-C2E4-C2B9-F2B1E24BD409}"/>
              </a:ext>
            </a:extLst>
          </p:cNvPr>
          <p:cNvPicPr>
            <a:picLocks noChangeAspect="1"/>
          </p:cNvPicPr>
          <p:nvPr/>
        </p:nvPicPr>
        <p:blipFill>
          <a:blip r:embed="rId11"/>
          <a:srcRect/>
          <a:stretch/>
        </p:blipFill>
        <p:spPr>
          <a:xfrm>
            <a:off x="4753331" y="4195547"/>
            <a:ext cx="6731000" cy="952500"/>
          </a:xfrm>
          <a:prstGeom prst="rect">
            <a:avLst/>
          </a:prstGeom>
        </p:spPr>
      </p:pic>
    </p:spTree>
    <p:extLst>
      <p:ext uri="{BB962C8B-B14F-4D97-AF65-F5344CB8AC3E}">
        <p14:creationId xmlns:p14="http://schemas.microsoft.com/office/powerpoint/2010/main" val="3096306880"/>
      </p:ext>
    </p:extLst>
  </p:cSld>
  <p:clrMapOvr>
    <a:masterClrMapping/>
  </p:clrMapOvr>
  <p:transition spd="slow" advClick="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31695-A807-08BC-BF24-647203B95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F3301-D2E5-8731-6014-D3A672EA4752}"/>
              </a:ext>
            </a:extLst>
          </p:cNvPr>
          <p:cNvSpPr>
            <a:spLocks noGrp="1"/>
          </p:cNvSpPr>
          <p:nvPr>
            <p:ph type="title"/>
          </p:nvPr>
        </p:nvSpPr>
        <p:spPr>
          <a:xfrm>
            <a:off x="511530" y="1"/>
            <a:ext cx="11279715" cy="739934"/>
          </a:xfrm>
        </p:spPr>
        <p:txBody>
          <a:bodyPr/>
          <a:lstStyle/>
          <a:p>
            <a:r>
              <a:rPr lang="en-US" sz="2200" dirty="0"/>
              <a:t>Regulatory and reimbursement issues aside, what is your preferred initial regimen for a frail </a:t>
            </a:r>
            <a:r>
              <a:rPr lang="en-US" sz="2200" u="sng" dirty="0"/>
              <a:t>90-year-old</a:t>
            </a:r>
            <a:r>
              <a:rPr lang="en-US" sz="2200" dirty="0"/>
              <a:t> patient with </a:t>
            </a:r>
            <a:r>
              <a:rPr lang="en-US" sz="2200" u="sng" dirty="0"/>
              <a:t>standard-risk MM</a:t>
            </a:r>
            <a:r>
              <a:rPr lang="en-US" sz="2200" dirty="0"/>
              <a:t>?</a:t>
            </a:r>
          </a:p>
        </p:txBody>
      </p:sp>
      <p:sp>
        <p:nvSpPr>
          <p:cNvPr id="12" name="Title 1">
            <a:extLst>
              <a:ext uri="{FF2B5EF4-FFF2-40B4-BE49-F238E27FC236}">
                <a16:creationId xmlns:a16="http://schemas.microsoft.com/office/drawing/2014/main" id="{5530A0DE-39EE-92E1-9CEC-078E2F12141A}"/>
              </a:ext>
            </a:extLst>
          </p:cNvPr>
          <p:cNvSpPr txBox="1">
            <a:spLocks/>
          </p:cNvSpPr>
          <p:nvPr/>
        </p:nvSpPr>
        <p:spPr bwMode="auto">
          <a:xfrm>
            <a:off x="511531" y="3844181"/>
            <a:ext cx="10972800" cy="459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induction treatment?</a:t>
            </a:r>
          </a:p>
        </p:txBody>
      </p:sp>
      <p:sp>
        <p:nvSpPr>
          <p:cNvPr id="48" name="Text Box 4">
            <a:extLst>
              <a:ext uri="{FF2B5EF4-FFF2-40B4-BE49-F238E27FC236}">
                <a16:creationId xmlns:a16="http://schemas.microsoft.com/office/drawing/2014/main" id="{144332E4-BC7F-9585-0D07-9B81CF32B4E6}"/>
              </a:ext>
            </a:extLst>
          </p:cNvPr>
          <p:cNvSpPr txBox="1">
            <a:spLocks noChangeArrowheads="1"/>
          </p:cNvSpPr>
          <p:nvPr/>
        </p:nvSpPr>
        <p:spPr bwMode="auto">
          <a:xfrm>
            <a:off x="1" y="72094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0FBFBC7E-4060-1663-73A4-7E0D63511C0C}"/>
              </a:ext>
            </a:extLst>
          </p:cNvPr>
          <p:cNvPicPr>
            <a:picLocks noChangeAspect="1"/>
          </p:cNvPicPr>
          <p:nvPr/>
        </p:nvPicPr>
        <p:blipFill>
          <a:blip r:embed="rId2"/>
          <a:srcRect/>
          <a:stretch/>
        </p:blipFill>
        <p:spPr>
          <a:xfrm>
            <a:off x="4753332" y="697327"/>
            <a:ext cx="5228866" cy="739933"/>
          </a:xfrm>
          <a:prstGeom prst="rect">
            <a:avLst/>
          </a:prstGeom>
        </p:spPr>
      </p:pic>
      <p:sp>
        <p:nvSpPr>
          <p:cNvPr id="50" name="Text Box 4">
            <a:extLst>
              <a:ext uri="{FF2B5EF4-FFF2-40B4-BE49-F238E27FC236}">
                <a16:creationId xmlns:a16="http://schemas.microsoft.com/office/drawing/2014/main" id="{BAB2843D-F21F-352B-4561-6BD1FCBAD52D}"/>
              </a:ext>
            </a:extLst>
          </p:cNvPr>
          <p:cNvSpPr txBox="1">
            <a:spLocks noChangeArrowheads="1"/>
          </p:cNvSpPr>
          <p:nvPr/>
        </p:nvSpPr>
        <p:spPr bwMode="auto">
          <a:xfrm>
            <a:off x="0" y="104324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674E52EF-1F66-EA23-F3D6-062B3E70B2D7}"/>
              </a:ext>
            </a:extLst>
          </p:cNvPr>
          <p:cNvPicPr>
            <a:picLocks noChangeAspect="1"/>
          </p:cNvPicPr>
          <p:nvPr/>
        </p:nvPicPr>
        <p:blipFill>
          <a:blip r:embed="rId3"/>
          <a:srcRect/>
          <a:stretch/>
        </p:blipFill>
        <p:spPr>
          <a:xfrm>
            <a:off x="4753332" y="1043250"/>
            <a:ext cx="5228866" cy="739934"/>
          </a:xfrm>
          <a:prstGeom prst="rect">
            <a:avLst/>
          </a:prstGeom>
        </p:spPr>
      </p:pic>
      <p:sp>
        <p:nvSpPr>
          <p:cNvPr id="52" name="Text Box 4">
            <a:extLst>
              <a:ext uri="{FF2B5EF4-FFF2-40B4-BE49-F238E27FC236}">
                <a16:creationId xmlns:a16="http://schemas.microsoft.com/office/drawing/2014/main" id="{590F2868-3A64-5C96-8951-2690BDBDBD7D}"/>
              </a:ext>
            </a:extLst>
          </p:cNvPr>
          <p:cNvSpPr txBox="1">
            <a:spLocks noChangeArrowheads="1"/>
          </p:cNvSpPr>
          <p:nvPr/>
        </p:nvSpPr>
        <p:spPr bwMode="auto">
          <a:xfrm>
            <a:off x="0" y="137568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alone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E5C06193-4319-45C8-227A-8220D9BA04D7}"/>
              </a:ext>
            </a:extLst>
          </p:cNvPr>
          <p:cNvPicPr>
            <a:picLocks noChangeAspect="1"/>
          </p:cNvPicPr>
          <p:nvPr/>
        </p:nvPicPr>
        <p:blipFill>
          <a:blip r:embed="rId4"/>
          <a:srcRect/>
          <a:stretch/>
        </p:blipFill>
        <p:spPr>
          <a:xfrm>
            <a:off x="4753331" y="1386567"/>
            <a:ext cx="5228869" cy="739934"/>
          </a:xfrm>
          <a:prstGeom prst="rect">
            <a:avLst/>
          </a:prstGeom>
        </p:spPr>
      </p:pic>
      <p:sp>
        <p:nvSpPr>
          <p:cNvPr id="54" name="Text Box 9">
            <a:extLst>
              <a:ext uri="{FF2B5EF4-FFF2-40B4-BE49-F238E27FC236}">
                <a16:creationId xmlns:a16="http://schemas.microsoft.com/office/drawing/2014/main" id="{9A89A45C-4465-52BC-B066-4C1B927C69D0}"/>
              </a:ext>
            </a:extLst>
          </p:cNvPr>
          <p:cNvSpPr txBox="1">
            <a:spLocks noChangeArrowheads="1"/>
          </p:cNvSpPr>
          <p:nvPr/>
        </p:nvSpPr>
        <p:spPr bwMode="auto">
          <a:xfrm>
            <a:off x="8207731" y="70933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55" name="Text Box 9">
            <a:extLst>
              <a:ext uri="{FF2B5EF4-FFF2-40B4-BE49-F238E27FC236}">
                <a16:creationId xmlns:a16="http://schemas.microsoft.com/office/drawing/2014/main" id="{B362DADA-638E-6D4C-EC9D-1F2439FC4FB0}"/>
              </a:ext>
            </a:extLst>
          </p:cNvPr>
          <p:cNvSpPr txBox="1">
            <a:spLocks noChangeArrowheads="1"/>
          </p:cNvSpPr>
          <p:nvPr/>
        </p:nvSpPr>
        <p:spPr bwMode="auto">
          <a:xfrm>
            <a:off x="5486400" y="105967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6" name="Text Box 9">
            <a:extLst>
              <a:ext uri="{FF2B5EF4-FFF2-40B4-BE49-F238E27FC236}">
                <a16:creationId xmlns:a16="http://schemas.microsoft.com/office/drawing/2014/main" id="{98CABD26-5F1F-D9E0-3543-0927B16597B7}"/>
              </a:ext>
            </a:extLst>
          </p:cNvPr>
          <p:cNvSpPr txBox="1">
            <a:spLocks noChangeArrowheads="1"/>
          </p:cNvSpPr>
          <p:nvPr/>
        </p:nvSpPr>
        <p:spPr bwMode="auto">
          <a:xfrm>
            <a:off x="5181600" y="140669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AD1F39EE-716B-9AC8-1638-98DA98E44687}"/>
              </a:ext>
            </a:extLst>
          </p:cNvPr>
          <p:cNvSpPr txBox="1">
            <a:spLocks noChangeArrowheads="1"/>
          </p:cNvSpPr>
          <p:nvPr/>
        </p:nvSpPr>
        <p:spPr bwMode="auto">
          <a:xfrm>
            <a:off x="1" y="1747346"/>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C0458B57-D0A5-C072-50D3-5FD4313E0442}"/>
              </a:ext>
            </a:extLst>
          </p:cNvPr>
          <p:cNvPicPr>
            <a:picLocks noChangeAspect="1"/>
          </p:cNvPicPr>
          <p:nvPr/>
        </p:nvPicPr>
        <p:blipFill>
          <a:blip r:embed="rId5"/>
          <a:srcRect/>
          <a:stretch/>
        </p:blipFill>
        <p:spPr>
          <a:xfrm>
            <a:off x="4753331" y="1732601"/>
            <a:ext cx="5228869" cy="739934"/>
          </a:xfrm>
          <a:prstGeom prst="rect">
            <a:avLst/>
          </a:prstGeom>
        </p:spPr>
      </p:pic>
      <p:sp>
        <p:nvSpPr>
          <p:cNvPr id="59" name="Text Box 4">
            <a:extLst>
              <a:ext uri="{FF2B5EF4-FFF2-40B4-BE49-F238E27FC236}">
                <a16:creationId xmlns:a16="http://schemas.microsoft.com/office/drawing/2014/main" id="{450E6A5A-A918-745B-03C3-91E1D6D35908}"/>
              </a:ext>
            </a:extLst>
          </p:cNvPr>
          <p:cNvSpPr txBox="1">
            <a:spLocks noChangeArrowheads="1"/>
          </p:cNvSpPr>
          <p:nvPr/>
        </p:nvSpPr>
        <p:spPr bwMode="auto">
          <a:xfrm>
            <a:off x="0" y="210637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(low-dose 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C816F2AB-7E4E-8D20-EC39-940A1F460D13}"/>
              </a:ext>
            </a:extLst>
          </p:cNvPr>
          <p:cNvPicPr>
            <a:picLocks noChangeAspect="1"/>
          </p:cNvPicPr>
          <p:nvPr/>
        </p:nvPicPr>
        <p:blipFill>
          <a:blip r:embed="rId6"/>
          <a:srcRect/>
          <a:stretch/>
        </p:blipFill>
        <p:spPr>
          <a:xfrm>
            <a:off x="4753332" y="2078525"/>
            <a:ext cx="5228866" cy="739934"/>
          </a:xfrm>
          <a:prstGeom prst="rect">
            <a:avLst/>
          </a:prstGeom>
        </p:spPr>
      </p:pic>
      <p:sp>
        <p:nvSpPr>
          <p:cNvPr id="61" name="Text Box 4">
            <a:extLst>
              <a:ext uri="{FF2B5EF4-FFF2-40B4-BE49-F238E27FC236}">
                <a16:creationId xmlns:a16="http://schemas.microsoft.com/office/drawing/2014/main" id="{4F1A6861-4EEA-4B06-0764-A7C6E5F86822}"/>
              </a:ext>
            </a:extLst>
          </p:cNvPr>
          <p:cNvSpPr txBox="1">
            <a:spLocks noChangeArrowheads="1"/>
          </p:cNvSpPr>
          <p:nvPr/>
        </p:nvSpPr>
        <p:spPr bwMode="auto">
          <a:xfrm>
            <a:off x="0" y="244763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or 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2" name="Picture 61">
            <a:extLst>
              <a:ext uri="{FF2B5EF4-FFF2-40B4-BE49-F238E27FC236}">
                <a16:creationId xmlns:a16="http://schemas.microsoft.com/office/drawing/2014/main" id="{71451052-8487-7DBC-F286-A5BB30974D01}"/>
              </a:ext>
            </a:extLst>
          </p:cNvPr>
          <p:cNvPicPr>
            <a:picLocks noChangeAspect="1"/>
          </p:cNvPicPr>
          <p:nvPr/>
        </p:nvPicPr>
        <p:blipFill>
          <a:blip r:embed="rId7"/>
          <a:srcRect/>
          <a:stretch/>
        </p:blipFill>
        <p:spPr>
          <a:xfrm>
            <a:off x="4753331" y="2435314"/>
            <a:ext cx="5228869" cy="739934"/>
          </a:xfrm>
          <a:prstGeom prst="rect">
            <a:avLst/>
          </a:prstGeom>
        </p:spPr>
      </p:pic>
      <p:sp>
        <p:nvSpPr>
          <p:cNvPr id="63" name="Text Box 9">
            <a:extLst>
              <a:ext uri="{FF2B5EF4-FFF2-40B4-BE49-F238E27FC236}">
                <a16:creationId xmlns:a16="http://schemas.microsoft.com/office/drawing/2014/main" id="{E3FB289D-7502-4D61-0C62-BA6CD0BB9E2B}"/>
              </a:ext>
            </a:extLst>
          </p:cNvPr>
          <p:cNvSpPr txBox="1">
            <a:spLocks noChangeArrowheads="1"/>
          </p:cNvSpPr>
          <p:nvPr/>
        </p:nvSpPr>
        <p:spPr bwMode="auto">
          <a:xfrm>
            <a:off x="5181600" y="175286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4BBCF56B-4F71-5B2C-9CAD-DBDBF0CEC881}"/>
              </a:ext>
            </a:extLst>
          </p:cNvPr>
          <p:cNvSpPr txBox="1">
            <a:spLocks noChangeArrowheads="1"/>
          </p:cNvSpPr>
          <p:nvPr/>
        </p:nvSpPr>
        <p:spPr bwMode="auto">
          <a:xfrm>
            <a:off x="5486400" y="210033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65" name="Text Box 9">
            <a:extLst>
              <a:ext uri="{FF2B5EF4-FFF2-40B4-BE49-F238E27FC236}">
                <a16:creationId xmlns:a16="http://schemas.microsoft.com/office/drawing/2014/main" id="{99FF03A1-EE9A-F443-4BCA-1000D738A29F}"/>
              </a:ext>
            </a:extLst>
          </p:cNvPr>
          <p:cNvSpPr txBox="1">
            <a:spLocks noChangeArrowheads="1"/>
          </p:cNvSpPr>
          <p:nvPr/>
        </p:nvSpPr>
        <p:spPr bwMode="auto">
          <a:xfrm>
            <a:off x="5181600" y="245439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6" name="Text Box 4">
            <a:extLst>
              <a:ext uri="{FF2B5EF4-FFF2-40B4-BE49-F238E27FC236}">
                <a16:creationId xmlns:a16="http://schemas.microsoft.com/office/drawing/2014/main" id="{DBEA4F1B-7319-6966-3E35-CB54E9F3AB9D}"/>
              </a:ext>
            </a:extLst>
          </p:cNvPr>
          <p:cNvSpPr txBox="1">
            <a:spLocks noChangeArrowheads="1"/>
          </p:cNvSpPr>
          <p:nvPr/>
        </p:nvSpPr>
        <p:spPr bwMode="auto">
          <a:xfrm>
            <a:off x="0" y="277843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or 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7" name="Picture 66">
            <a:extLst>
              <a:ext uri="{FF2B5EF4-FFF2-40B4-BE49-F238E27FC236}">
                <a16:creationId xmlns:a16="http://schemas.microsoft.com/office/drawing/2014/main" id="{1B36FDA9-9B50-71EF-52BC-3CB0A18B2511}"/>
              </a:ext>
            </a:extLst>
          </p:cNvPr>
          <p:cNvPicPr>
            <a:picLocks noChangeAspect="1"/>
          </p:cNvPicPr>
          <p:nvPr/>
        </p:nvPicPr>
        <p:blipFill>
          <a:blip r:embed="rId8"/>
          <a:srcRect/>
          <a:stretch/>
        </p:blipFill>
        <p:spPr>
          <a:xfrm>
            <a:off x="4753331" y="2771501"/>
            <a:ext cx="5228869" cy="739934"/>
          </a:xfrm>
          <a:prstGeom prst="rect">
            <a:avLst/>
          </a:prstGeom>
        </p:spPr>
      </p:pic>
      <p:sp>
        <p:nvSpPr>
          <p:cNvPr id="68" name="Text Box 9">
            <a:extLst>
              <a:ext uri="{FF2B5EF4-FFF2-40B4-BE49-F238E27FC236}">
                <a16:creationId xmlns:a16="http://schemas.microsoft.com/office/drawing/2014/main" id="{E266BF14-B0D1-CFD6-C311-8F3073266E18}"/>
              </a:ext>
            </a:extLst>
          </p:cNvPr>
          <p:cNvSpPr txBox="1">
            <a:spLocks noChangeArrowheads="1"/>
          </p:cNvSpPr>
          <p:nvPr/>
        </p:nvSpPr>
        <p:spPr bwMode="auto">
          <a:xfrm>
            <a:off x="5181600" y="280210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 name="Text Box 4">
            <a:extLst>
              <a:ext uri="{FF2B5EF4-FFF2-40B4-BE49-F238E27FC236}">
                <a16:creationId xmlns:a16="http://schemas.microsoft.com/office/drawing/2014/main" id="{7ED27879-B3A8-5777-71F6-42F989BE556C}"/>
              </a:ext>
            </a:extLst>
          </p:cNvPr>
          <p:cNvSpPr txBox="1">
            <a:spLocks noChangeArrowheads="1"/>
          </p:cNvSpPr>
          <p:nvPr/>
        </p:nvSpPr>
        <p:spPr bwMode="auto">
          <a:xfrm>
            <a:off x="0" y="310752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(d only first 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46CBD181-41AF-BEB5-99AD-83D7C779E73A}"/>
              </a:ext>
            </a:extLst>
          </p:cNvPr>
          <p:cNvPicPr>
            <a:picLocks noChangeAspect="1"/>
          </p:cNvPicPr>
          <p:nvPr/>
        </p:nvPicPr>
        <p:blipFill>
          <a:blip r:embed="rId9"/>
          <a:srcRect/>
          <a:stretch/>
        </p:blipFill>
        <p:spPr>
          <a:xfrm>
            <a:off x="4753332" y="3112660"/>
            <a:ext cx="5228866" cy="739934"/>
          </a:xfrm>
          <a:prstGeom prst="rect">
            <a:avLst/>
          </a:prstGeom>
        </p:spPr>
      </p:pic>
      <p:sp>
        <p:nvSpPr>
          <p:cNvPr id="5" name="Text Box 9">
            <a:extLst>
              <a:ext uri="{FF2B5EF4-FFF2-40B4-BE49-F238E27FC236}">
                <a16:creationId xmlns:a16="http://schemas.microsoft.com/office/drawing/2014/main" id="{E699EBA7-D461-7BC8-4FE9-5F09041F0F0B}"/>
              </a:ext>
            </a:extLst>
          </p:cNvPr>
          <p:cNvSpPr txBox="1">
            <a:spLocks noChangeArrowheads="1"/>
          </p:cNvSpPr>
          <p:nvPr/>
        </p:nvSpPr>
        <p:spPr bwMode="auto">
          <a:xfrm>
            <a:off x="5181600" y="314326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1" name="Text Box 4">
            <a:extLst>
              <a:ext uri="{FF2B5EF4-FFF2-40B4-BE49-F238E27FC236}">
                <a16:creationId xmlns:a16="http://schemas.microsoft.com/office/drawing/2014/main" id="{CDDD8CA8-8E6A-6E6D-C739-C959E59E04E6}"/>
              </a:ext>
            </a:extLst>
          </p:cNvPr>
          <p:cNvSpPr txBox="1">
            <a:spLocks noChangeArrowheads="1"/>
          </p:cNvSpPr>
          <p:nvPr/>
        </p:nvSpPr>
        <p:spPr bwMode="auto">
          <a:xfrm>
            <a:off x="1" y="4241652"/>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2" name="Picture 91">
            <a:extLst>
              <a:ext uri="{FF2B5EF4-FFF2-40B4-BE49-F238E27FC236}">
                <a16:creationId xmlns:a16="http://schemas.microsoft.com/office/drawing/2014/main" id="{77B0E1A7-E0A9-1214-D70F-21BE376582E6}"/>
              </a:ext>
            </a:extLst>
          </p:cNvPr>
          <p:cNvPicPr>
            <a:picLocks noChangeAspect="1"/>
          </p:cNvPicPr>
          <p:nvPr/>
        </p:nvPicPr>
        <p:blipFill>
          <a:blip r:embed="rId10"/>
          <a:srcRect/>
          <a:stretch/>
        </p:blipFill>
        <p:spPr>
          <a:xfrm>
            <a:off x="4753332" y="4218034"/>
            <a:ext cx="5228866" cy="739934"/>
          </a:xfrm>
          <a:prstGeom prst="rect">
            <a:avLst/>
          </a:prstGeom>
        </p:spPr>
      </p:pic>
      <p:sp>
        <p:nvSpPr>
          <p:cNvPr id="93" name="Text Box 4">
            <a:extLst>
              <a:ext uri="{FF2B5EF4-FFF2-40B4-BE49-F238E27FC236}">
                <a16:creationId xmlns:a16="http://schemas.microsoft.com/office/drawing/2014/main" id="{E8426C02-4BCD-1903-4F7C-0F0C3936F940}"/>
              </a:ext>
            </a:extLst>
          </p:cNvPr>
          <p:cNvSpPr txBox="1">
            <a:spLocks noChangeArrowheads="1"/>
          </p:cNvSpPr>
          <p:nvPr/>
        </p:nvSpPr>
        <p:spPr bwMode="auto">
          <a:xfrm>
            <a:off x="0" y="458750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4" name="Picture 93">
            <a:extLst>
              <a:ext uri="{FF2B5EF4-FFF2-40B4-BE49-F238E27FC236}">
                <a16:creationId xmlns:a16="http://schemas.microsoft.com/office/drawing/2014/main" id="{03C697BE-C670-DE86-BD61-1932EC628BA6}"/>
              </a:ext>
            </a:extLst>
          </p:cNvPr>
          <p:cNvPicPr>
            <a:picLocks noChangeAspect="1"/>
          </p:cNvPicPr>
          <p:nvPr/>
        </p:nvPicPr>
        <p:blipFill>
          <a:blip r:embed="rId11"/>
          <a:srcRect/>
          <a:stretch/>
        </p:blipFill>
        <p:spPr>
          <a:xfrm>
            <a:off x="4753332" y="4587507"/>
            <a:ext cx="5228866" cy="739933"/>
          </a:xfrm>
          <a:prstGeom prst="rect">
            <a:avLst/>
          </a:prstGeom>
        </p:spPr>
      </p:pic>
      <p:sp>
        <p:nvSpPr>
          <p:cNvPr id="95" name="Text Box 4">
            <a:extLst>
              <a:ext uri="{FF2B5EF4-FFF2-40B4-BE49-F238E27FC236}">
                <a16:creationId xmlns:a16="http://schemas.microsoft.com/office/drawing/2014/main" id="{BAC37973-830C-5C04-5B4A-B2262FB783F4}"/>
              </a:ext>
            </a:extLst>
          </p:cNvPr>
          <p:cNvSpPr txBox="1">
            <a:spLocks noChangeArrowheads="1"/>
          </p:cNvSpPr>
          <p:nvPr/>
        </p:nvSpPr>
        <p:spPr bwMode="auto">
          <a:xfrm>
            <a:off x="0" y="495436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6" name="Picture 95">
            <a:extLst>
              <a:ext uri="{FF2B5EF4-FFF2-40B4-BE49-F238E27FC236}">
                <a16:creationId xmlns:a16="http://schemas.microsoft.com/office/drawing/2014/main" id="{338CDA63-7417-5A92-BBC1-BBD7F12CB280}"/>
              </a:ext>
            </a:extLst>
          </p:cNvPr>
          <p:cNvPicPr>
            <a:picLocks noChangeAspect="1"/>
          </p:cNvPicPr>
          <p:nvPr/>
        </p:nvPicPr>
        <p:blipFill>
          <a:blip r:embed="rId12"/>
          <a:srcRect/>
          <a:stretch/>
        </p:blipFill>
        <p:spPr>
          <a:xfrm>
            <a:off x="4753332" y="4965244"/>
            <a:ext cx="5228866" cy="739933"/>
          </a:xfrm>
          <a:prstGeom prst="rect">
            <a:avLst/>
          </a:prstGeom>
        </p:spPr>
      </p:pic>
      <p:sp>
        <p:nvSpPr>
          <p:cNvPr id="97" name="Text Box 9">
            <a:extLst>
              <a:ext uri="{FF2B5EF4-FFF2-40B4-BE49-F238E27FC236}">
                <a16:creationId xmlns:a16="http://schemas.microsoft.com/office/drawing/2014/main" id="{0E6A5D6B-6A1E-4499-DDBD-FAF88C317682}"/>
              </a:ext>
            </a:extLst>
          </p:cNvPr>
          <p:cNvSpPr txBox="1">
            <a:spLocks noChangeArrowheads="1"/>
          </p:cNvSpPr>
          <p:nvPr/>
        </p:nvSpPr>
        <p:spPr bwMode="auto">
          <a:xfrm>
            <a:off x="5181600" y="423003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8" name="Text Box 9">
            <a:extLst>
              <a:ext uri="{FF2B5EF4-FFF2-40B4-BE49-F238E27FC236}">
                <a16:creationId xmlns:a16="http://schemas.microsoft.com/office/drawing/2014/main" id="{8D153F10-A451-3049-0757-B2570F554B31}"/>
              </a:ext>
            </a:extLst>
          </p:cNvPr>
          <p:cNvSpPr txBox="1">
            <a:spLocks noChangeArrowheads="1"/>
          </p:cNvSpPr>
          <p:nvPr/>
        </p:nvSpPr>
        <p:spPr bwMode="auto">
          <a:xfrm>
            <a:off x="6477000" y="460393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99" name="Text Box 9">
            <a:extLst>
              <a:ext uri="{FF2B5EF4-FFF2-40B4-BE49-F238E27FC236}">
                <a16:creationId xmlns:a16="http://schemas.microsoft.com/office/drawing/2014/main" id="{E46A8BD3-7313-E895-B7D2-ACDC181DA9C8}"/>
              </a:ext>
            </a:extLst>
          </p:cNvPr>
          <p:cNvSpPr txBox="1">
            <a:spLocks noChangeArrowheads="1"/>
          </p:cNvSpPr>
          <p:nvPr/>
        </p:nvSpPr>
        <p:spPr bwMode="auto">
          <a:xfrm>
            <a:off x="5851392" y="498537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00" name="Text Box 4">
            <a:extLst>
              <a:ext uri="{FF2B5EF4-FFF2-40B4-BE49-F238E27FC236}">
                <a16:creationId xmlns:a16="http://schemas.microsoft.com/office/drawing/2014/main" id="{1BF42F67-4AA4-4231-48BE-62732A778053}"/>
              </a:ext>
            </a:extLst>
          </p:cNvPr>
          <p:cNvSpPr txBox="1">
            <a:spLocks noChangeArrowheads="1"/>
          </p:cNvSpPr>
          <p:nvPr/>
        </p:nvSpPr>
        <p:spPr bwMode="auto">
          <a:xfrm>
            <a:off x="1" y="5349462"/>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1" name="Picture 100">
            <a:extLst>
              <a:ext uri="{FF2B5EF4-FFF2-40B4-BE49-F238E27FC236}">
                <a16:creationId xmlns:a16="http://schemas.microsoft.com/office/drawing/2014/main" id="{D93DF794-D1F4-BBC6-A430-20278800DF58}"/>
              </a:ext>
            </a:extLst>
          </p:cNvPr>
          <p:cNvPicPr>
            <a:picLocks noChangeAspect="1"/>
          </p:cNvPicPr>
          <p:nvPr/>
        </p:nvPicPr>
        <p:blipFill>
          <a:blip r:embed="rId13"/>
          <a:srcRect/>
          <a:stretch/>
        </p:blipFill>
        <p:spPr>
          <a:xfrm>
            <a:off x="4753332" y="5334717"/>
            <a:ext cx="5228866" cy="739934"/>
          </a:xfrm>
          <a:prstGeom prst="rect">
            <a:avLst/>
          </a:prstGeom>
        </p:spPr>
      </p:pic>
      <p:sp>
        <p:nvSpPr>
          <p:cNvPr id="102" name="Text Box 4">
            <a:extLst>
              <a:ext uri="{FF2B5EF4-FFF2-40B4-BE49-F238E27FC236}">
                <a16:creationId xmlns:a16="http://schemas.microsoft.com/office/drawing/2014/main" id="{5FC2F116-A44C-0B89-1AD9-FBAD37FD5288}"/>
              </a:ext>
            </a:extLst>
          </p:cNvPr>
          <p:cNvSpPr txBox="1">
            <a:spLocks noChangeArrowheads="1"/>
          </p:cNvSpPr>
          <p:nvPr/>
        </p:nvSpPr>
        <p:spPr bwMode="auto">
          <a:xfrm>
            <a:off x="0" y="573145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3" name="Picture 102">
            <a:extLst>
              <a:ext uri="{FF2B5EF4-FFF2-40B4-BE49-F238E27FC236}">
                <a16:creationId xmlns:a16="http://schemas.microsoft.com/office/drawing/2014/main" id="{CF08334D-C14A-5610-CA02-3200165C2C7D}"/>
              </a:ext>
            </a:extLst>
          </p:cNvPr>
          <p:cNvPicPr>
            <a:picLocks noChangeAspect="1"/>
          </p:cNvPicPr>
          <p:nvPr/>
        </p:nvPicPr>
        <p:blipFill>
          <a:blip r:embed="rId14"/>
          <a:srcRect/>
          <a:stretch/>
        </p:blipFill>
        <p:spPr>
          <a:xfrm>
            <a:off x="4753332" y="5703598"/>
            <a:ext cx="5228866" cy="739934"/>
          </a:xfrm>
          <a:prstGeom prst="rect">
            <a:avLst/>
          </a:prstGeom>
        </p:spPr>
      </p:pic>
      <p:sp>
        <p:nvSpPr>
          <p:cNvPr id="104" name="Text Box 4">
            <a:extLst>
              <a:ext uri="{FF2B5EF4-FFF2-40B4-BE49-F238E27FC236}">
                <a16:creationId xmlns:a16="http://schemas.microsoft.com/office/drawing/2014/main" id="{14D7810E-664E-552E-2F6F-14FF2E1CD268}"/>
              </a:ext>
            </a:extLst>
          </p:cNvPr>
          <p:cNvSpPr txBox="1">
            <a:spLocks noChangeArrowheads="1"/>
          </p:cNvSpPr>
          <p:nvPr/>
        </p:nvSpPr>
        <p:spPr bwMode="auto">
          <a:xfrm>
            <a:off x="0" y="6084803"/>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60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5" name="Picture 104">
            <a:extLst>
              <a:ext uri="{FF2B5EF4-FFF2-40B4-BE49-F238E27FC236}">
                <a16:creationId xmlns:a16="http://schemas.microsoft.com/office/drawing/2014/main" id="{F8451372-9B07-410E-3CF2-C61975B08D59}"/>
              </a:ext>
            </a:extLst>
          </p:cNvPr>
          <p:cNvPicPr>
            <a:picLocks noChangeAspect="1"/>
          </p:cNvPicPr>
          <p:nvPr/>
        </p:nvPicPr>
        <p:blipFill>
          <a:blip r:embed="rId7"/>
          <a:srcRect/>
          <a:stretch/>
        </p:blipFill>
        <p:spPr>
          <a:xfrm>
            <a:off x="4753331" y="6072479"/>
            <a:ext cx="5228869" cy="739934"/>
          </a:xfrm>
          <a:prstGeom prst="rect">
            <a:avLst/>
          </a:prstGeom>
        </p:spPr>
      </p:pic>
      <p:sp>
        <p:nvSpPr>
          <p:cNvPr id="106" name="Text Box 9">
            <a:extLst>
              <a:ext uri="{FF2B5EF4-FFF2-40B4-BE49-F238E27FC236}">
                <a16:creationId xmlns:a16="http://schemas.microsoft.com/office/drawing/2014/main" id="{F2252BF7-66C3-877D-D631-7C0A59204579}"/>
              </a:ext>
            </a:extLst>
          </p:cNvPr>
          <p:cNvSpPr txBox="1">
            <a:spLocks noChangeArrowheads="1"/>
          </p:cNvSpPr>
          <p:nvPr/>
        </p:nvSpPr>
        <p:spPr bwMode="auto">
          <a:xfrm>
            <a:off x="5856465" y="535498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107" name="Text Box 9">
            <a:extLst>
              <a:ext uri="{FF2B5EF4-FFF2-40B4-BE49-F238E27FC236}">
                <a16:creationId xmlns:a16="http://schemas.microsoft.com/office/drawing/2014/main" id="{10FEA726-66FF-AF2C-6A7A-33A232C713E9}"/>
              </a:ext>
            </a:extLst>
          </p:cNvPr>
          <p:cNvSpPr txBox="1">
            <a:spLocks noChangeArrowheads="1"/>
          </p:cNvSpPr>
          <p:nvPr/>
        </p:nvSpPr>
        <p:spPr bwMode="auto">
          <a:xfrm>
            <a:off x="7233927" y="572541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7</a:t>
            </a:r>
          </a:p>
        </p:txBody>
      </p:sp>
      <p:sp>
        <p:nvSpPr>
          <p:cNvPr id="108" name="Text Box 9">
            <a:extLst>
              <a:ext uri="{FF2B5EF4-FFF2-40B4-BE49-F238E27FC236}">
                <a16:creationId xmlns:a16="http://schemas.microsoft.com/office/drawing/2014/main" id="{98F213EE-02E9-0AB0-0265-7C5C87156296}"/>
              </a:ext>
            </a:extLst>
          </p:cNvPr>
          <p:cNvSpPr txBox="1">
            <a:spLocks noChangeArrowheads="1"/>
          </p:cNvSpPr>
          <p:nvPr/>
        </p:nvSpPr>
        <p:spPr bwMode="auto">
          <a:xfrm>
            <a:off x="5181600" y="609155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7" name="Text Box 4">
            <a:extLst>
              <a:ext uri="{FF2B5EF4-FFF2-40B4-BE49-F238E27FC236}">
                <a16:creationId xmlns:a16="http://schemas.microsoft.com/office/drawing/2014/main" id="{FFAEB740-C22F-0013-0F79-8177FE27BCAF}"/>
              </a:ext>
            </a:extLst>
          </p:cNvPr>
          <p:cNvSpPr txBox="1">
            <a:spLocks noChangeArrowheads="1"/>
          </p:cNvSpPr>
          <p:nvPr/>
        </p:nvSpPr>
        <p:spPr bwMode="auto">
          <a:xfrm>
            <a:off x="0" y="345183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 or Dara-V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2BB3D26B-FFF2-E1DD-2CC6-92D72D8CA82F}"/>
              </a:ext>
            </a:extLst>
          </p:cNvPr>
          <p:cNvPicPr>
            <a:picLocks noChangeAspect="1"/>
          </p:cNvPicPr>
          <p:nvPr/>
        </p:nvPicPr>
        <p:blipFill>
          <a:blip r:embed="rId15"/>
          <a:srcRect/>
          <a:stretch/>
        </p:blipFill>
        <p:spPr>
          <a:xfrm>
            <a:off x="4753332" y="3456970"/>
            <a:ext cx="5228866" cy="739933"/>
          </a:xfrm>
          <a:prstGeom prst="rect">
            <a:avLst/>
          </a:prstGeom>
        </p:spPr>
      </p:pic>
      <p:sp>
        <p:nvSpPr>
          <p:cNvPr id="9" name="Text Box 9">
            <a:extLst>
              <a:ext uri="{FF2B5EF4-FFF2-40B4-BE49-F238E27FC236}">
                <a16:creationId xmlns:a16="http://schemas.microsoft.com/office/drawing/2014/main" id="{E213FC50-3A19-B0BB-7922-A7AC5527E43C}"/>
              </a:ext>
            </a:extLst>
          </p:cNvPr>
          <p:cNvSpPr txBox="1">
            <a:spLocks noChangeArrowheads="1"/>
          </p:cNvSpPr>
          <p:nvPr/>
        </p:nvSpPr>
        <p:spPr bwMode="auto">
          <a:xfrm>
            <a:off x="5181600" y="3487576"/>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4046129466"/>
      </p:ext>
    </p:extLst>
  </p:cSld>
  <p:clrMapOvr>
    <a:masterClrMapping/>
  </p:clrMapOvr>
  <p:transition spd="slow" advClick="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0CB1D-618E-D500-137C-FF5FCFE5A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EDB53-40FF-8594-A3EC-36246790B883}"/>
              </a:ext>
            </a:extLst>
          </p:cNvPr>
          <p:cNvSpPr>
            <a:spLocks noGrp="1"/>
          </p:cNvSpPr>
          <p:nvPr>
            <p:ph type="title"/>
          </p:nvPr>
        </p:nvSpPr>
        <p:spPr>
          <a:xfrm>
            <a:off x="511530" y="1"/>
            <a:ext cx="11279715" cy="1024070"/>
          </a:xfrm>
        </p:spPr>
        <p:txBody>
          <a:bodyPr/>
          <a:lstStyle/>
          <a:p>
            <a:r>
              <a:rPr lang="en-US" sz="2200" dirty="0"/>
              <a:t>What maintenance therapy, if any, would you recommend for a frail </a:t>
            </a:r>
            <a:r>
              <a:rPr lang="en-US" sz="2200" u="sng" dirty="0"/>
              <a:t>90-year-old</a:t>
            </a:r>
            <a:r>
              <a:rPr lang="en-US" sz="2200" dirty="0"/>
              <a:t> patient with </a:t>
            </a:r>
            <a:r>
              <a:rPr lang="en-US" sz="2200" u="sng" dirty="0"/>
              <a:t>standard-risk MM</a:t>
            </a:r>
            <a:r>
              <a:rPr lang="en-US" sz="2200" dirty="0"/>
              <a:t>?</a:t>
            </a:r>
          </a:p>
        </p:txBody>
      </p:sp>
      <p:sp>
        <p:nvSpPr>
          <p:cNvPr id="12" name="Title 1">
            <a:extLst>
              <a:ext uri="{FF2B5EF4-FFF2-40B4-BE49-F238E27FC236}">
                <a16:creationId xmlns:a16="http://schemas.microsoft.com/office/drawing/2014/main" id="{61722CE9-AF5E-B15B-17D2-5F121E934908}"/>
              </a:ext>
            </a:extLst>
          </p:cNvPr>
          <p:cNvSpPr txBox="1">
            <a:spLocks/>
          </p:cNvSpPr>
          <p:nvPr/>
        </p:nvSpPr>
        <p:spPr bwMode="auto">
          <a:xfrm>
            <a:off x="511531" y="3414615"/>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maintenance therapy?</a:t>
            </a:r>
          </a:p>
        </p:txBody>
      </p:sp>
      <p:sp>
        <p:nvSpPr>
          <p:cNvPr id="48" name="Text Box 4">
            <a:extLst>
              <a:ext uri="{FF2B5EF4-FFF2-40B4-BE49-F238E27FC236}">
                <a16:creationId xmlns:a16="http://schemas.microsoft.com/office/drawing/2014/main" id="{A8B99A97-97A7-E5A8-5508-F2E74956D008}"/>
              </a:ext>
            </a:extLst>
          </p:cNvPr>
          <p:cNvSpPr txBox="1">
            <a:spLocks noChangeArrowheads="1"/>
          </p:cNvSpPr>
          <p:nvPr/>
        </p:nvSpPr>
        <p:spPr bwMode="auto">
          <a:xfrm>
            <a:off x="1" y="391871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 year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DFEDB591-83FC-1B1B-562F-1E77406BAB8E}"/>
              </a:ext>
            </a:extLst>
          </p:cNvPr>
          <p:cNvPicPr>
            <a:picLocks noChangeAspect="1"/>
          </p:cNvPicPr>
          <p:nvPr/>
        </p:nvPicPr>
        <p:blipFill>
          <a:blip r:embed="rId2"/>
          <a:srcRect/>
          <a:stretch/>
        </p:blipFill>
        <p:spPr>
          <a:xfrm>
            <a:off x="4753331" y="3830895"/>
            <a:ext cx="6731000" cy="952500"/>
          </a:xfrm>
          <a:prstGeom prst="rect">
            <a:avLst/>
          </a:prstGeom>
        </p:spPr>
      </p:pic>
      <p:sp>
        <p:nvSpPr>
          <p:cNvPr id="50" name="Text Box 4">
            <a:extLst>
              <a:ext uri="{FF2B5EF4-FFF2-40B4-BE49-F238E27FC236}">
                <a16:creationId xmlns:a16="http://schemas.microsoft.com/office/drawing/2014/main" id="{BFD74964-F85B-F5DD-6C44-23AAA0149293}"/>
              </a:ext>
            </a:extLst>
          </p:cNvPr>
          <p:cNvSpPr txBox="1">
            <a:spLocks noChangeArrowheads="1"/>
          </p:cNvSpPr>
          <p:nvPr/>
        </p:nvSpPr>
        <p:spPr bwMode="auto">
          <a:xfrm>
            <a:off x="0" y="4380226"/>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years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05F96878-9E7D-35A6-16E1-0DC27CC500C7}"/>
              </a:ext>
            </a:extLst>
          </p:cNvPr>
          <p:cNvPicPr>
            <a:picLocks noChangeAspect="1"/>
          </p:cNvPicPr>
          <p:nvPr/>
        </p:nvPicPr>
        <p:blipFill>
          <a:blip r:embed="rId3"/>
          <a:srcRect/>
          <a:stretch/>
        </p:blipFill>
        <p:spPr>
          <a:xfrm>
            <a:off x="4753331" y="4308655"/>
            <a:ext cx="6731000" cy="952500"/>
          </a:xfrm>
          <a:prstGeom prst="rect">
            <a:avLst/>
          </a:prstGeom>
        </p:spPr>
      </p:pic>
      <p:sp>
        <p:nvSpPr>
          <p:cNvPr id="52" name="Text Box 4">
            <a:extLst>
              <a:ext uri="{FF2B5EF4-FFF2-40B4-BE49-F238E27FC236}">
                <a16:creationId xmlns:a16="http://schemas.microsoft.com/office/drawing/2014/main" id="{EA72F2EA-F276-8179-0170-5D82A9E3A629}"/>
              </a:ext>
            </a:extLst>
          </p:cNvPr>
          <p:cNvSpPr txBox="1">
            <a:spLocks noChangeArrowheads="1"/>
          </p:cNvSpPr>
          <p:nvPr/>
        </p:nvSpPr>
        <p:spPr bwMode="auto">
          <a:xfrm>
            <a:off x="0" y="486854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7A158BB7-84FE-22D6-41ED-9D0F299A87C9}"/>
              </a:ext>
            </a:extLst>
          </p:cNvPr>
          <p:cNvPicPr>
            <a:picLocks noChangeAspect="1"/>
          </p:cNvPicPr>
          <p:nvPr/>
        </p:nvPicPr>
        <p:blipFill>
          <a:blip r:embed="rId4"/>
          <a:srcRect/>
          <a:stretch/>
        </p:blipFill>
        <p:spPr>
          <a:xfrm>
            <a:off x="4753331" y="4796971"/>
            <a:ext cx="6731000" cy="952500"/>
          </a:xfrm>
          <a:prstGeom prst="rect">
            <a:avLst/>
          </a:prstGeom>
        </p:spPr>
      </p:pic>
      <p:sp>
        <p:nvSpPr>
          <p:cNvPr id="54" name="Text Box 9">
            <a:extLst>
              <a:ext uri="{FF2B5EF4-FFF2-40B4-BE49-F238E27FC236}">
                <a16:creationId xmlns:a16="http://schemas.microsoft.com/office/drawing/2014/main" id="{96565615-65B2-B84E-77E8-4576A2A54025}"/>
              </a:ext>
            </a:extLst>
          </p:cNvPr>
          <p:cNvSpPr txBox="1">
            <a:spLocks noChangeArrowheads="1"/>
          </p:cNvSpPr>
          <p:nvPr/>
        </p:nvSpPr>
        <p:spPr bwMode="auto">
          <a:xfrm>
            <a:off x="5672318" y="390384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5" name="Text Box 9">
            <a:extLst>
              <a:ext uri="{FF2B5EF4-FFF2-40B4-BE49-F238E27FC236}">
                <a16:creationId xmlns:a16="http://schemas.microsoft.com/office/drawing/2014/main" id="{5D107F5D-892B-53E3-8C40-BB340F1B77AF}"/>
              </a:ext>
            </a:extLst>
          </p:cNvPr>
          <p:cNvSpPr txBox="1">
            <a:spLocks noChangeArrowheads="1"/>
          </p:cNvSpPr>
          <p:nvPr/>
        </p:nvSpPr>
        <p:spPr bwMode="auto">
          <a:xfrm>
            <a:off x="5257800" y="438091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6" name="Text Box 9">
            <a:extLst>
              <a:ext uri="{FF2B5EF4-FFF2-40B4-BE49-F238E27FC236}">
                <a16:creationId xmlns:a16="http://schemas.microsoft.com/office/drawing/2014/main" id="{3450310C-0C55-01B0-5BE3-508BAABB00D5}"/>
              </a:ext>
            </a:extLst>
          </p:cNvPr>
          <p:cNvSpPr txBox="1">
            <a:spLocks noChangeArrowheads="1"/>
          </p:cNvSpPr>
          <p:nvPr/>
        </p:nvSpPr>
        <p:spPr bwMode="auto">
          <a:xfrm>
            <a:off x="5672318" y="486854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57" name="Text Box 4">
            <a:extLst>
              <a:ext uri="{FF2B5EF4-FFF2-40B4-BE49-F238E27FC236}">
                <a16:creationId xmlns:a16="http://schemas.microsoft.com/office/drawing/2014/main" id="{2C510F3E-C277-11F4-EA25-E0BFE29D9E12}"/>
              </a:ext>
            </a:extLst>
          </p:cNvPr>
          <p:cNvSpPr txBox="1">
            <a:spLocks noChangeArrowheads="1"/>
          </p:cNvSpPr>
          <p:nvPr/>
        </p:nvSpPr>
        <p:spPr bwMode="auto">
          <a:xfrm>
            <a:off x="1" y="537530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9B55F6B5-31D1-32F8-71DA-6A9E6F738B43}"/>
              </a:ext>
            </a:extLst>
          </p:cNvPr>
          <p:cNvPicPr>
            <a:picLocks noChangeAspect="1"/>
          </p:cNvPicPr>
          <p:nvPr/>
        </p:nvPicPr>
        <p:blipFill>
          <a:blip r:embed="rId5"/>
          <a:srcRect/>
          <a:stretch/>
        </p:blipFill>
        <p:spPr>
          <a:xfrm>
            <a:off x="4753331" y="5287490"/>
            <a:ext cx="6731000" cy="952500"/>
          </a:xfrm>
          <a:prstGeom prst="rect">
            <a:avLst/>
          </a:prstGeom>
        </p:spPr>
      </p:pic>
      <p:sp>
        <p:nvSpPr>
          <p:cNvPr id="63" name="Text Box 9">
            <a:extLst>
              <a:ext uri="{FF2B5EF4-FFF2-40B4-BE49-F238E27FC236}">
                <a16:creationId xmlns:a16="http://schemas.microsoft.com/office/drawing/2014/main" id="{03FFEC18-63E4-81E8-27C1-3D55045B7512}"/>
              </a:ext>
            </a:extLst>
          </p:cNvPr>
          <p:cNvSpPr txBox="1">
            <a:spLocks noChangeArrowheads="1"/>
          </p:cNvSpPr>
          <p:nvPr/>
        </p:nvSpPr>
        <p:spPr bwMode="auto">
          <a:xfrm>
            <a:off x="11005262" y="53604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14</a:t>
            </a:r>
          </a:p>
        </p:txBody>
      </p:sp>
      <p:sp>
        <p:nvSpPr>
          <p:cNvPr id="3" name="Text Box 4">
            <a:extLst>
              <a:ext uri="{FF2B5EF4-FFF2-40B4-BE49-F238E27FC236}">
                <a16:creationId xmlns:a16="http://schemas.microsoft.com/office/drawing/2014/main" id="{60D7EEFD-FC48-2B28-2991-AEEC8B656243}"/>
              </a:ext>
            </a:extLst>
          </p:cNvPr>
          <p:cNvSpPr txBox="1">
            <a:spLocks noChangeArrowheads="1"/>
          </p:cNvSpPr>
          <p:nvPr/>
        </p:nvSpPr>
        <p:spPr bwMode="auto">
          <a:xfrm>
            <a:off x="1" y="926015"/>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578FC674-1DF5-A6A0-0D39-0D61D33BC8E9}"/>
              </a:ext>
            </a:extLst>
          </p:cNvPr>
          <p:cNvPicPr>
            <a:picLocks noChangeAspect="1"/>
          </p:cNvPicPr>
          <p:nvPr/>
        </p:nvPicPr>
        <p:blipFill>
          <a:blip r:embed="rId6"/>
          <a:srcRect/>
          <a:stretch/>
        </p:blipFill>
        <p:spPr>
          <a:xfrm>
            <a:off x="4753331" y="838200"/>
            <a:ext cx="6731000" cy="952500"/>
          </a:xfrm>
          <a:prstGeom prst="rect">
            <a:avLst/>
          </a:prstGeom>
        </p:spPr>
      </p:pic>
      <p:sp>
        <p:nvSpPr>
          <p:cNvPr id="5" name="Text Box 4">
            <a:extLst>
              <a:ext uri="{FF2B5EF4-FFF2-40B4-BE49-F238E27FC236}">
                <a16:creationId xmlns:a16="http://schemas.microsoft.com/office/drawing/2014/main" id="{EFC7B21B-A661-59C1-17CE-253CCD71113B}"/>
              </a:ext>
            </a:extLst>
          </p:cNvPr>
          <p:cNvSpPr txBox="1">
            <a:spLocks noChangeArrowheads="1"/>
          </p:cNvSpPr>
          <p:nvPr/>
        </p:nvSpPr>
        <p:spPr bwMode="auto">
          <a:xfrm>
            <a:off x="0" y="144375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 name="Picture 5">
            <a:extLst>
              <a:ext uri="{FF2B5EF4-FFF2-40B4-BE49-F238E27FC236}">
                <a16:creationId xmlns:a16="http://schemas.microsoft.com/office/drawing/2014/main" id="{9F285062-4282-CADB-D042-260DF483CC7A}"/>
              </a:ext>
            </a:extLst>
          </p:cNvPr>
          <p:cNvPicPr>
            <a:picLocks noChangeAspect="1"/>
          </p:cNvPicPr>
          <p:nvPr/>
        </p:nvPicPr>
        <p:blipFill>
          <a:blip r:embed="rId7"/>
          <a:srcRect/>
          <a:stretch/>
        </p:blipFill>
        <p:spPr>
          <a:xfrm>
            <a:off x="4753331" y="1372186"/>
            <a:ext cx="6731000" cy="952500"/>
          </a:xfrm>
          <a:prstGeom prst="rect">
            <a:avLst/>
          </a:prstGeom>
        </p:spPr>
      </p:pic>
      <p:sp>
        <p:nvSpPr>
          <p:cNvPr id="7" name="Text Box 4">
            <a:extLst>
              <a:ext uri="{FF2B5EF4-FFF2-40B4-BE49-F238E27FC236}">
                <a16:creationId xmlns:a16="http://schemas.microsoft.com/office/drawing/2014/main" id="{683DDE3B-E359-83D9-4A1B-C7B8944BC1E0}"/>
              </a:ext>
            </a:extLst>
          </p:cNvPr>
          <p:cNvSpPr txBox="1">
            <a:spLocks noChangeArrowheads="1"/>
          </p:cNvSpPr>
          <p:nvPr/>
        </p:nvSpPr>
        <p:spPr bwMode="auto">
          <a:xfrm>
            <a:off x="0" y="197715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8" name="Picture 7">
            <a:extLst>
              <a:ext uri="{FF2B5EF4-FFF2-40B4-BE49-F238E27FC236}">
                <a16:creationId xmlns:a16="http://schemas.microsoft.com/office/drawing/2014/main" id="{ACB58C2D-EBAE-1F76-78A7-2D5190AEAFB7}"/>
              </a:ext>
            </a:extLst>
          </p:cNvPr>
          <p:cNvPicPr>
            <a:picLocks noChangeAspect="1"/>
          </p:cNvPicPr>
          <p:nvPr/>
        </p:nvPicPr>
        <p:blipFill>
          <a:blip r:embed="rId4"/>
          <a:srcRect/>
          <a:stretch/>
        </p:blipFill>
        <p:spPr>
          <a:xfrm>
            <a:off x="4753331" y="1905586"/>
            <a:ext cx="6731000" cy="952500"/>
          </a:xfrm>
          <a:prstGeom prst="rect">
            <a:avLst/>
          </a:prstGeom>
        </p:spPr>
      </p:pic>
      <p:sp>
        <p:nvSpPr>
          <p:cNvPr id="9" name="Text Box 9">
            <a:extLst>
              <a:ext uri="{FF2B5EF4-FFF2-40B4-BE49-F238E27FC236}">
                <a16:creationId xmlns:a16="http://schemas.microsoft.com/office/drawing/2014/main" id="{9BC1E337-7660-AF05-FD86-5322369D3998}"/>
              </a:ext>
            </a:extLst>
          </p:cNvPr>
          <p:cNvSpPr txBox="1">
            <a:spLocks noChangeArrowheads="1"/>
          </p:cNvSpPr>
          <p:nvPr/>
        </p:nvSpPr>
        <p:spPr bwMode="auto">
          <a:xfrm>
            <a:off x="9677400" y="91114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11</a:t>
            </a:r>
          </a:p>
        </p:txBody>
      </p:sp>
      <p:sp>
        <p:nvSpPr>
          <p:cNvPr id="10" name="Text Box 9">
            <a:extLst>
              <a:ext uri="{FF2B5EF4-FFF2-40B4-BE49-F238E27FC236}">
                <a16:creationId xmlns:a16="http://schemas.microsoft.com/office/drawing/2014/main" id="{6E411C2A-734D-F104-B542-BBE48E101FA0}"/>
              </a:ext>
            </a:extLst>
          </p:cNvPr>
          <p:cNvSpPr txBox="1">
            <a:spLocks noChangeArrowheads="1"/>
          </p:cNvSpPr>
          <p:nvPr/>
        </p:nvSpPr>
        <p:spPr bwMode="auto">
          <a:xfrm>
            <a:off x="7010400" y="144444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11" name="Text Box 9">
            <a:extLst>
              <a:ext uri="{FF2B5EF4-FFF2-40B4-BE49-F238E27FC236}">
                <a16:creationId xmlns:a16="http://schemas.microsoft.com/office/drawing/2014/main" id="{83256370-0A38-28CD-C441-F28DC0249624}"/>
              </a:ext>
            </a:extLst>
          </p:cNvPr>
          <p:cNvSpPr txBox="1">
            <a:spLocks noChangeArrowheads="1"/>
          </p:cNvSpPr>
          <p:nvPr/>
        </p:nvSpPr>
        <p:spPr bwMode="auto">
          <a:xfrm>
            <a:off x="5672318" y="197715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8" name="Text Box 4">
            <a:extLst>
              <a:ext uri="{FF2B5EF4-FFF2-40B4-BE49-F238E27FC236}">
                <a16:creationId xmlns:a16="http://schemas.microsoft.com/office/drawing/2014/main" id="{A70B0D33-3B86-D8EC-53AA-907E7E709353}"/>
              </a:ext>
            </a:extLst>
          </p:cNvPr>
          <p:cNvSpPr txBox="1">
            <a:spLocks noChangeArrowheads="1"/>
          </p:cNvSpPr>
          <p:nvPr/>
        </p:nvSpPr>
        <p:spPr bwMode="auto">
          <a:xfrm>
            <a:off x="1" y="2470567"/>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29" name="Picture 28">
            <a:extLst>
              <a:ext uri="{FF2B5EF4-FFF2-40B4-BE49-F238E27FC236}">
                <a16:creationId xmlns:a16="http://schemas.microsoft.com/office/drawing/2014/main" id="{9F553D0F-601E-8602-8CFF-628014245B45}"/>
              </a:ext>
            </a:extLst>
          </p:cNvPr>
          <p:cNvPicPr>
            <a:picLocks noChangeAspect="1"/>
          </p:cNvPicPr>
          <p:nvPr/>
        </p:nvPicPr>
        <p:blipFill>
          <a:blip r:embed="rId8"/>
          <a:srcRect/>
          <a:stretch/>
        </p:blipFill>
        <p:spPr>
          <a:xfrm>
            <a:off x="4753331" y="2409489"/>
            <a:ext cx="6731000" cy="952500"/>
          </a:xfrm>
          <a:prstGeom prst="rect">
            <a:avLst/>
          </a:prstGeom>
        </p:spPr>
      </p:pic>
      <p:sp>
        <p:nvSpPr>
          <p:cNvPr id="30" name="Text Box 9">
            <a:extLst>
              <a:ext uri="{FF2B5EF4-FFF2-40B4-BE49-F238E27FC236}">
                <a16:creationId xmlns:a16="http://schemas.microsoft.com/office/drawing/2014/main" id="{89A860CF-8597-60AD-C5F1-6069BBE56072}"/>
              </a:ext>
            </a:extLst>
          </p:cNvPr>
          <p:cNvSpPr txBox="1">
            <a:spLocks noChangeArrowheads="1"/>
          </p:cNvSpPr>
          <p:nvPr/>
        </p:nvSpPr>
        <p:spPr bwMode="auto">
          <a:xfrm>
            <a:off x="5257800" y="250248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4">
            <a:extLst>
              <a:ext uri="{FF2B5EF4-FFF2-40B4-BE49-F238E27FC236}">
                <a16:creationId xmlns:a16="http://schemas.microsoft.com/office/drawing/2014/main" id="{FC548788-DF81-C71E-5102-A589DCD3D3CB}"/>
              </a:ext>
            </a:extLst>
          </p:cNvPr>
          <p:cNvSpPr txBox="1">
            <a:spLocks noChangeArrowheads="1"/>
          </p:cNvSpPr>
          <p:nvPr/>
        </p:nvSpPr>
        <p:spPr bwMode="auto">
          <a:xfrm>
            <a:off x="1" y="302233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 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6ADF0302-6175-D5FA-33A9-AC726D10A997}"/>
              </a:ext>
            </a:extLst>
          </p:cNvPr>
          <p:cNvPicPr>
            <a:picLocks noChangeAspect="1"/>
          </p:cNvPicPr>
          <p:nvPr/>
        </p:nvPicPr>
        <p:blipFill>
          <a:blip r:embed="rId9"/>
          <a:srcRect/>
          <a:stretch/>
        </p:blipFill>
        <p:spPr>
          <a:xfrm>
            <a:off x="4753331" y="2934523"/>
            <a:ext cx="6731000" cy="952500"/>
          </a:xfrm>
          <a:prstGeom prst="rect">
            <a:avLst/>
          </a:prstGeom>
        </p:spPr>
      </p:pic>
      <p:sp>
        <p:nvSpPr>
          <p:cNvPr id="15" name="Text Box 9">
            <a:extLst>
              <a:ext uri="{FF2B5EF4-FFF2-40B4-BE49-F238E27FC236}">
                <a16:creationId xmlns:a16="http://schemas.microsoft.com/office/drawing/2014/main" id="{4A57B577-E397-ECEC-8283-06114E86AEB3}"/>
              </a:ext>
            </a:extLst>
          </p:cNvPr>
          <p:cNvSpPr txBox="1">
            <a:spLocks noChangeArrowheads="1"/>
          </p:cNvSpPr>
          <p:nvPr/>
        </p:nvSpPr>
        <p:spPr bwMode="auto">
          <a:xfrm>
            <a:off x="5257800" y="300747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6" name="Text Box 4">
            <a:extLst>
              <a:ext uri="{FF2B5EF4-FFF2-40B4-BE49-F238E27FC236}">
                <a16:creationId xmlns:a16="http://schemas.microsoft.com/office/drawing/2014/main" id="{38E69EBA-2E6B-AE70-4ABE-4A6D6C30FB72}"/>
              </a:ext>
            </a:extLst>
          </p:cNvPr>
          <p:cNvSpPr txBox="1">
            <a:spLocks noChangeArrowheads="1"/>
          </p:cNvSpPr>
          <p:nvPr/>
        </p:nvSpPr>
        <p:spPr bwMode="auto">
          <a:xfrm>
            <a:off x="1" y="5863396"/>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Depends on response to induction</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7" name="Picture 16">
            <a:extLst>
              <a:ext uri="{FF2B5EF4-FFF2-40B4-BE49-F238E27FC236}">
                <a16:creationId xmlns:a16="http://schemas.microsoft.com/office/drawing/2014/main" id="{28E3BF51-CEE5-F978-1F6C-4677498604F9}"/>
              </a:ext>
            </a:extLst>
          </p:cNvPr>
          <p:cNvPicPr>
            <a:picLocks noChangeAspect="1"/>
          </p:cNvPicPr>
          <p:nvPr/>
        </p:nvPicPr>
        <p:blipFill>
          <a:blip r:embed="rId9"/>
          <a:srcRect/>
          <a:stretch/>
        </p:blipFill>
        <p:spPr>
          <a:xfrm>
            <a:off x="4753331" y="5820665"/>
            <a:ext cx="6731000" cy="952500"/>
          </a:xfrm>
          <a:prstGeom prst="rect">
            <a:avLst/>
          </a:prstGeom>
        </p:spPr>
      </p:pic>
      <p:sp>
        <p:nvSpPr>
          <p:cNvPr id="18" name="Text Box 9">
            <a:extLst>
              <a:ext uri="{FF2B5EF4-FFF2-40B4-BE49-F238E27FC236}">
                <a16:creationId xmlns:a16="http://schemas.microsoft.com/office/drawing/2014/main" id="{03525121-5461-5D20-6D7D-1459E4A43104}"/>
              </a:ext>
            </a:extLst>
          </p:cNvPr>
          <p:cNvSpPr txBox="1">
            <a:spLocks noChangeArrowheads="1"/>
          </p:cNvSpPr>
          <p:nvPr/>
        </p:nvSpPr>
        <p:spPr bwMode="auto">
          <a:xfrm>
            <a:off x="5257800" y="590565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Tree>
    <p:extLst>
      <p:ext uri="{BB962C8B-B14F-4D97-AF65-F5344CB8AC3E}">
        <p14:creationId xmlns:p14="http://schemas.microsoft.com/office/powerpoint/2010/main" val="3053331755"/>
      </p:ext>
    </p:extLst>
  </p:cSld>
  <p:clrMapOvr>
    <a:masterClrMapping/>
  </p:clrMapOvr>
  <p:transition spd="slow"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31695-A807-08BC-BF24-647203B95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F3301-D2E5-8731-6014-D3A672EA4752}"/>
              </a:ext>
            </a:extLst>
          </p:cNvPr>
          <p:cNvSpPr>
            <a:spLocks noGrp="1"/>
          </p:cNvSpPr>
          <p:nvPr>
            <p:ph type="title"/>
          </p:nvPr>
        </p:nvSpPr>
        <p:spPr>
          <a:xfrm>
            <a:off x="511530" y="1"/>
            <a:ext cx="11279715" cy="858478"/>
          </a:xfrm>
        </p:spPr>
        <p:txBody>
          <a:bodyPr/>
          <a:lstStyle/>
          <a:p>
            <a:r>
              <a:rPr lang="en-US" sz="2200" dirty="0"/>
              <a:t>Regulatory and reimbursement issues aside, what is your preferred initial regimen for a frail </a:t>
            </a:r>
            <a:r>
              <a:rPr lang="en-US" sz="2200" u="sng" dirty="0"/>
              <a:t>90-year-old</a:t>
            </a:r>
            <a:r>
              <a:rPr lang="en-US" sz="2200" dirty="0"/>
              <a:t> patient with </a:t>
            </a:r>
            <a:r>
              <a:rPr lang="en-US" sz="2200" u="sng" dirty="0"/>
              <a:t>high-risk (</a:t>
            </a:r>
            <a:r>
              <a:rPr lang="en-US" sz="2200" u="sng" dirty="0" err="1"/>
              <a:t>eg</a:t>
            </a:r>
            <a:r>
              <a:rPr lang="en-US" sz="2200" u="sng" dirty="0"/>
              <a:t>, del[17p]) MM</a:t>
            </a:r>
            <a:r>
              <a:rPr lang="en-US" sz="2200" dirty="0"/>
              <a:t>?</a:t>
            </a:r>
          </a:p>
        </p:txBody>
      </p:sp>
      <p:sp>
        <p:nvSpPr>
          <p:cNvPr id="12" name="Title 1">
            <a:extLst>
              <a:ext uri="{FF2B5EF4-FFF2-40B4-BE49-F238E27FC236}">
                <a16:creationId xmlns:a16="http://schemas.microsoft.com/office/drawing/2014/main" id="{5530A0DE-39EE-92E1-9CEC-078E2F12141A}"/>
              </a:ext>
            </a:extLst>
          </p:cNvPr>
          <p:cNvSpPr txBox="1">
            <a:spLocks/>
          </p:cNvSpPr>
          <p:nvPr/>
        </p:nvSpPr>
        <p:spPr bwMode="auto">
          <a:xfrm>
            <a:off x="511531" y="3084873"/>
            <a:ext cx="10972800" cy="459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induction treatment?</a:t>
            </a:r>
          </a:p>
        </p:txBody>
      </p:sp>
      <p:sp>
        <p:nvSpPr>
          <p:cNvPr id="48" name="Text Box 4">
            <a:extLst>
              <a:ext uri="{FF2B5EF4-FFF2-40B4-BE49-F238E27FC236}">
                <a16:creationId xmlns:a16="http://schemas.microsoft.com/office/drawing/2014/main" id="{144332E4-BC7F-9585-0D07-9B81CF32B4E6}"/>
              </a:ext>
            </a:extLst>
          </p:cNvPr>
          <p:cNvSpPr txBox="1">
            <a:spLocks noChangeArrowheads="1"/>
          </p:cNvSpPr>
          <p:nvPr/>
        </p:nvSpPr>
        <p:spPr bwMode="auto">
          <a:xfrm>
            <a:off x="1" y="3491163"/>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0FBFBC7E-4060-1663-73A4-7E0D63511C0C}"/>
              </a:ext>
            </a:extLst>
          </p:cNvPr>
          <p:cNvPicPr>
            <a:picLocks noChangeAspect="1"/>
          </p:cNvPicPr>
          <p:nvPr/>
        </p:nvPicPr>
        <p:blipFill>
          <a:blip r:embed="rId3"/>
          <a:srcRect/>
          <a:stretch/>
        </p:blipFill>
        <p:spPr>
          <a:xfrm>
            <a:off x="4753332" y="3467545"/>
            <a:ext cx="5228866" cy="739933"/>
          </a:xfrm>
          <a:prstGeom prst="rect">
            <a:avLst/>
          </a:prstGeom>
        </p:spPr>
      </p:pic>
      <p:sp>
        <p:nvSpPr>
          <p:cNvPr id="50" name="Text Box 4">
            <a:extLst>
              <a:ext uri="{FF2B5EF4-FFF2-40B4-BE49-F238E27FC236}">
                <a16:creationId xmlns:a16="http://schemas.microsoft.com/office/drawing/2014/main" id="{BAB2843D-F21F-352B-4561-6BD1FCBAD52D}"/>
              </a:ext>
            </a:extLst>
          </p:cNvPr>
          <p:cNvSpPr txBox="1">
            <a:spLocks noChangeArrowheads="1"/>
          </p:cNvSpPr>
          <p:nvPr/>
        </p:nvSpPr>
        <p:spPr bwMode="auto">
          <a:xfrm>
            <a:off x="0" y="383701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4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674E52EF-1F66-EA23-F3D6-062B3E70B2D7}"/>
              </a:ext>
            </a:extLst>
          </p:cNvPr>
          <p:cNvPicPr>
            <a:picLocks noChangeAspect="1"/>
          </p:cNvPicPr>
          <p:nvPr/>
        </p:nvPicPr>
        <p:blipFill>
          <a:blip r:embed="rId4"/>
          <a:srcRect/>
          <a:stretch/>
        </p:blipFill>
        <p:spPr>
          <a:xfrm>
            <a:off x="4753332" y="3837018"/>
            <a:ext cx="5228866" cy="739933"/>
          </a:xfrm>
          <a:prstGeom prst="rect">
            <a:avLst/>
          </a:prstGeom>
        </p:spPr>
      </p:pic>
      <p:sp>
        <p:nvSpPr>
          <p:cNvPr id="52" name="Text Box 4">
            <a:extLst>
              <a:ext uri="{FF2B5EF4-FFF2-40B4-BE49-F238E27FC236}">
                <a16:creationId xmlns:a16="http://schemas.microsoft.com/office/drawing/2014/main" id="{590F2868-3A64-5C96-8951-2690BDBDBD7D}"/>
              </a:ext>
            </a:extLst>
          </p:cNvPr>
          <p:cNvSpPr txBox="1">
            <a:spLocks noChangeArrowheads="1"/>
          </p:cNvSpPr>
          <p:nvPr/>
        </p:nvSpPr>
        <p:spPr bwMode="auto">
          <a:xfrm>
            <a:off x="0" y="420387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E5C06193-4319-45C8-227A-8220D9BA04D7}"/>
              </a:ext>
            </a:extLst>
          </p:cNvPr>
          <p:cNvPicPr>
            <a:picLocks noChangeAspect="1"/>
          </p:cNvPicPr>
          <p:nvPr/>
        </p:nvPicPr>
        <p:blipFill>
          <a:blip r:embed="rId5"/>
          <a:srcRect/>
          <a:stretch/>
        </p:blipFill>
        <p:spPr>
          <a:xfrm>
            <a:off x="4753332" y="4214755"/>
            <a:ext cx="5228866" cy="739933"/>
          </a:xfrm>
          <a:prstGeom prst="rect">
            <a:avLst/>
          </a:prstGeom>
        </p:spPr>
      </p:pic>
      <p:sp>
        <p:nvSpPr>
          <p:cNvPr id="54" name="Text Box 9">
            <a:extLst>
              <a:ext uri="{FF2B5EF4-FFF2-40B4-BE49-F238E27FC236}">
                <a16:creationId xmlns:a16="http://schemas.microsoft.com/office/drawing/2014/main" id="{9A89A45C-4465-52BC-B066-4C1B927C69D0}"/>
              </a:ext>
            </a:extLst>
          </p:cNvPr>
          <p:cNvSpPr txBox="1">
            <a:spLocks noChangeArrowheads="1"/>
          </p:cNvSpPr>
          <p:nvPr/>
        </p:nvSpPr>
        <p:spPr bwMode="auto">
          <a:xfrm>
            <a:off x="5105400" y="347954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5" name="Text Box 9">
            <a:extLst>
              <a:ext uri="{FF2B5EF4-FFF2-40B4-BE49-F238E27FC236}">
                <a16:creationId xmlns:a16="http://schemas.microsoft.com/office/drawing/2014/main" id="{B362DADA-638E-6D4C-EC9D-1F2439FC4FB0}"/>
              </a:ext>
            </a:extLst>
          </p:cNvPr>
          <p:cNvSpPr txBox="1">
            <a:spLocks noChangeArrowheads="1"/>
          </p:cNvSpPr>
          <p:nvPr/>
        </p:nvSpPr>
        <p:spPr bwMode="auto">
          <a:xfrm>
            <a:off x="5105400" y="385344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6" name="Text Box 9">
            <a:extLst>
              <a:ext uri="{FF2B5EF4-FFF2-40B4-BE49-F238E27FC236}">
                <a16:creationId xmlns:a16="http://schemas.microsoft.com/office/drawing/2014/main" id="{98CABD26-5F1F-D9E0-3543-0927B16597B7}"/>
              </a:ext>
            </a:extLst>
          </p:cNvPr>
          <p:cNvSpPr txBox="1">
            <a:spLocks noChangeArrowheads="1"/>
          </p:cNvSpPr>
          <p:nvPr/>
        </p:nvSpPr>
        <p:spPr bwMode="auto">
          <a:xfrm>
            <a:off x="6477000" y="423488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57" name="Text Box 4">
            <a:extLst>
              <a:ext uri="{FF2B5EF4-FFF2-40B4-BE49-F238E27FC236}">
                <a16:creationId xmlns:a16="http://schemas.microsoft.com/office/drawing/2014/main" id="{AD1F39EE-716B-9AC8-1638-98DA98E44687}"/>
              </a:ext>
            </a:extLst>
          </p:cNvPr>
          <p:cNvSpPr txBox="1">
            <a:spLocks noChangeArrowheads="1"/>
          </p:cNvSpPr>
          <p:nvPr/>
        </p:nvSpPr>
        <p:spPr bwMode="auto">
          <a:xfrm>
            <a:off x="1" y="4598973"/>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C0458B57-D0A5-C072-50D3-5FD4313E0442}"/>
              </a:ext>
            </a:extLst>
          </p:cNvPr>
          <p:cNvPicPr>
            <a:picLocks noChangeAspect="1"/>
          </p:cNvPicPr>
          <p:nvPr/>
        </p:nvPicPr>
        <p:blipFill>
          <a:blip r:embed="rId6"/>
          <a:srcRect/>
          <a:stretch/>
        </p:blipFill>
        <p:spPr>
          <a:xfrm>
            <a:off x="4753332" y="4584228"/>
            <a:ext cx="5228866" cy="739933"/>
          </a:xfrm>
          <a:prstGeom prst="rect">
            <a:avLst/>
          </a:prstGeom>
        </p:spPr>
      </p:pic>
      <p:sp>
        <p:nvSpPr>
          <p:cNvPr id="59" name="Text Box 4">
            <a:extLst>
              <a:ext uri="{FF2B5EF4-FFF2-40B4-BE49-F238E27FC236}">
                <a16:creationId xmlns:a16="http://schemas.microsoft.com/office/drawing/2014/main" id="{450E6A5A-A918-745B-03C3-91E1D6D35908}"/>
              </a:ext>
            </a:extLst>
          </p:cNvPr>
          <p:cNvSpPr txBox="1">
            <a:spLocks noChangeArrowheads="1"/>
          </p:cNvSpPr>
          <p:nvPr/>
        </p:nvSpPr>
        <p:spPr bwMode="auto">
          <a:xfrm>
            <a:off x="0" y="498096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9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C816F2AB-7E4E-8D20-EC39-940A1F460D13}"/>
              </a:ext>
            </a:extLst>
          </p:cNvPr>
          <p:cNvPicPr>
            <a:picLocks noChangeAspect="1"/>
          </p:cNvPicPr>
          <p:nvPr/>
        </p:nvPicPr>
        <p:blipFill>
          <a:blip r:embed="rId7"/>
          <a:srcRect/>
          <a:stretch/>
        </p:blipFill>
        <p:spPr>
          <a:xfrm>
            <a:off x="4753332" y="4953109"/>
            <a:ext cx="5228866" cy="739934"/>
          </a:xfrm>
          <a:prstGeom prst="rect">
            <a:avLst/>
          </a:prstGeom>
        </p:spPr>
      </p:pic>
      <p:sp>
        <p:nvSpPr>
          <p:cNvPr id="61" name="Text Box 4">
            <a:extLst>
              <a:ext uri="{FF2B5EF4-FFF2-40B4-BE49-F238E27FC236}">
                <a16:creationId xmlns:a16="http://schemas.microsoft.com/office/drawing/2014/main" id="{4F1A6861-4EEA-4B06-0764-A7C6E5F86822}"/>
              </a:ext>
            </a:extLst>
          </p:cNvPr>
          <p:cNvSpPr txBox="1">
            <a:spLocks noChangeArrowheads="1"/>
          </p:cNvSpPr>
          <p:nvPr/>
        </p:nvSpPr>
        <p:spPr bwMode="auto">
          <a:xfrm>
            <a:off x="0" y="533431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12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2" name="Picture 61">
            <a:extLst>
              <a:ext uri="{FF2B5EF4-FFF2-40B4-BE49-F238E27FC236}">
                <a16:creationId xmlns:a16="http://schemas.microsoft.com/office/drawing/2014/main" id="{71451052-8487-7DBC-F286-A5BB30974D01}"/>
              </a:ext>
            </a:extLst>
          </p:cNvPr>
          <p:cNvPicPr>
            <a:picLocks noChangeAspect="1"/>
          </p:cNvPicPr>
          <p:nvPr/>
        </p:nvPicPr>
        <p:blipFill>
          <a:blip r:embed="rId8"/>
          <a:srcRect/>
          <a:stretch/>
        </p:blipFill>
        <p:spPr>
          <a:xfrm>
            <a:off x="4753332" y="5321990"/>
            <a:ext cx="5228866" cy="739934"/>
          </a:xfrm>
          <a:prstGeom prst="rect">
            <a:avLst/>
          </a:prstGeom>
        </p:spPr>
      </p:pic>
      <p:sp>
        <p:nvSpPr>
          <p:cNvPr id="63" name="Text Box 9">
            <a:extLst>
              <a:ext uri="{FF2B5EF4-FFF2-40B4-BE49-F238E27FC236}">
                <a16:creationId xmlns:a16="http://schemas.microsoft.com/office/drawing/2014/main" id="{E3FB289D-7502-4D61-0C62-BA6CD0BB9E2B}"/>
              </a:ext>
            </a:extLst>
          </p:cNvPr>
          <p:cNvSpPr txBox="1">
            <a:spLocks noChangeArrowheads="1"/>
          </p:cNvSpPr>
          <p:nvPr/>
        </p:nvSpPr>
        <p:spPr bwMode="auto">
          <a:xfrm>
            <a:off x="6477000" y="4604495"/>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64" name="Text Box 9">
            <a:extLst>
              <a:ext uri="{FF2B5EF4-FFF2-40B4-BE49-F238E27FC236}">
                <a16:creationId xmlns:a16="http://schemas.microsoft.com/office/drawing/2014/main" id="{4BBCF56B-4F71-5B2C-9CAD-DBDBF0CEC881}"/>
              </a:ext>
            </a:extLst>
          </p:cNvPr>
          <p:cNvSpPr txBox="1">
            <a:spLocks noChangeArrowheads="1"/>
          </p:cNvSpPr>
          <p:nvPr/>
        </p:nvSpPr>
        <p:spPr bwMode="auto">
          <a:xfrm>
            <a:off x="5486400" y="497492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65" name="Text Box 9">
            <a:extLst>
              <a:ext uri="{FF2B5EF4-FFF2-40B4-BE49-F238E27FC236}">
                <a16:creationId xmlns:a16="http://schemas.microsoft.com/office/drawing/2014/main" id="{99FF03A1-EE9A-F443-4BCA-1000D738A29F}"/>
              </a:ext>
            </a:extLst>
          </p:cNvPr>
          <p:cNvSpPr txBox="1">
            <a:spLocks noChangeArrowheads="1"/>
          </p:cNvSpPr>
          <p:nvPr/>
        </p:nvSpPr>
        <p:spPr bwMode="auto">
          <a:xfrm>
            <a:off x="6172200" y="534106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4</a:t>
            </a:r>
          </a:p>
        </p:txBody>
      </p:sp>
      <p:sp>
        <p:nvSpPr>
          <p:cNvPr id="66" name="Text Box 4">
            <a:extLst>
              <a:ext uri="{FF2B5EF4-FFF2-40B4-BE49-F238E27FC236}">
                <a16:creationId xmlns:a16="http://schemas.microsoft.com/office/drawing/2014/main" id="{DBEA4F1B-7319-6966-3E35-CB54E9F3AB9D}"/>
              </a:ext>
            </a:extLst>
          </p:cNvPr>
          <p:cNvSpPr txBox="1">
            <a:spLocks noChangeArrowheads="1"/>
          </p:cNvSpPr>
          <p:nvPr/>
        </p:nvSpPr>
        <p:spPr bwMode="auto">
          <a:xfrm>
            <a:off x="0" y="569979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18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7" name="Picture 66">
            <a:extLst>
              <a:ext uri="{FF2B5EF4-FFF2-40B4-BE49-F238E27FC236}">
                <a16:creationId xmlns:a16="http://schemas.microsoft.com/office/drawing/2014/main" id="{1B36FDA9-9B50-71EF-52BC-3CB0A18B2511}"/>
              </a:ext>
            </a:extLst>
          </p:cNvPr>
          <p:cNvPicPr>
            <a:picLocks noChangeAspect="1"/>
          </p:cNvPicPr>
          <p:nvPr/>
        </p:nvPicPr>
        <p:blipFill>
          <a:blip r:embed="rId9"/>
          <a:srcRect/>
          <a:stretch/>
        </p:blipFill>
        <p:spPr>
          <a:xfrm>
            <a:off x="4753331" y="5692855"/>
            <a:ext cx="5228869" cy="739934"/>
          </a:xfrm>
          <a:prstGeom prst="rect">
            <a:avLst/>
          </a:prstGeom>
        </p:spPr>
      </p:pic>
      <p:sp>
        <p:nvSpPr>
          <p:cNvPr id="68" name="Text Box 9">
            <a:extLst>
              <a:ext uri="{FF2B5EF4-FFF2-40B4-BE49-F238E27FC236}">
                <a16:creationId xmlns:a16="http://schemas.microsoft.com/office/drawing/2014/main" id="{E266BF14-B0D1-CFD6-C311-8F3073266E18}"/>
              </a:ext>
            </a:extLst>
          </p:cNvPr>
          <p:cNvSpPr txBox="1">
            <a:spLocks noChangeArrowheads="1"/>
          </p:cNvSpPr>
          <p:nvPr/>
        </p:nvSpPr>
        <p:spPr bwMode="auto">
          <a:xfrm>
            <a:off x="5105400" y="572346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3" name="Text Box 4">
            <a:extLst>
              <a:ext uri="{FF2B5EF4-FFF2-40B4-BE49-F238E27FC236}">
                <a16:creationId xmlns:a16="http://schemas.microsoft.com/office/drawing/2014/main" id="{7ED27879-B3A8-5777-71F6-42F989BE556C}"/>
              </a:ext>
            </a:extLst>
          </p:cNvPr>
          <p:cNvSpPr txBox="1">
            <a:spLocks noChangeArrowheads="1"/>
          </p:cNvSpPr>
          <p:nvPr/>
        </p:nvSpPr>
        <p:spPr bwMode="auto">
          <a:xfrm>
            <a:off x="0" y="6064724"/>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60 cycles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 name="Picture 3">
            <a:extLst>
              <a:ext uri="{FF2B5EF4-FFF2-40B4-BE49-F238E27FC236}">
                <a16:creationId xmlns:a16="http://schemas.microsoft.com/office/drawing/2014/main" id="{46CBD181-41AF-BEB5-99AD-83D7C779E73A}"/>
              </a:ext>
            </a:extLst>
          </p:cNvPr>
          <p:cNvPicPr>
            <a:picLocks noChangeAspect="1"/>
          </p:cNvPicPr>
          <p:nvPr/>
        </p:nvPicPr>
        <p:blipFill>
          <a:blip r:embed="rId10"/>
          <a:srcRect/>
          <a:stretch/>
        </p:blipFill>
        <p:spPr>
          <a:xfrm>
            <a:off x="4753332" y="6069864"/>
            <a:ext cx="5228866" cy="739934"/>
          </a:xfrm>
          <a:prstGeom prst="rect">
            <a:avLst/>
          </a:prstGeom>
        </p:spPr>
      </p:pic>
      <p:sp>
        <p:nvSpPr>
          <p:cNvPr id="5" name="Text Box 9">
            <a:extLst>
              <a:ext uri="{FF2B5EF4-FFF2-40B4-BE49-F238E27FC236}">
                <a16:creationId xmlns:a16="http://schemas.microsoft.com/office/drawing/2014/main" id="{E699EBA7-D461-7BC8-4FE9-5F09041F0F0B}"/>
              </a:ext>
            </a:extLst>
          </p:cNvPr>
          <p:cNvSpPr txBox="1">
            <a:spLocks noChangeArrowheads="1"/>
          </p:cNvSpPr>
          <p:nvPr/>
        </p:nvSpPr>
        <p:spPr bwMode="auto">
          <a:xfrm>
            <a:off x="5105400" y="610047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91" name="Text Box 4">
            <a:extLst>
              <a:ext uri="{FF2B5EF4-FFF2-40B4-BE49-F238E27FC236}">
                <a16:creationId xmlns:a16="http://schemas.microsoft.com/office/drawing/2014/main" id="{CDDD8CA8-8E6A-6E6D-C739-C959E59E04E6}"/>
              </a:ext>
            </a:extLst>
          </p:cNvPr>
          <p:cNvSpPr txBox="1">
            <a:spLocks noChangeArrowheads="1"/>
          </p:cNvSpPr>
          <p:nvPr/>
        </p:nvSpPr>
        <p:spPr bwMode="auto">
          <a:xfrm>
            <a:off x="1" y="78561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2" name="Picture 91">
            <a:extLst>
              <a:ext uri="{FF2B5EF4-FFF2-40B4-BE49-F238E27FC236}">
                <a16:creationId xmlns:a16="http://schemas.microsoft.com/office/drawing/2014/main" id="{77B0E1A7-E0A9-1214-D70F-21BE376582E6}"/>
              </a:ext>
            </a:extLst>
          </p:cNvPr>
          <p:cNvPicPr>
            <a:picLocks noChangeAspect="1"/>
          </p:cNvPicPr>
          <p:nvPr/>
        </p:nvPicPr>
        <p:blipFill>
          <a:blip r:embed="rId11"/>
          <a:srcRect/>
          <a:stretch/>
        </p:blipFill>
        <p:spPr>
          <a:xfrm>
            <a:off x="4753335" y="762000"/>
            <a:ext cx="5228859" cy="739933"/>
          </a:xfrm>
          <a:prstGeom prst="rect">
            <a:avLst/>
          </a:prstGeom>
        </p:spPr>
      </p:pic>
      <p:sp>
        <p:nvSpPr>
          <p:cNvPr id="93" name="Text Box 4">
            <a:extLst>
              <a:ext uri="{FF2B5EF4-FFF2-40B4-BE49-F238E27FC236}">
                <a16:creationId xmlns:a16="http://schemas.microsoft.com/office/drawing/2014/main" id="{E8426C02-4BCD-1903-4F7C-0F0C3936F940}"/>
              </a:ext>
            </a:extLst>
          </p:cNvPr>
          <p:cNvSpPr txBox="1">
            <a:spLocks noChangeArrowheads="1"/>
          </p:cNvSpPr>
          <p:nvPr/>
        </p:nvSpPr>
        <p:spPr bwMode="auto">
          <a:xfrm>
            <a:off x="0" y="1131472"/>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4" name="Picture 93">
            <a:extLst>
              <a:ext uri="{FF2B5EF4-FFF2-40B4-BE49-F238E27FC236}">
                <a16:creationId xmlns:a16="http://schemas.microsoft.com/office/drawing/2014/main" id="{03C697BE-C670-DE86-BD61-1932EC628BA6}"/>
              </a:ext>
            </a:extLst>
          </p:cNvPr>
          <p:cNvPicPr>
            <a:picLocks noChangeAspect="1"/>
          </p:cNvPicPr>
          <p:nvPr/>
        </p:nvPicPr>
        <p:blipFill>
          <a:blip r:embed="rId12"/>
          <a:srcRect/>
          <a:stretch/>
        </p:blipFill>
        <p:spPr>
          <a:xfrm>
            <a:off x="4753332" y="1131473"/>
            <a:ext cx="5228866" cy="739933"/>
          </a:xfrm>
          <a:prstGeom prst="rect">
            <a:avLst/>
          </a:prstGeom>
        </p:spPr>
      </p:pic>
      <p:sp>
        <p:nvSpPr>
          <p:cNvPr id="95" name="Text Box 4">
            <a:extLst>
              <a:ext uri="{FF2B5EF4-FFF2-40B4-BE49-F238E27FC236}">
                <a16:creationId xmlns:a16="http://schemas.microsoft.com/office/drawing/2014/main" id="{BAC37973-830C-5C04-5B4A-B2262FB783F4}"/>
              </a:ext>
            </a:extLst>
          </p:cNvPr>
          <p:cNvSpPr txBox="1">
            <a:spLocks noChangeArrowheads="1"/>
          </p:cNvSpPr>
          <p:nvPr/>
        </p:nvSpPr>
        <p:spPr bwMode="auto">
          <a:xfrm>
            <a:off x="0" y="1498329"/>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a:t>
            </a:r>
            <a:r>
              <a:rPr kumimoji="0" lang="en-US" sz="2000" b="1" i="0" u="none" strike="noStrike" kern="1200" cap="none" spc="0" normalizeH="0" baseline="0" noProof="0" dirty="0" err="1">
                <a:ln>
                  <a:noFill/>
                </a:ln>
                <a:solidFill>
                  <a:srgbClr val="002060"/>
                </a:solidFill>
                <a:effectLst/>
                <a:uLnTx/>
                <a:uFillTx/>
                <a:latin typeface="Arial" charset="0"/>
                <a:ea typeface="ＭＳ Ｐゴシック" charset="0"/>
              </a:rPr>
              <a:t>RVd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96" name="Picture 95">
            <a:extLst>
              <a:ext uri="{FF2B5EF4-FFF2-40B4-BE49-F238E27FC236}">
                <a16:creationId xmlns:a16="http://schemas.microsoft.com/office/drawing/2014/main" id="{338CDA63-7417-5A92-BBC1-BBD7F12CB280}"/>
              </a:ext>
            </a:extLst>
          </p:cNvPr>
          <p:cNvPicPr>
            <a:picLocks noChangeAspect="1"/>
          </p:cNvPicPr>
          <p:nvPr/>
        </p:nvPicPr>
        <p:blipFill>
          <a:blip r:embed="rId13"/>
          <a:srcRect/>
          <a:stretch/>
        </p:blipFill>
        <p:spPr>
          <a:xfrm>
            <a:off x="4753332" y="1509210"/>
            <a:ext cx="5228866" cy="739933"/>
          </a:xfrm>
          <a:prstGeom prst="rect">
            <a:avLst/>
          </a:prstGeom>
        </p:spPr>
      </p:pic>
      <p:sp>
        <p:nvSpPr>
          <p:cNvPr id="97" name="Text Box 9">
            <a:extLst>
              <a:ext uri="{FF2B5EF4-FFF2-40B4-BE49-F238E27FC236}">
                <a16:creationId xmlns:a16="http://schemas.microsoft.com/office/drawing/2014/main" id="{0E6A5D6B-6A1E-4499-DDBD-FAF88C317682}"/>
              </a:ext>
            </a:extLst>
          </p:cNvPr>
          <p:cNvSpPr txBox="1">
            <a:spLocks noChangeArrowheads="1"/>
          </p:cNvSpPr>
          <p:nvPr/>
        </p:nvSpPr>
        <p:spPr bwMode="auto">
          <a:xfrm>
            <a:off x="9220200" y="77400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13</a:t>
            </a:r>
          </a:p>
        </p:txBody>
      </p:sp>
      <p:sp>
        <p:nvSpPr>
          <p:cNvPr id="98" name="Text Box 9">
            <a:extLst>
              <a:ext uri="{FF2B5EF4-FFF2-40B4-BE49-F238E27FC236}">
                <a16:creationId xmlns:a16="http://schemas.microsoft.com/office/drawing/2014/main" id="{8D153F10-A451-3049-0757-B2570F554B31}"/>
              </a:ext>
            </a:extLst>
          </p:cNvPr>
          <p:cNvSpPr txBox="1">
            <a:spLocks noChangeArrowheads="1"/>
          </p:cNvSpPr>
          <p:nvPr/>
        </p:nvSpPr>
        <p:spPr bwMode="auto">
          <a:xfrm>
            <a:off x="5852748" y="114789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3</a:t>
            </a:r>
          </a:p>
        </p:txBody>
      </p:sp>
      <p:sp>
        <p:nvSpPr>
          <p:cNvPr id="99" name="Text Box 9">
            <a:extLst>
              <a:ext uri="{FF2B5EF4-FFF2-40B4-BE49-F238E27FC236}">
                <a16:creationId xmlns:a16="http://schemas.microsoft.com/office/drawing/2014/main" id="{E46A8BD3-7313-E895-B7D2-ACDC181DA9C8}"/>
              </a:ext>
            </a:extLst>
          </p:cNvPr>
          <p:cNvSpPr txBox="1">
            <a:spLocks noChangeArrowheads="1"/>
          </p:cNvSpPr>
          <p:nvPr/>
        </p:nvSpPr>
        <p:spPr bwMode="auto">
          <a:xfrm>
            <a:off x="5105401" y="1529342"/>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0" name="Text Box 4">
            <a:extLst>
              <a:ext uri="{FF2B5EF4-FFF2-40B4-BE49-F238E27FC236}">
                <a16:creationId xmlns:a16="http://schemas.microsoft.com/office/drawing/2014/main" id="{1BF42F67-4AA4-4231-48BE-62732A778053}"/>
              </a:ext>
            </a:extLst>
          </p:cNvPr>
          <p:cNvSpPr txBox="1">
            <a:spLocks noChangeArrowheads="1"/>
          </p:cNvSpPr>
          <p:nvPr/>
        </p:nvSpPr>
        <p:spPr bwMode="auto">
          <a:xfrm>
            <a:off x="1" y="2293039"/>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Dara-IRd</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1" name="Picture 100">
            <a:extLst>
              <a:ext uri="{FF2B5EF4-FFF2-40B4-BE49-F238E27FC236}">
                <a16:creationId xmlns:a16="http://schemas.microsoft.com/office/drawing/2014/main" id="{D93DF794-D1F4-BBC6-A430-20278800DF58}"/>
              </a:ext>
            </a:extLst>
          </p:cNvPr>
          <p:cNvPicPr>
            <a:picLocks noChangeAspect="1"/>
          </p:cNvPicPr>
          <p:nvPr/>
        </p:nvPicPr>
        <p:blipFill>
          <a:blip r:embed="rId14"/>
          <a:srcRect/>
          <a:stretch/>
        </p:blipFill>
        <p:spPr>
          <a:xfrm>
            <a:off x="4753332" y="1878683"/>
            <a:ext cx="5228866" cy="739933"/>
          </a:xfrm>
          <a:prstGeom prst="rect">
            <a:avLst/>
          </a:prstGeom>
        </p:spPr>
      </p:pic>
      <p:sp>
        <p:nvSpPr>
          <p:cNvPr id="102" name="Text Box 4">
            <a:extLst>
              <a:ext uri="{FF2B5EF4-FFF2-40B4-BE49-F238E27FC236}">
                <a16:creationId xmlns:a16="http://schemas.microsoft.com/office/drawing/2014/main" id="{5FC2F116-A44C-0B89-1AD9-FBAD37FD5288}"/>
              </a:ext>
            </a:extLst>
          </p:cNvPr>
          <p:cNvSpPr txBox="1">
            <a:spLocks noChangeArrowheads="1"/>
          </p:cNvSpPr>
          <p:nvPr/>
        </p:nvSpPr>
        <p:spPr bwMode="auto">
          <a:xfrm>
            <a:off x="0" y="2675027"/>
            <a:ext cx="4617658" cy="33635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03" name="Picture 102">
            <a:extLst>
              <a:ext uri="{FF2B5EF4-FFF2-40B4-BE49-F238E27FC236}">
                <a16:creationId xmlns:a16="http://schemas.microsoft.com/office/drawing/2014/main" id="{CF08334D-C14A-5610-CA02-3200165C2C7D}"/>
              </a:ext>
            </a:extLst>
          </p:cNvPr>
          <p:cNvPicPr>
            <a:picLocks noChangeAspect="1"/>
          </p:cNvPicPr>
          <p:nvPr/>
        </p:nvPicPr>
        <p:blipFill>
          <a:blip r:embed="rId15"/>
          <a:srcRect/>
          <a:stretch/>
        </p:blipFill>
        <p:spPr>
          <a:xfrm>
            <a:off x="4753332" y="2247564"/>
            <a:ext cx="5228866" cy="739933"/>
          </a:xfrm>
          <a:prstGeom prst="rect">
            <a:avLst/>
          </a:prstGeom>
        </p:spPr>
      </p:pic>
      <p:sp>
        <p:nvSpPr>
          <p:cNvPr id="106" name="Text Box 9">
            <a:extLst>
              <a:ext uri="{FF2B5EF4-FFF2-40B4-BE49-F238E27FC236}">
                <a16:creationId xmlns:a16="http://schemas.microsoft.com/office/drawing/2014/main" id="{F2252BF7-66C3-877D-D631-7C0A59204579}"/>
              </a:ext>
            </a:extLst>
          </p:cNvPr>
          <p:cNvSpPr txBox="1">
            <a:spLocks noChangeArrowheads="1"/>
          </p:cNvSpPr>
          <p:nvPr/>
        </p:nvSpPr>
        <p:spPr bwMode="auto">
          <a:xfrm>
            <a:off x="5105400" y="2298561"/>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07" name="Text Box 9">
            <a:extLst>
              <a:ext uri="{FF2B5EF4-FFF2-40B4-BE49-F238E27FC236}">
                <a16:creationId xmlns:a16="http://schemas.microsoft.com/office/drawing/2014/main" id="{10FEA726-66FF-AF2C-6A7A-33A232C713E9}"/>
              </a:ext>
            </a:extLst>
          </p:cNvPr>
          <p:cNvSpPr txBox="1">
            <a:spLocks noChangeArrowheads="1"/>
          </p:cNvSpPr>
          <p:nvPr/>
        </p:nvSpPr>
        <p:spPr bwMode="auto">
          <a:xfrm>
            <a:off x="5105400" y="266898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 name="Text Box 4">
            <a:extLst>
              <a:ext uri="{FF2B5EF4-FFF2-40B4-BE49-F238E27FC236}">
                <a16:creationId xmlns:a16="http://schemas.microsoft.com/office/drawing/2014/main" id="{483B5703-611D-0C23-F6DB-6BACAA9D7E71}"/>
              </a:ext>
            </a:extLst>
          </p:cNvPr>
          <p:cNvSpPr txBox="1">
            <a:spLocks noChangeArrowheads="1"/>
          </p:cNvSpPr>
          <p:nvPr/>
        </p:nvSpPr>
        <p:spPr bwMode="auto">
          <a:xfrm>
            <a:off x="1" y="1906178"/>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 or Dara-V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7" name="Text Box 9">
            <a:extLst>
              <a:ext uri="{FF2B5EF4-FFF2-40B4-BE49-F238E27FC236}">
                <a16:creationId xmlns:a16="http://schemas.microsoft.com/office/drawing/2014/main" id="{44B1BA13-D5E3-BA5D-9480-75EB448C15E7}"/>
              </a:ext>
            </a:extLst>
          </p:cNvPr>
          <p:cNvSpPr txBox="1">
            <a:spLocks noChangeArrowheads="1"/>
          </p:cNvSpPr>
          <p:nvPr/>
        </p:nvSpPr>
        <p:spPr bwMode="auto">
          <a:xfrm>
            <a:off x="5105400" y="1911700"/>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8" name="Picture 7">
            <a:extLst>
              <a:ext uri="{FF2B5EF4-FFF2-40B4-BE49-F238E27FC236}">
                <a16:creationId xmlns:a16="http://schemas.microsoft.com/office/drawing/2014/main" id="{AC0884E5-B002-5CD6-87F9-ED42C10807ED}"/>
              </a:ext>
            </a:extLst>
          </p:cNvPr>
          <p:cNvPicPr>
            <a:picLocks noChangeAspect="1"/>
          </p:cNvPicPr>
          <p:nvPr/>
        </p:nvPicPr>
        <p:blipFill>
          <a:blip r:embed="rId16"/>
          <a:srcRect/>
          <a:stretch/>
        </p:blipFill>
        <p:spPr>
          <a:xfrm>
            <a:off x="4753335" y="2610980"/>
            <a:ext cx="5228859" cy="739933"/>
          </a:xfrm>
          <a:prstGeom prst="rect">
            <a:avLst/>
          </a:prstGeom>
        </p:spPr>
      </p:pic>
    </p:spTree>
    <p:extLst>
      <p:ext uri="{BB962C8B-B14F-4D97-AF65-F5344CB8AC3E}">
        <p14:creationId xmlns:p14="http://schemas.microsoft.com/office/powerpoint/2010/main" val="532745997"/>
      </p:ext>
    </p:extLst>
  </p:cSld>
  <p:clrMapOvr>
    <a:masterClrMapping/>
  </p:clrMapOvr>
  <p:transition spd="slow" advClick="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81AB-83E3-F2E3-BDD9-92ED894483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E1EE34-723B-6EB3-1628-6BE0E5DA4CB8}"/>
              </a:ext>
            </a:extLst>
          </p:cNvPr>
          <p:cNvSpPr>
            <a:spLocks noGrp="1"/>
          </p:cNvSpPr>
          <p:nvPr>
            <p:ph type="title"/>
          </p:nvPr>
        </p:nvSpPr>
        <p:spPr>
          <a:xfrm>
            <a:off x="912285" y="25466"/>
            <a:ext cx="10972800" cy="875491"/>
          </a:xfrm>
        </p:spPr>
        <p:txBody>
          <a:bodyPr/>
          <a:lstStyle/>
          <a:p>
            <a:r>
              <a:rPr lang="en-US" sz="2200" dirty="0"/>
              <a:t>What maintenance therapy, if any, would you recommend for a frail </a:t>
            </a:r>
            <a:r>
              <a:rPr lang="en-US" sz="2200" u="sng" dirty="0"/>
              <a:t>90-year-old</a:t>
            </a:r>
            <a:r>
              <a:rPr lang="en-US" sz="2200" dirty="0"/>
              <a:t> patient with </a:t>
            </a:r>
            <a:r>
              <a:rPr lang="en-US" sz="2200" u="sng" dirty="0"/>
              <a:t>high-risk (</a:t>
            </a:r>
            <a:r>
              <a:rPr lang="en-US" sz="2200" u="sng" dirty="0" err="1"/>
              <a:t>eg</a:t>
            </a:r>
            <a:r>
              <a:rPr lang="en-US" sz="2200" u="sng" dirty="0"/>
              <a:t>, del[17p]) MM</a:t>
            </a:r>
            <a:r>
              <a:rPr lang="en-US" sz="2200" dirty="0"/>
              <a:t>?</a:t>
            </a:r>
          </a:p>
        </p:txBody>
      </p:sp>
      <p:sp>
        <p:nvSpPr>
          <p:cNvPr id="12" name="Title 1">
            <a:extLst>
              <a:ext uri="{FF2B5EF4-FFF2-40B4-BE49-F238E27FC236}">
                <a16:creationId xmlns:a16="http://schemas.microsoft.com/office/drawing/2014/main" id="{CAE861FE-9A0F-258C-EF6F-CED8A5D3B5FB}"/>
              </a:ext>
            </a:extLst>
          </p:cNvPr>
          <p:cNvSpPr txBox="1">
            <a:spLocks/>
          </p:cNvSpPr>
          <p:nvPr/>
        </p:nvSpPr>
        <p:spPr bwMode="auto">
          <a:xfrm>
            <a:off x="912285" y="4114800"/>
            <a:ext cx="10972800" cy="56868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412750" rtl="0" eaLnBrk="0" fontAlgn="base" hangingPunct="0">
              <a:lnSpc>
                <a:spcPct val="88000"/>
              </a:lnSpc>
              <a:spcBef>
                <a:spcPct val="0"/>
              </a:spcBef>
              <a:spcAft>
                <a:spcPct val="0"/>
              </a:spcAft>
              <a:buClr>
                <a:srgbClr val="000000"/>
              </a:buClr>
              <a:buSzPct val="45000"/>
              <a:buFont typeface="Wingdings" pitchFamily="-72" charset="2"/>
              <a:defRPr sz="2600" b="1">
                <a:solidFill>
                  <a:srgbClr val="3333FF"/>
                </a:solidFill>
                <a:latin typeface="Arial" panose="020B0604020202020204" pitchFamily="34" charset="0"/>
                <a:ea typeface="MS PGothic" pitchFamily="34" charset="-128"/>
                <a:cs typeface="Arial" panose="020B0604020202020204" pitchFamily="34" charset="0"/>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200" b="1" i="0" u="none" strike="noStrike" kern="1200" cap="none" spc="0" normalizeH="0" baseline="0" noProof="0" dirty="0">
                <a:ln>
                  <a:noFill/>
                </a:ln>
                <a:solidFill>
                  <a:srgbClr val="3333FF"/>
                </a:solidFill>
                <a:effectLst/>
                <a:uLnTx/>
                <a:uFillTx/>
                <a:latin typeface="Arial" panose="020B0604020202020204" pitchFamily="34" charset="0"/>
                <a:ea typeface="MS PGothic" pitchFamily="34" charset="-128"/>
                <a:cs typeface="Arial" panose="020B0604020202020204" pitchFamily="34" charset="0"/>
              </a:rPr>
              <a:t>How long would you continue maintenance therapy?</a:t>
            </a:r>
          </a:p>
        </p:txBody>
      </p:sp>
      <p:sp>
        <p:nvSpPr>
          <p:cNvPr id="48" name="Text Box 4">
            <a:extLst>
              <a:ext uri="{FF2B5EF4-FFF2-40B4-BE49-F238E27FC236}">
                <a16:creationId xmlns:a16="http://schemas.microsoft.com/office/drawing/2014/main" id="{8B88EFA4-9580-FDCD-FB6B-B6D21726A605}"/>
              </a:ext>
            </a:extLst>
          </p:cNvPr>
          <p:cNvSpPr txBox="1">
            <a:spLocks noChangeArrowheads="1"/>
          </p:cNvSpPr>
          <p:nvPr/>
        </p:nvSpPr>
        <p:spPr bwMode="auto">
          <a:xfrm>
            <a:off x="1" y="88509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49" name="Picture 48">
            <a:extLst>
              <a:ext uri="{FF2B5EF4-FFF2-40B4-BE49-F238E27FC236}">
                <a16:creationId xmlns:a16="http://schemas.microsoft.com/office/drawing/2014/main" id="{5F08F769-2640-08E6-C29F-111EA163610A}"/>
              </a:ext>
            </a:extLst>
          </p:cNvPr>
          <p:cNvPicPr>
            <a:picLocks noChangeAspect="1"/>
          </p:cNvPicPr>
          <p:nvPr/>
        </p:nvPicPr>
        <p:blipFill>
          <a:blip r:embed="rId2"/>
          <a:srcRect/>
          <a:stretch/>
        </p:blipFill>
        <p:spPr>
          <a:xfrm>
            <a:off x="4753331" y="797276"/>
            <a:ext cx="6731000" cy="952500"/>
          </a:xfrm>
          <a:prstGeom prst="rect">
            <a:avLst/>
          </a:prstGeom>
        </p:spPr>
      </p:pic>
      <p:sp>
        <p:nvSpPr>
          <p:cNvPr id="50" name="Text Box 4">
            <a:extLst>
              <a:ext uri="{FF2B5EF4-FFF2-40B4-BE49-F238E27FC236}">
                <a16:creationId xmlns:a16="http://schemas.microsoft.com/office/drawing/2014/main" id="{07ECCCFE-B233-06B7-F05F-D449E846CFCF}"/>
              </a:ext>
            </a:extLst>
          </p:cNvPr>
          <p:cNvSpPr txBox="1">
            <a:spLocks noChangeArrowheads="1"/>
          </p:cNvSpPr>
          <p:nvPr/>
        </p:nvSpPr>
        <p:spPr bwMode="auto">
          <a:xfrm>
            <a:off x="0" y="137452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1" name="Picture 50">
            <a:extLst>
              <a:ext uri="{FF2B5EF4-FFF2-40B4-BE49-F238E27FC236}">
                <a16:creationId xmlns:a16="http://schemas.microsoft.com/office/drawing/2014/main" id="{93B55A8B-4CCC-65C2-3F2D-AA6D7D7B98A1}"/>
              </a:ext>
            </a:extLst>
          </p:cNvPr>
          <p:cNvPicPr>
            <a:picLocks noChangeAspect="1"/>
          </p:cNvPicPr>
          <p:nvPr/>
        </p:nvPicPr>
        <p:blipFill>
          <a:blip r:embed="rId3"/>
          <a:srcRect/>
          <a:stretch/>
        </p:blipFill>
        <p:spPr>
          <a:xfrm>
            <a:off x="4753331" y="1302950"/>
            <a:ext cx="6731000" cy="952500"/>
          </a:xfrm>
          <a:prstGeom prst="rect">
            <a:avLst/>
          </a:prstGeom>
        </p:spPr>
      </p:pic>
      <p:sp>
        <p:nvSpPr>
          <p:cNvPr id="52" name="Text Box 4">
            <a:extLst>
              <a:ext uri="{FF2B5EF4-FFF2-40B4-BE49-F238E27FC236}">
                <a16:creationId xmlns:a16="http://schemas.microsoft.com/office/drawing/2014/main" id="{204470CA-E4A4-2F74-2107-B952E0DA52BF}"/>
              </a:ext>
            </a:extLst>
          </p:cNvPr>
          <p:cNvSpPr txBox="1">
            <a:spLocks noChangeArrowheads="1"/>
          </p:cNvSpPr>
          <p:nvPr/>
        </p:nvSpPr>
        <p:spPr bwMode="auto">
          <a:xfrm>
            <a:off x="0" y="1854538"/>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then 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3" name="Picture 52">
            <a:extLst>
              <a:ext uri="{FF2B5EF4-FFF2-40B4-BE49-F238E27FC236}">
                <a16:creationId xmlns:a16="http://schemas.microsoft.com/office/drawing/2014/main" id="{416BA2B3-EC1F-67FD-264B-CE56A75ABD7E}"/>
              </a:ext>
            </a:extLst>
          </p:cNvPr>
          <p:cNvPicPr>
            <a:picLocks noChangeAspect="1"/>
          </p:cNvPicPr>
          <p:nvPr/>
        </p:nvPicPr>
        <p:blipFill>
          <a:blip r:embed="rId4"/>
          <a:srcRect/>
          <a:stretch/>
        </p:blipFill>
        <p:spPr>
          <a:xfrm>
            <a:off x="4753331" y="1782967"/>
            <a:ext cx="6731000" cy="952500"/>
          </a:xfrm>
          <a:prstGeom prst="rect">
            <a:avLst/>
          </a:prstGeom>
        </p:spPr>
      </p:pic>
      <p:sp>
        <p:nvSpPr>
          <p:cNvPr id="54" name="Text Box 9">
            <a:extLst>
              <a:ext uri="{FF2B5EF4-FFF2-40B4-BE49-F238E27FC236}">
                <a16:creationId xmlns:a16="http://schemas.microsoft.com/office/drawing/2014/main" id="{D62CA5F6-6773-BE32-A8C4-1FEEA228C41A}"/>
              </a:ext>
            </a:extLst>
          </p:cNvPr>
          <p:cNvSpPr txBox="1">
            <a:spLocks noChangeArrowheads="1"/>
          </p:cNvSpPr>
          <p:nvPr/>
        </p:nvSpPr>
        <p:spPr bwMode="auto">
          <a:xfrm>
            <a:off x="9220200" y="87022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10</a:t>
            </a:r>
          </a:p>
        </p:txBody>
      </p:sp>
      <p:sp>
        <p:nvSpPr>
          <p:cNvPr id="55" name="Text Box 9">
            <a:extLst>
              <a:ext uri="{FF2B5EF4-FFF2-40B4-BE49-F238E27FC236}">
                <a16:creationId xmlns:a16="http://schemas.microsoft.com/office/drawing/2014/main" id="{BA743871-912B-5ED5-4453-B8EA8E72238C}"/>
              </a:ext>
            </a:extLst>
          </p:cNvPr>
          <p:cNvSpPr txBox="1">
            <a:spLocks noChangeArrowheads="1"/>
          </p:cNvSpPr>
          <p:nvPr/>
        </p:nvSpPr>
        <p:spPr bwMode="auto">
          <a:xfrm>
            <a:off x="7086600" y="137520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5</a:t>
            </a:r>
          </a:p>
        </p:txBody>
      </p:sp>
      <p:sp>
        <p:nvSpPr>
          <p:cNvPr id="56" name="Text Box 9">
            <a:extLst>
              <a:ext uri="{FF2B5EF4-FFF2-40B4-BE49-F238E27FC236}">
                <a16:creationId xmlns:a16="http://schemas.microsoft.com/office/drawing/2014/main" id="{655BB42F-B103-A350-156D-625E5386FF20}"/>
              </a:ext>
            </a:extLst>
          </p:cNvPr>
          <p:cNvSpPr txBox="1">
            <a:spLocks noChangeArrowheads="1"/>
          </p:cNvSpPr>
          <p:nvPr/>
        </p:nvSpPr>
        <p:spPr bwMode="auto">
          <a:xfrm>
            <a:off x="5257800" y="18545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57" name="Text Box 4">
            <a:extLst>
              <a:ext uri="{FF2B5EF4-FFF2-40B4-BE49-F238E27FC236}">
                <a16:creationId xmlns:a16="http://schemas.microsoft.com/office/drawing/2014/main" id="{45441453-A265-DBAF-C006-9C29DF3D134A}"/>
              </a:ext>
            </a:extLst>
          </p:cNvPr>
          <p:cNvSpPr txBox="1">
            <a:spLocks noChangeArrowheads="1"/>
          </p:cNvSpPr>
          <p:nvPr/>
        </p:nvSpPr>
        <p:spPr bwMode="auto">
          <a:xfrm>
            <a:off x="1" y="329798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Attenuated Dara-R</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58" name="Picture 57">
            <a:extLst>
              <a:ext uri="{FF2B5EF4-FFF2-40B4-BE49-F238E27FC236}">
                <a16:creationId xmlns:a16="http://schemas.microsoft.com/office/drawing/2014/main" id="{75D387DD-58A5-7566-6D40-F15F91BEE983}"/>
              </a:ext>
            </a:extLst>
          </p:cNvPr>
          <p:cNvPicPr>
            <a:picLocks noChangeAspect="1"/>
          </p:cNvPicPr>
          <p:nvPr/>
        </p:nvPicPr>
        <p:blipFill>
          <a:blip r:embed="rId5"/>
          <a:srcRect/>
          <a:stretch/>
        </p:blipFill>
        <p:spPr>
          <a:xfrm>
            <a:off x="4753331" y="2271746"/>
            <a:ext cx="6731000" cy="952500"/>
          </a:xfrm>
          <a:prstGeom prst="rect">
            <a:avLst/>
          </a:prstGeom>
        </p:spPr>
      </p:pic>
      <p:sp>
        <p:nvSpPr>
          <p:cNvPr id="59" name="Text Box 4">
            <a:extLst>
              <a:ext uri="{FF2B5EF4-FFF2-40B4-BE49-F238E27FC236}">
                <a16:creationId xmlns:a16="http://schemas.microsoft.com/office/drawing/2014/main" id="{DE22F6F6-CE6A-C08C-0EE8-8C98E8413F0D}"/>
              </a:ext>
            </a:extLst>
          </p:cNvPr>
          <p:cNvSpPr txBox="1">
            <a:spLocks noChangeArrowheads="1"/>
          </p:cNvSpPr>
          <p:nvPr/>
        </p:nvSpPr>
        <p:spPr bwMode="auto">
          <a:xfrm>
            <a:off x="0" y="378741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R alone</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60" name="Picture 59">
            <a:extLst>
              <a:ext uri="{FF2B5EF4-FFF2-40B4-BE49-F238E27FC236}">
                <a16:creationId xmlns:a16="http://schemas.microsoft.com/office/drawing/2014/main" id="{14834CD0-349E-00A3-237D-8B04EC965B34}"/>
              </a:ext>
            </a:extLst>
          </p:cNvPr>
          <p:cNvPicPr>
            <a:picLocks noChangeAspect="1"/>
          </p:cNvPicPr>
          <p:nvPr/>
        </p:nvPicPr>
        <p:blipFill>
          <a:blip r:embed="rId6"/>
          <a:srcRect/>
          <a:stretch/>
        </p:blipFill>
        <p:spPr>
          <a:xfrm>
            <a:off x="4753331" y="2777420"/>
            <a:ext cx="6731000" cy="952500"/>
          </a:xfrm>
          <a:prstGeom prst="rect">
            <a:avLst/>
          </a:prstGeom>
        </p:spPr>
      </p:pic>
      <p:sp>
        <p:nvSpPr>
          <p:cNvPr id="63" name="Text Box 9">
            <a:extLst>
              <a:ext uri="{FF2B5EF4-FFF2-40B4-BE49-F238E27FC236}">
                <a16:creationId xmlns:a16="http://schemas.microsoft.com/office/drawing/2014/main" id="{401378E5-BF19-C2C4-091B-2E5B667E205B}"/>
              </a:ext>
            </a:extLst>
          </p:cNvPr>
          <p:cNvSpPr txBox="1">
            <a:spLocks noChangeArrowheads="1"/>
          </p:cNvSpPr>
          <p:nvPr/>
        </p:nvSpPr>
        <p:spPr bwMode="auto">
          <a:xfrm>
            <a:off x="5257800" y="328311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4" name="Text Box 9">
            <a:extLst>
              <a:ext uri="{FF2B5EF4-FFF2-40B4-BE49-F238E27FC236}">
                <a16:creationId xmlns:a16="http://schemas.microsoft.com/office/drawing/2014/main" id="{D4399572-99FC-4F1F-5607-76DFFE1B4051}"/>
              </a:ext>
            </a:extLst>
          </p:cNvPr>
          <p:cNvSpPr txBox="1">
            <a:spLocks noChangeArrowheads="1"/>
          </p:cNvSpPr>
          <p:nvPr/>
        </p:nvSpPr>
        <p:spPr bwMode="auto">
          <a:xfrm>
            <a:off x="5257800" y="378809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13" name="Text Box 4">
            <a:extLst>
              <a:ext uri="{FF2B5EF4-FFF2-40B4-BE49-F238E27FC236}">
                <a16:creationId xmlns:a16="http://schemas.microsoft.com/office/drawing/2014/main" id="{369B512D-6BD8-384B-B24E-8CDA6B84D4B5}"/>
              </a:ext>
            </a:extLst>
          </p:cNvPr>
          <p:cNvSpPr txBox="1">
            <a:spLocks noChangeArrowheads="1"/>
          </p:cNvSpPr>
          <p:nvPr/>
        </p:nvSpPr>
        <p:spPr bwMode="auto">
          <a:xfrm>
            <a:off x="1" y="4678420"/>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1 year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4" name="Picture 13">
            <a:extLst>
              <a:ext uri="{FF2B5EF4-FFF2-40B4-BE49-F238E27FC236}">
                <a16:creationId xmlns:a16="http://schemas.microsoft.com/office/drawing/2014/main" id="{7AD86937-8D3C-E315-C2D3-19DE64BA5E6C}"/>
              </a:ext>
            </a:extLst>
          </p:cNvPr>
          <p:cNvPicPr>
            <a:picLocks noChangeAspect="1"/>
          </p:cNvPicPr>
          <p:nvPr/>
        </p:nvPicPr>
        <p:blipFill>
          <a:blip r:embed="rId7"/>
          <a:srcRect/>
          <a:stretch/>
        </p:blipFill>
        <p:spPr>
          <a:xfrm>
            <a:off x="4753331" y="4590605"/>
            <a:ext cx="6731000" cy="952500"/>
          </a:xfrm>
          <a:prstGeom prst="rect">
            <a:avLst/>
          </a:prstGeom>
        </p:spPr>
      </p:pic>
      <p:sp>
        <p:nvSpPr>
          <p:cNvPr id="15" name="Text Box 4">
            <a:extLst>
              <a:ext uri="{FF2B5EF4-FFF2-40B4-BE49-F238E27FC236}">
                <a16:creationId xmlns:a16="http://schemas.microsoft.com/office/drawing/2014/main" id="{0AD3C73C-78EB-8B2E-173F-3492A00FF659}"/>
              </a:ext>
            </a:extLst>
          </p:cNvPr>
          <p:cNvSpPr txBox="1">
            <a:spLocks noChangeArrowheads="1"/>
          </p:cNvSpPr>
          <p:nvPr/>
        </p:nvSpPr>
        <p:spPr bwMode="auto">
          <a:xfrm>
            <a:off x="0" y="5167850"/>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3 years</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6" name="Picture 15">
            <a:extLst>
              <a:ext uri="{FF2B5EF4-FFF2-40B4-BE49-F238E27FC236}">
                <a16:creationId xmlns:a16="http://schemas.microsoft.com/office/drawing/2014/main" id="{B28A6A6E-430A-8DB9-5AD9-4C5C5BAB2263}"/>
              </a:ext>
            </a:extLst>
          </p:cNvPr>
          <p:cNvPicPr>
            <a:picLocks noChangeAspect="1"/>
          </p:cNvPicPr>
          <p:nvPr/>
        </p:nvPicPr>
        <p:blipFill>
          <a:blip r:embed="rId8"/>
          <a:srcRect/>
          <a:stretch/>
        </p:blipFill>
        <p:spPr>
          <a:xfrm>
            <a:off x="4753331" y="5096279"/>
            <a:ext cx="6731000" cy="952500"/>
          </a:xfrm>
          <a:prstGeom prst="rect">
            <a:avLst/>
          </a:prstGeom>
        </p:spPr>
      </p:pic>
      <p:sp>
        <p:nvSpPr>
          <p:cNvPr id="17" name="Text Box 4">
            <a:extLst>
              <a:ext uri="{FF2B5EF4-FFF2-40B4-BE49-F238E27FC236}">
                <a16:creationId xmlns:a16="http://schemas.microsoft.com/office/drawing/2014/main" id="{BF58BF15-0823-C7D9-D8A9-DA227FEB38F4}"/>
              </a:ext>
            </a:extLst>
          </p:cNvPr>
          <p:cNvSpPr txBox="1">
            <a:spLocks noChangeArrowheads="1"/>
          </p:cNvSpPr>
          <p:nvPr/>
        </p:nvSpPr>
        <p:spPr bwMode="auto">
          <a:xfrm>
            <a:off x="0" y="5647867"/>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Indefinitely</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pic>
        <p:nvPicPr>
          <p:cNvPr id="18" name="Picture 17">
            <a:extLst>
              <a:ext uri="{FF2B5EF4-FFF2-40B4-BE49-F238E27FC236}">
                <a16:creationId xmlns:a16="http://schemas.microsoft.com/office/drawing/2014/main" id="{CB86E171-E6EA-E3FE-B3F3-3EBB38BE9F60}"/>
              </a:ext>
            </a:extLst>
          </p:cNvPr>
          <p:cNvPicPr>
            <a:picLocks noChangeAspect="1"/>
          </p:cNvPicPr>
          <p:nvPr/>
        </p:nvPicPr>
        <p:blipFill>
          <a:blip r:embed="rId9"/>
          <a:srcRect/>
          <a:stretch/>
        </p:blipFill>
        <p:spPr>
          <a:xfrm>
            <a:off x="4753331" y="5576296"/>
            <a:ext cx="6731000" cy="952500"/>
          </a:xfrm>
          <a:prstGeom prst="rect">
            <a:avLst/>
          </a:prstGeom>
        </p:spPr>
      </p:pic>
      <p:sp>
        <p:nvSpPr>
          <p:cNvPr id="19" name="Text Box 9">
            <a:extLst>
              <a:ext uri="{FF2B5EF4-FFF2-40B4-BE49-F238E27FC236}">
                <a16:creationId xmlns:a16="http://schemas.microsoft.com/office/drawing/2014/main" id="{76BD859D-E8EF-A088-F5CB-A78569D55F43}"/>
              </a:ext>
            </a:extLst>
          </p:cNvPr>
          <p:cNvSpPr txBox="1">
            <a:spLocks noChangeArrowheads="1"/>
          </p:cNvSpPr>
          <p:nvPr/>
        </p:nvSpPr>
        <p:spPr bwMode="auto">
          <a:xfrm>
            <a:off x="5736869" y="4663553"/>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0" name="Text Box 9">
            <a:extLst>
              <a:ext uri="{FF2B5EF4-FFF2-40B4-BE49-F238E27FC236}">
                <a16:creationId xmlns:a16="http://schemas.microsoft.com/office/drawing/2014/main" id="{3AC54B95-DC6A-60B6-EBAC-0ADDCA21361F}"/>
              </a:ext>
            </a:extLst>
          </p:cNvPr>
          <p:cNvSpPr txBox="1">
            <a:spLocks noChangeArrowheads="1"/>
          </p:cNvSpPr>
          <p:nvPr/>
        </p:nvSpPr>
        <p:spPr bwMode="auto">
          <a:xfrm>
            <a:off x="5736869" y="5168538"/>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2</a:t>
            </a:r>
          </a:p>
        </p:txBody>
      </p:sp>
      <p:sp>
        <p:nvSpPr>
          <p:cNvPr id="21" name="Text Box 9">
            <a:extLst>
              <a:ext uri="{FF2B5EF4-FFF2-40B4-BE49-F238E27FC236}">
                <a16:creationId xmlns:a16="http://schemas.microsoft.com/office/drawing/2014/main" id="{1F7FC0DC-1B08-8938-A598-B095D51F224A}"/>
              </a:ext>
            </a:extLst>
          </p:cNvPr>
          <p:cNvSpPr txBox="1">
            <a:spLocks noChangeArrowheads="1"/>
          </p:cNvSpPr>
          <p:nvPr/>
        </p:nvSpPr>
        <p:spPr bwMode="auto">
          <a:xfrm>
            <a:off x="11408131" y="5647867"/>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16</a:t>
            </a:r>
          </a:p>
        </p:txBody>
      </p:sp>
      <p:sp>
        <p:nvSpPr>
          <p:cNvPr id="3" name="Text Box 4">
            <a:extLst>
              <a:ext uri="{FF2B5EF4-FFF2-40B4-BE49-F238E27FC236}">
                <a16:creationId xmlns:a16="http://schemas.microsoft.com/office/drawing/2014/main" id="{2B6E6BB9-F684-F947-19D5-3ADEAD6C488A}"/>
              </a:ext>
            </a:extLst>
          </p:cNvPr>
          <p:cNvSpPr txBox="1">
            <a:spLocks noChangeArrowheads="1"/>
          </p:cNvSpPr>
          <p:nvPr/>
        </p:nvSpPr>
        <p:spPr bwMode="auto">
          <a:xfrm>
            <a:off x="1" y="2348411"/>
            <a:ext cx="4617658" cy="34585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Dara-Rd </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4" name="Text Box 4">
            <a:extLst>
              <a:ext uri="{FF2B5EF4-FFF2-40B4-BE49-F238E27FC236}">
                <a16:creationId xmlns:a16="http://schemas.microsoft.com/office/drawing/2014/main" id="{185A545A-3DC9-1264-22EE-D905485E89A3}"/>
              </a:ext>
            </a:extLst>
          </p:cNvPr>
          <p:cNvSpPr txBox="1">
            <a:spLocks noChangeArrowheads="1"/>
          </p:cNvSpPr>
          <p:nvPr/>
        </p:nvSpPr>
        <p:spPr bwMode="auto">
          <a:xfrm>
            <a:off x="0" y="2837841"/>
            <a:ext cx="4617658" cy="36685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charset="0"/>
                <a:ea typeface="ＭＳ Ｐゴシック" charset="0"/>
              </a:rPr>
              <a:t>Dara-R or Dara-V</a:t>
            </a:r>
            <a:endParaRPr kumimoji="0" lang="en-US" sz="2000" b="1" i="0" u="none" strike="noStrike" kern="1200" cap="none" spc="0" normalizeH="0" baseline="0" noProof="0" dirty="0">
              <a:ln>
                <a:noFill/>
              </a:ln>
              <a:solidFill>
                <a:srgbClr val="002060"/>
              </a:solidFill>
              <a:effectLst/>
              <a:uLnTx/>
              <a:uFillTx/>
              <a:latin typeface="Arial" charset="0"/>
              <a:ea typeface="ＭＳ Ｐゴシック" pitchFamily="34" charset="-128"/>
              <a:cs typeface="ＭＳ Ｐゴシック"/>
            </a:endParaRPr>
          </a:p>
        </p:txBody>
      </p:sp>
      <p:sp>
        <p:nvSpPr>
          <p:cNvPr id="5" name="Text Box 9">
            <a:extLst>
              <a:ext uri="{FF2B5EF4-FFF2-40B4-BE49-F238E27FC236}">
                <a16:creationId xmlns:a16="http://schemas.microsoft.com/office/drawing/2014/main" id="{8CAC53D9-905F-AEE2-ACD8-FCC8D9BE6F96}"/>
              </a:ext>
            </a:extLst>
          </p:cNvPr>
          <p:cNvSpPr txBox="1">
            <a:spLocks noChangeArrowheads="1"/>
          </p:cNvSpPr>
          <p:nvPr/>
        </p:nvSpPr>
        <p:spPr bwMode="auto">
          <a:xfrm>
            <a:off x="5257800" y="2333544"/>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sp>
        <p:nvSpPr>
          <p:cNvPr id="6" name="Text Box 9">
            <a:extLst>
              <a:ext uri="{FF2B5EF4-FFF2-40B4-BE49-F238E27FC236}">
                <a16:creationId xmlns:a16="http://schemas.microsoft.com/office/drawing/2014/main" id="{F2D5E126-AA63-4380-0E4B-AAB22135E423}"/>
              </a:ext>
            </a:extLst>
          </p:cNvPr>
          <p:cNvSpPr txBox="1">
            <a:spLocks noChangeArrowheads="1"/>
          </p:cNvSpPr>
          <p:nvPr/>
        </p:nvSpPr>
        <p:spPr bwMode="auto">
          <a:xfrm>
            <a:off x="5257800" y="2838529"/>
            <a:ext cx="479069" cy="35747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73152" tIns="0" rIns="0" bIns="0" anchor="ct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pitchFamily="34" charset="-128"/>
                <a:cs typeface="ＭＳ Ｐゴシック"/>
              </a:rPr>
              <a:t>1</a:t>
            </a:r>
          </a:p>
        </p:txBody>
      </p:sp>
      <p:pic>
        <p:nvPicPr>
          <p:cNvPr id="7" name="Picture 6">
            <a:extLst>
              <a:ext uri="{FF2B5EF4-FFF2-40B4-BE49-F238E27FC236}">
                <a16:creationId xmlns:a16="http://schemas.microsoft.com/office/drawing/2014/main" id="{124ABAAD-F742-E84E-EAD2-34F5D860473D}"/>
              </a:ext>
            </a:extLst>
          </p:cNvPr>
          <p:cNvPicPr>
            <a:picLocks noChangeAspect="1"/>
          </p:cNvPicPr>
          <p:nvPr/>
        </p:nvPicPr>
        <p:blipFill>
          <a:blip r:embed="rId10"/>
          <a:srcRect/>
          <a:stretch/>
        </p:blipFill>
        <p:spPr>
          <a:xfrm>
            <a:off x="4753331" y="3234620"/>
            <a:ext cx="6731000" cy="952500"/>
          </a:xfrm>
          <a:prstGeom prst="rect">
            <a:avLst/>
          </a:prstGeom>
        </p:spPr>
      </p:pic>
      <p:pic>
        <p:nvPicPr>
          <p:cNvPr id="8" name="Picture 7">
            <a:extLst>
              <a:ext uri="{FF2B5EF4-FFF2-40B4-BE49-F238E27FC236}">
                <a16:creationId xmlns:a16="http://schemas.microsoft.com/office/drawing/2014/main" id="{CE744A31-304E-41DE-1AB2-FE8D0830433A}"/>
              </a:ext>
            </a:extLst>
          </p:cNvPr>
          <p:cNvPicPr>
            <a:picLocks noChangeAspect="1"/>
          </p:cNvPicPr>
          <p:nvPr/>
        </p:nvPicPr>
        <p:blipFill>
          <a:blip r:embed="rId11"/>
          <a:srcRect/>
          <a:stretch/>
        </p:blipFill>
        <p:spPr>
          <a:xfrm>
            <a:off x="4753331" y="3691820"/>
            <a:ext cx="6731000" cy="952500"/>
          </a:xfrm>
          <a:prstGeom prst="rect">
            <a:avLst/>
          </a:prstGeom>
        </p:spPr>
      </p:pic>
    </p:spTree>
    <p:extLst>
      <p:ext uri="{BB962C8B-B14F-4D97-AF65-F5344CB8AC3E}">
        <p14:creationId xmlns:p14="http://schemas.microsoft.com/office/powerpoint/2010/main" val="3451192536"/>
      </p:ext>
    </p:extLst>
  </p:cSld>
  <p:clrMapOvr>
    <a:masterClrMapping/>
  </p:clrMapOvr>
  <p:transition spd="slow" advClick="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0D3D5-7D98-6CD9-AD22-F34CB6F0E0A5}"/>
            </a:ext>
          </a:extLst>
        </p:cNvPr>
        <p:cNvGrpSpPr/>
        <p:nvPr/>
      </p:nvGrpSpPr>
      <p:grpSpPr>
        <a:xfrm>
          <a:off x="0" y="0"/>
          <a:ext cx="0" cy="0"/>
          <a:chOff x="0" y="0"/>
          <a:chExt cx="0" cy="0"/>
        </a:xfrm>
      </p:grpSpPr>
      <p:pic>
        <p:nvPicPr>
          <p:cNvPr id="3" name="Picture 2" descr="A graph of a number of patients&#10;&#10;AI-generated content may be incorrect.">
            <a:extLst>
              <a:ext uri="{FF2B5EF4-FFF2-40B4-BE49-F238E27FC236}">
                <a16:creationId xmlns:a16="http://schemas.microsoft.com/office/drawing/2014/main" id="{62DA7642-B1CD-ABB8-03E3-80E150382DE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 b="-1157"/>
          <a:stretch>
            <a:fillRect/>
          </a:stretch>
        </p:blipFill>
        <p:spPr>
          <a:xfrm>
            <a:off x="347225" y="2645883"/>
            <a:ext cx="5806062" cy="3859429"/>
          </a:xfrm>
          <a:prstGeom prst="rect">
            <a:avLst/>
          </a:prstGeom>
        </p:spPr>
      </p:pic>
      <p:pic>
        <p:nvPicPr>
          <p:cNvPr id="7" name="Picture 6" descr="A graph of a hazard ratio&#10;&#10;AI-generated content may be incorrect.">
            <a:extLst>
              <a:ext uri="{FF2B5EF4-FFF2-40B4-BE49-F238E27FC236}">
                <a16:creationId xmlns:a16="http://schemas.microsoft.com/office/drawing/2014/main" id="{30778BF9-E20A-4D40-F57B-79B5CFD8F4C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291" t="2038" r="2841" b="3276"/>
          <a:stretch/>
        </p:blipFill>
        <p:spPr>
          <a:xfrm>
            <a:off x="6153540" y="2576459"/>
            <a:ext cx="5685645" cy="3985768"/>
          </a:xfrm>
          <a:prstGeom prst="rect">
            <a:avLst/>
          </a:prstGeom>
        </p:spPr>
      </p:pic>
      <p:sp>
        <p:nvSpPr>
          <p:cNvPr id="5" name="Title 1">
            <a:extLst>
              <a:ext uri="{FF2B5EF4-FFF2-40B4-BE49-F238E27FC236}">
                <a16:creationId xmlns:a16="http://schemas.microsoft.com/office/drawing/2014/main" id="{4B9716AF-DDFA-AF2E-D4E8-2CB1BB3EDA4F}"/>
              </a:ext>
            </a:extLst>
          </p:cNvPr>
          <p:cNvSpPr>
            <a:spLocks noGrp="1"/>
          </p:cNvSpPr>
          <p:nvPr>
            <p:ph type="title"/>
          </p:nvPr>
        </p:nvSpPr>
        <p:spPr>
          <a:xfrm>
            <a:off x="283029" y="18256"/>
            <a:ext cx="11425679" cy="1045214"/>
          </a:xfrm>
        </p:spPr>
        <p:txBody>
          <a:bodyPr/>
          <a:lstStyle/>
          <a:p>
            <a:r>
              <a:rPr lang="en-US" sz="2800" dirty="0"/>
              <a:t>CD38 </a:t>
            </a:r>
            <a:r>
              <a:rPr lang="en-US" sz="2800" dirty="0" err="1"/>
              <a:t>mAb</a:t>
            </a:r>
            <a:r>
              <a:rPr lang="en-US" sz="2800" dirty="0"/>
              <a:t> / IMiD / PI Quadruplets in Newly-Diagnosed Myeloma: Transplant Deferred and Ineligible</a:t>
            </a:r>
          </a:p>
        </p:txBody>
      </p:sp>
      <p:sp>
        <p:nvSpPr>
          <p:cNvPr id="23" name="Text Box 4">
            <a:extLst>
              <a:ext uri="{FF2B5EF4-FFF2-40B4-BE49-F238E27FC236}">
                <a16:creationId xmlns:a16="http://schemas.microsoft.com/office/drawing/2014/main" id="{01DC70BF-A926-03F9-760F-4495A481FE95}"/>
              </a:ext>
            </a:extLst>
          </p:cNvPr>
          <p:cNvSpPr txBox="1">
            <a:spLocks noChangeArrowheads="1"/>
          </p:cNvSpPr>
          <p:nvPr/>
        </p:nvSpPr>
        <p:spPr bwMode="auto">
          <a:xfrm>
            <a:off x="3447976" y="6591507"/>
            <a:ext cx="4663974" cy="150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431800" indent="-215900" defTabSz="457200">
              <a:spcBef>
                <a:spcPct val="20000"/>
              </a:spcBef>
              <a:buClr>
                <a:srgbClr val="0093D3"/>
              </a:buClr>
              <a:buSzPct val="70000"/>
              <a:buFont typeface="Wingdings" panose="05000000000000000000" pitchFamily="2" charset="2"/>
              <a:buChar char="l"/>
              <a:defRPr sz="2600">
                <a:solidFill>
                  <a:schemeClr val="tx1"/>
                </a:solidFill>
                <a:latin typeface="Arial" panose="020B0604020202020204" pitchFamily="34" charset="0"/>
              </a:defRPr>
            </a:lvl2pPr>
            <a:lvl3pPr marL="647700" indent="-215900" defTabSz="457200">
              <a:spcBef>
                <a:spcPct val="20000"/>
              </a:spcBef>
              <a:buClr>
                <a:srgbClr val="D0A824"/>
              </a:buClr>
              <a:buSzPct val="70000"/>
              <a:buFont typeface="Wingdings" panose="05000000000000000000" pitchFamily="2" charset="2"/>
              <a:buChar char="l"/>
              <a:defRPr sz="2300">
                <a:solidFill>
                  <a:schemeClr val="tx1"/>
                </a:solidFill>
                <a:latin typeface="Arial" panose="020B0604020202020204" pitchFamily="34" charset="0"/>
              </a:defRPr>
            </a:lvl3pPr>
            <a:lvl4pPr marL="863600" indent="-215900" defTabSz="4572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1079500" indent="-215900" defTabSz="4572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15367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19939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24511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29083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456777" rtl="0" eaLnBrk="1" fontAlgn="auto" latinLnBrk="0" hangingPunct="1">
              <a:lnSpc>
                <a:spcPct val="93000"/>
              </a:lnSpc>
              <a:spcBef>
                <a:spcPct val="0"/>
              </a:spcBef>
              <a:spcAft>
                <a:spcPts val="0"/>
              </a:spcAft>
              <a:buClr>
                <a:srgbClr val="000000"/>
              </a:buClr>
              <a:buSzPct val="45000"/>
              <a:buFont typeface="Wingdings" panose="05000000000000000000" pitchFamily="2" charset="2"/>
              <a:buNone/>
              <a:tabLst/>
              <a:defRPr/>
            </a:pPr>
            <a:r>
              <a:rPr kumimoji="0" lang="en-GB" altLang="en-US" sz="1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Facon T et al. New Engl J Med 2024;391:1597-1609</a:t>
            </a:r>
          </a:p>
        </p:txBody>
      </p:sp>
      <p:sp>
        <p:nvSpPr>
          <p:cNvPr id="24" name="Text Box 4">
            <a:extLst>
              <a:ext uri="{FF2B5EF4-FFF2-40B4-BE49-F238E27FC236}">
                <a16:creationId xmlns:a16="http://schemas.microsoft.com/office/drawing/2014/main" id="{6876427D-1EC5-E3E3-EFA1-5CC867F366DE}"/>
              </a:ext>
            </a:extLst>
          </p:cNvPr>
          <p:cNvSpPr txBox="1">
            <a:spLocks noChangeArrowheads="1"/>
          </p:cNvSpPr>
          <p:nvPr/>
        </p:nvSpPr>
        <p:spPr bwMode="auto">
          <a:xfrm>
            <a:off x="105550" y="6598668"/>
            <a:ext cx="4319588" cy="133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1pPr>
            <a:lvl2pPr marL="742950" indent="-28575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2pPr>
            <a:lvl3pPr marL="11430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3pPr>
            <a:lvl4pPr marL="16002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4pPr>
            <a:lvl5pPr marL="2057400" indent="-228600">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b="1"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000" b="1" i="0" u="none" strike="noStrike" kern="1200" cap="none" spc="0" normalizeH="0" baseline="0" noProof="0" dirty="0">
                <a:ln>
                  <a:noFill/>
                </a:ln>
                <a:solidFill>
                  <a:srgbClr val="000000"/>
                </a:solidFill>
                <a:effectLst/>
                <a:uLnTx/>
                <a:uFillTx/>
                <a:latin typeface="Arial" panose="020B0604020202020204"/>
                <a:ea typeface="msgothic"/>
                <a:cs typeface="msgothic"/>
              </a:rPr>
              <a:t>Usmani S et al. Nature Med 2025;</a:t>
            </a:r>
            <a:r>
              <a:rPr kumimoji="0" lang="en-GB" altLang="en-US" sz="1000" b="1" i="0" u="none" strike="noStrike" kern="1200" cap="none" spc="0" normalizeH="0" baseline="0" noProof="0" dirty="0" err="1">
                <a:ln>
                  <a:noFill/>
                </a:ln>
                <a:solidFill>
                  <a:srgbClr val="000000"/>
                </a:solidFill>
                <a:effectLst/>
                <a:uLnTx/>
                <a:uFillTx/>
                <a:latin typeface="Arial" panose="020B0604020202020204"/>
                <a:ea typeface="msgothic"/>
                <a:cs typeface="msgothic"/>
              </a:rPr>
              <a:t>ePub</a:t>
            </a:r>
            <a:r>
              <a:rPr kumimoji="0" lang="en-GB" altLang="en-US" sz="1000" b="1" i="0" u="none" strike="noStrike" kern="1200" cap="none" spc="0" normalizeH="0" baseline="0" noProof="0" dirty="0">
                <a:ln>
                  <a:noFill/>
                </a:ln>
                <a:solidFill>
                  <a:srgbClr val="000000"/>
                </a:solidFill>
                <a:effectLst/>
                <a:uLnTx/>
                <a:uFillTx/>
                <a:latin typeface="Arial" panose="020B0604020202020204"/>
                <a:ea typeface="msgothic"/>
                <a:cs typeface="msgothic"/>
              </a:rPr>
              <a:t> ahead of print.</a:t>
            </a:r>
          </a:p>
        </p:txBody>
      </p:sp>
      <p:cxnSp>
        <p:nvCxnSpPr>
          <p:cNvPr id="32" name="Straight Connector 31">
            <a:extLst>
              <a:ext uri="{FF2B5EF4-FFF2-40B4-BE49-F238E27FC236}">
                <a16:creationId xmlns:a16="http://schemas.microsoft.com/office/drawing/2014/main" id="{0A945370-B02D-0965-F73F-CCE45912022A}"/>
              </a:ext>
            </a:extLst>
          </p:cNvPr>
          <p:cNvCxnSpPr>
            <a:cxnSpLocks/>
          </p:cNvCxnSpPr>
          <p:nvPr/>
        </p:nvCxnSpPr>
        <p:spPr>
          <a:xfrm>
            <a:off x="997916" y="3551629"/>
            <a:ext cx="356298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0687C4-54B0-8C08-FFB7-F1EA4B067627}"/>
              </a:ext>
            </a:extLst>
          </p:cNvPr>
          <p:cNvSpPr txBox="1"/>
          <p:nvPr/>
        </p:nvSpPr>
        <p:spPr>
          <a:xfrm>
            <a:off x="2380053" y="2345915"/>
            <a:ext cx="1732598"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882"/>
                </a:solidFill>
                <a:effectLst/>
                <a:uLnTx/>
                <a:uFillTx/>
                <a:latin typeface="Arial" panose="020B0604020202020204"/>
                <a:ea typeface="+mn-ea"/>
                <a:cs typeface="+mn-cs"/>
              </a:rPr>
              <a:t>CEPHEUS</a:t>
            </a:r>
          </a:p>
        </p:txBody>
      </p:sp>
      <p:sp>
        <p:nvSpPr>
          <p:cNvPr id="43" name="TextBox 42">
            <a:extLst>
              <a:ext uri="{FF2B5EF4-FFF2-40B4-BE49-F238E27FC236}">
                <a16:creationId xmlns:a16="http://schemas.microsoft.com/office/drawing/2014/main" id="{B6B77731-2E84-7927-3E97-DF20A513BD42}"/>
              </a:ext>
            </a:extLst>
          </p:cNvPr>
          <p:cNvSpPr txBox="1"/>
          <p:nvPr/>
        </p:nvSpPr>
        <p:spPr>
          <a:xfrm>
            <a:off x="8630236" y="2302809"/>
            <a:ext cx="1732598"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882"/>
                </a:solidFill>
                <a:effectLst/>
                <a:uLnTx/>
                <a:uFillTx/>
                <a:latin typeface="Arial" panose="020B0604020202020204"/>
                <a:ea typeface="+mn-ea"/>
                <a:cs typeface="+mn-cs"/>
              </a:rPr>
              <a:t>IMROZ</a:t>
            </a:r>
          </a:p>
        </p:txBody>
      </p:sp>
      <p:sp>
        <p:nvSpPr>
          <p:cNvPr id="44" name="TextBox 43">
            <a:extLst>
              <a:ext uri="{FF2B5EF4-FFF2-40B4-BE49-F238E27FC236}">
                <a16:creationId xmlns:a16="http://schemas.microsoft.com/office/drawing/2014/main" id="{ED2B9F5E-1F52-C084-05D1-A2726A64CC6E}"/>
              </a:ext>
            </a:extLst>
          </p:cNvPr>
          <p:cNvSpPr txBox="1"/>
          <p:nvPr/>
        </p:nvSpPr>
        <p:spPr>
          <a:xfrm rot="16200000">
            <a:off x="-978914" y="3983336"/>
            <a:ext cx="3152308"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Progression-Free Survival</a:t>
            </a:r>
          </a:p>
        </p:txBody>
      </p:sp>
      <p:sp>
        <p:nvSpPr>
          <p:cNvPr id="45" name="Rectangle 44">
            <a:extLst>
              <a:ext uri="{FF2B5EF4-FFF2-40B4-BE49-F238E27FC236}">
                <a16:creationId xmlns:a16="http://schemas.microsoft.com/office/drawing/2014/main" id="{36A52A5B-8A99-861C-3CC2-6D047FA415FD}"/>
              </a:ext>
            </a:extLst>
          </p:cNvPr>
          <p:cNvSpPr/>
          <p:nvPr/>
        </p:nvSpPr>
        <p:spPr>
          <a:xfrm rot="5400000">
            <a:off x="11394674" y="4009321"/>
            <a:ext cx="384012" cy="11296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ADE6FB9F-D30A-D0C1-3F03-320553B7618E}"/>
              </a:ext>
            </a:extLst>
          </p:cNvPr>
          <p:cNvSpPr txBox="1"/>
          <p:nvPr/>
        </p:nvSpPr>
        <p:spPr>
          <a:xfrm rot="16200000">
            <a:off x="5620718" y="3961389"/>
            <a:ext cx="2717650"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Progression-Free Survival</a:t>
            </a:r>
          </a:p>
        </p:txBody>
      </p:sp>
      <p:sp>
        <p:nvSpPr>
          <p:cNvPr id="49" name="TextBox 48">
            <a:extLst>
              <a:ext uri="{FF2B5EF4-FFF2-40B4-BE49-F238E27FC236}">
                <a16:creationId xmlns:a16="http://schemas.microsoft.com/office/drawing/2014/main" id="{E72C2F31-D60D-19BD-800C-88BCDA6B5E65}"/>
              </a:ext>
            </a:extLst>
          </p:cNvPr>
          <p:cNvSpPr txBox="1"/>
          <p:nvPr/>
        </p:nvSpPr>
        <p:spPr>
          <a:xfrm>
            <a:off x="1131626" y="5085175"/>
            <a:ext cx="2283693"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HR 0.57 (95% CI 0.41 – 0.79, </a:t>
            </a:r>
            <a:r>
              <a:rPr kumimoji="0" lang="en-US" sz="1200" b="1" i="1" u="none" strike="noStrike" kern="1200" cap="none" spc="0" normalizeH="0" baseline="0" noProof="0" dirty="0">
                <a:ln>
                  <a:noFill/>
                </a:ln>
                <a:solidFill>
                  <a:srgbClr val="767882"/>
                </a:solidFill>
                <a:effectLst/>
                <a:uLnTx/>
                <a:uFillTx/>
                <a:latin typeface="Arial" panose="020B0604020202020204"/>
                <a:ea typeface="+mn-ea"/>
                <a:cs typeface="+mn-cs"/>
              </a:rPr>
              <a:t>P</a:t>
            </a: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 = 0.0005) </a:t>
            </a:r>
          </a:p>
        </p:txBody>
      </p:sp>
      <p:cxnSp>
        <p:nvCxnSpPr>
          <p:cNvPr id="31" name="Straight Connector 30">
            <a:extLst>
              <a:ext uri="{FF2B5EF4-FFF2-40B4-BE49-F238E27FC236}">
                <a16:creationId xmlns:a16="http://schemas.microsoft.com/office/drawing/2014/main" id="{DE92A5F1-412A-919D-F7BC-665BD73002DC}"/>
              </a:ext>
            </a:extLst>
          </p:cNvPr>
          <p:cNvCxnSpPr>
            <a:cxnSpLocks/>
          </p:cNvCxnSpPr>
          <p:nvPr/>
        </p:nvCxnSpPr>
        <p:spPr>
          <a:xfrm flipV="1">
            <a:off x="4560899" y="3551629"/>
            <a:ext cx="0" cy="208339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D167810-86E6-D753-A922-D14825CA31E5}"/>
              </a:ext>
            </a:extLst>
          </p:cNvPr>
          <p:cNvSpPr txBox="1"/>
          <p:nvPr/>
        </p:nvSpPr>
        <p:spPr>
          <a:xfrm>
            <a:off x="4544586" y="3109304"/>
            <a:ext cx="10314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767882"/>
                </a:solidFill>
                <a:effectLst/>
                <a:uLnTx/>
                <a:uFillTx/>
                <a:latin typeface="Arial" panose="020B0604020202020204"/>
                <a:ea typeface="+mn-ea"/>
                <a:cs typeface="+mn-cs"/>
              </a:rPr>
              <a:t>DVRd</a:t>
            </a:r>
            <a:endParaRPr kumimoji="0" lang="en-US" sz="1800" b="0" i="0" u="none" strike="noStrike" kern="1200" cap="none" spc="0" normalizeH="0" baseline="0" noProof="0" dirty="0">
              <a:ln>
                <a:noFill/>
              </a:ln>
              <a:solidFill>
                <a:srgbClr val="767882"/>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688F9335-7627-967A-CC0F-7A7CAF8C4ED0}"/>
              </a:ext>
            </a:extLst>
          </p:cNvPr>
          <p:cNvSpPr txBox="1"/>
          <p:nvPr/>
        </p:nvSpPr>
        <p:spPr>
          <a:xfrm>
            <a:off x="3897399" y="4012811"/>
            <a:ext cx="10314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767882"/>
                </a:solidFill>
                <a:effectLst/>
                <a:uLnTx/>
                <a:uFillTx/>
                <a:latin typeface="Arial" panose="020B0604020202020204"/>
                <a:ea typeface="+mn-ea"/>
                <a:cs typeface="+mn-cs"/>
              </a:rPr>
              <a:t>VRd</a:t>
            </a:r>
            <a:endParaRPr kumimoji="0" lang="en-US" sz="1800" b="0" i="0" u="none" strike="noStrike" kern="1200" cap="none" spc="0" normalizeH="0" baseline="0" noProof="0" dirty="0">
              <a:ln>
                <a:noFill/>
              </a:ln>
              <a:solidFill>
                <a:srgbClr val="767882"/>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09CC67F1-8683-023D-1831-29748E1A4FCF}"/>
              </a:ext>
            </a:extLst>
          </p:cNvPr>
          <p:cNvSpPr txBox="1"/>
          <p:nvPr/>
        </p:nvSpPr>
        <p:spPr>
          <a:xfrm>
            <a:off x="8634140" y="2760581"/>
            <a:ext cx="12571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7882"/>
                </a:solidFill>
                <a:effectLst/>
                <a:uLnTx/>
                <a:uFillTx/>
                <a:latin typeface="Arial" panose="020B0604020202020204"/>
                <a:ea typeface="+mn-ea"/>
                <a:cs typeface="+mn-cs"/>
              </a:rPr>
              <a:t>Isa-</a:t>
            </a:r>
            <a:r>
              <a:rPr kumimoji="0" lang="en-US" sz="1800" b="1" i="0" u="none" strike="noStrike" kern="1200" cap="none" spc="0" normalizeH="0" baseline="0" noProof="0" dirty="0" err="1">
                <a:ln>
                  <a:noFill/>
                </a:ln>
                <a:solidFill>
                  <a:srgbClr val="767882"/>
                </a:solidFill>
                <a:effectLst/>
                <a:uLnTx/>
                <a:uFillTx/>
                <a:latin typeface="Arial" panose="020B0604020202020204"/>
                <a:ea typeface="+mn-ea"/>
                <a:cs typeface="+mn-cs"/>
              </a:rPr>
              <a:t>VRd</a:t>
            </a:r>
            <a:endParaRPr kumimoji="0" lang="en-US" sz="1800" b="0" i="0" u="none" strike="noStrike" kern="1200" cap="none" spc="0" normalizeH="0" baseline="0" noProof="0" dirty="0">
              <a:ln>
                <a:noFill/>
              </a:ln>
              <a:solidFill>
                <a:srgbClr val="767882"/>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id="{34EB1204-B356-58BD-F6CA-E6ACAA30667E}"/>
              </a:ext>
            </a:extLst>
          </p:cNvPr>
          <p:cNvSpPr txBox="1"/>
          <p:nvPr/>
        </p:nvSpPr>
        <p:spPr>
          <a:xfrm>
            <a:off x="9029467" y="3633119"/>
            <a:ext cx="7047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767882"/>
                </a:solidFill>
                <a:effectLst/>
                <a:uLnTx/>
                <a:uFillTx/>
                <a:latin typeface="Arial" panose="020B0604020202020204"/>
                <a:ea typeface="+mn-ea"/>
                <a:cs typeface="+mn-cs"/>
              </a:rPr>
              <a:t>VRd</a:t>
            </a:r>
            <a:endParaRPr kumimoji="0" lang="en-US" sz="1800" b="0" i="0" u="none" strike="noStrike" kern="1200" cap="none" spc="0" normalizeH="0" baseline="0" noProof="0" dirty="0">
              <a:ln>
                <a:noFill/>
              </a:ln>
              <a:solidFill>
                <a:srgbClr val="767882"/>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6E238CE8-CB48-FBE1-B1AB-761294087533}"/>
              </a:ext>
            </a:extLst>
          </p:cNvPr>
          <p:cNvSpPr txBox="1"/>
          <p:nvPr/>
        </p:nvSpPr>
        <p:spPr>
          <a:xfrm>
            <a:off x="71549" y="903917"/>
            <a:ext cx="1201490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rPr>
              <a:t>Randomized phase III studies of </a:t>
            </a:r>
            <a:r>
              <a:rPr kumimoji="0" lang="en-US" sz="1600" b="1" i="0" u="none" strike="noStrike" kern="1200" cap="none" spc="0" normalizeH="0" baseline="0" noProof="0" dirty="0" err="1">
                <a:ln>
                  <a:noFill/>
                </a:ln>
                <a:solidFill>
                  <a:srgbClr val="767882"/>
                </a:solidFill>
                <a:effectLst/>
                <a:uLnTx/>
                <a:uFillTx/>
                <a:latin typeface="Arial" panose="020B0604020202020204" pitchFamily="34" charset="0"/>
                <a:ea typeface="+mn-ea"/>
                <a:cs typeface="Arial" panose="020B0604020202020204" pitchFamily="34" charset="0"/>
              </a:rPr>
              <a:t>VRd</a:t>
            </a:r>
            <a:r>
              <a:rPr kumimoji="0" lang="en-US" sz="16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rPr>
              <a:t> ± CD38 </a:t>
            </a:r>
            <a:r>
              <a:rPr kumimoji="0" lang="en-US" sz="1600" b="1" i="0" u="none" strike="noStrike" kern="1200" cap="none" spc="0" normalizeH="0" baseline="0" noProof="0" dirty="0" err="1">
                <a:ln>
                  <a:noFill/>
                </a:ln>
                <a:solidFill>
                  <a:srgbClr val="767882"/>
                </a:solidFill>
                <a:effectLst/>
                <a:uLnTx/>
                <a:uFillTx/>
                <a:latin typeface="Arial" panose="020B0604020202020204" pitchFamily="34" charset="0"/>
                <a:ea typeface="+mn-ea"/>
                <a:cs typeface="Arial" panose="020B0604020202020204" pitchFamily="34" charset="0"/>
              </a:rPr>
              <a:t>mAbs</a:t>
            </a:r>
            <a:r>
              <a:rPr kumimoji="0" lang="en-US" sz="16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rPr>
              <a:t> (CEPHEUS: Daratumumab; IMROZ: Isatuximab)</a:t>
            </a:r>
          </a:p>
        </p:txBody>
      </p:sp>
      <p:sp>
        <p:nvSpPr>
          <p:cNvPr id="8" name="Rectangle 7">
            <a:extLst>
              <a:ext uri="{FF2B5EF4-FFF2-40B4-BE49-F238E27FC236}">
                <a16:creationId xmlns:a16="http://schemas.microsoft.com/office/drawing/2014/main" id="{AA4F175A-C783-BC72-0FCD-C17AF733D675}"/>
              </a:ext>
            </a:extLst>
          </p:cNvPr>
          <p:cNvSpPr/>
          <p:nvPr/>
        </p:nvSpPr>
        <p:spPr>
          <a:xfrm>
            <a:off x="7566054" y="4411440"/>
            <a:ext cx="2788827" cy="8309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TextBox 49">
            <a:extLst>
              <a:ext uri="{FF2B5EF4-FFF2-40B4-BE49-F238E27FC236}">
                <a16:creationId xmlns:a16="http://schemas.microsoft.com/office/drawing/2014/main" id="{0204D15C-9D74-A46C-788E-5241602C31FB}"/>
              </a:ext>
            </a:extLst>
          </p:cNvPr>
          <p:cNvSpPr txBox="1"/>
          <p:nvPr/>
        </p:nvSpPr>
        <p:spPr>
          <a:xfrm>
            <a:off x="7592450" y="4719217"/>
            <a:ext cx="227553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HR 0.60 (95% CI 0.41 – 0.88, </a:t>
            </a:r>
            <a:r>
              <a:rPr kumimoji="0" lang="en-US" sz="1200" b="1" i="1" u="none" strike="noStrike" kern="1200" cap="none" spc="0" normalizeH="0" baseline="0" noProof="0" dirty="0">
                <a:ln>
                  <a:noFill/>
                </a:ln>
                <a:solidFill>
                  <a:srgbClr val="767882"/>
                </a:solidFill>
                <a:effectLst/>
                <a:uLnTx/>
                <a:uFillTx/>
                <a:latin typeface="Arial" panose="020B0604020202020204"/>
                <a:ea typeface="+mn-ea"/>
                <a:cs typeface="+mn-cs"/>
              </a:rPr>
              <a:t>P</a:t>
            </a: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 &lt; 0.001) </a:t>
            </a:r>
          </a:p>
        </p:txBody>
      </p:sp>
      <p:cxnSp>
        <p:nvCxnSpPr>
          <p:cNvPr id="13" name="Straight Connector 12">
            <a:extLst>
              <a:ext uri="{FF2B5EF4-FFF2-40B4-BE49-F238E27FC236}">
                <a16:creationId xmlns:a16="http://schemas.microsoft.com/office/drawing/2014/main" id="{1E520E10-B333-CEDD-BA36-0AA7C92F55B6}"/>
              </a:ext>
            </a:extLst>
          </p:cNvPr>
          <p:cNvCxnSpPr>
            <a:cxnSpLocks/>
          </p:cNvCxnSpPr>
          <p:nvPr/>
        </p:nvCxnSpPr>
        <p:spPr>
          <a:xfrm flipV="1">
            <a:off x="10284367" y="3551629"/>
            <a:ext cx="0" cy="176375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7D7AB1-B1F9-6629-65CE-D0A265967DD5}"/>
              </a:ext>
            </a:extLst>
          </p:cNvPr>
          <p:cNvCxnSpPr>
            <a:cxnSpLocks/>
          </p:cNvCxnSpPr>
          <p:nvPr/>
        </p:nvCxnSpPr>
        <p:spPr>
          <a:xfrm>
            <a:off x="7485499" y="3558886"/>
            <a:ext cx="279886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4BCED2D-5E78-B3F7-6817-76392C812F22}"/>
              </a:ext>
            </a:extLst>
          </p:cNvPr>
          <p:cNvSpPr/>
          <p:nvPr/>
        </p:nvSpPr>
        <p:spPr>
          <a:xfrm rot="5400000">
            <a:off x="10261340" y="2538244"/>
            <a:ext cx="384012" cy="1326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43107C1E-B8B2-1178-BD64-CB632DFAEC9B}"/>
              </a:ext>
            </a:extLst>
          </p:cNvPr>
          <p:cNvSpPr txBox="1"/>
          <p:nvPr/>
        </p:nvSpPr>
        <p:spPr>
          <a:xfrm>
            <a:off x="105550" y="1387174"/>
            <a:ext cx="2966294" cy="887481"/>
          </a:xfrm>
          <a:prstGeom prst="rect">
            <a:avLst/>
          </a:prstGeom>
        </p:spPr>
        <p:txBody>
          <a:bodyPr wrap="square" rtlCol="0">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Key Eligibility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ECOG PS 0 – 2; Frailty index &lt;2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Transplant ineligible: Age 70 – 80, &lt;70 with comorbidities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Transplant deferred allowed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ED924EEA-DB87-F175-3574-60CE94506AA1}"/>
              </a:ext>
            </a:extLst>
          </p:cNvPr>
          <p:cNvSpPr txBox="1"/>
          <p:nvPr/>
        </p:nvSpPr>
        <p:spPr>
          <a:xfrm>
            <a:off x="6395706" y="1405314"/>
            <a:ext cx="2762091" cy="816201"/>
          </a:xfrm>
          <a:prstGeom prst="rect">
            <a:avLst/>
          </a:prstGeom>
        </p:spPr>
        <p:txBody>
          <a:bodyPr wrap="square" rtlCol="0">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Key Eligibility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ECOG PS 0 – 2, age ≤80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Transplant ineligible: Age ≥65 or comorbidities precluding ASCT</a:t>
            </a:r>
          </a:p>
        </p:txBody>
      </p:sp>
      <p:sp>
        <p:nvSpPr>
          <p:cNvPr id="20" name="TextBox 19">
            <a:extLst>
              <a:ext uri="{FF2B5EF4-FFF2-40B4-BE49-F238E27FC236}">
                <a16:creationId xmlns:a16="http://schemas.microsoft.com/office/drawing/2014/main" id="{D1A7AEB2-5DD2-67A6-D41F-6BB681F31B42}"/>
              </a:ext>
            </a:extLst>
          </p:cNvPr>
          <p:cNvSpPr txBox="1"/>
          <p:nvPr/>
        </p:nvSpPr>
        <p:spPr>
          <a:xfrm>
            <a:off x="2867641" y="1365098"/>
            <a:ext cx="3353889" cy="816201"/>
          </a:xfrm>
          <a:prstGeom prst="rect">
            <a:avLst/>
          </a:prstGeom>
        </p:spPr>
        <p:txBody>
          <a:bodyPr wrap="square" rtlCol="0">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DVRd</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vs </a:t>
            </a:r>
            <a:r>
              <a:rPr kumimoji="0" lang="en-US" sz="15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VRd</a:t>
            </a:r>
            <a:endPar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Median age: 70 (42 – 79) vs 70 (31 – 80)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≥70 y/o: 55.3% vs 55.6%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Transplant deferred: 26.9% vs 26.8%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A531C566-AB8A-10BB-598C-C2E94B9D2F4E}"/>
              </a:ext>
            </a:extLst>
          </p:cNvPr>
          <p:cNvSpPr txBox="1"/>
          <p:nvPr/>
        </p:nvSpPr>
        <p:spPr>
          <a:xfrm>
            <a:off x="9134644" y="1405314"/>
            <a:ext cx="2878718" cy="816201"/>
          </a:xfrm>
          <a:prstGeom prst="rect">
            <a:avLst/>
          </a:prstGeom>
        </p:spPr>
        <p:txBody>
          <a:bodyPr wrap="square" rtlCol="0">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Isa-</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VRd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vs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VRd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Median age: 72 (60 – 80) vs 72 (55 – 80)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≥70 y/o: 69.4% vs 69.1%</a:t>
            </a:r>
          </a:p>
        </p:txBody>
      </p:sp>
      <p:sp>
        <p:nvSpPr>
          <p:cNvPr id="2" name="TextBox 1">
            <a:extLst>
              <a:ext uri="{FF2B5EF4-FFF2-40B4-BE49-F238E27FC236}">
                <a16:creationId xmlns:a16="http://schemas.microsoft.com/office/drawing/2014/main" id="{3D421AFB-9056-621D-F05E-23A872FB699B}"/>
              </a:ext>
            </a:extLst>
          </p:cNvPr>
          <p:cNvSpPr txBox="1"/>
          <p:nvPr/>
        </p:nvSpPr>
        <p:spPr>
          <a:xfrm>
            <a:off x="9025980" y="6530597"/>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610113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6E13E-B77B-4ED4-ED61-A6DC487EFE7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5FCCCD2-2A2D-3276-C1A0-9F83968B1F54}"/>
              </a:ext>
            </a:extLst>
          </p:cNvPr>
          <p:cNvSpPr>
            <a:spLocks noGrp="1"/>
          </p:cNvSpPr>
          <p:nvPr>
            <p:ph type="title"/>
          </p:nvPr>
        </p:nvSpPr>
        <p:spPr>
          <a:xfrm>
            <a:off x="283029" y="18256"/>
            <a:ext cx="11425679" cy="1045214"/>
          </a:xfrm>
        </p:spPr>
        <p:txBody>
          <a:bodyPr/>
          <a:lstStyle/>
          <a:p>
            <a:r>
              <a:rPr lang="en-US" sz="2800" dirty="0"/>
              <a:t>CD38 </a:t>
            </a:r>
            <a:r>
              <a:rPr lang="en-US" sz="2800" dirty="0" err="1"/>
              <a:t>mAb</a:t>
            </a:r>
            <a:r>
              <a:rPr lang="en-US" sz="2800" dirty="0"/>
              <a:t> / IMiD / PI Quadruplets in Transplant-Ineligible Patients with Newly-Diagnosed Myeloma: The BENEFIT of Bortezomib</a:t>
            </a:r>
          </a:p>
        </p:txBody>
      </p:sp>
      <p:sp>
        <p:nvSpPr>
          <p:cNvPr id="23" name="Text Box 4">
            <a:extLst>
              <a:ext uri="{FF2B5EF4-FFF2-40B4-BE49-F238E27FC236}">
                <a16:creationId xmlns:a16="http://schemas.microsoft.com/office/drawing/2014/main" id="{E41944B8-99BC-D536-C8FF-9ED961DBEFBA}"/>
              </a:ext>
            </a:extLst>
          </p:cNvPr>
          <p:cNvSpPr txBox="1">
            <a:spLocks noChangeArrowheads="1"/>
          </p:cNvSpPr>
          <p:nvPr/>
        </p:nvSpPr>
        <p:spPr bwMode="auto">
          <a:xfrm>
            <a:off x="236689" y="6591507"/>
            <a:ext cx="4663974" cy="150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431800" indent="-215900" defTabSz="457200">
              <a:spcBef>
                <a:spcPct val="20000"/>
              </a:spcBef>
              <a:buClr>
                <a:srgbClr val="0093D3"/>
              </a:buClr>
              <a:buSzPct val="70000"/>
              <a:buFont typeface="Wingdings" panose="05000000000000000000" pitchFamily="2" charset="2"/>
              <a:buChar char="l"/>
              <a:defRPr sz="2600">
                <a:solidFill>
                  <a:schemeClr val="tx1"/>
                </a:solidFill>
                <a:latin typeface="Arial" panose="020B0604020202020204" pitchFamily="34" charset="0"/>
              </a:defRPr>
            </a:lvl2pPr>
            <a:lvl3pPr marL="647700" indent="-215900" defTabSz="457200">
              <a:spcBef>
                <a:spcPct val="20000"/>
              </a:spcBef>
              <a:buClr>
                <a:srgbClr val="D0A824"/>
              </a:buClr>
              <a:buSzPct val="70000"/>
              <a:buFont typeface="Wingdings" panose="05000000000000000000" pitchFamily="2" charset="2"/>
              <a:buChar char="l"/>
              <a:defRPr sz="2300">
                <a:solidFill>
                  <a:schemeClr val="tx1"/>
                </a:solidFill>
                <a:latin typeface="Arial" panose="020B0604020202020204" pitchFamily="34" charset="0"/>
              </a:defRPr>
            </a:lvl3pPr>
            <a:lvl4pPr marL="863600" indent="-215900" defTabSz="4572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1079500" indent="-215900" defTabSz="4572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15367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19939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24511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29083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456777" rtl="0" eaLnBrk="1" fontAlgn="auto" latinLnBrk="0" hangingPunct="1">
              <a:lnSpc>
                <a:spcPct val="93000"/>
              </a:lnSpc>
              <a:spcBef>
                <a:spcPct val="0"/>
              </a:spcBef>
              <a:spcAft>
                <a:spcPts val="0"/>
              </a:spcAft>
              <a:buClr>
                <a:srgbClr val="000000"/>
              </a:buClr>
              <a:buSzPct val="45000"/>
              <a:buFont typeface="Wingdings" panose="05000000000000000000" pitchFamily="2" charset="2"/>
              <a:buNone/>
              <a:tabLst/>
              <a:defRPr/>
            </a:pPr>
            <a:r>
              <a:rPr kumimoji="0" lang="en-GB" altLang="en-US" sz="1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Leleu X et al. Nat Med 2024;30:2235-2241</a:t>
            </a:r>
          </a:p>
        </p:txBody>
      </p:sp>
      <p:pic>
        <p:nvPicPr>
          <p:cNvPr id="2" name="Picture 2">
            <a:extLst>
              <a:ext uri="{FF2B5EF4-FFF2-40B4-BE49-F238E27FC236}">
                <a16:creationId xmlns:a16="http://schemas.microsoft.com/office/drawing/2014/main" id="{9CF68B38-1D7B-CC96-0289-BC8485C6B8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364" t="21025" r="51628" b="24549"/>
          <a:stretch/>
        </p:blipFill>
        <p:spPr bwMode="auto">
          <a:xfrm>
            <a:off x="6096000" y="2161974"/>
            <a:ext cx="5825383" cy="457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4DBA8057-AE1C-C7B8-A318-88472146795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49040" t="13056" r="14337" b="25397"/>
          <a:stretch/>
        </p:blipFill>
        <p:spPr bwMode="auto">
          <a:xfrm>
            <a:off x="1055915" y="2488547"/>
            <a:ext cx="4180114" cy="395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4D2E802-18A0-4891-9A29-01582BD43B04}"/>
              </a:ext>
            </a:extLst>
          </p:cNvPr>
          <p:cNvSpPr txBox="1"/>
          <p:nvPr/>
        </p:nvSpPr>
        <p:spPr>
          <a:xfrm>
            <a:off x="7432537" y="2064958"/>
            <a:ext cx="3152308"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Progression-Free Survival</a:t>
            </a:r>
          </a:p>
        </p:txBody>
      </p:sp>
      <p:sp>
        <p:nvSpPr>
          <p:cNvPr id="7" name="TextBox 6">
            <a:extLst>
              <a:ext uri="{FF2B5EF4-FFF2-40B4-BE49-F238E27FC236}">
                <a16:creationId xmlns:a16="http://schemas.microsoft.com/office/drawing/2014/main" id="{607717C8-979B-21A1-DB46-E2DA18415C93}"/>
              </a:ext>
            </a:extLst>
          </p:cNvPr>
          <p:cNvSpPr txBox="1"/>
          <p:nvPr/>
        </p:nvSpPr>
        <p:spPr>
          <a:xfrm>
            <a:off x="1370802" y="2080832"/>
            <a:ext cx="3152308"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Measurable Residual Disease</a:t>
            </a:r>
          </a:p>
        </p:txBody>
      </p:sp>
      <p:sp>
        <p:nvSpPr>
          <p:cNvPr id="8" name="TextBox 7">
            <a:extLst>
              <a:ext uri="{FF2B5EF4-FFF2-40B4-BE49-F238E27FC236}">
                <a16:creationId xmlns:a16="http://schemas.microsoft.com/office/drawing/2014/main" id="{D39BCA32-B456-C0AA-D3CC-A0DB63DBE035}"/>
              </a:ext>
            </a:extLst>
          </p:cNvPr>
          <p:cNvSpPr txBox="1"/>
          <p:nvPr/>
        </p:nvSpPr>
        <p:spPr>
          <a:xfrm>
            <a:off x="71549" y="827717"/>
            <a:ext cx="120149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rPr>
              <a:t>P</a:t>
            </a:r>
            <a:r>
              <a:rPr kumimoji="0" lang="en-US" sz="2000" b="1" i="0" u="none" strike="noStrike" kern="1200" cap="none" spc="0" normalizeH="0" baseline="0" noProof="0" dirty="0" err="1">
                <a:ln>
                  <a:noFill/>
                </a:ln>
                <a:solidFill>
                  <a:srgbClr val="767882"/>
                </a:solidFill>
                <a:effectLst/>
                <a:uLnTx/>
                <a:uFillTx/>
                <a:latin typeface="Arial" panose="020B0604020202020204" pitchFamily="34" charset="0"/>
                <a:ea typeface="+mn-ea"/>
                <a:cs typeface="Arial" panose="020B0604020202020204" pitchFamily="34" charset="0"/>
              </a:rPr>
              <a:t>hase</a:t>
            </a:r>
            <a:r>
              <a:rPr kumimoji="0" lang="en-US" sz="2000" b="1" i="0" u="none" strike="noStrike" kern="1200" cap="none" spc="0" normalizeH="0" baseline="0" noProof="0" dirty="0">
                <a:ln>
                  <a:noFill/>
                </a:ln>
                <a:solidFill>
                  <a:srgbClr val="767882"/>
                </a:solidFill>
                <a:effectLst/>
                <a:uLnTx/>
                <a:uFillTx/>
                <a:latin typeface="Arial" panose="020B0604020202020204" pitchFamily="34" charset="0"/>
                <a:ea typeface="+mn-ea"/>
                <a:cs typeface="Arial" panose="020B0604020202020204" pitchFamily="34" charset="0"/>
              </a:rPr>
              <a:t> III study of Isa-Rd ± Bortezomib</a:t>
            </a:r>
          </a:p>
        </p:txBody>
      </p:sp>
      <p:sp>
        <p:nvSpPr>
          <p:cNvPr id="9" name="TextBox 8">
            <a:extLst>
              <a:ext uri="{FF2B5EF4-FFF2-40B4-BE49-F238E27FC236}">
                <a16:creationId xmlns:a16="http://schemas.microsoft.com/office/drawing/2014/main" id="{BA7D0728-C428-E170-C1D6-20D8D0010714}"/>
              </a:ext>
            </a:extLst>
          </p:cNvPr>
          <p:cNvSpPr txBox="1"/>
          <p:nvPr/>
        </p:nvSpPr>
        <p:spPr>
          <a:xfrm>
            <a:off x="313904" y="1214916"/>
            <a:ext cx="11603158" cy="830901"/>
          </a:xfrm>
          <a:prstGeom prst="rect">
            <a:avLst/>
          </a:prstGeom>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Study Design: Isa-Rd x 12 cycles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Wingdings" panose="05000000000000000000" pitchFamily="2" charset="2"/>
              </a:rPr>
              <a:t> Isa-R cycles 13+.  For the Isa-</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sym typeface="Wingdings" panose="05000000000000000000" pitchFamily="2" charset="2"/>
              </a:rPr>
              <a:t>VRd</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Wingdings" panose="05000000000000000000" pitchFamily="2" charset="2"/>
              </a:rPr>
              <a:t> arm, bortezomib on days 1, 8 and 15 of cycles 1 – 12 and days 1 and 15 of cycles 13 – 18 added.  </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Key Eligibility Criteria: Deemed not transplant eligible, ages ≥65 – 79 years, frailty score &lt;2, ECOG PS 0 – 2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B0CD2D1-7626-7FF5-A6D8-055BDA821FC2}"/>
              </a:ext>
            </a:extLst>
          </p:cNvPr>
          <p:cNvSpPr txBox="1"/>
          <p:nvPr/>
        </p:nvSpPr>
        <p:spPr>
          <a:xfrm>
            <a:off x="4230962"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589969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083FD-0E83-4CC8-0070-B24EAB1970A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757C248-C4FE-359C-F01B-4A80AC4FF7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0287" t="55959" r="12738" b="9989"/>
          <a:stretch/>
        </p:blipFill>
        <p:spPr>
          <a:xfrm>
            <a:off x="6305754" y="2831217"/>
            <a:ext cx="5886246" cy="3049443"/>
          </a:xfrm>
          <a:prstGeom prst="rect">
            <a:avLst/>
          </a:prstGeom>
        </p:spPr>
      </p:pic>
      <p:pic>
        <p:nvPicPr>
          <p:cNvPr id="9" name="Picture 8">
            <a:extLst>
              <a:ext uri="{FF2B5EF4-FFF2-40B4-BE49-F238E27FC236}">
                <a16:creationId xmlns:a16="http://schemas.microsoft.com/office/drawing/2014/main" id="{5169ACAA-F160-312C-D042-262343168A1B}"/>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5040" t="55959" r="50129" b="9989"/>
          <a:stretch/>
        </p:blipFill>
        <p:spPr>
          <a:xfrm>
            <a:off x="427962" y="2835359"/>
            <a:ext cx="5544819" cy="3049443"/>
          </a:xfrm>
          <a:prstGeom prst="rect">
            <a:avLst/>
          </a:prstGeom>
        </p:spPr>
      </p:pic>
      <p:sp>
        <p:nvSpPr>
          <p:cNvPr id="5" name="Title 1">
            <a:extLst>
              <a:ext uri="{FF2B5EF4-FFF2-40B4-BE49-F238E27FC236}">
                <a16:creationId xmlns:a16="http://schemas.microsoft.com/office/drawing/2014/main" id="{41D76971-B7A6-36A1-4F2E-E946417AB251}"/>
              </a:ext>
            </a:extLst>
          </p:cNvPr>
          <p:cNvSpPr>
            <a:spLocks noGrp="1"/>
          </p:cNvSpPr>
          <p:nvPr>
            <p:ph type="title"/>
          </p:nvPr>
        </p:nvSpPr>
        <p:spPr>
          <a:xfrm>
            <a:off x="283029" y="18256"/>
            <a:ext cx="11425679" cy="1045214"/>
          </a:xfrm>
        </p:spPr>
        <p:txBody>
          <a:bodyPr/>
          <a:lstStyle/>
          <a:p>
            <a:r>
              <a:rPr lang="en-US" sz="2800" dirty="0"/>
              <a:t>CD38 </a:t>
            </a:r>
            <a:r>
              <a:rPr lang="en-US" sz="2800" dirty="0" err="1"/>
              <a:t>mAb</a:t>
            </a:r>
            <a:r>
              <a:rPr lang="en-US" sz="2800" dirty="0"/>
              <a:t> / IMiD / PI Quadruplets in Frail Patients with Newly-Diagnosed Myeloma: An IMROZ Subset Analysis</a:t>
            </a:r>
          </a:p>
        </p:txBody>
      </p:sp>
      <p:sp>
        <p:nvSpPr>
          <p:cNvPr id="23" name="Text Box 4">
            <a:extLst>
              <a:ext uri="{FF2B5EF4-FFF2-40B4-BE49-F238E27FC236}">
                <a16:creationId xmlns:a16="http://schemas.microsoft.com/office/drawing/2014/main" id="{14A86708-ADFE-5E7E-C2EE-182838C38259}"/>
              </a:ext>
            </a:extLst>
          </p:cNvPr>
          <p:cNvSpPr txBox="1">
            <a:spLocks noChangeArrowheads="1"/>
          </p:cNvSpPr>
          <p:nvPr/>
        </p:nvSpPr>
        <p:spPr bwMode="auto">
          <a:xfrm>
            <a:off x="237989" y="6585327"/>
            <a:ext cx="4663974" cy="150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431800" indent="-215900" defTabSz="457200">
              <a:spcBef>
                <a:spcPct val="20000"/>
              </a:spcBef>
              <a:buClr>
                <a:srgbClr val="0093D3"/>
              </a:buClr>
              <a:buSzPct val="70000"/>
              <a:buFont typeface="Wingdings" panose="05000000000000000000" pitchFamily="2" charset="2"/>
              <a:buChar char="l"/>
              <a:defRPr sz="2600">
                <a:solidFill>
                  <a:schemeClr val="tx1"/>
                </a:solidFill>
                <a:latin typeface="Arial" panose="020B0604020202020204" pitchFamily="34" charset="0"/>
              </a:defRPr>
            </a:lvl2pPr>
            <a:lvl3pPr marL="647700" indent="-215900" defTabSz="457200">
              <a:spcBef>
                <a:spcPct val="20000"/>
              </a:spcBef>
              <a:buClr>
                <a:srgbClr val="D0A824"/>
              </a:buClr>
              <a:buSzPct val="70000"/>
              <a:buFont typeface="Wingdings" panose="05000000000000000000" pitchFamily="2" charset="2"/>
              <a:buChar char="l"/>
              <a:defRPr sz="2300">
                <a:solidFill>
                  <a:schemeClr val="tx1"/>
                </a:solidFill>
                <a:latin typeface="Arial" panose="020B0604020202020204" pitchFamily="34" charset="0"/>
              </a:defRPr>
            </a:lvl3pPr>
            <a:lvl4pPr marL="863600" indent="-215900" defTabSz="4572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1079500" indent="-215900" defTabSz="4572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15367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19939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24511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29083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456777" rtl="0" eaLnBrk="1" fontAlgn="auto" latinLnBrk="0" hangingPunct="1">
              <a:lnSpc>
                <a:spcPct val="93000"/>
              </a:lnSpc>
              <a:spcBef>
                <a:spcPct val="0"/>
              </a:spcBef>
              <a:spcAft>
                <a:spcPts val="0"/>
              </a:spcAft>
              <a:buClr>
                <a:srgbClr val="000000"/>
              </a:buClr>
              <a:buSzPct val="45000"/>
              <a:buFont typeface="Wingdings" panose="05000000000000000000" pitchFamily="2" charset="2"/>
              <a:buNone/>
              <a:tabLst/>
              <a:defRPr/>
            </a:pPr>
            <a:r>
              <a:rPr kumimoji="0" lang="en-GB" altLang="en-US" sz="1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Manier S et al. IMS 2024.</a:t>
            </a:r>
          </a:p>
        </p:txBody>
      </p:sp>
      <p:sp>
        <p:nvSpPr>
          <p:cNvPr id="44" name="TextBox 43">
            <a:extLst>
              <a:ext uri="{FF2B5EF4-FFF2-40B4-BE49-F238E27FC236}">
                <a16:creationId xmlns:a16="http://schemas.microsoft.com/office/drawing/2014/main" id="{A88D9087-D8D7-8210-D35B-F97DF8DB23AB}"/>
              </a:ext>
            </a:extLst>
          </p:cNvPr>
          <p:cNvSpPr txBox="1"/>
          <p:nvPr/>
        </p:nvSpPr>
        <p:spPr>
          <a:xfrm rot="16200000">
            <a:off x="-985211" y="3843614"/>
            <a:ext cx="2784956"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67882"/>
                </a:solidFill>
                <a:effectLst/>
                <a:uLnTx/>
                <a:uFillTx/>
                <a:latin typeface="Arial" panose="020B0604020202020204"/>
                <a:ea typeface="+mn-ea"/>
                <a:cs typeface="+mn-cs"/>
              </a:rPr>
              <a:t>Progression-Free Survival</a:t>
            </a:r>
          </a:p>
        </p:txBody>
      </p:sp>
      <p:sp>
        <p:nvSpPr>
          <p:cNvPr id="47" name="TextBox 46">
            <a:extLst>
              <a:ext uri="{FF2B5EF4-FFF2-40B4-BE49-F238E27FC236}">
                <a16:creationId xmlns:a16="http://schemas.microsoft.com/office/drawing/2014/main" id="{BB262817-0127-40DA-546B-3E2451DFCC4E}"/>
              </a:ext>
            </a:extLst>
          </p:cNvPr>
          <p:cNvSpPr txBox="1"/>
          <p:nvPr/>
        </p:nvSpPr>
        <p:spPr>
          <a:xfrm rot="16200000">
            <a:off x="4920875" y="3877267"/>
            <a:ext cx="2717650"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67882"/>
                </a:solidFill>
                <a:effectLst/>
                <a:uLnTx/>
                <a:uFillTx/>
                <a:latin typeface="Arial" panose="020B0604020202020204"/>
                <a:ea typeface="+mn-ea"/>
                <a:cs typeface="+mn-cs"/>
              </a:rPr>
              <a:t>Progression-Free Survival</a:t>
            </a:r>
          </a:p>
        </p:txBody>
      </p:sp>
      <p:sp>
        <p:nvSpPr>
          <p:cNvPr id="49" name="TextBox 48">
            <a:extLst>
              <a:ext uri="{FF2B5EF4-FFF2-40B4-BE49-F238E27FC236}">
                <a16:creationId xmlns:a16="http://schemas.microsoft.com/office/drawing/2014/main" id="{7D4BA296-1ACF-EB47-9BE7-0E4132456133}"/>
              </a:ext>
            </a:extLst>
          </p:cNvPr>
          <p:cNvSpPr txBox="1"/>
          <p:nvPr/>
        </p:nvSpPr>
        <p:spPr>
          <a:xfrm>
            <a:off x="936850" y="4771162"/>
            <a:ext cx="503593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HR 0.584 (95% CI 0.340 – 1.004, </a:t>
            </a:r>
            <a:r>
              <a:rPr kumimoji="0" lang="en-US" sz="1200" b="1" i="1" u="none" strike="noStrike" kern="1200" cap="none" spc="0" normalizeH="0" baseline="0" noProof="0" dirty="0">
                <a:ln>
                  <a:noFill/>
                </a:ln>
                <a:solidFill>
                  <a:srgbClr val="767882"/>
                </a:solidFill>
                <a:effectLst/>
                <a:uLnTx/>
                <a:uFillTx/>
                <a:latin typeface="Arial" panose="020B0604020202020204"/>
                <a:ea typeface="+mn-ea"/>
                <a:cs typeface="+mn-cs"/>
              </a:rPr>
              <a:t>P</a:t>
            </a: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 = 0.0516) </a:t>
            </a:r>
          </a:p>
        </p:txBody>
      </p:sp>
      <p:sp>
        <p:nvSpPr>
          <p:cNvPr id="56" name="TextBox 55">
            <a:extLst>
              <a:ext uri="{FF2B5EF4-FFF2-40B4-BE49-F238E27FC236}">
                <a16:creationId xmlns:a16="http://schemas.microsoft.com/office/drawing/2014/main" id="{CB970BA8-B95A-D44E-ABC7-39B2623E295D}"/>
              </a:ext>
            </a:extLst>
          </p:cNvPr>
          <p:cNvSpPr txBox="1"/>
          <p:nvPr/>
        </p:nvSpPr>
        <p:spPr>
          <a:xfrm>
            <a:off x="9122955" y="3677211"/>
            <a:ext cx="7047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767882"/>
                </a:solidFill>
                <a:effectLst/>
                <a:uLnTx/>
                <a:uFillTx/>
                <a:latin typeface="Arial" panose="020B0604020202020204"/>
                <a:ea typeface="+mn-ea"/>
                <a:cs typeface="+mn-cs"/>
              </a:rPr>
              <a:t>VRd</a:t>
            </a:r>
            <a:endParaRPr kumimoji="0" lang="en-US" sz="1800" b="0" i="0" u="none" strike="noStrike" kern="1200" cap="none" spc="0" normalizeH="0" baseline="0" noProof="0" dirty="0">
              <a:ln>
                <a:noFill/>
              </a:ln>
              <a:solidFill>
                <a:srgbClr val="767882"/>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F0598E96-E0BE-71DB-1DAF-A904033A8911}"/>
              </a:ext>
            </a:extLst>
          </p:cNvPr>
          <p:cNvSpPr/>
          <p:nvPr/>
        </p:nvSpPr>
        <p:spPr>
          <a:xfrm>
            <a:off x="7018192" y="4677055"/>
            <a:ext cx="4935805"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TextBox 49">
            <a:extLst>
              <a:ext uri="{FF2B5EF4-FFF2-40B4-BE49-F238E27FC236}">
                <a16:creationId xmlns:a16="http://schemas.microsoft.com/office/drawing/2014/main" id="{FB8CC215-61E1-465E-2828-5CBFB356588A}"/>
              </a:ext>
            </a:extLst>
          </p:cNvPr>
          <p:cNvSpPr txBox="1"/>
          <p:nvPr/>
        </p:nvSpPr>
        <p:spPr>
          <a:xfrm>
            <a:off x="6761195" y="4729613"/>
            <a:ext cx="341532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HR 0.593 (95% CI 0.403 – 0.873, </a:t>
            </a:r>
            <a:r>
              <a:rPr kumimoji="0" lang="en-US" sz="1200" b="1" i="1" u="none" strike="noStrike" kern="1200" cap="none" spc="0" normalizeH="0" baseline="0" noProof="0" dirty="0">
                <a:ln>
                  <a:noFill/>
                </a:ln>
                <a:solidFill>
                  <a:srgbClr val="767882"/>
                </a:solidFill>
                <a:effectLst/>
                <a:uLnTx/>
                <a:uFillTx/>
                <a:latin typeface="Arial" panose="020B0604020202020204"/>
                <a:ea typeface="+mn-ea"/>
                <a:cs typeface="+mn-cs"/>
              </a:rPr>
              <a:t>P</a:t>
            </a:r>
            <a:r>
              <a:rPr kumimoji="0" lang="en-US" sz="1200" b="1" i="0" u="none" strike="noStrike" kern="1200" cap="none" spc="0" normalizeH="0" baseline="0" noProof="0" dirty="0">
                <a:ln>
                  <a:noFill/>
                </a:ln>
                <a:solidFill>
                  <a:srgbClr val="767882"/>
                </a:solidFill>
                <a:effectLst/>
                <a:uLnTx/>
                <a:uFillTx/>
                <a:latin typeface="Arial" panose="020B0604020202020204"/>
                <a:ea typeface="+mn-ea"/>
                <a:cs typeface="+mn-cs"/>
              </a:rPr>
              <a:t> = 0.0080) </a:t>
            </a:r>
          </a:p>
        </p:txBody>
      </p:sp>
      <p:cxnSp>
        <p:nvCxnSpPr>
          <p:cNvPr id="13" name="Straight Connector 12">
            <a:extLst>
              <a:ext uri="{FF2B5EF4-FFF2-40B4-BE49-F238E27FC236}">
                <a16:creationId xmlns:a16="http://schemas.microsoft.com/office/drawing/2014/main" id="{E5EC3683-C32C-A9B9-4028-16447E472FCF}"/>
              </a:ext>
            </a:extLst>
          </p:cNvPr>
          <p:cNvCxnSpPr>
            <a:cxnSpLocks/>
          </p:cNvCxnSpPr>
          <p:nvPr/>
        </p:nvCxnSpPr>
        <p:spPr>
          <a:xfrm flipV="1">
            <a:off x="10197279" y="3580658"/>
            <a:ext cx="0" cy="15605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99B27C-5BA0-3772-3504-38DBCD7DE7CC}"/>
              </a:ext>
            </a:extLst>
          </p:cNvPr>
          <p:cNvCxnSpPr>
            <a:cxnSpLocks/>
          </p:cNvCxnSpPr>
          <p:nvPr/>
        </p:nvCxnSpPr>
        <p:spPr>
          <a:xfrm>
            <a:off x="6694714" y="3580658"/>
            <a:ext cx="350256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5AAA399-7B82-399B-3CD2-403BF339DD23}"/>
              </a:ext>
            </a:extLst>
          </p:cNvPr>
          <p:cNvSpPr/>
          <p:nvPr/>
        </p:nvSpPr>
        <p:spPr>
          <a:xfrm rot="5400000">
            <a:off x="10261340" y="2364072"/>
            <a:ext cx="384012" cy="1326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2" name="Straight Connector 21">
            <a:extLst>
              <a:ext uri="{FF2B5EF4-FFF2-40B4-BE49-F238E27FC236}">
                <a16:creationId xmlns:a16="http://schemas.microsoft.com/office/drawing/2014/main" id="{8819C0D0-804B-0274-0907-5F4A8A0330C5}"/>
              </a:ext>
            </a:extLst>
          </p:cNvPr>
          <p:cNvCxnSpPr>
            <a:cxnSpLocks/>
          </p:cNvCxnSpPr>
          <p:nvPr/>
        </p:nvCxnSpPr>
        <p:spPr>
          <a:xfrm flipV="1">
            <a:off x="4297221" y="3861877"/>
            <a:ext cx="24408" cy="127933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434F99-D37E-DA1C-664A-4F657BF3B3D1}"/>
              </a:ext>
            </a:extLst>
          </p:cNvPr>
          <p:cNvCxnSpPr>
            <a:cxnSpLocks/>
          </p:cNvCxnSpPr>
          <p:nvPr/>
        </p:nvCxnSpPr>
        <p:spPr>
          <a:xfrm>
            <a:off x="822281" y="3883649"/>
            <a:ext cx="349934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BDA83E2-BA23-57C2-D550-647B4A7B1F71}"/>
              </a:ext>
            </a:extLst>
          </p:cNvPr>
          <p:cNvSpPr/>
          <p:nvPr/>
        </p:nvSpPr>
        <p:spPr>
          <a:xfrm>
            <a:off x="11021852" y="2831217"/>
            <a:ext cx="961004" cy="384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7943C087-2F24-4EBE-8413-AEDD617460D7}"/>
              </a:ext>
            </a:extLst>
          </p:cNvPr>
          <p:cNvSpPr/>
          <p:nvPr/>
        </p:nvSpPr>
        <p:spPr>
          <a:xfrm>
            <a:off x="5163580" y="2849983"/>
            <a:ext cx="961004" cy="384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33DD80D5-8DC5-BB08-CD83-1DDDBA084819}"/>
              </a:ext>
            </a:extLst>
          </p:cNvPr>
          <p:cNvSpPr txBox="1"/>
          <p:nvPr/>
        </p:nvSpPr>
        <p:spPr>
          <a:xfrm>
            <a:off x="3052231" y="3215230"/>
            <a:ext cx="125719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7882"/>
                </a:solidFill>
                <a:effectLst/>
                <a:uLnTx/>
                <a:uFillTx/>
                <a:latin typeface="Arial" panose="020B0604020202020204"/>
                <a:ea typeface="+mn-ea"/>
                <a:cs typeface="+mn-cs"/>
              </a:rPr>
              <a:t>Isa-</a:t>
            </a:r>
            <a:r>
              <a:rPr kumimoji="0" lang="en-US" sz="1800" b="1" i="0" u="none" strike="noStrike" kern="1200" cap="none" spc="0" normalizeH="0" baseline="0" noProof="0" dirty="0" err="1">
                <a:ln>
                  <a:noFill/>
                </a:ln>
                <a:solidFill>
                  <a:srgbClr val="767882"/>
                </a:solidFill>
                <a:effectLst/>
                <a:uLnTx/>
                <a:uFillTx/>
                <a:latin typeface="Arial" panose="020B0604020202020204"/>
                <a:ea typeface="+mn-ea"/>
                <a:cs typeface="+mn-cs"/>
              </a:rPr>
              <a:t>VRd</a:t>
            </a:r>
            <a:endParaRPr kumimoji="0" lang="en-US" sz="1800" b="0" i="0" u="none" strike="noStrike" kern="1200" cap="none" spc="0" normalizeH="0" baseline="0" noProof="0" dirty="0">
              <a:ln>
                <a:noFill/>
              </a:ln>
              <a:solidFill>
                <a:srgbClr val="767882"/>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AA94BAEB-CC3A-0A17-899A-83A2380D32FD}"/>
              </a:ext>
            </a:extLst>
          </p:cNvPr>
          <p:cNvSpPr txBox="1"/>
          <p:nvPr/>
        </p:nvSpPr>
        <p:spPr>
          <a:xfrm>
            <a:off x="2983920" y="4028677"/>
            <a:ext cx="7047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767882"/>
                </a:solidFill>
                <a:effectLst/>
                <a:uLnTx/>
                <a:uFillTx/>
                <a:latin typeface="Arial" panose="020B0604020202020204"/>
                <a:ea typeface="+mn-ea"/>
                <a:cs typeface="+mn-cs"/>
              </a:rPr>
              <a:t>VRd</a:t>
            </a:r>
            <a:endParaRPr kumimoji="0" lang="en-US" sz="1800" b="0" i="0" u="none" strike="noStrike" kern="1200" cap="none" spc="0" normalizeH="0" baseline="0" noProof="0" dirty="0">
              <a:ln>
                <a:noFill/>
              </a:ln>
              <a:solidFill>
                <a:srgbClr val="767882"/>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C8A4F081-1C70-5FCD-4A35-BC6DF2567921}"/>
              </a:ext>
            </a:extLst>
          </p:cNvPr>
          <p:cNvSpPr txBox="1"/>
          <p:nvPr/>
        </p:nvSpPr>
        <p:spPr>
          <a:xfrm>
            <a:off x="323005" y="1018240"/>
            <a:ext cx="11603158" cy="997508"/>
          </a:xfrm>
          <a:prstGeom prst="rect">
            <a:avLst/>
          </a:prstGeom>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Key Eligibility Criteria: ECOG PS 0 – 2, transplant ineligible (age 65 – 79 or any age with comorbidities precluding safe transplant)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Modified IMWG Frailty Score: Based on age, modified Charlson Comorbidity Index, ECOG PS</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sym typeface="Wingdings" panose="05000000000000000000" pitchFamily="2" charset="2"/>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sym typeface="Wingdings" panose="05000000000000000000" pitchFamily="2" charset="2"/>
              </a:rPr>
              <a:t>Frailty score 0 or 1: Non-frail; ≥2: Frail.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sym typeface="Wingdings" panose="05000000000000000000" pitchFamily="2" charset="2"/>
              </a:rPr>
              <a:t>29% of patients were deemed frail (Isa-</a:t>
            </a:r>
            <a:r>
              <a:rPr kumimoji="0" lang="en-US" sz="16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sym typeface="Wingdings" panose="05000000000000000000" pitchFamily="2" charset="2"/>
              </a:rPr>
              <a:t>VRd</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sym typeface="Wingdings" panose="05000000000000000000" pitchFamily="2" charset="2"/>
              </a:rPr>
              <a:t> 28%; </a:t>
            </a:r>
            <a:r>
              <a:rPr kumimoji="0" lang="en-US" sz="16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sym typeface="Wingdings" panose="05000000000000000000" pitchFamily="2" charset="2"/>
              </a:rPr>
              <a:t>VRd</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sym typeface="Wingdings" panose="05000000000000000000" pitchFamily="2" charset="2"/>
              </a:rPr>
              <a:t> 32%)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sym typeface="Wingdings" panose="05000000000000000000" pitchFamily="2" charset="2"/>
              </a:rPr>
              <a:t>Frail group enriched for patients with higher ECOG PS and ISS stage</a:t>
            </a:r>
            <a:endPar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endParaRPr>
          </a:p>
        </p:txBody>
      </p:sp>
      <p:sp>
        <p:nvSpPr>
          <p:cNvPr id="38" name="TextBox 37">
            <a:extLst>
              <a:ext uri="{FF2B5EF4-FFF2-40B4-BE49-F238E27FC236}">
                <a16:creationId xmlns:a16="http://schemas.microsoft.com/office/drawing/2014/main" id="{2A84808A-7AD6-CA1D-C60B-32A6CD9BC53C}"/>
              </a:ext>
            </a:extLst>
          </p:cNvPr>
          <p:cNvSpPr txBox="1"/>
          <p:nvPr/>
        </p:nvSpPr>
        <p:spPr>
          <a:xfrm>
            <a:off x="2396015" y="2673443"/>
            <a:ext cx="1880592" cy="412055"/>
          </a:xfrm>
          <a:prstGeom prst="rect">
            <a:avLst/>
          </a:prstGeom>
          <a:solidFill>
            <a:schemeClr val="bg1"/>
          </a:solidFill>
          <a:ln>
            <a:solidFill>
              <a:schemeClr val="bg1"/>
            </a:solidFill>
          </a:ln>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Frail</a:t>
            </a:r>
          </a:p>
        </p:txBody>
      </p:sp>
      <p:sp>
        <p:nvSpPr>
          <p:cNvPr id="39" name="TextBox 38">
            <a:extLst>
              <a:ext uri="{FF2B5EF4-FFF2-40B4-BE49-F238E27FC236}">
                <a16:creationId xmlns:a16="http://schemas.microsoft.com/office/drawing/2014/main" id="{496677A4-D461-F591-EEEC-2D97846208E7}"/>
              </a:ext>
            </a:extLst>
          </p:cNvPr>
          <p:cNvSpPr txBox="1"/>
          <p:nvPr/>
        </p:nvSpPr>
        <p:spPr>
          <a:xfrm>
            <a:off x="8182122" y="2673442"/>
            <a:ext cx="1880592" cy="412055"/>
          </a:xfrm>
          <a:prstGeom prst="rect">
            <a:avLst/>
          </a:prstGeom>
          <a:solidFill>
            <a:schemeClr val="bg1"/>
          </a:solidFill>
          <a:ln>
            <a:solidFill>
              <a:schemeClr val="bg1"/>
            </a:solidFill>
          </a:ln>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Non-Frail</a:t>
            </a:r>
          </a:p>
        </p:txBody>
      </p:sp>
      <p:sp>
        <p:nvSpPr>
          <p:cNvPr id="40" name="TextBox 39">
            <a:extLst>
              <a:ext uri="{FF2B5EF4-FFF2-40B4-BE49-F238E27FC236}">
                <a16:creationId xmlns:a16="http://schemas.microsoft.com/office/drawing/2014/main" id="{90A9345F-6A12-BCC0-9B41-EBBAEA1CD0C8}"/>
              </a:ext>
            </a:extLst>
          </p:cNvPr>
          <p:cNvSpPr txBox="1"/>
          <p:nvPr/>
        </p:nvSpPr>
        <p:spPr>
          <a:xfrm>
            <a:off x="936850" y="5880659"/>
            <a:ext cx="10678205" cy="641701"/>
          </a:xfrm>
          <a:prstGeom prst="rect">
            <a:avLst/>
          </a:prstGeom>
        </p:spPr>
        <p:txBody>
          <a:bodyPr wrap="square" rtlCol="0">
            <a:normAutofit fontScale="85000" lnSpcReduction="2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OS worse in frail vs non-frail patients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No difference in OS between Isa-VRD vs </a:t>
            </a:r>
            <a:r>
              <a:rPr kumimoji="0" lang="en-US" sz="16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VRd</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arms for frail (HR 0.826, 95% CI 0.490 – 1.392, </a:t>
            </a:r>
            <a:r>
              <a:rPr kumimoji="0" lang="en-US" sz="1600" b="1"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P</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 0.4720) and non-frail (HR 0.734, 95% CI 0.453 – 1.188, </a:t>
            </a:r>
            <a:r>
              <a:rPr kumimoji="0" lang="en-US" sz="1600" b="1"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P</a:t>
            </a:r>
            <a:r>
              <a:rPr kumimoji="0" lang="en-US" sz="16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 0.2076) patients</a:t>
            </a:r>
          </a:p>
        </p:txBody>
      </p:sp>
      <p:sp>
        <p:nvSpPr>
          <p:cNvPr id="55" name="TextBox 54">
            <a:extLst>
              <a:ext uri="{FF2B5EF4-FFF2-40B4-BE49-F238E27FC236}">
                <a16:creationId xmlns:a16="http://schemas.microsoft.com/office/drawing/2014/main" id="{51CAB04E-A790-2D5F-5DDF-9834718B6630}"/>
              </a:ext>
            </a:extLst>
          </p:cNvPr>
          <p:cNvSpPr txBox="1"/>
          <p:nvPr/>
        </p:nvSpPr>
        <p:spPr>
          <a:xfrm>
            <a:off x="9827737" y="2954911"/>
            <a:ext cx="1257194"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7882"/>
                </a:solidFill>
                <a:effectLst/>
                <a:uLnTx/>
                <a:uFillTx/>
                <a:latin typeface="Arial" panose="020B0604020202020204"/>
                <a:ea typeface="+mn-ea"/>
                <a:cs typeface="+mn-cs"/>
              </a:rPr>
              <a:t>Isa-</a:t>
            </a:r>
            <a:r>
              <a:rPr kumimoji="0" lang="en-US" sz="1800" b="1" i="0" u="none" strike="noStrike" kern="1200" cap="none" spc="0" normalizeH="0" baseline="0" noProof="0" dirty="0" err="1">
                <a:ln>
                  <a:noFill/>
                </a:ln>
                <a:solidFill>
                  <a:srgbClr val="767882"/>
                </a:solidFill>
                <a:effectLst/>
                <a:uLnTx/>
                <a:uFillTx/>
                <a:latin typeface="Arial" panose="020B0604020202020204"/>
                <a:ea typeface="+mn-ea"/>
                <a:cs typeface="+mn-cs"/>
              </a:rPr>
              <a:t>VRd</a:t>
            </a:r>
            <a:endParaRPr kumimoji="0" lang="en-US" sz="1800" b="0" i="0" u="none" strike="noStrike" kern="1200" cap="none" spc="0" normalizeH="0" baseline="0" noProof="0" dirty="0">
              <a:ln>
                <a:noFill/>
              </a:ln>
              <a:solidFill>
                <a:srgbClr val="767882"/>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77E5B586-902A-2B9B-A8BD-0E18A6ECF352}"/>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9899792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68FB6-30F3-2852-4524-16696C9D23C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B6BBCE4-E112-0DCD-FBE6-EB84F958827F}"/>
              </a:ext>
            </a:extLst>
          </p:cNvPr>
          <p:cNvSpPr>
            <a:spLocks noGrp="1"/>
          </p:cNvSpPr>
          <p:nvPr>
            <p:ph type="title"/>
          </p:nvPr>
        </p:nvSpPr>
        <p:spPr>
          <a:xfrm>
            <a:off x="283029" y="18256"/>
            <a:ext cx="11425679" cy="1045214"/>
          </a:xfrm>
        </p:spPr>
        <p:txBody>
          <a:bodyPr/>
          <a:lstStyle/>
          <a:p>
            <a:r>
              <a:rPr lang="en-US" sz="2800" dirty="0"/>
              <a:t>CD38 </a:t>
            </a:r>
            <a:r>
              <a:rPr lang="en-US" sz="2800" dirty="0" err="1"/>
              <a:t>mAb</a:t>
            </a:r>
            <a:r>
              <a:rPr lang="en-US" sz="2800" dirty="0"/>
              <a:t> / IMiD / PI Quadruplets in Frail Patients with Newly-Diagnosed Myeloma: An IMROZ Subset Analysis</a:t>
            </a:r>
          </a:p>
        </p:txBody>
      </p:sp>
      <p:pic>
        <p:nvPicPr>
          <p:cNvPr id="3" name="Picture 2" descr="A screenshot of a computer&#10;&#10;AI-generated content may be incorrect.">
            <a:extLst>
              <a:ext uri="{FF2B5EF4-FFF2-40B4-BE49-F238E27FC236}">
                <a16:creationId xmlns:a16="http://schemas.microsoft.com/office/drawing/2014/main" id="{20F26E78-BE23-C094-D010-C5D52FC75C0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281" t="46033" r="3300" b="14765"/>
          <a:stretch/>
        </p:blipFill>
        <p:spPr>
          <a:xfrm>
            <a:off x="237989" y="3749622"/>
            <a:ext cx="11883707" cy="2835705"/>
          </a:xfrm>
          <a:prstGeom prst="rect">
            <a:avLst/>
          </a:prstGeom>
        </p:spPr>
      </p:pic>
      <p:sp>
        <p:nvSpPr>
          <p:cNvPr id="4" name="Rectangle 3">
            <a:extLst>
              <a:ext uri="{FF2B5EF4-FFF2-40B4-BE49-F238E27FC236}">
                <a16:creationId xmlns:a16="http://schemas.microsoft.com/office/drawing/2014/main" id="{69C857CE-95A4-83C3-95C3-129A3DA16CAF}"/>
              </a:ext>
            </a:extLst>
          </p:cNvPr>
          <p:cNvSpPr/>
          <p:nvPr/>
        </p:nvSpPr>
        <p:spPr>
          <a:xfrm>
            <a:off x="6179842" y="3843762"/>
            <a:ext cx="195944" cy="2721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604ADA5C-B644-799C-6A9B-8B633EF7D2C0}"/>
              </a:ext>
            </a:extLst>
          </p:cNvPr>
          <p:cNvSpPr/>
          <p:nvPr/>
        </p:nvSpPr>
        <p:spPr>
          <a:xfrm>
            <a:off x="268900" y="3838318"/>
            <a:ext cx="195944" cy="2721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C2A5C0B-75DF-254C-CB69-2AF01A692500}"/>
              </a:ext>
            </a:extLst>
          </p:cNvPr>
          <p:cNvSpPr txBox="1"/>
          <p:nvPr/>
        </p:nvSpPr>
        <p:spPr>
          <a:xfrm>
            <a:off x="1509872" y="3414889"/>
            <a:ext cx="9307285" cy="480708"/>
          </a:xfrm>
          <a:prstGeom prst="rect">
            <a:avLst/>
          </a:prstGeom>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QoL as measured by the EORTC-QLQ-C30</a:t>
            </a:r>
          </a:p>
        </p:txBody>
      </p:sp>
      <p:sp>
        <p:nvSpPr>
          <p:cNvPr id="11" name="TextBox 10">
            <a:extLst>
              <a:ext uri="{FF2B5EF4-FFF2-40B4-BE49-F238E27FC236}">
                <a16:creationId xmlns:a16="http://schemas.microsoft.com/office/drawing/2014/main" id="{0871A7B5-9B2C-95AC-97B0-203C1E142963}"/>
              </a:ext>
            </a:extLst>
          </p:cNvPr>
          <p:cNvSpPr txBox="1"/>
          <p:nvPr/>
        </p:nvSpPr>
        <p:spPr>
          <a:xfrm>
            <a:off x="2501629" y="3799724"/>
            <a:ext cx="1880592" cy="412055"/>
          </a:xfrm>
          <a:prstGeom prst="rect">
            <a:avLst/>
          </a:prstGeom>
          <a:solidFill>
            <a:schemeClr val="bg1"/>
          </a:solidFill>
          <a:ln>
            <a:solidFill>
              <a:schemeClr val="bg1"/>
            </a:solidFill>
          </a:ln>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Frail</a:t>
            </a:r>
          </a:p>
        </p:txBody>
      </p:sp>
      <p:sp>
        <p:nvSpPr>
          <p:cNvPr id="12" name="TextBox 11">
            <a:extLst>
              <a:ext uri="{FF2B5EF4-FFF2-40B4-BE49-F238E27FC236}">
                <a16:creationId xmlns:a16="http://schemas.microsoft.com/office/drawing/2014/main" id="{9A41A7E4-482E-D938-9699-1898A508FE25}"/>
              </a:ext>
            </a:extLst>
          </p:cNvPr>
          <p:cNvSpPr txBox="1"/>
          <p:nvPr/>
        </p:nvSpPr>
        <p:spPr>
          <a:xfrm>
            <a:off x="8287736" y="3799723"/>
            <a:ext cx="1880592" cy="412055"/>
          </a:xfrm>
          <a:prstGeom prst="rect">
            <a:avLst/>
          </a:prstGeom>
          <a:solidFill>
            <a:schemeClr val="bg1"/>
          </a:solidFill>
          <a:ln>
            <a:solidFill>
              <a:schemeClr val="bg1"/>
            </a:solidFill>
          </a:ln>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Non-Frail</a:t>
            </a:r>
          </a:p>
        </p:txBody>
      </p:sp>
      <p:sp>
        <p:nvSpPr>
          <p:cNvPr id="14" name="Text Box 4">
            <a:extLst>
              <a:ext uri="{FF2B5EF4-FFF2-40B4-BE49-F238E27FC236}">
                <a16:creationId xmlns:a16="http://schemas.microsoft.com/office/drawing/2014/main" id="{D8DF79BC-A4C2-141D-21F4-D3768A1050FD}"/>
              </a:ext>
            </a:extLst>
          </p:cNvPr>
          <p:cNvSpPr txBox="1">
            <a:spLocks noChangeArrowheads="1"/>
          </p:cNvSpPr>
          <p:nvPr/>
        </p:nvSpPr>
        <p:spPr bwMode="auto">
          <a:xfrm>
            <a:off x="237989" y="6585327"/>
            <a:ext cx="4663974" cy="150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431800" indent="-215900" defTabSz="457200">
              <a:spcBef>
                <a:spcPct val="20000"/>
              </a:spcBef>
              <a:buClr>
                <a:srgbClr val="0093D3"/>
              </a:buClr>
              <a:buSzPct val="70000"/>
              <a:buFont typeface="Wingdings" panose="05000000000000000000" pitchFamily="2" charset="2"/>
              <a:buChar char="l"/>
              <a:defRPr sz="2600">
                <a:solidFill>
                  <a:schemeClr val="tx1"/>
                </a:solidFill>
                <a:latin typeface="Arial" panose="020B0604020202020204" pitchFamily="34" charset="0"/>
              </a:defRPr>
            </a:lvl2pPr>
            <a:lvl3pPr marL="647700" indent="-215900" defTabSz="457200">
              <a:spcBef>
                <a:spcPct val="20000"/>
              </a:spcBef>
              <a:buClr>
                <a:srgbClr val="D0A824"/>
              </a:buClr>
              <a:buSzPct val="70000"/>
              <a:buFont typeface="Wingdings" panose="05000000000000000000" pitchFamily="2" charset="2"/>
              <a:buChar char="l"/>
              <a:defRPr sz="2300">
                <a:solidFill>
                  <a:schemeClr val="tx1"/>
                </a:solidFill>
                <a:latin typeface="Arial" panose="020B0604020202020204" pitchFamily="34" charset="0"/>
              </a:defRPr>
            </a:lvl3pPr>
            <a:lvl4pPr marL="863600" indent="-215900" defTabSz="4572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1079500" indent="-215900" defTabSz="4572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15367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19939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24511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2908300" indent="-215900" defTabSz="4572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456777" rtl="0" eaLnBrk="1" fontAlgn="auto" latinLnBrk="0" hangingPunct="1">
              <a:lnSpc>
                <a:spcPct val="93000"/>
              </a:lnSpc>
              <a:spcBef>
                <a:spcPct val="0"/>
              </a:spcBef>
              <a:spcAft>
                <a:spcPts val="0"/>
              </a:spcAft>
              <a:buClr>
                <a:srgbClr val="000000"/>
              </a:buClr>
              <a:buSzPct val="45000"/>
              <a:buFont typeface="Wingdings" panose="05000000000000000000" pitchFamily="2" charset="2"/>
              <a:buNone/>
              <a:tabLst/>
              <a:defRPr/>
            </a:pPr>
            <a:r>
              <a:rPr kumimoji="0" lang="en-GB" altLang="en-US" sz="1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Manier S et al. IMS 2024.</a:t>
            </a:r>
          </a:p>
        </p:txBody>
      </p:sp>
      <p:graphicFrame>
        <p:nvGraphicFramePr>
          <p:cNvPr id="16" name="Table 15">
            <a:extLst>
              <a:ext uri="{FF2B5EF4-FFF2-40B4-BE49-F238E27FC236}">
                <a16:creationId xmlns:a16="http://schemas.microsoft.com/office/drawing/2014/main" id="{8EC6651D-54E0-973F-46E5-4EFD065FC017}"/>
              </a:ext>
            </a:extLst>
          </p:cNvPr>
          <p:cNvGraphicFramePr>
            <a:graphicFrameLocks noGrp="1"/>
          </p:cNvGraphicFramePr>
          <p:nvPr/>
        </p:nvGraphicFramePr>
        <p:xfrm>
          <a:off x="4550267" y="1113819"/>
          <a:ext cx="7474937" cy="2133600"/>
        </p:xfrm>
        <a:graphic>
          <a:graphicData uri="http://schemas.openxmlformats.org/drawingml/2006/table">
            <a:tbl>
              <a:tblPr firstRow="1" bandRow="1">
                <a:tableStyleId>{5C22544A-7EE6-4342-B048-85BDC9FD1C3A}</a:tableStyleId>
              </a:tblPr>
              <a:tblGrid>
                <a:gridCol w="3766535">
                  <a:extLst>
                    <a:ext uri="{9D8B030D-6E8A-4147-A177-3AD203B41FA5}">
                      <a16:colId xmlns:a16="http://schemas.microsoft.com/office/drawing/2014/main" val="1681032690"/>
                    </a:ext>
                  </a:extLst>
                </a:gridCol>
                <a:gridCol w="957943">
                  <a:extLst>
                    <a:ext uri="{9D8B030D-6E8A-4147-A177-3AD203B41FA5}">
                      <a16:colId xmlns:a16="http://schemas.microsoft.com/office/drawing/2014/main" val="2483876249"/>
                    </a:ext>
                  </a:extLst>
                </a:gridCol>
                <a:gridCol w="903514">
                  <a:extLst>
                    <a:ext uri="{9D8B030D-6E8A-4147-A177-3AD203B41FA5}">
                      <a16:colId xmlns:a16="http://schemas.microsoft.com/office/drawing/2014/main" val="118508515"/>
                    </a:ext>
                  </a:extLst>
                </a:gridCol>
                <a:gridCol w="936172">
                  <a:extLst>
                    <a:ext uri="{9D8B030D-6E8A-4147-A177-3AD203B41FA5}">
                      <a16:colId xmlns:a16="http://schemas.microsoft.com/office/drawing/2014/main" val="3796137790"/>
                    </a:ext>
                  </a:extLst>
                </a:gridCol>
                <a:gridCol w="910773">
                  <a:extLst>
                    <a:ext uri="{9D8B030D-6E8A-4147-A177-3AD203B41FA5}">
                      <a16:colId xmlns:a16="http://schemas.microsoft.com/office/drawing/2014/main" val="43869107"/>
                    </a:ext>
                  </a:extLst>
                </a:gridCol>
              </a:tblGrid>
              <a:tr h="264684">
                <a:tc>
                  <a:txBody>
                    <a:bodyPr/>
                    <a:lstStyle/>
                    <a:p>
                      <a:r>
                        <a:rPr lang="en-US" sz="1400" b="1" dirty="0"/>
                        <a:t>Safety Metric</a:t>
                      </a:r>
                    </a:p>
                  </a:txBody>
                  <a:tcPr/>
                </a:tc>
                <a:tc gridSpan="2">
                  <a:txBody>
                    <a:bodyPr/>
                    <a:lstStyle/>
                    <a:p>
                      <a:pPr algn="ctr"/>
                      <a:r>
                        <a:rPr lang="en-US" sz="1400" b="1" dirty="0"/>
                        <a:t>Frail</a:t>
                      </a:r>
                    </a:p>
                  </a:txBody>
                  <a:tcPr/>
                </a:tc>
                <a:tc hMerge="1">
                  <a:txBody>
                    <a:bodyPr/>
                    <a:lstStyle/>
                    <a:p>
                      <a:endParaRPr lang="en-US"/>
                    </a:p>
                  </a:txBody>
                  <a:tcPr/>
                </a:tc>
                <a:tc gridSpan="2">
                  <a:txBody>
                    <a:bodyPr/>
                    <a:lstStyle/>
                    <a:p>
                      <a:pPr algn="ctr"/>
                      <a:r>
                        <a:rPr lang="en-US" sz="1400" b="1" dirty="0"/>
                        <a:t>Non-Frail</a:t>
                      </a:r>
                    </a:p>
                  </a:txBody>
                  <a:tcPr/>
                </a:tc>
                <a:tc hMerge="1">
                  <a:txBody>
                    <a:bodyPr/>
                    <a:lstStyle/>
                    <a:p>
                      <a:endParaRPr lang="en-US"/>
                    </a:p>
                  </a:txBody>
                  <a:tcPr/>
                </a:tc>
                <a:extLst>
                  <a:ext uri="{0D108BD9-81ED-4DB2-BD59-A6C34878D82A}">
                    <a16:rowId xmlns:a16="http://schemas.microsoft.com/office/drawing/2014/main" val="3058230986"/>
                  </a:ext>
                </a:extLst>
              </a:tr>
              <a:tr h="264684">
                <a:tc>
                  <a:txBody>
                    <a:bodyPr/>
                    <a:lstStyle/>
                    <a:p>
                      <a:endParaRPr lang="en-US" sz="1400" b="1" dirty="0">
                        <a:solidFill>
                          <a:schemeClr val="tx2"/>
                        </a:solidFill>
                      </a:endParaRPr>
                    </a:p>
                  </a:txBody>
                  <a:tcPr/>
                </a:tc>
                <a:tc>
                  <a:txBody>
                    <a:bodyPr/>
                    <a:lstStyle/>
                    <a:p>
                      <a:pPr algn="ctr"/>
                      <a:r>
                        <a:rPr lang="en-US" sz="1400" b="1" dirty="0">
                          <a:solidFill>
                            <a:schemeClr val="tx2"/>
                          </a:solidFill>
                        </a:rPr>
                        <a:t>Isa-</a:t>
                      </a:r>
                      <a:r>
                        <a:rPr lang="en-US" sz="1400" b="1" dirty="0" err="1">
                          <a:solidFill>
                            <a:schemeClr val="tx2"/>
                          </a:solidFill>
                        </a:rPr>
                        <a:t>VRd</a:t>
                      </a:r>
                      <a:endParaRPr lang="en-US" sz="1400" b="1" dirty="0">
                        <a:solidFill>
                          <a:schemeClr val="tx2"/>
                        </a:solidFill>
                      </a:endParaRPr>
                    </a:p>
                  </a:txBody>
                  <a:tcPr/>
                </a:tc>
                <a:tc>
                  <a:txBody>
                    <a:bodyPr/>
                    <a:lstStyle/>
                    <a:p>
                      <a:pPr algn="ctr"/>
                      <a:r>
                        <a:rPr lang="en-US" sz="1400" b="1" dirty="0" err="1">
                          <a:solidFill>
                            <a:schemeClr val="tx2"/>
                          </a:solidFill>
                        </a:rPr>
                        <a:t>VRd</a:t>
                      </a:r>
                      <a:endParaRPr lang="en-US" sz="1400" b="1" dirty="0">
                        <a:solidFill>
                          <a:schemeClr val="tx2"/>
                        </a:solidFill>
                      </a:endParaRPr>
                    </a:p>
                  </a:txBody>
                  <a:tcPr/>
                </a:tc>
                <a:tc>
                  <a:txBody>
                    <a:bodyPr/>
                    <a:lstStyle/>
                    <a:p>
                      <a:pPr algn="ctr"/>
                      <a:r>
                        <a:rPr lang="en-US" sz="1400" b="1" dirty="0">
                          <a:solidFill>
                            <a:schemeClr val="tx2"/>
                          </a:solidFill>
                        </a:rPr>
                        <a:t>Isa-</a:t>
                      </a:r>
                      <a:r>
                        <a:rPr lang="en-US" sz="1400" b="1" dirty="0" err="1">
                          <a:solidFill>
                            <a:schemeClr val="tx2"/>
                          </a:solidFill>
                        </a:rPr>
                        <a:t>VRd</a:t>
                      </a:r>
                      <a:endParaRPr lang="en-US" sz="1400" b="1" dirty="0">
                        <a:solidFill>
                          <a:schemeClr val="tx2"/>
                        </a:solidFill>
                      </a:endParaRPr>
                    </a:p>
                  </a:txBody>
                  <a:tcPr/>
                </a:tc>
                <a:tc>
                  <a:txBody>
                    <a:bodyPr/>
                    <a:lstStyle/>
                    <a:p>
                      <a:pPr algn="ctr"/>
                      <a:r>
                        <a:rPr lang="en-US" sz="1400" b="1" dirty="0" err="1">
                          <a:solidFill>
                            <a:schemeClr val="tx2"/>
                          </a:solidFill>
                        </a:rPr>
                        <a:t>VRd</a:t>
                      </a:r>
                      <a:endParaRPr lang="en-US" sz="1400" b="1" dirty="0">
                        <a:solidFill>
                          <a:schemeClr val="tx2"/>
                        </a:solidFill>
                      </a:endParaRPr>
                    </a:p>
                  </a:txBody>
                  <a:tcPr/>
                </a:tc>
                <a:extLst>
                  <a:ext uri="{0D108BD9-81ED-4DB2-BD59-A6C34878D82A}">
                    <a16:rowId xmlns:a16="http://schemas.microsoft.com/office/drawing/2014/main" val="56858296"/>
                  </a:ext>
                </a:extLst>
              </a:tr>
              <a:tr h="264684">
                <a:tc>
                  <a:txBody>
                    <a:bodyPr/>
                    <a:lstStyle/>
                    <a:p>
                      <a:r>
                        <a:rPr lang="en-US" sz="1400" b="1" dirty="0">
                          <a:solidFill>
                            <a:schemeClr val="tx2"/>
                          </a:solidFill>
                        </a:rPr>
                        <a:t>D/C for any reason</a:t>
                      </a:r>
                    </a:p>
                  </a:txBody>
                  <a:tcPr/>
                </a:tc>
                <a:tc>
                  <a:txBody>
                    <a:bodyPr/>
                    <a:lstStyle/>
                    <a:p>
                      <a:pPr algn="ctr"/>
                      <a:r>
                        <a:rPr lang="en-US" sz="1400" b="1" dirty="0">
                          <a:solidFill>
                            <a:schemeClr val="tx2"/>
                          </a:solidFill>
                        </a:rPr>
                        <a:t>71.23%</a:t>
                      </a:r>
                    </a:p>
                  </a:txBody>
                  <a:tcPr/>
                </a:tc>
                <a:tc>
                  <a:txBody>
                    <a:bodyPr/>
                    <a:lstStyle/>
                    <a:p>
                      <a:pPr algn="ctr"/>
                      <a:r>
                        <a:rPr lang="en-US" sz="1400" b="1" dirty="0">
                          <a:solidFill>
                            <a:schemeClr val="tx2"/>
                          </a:solidFill>
                        </a:rPr>
                        <a:t>82.46%</a:t>
                      </a:r>
                    </a:p>
                  </a:txBody>
                  <a:tcPr/>
                </a:tc>
                <a:tc>
                  <a:txBody>
                    <a:bodyPr/>
                    <a:lstStyle/>
                    <a:p>
                      <a:pPr algn="ctr"/>
                      <a:r>
                        <a:rPr lang="en-US" sz="1400" b="1" dirty="0">
                          <a:solidFill>
                            <a:schemeClr val="tx2"/>
                          </a:solidFill>
                        </a:rPr>
                        <a:t>46.03%</a:t>
                      </a:r>
                    </a:p>
                  </a:txBody>
                  <a:tcPr/>
                </a:tc>
                <a:tc>
                  <a:txBody>
                    <a:bodyPr/>
                    <a:lstStyle/>
                    <a:p>
                      <a:pPr algn="ctr"/>
                      <a:r>
                        <a:rPr lang="en-US" sz="1400" b="1" dirty="0">
                          <a:solidFill>
                            <a:schemeClr val="tx2"/>
                          </a:solidFill>
                        </a:rPr>
                        <a:t>72.73%</a:t>
                      </a:r>
                    </a:p>
                  </a:txBody>
                  <a:tcPr/>
                </a:tc>
                <a:extLst>
                  <a:ext uri="{0D108BD9-81ED-4DB2-BD59-A6C34878D82A}">
                    <a16:rowId xmlns:a16="http://schemas.microsoft.com/office/drawing/2014/main" val="3552179907"/>
                  </a:ext>
                </a:extLst>
              </a:tr>
              <a:tr h="264684">
                <a:tc>
                  <a:txBody>
                    <a:bodyPr/>
                    <a:lstStyle/>
                    <a:p>
                      <a:r>
                        <a:rPr lang="en-US" sz="1400" b="1" dirty="0">
                          <a:solidFill>
                            <a:schemeClr val="tx2"/>
                          </a:solidFill>
                        </a:rPr>
                        <a:t>D/C 2/2 Adverse Events</a:t>
                      </a:r>
                    </a:p>
                  </a:txBody>
                  <a:tcPr/>
                </a:tc>
                <a:tc>
                  <a:txBody>
                    <a:bodyPr/>
                    <a:lstStyle/>
                    <a:p>
                      <a:pPr algn="ctr"/>
                      <a:r>
                        <a:rPr lang="en-US" sz="1400" b="1" dirty="0">
                          <a:solidFill>
                            <a:schemeClr val="tx2"/>
                          </a:solidFill>
                        </a:rPr>
                        <a:t>30.14%</a:t>
                      </a:r>
                    </a:p>
                  </a:txBody>
                  <a:tcPr/>
                </a:tc>
                <a:tc>
                  <a:txBody>
                    <a:bodyPr/>
                    <a:lstStyle/>
                    <a:p>
                      <a:pPr algn="ctr"/>
                      <a:r>
                        <a:rPr lang="en-US" sz="1400" b="1" dirty="0">
                          <a:solidFill>
                            <a:schemeClr val="tx2"/>
                          </a:solidFill>
                        </a:rPr>
                        <a:t>35.09%</a:t>
                      </a:r>
                    </a:p>
                  </a:txBody>
                  <a:tcPr/>
                </a:tc>
                <a:tc>
                  <a:txBody>
                    <a:bodyPr/>
                    <a:lstStyle/>
                    <a:p>
                      <a:pPr algn="ctr"/>
                      <a:r>
                        <a:rPr lang="en-US" sz="1400" b="1" dirty="0">
                          <a:solidFill>
                            <a:schemeClr val="tx2"/>
                          </a:solidFill>
                        </a:rPr>
                        <a:t>20.11%</a:t>
                      </a:r>
                    </a:p>
                  </a:txBody>
                  <a:tcPr/>
                </a:tc>
                <a:tc>
                  <a:txBody>
                    <a:bodyPr/>
                    <a:lstStyle/>
                    <a:p>
                      <a:pPr algn="ctr"/>
                      <a:r>
                        <a:rPr lang="en-US" sz="1400" b="1" dirty="0">
                          <a:solidFill>
                            <a:schemeClr val="tx2"/>
                          </a:solidFill>
                        </a:rPr>
                        <a:t>24.79%</a:t>
                      </a:r>
                    </a:p>
                  </a:txBody>
                  <a:tcPr/>
                </a:tc>
                <a:extLst>
                  <a:ext uri="{0D108BD9-81ED-4DB2-BD59-A6C34878D82A}">
                    <a16:rowId xmlns:a16="http://schemas.microsoft.com/office/drawing/2014/main" val="433828124"/>
                  </a:ext>
                </a:extLst>
              </a:tr>
              <a:tr h="264684">
                <a:tc>
                  <a:txBody>
                    <a:bodyPr/>
                    <a:lstStyle/>
                    <a:p>
                      <a:r>
                        <a:rPr lang="en-US" sz="1400" b="1" dirty="0">
                          <a:solidFill>
                            <a:schemeClr val="tx2"/>
                          </a:solidFill>
                        </a:rPr>
                        <a:t>Any ≥Grade 3 TEAE (event rate per year)</a:t>
                      </a:r>
                    </a:p>
                  </a:txBody>
                  <a:tcPr/>
                </a:tc>
                <a:tc>
                  <a:txBody>
                    <a:bodyPr/>
                    <a:lstStyle/>
                    <a:p>
                      <a:pPr algn="ctr"/>
                      <a:r>
                        <a:rPr lang="en-US" sz="1400" b="1" dirty="0">
                          <a:solidFill>
                            <a:schemeClr val="tx2"/>
                          </a:solidFill>
                        </a:rPr>
                        <a:t>2.221</a:t>
                      </a:r>
                    </a:p>
                  </a:txBody>
                  <a:tcPr/>
                </a:tc>
                <a:tc>
                  <a:txBody>
                    <a:bodyPr/>
                    <a:lstStyle/>
                    <a:p>
                      <a:pPr algn="ctr"/>
                      <a:r>
                        <a:rPr lang="en-US" sz="1400" b="1" dirty="0">
                          <a:solidFill>
                            <a:schemeClr val="tx2"/>
                          </a:solidFill>
                        </a:rPr>
                        <a:t>3.248</a:t>
                      </a:r>
                    </a:p>
                  </a:txBody>
                  <a:tcPr/>
                </a:tc>
                <a:tc>
                  <a:txBody>
                    <a:bodyPr/>
                    <a:lstStyle/>
                    <a:p>
                      <a:pPr algn="ctr"/>
                      <a:r>
                        <a:rPr lang="en-US" sz="1400" b="1" dirty="0">
                          <a:solidFill>
                            <a:schemeClr val="tx2"/>
                          </a:solidFill>
                        </a:rPr>
                        <a:t>1.832</a:t>
                      </a:r>
                    </a:p>
                  </a:txBody>
                  <a:tcPr/>
                </a:tc>
                <a:tc>
                  <a:txBody>
                    <a:bodyPr/>
                    <a:lstStyle/>
                    <a:p>
                      <a:pPr algn="ctr"/>
                      <a:r>
                        <a:rPr lang="en-US" sz="1400" b="1" dirty="0">
                          <a:solidFill>
                            <a:schemeClr val="tx2"/>
                          </a:solidFill>
                        </a:rPr>
                        <a:t>2.141</a:t>
                      </a:r>
                    </a:p>
                  </a:txBody>
                  <a:tcPr/>
                </a:tc>
                <a:extLst>
                  <a:ext uri="{0D108BD9-81ED-4DB2-BD59-A6C34878D82A}">
                    <a16:rowId xmlns:a16="http://schemas.microsoft.com/office/drawing/2014/main" val="2853169564"/>
                  </a:ext>
                </a:extLst>
              </a:tr>
              <a:tr h="264684">
                <a:tc>
                  <a:txBody>
                    <a:bodyPr/>
                    <a:lstStyle/>
                    <a:p>
                      <a:r>
                        <a:rPr lang="en-US" sz="1400" b="1" dirty="0">
                          <a:solidFill>
                            <a:schemeClr val="tx2"/>
                          </a:solidFill>
                        </a:rPr>
                        <a:t>Any Grade 5 TEAE (event rate per year)</a:t>
                      </a:r>
                    </a:p>
                  </a:txBody>
                  <a:tcPr/>
                </a:tc>
                <a:tc>
                  <a:txBody>
                    <a:bodyPr/>
                    <a:lstStyle/>
                    <a:p>
                      <a:pPr algn="ctr"/>
                      <a:r>
                        <a:rPr lang="en-US" sz="1400" b="1" dirty="0">
                          <a:solidFill>
                            <a:schemeClr val="tx2"/>
                          </a:solidFill>
                        </a:rPr>
                        <a:t>0.975</a:t>
                      </a:r>
                    </a:p>
                  </a:txBody>
                  <a:tcPr/>
                </a:tc>
                <a:tc>
                  <a:txBody>
                    <a:bodyPr/>
                    <a:lstStyle/>
                    <a:p>
                      <a:pPr algn="ctr"/>
                      <a:r>
                        <a:rPr lang="en-US" sz="1400" b="1" dirty="0">
                          <a:solidFill>
                            <a:schemeClr val="tx2"/>
                          </a:solidFill>
                        </a:rPr>
                        <a:t>1.979</a:t>
                      </a:r>
                    </a:p>
                  </a:txBody>
                  <a:tcPr/>
                </a:tc>
                <a:tc>
                  <a:txBody>
                    <a:bodyPr/>
                    <a:lstStyle/>
                    <a:p>
                      <a:pPr algn="ctr"/>
                      <a:r>
                        <a:rPr lang="en-US" sz="1400" b="1" dirty="0">
                          <a:solidFill>
                            <a:schemeClr val="tx2"/>
                          </a:solidFill>
                        </a:rPr>
                        <a:t>0.509</a:t>
                      </a:r>
                    </a:p>
                  </a:txBody>
                  <a:tcPr/>
                </a:tc>
                <a:tc>
                  <a:txBody>
                    <a:bodyPr/>
                    <a:lstStyle/>
                    <a:p>
                      <a:pPr algn="ctr"/>
                      <a:r>
                        <a:rPr lang="en-US" sz="1400" b="1" dirty="0">
                          <a:solidFill>
                            <a:schemeClr val="tx2"/>
                          </a:solidFill>
                        </a:rPr>
                        <a:t>0.416</a:t>
                      </a:r>
                    </a:p>
                  </a:txBody>
                  <a:tcPr/>
                </a:tc>
                <a:extLst>
                  <a:ext uri="{0D108BD9-81ED-4DB2-BD59-A6C34878D82A}">
                    <a16:rowId xmlns:a16="http://schemas.microsoft.com/office/drawing/2014/main" val="3507084255"/>
                  </a:ext>
                </a:extLst>
              </a:tr>
              <a:tr h="264684">
                <a:tc>
                  <a:txBody>
                    <a:bodyPr/>
                    <a:lstStyle/>
                    <a:p>
                      <a:r>
                        <a:rPr lang="en-US" sz="1400" b="1" dirty="0">
                          <a:solidFill>
                            <a:schemeClr val="tx2"/>
                          </a:solidFill>
                        </a:rPr>
                        <a:t>Any TE SAE (event rate per year)</a:t>
                      </a:r>
                    </a:p>
                  </a:txBody>
                  <a:tcPr/>
                </a:tc>
                <a:tc>
                  <a:txBody>
                    <a:bodyPr/>
                    <a:lstStyle/>
                    <a:p>
                      <a:pPr algn="ctr"/>
                      <a:r>
                        <a:rPr lang="en-US" sz="1400" b="1" dirty="0">
                          <a:solidFill>
                            <a:schemeClr val="tx2"/>
                          </a:solidFill>
                        </a:rPr>
                        <a:t>1.051</a:t>
                      </a:r>
                    </a:p>
                  </a:txBody>
                  <a:tcPr/>
                </a:tc>
                <a:tc>
                  <a:txBody>
                    <a:bodyPr/>
                    <a:lstStyle/>
                    <a:p>
                      <a:pPr algn="ctr"/>
                      <a:r>
                        <a:rPr lang="en-US" sz="1400" b="1" dirty="0">
                          <a:solidFill>
                            <a:schemeClr val="tx2"/>
                          </a:solidFill>
                        </a:rPr>
                        <a:t>1.340</a:t>
                      </a:r>
                    </a:p>
                  </a:txBody>
                  <a:tcPr/>
                </a:tc>
                <a:tc>
                  <a:txBody>
                    <a:bodyPr/>
                    <a:lstStyle/>
                    <a:p>
                      <a:pPr algn="ctr"/>
                      <a:r>
                        <a:rPr lang="en-US" sz="1400" b="1" dirty="0">
                          <a:solidFill>
                            <a:schemeClr val="tx2"/>
                          </a:solidFill>
                        </a:rPr>
                        <a:t>0.989</a:t>
                      </a:r>
                    </a:p>
                  </a:txBody>
                  <a:tcPr/>
                </a:tc>
                <a:tc>
                  <a:txBody>
                    <a:bodyPr/>
                    <a:lstStyle/>
                    <a:p>
                      <a:pPr algn="ctr"/>
                      <a:r>
                        <a:rPr lang="en-US" sz="1400" b="1" dirty="0">
                          <a:solidFill>
                            <a:schemeClr val="tx2"/>
                          </a:solidFill>
                        </a:rPr>
                        <a:t>1.296</a:t>
                      </a:r>
                    </a:p>
                  </a:txBody>
                  <a:tcPr/>
                </a:tc>
                <a:extLst>
                  <a:ext uri="{0D108BD9-81ED-4DB2-BD59-A6C34878D82A}">
                    <a16:rowId xmlns:a16="http://schemas.microsoft.com/office/drawing/2014/main" val="3891795453"/>
                  </a:ext>
                </a:extLst>
              </a:tr>
            </a:tbl>
          </a:graphicData>
        </a:graphic>
      </p:graphicFrame>
      <p:sp>
        <p:nvSpPr>
          <p:cNvPr id="20" name="TextBox 19">
            <a:extLst>
              <a:ext uri="{FF2B5EF4-FFF2-40B4-BE49-F238E27FC236}">
                <a16:creationId xmlns:a16="http://schemas.microsoft.com/office/drawing/2014/main" id="{43525181-088C-3C29-8CAD-AFA84BCDD2F4}"/>
              </a:ext>
            </a:extLst>
          </p:cNvPr>
          <p:cNvSpPr txBox="1"/>
          <p:nvPr/>
        </p:nvSpPr>
        <p:spPr>
          <a:xfrm>
            <a:off x="237989" y="1155624"/>
            <a:ext cx="4279582" cy="2109241"/>
          </a:xfrm>
          <a:prstGeom prst="rect">
            <a:avLst/>
          </a:prstGeom>
        </p:spPr>
        <p:txBody>
          <a:bodyPr wrap="square"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Median duration of treatment (Isa-</a:t>
            </a:r>
            <a:r>
              <a:rPr kumimoji="0" lang="en-US" sz="14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VRd</a:t>
            </a: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 vs </a:t>
            </a:r>
            <a:r>
              <a:rPr lang="en-US" sz="1400" dirty="0">
                <a:solidFill>
                  <a:prstClr val="black">
                    <a:lumMod val="50000"/>
                    <a:lumOff val="50000"/>
                  </a:prstClr>
                </a:solidFill>
                <a:latin typeface="Arial" panose="020B0604020202020204" pitchFamily="34" charset="0"/>
                <a:ea typeface="+mn-ea"/>
                <a:cs typeface="+mn-cs"/>
              </a:rPr>
              <a:t>VR</a:t>
            </a: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Frail: 31.5 vs 23.7 </a:t>
            </a:r>
            <a:r>
              <a:rPr kumimoji="0" lang="en-US" sz="14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mos</a:t>
            </a:r>
            <a:endPar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Non-Frail: 55.2 vs 36.6 </a:t>
            </a:r>
            <a:r>
              <a:rPr kumimoji="0" lang="en-US" sz="1400" b="1"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mn-cs"/>
              </a:rPr>
              <a:t>mos</a:t>
            </a:r>
            <a:endPar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Median Relative Dose Intensity for Isa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Frail vs Non-Frail: 92.1% vs 94.0%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Median Relative Dose Intensity for Bortezomib</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Frail: 90.3% vs 83.4%</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rPr>
              <a:t>Non-Frail: 90.0% vs 87.5%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A2CCC53-B6A8-BA2C-A717-5F35BE2BB73C}"/>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4411172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6561-7353-692D-4F64-66E0BA184103}"/>
              </a:ext>
            </a:extLst>
          </p:cNvPr>
          <p:cNvSpPr>
            <a:spLocks noGrp="1"/>
          </p:cNvSpPr>
          <p:nvPr>
            <p:ph type="title"/>
          </p:nvPr>
        </p:nvSpPr>
        <p:spPr>
          <a:xfrm>
            <a:off x="838200" y="0"/>
            <a:ext cx="10515600" cy="1325563"/>
          </a:xfrm>
        </p:spPr>
        <p:txBody>
          <a:bodyPr/>
          <a:lstStyle/>
          <a:p>
            <a:r>
              <a:rPr lang="en-US" dirty="0"/>
              <a:t>Conclusions</a:t>
            </a:r>
          </a:p>
        </p:txBody>
      </p:sp>
      <p:sp>
        <p:nvSpPr>
          <p:cNvPr id="3" name="Content Placeholder 2">
            <a:extLst>
              <a:ext uri="{FF2B5EF4-FFF2-40B4-BE49-F238E27FC236}">
                <a16:creationId xmlns:a16="http://schemas.microsoft.com/office/drawing/2014/main" id="{87B83BE3-5913-DE53-D2E2-9183313B766D}"/>
              </a:ext>
            </a:extLst>
          </p:cNvPr>
          <p:cNvSpPr>
            <a:spLocks noGrp="1"/>
          </p:cNvSpPr>
          <p:nvPr>
            <p:ph idx="1"/>
          </p:nvPr>
        </p:nvSpPr>
        <p:spPr>
          <a:xfrm>
            <a:off x="838200" y="1325563"/>
            <a:ext cx="10515600" cy="5152355"/>
          </a:xfrm>
        </p:spPr>
        <p:txBody>
          <a:bodyPr>
            <a:normAutofit fontScale="85000" lnSpcReduction="10000"/>
          </a:bodyPr>
          <a:lstStyle/>
          <a:p>
            <a:pPr>
              <a:lnSpc>
                <a:spcPct val="110000"/>
              </a:lnSpc>
            </a:pPr>
            <a:r>
              <a:rPr lang="en-US" dirty="0"/>
              <a:t>Quadruplets are a new standard of care for patients with newly diagnosed myeloma</a:t>
            </a:r>
          </a:p>
          <a:p>
            <a:pPr lvl="1">
              <a:lnSpc>
                <a:spcPct val="110000"/>
              </a:lnSpc>
            </a:pPr>
            <a:r>
              <a:rPr lang="en-US" dirty="0"/>
              <a:t>Triplets remain an important standard of care: Age ≥80, frail patients defined more rigorously</a:t>
            </a:r>
          </a:p>
          <a:p>
            <a:pPr>
              <a:lnSpc>
                <a:spcPct val="110000"/>
              </a:lnSpc>
            </a:pPr>
            <a:r>
              <a:rPr lang="en-US" dirty="0"/>
              <a:t>The best PFS outcomes are those with quadruplets and upfront transplant</a:t>
            </a:r>
          </a:p>
          <a:p>
            <a:pPr>
              <a:lnSpc>
                <a:spcPct val="110000"/>
              </a:lnSpc>
            </a:pPr>
            <a:r>
              <a:rPr lang="en-US" dirty="0"/>
              <a:t>Impact of MRD-adapted consolidation on PFS and OS outcomes: TBD</a:t>
            </a:r>
          </a:p>
          <a:p>
            <a:pPr>
              <a:lnSpc>
                <a:spcPct val="110000"/>
              </a:lnSpc>
            </a:pPr>
            <a:r>
              <a:rPr lang="en-US" dirty="0"/>
              <a:t>Daratumumab + lenalidomide maintenance is a new standard of care for patients who are MRD+ after non-CD38 </a:t>
            </a:r>
            <a:r>
              <a:rPr lang="en-US" dirty="0" err="1"/>
              <a:t>mAb</a:t>
            </a:r>
            <a:r>
              <a:rPr lang="en-US" dirty="0"/>
              <a:t>-containing induction </a:t>
            </a:r>
            <a:r>
              <a:rPr lang="en-US" dirty="0">
                <a:sym typeface="Wingdings" panose="05000000000000000000" pitchFamily="2" charset="2"/>
              </a:rPr>
              <a:t> ASCT</a:t>
            </a:r>
            <a:endParaRPr lang="en-US" dirty="0"/>
          </a:p>
          <a:p>
            <a:pPr>
              <a:lnSpc>
                <a:spcPct val="110000"/>
              </a:lnSpc>
            </a:pPr>
            <a:r>
              <a:rPr lang="en-US" dirty="0"/>
              <a:t>Optimal maintenance therapy for those treated with upfront quadruplets and transplant is unclear</a:t>
            </a:r>
          </a:p>
          <a:p>
            <a:pPr lvl="1">
              <a:lnSpc>
                <a:spcPct val="110000"/>
              </a:lnSpc>
            </a:pPr>
            <a:r>
              <a:rPr lang="en-US" dirty="0"/>
              <a:t>GMMG-HD7, SWOG 1803</a:t>
            </a:r>
          </a:p>
        </p:txBody>
      </p:sp>
      <p:sp>
        <p:nvSpPr>
          <p:cNvPr id="4" name="TextBox 3">
            <a:extLst>
              <a:ext uri="{FF2B5EF4-FFF2-40B4-BE49-F238E27FC236}">
                <a16:creationId xmlns:a16="http://schemas.microsoft.com/office/drawing/2014/main" id="{C739A8C9-42EF-8312-7DCE-4F23E327EEE9}"/>
              </a:ext>
            </a:extLst>
          </p:cNvPr>
          <p:cNvSpPr txBox="1"/>
          <p:nvPr/>
        </p:nvSpPr>
        <p:spPr>
          <a:xfrm>
            <a:off x="9025980" y="6519446"/>
            <a:ext cx="289675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Courtesy of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Peter Voorhees, MD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95931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3_Office Theme">
  <a:themeElements>
    <a:clrScheme name="Atrium Presentation 1">
      <a:dk1>
        <a:srgbClr val="767882"/>
      </a:dk1>
      <a:lt1>
        <a:srgbClr val="FFFFFF"/>
      </a:lt1>
      <a:dk2>
        <a:srgbClr val="000000"/>
      </a:dk2>
      <a:lt2>
        <a:srgbClr val="008C94"/>
      </a:lt2>
      <a:accent1>
        <a:srgbClr val="006C74"/>
      </a:accent1>
      <a:accent2>
        <a:srgbClr val="E5B801"/>
      </a:accent2>
      <a:accent3>
        <a:srgbClr val="004797"/>
      </a:accent3>
      <a:accent4>
        <a:srgbClr val="04BB6E"/>
      </a:accent4>
      <a:accent5>
        <a:srgbClr val="FF7D2E"/>
      </a:accent5>
      <a:accent6>
        <a:srgbClr val="E4333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marL="0" indent="0" algn="ctr">
          <a:buNone/>
          <a:defRPr sz="3200" dirty="0">
            <a:solidFill>
              <a:schemeClr val="bg2"/>
            </a:solidFill>
            <a:latin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J&amp;J">
    <a:majorFont>
      <a:latin typeface="Johnson Display"/>
      <a:ea typeface=""/>
      <a:cs typeface=""/>
    </a:majorFont>
    <a:minorFont>
      <a:latin typeface="Johnson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44546A"/>
    </a:dk2>
    <a:lt2>
      <a:srgbClr val="E7E6E6"/>
    </a:lt2>
    <a:accent1>
      <a:srgbClr val="B11F26"/>
    </a:accent1>
    <a:accent2>
      <a:srgbClr val="1BA1DA"/>
    </a:accent2>
    <a:accent3>
      <a:srgbClr val="CDCBE6"/>
    </a:accent3>
    <a:accent4>
      <a:srgbClr val="7E69AF"/>
    </a:accent4>
    <a:accent5>
      <a:srgbClr val="642065"/>
    </a:accent5>
    <a:accent6>
      <a:srgbClr val="162851"/>
    </a:accent6>
    <a:hlink>
      <a:srgbClr val="1BA1DA"/>
    </a:hlink>
    <a:folHlink>
      <a:srgbClr val="7E69A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38438</TotalTime>
  <Words>11616</Words>
  <Application>Microsoft Macintosh PowerPoint</Application>
  <PresentationFormat>Widescreen</PresentationFormat>
  <Paragraphs>1652</Paragraphs>
  <Slides>119</Slides>
  <Notes>41</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119</vt:i4>
      </vt:variant>
    </vt:vector>
  </HeadingPairs>
  <TitlesOfParts>
    <vt:vector size="143" baseType="lpstr">
      <vt:lpstr>ＭＳ Ｐゴシック</vt:lpstr>
      <vt:lpstr>Aptos</vt:lpstr>
      <vt:lpstr>Aptos Display</vt:lpstr>
      <vt:lpstr>Arial</vt:lpstr>
      <vt:lpstr>Arial Narrow</vt:lpstr>
      <vt:lpstr>Calibri</vt:lpstr>
      <vt:lpstr>Calibri Light</vt:lpstr>
      <vt:lpstr>Georgia</vt:lpstr>
      <vt:lpstr>Johnson Text</vt:lpstr>
      <vt:lpstr>Noto Sans Symbols</vt:lpstr>
      <vt:lpstr>Symbol</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Office Theme</vt:lpstr>
      <vt:lpstr>1_Default Design</vt:lpstr>
      <vt:lpstr>1_Office Theme</vt:lpstr>
      <vt:lpstr>3_Office Theme</vt:lpstr>
      <vt:lpstr>Optimizing the Selection of First-Line Therapy  for Patients with Multiple Myeloma</vt:lpstr>
      <vt:lpstr>Faculty</vt:lpstr>
      <vt:lpstr>Commercial Support</vt:lpstr>
      <vt:lpstr>Dr Love — Disclosures</vt:lpstr>
      <vt:lpstr>Research To Practice CME Planning Committee Members,  Staff and Reviewers</vt:lpstr>
      <vt:lpstr>Prof Leleu — Disclosures</vt:lpstr>
      <vt:lpstr>Dr Voorhees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Practical Perspectives: Experts Review Actual Cases  of Patients with Small Cell Lung Cancer</vt:lpstr>
      <vt:lpstr>Inside the Issue: Managing Ocular Toxicities Associated  with Antibody-Drug Conjugates and Other Cancer Therapies</vt:lpstr>
      <vt:lpstr>Cancer Q&amp;A: Addressing Common Questions Posed by  Patients with Relapsed/Refractory Multiple Myeloma</vt:lpstr>
      <vt:lpstr>Addressing Current Knowledge and Practice Gaps in the Community — Optimizing the Use of Oral Selective Estrogen Receptor Degraders for Metastatic Breast Cancer</vt:lpstr>
      <vt:lpstr>Practical Perspectives: Experts Review  Actual Cases of Patients with Biliary Tract Cancers</vt:lpstr>
      <vt:lpstr>Thank you for joining us! Please take a moment  to complete the survey currently up on Zoom.  Your feedback is very important to us.  Information on how to obtain CME and ABIM MOC credit will be provided at the conclusion  of the activity in the Zoom chat room. Attendees  will also receive an email in 1 to 3 business days  with these instructions.</vt:lpstr>
      <vt:lpstr>Optimizing the Selection of First-Line Therapy  for Patients with Multiple Myeloma</vt:lpstr>
      <vt:lpstr>Faculty</vt:lpstr>
      <vt:lpstr>PowerPoint Presentation</vt:lpstr>
      <vt:lpstr>Clinicians in the Audience, Please Complete  the Pre- and Postmeeting Surveys</vt:lpstr>
      <vt:lpstr>PowerPoint Presentation</vt:lpstr>
      <vt:lpstr>Practical Perspectives: Experts Review Actual Cases  of Patients with Small Cell Lung Cancer</vt:lpstr>
      <vt:lpstr>Inside the Issue: Managing Ocular Toxicities Associated  with Antibody-Drug Conjugates and Other Cancer Therapies</vt:lpstr>
      <vt:lpstr>Cancer Q&amp;A: Addressing Common Questions Posed by  Patients with Relapsed/Refractory Multiple Myeloma</vt:lpstr>
      <vt:lpstr>Addressing Current Knowledge and Practice Gaps in the Community — Optimizing the Use of Oral Selective Estrogen Receptor Degraders for Metastatic Breast Cancer</vt:lpstr>
      <vt:lpstr>Practical Perspectives: Experts Review  Actual Cases of Patients with Biliary Tract Cancers</vt:lpstr>
      <vt:lpstr>Optimizing the Selection of First-Line Therapy  for Patients with Multiple Myeloma</vt:lpstr>
      <vt:lpstr>Prof Leleu — Disclosures</vt:lpstr>
      <vt:lpstr>Dr Voorhees — Disclosures</vt:lpstr>
      <vt:lpstr>Dr Love — Disclosures</vt:lpstr>
      <vt:lpstr>Commercial Support</vt:lpstr>
      <vt:lpstr>PowerPoint Presentation</vt:lpstr>
      <vt:lpstr>Selection of First-Line Therapy and Maintenance Treatment for Patients with Multiple Myeloma</vt:lpstr>
      <vt:lpstr>Clinical Investigator Survey Participants</vt:lpstr>
      <vt:lpstr>First Line Therapy for Multiple Myeloma</vt:lpstr>
      <vt:lpstr>PowerPoint Presentation</vt:lpstr>
      <vt:lpstr>PowerPoint Presentation</vt:lpstr>
      <vt:lpstr>PowerPoint Presentation</vt:lpstr>
      <vt:lpstr>Selection of First-Line Therapy and Maintenance Treatment for Patients with Multiple Myeloma</vt:lpstr>
      <vt:lpstr>PowerPoint Presentation</vt:lpstr>
      <vt:lpstr>PowerPoint Presentation</vt:lpstr>
      <vt:lpstr>Selection of First-Line Therapy and Maintenance Treatment for Patients with Multiple Myeloma</vt:lpstr>
      <vt:lpstr>Regulatory and reimbursement issues aside, if you were going to offer systemic treatment to a 65-year-old patient with high-risk smoldering myeloma, what would you most likely recommend?</vt:lpstr>
      <vt:lpstr>For which clinical situations, if any, would you offer systemic treatment to a 65-year-old patient with high-risk smoldering myeloma?</vt:lpstr>
      <vt:lpstr>Regulatory and reimbursement issues aside, if you were going to offer systemic treatment to an 80-year-old patient with high-risk smoldering myeloma, what would you most likely recommend?</vt:lpstr>
      <vt:lpstr>For which clinical situations, if any, would you offer systemic treatment to an 80-year-old patient with high-risk smoldering myeloma?</vt:lpstr>
      <vt:lpstr>Daratumumab vs Observation for High-Risk Smoldering Myeloma: The Phase III AQUILA Trial</vt:lpstr>
      <vt:lpstr>Daratumumab Monotherapy for High-Risk Smoldering Myeloma: The 20 / 2 / 20 Criteria</vt:lpstr>
      <vt:lpstr>Overall Survival: AQUILA</vt:lpstr>
      <vt:lpstr>Selection of First-Line Therapy and Maintenance Treatment for Patients with Multiple Myeloma</vt:lpstr>
      <vt:lpstr>Case Presentation – Prof Leleu: 63-year-old transplant-eligible patient with multiple myeloma (MM)</vt:lpstr>
      <vt:lpstr>Case Presentation – Prof Leleu: 63-year-old transplant-eligible patient with MM (cont’d)</vt:lpstr>
      <vt:lpstr>Case Presentation – Prof Leleu: 63-year-old transplant-eligible patient with MM (cont’d)</vt:lpstr>
      <vt:lpstr>Case Presentation – Dr Voorhees: 57-year-old transplant-eligible patient with MM</vt:lpstr>
      <vt:lpstr>Case Presentation – Dr Voorhees: 57-year-old transplant-eligible patient with MM (cont’d)</vt:lpstr>
      <vt:lpstr>Regulatory and reimbursement issues aside, what is your preferred induction regimen for a 65-year-old transplant-eligible patient with standard-risk MM?</vt:lpstr>
      <vt:lpstr>How long would you continue maintenance therapy for a 65-year-old transplant-eligible patient with standard-risk MM? </vt:lpstr>
      <vt:lpstr>In general, what is your approach to autologous stem cell transplant (ASCT) for patients with standard-risk MM?</vt:lpstr>
      <vt:lpstr>Regulatory and reimbursement issues aside, what is your preferred induction regimen for a 65-year-old transplant-eligible patient with high-risk (eg, del[17p]) MM? </vt:lpstr>
      <vt:lpstr>How long would you continue maintenance therapy for a 65-year-old transplant-eligible patient with high-risk (eg, del[17p]) MM?</vt:lpstr>
      <vt:lpstr>In general, what is your approach to ASCT for patients with high-risk (eg, del[17p]) MM?</vt:lpstr>
      <vt:lpstr>From your perspective, at this time should community-based general medical oncologists be assessing MRD to guide clinical decisions regarding induction and/or maintenance therapy?</vt:lpstr>
      <vt:lpstr>Which type or types of MRD assay should be ordered?</vt:lpstr>
      <vt:lpstr>Daratumumab / IMiD / PI Quadruplets + Upfront Autologous Stem Cell Transplantation in Newly Diagnosed Myeloma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CD38 mAbs in Induction / Post-Transplant Consolidation vs Maintenance: CASSIOPEIA</vt:lpstr>
      <vt:lpstr>PowerPoint Presentation</vt:lpstr>
      <vt:lpstr>CD38 mAb / IMiD / PI Quadruplets in High-Risk Myeloma: A MASTER and GRIFFIN Subset Analysis</vt:lpstr>
      <vt:lpstr>MRD-Adapted Consolidation after Isatuximab-KRd Induction: MIDAS</vt:lpstr>
      <vt:lpstr>Selection of First-Line Therapy and Maintenance Treatment for Patients with Multiple Myeloma</vt:lpstr>
      <vt:lpstr>Case Presentation – Prof Leleu: 75-year-old transplant-ineligible patient with MM</vt:lpstr>
      <vt:lpstr>Case Presentation – Prof Leleu: 75-year-old transplant-ineligible patient with MM (cont’d)</vt:lpstr>
      <vt:lpstr>Case Presentation – Prof Leleu: 75-year-old transplant-ineligible patient with MM (cont’d)</vt:lpstr>
      <vt:lpstr>Case Presentation – Dr Voorhees: 73-year-old transplant-ineligible patient with MM</vt:lpstr>
      <vt:lpstr>Case Presentation – Dr Voorhees: 73-year-old transplant-ineligible patient with MM (cont’d) </vt:lpstr>
      <vt:lpstr>Regulatory and reimbursement issues aside, what is your preferred initial regimen for an 80-year-old patient with standard-risk MM who is not eligible for transplant? </vt:lpstr>
      <vt:lpstr>What maintenance therapy, if any, would you recommend for an 80-year-old patient with standard-risk MM who was not eligible for transplant?</vt:lpstr>
      <vt:lpstr>Regulatory and reimbursement issues aside, what would be your preferred initial regimen for an 80-year-old patient with high-risk (eg, del[17p]) MM who was not eligible for transplant? </vt:lpstr>
      <vt:lpstr>What maintenance therapy, if any, would you recommend for an 80-year-old patient with high-risk (eg, del[17p]) MM who was not eligible for transplant?</vt:lpstr>
      <vt:lpstr>Regulatory and reimbursement issues aside, what is your preferred initial regimen for a frail 90-year-old patient with standard-risk MM?</vt:lpstr>
      <vt:lpstr>What maintenance therapy, if any, would you recommend for a frail 90-year-old patient with standard-risk MM?</vt:lpstr>
      <vt:lpstr>Regulatory and reimbursement issues aside, what is your preferred initial regimen for a frail 90-year-old patient with high-risk (eg, del[17p]) MM?</vt:lpstr>
      <vt:lpstr>What maintenance therapy, if any, would you recommend for a frail 90-year-old patient with high-risk (eg, del[17p]) MM?</vt:lpstr>
      <vt:lpstr>CD38 mAb / IMiD / PI Quadruplets in Newly-Diagnosed Myeloma: Transplant Deferred and Ineligible</vt:lpstr>
      <vt:lpstr>CD38 mAb / IMiD / PI Quadruplets in Transplant-Ineligible Patients with Newly-Diagnosed Myeloma: The BENEFIT of Bortezomib</vt:lpstr>
      <vt:lpstr>CD38 mAb / IMiD / PI Quadruplets in Frail Patients with Newly-Diagnosed Myeloma: An IMROZ Subset Analysis</vt:lpstr>
      <vt:lpstr>CD38 mAb / IMiD / PI Quadruplets in Frail Patients with Newly-Diagnosed Myeloma: An IMROZ Subset Analysis</vt:lpstr>
      <vt:lpstr>Conclusions</vt:lpstr>
      <vt:lpstr>Selection of First-Line Therapy and Maintenance Treatment for Patients with Multiple Myeloma</vt:lpstr>
      <vt:lpstr>Case Presentation – Prof Leleu: 53-year-old transplant-eligible patient with MM</vt:lpstr>
      <vt:lpstr>Case Presentation – Prof Leleu: 53-year-old transplant-eligible patient with MM (cont’d)</vt:lpstr>
      <vt:lpstr>Case Presentation – Prof Leleu: 53-year-old transplant-eligible patient with MM (cont’d)</vt:lpstr>
      <vt:lpstr>Case Presentation – Prof Leleu: 53-year-old transplant-eligible patient with MM (cont’d)</vt:lpstr>
      <vt:lpstr>According to current clinical trial data and your personal experience, in which clinical situations, if any, does a difference in efficacy exist between daratumumab and isatuximab?</vt:lpstr>
      <vt:lpstr>Assuming subcutaneous formulations of isatuximab and daratumumab were both FDA approved and available and the efficacy and tolerability were equal, would you prefer one over the other for your patients with MM?</vt:lpstr>
      <vt:lpstr>Based on current clinical trial data and your personal experience, do you believe that patients will prefer the on-body delivery system for subcutaneous isatuximab to the administration method of subcutaneous daratumumab?</vt:lpstr>
      <vt:lpstr>PowerPoint Presentation</vt:lpstr>
      <vt:lpstr>Selection of First-Line Therapy and Maintenance Treatment for Patients with Multiple Myeloma</vt:lpstr>
      <vt:lpstr>Regulatory and reimbursement issues aside, what is your preferred initial regimen for an 80-year-old patient with standard-risk MM who is transplant ineligible with new-onset renal failure not requiring dialysis?</vt:lpstr>
      <vt:lpstr>What maintenance therapy, if any, would you recommend, for an 80-year-old patient with  standard-risk MM who was transplant ineligible with new-onset renal failure not requiring dialysis?</vt:lpstr>
      <vt:lpstr>Regulatory and reimbursement issues aside, what is your preferred initial regimen for an 80-year-old patient with high-risk (eg, del[17p]) MM who is transplant ineligible with new-onset renal failure not requiring dialysis?</vt:lpstr>
      <vt:lpstr>What maintenance therapy, if any, would you recommend for an 80-year-old patient with high-risk (eg, del[17p]) MM who was transplant ineligible with new-onset renal failure not requiring dialysis?</vt:lpstr>
      <vt:lpstr>Regulatory and reimbursement issues aside, what is your preferred initial regimen for an 80-year-old patient with standard-risk MM who is transplant ineligible with a history of Type 2 diabetes with preexisiting peripheral neuropathy?</vt:lpstr>
      <vt:lpstr>What maintenance therapy, if any, would you recommend for an 80-year-old patient with standard-risk MM who was transplant ineligible with a history of Type 2 diabetes with preexisiting peripheral neuropathy?</vt:lpstr>
      <vt:lpstr>Regulatory and reimbursement issues aside, what is your preferred initial regimen for an 80-year-old patient with high-risk (eg, del[17p]) MM who is transplant ineligible with a history of Type 2 diabetes with preexisiting peripheral neuropathy?</vt:lpstr>
      <vt:lpstr>What maintenance therapy, if any, would you recommend for an 80-year-old patient with high-risk (eg, del[17p]) MM who was transplant ineligible with a history of Type 2 diabetes with preexisiting peripheral neuropathy?</vt:lpstr>
      <vt:lpstr>Practical Perspectives: Experts Review Actual Cases  of Patients with Small Cell Lung Cancer</vt:lpstr>
      <vt:lpstr>Thank you for joining us!   Please take a moment to complete the survey currently up on Zoom. Your feedback is very important to us.  The survey will remain open for  5 minutes after the meeting ends.   Information on how to obtain CME and ABIM  MOC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3344</cp:revision>
  <cp:lastPrinted>2020-12-08T02:40:56Z</cp:lastPrinted>
  <dcterms:created xsi:type="dcterms:W3CDTF">2020-11-13T19:02:13Z</dcterms:created>
  <dcterms:modified xsi:type="dcterms:W3CDTF">2025-07-01T20:15:43Z</dcterms:modified>
</cp:coreProperties>
</file>