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tags/tag5.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tags/tag6.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
    <p:sldMasterId id="2147485143" r:id="rId5"/>
    <p:sldMasterId id="2147485276" r:id="rId6"/>
    <p:sldMasterId id="2147485290" r:id="rId7"/>
    <p:sldMasterId id="2147485318" r:id="rId8"/>
    <p:sldMasterId id="2147485328" r:id="rId9"/>
    <p:sldMasterId id="2147485485" r:id="rId10"/>
    <p:sldMasterId id="2147485513" r:id="rId11"/>
    <p:sldMasterId id="2147485551" r:id="rId12"/>
    <p:sldMasterId id="2147485608" r:id="rId13"/>
    <p:sldMasterId id="2147485615" r:id="rId14"/>
    <p:sldMasterId id="2147485628" r:id="rId15"/>
    <p:sldMasterId id="2147485635" r:id="rId16"/>
  </p:sldMasterIdLst>
  <p:notesMasterIdLst>
    <p:notesMasterId r:id="rId75"/>
  </p:notesMasterIdLst>
  <p:handoutMasterIdLst>
    <p:handoutMasterId r:id="rId76"/>
  </p:handoutMasterIdLst>
  <p:sldIdLst>
    <p:sldId id="2147481022" r:id="rId17"/>
    <p:sldId id="2147481023" r:id="rId18"/>
    <p:sldId id="2147481024" r:id="rId19"/>
    <p:sldId id="966" r:id="rId20"/>
    <p:sldId id="2147474510" r:id="rId21"/>
    <p:sldId id="2147474494" r:id="rId22"/>
    <p:sldId id="2147474495" r:id="rId23"/>
    <p:sldId id="2147474511" r:id="rId24"/>
    <p:sldId id="2147474512" r:id="rId25"/>
    <p:sldId id="2147474496" r:id="rId26"/>
    <p:sldId id="2147474497" r:id="rId27"/>
    <p:sldId id="2147474498" r:id="rId28"/>
    <p:sldId id="2147474513" r:id="rId29"/>
    <p:sldId id="2147474515" r:id="rId30"/>
    <p:sldId id="2147474499" r:id="rId31"/>
    <p:sldId id="2147474514" r:id="rId32"/>
    <p:sldId id="2147474502" r:id="rId33"/>
    <p:sldId id="2147474503" r:id="rId34"/>
    <p:sldId id="2147474504" r:id="rId35"/>
    <p:sldId id="2147474509" r:id="rId36"/>
    <p:sldId id="2147474516" r:id="rId37"/>
    <p:sldId id="2147480150" r:id="rId38"/>
    <p:sldId id="2147480152" r:id="rId39"/>
    <p:sldId id="2147480153" r:id="rId40"/>
    <p:sldId id="2147481030" r:id="rId41"/>
    <p:sldId id="2147480155" r:id="rId42"/>
    <p:sldId id="2147481031" r:id="rId43"/>
    <p:sldId id="2147481032" r:id="rId44"/>
    <p:sldId id="3861" r:id="rId45"/>
    <p:sldId id="2147474256" r:id="rId46"/>
    <p:sldId id="2147475920" r:id="rId47"/>
    <p:sldId id="2147376712" r:id="rId48"/>
    <p:sldId id="2147474257" r:id="rId49"/>
    <p:sldId id="2147474258" r:id="rId50"/>
    <p:sldId id="423" r:id="rId51"/>
    <p:sldId id="2147474259" r:id="rId52"/>
    <p:sldId id="2147474251" r:id="rId53"/>
    <p:sldId id="2147474247" r:id="rId54"/>
    <p:sldId id="2147475913" r:id="rId55"/>
    <p:sldId id="2147475918" r:id="rId56"/>
    <p:sldId id="2147475925" r:id="rId57"/>
    <p:sldId id="2147474250" r:id="rId58"/>
    <p:sldId id="2147474253" r:id="rId59"/>
    <p:sldId id="2147474254" r:id="rId60"/>
    <p:sldId id="2147474255" r:id="rId61"/>
    <p:sldId id="2147475921" r:id="rId62"/>
    <p:sldId id="2147475922" r:id="rId63"/>
    <p:sldId id="2147472742" r:id="rId64"/>
    <p:sldId id="2147472743" r:id="rId65"/>
    <p:sldId id="2147475924" r:id="rId66"/>
    <p:sldId id="2147480151" r:id="rId67"/>
    <p:sldId id="2147481025" r:id="rId68"/>
    <p:sldId id="2147481026" r:id="rId69"/>
    <p:sldId id="2147481027" r:id="rId70"/>
    <p:sldId id="2147481028" r:id="rId71"/>
    <p:sldId id="2147481029" r:id="rId72"/>
    <p:sldId id="306" r:id="rId73"/>
    <p:sldId id="2147480149" r:id="rId74"/>
  </p:sldIdLst>
  <p:sldSz cx="12192000" cy="6858000"/>
  <p:notesSz cx="7772400" cy="10058400"/>
  <p:custDataLst>
    <p:tags r:id="rId7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1674A7"/>
    <a:srgbClr val="FFFFFF"/>
    <a:srgbClr val="C2DDE8"/>
    <a:srgbClr val="C4E0EA"/>
    <a:srgbClr val="DEEAF0"/>
    <a:srgbClr val="F93127"/>
    <a:srgbClr val="495B6B"/>
    <a:srgbClr val="687D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7" autoAdjust="0"/>
    <p:restoredTop sz="95238" autoAdjust="0"/>
  </p:normalViewPr>
  <p:slideViewPr>
    <p:cSldViewPr>
      <p:cViewPr varScale="1">
        <p:scale>
          <a:sx n="122" d="100"/>
          <a:sy n="122" d="100"/>
        </p:scale>
        <p:origin x="880" y="192"/>
      </p:cViewPr>
      <p:guideLst>
        <p:guide orient="horz" pos="4201"/>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7" d="100"/>
        <a:sy n="13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10/11/25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05D2-C1D1-A10B-2885-A052E745F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592E3-C7AE-1AA9-9B9F-4E6DDA5D9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BB27F-1DF0-03F0-EFDE-CC38A2A3048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425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9BBB5-27EC-9D72-52F8-5EBF8736E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08376-7F4F-8D14-BDC3-BD8D3989E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7EB0A-12FA-2156-2647-53ECB770D2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804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30 min</a:t>
            </a:r>
          </a:p>
          <a:p>
            <a:r>
              <a:rPr lang="en-US" dirty="0"/>
              <a:t>Includes 2 MOC questions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3EB00AF-4D12-4E04-8F55-9CF53EE94896}" type="slidenum">
              <a:rPr kumimoji="0" lang="en-US" sz="1200" b="0" i="0" u="none" strike="noStrike" kern="1200" cap="none" spc="0" normalizeH="0" baseline="0" noProof="0" smtClean="0">
                <a:ln>
                  <a:noFill/>
                </a:ln>
                <a:solidFill>
                  <a:prstClr val="black"/>
                </a:solidFill>
                <a:effectLst/>
                <a:uLnTx/>
                <a:uFillTx/>
                <a:latin typeface="Calibri" pitchFamily="34" charset="0"/>
                <a:ea typeface="ヒラギノ角ゴ Pro W3" pitchFamily="-127"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itchFamily="34" charset="0"/>
              <a:ea typeface="ヒラギノ角ゴ Pro W3" pitchFamily="-127" charset="-128"/>
              <a:cs typeface="+mn-cs"/>
            </a:endParaRPr>
          </a:p>
        </p:txBody>
      </p:sp>
    </p:spTree>
    <p:extLst>
      <p:ext uri="{BB962C8B-B14F-4D97-AF65-F5344CB8AC3E}">
        <p14:creationId xmlns:p14="http://schemas.microsoft.com/office/powerpoint/2010/main" val="61725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B652A-6130-3AC1-8B0C-A0C0F27DA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C6CCF-5BFF-05F5-83D8-42FA97AA912C}"/>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C2CA4FF-F595-F04A-92D7-F680FFCF1595}"/>
              </a:ext>
            </a:extLst>
          </p:cNvPr>
          <p:cNvSpPr>
            <a:spLocks noGrp="1"/>
          </p:cNvSpPr>
          <p:nvPr>
            <p:ph type="body" idx="1"/>
          </p:nvPr>
        </p:nvSpPr>
        <p:spPr/>
        <p:txBody>
          <a:bodyPr/>
          <a:lstStyle/>
          <a:p>
            <a:r>
              <a:rPr lang="en-US" dirty="0"/>
              <a:t>POLARIX did not formally test for an interaction based on COO</a:t>
            </a:r>
          </a:p>
        </p:txBody>
      </p:sp>
      <p:sp>
        <p:nvSpPr>
          <p:cNvPr id="4" name="Slide Number Placeholder 3">
            <a:extLst>
              <a:ext uri="{FF2B5EF4-FFF2-40B4-BE49-F238E27FC236}">
                <a16:creationId xmlns:a16="http://schemas.microsoft.com/office/drawing/2014/main" id="{4570BEC4-1425-0895-6515-881745B0D59C}"/>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C0C41D-D8D1-2147-9C31-21CE41187D87}" type="slidenum">
              <a:rPr kumimoji="0" lang="en-US" sz="1200" b="0" i="0" u="none" strike="noStrike" kern="1200" cap="none" spc="0" normalizeH="0" baseline="0" noProof="0" smtClean="0">
                <a:ln>
                  <a:noFill/>
                </a:ln>
                <a:solidFill>
                  <a:prstClr val="black"/>
                </a:solidFill>
                <a:effectLst/>
                <a:uLnTx/>
                <a:uFillTx/>
                <a:latin typeface="Calibri" pitchFamily="34" charset="0"/>
                <a:ea typeface="ヒラギノ角ゴ Pro W3" pitchFamily="-127"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itchFamily="34" charset="0"/>
              <a:ea typeface="ヒラギノ角ゴ Pro W3" pitchFamily="-127" charset="-128"/>
              <a:cs typeface="+mn-cs"/>
            </a:endParaRPr>
          </a:p>
        </p:txBody>
      </p:sp>
    </p:spTree>
    <p:extLst>
      <p:ext uri="{BB962C8B-B14F-4D97-AF65-F5344CB8AC3E}">
        <p14:creationId xmlns:p14="http://schemas.microsoft.com/office/powerpoint/2010/main" val="80137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Most common </a:t>
            </a:r>
            <a:r>
              <a:rPr lang="en-US" dirty="0" err="1"/>
              <a:t>nHL</a:t>
            </a:r>
            <a:r>
              <a:rPr lang="en-US" sz="1200" dirty="0" err="1"/>
              <a:t>ABC</a:t>
            </a:r>
            <a:r>
              <a:rPr lang="en-US" sz="1200" dirty="0"/>
              <a:t> subtype has worse prognosis with R-CHOP</a:t>
            </a:r>
          </a:p>
          <a:p>
            <a:endParaRPr lang="en-US" dirty="0"/>
          </a:p>
          <a:p>
            <a:endParaRPr lang="en-US" dirty="0"/>
          </a:p>
          <a:p>
            <a:r>
              <a:rPr lang="en-US" dirty="0"/>
              <a:t>R-CHOP -&gt; r/r</a:t>
            </a:r>
          </a:p>
          <a:p>
            <a:endParaRPr lang="en-US" dirty="0"/>
          </a:p>
          <a:p>
            <a:r>
              <a:rPr lang="en-US" dirty="0"/>
              <a:t>COO is important biologically and clinically</a:t>
            </a:r>
          </a:p>
          <a:p>
            <a:endParaRPr lang="en-US" dirty="0"/>
          </a:p>
          <a:p>
            <a:r>
              <a:rPr lang="en-US" dirty="0"/>
              <a:t>ABC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5CCC9-6729-5241-A903-A820A28F7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7" charset="-128"/>
              <a:cs typeface="+mn-cs"/>
            </a:endParaRPr>
          </a:p>
        </p:txBody>
      </p:sp>
    </p:spTree>
    <p:extLst>
      <p:ext uri="{BB962C8B-B14F-4D97-AF65-F5344CB8AC3E}">
        <p14:creationId xmlns:p14="http://schemas.microsoft.com/office/powerpoint/2010/main" val="102041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0"/>
              </a:spcBef>
              <a:spcAft>
                <a:spcPts val="0"/>
              </a:spcAft>
              <a:buFont typeface="Arial" panose="020B0604020202020204" pitchFamily="34" charset="0"/>
              <a:buChar char="•"/>
            </a:pPr>
            <a:endParaRPr lang="en-US" sz="1200" dirty="0">
              <a:solidFill>
                <a:srgbClr val="212121"/>
              </a:solidFill>
              <a:latin typeface="Aptos" panose="020B0004020202020204" pitchFamily="34" charset="0"/>
            </a:endParaRPr>
          </a:p>
          <a:p>
            <a:pPr marL="342900" indent="-342900">
              <a:spcBef>
                <a:spcPts val="0"/>
              </a:spcBef>
              <a:spcAft>
                <a:spcPts val="0"/>
              </a:spcAft>
              <a:buFont typeface="Symbol" pitchFamily="2" charset="2"/>
              <a:buChar char=""/>
            </a:pPr>
            <a:r>
              <a:rPr lang="en-US" sz="1200" kern="100" dirty="0">
                <a:latin typeface="Arial" panose="020B0604020202020204" pitchFamily="34" charset="0"/>
                <a:ea typeface="Aptos" panose="020B0004020202020204" pitchFamily="34" charset="0"/>
                <a:cs typeface="Times New Roman" panose="02020603050405020304" pitchFamily="18" charset="0"/>
              </a:rPr>
              <a:t>Published research findings with approved (</a:t>
            </a:r>
            <a:r>
              <a:rPr lang="en-US" sz="1200" kern="100" dirty="0" err="1">
                <a:latin typeface="Arial" panose="020B0604020202020204" pitchFamily="34" charset="0"/>
                <a:ea typeface="Aptos" panose="020B0004020202020204" pitchFamily="34" charset="0"/>
                <a:cs typeface="Times New Roman" panose="02020603050405020304" pitchFamily="18" charset="0"/>
              </a:rPr>
              <a:t>mosunetuzumab</a:t>
            </a:r>
            <a:r>
              <a:rPr lang="en-US" sz="1200" kern="100" dirty="0">
                <a:latin typeface="Arial" panose="020B0604020202020204" pitchFamily="34" charset="0"/>
                <a:ea typeface="Aptos" panose="020B0004020202020204" pitchFamily="34" charset="0"/>
                <a:cs typeface="Times New Roman" panose="02020603050405020304" pitchFamily="18" charset="0"/>
              </a:rPr>
              <a:t>, </a:t>
            </a:r>
            <a:r>
              <a:rPr lang="en-US" sz="1200" kern="100" dirty="0" err="1">
                <a:latin typeface="Arial" panose="020B0604020202020204" pitchFamily="34" charset="0"/>
                <a:ea typeface="Aptos" panose="020B0004020202020204" pitchFamily="34" charset="0"/>
                <a:cs typeface="Times New Roman" panose="02020603050405020304" pitchFamily="18" charset="0"/>
              </a:rPr>
              <a:t>epcoritamab</a:t>
            </a:r>
            <a:r>
              <a:rPr lang="en-US" sz="1200" kern="100" dirty="0">
                <a:latin typeface="Arial" panose="020B0604020202020204" pitchFamily="34" charset="0"/>
                <a:ea typeface="Aptos" panose="020B0004020202020204" pitchFamily="34" charset="0"/>
                <a:cs typeface="Times New Roman" panose="02020603050405020304" pitchFamily="18" charset="0"/>
              </a:rPr>
              <a:t>) and promising investigational (</a:t>
            </a:r>
            <a:r>
              <a:rPr lang="en-US" sz="1200" kern="100" dirty="0" err="1">
                <a:latin typeface="Arial" panose="020B0604020202020204" pitchFamily="34" charset="0"/>
                <a:ea typeface="Aptos" panose="020B0004020202020204" pitchFamily="34" charset="0"/>
                <a:cs typeface="Times New Roman" panose="02020603050405020304" pitchFamily="18" charset="0"/>
              </a:rPr>
              <a:t>odronextamab</a:t>
            </a:r>
            <a:r>
              <a:rPr lang="en-US" sz="1200" kern="100" dirty="0">
                <a:latin typeface="Arial" panose="020B0604020202020204" pitchFamily="34" charset="0"/>
                <a:ea typeface="Aptos" panose="020B0004020202020204" pitchFamily="34" charset="0"/>
                <a:cs typeface="Times New Roman" panose="02020603050405020304" pitchFamily="18" charset="0"/>
              </a:rPr>
              <a:t>) bispecific antibodies in R/R FL</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spcAft>
                <a:spcPts val="0"/>
              </a:spcAft>
              <a:buFont typeface="Symbol" pitchFamily="2" charset="2"/>
              <a:buChar char=""/>
            </a:pPr>
            <a:r>
              <a:rPr lang="en-US" sz="1200" kern="100" dirty="0">
                <a:latin typeface="Arial" panose="020B0604020202020204" pitchFamily="34" charset="0"/>
                <a:ea typeface="Aptos" panose="020B0004020202020204" pitchFamily="34" charset="0"/>
                <a:cs typeface="Times New Roman" panose="02020603050405020304" pitchFamily="18" charset="0"/>
              </a:rPr>
              <a:t>Published data with </a:t>
            </a:r>
            <a:r>
              <a:rPr lang="en-US" sz="1200" kern="100" dirty="0" err="1">
                <a:latin typeface="Arial" panose="020B0604020202020204" pitchFamily="34" charset="0"/>
                <a:ea typeface="Aptos" panose="020B0004020202020204" pitchFamily="34" charset="0"/>
                <a:cs typeface="Times New Roman" panose="02020603050405020304" pitchFamily="18" charset="0"/>
              </a:rPr>
              <a:t>tazemetostat</a:t>
            </a:r>
            <a:r>
              <a:rPr lang="en-US" sz="1200" kern="100" dirty="0">
                <a:latin typeface="Arial" panose="020B0604020202020204" pitchFamily="34" charset="0"/>
                <a:ea typeface="Aptos" panose="020B0004020202020204" pitchFamily="34" charset="0"/>
                <a:cs typeface="Times New Roman" panose="02020603050405020304" pitchFamily="18" charset="0"/>
              </a:rPr>
              <a:t> in EZH2-mutant and EZH2 wild-type R/R FL</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spcAft>
                <a:spcPts val="0"/>
              </a:spcAft>
              <a:buFont typeface="Symbol" pitchFamily="2" charset="2"/>
              <a:buChar char=""/>
            </a:pPr>
            <a:r>
              <a:rPr lang="en-US" sz="1200" kern="100" dirty="0">
                <a:latin typeface="Arial" panose="020B0604020202020204" pitchFamily="34" charset="0"/>
                <a:ea typeface="Aptos" panose="020B0004020202020204" pitchFamily="34" charset="0"/>
                <a:cs typeface="Times New Roman" panose="02020603050405020304" pitchFamily="18" charset="0"/>
              </a:rPr>
              <a:t>Published data from the Phase II ROSEWOOD study of </a:t>
            </a:r>
            <a:r>
              <a:rPr lang="en-US" sz="1200" kern="100" dirty="0" err="1">
                <a:latin typeface="Arial" panose="020B0604020202020204" pitchFamily="34" charset="0"/>
                <a:ea typeface="Aptos" panose="020B0004020202020204" pitchFamily="34" charset="0"/>
                <a:cs typeface="Times New Roman" panose="02020603050405020304" pitchFamily="18" charset="0"/>
              </a:rPr>
              <a:t>zanubrutinib</a:t>
            </a:r>
            <a:r>
              <a:rPr lang="en-US" sz="1200" kern="100" dirty="0">
                <a:latin typeface="Arial" panose="020B0604020202020204" pitchFamily="34" charset="0"/>
                <a:ea typeface="Aptos" panose="020B0004020202020204" pitchFamily="34" charset="0"/>
                <a:cs typeface="Times New Roman" panose="02020603050405020304" pitchFamily="18" charset="0"/>
              </a:rPr>
              <a:t> in combination with </a:t>
            </a:r>
            <a:r>
              <a:rPr lang="en-US" sz="1200" kern="100" dirty="0" err="1">
                <a:latin typeface="Arial" panose="020B0604020202020204" pitchFamily="34" charset="0"/>
                <a:ea typeface="Aptos" panose="020B0004020202020204" pitchFamily="34" charset="0"/>
                <a:cs typeface="Times New Roman" panose="02020603050405020304" pitchFamily="18" charset="0"/>
              </a:rPr>
              <a:t>obinutuzumab</a:t>
            </a:r>
            <a:r>
              <a:rPr lang="en-US" sz="1200" kern="100" dirty="0">
                <a:latin typeface="Arial" panose="020B0604020202020204" pitchFamily="34" charset="0"/>
                <a:ea typeface="Aptos" panose="020B0004020202020204" pitchFamily="34" charset="0"/>
                <a:cs typeface="Times New Roman" panose="02020603050405020304" pitchFamily="18" charset="0"/>
              </a:rPr>
              <a:t> in patients with FL who had received ≥2 previous systemic therapies</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spcAft>
                <a:spcPts val="0"/>
              </a:spcAft>
              <a:buFont typeface="Symbol" pitchFamily="2" charset="2"/>
              <a:buChar char=""/>
            </a:pPr>
            <a:r>
              <a:rPr lang="en-US" sz="1200" kern="100" dirty="0">
                <a:latin typeface="Arial" panose="020B0604020202020204" pitchFamily="34" charset="0"/>
                <a:ea typeface="Aptos" panose="020B0004020202020204" pitchFamily="34" charset="0"/>
                <a:cs typeface="Times New Roman" panose="02020603050405020304" pitchFamily="18" charset="0"/>
              </a:rPr>
              <a:t>Emerging findings from the Phase III </a:t>
            </a:r>
            <a:r>
              <a:rPr lang="en-US" sz="1200" kern="100" dirty="0" err="1">
                <a:latin typeface="Arial" panose="020B0604020202020204" pitchFamily="34" charset="0"/>
                <a:ea typeface="Aptos" panose="020B0004020202020204" pitchFamily="34" charset="0"/>
                <a:cs typeface="Times New Roman" panose="02020603050405020304" pitchFamily="18" charset="0"/>
              </a:rPr>
              <a:t>inMIND</a:t>
            </a:r>
            <a:r>
              <a:rPr lang="en-US" sz="1200" kern="100" dirty="0">
                <a:latin typeface="Arial" panose="020B0604020202020204" pitchFamily="34" charset="0"/>
                <a:ea typeface="Aptos" panose="020B0004020202020204" pitchFamily="34" charset="0"/>
                <a:cs typeface="Times New Roman" panose="02020603050405020304" pitchFamily="18" charset="0"/>
              </a:rPr>
              <a:t> trial evaluating lenalidomide/rituximab with and without </a:t>
            </a:r>
            <a:r>
              <a:rPr lang="en-US" sz="1200" kern="100" dirty="0" err="1">
                <a:latin typeface="Arial" panose="020B0604020202020204" pitchFamily="34" charset="0"/>
                <a:ea typeface="Aptos" panose="020B0004020202020204" pitchFamily="34" charset="0"/>
                <a:cs typeface="Times New Roman" panose="02020603050405020304" pitchFamily="18" charset="0"/>
              </a:rPr>
              <a:t>tafasitamab</a:t>
            </a:r>
            <a:r>
              <a:rPr lang="en-US" sz="1200" kern="100" dirty="0">
                <a:latin typeface="Arial" panose="020B0604020202020204" pitchFamily="34" charset="0"/>
                <a:ea typeface="Aptos" panose="020B0004020202020204" pitchFamily="34" charset="0"/>
                <a:cs typeface="Times New Roman" panose="02020603050405020304" pitchFamily="18" charset="0"/>
              </a:rPr>
              <a:t> in patients with R/R follicular or marginal zone lymphoma</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3EB00AF-4D12-4E04-8F55-9CF53EE94896}" type="slidenum">
              <a:rPr kumimoji="0" lang="en-US" sz="1200" b="0" i="0" u="none" strike="noStrike" kern="1200" cap="none" spc="0" normalizeH="0" baseline="0" noProof="0" smtClean="0">
                <a:ln>
                  <a:noFill/>
                </a:ln>
                <a:solidFill>
                  <a:prstClr val="black"/>
                </a:solidFill>
                <a:effectLst/>
                <a:uLnTx/>
                <a:uFillTx/>
                <a:latin typeface="Calibri" pitchFamily="34" charset="0"/>
                <a:ea typeface="ヒラギノ角ゴ Pro W3" pitchFamily="-127"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itchFamily="34" charset="0"/>
              <a:ea typeface="ヒラギノ角ゴ Pro W3" pitchFamily="-127" charset="-128"/>
              <a:cs typeface="+mn-cs"/>
            </a:endParaRPr>
          </a:p>
        </p:txBody>
      </p:sp>
    </p:spTree>
    <p:extLst>
      <p:ext uri="{BB962C8B-B14F-4D97-AF65-F5344CB8AC3E}">
        <p14:creationId xmlns:p14="http://schemas.microsoft.com/office/powerpoint/2010/main" val="2629310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3EB00AF-4D12-4E04-8F55-9CF53EE94896}" type="slidenum">
              <a:rPr kumimoji="0" lang="en-US" sz="1200" b="0" i="0" u="none" strike="noStrike" kern="1200" cap="none" spc="0" normalizeH="0" baseline="0" noProof="0" smtClean="0">
                <a:ln>
                  <a:noFill/>
                </a:ln>
                <a:solidFill>
                  <a:prstClr val="black"/>
                </a:solidFill>
                <a:effectLst/>
                <a:uLnTx/>
                <a:uFillTx/>
                <a:latin typeface="Calibri" pitchFamily="34" charset="0"/>
                <a:ea typeface="ヒラギノ角ゴ Pro W3" pitchFamily="-127"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itchFamily="34" charset="0"/>
              <a:ea typeface="ヒラギノ角ゴ Pro W3" pitchFamily="-127" charset="-128"/>
              <a:cs typeface="+mn-cs"/>
            </a:endParaRPr>
          </a:p>
        </p:txBody>
      </p:sp>
    </p:spTree>
    <p:extLst>
      <p:ext uri="{BB962C8B-B14F-4D97-AF65-F5344CB8AC3E}">
        <p14:creationId xmlns:p14="http://schemas.microsoft.com/office/powerpoint/2010/main" val="278962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2E62-1D6D-F389-2545-7C9E2E6BF960}"/>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7C244EE-E224-F4DA-17FC-BBCB51BD5C5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A2816F4-D0C9-5CCA-C175-F0C39BECF7E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EFC357D-F3D9-F023-C08B-1528F5E371A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6990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6000E-A3BD-472B-757E-A0814FB13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ED708-7129-DBF7-28E1-A812B82DD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4B141-3AD5-495C-FABE-566BCBAF05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414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8819F-37E1-C4D3-1163-036921762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A7699-0359-505A-6F6A-2491C2168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E09CA-CEC8-3D28-53A8-011E2987A7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509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824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2B07-E3FE-8D22-16AE-F9063FC24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4BAFD-41BF-0ECD-1B54-DC08B344C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1B13A-E7D9-3C17-522B-83C9059443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1266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C0935-101F-63A5-20EE-103B27277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7E04F-726A-CA66-7F21-E49951773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E8CDA-4207-C0FA-B18A-E594D7BF15E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367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B82F-3BBF-DF93-4C71-49E57C111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53CAF-AE96-C82B-1575-AF50A25BE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DABA5-3BF2-0073-07D1-96BDEFB9D1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838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831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D0B6250-03B1-4D9D-AA9B-0AF1A6BC2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69187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77662-F5D5-7531-B732-201211CCED2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EC73A80-86D0-CD87-1070-B167D3A657C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FC13BA0-4471-CA5B-C25A-C75990A6D65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08433FE-44BA-25B2-7277-4C66DDEA7BA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6618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7B38-85A5-9319-0197-8496F1E72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9955A-8ADC-792D-D4E7-DE8A025A8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2149C-D107-539D-8F42-9DB9AD2283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692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4429A-33F9-3DA6-C1F6-C0B5C90E6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967E1-E4BA-A861-D48A-C03E7D730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592D6-D8BC-A1D8-E009-118B5F8E11B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278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A3D32-C70F-751D-213A-A210F7955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44F4D-6A8F-F57A-E459-820C6731A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9D594-608A-DCD9-67B5-B0B46B13E6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11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0653-CAFA-FBE5-F0F0-D1BBC0997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41EB7-DE7A-12E4-993E-6B5884B37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60834-56E3-3BA1-4F68-E7300C67EA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972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1199338"/>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99290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D4C849E-8FDA-34A0-7CD2-64EDCAC9F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8" y="443046"/>
            <a:ext cx="3381255" cy="581153"/>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532058" y="1219200"/>
            <a:ext cx="8718820" cy="553998"/>
          </a:xfrm>
          <a:prstGeom prst="rect">
            <a:avLst/>
          </a:prstGeom>
        </p:spPr>
        <p:txBody>
          <a:bodyPr wrap="square">
            <a:spAutoFit/>
          </a:bodyPr>
          <a:lstStyle>
            <a:lvl1pPr marL="0" indent="0">
              <a:lnSpc>
                <a:spcPct val="100000"/>
              </a:lnSpc>
              <a:spcBef>
                <a:spcPts val="0"/>
              </a:spcBef>
              <a:buNone/>
              <a:defRPr sz="3600" b="1"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532058" y="3028508"/>
            <a:ext cx="6104332" cy="307777"/>
          </a:xfrm>
          <a:prstGeom prst="rect">
            <a:avLst/>
          </a:prstGeom>
        </p:spPr>
        <p:txBody>
          <a:bodyPr wrap="square">
            <a:spAutoFit/>
          </a:bodyPr>
          <a:lstStyle>
            <a:lvl1pPr marL="0" indent="0">
              <a:lnSpc>
                <a:spcPct val="100000"/>
              </a:lnSpc>
              <a:spcBef>
                <a:spcPts val="0"/>
              </a:spcBef>
              <a:buNone/>
              <a:defRPr sz="2000" b="0"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Subtitle of the presentation</a:t>
            </a:r>
          </a:p>
        </p:txBody>
      </p:sp>
      <p:pic>
        <p:nvPicPr>
          <p:cNvPr id="2" name="Picture 1">
            <a:extLst>
              <a:ext uri="{FF2B5EF4-FFF2-40B4-BE49-F238E27FC236}">
                <a16:creationId xmlns:a16="http://schemas.microsoft.com/office/drawing/2014/main" id="{3A758B7F-4B8D-BB94-9292-DED031A5EC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7"/>
            <a:ext cx="5322627" cy="6490447"/>
          </a:xfrm>
          <a:prstGeom prst="rect">
            <a:avLst/>
          </a:prstGeom>
        </p:spPr>
      </p:pic>
    </p:spTree>
    <p:extLst>
      <p:ext uri="{BB962C8B-B14F-4D97-AF65-F5344CB8AC3E}">
        <p14:creationId xmlns:p14="http://schemas.microsoft.com/office/powerpoint/2010/main" val="221788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34499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6"/>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518074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797AD9-02DD-B24B-B1F2-4955EFCC927E}"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100B5-B664-AA47-B7A8-902CA38EEBB4}" type="slidenum">
              <a:rPr lang="en-US" smtClean="0"/>
              <a:pPr/>
              <a:t>‹#›</a:t>
            </a:fld>
            <a:endParaRPr lang="en-US"/>
          </a:p>
        </p:txBody>
      </p:sp>
    </p:spTree>
    <p:extLst>
      <p:ext uri="{BB962C8B-B14F-4D97-AF65-F5344CB8AC3E}">
        <p14:creationId xmlns:p14="http://schemas.microsoft.com/office/powerpoint/2010/main" val="1044633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0CA22DB6-01FE-B574-F4D9-9A33C489C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265" y="6248188"/>
            <a:ext cx="1843200" cy="316800"/>
          </a:xfrm>
          <a:prstGeom prst="rect">
            <a:avLst/>
          </a:prstGeom>
        </p:spPr>
      </p:pic>
    </p:spTree>
    <p:extLst>
      <p:ext uri="{BB962C8B-B14F-4D97-AF65-F5344CB8AC3E}">
        <p14:creationId xmlns:p14="http://schemas.microsoft.com/office/powerpoint/2010/main" val="614451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9" name="Picture 8" descr="Logo&#10;&#10;Description automatically generated">
            <a:extLst>
              <a:ext uri="{FF2B5EF4-FFF2-40B4-BE49-F238E27FC236}">
                <a16:creationId xmlns:a16="http://schemas.microsoft.com/office/drawing/2014/main" id="{A35CEAA2-49D1-2F6D-07A2-44AB66496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305440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9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nl-NL" sz="1867" b="0" strike="noStrike" spc="-1">
              <a:solidFill>
                <a:srgbClr val="000000"/>
              </a:solidFill>
              <a:latin typeface="Arial"/>
            </a:endParaRPr>
          </a:p>
        </p:txBody>
      </p:sp>
      <p:sp>
        <p:nvSpPr>
          <p:cNvPr id="88" name="PlaceHolder 2"/>
          <p:cNvSpPr>
            <a:spLocks noGrp="1"/>
          </p:cNvSpPr>
          <p:nvPr>
            <p:ph type="subTitle"/>
          </p:nvPr>
        </p:nvSpPr>
        <p:spPr>
          <a:xfrm>
            <a:off x="504480" y="2060160"/>
            <a:ext cx="6103680" cy="1501920"/>
          </a:xfrm>
          <a:prstGeom prst="rect">
            <a:avLst/>
          </a:prstGeom>
          <a:noFill/>
          <a:ln w="0">
            <a:noFill/>
          </a:ln>
        </p:spPr>
        <p:txBody>
          <a:bodyPr lIns="0" tIns="0" rIns="0" bIns="0" anchor="ctr">
            <a:noAutofit/>
          </a:bodyPr>
          <a:lstStyle/>
          <a:p>
            <a:pPr algn="ctr">
              <a:buNone/>
            </a:pPr>
            <a:endParaRPr lang="nl-NL" sz="4267" b="0" strike="noStrike" spc="-1">
              <a:solidFill>
                <a:srgbClr val="000000"/>
              </a:solidFill>
              <a:latin typeface="Calibri"/>
            </a:endParaRPr>
          </a:p>
        </p:txBody>
      </p:sp>
    </p:spTree>
    <p:extLst>
      <p:ext uri="{BB962C8B-B14F-4D97-AF65-F5344CB8AC3E}">
        <p14:creationId xmlns:p14="http://schemas.microsoft.com/office/powerpoint/2010/main" val="1823882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6" name="Picture 5" descr="Logo&#10;&#10;Description automatically generated">
            <a:extLst>
              <a:ext uri="{FF2B5EF4-FFF2-40B4-BE49-F238E27FC236}">
                <a16:creationId xmlns:a16="http://schemas.microsoft.com/office/drawing/2014/main" id="{6BD571E7-BDD0-AA31-D15B-2C831372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397033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542CFD-83C2-BF7F-51F0-C18275076FB5}"/>
              </a:ext>
            </a:extLst>
          </p:cNvPr>
          <p:cNvGrpSpPr/>
          <p:nvPr userDrawn="1"/>
        </p:nvGrpSpPr>
        <p:grpSpPr>
          <a:xfrm>
            <a:off x="-1" y="5224322"/>
            <a:ext cx="4450403" cy="64321"/>
            <a:chOff x="0" y="5224323"/>
            <a:chExt cx="2416175" cy="0"/>
          </a:xfrm>
        </p:grpSpPr>
        <p:cxnSp>
          <p:nvCxnSpPr>
            <p:cNvPr id="6" name="Straight Connector 5">
              <a:extLst>
                <a:ext uri="{FF2B5EF4-FFF2-40B4-BE49-F238E27FC236}">
                  <a16:creationId xmlns:a16="http://schemas.microsoft.com/office/drawing/2014/main" id="{77853C6C-DD60-776C-B6CC-80D64EAF2026}"/>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8ECCB2-EE72-3517-D07E-F656ED7C5FEF}"/>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pic>
        <p:nvPicPr>
          <p:cNvPr id="4" name="Picture 3" descr="A black background with a black square&#10;&#10;Description automatically generated with medium confidence">
            <a:extLst>
              <a:ext uri="{FF2B5EF4-FFF2-40B4-BE49-F238E27FC236}">
                <a16:creationId xmlns:a16="http://schemas.microsoft.com/office/drawing/2014/main" id="{66E80608-4EE1-96EB-3087-F725AC412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94" y="247645"/>
            <a:ext cx="2099342" cy="1149831"/>
          </a:xfrm>
          <a:prstGeom prst="rect">
            <a:avLst/>
          </a:prstGeom>
        </p:spPr>
      </p:pic>
      <p:pic>
        <p:nvPicPr>
          <p:cNvPr id="8" name="Picture 7">
            <a:extLst>
              <a:ext uri="{FF2B5EF4-FFF2-40B4-BE49-F238E27FC236}">
                <a16:creationId xmlns:a16="http://schemas.microsoft.com/office/drawing/2014/main" id="{DD165381-07F5-1010-9A5D-494192C2DF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44975" y="294397"/>
            <a:ext cx="556148" cy="711204"/>
          </a:xfrm>
          <a:prstGeom prst="rect">
            <a:avLst/>
          </a:prstGeom>
        </p:spPr>
      </p:pic>
      <p:pic>
        <p:nvPicPr>
          <p:cNvPr id="11" name="Picture 10">
            <a:extLst>
              <a:ext uri="{FF2B5EF4-FFF2-40B4-BE49-F238E27FC236}">
                <a16:creationId xmlns:a16="http://schemas.microsoft.com/office/drawing/2014/main" id="{2C10B3DE-45E2-7577-0785-D9D34D90C5FD}"/>
              </a:ext>
            </a:extLst>
          </p:cNvPr>
          <p:cNvPicPr>
            <a:picLocks noChangeAspect="1"/>
          </p:cNvPicPr>
          <p:nvPr userDrawn="1"/>
        </p:nvPicPr>
        <p:blipFill>
          <a:blip r:embed="rId4"/>
          <a:stretch>
            <a:fillRect/>
          </a:stretch>
        </p:blipFill>
        <p:spPr>
          <a:xfrm>
            <a:off x="9049111" y="303660"/>
            <a:ext cx="1542290" cy="692678"/>
          </a:xfrm>
          <a:prstGeom prst="rect">
            <a:avLst/>
          </a:prstGeom>
        </p:spPr>
      </p:pic>
      <p:pic>
        <p:nvPicPr>
          <p:cNvPr id="15" name="Picture 14">
            <a:extLst>
              <a:ext uri="{FF2B5EF4-FFF2-40B4-BE49-F238E27FC236}">
                <a16:creationId xmlns:a16="http://schemas.microsoft.com/office/drawing/2014/main" id="{7D351562-9D1F-2912-BC94-89ED56418433}"/>
              </a:ext>
            </a:extLst>
          </p:cNvPr>
          <p:cNvPicPr>
            <a:picLocks noChangeAspect="1"/>
          </p:cNvPicPr>
          <p:nvPr userDrawn="1"/>
        </p:nvPicPr>
        <p:blipFill>
          <a:blip r:embed="rId5"/>
          <a:stretch>
            <a:fillRect/>
          </a:stretch>
        </p:blipFill>
        <p:spPr>
          <a:xfrm>
            <a:off x="10637314" y="215015"/>
            <a:ext cx="944747" cy="775178"/>
          </a:xfrm>
          <a:prstGeom prst="rect">
            <a:avLst/>
          </a:prstGeom>
        </p:spPr>
      </p:pic>
      <p:pic>
        <p:nvPicPr>
          <p:cNvPr id="16" name="Picture 15">
            <a:extLst>
              <a:ext uri="{FF2B5EF4-FFF2-40B4-BE49-F238E27FC236}">
                <a16:creationId xmlns:a16="http://schemas.microsoft.com/office/drawing/2014/main" id="{9F14D165-1B29-10EE-6240-54F555678609}"/>
              </a:ext>
            </a:extLst>
          </p:cNvPr>
          <p:cNvPicPr>
            <a:picLocks noChangeAspect="1"/>
          </p:cNvPicPr>
          <p:nvPr userDrawn="1"/>
        </p:nvPicPr>
        <p:blipFill>
          <a:blip r:embed="rId6"/>
          <a:stretch>
            <a:fillRect/>
          </a:stretch>
        </p:blipFill>
        <p:spPr>
          <a:xfrm>
            <a:off x="721256" y="6343882"/>
            <a:ext cx="1724266" cy="438211"/>
          </a:xfrm>
          <a:prstGeom prst="rect">
            <a:avLst/>
          </a:prstGeom>
        </p:spPr>
      </p:pic>
      <p:sp>
        <p:nvSpPr>
          <p:cNvPr id="17" name="Subtitle 3">
            <a:extLst>
              <a:ext uri="{FF2B5EF4-FFF2-40B4-BE49-F238E27FC236}">
                <a16:creationId xmlns:a16="http://schemas.microsoft.com/office/drawing/2014/main" id="{D177EBF0-DFB3-A3A2-3397-A76D68CC57FF}"/>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72746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44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429500"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10972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9" name="Group 28">
            <a:extLst>
              <a:ext uri="{FF2B5EF4-FFF2-40B4-BE49-F238E27FC236}">
                <a16:creationId xmlns:a16="http://schemas.microsoft.com/office/drawing/2014/main" id="{721DD6A8-3F4C-4A5C-B7D3-010C4497B53D}"/>
              </a:ext>
            </a:extLst>
          </p:cNvPr>
          <p:cNvGrpSpPr/>
          <p:nvPr userDrawn="1"/>
        </p:nvGrpSpPr>
        <p:grpSpPr>
          <a:xfrm>
            <a:off x="0" y="457200"/>
            <a:ext cx="2452688" cy="255785"/>
            <a:chOff x="0" y="5224323"/>
            <a:chExt cx="2416175" cy="0"/>
          </a:xfrm>
        </p:grpSpPr>
        <p:cxnSp>
          <p:nvCxnSpPr>
            <p:cNvPr id="33" name="Straight Connector 32">
              <a:extLst>
                <a:ext uri="{FF2B5EF4-FFF2-40B4-BE49-F238E27FC236}">
                  <a16:creationId xmlns:a16="http://schemas.microsoft.com/office/drawing/2014/main" id="{0A725568-5CE4-43AB-9056-7D15684140DB}"/>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A349F3-B6AE-4163-A13D-283C3EFF251D}"/>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89DB4C7-7423-4F89-968C-963EE8D0022B}"/>
              </a:ext>
            </a:extLst>
          </p:cNvPr>
          <p:cNvGrpSpPr/>
          <p:nvPr userDrawn="1"/>
        </p:nvGrpSpPr>
        <p:grpSpPr>
          <a:xfrm>
            <a:off x="-1" y="6791325"/>
            <a:ext cx="12192001" cy="66675"/>
            <a:chOff x="-1" y="6233231"/>
            <a:chExt cx="12192001" cy="574675"/>
          </a:xfrm>
        </p:grpSpPr>
        <p:sp>
          <p:nvSpPr>
            <p:cNvPr id="36" name="Rectangle 35">
              <a:extLst>
                <a:ext uri="{FF2B5EF4-FFF2-40B4-BE49-F238E27FC236}">
                  <a16:creationId xmlns:a16="http://schemas.microsoft.com/office/drawing/2014/main" id="{3C145ED9-21BE-49A3-8AC6-9C2C8B5FE23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4C5463F9-3A84-4199-AB29-C7017F0B543C}"/>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2" name="Picture 1">
            <a:extLst>
              <a:ext uri="{FF2B5EF4-FFF2-40B4-BE49-F238E27FC236}">
                <a16:creationId xmlns:a16="http://schemas.microsoft.com/office/drawing/2014/main" id="{78AFB918-5A40-AEE3-2ED9-0B5040CEB01D}"/>
              </a:ext>
            </a:extLst>
          </p:cNvPr>
          <p:cNvPicPr>
            <a:picLocks noChangeAspect="1"/>
          </p:cNvPicPr>
          <p:nvPr userDrawn="1"/>
        </p:nvPicPr>
        <p:blipFill>
          <a:blip r:embed="rId2"/>
          <a:stretch>
            <a:fillRect/>
          </a:stretch>
        </p:blipFill>
        <p:spPr>
          <a:xfrm>
            <a:off x="721256" y="6343882"/>
            <a:ext cx="1724266" cy="438211"/>
          </a:xfrm>
          <a:prstGeom prst="rect">
            <a:avLst/>
          </a:prstGeom>
        </p:spPr>
      </p:pic>
      <p:sp>
        <p:nvSpPr>
          <p:cNvPr id="4" name="Subtitle 3">
            <a:extLst>
              <a:ext uri="{FF2B5EF4-FFF2-40B4-BE49-F238E27FC236}">
                <a16:creationId xmlns:a16="http://schemas.microsoft.com/office/drawing/2014/main" id="{4B60B964-1B7E-633C-074B-071B97AB8474}"/>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1976216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5" y="3429001"/>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 y="5987681"/>
            <a:ext cx="3024950"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426414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1"/>
            <a:ext cx="10400922"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362" y="5827536"/>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88555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649" t="21150" r="7904" b="24729"/>
          <a:stretch/>
        </p:blipFill>
        <p:spPr>
          <a:xfrm>
            <a:off x="604620"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366831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388" y="5993711"/>
            <a:ext cx="3030304" cy="66034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73310" y="6194785"/>
            <a:ext cx="1148970"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19354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49" y="702643"/>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63449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308021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_Title and Text">
  <p:cSld name="3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cxnSp>
        <p:nvCxnSpPr>
          <p:cNvPr id="7" name="Straight Connector 6">
            <a:extLst>
              <a:ext uri="{FF2B5EF4-FFF2-40B4-BE49-F238E27FC236}">
                <a16:creationId xmlns:a16="http://schemas.microsoft.com/office/drawing/2014/main" id="{3008EA26-C1BF-4C3D-9AD3-B6678323585F}"/>
              </a:ext>
            </a:extLst>
          </p:cNvPr>
          <p:cNvCxnSpPr>
            <a:cxnSpLocks/>
          </p:cNvCxnSpPr>
          <p:nvPr userDrawn="1"/>
        </p:nvCxnSpPr>
        <p:spPr>
          <a:xfrm>
            <a:off x="691598" y="366087"/>
            <a:ext cx="110112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CC21FC-3032-43DE-86A4-E4DFF50880EB}"/>
              </a:ext>
            </a:extLst>
          </p:cNvPr>
          <p:cNvSpPr/>
          <p:nvPr userDrawn="1"/>
        </p:nvSpPr>
        <p:spPr>
          <a:xfrm flipV="1">
            <a:off x="691597" y="368617"/>
            <a:ext cx="11332763" cy="45719"/>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54323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3959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5885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627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251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13824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10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28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779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331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39860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57705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9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86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518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02567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92909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453439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63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17522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11405_Cover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5" y="657321"/>
            <a:ext cx="8641268" cy="3167843"/>
          </a:xfrm>
        </p:spPr>
        <p:txBody>
          <a:bodyPr anchor="b">
            <a:normAutofit/>
          </a:bodyPr>
          <a:lstStyle>
            <a:lvl1pPr algn="l">
              <a:lnSpc>
                <a:spcPct val="80000"/>
              </a:lnSpc>
              <a:defRPr sz="6000" b="1" i="0" baseline="0">
                <a:solidFill>
                  <a:schemeClr val="bg1"/>
                </a:solidFill>
                <a:latin typeface="+mj-lt"/>
                <a:cs typeface="Arial-BoldMT"/>
              </a:defRPr>
            </a:lvl1pPr>
          </a:lstStyle>
          <a:p>
            <a:r>
              <a:rPr lang="en-US" dirty="0"/>
              <a:t>Headline</a:t>
            </a:r>
          </a:p>
        </p:txBody>
      </p:sp>
      <p:sp>
        <p:nvSpPr>
          <p:cNvPr id="3" name="Subtitle 2"/>
          <p:cNvSpPr>
            <a:spLocks noGrp="1"/>
          </p:cNvSpPr>
          <p:nvPr>
            <p:ph type="subTitle" idx="1" hasCustomPrompt="1"/>
          </p:nvPr>
        </p:nvSpPr>
        <p:spPr>
          <a:xfrm>
            <a:off x="1222293" y="3825165"/>
            <a:ext cx="8641268" cy="1471040"/>
          </a:xfrm>
        </p:spPr>
        <p:txBody>
          <a:bodyPr>
            <a:normAutofit/>
          </a:bodyPr>
          <a:lstStyle>
            <a:lvl1pPr marL="0" indent="0" algn="l">
              <a:buNone/>
              <a:defRPr sz="2133" b="1" i="0" baseline="0">
                <a:solidFill>
                  <a:srgbClr val="C3CD7B"/>
                </a:solidFill>
                <a:latin typeface="+mn-l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a:t>
            </a:r>
          </a:p>
        </p:txBody>
      </p:sp>
    </p:spTree>
    <p:extLst>
      <p:ext uri="{BB962C8B-B14F-4D97-AF65-F5344CB8AC3E}">
        <p14:creationId xmlns:p14="http://schemas.microsoft.com/office/powerpoint/2010/main" val="6313161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137034"/>
            <a:ext cx="10332457" cy="1295841"/>
          </a:xfrm>
        </p:spPr>
        <p:txBody>
          <a:bodyPr tIns="0" bIns="0">
            <a:normAutofit/>
          </a:bodyPr>
          <a:lstStyle>
            <a:lvl1pPr>
              <a:defRPr sz="3733"/>
            </a:lvl1pPr>
          </a:lstStyle>
          <a:p>
            <a:r>
              <a:rPr lang="en-US" dirty="0"/>
              <a:t>Click to edit Master title style</a:t>
            </a:r>
          </a:p>
        </p:txBody>
      </p:sp>
      <p:sp>
        <p:nvSpPr>
          <p:cNvPr id="10" name="Content Placeholder 2"/>
          <p:cNvSpPr>
            <a:spLocks noGrp="1"/>
          </p:cNvSpPr>
          <p:nvPr>
            <p:ph idx="1"/>
          </p:nvPr>
        </p:nvSpPr>
        <p:spPr>
          <a:xfrm>
            <a:off x="1275556" y="1583703"/>
            <a:ext cx="9709616" cy="3996965"/>
          </a:xfrm>
        </p:spPr>
        <p:txBody>
          <a:bodyPr>
            <a:normAutofit/>
          </a:bodyPr>
          <a:lstStyle>
            <a:lvl1pPr>
              <a:lnSpc>
                <a:spcPct val="90000"/>
              </a:lnSpc>
              <a:defRPr sz="2667"/>
            </a:lvl1pPr>
            <a:lvl2pPr>
              <a:lnSpc>
                <a:spcPct val="90000"/>
              </a:lnSpc>
              <a:defRPr sz="2400" b="0" i="0">
                <a:latin typeface="Calibri" panose="020F0502020204030204" pitchFamily="34" charset="0"/>
                <a:cs typeface="Calibri" panose="020F0502020204030204" pitchFamily="34" charset="0"/>
              </a:defRPr>
            </a:lvl2pPr>
            <a:lvl3pPr>
              <a:lnSpc>
                <a:spcPct val="90000"/>
              </a:lnSpc>
              <a:defRPr sz="2133"/>
            </a:lvl3pPr>
            <a:lvl4pPr>
              <a:lnSpc>
                <a:spcPct val="90000"/>
              </a:lnSpc>
              <a:defRPr sz="2133"/>
            </a:lvl4pPr>
            <a:lvl5pPr>
              <a:lnSpc>
                <a:spcPct val="90000"/>
              </a:lnSpc>
              <a:defRPr sz="2133"/>
            </a:lvl5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378577DC-23AC-E50A-E07F-AB15CE826BEB}"/>
              </a:ext>
            </a:extLst>
          </p:cNvPr>
          <p:cNvSpPr>
            <a:spLocks noGrp="1"/>
          </p:cNvSpPr>
          <p:nvPr>
            <p:ph type="body" sz="quarter" idx="10"/>
          </p:nvPr>
        </p:nvSpPr>
        <p:spPr>
          <a:xfrm>
            <a:off x="1276351" y="5882327"/>
            <a:ext cx="7482416" cy="838643"/>
          </a:xfrm>
        </p:spPr>
        <p:txBody>
          <a:bodyPr anchor="b">
            <a:normAutofit/>
          </a:bodyPr>
          <a:lstStyle>
            <a:lvl1pPr>
              <a:lnSpc>
                <a:spcPct val="100000"/>
              </a:lnSpc>
              <a:spcBef>
                <a:spcPts val="0"/>
              </a:spcBef>
              <a:defRPr sz="1067"/>
            </a:lvl1pPr>
          </a:lstStyle>
          <a:p>
            <a:pPr lvl="0"/>
            <a:r>
              <a:rPr lang="en-US" dirty="0"/>
              <a:t>Click to edit Master text styles</a:t>
            </a:r>
          </a:p>
        </p:txBody>
      </p:sp>
    </p:spTree>
    <p:extLst>
      <p:ext uri="{BB962C8B-B14F-4D97-AF65-F5344CB8AC3E}">
        <p14:creationId xmlns:p14="http://schemas.microsoft.com/office/powerpoint/2010/main" val="4150901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7" y="137034"/>
            <a:ext cx="10332457" cy="1295841"/>
          </a:xfrm>
        </p:spPr>
        <p:txBody>
          <a:bodyPr tIns="0" bIns="0">
            <a:normAutofit/>
          </a:bodyPr>
          <a:lstStyle>
            <a:lvl1pPr>
              <a:defRPr sz="3733"/>
            </a:lvl1pPr>
          </a:lstStyle>
          <a:p>
            <a:r>
              <a:rPr lang="en-US" dirty="0"/>
              <a:t>Click to edit Master title style</a:t>
            </a:r>
          </a:p>
        </p:txBody>
      </p:sp>
      <p:sp>
        <p:nvSpPr>
          <p:cNvPr id="10" name="Content Placeholder 2"/>
          <p:cNvSpPr>
            <a:spLocks noGrp="1"/>
          </p:cNvSpPr>
          <p:nvPr>
            <p:ph idx="1"/>
          </p:nvPr>
        </p:nvSpPr>
        <p:spPr>
          <a:xfrm>
            <a:off x="1275556" y="1583703"/>
            <a:ext cx="4971392" cy="3996965"/>
          </a:xfrm>
        </p:spPr>
        <p:txBody>
          <a:bodyPr>
            <a:normAutofit/>
          </a:bodyPr>
          <a:lstStyle>
            <a:lvl1pPr>
              <a:lnSpc>
                <a:spcPct val="90000"/>
              </a:lnSpc>
              <a:defRPr sz="2667"/>
            </a:lvl1pPr>
            <a:lvl2pPr>
              <a:lnSpc>
                <a:spcPct val="90000"/>
              </a:lnSpc>
              <a:defRPr sz="2400" b="0" i="0">
                <a:latin typeface="Calibri" panose="020F0502020204030204" pitchFamily="34" charset="0"/>
                <a:cs typeface="Calibri" panose="020F0502020204030204" pitchFamily="34" charset="0"/>
              </a:defRPr>
            </a:lvl2pPr>
            <a:lvl3pPr>
              <a:lnSpc>
                <a:spcPct val="90000"/>
              </a:lnSpc>
              <a:defRPr sz="2133"/>
            </a:lvl3pPr>
            <a:lvl4pPr>
              <a:lnSpc>
                <a:spcPct val="90000"/>
              </a:lnSpc>
              <a:defRPr sz="2133"/>
            </a:lvl4pPr>
            <a:lvl5pPr>
              <a:lnSpc>
                <a:spcPct val="90000"/>
              </a:lnSpc>
              <a:defRPr sz="2133"/>
            </a:lvl5pPr>
          </a:lstStyle>
          <a:p>
            <a:pPr lvl="0"/>
            <a:r>
              <a:rPr lang="en-US" dirty="0"/>
              <a:t>Click to edit Master text styles</a:t>
            </a:r>
          </a:p>
          <a:p>
            <a:pPr lvl="1"/>
            <a:r>
              <a:rPr lang="en-US" dirty="0"/>
              <a:t>Second level</a:t>
            </a:r>
          </a:p>
          <a:p>
            <a:pPr lvl="2"/>
            <a:r>
              <a:rPr lang="en-US" dirty="0"/>
              <a:t>Third level</a:t>
            </a:r>
          </a:p>
        </p:txBody>
      </p:sp>
      <p:sp>
        <p:nvSpPr>
          <p:cNvPr id="2" name="Slide Number Placeholder 4">
            <a:extLst>
              <a:ext uri="{FF2B5EF4-FFF2-40B4-BE49-F238E27FC236}">
                <a16:creationId xmlns:a16="http://schemas.microsoft.com/office/drawing/2014/main" id="{70FE4187-32C4-8C1B-4DF7-54A0F2D7AB60}"/>
              </a:ext>
            </a:extLst>
          </p:cNvPr>
          <p:cNvSpPr txBox="1">
            <a:spLocks/>
          </p:cNvSpPr>
          <p:nvPr userDrawn="1"/>
        </p:nvSpPr>
        <p:spPr>
          <a:xfrm>
            <a:off x="11065008" y="6451758"/>
            <a:ext cx="1126992" cy="366183"/>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9D04F1-5A88-6E44-97A4-44C6D4F2A011}" type="slidenum">
              <a:rPr lang="en-US" sz="1600" smtClean="0"/>
              <a:pPr/>
              <a:t>‹#›</a:t>
            </a:fld>
            <a:endParaRPr lang="en-US" sz="1600" dirty="0"/>
          </a:p>
        </p:txBody>
      </p:sp>
      <p:sp>
        <p:nvSpPr>
          <p:cNvPr id="4" name="Text Placeholder 3">
            <a:extLst>
              <a:ext uri="{FF2B5EF4-FFF2-40B4-BE49-F238E27FC236}">
                <a16:creationId xmlns:a16="http://schemas.microsoft.com/office/drawing/2014/main" id="{378577DC-23AC-E50A-E07F-AB15CE826BEB}"/>
              </a:ext>
            </a:extLst>
          </p:cNvPr>
          <p:cNvSpPr>
            <a:spLocks noGrp="1"/>
          </p:cNvSpPr>
          <p:nvPr>
            <p:ph type="body" sz="quarter" idx="10"/>
          </p:nvPr>
        </p:nvSpPr>
        <p:spPr>
          <a:xfrm>
            <a:off x="1276351" y="5882327"/>
            <a:ext cx="7482416" cy="838643"/>
          </a:xfrm>
        </p:spPr>
        <p:txBody>
          <a:bodyPr anchor="b">
            <a:normAutofit/>
          </a:bodyPr>
          <a:lstStyle>
            <a:lvl1pPr>
              <a:lnSpc>
                <a:spcPct val="100000"/>
              </a:lnSpc>
              <a:spcBef>
                <a:spcPts val="0"/>
              </a:spcBef>
              <a:defRPr sz="1067"/>
            </a:lvl1pPr>
          </a:lstStyle>
          <a:p>
            <a:pPr lvl="0"/>
            <a:r>
              <a:rPr lang="en-US" dirty="0"/>
              <a:t>Click to edit Master text styles</a:t>
            </a:r>
          </a:p>
        </p:txBody>
      </p:sp>
      <p:sp>
        <p:nvSpPr>
          <p:cNvPr id="5" name="Content Placeholder 2">
            <a:extLst>
              <a:ext uri="{FF2B5EF4-FFF2-40B4-BE49-F238E27FC236}">
                <a16:creationId xmlns:a16="http://schemas.microsoft.com/office/drawing/2014/main" id="{D05EFDA2-1876-840B-D586-0EC1D3D9FAFE}"/>
              </a:ext>
            </a:extLst>
          </p:cNvPr>
          <p:cNvSpPr>
            <a:spLocks noGrp="1"/>
          </p:cNvSpPr>
          <p:nvPr>
            <p:ph idx="11"/>
          </p:nvPr>
        </p:nvSpPr>
        <p:spPr>
          <a:xfrm>
            <a:off x="6636621" y="1583703"/>
            <a:ext cx="4971392" cy="3996965"/>
          </a:xfrm>
        </p:spPr>
        <p:txBody>
          <a:bodyPr>
            <a:normAutofit/>
          </a:bodyPr>
          <a:lstStyle>
            <a:lvl1pPr>
              <a:lnSpc>
                <a:spcPct val="90000"/>
              </a:lnSpc>
              <a:defRPr sz="2667"/>
            </a:lvl1pPr>
            <a:lvl2pPr>
              <a:lnSpc>
                <a:spcPct val="90000"/>
              </a:lnSpc>
              <a:defRPr sz="2400" b="0" i="0">
                <a:latin typeface="Calibri" panose="020F0502020204030204" pitchFamily="34" charset="0"/>
                <a:cs typeface="Calibri" panose="020F0502020204030204" pitchFamily="34" charset="0"/>
              </a:defRPr>
            </a:lvl2pPr>
            <a:lvl3pPr>
              <a:lnSpc>
                <a:spcPct val="90000"/>
              </a:lnSpc>
              <a:defRPr sz="2133"/>
            </a:lvl3pPr>
            <a:lvl4pPr>
              <a:lnSpc>
                <a:spcPct val="90000"/>
              </a:lnSpc>
              <a:defRPr sz="2133"/>
            </a:lvl4pPr>
            <a:lvl5pPr>
              <a:lnSpc>
                <a:spcPct val="90000"/>
              </a:lnSpc>
              <a:defRPr sz="2133"/>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47522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4">
            <a:extLst>
              <a:ext uri="{FF2B5EF4-FFF2-40B4-BE49-F238E27FC236}">
                <a16:creationId xmlns:a16="http://schemas.microsoft.com/office/drawing/2014/main" id="{85E3E99C-93C8-F92A-9712-4040716F559F}"/>
              </a:ext>
            </a:extLst>
          </p:cNvPr>
          <p:cNvSpPr txBox="1">
            <a:spLocks/>
          </p:cNvSpPr>
          <p:nvPr userDrawn="1"/>
        </p:nvSpPr>
        <p:spPr>
          <a:xfrm>
            <a:off x="11065008" y="6451758"/>
            <a:ext cx="1126992" cy="366183"/>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9D04F1-5A88-6E44-97A4-44C6D4F2A011}" type="slidenum">
              <a:rPr lang="en-US" sz="1600" smtClean="0"/>
              <a:pPr/>
              <a:t>‹#›</a:t>
            </a:fld>
            <a:endParaRPr lang="en-US" sz="1600"/>
          </a:p>
        </p:txBody>
      </p:sp>
      <p:sp>
        <p:nvSpPr>
          <p:cNvPr id="4" name="Text Placeholder 3">
            <a:extLst>
              <a:ext uri="{FF2B5EF4-FFF2-40B4-BE49-F238E27FC236}">
                <a16:creationId xmlns:a16="http://schemas.microsoft.com/office/drawing/2014/main" id="{C6F27CF8-B3DA-79D1-08CA-E09C70526C7A}"/>
              </a:ext>
            </a:extLst>
          </p:cNvPr>
          <p:cNvSpPr>
            <a:spLocks noGrp="1"/>
          </p:cNvSpPr>
          <p:nvPr>
            <p:ph type="body" sz="quarter" idx="10"/>
          </p:nvPr>
        </p:nvSpPr>
        <p:spPr>
          <a:xfrm>
            <a:off x="1276351" y="5894896"/>
            <a:ext cx="7482416" cy="826073"/>
          </a:xfrm>
        </p:spPr>
        <p:txBody>
          <a:bodyPr anchor="b">
            <a:normAutofit/>
          </a:bodyPr>
          <a:lstStyle>
            <a:lvl1pPr>
              <a:lnSpc>
                <a:spcPct val="100000"/>
              </a:lnSpc>
              <a:spcBef>
                <a:spcPts val="0"/>
              </a:spcBef>
              <a:defRPr sz="1067"/>
            </a:lvl1pPr>
          </a:lstStyle>
          <a:p>
            <a:pPr lvl="0"/>
            <a:r>
              <a:rPr lang="en-US" dirty="0"/>
              <a:t>Click to edit Master text styles</a:t>
            </a:r>
          </a:p>
        </p:txBody>
      </p:sp>
    </p:spTree>
    <p:extLst>
      <p:ext uri="{BB962C8B-B14F-4D97-AF65-F5344CB8AC3E}">
        <p14:creationId xmlns:p14="http://schemas.microsoft.com/office/powerpoint/2010/main" val="31426596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Closing_Partnership_Fullname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40809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4"/>
            <a:ext cx="10792179" cy="1138367"/>
          </a:xfrm>
        </p:spPr>
        <p:txBody>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1"/>
            <a:ext cx="5275720" cy="4571721"/>
          </a:xfrm>
        </p:spPr>
        <p:txBody>
          <a:bodyPr>
            <a:noAutofit/>
          </a:bodyPr>
          <a:lstStyle>
            <a:lvl4pPr>
              <a:defRPr b="0" i="0">
                <a:latin typeface="Calibri" panose="020F0502020204030204" pitchFamily="34" charset="0"/>
                <a:cs typeface="Calibri" panose="020F0502020204030204" pitchFamily="34" charset="0"/>
              </a:defRPr>
            </a:lvl4pPr>
            <a:lvl5pPr>
              <a:defRPr b="0" i="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1"/>
            <a:ext cx="5275720" cy="4571721"/>
          </a:xfrm>
        </p:spPr>
        <p:txBody>
          <a:bodyPr>
            <a:noAutofit/>
          </a:bodyPr>
          <a:lstStyle>
            <a:lvl4pPr>
              <a:defRPr b="0" i="0">
                <a:latin typeface="Calibri" panose="020F0502020204030204" pitchFamily="34" charset="0"/>
                <a:cs typeface="Calibri" panose="020F0502020204030204" pitchFamily="34" charset="0"/>
              </a:defRPr>
            </a:lvl4pPr>
            <a:lvl5pPr>
              <a:defRPr b="0" i="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7" y="6463722"/>
            <a:ext cx="699911" cy="284207"/>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3" y="6197601"/>
            <a:ext cx="6321777" cy="550329"/>
          </a:xfrm>
        </p:spPr>
        <p:txBody>
          <a:bodyPr anchor="b">
            <a:noAutofit/>
          </a:bodyPr>
          <a:lstStyle>
            <a:lvl1pPr marL="0" indent="0">
              <a:spcAft>
                <a:spcPts val="0"/>
              </a:spcAft>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6912097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3130601194"/>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969308664"/>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2248581008"/>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1726878719"/>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1651120044"/>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128053650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E5EEE0-7397-4F29-A4B7-8F41F9443DF2}"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BBD6B-9D8C-4529-80FD-4FC5068875F8}" type="slidenum">
              <a:rPr lang="en-US" smtClean="0"/>
              <a:t>‹#›</a:t>
            </a:fld>
            <a:endParaRPr lang="en-US"/>
          </a:p>
        </p:txBody>
      </p:sp>
    </p:spTree>
    <p:extLst>
      <p:ext uri="{BB962C8B-B14F-4D97-AF65-F5344CB8AC3E}">
        <p14:creationId xmlns:p14="http://schemas.microsoft.com/office/powerpoint/2010/main" val="27860305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355145829"/>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1452708979"/>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42730589"/>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spTree>
    <p:extLst>
      <p:ext uri="{BB962C8B-B14F-4D97-AF65-F5344CB8AC3E}">
        <p14:creationId xmlns:p14="http://schemas.microsoft.com/office/powerpoint/2010/main" val="3395263196"/>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4"/>
          <p:cNvSpPr/>
          <p:nvPr/>
        </p:nvSpPr>
        <p:spPr>
          <a:xfrm>
            <a:off x="-21160"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t="16937" r="44241" b="20589"/>
          <a:stretch>
            <a:fillRect/>
          </a:stretch>
        </p:blipFill>
        <p:spPr bwMode="auto">
          <a:xfrm>
            <a:off x="-924984" y="0"/>
            <a:ext cx="6980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063780"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1"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3" name="Rectangle 12"/>
          <p:cNvSpPr/>
          <p:nvPr userDrawn="1"/>
        </p:nvSpPr>
        <p:spPr>
          <a:xfrm>
            <a:off x="-21166" y="6569220"/>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srgbClr val="D6D6D0"/>
              </a:solidFill>
            </a:endParaRPr>
          </a:p>
        </p:txBody>
      </p:sp>
      <p:sp>
        <p:nvSpPr>
          <p:cNvPr id="14" name="Slide Number Placeholder 5"/>
          <p:cNvSpPr>
            <a:spLocks noGrp="1"/>
          </p:cNvSpPr>
          <p:nvPr>
            <p:ph type="sldNum" sz="quarter" idx="4"/>
          </p:nvPr>
        </p:nvSpPr>
        <p:spPr>
          <a:xfrm>
            <a:off x="10981364" y="6556520"/>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18212905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5" name="Rectangle 4"/>
          <p:cNvSpPr/>
          <p:nvPr/>
        </p:nvSpPr>
        <p:spPr>
          <a:xfrm>
            <a:off x="-21160"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t="16937" r="44241" b="20589"/>
          <a:stretch>
            <a:fillRect/>
          </a:stretch>
        </p:blipFill>
        <p:spPr bwMode="auto">
          <a:xfrm>
            <a:off x="-924984" y="0"/>
            <a:ext cx="6980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063780"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1"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3" name="Rectangle 12"/>
          <p:cNvSpPr/>
          <p:nvPr userDrawn="1"/>
        </p:nvSpPr>
        <p:spPr>
          <a:xfrm>
            <a:off x="-21166" y="6569220"/>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srgbClr val="D6D6D0"/>
              </a:solidFill>
            </a:endParaRPr>
          </a:p>
        </p:txBody>
      </p:sp>
      <p:sp>
        <p:nvSpPr>
          <p:cNvPr id="14" name="Slide Number Placeholder 5"/>
          <p:cNvSpPr>
            <a:spLocks noGrp="1"/>
          </p:cNvSpPr>
          <p:nvPr>
            <p:ph type="sldNum" sz="quarter" idx="4"/>
          </p:nvPr>
        </p:nvSpPr>
        <p:spPr>
          <a:xfrm>
            <a:off x="10981364" y="6556520"/>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8591107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511809"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10981268" y="6556376"/>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5805230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Title/sub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625097"/>
            <a:ext cx="783869" cy="103875"/>
          </a:xfrm>
        </p:spPr>
        <p:txBody>
          <a:bodyPr wrap="none" lIns="0" tIns="0" rIns="0" bIns="0" anchor="b" anchorCtr="0">
            <a:spAutoFit/>
          </a:bodyPr>
          <a:lstStyle>
            <a:lvl1pPr marL="0" indent="0">
              <a:buNone/>
              <a:defRPr sz="75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9"/>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815" indent="-342815">
              <a:buSzPct val="100000"/>
              <a:buFontTx/>
              <a:buBlip>
                <a:blip r:embed="rId2"/>
              </a:buBlip>
              <a:defRPr/>
            </a:lvl1pPr>
            <a:lvl2pPr marL="647538" indent="-304724">
              <a:buSzPct val="100000"/>
              <a:buFontTx/>
              <a:buBlip>
                <a:blip r:embed="rId3"/>
              </a:buBlip>
              <a:defRPr/>
            </a:lvl2pPr>
            <a:lvl3pPr>
              <a:buSzPct val="90000"/>
              <a:defRPr/>
            </a:lvl3pPr>
            <a:lvl4pPr marL="1371257" indent="-258302">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Text Placeholder 18">
            <a:extLst>
              <a:ext uri="{FF2B5EF4-FFF2-40B4-BE49-F238E27FC236}">
                <a16:creationId xmlns:a16="http://schemas.microsoft.com/office/drawing/2014/main" id="{D53B7066-75CC-864A-9C64-40C84BC2DE46}"/>
              </a:ext>
            </a:extLst>
          </p:cNvPr>
          <p:cNvSpPr>
            <a:spLocks noGrp="1"/>
          </p:cNvSpPr>
          <p:nvPr>
            <p:ph type="body" sz="quarter" idx="13" hasCustomPrompt="1"/>
          </p:nvPr>
        </p:nvSpPr>
        <p:spPr>
          <a:xfrm>
            <a:off x="622013" y="869749"/>
            <a:ext cx="10974916" cy="482133"/>
          </a:xfrm>
        </p:spPr>
        <p:txBody>
          <a:bodyPr anchor="t" anchorCtr="0">
            <a:noAutofit/>
          </a:bodyPr>
          <a:lstStyle>
            <a:lvl1pPr marL="0" indent="0" algn="l">
              <a:spcBef>
                <a:spcPts val="0"/>
              </a:spcBef>
              <a:buNone/>
              <a:defRPr sz="2099" baseline="0"/>
            </a:lvl1pPr>
          </a:lstStyle>
          <a:p>
            <a:pPr lvl="0"/>
            <a:r>
              <a:rPr lang="en-US"/>
              <a:t>Click to edit slide subtitle</a:t>
            </a:r>
          </a:p>
        </p:txBody>
      </p:sp>
    </p:spTree>
    <p:extLst>
      <p:ext uri="{BB962C8B-B14F-4D97-AF65-F5344CB8AC3E}">
        <p14:creationId xmlns:p14="http://schemas.microsoft.com/office/powerpoint/2010/main" val="2006128248"/>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5EEE0-7397-4F29-A4B7-8F41F9443DF2}" type="datetimeFigureOut">
              <a:rPr lang="en-US" smtClean="0"/>
              <a:t>10/11/25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ABBD6B-9D8C-4529-80FD-4FC5068875F8}" type="slidenum">
              <a:rPr lang="en-US" smtClean="0"/>
              <a:t>‹#›</a:t>
            </a:fld>
            <a:endParaRPr lang="en-US"/>
          </a:p>
        </p:txBody>
      </p:sp>
    </p:spTree>
    <p:extLst>
      <p:ext uri="{BB962C8B-B14F-4D97-AF65-F5344CB8AC3E}">
        <p14:creationId xmlns:p14="http://schemas.microsoft.com/office/powerpoint/2010/main" val="240525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23588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5"/>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4" y="1268964"/>
            <a:ext cx="11135360" cy="952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50" y="6259600"/>
            <a:ext cx="4800000" cy="360000"/>
          </a:xfrm>
          <a:prstGeom prst="rect">
            <a:avLst/>
          </a:prstGeom>
        </p:spPr>
        <p:txBody>
          <a:bodyPr lIns="0" tIns="0" rIns="0" bIns="0" anchor="b"/>
          <a:lstStyle>
            <a:lvl1pPr marL="0" indent="0">
              <a:buNone/>
              <a:defRPr sz="1067">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0" y="6259600"/>
            <a:ext cx="4800000" cy="360000"/>
          </a:xfrm>
          <a:prstGeom prst="rect">
            <a:avLst/>
          </a:prstGeom>
        </p:spPr>
        <p:txBody>
          <a:bodyPr lIns="0" tIns="0" rIns="0" bIns="0" anchor="b"/>
          <a:lstStyle>
            <a:lvl1pPr marL="212284" indent="-212284" algn="r">
              <a:buNone/>
              <a:defRPr lang="en-GB" sz="1067"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3" y="104289"/>
            <a:ext cx="2427877" cy="1343042"/>
          </a:xfrm>
          <a:prstGeom prst="rect">
            <a:avLst/>
          </a:prstGeom>
          <a:noFill/>
        </p:spPr>
        <p:txBody>
          <a:bodyPr anchor="ctr"/>
          <a:lstStyle>
            <a:lvl1pPr marL="0" indent="0">
              <a:buNone/>
              <a:defRPr sz="2132">
                <a:latin typeface="+mn-lt"/>
              </a:defRPr>
            </a:lvl1pPr>
          </a:lstStyle>
          <a:p>
            <a:pPr algn="ctr"/>
            <a:r>
              <a:rPr lang="en-GB" sz="2399"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7" y="1735944"/>
            <a:ext cx="5482535" cy="4155314"/>
          </a:xfrm>
          <a:prstGeom prst="rect">
            <a:avLst/>
          </a:prstGeom>
        </p:spPr>
        <p:txBody>
          <a:bodyPr lIns="72000" tIns="0" rIns="72000" bIns="0"/>
          <a:lstStyle>
            <a:lvl1pPr>
              <a:spcAft>
                <a:spcPts val="720"/>
              </a:spcAft>
              <a:buClr>
                <a:schemeClr val="tx2"/>
              </a:buClr>
              <a:defRPr sz="2132">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8" cy="4155314"/>
          </a:xfrm>
          <a:prstGeom prst="rect">
            <a:avLst/>
          </a:prstGeom>
        </p:spPr>
        <p:txBody>
          <a:bodyPr lIns="72000" tIns="0" rIns="72000" bIns="0"/>
          <a:lstStyle>
            <a:lvl1pPr>
              <a:spcAft>
                <a:spcPts val="720"/>
              </a:spcAft>
              <a:buClr>
                <a:schemeClr val="tx2"/>
              </a:buClr>
              <a:defRPr sz="2132">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66734015"/>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3284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68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587839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20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871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8214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66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245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31159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568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89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0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146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75386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074993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69809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17903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16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10/11/25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98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3559411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041D0-2DC8-32CE-A9DE-4E297E639F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9" y="3657599"/>
            <a:ext cx="6096000" cy="3200400"/>
          </a:xfrm>
          <a:prstGeom prst="rect">
            <a:avLst/>
          </a:prstGeom>
        </p:spPr>
      </p:pic>
      <p:sp>
        <p:nvSpPr>
          <p:cNvPr id="10" name="Rectangle 54"/>
          <p:cNvSpPr>
            <a:spLocks noGrp="1" noChangeArrowheads="1"/>
          </p:cNvSpPr>
          <p:nvPr>
            <p:ph type="subTitle" idx="1"/>
          </p:nvPr>
        </p:nvSpPr>
        <p:spPr>
          <a:xfrm>
            <a:off x="609600" y="404165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345" y="239714"/>
            <a:ext cx="2020824" cy="699807"/>
          </a:xfrm>
          <a:prstGeom prst="rect">
            <a:avLst/>
          </a:prstGeom>
        </p:spPr>
      </p:pic>
    </p:spTree>
    <p:extLst>
      <p:ext uri="{BB962C8B-B14F-4D97-AF65-F5344CB8AC3E}">
        <p14:creationId xmlns:p14="http://schemas.microsoft.com/office/powerpoint/2010/main" val="3613535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3077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09" y="6212722"/>
            <a:ext cx="2488502" cy="450135"/>
            <a:chOff x="9392911" y="6212702"/>
            <a:chExt cx="2488502" cy="450133"/>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835212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7" y="5556667"/>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79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5255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09" y="6212722"/>
            <a:ext cx="2488502" cy="450135"/>
            <a:chOff x="9392911" y="6212702"/>
            <a:chExt cx="2488502" cy="450133"/>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560198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83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09" y="6212722"/>
            <a:ext cx="2488502" cy="450135"/>
            <a:chOff x="9392911" y="6212702"/>
            <a:chExt cx="2488502" cy="450133"/>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048896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51244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09" y="6212722"/>
            <a:ext cx="2488502" cy="450135"/>
            <a:chOff x="9392911" y="6212702"/>
            <a:chExt cx="2488502" cy="450133"/>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2309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552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09" y="6212722"/>
            <a:ext cx="2488502" cy="450135"/>
            <a:chOff x="9392911" y="6212702"/>
            <a:chExt cx="2488502" cy="450133"/>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053578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7" y="5556667"/>
            <a:ext cx="3154680" cy="1092459"/>
          </a:xfrm>
          <a:prstGeom prst="rect">
            <a:avLst/>
          </a:prstGeom>
        </p:spPr>
      </p:pic>
      <p:sp>
        <p:nvSpPr>
          <p:cNvPr id="2" name="Title 1"/>
          <p:cNvSpPr>
            <a:spLocks noGrp="1"/>
          </p:cNvSpPr>
          <p:nvPr>
            <p:ph type="title"/>
          </p:nvPr>
        </p:nvSpPr>
        <p:spPr>
          <a:xfrm>
            <a:off x="514484" y="2397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5"/>
            <a:ext cx="11283951"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98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85620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6612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6564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9060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84698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37348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896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1199338"/>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521549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D4C849E-8FDA-34A0-7CD2-64EDCAC9F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8" y="443046"/>
            <a:ext cx="3381255" cy="581153"/>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532058" y="1219200"/>
            <a:ext cx="8718820" cy="553998"/>
          </a:xfrm>
          <a:prstGeom prst="rect">
            <a:avLst/>
          </a:prstGeom>
        </p:spPr>
        <p:txBody>
          <a:bodyPr wrap="square">
            <a:spAutoFit/>
          </a:bodyPr>
          <a:lstStyle>
            <a:lvl1pPr marL="0" indent="0">
              <a:lnSpc>
                <a:spcPct val="100000"/>
              </a:lnSpc>
              <a:spcBef>
                <a:spcPts val="0"/>
              </a:spcBef>
              <a:buNone/>
              <a:defRPr sz="3600" b="1"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532058" y="3028508"/>
            <a:ext cx="6104332" cy="307777"/>
          </a:xfrm>
          <a:prstGeom prst="rect">
            <a:avLst/>
          </a:prstGeom>
        </p:spPr>
        <p:txBody>
          <a:bodyPr wrap="square">
            <a:spAutoFit/>
          </a:bodyPr>
          <a:lstStyle>
            <a:lvl1pPr marL="0" indent="0">
              <a:lnSpc>
                <a:spcPct val="100000"/>
              </a:lnSpc>
              <a:spcBef>
                <a:spcPts val="0"/>
              </a:spcBef>
              <a:buNone/>
              <a:defRPr sz="2000" b="0"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Subtitle of the presentation</a:t>
            </a:r>
          </a:p>
        </p:txBody>
      </p:sp>
      <p:pic>
        <p:nvPicPr>
          <p:cNvPr id="2" name="Picture 1">
            <a:extLst>
              <a:ext uri="{FF2B5EF4-FFF2-40B4-BE49-F238E27FC236}">
                <a16:creationId xmlns:a16="http://schemas.microsoft.com/office/drawing/2014/main" id="{3A758B7F-4B8D-BB94-9292-DED031A5EC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7"/>
            <a:ext cx="5322627" cy="6490447"/>
          </a:xfrm>
          <a:prstGeom prst="rect">
            <a:avLst/>
          </a:prstGeom>
        </p:spPr>
      </p:pic>
    </p:spTree>
    <p:extLst>
      <p:ext uri="{BB962C8B-B14F-4D97-AF65-F5344CB8AC3E}">
        <p14:creationId xmlns:p14="http://schemas.microsoft.com/office/powerpoint/2010/main" val="1827475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39043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6"/>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4227170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797AD9-02DD-B24B-B1F2-4955EFCC927E}"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100B5-B664-AA47-B7A8-902CA38EEBB4}" type="slidenum">
              <a:rPr lang="en-US" smtClean="0"/>
              <a:pPr/>
              <a:t>‹#›</a:t>
            </a:fld>
            <a:endParaRPr lang="en-US"/>
          </a:p>
        </p:txBody>
      </p:sp>
    </p:spTree>
    <p:extLst>
      <p:ext uri="{BB962C8B-B14F-4D97-AF65-F5344CB8AC3E}">
        <p14:creationId xmlns:p14="http://schemas.microsoft.com/office/powerpoint/2010/main" val="3173598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0CA22DB6-01FE-B574-F4D9-9A33C489C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265" y="6248188"/>
            <a:ext cx="1843200" cy="316800"/>
          </a:xfrm>
          <a:prstGeom prst="rect">
            <a:avLst/>
          </a:prstGeom>
        </p:spPr>
      </p:pic>
    </p:spTree>
    <p:extLst>
      <p:ext uri="{BB962C8B-B14F-4D97-AF65-F5344CB8AC3E}">
        <p14:creationId xmlns:p14="http://schemas.microsoft.com/office/powerpoint/2010/main" val="1463767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9" name="Picture 8" descr="Logo&#10;&#10;Description automatically generated">
            <a:extLst>
              <a:ext uri="{FF2B5EF4-FFF2-40B4-BE49-F238E27FC236}">
                <a16:creationId xmlns:a16="http://schemas.microsoft.com/office/drawing/2014/main" id="{A35CEAA2-49D1-2F6D-07A2-44AB66496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56543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21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nl-NL" sz="1867" b="0" strike="noStrike" spc="-1">
              <a:solidFill>
                <a:srgbClr val="000000"/>
              </a:solidFill>
              <a:latin typeface="Arial"/>
            </a:endParaRPr>
          </a:p>
        </p:txBody>
      </p:sp>
      <p:sp>
        <p:nvSpPr>
          <p:cNvPr id="88" name="PlaceHolder 2"/>
          <p:cNvSpPr>
            <a:spLocks noGrp="1"/>
          </p:cNvSpPr>
          <p:nvPr>
            <p:ph type="subTitle"/>
          </p:nvPr>
        </p:nvSpPr>
        <p:spPr>
          <a:xfrm>
            <a:off x="504480" y="2060160"/>
            <a:ext cx="6103680" cy="1501920"/>
          </a:xfrm>
          <a:prstGeom prst="rect">
            <a:avLst/>
          </a:prstGeom>
          <a:noFill/>
          <a:ln w="0">
            <a:noFill/>
          </a:ln>
        </p:spPr>
        <p:txBody>
          <a:bodyPr lIns="0" tIns="0" rIns="0" bIns="0" anchor="ctr">
            <a:noAutofit/>
          </a:bodyPr>
          <a:lstStyle/>
          <a:p>
            <a:pPr algn="ctr">
              <a:buNone/>
            </a:pPr>
            <a:endParaRPr lang="nl-NL" sz="4267" b="0" strike="noStrike" spc="-1">
              <a:solidFill>
                <a:srgbClr val="000000"/>
              </a:solidFill>
              <a:latin typeface="Calibri"/>
            </a:endParaRPr>
          </a:p>
        </p:txBody>
      </p:sp>
    </p:spTree>
    <p:extLst>
      <p:ext uri="{BB962C8B-B14F-4D97-AF65-F5344CB8AC3E}">
        <p14:creationId xmlns:p14="http://schemas.microsoft.com/office/powerpoint/2010/main" val="2151329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6" name="Picture 5" descr="Logo&#10;&#10;Description automatically generated">
            <a:extLst>
              <a:ext uri="{FF2B5EF4-FFF2-40B4-BE49-F238E27FC236}">
                <a16:creationId xmlns:a16="http://schemas.microsoft.com/office/drawing/2014/main" id="{6BD571E7-BDD0-AA31-D15B-2C831372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1180841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542CFD-83C2-BF7F-51F0-C18275076FB5}"/>
              </a:ext>
            </a:extLst>
          </p:cNvPr>
          <p:cNvGrpSpPr/>
          <p:nvPr userDrawn="1"/>
        </p:nvGrpSpPr>
        <p:grpSpPr>
          <a:xfrm>
            <a:off x="-1" y="5224322"/>
            <a:ext cx="4450403" cy="64321"/>
            <a:chOff x="0" y="5224323"/>
            <a:chExt cx="2416175" cy="0"/>
          </a:xfrm>
        </p:grpSpPr>
        <p:cxnSp>
          <p:nvCxnSpPr>
            <p:cNvPr id="6" name="Straight Connector 5">
              <a:extLst>
                <a:ext uri="{FF2B5EF4-FFF2-40B4-BE49-F238E27FC236}">
                  <a16:creationId xmlns:a16="http://schemas.microsoft.com/office/drawing/2014/main" id="{77853C6C-DD60-776C-B6CC-80D64EAF2026}"/>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8ECCB2-EE72-3517-D07E-F656ED7C5FEF}"/>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pic>
        <p:nvPicPr>
          <p:cNvPr id="4" name="Picture 3" descr="A black background with a black square&#10;&#10;Description automatically generated with medium confidence">
            <a:extLst>
              <a:ext uri="{FF2B5EF4-FFF2-40B4-BE49-F238E27FC236}">
                <a16:creationId xmlns:a16="http://schemas.microsoft.com/office/drawing/2014/main" id="{66E80608-4EE1-96EB-3087-F725AC412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94" y="247645"/>
            <a:ext cx="2099342" cy="1149831"/>
          </a:xfrm>
          <a:prstGeom prst="rect">
            <a:avLst/>
          </a:prstGeom>
        </p:spPr>
      </p:pic>
      <p:pic>
        <p:nvPicPr>
          <p:cNvPr id="8" name="Picture 7">
            <a:extLst>
              <a:ext uri="{FF2B5EF4-FFF2-40B4-BE49-F238E27FC236}">
                <a16:creationId xmlns:a16="http://schemas.microsoft.com/office/drawing/2014/main" id="{DD165381-07F5-1010-9A5D-494192C2DF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44975" y="294397"/>
            <a:ext cx="556148" cy="711204"/>
          </a:xfrm>
          <a:prstGeom prst="rect">
            <a:avLst/>
          </a:prstGeom>
        </p:spPr>
      </p:pic>
      <p:pic>
        <p:nvPicPr>
          <p:cNvPr id="11" name="Picture 10">
            <a:extLst>
              <a:ext uri="{FF2B5EF4-FFF2-40B4-BE49-F238E27FC236}">
                <a16:creationId xmlns:a16="http://schemas.microsoft.com/office/drawing/2014/main" id="{2C10B3DE-45E2-7577-0785-D9D34D90C5FD}"/>
              </a:ext>
            </a:extLst>
          </p:cNvPr>
          <p:cNvPicPr>
            <a:picLocks noChangeAspect="1"/>
          </p:cNvPicPr>
          <p:nvPr userDrawn="1"/>
        </p:nvPicPr>
        <p:blipFill>
          <a:blip r:embed="rId4"/>
          <a:stretch>
            <a:fillRect/>
          </a:stretch>
        </p:blipFill>
        <p:spPr>
          <a:xfrm>
            <a:off x="9049111" y="303660"/>
            <a:ext cx="1542290" cy="692678"/>
          </a:xfrm>
          <a:prstGeom prst="rect">
            <a:avLst/>
          </a:prstGeom>
        </p:spPr>
      </p:pic>
      <p:pic>
        <p:nvPicPr>
          <p:cNvPr id="15" name="Picture 14">
            <a:extLst>
              <a:ext uri="{FF2B5EF4-FFF2-40B4-BE49-F238E27FC236}">
                <a16:creationId xmlns:a16="http://schemas.microsoft.com/office/drawing/2014/main" id="{7D351562-9D1F-2912-BC94-89ED56418433}"/>
              </a:ext>
            </a:extLst>
          </p:cNvPr>
          <p:cNvPicPr>
            <a:picLocks noChangeAspect="1"/>
          </p:cNvPicPr>
          <p:nvPr userDrawn="1"/>
        </p:nvPicPr>
        <p:blipFill>
          <a:blip r:embed="rId5"/>
          <a:stretch>
            <a:fillRect/>
          </a:stretch>
        </p:blipFill>
        <p:spPr>
          <a:xfrm>
            <a:off x="10637314" y="215015"/>
            <a:ext cx="944747" cy="775178"/>
          </a:xfrm>
          <a:prstGeom prst="rect">
            <a:avLst/>
          </a:prstGeom>
        </p:spPr>
      </p:pic>
      <p:pic>
        <p:nvPicPr>
          <p:cNvPr id="16" name="Picture 15">
            <a:extLst>
              <a:ext uri="{FF2B5EF4-FFF2-40B4-BE49-F238E27FC236}">
                <a16:creationId xmlns:a16="http://schemas.microsoft.com/office/drawing/2014/main" id="{9F14D165-1B29-10EE-6240-54F555678609}"/>
              </a:ext>
            </a:extLst>
          </p:cNvPr>
          <p:cNvPicPr>
            <a:picLocks noChangeAspect="1"/>
          </p:cNvPicPr>
          <p:nvPr userDrawn="1"/>
        </p:nvPicPr>
        <p:blipFill>
          <a:blip r:embed="rId6"/>
          <a:stretch>
            <a:fillRect/>
          </a:stretch>
        </p:blipFill>
        <p:spPr>
          <a:xfrm>
            <a:off x="721256" y="6343882"/>
            <a:ext cx="1724266" cy="438211"/>
          </a:xfrm>
          <a:prstGeom prst="rect">
            <a:avLst/>
          </a:prstGeom>
        </p:spPr>
      </p:pic>
      <p:sp>
        <p:nvSpPr>
          <p:cNvPr id="17" name="Subtitle 3">
            <a:extLst>
              <a:ext uri="{FF2B5EF4-FFF2-40B4-BE49-F238E27FC236}">
                <a16:creationId xmlns:a16="http://schemas.microsoft.com/office/drawing/2014/main" id="{D177EBF0-DFB3-A3A2-3397-A76D68CC57FF}"/>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417601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44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429500"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10972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9" name="Group 28">
            <a:extLst>
              <a:ext uri="{FF2B5EF4-FFF2-40B4-BE49-F238E27FC236}">
                <a16:creationId xmlns:a16="http://schemas.microsoft.com/office/drawing/2014/main" id="{721DD6A8-3F4C-4A5C-B7D3-010C4497B53D}"/>
              </a:ext>
            </a:extLst>
          </p:cNvPr>
          <p:cNvGrpSpPr/>
          <p:nvPr userDrawn="1"/>
        </p:nvGrpSpPr>
        <p:grpSpPr>
          <a:xfrm>
            <a:off x="0" y="457200"/>
            <a:ext cx="2452688" cy="255785"/>
            <a:chOff x="0" y="5224323"/>
            <a:chExt cx="2416175" cy="0"/>
          </a:xfrm>
        </p:grpSpPr>
        <p:cxnSp>
          <p:nvCxnSpPr>
            <p:cNvPr id="33" name="Straight Connector 32">
              <a:extLst>
                <a:ext uri="{FF2B5EF4-FFF2-40B4-BE49-F238E27FC236}">
                  <a16:creationId xmlns:a16="http://schemas.microsoft.com/office/drawing/2014/main" id="{0A725568-5CE4-43AB-9056-7D15684140DB}"/>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A349F3-B6AE-4163-A13D-283C3EFF251D}"/>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89DB4C7-7423-4F89-968C-963EE8D0022B}"/>
              </a:ext>
            </a:extLst>
          </p:cNvPr>
          <p:cNvGrpSpPr/>
          <p:nvPr userDrawn="1"/>
        </p:nvGrpSpPr>
        <p:grpSpPr>
          <a:xfrm>
            <a:off x="-1" y="6791325"/>
            <a:ext cx="12192001" cy="66675"/>
            <a:chOff x="-1" y="6233231"/>
            <a:chExt cx="12192001" cy="574675"/>
          </a:xfrm>
        </p:grpSpPr>
        <p:sp>
          <p:nvSpPr>
            <p:cNvPr id="36" name="Rectangle 35">
              <a:extLst>
                <a:ext uri="{FF2B5EF4-FFF2-40B4-BE49-F238E27FC236}">
                  <a16:creationId xmlns:a16="http://schemas.microsoft.com/office/drawing/2014/main" id="{3C145ED9-21BE-49A3-8AC6-9C2C8B5FE23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4C5463F9-3A84-4199-AB29-C7017F0B543C}"/>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2" name="Picture 1">
            <a:extLst>
              <a:ext uri="{FF2B5EF4-FFF2-40B4-BE49-F238E27FC236}">
                <a16:creationId xmlns:a16="http://schemas.microsoft.com/office/drawing/2014/main" id="{78AFB918-5A40-AEE3-2ED9-0B5040CEB01D}"/>
              </a:ext>
            </a:extLst>
          </p:cNvPr>
          <p:cNvPicPr>
            <a:picLocks noChangeAspect="1"/>
          </p:cNvPicPr>
          <p:nvPr userDrawn="1"/>
        </p:nvPicPr>
        <p:blipFill>
          <a:blip r:embed="rId2"/>
          <a:stretch>
            <a:fillRect/>
          </a:stretch>
        </p:blipFill>
        <p:spPr>
          <a:xfrm>
            <a:off x="721256" y="6343882"/>
            <a:ext cx="1724266" cy="438211"/>
          </a:xfrm>
          <a:prstGeom prst="rect">
            <a:avLst/>
          </a:prstGeom>
        </p:spPr>
      </p:pic>
      <p:sp>
        <p:nvSpPr>
          <p:cNvPr id="4" name="Subtitle 3">
            <a:extLst>
              <a:ext uri="{FF2B5EF4-FFF2-40B4-BE49-F238E27FC236}">
                <a16:creationId xmlns:a16="http://schemas.microsoft.com/office/drawing/2014/main" id="{4B60B964-1B7E-633C-074B-071B97AB8474}"/>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83260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5" y="3429001"/>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 y="5987681"/>
            <a:ext cx="3024950"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804509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1"/>
            <a:ext cx="10400922"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362" y="5827536"/>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01566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649" t="21150" r="7904" b="24729"/>
          <a:stretch/>
        </p:blipFill>
        <p:spPr>
          <a:xfrm>
            <a:off x="604620"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61645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388" y="5993711"/>
            <a:ext cx="3030304" cy="66034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73310" y="6194785"/>
            <a:ext cx="1148970"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97168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49" y="702643"/>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05478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255863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Title and Text">
  <p:cSld name="3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cxnSp>
        <p:nvCxnSpPr>
          <p:cNvPr id="7" name="Straight Connector 6">
            <a:extLst>
              <a:ext uri="{FF2B5EF4-FFF2-40B4-BE49-F238E27FC236}">
                <a16:creationId xmlns:a16="http://schemas.microsoft.com/office/drawing/2014/main" id="{3008EA26-C1BF-4C3D-9AD3-B6678323585F}"/>
              </a:ext>
            </a:extLst>
          </p:cNvPr>
          <p:cNvCxnSpPr>
            <a:cxnSpLocks/>
          </p:cNvCxnSpPr>
          <p:nvPr userDrawn="1"/>
        </p:nvCxnSpPr>
        <p:spPr>
          <a:xfrm>
            <a:off x="691598" y="366087"/>
            <a:ext cx="110112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CC21FC-3032-43DE-86A4-E4DFF50880EB}"/>
              </a:ext>
            </a:extLst>
          </p:cNvPr>
          <p:cNvSpPr/>
          <p:nvPr userDrawn="1"/>
        </p:nvSpPr>
        <p:spPr>
          <a:xfrm flipV="1">
            <a:off x="691597" y="368617"/>
            <a:ext cx="11332763" cy="45719"/>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47863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47186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4474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91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664630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18350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014295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73816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43857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409511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11/10/2025</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4178226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43679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29744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3087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97843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9497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83005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05758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40.xml"/><Relationship Id="rId7" Type="http://schemas.openxmlformats.org/officeDocument/2006/relationships/theme" Target="../theme/theme1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slideLayout" Target="../slideLayouts/slideLayout158.xml"/><Relationship Id="rId7" Type="http://schemas.openxmlformats.org/officeDocument/2006/relationships/theme" Target="../theme/theme1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image" Target="../media/image1.png"/><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theme" Target="../theme/theme1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7.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5.png"/><Relationship Id="rId4" Type="http://schemas.openxmlformats.org/officeDocument/2006/relationships/slideLayout" Target="../slideLayouts/slideLayout7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23.png"/><Relationship Id="rId5" Type="http://schemas.openxmlformats.org/officeDocument/2006/relationships/slideLayout" Target="../slideLayouts/slideLayout88.xml"/><Relationship Id="rId10"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image" Target="../media/image7.png"/><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theme" Target="../theme/theme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image" Target="../media/image15.png"/><Relationship Id="rId4" Type="http://schemas.openxmlformats.org/officeDocument/2006/relationships/slideLayout" Target="../slideLayouts/slideLayout115.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1.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Partnership_Content_bkg_1.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275557" y="188537"/>
            <a:ext cx="10322212" cy="1244339"/>
          </a:xfrm>
          <a:prstGeom prst="rect">
            <a:avLst/>
          </a:prstGeom>
        </p:spPr>
        <p:txBody>
          <a:bodyPr vert="horz" lIns="91440" tIns="0" rIns="91440" bIns="0" rtlCol="0" anchor="b">
            <a:normAutofit/>
          </a:bodyPr>
          <a:lstStyle/>
          <a:p>
            <a:r>
              <a:rPr lang="en-US" dirty="0"/>
              <a:t>Headline</a:t>
            </a:r>
          </a:p>
        </p:txBody>
      </p:sp>
      <p:sp>
        <p:nvSpPr>
          <p:cNvPr id="3" name="Text Placeholder 2"/>
          <p:cNvSpPr>
            <a:spLocks noGrp="1"/>
          </p:cNvSpPr>
          <p:nvPr>
            <p:ph type="body" idx="1"/>
          </p:nvPr>
        </p:nvSpPr>
        <p:spPr>
          <a:xfrm>
            <a:off x="1275556" y="1621415"/>
            <a:ext cx="9709616" cy="39592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Slide Number Placeholder 4">
            <a:extLst>
              <a:ext uri="{FF2B5EF4-FFF2-40B4-BE49-F238E27FC236}">
                <a16:creationId xmlns:a16="http://schemas.microsoft.com/office/drawing/2014/main" id="{0A6CDA77-81BE-A811-74E0-2A4B70473214}"/>
              </a:ext>
            </a:extLst>
          </p:cNvPr>
          <p:cNvSpPr>
            <a:spLocks noGrp="1"/>
          </p:cNvSpPr>
          <p:nvPr>
            <p:ph type="sldNum" sz="quarter" idx="4"/>
          </p:nvPr>
        </p:nvSpPr>
        <p:spPr>
          <a:xfrm>
            <a:off x="11065008" y="6451758"/>
            <a:ext cx="1126992"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269D04F1-5A88-6E44-97A4-44C6D4F2A011}" type="slidenum">
              <a:rPr lang="en-US" smtClean="0"/>
              <a:t>‹#›</a:t>
            </a:fld>
            <a:endParaRPr lang="en-US" dirty="0"/>
          </a:p>
        </p:txBody>
      </p:sp>
    </p:spTree>
    <p:extLst>
      <p:ext uri="{BB962C8B-B14F-4D97-AF65-F5344CB8AC3E}">
        <p14:creationId xmlns:p14="http://schemas.microsoft.com/office/powerpoint/2010/main" val="1528481320"/>
      </p:ext>
    </p:extLst>
  </p:cSld>
  <p:clrMap bg1="lt1" tx1="dk1" bg2="lt2" tx2="dk2" accent1="accent1" accent2="accent2" accent3="accent3" accent4="accent4" accent5="accent5" accent6="accent6" hlink="hlink" folHlink="folHlink"/>
  <p:sldLayoutIdLst>
    <p:sldLayoutId id="2147485609" r:id="rId1"/>
    <p:sldLayoutId id="2147485610" r:id="rId2"/>
    <p:sldLayoutId id="2147485611" r:id="rId3"/>
    <p:sldLayoutId id="2147485612" r:id="rId4"/>
    <p:sldLayoutId id="2147485613" r:id="rId5"/>
    <p:sldLayoutId id="2147485614" r:id="rId6"/>
  </p:sldLayoutIdLst>
  <p:txStyles>
    <p:titleStyle>
      <a:lvl1pPr algn="l" defTabSz="609585" rtl="0" eaLnBrk="1" latinLnBrk="0" hangingPunct="1">
        <a:lnSpc>
          <a:spcPct val="90000"/>
        </a:lnSpc>
        <a:spcBef>
          <a:spcPct val="0"/>
        </a:spcBef>
        <a:buNone/>
        <a:defRPr sz="3733" b="0" i="0" kern="1200" baseline="0">
          <a:solidFill>
            <a:srgbClr val="AD122A"/>
          </a:solidFill>
          <a:latin typeface="+mj-lt"/>
          <a:ea typeface="+mj-ea"/>
          <a:cs typeface="Calibri" panose="020F0502020204030204" pitchFamily="34" charset="0"/>
        </a:defRPr>
      </a:lvl1pPr>
    </p:titleStyle>
    <p:bodyStyle>
      <a:lvl1pPr marL="0" indent="0" algn="l" defTabSz="609585" rtl="0" eaLnBrk="1" latinLnBrk="0" hangingPunct="1">
        <a:lnSpc>
          <a:spcPct val="90000"/>
        </a:lnSpc>
        <a:spcBef>
          <a:spcPct val="20000"/>
        </a:spcBef>
        <a:buFontTx/>
        <a:buNone/>
        <a:defRPr sz="2667" b="0" i="0" kern="1200">
          <a:solidFill>
            <a:schemeClr val="tx1"/>
          </a:solidFill>
          <a:latin typeface="+mn-lt"/>
          <a:ea typeface="+mn-ea"/>
          <a:cs typeface="Calibri" panose="020F05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panose="020F0502020204030204" pitchFamily="34" charset="0"/>
        </a:defRPr>
      </a:lvl2pPr>
      <a:lvl3pPr marL="1523962" indent="-304792" algn="l" defTabSz="609585" rtl="0" eaLnBrk="1" latinLnBrk="0" hangingPunct="1">
        <a:lnSpc>
          <a:spcPct val="90000"/>
        </a:lnSpc>
        <a:spcBef>
          <a:spcPct val="20000"/>
        </a:spcBef>
        <a:buFont typeface="Arial"/>
        <a:buChar char="•"/>
        <a:defRPr sz="2133" b="0" i="0" kern="1200">
          <a:solidFill>
            <a:schemeClr val="tx1"/>
          </a:solidFill>
          <a:latin typeface="+mn-lt"/>
          <a:ea typeface="+mn-ea"/>
          <a:cs typeface="Calibri" panose="020F0502020204030204" pitchFamily="34" charset="0"/>
        </a:defRPr>
      </a:lvl3pPr>
      <a:lvl4pPr marL="2133547" indent="-304792" algn="l" defTabSz="609585" rtl="0" eaLnBrk="1" latinLnBrk="0" hangingPunct="1">
        <a:lnSpc>
          <a:spcPct val="90000"/>
        </a:lnSpc>
        <a:spcBef>
          <a:spcPct val="20000"/>
        </a:spcBef>
        <a:buFont typeface="Arial"/>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lnSpc>
          <a:spcPct val="90000"/>
        </a:lnSpc>
        <a:spcBef>
          <a:spcPct val="20000"/>
        </a:spcBef>
        <a:buFont typeface="Arial"/>
        <a:buChar char="»"/>
        <a:defRPr sz="2133" kern="1200">
          <a:solidFill>
            <a:schemeClr val="tx1"/>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10/11/25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ea typeface="ＭＳ Ｐゴシック" pitchFamily="-84" charset="-128"/>
              </a:rPr>
              <a:t>Presentation Title | Date xx.xx.xx | Company Confidential © 2013</a:t>
            </a:r>
            <a:endParaRPr lang="en-US" dirty="0">
              <a:ea typeface="ＭＳ Ｐゴシック" pitchFamily="-84" charset="-128"/>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1A8F38F-0AB3-4E58-8666-9BEC413B69D3}" type="slidenum">
              <a:rPr lang="en-US" smtClean="0">
                <a:ea typeface="ＭＳ Ｐゴシック" pitchFamily="-84" charset="-128"/>
              </a:rPr>
              <a:pPr/>
              <a:t>‹#›</a:t>
            </a:fld>
            <a:endParaRPr lang="en-US">
              <a:ea typeface="ＭＳ Ｐゴシック" pitchFamily="-84" charset="-128"/>
            </a:endParaRPr>
          </a:p>
        </p:txBody>
      </p:sp>
    </p:spTree>
    <p:extLst>
      <p:ext uri="{BB962C8B-B14F-4D97-AF65-F5344CB8AC3E}">
        <p14:creationId xmlns:p14="http://schemas.microsoft.com/office/powerpoint/2010/main" val="1880618676"/>
      </p:ext>
    </p:extLst>
  </p:cSld>
  <p:clrMap bg1="lt1" tx1="dk1" bg2="lt2" tx2="dk2" accent1="accent1" accent2="accent2" accent3="accent3" accent4="accent4" accent5="accent5" accent6="accent6" hlink="hlink" folHlink="folHlink"/>
  <p:sldLayoutIdLst>
    <p:sldLayoutId id="2147485616" r:id="rId1"/>
    <p:sldLayoutId id="2147485617" r:id="rId2"/>
    <p:sldLayoutId id="2147485618" r:id="rId3"/>
    <p:sldLayoutId id="2147485619" r:id="rId4"/>
    <p:sldLayoutId id="2147485620" r:id="rId5"/>
    <p:sldLayoutId id="2147485621" r:id="rId6"/>
    <p:sldLayoutId id="2147485622" r:id="rId7"/>
    <p:sldLayoutId id="2147485623" r:id="rId8"/>
    <p:sldLayoutId id="2147485624" r:id="rId9"/>
    <p:sldLayoutId id="2147485625" r:id="rId10"/>
    <p:sldLayoutId id="2147485626" r:id="rId11"/>
    <p:sldLayoutId id="2147485627" r:id="rId12"/>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0" y="6569220"/>
            <a:ext cx="121920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srgbClr val="D6D6D0"/>
              </a:solidFill>
            </a:endParaRPr>
          </a:p>
        </p:txBody>
      </p:sp>
      <p:sp>
        <p:nvSpPr>
          <p:cNvPr id="1027" name="Text Placeholder 2"/>
          <p:cNvSpPr>
            <a:spLocks noGrp="1"/>
          </p:cNvSpPr>
          <p:nvPr>
            <p:ph type="body" idx="1"/>
          </p:nvPr>
        </p:nvSpPr>
        <p:spPr bwMode="auto">
          <a:xfrm>
            <a:off x="1107017" y="1768477"/>
            <a:ext cx="998008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Slide Number Placeholder 5"/>
          <p:cNvSpPr>
            <a:spLocks noGrp="1"/>
          </p:cNvSpPr>
          <p:nvPr>
            <p:ph type="sldNum" sz="quarter" idx="4"/>
          </p:nvPr>
        </p:nvSpPr>
        <p:spPr>
          <a:xfrm>
            <a:off x="10981364" y="6556520"/>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defTabSz="914400">
              <a:defRPr/>
            </a:pPr>
            <a:fld id="{8E376C17-02CD-47F7-84D0-EC7C5B0DAEE1}" type="slidenum">
              <a:rPr lang="en-US" smtClean="0">
                <a:solidFill>
                  <a:srgbClr val="D6D6D0"/>
                </a:solidFill>
              </a:rPr>
              <a:pPr defTabSz="914400">
                <a:defRPr/>
              </a:pPr>
              <a:t>‹#›</a:t>
            </a:fld>
            <a:endParaRPr lang="en-US" dirty="0">
              <a:solidFill>
                <a:srgbClr val="D6D6D0"/>
              </a:solidFill>
            </a:endParaRPr>
          </a:p>
        </p:txBody>
      </p:sp>
      <p:pic>
        <p:nvPicPr>
          <p:cNvPr id="1030"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200" y="5802458"/>
            <a:ext cx="225213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453768"/>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Lst>
  <p:hf hdr="0" dt="0"/>
  <p:txStyles>
    <p:titleStyle>
      <a:lvl1pPr algn="l" rtl="0" fontAlgn="base">
        <a:lnSpc>
          <a:spcPct val="90000"/>
        </a:lnSpc>
        <a:spcBef>
          <a:spcPct val="0"/>
        </a:spcBef>
        <a:spcAft>
          <a:spcPct val="0"/>
        </a:spcAft>
        <a:defRPr sz="3600" b="1" kern="1200" spc="-60">
          <a:solidFill>
            <a:srgbClr val="800000"/>
          </a:solidFill>
          <a:latin typeface="Arial" charset="0"/>
          <a:ea typeface="Arial" charset="0"/>
          <a:cs typeface="Arial" charset="0"/>
        </a:defRPr>
      </a:lvl1pPr>
      <a:lvl2pPr algn="l" rtl="0" fontAlgn="base">
        <a:lnSpc>
          <a:spcPct val="90000"/>
        </a:lnSpc>
        <a:spcBef>
          <a:spcPct val="0"/>
        </a:spcBef>
        <a:spcAft>
          <a:spcPct val="0"/>
        </a:spcAft>
        <a:defRPr sz="3600" b="1">
          <a:solidFill>
            <a:srgbClr val="800000"/>
          </a:solidFill>
          <a:latin typeface="Arial" charset="0"/>
          <a:cs typeface="Arial" charset="0"/>
        </a:defRPr>
      </a:lvl2pPr>
      <a:lvl3pPr algn="l" rtl="0" fontAlgn="base">
        <a:lnSpc>
          <a:spcPct val="90000"/>
        </a:lnSpc>
        <a:spcBef>
          <a:spcPct val="0"/>
        </a:spcBef>
        <a:spcAft>
          <a:spcPct val="0"/>
        </a:spcAft>
        <a:defRPr sz="3600" b="1">
          <a:solidFill>
            <a:srgbClr val="800000"/>
          </a:solidFill>
          <a:latin typeface="Arial" charset="0"/>
          <a:cs typeface="Arial" charset="0"/>
        </a:defRPr>
      </a:lvl3pPr>
      <a:lvl4pPr algn="l" rtl="0" fontAlgn="base">
        <a:lnSpc>
          <a:spcPct val="90000"/>
        </a:lnSpc>
        <a:spcBef>
          <a:spcPct val="0"/>
        </a:spcBef>
        <a:spcAft>
          <a:spcPct val="0"/>
        </a:spcAft>
        <a:defRPr sz="3600" b="1">
          <a:solidFill>
            <a:srgbClr val="800000"/>
          </a:solidFill>
          <a:latin typeface="Arial" charset="0"/>
          <a:cs typeface="Arial" charset="0"/>
        </a:defRPr>
      </a:lvl4pPr>
      <a:lvl5pPr algn="l" rtl="0" fontAlgn="base">
        <a:lnSpc>
          <a:spcPct val="90000"/>
        </a:lnSpc>
        <a:spcBef>
          <a:spcPct val="0"/>
        </a:spcBef>
        <a:spcAft>
          <a:spcPct val="0"/>
        </a:spcAft>
        <a:defRPr sz="3600" b="1">
          <a:solidFill>
            <a:srgbClr val="800000"/>
          </a:solidFill>
          <a:latin typeface="Arial" charset="0"/>
          <a:cs typeface="Arial" charset="0"/>
        </a:defRPr>
      </a:lvl5pPr>
      <a:lvl6pPr marL="457200" algn="l" rtl="0" fontAlgn="base">
        <a:lnSpc>
          <a:spcPct val="90000"/>
        </a:lnSpc>
        <a:spcBef>
          <a:spcPct val="0"/>
        </a:spcBef>
        <a:spcAft>
          <a:spcPct val="0"/>
        </a:spcAft>
        <a:defRPr sz="3600" b="1">
          <a:solidFill>
            <a:srgbClr val="800000"/>
          </a:solidFill>
          <a:latin typeface="Arial" charset="0"/>
          <a:cs typeface="Arial" charset="0"/>
        </a:defRPr>
      </a:lvl6pPr>
      <a:lvl7pPr marL="914400" algn="l" rtl="0" fontAlgn="base">
        <a:lnSpc>
          <a:spcPct val="90000"/>
        </a:lnSpc>
        <a:spcBef>
          <a:spcPct val="0"/>
        </a:spcBef>
        <a:spcAft>
          <a:spcPct val="0"/>
        </a:spcAft>
        <a:defRPr sz="3600" b="1">
          <a:solidFill>
            <a:srgbClr val="800000"/>
          </a:solidFill>
          <a:latin typeface="Arial" charset="0"/>
          <a:cs typeface="Arial" charset="0"/>
        </a:defRPr>
      </a:lvl7pPr>
      <a:lvl8pPr marL="1371600" algn="l" rtl="0" fontAlgn="base">
        <a:lnSpc>
          <a:spcPct val="90000"/>
        </a:lnSpc>
        <a:spcBef>
          <a:spcPct val="0"/>
        </a:spcBef>
        <a:spcAft>
          <a:spcPct val="0"/>
        </a:spcAft>
        <a:defRPr sz="3600" b="1">
          <a:solidFill>
            <a:srgbClr val="800000"/>
          </a:solidFill>
          <a:latin typeface="Arial" charset="0"/>
          <a:cs typeface="Arial" charset="0"/>
        </a:defRPr>
      </a:lvl8pPr>
      <a:lvl9pPr marL="1828800" algn="l" rtl="0" fontAlgn="base">
        <a:lnSpc>
          <a:spcPct val="90000"/>
        </a:lnSpc>
        <a:spcBef>
          <a:spcPct val="0"/>
        </a:spcBef>
        <a:spcAft>
          <a:spcPct val="0"/>
        </a:spcAft>
        <a:defRPr sz="3600" b="1">
          <a:solidFill>
            <a:srgbClr val="800000"/>
          </a:solidFill>
          <a:latin typeface="Arial" charset="0"/>
          <a:cs typeface="Arial" charset="0"/>
        </a:defRPr>
      </a:lvl9pPr>
    </p:titleStyle>
    <p:bodyStyle>
      <a:lvl1pPr marL="182563" indent="-182563" algn="l" rtl="0" fontAlgn="base">
        <a:lnSpc>
          <a:spcPct val="90000"/>
        </a:lnSpc>
        <a:spcBef>
          <a:spcPts val="1200"/>
        </a:spcBef>
        <a:spcAft>
          <a:spcPct val="0"/>
        </a:spcAft>
        <a:buFont typeface="Wingdings" pitchFamily="2" charset="2"/>
        <a:buChar char="§"/>
        <a:defRPr sz="3200" kern="1200" baseline="0">
          <a:solidFill>
            <a:srgbClr val="171714"/>
          </a:solidFill>
          <a:latin typeface="Arial" charset="0"/>
          <a:ea typeface="Arial" charset="0"/>
          <a:cs typeface="Arial" charset="0"/>
        </a:defRPr>
      </a:lvl1pPr>
      <a:lvl2pPr marL="6858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2pPr>
      <a:lvl3pPr marL="11430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3pPr>
      <a:lvl4pPr marL="16002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4pPr>
      <a:lvl5pPr marL="20574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04983559"/>
      </p:ext>
    </p:extLst>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 id="2147485647" r:id="rId12"/>
    <p:sldLayoutId id="2147485648" r:id="rId13"/>
    <p:sldLayoutId id="2147485649" r:id="rId14"/>
    <p:sldLayoutId id="2147485650" r:id="rId15"/>
    <p:sldLayoutId id="2147485651" r:id="rId16"/>
    <p:sldLayoutId id="2147485652" r:id="rId17"/>
    <p:sldLayoutId id="2147485653" r:id="rId18"/>
    <p:sldLayoutId id="214748565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16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983748"/>
      </p:ext>
    </p:extLst>
  </p:cSld>
  <p:clrMap bg1="dk2" tx1="lt1" bg2="dk1" tx2="lt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 id="2147485283" r:id="rId7"/>
    <p:sldLayoutId id="2147485284" r:id="rId8"/>
    <p:sldLayoutId id="2147485285" r:id="rId9"/>
    <p:sldLayoutId id="2147485286" r:id="rId10"/>
    <p:sldLayoutId id="2147485287" r:id="rId11"/>
    <p:sldLayoutId id="2147485288" r:id="rId12"/>
    <p:sldLayoutId id="214748528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189" algn="l" rtl="0" eaLnBrk="1" fontAlgn="base" hangingPunct="1">
        <a:spcBef>
          <a:spcPct val="0"/>
        </a:spcBef>
        <a:spcAft>
          <a:spcPct val="0"/>
        </a:spcAft>
        <a:defRPr sz="3500" b="1">
          <a:solidFill>
            <a:schemeClr val="tx2"/>
          </a:solidFill>
          <a:latin typeface="Arial" charset="0"/>
        </a:defRPr>
      </a:lvl6pPr>
      <a:lvl7pPr marL="914377" algn="l" rtl="0" eaLnBrk="1" fontAlgn="base" hangingPunct="1">
        <a:spcBef>
          <a:spcPct val="0"/>
        </a:spcBef>
        <a:spcAft>
          <a:spcPct val="0"/>
        </a:spcAft>
        <a:defRPr sz="3500" b="1">
          <a:solidFill>
            <a:schemeClr val="tx2"/>
          </a:solidFill>
          <a:latin typeface="Arial" charset="0"/>
        </a:defRPr>
      </a:lvl7pPr>
      <a:lvl8pPr marL="1371566" algn="l" rtl="0" eaLnBrk="1" fontAlgn="base" hangingPunct="1">
        <a:spcBef>
          <a:spcPct val="0"/>
        </a:spcBef>
        <a:spcAft>
          <a:spcPct val="0"/>
        </a:spcAft>
        <a:defRPr sz="3500" b="1">
          <a:solidFill>
            <a:schemeClr val="tx2"/>
          </a:solidFill>
          <a:latin typeface="Arial" charset="0"/>
        </a:defRPr>
      </a:lvl8pPr>
      <a:lvl9pPr marL="1828754" algn="l" rtl="0" eaLnBrk="1" fontAlgn="base" hangingPunct="1">
        <a:spcBef>
          <a:spcPct val="0"/>
        </a:spcBef>
        <a:spcAft>
          <a:spcPct val="0"/>
        </a:spcAft>
        <a:defRPr sz="3500" b="1">
          <a:solidFill>
            <a:schemeClr val="tx2"/>
          </a:solidFill>
          <a:latin typeface="Arial" charset="0"/>
        </a:defRPr>
      </a:lvl9pPr>
    </p:titleStyle>
    <p:bodyStyle>
      <a:lvl1pPr marL="342891" indent="-342891"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32" indent="-285744"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2971"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160"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349"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537"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726"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8914"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103"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7" name="Google Shape;17;p14">
            <a:extLst>
              <a:ext uri="{FF2B5EF4-FFF2-40B4-BE49-F238E27FC236}">
                <a16:creationId xmlns:a16="http://schemas.microsoft.com/office/drawing/2014/main" id="{BF7C03CE-70D7-4E40-184E-7F5561A378DF}"/>
              </a:ext>
            </a:extLst>
          </p:cNvPr>
          <p:cNvSpPr txBox="1">
            <a:spLocks/>
          </p:cNvSpPr>
          <p:nvPr userDrawn="1"/>
        </p:nvSpPr>
        <p:spPr>
          <a:xfrm>
            <a:off x="2144400" y="6623264"/>
            <a:ext cx="2400778" cy="192360"/>
          </a:xfrm>
          <a:prstGeom prst="rect">
            <a:avLst/>
          </a:prstGeom>
          <a:noFill/>
          <a:ln>
            <a:noFill/>
          </a:ln>
        </p:spPr>
        <p:txBody>
          <a:bodyPr spcFirstLastPara="1" vert="horz" wrap="square" lIns="0" tIns="0" rIns="0" bIns="0" anchor="ctr" anchorCtr="0">
            <a:spAutoFit/>
          </a:bodyPr>
          <a:lstStyle>
            <a:lvl1pPr marL="457200" marR="0" lvl="0" indent="-228600" algn="l" defTabSz="457250" rtl="0" eaLnBrk="1" latinLnBrk="0" hangingPunct="1">
              <a:lnSpc>
                <a:spcPct val="100000"/>
              </a:lnSpc>
              <a:spcBef>
                <a:spcPts val="320"/>
              </a:spcBef>
              <a:spcAft>
                <a:spcPts val="0"/>
              </a:spcAft>
              <a:buClr>
                <a:srgbClr val="05416B"/>
              </a:buClr>
              <a:buSzPts val="1600"/>
              <a:buFont typeface="Noto Sans Symbols"/>
              <a:buNone/>
              <a:defRPr sz="900" b="1" i="0" u="none" strike="noStrike" kern="600" cap="none" spc="31">
                <a:solidFill>
                  <a:srgbClr val="AB0C23"/>
                </a:solidFill>
                <a:latin typeface="Arial" panose="020B0604020202020204" pitchFamily="34" charset="0"/>
                <a:ea typeface="Arial" panose="020B0604020202020204" pitchFamily="34" charset="0"/>
                <a:cs typeface="Arial" panose="020B0604020202020204" pitchFamily="34" charset="0"/>
                <a:sym typeface="Arial Narrow"/>
              </a:defRPr>
            </a:lvl1pPr>
            <a:lvl2pPr marL="914400" marR="0" lvl="1"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2pPr>
            <a:lvl3pPr marL="1371600" marR="0" lvl="2"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3pPr>
            <a:lvl4pPr marL="1828800" marR="0" lvl="3" indent="-330200" algn="l" defTabSz="457250" rtl="0" eaLnBrk="1" latinLnBrk="0" hangingPunct="1">
              <a:lnSpc>
                <a:spcPct val="100000"/>
              </a:lnSpc>
              <a:spcBef>
                <a:spcPts val="400"/>
              </a:spcBef>
              <a:spcAft>
                <a:spcPts val="0"/>
              </a:spcAft>
              <a:buClr>
                <a:srgbClr val="05416B"/>
              </a:buClr>
              <a:buSzPts val="1600"/>
              <a:buFont typeface="Arial"/>
              <a:buChar char="–"/>
              <a:tabLst/>
              <a:defRPr sz="1600" b="0" i="0" u="none" strike="noStrike" kern="600" cap="none" spc="31">
                <a:solidFill>
                  <a:srgbClr val="05416B"/>
                </a:solidFill>
                <a:latin typeface="Arial Narrow"/>
                <a:ea typeface="Arial Narrow"/>
                <a:cs typeface="Arial Narrow"/>
                <a:sym typeface="Arial Narrow"/>
              </a:defRPr>
            </a:lvl4pPr>
            <a:lvl5pPr marL="2286000" marR="0" lvl="4"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600" cap="none" spc="31">
                <a:solidFill>
                  <a:srgbClr val="05416B"/>
                </a:solidFill>
                <a:latin typeface="Arial Narrow"/>
                <a:ea typeface="Arial Narrow"/>
                <a:cs typeface="Arial Narrow"/>
                <a:sym typeface="Arial Narrow"/>
              </a:defRPr>
            </a:lvl5pPr>
            <a:lvl6pPr marL="2743200" marR="0" lvl="5"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6pPr>
            <a:lvl7pPr marL="3200400" marR="0" lvl="6"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7pPr>
            <a:lvl8pPr marL="3657600" marR="0" lvl="7"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8pPr>
            <a:lvl9pPr marL="4114800" marR="0" lvl="8"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9pPr>
          </a:lstStyle>
          <a:p>
            <a:r>
              <a:rPr lang="fr-CH" sz="1000" dirty="0"/>
              <a:t>Peter Schmid</a:t>
            </a:r>
          </a:p>
        </p:txBody>
      </p:sp>
      <p:pic>
        <p:nvPicPr>
          <p:cNvPr id="8" name="Picture 7" descr="Logo&#10;&#10;Description automatically generated">
            <a:extLst>
              <a:ext uri="{FF2B5EF4-FFF2-40B4-BE49-F238E27FC236}">
                <a16:creationId xmlns:a16="http://schemas.microsoft.com/office/drawing/2014/main" id="{1CA837D7-24B8-598F-2510-088E2C6A267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81000" y="6545839"/>
            <a:ext cx="1382400" cy="237600"/>
          </a:xfrm>
          <a:prstGeom prst="rect">
            <a:avLst/>
          </a:prstGeom>
        </p:spPr>
      </p:pic>
    </p:spTree>
    <p:extLst>
      <p:ext uri="{BB962C8B-B14F-4D97-AF65-F5344CB8AC3E}">
        <p14:creationId xmlns:p14="http://schemas.microsoft.com/office/powerpoint/2010/main" val="204607669"/>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5" r:id="rId14"/>
    <p:sldLayoutId id="2147485306" r:id="rId15"/>
    <p:sldLayoutId id="2147485307" r:id="rId16"/>
    <p:sldLayoutId id="2147485308" r:id="rId17"/>
    <p:sldLayoutId id="2147485309" r:id="rId18"/>
    <p:sldLayoutId id="214748531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250" rtl="0" eaLnBrk="1" latinLnBrk="0" hangingPunct="1">
        <a:lnSpc>
          <a:spcPct val="90000"/>
        </a:lnSpc>
        <a:spcBef>
          <a:spcPct val="0"/>
        </a:spcBef>
        <a:buNone/>
        <a:defRPr sz="3200" b="0" kern="600" spc="51">
          <a:solidFill>
            <a:srgbClr val="000000"/>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68484" y="6145349"/>
            <a:ext cx="2006332" cy="429994"/>
          </a:xfrm>
          <a:prstGeom prst="rect">
            <a:avLst/>
          </a:prstGeom>
        </p:spPr>
      </p:pic>
    </p:spTree>
    <p:extLst>
      <p:ext uri="{BB962C8B-B14F-4D97-AF65-F5344CB8AC3E}">
        <p14:creationId xmlns:p14="http://schemas.microsoft.com/office/powerpoint/2010/main" val="3726878474"/>
      </p:ext>
    </p:extLst>
  </p:cSld>
  <p:clrMap bg1="lt1" tx1="dk1" bg2="lt2" tx2="dk2" accent1="accent1" accent2="accent2" accent3="accent3" accent4="accent4" accent5="accent5" accent6="accent6" hlink="hlink" folHlink="folHlink"/>
  <p:sldLayoutIdLst>
    <p:sldLayoutId id="2147485319" r:id="rId1"/>
    <p:sldLayoutId id="2147485320" r:id="rId2"/>
    <p:sldLayoutId id="2147485321" r:id="rId3"/>
    <p:sldLayoutId id="2147485322" r:id="rId4"/>
    <p:sldLayoutId id="2147485323" r:id="rId5"/>
    <p:sldLayoutId id="2147485325" r:id="rId6"/>
    <p:sldLayoutId id="2147485326" r:id="rId7"/>
    <p:sldLayoutId id="2147485327"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marL="0" marR="0" indent="0" algn="l" defTabSz="609570"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35" indent="-311135" algn="l" defTabSz="609570"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40" indent="-234939" algn="l" defTabSz="609570"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196" indent="-224356" algn="l" defTabSz="609570"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18" indent="-232822" algn="l" defTabSz="609570"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489" indent="-234939" algn="l" defTabSz="609570"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8699287"/>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7" name="Google Shape;17;p14">
            <a:extLst>
              <a:ext uri="{FF2B5EF4-FFF2-40B4-BE49-F238E27FC236}">
                <a16:creationId xmlns:a16="http://schemas.microsoft.com/office/drawing/2014/main" id="{BF7C03CE-70D7-4E40-184E-7F5561A378DF}"/>
              </a:ext>
            </a:extLst>
          </p:cNvPr>
          <p:cNvSpPr txBox="1">
            <a:spLocks/>
          </p:cNvSpPr>
          <p:nvPr userDrawn="1"/>
        </p:nvSpPr>
        <p:spPr>
          <a:xfrm>
            <a:off x="2144400" y="6623264"/>
            <a:ext cx="2400778" cy="192360"/>
          </a:xfrm>
          <a:prstGeom prst="rect">
            <a:avLst/>
          </a:prstGeom>
          <a:noFill/>
          <a:ln>
            <a:noFill/>
          </a:ln>
        </p:spPr>
        <p:txBody>
          <a:bodyPr spcFirstLastPara="1" vert="horz" wrap="square" lIns="0" tIns="0" rIns="0" bIns="0" anchor="ctr" anchorCtr="0">
            <a:spAutoFit/>
          </a:bodyPr>
          <a:lstStyle>
            <a:lvl1pPr marL="457200" marR="0" lvl="0" indent="-228600" algn="l" defTabSz="457250" rtl="0" eaLnBrk="1" latinLnBrk="0" hangingPunct="1">
              <a:lnSpc>
                <a:spcPct val="100000"/>
              </a:lnSpc>
              <a:spcBef>
                <a:spcPts val="320"/>
              </a:spcBef>
              <a:spcAft>
                <a:spcPts val="0"/>
              </a:spcAft>
              <a:buClr>
                <a:srgbClr val="05416B"/>
              </a:buClr>
              <a:buSzPts val="1600"/>
              <a:buFont typeface="Noto Sans Symbols"/>
              <a:buNone/>
              <a:defRPr sz="900" b="1" i="0" u="none" strike="noStrike" kern="600" cap="none" spc="31">
                <a:solidFill>
                  <a:srgbClr val="AB0C23"/>
                </a:solidFill>
                <a:latin typeface="Arial" panose="020B0604020202020204" pitchFamily="34" charset="0"/>
                <a:ea typeface="Arial" panose="020B0604020202020204" pitchFamily="34" charset="0"/>
                <a:cs typeface="Arial" panose="020B0604020202020204" pitchFamily="34" charset="0"/>
                <a:sym typeface="Arial Narrow"/>
              </a:defRPr>
            </a:lvl1pPr>
            <a:lvl2pPr marL="914400" marR="0" lvl="1"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2pPr>
            <a:lvl3pPr marL="1371600" marR="0" lvl="2"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3pPr>
            <a:lvl4pPr marL="1828800" marR="0" lvl="3" indent="-330200" algn="l" defTabSz="457250" rtl="0" eaLnBrk="1" latinLnBrk="0" hangingPunct="1">
              <a:lnSpc>
                <a:spcPct val="100000"/>
              </a:lnSpc>
              <a:spcBef>
                <a:spcPts val="400"/>
              </a:spcBef>
              <a:spcAft>
                <a:spcPts val="0"/>
              </a:spcAft>
              <a:buClr>
                <a:srgbClr val="05416B"/>
              </a:buClr>
              <a:buSzPts val="1600"/>
              <a:buFont typeface="Arial"/>
              <a:buChar char="–"/>
              <a:tabLst/>
              <a:defRPr sz="1600" b="0" i="0" u="none" strike="noStrike" kern="600" cap="none" spc="31">
                <a:solidFill>
                  <a:srgbClr val="05416B"/>
                </a:solidFill>
                <a:latin typeface="Arial Narrow"/>
                <a:ea typeface="Arial Narrow"/>
                <a:cs typeface="Arial Narrow"/>
                <a:sym typeface="Arial Narrow"/>
              </a:defRPr>
            </a:lvl4pPr>
            <a:lvl5pPr marL="2286000" marR="0" lvl="4"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600" cap="none" spc="31">
                <a:solidFill>
                  <a:srgbClr val="05416B"/>
                </a:solidFill>
                <a:latin typeface="Arial Narrow"/>
                <a:ea typeface="Arial Narrow"/>
                <a:cs typeface="Arial Narrow"/>
                <a:sym typeface="Arial Narrow"/>
              </a:defRPr>
            </a:lvl5pPr>
            <a:lvl6pPr marL="2743200" marR="0" lvl="5"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6pPr>
            <a:lvl7pPr marL="3200400" marR="0" lvl="6"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7pPr>
            <a:lvl8pPr marL="3657600" marR="0" lvl="7"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8pPr>
            <a:lvl9pPr marL="4114800" marR="0" lvl="8"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9pPr>
          </a:lstStyle>
          <a:p>
            <a:r>
              <a:rPr lang="fr-CH" sz="1000" dirty="0"/>
              <a:t>Peter Schmid</a:t>
            </a:r>
          </a:p>
        </p:txBody>
      </p:sp>
      <p:pic>
        <p:nvPicPr>
          <p:cNvPr id="8" name="Picture 7" descr="Logo&#10;&#10;Description automatically generated">
            <a:extLst>
              <a:ext uri="{FF2B5EF4-FFF2-40B4-BE49-F238E27FC236}">
                <a16:creationId xmlns:a16="http://schemas.microsoft.com/office/drawing/2014/main" id="{1CA837D7-24B8-598F-2510-088E2C6A267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81000" y="6545839"/>
            <a:ext cx="1382400" cy="237600"/>
          </a:xfrm>
          <a:prstGeom prst="rect">
            <a:avLst/>
          </a:prstGeom>
        </p:spPr>
      </p:pic>
    </p:spTree>
    <p:extLst>
      <p:ext uri="{BB962C8B-B14F-4D97-AF65-F5344CB8AC3E}">
        <p14:creationId xmlns:p14="http://schemas.microsoft.com/office/powerpoint/2010/main" val="2855607242"/>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 id="2147485497" r:id="rId12"/>
    <p:sldLayoutId id="2147485498" r:id="rId13"/>
    <p:sldLayoutId id="2147485500" r:id="rId14"/>
    <p:sldLayoutId id="2147485501" r:id="rId15"/>
    <p:sldLayoutId id="2147485502" r:id="rId16"/>
    <p:sldLayoutId id="2147485503" r:id="rId17"/>
    <p:sldLayoutId id="2147485504" r:id="rId18"/>
    <p:sldLayoutId id="214748550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250" rtl="0" eaLnBrk="1" latinLnBrk="0" hangingPunct="1">
        <a:lnSpc>
          <a:spcPct val="90000"/>
        </a:lnSpc>
        <a:spcBef>
          <a:spcPct val="0"/>
        </a:spcBef>
        <a:buNone/>
        <a:defRPr sz="3200" b="0" kern="600" spc="51">
          <a:solidFill>
            <a:srgbClr val="000000"/>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68484" y="6145349"/>
            <a:ext cx="2006332" cy="429994"/>
          </a:xfrm>
          <a:prstGeom prst="rect">
            <a:avLst/>
          </a:prstGeom>
        </p:spPr>
      </p:pic>
    </p:spTree>
    <p:extLst>
      <p:ext uri="{BB962C8B-B14F-4D97-AF65-F5344CB8AC3E}">
        <p14:creationId xmlns:p14="http://schemas.microsoft.com/office/powerpoint/2010/main" val="4201966735"/>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20" r:id="rId6"/>
    <p:sldLayoutId id="2147485521" r:id="rId7"/>
    <p:sldLayoutId id="2147485522"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marL="0" marR="0" indent="0" algn="l" defTabSz="609570"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35" indent="-311135" algn="l" defTabSz="609570"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40" indent="-234939" algn="l" defTabSz="609570"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196" indent="-224356" algn="l" defTabSz="609570"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18" indent="-232822" algn="l" defTabSz="609570"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489" indent="-234939" algn="l" defTabSz="609570"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11895135"/>
      </p:ext>
    </p:extLst>
  </p:cSld>
  <p:clrMap bg1="lt1" tx1="dk1" bg2="lt2" tx2="dk2" accent1="accent1" accent2="accent2" accent3="accent3" accent4="accent4" accent5="accent5" accent6="accent6" hlink="hlink" folHlink="folHlink"/>
  <p:sldLayoutIdLst>
    <p:sldLayoutId id="2147485552" r:id="rId1"/>
    <p:sldLayoutId id="2147485553" r:id="rId2"/>
    <p:sldLayoutId id="2147485554" r:id="rId3"/>
    <p:sldLayoutId id="2147485555" r:id="rId4"/>
    <p:sldLayoutId id="2147485556" r:id="rId5"/>
    <p:sldLayoutId id="2147485557" r:id="rId6"/>
    <p:sldLayoutId id="2147485558" r:id="rId7"/>
    <p:sldLayoutId id="2147485559" r:id="rId8"/>
    <p:sldLayoutId id="2147485560" r:id="rId9"/>
    <p:sldLayoutId id="2147485561" r:id="rId10"/>
    <p:sldLayoutId id="2147485562" r:id="rId11"/>
    <p:sldLayoutId id="2147485563" r:id="rId12"/>
    <p:sldLayoutId id="2147485564" r:id="rId13"/>
    <p:sldLayoutId id="2147485565" r:id="rId14"/>
    <p:sldLayoutId id="2147485566" r:id="rId15"/>
    <p:sldLayoutId id="2147485567" r:id="rId16"/>
    <p:sldLayoutId id="2147485568" r:id="rId17"/>
    <p:sldLayoutId id="214748556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139.xml"/><Relationship Id="rId6" Type="http://schemas.microsoft.com/office/2007/relationships/hdphoto" Target="../media/hdphoto8.wdp"/><Relationship Id="rId5" Type="http://schemas.microsoft.com/office/2007/relationships/hdphoto" Target="../media/hdphoto7.wdp"/><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39.xml"/><Relationship Id="rId5" Type="http://schemas.openxmlformats.org/officeDocument/2006/relationships/image" Target="../media/image57.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8.png"/><Relationship Id="rId1" Type="http://schemas.openxmlformats.org/officeDocument/2006/relationships/slideLayout" Target="../slideLayouts/slideLayout139.xml"/><Relationship Id="rId5" Type="http://schemas.microsoft.com/office/2007/relationships/hdphoto" Target="../media/hdphoto11.wdp"/><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64.png"/><Relationship Id="rId1" Type="http://schemas.openxmlformats.org/officeDocument/2006/relationships/slideLayout" Target="../slideLayouts/slideLayout139.xml"/><Relationship Id="rId6" Type="http://schemas.openxmlformats.org/officeDocument/2006/relationships/image" Target="../media/image66.png"/><Relationship Id="rId5" Type="http://schemas.microsoft.com/office/2007/relationships/hdphoto" Target="../media/hdphoto14.wdp"/><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8.xml"/><Relationship Id="rId5" Type="http://schemas.openxmlformats.org/officeDocument/2006/relationships/image" Target="../media/image40.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57.xml"/><Relationship Id="rId4" Type="http://schemas.openxmlformats.org/officeDocument/2006/relationships/image" Target="../media/image68.emf"/></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57.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1.png"/><Relationship Id="rId1" Type="http://schemas.openxmlformats.org/officeDocument/2006/relationships/slideLayout" Target="../slideLayouts/slideLayout157.xml"/><Relationship Id="rId4" Type="http://schemas.microsoft.com/office/2007/relationships/hdphoto" Target="../media/hdphoto17.wdp"/></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60.xml"/><Relationship Id="rId6" Type="http://schemas.microsoft.com/office/2007/relationships/hdphoto" Target="../media/hdphoto19.wdp"/><Relationship Id="rId5" Type="http://schemas.openxmlformats.org/officeDocument/2006/relationships/image" Target="../media/image73.png"/><Relationship Id="rId4" Type="http://schemas.microsoft.com/office/2007/relationships/hdphoto" Target="../media/hdphoto18.wdp"/></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157.xml"/><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61.xml"/></Relationships>
</file>

<file path=ppt/slides/_rels/slide4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9.png"/><Relationship Id="rId1" Type="http://schemas.openxmlformats.org/officeDocument/2006/relationships/slideLayout" Target="../slideLayouts/slideLayout157.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7.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84.png"/><Relationship Id="rId1" Type="http://schemas.openxmlformats.org/officeDocument/2006/relationships/slideLayout" Target="../slideLayouts/slideLayout157.xml"/><Relationship Id="rId6" Type="http://schemas.openxmlformats.org/officeDocument/2006/relationships/image" Target="../media/image86.png"/><Relationship Id="rId5" Type="http://schemas.microsoft.com/office/2007/relationships/hdphoto" Target="../media/hdphoto23.wdp"/><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57.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9.png"/><Relationship Id="rId1" Type="http://schemas.openxmlformats.org/officeDocument/2006/relationships/slideLayout" Target="../slideLayouts/slideLayout157.xml"/></Relationships>
</file>

<file path=ppt/slides/_rels/slide4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60.xml"/></Relationships>
</file>

<file path=ppt/slides/_rels/slide4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15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39.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2956020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F91B-8DE6-EE7A-1398-7184490F9369}"/>
              </a:ext>
            </a:extLst>
          </p:cNvPr>
          <p:cNvSpPr>
            <a:spLocks noGrp="1"/>
          </p:cNvSpPr>
          <p:nvPr>
            <p:ph type="title"/>
          </p:nvPr>
        </p:nvSpPr>
        <p:spPr/>
        <p:txBody>
          <a:bodyPr>
            <a:normAutofit fontScale="90000"/>
          </a:bodyPr>
          <a:lstStyle/>
          <a:p>
            <a:pPr algn="ctr"/>
            <a:r>
              <a:rPr lang="en-US" sz="5333" dirty="0"/>
              <a:t> Going Two Wide:</a:t>
            </a:r>
            <a:br>
              <a:rPr lang="en-US" sz="5333" dirty="0"/>
            </a:br>
            <a:r>
              <a:rPr lang="en-US" sz="5333" dirty="0"/>
              <a:t>Epco &amp; Glofit for Rel/Ref LBCL</a:t>
            </a:r>
          </a:p>
        </p:txBody>
      </p:sp>
      <p:sp>
        <p:nvSpPr>
          <p:cNvPr id="4" name="Text Placeholder 3">
            <a:extLst>
              <a:ext uri="{FF2B5EF4-FFF2-40B4-BE49-F238E27FC236}">
                <a16:creationId xmlns:a16="http://schemas.microsoft.com/office/drawing/2014/main" id="{3F3CA5B6-B549-BE59-91CA-7D1384572956}"/>
              </a:ext>
            </a:extLst>
          </p:cNvPr>
          <p:cNvSpPr>
            <a:spLocks noGrp="1"/>
          </p:cNvSpPr>
          <p:nvPr>
            <p:ph type="body" sz="quarter" idx="10"/>
          </p:nvPr>
        </p:nvSpPr>
        <p:spPr>
          <a:xfrm>
            <a:off x="807471" y="6019357"/>
            <a:ext cx="7482416" cy="838643"/>
          </a:xfrm>
        </p:spPr>
        <p:txBody>
          <a:bodyPr>
            <a:normAutofit/>
          </a:bodyPr>
          <a:lstStyle/>
          <a:p>
            <a:r>
              <a:rPr lang="en-US" sz="1333" dirty="0">
                <a:latin typeface="+mj-lt"/>
                <a:cs typeface="Arial" panose="020B0604020202020204" pitchFamily="34" charset="0"/>
              </a:rPr>
              <a:t>Vose et al. ASH 2024;Abstract 4480; Dickinson et al. ASH 2024;Abstract 865; Dickinson et al. NEJM 2022</a:t>
            </a:r>
            <a:endParaRPr lang="en-US" sz="1333" dirty="0">
              <a:latin typeface="+mj-lt"/>
            </a:endParaRPr>
          </a:p>
        </p:txBody>
      </p:sp>
      <p:sp>
        <p:nvSpPr>
          <p:cNvPr id="7" name="Title 1">
            <a:extLst>
              <a:ext uri="{FF2B5EF4-FFF2-40B4-BE49-F238E27FC236}">
                <a16:creationId xmlns:a16="http://schemas.microsoft.com/office/drawing/2014/main" id="{3567EEF0-FB89-3E8D-A5BF-674D70759C40}"/>
              </a:ext>
            </a:extLst>
          </p:cNvPr>
          <p:cNvSpPr txBox="1">
            <a:spLocks/>
          </p:cNvSpPr>
          <p:nvPr/>
        </p:nvSpPr>
        <p:spPr>
          <a:xfrm>
            <a:off x="1478757" y="340234"/>
            <a:ext cx="10332457" cy="1295841"/>
          </a:xfrm>
          <a:prstGeom prst="rect">
            <a:avLst/>
          </a:prstGeom>
        </p:spPr>
        <p:txBody>
          <a:bodyPr vert="horz" lIns="121920" tIns="0" rIns="121920" bIns="0" rtlCol="0" anchor="b">
            <a:normAutofit/>
          </a:bodyPr>
          <a:lstStyle>
            <a:lvl1pPr algn="l" defTabSz="457200" rtl="0" eaLnBrk="1" latinLnBrk="0" hangingPunct="1">
              <a:lnSpc>
                <a:spcPct val="90000"/>
              </a:lnSpc>
              <a:spcBef>
                <a:spcPct val="0"/>
              </a:spcBef>
              <a:buNone/>
              <a:defRPr sz="2800" b="0" i="0" kern="1200" baseline="0">
                <a:solidFill>
                  <a:srgbClr val="AD122A"/>
                </a:solidFill>
                <a:latin typeface="+mj-lt"/>
                <a:ea typeface="+mj-ea"/>
                <a:cs typeface="Calibri" panose="020F0502020204030204" pitchFamily="34" charset="0"/>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5333" b="0" i="0" u="none" strike="noStrike" kern="1200" cap="none" spc="0" normalizeH="0" baseline="0" noProof="0">
                <a:ln>
                  <a:noFill/>
                </a:ln>
                <a:solidFill>
                  <a:srgbClr val="AD122A"/>
                </a:solidFill>
                <a:effectLst/>
                <a:uLnTx/>
                <a:uFillTx/>
                <a:latin typeface="Calibri"/>
                <a:ea typeface="+mj-ea"/>
                <a:cs typeface="Calibri" panose="020F0502020204030204" pitchFamily="34" charset="0"/>
              </a:rPr>
              <a:t> </a:t>
            </a:r>
            <a:endParaRPr kumimoji="0" lang="en-US" sz="3733" b="0" i="0" u="none" strike="noStrike" kern="1200" cap="none" spc="0" normalizeH="0" baseline="0" noProof="0" dirty="0">
              <a:ln>
                <a:noFill/>
              </a:ln>
              <a:solidFill>
                <a:srgbClr val="AD122A"/>
              </a:solidFill>
              <a:effectLst/>
              <a:uLnTx/>
              <a:uFillTx/>
              <a:latin typeface="Calibri"/>
              <a:ea typeface="+mj-ea"/>
              <a:cs typeface="Calibri" panose="020F0502020204030204" pitchFamily="34" charset="0"/>
            </a:endParaRPr>
          </a:p>
        </p:txBody>
      </p:sp>
      <p:graphicFrame>
        <p:nvGraphicFramePr>
          <p:cNvPr id="11" name="Table 10">
            <a:extLst>
              <a:ext uri="{FF2B5EF4-FFF2-40B4-BE49-F238E27FC236}">
                <a16:creationId xmlns:a16="http://schemas.microsoft.com/office/drawing/2014/main" id="{ABEFEFEE-4125-56DC-4A0E-27B1F5CADD6E}"/>
              </a:ext>
            </a:extLst>
          </p:cNvPr>
          <p:cNvGraphicFramePr>
            <a:graphicFrameLocks noGrp="1"/>
          </p:cNvGraphicFramePr>
          <p:nvPr/>
        </p:nvGraphicFramePr>
        <p:xfrm>
          <a:off x="1055701" y="1457864"/>
          <a:ext cx="10755512" cy="4846682"/>
        </p:xfrm>
        <a:graphic>
          <a:graphicData uri="http://schemas.openxmlformats.org/drawingml/2006/table">
            <a:tbl>
              <a:tblPr>
                <a:tableStyleId>{5940675A-B579-460E-94D1-54222C63F5DA}</a:tableStyleId>
              </a:tblPr>
              <a:tblGrid>
                <a:gridCol w="1275901">
                  <a:extLst>
                    <a:ext uri="{9D8B030D-6E8A-4147-A177-3AD203B41FA5}">
                      <a16:colId xmlns:a16="http://schemas.microsoft.com/office/drawing/2014/main" val="3933717812"/>
                    </a:ext>
                  </a:extLst>
                </a:gridCol>
                <a:gridCol w="5122107">
                  <a:extLst>
                    <a:ext uri="{9D8B030D-6E8A-4147-A177-3AD203B41FA5}">
                      <a16:colId xmlns:a16="http://schemas.microsoft.com/office/drawing/2014/main" val="3228369010"/>
                    </a:ext>
                  </a:extLst>
                </a:gridCol>
                <a:gridCol w="4357504">
                  <a:extLst>
                    <a:ext uri="{9D8B030D-6E8A-4147-A177-3AD203B41FA5}">
                      <a16:colId xmlns:a16="http://schemas.microsoft.com/office/drawing/2014/main" val="1915162070"/>
                    </a:ext>
                  </a:extLst>
                </a:gridCol>
              </a:tblGrid>
              <a:tr h="251251">
                <a:tc>
                  <a:txBody>
                    <a:bodyPr/>
                    <a:lstStyle/>
                    <a:p>
                      <a:pPr algn="ctr" fontAlgn="ct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411" marR="7411" marT="74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ctr"/>
                      <a:endParaRPr lang="en-US" sz="16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411" marR="7411" marT="7411" marB="0" anchor="ctr">
                    <a:lnL w="12700" cap="flat" cmpd="sng" algn="ctr">
                      <a:solidFill>
                        <a:schemeClr val="tx1"/>
                      </a:solidFill>
                      <a:prstDash val="solid"/>
                      <a:round/>
                      <a:headEnd type="none" w="med" len="med"/>
                      <a:tailEnd type="none" w="med" len="med"/>
                    </a:lnL>
                    <a:solidFill>
                      <a:schemeClr val="tx2"/>
                    </a:solidFill>
                  </a:tcPr>
                </a:tc>
                <a:tc hMerge="1">
                  <a:txBody>
                    <a:bodyPr/>
                    <a:lstStyle/>
                    <a:p>
                      <a:pPr marL="0" marR="0" algn="ctr">
                        <a:lnSpc>
                          <a:spcPct val="115000"/>
                        </a:lnSpc>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55557" marR="55557" marT="0" marB="0">
                    <a:solidFill>
                      <a:schemeClr val="tx2"/>
                    </a:solidFill>
                  </a:tcPr>
                </a:tc>
                <a:extLst>
                  <a:ext uri="{0D108BD9-81ED-4DB2-BD59-A6C34878D82A}">
                    <a16:rowId xmlns:a16="http://schemas.microsoft.com/office/drawing/2014/main" val="155953045"/>
                  </a:ext>
                </a:extLst>
              </a:tr>
              <a:tr h="330191">
                <a:tc>
                  <a:txBody>
                    <a:bodyPr/>
                    <a:lstStyle/>
                    <a:p>
                      <a:pPr algn="ctr" fontAlgn="ct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411" marR="7411" marT="74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264" rtl="0" eaLnBrk="1" fontAlgn="ctr" latinLnBrk="0" hangingPunct="1">
                        <a:lnSpc>
                          <a:spcPct val="100000"/>
                        </a:lnSpc>
                        <a:spcBef>
                          <a:spcPts val="0"/>
                        </a:spcBef>
                        <a:spcAft>
                          <a:spcPts val="0"/>
                        </a:spcAft>
                        <a:buClrTx/>
                        <a:buSzTx/>
                        <a:buFontTx/>
                        <a:buNone/>
                        <a:tabLst/>
                        <a:defRPr/>
                      </a:pP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Epcoritamab (N=157)</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411" marR="7411" marT="7411"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ctr">
                        <a:lnSpc>
                          <a:spcPct val="115000"/>
                        </a:lnSpc>
                        <a:spcAft>
                          <a:spcPts val="0"/>
                        </a:spcAft>
                      </a:pPr>
                      <a:r>
                        <a:rPr lang="en-US" sz="1600" b="1" kern="100" dirty="0">
                          <a:effectLst/>
                          <a:latin typeface="Calibri" panose="020F0502020204030204" pitchFamily="34" charset="0"/>
                          <a:ea typeface="Calibri" panose="020F0502020204030204" pitchFamily="34" charset="0"/>
                          <a:cs typeface="Calibri" panose="020F0502020204030204" pitchFamily="34" charset="0"/>
                        </a:rPr>
                        <a:t>Glofitamab (N=155)</a:t>
                      </a:r>
                    </a:p>
                  </a:txBody>
                  <a:tcPr marL="74076" marR="74076" marT="0" marB="0">
                    <a:solidFill>
                      <a:schemeClr val="accent1">
                        <a:lumMod val="20000"/>
                        <a:lumOff val="80000"/>
                      </a:schemeClr>
                    </a:solidFill>
                  </a:tcPr>
                </a:tc>
                <a:extLst>
                  <a:ext uri="{0D108BD9-81ED-4DB2-BD59-A6C34878D82A}">
                    <a16:rowId xmlns:a16="http://schemas.microsoft.com/office/drawing/2014/main" val="2938333519"/>
                  </a:ext>
                </a:extLst>
              </a:tr>
              <a:tr h="513503">
                <a:tc>
                  <a:txBody>
                    <a:bodyPr/>
                    <a:lstStyle/>
                    <a:p>
                      <a:pPr algn="l" fontAlgn="ct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Population</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1920" marR="7411" marT="7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pt-BR" sz="1600" u="none" strike="noStrike" dirty="0">
                          <a:effectLst/>
                          <a:latin typeface="Calibri" panose="020F0502020204030204" pitchFamily="34" charset="0"/>
                          <a:ea typeface="Calibri" panose="020F0502020204030204" pitchFamily="34" charset="0"/>
                          <a:cs typeface="Calibri" panose="020F0502020204030204" pitchFamily="34" charset="0"/>
                        </a:rPr>
                        <a:t> 2+ prior therapies (allowed p CAR-T)</a:t>
                      </a:r>
                      <a:endParaRPr lang="pt-BR"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411" marR="7411" marT="7411" marB="0" anchor="ctr">
                    <a:lnL w="12700" cap="flat" cmpd="sng" algn="ctr">
                      <a:solidFill>
                        <a:schemeClr val="tx1"/>
                      </a:solidFill>
                      <a:prstDash val="solid"/>
                      <a:round/>
                      <a:headEnd type="none" w="med" len="med"/>
                      <a:tailEnd type="none" w="med" len="med"/>
                    </a:lnL>
                    <a:noFill/>
                  </a:tcPr>
                </a:tc>
                <a:tc>
                  <a:txBody>
                    <a:bodyPr/>
                    <a:lstStyle/>
                    <a:p>
                      <a:pPr marL="0" marR="0" algn="ctr">
                        <a:lnSpc>
                          <a:spcPct val="115000"/>
                        </a:lnSpc>
                        <a:spcBef>
                          <a:spcPts val="0"/>
                        </a:spcBef>
                        <a:spcAft>
                          <a:spcPts val="0"/>
                        </a:spcAft>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prior therapies </a:t>
                      </a:r>
                      <a:r>
                        <a:rPr lang="pt-BR" sz="1600" u="none" strike="noStrike" dirty="0">
                          <a:effectLst/>
                          <a:latin typeface="Calibri" panose="020F0502020204030204" pitchFamily="34" charset="0"/>
                          <a:ea typeface="Calibri" panose="020F0502020204030204" pitchFamily="34" charset="0"/>
                          <a:cs typeface="Calibri" panose="020F0502020204030204" pitchFamily="34" charset="0"/>
                        </a:rPr>
                        <a:t>(allowed p CAR-T)</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marL="74076" marR="74076" marT="0" marB="0" anchor="ctr">
                    <a:noFill/>
                  </a:tcPr>
                </a:tc>
                <a:extLst>
                  <a:ext uri="{0D108BD9-81ED-4DB2-BD59-A6C34878D82A}">
                    <a16:rowId xmlns:a16="http://schemas.microsoft.com/office/drawing/2014/main" val="1257010571"/>
                  </a:ext>
                </a:extLst>
              </a:tr>
              <a:tr h="661331">
                <a:tc>
                  <a:txBody>
                    <a:bodyPr/>
                    <a:lstStyle/>
                    <a:p>
                      <a:pPr algn="l" fontAlgn="ct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Median F/U</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lnT w="12700" cap="flat" cmpd="sng" algn="ctr">
                      <a:solidFill>
                        <a:schemeClr val="tx1"/>
                      </a:solidFill>
                      <a:prstDash val="solid"/>
                      <a:round/>
                      <a:headEnd type="none" w="med" len="med"/>
                      <a:tailEnd type="none" w="med" len="med"/>
                    </a:lnT>
                    <a:solidFill>
                      <a:schemeClr val="bg2"/>
                    </a:solidFill>
                  </a:tcPr>
                </a:tc>
                <a:tc>
                  <a:txBody>
                    <a:bodyPr/>
                    <a:lstStyle/>
                    <a:p>
                      <a:pPr algn="ctr" fontAlgn="ctr">
                        <a:spcBef>
                          <a:spcPts val="0"/>
                        </a:spcBef>
                        <a:spcAft>
                          <a:spcPts val="0"/>
                        </a:spcAft>
                      </a:pPr>
                      <a:r>
                        <a:rPr lang="en-US" sz="1600" u="none" strike="noStrike" dirty="0">
                          <a:effectLst/>
                          <a:latin typeface="Calibri" panose="020F0502020204030204" pitchFamily="34" charset="0"/>
                          <a:ea typeface="Calibri" panose="020F0502020204030204" pitchFamily="34" charset="0"/>
                          <a:cs typeface="Calibri" panose="020F0502020204030204" pitchFamily="34" charset="0"/>
                        </a:rPr>
                        <a:t>37.1 months </a:t>
                      </a:r>
                      <a:endPar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411" marR="7411" marT="7411" marB="0" anchor="ctr">
                    <a:solidFill>
                      <a:schemeClr val="bg2"/>
                    </a:solidFill>
                  </a:tcPr>
                </a:tc>
                <a:tc>
                  <a:txBody>
                    <a:bodyPr/>
                    <a:lstStyle/>
                    <a:p>
                      <a:pPr marL="0" marR="0" algn="ctr">
                        <a:lnSpc>
                          <a:spcPct val="115000"/>
                        </a:lnSpc>
                        <a:spcBef>
                          <a:spcPts val="0"/>
                        </a:spcBef>
                        <a:spcAft>
                          <a:spcPts val="0"/>
                        </a:spcAft>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41.0 months  </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marL="74076" marR="74076" marT="0" marB="0" anchor="ctr">
                    <a:solidFill>
                      <a:schemeClr val="bg2"/>
                    </a:solidFill>
                  </a:tcPr>
                </a:tc>
                <a:extLst>
                  <a:ext uri="{0D108BD9-81ED-4DB2-BD59-A6C34878D82A}">
                    <a16:rowId xmlns:a16="http://schemas.microsoft.com/office/drawing/2014/main" val="1001636886"/>
                  </a:ext>
                </a:extLst>
              </a:tr>
              <a:tr h="661331">
                <a:tc>
                  <a:txBody>
                    <a:bodyPr/>
                    <a:lstStyle/>
                    <a:p>
                      <a:pPr algn="l" fontAlgn="ct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ORR</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tc>
                <a:tc>
                  <a:txBody>
                    <a:bodyPr/>
                    <a:lstStyle/>
                    <a:p>
                      <a:pPr algn="ctr" fontAlgn="ctr">
                        <a:spcBef>
                          <a:spcPts val="0"/>
                        </a:spcBef>
                        <a:spcAft>
                          <a:spcPts val="0"/>
                        </a:spcAft>
                      </a:pPr>
                      <a:r>
                        <a:rPr lang="en-US" sz="1600" u="none" strike="noStrike" dirty="0">
                          <a:effectLst/>
                          <a:latin typeface="Calibri" panose="020F0502020204030204" pitchFamily="34" charset="0"/>
                          <a:ea typeface="Calibri" panose="020F0502020204030204" pitchFamily="34" charset="0"/>
                          <a:cs typeface="Calibri" panose="020F0502020204030204" pitchFamily="34" charset="0"/>
                        </a:rPr>
                        <a:t>59%</a:t>
                      </a:r>
                    </a:p>
                  </a:txBody>
                  <a:tcPr marL="7411" marR="7411" marT="7411" marB="0" anchor="ctr">
                    <a:noFill/>
                  </a:tcPr>
                </a:tc>
                <a:tc>
                  <a:txBody>
                    <a:bodyPr/>
                    <a:lstStyle/>
                    <a:p>
                      <a:pPr marL="0" marR="0" algn="ctr">
                        <a:lnSpc>
                          <a:spcPct val="115000"/>
                        </a:lnSpc>
                        <a:spcBef>
                          <a:spcPts val="0"/>
                        </a:spcBef>
                        <a:spcAft>
                          <a:spcPts val="0"/>
                        </a:spcAft>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52%</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marL="74076" marR="74076" marT="0" marB="0" anchor="ctr">
                    <a:noFill/>
                  </a:tcPr>
                </a:tc>
                <a:extLst>
                  <a:ext uri="{0D108BD9-81ED-4DB2-BD59-A6C34878D82A}">
                    <a16:rowId xmlns:a16="http://schemas.microsoft.com/office/drawing/2014/main" val="594837030"/>
                  </a:ext>
                </a:extLst>
              </a:tr>
              <a:tr h="669060">
                <a:tc>
                  <a:txBody>
                    <a:bodyPr/>
                    <a:lstStyle/>
                    <a:p>
                      <a:pPr algn="l" fontAlgn="ct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CR</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solidFill>
                      <a:schemeClr val="bg2"/>
                    </a:solidFill>
                  </a:tcPr>
                </a:tc>
                <a:tc>
                  <a:txBody>
                    <a:bodyPr/>
                    <a:lstStyle/>
                    <a:p>
                      <a:pPr algn="ctr" fontAlgn="ctr">
                        <a:spcBef>
                          <a:spcPts val="0"/>
                        </a:spcBef>
                        <a:spcAft>
                          <a:spcPts val="0"/>
                        </a:spcAft>
                      </a:pPr>
                      <a:r>
                        <a:rPr lang="en-US" sz="1600" u="none" strike="noStrike" dirty="0">
                          <a:effectLst/>
                          <a:latin typeface="Calibri" panose="020F0502020204030204" pitchFamily="34" charset="0"/>
                          <a:ea typeface="Calibri" panose="020F0502020204030204" pitchFamily="34" charset="0"/>
                          <a:cs typeface="Calibri" panose="020F0502020204030204" pitchFamily="34" charset="0"/>
                        </a:rPr>
                        <a:t>41%</a:t>
                      </a:r>
                    </a:p>
                    <a:p>
                      <a:pPr algn="ctr" fontAlgn="ctr">
                        <a:spcBef>
                          <a:spcPts val="0"/>
                        </a:spcBef>
                        <a:spcAft>
                          <a:spcPts val="0"/>
                        </a:spcAft>
                      </a:pP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7411" marR="7411" marT="7411" marB="0" anchor="ctr">
                    <a:solidFill>
                      <a:schemeClr val="bg2"/>
                    </a:solidFill>
                  </a:tcPr>
                </a:tc>
                <a:tc>
                  <a:txBody>
                    <a:bodyPr/>
                    <a:lstStyle/>
                    <a:p>
                      <a:pPr marL="0" marR="0" algn="ctr">
                        <a:lnSpc>
                          <a:spcPct val="115000"/>
                        </a:lnSpc>
                        <a:spcBef>
                          <a:spcPts val="0"/>
                        </a:spcBef>
                        <a:spcAft>
                          <a:spcPts val="0"/>
                        </a:spcAft>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40%</a:t>
                      </a:r>
                    </a:p>
                  </a:txBody>
                  <a:tcPr marL="74076" marR="74076" marT="0" marB="0" anchor="ctr">
                    <a:solidFill>
                      <a:schemeClr val="bg2"/>
                    </a:solidFill>
                  </a:tcPr>
                </a:tc>
                <a:extLst>
                  <a:ext uri="{0D108BD9-81ED-4DB2-BD59-A6C34878D82A}">
                    <a16:rowId xmlns:a16="http://schemas.microsoft.com/office/drawing/2014/main" val="153214885"/>
                  </a:ext>
                </a:extLst>
              </a:tr>
              <a:tr h="473175">
                <a:tc>
                  <a:txBody>
                    <a:bodyPr/>
                    <a:lstStyle/>
                    <a:p>
                      <a:pPr algn="l" fontAlgn="ct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PFS of CR</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solidFill>
                      <a:schemeClr val="bg2"/>
                    </a:solidFill>
                  </a:tcPr>
                </a:tc>
                <a:tc>
                  <a:txBody>
                    <a:bodyPr/>
                    <a:lstStyle/>
                    <a:p>
                      <a:pPr algn="ctr" fontAlgn="ctr">
                        <a:spcBef>
                          <a:spcPts val="0"/>
                        </a:spcBef>
                        <a:spcAft>
                          <a:spcPts val="0"/>
                        </a:spcAft>
                      </a:pPr>
                      <a:r>
                        <a:rPr lang="en-US" sz="1600" u="none" strike="noStrike" dirty="0">
                          <a:effectLst/>
                          <a:latin typeface="Calibri" panose="020F0502020204030204" pitchFamily="34" charset="0"/>
                          <a:ea typeface="Calibri" panose="020F0502020204030204" pitchFamily="34" charset="0"/>
                          <a:cs typeface="Calibri" panose="020F0502020204030204" pitchFamily="34" charset="0"/>
                        </a:rPr>
                        <a:t>37.3 months  </a:t>
                      </a:r>
                      <a:endParaRPr lang="en-US" sz="1600" b="0" i="0" u="none" strike="noStrike"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solidFill>
                      <a:schemeClr val="bg2"/>
                    </a:solidFill>
                  </a:tcPr>
                </a:tc>
                <a:tc>
                  <a:txBody>
                    <a:bodyPr/>
                    <a:lstStyle/>
                    <a:p>
                      <a:pPr marL="0" marR="0" lvl="0" indent="0" algn="ctr" defTabSz="914264" rtl="0" eaLnBrk="1" fontAlgn="auto" latinLnBrk="0" hangingPunct="1">
                        <a:lnSpc>
                          <a:spcPct val="115000"/>
                        </a:lnSpc>
                        <a:spcBef>
                          <a:spcPts val="0"/>
                        </a:spcBef>
                        <a:spcAft>
                          <a:spcPts val="0"/>
                        </a:spcAft>
                        <a:buClrTx/>
                        <a:buSzTx/>
                        <a:buFontTx/>
                        <a:buNone/>
                        <a:tabLst/>
                        <a:defRPr/>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57%</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marL="74076" marR="74076" marT="0" marB="0" anchor="ctr">
                    <a:solidFill>
                      <a:schemeClr val="bg2"/>
                    </a:solidFill>
                  </a:tcPr>
                </a:tc>
                <a:extLst>
                  <a:ext uri="{0D108BD9-81ED-4DB2-BD59-A6C34878D82A}">
                    <a16:rowId xmlns:a16="http://schemas.microsoft.com/office/drawing/2014/main" val="617708145"/>
                  </a:ext>
                </a:extLst>
              </a:tr>
              <a:tr h="523059">
                <a:tc>
                  <a:txBody>
                    <a:bodyPr/>
                    <a:lstStyle/>
                    <a:p>
                      <a:pPr algn="l" fontAlgn="ct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OS of CR</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tc>
                <a:tc>
                  <a:txBody>
                    <a:bodyPr/>
                    <a:lstStyle/>
                    <a:p>
                      <a:pPr algn="ctr" fontAlgn="ctr">
                        <a:spcBef>
                          <a:spcPts val="0"/>
                        </a:spcBef>
                        <a:spcAft>
                          <a:spcPts val="0"/>
                        </a:spcAft>
                      </a:pPr>
                      <a:r>
                        <a:rPr lang="en-US" sz="1600" u="none" strike="noStrike" dirty="0">
                          <a:effectLst/>
                          <a:latin typeface="Calibri" panose="020F0502020204030204" pitchFamily="34" charset="0"/>
                          <a:ea typeface="Calibri" panose="020F0502020204030204" pitchFamily="34" charset="0"/>
                          <a:cs typeface="Calibri" panose="020F0502020204030204" pitchFamily="34" charset="0"/>
                        </a:rPr>
                        <a:t>  NR  </a:t>
                      </a:r>
                      <a:endPar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noFill/>
                  </a:tcPr>
                </a:tc>
                <a:tc>
                  <a:txBody>
                    <a:bodyPr/>
                    <a:lstStyle/>
                    <a:p>
                      <a:pPr marL="0" marR="0" lvl="0" indent="0" algn="ctr" defTabSz="914264" rtl="0" eaLnBrk="1" fontAlgn="auto" latinLnBrk="0" hangingPunct="1">
                        <a:lnSpc>
                          <a:spcPct val="115000"/>
                        </a:lnSpc>
                        <a:spcBef>
                          <a:spcPts val="0"/>
                        </a:spcBef>
                        <a:spcAft>
                          <a:spcPts val="0"/>
                        </a:spcAft>
                        <a:buClrTx/>
                        <a:buSzTx/>
                        <a:buFontTx/>
                        <a:buNone/>
                        <a:tabLst/>
                        <a:defRPr/>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77%</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marL="74076" marR="74076" marT="0" marB="0" anchor="ctr">
                    <a:noFill/>
                  </a:tcPr>
                </a:tc>
                <a:extLst>
                  <a:ext uri="{0D108BD9-81ED-4DB2-BD59-A6C34878D82A}">
                    <a16:rowId xmlns:a16="http://schemas.microsoft.com/office/drawing/2014/main" val="2595700172"/>
                  </a:ext>
                </a:extLst>
              </a:tr>
              <a:tr h="763781">
                <a:tc>
                  <a:txBody>
                    <a:bodyPr/>
                    <a:lstStyle/>
                    <a:p>
                      <a:pPr marL="0" indent="0" algn="l" fontAlgn="ctr"/>
                      <a:r>
                        <a:rPr lang="en-US" sz="1600" b="1" u="none" strike="noStrike" dirty="0">
                          <a:effectLst/>
                          <a:latin typeface="Calibri" panose="020F0502020204030204" pitchFamily="34" charset="0"/>
                          <a:ea typeface="Calibri" panose="020F0502020204030204" pitchFamily="34" charset="0"/>
                          <a:cs typeface="Calibri" panose="020F0502020204030204" pitchFamily="34" charset="0"/>
                        </a:rPr>
                        <a:t>CRS  </a:t>
                      </a:r>
                      <a:endPar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8769" marR="98769" marT="49384" marB="49384" anchor="ctr">
                    <a:solidFill>
                      <a:schemeClr val="bg2"/>
                    </a:solidFill>
                  </a:tcPr>
                </a:tc>
                <a:tc>
                  <a:txBody>
                    <a:bodyPr/>
                    <a:lstStyle/>
                    <a:p>
                      <a:pPr algn="ctr" fontAlgn="ctr">
                        <a:spcBef>
                          <a:spcPts val="0"/>
                        </a:spcBef>
                        <a:spcAft>
                          <a:spcPts val="0"/>
                        </a:spcAft>
                      </a:pPr>
                      <a:r>
                        <a:rPr lang="en-US" sz="1600" u="none" strike="noStrike" dirty="0">
                          <a:effectLst/>
                          <a:latin typeface="Calibri" panose="020F0502020204030204" pitchFamily="34" charset="0"/>
                          <a:ea typeface="Calibri" panose="020F0502020204030204" pitchFamily="34" charset="0"/>
                          <a:cs typeface="Calibri" panose="020F0502020204030204" pitchFamily="34" charset="0"/>
                        </a:rPr>
                        <a:t>All Grades: 51% </a:t>
                      </a:r>
                    </a:p>
                    <a:p>
                      <a:pPr algn="ctr" fontAlgn="ctr">
                        <a:spcBef>
                          <a:spcPts val="0"/>
                        </a:spcBef>
                        <a:spcAft>
                          <a:spcPts val="0"/>
                        </a:spcAft>
                      </a:pPr>
                      <a:r>
                        <a:rPr lang="en-US" sz="1600" u="none" strike="noStrike" dirty="0">
                          <a:effectLst/>
                          <a:latin typeface="Calibri" panose="020F0502020204030204" pitchFamily="34" charset="0"/>
                          <a:ea typeface="Calibri" panose="020F0502020204030204" pitchFamily="34" charset="0"/>
                          <a:cs typeface="Calibri" panose="020F0502020204030204" pitchFamily="34" charset="0"/>
                        </a:rPr>
                        <a:t>G1: 32%  G2: 16%  G3/4 : 3%</a:t>
                      </a:r>
                      <a:endParaRPr lang="nn-NO"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411" marR="7411" marT="7411" marB="0" anchor="ctr">
                    <a:solidFill>
                      <a:schemeClr val="bg2"/>
                    </a:solidFill>
                  </a:tcPr>
                </a:tc>
                <a:tc>
                  <a:txBody>
                    <a:bodyPr/>
                    <a:lstStyle/>
                    <a:p>
                      <a:pPr marL="0" marR="0" algn="ctr">
                        <a:lnSpc>
                          <a:spcPct val="115000"/>
                        </a:lnSpc>
                        <a:spcBef>
                          <a:spcPts val="0"/>
                        </a:spcBef>
                        <a:spcAft>
                          <a:spcPts val="0"/>
                        </a:spcAft>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Grades: 63% </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16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G1: 43%  G2: 16%  G3/4: 4% </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marL="74076" marR="74076" marT="0" marB="0" anchor="ctr">
                    <a:solidFill>
                      <a:schemeClr val="bg2"/>
                    </a:solidFill>
                  </a:tcPr>
                </a:tc>
                <a:extLst>
                  <a:ext uri="{0D108BD9-81ED-4DB2-BD59-A6C34878D82A}">
                    <a16:rowId xmlns:a16="http://schemas.microsoft.com/office/drawing/2014/main" val="2891503092"/>
                  </a:ext>
                </a:extLst>
              </a:tr>
            </a:tbl>
          </a:graphicData>
        </a:graphic>
      </p:graphicFrame>
    </p:spTree>
    <p:extLst>
      <p:ext uri="{BB962C8B-B14F-4D97-AF65-F5344CB8AC3E}">
        <p14:creationId xmlns:p14="http://schemas.microsoft.com/office/powerpoint/2010/main" val="337264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EA8B-4610-7B8F-54D1-AF524C180C2D}"/>
              </a:ext>
            </a:extLst>
          </p:cNvPr>
          <p:cNvSpPr>
            <a:spLocks noGrp="1"/>
          </p:cNvSpPr>
          <p:nvPr>
            <p:ph type="title"/>
          </p:nvPr>
        </p:nvSpPr>
        <p:spPr/>
        <p:txBody>
          <a:bodyPr>
            <a:normAutofit/>
          </a:bodyPr>
          <a:lstStyle/>
          <a:p>
            <a:pPr algn="ctr"/>
            <a:r>
              <a:rPr lang="en-US" sz="5333" dirty="0"/>
              <a:t>Who’s Driving the Benefit?</a:t>
            </a:r>
          </a:p>
        </p:txBody>
      </p:sp>
      <p:sp>
        <p:nvSpPr>
          <p:cNvPr id="4" name="Text Placeholder 3">
            <a:extLst>
              <a:ext uri="{FF2B5EF4-FFF2-40B4-BE49-F238E27FC236}">
                <a16:creationId xmlns:a16="http://schemas.microsoft.com/office/drawing/2014/main" id="{62DE6796-FBEC-2133-E93F-2ABCCE074CB0}"/>
              </a:ext>
            </a:extLst>
          </p:cNvPr>
          <p:cNvSpPr>
            <a:spLocks noGrp="1"/>
          </p:cNvSpPr>
          <p:nvPr>
            <p:ph type="body" sz="quarter" idx="10"/>
          </p:nvPr>
        </p:nvSpPr>
        <p:spPr>
          <a:xfrm>
            <a:off x="914243" y="6010141"/>
            <a:ext cx="7482416" cy="838643"/>
          </a:xfrm>
        </p:spPr>
        <p:txBody>
          <a:bodyPr/>
          <a:lstStyle/>
          <a:p>
            <a:r>
              <a:rPr lang="en-US" sz="1333" dirty="0"/>
              <a:t>Brody J, et al. ASCO 2024;Abstract 7037; Abramson J, et al. EHA 2024;Abstract LB3438</a:t>
            </a:r>
          </a:p>
        </p:txBody>
      </p:sp>
      <p:pic>
        <p:nvPicPr>
          <p:cNvPr id="8" name="Picture 7">
            <a:extLst>
              <a:ext uri="{FF2B5EF4-FFF2-40B4-BE49-F238E27FC236}">
                <a16:creationId xmlns:a16="http://schemas.microsoft.com/office/drawing/2014/main" id="{C4A8D6CD-B709-93BE-BB5A-E6EDA7F6AA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4243" y="2560728"/>
            <a:ext cx="5769587" cy="2307835"/>
          </a:xfrm>
          <a:prstGeom prst="rect">
            <a:avLst/>
          </a:prstGeom>
        </p:spPr>
      </p:pic>
      <p:sp>
        <p:nvSpPr>
          <p:cNvPr id="9" name="TextBox 8">
            <a:extLst>
              <a:ext uri="{FF2B5EF4-FFF2-40B4-BE49-F238E27FC236}">
                <a16:creationId xmlns:a16="http://schemas.microsoft.com/office/drawing/2014/main" id="{2DE50AD3-C2F4-5CFB-EFE7-0FD1AA792FCE}"/>
              </a:ext>
            </a:extLst>
          </p:cNvPr>
          <p:cNvSpPr txBox="1"/>
          <p:nvPr/>
        </p:nvSpPr>
        <p:spPr>
          <a:xfrm>
            <a:off x="1673845" y="1948543"/>
            <a:ext cx="4767940"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Epco + Gem-Ox</a:t>
            </a:r>
          </a:p>
        </p:txBody>
      </p:sp>
      <p:sp>
        <p:nvSpPr>
          <p:cNvPr id="12" name="TextBox 11">
            <a:extLst>
              <a:ext uri="{FF2B5EF4-FFF2-40B4-BE49-F238E27FC236}">
                <a16:creationId xmlns:a16="http://schemas.microsoft.com/office/drawing/2014/main" id="{A365B7A4-747E-2FA7-AD6C-B3C3DC8F90FD}"/>
              </a:ext>
            </a:extLst>
          </p:cNvPr>
          <p:cNvSpPr txBox="1"/>
          <p:nvPr/>
        </p:nvSpPr>
        <p:spPr>
          <a:xfrm>
            <a:off x="6999516" y="1948543"/>
            <a:ext cx="476794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Glofit + Gem-Ox</a:t>
            </a:r>
          </a:p>
        </p:txBody>
      </p:sp>
      <p:pic>
        <p:nvPicPr>
          <p:cNvPr id="5" name="Picture 4" descr="A graph of a survival&#10;&#10;AI-generated content may be incorrect.">
            <a:extLst>
              <a:ext uri="{FF2B5EF4-FFF2-40B4-BE49-F238E27FC236}">
                <a16:creationId xmlns:a16="http://schemas.microsoft.com/office/drawing/2014/main" id="{52830DC0-56DD-A1BA-FBEE-6F41B58489E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7058" t="23286" r="45285" b="28182"/>
          <a:stretch>
            <a:fillRect/>
          </a:stretch>
        </p:blipFill>
        <p:spPr>
          <a:xfrm>
            <a:off x="6741886" y="2560728"/>
            <a:ext cx="4767939" cy="2731270"/>
          </a:xfrm>
          <a:prstGeom prst="rect">
            <a:avLst/>
          </a:prstGeom>
        </p:spPr>
      </p:pic>
      <p:grpSp>
        <p:nvGrpSpPr>
          <p:cNvPr id="14" name="Group 13">
            <a:extLst>
              <a:ext uri="{FF2B5EF4-FFF2-40B4-BE49-F238E27FC236}">
                <a16:creationId xmlns:a16="http://schemas.microsoft.com/office/drawing/2014/main" id="{1EFB0DB5-EE2D-41DA-9B95-F1B856EBEF87}"/>
              </a:ext>
            </a:extLst>
          </p:cNvPr>
          <p:cNvGrpSpPr/>
          <p:nvPr/>
        </p:nvGrpSpPr>
        <p:grpSpPr>
          <a:xfrm>
            <a:off x="6683830" y="5083444"/>
            <a:ext cx="4190786" cy="1504395"/>
            <a:chOff x="6683830" y="5083444"/>
            <a:chExt cx="4190786" cy="1504395"/>
          </a:xfrm>
        </p:grpSpPr>
        <p:grpSp>
          <p:nvGrpSpPr>
            <p:cNvPr id="10" name="Group 9">
              <a:extLst>
                <a:ext uri="{FF2B5EF4-FFF2-40B4-BE49-F238E27FC236}">
                  <a16:creationId xmlns:a16="http://schemas.microsoft.com/office/drawing/2014/main" id="{CAA05B5F-FFF0-D2B7-6AEF-7947F1686F85}"/>
                </a:ext>
              </a:extLst>
            </p:cNvPr>
            <p:cNvGrpSpPr/>
            <p:nvPr/>
          </p:nvGrpSpPr>
          <p:grpSpPr>
            <a:xfrm>
              <a:off x="6683830" y="5291998"/>
              <a:ext cx="4190786" cy="1295841"/>
              <a:chOff x="3799036" y="-1663838"/>
              <a:chExt cx="4767940" cy="1476447"/>
            </a:xfrm>
          </p:grpSpPr>
          <p:pic>
            <p:nvPicPr>
              <p:cNvPr id="6" name="Picture 5" descr="A graph of a survival&#10;&#10;AI-generated content may be incorrect.">
                <a:extLst>
                  <a:ext uri="{FF2B5EF4-FFF2-40B4-BE49-F238E27FC236}">
                    <a16:creationId xmlns:a16="http://schemas.microsoft.com/office/drawing/2014/main" id="{3F265872-A381-9D40-B3E4-94360EECE150}"/>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Lst>
              </a:blip>
              <a:srcRect l="54346" t="51416" r="4252" b="35665"/>
              <a:stretch>
                <a:fillRect/>
              </a:stretch>
            </p:blipFill>
            <p:spPr>
              <a:xfrm>
                <a:off x="3799036" y="-1024288"/>
                <a:ext cx="4767940" cy="836897"/>
              </a:xfrm>
              <a:prstGeom prst="rect">
                <a:avLst/>
              </a:prstGeom>
            </p:spPr>
          </p:pic>
          <p:pic>
            <p:nvPicPr>
              <p:cNvPr id="7" name="Picture 6" descr="A graph of a survival&#10;&#10;AI-generated content may be incorrect.">
                <a:extLst>
                  <a:ext uri="{FF2B5EF4-FFF2-40B4-BE49-F238E27FC236}">
                    <a16:creationId xmlns:a16="http://schemas.microsoft.com/office/drawing/2014/main" id="{6A4168FB-48BD-D29C-3FC2-9DE2E2C9DCF5}"/>
                  </a:ext>
                </a:extLst>
              </p:cNvPr>
              <p:cNvPicPr>
                <a:picLocks noChangeAspect="1"/>
              </p:cNvPicPr>
              <p:nvPr/>
            </p:nvPicPr>
            <p:blipFill>
              <a:blip r:embed="rId7"/>
              <a:srcRect l="54346" t="19032" r="4252" b="70834"/>
              <a:stretch>
                <a:fillRect/>
              </a:stretch>
            </p:blipFill>
            <p:spPr>
              <a:xfrm>
                <a:off x="3799036" y="-1663838"/>
                <a:ext cx="4767940" cy="656448"/>
              </a:xfrm>
              <a:prstGeom prst="rect">
                <a:avLst/>
              </a:prstGeom>
            </p:spPr>
          </p:pic>
        </p:grpSp>
        <p:sp>
          <p:nvSpPr>
            <p:cNvPr id="13" name="Rectangle 12">
              <a:extLst>
                <a:ext uri="{FF2B5EF4-FFF2-40B4-BE49-F238E27FC236}">
                  <a16:creationId xmlns:a16="http://schemas.microsoft.com/office/drawing/2014/main" id="{33FBA388-5A5D-071E-13FD-F494EBE4DD26}"/>
                </a:ext>
              </a:extLst>
            </p:cNvPr>
            <p:cNvSpPr/>
            <p:nvPr/>
          </p:nvSpPr>
          <p:spPr>
            <a:xfrm>
              <a:off x="6683830" y="5083444"/>
              <a:ext cx="1142814" cy="20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957383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84AF-EC0A-B550-3531-2404A175CB35}"/>
              </a:ext>
            </a:extLst>
          </p:cNvPr>
          <p:cNvSpPr>
            <a:spLocks noGrp="1"/>
          </p:cNvSpPr>
          <p:nvPr>
            <p:ph type="title"/>
          </p:nvPr>
        </p:nvSpPr>
        <p:spPr/>
        <p:txBody>
          <a:bodyPr>
            <a:normAutofit/>
          </a:bodyPr>
          <a:lstStyle/>
          <a:p>
            <a:pPr algn="ctr"/>
            <a:r>
              <a:rPr lang="en-US" sz="5333" dirty="0"/>
              <a:t>Mosun in Rel/Ref FL</a:t>
            </a:r>
          </a:p>
        </p:txBody>
      </p:sp>
      <p:sp>
        <p:nvSpPr>
          <p:cNvPr id="4" name="Text Placeholder 3">
            <a:extLst>
              <a:ext uri="{FF2B5EF4-FFF2-40B4-BE49-F238E27FC236}">
                <a16:creationId xmlns:a16="http://schemas.microsoft.com/office/drawing/2014/main" id="{ED27C65F-18A3-2C31-046E-6D2BCA8F7451}"/>
              </a:ext>
            </a:extLst>
          </p:cNvPr>
          <p:cNvSpPr>
            <a:spLocks noGrp="1"/>
          </p:cNvSpPr>
          <p:nvPr>
            <p:ph type="body" sz="quarter" idx="10"/>
          </p:nvPr>
        </p:nvSpPr>
        <p:spPr>
          <a:xfrm>
            <a:off x="775608" y="6019357"/>
            <a:ext cx="7482416" cy="838643"/>
          </a:xfrm>
        </p:spPr>
        <p:txBody>
          <a:bodyPr>
            <a:normAutofit/>
          </a:bodyPr>
          <a:lstStyle/>
          <a:p>
            <a:r>
              <a:rPr lang="en-US" altLang="en-US" sz="1333" dirty="0">
                <a:latin typeface="Calibri" panose="020F0502020204030204" pitchFamily="34" charset="0"/>
                <a:cs typeface="Arial" panose="020B0604020202020204" pitchFamily="34" charset="0"/>
              </a:rPr>
              <a:t>Sehn et al. Blood 2025</a:t>
            </a:r>
            <a:endParaRPr lang="en-US" sz="1333" dirty="0"/>
          </a:p>
        </p:txBody>
      </p:sp>
      <p:pic>
        <p:nvPicPr>
          <p:cNvPr id="9" name="Picture 8">
            <a:extLst>
              <a:ext uri="{FF2B5EF4-FFF2-40B4-BE49-F238E27FC236}">
                <a16:creationId xmlns:a16="http://schemas.microsoft.com/office/drawing/2014/main" id="{03D6950C-663A-A4A9-9415-2BC9D52187D5}"/>
              </a:ext>
            </a:extLst>
          </p:cNvPr>
          <p:cNvPicPr>
            <a:picLocks noChangeAspect="1"/>
          </p:cNvPicPr>
          <p:nvPr/>
        </p:nvPicPr>
        <p:blipFill>
          <a:blip r:embed="rId2"/>
          <a:stretch>
            <a:fillRect/>
          </a:stretch>
        </p:blipFill>
        <p:spPr>
          <a:xfrm>
            <a:off x="1064190" y="2026503"/>
            <a:ext cx="10842775" cy="3068012"/>
          </a:xfrm>
          <a:prstGeom prst="rect">
            <a:avLst/>
          </a:prstGeom>
        </p:spPr>
      </p:pic>
      <p:sp>
        <p:nvSpPr>
          <p:cNvPr id="3" name="Rectangle 2">
            <a:extLst>
              <a:ext uri="{FF2B5EF4-FFF2-40B4-BE49-F238E27FC236}">
                <a16:creationId xmlns:a16="http://schemas.microsoft.com/office/drawing/2014/main" id="{A4239796-84AE-5112-510D-648B940BB024}"/>
              </a:ext>
            </a:extLst>
          </p:cNvPr>
          <p:cNvSpPr/>
          <p:nvPr/>
        </p:nvSpPr>
        <p:spPr>
          <a:xfrm>
            <a:off x="4946904" y="2761488"/>
            <a:ext cx="566928" cy="173736"/>
          </a:xfrm>
          <a:prstGeom prst="rect">
            <a:avLst/>
          </a:prstGeom>
          <a:solidFill>
            <a:srgbClr val="CD2900"/>
          </a:solidFill>
          <a:ln>
            <a:noFill/>
          </a:ln>
        </p:spPr>
        <p:style>
          <a:lnRef idx="2">
            <a:schemeClr val="accent1"/>
          </a:lnRef>
          <a:fillRef idx="1">
            <a:schemeClr val="lt1"/>
          </a:fillRef>
          <a:effectRef idx="0">
            <a:schemeClr val="accent1"/>
          </a:effectRef>
          <a:fontRef idx="minor">
            <a:schemeClr val="dk1"/>
          </a:fontRef>
        </p:style>
        <p:txBody>
          <a:bodyPr wrap="none" lIns="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t>
            </a:r>
          </a:p>
        </p:txBody>
      </p:sp>
      <p:sp>
        <p:nvSpPr>
          <p:cNvPr id="5" name="Rectangle 4">
            <a:extLst>
              <a:ext uri="{FF2B5EF4-FFF2-40B4-BE49-F238E27FC236}">
                <a16:creationId xmlns:a16="http://schemas.microsoft.com/office/drawing/2014/main" id="{685EF599-99B7-E0A6-233C-8A4002809331}"/>
              </a:ext>
            </a:extLst>
          </p:cNvPr>
          <p:cNvSpPr/>
          <p:nvPr/>
        </p:nvSpPr>
        <p:spPr>
          <a:xfrm>
            <a:off x="10622280" y="3587941"/>
            <a:ext cx="566928" cy="173736"/>
          </a:xfrm>
          <a:prstGeom prst="rect">
            <a:avLst/>
          </a:prstGeom>
          <a:solidFill>
            <a:srgbClr val="CD2900"/>
          </a:solidFill>
          <a:ln>
            <a:noFill/>
          </a:ln>
        </p:spPr>
        <p:style>
          <a:lnRef idx="2">
            <a:schemeClr val="accent1"/>
          </a:lnRef>
          <a:fillRef idx="1">
            <a:schemeClr val="lt1"/>
          </a:fillRef>
          <a:effectRef idx="0">
            <a:schemeClr val="accent1"/>
          </a:effectRef>
          <a:fontRef idx="minor">
            <a:schemeClr val="dk1"/>
          </a:fontRef>
        </p:style>
        <p:txBody>
          <a:bodyPr wrap="none" lIns="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013167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2153-C76D-707A-2E08-544D42B25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F2F75-C394-7EE4-446E-418F54CC2553}"/>
              </a:ext>
            </a:extLst>
          </p:cNvPr>
          <p:cNvSpPr>
            <a:spLocks noGrp="1"/>
          </p:cNvSpPr>
          <p:nvPr>
            <p:ph type="title"/>
          </p:nvPr>
        </p:nvSpPr>
        <p:spPr>
          <a:xfrm>
            <a:off x="1275557" y="137034"/>
            <a:ext cx="10332457" cy="1063757"/>
          </a:xfrm>
        </p:spPr>
        <p:txBody>
          <a:bodyPr>
            <a:normAutofit/>
          </a:bodyPr>
          <a:lstStyle/>
          <a:p>
            <a:pPr algn="ctr"/>
            <a:r>
              <a:rPr lang="en-US" sz="5333" dirty="0"/>
              <a:t>Epco in Rel/Ref FL</a:t>
            </a:r>
          </a:p>
        </p:txBody>
      </p:sp>
      <p:sp>
        <p:nvSpPr>
          <p:cNvPr id="4" name="Text Placeholder 3">
            <a:extLst>
              <a:ext uri="{FF2B5EF4-FFF2-40B4-BE49-F238E27FC236}">
                <a16:creationId xmlns:a16="http://schemas.microsoft.com/office/drawing/2014/main" id="{D51D4CB8-DF60-9FB9-80B9-778B1E750BD6}"/>
              </a:ext>
            </a:extLst>
          </p:cNvPr>
          <p:cNvSpPr>
            <a:spLocks noGrp="1"/>
          </p:cNvSpPr>
          <p:nvPr>
            <p:ph type="body" sz="quarter" idx="10"/>
          </p:nvPr>
        </p:nvSpPr>
        <p:spPr>
          <a:xfrm>
            <a:off x="840921" y="6019357"/>
            <a:ext cx="7482416" cy="838643"/>
          </a:xfrm>
        </p:spPr>
        <p:txBody>
          <a:bodyPr>
            <a:normAutofit/>
          </a:bodyPr>
          <a:lstStyle/>
          <a:p>
            <a:r>
              <a:rPr lang="en-US" altLang="en-US" sz="1333" dirty="0">
                <a:latin typeface="Calibri" panose="020F0502020204030204" pitchFamily="34" charset="0"/>
                <a:cs typeface="Arial" panose="020B0604020202020204" pitchFamily="34" charset="0"/>
              </a:rPr>
              <a:t>Linton KM et al. Lancet </a:t>
            </a:r>
            <a:r>
              <a:rPr lang="en-US" altLang="en-US" sz="1333" dirty="0" err="1">
                <a:latin typeface="Calibri" panose="020F0502020204030204" pitchFamily="34" charset="0"/>
                <a:cs typeface="Arial" panose="020B0604020202020204" pitchFamily="34" charset="0"/>
              </a:rPr>
              <a:t>Haematol</a:t>
            </a:r>
            <a:r>
              <a:rPr lang="en-US" altLang="en-US" sz="1333" dirty="0">
                <a:latin typeface="Calibri" panose="020F0502020204030204" pitchFamily="34" charset="0"/>
                <a:cs typeface="Arial" panose="020B0604020202020204" pitchFamily="34" charset="0"/>
              </a:rPr>
              <a:t> 2024</a:t>
            </a:r>
            <a:endParaRPr lang="en-US" sz="1333" dirty="0"/>
          </a:p>
        </p:txBody>
      </p:sp>
      <p:grpSp>
        <p:nvGrpSpPr>
          <p:cNvPr id="17" name="Group 16">
            <a:extLst>
              <a:ext uri="{FF2B5EF4-FFF2-40B4-BE49-F238E27FC236}">
                <a16:creationId xmlns:a16="http://schemas.microsoft.com/office/drawing/2014/main" id="{F4EAE47A-2219-3227-E640-1B01DF15CAD1}"/>
              </a:ext>
            </a:extLst>
          </p:cNvPr>
          <p:cNvGrpSpPr/>
          <p:nvPr/>
        </p:nvGrpSpPr>
        <p:grpSpPr>
          <a:xfrm>
            <a:off x="6449786" y="2039072"/>
            <a:ext cx="5704070" cy="3618137"/>
            <a:chOff x="6449786" y="2039072"/>
            <a:chExt cx="5704070" cy="3618137"/>
          </a:xfrm>
        </p:grpSpPr>
        <p:pic>
          <p:nvPicPr>
            <p:cNvPr id="14" name="Picture 2">
              <a:extLst>
                <a:ext uri="{FF2B5EF4-FFF2-40B4-BE49-F238E27FC236}">
                  <a16:creationId xmlns:a16="http://schemas.microsoft.com/office/drawing/2014/main" id="{78A41F5F-1882-DEDE-FA14-B43BA9AE51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313" t="957" b="75301"/>
            <a:stretch>
              <a:fillRect/>
            </a:stretch>
          </p:blipFill>
          <p:spPr bwMode="auto">
            <a:xfrm>
              <a:off x="6449786" y="2039072"/>
              <a:ext cx="5704070" cy="352325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E25B765-A550-F3ED-D2AE-CD3DBF90D711}"/>
                </a:ext>
              </a:extLst>
            </p:cNvPr>
            <p:cNvSpPr/>
            <p:nvPr/>
          </p:nvSpPr>
          <p:spPr>
            <a:xfrm>
              <a:off x="6480027" y="5359532"/>
              <a:ext cx="527350" cy="2976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F4E46CCE-8E06-4E7A-F9C6-777BB63386D5}"/>
              </a:ext>
            </a:extLst>
          </p:cNvPr>
          <p:cNvGrpSpPr/>
          <p:nvPr/>
        </p:nvGrpSpPr>
        <p:grpSpPr>
          <a:xfrm>
            <a:off x="893235" y="1795023"/>
            <a:ext cx="5621865" cy="3858425"/>
            <a:chOff x="893236" y="2130191"/>
            <a:chExt cx="5476472" cy="3523257"/>
          </a:xfrm>
        </p:grpSpPr>
        <p:pic>
          <p:nvPicPr>
            <p:cNvPr id="1026" name="Picture 2">
              <a:extLst>
                <a:ext uri="{FF2B5EF4-FFF2-40B4-BE49-F238E27FC236}">
                  <a16:creationId xmlns:a16="http://schemas.microsoft.com/office/drawing/2014/main" id="{F4BCC982-F086-2779-1ABB-68D64D4E3E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74" t="1099" r="51353" b="75160"/>
            <a:stretch>
              <a:fillRect/>
            </a:stretch>
          </p:blipFill>
          <p:spPr bwMode="auto">
            <a:xfrm>
              <a:off x="893236" y="2130191"/>
              <a:ext cx="5476472" cy="34321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6619940-DD51-2294-15D8-DD50001A36D1}"/>
                </a:ext>
              </a:extLst>
            </p:cNvPr>
            <p:cNvSpPr/>
            <p:nvPr/>
          </p:nvSpPr>
          <p:spPr>
            <a:xfrm>
              <a:off x="893236" y="5355771"/>
              <a:ext cx="527350" cy="2976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0" name="Table 19">
            <a:extLst>
              <a:ext uri="{FF2B5EF4-FFF2-40B4-BE49-F238E27FC236}">
                <a16:creationId xmlns:a16="http://schemas.microsoft.com/office/drawing/2014/main" id="{CF6E5907-0D81-80D7-23CB-CBC21210BE76}"/>
              </a:ext>
            </a:extLst>
          </p:cNvPr>
          <p:cNvGraphicFramePr>
            <a:graphicFrameLocks noGrp="1"/>
          </p:cNvGraphicFramePr>
          <p:nvPr/>
        </p:nvGraphicFramePr>
        <p:xfrm>
          <a:off x="3724729" y="2039072"/>
          <a:ext cx="2371271" cy="792480"/>
        </p:xfrm>
        <a:graphic>
          <a:graphicData uri="http://schemas.openxmlformats.org/drawingml/2006/table">
            <a:tbl>
              <a:tblPr firstRow="1" bandRow="1">
                <a:tableStyleId>{3C2FFA5D-87B4-456A-9821-1D502468CF0F}</a:tableStyleId>
              </a:tblPr>
              <a:tblGrid>
                <a:gridCol w="1734457">
                  <a:extLst>
                    <a:ext uri="{9D8B030D-6E8A-4147-A177-3AD203B41FA5}">
                      <a16:colId xmlns:a16="http://schemas.microsoft.com/office/drawing/2014/main" val="1868269549"/>
                    </a:ext>
                  </a:extLst>
                </a:gridCol>
                <a:gridCol w="636814">
                  <a:extLst>
                    <a:ext uri="{9D8B030D-6E8A-4147-A177-3AD203B41FA5}">
                      <a16:colId xmlns:a16="http://schemas.microsoft.com/office/drawing/2014/main" val="2680000077"/>
                    </a:ext>
                  </a:extLst>
                </a:gridCol>
              </a:tblGrid>
              <a:tr h="370840">
                <a:tc>
                  <a:txBody>
                    <a:bodyPr/>
                    <a:lstStyle/>
                    <a:p>
                      <a:r>
                        <a:rPr lang="en-US" sz="2000" b="1" dirty="0">
                          <a:solidFill>
                            <a:schemeClr val="bg1"/>
                          </a:solidFill>
                        </a:rPr>
                        <a:t>CRR</a:t>
                      </a:r>
                    </a:p>
                  </a:txBody>
                  <a:tcPr>
                    <a:lnL w="9525" cap="flat" cmpd="sng" algn="ctr">
                      <a:noFill/>
                      <a:prstDash val="soli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a:r>
                        <a:rPr lang="en-US" sz="2000" b="1" dirty="0">
                          <a:solidFill>
                            <a:schemeClr val="bg1"/>
                          </a:solidFill>
                        </a:rPr>
                        <a:t>63%</a:t>
                      </a:r>
                    </a:p>
                  </a:txBody>
                  <a:tcPr>
                    <a:lnL w="12700"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64590251"/>
                  </a:ext>
                </a:extLst>
              </a:tr>
              <a:tr h="370840">
                <a:tc>
                  <a:txBody>
                    <a:bodyPr/>
                    <a:lstStyle/>
                    <a:p>
                      <a:r>
                        <a:rPr lang="en-US" sz="2000" b="1" dirty="0">
                          <a:solidFill>
                            <a:schemeClr val="bg1"/>
                          </a:solidFill>
                        </a:rPr>
                        <a:t>18-month PFS</a:t>
                      </a:r>
                    </a:p>
                  </a:txBody>
                  <a:tcP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accent1"/>
                    </a:solidFill>
                  </a:tcPr>
                </a:tc>
                <a:tc>
                  <a:txBody>
                    <a:bodyPr/>
                    <a:lstStyle/>
                    <a:p>
                      <a:pPr algn="r"/>
                      <a:r>
                        <a:rPr lang="en-US" sz="2000" b="1" dirty="0">
                          <a:solidFill>
                            <a:schemeClr val="bg1"/>
                          </a:solidFill>
                        </a:rPr>
                        <a:t>49%</a:t>
                      </a:r>
                    </a:p>
                  </a:txBody>
                  <a:tcP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60040697"/>
                  </a:ext>
                </a:extLst>
              </a:tr>
            </a:tbl>
          </a:graphicData>
        </a:graphic>
      </p:graphicFrame>
    </p:spTree>
    <p:extLst>
      <p:ext uri="{BB962C8B-B14F-4D97-AF65-F5344CB8AC3E}">
        <p14:creationId xmlns:p14="http://schemas.microsoft.com/office/powerpoint/2010/main" val="420753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EBDB-F96E-E1C3-BC7D-45C4F6C329AE}"/>
              </a:ext>
            </a:extLst>
          </p:cNvPr>
          <p:cNvSpPr>
            <a:spLocks noGrp="1"/>
          </p:cNvSpPr>
          <p:nvPr>
            <p:ph type="title"/>
          </p:nvPr>
        </p:nvSpPr>
        <p:spPr/>
        <p:txBody>
          <a:bodyPr>
            <a:noAutofit/>
          </a:bodyPr>
          <a:lstStyle/>
          <a:p>
            <a:r>
              <a:rPr lang="en-US" sz="2800" b="1" dirty="0"/>
              <a:t>Phase 3 EPCORE FL-1 Clinical Trial Met Dual Primary Endpoints in Patients with Relapsed/Refractory (R/R) Follicular Lymphoma (FL)</a:t>
            </a:r>
            <a:br>
              <a:rPr lang="en-US" sz="2800" dirty="0"/>
            </a:br>
            <a:r>
              <a:rPr lang="en-US" sz="2800" dirty="0"/>
              <a:t>Press Release: August 7, 2025</a:t>
            </a:r>
          </a:p>
        </p:txBody>
      </p:sp>
      <p:sp>
        <p:nvSpPr>
          <p:cNvPr id="3" name="Content Placeholder 2">
            <a:extLst>
              <a:ext uri="{FF2B5EF4-FFF2-40B4-BE49-F238E27FC236}">
                <a16:creationId xmlns:a16="http://schemas.microsoft.com/office/drawing/2014/main" id="{17191D42-C198-D3B0-7FB0-60D64FA0609C}"/>
              </a:ext>
            </a:extLst>
          </p:cNvPr>
          <p:cNvSpPr>
            <a:spLocks noGrp="1"/>
          </p:cNvSpPr>
          <p:nvPr>
            <p:ph idx="1"/>
          </p:nvPr>
        </p:nvSpPr>
        <p:spPr/>
        <p:txBody>
          <a:bodyPr>
            <a:normAutofit fontScale="92500" lnSpcReduction="20000"/>
          </a:bodyPr>
          <a:lstStyle/>
          <a:p>
            <a:pPr>
              <a:lnSpc>
                <a:spcPct val="120000"/>
              </a:lnSpc>
            </a:pPr>
            <a:r>
              <a:rPr lang="en-US" sz="2400" b="1" dirty="0"/>
              <a:t>“[The manufacturer] today announced positive results of the Phase 3 EPCORE FL-1 trial evaluating subcutaneous epcoritamab, a bispecific antibody,</a:t>
            </a:r>
            <a:r>
              <a:rPr lang="en-US" sz="2400" dirty="0"/>
              <a:t> in combination with rituximab and lenalidomide (R</a:t>
            </a:r>
            <a:r>
              <a:rPr lang="en-US" sz="2400" baseline="30000" dirty="0"/>
              <a:t>2</a:t>
            </a:r>
            <a:r>
              <a:rPr lang="en-US" sz="2400" dirty="0"/>
              <a:t>) versus R</a:t>
            </a:r>
            <a:r>
              <a:rPr lang="en-US" sz="2400" baseline="30000" dirty="0"/>
              <a:t>2</a:t>
            </a:r>
            <a:r>
              <a:rPr lang="en-US" sz="2400" dirty="0"/>
              <a:t> alone for the treatment of adult patients with relapsed or refractory (R/R) follicular lymphoma (FL). </a:t>
            </a:r>
          </a:p>
          <a:p>
            <a:pPr>
              <a:lnSpc>
                <a:spcPct val="120000"/>
              </a:lnSpc>
            </a:pPr>
            <a:r>
              <a:rPr lang="en-US" sz="2400" dirty="0"/>
              <a:t>The study met its dual primary endpoints of overall response rate (ORR, p-value &lt; 0.0001) and progression-free survival (PFS, HR 0.21, p-value &lt;0.0001), demonstrating statistically significant and clinically meaningful differences in both endpoints, reducing the risk of disease progression or death by 79%. </a:t>
            </a:r>
          </a:p>
          <a:p>
            <a:pPr>
              <a:lnSpc>
                <a:spcPct val="120000"/>
              </a:lnSpc>
            </a:pPr>
            <a:r>
              <a:rPr lang="en-US" sz="2400" dirty="0"/>
              <a:t>The results, derived from a pre-planned interim analysis, will be submitted for presentation at the 67</a:t>
            </a:r>
            <a:r>
              <a:rPr lang="en-US" sz="2400" baseline="30000" dirty="0"/>
              <a:t>th</a:t>
            </a:r>
            <a:r>
              <a:rPr lang="en-US" sz="2400" dirty="0"/>
              <a:t> Annual Meeting and Exposition of the American Society of Hematology (ASH) and will serve as the basis for global regulatory submissions.”</a:t>
            </a:r>
          </a:p>
        </p:txBody>
      </p:sp>
      <p:sp>
        <p:nvSpPr>
          <p:cNvPr id="4" name="Text Placeholder 3">
            <a:extLst>
              <a:ext uri="{FF2B5EF4-FFF2-40B4-BE49-F238E27FC236}">
                <a16:creationId xmlns:a16="http://schemas.microsoft.com/office/drawing/2014/main" id="{CEE33AEE-B50E-F507-8E20-25EB6C869BC2}"/>
              </a:ext>
            </a:extLst>
          </p:cNvPr>
          <p:cNvSpPr>
            <a:spLocks noGrp="1"/>
          </p:cNvSpPr>
          <p:nvPr>
            <p:ph type="body" sz="quarter" idx="10"/>
          </p:nvPr>
        </p:nvSpPr>
        <p:spPr>
          <a:xfrm>
            <a:off x="1276350" y="5882327"/>
            <a:ext cx="8782049" cy="838643"/>
          </a:xfrm>
        </p:spPr>
        <p:txBody>
          <a:bodyPr>
            <a:normAutofit/>
          </a:bodyPr>
          <a:lstStyle/>
          <a:p>
            <a:r>
              <a:rPr lang="en-US" sz="1300" dirty="0"/>
              <a:t>https://</a:t>
            </a:r>
            <a:r>
              <a:rPr lang="en-US" sz="1300" dirty="0" err="1"/>
              <a:t>ir.genmab.com</a:t>
            </a:r>
            <a:r>
              <a:rPr lang="en-US" sz="1300" dirty="0"/>
              <a:t>/news-releases/news-release-details/genmab-announces-phase-3-epcorer-fl-1-clinical-trial-met-dual</a:t>
            </a:r>
          </a:p>
        </p:txBody>
      </p:sp>
    </p:spTree>
    <p:extLst>
      <p:ext uri="{BB962C8B-B14F-4D97-AF65-F5344CB8AC3E}">
        <p14:creationId xmlns:p14="http://schemas.microsoft.com/office/powerpoint/2010/main" val="134904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1F4E047-51E7-5DA1-9293-49FE56E69BE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278" t="20753" r="3437" b="2145"/>
          <a:stretch>
            <a:fillRect/>
          </a:stretch>
        </p:blipFill>
        <p:spPr bwMode="auto">
          <a:xfrm>
            <a:off x="2105208" y="2699657"/>
            <a:ext cx="8625386" cy="40039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A4E800-85C5-AFB5-18D9-E9EE4837A44E}"/>
              </a:ext>
            </a:extLst>
          </p:cNvPr>
          <p:cNvSpPr>
            <a:spLocks noGrp="1"/>
          </p:cNvSpPr>
          <p:nvPr>
            <p:ph type="title"/>
          </p:nvPr>
        </p:nvSpPr>
        <p:spPr>
          <a:xfrm>
            <a:off x="1275557" y="137035"/>
            <a:ext cx="10332457" cy="989012"/>
          </a:xfrm>
        </p:spPr>
        <p:txBody>
          <a:bodyPr>
            <a:normAutofit/>
          </a:bodyPr>
          <a:lstStyle/>
          <a:p>
            <a:pPr algn="ctr"/>
            <a:r>
              <a:rPr lang="en-US" sz="5333" dirty="0"/>
              <a:t>BsAb in Front Line FL</a:t>
            </a:r>
          </a:p>
        </p:txBody>
      </p:sp>
      <p:sp>
        <p:nvSpPr>
          <p:cNvPr id="4" name="Text Placeholder 3">
            <a:extLst>
              <a:ext uri="{FF2B5EF4-FFF2-40B4-BE49-F238E27FC236}">
                <a16:creationId xmlns:a16="http://schemas.microsoft.com/office/drawing/2014/main" id="{54E26ED7-5F1E-FA18-AF35-FF8B61BEFB69}"/>
              </a:ext>
            </a:extLst>
          </p:cNvPr>
          <p:cNvSpPr>
            <a:spLocks noGrp="1"/>
          </p:cNvSpPr>
          <p:nvPr>
            <p:ph type="body" sz="quarter" idx="10"/>
          </p:nvPr>
        </p:nvSpPr>
        <p:spPr>
          <a:xfrm>
            <a:off x="819151" y="6019357"/>
            <a:ext cx="7482416" cy="838643"/>
          </a:xfrm>
        </p:spPr>
        <p:txBody>
          <a:bodyPr>
            <a:normAutofit/>
          </a:bodyPr>
          <a:lstStyle/>
          <a:p>
            <a:r>
              <a:rPr lang="en-US" sz="1333" dirty="0"/>
              <a:t>Flinn et al. ASCO 2025;Abstract 7014</a:t>
            </a:r>
          </a:p>
        </p:txBody>
      </p:sp>
      <p:pic>
        <p:nvPicPr>
          <p:cNvPr id="10" name="Picture 9">
            <a:extLst>
              <a:ext uri="{FF2B5EF4-FFF2-40B4-BE49-F238E27FC236}">
                <a16:creationId xmlns:a16="http://schemas.microsoft.com/office/drawing/2014/main" id="{E5AA8ADF-B117-CB1B-EF7C-A18D87FA6FC8}"/>
              </a:ext>
            </a:extLst>
          </p:cNvPr>
          <p:cNvPicPr>
            <a:picLocks noChangeAspect="1"/>
          </p:cNvPicPr>
          <p:nvPr/>
        </p:nvPicPr>
        <p:blipFill>
          <a:blip r:embed="rId5"/>
          <a:stretch>
            <a:fillRect/>
          </a:stretch>
        </p:blipFill>
        <p:spPr>
          <a:xfrm>
            <a:off x="906975" y="1280474"/>
            <a:ext cx="11069619" cy="1419183"/>
          </a:xfrm>
          <a:prstGeom prst="rect">
            <a:avLst/>
          </a:prstGeom>
        </p:spPr>
      </p:pic>
    </p:spTree>
    <p:extLst>
      <p:ext uri="{BB962C8B-B14F-4D97-AF65-F5344CB8AC3E}">
        <p14:creationId xmlns:p14="http://schemas.microsoft.com/office/powerpoint/2010/main" val="179913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3AD6-B0EE-C597-3145-D2D743755CF1}"/>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4B47B9B9-1CE7-2605-006E-4193089B623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248" t="20951" r="2814" b="14472"/>
          <a:stretch>
            <a:fillRect/>
          </a:stretch>
        </p:blipFill>
        <p:spPr bwMode="auto">
          <a:xfrm>
            <a:off x="1401535" y="2685780"/>
            <a:ext cx="9388930" cy="36249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2C314D-CA37-52C8-0AE1-D7A6227E68BE}"/>
              </a:ext>
            </a:extLst>
          </p:cNvPr>
          <p:cNvSpPr>
            <a:spLocks noGrp="1"/>
          </p:cNvSpPr>
          <p:nvPr>
            <p:ph type="title"/>
          </p:nvPr>
        </p:nvSpPr>
        <p:spPr>
          <a:xfrm>
            <a:off x="1275557" y="137035"/>
            <a:ext cx="10332457" cy="864452"/>
          </a:xfrm>
        </p:spPr>
        <p:txBody>
          <a:bodyPr>
            <a:normAutofit/>
          </a:bodyPr>
          <a:lstStyle/>
          <a:p>
            <a:pPr algn="ctr"/>
            <a:r>
              <a:rPr lang="en-US" sz="5333" dirty="0"/>
              <a:t>BsAb in Front Line FL</a:t>
            </a:r>
          </a:p>
        </p:txBody>
      </p:sp>
      <p:sp>
        <p:nvSpPr>
          <p:cNvPr id="4" name="Text Placeholder 3">
            <a:extLst>
              <a:ext uri="{FF2B5EF4-FFF2-40B4-BE49-F238E27FC236}">
                <a16:creationId xmlns:a16="http://schemas.microsoft.com/office/drawing/2014/main" id="{70D80EAD-7112-9865-8BEA-2A9994DB42AC}"/>
              </a:ext>
            </a:extLst>
          </p:cNvPr>
          <p:cNvSpPr>
            <a:spLocks noGrp="1"/>
          </p:cNvSpPr>
          <p:nvPr>
            <p:ph type="body" sz="quarter" idx="10"/>
          </p:nvPr>
        </p:nvSpPr>
        <p:spPr>
          <a:xfrm>
            <a:off x="906975" y="6019357"/>
            <a:ext cx="7482416" cy="838643"/>
          </a:xfrm>
        </p:spPr>
        <p:txBody>
          <a:bodyPr>
            <a:normAutofit/>
          </a:bodyPr>
          <a:lstStyle/>
          <a:p>
            <a:r>
              <a:rPr lang="en-US" sz="1333" dirty="0"/>
              <a:t>Flinn et al. ASCO 2025;Abstract 7014</a:t>
            </a:r>
          </a:p>
        </p:txBody>
      </p:sp>
      <p:pic>
        <p:nvPicPr>
          <p:cNvPr id="10" name="Picture 9">
            <a:extLst>
              <a:ext uri="{FF2B5EF4-FFF2-40B4-BE49-F238E27FC236}">
                <a16:creationId xmlns:a16="http://schemas.microsoft.com/office/drawing/2014/main" id="{DB52D150-C5D5-2647-B818-55292AA252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06975" y="1280474"/>
            <a:ext cx="11069619" cy="1419183"/>
          </a:xfrm>
          <a:prstGeom prst="rect">
            <a:avLst/>
          </a:prstGeom>
        </p:spPr>
      </p:pic>
    </p:spTree>
    <p:extLst>
      <p:ext uri="{BB962C8B-B14F-4D97-AF65-F5344CB8AC3E}">
        <p14:creationId xmlns:p14="http://schemas.microsoft.com/office/powerpoint/2010/main" val="4010668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information&#10;&#10;AI-generated content may be incorrect.">
            <a:extLst>
              <a:ext uri="{FF2B5EF4-FFF2-40B4-BE49-F238E27FC236}">
                <a16:creationId xmlns:a16="http://schemas.microsoft.com/office/drawing/2014/main" id="{2AB45A36-6947-27D1-8452-F21F8D1EACBD}"/>
              </a:ext>
            </a:extLst>
          </p:cNvPr>
          <p:cNvPicPr>
            <a:picLocks noChangeAspect="1"/>
          </p:cNvPicPr>
          <p:nvPr/>
        </p:nvPicPr>
        <p:blipFill>
          <a:blip r:embed="rId2"/>
          <a:srcRect l="4095" t="18674" r="5570" b="13726"/>
          <a:stretch>
            <a:fillRect/>
          </a:stretch>
        </p:blipFill>
        <p:spPr>
          <a:xfrm>
            <a:off x="1275556" y="1605038"/>
            <a:ext cx="9697243" cy="4081862"/>
          </a:xfrm>
          <a:prstGeom prst="rect">
            <a:avLst/>
          </a:prstGeom>
        </p:spPr>
      </p:pic>
      <p:sp>
        <p:nvSpPr>
          <p:cNvPr id="2" name="Title 1">
            <a:extLst>
              <a:ext uri="{FF2B5EF4-FFF2-40B4-BE49-F238E27FC236}">
                <a16:creationId xmlns:a16="http://schemas.microsoft.com/office/drawing/2014/main" id="{AAE43ED7-E4FD-7412-7649-899F363355A1}"/>
              </a:ext>
            </a:extLst>
          </p:cNvPr>
          <p:cNvSpPr>
            <a:spLocks noGrp="1"/>
          </p:cNvSpPr>
          <p:nvPr>
            <p:ph type="title"/>
          </p:nvPr>
        </p:nvSpPr>
        <p:spPr>
          <a:xfrm>
            <a:off x="1275557" y="293914"/>
            <a:ext cx="10332457" cy="779733"/>
          </a:xfrm>
        </p:spPr>
        <p:txBody>
          <a:bodyPr>
            <a:normAutofit/>
          </a:bodyPr>
          <a:lstStyle/>
          <a:p>
            <a:pPr algn="ctr"/>
            <a:r>
              <a:rPr lang="en-US" sz="4267" dirty="0"/>
              <a:t>Odronextamab: Side CAR-T</a:t>
            </a:r>
          </a:p>
        </p:txBody>
      </p:sp>
      <p:sp>
        <p:nvSpPr>
          <p:cNvPr id="4" name="Text Placeholder 3">
            <a:extLst>
              <a:ext uri="{FF2B5EF4-FFF2-40B4-BE49-F238E27FC236}">
                <a16:creationId xmlns:a16="http://schemas.microsoft.com/office/drawing/2014/main" id="{B00C7B80-8B6B-26EE-CEBE-0DC402FBE323}"/>
              </a:ext>
            </a:extLst>
          </p:cNvPr>
          <p:cNvSpPr>
            <a:spLocks noGrp="1"/>
          </p:cNvSpPr>
          <p:nvPr>
            <p:ph type="body" sz="quarter" idx="10"/>
          </p:nvPr>
        </p:nvSpPr>
        <p:spPr>
          <a:xfrm>
            <a:off x="895351" y="6019357"/>
            <a:ext cx="7482416" cy="838643"/>
          </a:xfrm>
        </p:spPr>
        <p:txBody>
          <a:bodyPr>
            <a:normAutofit/>
          </a:bodyPr>
          <a:lstStyle/>
          <a:p>
            <a:r>
              <a:rPr lang="en-US" sz="1333" dirty="0" err="1"/>
              <a:t>Matasar</a:t>
            </a:r>
            <a:r>
              <a:rPr lang="en-US" sz="1333" dirty="0"/>
              <a:t> et al. ASH 2024;Abstract 866</a:t>
            </a:r>
          </a:p>
        </p:txBody>
      </p:sp>
    </p:spTree>
    <p:extLst>
      <p:ext uri="{BB962C8B-B14F-4D97-AF65-F5344CB8AC3E}">
        <p14:creationId xmlns:p14="http://schemas.microsoft.com/office/powerpoint/2010/main" val="361075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results of a patient's response&#10;&#10;AI-generated content may be incorrect.">
            <a:extLst>
              <a:ext uri="{FF2B5EF4-FFF2-40B4-BE49-F238E27FC236}">
                <a16:creationId xmlns:a16="http://schemas.microsoft.com/office/drawing/2014/main" id="{8F26BCD6-31A3-5D9D-8CB8-EA8D61D354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7998" t="17553" r="18401" b="7376"/>
          <a:stretch>
            <a:fillRect/>
          </a:stretch>
        </p:blipFill>
        <p:spPr>
          <a:xfrm>
            <a:off x="2517588" y="1219201"/>
            <a:ext cx="7845039" cy="5208592"/>
          </a:xfrm>
          <a:prstGeom prst="rect">
            <a:avLst/>
          </a:prstGeom>
        </p:spPr>
      </p:pic>
      <p:sp>
        <p:nvSpPr>
          <p:cNvPr id="2" name="Title 1">
            <a:extLst>
              <a:ext uri="{FF2B5EF4-FFF2-40B4-BE49-F238E27FC236}">
                <a16:creationId xmlns:a16="http://schemas.microsoft.com/office/drawing/2014/main" id="{AAE43ED7-E4FD-7412-7649-899F363355A1}"/>
              </a:ext>
            </a:extLst>
          </p:cNvPr>
          <p:cNvSpPr>
            <a:spLocks noGrp="1"/>
          </p:cNvSpPr>
          <p:nvPr>
            <p:ph type="title"/>
          </p:nvPr>
        </p:nvSpPr>
        <p:spPr>
          <a:xfrm>
            <a:off x="1275557" y="26660"/>
            <a:ext cx="10332457" cy="962423"/>
          </a:xfrm>
        </p:spPr>
        <p:txBody>
          <a:bodyPr>
            <a:normAutofit/>
          </a:bodyPr>
          <a:lstStyle/>
          <a:p>
            <a:pPr algn="ctr"/>
            <a:r>
              <a:rPr lang="en-US" sz="4267" dirty="0"/>
              <a:t>ELM-1 (Odronextamab) post CAR-T</a:t>
            </a:r>
          </a:p>
        </p:txBody>
      </p:sp>
      <p:sp>
        <p:nvSpPr>
          <p:cNvPr id="4" name="Text Placeholder 3">
            <a:extLst>
              <a:ext uri="{FF2B5EF4-FFF2-40B4-BE49-F238E27FC236}">
                <a16:creationId xmlns:a16="http://schemas.microsoft.com/office/drawing/2014/main" id="{B00C7B80-8B6B-26EE-CEBE-0DC402FBE323}"/>
              </a:ext>
            </a:extLst>
          </p:cNvPr>
          <p:cNvSpPr>
            <a:spLocks noGrp="1"/>
          </p:cNvSpPr>
          <p:nvPr>
            <p:ph type="body" sz="quarter" idx="10"/>
          </p:nvPr>
        </p:nvSpPr>
        <p:spPr>
          <a:xfrm>
            <a:off x="971551" y="6019357"/>
            <a:ext cx="7482416" cy="838643"/>
          </a:xfrm>
        </p:spPr>
        <p:txBody>
          <a:bodyPr>
            <a:normAutofit/>
          </a:bodyPr>
          <a:lstStyle/>
          <a:p>
            <a:r>
              <a:rPr lang="en-US" sz="1333" dirty="0" err="1"/>
              <a:t>Matasar</a:t>
            </a:r>
            <a:r>
              <a:rPr lang="en-US" sz="1333" dirty="0"/>
              <a:t> et al. ASH 2024;Abstract 866</a:t>
            </a:r>
          </a:p>
        </p:txBody>
      </p:sp>
    </p:spTree>
    <p:extLst>
      <p:ext uri="{BB962C8B-B14F-4D97-AF65-F5344CB8AC3E}">
        <p14:creationId xmlns:p14="http://schemas.microsoft.com/office/powerpoint/2010/main" val="292621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graph&#10;&#10;AI-generated content may be incorrect.">
            <a:extLst>
              <a:ext uri="{FF2B5EF4-FFF2-40B4-BE49-F238E27FC236}">
                <a16:creationId xmlns:a16="http://schemas.microsoft.com/office/drawing/2014/main" id="{E3B4299C-2469-1754-8BE1-01021BB16208}"/>
              </a:ext>
            </a:extLst>
          </p:cNvPr>
          <p:cNvPicPr>
            <a:picLocks noChangeAspect="1"/>
          </p:cNvPicPr>
          <p:nvPr/>
        </p:nvPicPr>
        <p:blipFill>
          <a:blip r:embed="rId2"/>
          <a:srcRect l="1681" t="20641" r="841" b="40990"/>
          <a:stretch>
            <a:fillRect/>
          </a:stretch>
        </p:blipFill>
        <p:spPr>
          <a:xfrm>
            <a:off x="1068470" y="4098471"/>
            <a:ext cx="9697504" cy="2147089"/>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07A9B11D-13A4-A7A6-8F6C-FBB51137A662}"/>
              </a:ext>
            </a:extLst>
          </p:cNvPr>
          <p:cNvPicPr>
            <a:picLocks noChangeAspect="1"/>
          </p:cNvPicPr>
          <p:nvPr/>
        </p:nvPicPr>
        <p:blipFill>
          <a:blip r:embed="rId3"/>
          <a:srcRect l="2660" t="32371" r="3432" b="25425"/>
          <a:stretch>
            <a:fillRect/>
          </a:stretch>
        </p:blipFill>
        <p:spPr>
          <a:xfrm>
            <a:off x="1275557" y="1556546"/>
            <a:ext cx="9490417" cy="2399144"/>
          </a:xfrm>
          <a:prstGeom prst="rect">
            <a:avLst/>
          </a:prstGeom>
        </p:spPr>
      </p:pic>
      <p:sp>
        <p:nvSpPr>
          <p:cNvPr id="2" name="Title 1">
            <a:extLst>
              <a:ext uri="{FF2B5EF4-FFF2-40B4-BE49-F238E27FC236}">
                <a16:creationId xmlns:a16="http://schemas.microsoft.com/office/drawing/2014/main" id="{321709EB-F58C-26EB-1EAB-1600DD44D8C8}"/>
              </a:ext>
            </a:extLst>
          </p:cNvPr>
          <p:cNvSpPr>
            <a:spLocks noGrp="1"/>
          </p:cNvSpPr>
          <p:nvPr>
            <p:ph type="title"/>
          </p:nvPr>
        </p:nvSpPr>
        <p:spPr>
          <a:xfrm>
            <a:off x="1275557" y="137035"/>
            <a:ext cx="10332457" cy="853566"/>
          </a:xfrm>
        </p:spPr>
        <p:txBody>
          <a:bodyPr/>
          <a:lstStyle/>
          <a:p>
            <a:pPr algn="ctr"/>
            <a:r>
              <a:rPr lang="en-US" dirty="0"/>
              <a:t>ELM-1 (Odronextamab) post CAR-T</a:t>
            </a:r>
          </a:p>
        </p:txBody>
      </p:sp>
      <p:sp>
        <p:nvSpPr>
          <p:cNvPr id="4" name="Text Placeholder 3">
            <a:extLst>
              <a:ext uri="{FF2B5EF4-FFF2-40B4-BE49-F238E27FC236}">
                <a16:creationId xmlns:a16="http://schemas.microsoft.com/office/drawing/2014/main" id="{3F1F8FFA-03C2-FD7B-90B8-5220D0C9E47C}"/>
              </a:ext>
            </a:extLst>
          </p:cNvPr>
          <p:cNvSpPr>
            <a:spLocks noGrp="1"/>
          </p:cNvSpPr>
          <p:nvPr>
            <p:ph type="body" sz="quarter" idx="10"/>
          </p:nvPr>
        </p:nvSpPr>
        <p:spPr>
          <a:xfrm>
            <a:off x="862693" y="6007175"/>
            <a:ext cx="7482416" cy="838643"/>
          </a:xfrm>
        </p:spPr>
        <p:txBody>
          <a:bodyPr>
            <a:normAutofit/>
          </a:bodyPr>
          <a:lstStyle/>
          <a:p>
            <a:r>
              <a:rPr lang="en-US" sz="1333" dirty="0" err="1"/>
              <a:t>Matasar</a:t>
            </a:r>
            <a:r>
              <a:rPr lang="en-US" sz="1333" dirty="0"/>
              <a:t> et al. ASH 2024;Abstract 866</a:t>
            </a:r>
          </a:p>
        </p:txBody>
      </p:sp>
    </p:spTree>
    <p:extLst>
      <p:ext uri="{BB962C8B-B14F-4D97-AF65-F5344CB8AC3E}">
        <p14:creationId xmlns:p14="http://schemas.microsoft.com/office/powerpoint/2010/main" val="285415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D886-5FE1-CD45-8796-9B22620E78B7}"/>
              </a:ext>
            </a:extLst>
          </p:cNvPr>
          <p:cNvSpPr>
            <a:spLocks noGrp="1"/>
          </p:cNvSpPr>
          <p:nvPr>
            <p:ph type="title"/>
          </p:nvPr>
        </p:nvSpPr>
        <p:spPr>
          <a:xfrm>
            <a:off x="912286" y="1"/>
            <a:ext cx="10358967" cy="1268760"/>
          </a:xfrm>
        </p:spPr>
        <p:txBody>
          <a:bodyPr/>
          <a:lstStyle/>
          <a:p>
            <a:pPr>
              <a:spcBef>
                <a:spcPts val="600"/>
              </a:spcBef>
              <a:defRPr/>
            </a:pPr>
            <a:r>
              <a:rPr lang="en-US" sz="3200" dirty="0">
                <a:solidFill>
                  <a:srgbClr val="0432FF"/>
                </a:solidFill>
                <a:latin typeface="Calibri" panose="020F0502020204030204" pitchFamily="34" charset="0"/>
                <a:cs typeface="Calibri" panose="020F0502020204030204" pitchFamily="34" charset="0"/>
              </a:rPr>
              <a:t>Agenda</a:t>
            </a:r>
          </a:p>
        </p:txBody>
      </p:sp>
      <p:sp>
        <p:nvSpPr>
          <p:cNvPr id="4" name="Content Placeholder 2">
            <a:extLst>
              <a:ext uri="{FF2B5EF4-FFF2-40B4-BE49-F238E27FC236}">
                <a16:creationId xmlns:a16="http://schemas.microsoft.com/office/drawing/2014/main" id="{E945B3B8-E924-5D4F-B5AC-4347B4A2A6F1}"/>
              </a:ext>
            </a:extLst>
          </p:cNvPr>
          <p:cNvSpPr txBox="1">
            <a:spLocks/>
          </p:cNvSpPr>
          <p:nvPr/>
        </p:nvSpPr>
        <p:spPr bwMode="auto">
          <a:xfrm>
            <a:off x="990651" y="1628800"/>
            <a:ext cx="9641854" cy="4135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1 — Breast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Burstein, Goetz, McArthur and Nanda</a:t>
            </a:r>
          </a:p>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2 — Prostate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a:t>
            </a:r>
            <a:r>
              <a:rPr kumimoji="0" lang="en-US" sz="3000" b="0" i="1" u="none" strike="noStrike" kern="1200" cap="none" spc="0" normalizeH="0" baseline="0" noProof="0" dirty="0" err="1">
                <a:ln>
                  <a:noFill/>
                </a:ln>
                <a:solidFill>
                  <a:srgbClr val="000000"/>
                </a:solidFill>
                <a:effectLst/>
                <a:uLnTx/>
                <a:uFillTx/>
                <a:latin typeface="Calibri" charset="0"/>
                <a:ea typeface="MS PGothic" pitchFamily="34" charset="-128"/>
              </a:rPr>
              <a:t>Antonarakis</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 and M Smith</a:t>
            </a:r>
          </a:p>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3 — Colorectal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Lieu and Strickler</a:t>
            </a:r>
          </a:p>
          <a:p>
            <a:pPr marL="98425" marR="0" lvl="0" indent="0" algn="l" defTabSz="412750" rtl="0" eaLnBrk="0" fontAlgn="base" latinLnBrk="0" hangingPunct="0">
              <a:lnSpc>
                <a:spcPts val="292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432FF"/>
                </a:solidFill>
                <a:effectLst/>
                <a:uLnTx/>
                <a:uFillTx/>
                <a:latin typeface="Calibri" charset="0"/>
                <a:ea typeface="MS PGothic" pitchFamily="34" charset="-128"/>
              </a:rPr>
              <a:t>Module 4 — Diffuse Large B-Cell Lymphoma and Follicular Lymphoma: </a:t>
            </a:r>
            <a:r>
              <a:rPr kumimoji="0" lang="en-US" sz="3000" b="0" i="1" u="none" strike="noStrike" kern="1200" cap="none" spc="0" normalizeH="0" baseline="0" noProof="0" dirty="0">
                <a:ln>
                  <a:noFill/>
                </a:ln>
                <a:solidFill>
                  <a:srgbClr val="0432FF"/>
                </a:solidFill>
                <a:effectLst/>
                <a:uLnTx/>
                <a:uFillTx/>
                <a:latin typeface="Calibri" charset="0"/>
                <a:ea typeface="MS PGothic" pitchFamily="34" charset="-128"/>
              </a:rPr>
              <a:t>Drs Lunning and S Smith</a:t>
            </a:r>
          </a:p>
        </p:txBody>
      </p:sp>
    </p:spTree>
    <p:extLst>
      <p:ext uri="{BB962C8B-B14F-4D97-AF65-F5344CB8AC3E}">
        <p14:creationId xmlns:p14="http://schemas.microsoft.com/office/powerpoint/2010/main" val="154513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97FA-F120-2A4B-05CB-56A7AE24B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66157-D619-4975-6ADB-2C64CFCFB08F}"/>
              </a:ext>
            </a:extLst>
          </p:cNvPr>
          <p:cNvSpPr>
            <a:spLocks noGrp="1"/>
          </p:cNvSpPr>
          <p:nvPr>
            <p:ph type="title"/>
          </p:nvPr>
        </p:nvSpPr>
        <p:spPr>
          <a:xfrm>
            <a:off x="1276352" y="141514"/>
            <a:ext cx="10413900" cy="506406"/>
          </a:xfrm>
        </p:spPr>
        <p:txBody>
          <a:bodyPr>
            <a:normAutofit fontScale="90000"/>
          </a:bodyPr>
          <a:lstStyle/>
          <a:p>
            <a:pPr algn="ctr"/>
            <a:r>
              <a:rPr lang="en-US" dirty="0"/>
              <a:t>Super Charger: Surovatamig (AZD0486) [CD3 X CD19]</a:t>
            </a:r>
          </a:p>
        </p:txBody>
      </p:sp>
      <p:sp>
        <p:nvSpPr>
          <p:cNvPr id="4" name="Text Placeholder 3">
            <a:extLst>
              <a:ext uri="{FF2B5EF4-FFF2-40B4-BE49-F238E27FC236}">
                <a16:creationId xmlns:a16="http://schemas.microsoft.com/office/drawing/2014/main" id="{D939B093-6B6E-A639-615B-E09CD2F488A6}"/>
              </a:ext>
            </a:extLst>
          </p:cNvPr>
          <p:cNvSpPr>
            <a:spLocks noGrp="1"/>
          </p:cNvSpPr>
          <p:nvPr>
            <p:ph type="body" sz="quarter" idx="10"/>
          </p:nvPr>
        </p:nvSpPr>
        <p:spPr>
          <a:xfrm>
            <a:off x="840921" y="6034880"/>
            <a:ext cx="7482416" cy="838643"/>
          </a:xfrm>
        </p:spPr>
        <p:txBody>
          <a:bodyPr>
            <a:normAutofit/>
          </a:bodyPr>
          <a:lstStyle/>
          <a:p>
            <a:r>
              <a:rPr lang="en-US" sz="1333" dirty="0"/>
              <a:t>Hun-Yoon et al. EHA 2025;Abstract PS1927</a:t>
            </a:r>
          </a:p>
        </p:txBody>
      </p:sp>
      <p:pic>
        <p:nvPicPr>
          <p:cNvPr id="5" name="Picture 4" descr="A diagram of a treatment schedule&#10;&#10;AI-generated content may be incorrect.">
            <a:extLst>
              <a:ext uri="{FF2B5EF4-FFF2-40B4-BE49-F238E27FC236}">
                <a16:creationId xmlns:a16="http://schemas.microsoft.com/office/drawing/2014/main" id="{059A501E-CE9E-713F-C3AC-C8838EE006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851" t="23460" r="3731" b="10578"/>
          <a:stretch>
            <a:fillRect/>
          </a:stretch>
        </p:blipFill>
        <p:spPr>
          <a:xfrm>
            <a:off x="1381846" y="786166"/>
            <a:ext cx="10202911" cy="3608694"/>
          </a:xfrm>
          <a:prstGeom prst="rect">
            <a:avLst/>
          </a:prstGeom>
        </p:spPr>
      </p:pic>
      <p:pic>
        <p:nvPicPr>
          <p:cNvPr id="8" name="Picture 7" descr="A table with numbers and a number of percentages&#10;&#10;AI-generated content may be incorrect.">
            <a:extLst>
              <a:ext uri="{FF2B5EF4-FFF2-40B4-BE49-F238E27FC236}">
                <a16:creationId xmlns:a16="http://schemas.microsoft.com/office/drawing/2014/main" id="{FD6949D5-8034-F511-7CE0-6AF969C6FB3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5843" t="30801" r="6193" b="24654"/>
          <a:stretch>
            <a:fillRect/>
          </a:stretch>
        </p:blipFill>
        <p:spPr>
          <a:xfrm>
            <a:off x="830935" y="4533106"/>
            <a:ext cx="5471391" cy="1855860"/>
          </a:xfrm>
          <a:prstGeom prst="rect">
            <a:avLst/>
          </a:prstGeom>
        </p:spPr>
      </p:pic>
      <p:pic>
        <p:nvPicPr>
          <p:cNvPr id="12" name="Picture 11" descr="A table with text and numbers&#10;&#10;AI-generated content may be incorrect.">
            <a:extLst>
              <a:ext uri="{FF2B5EF4-FFF2-40B4-BE49-F238E27FC236}">
                <a16:creationId xmlns:a16="http://schemas.microsoft.com/office/drawing/2014/main" id="{E69D385B-E256-1405-D200-A136ED0B3FB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496" t="29477" r="3731" b="40539"/>
          <a:stretch>
            <a:fillRect/>
          </a:stretch>
        </p:blipFill>
        <p:spPr>
          <a:xfrm>
            <a:off x="6302326" y="4897709"/>
            <a:ext cx="5780817" cy="1432173"/>
          </a:xfrm>
          <a:prstGeom prst="rect">
            <a:avLst/>
          </a:prstGeom>
        </p:spPr>
      </p:pic>
    </p:spTree>
    <p:extLst>
      <p:ext uri="{BB962C8B-B14F-4D97-AF65-F5344CB8AC3E}">
        <p14:creationId xmlns:p14="http://schemas.microsoft.com/office/powerpoint/2010/main" val="580687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F376-2C1C-B897-4508-0DB84F7E9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A9883-A107-4EF7-5345-3AA03AB3522C}"/>
              </a:ext>
            </a:extLst>
          </p:cNvPr>
          <p:cNvSpPr>
            <a:spLocks noGrp="1"/>
          </p:cNvSpPr>
          <p:nvPr>
            <p:ph type="title"/>
          </p:nvPr>
        </p:nvSpPr>
        <p:spPr>
          <a:xfrm>
            <a:off x="1276350" y="702061"/>
            <a:ext cx="10369905" cy="546138"/>
          </a:xfrm>
        </p:spPr>
        <p:txBody>
          <a:bodyPr>
            <a:noAutofit/>
          </a:bodyPr>
          <a:lstStyle/>
          <a:p>
            <a:pPr algn="ctr"/>
            <a:r>
              <a:rPr lang="en-US" sz="3200" b="1" dirty="0"/>
              <a:t>SOUNDTRACK-F1: Phase III Study of Surovatamig (AZD0486) Plus Rituximab in Previously Untreated FL</a:t>
            </a:r>
            <a:endParaRPr lang="en-US" sz="3200" dirty="0"/>
          </a:p>
        </p:txBody>
      </p:sp>
      <p:sp>
        <p:nvSpPr>
          <p:cNvPr id="4" name="Text Placeholder 3">
            <a:extLst>
              <a:ext uri="{FF2B5EF4-FFF2-40B4-BE49-F238E27FC236}">
                <a16:creationId xmlns:a16="http://schemas.microsoft.com/office/drawing/2014/main" id="{C18902DA-88CC-FE31-A7B4-6B54F265DD8B}"/>
              </a:ext>
            </a:extLst>
          </p:cNvPr>
          <p:cNvSpPr>
            <a:spLocks noGrp="1"/>
          </p:cNvSpPr>
          <p:nvPr>
            <p:ph type="body" sz="quarter" idx="10"/>
          </p:nvPr>
        </p:nvSpPr>
        <p:spPr>
          <a:xfrm>
            <a:off x="1276350" y="5882327"/>
            <a:ext cx="8782049" cy="838643"/>
          </a:xfrm>
        </p:spPr>
        <p:txBody>
          <a:bodyPr>
            <a:normAutofit/>
          </a:bodyPr>
          <a:lstStyle/>
          <a:p>
            <a:r>
              <a:rPr lang="en-US" sz="1300" dirty="0"/>
              <a:t>ClinicalTrials Identifier: NCT06549595.  Accessed October 2025.</a:t>
            </a:r>
          </a:p>
        </p:txBody>
      </p:sp>
      <p:sp>
        <p:nvSpPr>
          <p:cNvPr id="7" name="TextBox 6">
            <a:extLst>
              <a:ext uri="{FF2B5EF4-FFF2-40B4-BE49-F238E27FC236}">
                <a16:creationId xmlns:a16="http://schemas.microsoft.com/office/drawing/2014/main" id="{0065B145-597A-30DA-269E-24F76E5D5589}"/>
              </a:ext>
            </a:extLst>
          </p:cNvPr>
          <p:cNvSpPr txBox="1"/>
          <p:nvPr/>
        </p:nvSpPr>
        <p:spPr>
          <a:xfrm>
            <a:off x="1587062" y="2869085"/>
            <a:ext cx="194441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Previously untreated FL</a:t>
            </a:r>
          </a:p>
        </p:txBody>
      </p:sp>
      <p:sp>
        <p:nvSpPr>
          <p:cNvPr id="9" name="TextBox 8">
            <a:extLst>
              <a:ext uri="{FF2B5EF4-FFF2-40B4-BE49-F238E27FC236}">
                <a16:creationId xmlns:a16="http://schemas.microsoft.com/office/drawing/2014/main" id="{07C7BB6A-C5E0-CACC-BA61-65C115F50BE7}"/>
              </a:ext>
            </a:extLst>
          </p:cNvPr>
          <p:cNvSpPr txBox="1"/>
          <p:nvPr/>
        </p:nvSpPr>
        <p:spPr>
          <a:xfrm>
            <a:off x="8087707" y="1825182"/>
            <a:ext cx="3363557" cy="830997"/>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Surovatamig + rituximab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(schedule A)</a:t>
            </a:r>
          </a:p>
        </p:txBody>
      </p:sp>
      <p:sp>
        <p:nvSpPr>
          <p:cNvPr id="11" name="TextBox 10">
            <a:extLst>
              <a:ext uri="{FF2B5EF4-FFF2-40B4-BE49-F238E27FC236}">
                <a16:creationId xmlns:a16="http://schemas.microsoft.com/office/drawing/2014/main" id="{500A80D8-DDC0-7AC2-7E98-17AD7D48607F}"/>
              </a:ext>
            </a:extLst>
          </p:cNvPr>
          <p:cNvSpPr txBox="1"/>
          <p:nvPr/>
        </p:nvSpPr>
        <p:spPr>
          <a:xfrm>
            <a:off x="8087708" y="3916608"/>
            <a:ext cx="3363556"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Investigator's choice of chemoimmunotherapy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(R-CHOP, R-CVP, or BR)</a:t>
            </a:r>
          </a:p>
        </p:txBody>
      </p:sp>
      <p:sp>
        <p:nvSpPr>
          <p:cNvPr id="13" name="TextBox 12">
            <a:extLst>
              <a:ext uri="{FF2B5EF4-FFF2-40B4-BE49-F238E27FC236}">
                <a16:creationId xmlns:a16="http://schemas.microsoft.com/office/drawing/2014/main" id="{1D8CF896-B0AC-9D21-ACAA-7246DB8B21B0}"/>
              </a:ext>
            </a:extLst>
          </p:cNvPr>
          <p:cNvSpPr txBox="1"/>
          <p:nvPr/>
        </p:nvSpPr>
        <p:spPr>
          <a:xfrm>
            <a:off x="8087708" y="2869085"/>
            <a:ext cx="3363557" cy="830997"/>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Surovatamig + rituximab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(schedule B)</a:t>
            </a:r>
          </a:p>
        </p:txBody>
      </p:sp>
      <p:sp>
        <p:nvSpPr>
          <p:cNvPr id="14" name="TextBox 13">
            <a:extLst>
              <a:ext uri="{FF2B5EF4-FFF2-40B4-BE49-F238E27FC236}">
                <a16:creationId xmlns:a16="http://schemas.microsoft.com/office/drawing/2014/main" id="{5E582C81-173F-F7CB-500F-B313E7B20212}"/>
              </a:ext>
            </a:extLst>
          </p:cNvPr>
          <p:cNvSpPr txBox="1"/>
          <p:nvPr/>
        </p:nvSpPr>
        <p:spPr>
          <a:xfrm>
            <a:off x="4842709" y="2613755"/>
            <a:ext cx="1481959" cy="1341656"/>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 = 1015)</a:t>
            </a:r>
          </a:p>
        </p:txBody>
      </p:sp>
      <p:cxnSp>
        <p:nvCxnSpPr>
          <p:cNvPr id="16" name="Straight Arrow Connector 15">
            <a:extLst>
              <a:ext uri="{FF2B5EF4-FFF2-40B4-BE49-F238E27FC236}">
                <a16:creationId xmlns:a16="http://schemas.microsoft.com/office/drawing/2014/main" id="{2CB918EA-0BB1-40A7-52F9-3F7491045C4F}"/>
              </a:ext>
            </a:extLst>
          </p:cNvPr>
          <p:cNvCxnSpPr>
            <a:stCxn id="7" idx="3"/>
            <a:endCxn id="14" idx="2"/>
          </p:cNvCxnSpPr>
          <p:nvPr/>
        </p:nvCxnSpPr>
        <p:spPr>
          <a:xfrm flipV="1">
            <a:off x="3531476" y="3284583"/>
            <a:ext cx="1311233" cy="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4692DA94-6CAA-7219-0CBB-7E4EC20D6A68}"/>
              </a:ext>
            </a:extLst>
          </p:cNvPr>
          <p:cNvCxnSpPr>
            <a:cxnSpLocks/>
            <a:stCxn id="14" idx="0"/>
            <a:endCxn id="9" idx="1"/>
          </p:cNvCxnSpPr>
          <p:nvPr/>
        </p:nvCxnSpPr>
        <p:spPr>
          <a:xfrm rot="5400000" flipH="1" flipV="1">
            <a:off x="6649161" y="1175209"/>
            <a:ext cx="373074" cy="2504018"/>
          </a:xfrm>
          <a:prstGeom prst="bentConnector2">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a:extLst>
              <a:ext uri="{FF2B5EF4-FFF2-40B4-BE49-F238E27FC236}">
                <a16:creationId xmlns:a16="http://schemas.microsoft.com/office/drawing/2014/main" id="{84316517-2FC3-3AAE-F6FD-6C0AB0FFD327}"/>
              </a:ext>
            </a:extLst>
          </p:cNvPr>
          <p:cNvCxnSpPr>
            <a:cxnSpLocks/>
            <a:stCxn id="14" idx="4"/>
          </p:cNvCxnSpPr>
          <p:nvPr/>
        </p:nvCxnSpPr>
        <p:spPr>
          <a:xfrm rot="16200000" flipH="1">
            <a:off x="6555017" y="2984083"/>
            <a:ext cx="561360" cy="2504016"/>
          </a:xfrm>
          <a:prstGeom prst="bentConnector2">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30072E2-76E0-374F-6082-58D2F7FD0E20}"/>
              </a:ext>
            </a:extLst>
          </p:cNvPr>
          <p:cNvCxnSpPr>
            <a:cxnSpLocks/>
          </p:cNvCxnSpPr>
          <p:nvPr/>
        </p:nvCxnSpPr>
        <p:spPr>
          <a:xfrm>
            <a:off x="6324668" y="3245169"/>
            <a:ext cx="176303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7745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CD7E-249D-3CD4-E93C-8683E33615D9}"/>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9334FE9C-584D-9B9B-D581-50A855B7C986}"/>
              </a:ext>
            </a:extLst>
          </p:cNvPr>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E86425ED-4E9A-9859-4795-C3D72831FD60}"/>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685305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EEEC-4229-DACD-5DDE-B4B93354BB2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1A25387-6ADB-4820-B253-13F5FAF15AE1}"/>
              </a:ext>
            </a:extLst>
          </p:cNvPr>
          <p:cNvSpPr>
            <a:spLocks noGrp="1"/>
          </p:cNvSpPr>
          <p:nvPr>
            <p:ph idx="1"/>
          </p:nvPr>
        </p:nvSpPr>
        <p:spPr>
          <a:xfrm>
            <a:off x="912287" y="1690792"/>
            <a:ext cx="10224273" cy="4514258"/>
          </a:xfrm>
        </p:spPr>
        <p:txBody>
          <a:bodyPr/>
          <a:lstStyle/>
          <a:p>
            <a:r>
              <a:rPr lang="en-US" dirty="0"/>
              <a:t>In general, how do you decide between the three available CAR T-cell products, and does it matter if the patient has DLBCL or FL?</a:t>
            </a:r>
          </a:p>
        </p:txBody>
      </p:sp>
      <p:sp>
        <p:nvSpPr>
          <p:cNvPr id="3" name="TextBox 2">
            <a:extLst>
              <a:ext uri="{FF2B5EF4-FFF2-40B4-BE49-F238E27FC236}">
                <a16:creationId xmlns:a16="http://schemas.microsoft.com/office/drawing/2014/main" id="{D35DA9AA-D41C-B71D-D9E5-DC7A837C18A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4293685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3C099-4822-29BE-A564-A1B181A0CAC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A83757D-A178-3E8F-EF9A-DB1200DD8298}"/>
              </a:ext>
            </a:extLst>
          </p:cNvPr>
          <p:cNvSpPr>
            <a:spLocks noGrp="1"/>
          </p:cNvSpPr>
          <p:nvPr>
            <p:ph idx="1"/>
          </p:nvPr>
        </p:nvSpPr>
        <p:spPr>
          <a:xfrm>
            <a:off x="912287" y="1690792"/>
            <a:ext cx="10224273" cy="4514258"/>
          </a:xfrm>
        </p:spPr>
        <p:txBody>
          <a:bodyPr/>
          <a:lstStyle/>
          <a:p>
            <a:r>
              <a:rPr lang="en-US" dirty="0"/>
              <a:t>How do you usually sequence CAR T-cell therapy and bispecific antibodies in DLBCL? What about in FL? </a:t>
            </a:r>
          </a:p>
          <a:p>
            <a:r>
              <a:rPr lang="en-US" dirty="0"/>
              <a:t>Is there any available data for combining CAR T-cell therapy with a bispecific antibody?</a:t>
            </a:r>
          </a:p>
        </p:txBody>
      </p:sp>
      <p:sp>
        <p:nvSpPr>
          <p:cNvPr id="3" name="TextBox 2">
            <a:extLst>
              <a:ext uri="{FF2B5EF4-FFF2-40B4-BE49-F238E27FC236}">
                <a16:creationId xmlns:a16="http://schemas.microsoft.com/office/drawing/2014/main" id="{68A3DC2D-E163-C68E-DD1B-5E7F74B8F94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586171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0272-5923-A9E2-EB36-594A6D58BAA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D10E357-8540-C42A-C5BE-29A154D47FA2}"/>
              </a:ext>
            </a:extLst>
          </p:cNvPr>
          <p:cNvSpPr>
            <a:spLocks noGrp="1"/>
          </p:cNvSpPr>
          <p:nvPr>
            <p:ph idx="1"/>
          </p:nvPr>
        </p:nvSpPr>
        <p:spPr>
          <a:xfrm>
            <a:off x="912287" y="1690792"/>
            <a:ext cx="10224273" cy="4514258"/>
          </a:xfrm>
        </p:spPr>
        <p:txBody>
          <a:bodyPr/>
          <a:lstStyle/>
          <a:p>
            <a:r>
              <a:rPr lang="en-US" dirty="0"/>
              <a:t>CASE: For a 44-year-old woman with multiply relapsed FL who is otherwise fit, at what point would you recommend CAR-T? </a:t>
            </a:r>
          </a:p>
          <a:p>
            <a:r>
              <a:rPr lang="en-US" dirty="0"/>
              <a:t>CASE: A 76-year-old man with DLBCL relapses within 6 months of R-CHOP but is not a candidate for transplant. Which would you recommend: CAR T, </a:t>
            </a:r>
            <a:br>
              <a:rPr lang="en-US" dirty="0"/>
            </a:br>
            <a:r>
              <a:rPr lang="en-US" dirty="0"/>
              <a:t>Pola-R-</a:t>
            </a:r>
            <a:r>
              <a:rPr lang="en-US" dirty="0" err="1"/>
              <a:t>GemOx</a:t>
            </a:r>
            <a:r>
              <a:rPr lang="en-US" dirty="0"/>
              <a:t> or a bispecific antibody?</a:t>
            </a:r>
          </a:p>
          <a:p>
            <a:pPr marL="98425" indent="0">
              <a:buNone/>
            </a:pPr>
            <a:endParaRPr lang="en-US" dirty="0"/>
          </a:p>
        </p:txBody>
      </p:sp>
      <p:sp>
        <p:nvSpPr>
          <p:cNvPr id="3" name="TextBox 2">
            <a:extLst>
              <a:ext uri="{FF2B5EF4-FFF2-40B4-BE49-F238E27FC236}">
                <a16:creationId xmlns:a16="http://schemas.microsoft.com/office/drawing/2014/main" id="{93414906-6F35-0979-8A7C-F3023C4D5E6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531057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15A1C-80D6-849F-AD6C-42CCF402BEB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20A8AA5-A097-5B82-A143-1BCD5B9492E7}"/>
              </a:ext>
            </a:extLst>
          </p:cNvPr>
          <p:cNvSpPr>
            <a:spLocks noGrp="1"/>
          </p:cNvSpPr>
          <p:nvPr>
            <p:ph idx="1"/>
          </p:nvPr>
        </p:nvSpPr>
        <p:spPr>
          <a:xfrm>
            <a:off x="912287" y="1690792"/>
            <a:ext cx="10224273" cy="4514258"/>
          </a:xfrm>
        </p:spPr>
        <p:txBody>
          <a:bodyPr/>
          <a:lstStyle/>
          <a:p>
            <a:r>
              <a:rPr lang="en-US" dirty="0"/>
              <a:t>What is the spectrum of CRS symptoms seen with CAR-T, and how are they managed?  </a:t>
            </a:r>
          </a:p>
          <a:p>
            <a:r>
              <a:rPr lang="en-US" dirty="0"/>
              <a:t>How would you compare the frequency and severity of CRS associated CAR T versus bispecific antibodies?</a:t>
            </a:r>
          </a:p>
          <a:p>
            <a:r>
              <a:rPr lang="en-US" dirty="0"/>
              <a:t>Is there a role for prophylactic tocilizumab in patients receiving CAR T-cell therapy? What about for patients getting a bispecific antibody?</a:t>
            </a:r>
          </a:p>
          <a:p>
            <a:endParaRPr lang="en-US" dirty="0"/>
          </a:p>
        </p:txBody>
      </p:sp>
      <p:sp>
        <p:nvSpPr>
          <p:cNvPr id="3" name="TextBox 2">
            <a:extLst>
              <a:ext uri="{FF2B5EF4-FFF2-40B4-BE49-F238E27FC236}">
                <a16:creationId xmlns:a16="http://schemas.microsoft.com/office/drawing/2014/main" id="{4F6DE823-574B-A871-4B39-A962FEABFE57}"/>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545118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854F0-403B-4A6F-A04C-C1E2CFA9A16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0ECFE42-7B2B-5513-F781-92AFCC5F5998}"/>
              </a:ext>
            </a:extLst>
          </p:cNvPr>
          <p:cNvSpPr>
            <a:spLocks noGrp="1"/>
          </p:cNvSpPr>
          <p:nvPr>
            <p:ph idx="1"/>
          </p:nvPr>
        </p:nvSpPr>
        <p:spPr>
          <a:xfrm>
            <a:off x="912287" y="1690792"/>
            <a:ext cx="10224273" cy="4514258"/>
          </a:xfrm>
        </p:spPr>
        <p:txBody>
          <a:bodyPr/>
          <a:lstStyle/>
          <a:p>
            <a:r>
              <a:rPr lang="en-US" dirty="0"/>
              <a:t>How long after CAR T-cell therapy administration does ICANS normally present? Does ICANS occur with bispecific antibodies?</a:t>
            </a:r>
          </a:p>
        </p:txBody>
      </p:sp>
      <p:sp>
        <p:nvSpPr>
          <p:cNvPr id="3" name="TextBox 2">
            <a:extLst>
              <a:ext uri="{FF2B5EF4-FFF2-40B4-BE49-F238E27FC236}">
                <a16:creationId xmlns:a16="http://schemas.microsoft.com/office/drawing/2014/main" id="{6B356EF2-948F-7538-6712-6CB84ED8847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10173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628A6-51BD-15AF-7A5B-8F0626CDC5D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86455E1-5F5E-94A2-EC0A-69D4D509DAA7}"/>
              </a:ext>
            </a:extLst>
          </p:cNvPr>
          <p:cNvSpPr>
            <a:spLocks noGrp="1"/>
          </p:cNvSpPr>
          <p:nvPr>
            <p:ph idx="1"/>
          </p:nvPr>
        </p:nvSpPr>
        <p:spPr>
          <a:xfrm>
            <a:off x="912287" y="1690792"/>
            <a:ext cx="10224273" cy="4514258"/>
          </a:xfrm>
        </p:spPr>
        <p:txBody>
          <a:bodyPr/>
          <a:lstStyle/>
          <a:p>
            <a:r>
              <a:rPr lang="en-US" dirty="0"/>
              <a:t>How do you prevent and manage infections in patients who are receiving bispecific antibodies</a:t>
            </a:r>
            <a:r>
              <a:rPr lang="en-US"/>
              <a:t>? How </a:t>
            </a:r>
            <a:r>
              <a:rPr lang="en-US" dirty="0"/>
              <a:t>do you approach vaccinations for these patients?  What about patients who have undergone CAR T-cell therapy?  </a:t>
            </a:r>
          </a:p>
        </p:txBody>
      </p:sp>
      <p:sp>
        <p:nvSpPr>
          <p:cNvPr id="3" name="TextBox 2">
            <a:extLst>
              <a:ext uri="{FF2B5EF4-FFF2-40B4-BE49-F238E27FC236}">
                <a16:creationId xmlns:a16="http://schemas.microsoft.com/office/drawing/2014/main" id="{08444F70-4CCC-2517-57E9-A9BA1E1A274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446216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1"/>
          </p:nvPr>
        </p:nvSpPr>
        <p:spPr>
          <a:xfrm>
            <a:off x="2438400" y="4114800"/>
            <a:ext cx="6248400" cy="452408"/>
          </a:xfrm>
        </p:spPr>
        <p:txBody>
          <a:bodyPr>
            <a:noAutofit/>
          </a:bodyPr>
          <a:lstStyle/>
          <a:p>
            <a:pPr>
              <a:lnSpc>
                <a:spcPct val="100000"/>
              </a:lnSpc>
              <a:spcBef>
                <a:spcPts val="0"/>
              </a:spcBef>
            </a:pPr>
            <a:r>
              <a:rPr lang="en-US" altLang="en-US" sz="1800" i="1" dirty="0">
                <a:solidFill>
                  <a:schemeClr val="tx1"/>
                </a:solidFill>
              </a:rPr>
              <a:t>Sonali Smith, MD FASCO</a:t>
            </a:r>
          </a:p>
          <a:p>
            <a:pPr>
              <a:lnSpc>
                <a:spcPct val="100000"/>
              </a:lnSpc>
              <a:spcBef>
                <a:spcPts val="0"/>
              </a:spcBef>
            </a:pPr>
            <a:r>
              <a:rPr lang="en-US" altLang="en-US" sz="1800" i="1" dirty="0">
                <a:solidFill>
                  <a:schemeClr val="tx1"/>
                </a:solidFill>
              </a:rPr>
              <a:t>Elwood V. Jensen Professor of Medicine</a:t>
            </a:r>
          </a:p>
          <a:p>
            <a:pPr>
              <a:lnSpc>
                <a:spcPct val="100000"/>
              </a:lnSpc>
              <a:spcBef>
                <a:spcPts val="0"/>
              </a:spcBef>
            </a:pPr>
            <a:r>
              <a:rPr lang="en-US" altLang="en-US" sz="1800" i="1" dirty="0">
                <a:solidFill>
                  <a:schemeClr val="tx1"/>
                </a:solidFill>
              </a:rPr>
              <a:t>Chief, Section of Hematology/Oncology</a:t>
            </a:r>
          </a:p>
          <a:p>
            <a:pPr>
              <a:lnSpc>
                <a:spcPct val="100000"/>
              </a:lnSpc>
              <a:spcBef>
                <a:spcPts val="0"/>
              </a:spcBef>
            </a:pPr>
            <a:r>
              <a:rPr lang="en-US" altLang="en-US" sz="1800" i="1" dirty="0">
                <a:solidFill>
                  <a:schemeClr val="tx1"/>
                </a:solidFill>
              </a:rPr>
              <a:t>Co-Leader, Cancer Service Line </a:t>
            </a:r>
          </a:p>
          <a:p>
            <a:pPr>
              <a:lnSpc>
                <a:spcPct val="100000"/>
              </a:lnSpc>
              <a:spcBef>
                <a:spcPts val="0"/>
              </a:spcBef>
            </a:pPr>
            <a:r>
              <a:rPr lang="en-US" altLang="en-US" sz="1800" i="1" dirty="0">
                <a:solidFill>
                  <a:schemeClr val="tx1"/>
                </a:solidFill>
              </a:rPr>
              <a:t> </a:t>
            </a:r>
          </a:p>
          <a:p>
            <a:pPr>
              <a:lnSpc>
                <a:spcPct val="100000"/>
              </a:lnSpc>
              <a:spcBef>
                <a:spcPts val="0"/>
              </a:spcBef>
            </a:pPr>
            <a:endParaRPr lang="en-US" altLang="en-US" sz="1800" i="1" dirty="0">
              <a:solidFill>
                <a:schemeClr val="tx1"/>
              </a:solidFill>
            </a:endParaRPr>
          </a:p>
        </p:txBody>
      </p:sp>
      <p:sp>
        <p:nvSpPr>
          <p:cNvPr id="2" name="Title 1"/>
          <p:cNvSpPr>
            <a:spLocks noGrp="1"/>
          </p:cNvSpPr>
          <p:nvPr>
            <p:ph type="ctrTitle"/>
          </p:nvPr>
        </p:nvSpPr>
        <p:spPr>
          <a:xfrm>
            <a:off x="2286000" y="815318"/>
            <a:ext cx="9677400" cy="2941364"/>
          </a:xfrm>
        </p:spPr>
        <p:txBody>
          <a:bodyPr>
            <a:normAutofit/>
          </a:bodyPr>
          <a:lstStyle/>
          <a:p>
            <a:pPr fontAlgn="auto">
              <a:spcAft>
                <a:spcPts val="0"/>
              </a:spcAft>
              <a:defRPr/>
            </a:pPr>
            <a:r>
              <a:rPr lang="en-US" sz="3200" b="1" dirty="0"/>
              <a:t>Available and Emerging Novel Therapies for Diffuse Large B-Cell Lymphoma (DLBCL) and Follicular Lymphoma (FL)</a:t>
            </a:r>
            <a:r>
              <a:rPr lang="en-US" sz="3200" dirty="0"/>
              <a:t> </a:t>
            </a:r>
          </a:p>
        </p:txBody>
      </p:sp>
    </p:spTree>
    <p:extLst>
      <p:ext uri="{BB962C8B-B14F-4D97-AF65-F5344CB8AC3E}">
        <p14:creationId xmlns:p14="http://schemas.microsoft.com/office/powerpoint/2010/main" val="3070208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088"/>
            <a:ext cx="10358967" cy="1143000"/>
          </a:xfrm>
        </p:spPr>
        <p:txBody>
          <a:bodyPr/>
          <a:lstStyle/>
          <a:p>
            <a:r>
              <a:rPr lang="en-US" dirty="0">
                <a:solidFill>
                  <a:srgbClr val="0432FF"/>
                </a:solidFill>
              </a:rPr>
              <a:t>Diffuse Large B-Cell Lymphoma and Follicular Lymphoma Faculty</a:t>
            </a:r>
            <a:endParaRPr lang="en-US" dirty="0"/>
          </a:p>
        </p:txBody>
      </p:sp>
      <p:sp>
        <p:nvSpPr>
          <p:cNvPr id="9" name="Text Box 7"/>
          <p:cNvSpPr txBox="1">
            <a:spLocks noChangeArrowheads="1"/>
          </p:cNvSpPr>
          <p:nvPr/>
        </p:nvSpPr>
        <p:spPr bwMode="auto">
          <a:xfrm>
            <a:off x="1631503" y="2150516"/>
            <a:ext cx="4127319" cy="171053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Matthew Lunning, DO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Medical Director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Gene and Cellular Therapy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Vice Chair of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Assistant Vice Chancellor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Fred and Pamela Buffett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University of Nebraska Medical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Omaha, Nebraska</a:t>
            </a:r>
          </a:p>
        </p:txBody>
      </p:sp>
      <p:pic>
        <p:nvPicPr>
          <p:cNvPr id="17" name="Picture 16">
            <a:extLst>
              <a:ext uri="{FF2B5EF4-FFF2-40B4-BE49-F238E27FC236}">
                <a16:creationId xmlns:a16="http://schemas.microsoft.com/office/drawing/2014/main" id="{A3DBE2E7-AEC4-464A-BE31-1B7D79A326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3352" y="2150516"/>
            <a:ext cx="1371600" cy="1371600"/>
          </a:xfrm>
          <a:prstGeom prst="rect">
            <a:avLst/>
          </a:prstGeom>
        </p:spPr>
      </p:pic>
      <p:pic>
        <p:nvPicPr>
          <p:cNvPr id="3" name="Picture 2">
            <a:extLst>
              <a:ext uri="{FF2B5EF4-FFF2-40B4-BE49-F238E27FC236}">
                <a16:creationId xmlns:a16="http://schemas.microsoft.com/office/drawing/2014/main" id="{8AB78358-8CF6-F27E-91DB-C62FF35657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23211" y="2150516"/>
            <a:ext cx="1371600" cy="1371600"/>
          </a:xfrm>
          <a:prstGeom prst="rect">
            <a:avLst/>
          </a:prstGeom>
        </p:spPr>
      </p:pic>
      <p:sp>
        <p:nvSpPr>
          <p:cNvPr id="4" name="Text Box 7">
            <a:extLst>
              <a:ext uri="{FF2B5EF4-FFF2-40B4-BE49-F238E27FC236}">
                <a16:creationId xmlns:a16="http://schemas.microsoft.com/office/drawing/2014/main" id="{1E7D479F-A0B6-29DC-2705-9F6BBFAD5391}"/>
              </a:ext>
            </a:extLst>
          </p:cNvPr>
          <p:cNvSpPr txBox="1">
            <a:spLocks noChangeArrowheads="1"/>
          </p:cNvSpPr>
          <p:nvPr/>
        </p:nvSpPr>
        <p:spPr bwMode="auto">
          <a:xfrm>
            <a:off x="7427951" y="2150516"/>
            <a:ext cx="4644713" cy="130050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Sonali M Smith, MD</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Elwood V Jensen Professor of Medicine</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Section of Hematology/Oncology</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Co-Leader, Cancer Service Line</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Chicago</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Chicago, Illinois</a:t>
            </a:r>
          </a:p>
        </p:txBody>
      </p:sp>
    </p:spTree>
    <p:custDataLst>
      <p:tags r:id="rId1"/>
    </p:custDataLst>
    <p:extLst>
      <p:ext uri="{BB962C8B-B14F-4D97-AF65-F5344CB8AC3E}">
        <p14:creationId xmlns:p14="http://schemas.microsoft.com/office/powerpoint/2010/main" val="2390928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B2E040-A71A-A391-1650-3DC6DCEFE7E9}"/>
              </a:ext>
            </a:extLst>
          </p:cNvPr>
          <p:cNvSpPr>
            <a:spLocks noGrp="1"/>
          </p:cNvSpPr>
          <p:nvPr>
            <p:ph type="title"/>
          </p:nvPr>
        </p:nvSpPr>
        <p:spPr/>
        <p:txBody>
          <a:bodyPr/>
          <a:lstStyle/>
          <a:p>
            <a:r>
              <a:rPr lang="en-US" dirty="0"/>
              <a:t>Overview</a:t>
            </a:r>
          </a:p>
        </p:txBody>
      </p:sp>
      <p:sp>
        <p:nvSpPr>
          <p:cNvPr id="5" name="Slide Number Placeholder 4">
            <a:extLst>
              <a:ext uri="{FF2B5EF4-FFF2-40B4-BE49-F238E27FC236}">
                <a16:creationId xmlns:a16="http://schemas.microsoft.com/office/drawing/2014/main" id="{C3415728-D538-9FF7-37F4-BA69833A66B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76C17-02CD-47F7-84D0-EC7C5B0DAEE1}" type="slidenum">
              <a:rPr kumimoji="0" lang="en-US" sz="1050" b="0" i="0" u="none" strike="noStrike" kern="1200" cap="none" spc="0" normalizeH="0" baseline="0" noProof="0" smtClean="0">
                <a:ln>
                  <a:noFill/>
                </a:ln>
                <a:solidFill>
                  <a:srgbClr val="D6D6D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srgbClr val="D6D6D0"/>
              </a:solidFill>
              <a:effectLst/>
              <a:uLnTx/>
              <a:uFillTx/>
              <a:latin typeface="Arial" charset="0"/>
              <a:cs typeface="Arial" charset="0"/>
            </a:endParaRPr>
          </a:p>
        </p:txBody>
      </p:sp>
      <p:sp>
        <p:nvSpPr>
          <p:cNvPr id="10" name="Rounded Rectangle 9">
            <a:extLst>
              <a:ext uri="{FF2B5EF4-FFF2-40B4-BE49-F238E27FC236}">
                <a16:creationId xmlns:a16="http://schemas.microsoft.com/office/drawing/2014/main" id="{9724FFCE-A7EE-8AF3-3BC8-77F9BD66B2A7}"/>
              </a:ext>
            </a:extLst>
          </p:cNvPr>
          <p:cNvSpPr/>
          <p:nvPr/>
        </p:nvSpPr>
        <p:spPr>
          <a:xfrm>
            <a:off x="549876" y="1417638"/>
            <a:ext cx="2590800" cy="685800"/>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TN DLBCL</a:t>
            </a:r>
          </a:p>
        </p:txBody>
      </p:sp>
      <p:sp>
        <p:nvSpPr>
          <p:cNvPr id="11" name="Rounded Rectangle 10">
            <a:extLst>
              <a:ext uri="{FF2B5EF4-FFF2-40B4-BE49-F238E27FC236}">
                <a16:creationId xmlns:a16="http://schemas.microsoft.com/office/drawing/2014/main" id="{45F7D4E6-3DA8-C724-FDED-611BFE1F39F6}"/>
              </a:ext>
            </a:extLst>
          </p:cNvPr>
          <p:cNvSpPr/>
          <p:nvPr/>
        </p:nvSpPr>
        <p:spPr>
          <a:xfrm>
            <a:off x="7848600" y="1417638"/>
            <a:ext cx="2590800" cy="685800"/>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RR FL</a:t>
            </a:r>
          </a:p>
        </p:txBody>
      </p:sp>
      <p:sp>
        <p:nvSpPr>
          <p:cNvPr id="12" name="Rounded Rectangle 11">
            <a:extLst>
              <a:ext uri="{FF2B5EF4-FFF2-40B4-BE49-F238E27FC236}">
                <a16:creationId xmlns:a16="http://schemas.microsoft.com/office/drawing/2014/main" id="{33F80B0D-BAF7-2C31-C166-B76AE16E1669}"/>
              </a:ext>
            </a:extLst>
          </p:cNvPr>
          <p:cNvSpPr/>
          <p:nvPr/>
        </p:nvSpPr>
        <p:spPr>
          <a:xfrm>
            <a:off x="533400" y="2209800"/>
            <a:ext cx="2590800" cy="2667000"/>
          </a:xfrm>
          <a:prstGeom prst="roundRect">
            <a:avLst/>
          </a:pr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Pola-RCHP updates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RCHOP-</a:t>
            </a:r>
            <a:r>
              <a:rPr kumimoji="0" lang="en-US" sz="2400" b="0" i="0" u="none" strike="noStrike" kern="1200" cap="none" spc="0" normalizeH="0" baseline="0" noProof="0" dirty="0" err="1">
                <a:ln>
                  <a:noFill/>
                </a:ln>
                <a:solidFill>
                  <a:srgbClr val="400000"/>
                </a:solidFill>
                <a:effectLst/>
                <a:uLnTx/>
                <a:uFillTx/>
                <a:latin typeface="Arial"/>
                <a:ea typeface="+mn-ea"/>
                <a:cs typeface="+mn-cs"/>
              </a:rPr>
              <a:t>acala</a:t>
            </a:r>
            <a:r>
              <a:rPr kumimoji="0" lang="en-US" sz="2400" b="0" i="0" u="none" strike="noStrike" kern="1200" cap="none" spc="0" normalizeH="0" baseline="0" noProof="0" dirty="0">
                <a:ln>
                  <a:noFill/>
                </a:ln>
                <a:solidFill>
                  <a:srgbClr val="400000"/>
                </a:solidFill>
                <a:effectLst/>
                <a:uLnTx/>
                <a:uFillTx/>
                <a:latin typeface="Arial"/>
                <a:ea typeface="+mn-ea"/>
                <a:cs typeface="+mn-cs"/>
              </a:rPr>
              <a:t> (ESCALADE)</a:t>
            </a:r>
          </a:p>
        </p:txBody>
      </p:sp>
      <p:sp>
        <p:nvSpPr>
          <p:cNvPr id="13" name="Rounded Rectangle 12">
            <a:extLst>
              <a:ext uri="{FF2B5EF4-FFF2-40B4-BE49-F238E27FC236}">
                <a16:creationId xmlns:a16="http://schemas.microsoft.com/office/drawing/2014/main" id="{B8AD6B2B-E767-A03E-762E-E60D4F62096A}"/>
              </a:ext>
            </a:extLst>
          </p:cNvPr>
          <p:cNvSpPr/>
          <p:nvPr/>
        </p:nvSpPr>
        <p:spPr>
          <a:xfrm>
            <a:off x="3581400" y="2209800"/>
            <a:ext cx="2590800" cy="2667000"/>
          </a:xfrm>
          <a:prstGeom prst="roundRect">
            <a:avLst/>
          </a:pr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POLARGLO</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Arial"/>
                <a:ea typeface="+mn-ea"/>
                <a:cs typeface="+mn-cs"/>
              </a:rPr>
              <a:t>Tafasitamab</a:t>
            </a:r>
            <a:r>
              <a:rPr kumimoji="0" lang="en-US" sz="2400" b="0" i="0" u="none" strike="noStrike" kern="1200" cap="none" spc="0" normalizeH="0" baseline="0" noProof="0" dirty="0">
                <a:ln>
                  <a:noFill/>
                </a:ln>
                <a:solidFill>
                  <a:srgbClr val="400000"/>
                </a:solidFill>
                <a:effectLst/>
                <a:uLnTx/>
                <a:uFillTx/>
                <a:latin typeface="Arial"/>
                <a:ea typeface="+mn-ea"/>
                <a:cs typeface="+mn-cs"/>
              </a:rPr>
              <a:t> + lenalidomide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Arial"/>
                <a:ea typeface="+mn-ea"/>
                <a:cs typeface="+mn-cs"/>
              </a:rPr>
              <a:t>Loncastuximab-tesirine</a:t>
            </a: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17EDE6C2-841C-DFE4-BF95-B5732E3B9D7F}"/>
              </a:ext>
            </a:extLst>
          </p:cNvPr>
          <p:cNvSpPr/>
          <p:nvPr/>
        </p:nvSpPr>
        <p:spPr>
          <a:xfrm>
            <a:off x="6705600" y="2257426"/>
            <a:ext cx="4876800" cy="2667000"/>
          </a:xfrm>
          <a:prstGeom prst="roundRect">
            <a:avLst/>
          </a:pr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Arial"/>
                <a:ea typeface="+mn-ea"/>
                <a:cs typeface="+mn-cs"/>
              </a:rPr>
              <a:t>Tafasitamab</a:t>
            </a:r>
            <a:r>
              <a:rPr kumimoji="0" lang="en-US" sz="2400" b="0" i="0" u="none" strike="noStrike" kern="1200" cap="none" spc="0" normalizeH="0" baseline="0" noProof="0" dirty="0">
                <a:ln>
                  <a:noFill/>
                </a:ln>
                <a:solidFill>
                  <a:srgbClr val="400000"/>
                </a:solidFill>
                <a:effectLst/>
                <a:uLnTx/>
                <a:uFillTx/>
                <a:latin typeface="Arial"/>
                <a:ea typeface="+mn-ea"/>
                <a:cs typeface="+mn-cs"/>
              </a:rPr>
              <a:t> + lenalidomide + rituximab (</a:t>
            </a:r>
            <a:r>
              <a:rPr kumimoji="0" lang="en-US" sz="2400" b="0" i="0" u="none" strike="noStrike" kern="1200" cap="none" spc="0" normalizeH="0" baseline="0" noProof="0" dirty="0" err="1">
                <a:ln>
                  <a:noFill/>
                </a:ln>
                <a:solidFill>
                  <a:srgbClr val="400000"/>
                </a:solidFill>
                <a:effectLst/>
                <a:uLnTx/>
                <a:uFillTx/>
                <a:latin typeface="Arial"/>
                <a:ea typeface="+mn-ea"/>
                <a:cs typeface="+mn-cs"/>
              </a:rPr>
              <a:t>InMIND</a:t>
            </a:r>
            <a:r>
              <a:rPr kumimoji="0" lang="en-US" sz="2400" b="0" i="0" u="none" strike="noStrike" kern="1200" cap="none" spc="0" normalizeH="0" baseline="0" noProof="0" dirty="0">
                <a:ln>
                  <a:noFill/>
                </a:ln>
                <a:solidFill>
                  <a:srgbClr val="400000"/>
                </a:solidFill>
                <a:effectLst/>
                <a:uLnTx/>
                <a:uFillTx/>
                <a:latin typeface="Arial"/>
                <a:ea typeface="+mn-ea"/>
                <a:cs typeface="+mn-cs"/>
              </a:rPr>
              <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Zanubrutinib + </a:t>
            </a:r>
            <a:r>
              <a:rPr kumimoji="0" lang="en-US" sz="2400" b="0" i="0" u="none" strike="noStrike" kern="1200" cap="none" spc="0" normalizeH="0" baseline="0" noProof="0" dirty="0" err="1">
                <a:ln>
                  <a:noFill/>
                </a:ln>
                <a:solidFill>
                  <a:srgbClr val="400000"/>
                </a:solidFill>
                <a:effectLst/>
                <a:uLnTx/>
                <a:uFillTx/>
                <a:latin typeface="Arial"/>
                <a:ea typeface="+mn-ea"/>
                <a:cs typeface="+mn-cs"/>
              </a:rPr>
              <a:t>obinutuzumb</a:t>
            </a:r>
            <a:r>
              <a:rPr kumimoji="0" lang="en-US" sz="2400" b="0" i="0" u="none" strike="noStrike" kern="1200" cap="none" spc="0" normalizeH="0" baseline="0" noProof="0" dirty="0">
                <a:ln>
                  <a:noFill/>
                </a:ln>
                <a:solidFill>
                  <a:srgbClr val="400000"/>
                </a:solidFill>
                <a:effectLst/>
                <a:uLnTx/>
                <a:uFillTx/>
                <a:latin typeface="Arial"/>
                <a:ea typeface="+mn-ea"/>
                <a:cs typeface="+mn-cs"/>
              </a:rPr>
              <a:t> (ROSEWOOD)</a:t>
            </a:r>
          </a:p>
        </p:txBody>
      </p:sp>
      <p:sp>
        <p:nvSpPr>
          <p:cNvPr id="15" name="Rounded Rectangle 14">
            <a:extLst>
              <a:ext uri="{FF2B5EF4-FFF2-40B4-BE49-F238E27FC236}">
                <a16:creationId xmlns:a16="http://schemas.microsoft.com/office/drawing/2014/main" id="{DDA6010F-453D-65A6-38D3-08651E8576E7}"/>
              </a:ext>
            </a:extLst>
          </p:cNvPr>
          <p:cNvSpPr/>
          <p:nvPr/>
        </p:nvSpPr>
        <p:spPr>
          <a:xfrm>
            <a:off x="3581400" y="1417638"/>
            <a:ext cx="2590800" cy="685800"/>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RR DLBCL</a:t>
            </a:r>
          </a:p>
        </p:txBody>
      </p:sp>
      <p:sp>
        <p:nvSpPr>
          <p:cNvPr id="16" name="Rounded Rectangle 15">
            <a:extLst>
              <a:ext uri="{FF2B5EF4-FFF2-40B4-BE49-F238E27FC236}">
                <a16:creationId xmlns:a16="http://schemas.microsoft.com/office/drawing/2014/main" id="{85F58278-FD3D-4555-4DD4-71F4120A6ED1}"/>
              </a:ext>
            </a:extLst>
          </p:cNvPr>
          <p:cNvSpPr/>
          <p:nvPr/>
        </p:nvSpPr>
        <p:spPr>
          <a:xfrm>
            <a:off x="3581400" y="5192714"/>
            <a:ext cx="5791200" cy="1143000"/>
          </a:xfrm>
          <a:prstGeom prst="roundRect">
            <a:avLst/>
          </a:pr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Arial"/>
                <a:ea typeface="+mn-ea"/>
                <a:cs typeface="+mn-cs"/>
              </a:rPr>
              <a:t>Loncastuximab-tesirine</a:t>
            </a:r>
            <a:r>
              <a:rPr kumimoji="0" lang="en-US" sz="2400" b="0" i="0" u="none" strike="noStrike" kern="1200" cap="none" spc="0" normalizeH="0" baseline="0" noProof="0" dirty="0">
                <a:ln>
                  <a:noFill/>
                </a:ln>
                <a:solidFill>
                  <a:srgbClr val="400000"/>
                </a:solidFill>
                <a:effectLst/>
                <a:uLnTx/>
                <a:uFillTx/>
                <a:latin typeface="Arial"/>
                <a:ea typeface="+mn-ea"/>
                <a:cs typeface="+mn-cs"/>
              </a:rPr>
              <a:t> combos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Arial"/>
                <a:ea typeface="+mn-ea"/>
                <a:cs typeface="+mn-cs"/>
              </a:rPr>
              <a:t>Golcadomide</a:t>
            </a: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p:txBody>
      </p:sp>
    </p:spTree>
    <p:extLst>
      <p:ext uri="{BB962C8B-B14F-4D97-AF65-F5344CB8AC3E}">
        <p14:creationId xmlns:p14="http://schemas.microsoft.com/office/powerpoint/2010/main" val="3071935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4605-CD2C-F985-C0F2-6F99336AE3B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7A71ADA-DBDC-5E46-A8B1-35C33EA1F329}"/>
              </a:ext>
            </a:extLst>
          </p:cNvPr>
          <p:cNvSpPr>
            <a:spLocks noGrp="1"/>
          </p:cNvSpPr>
          <p:nvPr>
            <p:ph type="body" sz="quarter" idx="13"/>
          </p:nvPr>
        </p:nvSpPr>
        <p:spPr>
          <a:xfrm>
            <a:off x="457200" y="3008650"/>
            <a:ext cx="11430000" cy="1143000"/>
          </a:xfrm>
          <a:solidFill>
            <a:srgbClr val="98083A"/>
          </a:solidFill>
        </p:spPr>
        <p:txBody>
          <a:bodyPr anchor="ctr">
            <a:normAutofit/>
          </a:bodyPr>
          <a:lstStyle/>
          <a:p>
            <a:pPr marL="0" indent="0" algn="ctr">
              <a:buNone/>
            </a:pPr>
            <a:r>
              <a:rPr lang="en-US" sz="4000" b="1" i="1" dirty="0">
                <a:solidFill>
                  <a:schemeClr val="bg2"/>
                </a:solidFill>
              </a:rPr>
              <a:t>Frontline DLBCL</a:t>
            </a:r>
          </a:p>
        </p:txBody>
      </p:sp>
      <p:sp>
        <p:nvSpPr>
          <p:cNvPr id="4" name="Slide Number Placeholder 3">
            <a:extLst>
              <a:ext uri="{FF2B5EF4-FFF2-40B4-BE49-F238E27FC236}">
                <a16:creationId xmlns:a16="http://schemas.microsoft.com/office/drawing/2014/main" id="{4411C438-D76D-B000-91D5-25E16102867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76C17-02CD-47F7-84D0-EC7C5B0DAEE1}" type="slidenum">
              <a:rPr kumimoji="0" lang="en-US" sz="1050" b="1" i="0" u="none" strike="noStrike" kern="1200" cap="none" spc="0" normalizeH="0" baseline="0" noProof="0" smtClean="0">
                <a:ln>
                  <a:noFill/>
                </a:ln>
                <a:solidFill>
                  <a:srgbClr val="D6D6D0"/>
                </a:solidFill>
                <a:effectLst/>
                <a:uLnTx/>
                <a:uFillTx/>
                <a:latin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50" b="1" i="0" u="none" strike="noStrike" kern="1200" cap="none" spc="0" normalizeH="0" baseline="0" noProof="0" dirty="0">
              <a:ln>
                <a:noFill/>
              </a:ln>
              <a:solidFill>
                <a:srgbClr val="D6D6D0"/>
              </a:solidFill>
              <a:effectLst/>
              <a:uLnTx/>
              <a:uFillTx/>
              <a:latin typeface="Arial" charset="0"/>
              <a:cs typeface="Arial" charset="0"/>
            </a:endParaRPr>
          </a:p>
        </p:txBody>
      </p:sp>
    </p:spTree>
    <p:extLst>
      <p:ext uri="{BB962C8B-B14F-4D97-AF65-F5344CB8AC3E}">
        <p14:creationId xmlns:p14="http://schemas.microsoft.com/office/powerpoint/2010/main" val="1790709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1C7D2-CFF6-EBC8-D724-13FC207862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FA7F771-D8DB-436B-D829-FD452052D8BD}"/>
              </a:ext>
            </a:extLst>
          </p:cNvPr>
          <p:cNvPicPr>
            <a:picLocks noChangeAspect="1"/>
          </p:cNvPicPr>
          <p:nvPr/>
        </p:nvPicPr>
        <p:blipFill>
          <a:blip r:embed="rId3"/>
          <a:stretch>
            <a:fillRect/>
          </a:stretch>
        </p:blipFill>
        <p:spPr>
          <a:xfrm>
            <a:off x="121733" y="1820717"/>
            <a:ext cx="6591761" cy="2782452"/>
          </a:xfrm>
          <a:prstGeom prst="rect">
            <a:avLst/>
          </a:prstGeom>
        </p:spPr>
      </p:pic>
      <p:sp>
        <p:nvSpPr>
          <p:cNvPr id="7" name="TextBox 6">
            <a:extLst>
              <a:ext uri="{FF2B5EF4-FFF2-40B4-BE49-F238E27FC236}">
                <a16:creationId xmlns:a16="http://schemas.microsoft.com/office/drawing/2014/main" id="{1A5E9F69-6558-BB2E-7240-4AC3435250E9}"/>
              </a:ext>
            </a:extLst>
          </p:cNvPr>
          <p:cNvSpPr txBox="1"/>
          <p:nvPr/>
        </p:nvSpPr>
        <p:spPr>
          <a:xfrm>
            <a:off x="3886200" y="4942825"/>
            <a:ext cx="2628900"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PRIMARY ENDPT: PFS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Med f/u 28.2m</a:t>
            </a:r>
          </a:p>
        </p:txBody>
      </p:sp>
      <p:sp>
        <p:nvSpPr>
          <p:cNvPr id="8" name="Rectangle 7">
            <a:extLst>
              <a:ext uri="{FF2B5EF4-FFF2-40B4-BE49-F238E27FC236}">
                <a16:creationId xmlns:a16="http://schemas.microsoft.com/office/drawing/2014/main" id="{F7CE5D5C-3C21-FADB-0181-BB3D504D4314}"/>
              </a:ext>
            </a:extLst>
          </p:cNvPr>
          <p:cNvSpPr/>
          <p:nvPr/>
        </p:nvSpPr>
        <p:spPr>
          <a:xfrm>
            <a:off x="8551905" y="6264866"/>
            <a:ext cx="3429000" cy="276999"/>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Tilly N </a:t>
            </a:r>
            <a:r>
              <a:rPr kumimoji="0" lang="en-US" sz="1200" b="0" i="0" u="none" strike="noStrike" kern="1200" cap="none" spc="0" normalizeH="0" baseline="0" noProof="0" dirty="0" err="1">
                <a:ln>
                  <a:noFill/>
                </a:ln>
                <a:solidFill>
                  <a:srgbClr val="000000"/>
                </a:solidFill>
                <a:effectLst/>
                <a:uLnTx/>
                <a:uFillTx/>
                <a:latin typeface="Calibri" pitchFamily="34" charset="0"/>
                <a:ea typeface="ヒラギノ角ゴ Pro W3" pitchFamily="-127" charset="-128"/>
                <a:cs typeface="+mn-cs"/>
              </a:rPr>
              <a:t>Engl</a:t>
            </a: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 J Med. 2022 Jan 27;386(4):351-363</a:t>
            </a:r>
          </a:p>
        </p:txBody>
      </p:sp>
      <p:sp>
        <p:nvSpPr>
          <p:cNvPr id="10" name="Title 1">
            <a:extLst>
              <a:ext uri="{FF2B5EF4-FFF2-40B4-BE49-F238E27FC236}">
                <a16:creationId xmlns:a16="http://schemas.microsoft.com/office/drawing/2014/main" id="{DBC5E2DA-7856-11E2-925C-C9F0054E32D3}"/>
              </a:ext>
            </a:extLst>
          </p:cNvPr>
          <p:cNvSpPr txBox="1">
            <a:spLocks/>
          </p:cNvSpPr>
          <p:nvPr/>
        </p:nvSpPr>
        <p:spPr>
          <a:xfrm>
            <a:off x="190500" y="454634"/>
            <a:ext cx="11811000" cy="85725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orbel" panose="020B0503020204020204"/>
                <a:ea typeface="+mj-ea"/>
                <a:cs typeface="+mj-cs"/>
              </a:rPr>
              <a:t>POLARIX: randomized, double-blind, placebo-controlled phase 3 international trial of Pola-R-CHP vs. R-CHOP in high-risk TN DLBCL</a:t>
            </a:r>
          </a:p>
        </p:txBody>
      </p:sp>
      <p:sp>
        <p:nvSpPr>
          <p:cNvPr id="11" name="TextBox 10">
            <a:extLst>
              <a:ext uri="{FF2B5EF4-FFF2-40B4-BE49-F238E27FC236}">
                <a16:creationId xmlns:a16="http://schemas.microsoft.com/office/drawing/2014/main" id="{D186DB17-28B1-1FE3-3653-E66DF3EA12B3}"/>
              </a:ext>
            </a:extLst>
          </p:cNvPr>
          <p:cNvSpPr txBox="1"/>
          <p:nvPr/>
        </p:nvSpPr>
        <p:spPr>
          <a:xfrm>
            <a:off x="360861" y="5045521"/>
            <a:ext cx="3364647" cy="323165"/>
          </a:xfrm>
          <a:prstGeom prst="rect">
            <a:avLst/>
          </a:prstGeom>
          <a:noFill/>
          <a:ln w="57150">
            <a:solidFill>
              <a:srgbClr val="FF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COO was </a:t>
            </a:r>
            <a:r>
              <a:rPr kumimoji="0" lang="en-US" sz="1500" b="1" i="1" u="sng"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not</a:t>
            </a:r>
            <a:r>
              <a:rPr kumimoji="0" lang="en-US" sz="15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 a stratification factor </a:t>
            </a:r>
          </a:p>
        </p:txBody>
      </p:sp>
      <p:pic>
        <p:nvPicPr>
          <p:cNvPr id="12" name="Picture 11">
            <a:extLst>
              <a:ext uri="{FF2B5EF4-FFF2-40B4-BE49-F238E27FC236}">
                <a16:creationId xmlns:a16="http://schemas.microsoft.com/office/drawing/2014/main" id="{F8D6A02F-2C0B-C80C-7C19-F4664F547842}"/>
              </a:ext>
            </a:extLst>
          </p:cNvPr>
          <p:cNvPicPr>
            <a:picLocks noChangeAspect="1"/>
          </p:cNvPicPr>
          <p:nvPr/>
        </p:nvPicPr>
        <p:blipFill>
          <a:blip r:embed="rId4"/>
          <a:srcRect r="35902"/>
          <a:stretch>
            <a:fillRect/>
          </a:stretch>
        </p:blipFill>
        <p:spPr>
          <a:xfrm>
            <a:off x="6524367" y="1567080"/>
            <a:ext cx="5306771" cy="4086325"/>
          </a:xfrm>
          <a:prstGeom prst="rect">
            <a:avLst/>
          </a:prstGeom>
        </p:spPr>
      </p:pic>
      <p:sp>
        <p:nvSpPr>
          <p:cNvPr id="13" name="TextBox 12">
            <a:extLst>
              <a:ext uri="{FF2B5EF4-FFF2-40B4-BE49-F238E27FC236}">
                <a16:creationId xmlns:a16="http://schemas.microsoft.com/office/drawing/2014/main" id="{2084D1BF-33CF-81A0-EE4C-DAF3AC942E2A}"/>
              </a:ext>
            </a:extLst>
          </p:cNvPr>
          <p:cNvSpPr txBox="1"/>
          <p:nvPr/>
        </p:nvSpPr>
        <p:spPr>
          <a:xfrm>
            <a:off x="7789905" y="3211943"/>
            <a:ext cx="2476500"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6.5% improvement in 24m PFS (HR 0.73)</a:t>
            </a:r>
          </a:p>
        </p:txBody>
      </p:sp>
    </p:spTree>
    <p:extLst>
      <p:ext uri="{BB962C8B-B14F-4D97-AF65-F5344CB8AC3E}">
        <p14:creationId xmlns:p14="http://schemas.microsoft.com/office/powerpoint/2010/main" val="3002058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C6A0-454D-AC9C-90DA-66A09F8A0EA8}"/>
              </a:ext>
            </a:extLst>
          </p:cNvPr>
          <p:cNvSpPr>
            <a:spLocks noGrp="1"/>
          </p:cNvSpPr>
          <p:nvPr>
            <p:ph type="title"/>
          </p:nvPr>
        </p:nvSpPr>
        <p:spPr/>
        <p:txBody>
          <a:bodyPr/>
          <a:lstStyle/>
          <a:p>
            <a:r>
              <a:rPr lang="en-US" dirty="0"/>
              <a:t>POLARIX: what’s new? </a:t>
            </a:r>
          </a:p>
        </p:txBody>
      </p:sp>
      <p:pic>
        <p:nvPicPr>
          <p:cNvPr id="6" name="Picture 5">
            <a:extLst>
              <a:ext uri="{FF2B5EF4-FFF2-40B4-BE49-F238E27FC236}">
                <a16:creationId xmlns:a16="http://schemas.microsoft.com/office/drawing/2014/main" id="{BF6CB525-B65A-B65C-924B-8AE72E983A3F}"/>
              </a:ext>
            </a:extLst>
          </p:cNvPr>
          <p:cNvPicPr>
            <a:picLocks noChangeAspect="1"/>
          </p:cNvPicPr>
          <p:nvPr/>
        </p:nvPicPr>
        <p:blipFill>
          <a:blip r:embed="rId2"/>
          <a:stretch>
            <a:fillRect/>
          </a:stretch>
        </p:blipFill>
        <p:spPr>
          <a:xfrm>
            <a:off x="381000" y="990600"/>
            <a:ext cx="5362766" cy="4093620"/>
          </a:xfrm>
          <a:prstGeom prst="rect">
            <a:avLst/>
          </a:prstGeom>
        </p:spPr>
      </p:pic>
      <p:pic>
        <p:nvPicPr>
          <p:cNvPr id="7" name="Picture 6">
            <a:extLst>
              <a:ext uri="{FF2B5EF4-FFF2-40B4-BE49-F238E27FC236}">
                <a16:creationId xmlns:a16="http://schemas.microsoft.com/office/drawing/2014/main" id="{EF264592-3866-3069-CDF9-EECFDD83A813}"/>
              </a:ext>
            </a:extLst>
          </p:cNvPr>
          <p:cNvPicPr>
            <a:picLocks noChangeAspect="1"/>
          </p:cNvPicPr>
          <p:nvPr/>
        </p:nvPicPr>
        <p:blipFill>
          <a:blip r:embed="rId3"/>
          <a:stretch>
            <a:fillRect/>
          </a:stretch>
        </p:blipFill>
        <p:spPr>
          <a:xfrm>
            <a:off x="5972366" y="282875"/>
            <a:ext cx="6028023" cy="6069667"/>
          </a:xfrm>
          <a:prstGeom prst="rect">
            <a:avLst/>
          </a:prstGeom>
        </p:spPr>
      </p:pic>
      <p:sp>
        <p:nvSpPr>
          <p:cNvPr id="8" name="TextBox 7">
            <a:extLst>
              <a:ext uri="{FF2B5EF4-FFF2-40B4-BE49-F238E27FC236}">
                <a16:creationId xmlns:a16="http://schemas.microsoft.com/office/drawing/2014/main" id="{7E3316E5-B3DF-D8BA-276D-9E12CA312848}"/>
              </a:ext>
            </a:extLst>
          </p:cNvPr>
          <p:cNvSpPr txBox="1"/>
          <p:nvPr/>
        </p:nvSpPr>
        <p:spPr>
          <a:xfrm>
            <a:off x="662083" y="5070365"/>
            <a:ext cx="4800600"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5y update: persistent PFS advantage for </a:t>
            </a:r>
            <a:r>
              <a:rPr kumimoji="0" lang="en-US" sz="2000" b="1"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pola</a:t>
            </a: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-R-CHP; no OS advantage</a:t>
            </a:r>
          </a:p>
        </p:txBody>
      </p:sp>
      <p:sp>
        <p:nvSpPr>
          <p:cNvPr id="9" name="Rounded Rectangle 8">
            <a:extLst>
              <a:ext uri="{FF2B5EF4-FFF2-40B4-BE49-F238E27FC236}">
                <a16:creationId xmlns:a16="http://schemas.microsoft.com/office/drawing/2014/main" id="{892ED168-71DD-7328-C94D-99AF276E2F75}"/>
              </a:ext>
            </a:extLst>
          </p:cNvPr>
          <p:cNvSpPr/>
          <p:nvPr/>
        </p:nvSpPr>
        <p:spPr>
          <a:xfrm>
            <a:off x="10783411" y="457200"/>
            <a:ext cx="1103789" cy="5895342"/>
          </a:xfrm>
          <a:prstGeom prst="round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0"/>
              </a:solidFill>
              <a:effectLst/>
              <a:uLnTx/>
              <a:uFillTx/>
              <a:latin typeface="Arial"/>
              <a:ea typeface="+mn-ea"/>
              <a:cs typeface="+mn-cs"/>
            </a:endParaRPr>
          </a:p>
        </p:txBody>
      </p:sp>
      <p:sp>
        <p:nvSpPr>
          <p:cNvPr id="3" name="Rectangle 2">
            <a:extLst>
              <a:ext uri="{FF2B5EF4-FFF2-40B4-BE49-F238E27FC236}">
                <a16:creationId xmlns:a16="http://schemas.microsoft.com/office/drawing/2014/main" id="{293086FF-3ABF-BA53-2C49-3A574815E7CE}"/>
              </a:ext>
            </a:extLst>
          </p:cNvPr>
          <p:cNvSpPr/>
          <p:nvPr/>
        </p:nvSpPr>
        <p:spPr>
          <a:xfrm>
            <a:off x="4223877" y="6306363"/>
            <a:ext cx="4800600" cy="276999"/>
          </a:xfrm>
          <a:prstGeom prst="rect">
            <a:avLst/>
          </a:prstGeom>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Morschhauser F </a:t>
            </a:r>
            <a:r>
              <a:rPr kumimoji="0" lang="en-US" sz="1200" b="0" i="1"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J Clin Oncol </a:t>
            </a: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2025; Sep25 [online ahead of print]. </a:t>
            </a:r>
          </a:p>
        </p:txBody>
      </p:sp>
    </p:spTree>
    <p:extLst>
      <p:ext uri="{BB962C8B-B14F-4D97-AF65-F5344CB8AC3E}">
        <p14:creationId xmlns:p14="http://schemas.microsoft.com/office/powerpoint/2010/main" val="11525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4E82-BBB1-B685-63B5-087D8C3F8918}"/>
              </a:ext>
            </a:extLst>
          </p:cNvPr>
          <p:cNvSpPr>
            <a:spLocks noGrp="1"/>
          </p:cNvSpPr>
          <p:nvPr>
            <p:ph type="title"/>
          </p:nvPr>
        </p:nvSpPr>
        <p:spPr/>
        <p:txBody>
          <a:bodyPr/>
          <a:lstStyle/>
          <a:p>
            <a:r>
              <a:rPr lang="en-US" dirty="0"/>
              <a:t>POLARIX: what’s new? OVERALL SURVIVAL in specific subgroups</a:t>
            </a:r>
          </a:p>
        </p:txBody>
      </p:sp>
      <p:pic>
        <p:nvPicPr>
          <p:cNvPr id="5" name="Picture 4">
            <a:extLst>
              <a:ext uri="{FF2B5EF4-FFF2-40B4-BE49-F238E27FC236}">
                <a16:creationId xmlns:a16="http://schemas.microsoft.com/office/drawing/2014/main" id="{71B7680D-F491-0D55-AFD4-737F0D64EB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33333"/>
          <a:stretch>
            <a:fillRect/>
          </a:stretch>
        </p:blipFill>
        <p:spPr>
          <a:xfrm>
            <a:off x="304800" y="1295400"/>
            <a:ext cx="5982879" cy="4267200"/>
          </a:xfrm>
          <a:prstGeom prst="rect">
            <a:avLst/>
          </a:prstGeom>
        </p:spPr>
      </p:pic>
      <p:pic>
        <p:nvPicPr>
          <p:cNvPr id="6" name="Picture 5">
            <a:extLst>
              <a:ext uri="{FF2B5EF4-FFF2-40B4-BE49-F238E27FC236}">
                <a16:creationId xmlns:a16="http://schemas.microsoft.com/office/drawing/2014/main" id="{93606E6E-6B8E-CE43-2176-7738F3F2CCBF}"/>
              </a:ext>
            </a:extLst>
          </p:cNvPr>
          <p:cNvPicPr>
            <a:picLocks noChangeAspect="1"/>
          </p:cNvPicPr>
          <p:nvPr/>
        </p:nvPicPr>
        <p:blipFill>
          <a:blip r:embed="rId2">
            <a:extLst>
              <a:ext uri="{BEBA8EAE-BF5A-486C-A8C5-ECC9F3942E4B}">
                <a14:imgProps xmlns:a14="http://schemas.microsoft.com/office/drawing/2010/main">
                  <a14:imgLayer r:embed="rId4">
                    <a14:imgEffect>
                      <a14:sharpenSoften amount="50000"/>
                    </a14:imgEffect>
                  </a14:imgLayer>
                </a14:imgProps>
              </a:ext>
            </a:extLst>
          </a:blip>
          <a:srcRect t="66273"/>
          <a:stretch>
            <a:fillRect/>
          </a:stretch>
        </p:blipFill>
        <p:spPr>
          <a:xfrm>
            <a:off x="6096000" y="1351623"/>
            <a:ext cx="6023800" cy="2173553"/>
          </a:xfrm>
          <a:prstGeom prst="rect">
            <a:avLst/>
          </a:prstGeom>
        </p:spPr>
      </p:pic>
      <p:sp>
        <p:nvSpPr>
          <p:cNvPr id="7" name="Rounded Rectangle 6">
            <a:extLst>
              <a:ext uri="{FF2B5EF4-FFF2-40B4-BE49-F238E27FC236}">
                <a16:creationId xmlns:a16="http://schemas.microsoft.com/office/drawing/2014/main" id="{893CABD5-FBED-4AF4-CF86-7C664EA312E2}"/>
              </a:ext>
            </a:extLst>
          </p:cNvPr>
          <p:cNvSpPr/>
          <p:nvPr/>
        </p:nvSpPr>
        <p:spPr>
          <a:xfrm>
            <a:off x="6730369" y="4191000"/>
            <a:ext cx="4852031" cy="993776"/>
          </a:xfrm>
          <a:prstGeom prst="roundRect">
            <a:avLst/>
          </a:pr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Favorable OS advantage in ABC (</a:t>
            </a:r>
            <a:r>
              <a:rPr kumimoji="0" lang="en-US" sz="2400" b="0" i="0" u="none" strike="noStrike" kern="1200" cap="none" spc="0" normalizeH="0" baseline="0" noProof="0" dirty="0" err="1">
                <a:ln>
                  <a:noFill/>
                </a:ln>
                <a:solidFill>
                  <a:srgbClr val="400000"/>
                </a:solidFill>
                <a:effectLst/>
                <a:uLnTx/>
                <a:uFillTx/>
                <a:latin typeface="Arial"/>
                <a:ea typeface="+mn-ea"/>
                <a:cs typeface="+mn-cs"/>
              </a:rPr>
              <a:t>NanoString</a:t>
            </a:r>
            <a:r>
              <a:rPr kumimoji="0" lang="en-US" sz="2400" b="0" i="0" u="none" strike="noStrike" kern="1200" cap="none" spc="0" normalizeH="0" baseline="0" noProof="0" dirty="0">
                <a:ln>
                  <a:noFill/>
                </a:ln>
                <a:solidFill>
                  <a:srgbClr val="400000"/>
                </a:solidFill>
                <a:effectLst/>
                <a:uLnTx/>
                <a:uFillTx/>
                <a:latin typeface="Arial"/>
                <a:ea typeface="+mn-ea"/>
                <a:cs typeface="+mn-cs"/>
              </a:rPr>
              <a:t>) and HGBCL groups</a:t>
            </a:r>
          </a:p>
        </p:txBody>
      </p:sp>
      <p:sp>
        <p:nvSpPr>
          <p:cNvPr id="8" name="Oval 7">
            <a:extLst>
              <a:ext uri="{FF2B5EF4-FFF2-40B4-BE49-F238E27FC236}">
                <a16:creationId xmlns:a16="http://schemas.microsoft.com/office/drawing/2014/main" id="{F5CF7E4B-D9B7-B20C-CA7E-FE8FD6058457}"/>
              </a:ext>
            </a:extLst>
          </p:cNvPr>
          <p:cNvSpPr/>
          <p:nvPr/>
        </p:nvSpPr>
        <p:spPr>
          <a:xfrm>
            <a:off x="152400" y="2995344"/>
            <a:ext cx="6577969" cy="2743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0"/>
              </a:solidFill>
              <a:effectLst/>
              <a:uLnTx/>
              <a:uFillTx/>
              <a:latin typeface="Arial"/>
              <a:ea typeface="+mn-ea"/>
              <a:cs typeface="+mn-cs"/>
            </a:endParaRPr>
          </a:p>
        </p:txBody>
      </p:sp>
      <p:sp>
        <p:nvSpPr>
          <p:cNvPr id="3" name="Rectangle 2">
            <a:extLst>
              <a:ext uri="{FF2B5EF4-FFF2-40B4-BE49-F238E27FC236}">
                <a16:creationId xmlns:a16="http://schemas.microsoft.com/office/drawing/2014/main" id="{89463017-3E51-AD57-EF8F-2FBD4AF5525B}"/>
              </a:ext>
            </a:extLst>
          </p:cNvPr>
          <p:cNvSpPr/>
          <p:nvPr/>
        </p:nvSpPr>
        <p:spPr>
          <a:xfrm>
            <a:off x="7239000" y="6306363"/>
            <a:ext cx="4800600" cy="276999"/>
          </a:xfrm>
          <a:prstGeom prst="rect">
            <a:avLst/>
          </a:prstGeom>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Morschhauser F </a:t>
            </a:r>
            <a:r>
              <a:rPr kumimoji="0" lang="en-US" sz="1200" b="0" i="1"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J Clin Oncol </a:t>
            </a: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2025; Sep25 [online ahead of print]. </a:t>
            </a:r>
          </a:p>
        </p:txBody>
      </p:sp>
    </p:spTree>
    <p:extLst>
      <p:ext uri="{BB962C8B-B14F-4D97-AF65-F5344CB8AC3E}">
        <p14:creationId xmlns:p14="http://schemas.microsoft.com/office/powerpoint/2010/main" val="28190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showing the number of patients with a number of patients with a number of patients with a number of patients with a number of patients with a number of patients with a number of patients with a&#10;&#10;AI-generated content may be incorrect.">
            <a:extLst>
              <a:ext uri="{FF2B5EF4-FFF2-40B4-BE49-F238E27FC236}">
                <a16:creationId xmlns:a16="http://schemas.microsoft.com/office/drawing/2014/main" id="{5588E2D3-170E-0339-12D7-E3902394FC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3625" y="3799147"/>
            <a:ext cx="3337666" cy="1891674"/>
          </a:xfrm>
          <a:prstGeom prst="rect">
            <a:avLst/>
          </a:prstGeom>
        </p:spPr>
      </p:pic>
      <p:sp>
        <p:nvSpPr>
          <p:cNvPr id="2" name="Title 1">
            <a:extLst>
              <a:ext uri="{FF2B5EF4-FFF2-40B4-BE49-F238E27FC236}">
                <a16:creationId xmlns:a16="http://schemas.microsoft.com/office/drawing/2014/main" id="{5C2D9D22-5853-FA8A-3846-F2EEE4960458}"/>
              </a:ext>
            </a:extLst>
          </p:cNvPr>
          <p:cNvSpPr>
            <a:spLocks noGrp="1"/>
          </p:cNvSpPr>
          <p:nvPr>
            <p:ph type="title"/>
          </p:nvPr>
        </p:nvSpPr>
        <p:spPr>
          <a:xfrm>
            <a:off x="304800" y="174717"/>
            <a:ext cx="10439400" cy="1325563"/>
          </a:xfrm>
        </p:spPr>
        <p:txBody>
          <a:bodyPr>
            <a:normAutofit/>
          </a:bodyPr>
          <a:lstStyle/>
          <a:p>
            <a:r>
              <a:rPr lang="en-US" sz="3200" dirty="0">
                <a:solidFill>
                  <a:srgbClr val="98083A"/>
                </a:solidFill>
              </a:rPr>
              <a:t>From PHOENIX (R-CHOP +/- ibrutinib) to ESCALADE (R-CHOP +/- acalabrutinib) for non-GC DLBCL</a:t>
            </a:r>
          </a:p>
        </p:txBody>
      </p:sp>
      <p:sp>
        <p:nvSpPr>
          <p:cNvPr id="6" name="TextBox 5">
            <a:extLst>
              <a:ext uri="{FF2B5EF4-FFF2-40B4-BE49-F238E27FC236}">
                <a16:creationId xmlns:a16="http://schemas.microsoft.com/office/drawing/2014/main" id="{CC932752-5374-CB10-FB42-7D0CCF6A1CAC}"/>
              </a:ext>
            </a:extLst>
          </p:cNvPr>
          <p:cNvSpPr txBox="1"/>
          <p:nvPr/>
        </p:nvSpPr>
        <p:spPr>
          <a:xfrm>
            <a:off x="1700085" y="5880271"/>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ヒラギノ角ゴ Pro W3" pitchFamily="-127" charset="-128"/>
              <a:cs typeface="+mn-cs"/>
            </a:endParaRPr>
          </a:p>
        </p:txBody>
      </p:sp>
      <p:sp>
        <p:nvSpPr>
          <p:cNvPr id="11" name="TextBox 10">
            <a:extLst>
              <a:ext uri="{FF2B5EF4-FFF2-40B4-BE49-F238E27FC236}">
                <a16:creationId xmlns:a16="http://schemas.microsoft.com/office/drawing/2014/main" id="{6A324342-1644-EC62-5768-0597EEA83084}"/>
              </a:ext>
            </a:extLst>
          </p:cNvPr>
          <p:cNvSpPr txBox="1"/>
          <p:nvPr/>
        </p:nvSpPr>
        <p:spPr>
          <a:xfrm>
            <a:off x="8211245" y="5713858"/>
            <a:ext cx="184731" cy="24237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Arial" panose="020B0604020202020204"/>
              <a:ea typeface="ヒラギノ角ゴ Pro W3" pitchFamily="-127" charset="-128"/>
              <a:cs typeface="+mn-cs"/>
            </a:endParaRPr>
          </a:p>
        </p:txBody>
      </p:sp>
      <p:sp>
        <p:nvSpPr>
          <p:cNvPr id="27" name="TextBox 26">
            <a:extLst>
              <a:ext uri="{FF2B5EF4-FFF2-40B4-BE49-F238E27FC236}">
                <a16:creationId xmlns:a16="http://schemas.microsoft.com/office/drawing/2014/main" id="{984DAC82-B6A4-E6ED-0733-5A6E986C97C0}"/>
              </a:ext>
            </a:extLst>
          </p:cNvPr>
          <p:cNvSpPr txBox="1"/>
          <p:nvPr/>
        </p:nvSpPr>
        <p:spPr>
          <a:xfrm>
            <a:off x="3716704" y="6581001"/>
            <a:ext cx="6771202" cy="276999"/>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mn-cs"/>
              </a:rPr>
              <a:t>Sehn</a:t>
            </a:r>
            <a:r>
              <a:rPr kumimoji="0" lang="en-US" sz="12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mn-cs"/>
              </a:rPr>
              <a:t> N </a:t>
            </a:r>
            <a:r>
              <a:rPr kumimoji="0" lang="en-US" sz="12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mn-cs"/>
              </a:rPr>
              <a:t>Engl</a:t>
            </a:r>
            <a:r>
              <a:rPr kumimoji="0" lang="en-US" sz="12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mn-cs"/>
              </a:rPr>
              <a:t> J Med. 2021 Mar 4;384(9):842-858; Wilson Cancer Cell. 2021 Dec 13;39(12):1643-1653.e3</a:t>
            </a:r>
          </a:p>
        </p:txBody>
      </p:sp>
      <p:sp>
        <p:nvSpPr>
          <p:cNvPr id="5" name="TextBox 4">
            <a:extLst>
              <a:ext uri="{FF2B5EF4-FFF2-40B4-BE49-F238E27FC236}">
                <a16:creationId xmlns:a16="http://schemas.microsoft.com/office/drawing/2014/main" id="{5B53E298-5576-E8CE-CD55-C2A5E911CEAB}"/>
              </a:ext>
            </a:extLst>
          </p:cNvPr>
          <p:cNvSpPr txBox="1"/>
          <p:nvPr/>
        </p:nvSpPr>
        <p:spPr>
          <a:xfrm>
            <a:off x="431800" y="1572487"/>
            <a:ext cx="4991100" cy="267765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PHOENIX</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was a negative trial</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Increased toxicity in older patients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Gap from dx to treatment</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Underlying genomic heterogeneity</a:t>
            </a:r>
          </a:p>
          <a:p>
            <a:pPr marL="800100" marR="0" lvl="1"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MCD and N1 groups benefit the most</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p:txBody>
      </p:sp>
      <p:sp>
        <p:nvSpPr>
          <p:cNvPr id="7" name="TextBox 6">
            <a:extLst>
              <a:ext uri="{FF2B5EF4-FFF2-40B4-BE49-F238E27FC236}">
                <a16:creationId xmlns:a16="http://schemas.microsoft.com/office/drawing/2014/main" id="{B3E64BA8-0E31-A422-73B7-0A5503C002AE}"/>
              </a:ext>
            </a:extLst>
          </p:cNvPr>
          <p:cNvSpPr txBox="1"/>
          <p:nvPr/>
        </p:nvSpPr>
        <p:spPr>
          <a:xfrm>
            <a:off x="6769100" y="1572487"/>
            <a:ext cx="4991100" cy="304698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ESCALADE</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(RCHOP +/- acalabrutinib)</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&lt;</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75yo</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Allows 1 cycle of RCHOP prior to protocol treatment</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Gene expression profiling to determine cell of origin</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N=600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p:txBody>
      </p:sp>
      <p:sp>
        <p:nvSpPr>
          <p:cNvPr id="13" name="Rectangle 12">
            <a:extLst>
              <a:ext uri="{FF2B5EF4-FFF2-40B4-BE49-F238E27FC236}">
                <a16:creationId xmlns:a16="http://schemas.microsoft.com/office/drawing/2014/main" id="{BCB37B74-91D8-F3BA-3073-5BE73C5539F6}"/>
              </a:ext>
            </a:extLst>
          </p:cNvPr>
          <p:cNvSpPr/>
          <p:nvPr/>
        </p:nvSpPr>
        <p:spPr>
          <a:xfrm flipV="1">
            <a:off x="178225" y="5516922"/>
            <a:ext cx="786975" cy="166413"/>
          </a:xfrm>
          <a:prstGeom prst="rect">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0"/>
              </a:solidFill>
              <a:effectLst/>
              <a:uLnTx/>
              <a:uFillTx/>
              <a:latin typeface="Arial"/>
              <a:ea typeface="+mn-ea"/>
              <a:cs typeface="+mn-cs"/>
            </a:endParaRPr>
          </a:p>
        </p:txBody>
      </p:sp>
      <p:pic>
        <p:nvPicPr>
          <p:cNvPr id="15" name="Picture 14" descr="A graph of a cancer patient&#10;&#10;AI-generated content may be incorrect.">
            <a:extLst>
              <a:ext uri="{FF2B5EF4-FFF2-40B4-BE49-F238E27FC236}">
                <a16:creationId xmlns:a16="http://schemas.microsoft.com/office/drawing/2014/main" id="{8F7BD173-FB36-91B6-1972-DF83D14868D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594650" y="3848035"/>
            <a:ext cx="3174451" cy="1733177"/>
          </a:xfrm>
          <a:prstGeom prst="rect">
            <a:avLst/>
          </a:prstGeom>
        </p:spPr>
      </p:pic>
      <p:sp>
        <p:nvSpPr>
          <p:cNvPr id="16" name="Rectangle 15">
            <a:extLst>
              <a:ext uri="{FF2B5EF4-FFF2-40B4-BE49-F238E27FC236}">
                <a16:creationId xmlns:a16="http://schemas.microsoft.com/office/drawing/2014/main" id="{B017E03D-FA53-99C2-6274-71525AD727B1}"/>
              </a:ext>
            </a:extLst>
          </p:cNvPr>
          <p:cNvSpPr/>
          <p:nvPr/>
        </p:nvSpPr>
        <p:spPr>
          <a:xfrm flipV="1">
            <a:off x="3594650" y="5498005"/>
            <a:ext cx="786975" cy="166413"/>
          </a:xfrm>
          <a:prstGeom prst="rect">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0"/>
              </a:solidFill>
              <a:effectLst/>
              <a:uLnTx/>
              <a:uFillTx/>
              <a:latin typeface="Arial"/>
              <a:ea typeface="+mn-ea"/>
              <a:cs typeface="+mn-cs"/>
            </a:endParaRPr>
          </a:p>
        </p:txBody>
      </p:sp>
    </p:spTree>
    <p:extLst>
      <p:ext uri="{BB962C8B-B14F-4D97-AF65-F5344CB8AC3E}">
        <p14:creationId xmlns:p14="http://schemas.microsoft.com/office/powerpoint/2010/main" val="3751372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B0E318-31E2-D9F6-7047-2C8A635D641C}"/>
              </a:ext>
            </a:extLst>
          </p:cNvPr>
          <p:cNvSpPr>
            <a:spLocks noGrp="1"/>
          </p:cNvSpPr>
          <p:nvPr>
            <p:ph type="title"/>
          </p:nvPr>
        </p:nvSpPr>
        <p:spPr/>
        <p:txBody>
          <a:bodyPr/>
          <a:lstStyle/>
          <a:p>
            <a:r>
              <a:rPr lang="en-US" dirty="0"/>
              <a:t>On the horizon for frontline DLBCL: targeted vs. precision approaches </a:t>
            </a:r>
          </a:p>
        </p:txBody>
      </p:sp>
      <p:pic>
        <p:nvPicPr>
          <p:cNvPr id="6" name="Picture 5">
            <a:extLst>
              <a:ext uri="{FF2B5EF4-FFF2-40B4-BE49-F238E27FC236}">
                <a16:creationId xmlns:a16="http://schemas.microsoft.com/office/drawing/2014/main" id="{DB60F005-826B-5885-EAFB-3CBFEA070B93}"/>
              </a:ext>
            </a:extLst>
          </p:cNvPr>
          <p:cNvPicPr>
            <a:picLocks noChangeAspect="1"/>
          </p:cNvPicPr>
          <p:nvPr/>
        </p:nvPicPr>
        <p:blipFill>
          <a:blip r:embed="rId2"/>
          <a:stretch>
            <a:fillRect/>
          </a:stretch>
        </p:blipFill>
        <p:spPr>
          <a:xfrm>
            <a:off x="5105400" y="1600200"/>
            <a:ext cx="6573984" cy="3896101"/>
          </a:xfrm>
          <a:prstGeom prst="rect">
            <a:avLst/>
          </a:prstGeom>
          <a:ln w="57150">
            <a:solidFill>
              <a:srgbClr val="0000FF"/>
            </a:solidFill>
          </a:ln>
        </p:spPr>
      </p:pic>
      <p:sp>
        <p:nvSpPr>
          <p:cNvPr id="7" name="TextBox 6">
            <a:extLst>
              <a:ext uri="{FF2B5EF4-FFF2-40B4-BE49-F238E27FC236}">
                <a16:creationId xmlns:a16="http://schemas.microsoft.com/office/drawing/2014/main" id="{A2B75389-E27C-7240-C762-3A8F24EB2497}"/>
              </a:ext>
            </a:extLst>
          </p:cNvPr>
          <p:cNvSpPr txBox="1"/>
          <p:nvPr/>
        </p:nvSpPr>
        <p:spPr>
          <a:xfrm>
            <a:off x="762000" y="1905506"/>
            <a:ext cx="2895600" cy="3046988"/>
          </a:xfrm>
          <a:prstGeom prst="rect">
            <a:avLst/>
          </a:prstGeom>
          <a:noFill/>
          <a:ln w="57150">
            <a:solidFill>
              <a:srgbClr val="0000FF"/>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RCHOP plus “X”</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Golcadomide</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Bispecific agents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glofitamab</a:t>
            </a: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epcoritamab</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odronextamab</a:t>
            </a: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Tafasitamab</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 </a:t>
            </a: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len</a:t>
            </a: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Polatuzumab</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p>
        </p:txBody>
      </p:sp>
      <p:sp>
        <p:nvSpPr>
          <p:cNvPr id="8" name="TextBox 7">
            <a:extLst>
              <a:ext uri="{FF2B5EF4-FFF2-40B4-BE49-F238E27FC236}">
                <a16:creationId xmlns:a16="http://schemas.microsoft.com/office/drawing/2014/main" id="{6AD36EBA-86B8-4DFA-BFD8-5DAFB04CB54B}"/>
              </a:ext>
            </a:extLst>
          </p:cNvPr>
          <p:cNvSpPr txBox="1"/>
          <p:nvPr/>
        </p:nvSpPr>
        <p:spPr>
          <a:xfrm>
            <a:off x="4000500" y="3146759"/>
            <a:ext cx="1219200" cy="76944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VS. </a:t>
            </a:r>
          </a:p>
        </p:txBody>
      </p:sp>
    </p:spTree>
    <p:extLst>
      <p:ext uri="{BB962C8B-B14F-4D97-AF65-F5344CB8AC3E}">
        <p14:creationId xmlns:p14="http://schemas.microsoft.com/office/powerpoint/2010/main" val="3534772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FF94-7277-60CE-FABC-2355AF0AFAA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EEE23CF-A868-86E7-A69D-4265BB71D15B}"/>
              </a:ext>
            </a:extLst>
          </p:cNvPr>
          <p:cNvSpPr>
            <a:spLocks noGrp="1"/>
          </p:cNvSpPr>
          <p:nvPr>
            <p:ph type="body" sz="quarter" idx="13"/>
          </p:nvPr>
        </p:nvSpPr>
        <p:spPr>
          <a:xfrm>
            <a:off x="457200" y="3008650"/>
            <a:ext cx="11430000" cy="1143000"/>
          </a:xfrm>
          <a:solidFill>
            <a:srgbClr val="98083A"/>
          </a:solidFill>
        </p:spPr>
        <p:txBody>
          <a:bodyPr anchor="ctr">
            <a:normAutofit/>
          </a:bodyPr>
          <a:lstStyle/>
          <a:p>
            <a:pPr marL="0" indent="0" algn="ctr">
              <a:buNone/>
            </a:pPr>
            <a:r>
              <a:rPr lang="en-US" sz="4000" b="1" i="1" dirty="0">
                <a:solidFill>
                  <a:schemeClr val="bg2"/>
                </a:solidFill>
              </a:rPr>
              <a:t>Rel/Ref large B-cell lymphoma</a:t>
            </a:r>
          </a:p>
        </p:txBody>
      </p:sp>
    </p:spTree>
    <p:extLst>
      <p:ext uri="{BB962C8B-B14F-4D97-AF65-F5344CB8AC3E}">
        <p14:creationId xmlns:p14="http://schemas.microsoft.com/office/powerpoint/2010/main" val="2025705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4891-7617-C326-78C9-5EF6B6796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66AC9-315A-57F8-111E-FB2AD92812BC}"/>
              </a:ext>
            </a:extLst>
          </p:cNvPr>
          <p:cNvSpPr>
            <a:spLocks noGrp="1"/>
          </p:cNvSpPr>
          <p:nvPr>
            <p:ph type="title"/>
          </p:nvPr>
        </p:nvSpPr>
        <p:spPr/>
        <p:txBody>
          <a:bodyPr/>
          <a:lstStyle/>
          <a:p>
            <a:r>
              <a:rPr lang="en-US" dirty="0"/>
              <a:t>Last year: STARGLO: RP3 Trial of R-GEMOX vs. </a:t>
            </a:r>
            <a:r>
              <a:rPr lang="en-US" dirty="0" err="1"/>
              <a:t>glofit</a:t>
            </a:r>
            <a:r>
              <a:rPr lang="en-US" dirty="0"/>
              <a:t>-GEMOX in </a:t>
            </a:r>
            <a:r>
              <a:rPr lang="en-US" dirty="0" err="1"/>
              <a:t>rel</a:t>
            </a:r>
            <a:r>
              <a:rPr lang="en-US" dirty="0"/>
              <a:t>/ref LBCL </a:t>
            </a:r>
          </a:p>
        </p:txBody>
      </p:sp>
      <p:sp>
        <p:nvSpPr>
          <p:cNvPr id="11" name="TextBox 10">
            <a:extLst>
              <a:ext uri="{FF2B5EF4-FFF2-40B4-BE49-F238E27FC236}">
                <a16:creationId xmlns:a16="http://schemas.microsoft.com/office/drawing/2014/main" id="{08450E15-1F29-7744-903D-5BE33A324BD6}"/>
              </a:ext>
            </a:extLst>
          </p:cNvPr>
          <p:cNvSpPr txBox="1"/>
          <p:nvPr/>
        </p:nvSpPr>
        <p:spPr>
          <a:xfrm>
            <a:off x="7827518" y="1668522"/>
            <a:ext cx="1932432"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Primary endpoint: OS</a:t>
            </a:r>
          </a:p>
        </p:txBody>
      </p:sp>
      <p:sp>
        <p:nvSpPr>
          <p:cNvPr id="22" name="TextBox 21">
            <a:extLst>
              <a:ext uri="{FF2B5EF4-FFF2-40B4-BE49-F238E27FC236}">
                <a16:creationId xmlns:a16="http://schemas.microsoft.com/office/drawing/2014/main" id="{C95A857C-B48A-D8C8-3163-54F433A8C7A6}"/>
              </a:ext>
            </a:extLst>
          </p:cNvPr>
          <p:cNvSpPr txBox="1"/>
          <p:nvPr/>
        </p:nvSpPr>
        <p:spPr>
          <a:xfrm>
            <a:off x="762000" y="4066717"/>
            <a:ext cx="3118230" cy="101566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Med f/u 20.7m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Med OS 25.5m vs 12.9m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(HR 0.62)</a:t>
            </a:r>
          </a:p>
        </p:txBody>
      </p:sp>
      <p:pic>
        <p:nvPicPr>
          <p:cNvPr id="29" name="Picture 28">
            <a:extLst>
              <a:ext uri="{FF2B5EF4-FFF2-40B4-BE49-F238E27FC236}">
                <a16:creationId xmlns:a16="http://schemas.microsoft.com/office/drawing/2014/main" id="{7D357FB1-8272-72E8-BAEF-36BFD0489129}"/>
              </a:ext>
            </a:extLst>
          </p:cNvPr>
          <p:cNvPicPr>
            <a:picLocks noChangeAspect="1"/>
          </p:cNvPicPr>
          <p:nvPr/>
        </p:nvPicPr>
        <p:blipFill>
          <a:blip r:embed="rId2"/>
          <a:stretch>
            <a:fillRect/>
          </a:stretch>
        </p:blipFill>
        <p:spPr>
          <a:xfrm>
            <a:off x="1871218" y="1143000"/>
            <a:ext cx="5956300" cy="2286000"/>
          </a:xfrm>
          <a:prstGeom prst="rect">
            <a:avLst/>
          </a:prstGeom>
        </p:spPr>
      </p:pic>
      <p:sp>
        <p:nvSpPr>
          <p:cNvPr id="31" name="TextBox 30">
            <a:extLst>
              <a:ext uri="{FF2B5EF4-FFF2-40B4-BE49-F238E27FC236}">
                <a16:creationId xmlns:a16="http://schemas.microsoft.com/office/drawing/2014/main" id="{D605668B-D83D-09A3-EC6B-79B7B34D6E9D}"/>
              </a:ext>
            </a:extLst>
          </p:cNvPr>
          <p:cNvSpPr txBox="1"/>
          <p:nvPr/>
        </p:nvSpPr>
        <p:spPr>
          <a:xfrm>
            <a:off x="7239000" y="6557962"/>
            <a:ext cx="4572000" cy="307777"/>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mn-cs"/>
              </a:rPr>
              <a:t>Abramson EHA 2024 LB3438; Abramson Lancet 2024</a:t>
            </a:r>
          </a:p>
        </p:txBody>
      </p:sp>
      <p:pic>
        <p:nvPicPr>
          <p:cNvPr id="7" name="Picture 6" descr="A graph of a number of patients&#10;&#10;AI-generated content may be incorrect.">
            <a:extLst>
              <a:ext uri="{FF2B5EF4-FFF2-40B4-BE49-F238E27FC236}">
                <a16:creationId xmlns:a16="http://schemas.microsoft.com/office/drawing/2014/main" id="{575C10FA-A3AA-CED7-E18C-2D0CED4B66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581400" y="3331603"/>
            <a:ext cx="7315200" cy="3213659"/>
          </a:xfrm>
          <a:prstGeom prst="rect">
            <a:avLst/>
          </a:prstGeom>
        </p:spPr>
      </p:pic>
      <p:sp>
        <p:nvSpPr>
          <p:cNvPr id="4" name="TextBox 3">
            <a:extLst>
              <a:ext uri="{FF2B5EF4-FFF2-40B4-BE49-F238E27FC236}">
                <a16:creationId xmlns:a16="http://schemas.microsoft.com/office/drawing/2014/main" id="{2DBFF0CD-1513-7591-08F1-4C3C536C5998}"/>
              </a:ext>
            </a:extLst>
          </p:cNvPr>
          <p:cNvSpPr txBox="1"/>
          <p:nvPr/>
        </p:nvSpPr>
        <p:spPr>
          <a:xfrm>
            <a:off x="5181600" y="1235303"/>
            <a:ext cx="2590800" cy="307777"/>
          </a:xfrm>
          <a:prstGeom prst="rect">
            <a:avLst/>
          </a:prstGeom>
          <a:solidFill>
            <a:schemeClr val="tx2"/>
          </a:solidFill>
        </p:spPr>
        <p:txBody>
          <a:bodyPr wrap="square" lIns="0" tIns="0" rIns="0" bIns="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R-</a:t>
            </a:r>
            <a:r>
              <a:rPr kumimoji="0" lang="en-US" sz="2000" b="1"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GemOx</a:t>
            </a: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x 8 cycles</a:t>
            </a:r>
          </a:p>
        </p:txBody>
      </p:sp>
    </p:spTree>
    <p:extLst>
      <p:ext uri="{BB962C8B-B14F-4D97-AF65-F5344CB8AC3E}">
        <p14:creationId xmlns:p14="http://schemas.microsoft.com/office/powerpoint/2010/main" val="40899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DFCD0-4CEB-2925-311A-0D6286CDA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98DCA-BE0C-FDB6-3D7C-A1A614FD8AEC}"/>
              </a:ext>
            </a:extLst>
          </p:cNvPr>
          <p:cNvSpPr>
            <a:spLocks noGrp="1"/>
          </p:cNvSpPr>
          <p:nvPr>
            <p:ph type="title"/>
          </p:nvPr>
        </p:nvSpPr>
        <p:spPr>
          <a:xfrm>
            <a:off x="405114" y="241935"/>
            <a:ext cx="11551533" cy="907252"/>
          </a:xfrm>
        </p:spPr>
        <p:txBody>
          <a:bodyPr/>
          <a:lstStyle/>
          <a:p>
            <a:r>
              <a:rPr lang="pt-BR" sz="3600" dirty="0">
                <a:solidFill>
                  <a:srgbClr val="98083A"/>
                </a:solidFill>
              </a:rPr>
              <a:t>NOW: POLARGLO: </a:t>
            </a:r>
            <a:r>
              <a:rPr lang="pt-BR" sz="3600" dirty="0" err="1">
                <a:solidFill>
                  <a:srgbClr val="98083A"/>
                </a:solidFill>
              </a:rPr>
              <a:t>Pola-R-GemOx</a:t>
            </a:r>
            <a:r>
              <a:rPr lang="pt-BR" sz="3600" dirty="0">
                <a:solidFill>
                  <a:srgbClr val="98083A"/>
                </a:solidFill>
              </a:rPr>
              <a:t> significantly improved </a:t>
            </a:r>
            <a:r>
              <a:rPr lang="pt-BR" sz="3600" u="sng" dirty="0">
                <a:solidFill>
                  <a:srgbClr val="0000FF"/>
                </a:solidFill>
              </a:rPr>
              <a:t>OS</a:t>
            </a:r>
            <a:r>
              <a:rPr lang="pt-BR" sz="3600" dirty="0">
                <a:solidFill>
                  <a:srgbClr val="98083A"/>
                </a:solidFill>
              </a:rPr>
              <a:t> </a:t>
            </a:r>
            <a:r>
              <a:rPr lang="pt-BR" sz="3600" dirty="0" err="1">
                <a:solidFill>
                  <a:srgbClr val="98083A"/>
                </a:solidFill>
              </a:rPr>
              <a:t>vs</a:t>
            </a:r>
            <a:r>
              <a:rPr lang="pt-BR" sz="3600" dirty="0">
                <a:solidFill>
                  <a:srgbClr val="98083A"/>
                </a:solidFill>
              </a:rPr>
              <a:t> R-GemOx in patients with R/R DLBCL</a:t>
            </a:r>
            <a:endParaRPr lang="en-GB" sz="3600" dirty="0">
              <a:solidFill>
                <a:srgbClr val="98083A"/>
              </a:solidFill>
            </a:endParaRPr>
          </a:p>
        </p:txBody>
      </p:sp>
      <p:sp>
        <p:nvSpPr>
          <p:cNvPr id="18" name="TextBox 17">
            <a:extLst>
              <a:ext uri="{FF2B5EF4-FFF2-40B4-BE49-F238E27FC236}">
                <a16:creationId xmlns:a16="http://schemas.microsoft.com/office/drawing/2014/main" id="{85BE73D4-38C5-76DB-66D2-20F8D58CBE15}"/>
              </a:ext>
            </a:extLst>
          </p:cNvPr>
          <p:cNvSpPr txBox="1"/>
          <p:nvPr/>
        </p:nvSpPr>
        <p:spPr>
          <a:xfrm>
            <a:off x="405114" y="1727537"/>
            <a:ext cx="11142161" cy="354925"/>
          </a:xfrm>
          <a:prstGeom prst="round2SameRect">
            <a:avLst/>
          </a:prstGeom>
          <a:solidFill>
            <a:schemeClr val="tx2"/>
          </a:solidFill>
          <a:ln w="12700">
            <a:solidFill>
              <a:schemeClr val="tx2"/>
            </a:solidFill>
          </a:ln>
        </p:spPr>
        <p:txBody>
          <a:bodyPr wrap="square" rtlCol="0">
            <a:spAutoFit/>
          </a:bodyPr>
          <a:lstStyle/>
          <a:p>
            <a:pPr marL="0" marR="0" lvl="0" indent="0" algn="ctr" defTabSz="60943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400000"/>
                </a:solidFill>
                <a:effectLst/>
                <a:uLnTx/>
                <a:uFillTx/>
                <a:latin typeface="Arial" panose="020B0604020202020204"/>
                <a:ea typeface="ヒラギノ角ゴ Pro W3" pitchFamily="-127" charset="-128"/>
                <a:cs typeface="Arial" charset="0"/>
              </a:rPr>
              <a:t>Median OS follow-up: 24.6 months (95% CI: 23.0–26.0)</a:t>
            </a:r>
            <a:endParaRPr kumimoji="0" lang="en-GB" sz="1600" b="1" i="0" u="none" strike="noStrike" kern="1200" cap="none" spc="0" normalizeH="0" baseline="30000" noProof="0" dirty="0">
              <a:ln>
                <a:noFill/>
              </a:ln>
              <a:solidFill>
                <a:srgbClr val="400000"/>
              </a:solidFill>
              <a:effectLst/>
              <a:uLnTx/>
              <a:uFillTx/>
              <a:latin typeface="Arial" panose="020B0604020202020204"/>
              <a:ea typeface="ヒラギノ角ゴ Pro W3" pitchFamily="-127" charset="-128"/>
              <a:cs typeface="Arial" charset="0"/>
            </a:endParaRPr>
          </a:p>
        </p:txBody>
      </p:sp>
      <p:pic>
        <p:nvPicPr>
          <p:cNvPr id="2215" name="Picture 2214">
            <a:extLst>
              <a:ext uri="{FF2B5EF4-FFF2-40B4-BE49-F238E27FC236}">
                <a16:creationId xmlns:a16="http://schemas.microsoft.com/office/drawing/2014/main" id="{45D7B72D-0BCE-BBDF-F0F9-634218577CB2}"/>
              </a:ext>
            </a:extLst>
          </p:cNvPr>
          <p:cNvPicPr>
            <a:picLocks noChangeAspect="1"/>
          </p:cNvPicPr>
          <p:nvPr/>
        </p:nvPicPr>
        <p:blipFill>
          <a:blip r:embed="rId2"/>
          <a:stretch>
            <a:fillRect/>
          </a:stretch>
        </p:blipFill>
        <p:spPr>
          <a:xfrm>
            <a:off x="1414247" y="2065126"/>
            <a:ext cx="9363506" cy="3726074"/>
          </a:xfrm>
          <a:prstGeom prst="rect">
            <a:avLst/>
          </a:prstGeom>
        </p:spPr>
      </p:pic>
      <p:sp>
        <p:nvSpPr>
          <p:cNvPr id="3" name="Rectangle 2">
            <a:extLst>
              <a:ext uri="{FF2B5EF4-FFF2-40B4-BE49-F238E27FC236}">
                <a16:creationId xmlns:a16="http://schemas.microsoft.com/office/drawing/2014/main" id="{D9FCB7E8-C9E2-F528-ED63-47A91F507781}"/>
              </a:ext>
            </a:extLst>
          </p:cNvPr>
          <p:cNvSpPr/>
          <p:nvPr/>
        </p:nvSpPr>
        <p:spPr>
          <a:xfrm>
            <a:off x="7239000" y="6306363"/>
            <a:ext cx="4800600" cy="276999"/>
          </a:xfrm>
          <a:prstGeom prst="rect">
            <a:avLst/>
          </a:prstGeom>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itchFamily="34" charset="0"/>
                <a:ea typeface="ヒラギノ角ゴ Pro W3" pitchFamily="-127" charset="-128"/>
                <a:cs typeface="+mn-cs"/>
              </a:rPr>
              <a:t>Matasar</a:t>
            </a: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 M et al. EHA 2025; Abstract S101.</a:t>
            </a:r>
          </a:p>
        </p:txBody>
      </p:sp>
    </p:spTree>
    <p:extLst>
      <p:ext uri="{BB962C8B-B14F-4D97-AF65-F5344CB8AC3E}">
        <p14:creationId xmlns:p14="http://schemas.microsoft.com/office/powerpoint/2010/main" val="3154378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45A9-6F0F-9138-EF1C-B547A60EE316}"/>
              </a:ext>
            </a:extLst>
          </p:cNvPr>
          <p:cNvSpPr>
            <a:spLocks noGrp="1"/>
          </p:cNvSpPr>
          <p:nvPr>
            <p:ph type="ctrTitle"/>
          </p:nvPr>
        </p:nvSpPr>
        <p:spPr>
          <a:xfrm>
            <a:off x="1304259" y="-28946"/>
            <a:ext cx="8641268" cy="3167843"/>
          </a:xfrm>
        </p:spPr>
        <p:txBody>
          <a:bodyPr>
            <a:normAutofit/>
          </a:bodyPr>
          <a:lstStyle/>
          <a:p>
            <a:pPr algn="ctr"/>
            <a:r>
              <a:rPr lang="en-US" sz="4800" dirty="0">
                <a:latin typeface="Arial" panose="020B0604020202020204" pitchFamily="34" charset="0"/>
                <a:ea typeface="Calibri" panose="020F0502020204030204" pitchFamily="34" charset="0"/>
              </a:rPr>
              <a:t> </a:t>
            </a:r>
            <a:endParaRPr lang="en-US" sz="9600" dirty="0"/>
          </a:p>
        </p:txBody>
      </p:sp>
      <p:sp>
        <p:nvSpPr>
          <p:cNvPr id="5" name="Subtitle 4">
            <a:extLst>
              <a:ext uri="{FF2B5EF4-FFF2-40B4-BE49-F238E27FC236}">
                <a16:creationId xmlns:a16="http://schemas.microsoft.com/office/drawing/2014/main" id="{FAD9FEBF-69E3-C91D-C064-D3BD22AB087F}"/>
              </a:ext>
            </a:extLst>
          </p:cNvPr>
          <p:cNvSpPr>
            <a:spLocks noGrp="1"/>
          </p:cNvSpPr>
          <p:nvPr>
            <p:ph type="subTitle" idx="1"/>
          </p:nvPr>
        </p:nvSpPr>
        <p:spPr>
          <a:xfrm>
            <a:off x="1673089" y="3429000"/>
            <a:ext cx="8534400" cy="1767963"/>
          </a:xfrm>
        </p:spPr>
        <p:txBody>
          <a:bodyPr>
            <a:normAutofit/>
          </a:bodyPr>
          <a:lstStyle/>
          <a:p>
            <a:pPr algn="ctr"/>
            <a:r>
              <a:rPr lang="en-US" sz="2400" b="0" dirty="0">
                <a:solidFill>
                  <a:schemeClr val="bg1"/>
                </a:solidFill>
              </a:rPr>
              <a:t>Matthew Lunning, DO, FACP</a:t>
            </a:r>
          </a:p>
          <a:p>
            <a:pPr algn="ctr"/>
            <a:r>
              <a:rPr lang="en-US" sz="2400" b="0" dirty="0">
                <a:solidFill>
                  <a:schemeClr val="bg1"/>
                </a:solidFill>
              </a:rPr>
              <a:t>Professor, Division of Oncology &amp; Hematology</a:t>
            </a:r>
          </a:p>
          <a:p>
            <a:pPr algn="ctr"/>
            <a:r>
              <a:rPr lang="en-US" sz="2400" b="0" dirty="0">
                <a:solidFill>
                  <a:schemeClr val="bg1"/>
                </a:solidFill>
              </a:rPr>
              <a:t>Medical Director, Gene &amp; Cellular Therapy</a:t>
            </a:r>
            <a:br>
              <a:rPr lang="en-US" sz="2400" b="0" dirty="0">
                <a:solidFill>
                  <a:schemeClr val="bg1"/>
                </a:solidFill>
              </a:rPr>
            </a:br>
            <a:r>
              <a:rPr lang="en-US" sz="2400" b="0" dirty="0">
                <a:solidFill>
                  <a:schemeClr val="bg1"/>
                </a:solidFill>
              </a:rPr>
              <a:t>Assistant Vice Chancellor for Clinical Research</a:t>
            </a:r>
          </a:p>
        </p:txBody>
      </p:sp>
      <p:sp>
        <p:nvSpPr>
          <p:cNvPr id="3" name="TextBox 2">
            <a:extLst>
              <a:ext uri="{FF2B5EF4-FFF2-40B4-BE49-F238E27FC236}">
                <a16:creationId xmlns:a16="http://schemas.microsoft.com/office/drawing/2014/main" id="{A1E75C74-770F-B16A-3905-42E6A5FB05E5}"/>
              </a:ext>
            </a:extLst>
          </p:cNvPr>
          <p:cNvSpPr txBox="1"/>
          <p:nvPr/>
        </p:nvSpPr>
        <p:spPr>
          <a:xfrm>
            <a:off x="544286" y="605016"/>
            <a:ext cx="10907487" cy="23083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S PGothic" charset="0"/>
                <a:cs typeface="+mn-cs"/>
              </a:rPr>
              <a:t>Which Driver &amp; Which Race: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S PGothic" charset="0"/>
                <a:cs typeface="+mn-cs"/>
              </a:rPr>
              <a:t>CAR-T &amp; BsAb for Relapsed or Refractory DLBCL &amp; Follicular Lymphoma</a:t>
            </a:r>
          </a:p>
        </p:txBody>
      </p:sp>
    </p:spTree>
    <p:extLst>
      <p:ext uri="{BB962C8B-B14F-4D97-AF65-F5344CB8AC3E}">
        <p14:creationId xmlns:p14="http://schemas.microsoft.com/office/powerpoint/2010/main" val="1709272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EA690-A507-22D6-08BA-36DC746A9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EED63-7F8E-6D87-0814-331B26B3B27F}"/>
              </a:ext>
            </a:extLst>
          </p:cNvPr>
          <p:cNvSpPr>
            <a:spLocks noGrp="1"/>
          </p:cNvSpPr>
          <p:nvPr>
            <p:ph type="title"/>
          </p:nvPr>
        </p:nvSpPr>
        <p:spPr>
          <a:xfrm>
            <a:off x="527058" y="158992"/>
            <a:ext cx="11371717" cy="907252"/>
          </a:xfrm>
        </p:spPr>
        <p:txBody>
          <a:bodyPr/>
          <a:lstStyle/>
          <a:p>
            <a:r>
              <a:rPr lang="en-GB" dirty="0">
                <a:solidFill>
                  <a:srgbClr val="98083A"/>
                </a:solidFill>
              </a:rPr>
              <a:t>POLARGLO: Survival benefit seen in both ABC and GCB cell-of-origin subgroups</a:t>
            </a:r>
          </a:p>
        </p:txBody>
      </p:sp>
      <p:sp>
        <p:nvSpPr>
          <p:cNvPr id="4" name="Rectangle 3">
            <a:extLst>
              <a:ext uri="{FF2B5EF4-FFF2-40B4-BE49-F238E27FC236}">
                <a16:creationId xmlns:a16="http://schemas.microsoft.com/office/drawing/2014/main" id="{4ADAB80D-A6B3-C411-EFF3-C46573CC3F03}"/>
              </a:ext>
            </a:extLst>
          </p:cNvPr>
          <p:cNvSpPr/>
          <p:nvPr/>
        </p:nvSpPr>
        <p:spPr>
          <a:xfrm>
            <a:off x="516803" y="1615853"/>
            <a:ext cx="11138081" cy="225350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73" rtl="0" eaLnBrk="1" fontAlgn="base" latinLnBrk="0" hangingPunct="1">
              <a:lnSpc>
                <a:spcPct val="100000"/>
              </a:lnSpc>
              <a:spcBef>
                <a:spcPct val="0"/>
              </a:spcBef>
              <a:spcAft>
                <a:spcPct val="0"/>
              </a:spcAft>
              <a:buClrTx/>
              <a:buSzTx/>
              <a:buFontTx/>
              <a:buNone/>
              <a:tabLst/>
              <a:defRPr/>
            </a:pPr>
            <a:endParaRPr kumimoji="0" lang="en-GB" sz="1866"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31292AD-A2F9-AF8A-C882-7E5A6D65A16F}"/>
              </a:ext>
            </a:extLst>
          </p:cNvPr>
          <p:cNvSpPr/>
          <p:nvPr/>
        </p:nvSpPr>
        <p:spPr>
          <a:xfrm>
            <a:off x="512618" y="4231915"/>
            <a:ext cx="11138081" cy="225350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73" rtl="0" eaLnBrk="1" fontAlgn="base" latinLnBrk="0" hangingPunct="1">
              <a:lnSpc>
                <a:spcPct val="100000"/>
              </a:lnSpc>
              <a:spcBef>
                <a:spcPct val="0"/>
              </a:spcBef>
              <a:spcAft>
                <a:spcPct val="0"/>
              </a:spcAft>
              <a:buClrTx/>
              <a:buSzTx/>
              <a:buFontTx/>
              <a:buNone/>
              <a:tabLst/>
              <a:defRPr/>
            </a:pPr>
            <a:endParaRPr kumimoji="0" lang="en-GB" sz="1866"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473" name="Picture 3472">
            <a:extLst>
              <a:ext uri="{FF2B5EF4-FFF2-40B4-BE49-F238E27FC236}">
                <a16:creationId xmlns:a16="http://schemas.microsoft.com/office/drawing/2014/main" id="{9AF580B2-DB0F-DEB5-1FC0-ACFED8FDADA9}"/>
              </a:ext>
            </a:extLst>
          </p:cNvPr>
          <p:cNvPicPr>
            <a:picLocks noChangeAspect="1"/>
          </p:cNvPicPr>
          <p:nvPr/>
        </p:nvPicPr>
        <p:blipFill>
          <a:blip r:embed="rId2"/>
          <a:srcRect l="13041" r="14493"/>
          <a:stretch>
            <a:fillRect/>
          </a:stretch>
        </p:blipFill>
        <p:spPr>
          <a:xfrm>
            <a:off x="1373728" y="1108667"/>
            <a:ext cx="9444543" cy="4789161"/>
          </a:xfrm>
          <a:prstGeom prst="rect">
            <a:avLst/>
          </a:prstGeom>
        </p:spPr>
      </p:pic>
      <p:sp>
        <p:nvSpPr>
          <p:cNvPr id="3" name="Rectangle 2">
            <a:extLst>
              <a:ext uri="{FF2B5EF4-FFF2-40B4-BE49-F238E27FC236}">
                <a16:creationId xmlns:a16="http://schemas.microsoft.com/office/drawing/2014/main" id="{FA217C92-0F72-FCEF-FE9D-F54141DEE115}"/>
              </a:ext>
            </a:extLst>
          </p:cNvPr>
          <p:cNvSpPr/>
          <p:nvPr/>
        </p:nvSpPr>
        <p:spPr>
          <a:xfrm>
            <a:off x="7239000" y="6306363"/>
            <a:ext cx="4800600" cy="276999"/>
          </a:xfrm>
          <a:prstGeom prst="rect">
            <a:avLst/>
          </a:prstGeom>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itchFamily="34" charset="0"/>
                <a:ea typeface="ヒラギノ角ゴ Pro W3" pitchFamily="-127" charset="-128"/>
                <a:cs typeface="+mn-cs"/>
              </a:rPr>
              <a:t>Matasar</a:t>
            </a:r>
            <a:r>
              <a:rPr kumimoji="0" lang="en-US" sz="12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 M et al. EHA 2025; Abstract S101.</a:t>
            </a:r>
          </a:p>
        </p:txBody>
      </p:sp>
    </p:spTree>
    <p:extLst>
      <p:ext uri="{BB962C8B-B14F-4D97-AF65-F5344CB8AC3E}">
        <p14:creationId xmlns:p14="http://schemas.microsoft.com/office/powerpoint/2010/main" val="676811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9686-7BCC-B465-4122-AEA941EE7BD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8E1EB6A-8472-2F11-4F79-29BC732B2163}"/>
              </a:ext>
            </a:extLst>
          </p:cNvPr>
          <p:cNvSpPr>
            <a:spLocks noGrp="1"/>
          </p:cNvSpPr>
          <p:nvPr>
            <p:ph type="title"/>
          </p:nvPr>
        </p:nvSpPr>
        <p:spPr>
          <a:xfrm>
            <a:off x="228600" y="204470"/>
            <a:ext cx="10972800" cy="1143000"/>
          </a:xfrm>
        </p:spPr>
        <p:txBody>
          <a:bodyPr/>
          <a:lstStyle/>
          <a:p>
            <a:r>
              <a:rPr lang="en-US" dirty="0" err="1"/>
              <a:t>Tafasitamab</a:t>
            </a:r>
            <a:r>
              <a:rPr lang="en-US" dirty="0"/>
              <a:t> plus lenalidomide in RR DLBCL (phase 2 trial) and RWE</a:t>
            </a:r>
          </a:p>
        </p:txBody>
      </p:sp>
      <p:sp>
        <p:nvSpPr>
          <p:cNvPr id="12" name="TextBox 11">
            <a:extLst>
              <a:ext uri="{FF2B5EF4-FFF2-40B4-BE49-F238E27FC236}">
                <a16:creationId xmlns:a16="http://schemas.microsoft.com/office/drawing/2014/main" id="{449E4F6C-F339-F5F4-03C7-E15250C2E960}"/>
              </a:ext>
            </a:extLst>
          </p:cNvPr>
          <p:cNvSpPr txBox="1"/>
          <p:nvPr/>
        </p:nvSpPr>
        <p:spPr>
          <a:xfrm>
            <a:off x="1359587" y="3733800"/>
            <a:ext cx="3640437" cy="193899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Body of evidence suggests: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Best for 2L disease</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Non-bulky</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Good PS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CR</a:t>
            </a:r>
          </a:p>
        </p:txBody>
      </p:sp>
      <p:sp>
        <p:nvSpPr>
          <p:cNvPr id="21" name="TextBox 20">
            <a:extLst>
              <a:ext uri="{FF2B5EF4-FFF2-40B4-BE49-F238E27FC236}">
                <a16:creationId xmlns:a16="http://schemas.microsoft.com/office/drawing/2014/main" id="{27A790F6-700B-5A30-9480-D7577AF916F5}"/>
              </a:ext>
            </a:extLst>
          </p:cNvPr>
          <p:cNvSpPr txBox="1"/>
          <p:nvPr/>
        </p:nvSpPr>
        <p:spPr>
          <a:xfrm>
            <a:off x="5686168" y="6172200"/>
            <a:ext cx="6098058" cy="276999"/>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Saverno</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2025 Tandem Meetings; Duell </a:t>
            </a: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Haematologica</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2024 Feb 1;109(2):553-566.</a:t>
            </a:r>
          </a:p>
        </p:txBody>
      </p:sp>
      <p:pic>
        <p:nvPicPr>
          <p:cNvPr id="22" name="Picture 21">
            <a:extLst>
              <a:ext uri="{FF2B5EF4-FFF2-40B4-BE49-F238E27FC236}">
                <a16:creationId xmlns:a16="http://schemas.microsoft.com/office/drawing/2014/main" id="{48105752-041A-FC12-0684-C1D609BCBF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8059" y="1099554"/>
            <a:ext cx="5689600" cy="4902200"/>
          </a:xfrm>
          <a:prstGeom prst="rect">
            <a:avLst/>
          </a:prstGeom>
        </p:spPr>
      </p:pic>
      <p:grpSp>
        <p:nvGrpSpPr>
          <p:cNvPr id="2" name="Group 1">
            <a:extLst>
              <a:ext uri="{FF2B5EF4-FFF2-40B4-BE49-F238E27FC236}">
                <a16:creationId xmlns:a16="http://schemas.microsoft.com/office/drawing/2014/main" id="{FCF00B60-A4EA-804D-4FA3-B2F1B08FB965}"/>
              </a:ext>
            </a:extLst>
          </p:cNvPr>
          <p:cNvGrpSpPr/>
          <p:nvPr/>
        </p:nvGrpSpPr>
        <p:grpSpPr>
          <a:xfrm>
            <a:off x="497184" y="1644814"/>
            <a:ext cx="5390642" cy="751480"/>
            <a:chOff x="609600" y="2618316"/>
            <a:chExt cx="5390642" cy="751480"/>
          </a:xfrm>
        </p:grpSpPr>
        <p:pic>
          <p:nvPicPr>
            <p:cNvPr id="5" name="Picture 4">
              <a:extLst>
                <a:ext uri="{FF2B5EF4-FFF2-40B4-BE49-F238E27FC236}">
                  <a16:creationId xmlns:a16="http://schemas.microsoft.com/office/drawing/2014/main" id="{8388959A-855E-58C8-8EA4-AE02DEBE5F71}"/>
                </a:ext>
              </a:extLst>
            </p:cNvPr>
            <p:cNvPicPr>
              <a:picLocks noChangeAspect="1"/>
            </p:cNvPicPr>
            <p:nvPr/>
          </p:nvPicPr>
          <p:blipFill>
            <a:blip r:embed="rId4"/>
            <a:srcRect r="76471" b="11081"/>
            <a:stretch>
              <a:fillRect/>
            </a:stretch>
          </p:blipFill>
          <p:spPr>
            <a:xfrm>
              <a:off x="609600" y="2618655"/>
              <a:ext cx="1828800" cy="667603"/>
            </a:xfrm>
            <a:prstGeom prst="rect">
              <a:avLst/>
            </a:prstGeom>
          </p:spPr>
        </p:pic>
        <p:pic>
          <p:nvPicPr>
            <p:cNvPr id="6" name="Picture 5">
              <a:extLst>
                <a:ext uri="{FF2B5EF4-FFF2-40B4-BE49-F238E27FC236}">
                  <a16:creationId xmlns:a16="http://schemas.microsoft.com/office/drawing/2014/main" id="{8FA3281E-979F-7704-2EEC-5B90906F3075}"/>
                </a:ext>
              </a:extLst>
            </p:cNvPr>
            <p:cNvPicPr>
              <a:picLocks noChangeAspect="1"/>
            </p:cNvPicPr>
            <p:nvPr/>
          </p:nvPicPr>
          <p:blipFill>
            <a:blip r:embed="rId4"/>
            <a:srcRect l="54173" b="-90"/>
            <a:stretch>
              <a:fillRect/>
            </a:stretch>
          </p:blipFill>
          <p:spPr>
            <a:xfrm>
              <a:off x="2438400" y="2618316"/>
              <a:ext cx="3561842" cy="751480"/>
            </a:xfrm>
            <a:prstGeom prst="rect">
              <a:avLst/>
            </a:prstGeom>
          </p:spPr>
        </p:pic>
      </p:grpSp>
      <p:grpSp>
        <p:nvGrpSpPr>
          <p:cNvPr id="10" name="Group 9">
            <a:extLst>
              <a:ext uri="{FF2B5EF4-FFF2-40B4-BE49-F238E27FC236}">
                <a16:creationId xmlns:a16="http://schemas.microsoft.com/office/drawing/2014/main" id="{8838F62F-840D-16B7-C25F-F2FBB9C1EF5C}"/>
              </a:ext>
            </a:extLst>
          </p:cNvPr>
          <p:cNvGrpSpPr/>
          <p:nvPr/>
        </p:nvGrpSpPr>
        <p:grpSpPr>
          <a:xfrm>
            <a:off x="503046" y="2773384"/>
            <a:ext cx="5390642" cy="751479"/>
            <a:chOff x="497184" y="2882371"/>
            <a:chExt cx="5390642" cy="751479"/>
          </a:xfrm>
        </p:grpSpPr>
        <p:pic>
          <p:nvPicPr>
            <p:cNvPr id="7" name="Picture 6">
              <a:extLst>
                <a:ext uri="{FF2B5EF4-FFF2-40B4-BE49-F238E27FC236}">
                  <a16:creationId xmlns:a16="http://schemas.microsoft.com/office/drawing/2014/main" id="{61A9E605-7856-497B-C291-C15775E126A6}"/>
                </a:ext>
              </a:extLst>
            </p:cNvPr>
            <p:cNvPicPr>
              <a:picLocks noChangeAspect="1"/>
            </p:cNvPicPr>
            <p:nvPr/>
          </p:nvPicPr>
          <p:blipFill>
            <a:blip r:embed="rId5"/>
            <a:srcRect r="76471" b="7537"/>
            <a:stretch>
              <a:fillRect/>
            </a:stretch>
          </p:blipFill>
          <p:spPr>
            <a:xfrm>
              <a:off x="497184" y="2883051"/>
              <a:ext cx="1828800" cy="667603"/>
            </a:xfrm>
            <a:prstGeom prst="rect">
              <a:avLst/>
            </a:prstGeom>
          </p:spPr>
        </p:pic>
        <p:pic>
          <p:nvPicPr>
            <p:cNvPr id="9" name="Picture 8">
              <a:extLst>
                <a:ext uri="{FF2B5EF4-FFF2-40B4-BE49-F238E27FC236}">
                  <a16:creationId xmlns:a16="http://schemas.microsoft.com/office/drawing/2014/main" id="{C3FC24C4-F537-49F3-B3D3-6BF435026385}"/>
                </a:ext>
              </a:extLst>
            </p:cNvPr>
            <p:cNvPicPr>
              <a:picLocks noChangeAspect="1"/>
            </p:cNvPicPr>
            <p:nvPr/>
          </p:nvPicPr>
          <p:blipFill>
            <a:blip r:embed="rId5"/>
            <a:srcRect l="54173" t="1" b="-4079"/>
            <a:stretch>
              <a:fillRect/>
            </a:stretch>
          </p:blipFill>
          <p:spPr>
            <a:xfrm>
              <a:off x="2325984" y="2882371"/>
              <a:ext cx="3561842" cy="751479"/>
            </a:xfrm>
            <a:prstGeom prst="rect">
              <a:avLst/>
            </a:prstGeom>
          </p:spPr>
        </p:pic>
      </p:grpSp>
    </p:spTree>
    <p:extLst>
      <p:ext uri="{BB962C8B-B14F-4D97-AF65-F5344CB8AC3E}">
        <p14:creationId xmlns:p14="http://schemas.microsoft.com/office/powerpoint/2010/main" val="871948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F7CB3-AE9C-DAD6-5745-89658DB5282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D4CDFA6-D357-3D04-3761-077B478B78FB}"/>
              </a:ext>
            </a:extLst>
          </p:cNvPr>
          <p:cNvPicPr>
            <a:picLocks noChangeAspect="1"/>
          </p:cNvPicPr>
          <p:nvPr/>
        </p:nvPicPr>
        <p:blipFill>
          <a:blip r:embed="rId2"/>
          <a:stretch>
            <a:fillRect/>
          </a:stretch>
        </p:blipFill>
        <p:spPr>
          <a:xfrm>
            <a:off x="3429000" y="609600"/>
            <a:ext cx="6255952" cy="3097005"/>
          </a:xfrm>
          <a:prstGeom prst="rect">
            <a:avLst/>
          </a:prstGeom>
        </p:spPr>
      </p:pic>
      <p:sp>
        <p:nvSpPr>
          <p:cNvPr id="2" name="Title 1">
            <a:extLst>
              <a:ext uri="{FF2B5EF4-FFF2-40B4-BE49-F238E27FC236}">
                <a16:creationId xmlns:a16="http://schemas.microsoft.com/office/drawing/2014/main" id="{3B6257E7-5F19-9C18-FE36-0BBE16892898}"/>
              </a:ext>
            </a:extLst>
          </p:cNvPr>
          <p:cNvSpPr>
            <a:spLocks noGrp="1"/>
          </p:cNvSpPr>
          <p:nvPr>
            <p:ph type="title"/>
          </p:nvPr>
        </p:nvSpPr>
        <p:spPr>
          <a:xfrm>
            <a:off x="152400" y="214388"/>
            <a:ext cx="10972800" cy="1143000"/>
          </a:xfrm>
        </p:spPr>
        <p:txBody>
          <a:bodyPr/>
          <a:lstStyle/>
          <a:p>
            <a:r>
              <a:rPr lang="en-US" sz="3200" dirty="0" err="1"/>
              <a:t>Loncastuximab</a:t>
            </a:r>
            <a:r>
              <a:rPr lang="en-US" sz="3200" dirty="0"/>
              <a:t> </a:t>
            </a:r>
            <a:r>
              <a:rPr lang="en-US" sz="3200" dirty="0" err="1"/>
              <a:t>tesirine</a:t>
            </a:r>
            <a:r>
              <a:rPr lang="en-US" sz="3200" dirty="0"/>
              <a:t>: Final analysis of LOTIS-2 trial in </a:t>
            </a:r>
            <a:r>
              <a:rPr lang="en-US" sz="3200" dirty="0" err="1"/>
              <a:t>rel</a:t>
            </a:r>
            <a:r>
              <a:rPr lang="en-US" sz="3200" dirty="0"/>
              <a:t>/ref LBCL (n=145) </a:t>
            </a:r>
          </a:p>
        </p:txBody>
      </p:sp>
      <p:sp>
        <p:nvSpPr>
          <p:cNvPr id="6" name="TextBox 5">
            <a:extLst>
              <a:ext uri="{FF2B5EF4-FFF2-40B4-BE49-F238E27FC236}">
                <a16:creationId xmlns:a16="http://schemas.microsoft.com/office/drawing/2014/main" id="{1AD1B694-DF2D-F0E8-ED02-D6C030E29453}"/>
              </a:ext>
            </a:extLst>
          </p:cNvPr>
          <p:cNvSpPr txBox="1"/>
          <p:nvPr/>
        </p:nvSpPr>
        <p:spPr>
          <a:xfrm>
            <a:off x="4114800" y="6211529"/>
            <a:ext cx="7696200" cy="307777"/>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Kwiatek ASCO 2024 TIP; Caimi </a:t>
            </a:r>
            <a:r>
              <a:rPr kumimoji="0" lang="en-US" sz="1400" b="0" i="0" u="none" strike="noStrike" kern="1200" cap="none" spc="0" normalizeH="0" baseline="0" noProof="0" dirty="0" err="1">
                <a:ln>
                  <a:noFill/>
                </a:ln>
                <a:solidFill>
                  <a:srgbClr val="000000"/>
                </a:solidFill>
                <a:effectLst/>
                <a:uLnTx/>
                <a:uFillTx/>
                <a:latin typeface="Calibri" pitchFamily="34" charset="0"/>
                <a:ea typeface="ヒラギノ角ゴ Pro W3" pitchFamily="-127" charset="-128"/>
                <a:cs typeface="+mn-cs"/>
              </a:rPr>
              <a:t>Haematologica</a:t>
            </a:r>
            <a:r>
              <a:rPr kumimoji="0" lang="en-US" sz="14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 2024 Apr 1;109(4):1184-1193; </a:t>
            </a:r>
            <a:r>
              <a:rPr kumimoji="0" lang="en-US" sz="1400" b="0" i="0" u="none" strike="noStrike" kern="1200" cap="none" spc="0" normalizeH="0" baseline="0" noProof="0" dirty="0" err="1">
                <a:ln>
                  <a:noFill/>
                </a:ln>
                <a:solidFill>
                  <a:srgbClr val="000000"/>
                </a:solidFill>
                <a:effectLst/>
                <a:uLnTx/>
                <a:uFillTx/>
                <a:latin typeface="Calibri" pitchFamily="34" charset="0"/>
                <a:ea typeface="ヒラギノ角ゴ Pro W3" pitchFamily="-127" charset="-128"/>
                <a:cs typeface="+mn-cs"/>
              </a:rPr>
              <a:t>Alderuccio</a:t>
            </a:r>
            <a:r>
              <a:rPr kumimoji="0" lang="en-US" sz="14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mn-cs"/>
              </a:rPr>
              <a:t> ICML 2025</a:t>
            </a:r>
          </a:p>
        </p:txBody>
      </p:sp>
      <p:sp>
        <p:nvSpPr>
          <p:cNvPr id="5" name="TextBox 4">
            <a:extLst>
              <a:ext uri="{FF2B5EF4-FFF2-40B4-BE49-F238E27FC236}">
                <a16:creationId xmlns:a16="http://schemas.microsoft.com/office/drawing/2014/main" id="{8E474E20-8F15-5505-B3BA-9EEB017E5F0B}"/>
              </a:ext>
            </a:extLst>
          </p:cNvPr>
          <p:cNvSpPr txBox="1"/>
          <p:nvPr/>
        </p:nvSpPr>
        <p:spPr>
          <a:xfrm>
            <a:off x="1828800" y="3617540"/>
            <a:ext cx="10177849" cy="286232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LOTIS-5 RP3 Confirmatory Trial </a:t>
            </a:r>
            <a:r>
              <a:rPr kumimoji="0" lang="en-US" sz="2000" b="1" i="0" u="sng"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Lonca</a:t>
            </a:r>
            <a:r>
              <a:rPr kumimoji="0" lang="en-US" sz="2000" b="1" i="0" u="sng"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-R vs. R-</a:t>
            </a:r>
            <a:r>
              <a:rPr kumimoji="0" lang="en-US" sz="2000" b="1" i="0" u="sng"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GemOx</a:t>
            </a: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Regimen: </a:t>
            </a:r>
            <a:r>
              <a:rPr kumimoji="0" lang="en-US" sz="2000" b="0"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Lonca</a:t>
            </a: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150 µg/kg + rituximab 375 mg/m</a:t>
            </a:r>
            <a:r>
              <a:rPr kumimoji="0" lang="en-US" sz="2000" b="0" i="0" u="none" strike="noStrike" kern="1200" cap="none" spc="0" normalizeH="0" baseline="30000" noProof="0" dirty="0">
                <a:ln>
                  <a:noFill/>
                </a:ln>
                <a:solidFill>
                  <a:srgbClr val="0000FF"/>
                </a:solidFill>
                <a:effectLst/>
                <a:uLnTx/>
                <a:uFillTx/>
                <a:latin typeface="Calibri" pitchFamily="34" charset="0"/>
                <a:ea typeface="ヒラギノ角ゴ Pro W3" pitchFamily="-127" charset="-128"/>
                <a:cs typeface="+mn-cs"/>
              </a:rPr>
              <a:t>2</a:t>
            </a: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every 3 weeks (Q3W) for 2 cycles, then </a:t>
            </a:r>
            <a:r>
              <a:rPr kumimoji="0" lang="en-US" sz="2000" b="0"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Lonca</a:t>
            </a: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75 µg/kg + rituximab 375 mg/m</a:t>
            </a:r>
            <a:r>
              <a:rPr kumimoji="0" lang="en-US" sz="2000" b="0" i="0" u="none" strike="noStrike" kern="1200" cap="none" spc="0" normalizeH="0" baseline="30000" noProof="0" dirty="0">
                <a:ln>
                  <a:noFill/>
                </a:ln>
                <a:solidFill>
                  <a:srgbClr val="0000FF"/>
                </a:solidFill>
                <a:effectLst/>
                <a:uLnTx/>
                <a:uFillTx/>
                <a:latin typeface="Calibri" pitchFamily="34" charset="0"/>
                <a:ea typeface="ヒラギノ角ゴ Pro W3" pitchFamily="-127" charset="-128"/>
                <a:cs typeface="+mn-cs"/>
              </a:rPr>
              <a:t>2</a:t>
            </a: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Q3W for up to 6 additional cycles.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Loncastuximab</a:t>
            </a: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plus rituximab in RR DLBCL completed accrual (press release December 2024)</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Safety run-in of </a:t>
            </a:r>
            <a:r>
              <a:rPr kumimoji="0" lang="en-US" sz="2000" b="0"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20 pts had ORR 80% (16/20) with CR 50% (10/20) </a:t>
            </a: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and no new safety signals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LOTIS-7 </a:t>
            </a:r>
            <a:r>
              <a:rPr kumimoji="0" lang="en-US" sz="2000" b="1" i="0" u="sng"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Lonca</a:t>
            </a:r>
            <a:r>
              <a:rPr kumimoji="0" lang="en-US" sz="2000" b="1" i="0" u="sng"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plus </a:t>
            </a:r>
            <a:r>
              <a:rPr kumimoji="0" lang="en-US" sz="2000" b="1" i="0" u="sng"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glofit</a:t>
            </a:r>
            <a:endParaRPr kumimoji="0" lang="en-US" sz="2000" b="1" i="0" u="sng"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ORR 93%, CR 87%, Low CRS (mainly grade 1), Dose-expansion part underway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endParaRPr>
          </a:p>
        </p:txBody>
      </p:sp>
    </p:spTree>
    <p:extLst>
      <p:ext uri="{BB962C8B-B14F-4D97-AF65-F5344CB8AC3E}">
        <p14:creationId xmlns:p14="http://schemas.microsoft.com/office/powerpoint/2010/main" val="10444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95079-7406-5A24-6A9E-D8CDEB77A2E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6369A62-B76A-FE9F-97ED-107EB1076BD2}"/>
              </a:ext>
            </a:extLst>
          </p:cNvPr>
          <p:cNvSpPr>
            <a:spLocks noGrp="1"/>
          </p:cNvSpPr>
          <p:nvPr>
            <p:ph type="body" sz="quarter" idx="13"/>
          </p:nvPr>
        </p:nvSpPr>
        <p:spPr>
          <a:xfrm>
            <a:off x="457200" y="3008650"/>
            <a:ext cx="11430000" cy="1143000"/>
          </a:xfrm>
          <a:solidFill>
            <a:srgbClr val="98083A"/>
          </a:solidFill>
        </p:spPr>
        <p:txBody>
          <a:bodyPr anchor="ctr">
            <a:normAutofit fontScale="85000" lnSpcReduction="20000"/>
          </a:bodyPr>
          <a:lstStyle/>
          <a:p>
            <a:pPr marL="0" indent="0" algn="ctr">
              <a:buNone/>
            </a:pPr>
            <a:r>
              <a:rPr lang="en-US" sz="4000" b="1" i="1" dirty="0">
                <a:solidFill>
                  <a:schemeClr val="bg2"/>
                </a:solidFill>
              </a:rPr>
              <a:t>Follicular Lymphoma: </a:t>
            </a:r>
          </a:p>
          <a:p>
            <a:pPr marL="0" indent="0" algn="ctr">
              <a:buNone/>
            </a:pPr>
            <a:r>
              <a:rPr lang="en-US" sz="4000" b="1" i="1" dirty="0">
                <a:solidFill>
                  <a:schemeClr val="bg2"/>
                </a:solidFill>
              </a:rPr>
              <a:t>treatment other than T-cell engaging approaches</a:t>
            </a:r>
          </a:p>
        </p:txBody>
      </p:sp>
    </p:spTree>
    <p:extLst>
      <p:ext uri="{BB962C8B-B14F-4D97-AF65-F5344CB8AC3E}">
        <p14:creationId xmlns:p14="http://schemas.microsoft.com/office/powerpoint/2010/main" val="2656060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75DE1-9A11-6F45-05F2-2F77684C6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63BE7-97C9-BCF8-A461-DCE1AF2A02F3}"/>
              </a:ext>
            </a:extLst>
          </p:cNvPr>
          <p:cNvSpPr>
            <a:spLocks noGrp="1"/>
          </p:cNvSpPr>
          <p:nvPr>
            <p:ph type="title"/>
          </p:nvPr>
        </p:nvSpPr>
        <p:spPr>
          <a:xfrm>
            <a:off x="228600" y="292354"/>
            <a:ext cx="10972800" cy="1143000"/>
          </a:xfrm>
        </p:spPr>
        <p:txBody>
          <a:bodyPr/>
          <a:lstStyle/>
          <a:p>
            <a:r>
              <a:rPr lang="en-US" dirty="0">
                <a:solidFill>
                  <a:srgbClr val="0000FF"/>
                </a:solidFill>
              </a:rPr>
              <a:t>Treatment options for </a:t>
            </a:r>
            <a:r>
              <a:rPr lang="en-US" dirty="0" err="1">
                <a:solidFill>
                  <a:srgbClr val="0000FF"/>
                </a:solidFill>
              </a:rPr>
              <a:t>rel</a:t>
            </a:r>
            <a:r>
              <a:rPr lang="en-US" dirty="0">
                <a:solidFill>
                  <a:srgbClr val="0000FF"/>
                </a:solidFill>
              </a:rPr>
              <a:t>/ref FL </a:t>
            </a:r>
          </a:p>
        </p:txBody>
      </p:sp>
      <p:sp>
        <p:nvSpPr>
          <p:cNvPr id="7" name="TextBox 6">
            <a:extLst>
              <a:ext uri="{FF2B5EF4-FFF2-40B4-BE49-F238E27FC236}">
                <a16:creationId xmlns:a16="http://schemas.microsoft.com/office/drawing/2014/main" id="{B97B9442-6459-8086-E69E-9E7C7FA42290}"/>
              </a:ext>
            </a:extLst>
          </p:cNvPr>
          <p:cNvSpPr txBox="1"/>
          <p:nvPr/>
        </p:nvSpPr>
        <p:spPr>
          <a:xfrm>
            <a:off x="609600" y="990600"/>
            <a:ext cx="2971800" cy="230832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2L Options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Chemo+ </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Ritux</a:t>
            </a: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or </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Obinu</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Len + rituximab or </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obinu</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Anti-CD20 monotherapy +/- maintenance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tazemetostat</a:t>
            </a: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autoHCT</a:t>
            </a: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p>
        </p:txBody>
      </p:sp>
      <p:sp>
        <p:nvSpPr>
          <p:cNvPr id="9" name="TextBox 8">
            <a:extLst>
              <a:ext uri="{FF2B5EF4-FFF2-40B4-BE49-F238E27FC236}">
                <a16:creationId xmlns:a16="http://schemas.microsoft.com/office/drawing/2014/main" id="{17BB8CFF-9A1B-8D03-28A7-9DA25F1BDC2F}"/>
              </a:ext>
            </a:extLst>
          </p:cNvPr>
          <p:cNvSpPr txBox="1"/>
          <p:nvPr/>
        </p:nvSpPr>
        <p:spPr>
          <a:xfrm>
            <a:off x="3657600" y="995157"/>
            <a:ext cx="4876800" cy="384720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3L+ Options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Bispecific antibody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Mosunetuzumab</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Epcoritamab</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000" b="0" i="1"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t>
            </a:r>
            <a:r>
              <a:rPr kumimoji="0" lang="en-US" sz="2000" b="0" i="1"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Odronextamab</a:t>
            </a:r>
            <a:r>
              <a:rPr kumimoji="0" lang="en-US" sz="2000" b="0" i="1"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(not approved)</a:t>
            </a:r>
            <a:endParaRPr kumimoji="0" lang="en-US" sz="2000" b="1"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CAR-T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Axi-cel</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Tisa-</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cel</a:t>
            </a: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Liso-cel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Tazemetostat</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Zanubrutinib + </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obin</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t>
            </a:r>
            <a:r>
              <a:rPr kumimoji="0" lang="en-US" sz="20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alloHCT</a:t>
            </a:r>
            <a:r>
              <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t>
            </a:r>
          </a:p>
        </p:txBody>
      </p:sp>
      <p:pic>
        <p:nvPicPr>
          <p:cNvPr id="1026" name="Picture 2" descr="Red Wooden Toolbox With Tools On White Background Stock Photo - Download  Image Now - Toolbox, Work Tool, White Background">
            <a:extLst>
              <a:ext uri="{FF2B5EF4-FFF2-40B4-BE49-F238E27FC236}">
                <a16:creationId xmlns:a16="http://schemas.microsoft.com/office/drawing/2014/main" id="{B9B3150D-E3EB-F3E4-AEAD-F2EC49135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320" y="3400168"/>
            <a:ext cx="2423160" cy="201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96CD21-CAC1-27B2-EBB0-9AF8C74E32B6}"/>
              </a:ext>
            </a:extLst>
          </p:cNvPr>
          <p:cNvSpPr txBox="1"/>
          <p:nvPr/>
        </p:nvSpPr>
        <p:spPr>
          <a:xfrm>
            <a:off x="8742920" y="1753863"/>
            <a:ext cx="2208770" cy="1384995"/>
          </a:xfrm>
          <a:prstGeom prst="rect">
            <a:avLst/>
          </a:prstGeom>
          <a:noFill/>
          <a:ln w="57150">
            <a:solidFill>
              <a:srgbClr val="FF0000"/>
            </a:solidFill>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NEW</a:t>
            </a:r>
            <a:r>
              <a:rPr kumimoji="0" lang="en-US" sz="28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Tafa-</a:t>
            </a:r>
            <a:r>
              <a:rPr kumimoji="0" lang="en-US" sz="2800" b="1" i="0" u="none" strike="noStrike" kern="1200" cap="none" spc="0" normalizeH="0" baseline="0" noProof="0" dirty="0" err="1">
                <a:ln>
                  <a:noFill/>
                </a:ln>
                <a:solidFill>
                  <a:srgbClr val="FF0000"/>
                </a:solidFill>
                <a:effectLst/>
                <a:uLnTx/>
                <a:uFillTx/>
                <a:latin typeface="Calibri" pitchFamily="34" charset="0"/>
                <a:ea typeface="ヒラギノ角ゴ Pro W3" pitchFamily="-127" charset="-128"/>
                <a:cs typeface="+mn-cs"/>
              </a:rPr>
              <a:t>LenR</a:t>
            </a:r>
            <a:r>
              <a:rPr kumimoji="0" lang="en-US" sz="28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itchFamily="34" charset="0"/>
                <a:ea typeface="ヒラギノ角ゴ Pro W3" pitchFamily="-127" charset="-128"/>
                <a:cs typeface="+mn-cs"/>
              </a:rPr>
              <a:t>Lonca</a:t>
            </a:r>
            <a:r>
              <a:rPr kumimoji="0" lang="en-US" sz="28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-R</a:t>
            </a:r>
          </a:p>
        </p:txBody>
      </p:sp>
    </p:spTree>
    <p:extLst>
      <p:ext uri="{BB962C8B-B14F-4D97-AF65-F5344CB8AC3E}">
        <p14:creationId xmlns:p14="http://schemas.microsoft.com/office/powerpoint/2010/main" val="688079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3EEA-0A8C-1B6A-A558-26C8575A1A95}"/>
              </a:ext>
            </a:extLst>
          </p:cNvPr>
          <p:cNvSpPr>
            <a:spLocks noGrp="1"/>
          </p:cNvSpPr>
          <p:nvPr>
            <p:ph type="title"/>
          </p:nvPr>
        </p:nvSpPr>
        <p:spPr>
          <a:xfrm>
            <a:off x="86727" y="138252"/>
            <a:ext cx="10896600" cy="1143000"/>
          </a:xfrm>
        </p:spPr>
        <p:txBody>
          <a:bodyPr/>
          <a:lstStyle/>
          <a:p>
            <a:r>
              <a:rPr lang="en-US" dirty="0" err="1">
                <a:solidFill>
                  <a:srgbClr val="98083A"/>
                </a:solidFill>
              </a:rPr>
              <a:t>inMIND</a:t>
            </a:r>
            <a:r>
              <a:rPr lang="en-US" dirty="0">
                <a:solidFill>
                  <a:srgbClr val="98083A"/>
                </a:solidFill>
              </a:rPr>
              <a:t> trial: RP3 double-blind </a:t>
            </a:r>
            <a:r>
              <a:rPr lang="en-US" dirty="0" err="1">
                <a:solidFill>
                  <a:srgbClr val="98083A"/>
                </a:solidFill>
              </a:rPr>
              <a:t>len</a:t>
            </a:r>
            <a:r>
              <a:rPr lang="en-US" dirty="0">
                <a:solidFill>
                  <a:srgbClr val="98083A"/>
                </a:solidFill>
              </a:rPr>
              <a:t>-rituximab +/- </a:t>
            </a:r>
            <a:r>
              <a:rPr lang="en-US" dirty="0" err="1">
                <a:solidFill>
                  <a:srgbClr val="98083A"/>
                </a:solidFill>
              </a:rPr>
              <a:t>tafasitamab</a:t>
            </a:r>
            <a:r>
              <a:rPr lang="en-US" dirty="0">
                <a:solidFill>
                  <a:srgbClr val="98083A"/>
                </a:solidFill>
              </a:rPr>
              <a:t> in </a:t>
            </a:r>
            <a:r>
              <a:rPr lang="en-US" dirty="0" err="1">
                <a:solidFill>
                  <a:srgbClr val="98083A"/>
                </a:solidFill>
              </a:rPr>
              <a:t>rel</a:t>
            </a:r>
            <a:r>
              <a:rPr lang="en-US" dirty="0">
                <a:solidFill>
                  <a:srgbClr val="98083A"/>
                </a:solidFill>
              </a:rPr>
              <a:t>/ref FL </a:t>
            </a:r>
          </a:p>
        </p:txBody>
      </p:sp>
      <p:sp>
        <p:nvSpPr>
          <p:cNvPr id="6" name="TextBox 5">
            <a:extLst>
              <a:ext uri="{FF2B5EF4-FFF2-40B4-BE49-F238E27FC236}">
                <a16:creationId xmlns:a16="http://schemas.microsoft.com/office/drawing/2014/main" id="{A86A7176-40B1-5E71-047F-9723D5160C35}"/>
              </a:ext>
            </a:extLst>
          </p:cNvPr>
          <p:cNvSpPr txBox="1"/>
          <p:nvPr/>
        </p:nvSpPr>
        <p:spPr>
          <a:xfrm>
            <a:off x="3505200" y="6172200"/>
            <a:ext cx="8458200" cy="276999"/>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Sehn ICML 2025; Sehn ASH 2024; Abstract LBA-1.</a:t>
            </a:r>
          </a:p>
        </p:txBody>
      </p:sp>
      <p:pic>
        <p:nvPicPr>
          <p:cNvPr id="5" name="Picture 4" descr="A black text on a white background&#10;&#10;AI-generated content may be incorrect.">
            <a:extLst>
              <a:ext uri="{FF2B5EF4-FFF2-40B4-BE49-F238E27FC236}">
                <a16:creationId xmlns:a16="http://schemas.microsoft.com/office/drawing/2014/main" id="{2CAD8B71-2C72-9339-41BD-29E9A11CE4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76973" y="1545021"/>
            <a:ext cx="2435042" cy="2435042"/>
          </a:xfrm>
          <a:prstGeom prst="rect">
            <a:avLst/>
          </a:prstGeom>
        </p:spPr>
      </p:pic>
      <p:pic>
        <p:nvPicPr>
          <p:cNvPr id="9" name="Picture 8" descr="A screenshot of a screen&#10;&#10;AI-generated content may be incorrect.">
            <a:extLst>
              <a:ext uri="{FF2B5EF4-FFF2-40B4-BE49-F238E27FC236}">
                <a16:creationId xmlns:a16="http://schemas.microsoft.com/office/drawing/2014/main" id="{E4F58F03-9D65-7E45-A4A5-9C9C520430E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505200" y="1281252"/>
            <a:ext cx="7892737" cy="2917758"/>
          </a:xfrm>
          <a:prstGeom prst="rect">
            <a:avLst/>
          </a:prstGeom>
        </p:spPr>
      </p:pic>
      <p:pic>
        <p:nvPicPr>
          <p:cNvPr id="11" name="Picture 10" descr="A white rectangular sign with black text&#10;&#10;AI-generated content may be incorrect.">
            <a:extLst>
              <a:ext uri="{FF2B5EF4-FFF2-40B4-BE49-F238E27FC236}">
                <a16:creationId xmlns:a16="http://schemas.microsoft.com/office/drawing/2014/main" id="{6A6F3C70-4C41-9B2A-532E-88722B5D1F8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92708" y="4199010"/>
            <a:ext cx="10817875" cy="1439789"/>
          </a:xfrm>
          <a:prstGeom prst="rect">
            <a:avLst/>
          </a:prstGeom>
        </p:spPr>
      </p:pic>
    </p:spTree>
    <p:extLst>
      <p:ext uri="{BB962C8B-B14F-4D97-AF65-F5344CB8AC3E}">
        <p14:creationId xmlns:p14="http://schemas.microsoft.com/office/powerpoint/2010/main" val="2103918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3FE2-AEB5-DF1E-4BF2-AFB5073DCE92}"/>
              </a:ext>
            </a:extLst>
          </p:cNvPr>
          <p:cNvSpPr>
            <a:spLocks noGrp="1"/>
          </p:cNvSpPr>
          <p:nvPr>
            <p:ph type="title"/>
          </p:nvPr>
        </p:nvSpPr>
        <p:spPr/>
        <p:txBody>
          <a:bodyPr/>
          <a:lstStyle/>
          <a:p>
            <a:r>
              <a:rPr lang="en-US" dirty="0" err="1"/>
              <a:t>inMIND</a:t>
            </a:r>
            <a:r>
              <a:rPr lang="en-US" dirty="0"/>
              <a:t> Results: Tafa-</a:t>
            </a:r>
            <a:r>
              <a:rPr lang="en-US" dirty="0" err="1"/>
              <a:t>LenR</a:t>
            </a:r>
            <a:r>
              <a:rPr lang="en-US" dirty="0"/>
              <a:t> vs. </a:t>
            </a:r>
            <a:r>
              <a:rPr lang="en-US" dirty="0" err="1"/>
              <a:t>Pbo-LenR</a:t>
            </a:r>
            <a:endParaRPr lang="en-US" dirty="0"/>
          </a:p>
        </p:txBody>
      </p:sp>
      <p:pic>
        <p:nvPicPr>
          <p:cNvPr id="5" name="Picture 4">
            <a:extLst>
              <a:ext uri="{FF2B5EF4-FFF2-40B4-BE49-F238E27FC236}">
                <a16:creationId xmlns:a16="http://schemas.microsoft.com/office/drawing/2014/main" id="{9A6D9591-1359-53A8-E6F8-BCDFD8E788BE}"/>
              </a:ext>
            </a:extLst>
          </p:cNvPr>
          <p:cNvPicPr>
            <a:picLocks noChangeAspect="1"/>
          </p:cNvPicPr>
          <p:nvPr/>
        </p:nvPicPr>
        <p:blipFill>
          <a:blip r:embed="rId3"/>
          <a:srcRect l="11765" r="7843"/>
          <a:stretch>
            <a:fillRect/>
          </a:stretch>
        </p:blipFill>
        <p:spPr>
          <a:xfrm>
            <a:off x="131805" y="1126915"/>
            <a:ext cx="6248400" cy="3691890"/>
          </a:xfrm>
          <a:prstGeom prst="rect">
            <a:avLst/>
          </a:prstGeom>
        </p:spPr>
      </p:pic>
      <p:pic>
        <p:nvPicPr>
          <p:cNvPr id="6" name="Picture 5">
            <a:extLst>
              <a:ext uri="{FF2B5EF4-FFF2-40B4-BE49-F238E27FC236}">
                <a16:creationId xmlns:a16="http://schemas.microsoft.com/office/drawing/2014/main" id="{308C9E25-1409-E29D-AAE1-D1685D8F498D}"/>
              </a:ext>
            </a:extLst>
          </p:cNvPr>
          <p:cNvPicPr>
            <a:picLocks noChangeAspect="1"/>
          </p:cNvPicPr>
          <p:nvPr/>
        </p:nvPicPr>
        <p:blipFill>
          <a:blip r:embed="rId4"/>
          <a:stretch>
            <a:fillRect/>
          </a:stretch>
        </p:blipFill>
        <p:spPr>
          <a:xfrm>
            <a:off x="5512568" y="990600"/>
            <a:ext cx="6547627" cy="3750095"/>
          </a:xfrm>
          <a:prstGeom prst="rect">
            <a:avLst/>
          </a:prstGeom>
        </p:spPr>
      </p:pic>
      <p:sp>
        <p:nvSpPr>
          <p:cNvPr id="7" name="TextBox 6">
            <a:extLst>
              <a:ext uri="{FF2B5EF4-FFF2-40B4-BE49-F238E27FC236}">
                <a16:creationId xmlns:a16="http://schemas.microsoft.com/office/drawing/2014/main" id="{4F92DA3B-B39B-139A-D2CE-A481A8B910C7}"/>
              </a:ext>
            </a:extLst>
          </p:cNvPr>
          <p:cNvSpPr txBox="1"/>
          <p:nvPr/>
        </p:nvSpPr>
        <p:spPr>
          <a:xfrm>
            <a:off x="6106297" y="6096000"/>
            <a:ext cx="5638800" cy="276999"/>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Sehn ICML 2025</a:t>
            </a:r>
          </a:p>
        </p:txBody>
      </p:sp>
      <p:sp>
        <p:nvSpPr>
          <p:cNvPr id="8" name="TextBox 7">
            <a:extLst>
              <a:ext uri="{FF2B5EF4-FFF2-40B4-BE49-F238E27FC236}">
                <a16:creationId xmlns:a16="http://schemas.microsoft.com/office/drawing/2014/main" id="{D5A35948-7789-01BC-D514-BB14BA0FEEAD}"/>
              </a:ext>
            </a:extLst>
          </p:cNvPr>
          <p:cNvSpPr txBox="1"/>
          <p:nvPr/>
        </p:nvSpPr>
        <p:spPr>
          <a:xfrm>
            <a:off x="3429000" y="4877136"/>
            <a:ext cx="6400800" cy="1200329"/>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Improved PFS, </a:t>
            </a:r>
            <a:r>
              <a:rPr kumimoji="0" lang="en-US" sz="2400" b="1" i="0" u="none" strike="noStrike" kern="1200" cap="none" spc="0" normalizeH="0" baseline="0" noProof="0" dirty="0" err="1">
                <a:ln>
                  <a:noFill/>
                </a:ln>
                <a:solidFill>
                  <a:srgbClr val="FF0000"/>
                </a:solidFill>
                <a:effectLst/>
                <a:uLnTx/>
                <a:uFillTx/>
                <a:latin typeface="Calibri" pitchFamily="34" charset="0"/>
                <a:ea typeface="ヒラギノ角ゴ Pro W3" pitchFamily="-127" charset="-128"/>
                <a:cs typeface="+mn-cs"/>
              </a:rPr>
              <a:t>DoR</a:t>
            </a:r>
            <a:r>
              <a:rPr kumimoji="0" lang="en-US" sz="24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 TTNT for Tafa-</a:t>
            </a:r>
            <a:r>
              <a:rPr kumimoji="0" lang="en-US" sz="2400" b="1" i="0" u="none" strike="noStrike" kern="1200" cap="none" spc="0" normalizeH="0" baseline="0" noProof="0" dirty="0" err="1">
                <a:ln>
                  <a:noFill/>
                </a:ln>
                <a:solidFill>
                  <a:srgbClr val="FF0000"/>
                </a:solidFill>
                <a:effectLst/>
                <a:uLnTx/>
                <a:uFillTx/>
                <a:latin typeface="Calibri" pitchFamily="34" charset="0"/>
                <a:ea typeface="ヒラギノ角ゴ Pro W3" pitchFamily="-127" charset="-128"/>
                <a:cs typeface="+mn-cs"/>
              </a:rPr>
              <a:t>LenR</a:t>
            </a:r>
            <a:endParaRPr kumimoji="0" lang="en-US" sz="24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NOTE: </a:t>
            </a:r>
            <a:r>
              <a:rPr kumimoji="0" lang="en-US" sz="2400" b="0" i="0" u="none" strike="noStrike" kern="1200" cap="none" spc="0" normalizeH="0" baseline="0" noProof="0" dirty="0">
                <a:ln>
                  <a:noFill/>
                </a:ln>
                <a:solidFill>
                  <a:srgbClr val="FF0000"/>
                </a:solidFill>
                <a:effectLst/>
                <a:uLnTx/>
                <a:uFillTx/>
                <a:latin typeface="Calibri" pitchFamily="34" charset="0"/>
                <a:ea typeface="ヒラギノ角ゴ Pro W3" pitchFamily="-127" charset="-128"/>
                <a:cs typeface="+mn-cs"/>
              </a:rPr>
              <a:t>23/24 post-treatment lymphoma samples retained CD19 expression </a:t>
            </a:r>
          </a:p>
        </p:txBody>
      </p:sp>
    </p:spTree>
    <p:extLst>
      <p:ext uri="{BB962C8B-B14F-4D97-AF65-F5344CB8AC3E}">
        <p14:creationId xmlns:p14="http://schemas.microsoft.com/office/powerpoint/2010/main" val="3046651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D485-24DF-2E82-771F-463A0FE9FA41}"/>
              </a:ext>
            </a:extLst>
          </p:cNvPr>
          <p:cNvSpPr>
            <a:spLocks noGrp="1"/>
          </p:cNvSpPr>
          <p:nvPr>
            <p:ph type="title"/>
          </p:nvPr>
        </p:nvSpPr>
        <p:spPr/>
        <p:txBody>
          <a:bodyPr/>
          <a:lstStyle/>
          <a:p>
            <a:r>
              <a:rPr lang="en-US" dirty="0" err="1"/>
              <a:t>Lonca</a:t>
            </a:r>
            <a:r>
              <a:rPr lang="en-US" dirty="0"/>
              <a:t> plus rituximab in RR FL (phase 2) n=39</a:t>
            </a:r>
          </a:p>
        </p:txBody>
      </p:sp>
      <p:pic>
        <p:nvPicPr>
          <p:cNvPr id="5" name="Picture 4">
            <a:extLst>
              <a:ext uri="{FF2B5EF4-FFF2-40B4-BE49-F238E27FC236}">
                <a16:creationId xmlns:a16="http://schemas.microsoft.com/office/drawing/2014/main" id="{A561F109-37C3-ED53-114F-E8887E7045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47800" y="846138"/>
            <a:ext cx="3975141" cy="4950930"/>
          </a:xfrm>
          <a:prstGeom prst="rect">
            <a:avLst/>
          </a:prstGeom>
        </p:spPr>
      </p:pic>
      <p:sp>
        <p:nvSpPr>
          <p:cNvPr id="6" name="TextBox 5">
            <a:extLst>
              <a:ext uri="{FF2B5EF4-FFF2-40B4-BE49-F238E27FC236}">
                <a16:creationId xmlns:a16="http://schemas.microsoft.com/office/drawing/2014/main" id="{3CBEA429-BC04-8FE9-8737-20A66A3AE2D9}"/>
              </a:ext>
            </a:extLst>
          </p:cNvPr>
          <p:cNvSpPr txBox="1"/>
          <p:nvPr/>
        </p:nvSpPr>
        <p:spPr>
          <a:xfrm>
            <a:off x="6261140" y="1295400"/>
            <a:ext cx="5626059" cy="378565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Short follow up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Patients with 51% early POD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CR 67%</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TEAEs: lymphopenia, neutropenia, generalized and peripheral edema</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Added to NCCN Guidelines as other recommended regimen in third line and beyond for FL (v3.2025, category 2B)</a:t>
            </a:r>
          </a:p>
        </p:txBody>
      </p:sp>
      <p:sp>
        <p:nvSpPr>
          <p:cNvPr id="8" name="TextBox 7">
            <a:extLst>
              <a:ext uri="{FF2B5EF4-FFF2-40B4-BE49-F238E27FC236}">
                <a16:creationId xmlns:a16="http://schemas.microsoft.com/office/drawing/2014/main" id="{5B7FB44C-C6D0-5DB3-3E0F-9F1807B285BF}"/>
              </a:ext>
            </a:extLst>
          </p:cNvPr>
          <p:cNvSpPr txBox="1"/>
          <p:nvPr/>
        </p:nvSpPr>
        <p:spPr>
          <a:xfrm>
            <a:off x="5562600" y="6172200"/>
            <a:ext cx="6098058" cy="276999"/>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Alderuccio</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Lancet </a:t>
            </a: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Haematol</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2025; 12: e23–34</a:t>
            </a:r>
          </a:p>
        </p:txBody>
      </p:sp>
    </p:spTree>
    <p:extLst>
      <p:ext uri="{BB962C8B-B14F-4D97-AF65-F5344CB8AC3E}">
        <p14:creationId xmlns:p14="http://schemas.microsoft.com/office/powerpoint/2010/main" val="2192086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11D4-6A62-6BE6-3B95-85213103126C}"/>
              </a:ext>
            </a:extLst>
          </p:cNvPr>
          <p:cNvSpPr>
            <a:spLocks noGrp="1"/>
          </p:cNvSpPr>
          <p:nvPr>
            <p:ph type="title"/>
          </p:nvPr>
        </p:nvSpPr>
        <p:spPr/>
        <p:txBody>
          <a:bodyPr/>
          <a:lstStyle/>
          <a:p>
            <a:r>
              <a:rPr lang="en-US" dirty="0"/>
              <a:t>ROSEWOOD: RP2 (2:1) trial of </a:t>
            </a:r>
            <a:r>
              <a:rPr lang="en-US" dirty="0" err="1"/>
              <a:t>Zanu-obin</a:t>
            </a:r>
            <a:r>
              <a:rPr lang="en-US" dirty="0"/>
              <a:t> vs. </a:t>
            </a:r>
            <a:r>
              <a:rPr lang="en-US" dirty="0" err="1"/>
              <a:t>obin</a:t>
            </a:r>
            <a:r>
              <a:rPr lang="en-US" dirty="0"/>
              <a:t> in RR FL </a:t>
            </a:r>
          </a:p>
        </p:txBody>
      </p:sp>
      <p:pic>
        <p:nvPicPr>
          <p:cNvPr id="8" name="Picture 7">
            <a:extLst>
              <a:ext uri="{FF2B5EF4-FFF2-40B4-BE49-F238E27FC236}">
                <a16:creationId xmlns:a16="http://schemas.microsoft.com/office/drawing/2014/main" id="{C64B90D1-1C6F-E998-C6F2-B3FF94C8A1B2}"/>
              </a:ext>
            </a:extLst>
          </p:cNvPr>
          <p:cNvPicPr>
            <a:picLocks noChangeAspect="1"/>
          </p:cNvPicPr>
          <p:nvPr/>
        </p:nvPicPr>
        <p:blipFill>
          <a:blip r:embed="rId2"/>
          <a:stretch>
            <a:fillRect/>
          </a:stretch>
        </p:blipFill>
        <p:spPr>
          <a:xfrm>
            <a:off x="3048000" y="1305816"/>
            <a:ext cx="6316619" cy="4246368"/>
          </a:xfrm>
          <a:prstGeom prst="rect">
            <a:avLst/>
          </a:prstGeom>
        </p:spPr>
      </p:pic>
      <p:sp>
        <p:nvSpPr>
          <p:cNvPr id="10" name="TextBox 9">
            <a:extLst>
              <a:ext uri="{FF2B5EF4-FFF2-40B4-BE49-F238E27FC236}">
                <a16:creationId xmlns:a16="http://schemas.microsoft.com/office/drawing/2014/main" id="{4012300E-34F4-D3B8-1D75-B5BAD129E006}"/>
              </a:ext>
            </a:extLst>
          </p:cNvPr>
          <p:cNvSpPr txBox="1"/>
          <p:nvPr/>
        </p:nvSpPr>
        <p:spPr>
          <a:xfrm>
            <a:off x="4800601" y="6172201"/>
            <a:ext cx="5686425" cy="276999"/>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Zinzani</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JCO 41(33) https://</a:t>
            </a: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doi.org</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/10.1200/JCO.23.00775</a:t>
            </a:r>
          </a:p>
        </p:txBody>
      </p:sp>
    </p:spTree>
    <p:extLst>
      <p:ext uri="{BB962C8B-B14F-4D97-AF65-F5344CB8AC3E}">
        <p14:creationId xmlns:p14="http://schemas.microsoft.com/office/powerpoint/2010/main" val="2492785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ABDC-01F8-628D-C669-617DEDD29F8C}"/>
              </a:ext>
            </a:extLst>
          </p:cNvPr>
          <p:cNvSpPr>
            <a:spLocks noGrp="1"/>
          </p:cNvSpPr>
          <p:nvPr>
            <p:ph type="title"/>
          </p:nvPr>
        </p:nvSpPr>
        <p:spPr/>
        <p:txBody>
          <a:bodyPr/>
          <a:lstStyle/>
          <a:p>
            <a:r>
              <a:rPr lang="en-US" dirty="0"/>
              <a:t>ROSEWOOD: RP2 (2:1) </a:t>
            </a:r>
            <a:r>
              <a:rPr lang="en-US" dirty="0" err="1"/>
              <a:t>Zanu-obin</a:t>
            </a:r>
            <a:r>
              <a:rPr lang="en-US" dirty="0"/>
              <a:t> versus </a:t>
            </a:r>
            <a:r>
              <a:rPr lang="en-US" dirty="0" err="1"/>
              <a:t>obin</a:t>
            </a:r>
            <a:r>
              <a:rPr lang="en-US" dirty="0"/>
              <a:t> </a:t>
            </a:r>
          </a:p>
        </p:txBody>
      </p:sp>
      <p:pic>
        <p:nvPicPr>
          <p:cNvPr id="4" name="Picture 3">
            <a:extLst>
              <a:ext uri="{FF2B5EF4-FFF2-40B4-BE49-F238E27FC236}">
                <a16:creationId xmlns:a16="http://schemas.microsoft.com/office/drawing/2014/main" id="{592EB029-7992-2864-529D-1699B160ED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1000" y="914400"/>
            <a:ext cx="6577197" cy="4689990"/>
          </a:xfrm>
          <a:prstGeom prst="rect">
            <a:avLst/>
          </a:prstGeom>
        </p:spPr>
      </p:pic>
      <p:sp>
        <p:nvSpPr>
          <p:cNvPr id="5" name="TextBox 4">
            <a:extLst>
              <a:ext uri="{FF2B5EF4-FFF2-40B4-BE49-F238E27FC236}">
                <a16:creationId xmlns:a16="http://schemas.microsoft.com/office/drawing/2014/main" id="{CE17E10F-2B51-3855-E4FA-64B160F362EA}"/>
              </a:ext>
            </a:extLst>
          </p:cNvPr>
          <p:cNvSpPr txBox="1"/>
          <p:nvPr/>
        </p:nvSpPr>
        <p:spPr>
          <a:xfrm>
            <a:off x="4800601" y="6172201"/>
            <a:ext cx="5686425" cy="276999"/>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Trotman ASH 2024; </a:t>
            </a: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Zinzani</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JCO 41(33) https://</a:t>
            </a:r>
            <a:r>
              <a:rPr kumimoji="0" lang="en-US" sz="12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doi.org</a:t>
            </a: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/10.1200/JCO.23.00775</a:t>
            </a:r>
          </a:p>
        </p:txBody>
      </p:sp>
      <p:sp>
        <p:nvSpPr>
          <p:cNvPr id="6" name="TextBox 5">
            <a:extLst>
              <a:ext uri="{FF2B5EF4-FFF2-40B4-BE49-F238E27FC236}">
                <a16:creationId xmlns:a16="http://schemas.microsoft.com/office/drawing/2014/main" id="{CA7DC1CE-03E2-083C-D474-0F0A6E49C998}"/>
              </a:ext>
            </a:extLst>
          </p:cNvPr>
          <p:cNvSpPr txBox="1"/>
          <p:nvPr/>
        </p:nvSpPr>
        <p:spPr>
          <a:xfrm>
            <a:off x="7292233" y="1496120"/>
            <a:ext cx="4189970" cy="2862322"/>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1A1A1A"/>
                </a:solidFill>
                <a:effectLst/>
                <a:uLnTx/>
                <a:uFillTx/>
                <a:latin typeface="acumin-pro"/>
                <a:ea typeface="ヒラギノ角ゴ Pro W3" pitchFamily="-127" charset="-128"/>
                <a:cs typeface="+mn-cs"/>
              </a:rPr>
              <a:t>ASH 2024 Update: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acumin-pro"/>
                <a:ea typeface="ヒラギノ角ゴ Pro W3" pitchFamily="-127" charset="-128"/>
                <a:cs typeface="+mn-cs"/>
              </a:rPr>
              <a:t>Post-hoc analysis of data from ROSEWOOD showed that the majority (&gt;60%) of patients with R/R FL receiving ZO had a significant improvement in PFS vs their last prior </a:t>
            </a:r>
            <a:r>
              <a:rPr kumimoji="0" lang="en-US" sz="2000" b="0" i="0" u="none" strike="noStrike" kern="1200" cap="none" spc="0" normalizeH="0" baseline="0" noProof="0" dirty="0" err="1">
                <a:ln>
                  <a:noFill/>
                </a:ln>
                <a:solidFill>
                  <a:srgbClr val="1A1A1A"/>
                </a:solidFill>
                <a:effectLst/>
                <a:uLnTx/>
                <a:uFillTx/>
                <a:latin typeface="acumin-pro"/>
                <a:ea typeface="ヒラギノ角ゴ Pro W3" pitchFamily="-127" charset="-128"/>
                <a:cs typeface="+mn-cs"/>
              </a:rPr>
              <a:t>tx</a:t>
            </a:r>
            <a:r>
              <a:rPr kumimoji="0" lang="en-US" sz="2000" b="0" i="0" u="none" strike="noStrike" kern="1200" cap="none" spc="0" normalizeH="0" baseline="0" noProof="0" dirty="0">
                <a:ln>
                  <a:noFill/>
                </a:ln>
                <a:solidFill>
                  <a:srgbClr val="1A1A1A"/>
                </a:solidFill>
                <a:effectLst/>
                <a:uLnTx/>
                <a:uFillTx/>
                <a:latin typeface="acumin-pro"/>
                <a:ea typeface="ヒラギノ角ゴ Pro W3" pitchFamily="-127" charset="-128"/>
                <a:cs typeface="+mn-cs"/>
              </a:rPr>
              <a:t>, irrespective of the number of prior lines (only 2 or &gt;2) and in all tested subgroups of high clinical interest</a:t>
            </a:r>
            <a:endParaRPr kumimoji="0" lang="en-US" sz="20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p:txBody>
      </p:sp>
    </p:spTree>
    <p:extLst>
      <p:ext uri="{BB962C8B-B14F-4D97-AF65-F5344CB8AC3E}">
        <p14:creationId xmlns:p14="http://schemas.microsoft.com/office/powerpoint/2010/main" val="1216349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4C4A-0D35-2EE5-627F-0E153C2E3129}"/>
              </a:ext>
            </a:extLst>
          </p:cNvPr>
          <p:cNvSpPr>
            <a:spLocks noGrp="1"/>
          </p:cNvSpPr>
          <p:nvPr>
            <p:ph type="title"/>
          </p:nvPr>
        </p:nvSpPr>
        <p:spPr>
          <a:xfrm>
            <a:off x="1275556" y="206092"/>
            <a:ext cx="10332457" cy="708751"/>
          </a:xfrm>
        </p:spPr>
        <p:txBody>
          <a:bodyPr>
            <a:normAutofit fontScale="90000"/>
          </a:bodyPr>
          <a:lstStyle/>
          <a:p>
            <a:pPr algn="ctr"/>
            <a:r>
              <a:rPr lang="en-US" sz="5333" dirty="0"/>
              <a:t>It Takes a Pit Crew</a:t>
            </a:r>
          </a:p>
        </p:txBody>
      </p:sp>
      <p:sp>
        <p:nvSpPr>
          <p:cNvPr id="4" name="Text Placeholder 3">
            <a:extLst>
              <a:ext uri="{FF2B5EF4-FFF2-40B4-BE49-F238E27FC236}">
                <a16:creationId xmlns:a16="http://schemas.microsoft.com/office/drawing/2014/main" id="{D7B3E153-73A8-15C6-F5FF-286F3E54446B}"/>
              </a:ext>
            </a:extLst>
          </p:cNvPr>
          <p:cNvSpPr>
            <a:spLocks noGrp="1"/>
          </p:cNvSpPr>
          <p:nvPr>
            <p:ph type="body" sz="quarter" idx="10"/>
          </p:nvPr>
        </p:nvSpPr>
        <p:spPr>
          <a:xfrm>
            <a:off x="797380" y="6019357"/>
            <a:ext cx="7482416" cy="838643"/>
          </a:xfrm>
        </p:spPr>
        <p:txBody>
          <a:bodyPr>
            <a:normAutofit/>
          </a:bodyPr>
          <a:lstStyle/>
          <a:p>
            <a:r>
              <a:rPr lang="en-US" sz="1333" dirty="0">
                <a:latin typeface="+mj-lt"/>
                <a:cs typeface="Arial" panose="020B0604020202020204" pitchFamily="34" charset="0"/>
              </a:rPr>
              <a:t>Bishop MR, Kay GE. </a:t>
            </a:r>
            <a:r>
              <a:rPr lang="en-US" sz="1333" i="1" dirty="0">
                <a:latin typeface="+mj-lt"/>
                <a:cs typeface="Arial" panose="020B0604020202020204" pitchFamily="34" charset="0"/>
              </a:rPr>
              <a:t>Semin Oncol</a:t>
            </a:r>
            <a:r>
              <a:rPr lang="en-US" sz="1333" dirty="0">
                <a:latin typeface="+mj-lt"/>
                <a:cs typeface="Arial" panose="020B0604020202020204" pitchFamily="34" charset="0"/>
              </a:rPr>
              <a:t>. 2024</a:t>
            </a:r>
            <a:endParaRPr lang="en-US" sz="1333" dirty="0">
              <a:latin typeface="+mj-lt"/>
            </a:endParaRPr>
          </a:p>
        </p:txBody>
      </p:sp>
      <p:pic>
        <p:nvPicPr>
          <p:cNvPr id="5" name="Picture 4">
            <a:extLst>
              <a:ext uri="{FF2B5EF4-FFF2-40B4-BE49-F238E27FC236}">
                <a16:creationId xmlns:a16="http://schemas.microsoft.com/office/drawing/2014/main" id="{233C7905-ACC0-BBDA-9461-0175D55FE842}"/>
              </a:ext>
            </a:extLst>
          </p:cNvPr>
          <p:cNvPicPr>
            <a:picLocks noChangeAspect="1"/>
          </p:cNvPicPr>
          <p:nvPr/>
        </p:nvPicPr>
        <p:blipFill>
          <a:blip r:embed="rId2"/>
          <a:stretch>
            <a:fillRect/>
          </a:stretch>
        </p:blipFill>
        <p:spPr>
          <a:xfrm>
            <a:off x="3014277" y="981538"/>
            <a:ext cx="6957577" cy="5484576"/>
          </a:xfrm>
          <a:prstGeom prst="rect">
            <a:avLst/>
          </a:prstGeom>
        </p:spPr>
      </p:pic>
    </p:spTree>
    <p:extLst>
      <p:ext uri="{BB962C8B-B14F-4D97-AF65-F5344CB8AC3E}">
        <p14:creationId xmlns:p14="http://schemas.microsoft.com/office/powerpoint/2010/main" val="3301109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1E65B-59BF-BBE4-8DD2-2C4131849F68}"/>
              </a:ext>
            </a:extLst>
          </p:cNvPr>
          <p:cNvSpPr>
            <a:spLocks noGrp="1"/>
          </p:cNvSpPr>
          <p:nvPr>
            <p:ph type="title"/>
          </p:nvPr>
        </p:nvSpPr>
        <p:spPr>
          <a:xfrm>
            <a:off x="609600" y="162253"/>
            <a:ext cx="10972800" cy="1143000"/>
          </a:xfrm>
        </p:spPr>
        <p:txBody>
          <a:bodyPr/>
          <a:lstStyle/>
          <a:p>
            <a:r>
              <a:rPr lang="en-US" dirty="0"/>
              <a:t>Emerging agents: </a:t>
            </a:r>
            <a:r>
              <a:rPr lang="en-US"/>
              <a:t>CELMoDs </a:t>
            </a:r>
            <a:endParaRPr lang="en-US" dirty="0"/>
          </a:p>
        </p:txBody>
      </p:sp>
      <p:sp>
        <p:nvSpPr>
          <p:cNvPr id="10" name="TextBox 9">
            <a:extLst>
              <a:ext uri="{FF2B5EF4-FFF2-40B4-BE49-F238E27FC236}">
                <a16:creationId xmlns:a16="http://schemas.microsoft.com/office/drawing/2014/main" id="{7B551CC8-6918-0D68-32B6-30A38C6C3FE9}"/>
              </a:ext>
            </a:extLst>
          </p:cNvPr>
          <p:cNvSpPr txBox="1"/>
          <p:nvPr/>
        </p:nvSpPr>
        <p:spPr>
          <a:xfrm>
            <a:off x="7772400" y="776258"/>
            <a:ext cx="4267200" cy="489364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CELMoDs</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Avadomide</a:t>
            </a: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Iberdomide</a:t>
            </a: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Golcadomide</a:t>
            </a: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Mezigdomide</a:t>
            </a: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Ongoing trials: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Golca</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plus RCHOP/</a:t>
            </a: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pola</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-RCHP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Golca</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post CAR-T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Side effects: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400000"/>
                </a:solidFill>
                <a:effectLst/>
                <a:uLnTx/>
                <a:uFillTx/>
                <a:latin typeface="Calibri" pitchFamily="34" charset="0"/>
                <a:ea typeface="ヒラギノ角ゴ Pro W3" pitchFamily="-127" charset="-128"/>
                <a:cs typeface="+mn-cs"/>
              </a:rPr>
              <a:t>Cytopenias</a:t>
            </a:r>
            <a:r>
              <a:rPr kumimoji="0" lang="en-US" sz="24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 hyperglycemia, electrolyte abnormalities </a:t>
            </a:r>
          </a:p>
        </p:txBody>
      </p:sp>
      <p:pic>
        <p:nvPicPr>
          <p:cNvPr id="3" name="Picture 2" descr="A diagram of a cell&#10;&#10;AI-generated content may be incorrect.">
            <a:extLst>
              <a:ext uri="{FF2B5EF4-FFF2-40B4-BE49-F238E27FC236}">
                <a16:creationId xmlns:a16="http://schemas.microsoft.com/office/drawing/2014/main" id="{FBCEA9E4-045B-BD94-9364-612C9BDCD1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636" y="773289"/>
            <a:ext cx="7717651" cy="4893647"/>
          </a:xfrm>
          <a:prstGeom prst="rect">
            <a:avLst/>
          </a:prstGeom>
        </p:spPr>
      </p:pic>
      <p:sp>
        <p:nvSpPr>
          <p:cNvPr id="5" name="TextBox 4">
            <a:extLst>
              <a:ext uri="{FF2B5EF4-FFF2-40B4-BE49-F238E27FC236}">
                <a16:creationId xmlns:a16="http://schemas.microsoft.com/office/drawing/2014/main" id="{21102CBD-D108-EB38-C747-D819D53FB9EC}"/>
              </a:ext>
            </a:extLst>
          </p:cNvPr>
          <p:cNvSpPr txBox="1"/>
          <p:nvPr/>
        </p:nvSpPr>
        <p:spPr>
          <a:xfrm>
            <a:off x="8305800" y="6121697"/>
            <a:ext cx="357918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rPr>
              <a:t>Ioannou N et al. Int J Mol Sci 2021 Aug 9;22(16):8572.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0000"/>
              </a:solidFill>
              <a:effectLst/>
              <a:uLnTx/>
              <a:uFillTx/>
              <a:latin typeface="Calibri" pitchFamily="34" charset="0"/>
              <a:ea typeface="ヒラギノ角ゴ Pro W3" pitchFamily="-127" charset="-128"/>
              <a:cs typeface="+mn-cs"/>
            </a:endParaRPr>
          </a:p>
        </p:txBody>
      </p:sp>
      <p:sp>
        <p:nvSpPr>
          <p:cNvPr id="6" name="Rectangle 5">
            <a:extLst>
              <a:ext uri="{FF2B5EF4-FFF2-40B4-BE49-F238E27FC236}">
                <a16:creationId xmlns:a16="http://schemas.microsoft.com/office/drawing/2014/main" id="{29D2724D-5CCD-C339-A10A-8580312BD6E1}"/>
              </a:ext>
            </a:extLst>
          </p:cNvPr>
          <p:cNvSpPr/>
          <p:nvPr/>
        </p:nvSpPr>
        <p:spPr>
          <a:xfrm flipV="1">
            <a:off x="1066800" y="990600"/>
            <a:ext cx="533400" cy="2004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0"/>
              </a:solidFill>
              <a:effectLst/>
              <a:uLnTx/>
              <a:uFillTx/>
              <a:latin typeface="Arial"/>
              <a:ea typeface="+mn-ea"/>
              <a:cs typeface="+mn-cs"/>
            </a:endParaRPr>
          </a:p>
        </p:txBody>
      </p:sp>
    </p:spTree>
    <p:extLst>
      <p:ext uri="{BB962C8B-B14F-4D97-AF65-F5344CB8AC3E}">
        <p14:creationId xmlns:p14="http://schemas.microsoft.com/office/powerpoint/2010/main" val="1249946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3B3DF-FC65-1902-76F0-610061F885F4}"/>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DFF1F0D4-1488-A58B-6CDC-E5EF7E65C847}"/>
              </a:ext>
            </a:extLst>
          </p:cNvPr>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7C759F53-0B2D-902A-F6AD-ABFC24309903}"/>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441950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77A92-0753-50F2-4962-AE1813B2019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C4101C0-3631-F3F4-693C-C50ED0AA327F}"/>
              </a:ext>
            </a:extLst>
          </p:cNvPr>
          <p:cNvSpPr>
            <a:spLocks noGrp="1"/>
          </p:cNvSpPr>
          <p:nvPr>
            <p:ph idx="1"/>
          </p:nvPr>
        </p:nvSpPr>
        <p:spPr>
          <a:xfrm>
            <a:off x="912287" y="1690792"/>
            <a:ext cx="10224273" cy="4514258"/>
          </a:xfrm>
        </p:spPr>
        <p:txBody>
          <a:bodyPr/>
          <a:lstStyle/>
          <a:p>
            <a:r>
              <a:rPr lang="en-US" dirty="0"/>
              <a:t>For which patients with DLBCL do you use </a:t>
            </a:r>
            <a:r>
              <a:rPr lang="en-US" dirty="0" err="1"/>
              <a:t>polatuzumab</a:t>
            </a:r>
            <a:r>
              <a:rPr lang="en-US" dirty="0"/>
              <a:t> vedotin + R-CHP as up-front treatment?</a:t>
            </a:r>
          </a:p>
        </p:txBody>
      </p:sp>
      <p:sp>
        <p:nvSpPr>
          <p:cNvPr id="3" name="TextBox 2">
            <a:extLst>
              <a:ext uri="{FF2B5EF4-FFF2-40B4-BE49-F238E27FC236}">
                <a16:creationId xmlns:a16="http://schemas.microsoft.com/office/drawing/2014/main" id="{D824E7BC-8D26-1307-6240-98E7072D90F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63715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CDFA2-FB0F-E7D6-71F1-D829479AB50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E96BD21-2ABB-1C5C-B91C-407FA8B7E088}"/>
              </a:ext>
            </a:extLst>
          </p:cNvPr>
          <p:cNvSpPr>
            <a:spLocks noGrp="1"/>
          </p:cNvSpPr>
          <p:nvPr>
            <p:ph idx="1"/>
          </p:nvPr>
        </p:nvSpPr>
        <p:spPr>
          <a:xfrm>
            <a:off x="912287" y="1690792"/>
            <a:ext cx="10224273" cy="4514258"/>
          </a:xfrm>
        </p:spPr>
        <p:txBody>
          <a:bodyPr/>
          <a:lstStyle/>
          <a:p>
            <a:r>
              <a:rPr lang="en-US" dirty="0"/>
              <a:t>How are BTK inhibitors being evaluated in DLBCL? If these agents are proven effective in the first-line in non-GCB subtype, how will you select between them and </a:t>
            </a:r>
            <a:r>
              <a:rPr lang="en-US" dirty="0" err="1"/>
              <a:t>pola</a:t>
            </a:r>
            <a:r>
              <a:rPr lang="en-US" dirty="0"/>
              <a:t>-R-CHP?</a:t>
            </a:r>
          </a:p>
          <a:p>
            <a:r>
              <a:rPr lang="en-US" dirty="0"/>
              <a:t>Where are you currently considering the use of zanubrutinib/obinutuzumab for R/R FL? </a:t>
            </a:r>
          </a:p>
        </p:txBody>
      </p:sp>
      <p:sp>
        <p:nvSpPr>
          <p:cNvPr id="3" name="TextBox 2">
            <a:extLst>
              <a:ext uri="{FF2B5EF4-FFF2-40B4-BE49-F238E27FC236}">
                <a16:creationId xmlns:a16="http://schemas.microsoft.com/office/drawing/2014/main" id="{35CB3FAD-BF21-F0DC-C686-97D54D7B752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279311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9206-67E5-3960-D00B-5695560DEEC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CD44309-5255-26FD-6D2E-C6CD69177A06}"/>
              </a:ext>
            </a:extLst>
          </p:cNvPr>
          <p:cNvSpPr>
            <a:spLocks noGrp="1"/>
          </p:cNvSpPr>
          <p:nvPr>
            <p:ph idx="1"/>
          </p:nvPr>
        </p:nvSpPr>
        <p:spPr>
          <a:xfrm>
            <a:off x="912287" y="1690792"/>
            <a:ext cx="10224273" cy="4514258"/>
          </a:xfrm>
        </p:spPr>
        <p:txBody>
          <a:bodyPr/>
          <a:lstStyle/>
          <a:p>
            <a:r>
              <a:rPr lang="en-US" dirty="0"/>
              <a:t>How are you using </a:t>
            </a:r>
            <a:r>
              <a:rPr lang="en-US" dirty="0" err="1"/>
              <a:t>tafasitamab</a:t>
            </a:r>
            <a:r>
              <a:rPr lang="en-US" dirty="0"/>
              <a:t> in DLBCL?</a:t>
            </a:r>
          </a:p>
          <a:p>
            <a:r>
              <a:rPr lang="en-US" dirty="0"/>
              <a:t>Is </a:t>
            </a:r>
            <a:r>
              <a:rPr lang="en-US" dirty="0" err="1"/>
              <a:t>tafasitamab</a:t>
            </a:r>
            <a:r>
              <a:rPr lang="en-US" dirty="0"/>
              <a:t> in combination with R</a:t>
            </a:r>
            <a:r>
              <a:rPr lang="en-US" baseline="30000" dirty="0"/>
              <a:t>2</a:t>
            </a:r>
            <a:r>
              <a:rPr lang="en-US" dirty="0"/>
              <a:t> now your usual second-line therapy?</a:t>
            </a:r>
          </a:p>
          <a:p>
            <a:pPr marL="98425" indent="0">
              <a:buNone/>
            </a:pPr>
            <a:endParaRPr lang="en-US" dirty="0"/>
          </a:p>
        </p:txBody>
      </p:sp>
      <p:sp>
        <p:nvSpPr>
          <p:cNvPr id="3" name="TextBox 2">
            <a:extLst>
              <a:ext uri="{FF2B5EF4-FFF2-40B4-BE49-F238E27FC236}">
                <a16:creationId xmlns:a16="http://schemas.microsoft.com/office/drawing/2014/main" id="{39A6BECA-13D2-D704-D9C5-B49C0E5F243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54055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725EE-43CB-E6F6-237C-90CA24FCB86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36D8DE-37F3-8E73-49BD-02A89B0A71B9}"/>
              </a:ext>
            </a:extLst>
          </p:cNvPr>
          <p:cNvSpPr>
            <a:spLocks noGrp="1"/>
          </p:cNvSpPr>
          <p:nvPr>
            <p:ph idx="1"/>
          </p:nvPr>
        </p:nvSpPr>
        <p:spPr>
          <a:xfrm>
            <a:off x="912287" y="1690792"/>
            <a:ext cx="10224273" cy="4514258"/>
          </a:xfrm>
        </p:spPr>
        <p:txBody>
          <a:bodyPr/>
          <a:lstStyle/>
          <a:p>
            <a:r>
              <a:rPr lang="en-US" dirty="0"/>
              <a:t>How are you incorporating loncastuximab tesirine into your current management of DLBCL?</a:t>
            </a:r>
          </a:p>
          <a:p>
            <a:r>
              <a:rPr lang="en-US" dirty="0"/>
              <a:t>Given </a:t>
            </a:r>
            <a:r>
              <a:rPr lang="en-US" dirty="0" err="1"/>
              <a:t>lonca</a:t>
            </a:r>
            <a:r>
              <a:rPr lang="en-US" dirty="0"/>
              <a:t>-T has now been added to NCCN for FL, where are you thinking about using it in relation to </a:t>
            </a:r>
            <a:r>
              <a:rPr lang="en-US" dirty="0" err="1"/>
              <a:t>zanu</a:t>
            </a:r>
            <a:r>
              <a:rPr lang="en-US" dirty="0"/>
              <a:t>/</a:t>
            </a:r>
            <a:r>
              <a:rPr lang="en-US" dirty="0" err="1"/>
              <a:t>obin</a:t>
            </a:r>
            <a:r>
              <a:rPr lang="en-US" dirty="0"/>
              <a:t> or tazemetostat?</a:t>
            </a:r>
          </a:p>
          <a:p>
            <a:r>
              <a:rPr lang="en-US" dirty="0"/>
              <a:t>What are the common toxicities of loncastuximab tesirine? How are these prevented and mitigated?</a:t>
            </a:r>
          </a:p>
          <a:p>
            <a:r>
              <a:rPr lang="en-US" dirty="0"/>
              <a:t>Are you comfortable using all three CD19 directed approaches in the same patient? How will we potentially integrate a 4th?</a:t>
            </a:r>
          </a:p>
          <a:p>
            <a:endParaRPr lang="en-US" dirty="0"/>
          </a:p>
        </p:txBody>
      </p:sp>
      <p:sp>
        <p:nvSpPr>
          <p:cNvPr id="3" name="TextBox 2">
            <a:extLst>
              <a:ext uri="{FF2B5EF4-FFF2-40B4-BE49-F238E27FC236}">
                <a16:creationId xmlns:a16="http://schemas.microsoft.com/office/drawing/2014/main" id="{E1A616A4-3BF8-E53E-240B-8BDD63D8EB1E}"/>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30141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D035-0CC6-43A6-3597-B42484BC246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0CDB62E-DEBD-9F81-C05C-B36A781E70A6}"/>
              </a:ext>
            </a:extLst>
          </p:cNvPr>
          <p:cNvSpPr>
            <a:spLocks noGrp="1"/>
          </p:cNvSpPr>
          <p:nvPr>
            <p:ph idx="1"/>
          </p:nvPr>
        </p:nvSpPr>
        <p:spPr>
          <a:xfrm>
            <a:off x="912287" y="1690792"/>
            <a:ext cx="10224273" cy="4514258"/>
          </a:xfrm>
        </p:spPr>
        <p:txBody>
          <a:bodyPr/>
          <a:lstStyle/>
          <a:p>
            <a:r>
              <a:rPr lang="en-US" dirty="0"/>
              <a:t>In general, how do you sequence agents for patients with FL and POD24 (disease progression within 24 months of initial treatment)?</a:t>
            </a:r>
          </a:p>
        </p:txBody>
      </p:sp>
      <p:sp>
        <p:nvSpPr>
          <p:cNvPr id="3" name="TextBox 2">
            <a:extLst>
              <a:ext uri="{FF2B5EF4-FFF2-40B4-BE49-F238E27FC236}">
                <a16:creationId xmlns:a16="http://schemas.microsoft.com/office/drawing/2014/main" id="{75E499DD-6810-DAD8-E252-1F13E757D0D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809509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0" y="2996952"/>
            <a:ext cx="12191999" cy="1143000"/>
          </a:xfrm>
        </p:spPr>
        <p:txBody>
          <a:bodyPr/>
          <a:lstStyle/>
          <a:p>
            <a:pPr>
              <a:lnSpc>
                <a:spcPct val="100000"/>
              </a:lnSpc>
              <a:spcBef>
                <a:spcPts val="1800"/>
              </a:spcBef>
            </a:pPr>
            <a:r>
              <a:rPr lang="en-US" sz="2900" i="1" dirty="0"/>
              <a:t>Thank you for joining us!</a:t>
            </a:r>
            <a:br>
              <a:rPr lang="en-US" sz="2900" i="1" dirty="0"/>
            </a:br>
            <a:r>
              <a:rPr lang="en-US" sz="2900" i="1" dirty="0"/>
              <a:t>Your feedback is very important to us.</a:t>
            </a:r>
            <a:br>
              <a:rPr lang="en-US" sz="2900" i="1" dirty="0"/>
            </a:br>
            <a:br>
              <a:rPr lang="en-US" sz="2900" i="1" dirty="0"/>
            </a:br>
            <a:r>
              <a:rPr lang="en-US" sz="2900" i="1" dirty="0"/>
              <a:t>Please complete the survey currently up on the iPads</a:t>
            </a:r>
            <a:br>
              <a:rPr lang="en-US" sz="2900" i="1" dirty="0"/>
            </a:br>
            <a:r>
              <a:rPr lang="en-US" sz="2900" i="1" dirty="0"/>
              <a:t>for attendees in the room and on Zoom for</a:t>
            </a:r>
            <a:br>
              <a:rPr lang="en-US" sz="2900" i="1" dirty="0"/>
            </a:br>
            <a:r>
              <a:rPr lang="en-US" sz="2900" i="1" dirty="0"/>
              <a:t>those attending virtually. The survey will remain open</a:t>
            </a:r>
            <a:br>
              <a:rPr lang="en-US" sz="2900" i="1" dirty="0"/>
            </a:br>
            <a:r>
              <a:rPr lang="en-US" sz="2900" i="1" dirty="0"/>
              <a:t>up to 5 minutes after the meeting ends.</a:t>
            </a:r>
            <a:br>
              <a:rPr lang="en-US" sz="2900" i="1" dirty="0"/>
            </a:br>
            <a:br>
              <a:rPr lang="en-US" sz="2900" i="1" dirty="0"/>
            </a:br>
            <a:r>
              <a:rPr lang="en-US" sz="2900" i="1" u="sng" dirty="0"/>
              <a:t>How to Obtain Credit</a:t>
            </a:r>
            <a:br>
              <a:rPr lang="en-US" sz="2900" i="1" dirty="0"/>
            </a:br>
            <a:r>
              <a:rPr lang="en-US" sz="2900" i="1" dirty="0"/>
              <a:t>In-person attendees: Please refer to the program</a:t>
            </a:r>
            <a:br>
              <a:rPr lang="en-US" sz="2900" i="1" dirty="0"/>
            </a:br>
            <a:r>
              <a:rPr lang="en-US" sz="2900" i="1" dirty="0"/>
              <a:t>syllabus for the CME/MOC, NCPD and ACPE credit link or QR code.</a:t>
            </a:r>
            <a:br>
              <a:rPr lang="en-US" sz="2900" i="1" dirty="0"/>
            </a:br>
            <a:r>
              <a:rPr lang="en-US" sz="2900" i="1" dirty="0"/>
              <a:t>Online/Zoom attendees: The CME/MOC, NCPD and ACPE credit link</a:t>
            </a:r>
            <a:br>
              <a:rPr lang="en-US" sz="2900" i="1" dirty="0"/>
            </a:br>
            <a:r>
              <a:rPr lang="en-US" sz="2900" i="1" dirty="0"/>
              <a:t>is posted in the chat room.</a:t>
            </a:r>
          </a:p>
        </p:txBody>
      </p:sp>
    </p:spTree>
    <p:extLst>
      <p:ext uri="{BB962C8B-B14F-4D97-AF65-F5344CB8AC3E}">
        <p14:creationId xmlns:p14="http://schemas.microsoft.com/office/powerpoint/2010/main" val="36619834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D717-174C-D0C0-7810-6AECC900BD61}"/>
              </a:ext>
            </a:extLst>
          </p:cNvPr>
          <p:cNvSpPr>
            <a:spLocks noGrp="1"/>
          </p:cNvSpPr>
          <p:nvPr>
            <p:ph type="title"/>
          </p:nvPr>
        </p:nvSpPr>
        <p:spPr>
          <a:xfrm>
            <a:off x="1276352" y="108856"/>
            <a:ext cx="10332457" cy="838643"/>
          </a:xfrm>
        </p:spPr>
        <p:txBody>
          <a:bodyPr>
            <a:normAutofit/>
          </a:bodyPr>
          <a:lstStyle/>
          <a:p>
            <a:pPr algn="ctr"/>
            <a:r>
              <a:rPr lang="en-US" sz="5333" dirty="0"/>
              <a:t>Sprint Cars: ZUMA-7/TRANSFORM  </a:t>
            </a:r>
          </a:p>
        </p:txBody>
      </p:sp>
      <p:sp>
        <p:nvSpPr>
          <p:cNvPr id="4" name="Text Placeholder 3">
            <a:extLst>
              <a:ext uri="{FF2B5EF4-FFF2-40B4-BE49-F238E27FC236}">
                <a16:creationId xmlns:a16="http://schemas.microsoft.com/office/drawing/2014/main" id="{6DDFF405-4B88-389B-DBF8-E70D9EA23ECA}"/>
              </a:ext>
            </a:extLst>
          </p:cNvPr>
          <p:cNvSpPr>
            <a:spLocks noGrp="1"/>
          </p:cNvSpPr>
          <p:nvPr>
            <p:ph type="body" sz="quarter" idx="10"/>
          </p:nvPr>
        </p:nvSpPr>
        <p:spPr>
          <a:xfrm>
            <a:off x="938893" y="5965592"/>
            <a:ext cx="10088335" cy="838643"/>
          </a:xfrm>
        </p:spPr>
        <p:txBody>
          <a:bodyPr>
            <a:normAutofit/>
          </a:bodyPr>
          <a:lstStyle/>
          <a:p>
            <a:r>
              <a:rPr lang="nl-NL" sz="1333" dirty="0">
                <a:latin typeface="+mj-lt"/>
                <a:cs typeface="Arial" panose="020B0604020202020204" pitchFamily="34" charset="0"/>
              </a:rPr>
              <a:t>Locke et al. NEJM 2022;</a:t>
            </a:r>
            <a:r>
              <a:rPr lang="nl-NL" sz="1333" b="1" dirty="0">
                <a:latin typeface="+mj-lt"/>
                <a:cs typeface="Arial" panose="020B0604020202020204" pitchFamily="34" charset="0"/>
              </a:rPr>
              <a:t> </a:t>
            </a:r>
            <a:r>
              <a:rPr lang="en-US" sz="1333" dirty="0">
                <a:latin typeface="+mj-lt"/>
                <a:cs typeface="Arial" panose="020B0604020202020204" pitchFamily="34" charset="0"/>
              </a:rPr>
              <a:t>Westin et al. </a:t>
            </a:r>
            <a:r>
              <a:rPr lang="en-US" sz="1333" i="1" dirty="0">
                <a:latin typeface="+mj-lt"/>
                <a:cs typeface="Arial" panose="020B0604020202020204" pitchFamily="34" charset="0"/>
              </a:rPr>
              <a:t>New Engl J Med</a:t>
            </a:r>
            <a:r>
              <a:rPr lang="en-US" sz="1333" dirty="0">
                <a:latin typeface="+mj-lt"/>
                <a:cs typeface="Arial" panose="020B0604020202020204" pitchFamily="34" charset="0"/>
              </a:rPr>
              <a:t> 2023; Abramson et al. </a:t>
            </a:r>
            <a:r>
              <a:rPr lang="en-US" sz="1333" i="1" dirty="0">
                <a:latin typeface="+mj-lt"/>
                <a:cs typeface="Arial" panose="020B0604020202020204" pitchFamily="34" charset="0"/>
              </a:rPr>
              <a:t>Blood 2</a:t>
            </a:r>
            <a:r>
              <a:rPr lang="en-US" sz="1333" dirty="0">
                <a:latin typeface="+mj-lt"/>
                <a:cs typeface="Arial" panose="020B0604020202020204" pitchFamily="34" charset="0"/>
              </a:rPr>
              <a:t>023;</a:t>
            </a:r>
            <a:r>
              <a:rPr lang="en-US" sz="1333" b="1" dirty="0">
                <a:latin typeface="+mj-lt"/>
                <a:cs typeface="Arial" panose="020B0604020202020204" pitchFamily="34" charset="0"/>
              </a:rPr>
              <a:t> </a:t>
            </a:r>
            <a:r>
              <a:rPr lang="en-US" sz="1333" dirty="0">
                <a:latin typeface="+mj-lt"/>
                <a:cs typeface="Arial" panose="020B0604020202020204" pitchFamily="34" charset="0"/>
              </a:rPr>
              <a:t>Kamdar et al. </a:t>
            </a:r>
            <a:r>
              <a:rPr lang="en-US" sz="1333" i="1" dirty="0">
                <a:latin typeface="+mj-lt"/>
                <a:cs typeface="Arial" panose="020B0604020202020204" pitchFamily="34" charset="0"/>
              </a:rPr>
              <a:t>J Clin Oncol </a:t>
            </a:r>
            <a:r>
              <a:rPr lang="en-US" sz="1333" dirty="0">
                <a:latin typeface="+mj-lt"/>
                <a:cs typeface="Arial" panose="020B0604020202020204" pitchFamily="34" charset="0"/>
              </a:rPr>
              <a:t>2025</a:t>
            </a:r>
            <a:endParaRPr lang="en-US" sz="1333" dirty="0">
              <a:latin typeface="+mj-lt"/>
            </a:endParaRPr>
          </a:p>
        </p:txBody>
      </p:sp>
      <p:pic>
        <p:nvPicPr>
          <p:cNvPr id="7" name="Picture 6">
            <a:extLst>
              <a:ext uri="{FF2B5EF4-FFF2-40B4-BE49-F238E27FC236}">
                <a16:creationId xmlns:a16="http://schemas.microsoft.com/office/drawing/2014/main" id="{1A717380-B406-D156-6EB9-04FE9F9686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15266"/>
          <a:stretch>
            <a:fillRect/>
          </a:stretch>
        </p:blipFill>
        <p:spPr>
          <a:xfrm>
            <a:off x="1077687" y="1345397"/>
            <a:ext cx="5529943" cy="2083604"/>
          </a:xfrm>
          <a:prstGeom prst="rect">
            <a:avLst/>
          </a:prstGeom>
        </p:spPr>
      </p:pic>
      <p:pic>
        <p:nvPicPr>
          <p:cNvPr id="9" name="Picture 8">
            <a:extLst>
              <a:ext uri="{FF2B5EF4-FFF2-40B4-BE49-F238E27FC236}">
                <a16:creationId xmlns:a16="http://schemas.microsoft.com/office/drawing/2014/main" id="{7BAE14AA-D2E7-CCA5-5902-49E624DA0C3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77687" y="4044313"/>
            <a:ext cx="5769428" cy="2340601"/>
          </a:xfrm>
          <a:prstGeom prst="rect">
            <a:avLst/>
          </a:prstGeom>
        </p:spPr>
      </p:pic>
      <p:pic>
        <p:nvPicPr>
          <p:cNvPr id="10" name="Picture 9">
            <a:extLst>
              <a:ext uri="{FF2B5EF4-FFF2-40B4-BE49-F238E27FC236}">
                <a16:creationId xmlns:a16="http://schemas.microsoft.com/office/drawing/2014/main" id="{757B7C45-E166-E4BF-9F87-05FC66CB077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151915" y="1486715"/>
            <a:ext cx="4727219" cy="2083605"/>
          </a:xfrm>
          <a:prstGeom prst="rect">
            <a:avLst/>
          </a:prstGeom>
        </p:spPr>
      </p:pic>
      <p:pic>
        <p:nvPicPr>
          <p:cNvPr id="11" name="Picture 10">
            <a:extLst>
              <a:ext uri="{FF2B5EF4-FFF2-40B4-BE49-F238E27FC236}">
                <a16:creationId xmlns:a16="http://schemas.microsoft.com/office/drawing/2014/main" id="{91723094-0F47-C46A-A9D8-E7C1537CDA5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rcRect b="13864"/>
          <a:stretch>
            <a:fillRect/>
          </a:stretch>
        </p:blipFill>
        <p:spPr>
          <a:xfrm>
            <a:off x="7151915" y="4301308"/>
            <a:ext cx="4883016" cy="2083605"/>
          </a:xfrm>
          <a:prstGeom prst="rect">
            <a:avLst/>
          </a:prstGeom>
        </p:spPr>
      </p:pic>
      <p:sp>
        <p:nvSpPr>
          <p:cNvPr id="12" name="TextBox 11">
            <a:extLst>
              <a:ext uri="{FF2B5EF4-FFF2-40B4-BE49-F238E27FC236}">
                <a16:creationId xmlns:a16="http://schemas.microsoft.com/office/drawing/2014/main" id="{1DF83B8F-0023-60DB-C3EB-16A4EC124AE4}"/>
              </a:ext>
            </a:extLst>
          </p:cNvPr>
          <p:cNvSpPr txBox="1"/>
          <p:nvPr/>
        </p:nvSpPr>
        <p:spPr>
          <a:xfrm>
            <a:off x="1077688" y="937055"/>
            <a:ext cx="552994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ZUMA-7</a:t>
            </a:r>
          </a:p>
        </p:txBody>
      </p:sp>
      <p:sp>
        <p:nvSpPr>
          <p:cNvPr id="13" name="TextBox 12">
            <a:extLst>
              <a:ext uri="{FF2B5EF4-FFF2-40B4-BE49-F238E27FC236}">
                <a16:creationId xmlns:a16="http://schemas.microsoft.com/office/drawing/2014/main" id="{E69084BC-18EA-DC26-B01F-977795B4C674}"/>
              </a:ext>
            </a:extLst>
          </p:cNvPr>
          <p:cNvSpPr txBox="1"/>
          <p:nvPr/>
        </p:nvSpPr>
        <p:spPr>
          <a:xfrm>
            <a:off x="1077688" y="3624991"/>
            <a:ext cx="552994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TRANSFORM</a:t>
            </a:r>
          </a:p>
        </p:txBody>
      </p:sp>
      <p:sp>
        <p:nvSpPr>
          <p:cNvPr id="14" name="TextBox 13">
            <a:extLst>
              <a:ext uri="{FF2B5EF4-FFF2-40B4-BE49-F238E27FC236}">
                <a16:creationId xmlns:a16="http://schemas.microsoft.com/office/drawing/2014/main" id="{00663EAE-44CE-EDB5-40AE-AAEEF85B6186}"/>
              </a:ext>
            </a:extLst>
          </p:cNvPr>
          <p:cNvSpPr txBox="1"/>
          <p:nvPr/>
        </p:nvSpPr>
        <p:spPr>
          <a:xfrm>
            <a:off x="7151915" y="970886"/>
            <a:ext cx="552994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4-Year Follow-Up</a:t>
            </a:r>
          </a:p>
        </p:txBody>
      </p:sp>
      <p:sp>
        <p:nvSpPr>
          <p:cNvPr id="15" name="TextBox 14">
            <a:extLst>
              <a:ext uri="{FF2B5EF4-FFF2-40B4-BE49-F238E27FC236}">
                <a16:creationId xmlns:a16="http://schemas.microsoft.com/office/drawing/2014/main" id="{7CB95077-1EF8-FDFD-51A4-3CE83E0914C7}"/>
              </a:ext>
            </a:extLst>
          </p:cNvPr>
          <p:cNvSpPr txBox="1"/>
          <p:nvPr/>
        </p:nvSpPr>
        <p:spPr>
          <a:xfrm>
            <a:off x="7151915" y="3743599"/>
            <a:ext cx="552994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3-Year Follow-Up</a:t>
            </a:r>
          </a:p>
        </p:txBody>
      </p:sp>
    </p:spTree>
    <p:extLst>
      <p:ext uri="{BB962C8B-B14F-4D97-AF65-F5344CB8AC3E}">
        <p14:creationId xmlns:p14="http://schemas.microsoft.com/office/powerpoint/2010/main" val="287682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4FC7-B47D-851D-959C-4157B5DBDE5F}"/>
              </a:ext>
            </a:extLst>
          </p:cNvPr>
          <p:cNvSpPr>
            <a:spLocks noGrp="1"/>
          </p:cNvSpPr>
          <p:nvPr>
            <p:ph type="title"/>
          </p:nvPr>
        </p:nvSpPr>
        <p:spPr/>
        <p:txBody>
          <a:bodyPr/>
          <a:lstStyle/>
          <a:p>
            <a:pPr algn="ctr"/>
            <a:r>
              <a:rPr lang="en-US" sz="5333" dirty="0"/>
              <a:t> </a:t>
            </a:r>
            <a:endParaRPr lang="en-US" dirty="0"/>
          </a:p>
        </p:txBody>
      </p:sp>
      <p:sp>
        <p:nvSpPr>
          <p:cNvPr id="4" name="Text Placeholder 3">
            <a:extLst>
              <a:ext uri="{FF2B5EF4-FFF2-40B4-BE49-F238E27FC236}">
                <a16:creationId xmlns:a16="http://schemas.microsoft.com/office/drawing/2014/main" id="{E3D8AB45-4054-626A-61F7-86C7D7548E71}"/>
              </a:ext>
            </a:extLst>
          </p:cNvPr>
          <p:cNvSpPr>
            <a:spLocks noGrp="1"/>
          </p:cNvSpPr>
          <p:nvPr>
            <p:ph type="body" sz="quarter" idx="10"/>
          </p:nvPr>
        </p:nvSpPr>
        <p:spPr/>
        <p:txBody>
          <a:bodyPr/>
          <a:lstStyle/>
          <a:p>
            <a:endParaRPr lang="en-US" dirty="0"/>
          </a:p>
          <a:p>
            <a:r>
              <a:rPr lang="en-US" dirty="0"/>
              <a:t> </a:t>
            </a:r>
          </a:p>
        </p:txBody>
      </p:sp>
      <p:sp>
        <p:nvSpPr>
          <p:cNvPr id="7" name="Title 1">
            <a:extLst>
              <a:ext uri="{FF2B5EF4-FFF2-40B4-BE49-F238E27FC236}">
                <a16:creationId xmlns:a16="http://schemas.microsoft.com/office/drawing/2014/main" id="{353DA648-A6DB-3A9B-7D32-1F7695B0BF54}"/>
              </a:ext>
            </a:extLst>
          </p:cNvPr>
          <p:cNvSpPr txBox="1">
            <a:spLocks/>
          </p:cNvSpPr>
          <p:nvPr/>
        </p:nvSpPr>
        <p:spPr>
          <a:xfrm>
            <a:off x="1275556" y="47904"/>
            <a:ext cx="10332457" cy="754866"/>
          </a:xfrm>
          <a:prstGeom prst="rect">
            <a:avLst/>
          </a:prstGeom>
        </p:spPr>
        <p:txBody>
          <a:bodyPr vert="horz" lIns="121920" tIns="0" rIns="121920" bIns="0" rtlCol="0" anchor="b">
            <a:normAutofit/>
          </a:bodyPr>
          <a:lstStyle>
            <a:lvl1pPr algn="l" defTabSz="457200" rtl="0" eaLnBrk="1" latinLnBrk="0" hangingPunct="1">
              <a:lnSpc>
                <a:spcPct val="90000"/>
              </a:lnSpc>
              <a:spcBef>
                <a:spcPct val="0"/>
              </a:spcBef>
              <a:buNone/>
              <a:defRPr sz="2800" b="0" i="0" kern="1200" baseline="0">
                <a:solidFill>
                  <a:srgbClr val="AD122A"/>
                </a:solidFill>
                <a:latin typeface="+mj-lt"/>
                <a:ea typeface="+mj-ea"/>
                <a:cs typeface="Calibri" panose="020F0502020204030204" pitchFamily="34" charset="0"/>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5333" b="0" i="0" u="none" strike="noStrike" kern="1200" cap="none" spc="0" normalizeH="0" baseline="0" noProof="0" dirty="0">
                <a:ln>
                  <a:noFill/>
                </a:ln>
                <a:solidFill>
                  <a:srgbClr val="AD122A"/>
                </a:solidFill>
                <a:effectLst/>
                <a:uLnTx/>
                <a:uFillTx/>
                <a:latin typeface="Calibri"/>
                <a:ea typeface="+mj-ea"/>
                <a:cs typeface="Calibri" panose="020F0502020204030204" pitchFamily="34" charset="0"/>
              </a:rPr>
              <a:t>Use Your Spotter?</a:t>
            </a:r>
          </a:p>
        </p:txBody>
      </p:sp>
      <p:pic>
        <p:nvPicPr>
          <p:cNvPr id="11" name="Picture 10">
            <a:extLst>
              <a:ext uri="{FF2B5EF4-FFF2-40B4-BE49-F238E27FC236}">
                <a16:creationId xmlns:a16="http://schemas.microsoft.com/office/drawing/2014/main" id="{A10BA1B6-7961-45BA-1F4F-4714DCEDAA26}"/>
              </a:ext>
            </a:extLst>
          </p:cNvPr>
          <p:cNvPicPr>
            <a:picLocks noChangeAspect="1"/>
          </p:cNvPicPr>
          <p:nvPr/>
        </p:nvPicPr>
        <p:blipFill>
          <a:blip r:embed="rId2"/>
          <a:stretch>
            <a:fillRect/>
          </a:stretch>
        </p:blipFill>
        <p:spPr>
          <a:xfrm>
            <a:off x="3443311" y="1318020"/>
            <a:ext cx="5902297" cy="2640501"/>
          </a:xfrm>
          <a:prstGeom prst="rect">
            <a:avLst/>
          </a:prstGeom>
        </p:spPr>
      </p:pic>
      <p:pic>
        <p:nvPicPr>
          <p:cNvPr id="12" name="Picture 11">
            <a:extLst>
              <a:ext uri="{FF2B5EF4-FFF2-40B4-BE49-F238E27FC236}">
                <a16:creationId xmlns:a16="http://schemas.microsoft.com/office/drawing/2014/main" id="{EA6BCB2C-91EE-7715-E80C-DCD35F13C869}"/>
              </a:ext>
            </a:extLst>
          </p:cNvPr>
          <p:cNvPicPr>
            <a:picLocks noChangeAspect="1"/>
          </p:cNvPicPr>
          <p:nvPr/>
        </p:nvPicPr>
        <p:blipFill>
          <a:blip r:embed="rId3"/>
          <a:stretch>
            <a:fillRect/>
          </a:stretch>
        </p:blipFill>
        <p:spPr>
          <a:xfrm>
            <a:off x="3443312" y="4036752"/>
            <a:ext cx="5919145" cy="2603533"/>
          </a:xfrm>
          <a:prstGeom prst="rect">
            <a:avLst/>
          </a:prstGeom>
        </p:spPr>
      </p:pic>
      <p:sp>
        <p:nvSpPr>
          <p:cNvPr id="14" name="TextBox 13">
            <a:extLst>
              <a:ext uri="{FF2B5EF4-FFF2-40B4-BE49-F238E27FC236}">
                <a16:creationId xmlns:a16="http://schemas.microsoft.com/office/drawing/2014/main" id="{131B22C2-22E0-29BE-7F56-618D23779237}"/>
              </a:ext>
            </a:extLst>
          </p:cNvPr>
          <p:cNvSpPr txBox="1"/>
          <p:nvPr/>
        </p:nvSpPr>
        <p:spPr>
          <a:xfrm>
            <a:off x="805544" y="6556819"/>
            <a:ext cx="6096000" cy="2974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Westin JR et al. ASTCT 2025;Abstract 283</a:t>
            </a:r>
            <a:endParaRPr kumimoji="0" lang="en-US" sz="1333"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15" name="TextBox 14">
            <a:extLst>
              <a:ext uri="{FF2B5EF4-FFF2-40B4-BE49-F238E27FC236}">
                <a16:creationId xmlns:a16="http://schemas.microsoft.com/office/drawing/2014/main" id="{A8C068CB-8DBA-A3E3-0866-3260C55A2BC4}"/>
              </a:ext>
            </a:extLst>
          </p:cNvPr>
          <p:cNvSpPr txBox="1"/>
          <p:nvPr/>
        </p:nvSpPr>
        <p:spPr>
          <a:xfrm>
            <a:off x="3443312" y="802770"/>
            <a:ext cx="552674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ZUMA-7</a:t>
            </a:r>
          </a:p>
        </p:txBody>
      </p:sp>
    </p:spTree>
    <p:extLst>
      <p:ext uri="{BB962C8B-B14F-4D97-AF65-F5344CB8AC3E}">
        <p14:creationId xmlns:p14="http://schemas.microsoft.com/office/powerpoint/2010/main" val="306738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44678-967C-0DD8-BBB1-5C663B707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04C40-6CA2-86D4-401C-575B3C117852}"/>
              </a:ext>
            </a:extLst>
          </p:cNvPr>
          <p:cNvSpPr>
            <a:spLocks noGrp="1"/>
          </p:cNvSpPr>
          <p:nvPr>
            <p:ph type="title"/>
          </p:nvPr>
        </p:nvSpPr>
        <p:spPr/>
        <p:txBody>
          <a:bodyPr/>
          <a:lstStyle/>
          <a:p>
            <a:pPr algn="ctr"/>
            <a:r>
              <a:rPr lang="en-US" sz="5333" dirty="0"/>
              <a:t> </a:t>
            </a:r>
            <a:endParaRPr lang="en-US" dirty="0"/>
          </a:p>
        </p:txBody>
      </p:sp>
      <p:sp>
        <p:nvSpPr>
          <p:cNvPr id="4" name="Text Placeholder 3">
            <a:extLst>
              <a:ext uri="{FF2B5EF4-FFF2-40B4-BE49-F238E27FC236}">
                <a16:creationId xmlns:a16="http://schemas.microsoft.com/office/drawing/2014/main" id="{FF30E5F5-C7A4-6DEA-8812-1E1B72C95AF7}"/>
              </a:ext>
            </a:extLst>
          </p:cNvPr>
          <p:cNvSpPr>
            <a:spLocks noGrp="1"/>
          </p:cNvSpPr>
          <p:nvPr>
            <p:ph type="body" sz="quarter" idx="10"/>
          </p:nvPr>
        </p:nvSpPr>
        <p:spPr>
          <a:xfrm>
            <a:off x="830036" y="6245448"/>
            <a:ext cx="7482416" cy="838643"/>
          </a:xfrm>
        </p:spPr>
        <p:txBody>
          <a:bodyPr>
            <a:normAutofit/>
          </a:bodyPr>
          <a:lstStyle/>
          <a:p>
            <a:r>
              <a:rPr lang="en-US" sz="1333" dirty="0">
                <a:latin typeface="+mj-lt"/>
                <a:cs typeface="Arial" panose="020B0604020202020204" pitchFamily="34" charset="0"/>
              </a:rPr>
              <a:t>Jacobson, et al. Lancet Oncol 2022; Schuster ASH 2023;Abstract 601; </a:t>
            </a:r>
            <a:r>
              <a:rPr lang="en-US" sz="1333" dirty="0" err="1">
                <a:latin typeface="+mj-lt"/>
                <a:cs typeface="Arial" panose="020B0604020202020204" pitchFamily="34" charset="0"/>
              </a:rPr>
              <a:t>Neelapu</a:t>
            </a:r>
            <a:r>
              <a:rPr lang="en-US" sz="1333" dirty="0">
                <a:latin typeface="+mj-lt"/>
                <a:cs typeface="Arial" panose="020B0604020202020204" pitchFamily="34" charset="0"/>
              </a:rPr>
              <a:t> et al. ASH 2024;Abstract 864</a:t>
            </a:r>
            <a:endParaRPr lang="en-US" sz="1333" dirty="0">
              <a:latin typeface="+mj-lt"/>
            </a:endParaRPr>
          </a:p>
          <a:p>
            <a:endParaRPr lang="en-US" sz="1333" dirty="0"/>
          </a:p>
        </p:txBody>
      </p:sp>
      <p:sp>
        <p:nvSpPr>
          <p:cNvPr id="7" name="Title 1">
            <a:extLst>
              <a:ext uri="{FF2B5EF4-FFF2-40B4-BE49-F238E27FC236}">
                <a16:creationId xmlns:a16="http://schemas.microsoft.com/office/drawing/2014/main" id="{F60E3D0B-1A8F-C558-C022-349B9CD308C5}"/>
              </a:ext>
            </a:extLst>
          </p:cNvPr>
          <p:cNvSpPr txBox="1">
            <a:spLocks/>
          </p:cNvSpPr>
          <p:nvPr/>
        </p:nvSpPr>
        <p:spPr>
          <a:xfrm>
            <a:off x="1276352" y="1"/>
            <a:ext cx="10332457" cy="1295841"/>
          </a:xfrm>
          <a:prstGeom prst="rect">
            <a:avLst/>
          </a:prstGeom>
        </p:spPr>
        <p:txBody>
          <a:bodyPr vert="horz" lIns="121920" tIns="0" rIns="121920" bIns="0" rtlCol="0" anchor="b">
            <a:normAutofit/>
          </a:bodyPr>
          <a:lstStyle>
            <a:lvl1pPr algn="l" defTabSz="457200" rtl="0" eaLnBrk="1" latinLnBrk="0" hangingPunct="1">
              <a:lnSpc>
                <a:spcPct val="90000"/>
              </a:lnSpc>
              <a:spcBef>
                <a:spcPct val="0"/>
              </a:spcBef>
              <a:buNone/>
              <a:defRPr sz="2800" b="0" i="0" kern="1200" baseline="0">
                <a:solidFill>
                  <a:srgbClr val="AD122A"/>
                </a:solidFill>
                <a:latin typeface="+mj-lt"/>
                <a:ea typeface="+mj-ea"/>
                <a:cs typeface="Calibri" panose="020F0502020204030204" pitchFamily="34" charset="0"/>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5333" b="0" i="0" u="none" strike="noStrike" kern="1200" cap="none" spc="0" normalizeH="0" baseline="0" noProof="0" dirty="0">
                <a:ln>
                  <a:noFill/>
                </a:ln>
                <a:solidFill>
                  <a:srgbClr val="AD122A"/>
                </a:solidFill>
                <a:effectLst/>
                <a:uLnTx/>
                <a:uFillTx/>
                <a:latin typeface="Calibri"/>
                <a:ea typeface="+mj-ea"/>
                <a:cs typeface="Calibri" panose="020F0502020204030204" pitchFamily="34" charset="0"/>
              </a:rPr>
              <a:t>LeMonds: CAR-T for 3L FL</a:t>
            </a:r>
          </a:p>
        </p:txBody>
      </p:sp>
      <p:pic>
        <p:nvPicPr>
          <p:cNvPr id="5" name="Picture 4">
            <a:extLst>
              <a:ext uri="{FF2B5EF4-FFF2-40B4-BE49-F238E27FC236}">
                <a16:creationId xmlns:a16="http://schemas.microsoft.com/office/drawing/2014/main" id="{4669B3D3-257A-D0DC-AD28-50C2EF43D8F1}"/>
              </a:ext>
            </a:extLst>
          </p:cNvPr>
          <p:cNvPicPr>
            <a:picLocks noChangeAspect="1"/>
          </p:cNvPicPr>
          <p:nvPr/>
        </p:nvPicPr>
        <p:blipFill>
          <a:blip r:embed="rId2"/>
          <a:srcRect b="10778"/>
          <a:stretch>
            <a:fillRect/>
          </a:stretch>
        </p:blipFill>
        <p:spPr>
          <a:xfrm>
            <a:off x="1133877" y="2396223"/>
            <a:ext cx="2566632" cy="2557660"/>
          </a:xfrm>
          <a:prstGeom prst="rect">
            <a:avLst/>
          </a:prstGeom>
        </p:spPr>
      </p:pic>
      <p:graphicFrame>
        <p:nvGraphicFramePr>
          <p:cNvPr id="6" name="Table 5">
            <a:extLst>
              <a:ext uri="{FF2B5EF4-FFF2-40B4-BE49-F238E27FC236}">
                <a16:creationId xmlns:a16="http://schemas.microsoft.com/office/drawing/2014/main" id="{66FD17E6-DCDB-4FAC-2559-435D4EC26DB7}"/>
              </a:ext>
            </a:extLst>
          </p:cNvPr>
          <p:cNvGraphicFramePr>
            <a:graphicFrameLocks noGrp="1"/>
          </p:cNvGraphicFramePr>
          <p:nvPr/>
        </p:nvGraphicFramePr>
        <p:xfrm>
          <a:off x="4332517" y="2533255"/>
          <a:ext cx="3101863" cy="2248690"/>
        </p:xfrm>
        <a:graphic>
          <a:graphicData uri="http://schemas.openxmlformats.org/drawingml/2006/table">
            <a:tbl>
              <a:tblPr firstRow="1" bandRow="1">
                <a:tableStyleId>{2D5ABB26-0587-4C30-8999-92F81FD0307C}</a:tableStyleId>
              </a:tblPr>
              <a:tblGrid>
                <a:gridCol w="1458120">
                  <a:extLst>
                    <a:ext uri="{9D8B030D-6E8A-4147-A177-3AD203B41FA5}">
                      <a16:colId xmlns:a16="http://schemas.microsoft.com/office/drawing/2014/main" val="20000"/>
                    </a:ext>
                  </a:extLst>
                </a:gridCol>
                <a:gridCol w="1643743">
                  <a:extLst>
                    <a:ext uri="{9D8B030D-6E8A-4147-A177-3AD203B41FA5}">
                      <a16:colId xmlns:a16="http://schemas.microsoft.com/office/drawing/2014/main" val="20001"/>
                    </a:ext>
                  </a:extLst>
                </a:gridCol>
              </a:tblGrid>
              <a:tr h="1137920">
                <a:tc>
                  <a:txBody>
                    <a:bodyPr/>
                    <a:lstStyle/>
                    <a:p>
                      <a:pPr algn="l"/>
                      <a:r>
                        <a:rPr lang="en-US" sz="2100" b="1" dirty="0">
                          <a:solidFill>
                            <a:schemeClr val="bg1"/>
                          </a:solidFill>
                        </a:rPr>
                        <a:t>Efficacy Cohort</a:t>
                      </a:r>
                      <a:r>
                        <a:rPr lang="en-US" sz="2100" b="1" baseline="0" dirty="0">
                          <a:solidFill>
                            <a:schemeClr val="bg1"/>
                          </a:solidFill>
                        </a:rPr>
                        <a:t> </a:t>
                      </a:r>
                      <a:br>
                        <a:rPr lang="en-US" sz="2100" b="1" baseline="0" dirty="0">
                          <a:solidFill>
                            <a:schemeClr val="bg1"/>
                          </a:solidFill>
                        </a:rPr>
                      </a:br>
                      <a:endParaRPr lang="en-US" sz="2100" b="1" dirty="0">
                        <a:solidFill>
                          <a:schemeClr val="bg1"/>
                        </a:solidFill>
                      </a:endParaRPr>
                    </a:p>
                  </a:txBody>
                  <a:tcPr marL="162560" marR="162560" marT="81280" marB="81280">
                    <a:solidFill>
                      <a:schemeClr val="accent1">
                        <a:lumMod val="50000"/>
                      </a:schemeClr>
                    </a:solidFill>
                  </a:tcPr>
                </a:tc>
                <a:tc>
                  <a:txBody>
                    <a:bodyPr/>
                    <a:lstStyle/>
                    <a:p>
                      <a:pPr algn="ctr"/>
                      <a:r>
                        <a:rPr lang="en-US" sz="2100" b="1" dirty="0">
                          <a:solidFill>
                            <a:schemeClr val="bg1"/>
                          </a:solidFill>
                        </a:rPr>
                        <a:t>%</a:t>
                      </a:r>
                    </a:p>
                  </a:txBody>
                  <a:tcPr marL="162560" marR="162560" marT="81280" marB="81280">
                    <a:solidFill>
                      <a:schemeClr val="accent1">
                        <a:lumMod val="50000"/>
                      </a:schemeClr>
                    </a:solidFill>
                  </a:tcPr>
                </a:tc>
                <a:extLst>
                  <a:ext uri="{0D108BD9-81ED-4DB2-BD59-A6C34878D82A}">
                    <a16:rowId xmlns:a16="http://schemas.microsoft.com/office/drawing/2014/main" val="10000"/>
                  </a:ext>
                </a:extLst>
              </a:tr>
              <a:tr h="555385">
                <a:tc>
                  <a:txBody>
                    <a:bodyPr/>
                    <a:lstStyle/>
                    <a:p>
                      <a:r>
                        <a:rPr lang="en-US" sz="2100" dirty="0"/>
                        <a:t>ORR</a:t>
                      </a:r>
                    </a:p>
                  </a:txBody>
                  <a:tcPr marL="162560" marR="162560" marT="81280" marB="81280">
                    <a:solidFill>
                      <a:srgbClr val="E7E7E7"/>
                    </a:solidFill>
                  </a:tcPr>
                </a:tc>
                <a:tc>
                  <a:txBody>
                    <a:bodyPr/>
                    <a:lstStyle/>
                    <a:p>
                      <a:pPr algn="ctr"/>
                      <a:r>
                        <a:rPr lang="en-US" sz="2100" dirty="0"/>
                        <a:t>86  </a:t>
                      </a:r>
                    </a:p>
                  </a:txBody>
                  <a:tcPr marL="162560" marR="162560" marT="81280" marB="81280">
                    <a:solidFill>
                      <a:srgbClr val="E7E7E7"/>
                    </a:solidFill>
                  </a:tcPr>
                </a:tc>
                <a:extLst>
                  <a:ext uri="{0D108BD9-81ED-4DB2-BD59-A6C34878D82A}">
                    <a16:rowId xmlns:a16="http://schemas.microsoft.com/office/drawing/2014/main" val="10001"/>
                  </a:ext>
                </a:extLst>
              </a:tr>
              <a:tr h="555385">
                <a:tc>
                  <a:txBody>
                    <a:bodyPr/>
                    <a:lstStyle/>
                    <a:p>
                      <a:r>
                        <a:rPr lang="en-US" sz="2100" dirty="0"/>
                        <a:t>CRR</a:t>
                      </a:r>
                    </a:p>
                  </a:txBody>
                  <a:tcPr marL="162560" marR="162560" marT="81280" marB="81280">
                    <a:lnB w="285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2100" dirty="0"/>
                        <a:t>68</a:t>
                      </a:r>
                    </a:p>
                  </a:txBody>
                  <a:tcPr marL="162560" marR="162560" marT="81280" marB="81280">
                    <a:lnB w="28575"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5A24A248-4D1E-8D7B-10A0-27372CC39DC8}"/>
              </a:ext>
            </a:extLst>
          </p:cNvPr>
          <p:cNvPicPr>
            <a:picLocks noChangeAspect="1"/>
          </p:cNvPicPr>
          <p:nvPr/>
        </p:nvPicPr>
        <p:blipFill>
          <a:blip r:embed="rId3"/>
          <a:stretch>
            <a:fillRect/>
          </a:stretch>
        </p:blipFill>
        <p:spPr>
          <a:xfrm>
            <a:off x="7739743" y="2724441"/>
            <a:ext cx="4250485" cy="2057505"/>
          </a:xfrm>
          <a:prstGeom prst="rect">
            <a:avLst/>
          </a:prstGeom>
        </p:spPr>
      </p:pic>
      <p:sp>
        <p:nvSpPr>
          <p:cNvPr id="10" name="TextBox 9">
            <a:extLst>
              <a:ext uri="{FF2B5EF4-FFF2-40B4-BE49-F238E27FC236}">
                <a16:creationId xmlns:a16="http://schemas.microsoft.com/office/drawing/2014/main" id="{FD9B3DCB-D5C7-8B00-BA29-AEDAAED6F5E3}"/>
              </a:ext>
            </a:extLst>
          </p:cNvPr>
          <p:cNvSpPr txBox="1"/>
          <p:nvPr/>
        </p:nvSpPr>
        <p:spPr>
          <a:xfrm>
            <a:off x="1458685" y="1981201"/>
            <a:ext cx="189411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Axi-cel</a:t>
            </a:r>
          </a:p>
        </p:txBody>
      </p:sp>
      <p:sp>
        <p:nvSpPr>
          <p:cNvPr id="11" name="TextBox 10">
            <a:extLst>
              <a:ext uri="{FF2B5EF4-FFF2-40B4-BE49-F238E27FC236}">
                <a16:creationId xmlns:a16="http://schemas.microsoft.com/office/drawing/2014/main" id="{9443C72E-0D08-6AA2-5E45-9E5E2493339B}"/>
              </a:ext>
            </a:extLst>
          </p:cNvPr>
          <p:cNvSpPr txBox="1"/>
          <p:nvPr/>
        </p:nvSpPr>
        <p:spPr>
          <a:xfrm>
            <a:off x="4936389" y="1956322"/>
            <a:ext cx="189411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Tisa-cel</a:t>
            </a:r>
          </a:p>
        </p:txBody>
      </p:sp>
      <p:sp>
        <p:nvSpPr>
          <p:cNvPr id="12" name="TextBox 11">
            <a:extLst>
              <a:ext uri="{FF2B5EF4-FFF2-40B4-BE49-F238E27FC236}">
                <a16:creationId xmlns:a16="http://schemas.microsoft.com/office/drawing/2014/main" id="{C9844B73-CBAC-C70F-7DB4-DD8CBE5C0820}"/>
              </a:ext>
            </a:extLst>
          </p:cNvPr>
          <p:cNvSpPr txBox="1"/>
          <p:nvPr/>
        </p:nvSpPr>
        <p:spPr>
          <a:xfrm>
            <a:off x="9164008" y="1981201"/>
            <a:ext cx="189411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Liso-cel</a:t>
            </a:r>
          </a:p>
        </p:txBody>
      </p:sp>
    </p:spTree>
    <p:extLst>
      <p:ext uri="{BB962C8B-B14F-4D97-AF65-F5344CB8AC3E}">
        <p14:creationId xmlns:p14="http://schemas.microsoft.com/office/powerpoint/2010/main" val="297406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C382D-EB9D-886E-0CC8-0756D4D43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ADE02-17DC-020D-3989-C03B055E6FE5}"/>
              </a:ext>
            </a:extLst>
          </p:cNvPr>
          <p:cNvSpPr>
            <a:spLocks noGrp="1"/>
          </p:cNvSpPr>
          <p:nvPr>
            <p:ph type="title"/>
          </p:nvPr>
        </p:nvSpPr>
        <p:spPr/>
        <p:txBody>
          <a:bodyPr/>
          <a:lstStyle/>
          <a:p>
            <a:pPr algn="ctr"/>
            <a:r>
              <a:rPr lang="en-US" sz="5333" dirty="0"/>
              <a:t> </a:t>
            </a:r>
            <a:endParaRPr lang="en-US" dirty="0"/>
          </a:p>
        </p:txBody>
      </p:sp>
      <p:sp>
        <p:nvSpPr>
          <p:cNvPr id="4" name="Text Placeholder 3">
            <a:extLst>
              <a:ext uri="{FF2B5EF4-FFF2-40B4-BE49-F238E27FC236}">
                <a16:creationId xmlns:a16="http://schemas.microsoft.com/office/drawing/2014/main" id="{7D527BA1-C53D-E4AE-A936-950AC6229B87}"/>
              </a:ext>
            </a:extLst>
          </p:cNvPr>
          <p:cNvSpPr>
            <a:spLocks noGrp="1"/>
          </p:cNvSpPr>
          <p:nvPr>
            <p:ph type="body" sz="quarter" idx="10"/>
          </p:nvPr>
        </p:nvSpPr>
        <p:spPr/>
        <p:txBody>
          <a:bodyPr/>
          <a:lstStyle/>
          <a:p>
            <a:endParaRPr lang="en-US" dirty="0"/>
          </a:p>
          <a:p>
            <a:r>
              <a:rPr lang="en-US" dirty="0"/>
              <a:t> </a:t>
            </a:r>
          </a:p>
        </p:txBody>
      </p:sp>
      <p:sp>
        <p:nvSpPr>
          <p:cNvPr id="7" name="Title 1">
            <a:extLst>
              <a:ext uri="{FF2B5EF4-FFF2-40B4-BE49-F238E27FC236}">
                <a16:creationId xmlns:a16="http://schemas.microsoft.com/office/drawing/2014/main" id="{7F92EA4A-D818-5008-4AC0-06A7C00B3741}"/>
              </a:ext>
            </a:extLst>
          </p:cNvPr>
          <p:cNvSpPr txBox="1">
            <a:spLocks/>
          </p:cNvSpPr>
          <p:nvPr/>
        </p:nvSpPr>
        <p:spPr>
          <a:xfrm>
            <a:off x="1276352" y="1"/>
            <a:ext cx="10332457" cy="1295841"/>
          </a:xfrm>
          <a:prstGeom prst="rect">
            <a:avLst/>
          </a:prstGeom>
        </p:spPr>
        <p:txBody>
          <a:bodyPr vert="horz" lIns="121920" tIns="0" rIns="121920" bIns="0" rtlCol="0" anchor="b">
            <a:normAutofit/>
          </a:bodyPr>
          <a:lstStyle>
            <a:lvl1pPr algn="l" defTabSz="457200" rtl="0" eaLnBrk="1" latinLnBrk="0" hangingPunct="1">
              <a:lnSpc>
                <a:spcPct val="90000"/>
              </a:lnSpc>
              <a:spcBef>
                <a:spcPct val="0"/>
              </a:spcBef>
              <a:buNone/>
              <a:defRPr sz="2800" b="0" i="0" kern="1200" baseline="0">
                <a:solidFill>
                  <a:srgbClr val="AD122A"/>
                </a:solidFill>
                <a:latin typeface="+mj-lt"/>
                <a:ea typeface="+mj-ea"/>
                <a:cs typeface="Calibri" panose="020F0502020204030204" pitchFamily="34" charset="0"/>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5333" b="0" i="0" u="none" strike="noStrike" kern="1200" cap="none" spc="0" normalizeH="0" baseline="0" noProof="0" dirty="0">
                <a:ln>
                  <a:noFill/>
                </a:ln>
                <a:solidFill>
                  <a:srgbClr val="AD122A"/>
                </a:solidFill>
                <a:effectLst/>
                <a:uLnTx/>
                <a:uFillTx/>
                <a:latin typeface="Calibri"/>
                <a:ea typeface="+mj-ea"/>
                <a:cs typeface="Calibri" panose="020F0502020204030204" pitchFamily="34" charset="0"/>
              </a:rPr>
              <a:t>LeMonds: CAR-T for 3L FL</a:t>
            </a:r>
          </a:p>
        </p:txBody>
      </p:sp>
      <p:sp>
        <p:nvSpPr>
          <p:cNvPr id="12" name="TextBox 11">
            <a:extLst>
              <a:ext uri="{FF2B5EF4-FFF2-40B4-BE49-F238E27FC236}">
                <a16:creationId xmlns:a16="http://schemas.microsoft.com/office/drawing/2014/main" id="{6DBF58C5-B3FD-9A0B-D9CB-864C2F4810C1}"/>
              </a:ext>
            </a:extLst>
          </p:cNvPr>
          <p:cNvSpPr txBox="1"/>
          <p:nvPr/>
        </p:nvSpPr>
        <p:spPr>
          <a:xfrm>
            <a:off x="9164008" y="1981201"/>
            <a:ext cx="189411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S PGothic" charset="0"/>
                <a:cs typeface="+mn-cs"/>
              </a:rPr>
              <a:t> </a:t>
            </a:r>
          </a:p>
        </p:txBody>
      </p:sp>
      <p:pic>
        <p:nvPicPr>
          <p:cNvPr id="8" name="Picture 7">
            <a:extLst>
              <a:ext uri="{FF2B5EF4-FFF2-40B4-BE49-F238E27FC236}">
                <a16:creationId xmlns:a16="http://schemas.microsoft.com/office/drawing/2014/main" id="{B52D7765-80DC-B7B7-D55D-2A9D3C604F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0782" y="1569908"/>
            <a:ext cx="9414867" cy="4775799"/>
          </a:xfrm>
          <a:prstGeom prst="rect">
            <a:avLst/>
          </a:prstGeom>
        </p:spPr>
      </p:pic>
      <p:sp>
        <p:nvSpPr>
          <p:cNvPr id="14" name="TextBox 13">
            <a:extLst>
              <a:ext uri="{FF2B5EF4-FFF2-40B4-BE49-F238E27FC236}">
                <a16:creationId xmlns:a16="http://schemas.microsoft.com/office/drawing/2014/main" id="{227684F5-4363-9CF9-D276-7065DEC5EEA7}"/>
              </a:ext>
            </a:extLst>
          </p:cNvPr>
          <p:cNvSpPr txBox="1"/>
          <p:nvPr/>
        </p:nvSpPr>
        <p:spPr>
          <a:xfrm>
            <a:off x="794657" y="6482740"/>
            <a:ext cx="6096000" cy="2974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a:ea typeface="MS PGothic" charset="0"/>
                <a:cs typeface="+mn-cs"/>
              </a:rPr>
              <a:t>Jacobson CA et al. ASCO 2023;Abstract 7509</a:t>
            </a:r>
          </a:p>
        </p:txBody>
      </p:sp>
    </p:spTree>
    <p:extLst>
      <p:ext uri="{BB962C8B-B14F-4D97-AF65-F5344CB8AC3E}">
        <p14:creationId xmlns:p14="http://schemas.microsoft.com/office/powerpoint/2010/main" val="3741314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NeMed_Presentation">
  <a:themeElements>
    <a:clrScheme name="NebMed">
      <a:dk1>
        <a:sysClr val="windowText" lastClr="000000"/>
      </a:dk1>
      <a:lt1>
        <a:sysClr val="window" lastClr="FFFFFF"/>
      </a:lt1>
      <a:dk2>
        <a:srgbClr val="303B41"/>
      </a:dk2>
      <a:lt2>
        <a:srgbClr val="DCDDDF"/>
      </a:lt2>
      <a:accent1>
        <a:srgbClr val="AD122A"/>
      </a:accent1>
      <a:accent2>
        <a:srgbClr val="005E63"/>
      </a:accent2>
      <a:accent3>
        <a:srgbClr val="00B2B9"/>
      </a:accent3>
      <a:accent4>
        <a:srgbClr val="A1B426"/>
      </a:accent4>
      <a:accent5>
        <a:srgbClr val="F26721"/>
      </a:accent5>
      <a:accent6>
        <a:srgbClr val="FCB614"/>
      </a:accent6>
      <a:hlink>
        <a:srgbClr val="002957"/>
      </a:hlink>
      <a:folHlink>
        <a:srgbClr val="129D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2.xml><?xml version="1.0" encoding="utf-8"?>
<a:theme xmlns:a="http://schemas.openxmlformats.org/drawingml/2006/main" name="UChicago_Medicine_Powerpoint_template">
  <a:themeElements>
    <a:clrScheme name="UCM_colors">
      <a:dk1>
        <a:srgbClr val="400000"/>
      </a:dk1>
      <a:lt1>
        <a:srgbClr val="D6D6D0"/>
      </a:lt1>
      <a:dk2>
        <a:srgbClr val="FFFFFF"/>
      </a:dk2>
      <a:lt2>
        <a:srgbClr val="FFFFFF"/>
      </a:lt2>
      <a:accent1>
        <a:srgbClr val="767676"/>
      </a:accent1>
      <a:accent2>
        <a:srgbClr val="F8A429"/>
      </a:accent2>
      <a:accent3>
        <a:srgbClr val="155F83"/>
      </a:accent3>
      <a:accent4>
        <a:srgbClr val="CFE6F0"/>
      </a:accent4>
      <a:accent5>
        <a:srgbClr val="BA7B76"/>
      </a:accent5>
      <a:accent6>
        <a:srgbClr val="91AB5A"/>
      </a:accent6>
      <a:hlink>
        <a:srgbClr val="5B96AD"/>
      </a:hlink>
      <a:folHlink>
        <a:srgbClr val="725663"/>
      </a:folHlink>
    </a:clrScheme>
    <a:fontScheme name="UChicago Medicine Fonts">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5.xml><?xml version="1.0" encoding="utf-8"?>
<a:theme xmlns:a="http://schemas.openxmlformats.org/drawingml/2006/main" name="4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6.xml><?xml version="1.0" encoding="utf-8"?>
<a:theme xmlns:a="http://schemas.openxmlformats.org/drawingml/2006/main" name="2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8.xml><?xml version="1.0" encoding="utf-8"?>
<a:theme xmlns:a="http://schemas.openxmlformats.org/drawingml/2006/main" name="5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3A9950-F680-465E-9379-7AF8F12B778C}">
  <ds:schemaRefs>
    <ds:schemaRef ds:uri="http://schemas.microsoft.com/sharepoint/v3/contenttype/forms"/>
  </ds:schemaRefs>
</ds:datastoreItem>
</file>

<file path=customXml/itemProps2.xml><?xml version="1.0" encoding="utf-8"?>
<ds:datastoreItem xmlns:ds="http://schemas.openxmlformats.org/officeDocument/2006/customXml" ds:itemID="{A10529D3-2B2F-423A-8D36-2629F078BFBB}">
  <ds:schemaRefs>
    <ds:schemaRef ds:uri="http://schemas.microsoft.com/office/2006/metadata/properties"/>
    <ds:schemaRef ds:uri="http://schemas.microsoft.com/office/infopath/2007/PartnerControls"/>
    <ds:schemaRef ds:uri="7d689f85-9540-4145-9f5c-6f24686bb201"/>
  </ds:schemaRefs>
</ds:datastoreItem>
</file>

<file path=customXml/itemProps3.xml><?xml version="1.0" encoding="utf-8"?>
<ds:datastoreItem xmlns:ds="http://schemas.openxmlformats.org/officeDocument/2006/customXml" ds:itemID="{2AF5A08D-5101-4106-B55D-0014BF87E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7096</TotalTime>
  <Words>2753</Words>
  <Application>Microsoft Macintosh PowerPoint</Application>
  <PresentationFormat>Widescreen</PresentationFormat>
  <Paragraphs>348</Paragraphs>
  <Slides>58</Slides>
  <Notes>23</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58</vt:i4>
      </vt:variant>
    </vt:vector>
  </HeadingPairs>
  <TitlesOfParts>
    <vt:vector size="86" baseType="lpstr">
      <vt:lpstr>ＭＳ Ｐゴシック</vt:lpstr>
      <vt:lpstr>acumin-pro</vt:lpstr>
      <vt:lpstr>Aptos</vt:lpstr>
      <vt:lpstr>Arial</vt:lpstr>
      <vt:lpstr>Arial Black</vt:lpstr>
      <vt:lpstr>Arial Narrow</vt:lpstr>
      <vt:lpstr>Calibri</vt:lpstr>
      <vt:lpstr>Corbel</vt:lpstr>
      <vt:lpstr>Courier New</vt:lpstr>
      <vt:lpstr>Noto Sans Symbols</vt:lpstr>
      <vt:lpstr>Symbol</vt:lpstr>
      <vt:lpstr>Times New Roman</vt:lpstr>
      <vt:lpstr>Verdana</vt:lpstr>
      <vt:lpstr>Wingdings</vt:lpstr>
      <vt:lpstr>Wingdings 2</vt:lpstr>
      <vt:lpstr>1_Default Design</vt:lpstr>
      <vt:lpstr>3_Default Design</vt:lpstr>
      <vt:lpstr>3_2022_CCO_Template</vt:lpstr>
      <vt:lpstr>2024_Scientific-Congress_Template</vt:lpstr>
      <vt:lpstr>4_Cover Slides</vt:lpstr>
      <vt:lpstr>2_FIDE 16:9 template</vt:lpstr>
      <vt:lpstr>1_2024_Scientific-Congress_Template</vt:lpstr>
      <vt:lpstr>5_Cover Slides</vt:lpstr>
      <vt:lpstr>4_Default Design</vt:lpstr>
      <vt:lpstr>NeMed_Presentation</vt:lpstr>
      <vt:lpstr>Frame</vt:lpstr>
      <vt:lpstr>UChicago_Medicine_Powerpoint_template</vt:lpstr>
      <vt:lpstr>2_Default Design</vt:lpstr>
      <vt:lpstr>Data + Perspectives: Clinical Investigators Explore the Application of Recent Datasets  in Current Oncology Care  CME/MOC, NCPD and ACPE Accredited</vt:lpstr>
      <vt:lpstr>Agenda</vt:lpstr>
      <vt:lpstr>Diffuse Large B-Cell Lymphoma and Follicular Lymphoma Faculty</vt:lpstr>
      <vt:lpstr> </vt:lpstr>
      <vt:lpstr>It Takes a Pit Crew</vt:lpstr>
      <vt:lpstr>Sprint Cars: ZUMA-7/TRANSFORM  </vt:lpstr>
      <vt:lpstr> </vt:lpstr>
      <vt:lpstr> </vt:lpstr>
      <vt:lpstr> </vt:lpstr>
      <vt:lpstr> Going Two Wide: Epco &amp; Glofit for Rel/Ref LBCL</vt:lpstr>
      <vt:lpstr>Who’s Driving the Benefit?</vt:lpstr>
      <vt:lpstr>Mosun in Rel/Ref FL</vt:lpstr>
      <vt:lpstr>Epco in Rel/Ref FL</vt:lpstr>
      <vt:lpstr>Phase 3 EPCORE FL-1 Clinical Trial Met Dual Primary Endpoints in Patients with Relapsed/Refractory (R/R) Follicular Lymphoma (FL) Press Release: August 7, 2025</vt:lpstr>
      <vt:lpstr>BsAb in Front Line FL</vt:lpstr>
      <vt:lpstr>BsAb in Front Line FL</vt:lpstr>
      <vt:lpstr>Odronextamab: Side CAR-T</vt:lpstr>
      <vt:lpstr>ELM-1 (Odronextamab) post CAR-T</vt:lpstr>
      <vt:lpstr>ELM-1 (Odronextamab) post CAR-T</vt:lpstr>
      <vt:lpstr>Super Charger: Surovatamig (AZD0486) [CD3 X CD19]</vt:lpstr>
      <vt:lpstr>SOUNDTRACK-F1: Phase III Study of Surovatamig (AZD0486) Plus Rituximab in Previously Untreated FL</vt:lpstr>
      <vt:lpstr>Data + Perspectives: Clinical Investigators Explore the Application of Recent Datasets  in Current Oncology Care  CME/MOC, NCPD and ACPE Accredited</vt:lpstr>
      <vt:lpstr>PowerPoint Presentation</vt:lpstr>
      <vt:lpstr>PowerPoint Presentation</vt:lpstr>
      <vt:lpstr>PowerPoint Presentation</vt:lpstr>
      <vt:lpstr>PowerPoint Presentation</vt:lpstr>
      <vt:lpstr>PowerPoint Presentation</vt:lpstr>
      <vt:lpstr>PowerPoint Presentation</vt:lpstr>
      <vt:lpstr>Available and Emerging Novel Therapies for Diffuse Large B-Cell Lymphoma (DLBCL) and Follicular Lymphoma (FL) </vt:lpstr>
      <vt:lpstr>Overview</vt:lpstr>
      <vt:lpstr>PowerPoint Presentation</vt:lpstr>
      <vt:lpstr>PowerPoint Presentation</vt:lpstr>
      <vt:lpstr>POLARIX: what’s new? </vt:lpstr>
      <vt:lpstr>POLARIX: what’s new? OVERALL SURVIVAL in specific subgroups</vt:lpstr>
      <vt:lpstr>From PHOENIX (R-CHOP +/- ibrutinib) to ESCALADE (R-CHOP +/- acalabrutinib) for non-GC DLBCL</vt:lpstr>
      <vt:lpstr>On the horizon for frontline DLBCL: targeted vs. precision approaches </vt:lpstr>
      <vt:lpstr>PowerPoint Presentation</vt:lpstr>
      <vt:lpstr>Last year: STARGLO: RP3 Trial of R-GEMOX vs. glofit-GEMOX in rel/ref LBCL </vt:lpstr>
      <vt:lpstr>NOW: POLARGLO: Pola-R-GemOx significantly improved OS vs R-GemOx in patients with R/R DLBCL</vt:lpstr>
      <vt:lpstr>POLARGLO: Survival benefit seen in both ABC and GCB cell-of-origin subgroups</vt:lpstr>
      <vt:lpstr>Tafasitamab plus lenalidomide in RR DLBCL (phase 2 trial) and RWE</vt:lpstr>
      <vt:lpstr>Loncastuximab tesirine: Final analysis of LOTIS-2 trial in rel/ref LBCL (n=145) </vt:lpstr>
      <vt:lpstr>PowerPoint Presentation</vt:lpstr>
      <vt:lpstr>Treatment options for rel/ref FL </vt:lpstr>
      <vt:lpstr>inMIND trial: RP3 double-blind len-rituximab +/- tafasitamab in rel/ref FL </vt:lpstr>
      <vt:lpstr>inMIND Results: Tafa-LenR vs. Pbo-LenR</vt:lpstr>
      <vt:lpstr>Lonca plus rituximab in RR FL (phase 2) n=39</vt:lpstr>
      <vt:lpstr>ROSEWOOD: RP2 (2:1) trial of Zanu-obin vs. obin in RR FL </vt:lpstr>
      <vt:lpstr>ROSEWOOD: RP2 (2:1) Zanu-obin versus obin </vt:lpstr>
      <vt:lpstr>Emerging agents: CELMoDs </vt:lpstr>
      <vt:lpstr>Data + Perspectives: Clinical Investigators Explore the Application of Recent Datasets  in Current Oncology Care  CME/MOC, NCPD and ACPE Accredited</vt:lpstr>
      <vt:lpstr>PowerPoint Presentation</vt:lpstr>
      <vt:lpstr>PowerPoint Presentation</vt:lpstr>
      <vt:lpstr>PowerPoint Presentation</vt:lpstr>
      <vt:lpstr>PowerPoint Presentation</vt:lpstr>
      <vt:lpstr>PowerPoint Presentation</vt:lpstr>
      <vt:lpstr>PowerPoint Presentation</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Credit In-person attendees: Please refer to the program syllabus for the CME/MOC, NCPD and ACPE credit link or QR code. Online/Zoom attendees: The CME/MOC, NCPD and ACPE credit link is posted in the chat room.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Kirsten Miller</cp:lastModifiedBy>
  <cp:revision>937</cp:revision>
  <cp:lastPrinted>2020-12-08T02:40:56Z</cp:lastPrinted>
  <dcterms:created xsi:type="dcterms:W3CDTF">2020-11-13T19:02:13Z</dcterms:created>
  <dcterms:modified xsi:type="dcterms:W3CDTF">2025-10-11T10:42:48Z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0x010100F56CFF285B972B489588099F06F32541</vt:lpwstr>
  </property>
  <property fmtid="{D5CDD505-2E9C-101B-9397-08002B2CF9AE}" pid="3" name="Order">
    <vt:r8>180000</vt:r8>
  </property>
</Properties>
</file>