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7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8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9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0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1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2.xml" ContentType="application/vnd.openxmlformats-officedocument.theme+xml"/>
  <Override PartName="/ppt/tags/tag5.xml" ContentType="application/vnd.openxmlformats-officedocument.presentationml.tags+xml"/>
  <Override PartName="/ppt/theme/theme13.xml" ContentType="application/vnd.openxmlformats-officedocument.theme+xml"/>
  <Override PartName="/ppt/theme/theme14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media/image36.jpg" ContentType="image/jp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508" r:id="rId4"/>
    <p:sldMasterId id="2147485143" r:id="rId5"/>
    <p:sldMasterId id="2147485276" r:id="rId6"/>
    <p:sldMasterId id="2147485290" r:id="rId7"/>
    <p:sldMasterId id="2147485318" r:id="rId8"/>
    <p:sldMasterId id="2147485328" r:id="rId9"/>
    <p:sldMasterId id="2147485485" r:id="rId10"/>
    <p:sldMasterId id="2147485513" r:id="rId11"/>
    <p:sldMasterId id="2147485523" r:id="rId12"/>
    <p:sldMasterId id="2147485532" r:id="rId13"/>
    <p:sldMasterId id="2147485545" r:id="rId14"/>
    <p:sldMasterId id="2147485561" r:id="rId15"/>
  </p:sldMasterIdLst>
  <p:notesMasterIdLst>
    <p:notesMasterId r:id="rId95"/>
  </p:notesMasterIdLst>
  <p:handoutMasterIdLst>
    <p:handoutMasterId r:id="rId96"/>
  </p:handoutMasterIdLst>
  <p:sldIdLst>
    <p:sldId id="2147470419" r:id="rId16"/>
    <p:sldId id="2147470491" r:id="rId17"/>
    <p:sldId id="2147471210" r:id="rId18"/>
    <p:sldId id="256" r:id="rId19"/>
    <p:sldId id="257" r:id="rId20"/>
    <p:sldId id="2147481009" r:id="rId21"/>
    <p:sldId id="259" r:id="rId22"/>
    <p:sldId id="2147470995" r:id="rId23"/>
    <p:sldId id="2147481012" r:id="rId24"/>
    <p:sldId id="265" r:id="rId25"/>
    <p:sldId id="4179" r:id="rId26"/>
    <p:sldId id="2147481013" r:id="rId27"/>
    <p:sldId id="262" r:id="rId28"/>
    <p:sldId id="2147471002" r:id="rId29"/>
    <p:sldId id="283" r:id="rId30"/>
    <p:sldId id="4170" r:id="rId31"/>
    <p:sldId id="2147471866" r:id="rId32"/>
    <p:sldId id="282" r:id="rId33"/>
    <p:sldId id="2147471867" r:id="rId34"/>
    <p:sldId id="2147481000" r:id="rId35"/>
    <p:sldId id="2147481007" r:id="rId36"/>
    <p:sldId id="260" r:id="rId37"/>
    <p:sldId id="2147481008" r:id="rId38"/>
    <p:sldId id="270" r:id="rId39"/>
    <p:sldId id="2147481003" r:id="rId40"/>
    <p:sldId id="2147481010" r:id="rId41"/>
    <p:sldId id="1531" r:id="rId42"/>
    <p:sldId id="2147470954" r:id="rId43"/>
    <p:sldId id="2147470989" r:id="rId44"/>
    <p:sldId id="2147470971" r:id="rId45"/>
    <p:sldId id="2147481011" r:id="rId46"/>
    <p:sldId id="2147481014" r:id="rId47"/>
    <p:sldId id="2147481015" r:id="rId48"/>
    <p:sldId id="2147480176" r:id="rId49"/>
    <p:sldId id="2147480179" r:id="rId50"/>
    <p:sldId id="263" r:id="rId51"/>
    <p:sldId id="279" r:id="rId52"/>
    <p:sldId id="280" r:id="rId53"/>
    <p:sldId id="281" r:id="rId54"/>
    <p:sldId id="2147481017" r:id="rId55"/>
    <p:sldId id="518" r:id="rId56"/>
    <p:sldId id="899" r:id="rId57"/>
    <p:sldId id="1223" r:id="rId58"/>
    <p:sldId id="2145706966" r:id="rId59"/>
    <p:sldId id="2145706967" r:id="rId60"/>
    <p:sldId id="2145706969" r:id="rId61"/>
    <p:sldId id="1131" r:id="rId62"/>
    <p:sldId id="913" r:id="rId63"/>
    <p:sldId id="720" r:id="rId64"/>
    <p:sldId id="2145706892" r:id="rId65"/>
    <p:sldId id="2145706893" r:id="rId66"/>
    <p:sldId id="2145706971" r:id="rId67"/>
    <p:sldId id="2145706895" r:id="rId68"/>
    <p:sldId id="2145706923" r:id="rId69"/>
    <p:sldId id="2145706913" r:id="rId70"/>
    <p:sldId id="2145706972" r:id="rId71"/>
    <p:sldId id="2145706973" r:id="rId72"/>
    <p:sldId id="2145706974" r:id="rId73"/>
    <p:sldId id="2145706975" r:id="rId74"/>
    <p:sldId id="2145706929" r:id="rId75"/>
    <p:sldId id="775" r:id="rId76"/>
    <p:sldId id="726" r:id="rId77"/>
    <p:sldId id="613" r:id="rId78"/>
    <p:sldId id="2145706795" r:id="rId79"/>
    <p:sldId id="2145706798" r:id="rId80"/>
    <p:sldId id="2145706874" r:id="rId81"/>
    <p:sldId id="2145706805" r:id="rId82"/>
    <p:sldId id="2145706806" r:id="rId83"/>
    <p:sldId id="2145706807" r:id="rId84"/>
    <p:sldId id="646" r:id="rId85"/>
    <p:sldId id="2147481016" r:id="rId86"/>
    <p:sldId id="2147480177" r:id="rId87"/>
    <p:sldId id="2147480180" r:id="rId88"/>
    <p:sldId id="285" r:id="rId89"/>
    <p:sldId id="286" r:id="rId90"/>
    <p:sldId id="287" r:id="rId91"/>
    <p:sldId id="288" r:id="rId92"/>
    <p:sldId id="289" r:id="rId93"/>
    <p:sldId id="284" r:id="rId94"/>
  </p:sldIdLst>
  <p:sldSz cx="12192000" cy="6858000"/>
  <p:notesSz cx="7772400" cy="10058400"/>
  <p:custDataLst>
    <p:tags r:id="rId97"/>
  </p:custDataLst>
  <p:defaultTextStyle>
    <a:defPPr>
      <a:defRPr lang="en-GB"/>
    </a:defPPr>
    <a:lvl1pPr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1pPr>
    <a:lvl2pPr marL="4302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2pPr>
    <a:lvl3pPr marL="6461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3pPr>
    <a:lvl4pPr marL="8620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4pPr>
    <a:lvl5pPr marL="10779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1" userDrawn="1">
          <p15:clr>
            <a:srgbClr val="A4A3A4"/>
          </p15:clr>
        </p15:guide>
        <p15:guide id="2" pos="3719" userDrawn="1">
          <p15:clr>
            <a:srgbClr val="A4A3A4"/>
          </p15:clr>
        </p15:guide>
        <p15:guide id="3" pos="211" userDrawn="1">
          <p15:clr>
            <a:srgbClr val="A4A3A4"/>
          </p15:clr>
        </p15:guide>
        <p15:guide id="4" pos="6208" userDrawn="1">
          <p15:clr>
            <a:srgbClr val="A4A3A4"/>
          </p15:clr>
        </p15:guide>
        <p15:guide id="5" pos="3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k Kaderman" initials="" lastIdx="0" clrIdx="0"/>
  <p:cmAuthor id="1" name="Porter, David" initials="DP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40FF"/>
    <a:srgbClr val="1674A7"/>
    <a:srgbClr val="FFFFFF"/>
    <a:srgbClr val="C2DDE8"/>
    <a:srgbClr val="C4E0EA"/>
    <a:srgbClr val="DEEAF0"/>
    <a:srgbClr val="F93127"/>
    <a:srgbClr val="495B6B"/>
    <a:srgbClr val="687D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6" autoAdjust="0"/>
    <p:restoredTop sz="95282" autoAdjust="0"/>
  </p:normalViewPr>
  <p:slideViewPr>
    <p:cSldViewPr>
      <p:cViewPr varScale="1">
        <p:scale>
          <a:sx n="117" d="100"/>
          <a:sy n="117" d="100"/>
        </p:scale>
        <p:origin x="936" y="184"/>
      </p:cViewPr>
      <p:guideLst>
        <p:guide orient="horz" pos="4201"/>
        <p:guide pos="3719"/>
        <p:guide pos="211"/>
        <p:guide pos="6208"/>
        <p:guide pos="332"/>
      </p:guideLst>
    </p:cSldViewPr>
  </p:slideViewPr>
  <p:outlineViewPr>
    <p:cViewPr varScale="1">
      <p:scale>
        <a:sx n="170" d="200"/>
        <a:sy n="170" d="200"/>
      </p:scale>
      <p:origin x="0" y="-1499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7" d="100"/>
        <a:sy n="137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3856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slide" Target="slides/slide69.xml"/><Relationship Id="rId89" Type="http://schemas.openxmlformats.org/officeDocument/2006/relationships/slide" Target="slides/slide74.xml"/><Relationship Id="rId16" Type="http://schemas.openxmlformats.org/officeDocument/2006/relationships/slide" Target="slides/slide1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10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75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80" Type="http://schemas.openxmlformats.org/officeDocument/2006/relationships/slide" Target="slides/slide65.xml"/><Relationship Id="rId85" Type="http://schemas.openxmlformats.org/officeDocument/2006/relationships/slide" Target="slides/slide70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slide" Target="slides/slide68.xml"/><Relationship Id="rId88" Type="http://schemas.openxmlformats.org/officeDocument/2006/relationships/slide" Target="slides/slide73.xml"/><Relationship Id="rId91" Type="http://schemas.openxmlformats.org/officeDocument/2006/relationships/slide" Target="slides/slide76.xml"/><Relationship Id="rId96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slide" Target="slides/slide71.xml"/><Relationship Id="rId94" Type="http://schemas.openxmlformats.org/officeDocument/2006/relationships/slide" Target="slides/slide79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97" Type="http://schemas.openxmlformats.org/officeDocument/2006/relationships/tags" Target="tags/tag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6.xml"/><Relationship Id="rId92" Type="http://schemas.openxmlformats.org/officeDocument/2006/relationships/slide" Target="slides/slide77.xml"/><Relationship Id="rId2" Type="http://schemas.openxmlformats.org/officeDocument/2006/relationships/customXml" Target="../customXml/item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slide" Target="slides/slide72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56" Type="http://schemas.openxmlformats.org/officeDocument/2006/relationships/slide" Target="slides/slide41.xml"/><Relationship Id="rId77" Type="http://schemas.openxmlformats.org/officeDocument/2006/relationships/slide" Target="slides/slide62.xml"/><Relationship Id="rId100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93" Type="http://schemas.openxmlformats.org/officeDocument/2006/relationships/slide" Target="slides/slide78.xml"/><Relationship Id="rId98" Type="http://schemas.openxmlformats.org/officeDocument/2006/relationships/commentAuthors" Target="commentAuthors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DC42B6-E23C-45DB-B119-556E36C69E36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C16E6E-F5D5-4315-AD85-A3AFE796A698}">
      <dgm:prSet phldrT="[Text]" custT="1"/>
      <dgm:spPr>
        <a:solidFill>
          <a:schemeClr val="bg1"/>
        </a:solidFill>
        <a:ln>
          <a:solidFill>
            <a:schemeClr val="tx2"/>
          </a:solidFill>
        </a:ln>
      </dgm:spPr>
      <dgm:t>
        <a:bodyPr/>
        <a:lstStyle/>
        <a:p>
          <a:r>
            <a: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Key eligibility criteria</a:t>
          </a:r>
        </a:p>
        <a:p>
          <a:r>
            <a: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Metastatic CRC</a:t>
          </a:r>
        </a:p>
        <a:p>
          <a:r>
            <a: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 previous chemotherapy</a:t>
          </a:r>
        </a:p>
        <a:p>
          <a:r>
            <a: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Measurable disease per RECIST</a:t>
          </a:r>
        </a:p>
        <a:p>
          <a:r>
            <a: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BRAFV600E by local or central testing</a:t>
          </a:r>
        </a:p>
        <a:p>
          <a:r>
            <a: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RAS WT and MSS</a:t>
          </a:r>
        </a:p>
        <a:p>
          <a:r>
            <a: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ECOG 0-1</a:t>
          </a:r>
        </a:p>
        <a:p>
          <a:r>
            <a: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Age: ≥ 16 years</a:t>
          </a:r>
        </a:p>
      </dgm:t>
    </dgm:pt>
    <dgm:pt modelId="{60E9A26E-658F-4754-A9F5-81700FE5E519}" type="parTrans" cxnId="{62C05A14-F3F2-4CA2-B28B-23B6741D188F}">
      <dgm:prSet/>
      <dgm:spPr/>
      <dgm:t>
        <a:bodyPr/>
        <a:lstStyle/>
        <a:p>
          <a:endParaRPr lang="en-US"/>
        </a:p>
      </dgm:t>
    </dgm:pt>
    <dgm:pt modelId="{DDA5F0BB-9D16-4A2B-9976-460261250794}" type="sibTrans" cxnId="{62C05A14-F3F2-4CA2-B28B-23B6741D188F}">
      <dgm:prSet/>
      <dgm:spPr/>
      <dgm:t>
        <a:bodyPr/>
        <a:lstStyle/>
        <a:p>
          <a:endParaRPr lang="en-US"/>
        </a:p>
      </dgm:t>
    </dgm:pt>
    <dgm:pt modelId="{E00B8F2B-4BA6-4A8D-9441-569F5C1D93C2}">
      <dgm:prSet phldrT="[Text]" custT="1"/>
      <dgm:spPr>
        <a:solidFill>
          <a:srgbClr val="FFFF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Randomization  1:1:1</a:t>
          </a:r>
        </a:p>
        <a:p>
          <a:r>
            <a: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N= 637</a:t>
          </a:r>
        </a:p>
      </dgm:t>
    </dgm:pt>
    <dgm:pt modelId="{1D8C7322-5DC3-4495-A54D-F83C4848C227}" type="parTrans" cxnId="{2BA819E0-AB4D-4195-B288-F612F14AA44D}">
      <dgm:prSet/>
      <dgm:spPr/>
      <dgm:t>
        <a:bodyPr/>
        <a:lstStyle/>
        <a:p>
          <a:endParaRPr lang="en-US"/>
        </a:p>
      </dgm:t>
    </dgm:pt>
    <dgm:pt modelId="{9A86EB99-97BC-4405-9731-9E42C6705E83}" type="sibTrans" cxnId="{2BA819E0-AB4D-4195-B288-F612F14AA44D}">
      <dgm:prSet/>
      <dgm:spPr/>
      <dgm:t>
        <a:bodyPr/>
        <a:lstStyle/>
        <a:p>
          <a:endParaRPr lang="en-US"/>
        </a:p>
      </dgm:t>
    </dgm:pt>
    <dgm:pt modelId="{ABA1DFEC-05AA-4D77-A22F-AB6CC3A98DE2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Encorafenib + cetuximab + mFOLFOX6</a:t>
          </a:r>
        </a:p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(n=236)</a:t>
          </a:r>
        </a:p>
      </dgm:t>
    </dgm:pt>
    <dgm:pt modelId="{6DB2C1A8-416D-4519-A64B-3CD09866B800}" type="parTrans" cxnId="{9CF7A2C6-F868-4CBD-8393-4ECBB5CD957C}">
      <dgm:prSet/>
      <dgm:spPr/>
      <dgm:t>
        <a:bodyPr/>
        <a:lstStyle/>
        <a:p>
          <a:endParaRPr lang="en-US"/>
        </a:p>
      </dgm:t>
    </dgm:pt>
    <dgm:pt modelId="{DC0093F5-5D72-4424-851F-5E490DE26922}" type="sibTrans" cxnId="{9CF7A2C6-F868-4CBD-8393-4ECBB5CD957C}">
      <dgm:prSet/>
      <dgm:spPr/>
      <dgm:t>
        <a:bodyPr/>
        <a:lstStyle/>
        <a:p>
          <a:endParaRPr lang="en-US"/>
        </a:p>
      </dgm:t>
    </dgm:pt>
    <dgm:pt modelId="{B185B326-609A-47BA-A750-D8564591270A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SOC</a:t>
          </a:r>
        </a:p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(n=243)</a:t>
          </a:r>
        </a:p>
      </dgm:t>
    </dgm:pt>
    <dgm:pt modelId="{6347C80F-6F64-423E-9247-AEDF422AC408}" type="parTrans" cxnId="{3FBD374F-A5CB-4962-885E-313110D35BBD}">
      <dgm:prSet/>
      <dgm:spPr/>
      <dgm:t>
        <a:bodyPr/>
        <a:lstStyle/>
        <a:p>
          <a:endParaRPr lang="en-US"/>
        </a:p>
      </dgm:t>
    </dgm:pt>
    <dgm:pt modelId="{D5AF75A0-6E29-4804-BFDB-8AAB9B509E46}" type="sibTrans" cxnId="{3FBD374F-A5CB-4962-885E-313110D35BBD}">
      <dgm:prSet/>
      <dgm:spPr/>
      <dgm:t>
        <a:bodyPr/>
        <a:lstStyle/>
        <a:p>
          <a:endParaRPr lang="en-US"/>
        </a:p>
      </dgm:t>
    </dgm:pt>
    <dgm:pt modelId="{2A6CBBAF-F291-481E-8A48-938A2DE923A9}">
      <dgm:prSet phldrT="[Text]" custT="1"/>
      <dgm:spPr>
        <a:solidFill>
          <a:schemeClr val="bg1">
            <a:lumMod val="8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Encorafenib + cetuximab</a:t>
          </a:r>
        </a:p>
        <a:p>
          <a:r>
            <a: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(n=158)</a:t>
          </a:r>
        </a:p>
      </dgm:t>
    </dgm:pt>
    <dgm:pt modelId="{9724B602-4660-4D21-A294-621D5D7F540E}" type="parTrans" cxnId="{5190E976-91AB-422D-B8EF-DF54D2E9E8B4}">
      <dgm:prSet/>
      <dgm:spPr/>
      <dgm:t>
        <a:bodyPr/>
        <a:lstStyle/>
        <a:p>
          <a:endParaRPr lang="en-US"/>
        </a:p>
      </dgm:t>
    </dgm:pt>
    <dgm:pt modelId="{FE006264-D33C-421E-A49A-90504E5CD49B}" type="sibTrans" cxnId="{5190E976-91AB-422D-B8EF-DF54D2E9E8B4}">
      <dgm:prSet/>
      <dgm:spPr/>
      <dgm:t>
        <a:bodyPr/>
        <a:lstStyle/>
        <a:p>
          <a:endParaRPr lang="en-US"/>
        </a:p>
      </dgm:t>
    </dgm:pt>
    <dgm:pt modelId="{61CFBC6D-E33A-4795-9D7E-F56BDD993931}" type="pres">
      <dgm:prSet presAssocID="{C1DC42B6-E23C-45DB-B119-556E36C69E3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D70CA37-DBFB-477D-AEB3-C55F614782EF}" type="pres">
      <dgm:prSet presAssocID="{F6C16E6E-F5D5-4315-AD85-A3AFE796A698}" presName="root1" presStyleCnt="0"/>
      <dgm:spPr/>
    </dgm:pt>
    <dgm:pt modelId="{4B7B427B-D03E-47C9-84B9-79168D917638}" type="pres">
      <dgm:prSet presAssocID="{F6C16E6E-F5D5-4315-AD85-A3AFE796A698}" presName="LevelOneTextNode" presStyleLbl="node0" presStyleIdx="0" presStyleCnt="1" custScaleY="244177">
        <dgm:presLayoutVars>
          <dgm:chPref val="3"/>
        </dgm:presLayoutVars>
      </dgm:prSet>
      <dgm:spPr/>
    </dgm:pt>
    <dgm:pt modelId="{40909CC2-B3E9-43F8-9237-54AE9DFF7EE8}" type="pres">
      <dgm:prSet presAssocID="{F6C16E6E-F5D5-4315-AD85-A3AFE796A698}" presName="level2hierChild" presStyleCnt="0"/>
      <dgm:spPr/>
    </dgm:pt>
    <dgm:pt modelId="{913CE3D1-F380-40A8-A84D-3300E5A70A42}" type="pres">
      <dgm:prSet presAssocID="{1D8C7322-5DC3-4495-A54D-F83C4848C227}" presName="conn2-1" presStyleLbl="parChTrans1D2" presStyleIdx="0" presStyleCnt="1"/>
      <dgm:spPr/>
    </dgm:pt>
    <dgm:pt modelId="{E2B1829B-E684-4E15-82BF-9D45F30C6FB3}" type="pres">
      <dgm:prSet presAssocID="{1D8C7322-5DC3-4495-A54D-F83C4848C227}" presName="connTx" presStyleLbl="parChTrans1D2" presStyleIdx="0" presStyleCnt="1"/>
      <dgm:spPr/>
    </dgm:pt>
    <dgm:pt modelId="{F658D553-CDDD-464B-A889-687525754AEA}" type="pres">
      <dgm:prSet presAssocID="{E00B8F2B-4BA6-4A8D-9441-569F5C1D93C2}" presName="root2" presStyleCnt="0"/>
      <dgm:spPr/>
    </dgm:pt>
    <dgm:pt modelId="{F88049BC-95CA-48E5-99B7-9E07C9132846}" type="pres">
      <dgm:prSet presAssocID="{E00B8F2B-4BA6-4A8D-9441-569F5C1D93C2}" presName="LevelTwoTextNode" presStyleLbl="node2" presStyleIdx="0" presStyleCnt="1" custScaleX="87761">
        <dgm:presLayoutVars>
          <dgm:chPref val="3"/>
        </dgm:presLayoutVars>
      </dgm:prSet>
      <dgm:spPr/>
    </dgm:pt>
    <dgm:pt modelId="{23864C1E-7487-4629-B545-0180233B6524}" type="pres">
      <dgm:prSet presAssocID="{E00B8F2B-4BA6-4A8D-9441-569F5C1D93C2}" presName="level3hierChild" presStyleCnt="0"/>
      <dgm:spPr/>
    </dgm:pt>
    <dgm:pt modelId="{11181AA8-CC80-4638-894C-7FE60A8D481E}" type="pres">
      <dgm:prSet presAssocID="{9724B602-4660-4D21-A294-621D5D7F540E}" presName="conn2-1" presStyleLbl="parChTrans1D3" presStyleIdx="0" presStyleCnt="3"/>
      <dgm:spPr/>
    </dgm:pt>
    <dgm:pt modelId="{031FB03E-B271-4945-8AAF-45A407EB4592}" type="pres">
      <dgm:prSet presAssocID="{9724B602-4660-4D21-A294-621D5D7F540E}" presName="connTx" presStyleLbl="parChTrans1D3" presStyleIdx="0" presStyleCnt="3"/>
      <dgm:spPr/>
    </dgm:pt>
    <dgm:pt modelId="{29ADFC1A-5F0D-40BE-A887-1AD55909C10F}" type="pres">
      <dgm:prSet presAssocID="{2A6CBBAF-F291-481E-8A48-938A2DE923A9}" presName="root2" presStyleCnt="0"/>
      <dgm:spPr/>
    </dgm:pt>
    <dgm:pt modelId="{534164E5-B317-4AC0-B2F3-D8EC07D7FEF2}" type="pres">
      <dgm:prSet presAssocID="{2A6CBBAF-F291-481E-8A48-938A2DE923A9}" presName="LevelTwoTextNode" presStyleLbl="node3" presStyleIdx="0" presStyleCnt="3">
        <dgm:presLayoutVars>
          <dgm:chPref val="3"/>
        </dgm:presLayoutVars>
      </dgm:prSet>
      <dgm:spPr/>
    </dgm:pt>
    <dgm:pt modelId="{067A95C6-5E82-4EBB-9A83-B4670E7F409D}" type="pres">
      <dgm:prSet presAssocID="{2A6CBBAF-F291-481E-8A48-938A2DE923A9}" presName="level3hierChild" presStyleCnt="0"/>
      <dgm:spPr/>
    </dgm:pt>
    <dgm:pt modelId="{1C5EB3BE-7808-4D75-83EF-AF57AFEB80A5}" type="pres">
      <dgm:prSet presAssocID="{6DB2C1A8-416D-4519-A64B-3CD09866B800}" presName="conn2-1" presStyleLbl="parChTrans1D3" presStyleIdx="1" presStyleCnt="3"/>
      <dgm:spPr/>
    </dgm:pt>
    <dgm:pt modelId="{D9B5077E-7220-4DC9-8C9F-76BA77DAA942}" type="pres">
      <dgm:prSet presAssocID="{6DB2C1A8-416D-4519-A64B-3CD09866B800}" presName="connTx" presStyleLbl="parChTrans1D3" presStyleIdx="1" presStyleCnt="3"/>
      <dgm:spPr/>
    </dgm:pt>
    <dgm:pt modelId="{70DE0210-9EFC-4BE9-824E-F25AE81300DA}" type="pres">
      <dgm:prSet presAssocID="{ABA1DFEC-05AA-4D77-A22F-AB6CC3A98DE2}" presName="root2" presStyleCnt="0"/>
      <dgm:spPr/>
    </dgm:pt>
    <dgm:pt modelId="{382ADCF7-5F13-4E5F-ABD9-8354569605E6}" type="pres">
      <dgm:prSet presAssocID="{ABA1DFEC-05AA-4D77-A22F-AB6CC3A98DE2}" presName="LevelTwoTextNode" presStyleLbl="node3" presStyleIdx="1" presStyleCnt="3">
        <dgm:presLayoutVars>
          <dgm:chPref val="3"/>
        </dgm:presLayoutVars>
      </dgm:prSet>
      <dgm:spPr/>
    </dgm:pt>
    <dgm:pt modelId="{A61480C3-46F3-44DB-BCCA-110653EA863E}" type="pres">
      <dgm:prSet presAssocID="{ABA1DFEC-05AA-4D77-A22F-AB6CC3A98DE2}" presName="level3hierChild" presStyleCnt="0"/>
      <dgm:spPr/>
    </dgm:pt>
    <dgm:pt modelId="{0480F476-5B4E-403F-8F32-B09C83DC251E}" type="pres">
      <dgm:prSet presAssocID="{6347C80F-6F64-423E-9247-AEDF422AC408}" presName="conn2-1" presStyleLbl="parChTrans1D3" presStyleIdx="2" presStyleCnt="3"/>
      <dgm:spPr/>
    </dgm:pt>
    <dgm:pt modelId="{35B4F38F-E085-4439-82E2-769B5F59CDD4}" type="pres">
      <dgm:prSet presAssocID="{6347C80F-6F64-423E-9247-AEDF422AC408}" presName="connTx" presStyleLbl="parChTrans1D3" presStyleIdx="2" presStyleCnt="3"/>
      <dgm:spPr/>
    </dgm:pt>
    <dgm:pt modelId="{FB8D168C-776B-434A-A8E4-6F32A4C1B14E}" type="pres">
      <dgm:prSet presAssocID="{B185B326-609A-47BA-A750-D8564591270A}" presName="root2" presStyleCnt="0"/>
      <dgm:spPr/>
    </dgm:pt>
    <dgm:pt modelId="{3A0CFAF7-5CAD-4ADE-A3EA-CE5DD04C8542}" type="pres">
      <dgm:prSet presAssocID="{B185B326-609A-47BA-A750-D8564591270A}" presName="LevelTwoTextNode" presStyleLbl="node3" presStyleIdx="2" presStyleCnt="3">
        <dgm:presLayoutVars>
          <dgm:chPref val="3"/>
        </dgm:presLayoutVars>
      </dgm:prSet>
      <dgm:spPr/>
    </dgm:pt>
    <dgm:pt modelId="{6CE941DA-2F23-4FCA-964D-F96A42B2341C}" type="pres">
      <dgm:prSet presAssocID="{B185B326-609A-47BA-A750-D8564591270A}" presName="level3hierChild" presStyleCnt="0"/>
      <dgm:spPr/>
    </dgm:pt>
  </dgm:ptLst>
  <dgm:cxnLst>
    <dgm:cxn modelId="{17A1CF01-688F-42EE-94C2-B56C0E8BD829}" type="presOf" srcId="{9724B602-4660-4D21-A294-621D5D7F540E}" destId="{031FB03E-B271-4945-8AAF-45A407EB4592}" srcOrd="1" destOrd="0" presId="urn:microsoft.com/office/officeart/2005/8/layout/hierarchy2"/>
    <dgm:cxn modelId="{9244F703-4997-4595-BF55-381BE5553CA0}" type="presOf" srcId="{9724B602-4660-4D21-A294-621D5D7F540E}" destId="{11181AA8-CC80-4638-894C-7FE60A8D481E}" srcOrd="0" destOrd="0" presId="urn:microsoft.com/office/officeart/2005/8/layout/hierarchy2"/>
    <dgm:cxn modelId="{62C05A14-F3F2-4CA2-B28B-23B6741D188F}" srcId="{C1DC42B6-E23C-45DB-B119-556E36C69E36}" destId="{F6C16E6E-F5D5-4315-AD85-A3AFE796A698}" srcOrd="0" destOrd="0" parTransId="{60E9A26E-658F-4754-A9F5-81700FE5E519}" sibTransId="{DDA5F0BB-9D16-4A2B-9976-460261250794}"/>
    <dgm:cxn modelId="{59E29515-B3F4-4FD9-991A-56594629AA9B}" type="presOf" srcId="{ABA1DFEC-05AA-4D77-A22F-AB6CC3A98DE2}" destId="{382ADCF7-5F13-4E5F-ABD9-8354569605E6}" srcOrd="0" destOrd="0" presId="urn:microsoft.com/office/officeart/2005/8/layout/hierarchy2"/>
    <dgm:cxn modelId="{FF49371A-993C-406E-A57E-BFB132092AAD}" type="presOf" srcId="{C1DC42B6-E23C-45DB-B119-556E36C69E36}" destId="{61CFBC6D-E33A-4795-9D7E-F56BDD993931}" srcOrd="0" destOrd="0" presId="urn:microsoft.com/office/officeart/2005/8/layout/hierarchy2"/>
    <dgm:cxn modelId="{C2946324-77F9-4EA5-830A-36FED1F1EBD1}" type="presOf" srcId="{E00B8F2B-4BA6-4A8D-9441-569F5C1D93C2}" destId="{F88049BC-95CA-48E5-99B7-9E07C9132846}" srcOrd="0" destOrd="0" presId="urn:microsoft.com/office/officeart/2005/8/layout/hierarchy2"/>
    <dgm:cxn modelId="{184A732B-2911-43E1-A150-B38031FB4EEB}" type="presOf" srcId="{6DB2C1A8-416D-4519-A64B-3CD09866B800}" destId="{1C5EB3BE-7808-4D75-83EF-AF57AFEB80A5}" srcOrd="0" destOrd="0" presId="urn:microsoft.com/office/officeart/2005/8/layout/hierarchy2"/>
    <dgm:cxn modelId="{047AFD2F-1606-449D-B9B5-EF45BC9D8B93}" type="presOf" srcId="{B185B326-609A-47BA-A750-D8564591270A}" destId="{3A0CFAF7-5CAD-4ADE-A3EA-CE5DD04C8542}" srcOrd="0" destOrd="0" presId="urn:microsoft.com/office/officeart/2005/8/layout/hierarchy2"/>
    <dgm:cxn modelId="{82947F32-36EC-4344-BF64-8D68ED3537F1}" type="presOf" srcId="{F6C16E6E-F5D5-4315-AD85-A3AFE796A698}" destId="{4B7B427B-D03E-47C9-84B9-79168D917638}" srcOrd="0" destOrd="0" presId="urn:microsoft.com/office/officeart/2005/8/layout/hierarchy2"/>
    <dgm:cxn modelId="{3FBD374F-A5CB-4962-885E-313110D35BBD}" srcId="{E00B8F2B-4BA6-4A8D-9441-569F5C1D93C2}" destId="{B185B326-609A-47BA-A750-D8564591270A}" srcOrd="2" destOrd="0" parTransId="{6347C80F-6F64-423E-9247-AEDF422AC408}" sibTransId="{D5AF75A0-6E29-4804-BFDB-8AAB9B509E46}"/>
    <dgm:cxn modelId="{C00EAE6E-CF22-4054-9D4A-7C3858926596}" type="presOf" srcId="{1D8C7322-5DC3-4495-A54D-F83C4848C227}" destId="{E2B1829B-E684-4E15-82BF-9D45F30C6FB3}" srcOrd="1" destOrd="0" presId="urn:microsoft.com/office/officeart/2005/8/layout/hierarchy2"/>
    <dgm:cxn modelId="{5190E976-91AB-422D-B8EF-DF54D2E9E8B4}" srcId="{E00B8F2B-4BA6-4A8D-9441-569F5C1D93C2}" destId="{2A6CBBAF-F291-481E-8A48-938A2DE923A9}" srcOrd="0" destOrd="0" parTransId="{9724B602-4660-4D21-A294-621D5D7F540E}" sibTransId="{FE006264-D33C-421E-A49A-90504E5CD49B}"/>
    <dgm:cxn modelId="{2CBD6280-3797-425C-B42D-7B97AC752CC4}" type="presOf" srcId="{1D8C7322-5DC3-4495-A54D-F83C4848C227}" destId="{913CE3D1-F380-40A8-A84D-3300E5A70A42}" srcOrd="0" destOrd="0" presId="urn:microsoft.com/office/officeart/2005/8/layout/hierarchy2"/>
    <dgm:cxn modelId="{C4EFE681-CDD9-48C6-815D-F30C371E4D1E}" type="presOf" srcId="{2A6CBBAF-F291-481E-8A48-938A2DE923A9}" destId="{534164E5-B317-4AC0-B2F3-D8EC07D7FEF2}" srcOrd="0" destOrd="0" presId="urn:microsoft.com/office/officeart/2005/8/layout/hierarchy2"/>
    <dgm:cxn modelId="{0C86608C-50B4-44F9-8E37-467DC7C3FA33}" type="presOf" srcId="{6347C80F-6F64-423E-9247-AEDF422AC408}" destId="{35B4F38F-E085-4439-82E2-769B5F59CDD4}" srcOrd="1" destOrd="0" presId="urn:microsoft.com/office/officeart/2005/8/layout/hierarchy2"/>
    <dgm:cxn modelId="{F957DC8F-6AE7-43DF-8A66-130E4ED1B707}" type="presOf" srcId="{6DB2C1A8-416D-4519-A64B-3CD09866B800}" destId="{D9B5077E-7220-4DC9-8C9F-76BA77DAA942}" srcOrd="1" destOrd="0" presId="urn:microsoft.com/office/officeart/2005/8/layout/hierarchy2"/>
    <dgm:cxn modelId="{DE55DE94-527E-4564-A2A2-DDFEA84877A1}" type="presOf" srcId="{6347C80F-6F64-423E-9247-AEDF422AC408}" destId="{0480F476-5B4E-403F-8F32-B09C83DC251E}" srcOrd="0" destOrd="0" presId="urn:microsoft.com/office/officeart/2005/8/layout/hierarchy2"/>
    <dgm:cxn modelId="{9CF7A2C6-F868-4CBD-8393-4ECBB5CD957C}" srcId="{E00B8F2B-4BA6-4A8D-9441-569F5C1D93C2}" destId="{ABA1DFEC-05AA-4D77-A22F-AB6CC3A98DE2}" srcOrd="1" destOrd="0" parTransId="{6DB2C1A8-416D-4519-A64B-3CD09866B800}" sibTransId="{DC0093F5-5D72-4424-851F-5E490DE26922}"/>
    <dgm:cxn modelId="{2BA819E0-AB4D-4195-B288-F612F14AA44D}" srcId="{F6C16E6E-F5D5-4315-AD85-A3AFE796A698}" destId="{E00B8F2B-4BA6-4A8D-9441-569F5C1D93C2}" srcOrd="0" destOrd="0" parTransId="{1D8C7322-5DC3-4495-A54D-F83C4848C227}" sibTransId="{9A86EB99-97BC-4405-9731-9E42C6705E83}"/>
    <dgm:cxn modelId="{BB3A2D5C-6B3D-4DB7-B3B4-DC7DD92AB6DB}" type="presParOf" srcId="{61CFBC6D-E33A-4795-9D7E-F56BDD993931}" destId="{8D70CA37-DBFB-477D-AEB3-C55F614782EF}" srcOrd="0" destOrd="0" presId="urn:microsoft.com/office/officeart/2005/8/layout/hierarchy2"/>
    <dgm:cxn modelId="{18154611-2880-4EEF-80ED-6DDF37596C74}" type="presParOf" srcId="{8D70CA37-DBFB-477D-AEB3-C55F614782EF}" destId="{4B7B427B-D03E-47C9-84B9-79168D917638}" srcOrd="0" destOrd="0" presId="urn:microsoft.com/office/officeart/2005/8/layout/hierarchy2"/>
    <dgm:cxn modelId="{7AB44EBB-10C0-41C8-ACF8-592CEBE80A8C}" type="presParOf" srcId="{8D70CA37-DBFB-477D-AEB3-C55F614782EF}" destId="{40909CC2-B3E9-43F8-9237-54AE9DFF7EE8}" srcOrd="1" destOrd="0" presId="urn:microsoft.com/office/officeart/2005/8/layout/hierarchy2"/>
    <dgm:cxn modelId="{5E4793F1-78BA-4B07-A29A-CF7A866F187A}" type="presParOf" srcId="{40909CC2-B3E9-43F8-9237-54AE9DFF7EE8}" destId="{913CE3D1-F380-40A8-A84D-3300E5A70A42}" srcOrd="0" destOrd="0" presId="urn:microsoft.com/office/officeart/2005/8/layout/hierarchy2"/>
    <dgm:cxn modelId="{BD519BC0-DF6B-446C-87D2-0446C13D70AA}" type="presParOf" srcId="{913CE3D1-F380-40A8-A84D-3300E5A70A42}" destId="{E2B1829B-E684-4E15-82BF-9D45F30C6FB3}" srcOrd="0" destOrd="0" presId="urn:microsoft.com/office/officeart/2005/8/layout/hierarchy2"/>
    <dgm:cxn modelId="{80FF6582-DB8E-4EBC-A440-A8517205FE84}" type="presParOf" srcId="{40909CC2-B3E9-43F8-9237-54AE9DFF7EE8}" destId="{F658D553-CDDD-464B-A889-687525754AEA}" srcOrd="1" destOrd="0" presId="urn:microsoft.com/office/officeart/2005/8/layout/hierarchy2"/>
    <dgm:cxn modelId="{8290172F-6B45-430B-A556-AF0778698541}" type="presParOf" srcId="{F658D553-CDDD-464B-A889-687525754AEA}" destId="{F88049BC-95CA-48E5-99B7-9E07C9132846}" srcOrd="0" destOrd="0" presId="urn:microsoft.com/office/officeart/2005/8/layout/hierarchy2"/>
    <dgm:cxn modelId="{8FC84165-A936-4C5E-A2B0-C36DD6C0E610}" type="presParOf" srcId="{F658D553-CDDD-464B-A889-687525754AEA}" destId="{23864C1E-7487-4629-B545-0180233B6524}" srcOrd="1" destOrd="0" presId="urn:microsoft.com/office/officeart/2005/8/layout/hierarchy2"/>
    <dgm:cxn modelId="{731D4074-B056-4A7B-B0C8-7B0179959CE6}" type="presParOf" srcId="{23864C1E-7487-4629-B545-0180233B6524}" destId="{11181AA8-CC80-4638-894C-7FE60A8D481E}" srcOrd="0" destOrd="0" presId="urn:microsoft.com/office/officeart/2005/8/layout/hierarchy2"/>
    <dgm:cxn modelId="{67FD21AA-133A-4C3E-BA29-4ACB7ADD8B22}" type="presParOf" srcId="{11181AA8-CC80-4638-894C-7FE60A8D481E}" destId="{031FB03E-B271-4945-8AAF-45A407EB4592}" srcOrd="0" destOrd="0" presId="urn:microsoft.com/office/officeart/2005/8/layout/hierarchy2"/>
    <dgm:cxn modelId="{DCCDD070-0771-4ADE-9E5F-0B1F0BF7D08E}" type="presParOf" srcId="{23864C1E-7487-4629-B545-0180233B6524}" destId="{29ADFC1A-5F0D-40BE-A887-1AD55909C10F}" srcOrd="1" destOrd="0" presId="urn:microsoft.com/office/officeart/2005/8/layout/hierarchy2"/>
    <dgm:cxn modelId="{5FFDB04F-AA75-44A0-8A63-9347899802DC}" type="presParOf" srcId="{29ADFC1A-5F0D-40BE-A887-1AD55909C10F}" destId="{534164E5-B317-4AC0-B2F3-D8EC07D7FEF2}" srcOrd="0" destOrd="0" presId="urn:microsoft.com/office/officeart/2005/8/layout/hierarchy2"/>
    <dgm:cxn modelId="{3DFC18CC-0C3B-4935-AC38-E8F096693FE4}" type="presParOf" srcId="{29ADFC1A-5F0D-40BE-A887-1AD55909C10F}" destId="{067A95C6-5E82-4EBB-9A83-B4670E7F409D}" srcOrd="1" destOrd="0" presId="urn:microsoft.com/office/officeart/2005/8/layout/hierarchy2"/>
    <dgm:cxn modelId="{C2E72DD7-FB37-48AC-8CFA-FB5220AD8D24}" type="presParOf" srcId="{23864C1E-7487-4629-B545-0180233B6524}" destId="{1C5EB3BE-7808-4D75-83EF-AF57AFEB80A5}" srcOrd="2" destOrd="0" presId="urn:microsoft.com/office/officeart/2005/8/layout/hierarchy2"/>
    <dgm:cxn modelId="{C1329502-5B6D-4237-8EA5-B3C04E206AE5}" type="presParOf" srcId="{1C5EB3BE-7808-4D75-83EF-AF57AFEB80A5}" destId="{D9B5077E-7220-4DC9-8C9F-76BA77DAA942}" srcOrd="0" destOrd="0" presId="urn:microsoft.com/office/officeart/2005/8/layout/hierarchy2"/>
    <dgm:cxn modelId="{F5D80945-080D-4DCA-A970-51DC48E763BC}" type="presParOf" srcId="{23864C1E-7487-4629-B545-0180233B6524}" destId="{70DE0210-9EFC-4BE9-824E-F25AE81300DA}" srcOrd="3" destOrd="0" presId="urn:microsoft.com/office/officeart/2005/8/layout/hierarchy2"/>
    <dgm:cxn modelId="{4BB3E79F-DFFA-4287-8FA5-828636558819}" type="presParOf" srcId="{70DE0210-9EFC-4BE9-824E-F25AE81300DA}" destId="{382ADCF7-5F13-4E5F-ABD9-8354569605E6}" srcOrd="0" destOrd="0" presId="urn:microsoft.com/office/officeart/2005/8/layout/hierarchy2"/>
    <dgm:cxn modelId="{C885673C-46B5-43B0-A843-EB22B95C68D7}" type="presParOf" srcId="{70DE0210-9EFC-4BE9-824E-F25AE81300DA}" destId="{A61480C3-46F3-44DB-BCCA-110653EA863E}" srcOrd="1" destOrd="0" presId="urn:microsoft.com/office/officeart/2005/8/layout/hierarchy2"/>
    <dgm:cxn modelId="{F3E0AC3D-E564-42F2-B91A-F549B392107B}" type="presParOf" srcId="{23864C1E-7487-4629-B545-0180233B6524}" destId="{0480F476-5B4E-403F-8F32-B09C83DC251E}" srcOrd="4" destOrd="0" presId="urn:microsoft.com/office/officeart/2005/8/layout/hierarchy2"/>
    <dgm:cxn modelId="{3B662D4A-53C6-4AC8-AD44-49CA1B312802}" type="presParOf" srcId="{0480F476-5B4E-403F-8F32-B09C83DC251E}" destId="{35B4F38F-E085-4439-82E2-769B5F59CDD4}" srcOrd="0" destOrd="0" presId="urn:microsoft.com/office/officeart/2005/8/layout/hierarchy2"/>
    <dgm:cxn modelId="{C22BFFFA-AFA2-483F-998B-72CB8F99C06A}" type="presParOf" srcId="{23864C1E-7487-4629-B545-0180233B6524}" destId="{FB8D168C-776B-434A-A8E4-6F32A4C1B14E}" srcOrd="5" destOrd="0" presId="urn:microsoft.com/office/officeart/2005/8/layout/hierarchy2"/>
    <dgm:cxn modelId="{68C76996-DF9C-4AD8-9A3E-14F02F6AC47B}" type="presParOf" srcId="{FB8D168C-776B-434A-A8E4-6F32A4C1B14E}" destId="{3A0CFAF7-5CAD-4ADE-A3EA-CE5DD04C8542}" srcOrd="0" destOrd="0" presId="urn:microsoft.com/office/officeart/2005/8/layout/hierarchy2"/>
    <dgm:cxn modelId="{E60993E8-3012-4E93-B583-C897F4E13651}" type="presParOf" srcId="{FB8D168C-776B-434A-A8E4-6F32A4C1B14E}" destId="{6CE941DA-2F23-4FCA-964D-F96A42B2341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7B427B-D03E-47C9-84B9-79168D917638}">
      <dsp:nvSpPr>
        <dsp:cNvPr id="0" name=""/>
        <dsp:cNvSpPr/>
      </dsp:nvSpPr>
      <dsp:spPr>
        <a:xfrm>
          <a:off x="266520" y="558376"/>
          <a:ext cx="2583029" cy="3153581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Key eligibility criteria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Metastatic CRC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 previous chemotherapy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Measurable disease per RECIST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BRAFV600E by local or central testing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RAS WT and MSS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ECOG 0-1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Age: ≥ 16 years</a:t>
          </a:r>
        </a:p>
      </dsp:txBody>
      <dsp:txXfrm>
        <a:off x="342174" y="634030"/>
        <a:ext cx="2431721" cy="3002273"/>
      </dsp:txXfrm>
    </dsp:sp>
    <dsp:sp modelId="{913CE3D1-F380-40A8-A84D-3300E5A70A42}">
      <dsp:nvSpPr>
        <dsp:cNvPr id="0" name=""/>
        <dsp:cNvSpPr/>
      </dsp:nvSpPr>
      <dsp:spPr>
        <a:xfrm>
          <a:off x="2849549" y="2107948"/>
          <a:ext cx="1033211" cy="54438"/>
        </a:xfrm>
        <a:custGeom>
          <a:avLst/>
          <a:gdLst/>
          <a:ahLst/>
          <a:cxnLst/>
          <a:rect l="0" t="0" r="0" b="0"/>
          <a:pathLst>
            <a:path>
              <a:moveTo>
                <a:pt x="0" y="27219"/>
              </a:moveTo>
              <a:lnTo>
                <a:pt x="1033211" y="272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40325" y="2109337"/>
        <a:ext cx="51660" cy="51660"/>
      </dsp:txXfrm>
    </dsp:sp>
    <dsp:sp modelId="{F88049BC-95CA-48E5-99B7-9E07C9132846}">
      <dsp:nvSpPr>
        <dsp:cNvPr id="0" name=""/>
        <dsp:cNvSpPr/>
      </dsp:nvSpPr>
      <dsp:spPr>
        <a:xfrm>
          <a:off x="3882761" y="1489410"/>
          <a:ext cx="2266892" cy="1291514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Randomization  1:1:1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N= 637</a:t>
          </a:r>
        </a:p>
      </dsp:txBody>
      <dsp:txXfrm>
        <a:off x="3920588" y="1527237"/>
        <a:ext cx="2191238" cy="1215860"/>
      </dsp:txXfrm>
    </dsp:sp>
    <dsp:sp modelId="{11181AA8-CC80-4638-894C-7FE60A8D481E}">
      <dsp:nvSpPr>
        <dsp:cNvPr id="0" name=""/>
        <dsp:cNvSpPr/>
      </dsp:nvSpPr>
      <dsp:spPr>
        <a:xfrm rot="18289469">
          <a:off x="5761623" y="1365327"/>
          <a:ext cx="1809273" cy="54438"/>
        </a:xfrm>
        <a:custGeom>
          <a:avLst/>
          <a:gdLst/>
          <a:ahLst/>
          <a:cxnLst/>
          <a:rect l="0" t="0" r="0" b="0"/>
          <a:pathLst>
            <a:path>
              <a:moveTo>
                <a:pt x="0" y="27219"/>
              </a:moveTo>
              <a:lnTo>
                <a:pt x="1809273" y="2721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6621028" y="1347314"/>
        <a:ext cx="90463" cy="90463"/>
      </dsp:txXfrm>
    </dsp:sp>
    <dsp:sp modelId="{534164E5-B317-4AC0-B2F3-D8EC07D7FEF2}">
      <dsp:nvSpPr>
        <dsp:cNvPr id="0" name=""/>
        <dsp:cNvSpPr/>
      </dsp:nvSpPr>
      <dsp:spPr>
        <a:xfrm>
          <a:off x="7182866" y="4168"/>
          <a:ext cx="2583029" cy="1291514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Encorafenib + cetuximab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(n=158)</a:t>
          </a:r>
        </a:p>
      </dsp:txBody>
      <dsp:txXfrm>
        <a:off x="7220693" y="41995"/>
        <a:ext cx="2507375" cy="1215860"/>
      </dsp:txXfrm>
    </dsp:sp>
    <dsp:sp modelId="{1C5EB3BE-7808-4D75-83EF-AF57AFEB80A5}">
      <dsp:nvSpPr>
        <dsp:cNvPr id="0" name=""/>
        <dsp:cNvSpPr/>
      </dsp:nvSpPr>
      <dsp:spPr>
        <a:xfrm>
          <a:off x="6149654" y="2107948"/>
          <a:ext cx="1033211" cy="54438"/>
        </a:xfrm>
        <a:custGeom>
          <a:avLst/>
          <a:gdLst/>
          <a:ahLst/>
          <a:cxnLst/>
          <a:rect l="0" t="0" r="0" b="0"/>
          <a:pathLst>
            <a:path>
              <a:moveTo>
                <a:pt x="0" y="27219"/>
              </a:moveTo>
              <a:lnTo>
                <a:pt x="1033211" y="2721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40429" y="2109337"/>
        <a:ext cx="51660" cy="51660"/>
      </dsp:txXfrm>
    </dsp:sp>
    <dsp:sp modelId="{382ADCF7-5F13-4E5F-ABD9-8354569605E6}">
      <dsp:nvSpPr>
        <dsp:cNvPr id="0" name=""/>
        <dsp:cNvSpPr/>
      </dsp:nvSpPr>
      <dsp:spPr>
        <a:xfrm>
          <a:off x="7182866" y="1489410"/>
          <a:ext cx="2583029" cy="12915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Encorafenib + cetuximab + mFOLFOX6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(n=236)</a:t>
          </a:r>
        </a:p>
      </dsp:txBody>
      <dsp:txXfrm>
        <a:off x="7220693" y="1527237"/>
        <a:ext cx="2507375" cy="1215860"/>
      </dsp:txXfrm>
    </dsp:sp>
    <dsp:sp modelId="{0480F476-5B4E-403F-8F32-B09C83DC251E}">
      <dsp:nvSpPr>
        <dsp:cNvPr id="0" name=""/>
        <dsp:cNvSpPr/>
      </dsp:nvSpPr>
      <dsp:spPr>
        <a:xfrm rot="3310531">
          <a:off x="5761623" y="2850568"/>
          <a:ext cx="1809273" cy="54438"/>
        </a:xfrm>
        <a:custGeom>
          <a:avLst/>
          <a:gdLst/>
          <a:ahLst/>
          <a:cxnLst/>
          <a:rect l="0" t="0" r="0" b="0"/>
          <a:pathLst>
            <a:path>
              <a:moveTo>
                <a:pt x="0" y="27219"/>
              </a:moveTo>
              <a:lnTo>
                <a:pt x="1809273" y="2721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6621028" y="2832556"/>
        <a:ext cx="90463" cy="90463"/>
      </dsp:txXfrm>
    </dsp:sp>
    <dsp:sp modelId="{3A0CFAF7-5CAD-4ADE-A3EA-CE5DD04C8542}">
      <dsp:nvSpPr>
        <dsp:cNvPr id="0" name=""/>
        <dsp:cNvSpPr/>
      </dsp:nvSpPr>
      <dsp:spPr>
        <a:xfrm>
          <a:off x="7182866" y="2974652"/>
          <a:ext cx="2583029" cy="12915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SOC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(n=243)</a:t>
          </a:r>
        </a:p>
      </dsp:txBody>
      <dsp:txXfrm>
        <a:off x="7220693" y="3012479"/>
        <a:ext cx="2507375" cy="12158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9100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2B7CC06-35E6-42FC-8B5E-42EE52A72567}" type="datetime1">
              <a:rPr lang="en-US"/>
              <a:pPr>
                <a:defRPr/>
              </a:pPr>
              <a:t>10/10/25</a:t>
            </a:fld>
            <a:endParaRPr lang="en-US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04800" y="92202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20200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82FF3A5-13B6-4316-814F-1F1469E14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33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23913" y="1006475"/>
            <a:ext cx="61214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5437" cy="3824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8421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MS PGothic" charset="0"/>
      </a:defRPr>
    </a:lvl1pPr>
    <a:lvl2pPr marL="37931725" indent="-37474525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+mn-cs"/>
      </a:defRPr>
    </a:lvl2pPr>
    <a:lvl3pPr marL="11430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ＭＳ Ｐゴシック" pitchFamily="-72" charset="-128"/>
      </a:defRPr>
    </a:lvl3pPr>
    <a:lvl4pPr marL="16002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4pPr>
    <a:lvl5pPr marL="20574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5pPr>
    <a:lvl6pPr marL="2285289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7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5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1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587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985FC-99E8-1505-EF83-747C7C1C7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30BDFD-D68F-88FD-A946-D81D26CC29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8C5760-535E-1835-FAC0-54B238A163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49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985FC-99E8-1505-EF83-747C7C1C7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30BDFD-D68F-88FD-A946-D81D26CC29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8C5760-535E-1835-FAC0-54B238A163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998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A4CDF-E5FD-4B3A-BDA1-CF1D6EDC69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6266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32D23-7054-1F44-6AB1-6DA59479F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5DD89774-872E-C0ED-5146-9B82301B1240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71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71D5E021-4054-879A-BA3E-CC2DE102FA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60929FB2-D1E4-7BBE-B52A-6542A09625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3732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C9B5C-1D7B-52D1-CB0F-FC2A4745D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18E43D-2C8F-18BC-D6CD-5E09A1E330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D3452D-1A46-B5D7-F6E9-F6B6E160DB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0373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C9B5C-1D7B-52D1-CB0F-FC2A4745D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18E43D-2C8F-18BC-D6CD-5E09A1E330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D3452D-1A46-B5D7-F6E9-F6B6E160DB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7001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C9B5C-1D7B-52D1-CB0F-FC2A4745D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18E43D-2C8F-18BC-D6CD-5E09A1E330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D3452D-1A46-B5D7-F6E9-F6B6E160DB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4971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C9B5C-1D7B-52D1-CB0F-FC2A4745D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18E43D-2C8F-18BC-D6CD-5E09A1E330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D3452D-1A46-B5D7-F6E9-F6B6E160DB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2798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C9B5C-1D7B-52D1-CB0F-FC2A4745D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18E43D-2C8F-18BC-D6CD-5E09A1E330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D3452D-1A46-B5D7-F6E9-F6B6E160DB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023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C9B5C-1D7B-52D1-CB0F-FC2A4745D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18E43D-2C8F-18BC-D6CD-5E09A1E330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D3452D-1A46-B5D7-F6E9-F6B6E160DB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937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248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317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Study Obectives</a:t>
            </a:r>
          </a:p>
        </p:txBody>
      </p:sp>
    </p:spTree>
    <p:extLst>
      <p:ext uri="{BB962C8B-B14F-4D97-AF65-F5344CB8AC3E}">
        <p14:creationId xmlns:p14="http://schemas.microsoft.com/office/powerpoint/2010/main" val="814541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F4D28-286A-9C54-DC3A-2BFA61E1A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A203C2-23C6-A542-BB4A-DD18AC5B23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E53C7E-BF47-67A0-9E78-7985633F6C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/>
              <a:t>CRC, colorectal cancer.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B912BB-4BAC-EF53-F584-46333EF90D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178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D05D9-0B49-7494-819F-39107FDCB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08B258AF-674F-3191-1299-F90A5770A195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33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92E37885-7BD3-CE8D-4AF0-77E4F49F5D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A91E1602-B064-DA3B-A116-B06E17C1E2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450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985FC-99E8-1505-EF83-747C7C1C7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30BDFD-D68F-88FD-A946-D81D26CC29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8C5760-535E-1835-FAC0-54B238A163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215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985FC-99E8-1505-EF83-747C7C1C7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30BDFD-D68F-88FD-A946-D81D26CC29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8C5760-535E-1835-FAC0-54B238A163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009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985FC-99E8-1505-EF83-747C7C1C7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30BDFD-D68F-88FD-A946-D81D26CC29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8C5760-535E-1835-FAC0-54B238A163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603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2.png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2059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1708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9883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271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4904" y="1199338"/>
            <a:ext cx="10978081" cy="2239920"/>
          </a:xfrm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defRPr sz="3800" b="0" cap="none" spc="13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&lt;Closing Slide&gt;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2571DC2-D6A3-4185-B1A8-3DB7ADC1CF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0947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lvl="0"/>
            <a:r>
              <a:rPr lang="en-US" dirty="0"/>
              <a:t>Label for locking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5CEA5A-B47A-97CE-EFBE-29381B3A3D22}"/>
              </a:ext>
            </a:extLst>
          </p:cNvPr>
          <p:cNvCxnSpPr>
            <a:cxnSpLocks/>
          </p:cNvCxnSpPr>
          <p:nvPr userDrawn="1"/>
        </p:nvCxnSpPr>
        <p:spPr>
          <a:xfrm>
            <a:off x="368710" y="3688347"/>
            <a:ext cx="11436327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5767AD72-DC79-591B-C8F3-2CAEC0F50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263744"/>
            <a:ext cx="12192001" cy="246464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29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dt="0"/>
  <p:extLst>
    <p:ext uri="{DCECCB84-F9BA-43D5-87BE-67443E8EF086}">
      <p15:sldGuideLst xmlns:p15="http://schemas.microsoft.com/office/powerpoint/2012/main">
        <p15:guide id="3" orient="horz" pos="480">
          <p15:clr>
            <a:srgbClr val="FBAE40"/>
          </p15:clr>
        </p15:guide>
        <p15:guide id="4" orient="horz" pos="4056">
          <p15:clr>
            <a:srgbClr val="FBAE40"/>
          </p15:clr>
        </p15:guide>
        <p15:guide id="5" pos="528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Presentation" userDrawn="1">
  <p:cSld name="1_Title Presentation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D4C849E-8FDA-34A0-7CD2-64EDCAC9FA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418" y="443046"/>
            <a:ext cx="3381255" cy="581153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FD46E52-FF66-4403-A46F-CC79558F435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32058" y="1219200"/>
            <a:ext cx="8718820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chemeClr val="tx1"/>
                </a:solidFill>
                <a:latin typeface="+mj-lt"/>
                <a:cs typeface="Arial Narrow" panose="020B0604020202020204" pitchFamily="34" charset="0"/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GB" dirty="0"/>
              <a:t>Title of the presentation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98FF270-290D-497B-871A-6ADB099AB048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32058" y="3028508"/>
            <a:ext cx="6104332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+mj-lt"/>
                <a:cs typeface="Arial Narrow" panose="020B0604020202020204" pitchFamily="34" charset="0"/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GB"/>
              <a:t>Subtitle of the 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758B7F-4B8D-BB94-9292-DED031A5EC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9373" y="365757"/>
            <a:ext cx="5322627" cy="649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8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3117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719" y="313267"/>
            <a:ext cx="10970524" cy="115570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&lt;Title Only&gt;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40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2" indent="0">
              <a:spcBef>
                <a:spcPts val="0"/>
              </a:spcBef>
              <a:buNone/>
              <a:defRPr sz="1200"/>
            </a:lvl2pPr>
            <a:lvl3pPr marL="460412" indent="0">
              <a:spcBef>
                <a:spcPts val="0"/>
              </a:spcBef>
              <a:buNone/>
              <a:defRPr sz="1200"/>
            </a:lvl3pPr>
            <a:lvl4pPr marL="687444" indent="0">
              <a:spcBef>
                <a:spcPts val="0"/>
              </a:spcBef>
              <a:buNone/>
              <a:defRPr sz="1200"/>
            </a:lvl4pPr>
            <a:lvl5pPr marL="914476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69641" y="2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2" indent="0">
              <a:spcBef>
                <a:spcPts val="0"/>
              </a:spcBef>
              <a:buNone/>
              <a:defRPr sz="1200"/>
            </a:lvl2pPr>
            <a:lvl3pPr marL="460412" indent="0">
              <a:spcBef>
                <a:spcPts val="0"/>
              </a:spcBef>
              <a:buNone/>
              <a:defRPr sz="1200"/>
            </a:lvl3pPr>
            <a:lvl4pPr marL="687444" indent="0">
              <a:spcBef>
                <a:spcPts val="0"/>
              </a:spcBef>
              <a:buNone/>
              <a:defRPr sz="1200"/>
            </a:lvl4pPr>
            <a:lvl5pPr marL="914476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  <p:extLst>
      <p:ext uri="{BB962C8B-B14F-4D97-AF65-F5344CB8AC3E}">
        <p14:creationId xmlns:p14="http://schemas.microsoft.com/office/powerpoint/2010/main" val="334499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719" y="313267"/>
            <a:ext cx="10979149" cy="1155700"/>
          </a:xfrm>
        </p:spPr>
        <p:txBody>
          <a:bodyPr anchor="ctr">
            <a:normAutofit/>
          </a:bodyPr>
          <a:lstStyle>
            <a:lvl1pPr>
              <a:defRPr sz="4267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19" y="1598086"/>
            <a:ext cx="10979149" cy="44820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9014" indent="-219445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 Narrow" panose="020B0606020202030204" pitchFamily="34" charset="0"/>
              <a:buChar char="–"/>
              <a:defRPr sz="26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7628" indent="-158488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-156625">
              <a:lnSpc>
                <a:spcPct val="100000"/>
              </a:lnSpc>
              <a:spcBef>
                <a:spcPts val="0"/>
              </a:spcBef>
              <a:buSzPct val="100000"/>
              <a:tabLst/>
              <a:defRPr sz="21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>
              <a:lnSpc>
                <a:spcPct val="100000"/>
              </a:lnSpc>
              <a:spcBef>
                <a:spcPts val="0"/>
              </a:spcBef>
              <a:defRPr sz="21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40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2" indent="0">
              <a:spcBef>
                <a:spcPts val="0"/>
              </a:spcBef>
              <a:buNone/>
              <a:defRPr sz="1200"/>
            </a:lvl2pPr>
            <a:lvl3pPr marL="460412" indent="0">
              <a:spcBef>
                <a:spcPts val="0"/>
              </a:spcBef>
              <a:buNone/>
              <a:defRPr sz="1200"/>
            </a:lvl3pPr>
            <a:lvl4pPr marL="687444" indent="0">
              <a:spcBef>
                <a:spcPts val="0"/>
              </a:spcBef>
              <a:buNone/>
              <a:defRPr sz="1200"/>
            </a:lvl4pPr>
            <a:lvl5pPr marL="914476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69641" y="2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2" indent="0">
              <a:spcBef>
                <a:spcPts val="0"/>
              </a:spcBef>
              <a:buNone/>
              <a:defRPr sz="1200"/>
            </a:lvl2pPr>
            <a:lvl3pPr marL="460412" indent="0">
              <a:spcBef>
                <a:spcPts val="0"/>
              </a:spcBef>
              <a:buNone/>
              <a:defRPr sz="1200"/>
            </a:lvl3pPr>
            <a:lvl4pPr marL="687444" indent="0">
              <a:spcBef>
                <a:spcPts val="0"/>
              </a:spcBef>
              <a:buNone/>
              <a:defRPr sz="1200"/>
            </a:lvl4pPr>
            <a:lvl5pPr marL="914476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  <p:extLst>
      <p:ext uri="{BB962C8B-B14F-4D97-AF65-F5344CB8AC3E}">
        <p14:creationId xmlns:p14="http://schemas.microsoft.com/office/powerpoint/2010/main" val="51807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97AD9-02DD-B24B-B1F2-4955EFCC927E}" type="datetimeFigureOut">
              <a:rPr lang="en-US" smtClean="0"/>
              <a:pPr/>
              <a:t>10/10/25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100B5-B664-AA47-B7A8-902CA38EEB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3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userDrawn="1">
  <p:cSld name="3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479999" y="944311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9999" y="368311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4" name="Google Shape;17;p14">
            <a:extLst>
              <a:ext uri="{FF2B5EF4-FFF2-40B4-BE49-F238E27FC236}">
                <a16:creationId xmlns:a16="http://schemas.microsoft.com/office/drawing/2014/main" id="{57D9B4DA-E208-4D4F-A1E1-2BB4BA0AFE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0433" y="1730103"/>
            <a:ext cx="11213200" cy="4273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 panose="020B0604020202020204" pitchFamily="34" charset="0"/>
              <a:buNone/>
              <a:defRPr sz="2133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CA22DB6-01FE-B574-F4D9-9A33C489CE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65" y="6248188"/>
            <a:ext cx="1843200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5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2" orient="horz" pos="2935">
          <p15:clr>
            <a:srgbClr val="FBAE40"/>
          </p15:clr>
        </p15:guide>
        <p15:guide id="3" orient="horz" pos="3094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69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3F7DA-7EDC-FBA3-7FED-B45ECA0D1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999" y="1835151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133" kern="1200">
                <a:solidFill>
                  <a:srgbClr val="5F5D8E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AB0C2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7" name="Google Shape;19;p14">
            <a:extLst>
              <a:ext uri="{FF2B5EF4-FFF2-40B4-BE49-F238E27FC236}">
                <a16:creationId xmlns:a16="http://schemas.microsoft.com/office/drawing/2014/main" id="{7E29A2B3-2685-843A-6AAE-FC68E0B57C80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479999" y="944311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8" name="Google Shape;18;p14">
            <a:extLst>
              <a:ext uri="{FF2B5EF4-FFF2-40B4-BE49-F238E27FC236}">
                <a16:creationId xmlns:a16="http://schemas.microsoft.com/office/drawing/2014/main" id="{7B28D9C0-A613-09FC-7C2A-0CBC18F3C9B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9999" y="368311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35CEAA2-49D1-2F6D-07A2-44AB66496D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04" y="6248188"/>
            <a:ext cx="1843200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0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9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nl-NL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504480" y="2060160"/>
            <a:ext cx="6103680" cy="15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l-NL" sz="4267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388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Chapter" userDrawn="1">
  <p:cSld name="2_Title Chapt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A265234-4107-4D6D-B6CF-71BF3D224F74}"/>
              </a:ext>
            </a:extLst>
          </p:cNvPr>
          <p:cNvSpPr txBox="1"/>
          <p:nvPr userDrawn="1"/>
        </p:nvSpPr>
        <p:spPr>
          <a:xfrm>
            <a:off x="5844953" y="6402717"/>
            <a:ext cx="6005160" cy="184666"/>
          </a:xfrm>
          <a:prstGeom prst="rect">
            <a:avLst/>
          </a:prstGeom>
          <a:noFill/>
        </p:spPr>
        <p:txBody>
          <a:bodyPr wrap="square" lIns="0" tIns="0" rIns="120000" bIns="0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1200" b="0" i="0">
              <a:solidFill>
                <a:srgbClr val="AB0C23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2" name="Google Shape;17;p14">
            <a:extLst>
              <a:ext uri="{FF2B5EF4-FFF2-40B4-BE49-F238E27FC236}">
                <a16:creationId xmlns:a16="http://schemas.microsoft.com/office/drawing/2014/main" id="{E28D0820-6913-437C-A4E4-ED5E441DEA39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2553810" y="6324156"/>
            <a:ext cx="3201037" cy="2408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200" b="1" i="0" u="none" strike="noStrike" cap="none">
                <a:solidFill>
                  <a:srgbClr val="AB0C23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err="1"/>
              <a:t>Add</a:t>
            </a:r>
            <a:r>
              <a:rPr lang="fr-CH"/>
              <a:t> </a:t>
            </a:r>
            <a:r>
              <a:rPr lang="fr-CH" err="1"/>
              <a:t>name</a:t>
            </a:r>
            <a:r>
              <a:rPr lang="fr-CH"/>
              <a:t> of </a:t>
            </a:r>
            <a:r>
              <a:rPr lang="fr-CH" err="1"/>
              <a:t>presenter</a:t>
            </a:r>
            <a:r>
              <a:rPr lang="fr-CH"/>
              <a:t> </a:t>
            </a:r>
            <a:r>
              <a:rPr lang="fr-CH" err="1"/>
              <a:t>here</a:t>
            </a:r>
            <a:endParaRPr/>
          </a:p>
        </p:txBody>
      </p:sp>
      <p:sp>
        <p:nvSpPr>
          <p:cNvPr id="3" name="Google Shape;19;p14">
            <a:extLst>
              <a:ext uri="{FF2B5EF4-FFF2-40B4-BE49-F238E27FC236}">
                <a16:creationId xmlns:a16="http://schemas.microsoft.com/office/drawing/2014/main" id="{4F1CA240-2642-1763-40C4-B45A7E30B5B1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479999" y="944311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" name="Google Shape;18;p14">
            <a:extLst>
              <a:ext uri="{FF2B5EF4-FFF2-40B4-BE49-F238E27FC236}">
                <a16:creationId xmlns:a16="http://schemas.microsoft.com/office/drawing/2014/main" id="{788965C1-01AC-E2F6-5184-7CAE3C8916C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9999" y="368311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5" name="Google Shape;17;p14">
            <a:extLst>
              <a:ext uri="{FF2B5EF4-FFF2-40B4-BE49-F238E27FC236}">
                <a16:creationId xmlns:a16="http://schemas.microsoft.com/office/drawing/2014/main" id="{23A0E90A-AA58-C609-CC3D-906A14B421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0433" y="1730103"/>
            <a:ext cx="11213200" cy="4273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BD571E7-BDD0-AA31-D15B-2C8313727B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04" y="6248188"/>
            <a:ext cx="1843200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3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3117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754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9542CFD-83C2-BF7F-51F0-C18275076FB5}"/>
              </a:ext>
            </a:extLst>
          </p:cNvPr>
          <p:cNvGrpSpPr/>
          <p:nvPr userDrawn="1"/>
        </p:nvGrpSpPr>
        <p:grpSpPr>
          <a:xfrm>
            <a:off x="-1" y="5224322"/>
            <a:ext cx="4450403" cy="64321"/>
            <a:chOff x="0" y="5224323"/>
            <a:chExt cx="2416175" cy="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853C6C-DD60-776C-B6CC-80D64EAF2026}"/>
                </a:ext>
              </a:extLst>
            </p:cNvPr>
            <p:cNvCxnSpPr/>
            <p:nvPr userDrawn="1"/>
          </p:nvCxnSpPr>
          <p:spPr>
            <a:xfrm>
              <a:off x="368300" y="5224323"/>
              <a:ext cx="2047875" cy="0"/>
            </a:xfrm>
            <a:prstGeom prst="line">
              <a:avLst/>
            </a:prstGeom>
            <a:ln w="44450" cap="rnd">
              <a:solidFill>
                <a:srgbClr val="E83E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C8ECCB2-EE72-3517-D07E-F656ED7C5FEF}"/>
                </a:ext>
              </a:extLst>
            </p:cNvPr>
            <p:cNvCxnSpPr/>
            <p:nvPr userDrawn="1"/>
          </p:nvCxnSpPr>
          <p:spPr>
            <a:xfrm>
              <a:off x="0" y="5224323"/>
              <a:ext cx="2047875" cy="0"/>
            </a:xfrm>
            <a:prstGeom prst="line">
              <a:avLst/>
            </a:prstGeom>
            <a:ln w="44450" cap="rnd">
              <a:solidFill>
                <a:srgbClr val="00A2E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6E80608-4EE1-96EB-3087-F725AC4122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94" y="247645"/>
            <a:ext cx="2099342" cy="11498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165381-07F5-1010-9A5D-494192C2DF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4975" y="294397"/>
            <a:ext cx="556148" cy="7112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10B3DE-45E2-7577-0785-D9D34D90C5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49111" y="303660"/>
            <a:ext cx="1542290" cy="6926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351562-9D1F-2912-BC94-89ED5641843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637314" y="215015"/>
            <a:ext cx="944747" cy="7751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14D165-1B29-10EE-6240-54F5556786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1256" y="6343882"/>
            <a:ext cx="1724266" cy="438211"/>
          </a:xfrm>
          <a:prstGeom prst="rect">
            <a:avLst/>
          </a:prstGeom>
        </p:spPr>
      </p:pic>
      <p:sp>
        <p:nvSpPr>
          <p:cNvPr id="17" name="Subtitle 3">
            <a:extLst>
              <a:ext uri="{FF2B5EF4-FFF2-40B4-BE49-F238E27FC236}">
                <a16:creationId xmlns:a16="http://schemas.microsoft.com/office/drawing/2014/main" id="{D177EBF0-DFB3-A3A2-3397-A76D68CC57FF}"/>
              </a:ext>
            </a:extLst>
          </p:cNvPr>
          <p:cNvSpPr txBox="1">
            <a:spLocks/>
          </p:cNvSpPr>
          <p:nvPr userDrawn="1"/>
        </p:nvSpPr>
        <p:spPr>
          <a:xfrm>
            <a:off x="2338239" y="6494975"/>
            <a:ext cx="9364305" cy="19805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Sharp Sans" pitchFamily="2" charset="0"/>
                <a:cs typeface="Sharp Sans" pitchFamily="2" charset="0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Sharp Sans" pitchFamily="2" charset="0"/>
                <a:cs typeface="Sharp Sans" pitchFamily="2" charset="0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Sharp Sans" pitchFamily="2" charset="0"/>
                <a:cs typeface="Sharp Sans" pitchFamily="2" charset="0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Sharp Sans" pitchFamily="2" charset="0"/>
                <a:cs typeface="Sharp Sans" pitchFamily="2" charset="0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Sharp Sans" pitchFamily="2" charset="0"/>
                <a:cs typeface="Sharp Sans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Fedro A. Peccatori. Content of this presentation is copyright and responsibility of the author. Permission is required for re-use. fedro.peccatori@ieo.it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746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2" pos="447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E954B9D6-D073-438C-9C5E-5A78BA1B3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52951"/>
            <a:ext cx="7429500" cy="584775"/>
          </a:xfrm>
        </p:spPr>
        <p:txBody>
          <a:bodyPr/>
          <a:lstStyle>
            <a:lvl1pPr>
              <a:defRPr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Sharp Sans bold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FB3DA-38F0-42E8-96A2-083E084D6F9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9600" y="1346200"/>
            <a:ext cx="10972800" cy="4940301"/>
          </a:xfrm>
        </p:spPr>
        <p:txBody>
          <a:bodyPr/>
          <a:lstStyle>
            <a:lvl1pPr marL="228600" indent="-228600">
              <a:buClr>
                <a:srgbClr val="00A2E1"/>
              </a:buClr>
              <a:buFont typeface="Arial" panose="020B0604020202020204" pitchFamily="34" charset="0"/>
              <a:buChar char="●"/>
              <a:defRPr/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●"/>
              <a:defRPr/>
            </a:lvl2pPr>
            <a:lvl3pPr marL="1143000" indent="-228600">
              <a:buClr>
                <a:srgbClr val="151513"/>
              </a:buClr>
              <a:buFont typeface="Arial" panose="020B0604020202020204" pitchFamily="34" charset="0"/>
              <a:buChar char="●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21DD6A8-3F4C-4A5C-B7D3-010C4497B53D}"/>
              </a:ext>
            </a:extLst>
          </p:cNvPr>
          <p:cNvGrpSpPr/>
          <p:nvPr userDrawn="1"/>
        </p:nvGrpSpPr>
        <p:grpSpPr>
          <a:xfrm>
            <a:off x="0" y="457200"/>
            <a:ext cx="2452688" cy="255785"/>
            <a:chOff x="0" y="5224323"/>
            <a:chExt cx="2416175" cy="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A725568-5CE4-43AB-9056-7D15684140DB}"/>
                </a:ext>
              </a:extLst>
            </p:cNvPr>
            <p:cNvCxnSpPr/>
            <p:nvPr userDrawn="1"/>
          </p:nvCxnSpPr>
          <p:spPr>
            <a:xfrm>
              <a:off x="368300" y="5224323"/>
              <a:ext cx="2047875" cy="0"/>
            </a:xfrm>
            <a:prstGeom prst="line">
              <a:avLst/>
            </a:prstGeom>
            <a:ln w="44450" cap="rnd">
              <a:solidFill>
                <a:srgbClr val="00A2E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FA349F3-B6AE-4163-A13D-283C3EFF251D}"/>
                </a:ext>
              </a:extLst>
            </p:cNvPr>
            <p:cNvCxnSpPr/>
            <p:nvPr userDrawn="1"/>
          </p:nvCxnSpPr>
          <p:spPr>
            <a:xfrm>
              <a:off x="0" y="5224323"/>
              <a:ext cx="2047875" cy="0"/>
            </a:xfrm>
            <a:prstGeom prst="line">
              <a:avLst/>
            </a:prstGeom>
            <a:ln w="44450" cap="rnd">
              <a:solidFill>
                <a:srgbClr val="E83E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89DB4C7-7423-4F89-968C-963EE8D0022B}"/>
              </a:ext>
            </a:extLst>
          </p:cNvPr>
          <p:cNvGrpSpPr/>
          <p:nvPr userDrawn="1"/>
        </p:nvGrpSpPr>
        <p:grpSpPr>
          <a:xfrm>
            <a:off x="-1" y="6791325"/>
            <a:ext cx="12192001" cy="66675"/>
            <a:chOff x="-1" y="6233231"/>
            <a:chExt cx="12192001" cy="57467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C145ED9-21BE-49A3-8AC6-9C2C8B5FE23A}"/>
                </a:ext>
              </a:extLst>
            </p:cNvPr>
            <p:cNvSpPr/>
            <p:nvPr userDrawn="1"/>
          </p:nvSpPr>
          <p:spPr>
            <a:xfrm flipV="1">
              <a:off x="3606800" y="6233231"/>
              <a:ext cx="8585200" cy="5746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C5463F9-3A84-4199-AB29-C7017F0B543C}"/>
                </a:ext>
              </a:extLst>
            </p:cNvPr>
            <p:cNvSpPr/>
            <p:nvPr userDrawn="1"/>
          </p:nvSpPr>
          <p:spPr>
            <a:xfrm flipV="1">
              <a:off x="-1" y="6233231"/>
              <a:ext cx="10220325" cy="574675"/>
            </a:xfrm>
            <a:prstGeom prst="rect">
              <a:avLst/>
            </a:prstGeom>
            <a:solidFill>
              <a:srgbClr val="E83E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8AFB918-5A40-AEE3-2ED9-0B5040CEB0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256" y="6343882"/>
            <a:ext cx="1724266" cy="438211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B60B964-1B7E-633C-074B-071B97AB8474}"/>
              </a:ext>
            </a:extLst>
          </p:cNvPr>
          <p:cNvSpPr txBox="1">
            <a:spLocks/>
          </p:cNvSpPr>
          <p:nvPr userDrawn="1"/>
        </p:nvSpPr>
        <p:spPr>
          <a:xfrm>
            <a:off x="2338239" y="6494975"/>
            <a:ext cx="9364305" cy="19805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Sharp Sans" pitchFamily="2" charset="0"/>
                <a:cs typeface="Sharp Sans" pitchFamily="2" charset="0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Sharp Sans" pitchFamily="2" charset="0"/>
                <a:cs typeface="Sharp Sans" pitchFamily="2" charset="0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Sharp Sans" pitchFamily="2" charset="0"/>
                <a:cs typeface="Sharp Sans" pitchFamily="2" charset="0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Sharp Sans" pitchFamily="2" charset="0"/>
                <a:cs typeface="Sharp Sans" pitchFamily="2" charset="0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Sharp Sans" pitchFamily="2" charset="0"/>
                <a:cs typeface="Sharp Sans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Fedro A. Peccatori. Content of this presentation is copyright and responsibility of the author. Permission is required for re-use. fedro.peccatori@ieo.it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621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Slide - Research 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AD3159F-6312-409D-81E9-269B5B6CBA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16"/>
            <a:ext cx="12192000" cy="57302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3BF07A-FB7A-2847-8E78-24846A5DCB54}"/>
              </a:ext>
            </a:extLst>
          </p:cNvPr>
          <p:cNvSpPr/>
          <p:nvPr/>
        </p:nvSpPr>
        <p:spPr bwMode="white">
          <a:xfrm>
            <a:off x="0" y="5711843"/>
            <a:ext cx="12192000" cy="1146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latin typeface="+mj-lt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27295" y="3429001"/>
            <a:ext cx="10428631" cy="131238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5800" b="1" kern="600" spc="-40" baseline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27297" y="4922338"/>
            <a:ext cx="4548716" cy="68370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dirty="0"/>
              <a:t>Enter Department Name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4" y="5987681"/>
            <a:ext cx="3024950" cy="648303"/>
          </a:xfrm>
          <a:prstGeom prst="rect">
            <a:avLst/>
          </a:pr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2C0DC6FE-712E-8F4C-B335-D0C0A7ADA9C1}"/>
              </a:ext>
            </a:extLst>
          </p:cNvPr>
          <p:cNvSpPr txBox="1">
            <a:spLocks/>
          </p:cNvSpPr>
          <p:nvPr userDrawn="1"/>
        </p:nvSpPr>
        <p:spPr>
          <a:xfrm>
            <a:off x="7010425" y="6243003"/>
            <a:ext cx="3131680" cy="33234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900" dirty="0">
                <a:solidFill>
                  <a:srgbClr val="898B8E"/>
                </a:solidFill>
                <a:latin typeface="+mj-lt"/>
                <a:cs typeface="Calibri" panose="020F0502020204030204" pitchFamily="34" charset="0"/>
              </a:rPr>
              <a:t>CONFIDENTIAL – Contains proprietary information.</a:t>
            </a:r>
          </a:p>
          <a:p>
            <a:pPr marL="10584" indent="-10584" algn="l">
              <a:lnSpc>
                <a:spcPct val="110000"/>
              </a:lnSpc>
              <a:tabLst/>
            </a:pPr>
            <a:r>
              <a:rPr lang="en-US" sz="900" dirty="0">
                <a:solidFill>
                  <a:srgbClr val="898B8E"/>
                </a:solidFill>
                <a:latin typeface="+mj-lt"/>
                <a:cs typeface="Calibri" panose="020F0502020204030204" pitchFamily="34" charset="0"/>
              </a:rPr>
              <a:t>Not intended for external distribution.</a:t>
            </a:r>
          </a:p>
        </p:txBody>
      </p:sp>
    </p:spTree>
    <p:extLst>
      <p:ext uri="{BB962C8B-B14F-4D97-AF65-F5344CB8AC3E}">
        <p14:creationId xmlns:p14="http://schemas.microsoft.com/office/powerpoint/2010/main" val="242641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er Slide - DI 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71046CD-8CB1-4DD1-850A-62F4120B7D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16"/>
            <a:ext cx="12192000" cy="57302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3BF07A-FB7A-2847-8E78-24846A5DCB54}"/>
              </a:ext>
            </a:extLst>
          </p:cNvPr>
          <p:cNvSpPr/>
          <p:nvPr/>
        </p:nvSpPr>
        <p:spPr bwMode="white">
          <a:xfrm>
            <a:off x="0" y="5711843"/>
            <a:ext cx="12192000" cy="1146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latin typeface="+mj-lt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27296" y="3429001"/>
            <a:ext cx="10400922" cy="131238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5800" b="1" kern="600" spc="-40" baseline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27297" y="4922338"/>
            <a:ext cx="4548716" cy="68370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dirty="0"/>
              <a:t>Enter Department Name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62" y="5827536"/>
            <a:ext cx="3613341" cy="951513"/>
          </a:xfrm>
          <a:prstGeom prst="rect">
            <a:avLst/>
          </a:pr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2C0DC6FE-712E-8F4C-B335-D0C0A7ADA9C1}"/>
              </a:ext>
            </a:extLst>
          </p:cNvPr>
          <p:cNvSpPr txBox="1">
            <a:spLocks/>
          </p:cNvSpPr>
          <p:nvPr userDrawn="1"/>
        </p:nvSpPr>
        <p:spPr>
          <a:xfrm>
            <a:off x="7010425" y="6243003"/>
            <a:ext cx="3131680" cy="33234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900" dirty="0">
                <a:solidFill>
                  <a:srgbClr val="898B8E"/>
                </a:solidFill>
                <a:latin typeface="+mj-lt"/>
                <a:cs typeface="Calibri" panose="020F0502020204030204" pitchFamily="34" charset="0"/>
              </a:rPr>
              <a:t>CONFIDENTIAL – Contains proprietary information.</a:t>
            </a:r>
          </a:p>
          <a:p>
            <a:pPr marL="10584" indent="-10584" algn="l">
              <a:lnSpc>
                <a:spcPct val="110000"/>
              </a:lnSpc>
              <a:tabLst/>
            </a:pPr>
            <a:r>
              <a:rPr lang="en-US" sz="900" dirty="0">
                <a:solidFill>
                  <a:srgbClr val="898B8E"/>
                </a:solidFill>
                <a:latin typeface="+mj-lt"/>
                <a:cs typeface="Calibri" panose="020F0502020204030204" pitchFamily="34" charset="0"/>
              </a:rPr>
              <a:t>Not intended for external distribution.</a:t>
            </a:r>
          </a:p>
        </p:txBody>
      </p:sp>
    </p:spTree>
    <p:extLst>
      <p:ext uri="{BB962C8B-B14F-4D97-AF65-F5344CB8AC3E}">
        <p14:creationId xmlns:p14="http://schemas.microsoft.com/office/powerpoint/2010/main" val="188555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 Slide - SCTCT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7217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3BF07A-FB7A-2847-8E78-24846A5DCB54}"/>
              </a:ext>
            </a:extLst>
          </p:cNvPr>
          <p:cNvSpPr/>
          <p:nvPr/>
        </p:nvSpPr>
        <p:spPr bwMode="white">
          <a:xfrm>
            <a:off x="0" y="5711843"/>
            <a:ext cx="12192000" cy="1146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latin typeface="+mj-lt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27296" y="3429001"/>
            <a:ext cx="10158560" cy="131238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5800" b="1" kern="600" spc="-40" baseline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27297" y="4922338"/>
            <a:ext cx="4548716" cy="68370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dirty="0"/>
              <a:t>Enter Department Name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" t="21150" r="7904" b="24729"/>
          <a:stretch/>
        </p:blipFill>
        <p:spPr>
          <a:xfrm>
            <a:off x="604620" y="5898996"/>
            <a:ext cx="3363044" cy="843184"/>
          </a:xfrm>
          <a:prstGeom prst="rect">
            <a:avLst/>
          </a:pr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2C0DC6FE-712E-8F4C-B335-D0C0A7ADA9C1}"/>
              </a:ext>
            </a:extLst>
          </p:cNvPr>
          <p:cNvSpPr txBox="1">
            <a:spLocks/>
          </p:cNvSpPr>
          <p:nvPr userDrawn="1"/>
        </p:nvSpPr>
        <p:spPr>
          <a:xfrm>
            <a:off x="7010425" y="6243003"/>
            <a:ext cx="3131680" cy="33234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900" dirty="0">
                <a:solidFill>
                  <a:srgbClr val="898B8E"/>
                </a:solidFill>
                <a:latin typeface="+mj-lt"/>
                <a:cs typeface="Calibri" panose="020F0502020204030204" pitchFamily="34" charset="0"/>
              </a:rPr>
              <a:t>CONFIDENTIAL – Contains proprietary information.</a:t>
            </a:r>
          </a:p>
          <a:p>
            <a:pPr marL="10584" indent="-10584" algn="l">
              <a:lnSpc>
                <a:spcPct val="110000"/>
              </a:lnSpc>
              <a:tabLst/>
            </a:pPr>
            <a:r>
              <a:rPr lang="en-US" sz="900" dirty="0">
                <a:solidFill>
                  <a:srgbClr val="898B8E"/>
                </a:solidFill>
                <a:latin typeface="+mj-lt"/>
                <a:cs typeface="Calibri" panose="020F0502020204030204" pitchFamily="34" charset="0"/>
              </a:rPr>
              <a:t>Not intended for external distribution.</a:t>
            </a:r>
          </a:p>
        </p:txBody>
      </p:sp>
    </p:spTree>
    <p:extLst>
      <p:ext uri="{BB962C8B-B14F-4D97-AF65-F5344CB8AC3E}">
        <p14:creationId xmlns:p14="http://schemas.microsoft.com/office/powerpoint/2010/main" val="236683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eader Slide - Cancer Institu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7217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3BF07A-FB7A-2847-8E78-24846A5DCB54}"/>
              </a:ext>
            </a:extLst>
          </p:cNvPr>
          <p:cNvSpPr/>
          <p:nvPr/>
        </p:nvSpPr>
        <p:spPr bwMode="white">
          <a:xfrm>
            <a:off x="0" y="5711843"/>
            <a:ext cx="12192000" cy="1146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27296" y="3429001"/>
            <a:ext cx="10158560" cy="131238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5800" b="1" kern="600" spc="-4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27297" y="4922338"/>
            <a:ext cx="4548716" cy="68370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dirty="0"/>
              <a:t>Enter Department Name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8" y="5993711"/>
            <a:ext cx="3030304" cy="6603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310" y="6194785"/>
            <a:ext cx="1148970" cy="489848"/>
          </a:xfrm>
          <a:prstGeom prst="rect">
            <a:avLst/>
          </a:pr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2C0DC6FE-712E-8F4C-B335-D0C0A7ADA9C1}"/>
              </a:ext>
            </a:extLst>
          </p:cNvPr>
          <p:cNvSpPr txBox="1">
            <a:spLocks/>
          </p:cNvSpPr>
          <p:nvPr userDrawn="1"/>
        </p:nvSpPr>
        <p:spPr>
          <a:xfrm>
            <a:off x="7010425" y="6243003"/>
            <a:ext cx="3131680" cy="33234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900" dirty="0">
                <a:solidFill>
                  <a:srgbClr val="898B8E"/>
                </a:solidFill>
                <a:latin typeface="+mj-lt"/>
                <a:cs typeface="Calibri" panose="020F0502020204030204" pitchFamily="34" charset="0"/>
              </a:rPr>
              <a:t>CONFIDENTIAL – Contains proprietary information.</a:t>
            </a:r>
          </a:p>
          <a:p>
            <a:pPr marL="10584" indent="-10584" algn="l">
              <a:lnSpc>
                <a:spcPct val="110000"/>
              </a:lnSpc>
              <a:tabLst/>
            </a:pPr>
            <a:r>
              <a:rPr lang="en-US" sz="900" dirty="0">
                <a:solidFill>
                  <a:srgbClr val="898B8E"/>
                </a:solidFill>
                <a:latin typeface="+mj-lt"/>
                <a:cs typeface="Calibri" panose="020F0502020204030204" pitchFamily="34" charset="0"/>
              </a:rPr>
              <a:t>Not intended for external distribution.</a:t>
            </a:r>
          </a:p>
        </p:txBody>
      </p:sp>
    </p:spTree>
    <p:extLst>
      <p:ext uri="{BB962C8B-B14F-4D97-AF65-F5344CB8AC3E}">
        <p14:creationId xmlns:p14="http://schemas.microsoft.com/office/powerpoint/2010/main" val="219354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 Gra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white">
          <a:xfrm flipH="1">
            <a:off x="2" y="0"/>
            <a:ext cx="4025348" cy="5981700"/>
          </a:xfrm>
          <a:prstGeom prst="rect">
            <a:avLst/>
          </a:prstGeom>
          <a:solidFill>
            <a:srgbClr val="63B1BA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2349B43-504D-A04A-BEB5-7897B4FB56B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11" y="5741738"/>
            <a:ext cx="5902652" cy="19871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buNone/>
              <a:defRPr lang="en-US" sz="900" b="0" i="0" u="none" kern="1200" spc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DCA6F60-9518-AE47-BC29-77491BB956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3" y="634044"/>
            <a:ext cx="4602692" cy="509165"/>
          </a:xfrm>
          <a:prstGeom prst="rect">
            <a:avLst/>
          </a:prstGeom>
          <a:noFill/>
          <a:ln>
            <a:noFill/>
          </a:ln>
        </p:spPr>
        <p:txBody>
          <a:bodyPr wrap="square" lIns="0" anchor="b">
            <a:noAutofit/>
          </a:bodyPr>
          <a:lstStyle>
            <a:lvl1pPr marL="0" indent="0" algn="l" defTabSz="914354" rtl="0" eaLnBrk="1" latinLnBrk="0" hangingPunct="1">
              <a:buNone/>
              <a:defRPr lang="en-US" sz="2100" b="1" i="0" kern="1200" spc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defTabSz="914354" latinLnBrk="0"/>
            <a:r>
              <a:rPr lang="en-US" dirty="0"/>
              <a:t>Edit Master text styles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11ED62E-3749-4E4B-A013-430125D807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63378" y="634044"/>
            <a:ext cx="1838033" cy="506544"/>
          </a:xfrm>
          <a:prstGeom prst="rect">
            <a:avLst/>
          </a:prstGeom>
          <a:noFill/>
          <a:ln>
            <a:noFill/>
          </a:ln>
        </p:spPr>
        <p:txBody>
          <a:bodyPr wrap="square" rIns="0" anchor="b">
            <a:noAutofit/>
          </a:bodyPr>
          <a:lstStyle>
            <a:lvl1pPr marL="0" indent="0" algn="r">
              <a:buClr>
                <a:schemeClr val="tx1"/>
              </a:buClr>
              <a:buNone/>
              <a:tabLst/>
              <a:defRPr lang="en-US" sz="1100" b="0" i="0" kern="1200" spc="0" baseline="0" dirty="0" smtClean="0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r" defTabSz="914354" latinLnBrk="0"/>
            <a:r>
              <a:rPr lang="en-US" dirty="0"/>
              <a:t>Edit Master text styles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C6263844-DAB8-9E47-AAB4-20EC43D98D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6507" y="6295496"/>
            <a:ext cx="4520557" cy="243840"/>
          </a:xfrm>
          <a:prstGeom prst="rect">
            <a:avLst/>
          </a:prstGeom>
        </p:spPr>
        <p:txBody>
          <a:bodyPr wrap="none" lIns="0" anchor="ctr"/>
          <a:lstStyle>
            <a:lvl1pPr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SCRI JV Close</a:t>
            </a:r>
            <a:endParaRPr lang="en-US" dirty="0"/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56FBAC50-0E6A-F444-BC5A-1C3D878B1B3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572000" y="1452883"/>
            <a:ext cx="6629400" cy="4161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457DB21-4DA0-4FEE-A069-B7AC3BD443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049" y="702643"/>
            <a:ext cx="3129295" cy="514859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700" b="1" i="0" spc="-67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344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58297"/>
            <a:ext cx="3383280" cy="4323404"/>
          </a:xfrm>
          <a:prstGeom prst="rect">
            <a:avLst/>
          </a:prstGeom>
        </p:spPr>
        <p:txBody>
          <a:bodyPr>
            <a:noAutofit/>
          </a:bodyPr>
          <a:lstStyle>
            <a:lvl1pPr marL="228589" indent="-228589">
              <a:lnSpc>
                <a:spcPct val="100000"/>
              </a:lnSpc>
              <a:spcBef>
                <a:spcPts val="0"/>
              </a:spcBef>
              <a:tabLst/>
              <a:defRPr sz="18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67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331155"/>
            <a:ext cx="10972800" cy="108243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E22D488-BAA3-B846-866B-5889189F2B5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410892" y="1658297"/>
            <a:ext cx="3383280" cy="4323404"/>
          </a:xfrm>
          <a:prstGeom prst="rect">
            <a:avLst/>
          </a:prstGeom>
        </p:spPr>
        <p:txBody>
          <a:bodyPr>
            <a:noAutofit/>
          </a:bodyPr>
          <a:lstStyle>
            <a:lvl1pPr marL="228589" indent="-228589">
              <a:lnSpc>
                <a:spcPct val="100000"/>
              </a:lnSpc>
              <a:spcBef>
                <a:spcPts val="0"/>
              </a:spcBef>
              <a:tabLst/>
              <a:defRPr sz="18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67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12096EE-FD27-024F-92C7-F21530130DA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199120" y="1658297"/>
            <a:ext cx="3383280" cy="4323404"/>
          </a:xfrm>
          <a:prstGeom prst="rect">
            <a:avLst/>
          </a:prstGeom>
        </p:spPr>
        <p:txBody>
          <a:bodyPr>
            <a:noAutofit/>
          </a:bodyPr>
          <a:lstStyle>
            <a:lvl1pPr marL="228589" indent="-228589">
              <a:lnSpc>
                <a:spcPct val="100000"/>
              </a:lnSpc>
              <a:spcBef>
                <a:spcPts val="0"/>
              </a:spcBef>
              <a:tabLst/>
              <a:defRPr sz="18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67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C6263844-DAB8-9E47-AAB4-20EC43D98D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6507" y="6295496"/>
            <a:ext cx="4520557" cy="243840"/>
          </a:xfrm>
          <a:prstGeom prst="rect">
            <a:avLst/>
          </a:prstGeom>
        </p:spPr>
        <p:txBody>
          <a:bodyPr wrap="none" lIns="0" anchor="ctr"/>
          <a:lstStyle>
            <a:lvl1pPr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Overview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308021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>
  <p:cSld name="3_Title and Text">
    <p:bg>
      <p:bgRef idx="1001">
        <a:schemeClr val="bg1"/>
      </p:bgRef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4"/>
          <p:cNvSpPr txBox="1">
            <a:spLocks noGrp="1"/>
          </p:cNvSpPr>
          <p:nvPr>
            <p:ph type="body" idx="1"/>
          </p:nvPr>
        </p:nvSpPr>
        <p:spPr>
          <a:xfrm>
            <a:off x="489667" y="1875290"/>
            <a:ext cx="11213200" cy="3877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70" marR="0" lvl="0" indent="-304784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rgbClr val="05416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Narrow"/>
              </a:defRPr>
            </a:lvl1pPr>
            <a:lvl2pPr marL="1219140" marR="0" lvl="1" indent="-440245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09" marR="0" lvl="2" indent="-440245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278" marR="0" lvl="3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848" marR="0" lvl="4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418" marR="0" lvl="5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6987" marR="0" lvl="6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557" marR="0" lvl="7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126" marR="0" lvl="8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479999" y="456159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05416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479999" y="1032159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05416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008EA26-C1BF-4C3D-9AD3-B6678323585F}"/>
              </a:ext>
            </a:extLst>
          </p:cNvPr>
          <p:cNvCxnSpPr>
            <a:cxnSpLocks/>
          </p:cNvCxnSpPr>
          <p:nvPr userDrawn="1"/>
        </p:nvCxnSpPr>
        <p:spPr>
          <a:xfrm>
            <a:off x="691598" y="366087"/>
            <a:ext cx="11011271" cy="0"/>
          </a:xfrm>
          <a:prstGeom prst="line">
            <a:avLst/>
          </a:prstGeom>
          <a:ln>
            <a:solidFill>
              <a:srgbClr val="1E41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CFCC21FC-3032-43DE-86A4-E4DFF50880EB}"/>
              </a:ext>
            </a:extLst>
          </p:cNvPr>
          <p:cNvSpPr/>
          <p:nvPr userDrawn="1"/>
        </p:nvSpPr>
        <p:spPr>
          <a:xfrm flipV="1">
            <a:off x="691597" y="368617"/>
            <a:ext cx="11332763" cy="45719"/>
          </a:xfrm>
          <a:prstGeom prst="rect">
            <a:avLst/>
          </a:prstGeom>
          <a:solidFill>
            <a:srgbClr val="0029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54323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60767"/>
            <a:ext cx="5608320" cy="4754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260767"/>
            <a:ext cx="5608320" cy="4754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126568" y="6419014"/>
            <a:ext cx="10265664" cy="365125"/>
          </a:xfrm>
        </p:spPr>
        <p:txBody>
          <a:bodyPr lIns="45720" tIns="45720" bIns="45720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1062633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959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555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183896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45872" y="6054290"/>
            <a:ext cx="502393" cy="475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0324989" y="6266539"/>
            <a:ext cx="1483360" cy="0"/>
          </a:xfrm>
          <a:custGeom>
            <a:avLst/>
            <a:gdLst/>
            <a:ahLst/>
            <a:cxnLst/>
            <a:rect l="l" t="t" r="r" b="b"/>
            <a:pathLst>
              <a:path w="1483359">
                <a:moveTo>
                  <a:pt x="0" y="0"/>
                </a:moveTo>
                <a:lnTo>
                  <a:pt x="1483360" y="1"/>
                </a:lnTo>
              </a:path>
            </a:pathLst>
          </a:custGeom>
          <a:ln w="635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0"/>
            <a:ext cx="142240" cy="6858000"/>
          </a:xfrm>
          <a:custGeom>
            <a:avLst/>
            <a:gdLst/>
            <a:ahLst/>
            <a:cxnLst/>
            <a:rect l="l" t="t" r="r" b="b"/>
            <a:pathLst>
              <a:path w="142240" h="6858000">
                <a:moveTo>
                  <a:pt x="0" y="0"/>
                </a:moveTo>
                <a:lnTo>
                  <a:pt x="142240" y="0"/>
                </a:lnTo>
                <a:lnTo>
                  <a:pt x="14224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CBB3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8927566" y="6426234"/>
            <a:ext cx="2880782" cy="2075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3333F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476610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3333F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310185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45872" y="6054290"/>
            <a:ext cx="502393" cy="475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0324989" y="6266539"/>
            <a:ext cx="1483360" cy="0"/>
          </a:xfrm>
          <a:custGeom>
            <a:avLst/>
            <a:gdLst/>
            <a:ahLst/>
            <a:cxnLst/>
            <a:rect l="l" t="t" r="r" b="b"/>
            <a:pathLst>
              <a:path w="1483359">
                <a:moveTo>
                  <a:pt x="0" y="0"/>
                </a:moveTo>
                <a:lnTo>
                  <a:pt x="1483360" y="1"/>
                </a:lnTo>
              </a:path>
            </a:pathLst>
          </a:custGeom>
          <a:ln w="635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3333F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450830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3581401"/>
            <a:ext cx="10363200" cy="1362075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0812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BFA39-2061-4B3D-8269-9BA71DAFC30B}" type="datetime1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2A4A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38AAD-E84A-4F11-A6D4-801B0CF48BE2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60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44812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7A794-B351-4E1D-AC06-88E609E32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512" y="2257671"/>
            <a:ext cx="10972800" cy="1970998"/>
          </a:xfr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62FD2A4-18B7-4603-9A47-3E7AB3E385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59671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77964810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6" y="313267"/>
            <a:ext cx="11436349" cy="914660"/>
          </a:xfrm>
        </p:spPr>
        <p:txBody>
          <a:bodyPr lIns="0" tIns="0" rIns="0" bIns="45720" anchor="b">
            <a:normAutofit/>
          </a:bodyPr>
          <a:lstStyle>
            <a:lvl1pPr>
              <a:defRPr sz="3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7" y="1598086"/>
            <a:ext cx="11436348" cy="44820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9014" indent="-219445">
              <a:lnSpc>
                <a:spcPct val="100000"/>
              </a:lnSpc>
              <a:spcBef>
                <a:spcPts val="0"/>
              </a:spcBef>
              <a:buClr>
                <a:srgbClr val="00857C"/>
              </a:buClr>
              <a:buSzPct val="100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7628" indent="-158488">
              <a:lnSpc>
                <a:spcPct val="100000"/>
              </a:lnSpc>
              <a:spcBef>
                <a:spcPts val="0"/>
              </a:spcBef>
              <a:buClr>
                <a:srgbClr val="00857C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-156625">
              <a:lnSpc>
                <a:spcPct val="100000"/>
              </a:lnSpc>
              <a:spcBef>
                <a:spcPts val="0"/>
              </a:spcBef>
              <a:buSzPct val="100000"/>
              <a:tabLst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620000" y="0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latin typeface="Arial Narrow" panose="020B0606020202030204" pitchFamily="34" charset="0"/>
              </a:defRPr>
            </a:lvl1pPr>
            <a:lvl2pPr marL="609569" indent="0">
              <a:buFontTx/>
              <a:buNone/>
              <a:defRPr/>
            </a:lvl2pPr>
            <a:lvl3pPr marL="1217022" indent="0">
              <a:buFontTx/>
              <a:buNone/>
              <a:defRPr/>
            </a:lvl3pPr>
            <a:lvl4pPr marL="1680549" indent="0">
              <a:buFontTx/>
              <a:buNone/>
              <a:defRPr/>
            </a:lvl4pPr>
            <a:lvl5pPr marL="214196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8D3250BF-273D-A271-2B1C-2D3154518F2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356352"/>
            <a:ext cx="12192000" cy="501649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 dirty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535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5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609427"/>
            <a:fld id="{CB57645D-6EED-4946-9D1D-A6B494445F10}" type="datetimeFigureOut">
              <a:rPr lang="en-US" smtClean="0">
                <a:solidFill>
                  <a:prstClr val="black"/>
                </a:solidFill>
              </a:rPr>
              <a:pPr defTabSz="609427"/>
              <a:t>10/10/25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609427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609427"/>
            <a:fld id="{B7D94440-29F7-804F-9CB1-7389833EDDC0}" type="slidenum">
              <a:rPr lang="en-US" smtClean="0">
                <a:solidFill>
                  <a:prstClr val="black"/>
                </a:solidFill>
              </a:rPr>
              <a:pPr defTabSz="609427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4652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609427"/>
            <a:fld id="{CB57645D-6EED-4946-9D1D-A6B494445F10}" type="datetimeFigureOut">
              <a:rPr lang="en-US" smtClean="0">
                <a:solidFill>
                  <a:prstClr val="black"/>
                </a:solidFill>
              </a:rPr>
              <a:pPr defTabSz="609427"/>
              <a:t>10/10/25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609427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609427"/>
            <a:fld id="{B7D94440-29F7-804F-9CB1-7389833EDDC0}" type="slidenum">
              <a:rPr lang="en-US" smtClean="0">
                <a:solidFill>
                  <a:prstClr val="black"/>
                </a:solidFill>
              </a:rPr>
              <a:pPr defTabSz="609427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625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5324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42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30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73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1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659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02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545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609427"/>
            <a:fld id="{CB57645D-6EED-4946-9D1D-A6B494445F10}" type="datetimeFigureOut">
              <a:rPr lang="en-US" smtClean="0">
                <a:solidFill>
                  <a:prstClr val="black"/>
                </a:solidFill>
              </a:rPr>
              <a:pPr defTabSz="609427"/>
              <a:t>10/10/25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609427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609427"/>
            <a:fld id="{B7D94440-29F7-804F-9CB1-7389833EDDC0}" type="slidenum">
              <a:rPr lang="en-US" smtClean="0">
                <a:solidFill>
                  <a:prstClr val="black"/>
                </a:solidFill>
              </a:rPr>
              <a:pPr defTabSz="609427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62414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609427"/>
            <a:fld id="{CB57645D-6EED-4946-9D1D-A6B494445F10}" type="datetimeFigureOut">
              <a:rPr lang="en-US" smtClean="0">
                <a:solidFill>
                  <a:prstClr val="black"/>
                </a:solidFill>
              </a:rPr>
              <a:pPr defTabSz="609427"/>
              <a:t>10/10/25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609427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609427"/>
            <a:fld id="{B7D94440-29F7-804F-9CB1-7389833EDDC0}" type="slidenum">
              <a:rPr lang="en-US" smtClean="0">
                <a:solidFill>
                  <a:prstClr val="black"/>
                </a:solidFill>
              </a:rPr>
              <a:pPr defTabSz="609427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68976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27" indent="0">
              <a:buNone/>
              <a:defRPr sz="2667" b="1"/>
            </a:lvl2pPr>
            <a:lvl3pPr marL="1218870" indent="0">
              <a:buNone/>
              <a:defRPr sz="2400" b="1"/>
            </a:lvl3pPr>
            <a:lvl4pPr marL="1828301" indent="0">
              <a:buNone/>
              <a:defRPr sz="2133" b="1"/>
            </a:lvl4pPr>
            <a:lvl5pPr marL="2437738" indent="0">
              <a:buNone/>
              <a:defRPr sz="2133" b="1"/>
            </a:lvl5pPr>
            <a:lvl6pPr marL="3047164" indent="0">
              <a:buNone/>
              <a:defRPr sz="2133" b="1"/>
            </a:lvl6pPr>
            <a:lvl7pPr marL="3656591" indent="0">
              <a:buNone/>
              <a:defRPr sz="2133" b="1"/>
            </a:lvl7pPr>
            <a:lvl8pPr marL="4266027" indent="0">
              <a:buNone/>
              <a:defRPr sz="2133" b="1"/>
            </a:lvl8pPr>
            <a:lvl9pPr marL="487545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27" indent="0">
              <a:buNone/>
              <a:defRPr sz="2667" b="1"/>
            </a:lvl2pPr>
            <a:lvl3pPr marL="1218870" indent="0">
              <a:buNone/>
              <a:defRPr sz="2400" b="1"/>
            </a:lvl3pPr>
            <a:lvl4pPr marL="1828301" indent="0">
              <a:buNone/>
              <a:defRPr sz="2133" b="1"/>
            </a:lvl4pPr>
            <a:lvl5pPr marL="2437738" indent="0">
              <a:buNone/>
              <a:defRPr sz="2133" b="1"/>
            </a:lvl5pPr>
            <a:lvl6pPr marL="3047164" indent="0">
              <a:buNone/>
              <a:defRPr sz="2133" b="1"/>
            </a:lvl6pPr>
            <a:lvl7pPr marL="3656591" indent="0">
              <a:buNone/>
              <a:defRPr sz="2133" b="1"/>
            </a:lvl7pPr>
            <a:lvl8pPr marL="4266027" indent="0">
              <a:buNone/>
              <a:defRPr sz="2133" b="1"/>
            </a:lvl8pPr>
            <a:lvl9pPr marL="487545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609427"/>
            <a:fld id="{CB57645D-6EED-4946-9D1D-A6B494445F10}" type="datetimeFigureOut">
              <a:rPr lang="en-US" smtClean="0">
                <a:solidFill>
                  <a:prstClr val="black"/>
                </a:solidFill>
              </a:rPr>
              <a:pPr defTabSz="609427"/>
              <a:t>10/10/25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609427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609427"/>
            <a:fld id="{B7D94440-29F7-804F-9CB1-7389833EDDC0}" type="slidenum">
              <a:rPr lang="en-US" smtClean="0">
                <a:solidFill>
                  <a:prstClr val="black"/>
                </a:solidFill>
              </a:rPr>
              <a:pPr defTabSz="609427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80925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609427"/>
            <a:fld id="{CB57645D-6EED-4946-9D1D-A6B494445F10}" type="datetimeFigureOut">
              <a:rPr lang="en-US" smtClean="0">
                <a:solidFill>
                  <a:prstClr val="black"/>
                </a:solidFill>
              </a:rPr>
              <a:pPr defTabSz="609427"/>
              <a:t>10/10/25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609427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609427"/>
            <a:fld id="{B7D94440-29F7-804F-9CB1-7389833EDDC0}" type="slidenum">
              <a:rPr lang="en-US" smtClean="0">
                <a:solidFill>
                  <a:prstClr val="black"/>
                </a:solidFill>
              </a:rPr>
              <a:pPr defTabSz="609427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68596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609427"/>
            <a:fld id="{CB57645D-6EED-4946-9D1D-A6B494445F10}" type="datetimeFigureOut">
              <a:rPr lang="en-US" smtClean="0">
                <a:solidFill>
                  <a:prstClr val="black"/>
                </a:solidFill>
              </a:rPr>
              <a:pPr defTabSz="609427"/>
              <a:t>10/10/25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609427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609427"/>
            <a:fld id="{B7D94440-29F7-804F-9CB1-7389833EDDC0}" type="slidenum">
              <a:rPr lang="en-US" smtClean="0">
                <a:solidFill>
                  <a:prstClr val="black"/>
                </a:solidFill>
              </a:rPr>
              <a:pPr defTabSz="609427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5467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427" indent="0">
              <a:buNone/>
              <a:defRPr sz="1600"/>
            </a:lvl2pPr>
            <a:lvl3pPr marL="1218870" indent="0">
              <a:buNone/>
              <a:defRPr sz="1333"/>
            </a:lvl3pPr>
            <a:lvl4pPr marL="1828301" indent="0">
              <a:buNone/>
              <a:defRPr sz="1200"/>
            </a:lvl4pPr>
            <a:lvl5pPr marL="2437738" indent="0">
              <a:buNone/>
              <a:defRPr sz="1200"/>
            </a:lvl5pPr>
            <a:lvl6pPr marL="3047164" indent="0">
              <a:buNone/>
              <a:defRPr sz="1200"/>
            </a:lvl6pPr>
            <a:lvl7pPr marL="3656591" indent="0">
              <a:buNone/>
              <a:defRPr sz="1200"/>
            </a:lvl7pPr>
            <a:lvl8pPr marL="4266027" indent="0">
              <a:buNone/>
              <a:defRPr sz="1200"/>
            </a:lvl8pPr>
            <a:lvl9pPr marL="487545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609427"/>
            <a:fld id="{CB57645D-6EED-4946-9D1D-A6B494445F10}" type="datetimeFigureOut">
              <a:rPr lang="en-US" smtClean="0">
                <a:solidFill>
                  <a:prstClr val="black"/>
                </a:solidFill>
              </a:rPr>
              <a:pPr defTabSz="609427"/>
              <a:t>10/10/25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609427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609427"/>
            <a:fld id="{B7D94440-29F7-804F-9CB1-7389833EDDC0}" type="slidenum">
              <a:rPr lang="en-US" smtClean="0">
                <a:solidFill>
                  <a:prstClr val="black"/>
                </a:solidFill>
              </a:rPr>
              <a:pPr defTabSz="609427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24030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427" indent="0">
              <a:buNone/>
              <a:defRPr sz="3733"/>
            </a:lvl2pPr>
            <a:lvl3pPr marL="1218870" indent="0">
              <a:buNone/>
              <a:defRPr sz="3200"/>
            </a:lvl3pPr>
            <a:lvl4pPr marL="1828301" indent="0">
              <a:buNone/>
              <a:defRPr sz="2667"/>
            </a:lvl4pPr>
            <a:lvl5pPr marL="2437738" indent="0">
              <a:buNone/>
              <a:defRPr sz="2667"/>
            </a:lvl5pPr>
            <a:lvl6pPr marL="3047164" indent="0">
              <a:buNone/>
              <a:defRPr sz="2667"/>
            </a:lvl6pPr>
            <a:lvl7pPr marL="3656591" indent="0">
              <a:buNone/>
              <a:defRPr sz="2667"/>
            </a:lvl7pPr>
            <a:lvl8pPr marL="4266027" indent="0">
              <a:buNone/>
              <a:defRPr sz="2667"/>
            </a:lvl8pPr>
            <a:lvl9pPr marL="4875459" indent="0">
              <a:buNone/>
              <a:defRPr sz="26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427" indent="0">
              <a:buNone/>
              <a:defRPr sz="1600"/>
            </a:lvl2pPr>
            <a:lvl3pPr marL="1218870" indent="0">
              <a:buNone/>
              <a:defRPr sz="1333"/>
            </a:lvl3pPr>
            <a:lvl4pPr marL="1828301" indent="0">
              <a:buNone/>
              <a:defRPr sz="1200"/>
            </a:lvl4pPr>
            <a:lvl5pPr marL="2437738" indent="0">
              <a:buNone/>
              <a:defRPr sz="1200"/>
            </a:lvl5pPr>
            <a:lvl6pPr marL="3047164" indent="0">
              <a:buNone/>
              <a:defRPr sz="1200"/>
            </a:lvl6pPr>
            <a:lvl7pPr marL="3656591" indent="0">
              <a:buNone/>
              <a:defRPr sz="1200"/>
            </a:lvl7pPr>
            <a:lvl8pPr marL="4266027" indent="0">
              <a:buNone/>
              <a:defRPr sz="1200"/>
            </a:lvl8pPr>
            <a:lvl9pPr marL="487545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609427"/>
            <a:fld id="{CB57645D-6EED-4946-9D1D-A6B494445F10}" type="datetimeFigureOut">
              <a:rPr lang="en-US" smtClean="0">
                <a:solidFill>
                  <a:prstClr val="black"/>
                </a:solidFill>
              </a:rPr>
              <a:pPr defTabSz="609427"/>
              <a:t>10/10/25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609427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609427"/>
            <a:fld id="{B7D94440-29F7-804F-9CB1-7389833EDDC0}" type="slidenum">
              <a:rPr lang="en-US" smtClean="0">
                <a:solidFill>
                  <a:prstClr val="black"/>
                </a:solidFill>
              </a:rPr>
              <a:pPr defTabSz="609427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89654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609427"/>
            <a:fld id="{CB57645D-6EED-4946-9D1D-A6B494445F10}" type="datetimeFigureOut">
              <a:rPr lang="en-US" smtClean="0">
                <a:solidFill>
                  <a:prstClr val="black"/>
                </a:solidFill>
              </a:rPr>
              <a:pPr defTabSz="609427"/>
              <a:t>10/10/25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609427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609427"/>
            <a:fld id="{B7D94440-29F7-804F-9CB1-7389833EDDC0}" type="slidenum">
              <a:rPr lang="en-US" smtClean="0">
                <a:solidFill>
                  <a:prstClr val="black"/>
                </a:solidFill>
              </a:rPr>
              <a:pPr defTabSz="609427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58838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609427"/>
            <a:fld id="{CB57645D-6EED-4946-9D1D-A6B494445F10}" type="datetimeFigureOut">
              <a:rPr lang="en-US" smtClean="0">
                <a:solidFill>
                  <a:prstClr val="black"/>
                </a:solidFill>
              </a:rPr>
              <a:pPr defTabSz="609427"/>
              <a:t>10/10/25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609427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609427"/>
            <a:fld id="{B7D94440-29F7-804F-9CB1-7389833EDDC0}" type="slidenum">
              <a:rPr lang="en-US" smtClean="0">
                <a:solidFill>
                  <a:prstClr val="black"/>
                </a:solidFill>
              </a:rPr>
              <a:pPr defTabSz="609427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40491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with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24432" y="6480546"/>
            <a:ext cx="461433" cy="366183"/>
          </a:xfrm>
          <a:prstGeom prst="rect">
            <a:avLst/>
          </a:prstGeom>
        </p:spPr>
        <p:txBody>
          <a:bodyPr lIns="91420" tIns="45710" rIns="91420" bIns="45710"/>
          <a:lstStyle/>
          <a:p>
            <a:pPr defTabSz="609427"/>
            <a:fld id="{F35DCD40-E420-AB47-874A-E05FF423F474}" type="slidenum">
              <a:rPr lang="en-US" smtClean="0">
                <a:solidFill>
                  <a:prstClr val="black"/>
                </a:solidFill>
              </a:rPr>
              <a:pPr defTabSz="609427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itle 9"/>
          <p:cNvSpPr>
            <a:spLocks noGrp="1"/>
          </p:cNvSpPr>
          <p:nvPr>
            <p:ph type="title"/>
          </p:nvPr>
        </p:nvSpPr>
        <p:spPr>
          <a:xfrm>
            <a:off x="609600" y="248354"/>
            <a:ext cx="10972800" cy="5715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>
                <a:latin typeface="Helvetica Neue Thin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09600" y="1083735"/>
            <a:ext cx="10915651" cy="519853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400" baseline="0">
                <a:latin typeface="Helvetica Neue Thin"/>
              </a:defRPr>
            </a:lvl1pPr>
            <a:lvl2pPr marL="609427" indent="0">
              <a:buFontTx/>
              <a:buNone/>
              <a:defRPr sz="2400" baseline="0">
                <a:latin typeface="Helvetica Light"/>
              </a:defRPr>
            </a:lvl2pPr>
            <a:lvl3pPr marL="1218870" indent="0">
              <a:buFontTx/>
              <a:buNone/>
              <a:defRPr sz="2400" baseline="0">
                <a:latin typeface="Helvetica Light"/>
              </a:defRPr>
            </a:lvl3pPr>
            <a:lvl4pPr marL="1828301" indent="0">
              <a:buFontTx/>
              <a:buNone/>
              <a:defRPr sz="2400" baseline="0">
                <a:latin typeface="Helvetica Light"/>
              </a:defRPr>
            </a:lvl4pPr>
            <a:lvl5pPr marL="2437738" indent="0">
              <a:buFontTx/>
              <a:buNone/>
              <a:defRPr sz="2400" baseline="0">
                <a:latin typeface="Helvetica Light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085851" y="6434679"/>
            <a:ext cx="8396816" cy="336551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buFontTx/>
              <a:buNone/>
              <a:defRPr sz="933" b="0" i="0">
                <a:latin typeface="Helvetica Neue Light"/>
                <a:cs typeface="Helvetica Neue Light"/>
              </a:defRPr>
            </a:lvl1pPr>
            <a:lvl2pPr>
              <a:defRPr sz="933" b="0" i="0">
                <a:latin typeface="Helvetica Neue Light"/>
                <a:cs typeface="Helvetica Neue Light"/>
              </a:defRPr>
            </a:lvl2pPr>
            <a:lvl3pPr>
              <a:defRPr sz="933" b="0" i="0">
                <a:latin typeface="Helvetica Neue Light"/>
                <a:cs typeface="Helvetica Neue Light"/>
              </a:defRPr>
            </a:lvl3pPr>
            <a:lvl4pPr>
              <a:defRPr sz="933" b="0" i="0">
                <a:latin typeface="Helvetica Neue Light"/>
                <a:cs typeface="Helvetica Neue Light"/>
              </a:defRPr>
            </a:lvl4pPr>
            <a:lvl5pPr>
              <a:defRPr sz="933" b="0" i="0"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781268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62147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70"/>
            <a:fld id="{CB57645D-6EED-4946-9D1D-A6B494445F10}" type="datetimeFigureOut">
              <a:rPr lang="en-US" smtClean="0">
                <a:solidFill>
                  <a:prstClr val="black"/>
                </a:solidFill>
              </a:rPr>
              <a:pPr defTabSz="609570"/>
              <a:t>10/10/25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7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70"/>
            <a:fld id="{B7D94440-29F7-804F-9CB1-7389833EDDC0}" type="slidenum">
              <a:rPr lang="en-US" smtClean="0">
                <a:solidFill>
                  <a:prstClr val="black"/>
                </a:solidFill>
              </a:rPr>
              <a:pPr defTabSz="60957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5716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70"/>
            <a:fld id="{CB57645D-6EED-4946-9D1D-A6B494445F10}" type="datetimeFigureOut">
              <a:rPr lang="en-US" smtClean="0">
                <a:solidFill>
                  <a:prstClr val="black"/>
                </a:solidFill>
              </a:rPr>
              <a:pPr defTabSz="609570"/>
              <a:t>10/10/25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7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70"/>
            <a:fld id="{B7D94440-29F7-804F-9CB1-7389833EDDC0}" type="slidenum">
              <a:rPr lang="en-US" smtClean="0">
                <a:solidFill>
                  <a:prstClr val="black"/>
                </a:solidFill>
              </a:rPr>
              <a:pPr defTabSz="60957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54056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70"/>
            <a:fld id="{CB57645D-6EED-4946-9D1D-A6B494445F10}" type="datetimeFigureOut">
              <a:rPr lang="en-US" smtClean="0">
                <a:solidFill>
                  <a:prstClr val="black"/>
                </a:solidFill>
              </a:rPr>
              <a:pPr defTabSz="609570"/>
              <a:t>10/10/25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7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70"/>
            <a:fld id="{B7D94440-29F7-804F-9CB1-7389833EDDC0}" type="slidenum">
              <a:rPr lang="en-US" smtClean="0">
                <a:solidFill>
                  <a:prstClr val="black"/>
                </a:solidFill>
              </a:rPr>
              <a:pPr defTabSz="60957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6698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70"/>
            <a:fld id="{CB57645D-6EED-4946-9D1D-A6B494445F10}" type="datetimeFigureOut">
              <a:rPr lang="en-US" smtClean="0">
                <a:solidFill>
                  <a:prstClr val="black"/>
                </a:solidFill>
              </a:rPr>
              <a:pPr defTabSz="609570"/>
              <a:t>10/10/25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7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70"/>
            <a:fld id="{B7D94440-29F7-804F-9CB1-7389833EDDC0}" type="slidenum">
              <a:rPr lang="en-US" smtClean="0">
                <a:solidFill>
                  <a:prstClr val="black"/>
                </a:solidFill>
              </a:rPr>
              <a:pPr defTabSz="60957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48158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700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00" b="1"/>
            </a:lvl4pPr>
            <a:lvl5pPr marL="2438278" indent="0">
              <a:buNone/>
              <a:defRPr sz="2100" b="1"/>
            </a:lvl5pPr>
            <a:lvl6pPr marL="3047848" indent="0">
              <a:buNone/>
              <a:defRPr sz="2100" b="1"/>
            </a:lvl6pPr>
            <a:lvl7pPr marL="3657418" indent="0">
              <a:buNone/>
              <a:defRPr sz="2100" b="1"/>
            </a:lvl7pPr>
            <a:lvl8pPr marL="4266987" indent="0">
              <a:buNone/>
              <a:defRPr sz="2100" b="1"/>
            </a:lvl8pPr>
            <a:lvl9pPr marL="487655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700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00" b="1"/>
            </a:lvl4pPr>
            <a:lvl5pPr marL="2438278" indent="0">
              <a:buNone/>
              <a:defRPr sz="2100" b="1"/>
            </a:lvl5pPr>
            <a:lvl6pPr marL="3047848" indent="0">
              <a:buNone/>
              <a:defRPr sz="2100" b="1"/>
            </a:lvl6pPr>
            <a:lvl7pPr marL="3657418" indent="0">
              <a:buNone/>
              <a:defRPr sz="2100" b="1"/>
            </a:lvl7pPr>
            <a:lvl8pPr marL="4266987" indent="0">
              <a:buNone/>
              <a:defRPr sz="2100" b="1"/>
            </a:lvl8pPr>
            <a:lvl9pPr marL="487655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70"/>
            <a:fld id="{CB57645D-6EED-4946-9D1D-A6B494445F10}" type="datetimeFigureOut">
              <a:rPr lang="en-US" smtClean="0">
                <a:solidFill>
                  <a:prstClr val="black"/>
                </a:solidFill>
              </a:rPr>
              <a:pPr defTabSz="609570"/>
              <a:t>10/10/25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7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70"/>
            <a:fld id="{B7D94440-29F7-804F-9CB1-7389833EDDC0}" type="slidenum">
              <a:rPr lang="en-US" smtClean="0">
                <a:solidFill>
                  <a:prstClr val="black"/>
                </a:solidFill>
              </a:rPr>
              <a:pPr defTabSz="60957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57774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70"/>
            <a:fld id="{CB57645D-6EED-4946-9D1D-A6B494445F10}" type="datetimeFigureOut">
              <a:rPr lang="en-US" smtClean="0">
                <a:solidFill>
                  <a:prstClr val="black"/>
                </a:solidFill>
              </a:rPr>
              <a:pPr defTabSz="609570"/>
              <a:t>10/10/25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7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70"/>
            <a:fld id="{B7D94440-29F7-804F-9CB1-7389833EDDC0}" type="slidenum">
              <a:rPr lang="en-US" smtClean="0">
                <a:solidFill>
                  <a:prstClr val="black"/>
                </a:solidFill>
              </a:rPr>
              <a:pPr defTabSz="60957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59659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70"/>
            <a:fld id="{CB57645D-6EED-4946-9D1D-A6B494445F10}" type="datetimeFigureOut">
              <a:rPr lang="en-US" smtClean="0">
                <a:solidFill>
                  <a:prstClr val="black"/>
                </a:solidFill>
              </a:rPr>
              <a:pPr defTabSz="609570"/>
              <a:t>10/10/25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7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70"/>
            <a:fld id="{B7D94440-29F7-804F-9CB1-7389833EDDC0}" type="slidenum">
              <a:rPr lang="en-US" smtClean="0">
                <a:solidFill>
                  <a:prstClr val="black"/>
                </a:solidFill>
              </a:rPr>
              <a:pPr defTabSz="60957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10712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70" indent="0">
              <a:buNone/>
              <a:defRPr sz="1600"/>
            </a:lvl2pPr>
            <a:lvl3pPr marL="1219140" indent="0">
              <a:buNone/>
              <a:defRPr sz="1300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70"/>
            <a:fld id="{CB57645D-6EED-4946-9D1D-A6B494445F10}" type="datetimeFigureOut">
              <a:rPr lang="en-US" smtClean="0">
                <a:solidFill>
                  <a:prstClr val="black"/>
                </a:solidFill>
              </a:rPr>
              <a:pPr defTabSz="609570"/>
              <a:t>10/10/25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7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70"/>
            <a:fld id="{B7D94440-29F7-804F-9CB1-7389833EDDC0}" type="slidenum">
              <a:rPr lang="en-US" smtClean="0">
                <a:solidFill>
                  <a:prstClr val="black"/>
                </a:solidFill>
              </a:rPr>
              <a:pPr defTabSz="60957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30748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70" indent="0">
              <a:buNone/>
              <a:defRPr sz="3700"/>
            </a:lvl2pPr>
            <a:lvl3pPr marL="1219140" indent="0">
              <a:buNone/>
              <a:defRPr sz="3200"/>
            </a:lvl3pPr>
            <a:lvl4pPr marL="1828709" indent="0">
              <a:buNone/>
              <a:defRPr sz="2700"/>
            </a:lvl4pPr>
            <a:lvl5pPr marL="2438278" indent="0">
              <a:buNone/>
              <a:defRPr sz="2700"/>
            </a:lvl5pPr>
            <a:lvl6pPr marL="3047848" indent="0">
              <a:buNone/>
              <a:defRPr sz="2700"/>
            </a:lvl6pPr>
            <a:lvl7pPr marL="3657418" indent="0">
              <a:buNone/>
              <a:defRPr sz="2700"/>
            </a:lvl7pPr>
            <a:lvl8pPr marL="4266987" indent="0">
              <a:buNone/>
              <a:defRPr sz="2700"/>
            </a:lvl8pPr>
            <a:lvl9pPr marL="4876557" indent="0">
              <a:buNone/>
              <a:defRPr sz="27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70" indent="0">
              <a:buNone/>
              <a:defRPr sz="1600"/>
            </a:lvl2pPr>
            <a:lvl3pPr marL="1219140" indent="0">
              <a:buNone/>
              <a:defRPr sz="1300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70"/>
            <a:fld id="{CB57645D-6EED-4946-9D1D-A6B494445F10}" type="datetimeFigureOut">
              <a:rPr lang="en-US" smtClean="0">
                <a:solidFill>
                  <a:prstClr val="black"/>
                </a:solidFill>
              </a:rPr>
              <a:pPr defTabSz="609570"/>
              <a:t>10/10/25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7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70"/>
            <a:fld id="{B7D94440-29F7-804F-9CB1-7389833EDDC0}" type="slidenum">
              <a:rPr lang="en-US" smtClean="0">
                <a:solidFill>
                  <a:prstClr val="black"/>
                </a:solidFill>
              </a:rPr>
              <a:pPr defTabSz="60957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15962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70"/>
            <a:fld id="{CB57645D-6EED-4946-9D1D-A6B494445F10}" type="datetimeFigureOut">
              <a:rPr lang="en-US" smtClean="0">
                <a:solidFill>
                  <a:prstClr val="black"/>
                </a:solidFill>
              </a:rPr>
              <a:pPr defTabSz="609570"/>
              <a:t>10/10/25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7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70"/>
            <a:fld id="{B7D94440-29F7-804F-9CB1-7389833EDDC0}" type="slidenum">
              <a:rPr lang="en-US" smtClean="0">
                <a:solidFill>
                  <a:prstClr val="black"/>
                </a:solidFill>
              </a:rPr>
              <a:pPr defTabSz="60957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562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26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70"/>
            <a:fld id="{CB57645D-6EED-4946-9D1D-A6B494445F10}" type="datetimeFigureOut">
              <a:rPr lang="en-US" smtClean="0">
                <a:solidFill>
                  <a:prstClr val="black"/>
                </a:solidFill>
              </a:rPr>
              <a:pPr defTabSz="609570"/>
              <a:t>10/10/25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7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09570"/>
            <a:fld id="{B7D94440-29F7-804F-9CB1-7389833EDDC0}" type="slidenum">
              <a:rPr lang="en-US" smtClean="0">
                <a:solidFill>
                  <a:prstClr val="black"/>
                </a:solidFill>
              </a:rPr>
              <a:pPr defTabSz="60957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37762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_matri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6736" y="2852930"/>
            <a:ext cx="8522208" cy="14700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New picture"/>
          <p:cNvPicPr/>
          <p:nvPr/>
        </p:nvPicPr>
        <p:blipFill dpi="0">
          <a:blip r:embed="rId3"/>
          <a:stretch/>
        </p:blipFill>
        <p:spPr>
          <a:xfrm>
            <a:off x="1422400" y="5524500"/>
            <a:ext cx="7315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64088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508000" y="6524629"/>
            <a:ext cx="11684000" cy="333375"/>
          </a:xfrm>
        </p:spPr>
        <p:txBody>
          <a:bodyPr anchor="b">
            <a:noAutofit/>
          </a:bodyPr>
          <a:lstStyle>
            <a:lvl1pPr algn="r">
              <a:spcBef>
                <a:spcPts val="0"/>
              </a:spcBef>
              <a:buFontTx/>
              <a:buNone/>
              <a:defRPr sz="1200"/>
            </a:lvl1pPr>
            <a:lvl2pPr algn="r">
              <a:buFontTx/>
              <a:buNone/>
              <a:defRPr/>
            </a:lvl2pPr>
            <a:lvl3pPr algn="r">
              <a:buFontTx/>
              <a:buNone/>
              <a:defRPr/>
            </a:lvl3pPr>
            <a:lvl4pPr algn="r">
              <a:buFontTx/>
              <a:buNone/>
              <a:defRPr/>
            </a:lvl4pPr>
            <a:lvl5pPr algn="r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982662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7A794-B351-4E1D-AC06-88E609E32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512" y="2257671"/>
            <a:ext cx="10972800" cy="1970999"/>
          </a:xfr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CB67DAE-E1EF-8040-9240-16BFD8EDA7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5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90143773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12933" y="6404330"/>
            <a:ext cx="379067" cy="365125"/>
          </a:xfrm>
        </p:spPr>
        <p:txBody>
          <a:bodyPr/>
          <a:lstStyle>
            <a:lvl1pPr>
              <a:defRPr sz="9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480FB05-327A-4D61-9AA6-CAB1CD7B55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3048" y="6767488"/>
            <a:ext cx="12192000" cy="90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67388035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0887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329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from Med On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86" y="1700808"/>
            <a:ext cx="10358967" cy="451425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343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603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160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72898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386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2455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74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539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818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192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068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190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5118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86265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3521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9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2610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42540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474B-B3C8-4D2B-9A58-47D3CEA19AC6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4202" y="6441567"/>
            <a:ext cx="6043601" cy="16414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1DE9-DF1E-478B-8EAC-D83EF13FF6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E66119-3E50-4912-A6A4-0A2C05852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68" y="5791202"/>
            <a:ext cx="4906433" cy="395817"/>
          </a:xfrm>
        </p:spPr>
        <p:txBody>
          <a:bodyPr anchor="b" anchorCtr="0"/>
          <a:lstStyle>
            <a:lvl1pPr marL="0" indent="0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Abbreviations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D06BD1-1203-411A-80B7-868D8D7562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26676" y="5801362"/>
            <a:ext cx="4906433" cy="395817"/>
          </a:xfrm>
        </p:spPr>
        <p:txBody>
          <a:bodyPr anchor="b" anchorCtr="0"/>
          <a:lstStyle>
            <a:lvl1pPr marL="0" indent="0" algn="r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References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820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68663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86" y="1416053"/>
            <a:ext cx="10358967" cy="46772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449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86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28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456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9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1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246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2396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966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374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552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4363099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400" y="2708920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558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337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699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045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939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381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405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575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195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3177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51586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140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91490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12125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F6B24-FE7E-4152-9978-73503832628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41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5041D0-2DC8-32CE-A9DE-4E297E639F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3657599"/>
            <a:ext cx="6096000" cy="3200400"/>
          </a:xfrm>
          <a:prstGeom prst="rect">
            <a:avLst/>
          </a:prstGeom>
        </p:spPr>
      </p:pic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1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1" y="1620837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9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C33664-ACD6-44A3-95A5-32325CBC9685}"/>
              </a:ext>
            </a:extLst>
          </p:cNvPr>
          <p:cNvSpPr/>
          <p:nvPr userDrawn="1"/>
        </p:nvSpPr>
        <p:spPr>
          <a:xfrm>
            <a:off x="1" y="1620837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ECCBFD-9ED3-4167-961B-65218739F1A5}"/>
              </a:ext>
            </a:extLst>
          </p:cNvPr>
          <p:cNvCxnSpPr/>
          <p:nvPr userDrawn="1"/>
        </p:nvCxnSpPr>
        <p:spPr bwMode="auto">
          <a:xfrm>
            <a:off x="-14291" y="1620839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5A2832-7EB2-44CE-B43D-FCA9D107E325}"/>
              </a:ext>
            </a:extLst>
          </p:cNvPr>
          <p:cNvCxnSpPr/>
          <p:nvPr userDrawn="1"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D2C404A3-49E3-6AE3-6316-79D1DE70A5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45" y="239714"/>
            <a:ext cx="2020824" cy="69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53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9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7" y="1513047"/>
            <a:ext cx="10877529" cy="46506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07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9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7" y="1513047"/>
            <a:ext cx="10877529" cy="46506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90703F-E851-1D5A-99B7-43DBD5482698}"/>
              </a:ext>
            </a:extLst>
          </p:cNvPr>
          <p:cNvGrpSpPr/>
          <p:nvPr userDrawn="1"/>
        </p:nvGrpSpPr>
        <p:grpSpPr>
          <a:xfrm>
            <a:off x="9392909" y="6212722"/>
            <a:ext cx="2488502" cy="450135"/>
            <a:chOff x="9392911" y="6212702"/>
            <a:chExt cx="2488502" cy="450133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C714CC1E-7921-3200-C137-F7ADAA953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88699" y="6212702"/>
              <a:ext cx="566928" cy="196326"/>
            </a:xfrm>
            <a:prstGeom prst="rect">
              <a:avLst/>
            </a:prstGeom>
          </p:spPr>
        </p:pic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79882158-D8CB-A63B-35E5-FF6D03999C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911" y="6355059"/>
              <a:ext cx="2488502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Slide credit: </a:t>
              </a: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  <a:hlinkClick r:id="rId3"/>
                </a:rPr>
                <a:t>clinicaloptions.com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521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10CE991-EF19-4C89-B2F1-8D342C7298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4667" y="5556667"/>
            <a:ext cx="3154680" cy="109245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1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A01F1A-8AE6-48F9-95F4-73790D6CA686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97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0" y="238129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29"/>
            <a:ext cx="5309279" cy="467873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3" y="1510730"/>
            <a:ext cx="5229571" cy="46794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25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0" y="238129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29"/>
            <a:ext cx="5309279" cy="467873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3" y="1510730"/>
            <a:ext cx="5229571" cy="46794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B831F98-D110-9641-0056-3FFA4445A199}"/>
              </a:ext>
            </a:extLst>
          </p:cNvPr>
          <p:cNvGrpSpPr/>
          <p:nvPr userDrawn="1"/>
        </p:nvGrpSpPr>
        <p:grpSpPr>
          <a:xfrm>
            <a:off x="9392909" y="6212722"/>
            <a:ext cx="2488502" cy="450135"/>
            <a:chOff x="9392911" y="6212702"/>
            <a:chExt cx="2488502" cy="450133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2C5D1AC3-8115-5D46-33CE-6C6B52129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88699" y="6212702"/>
              <a:ext cx="566928" cy="196326"/>
            </a:xfrm>
            <a:prstGeom prst="rect">
              <a:avLst/>
            </a:prstGeom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FF667ED7-9C0E-2D48-F6BB-0BF8DBEF1D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911" y="6355059"/>
              <a:ext cx="2488502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Slide credit: </a:t>
              </a: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  <a:hlinkClick r:id="rId3"/>
                </a:rPr>
                <a:t>clinicaloptions.com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019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493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3" y="1510729"/>
            <a:ext cx="5229571" cy="466574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9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29"/>
            <a:ext cx="5309279" cy="467873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3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Text and 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3" y="1510729"/>
            <a:ext cx="5229571" cy="466574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9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29"/>
            <a:ext cx="5309279" cy="467873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188367A-EE46-1DDA-2AFE-9C628EB72449}"/>
              </a:ext>
            </a:extLst>
          </p:cNvPr>
          <p:cNvGrpSpPr/>
          <p:nvPr userDrawn="1"/>
        </p:nvGrpSpPr>
        <p:grpSpPr>
          <a:xfrm>
            <a:off x="9392909" y="6212722"/>
            <a:ext cx="2488502" cy="450135"/>
            <a:chOff x="9392911" y="6212702"/>
            <a:chExt cx="2488502" cy="450133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35BBB51B-0D41-5485-99A1-BEEAE2607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88699" y="6212702"/>
              <a:ext cx="566928" cy="196326"/>
            </a:xfrm>
            <a:prstGeom prst="rect">
              <a:avLst/>
            </a:prstGeom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F3F85628-F902-1363-8D50-72542C0A03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911" y="6355059"/>
              <a:ext cx="2488502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Slide credit: </a:t>
              </a: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  <a:hlinkClick r:id="rId3"/>
                </a:rPr>
                <a:t>clinicaloptions.com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889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1" y="238129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24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1" y="238129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8B87460-1489-A7E6-C388-913BBD640CAB}"/>
              </a:ext>
            </a:extLst>
          </p:cNvPr>
          <p:cNvGrpSpPr/>
          <p:nvPr userDrawn="1"/>
        </p:nvGrpSpPr>
        <p:grpSpPr>
          <a:xfrm>
            <a:off x="9392909" y="6212722"/>
            <a:ext cx="2488502" cy="450135"/>
            <a:chOff x="9392911" y="6212702"/>
            <a:chExt cx="2488502" cy="450133"/>
          </a:xfrm>
        </p:grpSpPr>
        <p:pic>
          <p:nvPicPr>
            <p:cNvPr id="4" name="Picture 3" descr="Icon&#10;&#10;Description automatically generated">
              <a:extLst>
                <a:ext uri="{FF2B5EF4-FFF2-40B4-BE49-F238E27FC236}">
                  <a16:creationId xmlns:a16="http://schemas.microsoft.com/office/drawing/2014/main" id="{73676601-6D49-45FB-EFC9-9A6CC1B20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88699" y="6212702"/>
              <a:ext cx="566928" cy="196326"/>
            </a:xfrm>
            <a:prstGeom prst="rect">
              <a:avLst/>
            </a:prstGeom>
          </p:spPr>
        </p:pic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id="{0DEFDF9E-3F9A-D373-496E-25B367379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911" y="6355059"/>
              <a:ext cx="2488502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Slide credit: </a:t>
              </a: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  <a:hlinkClick r:id="rId3"/>
                </a:rPr>
                <a:t>clinicaloptions.com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09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755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63C55A-914A-0A48-C77B-4197A1E975AA}"/>
              </a:ext>
            </a:extLst>
          </p:cNvPr>
          <p:cNvGrpSpPr/>
          <p:nvPr userDrawn="1"/>
        </p:nvGrpSpPr>
        <p:grpSpPr>
          <a:xfrm>
            <a:off x="9392909" y="6212722"/>
            <a:ext cx="2488502" cy="450135"/>
            <a:chOff x="9392911" y="6212702"/>
            <a:chExt cx="2488502" cy="450133"/>
          </a:xfrm>
        </p:grpSpPr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06CCC797-5A17-A9B2-5D2C-FD83170EF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88699" y="6212702"/>
              <a:ext cx="566928" cy="196326"/>
            </a:xfrm>
            <a:prstGeom prst="rect">
              <a:avLst/>
            </a:prstGeom>
          </p:spPr>
        </p:pic>
        <p:sp>
          <p:nvSpPr>
            <p:cNvPr id="4" name="Rectangle 8">
              <a:extLst>
                <a:ext uri="{FF2B5EF4-FFF2-40B4-BE49-F238E27FC236}">
                  <a16:creationId xmlns:a16="http://schemas.microsoft.com/office/drawing/2014/main" id="{518B5643-1F48-822D-8A06-E9F357ED9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911" y="6355059"/>
              <a:ext cx="2488502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Slide credit: </a:t>
              </a: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  <a:hlinkClick r:id="rId3"/>
                </a:rPr>
                <a:t>clinicaloptions.com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357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3DD1DBC1-47DC-4810-B88C-6E04405379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4667" y="5556667"/>
            <a:ext cx="3154680" cy="10924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6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0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DF9EACC2-568A-498C-8601-A87328BD11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4351" y="4856675"/>
            <a:ext cx="11283951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E1471D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BD1E00-A2D3-4202-961C-9DF3DF2683C9}"/>
              </a:ext>
            </a:extLst>
          </p:cNvPr>
          <p:cNvSpPr/>
          <p:nvPr userDrawn="1"/>
        </p:nvSpPr>
        <p:spPr>
          <a:xfrm>
            <a:off x="1" y="6590271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90A4E9-08A7-4826-8D90-46B546D1F341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98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4904" y="786384"/>
            <a:ext cx="10978081" cy="2239920"/>
          </a:xfrm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defRPr sz="3800" b="0" cap="none" spc="13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&lt;Section Title&gt;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74904" y="3582608"/>
            <a:ext cx="10978081" cy="9243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0" spc="3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&lt;Subsection Title&gt;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2571DC2-D6A3-4185-B1A8-3DB7ADC1CF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0947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lvl="0"/>
            <a:r>
              <a:rPr lang="en-US" dirty="0"/>
              <a:t>Label for locking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5CEA5A-B47A-97CE-EFBE-29381B3A3D22}"/>
              </a:ext>
            </a:extLst>
          </p:cNvPr>
          <p:cNvCxnSpPr>
            <a:cxnSpLocks/>
          </p:cNvCxnSpPr>
          <p:nvPr userDrawn="1"/>
        </p:nvCxnSpPr>
        <p:spPr>
          <a:xfrm>
            <a:off x="368710" y="3275393"/>
            <a:ext cx="11436327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C02C131B-F3D0-8F26-92C3-58C2162D40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263744"/>
            <a:ext cx="12192001" cy="246464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62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dt="0"/>
  <p:extLst>
    <p:ext uri="{DCECCB84-F9BA-43D5-87BE-67443E8EF086}">
      <p15:sldGuideLst xmlns:p15="http://schemas.microsoft.com/office/powerpoint/2012/main">
        <p15:guide id="3" orient="horz" pos="480">
          <p15:clr>
            <a:srgbClr val="FBAE40"/>
          </p15:clr>
        </p15:guide>
        <p15:guide id="4" orient="horz" pos="4056">
          <p15:clr>
            <a:srgbClr val="FBAE40"/>
          </p15:clr>
        </p15:guide>
        <p15:guide id="5" pos="528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" y="1598085"/>
            <a:ext cx="11436348" cy="44820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28575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SzPct val="100000"/>
              <a:buFont typeface="Arial Narrow" panose="020B0606020202030204" pitchFamily="34" charset="0"/>
              <a:buChar char="–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42950" indent="-22860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-22860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SzPct val="100000"/>
              <a:tabLst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57300" indent="-17145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7825" y="255181"/>
            <a:ext cx="11436349" cy="972746"/>
          </a:xfrm>
        </p:spPr>
        <p:txBody>
          <a:bodyPr lIns="0" tIns="0" rIns="0" bIns="45720" anchor="b">
            <a:noAutofit/>
          </a:bodyPr>
          <a:lstStyle>
            <a:lvl1pPr>
              <a:defRPr sz="3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D126F0-0D23-46CA-BFB7-A1BFB0B90603}"/>
              </a:ext>
            </a:extLst>
          </p:cNvPr>
          <p:cNvCxnSpPr/>
          <p:nvPr/>
        </p:nvCxnSpPr>
        <p:spPr>
          <a:xfrm>
            <a:off x="377825" y="1227932"/>
            <a:ext cx="11436350" cy="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FC96CB-0B90-4F97-BEB8-48B483269B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0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marL="0" marR="0" lvl="0" indent="0" algn="r" defTabSz="4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95000"/>
              <a:buFontTx/>
              <a:buNone/>
              <a:tabLst/>
              <a:defRPr/>
            </a:pPr>
            <a:r>
              <a:rPr lang="en-US" dirty="0"/>
              <a:t>Label for locking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A06EBFE6-03B6-C7F2-53BD-B9CCF72E23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263744"/>
            <a:ext cx="12192001" cy="246464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1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" y="2061029"/>
            <a:ext cx="11436348" cy="40190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28575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SzPct val="100000"/>
              <a:buFont typeface="Arial Narrow" panose="020B0606020202030204" pitchFamily="34" charset="0"/>
              <a:buChar char="–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42950" indent="-22860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-22860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SzPct val="100000"/>
              <a:tabLst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57300" indent="-17145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7825" y="276447"/>
            <a:ext cx="11436349" cy="951480"/>
          </a:xfrm>
        </p:spPr>
        <p:txBody>
          <a:bodyPr lIns="0" tIns="0" rIns="0" bIns="45720" anchor="b">
            <a:noAutofit/>
          </a:bodyPr>
          <a:lstStyle>
            <a:lvl1pPr>
              <a:defRPr sz="3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D126F0-0D23-46CA-BFB7-A1BFB0B90603}"/>
              </a:ext>
            </a:extLst>
          </p:cNvPr>
          <p:cNvCxnSpPr/>
          <p:nvPr/>
        </p:nvCxnSpPr>
        <p:spPr>
          <a:xfrm>
            <a:off x="377825" y="1227932"/>
            <a:ext cx="11436350" cy="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FC96CB-0B90-4F97-BEB8-48B483269B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0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marL="0" marR="0" lvl="0" indent="0" algn="r" defTabSz="4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95000"/>
              <a:buFontTx/>
              <a:buNone/>
              <a:tabLst/>
              <a:defRPr/>
            </a:pPr>
            <a:r>
              <a:rPr lang="en-US" dirty="0"/>
              <a:t>Label for locking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E75E460-B64C-67C2-925D-7E0841CF3E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382487"/>
            <a:ext cx="11433175" cy="5479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&lt;Insert Subhead&gt;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812CD4D8-3ECC-A30A-5757-43AC1D78C7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263744"/>
            <a:ext cx="12192001" cy="246464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567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7825" y="244549"/>
            <a:ext cx="11436349" cy="983378"/>
          </a:xfrm>
        </p:spPr>
        <p:txBody>
          <a:bodyPr lIns="0" tIns="0" rIns="0" bIns="45720" anchor="b">
            <a:noAutofit/>
          </a:bodyPr>
          <a:lstStyle>
            <a:lvl1pPr>
              <a:defRPr sz="3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D126F0-0D23-46CA-BFB7-A1BFB0B90603}"/>
              </a:ext>
            </a:extLst>
          </p:cNvPr>
          <p:cNvCxnSpPr/>
          <p:nvPr/>
        </p:nvCxnSpPr>
        <p:spPr>
          <a:xfrm>
            <a:off x="377825" y="1227932"/>
            <a:ext cx="11436350" cy="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3D41DD0-2BAD-40ED-B59C-AAADB26A05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0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lvl="0"/>
            <a:r>
              <a:rPr lang="en-US" dirty="0"/>
              <a:t>Label for locking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608E18-B418-9D77-7228-1EDFFB544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263744"/>
            <a:ext cx="12192001" cy="246464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60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3D41DD0-2BAD-40ED-B59C-AAADB26A05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0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lvl="0"/>
            <a:r>
              <a:rPr lang="en-US" dirty="0"/>
              <a:t>Label for locking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BE74634-1A1B-A8A6-532F-DB2F2BDA58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263744"/>
            <a:ext cx="12192001" cy="246464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98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6CE5D1F0-AB30-43D1-A0AE-998C4E040F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825" y="313267"/>
            <a:ext cx="11436349" cy="914660"/>
          </a:xfrm>
        </p:spPr>
        <p:txBody>
          <a:bodyPr lIns="0" tIns="0" rIns="0" bIns="45720" anchor="b">
            <a:noAutofit/>
          </a:bodyPr>
          <a:lstStyle>
            <a:lvl1pPr>
              <a:defRPr sz="3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381001" y="1598085"/>
            <a:ext cx="5514564" cy="4482044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buClr>
                <a:schemeClr val="bg2"/>
              </a:buClr>
              <a:defRPr>
                <a:solidFill>
                  <a:srgbClr val="000000"/>
                </a:solidFill>
              </a:defRPr>
            </a:lvl1pPr>
            <a:lvl2pPr marL="509588" indent="-276225">
              <a:buClr>
                <a:schemeClr val="bg2"/>
              </a:buClr>
              <a:buFont typeface="Arial Narrow" panose="020B0606020202030204" pitchFamily="34" charset="0"/>
              <a:buChar char="–"/>
              <a:defRPr>
                <a:solidFill>
                  <a:srgbClr val="000000"/>
                </a:solidFill>
              </a:defRPr>
            </a:lvl2pPr>
            <a:lvl3pPr>
              <a:buClr>
                <a:schemeClr val="bg2"/>
              </a:buClr>
              <a:defRPr>
                <a:solidFill>
                  <a:srgbClr val="000000"/>
                </a:solidFill>
              </a:defRPr>
            </a:lvl3pPr>
            <a:lvl4pPr>
              <a:buClr>
                <a:schemeClr val="bg2"/>
              </a:buClr>
              <a:defRPr>
                <a:solidFill>
                  <a:srgbClr val="000000"/>
                </a:solidFill>
              </a:defRPr>
            </a:lvl4pPr>
            <a:lvl5pPr>
              <a:buClr>
                <a:schemeClr val="bg2"/>
              </a:buCl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307016" y="1598085"/>
            <a:ext cx="5514564" cy="4482044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buClr>
                <a:schemeClr val="bg2"/>
              </a:buClr>
              <a:defRPr>
                <a:solidFill>
                  <a:srgbClr val="000000"/>
                </a:solidFill>
              </a:defRPr>
            </a:lvl1pPr>
            <a:lvl2pPr marL="509588" indent="-276225">
              <a:buClr>
                <a:schemeClr val="bg2"/>
              </a:buClr>
              <a:buFont typeface="Arial Narrow" panose="020B0606020202030204" pitchFamily="34" charset="0"/>
              <a:buChar char="–"/>
              <a:defRPr>
                <a:solidFill>
                  <a:srgbClr val="000000"/>
                </a:solidFill>
              </a:defRPr>
            </a:lvl2pPr>
            <a:lvl3pPr>
              <a:buClr>
                <a:schemeClr val="bg2"/>
              </a:buClr>
              <a:defRPr>
                <a:solidFill>
                  <a:srgbClr val="000000"/>
                </a:solidFill>
              </a:defRPr>
            </a:lvl3pPr>
            <a:lvl4pPr>
              <a:buClr>
                <a:schemeClr val="bg2"/>
              </a:buClr>
              <a:defRPr>
                <a:solidFill>
                  <a:srgbClr val="000000"/>
                </a:solidFill>
              </a:defRPr>
            </a:lvl4pPr>
            <a:lvl5pPr>
              <a:buClr>
                <a:schemeClr val="bg2"/>
              </a:buCl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60AA23-087E-4675-9E2F-DDEBC5D945D6}"/>
              </a:ext>
            </a:extLst>
          </p:cNvPr>
          <p:cNvCxnSpPr/>
          <p:nvPr/>
        </p:nvCxnSpPr>
        <p:spPr>
          <a:xfrm>
            <a:off x="377825" y="1227932"/>
            <a:ext cx="11436350" cy="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1C18BB7-8B96-401D-A546-77E2D23E1C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0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lvl="0"/>
            <a:r>
              <a:rPr lang="en-US" dirty="0"/>
              <a:t>Label for locking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E308786-79FC-43DF-C7DF-85FC99BF23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263744"/>
            <a:ext cx="12192001" cy="246464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34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tacked 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381000" y="1598084"/>
            <a:ext cx="11430000" cy="2622224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buClr>
                <a:schemeClr val="bg2"/>
              </a:buClr>
              <a:defRPr>
                <a:solidFill>
                  <a:srgbClr val="000000"/>
                </a:solidFill>
              </a:defRPr>
            </a:lvl1pPr>
            <a:lvl2pPr marL="509588" indent="-276225">
              <a:buFont typeface="Arial Narrow" panose="020B0606020202030204" pitchFamily="34" charset="0"/>
              <a:buChar char="–"/>
              <a:tabLst/>
              <a:defRPr>
                <a:solidFill>
                  <a:srgbClr val="000000"/>
                </a:solidFill>
              </a:defRPr>
            </a:lvl2pPr>
            <a:lvl3pPr>
              <a:buClr>
                <a:schemeClr val="bg2"/>
              </a:buCl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buClr>
                <a:schemeClr val="bg2"/>
              </a:buCl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6"/>
          </p:nvPr>
        </p:nvSpPr>
        <p:spPr>
          <a:xfrm>
            <a:off x="377826" y="4392248"/>
            <a:ext cx="11433174" cy="17272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>
                <a:solidFill>
                  <a:srgbClr val="000000"/>
                </a:solidFill>
              </a:defRPr>
            </a:lvl1pPr>
            <a:lvl2pPr marL="509588" indent="-276225">
              <a:buFont typeface="Arial Narrow" panose="020B0606020202030204" pitchFamily="34" charset="0"/>
              <a:buChar char="–"/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D8B0AF7-33D8-4EB8-97F6-21BCAD2344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825" y="313267"/>
            <a:ext cx="11436349" cy="914660"/>
          </a:xfrm>
        </p:spPr>
        <p:txBody>
          <a:bodyPr lIns="0" tIns="0" rIns="0" bIns="45720" anchor="b">
            <a:normAutofit/>
          </a:bodyPr>
          <a:lstStyle>
            <a:lvl1pPr>
              <a:defRPr sz="3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E91ED9-7601-4209-BA9A-3074EC6DAD40}"/>
              </a:ext>
            </a:extLst>
          </p:cNvPr>
          <p:cNvCxnSpPr/>
          <p:nvPr/>
        </p:nvCxnSpPr>
        <p:spPr>
          <a:xfrm>
            <a:off x="377825" y="1227932"/>
            <a:ext cx="11436350" cy="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1A9998E-C754-4ED1-9ABC-7B99E87CA2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0000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lvl="0"/>
            <a:r>
              <a:rPr lang="en-US" dirty="0"/>
              <a:t>Label for locking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6EEAD21-5170-56B9-2C16-1E345D2E38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263744"/>
            <a:ext cx="12192001" cy="246464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9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3" pos="3840">
          <p15:clr>
            <a:srgbClr val="FBAE40"/>
          </p15:clr>
        </p15:guide>
        <p15:guide id="4" orient="horz" pos="276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4904" y="1199338"/>
            <a:ext cx="10978081" cy="2239920"/>
          </a:xfrm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defRPr sz="3800" b="0" cap="none" spc="13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&lt;Closing Slide&gt;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2571DC2-D6A3-4185-B1A8-3DB7ADC1CF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0947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lvl="0"/>
            <a:r>
              <a:rPr lang="en-US" dirty="0"/>
              <a:t>Label for locking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5CEA5A-B47A-97CE-EFBE-29381B3A3D22}"/>
              </a:ext>
            </a:extLst>
          </p:cNvPr>
          <p:cNvCxnSpPr>
            <a:cxnSpLocks/>
          </p:cNvCxnSpPr>
          <p:nvPr userDrawn="1"/>
        </p:nvCxnSpPr>
        <p:spPr>
          <a:xfrm>
            <a:off x="368710" y="3688347"/>
            <a:ext cx="11436327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5767AD72-DC79-591B-C8F3-2CAEC0F50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263744"/>
            <a:ext cx="12192001" cy="246464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54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dt="0"/>
  <p:extLst>
    <p:ext uri="{DCECCB84-F9BA-43D5-87BE-67443E8EF086}">
      <p15:sldGuideLst xmlns:p15="http://schemas.microsoft.com/office/powerpoint/2012/main">
        <p15:guide id="3" orient="horz" pos="480">
          <p15:clr>
            <a:srgbClr val="FBAE40"/>
          </p15:clr>
        </p15:guide>
        <p15:guide id="4" orient="horz" pos="4056">
          <p15:clr>
            <a:srgbClr val="FBAE40"/>
          </p15:clr>
        </p15:guide>
        <p15:guide id="5" pos="528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Presentation" userDrawn="1">
  <p:cSld name="1_Title Presentation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D4C849E-8FDA-34A0-7CD2-64EDCAC9FA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418" y="443046"/>
            <a:ext cx="3381255" cy="581153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FD46E52-FF66-4403-A46F-CC79558F435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32058" y="1219200"/>
            <a:ext cx="8718820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chemeClr val="tx1"/>
                </a:solidFill>
                <a:latin typeface="+mj-lt"/>
                <a:cs typeface="Arial Narrow" panose="020B0604020202020204" pitchFamily="34" charset="0"/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GB" dirty="0"/>
              <a:t>Title of the presentation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98FF270-290D-497B-871A-6ADB099AB048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32058" y="3028508"/>
            <a:ext cx="6104332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+mj-lt"/>
                <a:cs typeface="Arial Narrow" panose="020B0604020202020204" pitchFamily="34" charset="0"/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GB"/>
              <a:t>Subtitle of the 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758B7F-4B8D-BB94-9292-DED031A5EC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9373" y="365757"/>
            <a:ext cx="5322627" cy="649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7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3117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719" y="313267"/>
            <a:ext cx="10970524" cy="115570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&lt;Title Only&gt;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40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2" indent="0">
              <a:spcBef>
                <a:spcPts val="0"/>
              </a:spcBef>
              <a:buNone/>
              <a:defRPr sz="1200"/>
            </a:lvl2pPr>
            <a:lvl3pPr marL="460412" indent="0">
              <a:spcBef>
                <a:spcPts val="0"/>
              </a:spcBef>
              <a:buNone/>
              <a:defRPr sz="1200"/>
            </a:lvl3pPr>
            <a:lvl4pPr marL="687444" indent="0">
              <a:spcBef>
                <a:spcPts val="0"/>
              </a:spcBef>
              <a:buNone/>
              <a:defRPr sz="1200"/>
            </a:lvl4pPr>
            <a:lvl5pPr marL="914476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69641" y="2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2" indent="0">
              <a:spcBef>
                <a:spcPts val="0"/>
              </a:spcBef>
              <a:buNone/>
              <a:defRPr sz="1200"/>
            </a:lvl2pPr>
            <a:lvl3pPr marL="460412" indent="0">
              <a:spcBef>
                <a:spcPts val="0"/>
              </a:spcBef>
              <a:buNone/>
              <a:defRPr sz="1200"/>
            </a:lvl3pPr>
            <a:lvl4pPr marL="687444" indent="0">
              <a:spcBef>
                <a:spcPts val="0"/>
              </a:spcBef>
              <a:buNone/>
              <a:defRPr sz="1200"/>
            </a:lvl4pPr>
            <a:lvl5pPr marL="914476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  <p:extLst>
      <p:ext uri="{BB962C8B-B14F-4D97-AF65-F5344CB8AC3E}">
        <p14:creationId xmlns:p14="http://schemas.microsoft.com/office/powerpoint/2010/main" val="239043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719" y="313267"/>
            <a:ext cx="10979149" cy="1155700"/>
          </a:xfrm>
        </p:spPr>
        <p:txBody>
          <a:bodyPr anchor="ctr">
            <a:normAutofit/>
          </a:bodyPr>
          <a:lstStyle>
            <a:lvl1pPr>
              <a:defRPr sz="4267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19" y="1598086"/>
            <a:ext cx="10979149" cy="44820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9014" indent="-219445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 Narrow" panose="020B0606020202030204" pitchFamily="34" charset="0"/>
              <a:buChar char="–"/>
              <a:defRPr sz="26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7628" indent="-158488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09" indent="-156625">
              <a:lnSpc>
                <a:spcPct val="100000"/>
              </a:lnSpc>
              <a:spcBef>
                <a:spcPts val="0"/>
              </a:spcBef>
              <a:buSzPct val="100000"/>
              <a:tabLst/>
              <a:defRPr sz="21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78">
              <a:lnSpc>
                <a:spcPct val="100000"/>
              </a:lnSpc>
              <a:spcBef>
                <a:spcPts val="0"/>
              </a:spcBef>
              <a:defRPr sz="21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40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2" indent="0">
              <a:spcBef>
                <a:spcPts val="0"/>
              </a:spcBef>
              <a:buNone/>
              <a:defRPr sz="1200"/>
            </a:lvl2pPr>
            <a:lvl3pPr marL="460412" indent="0">
              <a:spcBef>
                <a:spcPts val="0"/>
              </a:spcBef>
              <a:buNone/>
              <a:defRPr sz="1200"/>
            </a:lvl3pPr>
            <a:lvl4pPr marL="687444" indent="0">
              <a:spcBef>
                <a:spcPts val="0"/>
              </a:spcBef>
              <a:buNone/>
              <a:defRPr sz="1200"/>
            </a:lvl4pPr>
            <a:lvl5pPr marL="914476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69641" y="2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2" indent="0">
              <a:spcBef>
                <a:spcPts val="0"/>
              </a:spcBef>
              <a:buNone/>
              <a:defRPr sz="1200"/>
            </a:lvl2pPr>
            <a:lvl3pPr marL="460412" indent="0">
              <a:spcBef>
                <a:spcPts val="0"/>
              </a:spcBef>
              <a:buNone/>
              <a:defRPr sz="1200"/>
            </a:lvl3pPr>
            <a:lvl4pPr marL="687444" indent="0">
              <a:spcBef>
                <a:spcPts val="0"/>
              </a:spcBef>
              <a:buNone/>
              <a:defRPr sz="1200"/>
            </a:lvl4pPr>
            <a:lvl5pPr marL="914476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  <p:extLst>
      <p:ext uri="{BB962C8B-B14F-4D97-AF65-F5344CB8AC3E}">
        <p14:creationId xmlns:p14="http://schemas.microsoft.com/office/powerpoint/2010/main" val="422717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97AD9-02DD-B24B-B1F2-4955EFCC927E}" type="datetimeFigureOut">
              <a:rPr lang="en-US" smtClean="0"/>
              <a:pPr/>
              <a:t>10/10/25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100B5-B664-AA47-B7A8-902CA38EEB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59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userDrawn="1">
  <p:cSld name="3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479999" y="944311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9999" y="368311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4" name="Google Shape;17;p14">
            <a:extLst>
              <a:ext uri="{FF2B5EF4-FFF2-40B4-BE49-F238E27FC236}">
                <a16:creationId xmlns:a16="http://schemas.microsoft.com/office/drawing/2014/main" id="{57D9B4DA-E208-4D4F-A1E1-2BB4BA0AFE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0433" y="1730103"/>
            <a:ext cx="11213200" cy="4273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 panose="020B0604020202020204" pitchFamily="34" charset="0"/>
              <a:buNone/>
              <a:defRPr sz="2133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CA22DB6-01FE-B574-F4D9-9A33C489CE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65" y="6248188"/>
            <a:ext cx="1843200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6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2" orient="horz" pos="2935">
          <p15:clr>
            <a:srgbClr val="FBAE40"/>
          </p15:clr>
        </p15:guide>
        <p15:guide id="3" orient="horz" pos="3094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6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87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3F7DA-7EDC-FBA3-7FED-B45ECA0D1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999" y="1835151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133" kern="1200">
                <a:solidFill>
                  <a:srgbClr val="5F5D8E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AB0C2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7" name="Google Shape;19;p14">
            <a:extLst>
              <a:ext uri="{FF2B5EF4-FFF2-40B4-BE49-F238E27FC236}">
                <a16:creationId xmlns:a16="http://schemas.microsoft.com/office/drawing/2014/main" id="{7E29A2B3-2685-843A-6AAE-FC68E0B57C80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479999" y="944311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8" name="Google Shape;18;p14">
            <a:extLst>
              <a:ext uri="{FF2B5EF4-FFF2-40B4-BE49-F238E27FC236}">
                <a16:creationId xmlns:a16="http://schemas.microsoft.com/office/drawing/2014/main" id="{7B28D9C0-A613-09FC-7C2A-0CBC18F3C9B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9999" y="368311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35CEAA2-49D1-2F6D-07A2-44AB66496D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04" y="6248188"/>
            <a:ext cx="1843200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52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nl-NL" sz="18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504480" y="2060160"/>
            <a:ext cx="6103680" cy="150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nl-NL" sz="4267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132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Chapter" userDrawn="1">
  <p:cSld name="2_Title Chapt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A265234-4107-4D6D-B6CF-71BF3D224F74}"/>
              </a:ext>
            </a:extLst>
          </p:cNvPr>
          <p:cNvSpPr txBox="1"/>
          <p:nvPr userDrawn="1"/>
        </p:nvSpPr>
        <p:spPr>
          <a:xfrm>
            <a:off x="5844953" y="6402717"/>
            <a:ext cx="6005160" cy="184666"/>
          </a:xfrm>
          <a:prstGeom prst="rect">
            <a:avLst/>
          </a:prstGeom>
          <a:noFill/>
        </p:spPr>
        <p:txBody>
          <a:bodyPr wrap="square" lIns="0" tIns="0" rIns="120000" bIns="0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1200" b="0" i="0">
              <a:solidFill>
                <a:srgbClr val="AB0C23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2" name="Google Shape;17;p14">
            <a:extLst>
              <a:ext uri="{FF2B5EF4-FFF2-40B4-BE49-F238E27FC236}">
                <a16:creationId xmlns:a16="http://schemas.microsoft.com/office/drawing/2014/main" id="{E28D0820-6913-437C-A4E4-ED5E441DEA39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2553810" y="6324156"/>
            <a:ext cx="3201037" cy="2408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200" b="1" i="0" u="none" strike="noStrike" cap="none">
                <a:solidFill>
                  <a:srgbClr val="AB0C23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err="1"/>
              <a:t>Add</a:t>
            </a:r>
            <a:r>
              <a:rPr lang="fr-CH"/>
              <a:t> </a:t>
            </a:r>
            <a:r>
              <a:rPr lang="fr-CH" err="1"/>
              <a:t>name</a:t>
            </a:r>
            <a:r>
              <a:rPr lang="fr-CH"/>
              <a:t> of </a:t>
            </a:r>
            <a:r>
              <a:rPr lang="fr-CH" err="1"/>
              <a:t>presenter</a:t>
            </a:r>
            <a:r>
              <a:rPr lang="fr-CH"/>
              <a:t> </a:t>
            </a:r>
            <a:r>
              <a:rPr lang="fr-CH" err="1"/>
              <a:t>here</a:t>
            </a:r>
            <a:endParaRPr/>
          </a:p>
        </p:txBody>
      </p:sp>
      <p:sp>
        <p:nvSpPr>
          <p:cNvPr id="3" name="Google Shape;19;p14">
            <a:extLst>
              <a:ext uri="{FF2B5EF4-FFF2-40B4-BE49-F238E27FC236}">
                <a16:creationId xmlns:a16="http://schemas.microsoft.com/office/drawing/2014/main" id="{4F1CA240-2642-1763-40C4-B45A7E30B5B1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479999" y="944311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" name="Google Shape;18;p14">
            <a:extLst>
              <a:ext uri="{FF2B5EF4-FFF2-40B4-BE49-F238E27FC236}">
                <a16:creationId xmlns:a16="http://schemas.microsoft.com/office/drawing/2014/main" id="{788965C1-01AC-E2F6-5184-7CAE3C8916C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9999" y="368311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5" name="Google Shape;17;p14">
            <a:extLst>
              <a:ext uri="{FF2B5EF4-FFF2-40B4-BE49-F238E27FC236}">
                <a16:creationId xmlns:a16="http://schemas.microsoft.com/office/drawing/2014/main" id="{23A0E90A-AA58-C609-CC3D-906A14B421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0433" y="1730103"/>
            <a:ext cx="11213200" cy="4273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BD571E7-BDD0-AA31-D15B-2C8313727B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04" y="6248188"/>
            <a:ext cx="1843200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84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3117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9542CFD-83C2-BF7F-51F0-C18275076FB5}"/>
              </a:ext>
            </a:extLst>
          </p:cNvPr>
          <p:cNvGrpSpPr/>
          <p:nvPr userDrawn="1"/>
        </p:nvGrpSpPr>
        <p:grpSpPr>
          <a:xfrm>
            <a:off x="-1" y="5224322"/>
            <a:ext cx="4450403" cy="64321"/>
            <a:chOff x="0" y="5224323"/>
            <a:chExt cx="2416175" cy="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853C6C-DD60-776C-B6CC-80D64EAF2026}"/>
                </a:ext>
              </a:extLst>
            </p:cNvPr>
            <p:cNvCxnSpPr/>
            <p:nvPr userDrawn="1"/>
          </p:nvCxnSpPr>
          <p:spPr>
            <a:xfrm>
              <a:off x="368300" y="5224323"/>
              <a:ext cx="2047875" cy="0"/>
            </a:xfrm>
            <a:prstGeom prst="line">
              <a:avLst/>
            </a:prstGeom>
            <a:ln w="44450" cap="rnd">
              <a:solidFill>
                <a:srgbClr val="E83E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C8ECCB2-EE72-3517-D07E-F656ED7C5FEF}"/>
                </a:ext>
              </a:extLst>
            </p:cNvPr>
            <p:cNvCxnSpPr/>
            <p:nvPr userDrawn="1"/>
          </p:nvCxnSpPr>
          <p:spPr>
            <a:xfrm>
              <a:off x="0" y="5224323"/>
              <a:ext cx="2047875" cy="0"/>
            </a:xfrm>
            <a:prstGeom prst="line">
              <a:avLst/>
            </a:prstGeom>
            <a:ln w="44450" cap="rnd">
              <a:solidFill>
                <a:srgbClr val="00A2E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6E80608-4EE1-96EB-3087-F725AC4122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94" y="247645"/>
            <a:ext cx="2099342" cy="11498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165381-07F5-1010-9A5D-494192C2DF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4975" y="294397"/>
            <a:ext cx="556148" cy="7112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10B3DE-45E2-7577-0785-D9D34D90C5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49111" y="303660"/>
            <a:ext cx="1542290" cy="6926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351562-9D1F-2912-BC94-89ED5641843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637314" y="215015"/>
            <a:ext cx="944747" cy="7751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14D165-1B29-10EE-6240-54F5556786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1256" y="6343882"/>
            <a:ext cx="1724266" cy="438211"/>
          </a:xfrm>
          <a:prstGeom prst="rect">
            <a:avLst/>
          </a:prstGeom>
        </p:spPr>
      </p:pic>
      <p:sp>
        <p:nvSpPr>
          <p:cNvPr id="17" name="Subtitle 3">
            <a:extLst>
              <a:ext uri="{FF2B5EF4-FFF2-40B4-BE49-F238E27FC236}">
                <a16:creationId xmlns:a16="http://schemas.microsoft.com/office/drawing/2014/main" id="{D177EBF0-DFB3-A3A2-3397-A76D68CC57FF}"/>
              </a:ext>
            </a:extLst>
          </p:cNvPr>
          <p:cNvSpPr txBox="1">
            <a:spLocks/>
          </p:cNvSpPr>
          <p:nvPr userDrawn="1"/>
        </p:nvSpPr>
        <p:spPr>
          <a:xfrm>
            <a:off x="2338239" y="6494975"/>
            <a:ext cx="9364305" cy="19805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Sharp Sans" pitchFamily="2" charset="0"/>
                <a:cs typeface="Sharp Sans" pitchFamily="2" charset="0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Sharp Sans" pitchFamily="2" charset="0"/>
                <a:cs typeface="Sharp Sans" pitchFamily="2" charset="0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Sharp Sans" pitchFamily="2" charset="0"/>
                <a:cs typeface="Sharp Sans" pitchFamily="2" charset="0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Sharp Sans" pitchFamily="2" charset="0"/>
                <a:cs typeface="Sharp Sans" pitchFamily="2" charset="0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Sharp Sans" pitchFamily="2" charset="0"/>
                <a:cs typeface="Sharp Sans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Fedro A. Peccatori. Content of this presentation is copyright and responsibility of the author. Permission is required for re-use. fedro.peccatori@ieo.it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601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2" pos="447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E954B9D6-D073-438C-9C5E-5A78BA1B3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52951"/>
            <a:ext cx="7429500" cy="584775"/>
          </a:xfrm>
        </p:spPr>
        <p:txBody>
          <a:bodyPr/>
          <a:lstStyle>
            <a:lvl1pPr>
              <a:defRPr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Sharp Sans bold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FB3DA-38F0-42E8-96A2-083E084D6F9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9600" y="1346200"/>
            <a:ext cx="10972800" cy="4940301"/>
          </a:xfrm>
        </p:spPr>
        <p:txBody>
          <a:bodyPr/>
          <a:lstStyle>
            <a:lvl1pPr marL="228600" indent="-228600">
              <a:buClr>
                <a:srgbClr val="00A2E1"/>
              </a:buClr>
              <a:buFont typeface="Arial" panose="020B0604020202020204" pitchFamily="34" charset="0"/>
              <a:buChar char="●"/>
              <a:defRPr/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●"/>
              <a:defRPr/>
            </a:lvl2pPr>
            <a:lvl3pPr marL="1143000" indent="-228600">
              <a:buClr>
                <a:srgbClr val="151513"/>
              </a:buClr>
              <a:buFont typeface="Arial" panose="020B0604020202020204" pitchFamily="34" charset="0"/>
              <a:buChar char="●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21DD6A8-3F4C-4A5C-B7D3-010C4497B53D}"/>
              </a:ext>
            </a:extLst>
          </p:cNvPr>
          <p:cNvGrpSpPr/>
          <p:nvPr userDrawn="1"/>
        </p:nvGrpSpPr>
        <p:grpSpPr>
          <a:xfrm>
            <a:off x="0" y="457200"/>
            <a:ext cx="2452688" cy="255785"/>
            <a:chOff x="0" y="5224323"/>
            <a:chExt cx="2416175" cy="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A725568-5CE4-43AB-9056-7D15684140DB}"/>
                </a:ext>
              </a:extLst>
            </p:cNvPr>
            <p:cNvCxnSpPr/>
            <p:nvPr userDrawn="1"/>
          </p:nvCxnSpPr>
          <p:spPr>
            <a:xfrm>
              <a:off x="368300" y="5224323"/>
              <a:ext cx="2047875" cy="0"/>
            </a:xfrm>
            <a:prstGeom prst="line">
              <a:avLst/>
            </a:prstGeom>
            <a:ln w="44450" cap="rnd">
              <a:solidFill>
                <a:srgbClr val="00A2E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FA349F3-B6AE-4163-A13D-283C3EFF251D}"/>
                </a:ext>
              </a:extLst>
            </p:cNvPr>
            <p:cNvCxnSpPr/>
            <p:nvPr userDrawn="1"/>
          </p:nvCxnSpPr>
          <p:spPr>
            <a:xfrm>
              <a:off x="0" y="5224323"/>
              <a:ext cx="2047875" cy="0"/>
            </a:xfrm>
            <a:prstGeom prst="line">
              <a:avLst/>
            </a:prstGeom>
            <a:ln w="44450" cap="rnd">
              <a:solidFill>
                <a:srgbClr val="E83E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89DB4C7-7423-4F89-968C-963EE8D0022B}"/>
              </a:ext>
            </a:extLst>
          </p:cNvPr>
          <p:cNvGrpSpPr/>
          <p:nvPr userDrawn="1"/>
        </p:nvGrpSpPr>
        <p:grpSpPr>
          <a:xfrm>
            <a:off x="-1" y="6791325"/>
            <a:ext cx="12192001" cy="66675"/>
            <a:chOff x="-1" y="6233231"/>
            <a:chExt cx="12192001" cy="57467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C145ED9-21BE-49A3-8AC6-9C2C8B5FE23A}"/>
                </a:ext>
              </a:extLst>
            </p:cNvPr>
            <p:cNvSpPr/>
            <p:nvPr userDrawn="1"/>
          </p:nvSpPr>
          <p:spPr>
            <a:xfrm flipV="1">
              <a:off x="3606800" y="6233231"/>
              <a:ext cx="8585200" cy="5746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C5463F9-3A84-4199-AB29-C7017F0B543C}"/>
                </a:ext>
              </a:extLst>
            </p:cNvPr>
            <p:cNvSpPr/>
            <p:nvPr userDrawn="1"/>
          </p:nvSpPr>
          <p:spPr>
            <a:xfrm flipV="1">
              <a:off x="-1" y="6233231"/>
              <a:ext cx="10220325" cy="574675"/>
            </a:xfrm>
            <a:prstGeom prst="rect">
              <a:avLst/>
            </a:prstGeom>
            <a:solidFill>
              <a:srgbClr val="E83E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8AFB918-5A40-AEE3-2ED9-0B5040CEB0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256" y="6343882"/>
            <a:ext cx="1724266" cy="438211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B60B964-1B7E-633C-074B-071B97AB8474}"/>
              </a:ext>
            </a:extLst>
          </p:cNvPr>
          <p:cNvSpPr txBox="1">
            <a:spLocks/>
          </p:cNvSpPr>
          <p:nvPr userDrawn="1"/>
        </p:nvSpPr>
        <p:spPr>
          <a:xfrm>
            <a:off x="2338239" y="6494975"/>
            <a:ext cx="9364305" cy="19805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Sharp Sans" pitchFamily="2" charset="0"/>
                <a:cs typeface="Sharp Sans" pitchFamily="2" charset="0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Sharp Sans" pitchFamily="2" charset="0"/>
                <a:cs typeface="Sharp Sans" pitchFamily="2" charset="0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Sharp Sans" pitchFamily="2" charset="0"/>
                <a:cs typeface="Sharp Sans" pitchFamily="2" charset="0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Sharp Sans" pitchFamily="2" charset="0"/>
                <a:cs typeface="Sharp Sans" pitchFamily="2" charset="0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Sharp Sans" pitchFamily="2" charset="0"/>
                <a:cs typeface="Sharp Sans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kern="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Fedro A. Peccatori. Content of this presentation is copyright and responsibility of the author. Permission is required for re-use. fedro.peccatori@ieo.it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260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Slide - Research 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AD3159F-6312-409D-81E9-269B5B6CBA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16"/>
            <a:ext cx="12192000" cy="57302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3BF07A-FB7A-2847-8E78-24846A5DCB54}"/>
              </a:ext>
            </a:extLst>
          </p:cNvPr>
          <p:cNvSpPr/>
          <p:nvPr/>
        </p:nvSpPr>
        <p:spPr bwMode="white">
          <a:xfrm>
            <a:off x="0" y="5711843"/>
            <a:ext cx="12192000" cy="1146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latin typeface="+mj-lt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27295" y="3429001"/>
            <a:ext cx="10428631" cy="131238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5800" b="1" kern="600" spc="-40" baseline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27297" y="4922338"/>
            <a:ext cx="4548716" cy="68370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dirty="0"/>
              <a:t>Enter Department Name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4" y="5987681"/>
            <a:ext cx="3024950" cy="648303"/>
          </a:xfrm>
          <a:prstGeom prst="rect">
            <a:avLst/>
          </a:pr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2C0DC6FE-712E-8F4C-B335-D0C0A7ADA9C1}"/>
              </a:ext>
            </a:extLst>
          </p:cNvPr>
          <p:cNvSpPr txBox="1">
            <a:spLocks/>
          </p:cNvSpPr>
          <p:nvPr userDrawn="1"/>
        </p:nvSpPr>
        <p:spPr>
          <a:xfrm>
            <a:off x="7010425" y="6243003"/>
            <a:ext cx="3131680" cy="33234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900" dirty="0">
                <a:solidFill>
                  <a:srgbClr val="898B8E"/>
                </a:solidFill>
                <a:latin typeface="+mj-lt"/>
                <a:cs typeface="Calibri" panose="020F0502020204030204" pitchFamily="34" charset="0"/>
              </a:rPr>
              <a:t>CONFIDENTIAL – Contains proprietary information.</a:t>
            </a:r>
          </a:p>
          <a:p>
            <a:pPr marL="10584" indent="-10584" algn="l">
              <a:lnSpc>
                <a:spcPct val="110000"/>
              </a:lnSpc>
              <a:tabLst/>
            </a:pPr>
            <a:r>
              <a:rPr lang="en-US" sz="900" dirty="0">
                <a:solidFill>
                  <a:srgbClr val="898B8E"/>
                </a:solidFill>
                <a:latin typeface="+mj-lt"/>
                <a:cs typeface="Calibri" panose="020F0502020204030204" pitchFamily="34" charset="0"/>
              </a:rPr>
              <a:t>Not intended for external distribution.</a:t>
            </a:r>
          </a:p>
        </p:txBody>
      </p:sp>
    </p:spTree>
    <p:extLst>
      <p:ext uri="{BB962C8B-B14F-4D97-AF65-F5344CB8AC3E}">
        <p14:creationId xmlns:p14="http://schemas.microsoft.com/office/powerpoint/2010/main" val="180450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er Slide - DI 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71046CD-8CB1-4DD1-850A-62F4120B7D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16"/>
            <a:ext cx="12192000" cy="57302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3BF07A-FB7A-2847-8E78-24846A5DCB54}"/>
              </a:ext>
            </a:extLst>
          </p:cNvPr>
          <p:cNvSpPr/>
          <p:nvPr/>
        </p:nvSpPr>
        <p:spPr bwMode="white">
          <a:xfrm>
            <a:off x="0" y="5711843"/>
            <a:ext cx="12192000" cy="1146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latin typeface="+mj-lt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27296" y="3429001"/>
            <a:ext cx="10400922" cy="131238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5800" b="1" kern="600" spc="-40" baseline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27297" y="4922338"/>
            <a:ext cx="4548716" cy="68370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dirty="0"/>
              <a:t>Enter Department Name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62" y="5827536"/>
            <a:ext cx="3613341" cy="951513"/>
          </a:xfrm>
          <a:prstGeom prst="rect">
            <a:avLst/>
          </a:pr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2C0DC6FE-712E-8F4C-B335-D0C0A7ADA9C1}"/>
              </a:ext>
            </a:extLst>
          </p:cNvPr>
          <p:cNvSpPr txBox="1">
            <a:spLocks/>
          </p:cNvSpPr>
          <p:nvPr userDrawn="1"/>
        </p:nvSpPr>
        <p:spPr>
          <a:xfrm>
            <a:off x="7010425" y="6243003"/>
            <a:ext cx="3131680" cy="33234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900" dirty="0">
                <a:solidFill>
                  <a:srgbClr val="898B8E"/>
                </a:solidFill>
                <a:latin typeface="+mj-lt"/>
                <a:cs typeface="Calibri" panose="020F0502020204030204" pitchFamily="34" charset="0"/>
              </a:rPr>
              <a:t>CONFIDENTIAL – Contains proprietary information.</a:t>
            </a:r>
          </a:p>
          <a:p>
            <a:pPr marL="10584" indent="-10584" algn="l">
              <a:lnSpc>
                <a:spcPct val="110000"/>
              </a:lnSpc>
              <a:tabLst/>
            </a:pPr>
            <a:r>
              <a:rPr lang="en-US" sz="900" dirty="0">
                <a:solidFill>
                  <a:srgbClr val="898B8E"/>
                </a:solidFill>
                <a:latin typeface="+mj-lt"/>
                <a:cs typeface="Calibri" panose="020F0502020204030204" pitchFamily="34" charset="0"/>
              </a:rPr>
              <a:t>Not intended for external distribution.</a:t>
            </a:r>
          </a:p>
        </p:txBody>
      </p:sp>
    </p:spTree>
    <p:extLst>
      <p:ext uri="{BB962C8B-B14F-4D97-AF65-F5344CB8AC3E}">
        <p14:creationId xmlns:p14="http://schemas.microsoft.com/office/powerpoint/2010/main" val="201566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 Slide - SCTCT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7217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3BF07A-FB7A-2847-8E78-24846A5DCB54}"/>
              </a:ext>
            </a:extLst>
          </p:cNvPr>
          <p:cNvSpPr/>
          <p:nvPr/>
        </p:nvSpPr>
        <p:spPr bwMode="white">
          <a:xfrm>
            <a:off x="0" y="5711843"/>
            <a:ext cx="12192000" cy="1146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latin typeface="+mj-lt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27296" y="3429001"/>
            <a:ext cx="10158560" cy="131238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5800" b="1" kern="600" spc="-40" baseline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27297" y="4922338"/>
            <a:ext cx="4548716" cy="68370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dirty="0"/>
              <a:t>Enter Department Name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" t="21150" r="7904" b="24729"/>
          <a:stretch/>
        </p:blipFill>
        <p:spPr>
          <a:xfrm>
            <a:off x="604620" y="5898996"/>
            <a:ext cx="3363044" cy="843184"/>
          </a:xfrm>
          <a:prstGeom prst="rect">
            <a:avLst/>
          </a:pr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2C0DC6FE-712E-8F4C-B335-D0C0A7ADA9C1}"/>
              </a:ext>
            </a:extLst>
          </p:cNvPr>
          <p:cNvSpPr txBox="1">
            <a:spLocks/>
          </p:cNvSpPr>
          <p:nvPr userDrawn="1"/>
        </p:nvSpPr>
        <p:spPr>
          <a:xfrm>
            <a:off x="7010425" y="6243003"/>
            <a:ext cx="3131680" cy="33234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900" dirty="0">
                <a:solidFill>
                  <a:srgbClr val="898B8E"/>
                </a:solidFill>
                <a:latin typeface="+mj-lt"/>
                <a:cs typeface="Calibri" panose="020F0502020204030204" pitchFamily="34" charset="0"/>
              </a:rPr>
              <a:t>CONFIDENTIAL – Contains proprietary information.</a:t>
            </a:r>
          </a:p>
          <a:p>
            <a:pPr marL="10584" indent="-10584" algn="l">
              <a:lnSpc>
                <a:spcPct val="110000"/>
              </a:lnSpc>
              <a:tabLst/>
            </a:pPr>
            <a:r>
              <a:rPr lang="en-US" sz="900" dirty="0">
                <a:solidFill>
                  <a:srgbClr val="898B8E"/>
                </a:solidFill>
                <a:latin typeface="+mj-lt"/>
                <a:cs typeface="Calibri" panose="020F0502020204030204" pitchFamily="34" charset="0"/>
              </a:rPr>
              <a:t>Not intended for external distribution.</a:t>
            </a:r>
          </a:p>
        </p:txBody>
      </p:sp>
    </p:spTree>
    <p:extLst>
      <p:ext uri="{BB962C8B-B14F-4D97-AF65-F5344CB8AC3E}">
        <p14:creationId xmlns:p14="http://schemas.microsoft.com/office/powerpoint/2010/main" val="76164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eader Slide - Cancer Institu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7217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3BF07A-FB7A-2847-8E78-24846A5DCB54}"/>
              </a:ext>
            </a:extLst>
          </p:cNvPr>
          <p:cNvSpPr/>
          <p:nvPr/>
        </p:nvSpPr>
        <p:spPr bwMode="white">
          <a:xfrm>
            <a:off x="0" y="5711843"/>
            <a:ext cx="12192000" cy="1146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27296" y="3429001"/>
            <a:ext cx="10158560" cy="131238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5800" b="1" kern="600" spc="-4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27297" y="4922338"/>
            <a:ext cx="4548716" cy="68370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dirty="0"/>
              <a:t>Enter Department Name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8" y="5993711"/>
            <a:ext cx="3030304" cy="6603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310" y="6194785"/>
            <a:ext cx="1148970" cy="489848"/>
          </a:xfrm>
          <a:prstGeom prst="rect">
            <a:avLst/>
          </a:pr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2C0DC6FE-712E-8F4C-B335-D0C0A7ADA9C1}"/>
              </a:ext>
            </a:extLst>
          </p:cNvPr>
          <p:cNvSpPr txBox="1">
            <a:spLocks/>
          </p:cNvSpPr>
          <p:nvPr userDrawn="1"/>
        </p:nvSpPr>
        <p:spPr>
          <a:xfrm>
            <a:off x="7010425" y="6243003"/>
            <a:ext cx="3131680" cy="33234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900" dirty="0">
                <a:solidFill>
                  <a:srgbClr val="898B8E"/>
                </a:solidFill>
                <a:latin typeface="+mj-lt"/>
                <a:cs typeface="Calibri" panose="020F0502020204030204" pitchFamily="34" charset="0"/>
              </a:rPr>
              <a:t>CONFIDENTIAL – Contains proprietary information.</a:t>
            </a:r>
          </a:p>
          <a:p>
            <a:pPr marL="10584" indent="-10584" algn="l">
              <a:lnSpc>
                <a:spcPct val="110000"/>
              </a:lnSpc>
              <a:tabLst/>
            </a:pPr>
            <a:r>
              <a:rPr lang="en-US" sz="900" dirty="0">
                <a:solidFill>
                  <a:srgbClr val="898B8E"/>
                </a:solidFill>
                <a:latin typeface="+mj-lt"/>
                <a:cs typeface="Calibri" panose="020F0502020204030204" pitchFamily="34" charset="0"/>
              </a:rPr>
              <a:t>Not intended for external distribution.</a:t>
            </a:r>
          </a:p>
        </p:txBody>
      </p:sp>
    </p:spTree>
    <p:extLst>
      <p:ext uri="{BB962C8B-B14F-4D97-AF65-F5344CB8AC3E}">
        <p14:creationId xmlns:p14="http://schemas.microsoft.com/office/powerpoint/2010/main" val="297168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154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 Gra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white">
          <a:xfrm flipH="1">
            <a:off x="2" y="0"/>
            <a:ext cx="4025348" cy="5981700"/>
          </a:xfrm>
          <a:prstGeom prst="rect">
            <a:avLst/>
          </a:prstGeom>
          <a:solidFill>
            <a:srgbClr val="63B1BA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2349B43-504D-A04A-BEB5-7897B4FB56B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11" y="5741738"/>
            <a:ext cx="5902652" cy="19871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buNone/>
              <a:defRPr lang="en-US" sz="900" b="0" i="0" u="none" kern="1200" spc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DCA6F60-9518-AE47-BC29-77491BB956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3" y="634044"/>
            <a:ext cx="4602692" cy="509165"/>
          </a:xfrm>
          <a:prstGeom prst="rect">
            <a:avLst/>
          </a:prstGeom>
          <a:noFill/>
          <a:ln>
            <a:noFill/>
          </a:ln>
        </p:spPr>
        <p:txBody>
          <a:bodyPr wrap="square" lIns="0" anchor="b">
            <a:noAutofit/>
          </a:bodyPr>
          <a:lstStyle>
            <a:lvl1pPr marL="0" indent="0" algn="l" defTabSz="914354" rtl="0" eaLnBrk="1" latinLnBrk="0" hangingPunct="1">
              <a:buNone/>
              <a:defRPr lang="en-US" sz="2100" b="1" i="0" kern="1200" spc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defTabSz="914354" latinLnBrk="0"/>
            <a:r>
              <a:rPr lang="en-US" dirty="0"/>
              <a:t>Edit Master text styles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11ED62E-3749-4E4B-A013-430125D807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63378" y="634044"/>
            <a:ext cx="1838033" cy="506544"/>
          </a:xfrm>
          <a:prstGeom prst="rect">
            <a:avLst/>
          </a:prstGeom>
          <a:noFill/>
          <a:ln>
            <a:noFill/>
          </a:ln>
        </p:spPr>
        <p:txBody>
          <a:bodyPr wrap="square" rIns="0" anchor="b">
            <a:noAutofit/>
          </a:bodyPr>
          <a:lstStyle>
            <a:lvl1pPr marL="0" indent="0" algn="r">
              <a:buClr>
                <a:schemeClr val="tx1"/>
              </a:buClr>
              <a:buNone/>
              <a:tabLst/>
              <a:defRPr lang="en-US" sz="1100" b="0" i="0" kern="1200" spc="0" baseline="0" dirty="0" smtClean="0">
                <a:solidFill>
                  <a:schemeClr val="accent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r" defTabSz="914354" latinLnBrk="0"/>
            <a:r>
              <a:rPr lang="en-US" dirty="0"/>
              <a:t>Edit Master text styles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C6263844-DAB8-9E47-AAB4-20EC43D98D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6507" y="6295496"/>
            <a:ext cx="4520557" cy="243840"/>
          </a:xfrm>
          <a:prstGeom prst="rect">
            <a:avLst/>
          </a:prstGeom>
        </p:spPr>
        <p:txBody>
          <a:bodyPr wrap="none" lIns="0" anchor="ctr"/>
          <a:lstStyle>
            <a:lvl1pPr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SCRI JV Close</a:t>
            </a:r>
            <a:endParaRPr lang="en-US" dirty="0"/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56FBAC50-0E6A-F444-BC5A-1C3D878B1B3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572000" y="1452883"/>
            <a:ext cx="6629400" cy="4161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457DB21-4DA0-4FEE-A069-B7AC3BD443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049" y="702643"/>
            <a:ext cx="3129295" cy="514859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700" b="1" i="0" spc="-67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547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58297"/>
            <a:ext cx="3383280" cy="4323404"/>
          </a:xfrm>
          <a:prstGeom prst="rect">
            <a:avLst/>
          </a:prstGeom>
        </p:spPr>
        <p:txBody>
          <a:bodyPr>
            <a:noAutofit/>
          </a:bodyPr>
          <a:lstStyle>
            <a:lvl1pPr marL="228589" indent="-228589">
              <a:lnSpc>
                <a:spcPct val="100000"/>
              </a:lnSpc>
              <a:spcBef>
                <a:spcPts val="0"/>
              </a:spcBef>
              <a:tabLst/>
              <a:defRPr sz="18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67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331155"/>
            <a:ext cx="10972800" cy="108243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E22D488-BAA3-B846-866B-5889189F2B5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410892" y="1658297"/>
            <a:ext cx="3383280" cy="4323404"/>
          </a:xfrm>
          <a:prstGeom prst="rect">
            <a:avLst/>
          </a:prstGeom>
        </p:spPr>
        <p:txBody>
          <a:bodyPr>
            <a:noAutofit/>
          </a:bodyPr>
          <a:lstStyle>
            <a:lvl1pPr marL="228589" indent="-228589">
              <a:lnSpc>
                <a:spcPct val="100000"/>
              </a:lnSpc>
              <a:spcBef>
                <a:spcPts val="0"/>
              </a:spcBef>
              <a:tabLst/>
              <a:defRPr sz="18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67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12096EE-FD27-024F-92C7-F21530130DA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199120" y="1658297"/>
            <a:ext cx="3383280" cy="4323404"/>
          </a:xfrm>
          <a:prstGeom prst="rect">
            <a:avLst/>
          </a:prstGeom>
        </p:spPr>
        <p:txBody>
          <a:bodyPr>
            <a:noAutofit/>
          </a:bodyPr>
          <a:lstStyle>
            <a:lvl1pPr marL="228589" indent="-228589">
              <a:lnSpc>
                <a:spcPct val="100000"/>
              </a:lnSpc>
              <a:spcBef>
                <a:spcPts val="0"/>
              </a:spcBef>
              <a:tabLst/>
              <a:defRPr sz="18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4E45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67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C6263844-DAB8-9E47-AAB4-20EC43D98D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6507" y="6295496"/>
            <a:ext cx="4520557" cy="243840"/>
          </a:xfrm>
          <a:prstGeom prst="rect">
            <a:avLst/>
          </a:prstGeom>
        </p:spPr>
        <p:txBody>
          <a:bodyPr wrap="none" lIns="0" anchor="ctr"/>
          <a:lstStyle>
            <a:lvl1pPr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Overview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255863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>
  <p:cSld name="3_Title and Text">
    <p:bg>
      <p:bgRef idx="1001">
        <a:schemeClr val="bg1"/>
      </p:bgRef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4"/>
          <p:cNvSpPr txBox="1">
            <a:spLocks noGrp="1"/>
          </p:cNvSpPr>
          <p:nvPr>
            <p:ph type="body" idx="1"/>
          </p:nvPr>
        </p:nvSpPr>
        <p:spPr>
          <a:xfrm>
            <a:off x="489667" y="1875290"/>
            <a:ext cx="11213200" cy="3877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70" marR="0" lvl="0" indent="-304784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rgbClr val="05416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Narrow"/>
              </a:defRPr>
            </a:lvl1pPr>
            <a:lvl2pPr marL="1219140" marR="0" lvl="1" indent="-440245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09" marR="0" lvl="2" indent="-440245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278" marR="0" lvl="3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848" marR="0" lvl="4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418" marR="0" lvl="5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6987" marR="0" lvl="6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557" marR="0" lvl="7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126" marR="0" lvl="8" indent="-4402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479999" y="456159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05416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479999" y="1032159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05416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008EA26-C1BF-4C3D-9AD3-B6678323585F}"/>
              </a:ext>
            </a:extLst>
          </p:cNvPr>
          <p:cNvCxnSpPr>
            <a:cxnSpLocks/>
          </p:cNvCxnSpPr>
          <p:nvPr userDrawn="1"/>
        </p:nvCxnSpPr>
        <p:spPr>
          <a:xfrm>
            <a:off x="691598" y="366087"/>
            <a:ext cx="11011271" cy="0"/>
          </a:xfrm>
          <a:prstGeom prst="line">
            <a:avLst/>
          </a:prstGeom>
          <a:ln>
            <a:solidFill>
              <a:srgbClr val="1E41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CFCC21FC-3032-43DE-86A4-E4DFF50880EB}"/>
              </a:ext>
            </a:extLst>
          </p:cNvPr>
          <p:cNvSpPr/>
          <p:nvPr userDrawn="1"/>
        </p:nvSpPr>
        <p:spPr>
          <a:xfrm flipV="1">
            <a:off x="691597" y="368617"/>
            <a:ext cx="11332763" cy="45719"/>
          </a:xfrm>
          <a:prstGeom prst="rect">
            <a:avLst/>
          </a:prstGeom>
          <a:solidFill>
            <a:srgbClr val="0029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47863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60767"/>
            <a:ext cx="5608320" cy="4754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260767"/>
            <a:ext cx="5608320" cy="4754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126568" y="6419014"/>
            <a:ext cx="10265664" cy="365125"/>
          </a:xfrm>
        </p:spPr>
        <p:txBody>
          <a:bodyPr lIns="45720" tIns="45720" bIns="45720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1062633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71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-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E5C360-C8CB-4B4D-B1E0-E331381792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7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76CE9E-A1AD-4D61-AB51-515DEE76A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2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14B4DA-7259-4C28-8E1F-DDDF7A1E70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12863" y="2257425"/>
            <a:ext cx="6650037" cy="1822071"/>
          </a:xfrm>
        </p:spPr>
        <p:txBody>
          <a:bodyPr anchor="b"/>
          <a:lstStyle>
            <a:lvl1pPr algn="l">
              <a:defRPr sz="4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noProof="0" dirty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12863" y="4801998"/>
            <a:ext cx="6650038" cy="17526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2800">
                <a:solidFill>
                  <a:srgbClr val="A170AF"/>
                </a:solidFill>
              </a:defRPr>
            </a:lvl1pPr>
          </a:lstStyle>
          <a:p>
            <a:pPr lvl="0"/>
            <a:r>
              <a:rPr lang="en-GB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6463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C5F408-DB23-41F1-8743-FF2ADF6CD1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181942" y="4074555"/>
            <a:ext cx="5275261" cy="2171604"/>
          </a:xfr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rgbClr val="7FC9E5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C784437F-168B-4392-8F11-DE8503AF7FB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180139" y="1419226"/>
            <a:ext cx="5227636" cy="2555496"/>
          </a:xfrm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50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3A19F6-7271-477F-9581-36BE3D41CF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6922" y="2200034"/>
            <a:ext cx="3510698" cy="3575926"/>
          </a:xfrm>
        </p:spPr>
        <p:txBody>
          <a:bodyPr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rgbClr val="D3CAC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429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69992"/>
            <a:ext cx="9093600" cy="8316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174" y="1493838"/>
            <a:ext cx="10769601" cy="4478338"/>
          </a:xfrm>
        </p:spPr>
        <p:txBody>
          <a:bodyPr/>
          <a:lstStyle>
            <a:lvl1pPr marL="265113" indent="-265113">
              <a:buClr>
                <a:schemeClr val="accent3"/>
              </a:buClr>
              <a:buFont typeface="Calibri" panose="020F0502020204030204" pitchFamily="34" charset="0"/>
              <a:buChar char="•"/>
              <a:defRPr>
                <a:solidFill>
                  <a:srgbClr val="223341"/>
                </a:solidFill>
              </a:defRPr>
            </a:lvl1pPr>
            <a:lvl2pPr marL="625475" indent="-265113">
              <a:buClr>
                <a:schemeClr val="accent3"/>
              </a:buClr>
              <a:tabLst/>
              <a:defRPr>
                <a:solidFill>
                  <a:srgbClr val="223341"/>
                </a:solidFill>
              </a:defRPr>
            </a:lvl2pPr>
            <a:lvl3pPr marL="898525" indent="-184150">
              <a:buClr>
                <a:schemeClr val="accent3"/>
              </a:buClr>
              <a:defRPr>
                <a:solidFill>
                  <a:srgbClr val="22334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rgbClr val="22334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16903" y="6401953"/>
            <a:ext cx="11176168" cy="231923"/>
          </a:xfrm>
        </p:spPr>
        <p:txBody>
          <a:bodyPr wrap="square" lIns="0" tIns="46800" rIns="90000" bIns="0" anchor="b">
            <a:spAutoFit/>
          </a:bodyPr>
          <a:lstStyle>
            <a:lvl1pPr marL="0" indent="0">
              <a:buFontTx/>
              <a:buNone/>
              <a:defRPr sz="1200"/>
            </a:lvl1pPr>
            <a:lvl2pPr marL="182563" indent="0">
              <a:buFontTx/>
              <a:buNone/>
              <a:defRPr sz="1400"/>
            </a:lvl2pPr>
            <a:lvl3pPr marL="357187" indent="0">
              <a:buFontTx/>
              <a:buNone/>
              <a:defRPr sz="1400"/>
            </a:lvl3pPr>
            <a:lvl4pPr marL="536575" indent="0">
              <a:buFontTx/>
              <a:buNone/>
              <a:defRPr sz="1400"/>
            </a:lvl4pPr>
            <a:lvl5pPr marL="712788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[reference]</a:t>
            </a:r>
          </a:p>
        </p:txBody>
      </p:sp>
    </p:spTree>
    <p:extLst>
      <p:ext uri="{BB962C8B-B14F-4D97-AF65-F5344CB8AC3E}">
        <p14:creationId xmlns:p14="http://schemas.microsoft.com/office/powerpoint/2010/main" val="373816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82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31051" y="1493277"/>
            <a:ext cx="5297310" cy="4352670"/>
          </a:xfrm>
        </p:spPr>
        <p:txBody>
          <a:bodyPr>
            <a:noAutofit/>
          </a:bodyPr>
          <a:lstStyle>
            <a:lvl1pPr>
              <a:buClr>
                <a:schemeClr val="accent3"/>
              </a:buClr>
              <a:defRPr sz="2400"/>
            </a:lvl1pPr>
            <a:lvl2pPr marL="625475" indent="-265113">
              <a:buClr>
                <a:schemeClr val="accent3"/>
              </a:buClr>
              <a:defRPr sz="2000"/>
            </a:lvl2pPr>
            <a:lvl3pPr>
              <a:buClr>
                <a:schemeClr val="accent3"/>
              </a:buClr>
              <a:defRPr sz="1800"/>
            </a:lvl3pPr>
            <a:lvl4pPr>
              <a:buClr>
                <a:schemeClr val="accent3"/>
              </a:buCl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69992"/>
            <a:ext cx="9093600" cy="832612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B72A3E-55BE-4110-B2FD-00C2148C9A64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098401" y="1493277"/>
            <a:ext cx="5297310" cy="4352670"/>
          </a:xfrm>
        </p:spPr>
        <p:txBody>
          <a:bodyPr>
            <a:noAutofit/>
          </a:bodyPr>
          <a:lstStyle>
            <a:lvl1pPr marL="265113" indent="-265113">
              <a:buClr>
                <a:schemeClr val="accent3"/>
              </a:buClr>
              <a:defRPr lang="en-US" sz="2400" dirty="0">
                <a:solidFill>
                  <a:srgbClr val="223341"/>
                </a:solidFill>
                <a:latin typeface="+mn-lt"/>
                <a:ea typeface="+mn-ea"/>
                <a:cs typeface="+mn-cs"/>
              </a:defRPr>
            </a:lvl1pPr>
            <a:lvl2pPr marL="625475" indent="-265113">
              <a:buClr>
                <a:schemeClr val="accent3"/>
              </a:buClr>
              <a:defRPr lang="en-US" sz="2000" dirty="0">
                <a:solidFill>
                  <a:schemeClr val="tx1"/>
                </a:solidFill>
                <a:latin typeface="+mn-lt"/>
                <a:cs typeface="+mn-cs"/>
              </a:defRPr>
            </a:lvl2pPr>
            <a:lvl3pPr marL="898525" indent="-184150">
              <a:buClr>
                <a:schemeClr val="accent3"/>
              </a:buClr>
              <a:defRPr lang="en-US" sz="1800" dirty="0">
                <a:solidFill>
                  <a:schemeClr val="tx1"/>
                </a:solidFill>
                <a:latin typeface="+mn-lt"/>
                <a:cs typeface="+mn-cs"/>
              </a:defRPr>
            </a:lvl3pPr>
            <a:lvl4pPr marL="1163638" indent="-177800">
              <a:buClr>
                <a:schemeClr val="accent3"/>
              </a:buClr>
              <a:defRPr lang="en-US" sz="1600" dirty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65113" lvl="0" indent="-265113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170AF"/>
              </a:buClr>
              <a:buChar char="•"/>
            </a:pPr>
            <a:r>
              <a:rPr lang="en-US" dirty="0"/>
              <a:t>Click to edit Master text styles</a:t>
            </a:r>
          </a:p>
          <a:p>
            <a:pPr marL="625475" lvl="1" indent="-265113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70AF"/>
              </a:buClr>
              <a:buFont typeface="Arial" pitchFamily="34" charset="0"/>
              <a:buChar char="–"/>
            </a:pPr>
            <a:r>
              <a:rPr lang="en-US" dirty="0"/>
              <a:t>Second level</a:t>
            </a:r>
          </a:p>
          <a:p>
            <a:pPr marL="898525" lvl="2" indent="-184150" algn="l" rtl="0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170AF"/>
              </a:buClr>
              <a:buFont typeface="Arial" pitchFamily="34" charset="0"/>
              <a:buChar char="•"/>
              <a:tabLst>
                <a:tab pos="2871788" algn="l"/>
              </a:tabLst>
            </a:pPr>
            <a:r>
              <a:rPr lang="en-US" dirty="0"/>
              <a:t>Third level</a:t>
            </a:r>
          </a:p>
          <a:p>
            <a:pPr marL="1163638" lvl="3" indent="-17780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70AF"/>
              </a:buClr>
              <a:buFont typeface="Arial" charset="0"/>
              <a:buChar char="−"/>
              <a:tabLst>
                <a:tab pos="2871788" algn="l"/>
              </a:tabLst>
            </a:pPr>
            <a:r>
              <a:rPr lang="en-US" dirty="0"/>
              <a:t>Fourth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7CC57CE-1D60-4E90-8D43-02DD306C41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6903" y="6401953"/>
            <a:ext cx="11176168" cy="231923"/>
          </a:xfrm>
        </p:spPr>
        <p:txBody>
          <a:bodyPr wrap="square" lIns="0" tIns="46800" rIns="90000" bIns="0" anchor="b">
            <a:spAutoFit/>
          </a:bodyPr>
          <a:lstStyle>
            <a:lvl1pPr marL="0" indent="0">
              <a:buFontTx/>
              <a:buNone/>
              <a:defRPr sz="1200"/>
            </a:lvl1pPr>
            <a:lvl2pPr marL="182563" indent="0">
              <a:buFontTx/>
              <a:buNone/>
              <a:defRPr sz="1400"/>
            </a:lvl2pPr>
            <a:lvl3pPr marL="357187" indent="0">
              <a:buFontTx/>
              <a:buNone/>
              <a:defRPr sz="1400"/>
            </a:lvl3pPr>
            <a:lvl4pPr marL="536575" indent="0">
              <a:buFontTx/>
              <a:buNone/>
              <a:defRPr sz="1400"/>
            </a:lvl4pPr>
            <a:lvl5pPr marL="712788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[reference]</a:t>
            </a:r>
          </a:p>
        </p:txBody>
      </p:sp>
    </p:spTree>
    <p:extLst>
      <p:ext uri="{BB962C8B-B14F-4D97-AF65-F5344CB8AC3E}">
        <p14:creationId xmlns:p14="http://schemas.microsoft.com/office/powerpoint/2010/main" val="43857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69992"/>
            <a:ext cx="9093600" cy="832612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380B395-49EC-42CA-AC4A-5F0DB7D7E1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6903" y="6401953"/>
            <a:ext cx="11176168" cy="231923"/>
          </a:xfrm>
        </p:spPr>
        <p:txBody>
          <a:bodyPr wrap="square" lIns="0" tIns="46800" rIns="90000" bIns="0" anchor="b">
            <a:spAutoFit/>
          </a:bodyPr>
          <a:lstStyle>
            <a:lvl1pPr marL="0" indent="0">
              <a:buFontTx/>
              <a:buNone/>
              <a:defRPr sz="1200"/>
            </a:lvl1pPr>
            <a:lvl2pPr marL="182563" indent="0">
              <a:buFontTx/>
              <a:buNone/>
              <a:defRPr sz="1400"/>
            </a:lvl2pPr>
            <a:lvl3pPr marL="357187" indent="0">
              <a:buFontTx/>
              <a:buNone/>
              <a:defRPr sz="1400"/>
            </a:lvl3pPr>
            <a:lvl4pPr marL="536575" indent="0">
              <a:buFontTx/>
              <a:buNone/>
              <a:defRPr sz="1400"/>
            </a:lvl4pPr>
            <a:lvl5pPr marL="712788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[reference]</a:t>
            </a:r>
          </a:p>
        </p:txBody>
      </p:sp>
    </p:spTree>
    <p:extLst>
      <p:ext uri="{BB962C8B-B14F-4D97-AF65-F5344CB8AC3E}">
        <p14:creationId xmlns:p14="http://schemas.microsoft.com/office/powerpoint/2010/main" val="140951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ECFDF-3A26-45A2-A174-463431200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45720" rIns="91440" bIns="45720" rtlCol="0" anchor="ctr">
            <a:normAutofit/>
          </a:bodyPr>
          <a:lstStyle>
            <a:lvl1pPr>
              <a:defRPr lang="en-GB" dirty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CD31D-977E-4649-A3E6-1BFCD184C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A16FC-CBDC-42A9-A2A5-97A2B558D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E7DF8-0117-4213-9F03-2ECCD3FDD4C8}" type="datetimeFigureOut">
              <a:rPr lang="en-GB" smtClean="0"/>
              <a:t>10/10/2025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D14E4-4B52-4E9A-AD11-919B9B066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83703-26CE-4963-AF97-864A058C2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7F532-BF6D-44C6-9166-D02A2FA56EE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822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4904" y="786384"/>
            <a:ext cx="10978081" cy="2239920"/>
          </a:xfrm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defRPr sz="3800" b="0" cap="none" spc="13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&lt;Section Title&gt;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74904" y="3582608"/>
            <a:ext cx="10978081" cy="9243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0" spc="3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&lt;Subsection Title&gt;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2571DC2-D6A3-4185-B1A8-3DB7ADC1CF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0947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lvl="0"/>
            <a:r>
              <a:rPr lang="en-US" dirty="0"/>
              <a:t>Label for locking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5CEA5A-B47A-97CE-EFBE-29381B3A3D22}"/>
              </a:ext>
            </a:extLst>
          </p:cNvPr>
          <p:cNvCxnSpPr>
            <a:cxnSpLocks/>
          </p:cNvCxnSpPr>
          <p:nvPr userDrawn="1"/>
        </p:nvCxnSpPr>
        <p:spPr>
          <a:xfrm>
            <a:off x="368710" y="3275393"/>
            <a:ext cx="11436327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C02C131B-F3D0-8F26-92C3-58C2162D40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263744"/>
            <a:ext cx="12192001" cy="246464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67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dt="0"/>
  <p:extLst>
    <p:ext uri="{DCECCB84-F9BA-43D5-87BE-67443E8EF086}">
      <p15:sldGuideLst xmlns:p15="http://schemas.microsoft.com/office/powerpoint/2012/main">
        <p15:guide id="3" orient="horz" pos="480">
          <p15:clr>
            <a:srgbClr val="FBAE40"/>
          </p15:clr>
        </p15:guide>
        <p15:guide id="4" orient="horz" pos="4056">
          <p15:clr>
            <a:srgbClr val="FBAE40"/>
          </p15:clr>
        </p15:guide>
        <p15:guide id="5" pos="528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" y="1598085"/>
            <a:ext cx="11436348" cy="44820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28575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SzPct val="100000"/>
              <a:buFont typeface="Arial Narrow" panose="020B0606020202030204" pitchFamily="34" charset="0"/>
              <a:buChar char="–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42950" indent="-22860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-22860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SzPct val="100000"/>
              <a:tabLst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57300" indent="-17145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7825" y="255181"/>
            <a:ext cx="11436349" cy="972746"/>
          </a:xfrm>
        </p:spPr>
        <p:txBody>
          <a:bodyPr lIns="0" tIns="0" rIns="0" bIns="45720" anchor="b">
            <a:noAutofit/>
          </a:bodyPr>
          <a:lstStyle>
            <a:lvl1pPr>
              <a:defRPr sz="3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D126F0-0D23-46CA-BFB7-A1BFB0B90603}"/>
              </a:ext>
            </a:extLst>
          </p:cNvPr>
          <p:cNvCxnSpPr/>
          <p:nvPr/>
        </p:nvCxnSpPr>
        <p:spPr>
          <a:xfrm>
            <a:off x="377825" y="1227932"/>
            <a:ext cx="11436350" cy="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FC96CB-0B90-4F97-BEB8-48B483269B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0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marL="0" marR="0" lvl="0" indent="0" algn="r" defTabSz="4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95000"/>
              <a:buFontTx/>
              <a:buNone/>
              <a:tabLst/>
              <a:defRPr/>
            </a:pPr>
            <a:r>
              <a:rPr lang="en-US" dirty="0"/>
              <a:t>Label for locking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A06EBFE6-03B6-C7F2-53BD-B9CCF72E23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263744"/>
            <a:ext cx="12192001" cy="246464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74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" y="2061029"/>
            <a:ext cx="11436348" cy="40190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28575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SzPct val="100000"/>
              <a:buFont typeface="Arial Narrow" panose="020B0606020202030204" pitchFamily="34" charset="0"/>
              <a:buChar char="–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42950" indent="-22860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-22860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SzPct val="100000"/>
              <a:tabLst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57300" indent="-17145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7825" y="276447"/>
            <a:ext cx="11436349" cy="951480"/>
          </a:xfrm>
        </p:spPr>
        <p:txBody>
          <a:bodyPr lIns="0" tIns="0" rIns="0" bIns="45720" anchor="b">
            <a:noAutofit/>
          </a:bodyPr>
          <a:lstStyle>
            <a:lvl1pPr>
              <a:defRPr sz="3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D126F0-0D23-46CA-BFB7-A1BFB0B90603}"/>
              </a:ext>
            </a:extLst>
          </p:cNvPr>
          <p:cNvCxnSpPr/>
          <p:nvPr/>
        </p:nvCxnSpPr>
        <p:spPr>
          <a:xfrm>
            <a:off x="377825" y="1227932"/>
            <a:ext cx="11436350" cy="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FC96CB-0B90-4F97-BEB8-48B483269B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0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marL="0" marR="0" lvl="0" indent="0" algn="r" defTabSz="4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95000"/>
              <a:buFontTx/>
              <a:buNone/>
              <a:tabLst/>
              <a:defRPr/>
            </a:pPr>
            <a:r>
              <a:rPr lang="en-US" dirty="0"/>
              <a:t>Label for locking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E75E460-B64C-67C2-925D-7E0841CF3E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382487"/>
            <a:ext cx="11433175" cy="5479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&lt;Insert Subhead&gt;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812CD4D8-3ECC-A30A-5757-43AC1D78C7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263744"/>
            <a:ext cx="12192001" cy="246464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8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7825" y="244549"/>
            <a:ext cx="11436349" cy="983378"/>
          </a:xfrm>
        </p:spPr>
        <p:txBody>
          <a:bodyPr lIns="0" tIns="0" rIns="0" bIns="45720" anchor="b">
            <a:noAutofit/>
          </a:bodyPr>
          <a:lstStyle>
            <a:lvl1pPr>
              <a:defRPr sz="3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D126F0-0D23-46CA-BFB7-A1BFB0B90603}"/>
              </a:ext>
            </a:extLst>
          </p:cNvPr>
          <p:cNvCxnSpPr/>
          <p:nvPr/>
        </p:nvCxnSpPr>
        <p:spPr>
          <a:xfrm>
            <a:off x="377825" y="1227932"/>
            <a:ext cx="11436350" cy="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3D41DD0-2BAD-40ED-B59C-AAADB26A05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0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lvl="0"/>
            <a:r>
              <a:rPr lang="en-US" dirty="0"/>
              <a:t>Label for locking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608E18-B418-9D77-7228-1EDFFB544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263744"/>
            <a:ext cx="12192001" cy="246464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84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3D41DD0-2BAD-40ED-B59C-AAADB26A05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0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lvl="0"/>
            <a:r>
              <a:rPr lang="en-US" dirty="0"/>
              <a:t>Label for locking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BE74634-1A1B-A8A6-532F-DB2F2BDA58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263744"/>
            <a:ext cx="12192001" cy="246464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97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6CE5D1F0-AB30-43D1-A0AE-998C4E040F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825" y="313267"/>
            <a:ext cx="11436349" cy="914660"/>
          </a:xfrm>
        </p:spPr>
        <p:txBody>
          <a:bodyPr lIns="0" tIns="0" rIns="0" bIns="45720" anchor="b">
            <a:noAutofit/>
          </a:bodyPr>
          <a:lstStyle>
            <a:lvl1pPr>
              <a:defRPr sz="3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381001" y="1598085"/>
            <a:ext cx="5514564" cy="4482044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buClr>
                <a:schemeClr val="bg2"/>
              </a:buClr>
              <a:defRPr>
                <a:solidFill>
                  <a:srgbClr val="000000"/>
                </a:solidFill>
              </a:defRPr>
            </a:lvl1pPr>
            <a:lvl2pPr marL="509588" indent="-276225">
              <a:buClr>
                <a:schemeClr val="bg2"/>
              </a:buClr>
              <a:buFont typeface="Arial Narrow" panose="020B0606020202030204" pitchFamily="34" charset="0"/>
              <a:buChar char="–"/>
              <a:defRPr>
                <a:solidFill>
                  <a:srgbClr val="000000"/>
                </a:solidFill>
              </a:defRPr>
            </a:lvl2pPr>
            <a:lvl3pPr>
              <a:buClr>
                <a:schemeClr val="bg2"/>
              </a:buClr>
              <a:defRPr>
                <a:solidFill>
                  <a:srgbClr val="000000"/>
                </a:solidFill>
              </a:defRPr>
            </a:lvl3pPr>
            <a:lvl4pPr>
              <a:buClr>
                <a:schemeClr val="bg2"/>
              </a:buClr>
              <a:defRPr>
                <a:solidFill>
                  <a:srgbClr val="000000"/>
                </a:solidFill>
              </a:defRPr>
            </a:lvl4pPr>
            <a:lvl5pPr>
              <a:buClr>
                <a:schemeClr val="bg2"/>
              </a:buCl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307016" y="1598085"/>
            <a:ext cx="5514564" cy="4482044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buClr>
                <a:schemeClr val="bg2"/>
              </a:buClr>
              <a:defRPr>
                <a:solidFill>
                  <a:srgbClr val="000000"/>
                </a:solidFill>
              </a:defRPr>
            </a:lvl1pPr>
            <a:lvl2pPr marL="509588" indent="-276225">
              <a:buClr>
                <a:schemeClr val="bg2"/>
              </a:buClr>
              <a:buFont typeface="Arial Narrow" panose="020B0606020202030204" pitchFamily="34" charset="0"/>
              <a:buChar char="–"/>
              <a:defRPr>
                <a:solidFill>
                  <a:srgbClr val="000000"/>
                </a:solidFill>
              </a:defRPr>
            </a:lvl2pPr>
            <a:lvl3pPr>
              <a:buClr>
                <a:schemeClr val="bg2"/>
              </a:buClr>
              <a:defRPr>
                <a:solidFill>
                  <a:srgbClr val="000000"/>
                </a:solidFill>
              </a:defRPr>
            </a:lvl3pPr>
            <a:lvl4pPr>
              <a:buClr>
                <a:schemeClr val="bg2"/>
              </a:buClr>
              <a:defRPr>
                <a:solidFill>
                  <a:srgbClr val="000000"/>
                </a:solidFill>
              </a:defRPr>
            </a:lvl4pPr>
            <a:lvl5pPr>
              <a:buClr>
                <a:schemeClr val="bg2"/>
              </a:buCl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60AA23-087E-4675-9E2F-DDEBC5D945D6}"/>
              </a:ext>
            </a:extLst>
          </p:cNvPr>
          <p:cNvCxnSpPr/>
          <p:nvPr/>
        </p:nvCxnSpPr>
        <p:spPr>
          <a:xfrm>
            <a:off x="377825" y="1227932"/>
            <a:ext cx="11436350" cy="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1C18BB7-8B96-401D-A546-77E2D23E1C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0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lvl="0"/>
            <a:r>
              <a:rPr lang="en-US" dirty="0"/>
              <a:t>Label for locking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E308786-79FC-43DF-C7DF-85FC99BF23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263744"/>
            <a:ext cx="12192001" cy="246464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00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tacked 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381000" y="1598084"/>
            <a:ext cx="11430000" cy="2622224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buClr>
                <a:schemeClr val="bg2"/>
              </a:buClr>
              <a:defRPr>
                <a:solidFill>
                  <a:srgbClr val="000000"/>
                </a:solidFill>
              </a:defRPr>
            </a:lvl1pPr>
            <a:lvl2pPr marL="509588" indent="-276225">
              <a:buFont typeface="Arial Narrow" panose="020B0606020202030204" pitchFamily="34" charset="0"/>
              <a:buChar char="–"/>
              <a:tabLst/>
              <a:defRPr>
                <a:solidFill>
                  <a:srgbClr val="000000"/>
                </a:solidFill>
              </a:defRPr>
            </a:lvl2pPr>
            <a:lvl3pPr>
              <a:buClr>
                <a:schemeClr val="bg2"/>
              </a:buCl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buClr>
                <a:schemeClr val="bg2"/>
              </a:buCl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6"/>
          </p:nvPr>
        </p:nvSpPr>
        <p:spPr>
          <a:xfrm>
            <a:off x="377826" y="4392248"/>
            <a:ext cx="11433174" cy="17272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>
                <a:solidFill>
                  <a:srgbClr val="000000"/>
                </a:solidFill>
              </a:defRPr>
            </a:lvl1pPr>
            <a:lvl2pPr marL="509588" indent="-276225">
              <a:buFont typeface="Arial Narrow" panose="020B0606020202030204" pitchFamily="34" charset="0"/>
              <a:buChar char="–"/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D8B0AF7-33D8-4EB8-97F6-21BCAD2344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825" y="313267"/>
            <a:ext cx="11436349" cy="914660"/>
          </a:xfrm>
        </p:spPr>
        <p:txBody>
          <a:bodyPr lIns="0" tIns="0" rIns="0" bIns="45720" anchor="b">
            <a:normAutofit/>
          </a:bodyPr>
          <a:lstStyle>
            <a:lvl1pPr>
              <a:defRPr sz="3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E91ED9-7601-4209-BA9A-3074EC6DAD40}"/>
              </a:ext>
            </a:extLst>
          </p:cNvPr>
          <p:cNvCxnSpPr/>
          <p:nvPr/>
        </p:nvCxnSpPr>
        <p:spPr>
          <a:xfrm>
            <a:off x="377825" y="1227932"/>
            <a:ext cx="11436350" cy="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1A9998E-C754-4ED1-9ABC-7B99E87CA2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0000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lvl="0"/>
            <a:r>
              <a:rPr lang="en-US" dirty="0"/>
              <a:t>Label for locking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6EEAD21-5170-56B9-2C16-1E345D2E38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263744"/>
            <a:ext cx="12192001" cy="246464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75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3" pos="3840">
          <p15:clr>
            <a:srgbClr val="FBAE40"/>
          </p15:clr>
        </p15:guide>
        <p15:guide id="4" orient="horz" pos="27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image" Target="../media/image3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17" Type="http://schemas.openxmlformats.org/officeDocument/2006/relationships/image" Target="../media/image31.png"/><Relationship Id="rId2" Type="http://schemas.openxmlformats.org/officeDocument/2006/relationships/slideLayout" Target="../slideLayouts/slideLayout141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slideLayout" Target="../slideLayouts/slideLayout15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18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17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56.xml"/><Relationship Id="rId16" Type="http://schemas.openxmlformats.org/officeDocument/2006/relationships/slideLayout" Target="../slideLayouts/slideLayout170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64.xml"/><Relationship Id="rId19" Type="http://schemas.openxmlformats.org/officeDocument/2006/relationships/theme" Target="../theme/theme12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9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0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79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88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95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6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15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3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EF6EF916-92D7-B547-B155-482438CDB634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4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9" r:id="rId1"/>
    <p:sldLayoutId id="2147484510" r:id="rId2"/>
    <p:sldLayoutId id="2147484511" r:id="rId3"/>
    <p:sldLayoutId id="2147484512" r:id="rId4"/>
    <p:sldLayoutId id="2147484513" r:id="rId5"/>
    <p:sldLayoutId id="2147484514" r:id="rId6"/>
    <p:sldLayoutId id="2147484515" r:id="rId7"/>
    <p:sldLayoutId id="2147484516" r:id="rId8"/>
    <p:sldLayoutId id="2147484517" r:id="rId9"/>
    <p:sldLayoutId id="2147484518" r:id="rId10"/>
    <p:sldLayoutId id="2147484519" r:id="rId11"/>
    <p:sldLayoutId id="2147484520" r:id="rId12"/>
    <p:sldLayoutId id="2147484521" r:id="rId13"/>
    <p:sldLayoutId id="2147484522" r:id="rId14"/>
    <p:sldLayoutId id="2147484523" r:id="rId15"/>
    <p:sldLayoutId id="2147484524" r:id="rId16"/>
    <p:sldLayoutId id="2147484525" r:id="rId17"/>
    <p:sldLayoutId id="2147484534" r:id="rId18"/>
    <p:sldLayoutId id="2147484712" r:id="rId19"/>
    <p:sldLayoutId id="2147484713" r:id="rId20"/>
    <p:sldLayoutId id="2147484714" r:id="rId21"/>
    <p:sldLayoutId id="2147484715" r:id="rId22"/>
    <p:sldLayoutId id="2147484716" r:id="rId23"/>
    <p:sldLayoutId id="2147484717" r:id="rId24"/>
    <p:sldLayoutId id="2147484718" r:id="rId2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en-US" dirty="0"/>
              <a:t>Duke Title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471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33" r:id="rId1"/>
    <p:sldLayoutId id="2147485534" r:id="rId2"/>
    <p:sldLayoutId id="2147485535" r:id="rId3"/>
    <p:sldLayoutId id="2147485536" r:id="rId4"/>
    <p:sldLayoutId id="2147485537" r:id="rId5"/>
    <p:sldLayoutId id="2147485538" r:id="rId6"/>
    <p:sldLayoutId id="2147485539" r:id="rId7"/>
    <p:sldLayoutId id="2147485540" r:id="rId8"/>
    <p:sldLayoutId id="2147485541" r:id="rId9"/>
    <p:sldLayoutId id="2147485542" r:id="rId10"/>
    <p:sldLayoutId id="2147485543" r:id="rId11"/>
    <p:sldLayoutId id="2147485544" r:id="rId12"/>
  </p:sldLayoutIdLst>
  <p:txStyles>
    <p:titleStyle>
      <a:lvl1pPr algn="ctr" defTabSz="609427" rtl="0" eaLnBrk="1" latinLnBrk="0" hangingPunct="1">
        <a:spcBef>
          <a:spcPct val="0"/>
        </a:spcBef>
        <a:buNone/>
        <a:defRPr sz="5867" kern="1200">
          <a:solidFill>
            <a:srgbClr val="001A57"/>
          </a:solidFill>
          <a:latin typeface="Helvetica"/>
          <a:ea typeface="+mj-ea"/>
          <a:cs typeface="+mj-cs"/>
        </a:defRPr>
      </a:lvl1pPr>
    </p:titleStyle>
    <p:bodyStyle>
      <a:lvl1pPr marL="457071" indent="-457071" algn="l" defTabSz="609427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bg1">
              <a:lumMod val="50000"/>
            </a:schemeClr>
          </a:solidFill>
          <a:latin typeface="Helvetica Neue"/>
          <a:ea typeface="+mn-ea"/>
          <a:cs typeface="+mn-cs"/>
        </a:defRPr>
      </a:lvl1pPr>
      <a:lvl2pPr marL="990334" indent="-380897" algn="l" defTabSz="609427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bg1">
              <a:lumMod val="50000"/>
            </a:schemeClr>
          </a:solidFill>
          <a:latin typeface="Helvetica Neue"/>
          <a:ea typeface="+mn-ea"/>
          <a:cs typeface="+mn-cs"/>
        </a:defRPr>
      </a:lvl2pPr>
      <a:lvl3pPr marL="1523583" indent="-304712" algn="l" defTabSz="60942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>
              <a:lumMod val="50000"/>
            </a:schemeClr>
          </a:solidFill>
          <a:latin typeface="Helvetica Neue"/>
          <a:ea typeface="+mn-ea"/>
          <a:cs typeface="+mn-cs"/>
        </a:defRPr>
      </a:lvl3pPr>
      <a:lvl4pPr marL="2133013" indent="-304712" algn="l" defTabSz="609427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bg1">
              <a:lumMod val="50000"/>
            </a:schemeClr>
          </a:solidFill>
          <a:latin typeface="Helvetica Neue"/>
          <a:ea typeface="+mn-ea"/>
          <a:cs typeface="+mn-cs"/>
        </a:defRPr>
      </a:lvl4pPr>
      <a:lvl5pPr marL="2742450" indent="-304712" algn="l" defTabSz="609427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bg1">
              <a:lumMod val="50000"/>
            </a:schemeClr>
          </a:solidFill>
          <a:latin typeface="Helvetica Neue"/>
          <a:ea typeface="+mn-ea"/>
          <a:cs typeface="+mn-cs"/>
        </a:defRPr>
      </a:lvl5pPr>
      <a:lvl6pPr marL="3351876" indent="-304712" algn="l" defTabSz="609427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314" indent="-304712" algn="l" defTabSz="609427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0746" indent="-304712" algn="l" defTabSz="609427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177" indent="-304712" algn="l" defTabSz="609427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27" algn="l" defTabSz="6094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70" algn="l" defTabSz="6094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01" algn="l" defTabSz="6094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38" algn="l" defTabSz="6094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164" algn="l" defTabSz="6094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591" algn="l" defTabSz="6094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027" algn="l" defTabSz="6094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459" algn="l" defTabSz="6094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en-US" dirty="0"/>
              <a:t>Duke Title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392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46" r:id="rId1"/>
    <p:sldLayoutId id="2147485547" r:id="rId2"/>
    <p:sldLayoutId id="2147485548" r:id="rId3"/>
    <p:sldLayoutId id="2147485549" r:id="rId4"/>
    <p:sldLayoutId id="2147485550" r:id="rId5"/>
    <p:sldLayoutId id="2147485551" r:id="rId6"/>
    <p:sldLayoutId id="2147485552" r:id="rId7"/>
    <p:sldLayoutId id="2147485553" r:id="rId8"/>
    <p:sldLayoutId id="2147485554" r:id="rId9"/>
    <p:sldLayoutId id="2147485555" r:id="rId10"/>
    <p:sldLayoutId id="2147485556" r:id="rId11"/>
    <p:sldLayoutId id="2147485557" r:id="rId12"/>
    <p:sldLayoutId id="2147485558" r:id="rId13"/>
    <p:sldLayoutId id="2147485559" r:id="rId14"/>
    <p:sldLayoutId id="2147485560" r:id="rId15"/>
  </p:sldLayoutIdLst>
  <p:txStyles>
    <p:titleStyle>
      <a:lvl1pPr algn="ctr" defTabSz="609570" rtl="0" eaLnBrk="1" latinLnBrk="0" hangingPunct="1">
        <a:spcBef>
          <a:spcPct val="0"/>
        </a:spcBef>
        <a:buNone/>
        <a:defRPr sz="5900" kern="1200">
          <a:solidFill>
            <a:srgbClr val="001A57"/>
          </a:solidFill>
          <a:latin typeface="Helvetica"/>
          <a:ea typeface="+mj-ea"/>
          <a:cs typeface="+mj-cs"/>
        </a:defRPr>
      </a:lvl1pPr>
    </p:titleStyle>
    <p:bodyStyle>
      <a:lvl1pPr marL="457178" indent="-457178" algn="l" defTabSz="609570" rtl="0" eaLnBrk="1" latinLnBrk="0" hangingPunct="1">
        <a:spcBef>
          <a:spcPct val="20000"/>
        </a:spcBef>
        <a:buFont typeface="Arial"/>
        <a:buChar char="•"/>
        <a:defRPr sz="4300" kern="1200">
          <a:solidFill>
            <a:schemeClr val="bg1">
              <a:lumMod val="50000"/>
            </a:schemeClr>
          </a:solidFill>
          <a:latin typeface="Helvetica Neue"/>
          <a:ea typeface="+mn-ea"/>
          <a:cs typeface="+mn-cs"/>
        </a:defRPr>
      </a:lvl1pPr>
      <a:lvl2pPr marL="990550" indent="-380981" algn="l" defTabSz="609570" rtl="0" eaLnBrk="1" latinLnBrk="0" hangingPunct="1">
        <a:spcBef>
          <a:spcPct val="20000"/>
        </a:spcBef>
        <a:buFont typeface="Arial"/>
        <a:buChar char="–"/>
        <a:defRPr sz="3700" kern="1200">
          <a:solidFill>
            <a:schemeClr val="bg1">
              <a:lumMod val="50000"/>
            </a:schemeClr>
          </a:solidFill>
          <a:latin typeface="Helvetica Neue"/>
          <a:ea typeface="+mn-ea"/>
          <a:cs typeface="+mn-cs"/>
        </a:defRPr>
      </a:lvl2pPr>
      <a:lvl3pPr marL="1523925" indent="-304784" algn="l" defTabSz="60957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>
              <a:lumMod val="50000"/>
            </a:schemeClr>
          </a:solidFill>
          <a:latin typeface="Helvetica Neue"/>
          <a:ea typeface="+mn-ea"/>
          <a:cs typeface="+mn-cs"/>
        </a:defRPr>
      </a:lvl3pPr>
      <a:lvl4pPr marL="2133493" indent="-304784" algn="l" defTabSz="609570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bg1">
              <a:lumMod val="50000"/>
            </a:schemeClr>
          </a:solidFill>
          <a:latin typeface="Helvetica Neue"/>
          <a:ea typeface="+mn-ea"/>
          <a:cs typeface="+mn-cs"/>
        </a:defRPr>
      </a:lvl4pPr>
      <a:lvl5pPr marL="2743062" indent="-304784" algn="l" defTabSz="609570" rtl="0" eaLnBrk="1" latinLnBrk="0" hangingPunct="1">
        <a:spcBef>
          <a:spcPct val="20000"/>
        </a:spcBef>
        <a:buFont typeface="Arial"/>
        <a:buChar char="»"/>
        <a:defRPr sz="2700" kern="1200">
          <a:solidFill>
            <a:schemeClr val="bg1">
              <a:lumMod val="50000"/>
            </a:schemeClr>
          </a:solidFill>
          <a:latin typeface="Helvetica Neue"/>
          <a:ea typeface="+mn-ea"/>
          <a:cs typeface="+mn-cs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3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62" r:id="rId1"/>
    <p:sldLayoutId id="2147485563" r:id="rId2"/>
    <p:sldLayoutId id="2147485564" r:id="rId3"/>
    <p:sldLayoutId id="2147485565" r:id="rId4"/>
    <p:sldLayoutId id="2147485566" r:id="rId5"/>
    <p:sldLayoutId id="2147485567" r:id="rId6"/>
    <p:sldLayoutId id="2147485568" r:id="rId7"/>
    <p:sldLayoutId id="2147485569" r:id="rId8"/>
    <p:sldLayoutId id="2147485570" r:id="rId9"/>
    <p:sldLayoutId id="2147485571" r:id="rId10"/>
    <p:sldLayoutId id="2147485572" r:id="rId11"/>
    <p:sldLayoutId id="2147485573" r:id="rId12"/>
    <p:sldLayoutId id="2147485574" r:id="rId13"/>
    <p:sldLayoutId id="2147485575" r:id="rId14"/>
    <p:sldLayoutId id="2147485576" r:id="rId15"/>
    <p:sldLayoutId id="2147485577" r:id="rId16"/>
    <p:sldLayoutId id="2147485578" r:id="rId17"/>
    <p:sldLayoutId id="2147485579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7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4" r:id="rId1"/>
    <p:sldLayoutId id="2147485145" r:id="rId2"/>
    <p:sldLayoutId id="2147485146" r:id="rId3"/>
    <p:sldLayoutId id="2147485147" r:id="rId4"/>
    <p:sldLayoutId id="2147485148" r:id="rId5"/>
    <p:sldLayoutId id="2147485149" r:id="rId6"/>
    <p:sldLayoutId id="2147485150" r:id="rId7"/>
    <p:sldLayoutId id="2147485151" r:id="rId8"/>
    <p:sldLayoutId id="2147485152" r:id="rId9"/>
    <p:sldLayoutId id="2147485153" r:id="rId10"/>
    <p:sldLayoutId id="2147485154" r:id="rId11"/>
    <p:sldLayoutId id="2147485155" r:id="rId12"/>
    <p:sldLayoutId id="2147485156" r:id="rId13"/>
    <p:sldLayoutId id="2147485157" r:id="rId14"/>
    <p:sldLayoutId id="2147485158" r:id="rId15"/>
    <p:sldLayoutId id="2147485159" r:id="rId16"/>
    <p:sldLayoutId id="2147485160" r:id="rId17"/>
    <p:sldLayoutId id="2147485161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2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2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EB3B6D-B8AE-4726-B830-C447FAD3394B}"/>
              </a:ext>
            </a:extLst>
          </p:cNvPr>
          <p:cNvCxnSpPr/>
          <p:nvPr userDrawn="1"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598374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277" r:id="rId1"/>
    <p:sldLayoutId id="2147485278" r:id="rId2"/>
    <p:sldLayoutId id="2147485279" r:id="rId3"/>
    <p:sldLayoutId id="2147485280" r:id="rId4"/>
    <p:sldLayoutId id="2147485281" r:id="rId5"/>
    <p:sldLayoutId id="2147485282" r:id="rId6"/>
    <p:sldLayoutId id="2147485283" r:id="rId7"/>
    <p:sldLayoutId id="2147485284" r:id="rId8"/>
    <p:sldLayoutId id="2147485285" r:id="rId9"/>
    <p:sldLayoutId id="2147485286" r:id="rId10"/>
    <p:sldLayoutId id="2147485287" r:id="rId11"/>
    <p:sldLayoutId id="2147485288" r:id="rId12"/>
    <p:sldLayoutId id="2147485289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32" indent="-285744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2971" indent="-228594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160" indent="-228594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349" indent="-228594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537" indent="-228594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726" indent="-228594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8914" indent="-228594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103" indent="-228594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0"/>
            <a:ext cx="11429999" cy="1219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81000" y="1597152"/>
            <a:ext cx="11430000" cy="442569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654D6411-2672-74F0-03F9-CDC4DD79F7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263744"/>
            <a:ext cx="12192001" cy="246464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Google Shape;17;p14">
            <a:extLst>
              <a:ext uri="{FF2B5EF4-FFF2-40B4-BE49-F238E27FC236}">
                <a16:creationId xmlns:a16="http://schemas.microsoft.com/office/drawing/2014/main" id="{BF7C03CE-70D7-4E40-184E-7F5561A378DF}"/>
              </a:ext>
            </a:extLst>
          </p:cNvPr>
          <p:cNvSpPr txBox="1">
            <a:spLocks/>
          </p:cNvSpPr>
          <p:nvPr userDrawn="1"/>
        </p:nvSpPr>
        <p:spPr>
          <a:xfrm>
            <a:off x="2144400" y="6623264"/>
            <a:ext cx="2400778" cy="1923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457200" marR="0" lvl="0" indent="-228600" algn="l" defTabSz="457250" rtl="0" eaLnBrk="1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900" b="1" i="0" u="none" strike="noStrike" kern="600" cap="none" spc="31">
                <a:solidFill>
                  <a:srgbClr val="AB0C2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Narrow"/>
              </a:defRPr>
            </a:lvl1pPr>
            <a:lvl2pPr marL="914400" marR="0" lvl="1" indent="-330200" algn="l" defTabSz="457250" rtl="0" eaLnBrk="1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kern="600" cap="none" spc="31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defTabSz="457250" rtl="0" eaLnBrk="1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kern="600" cap="none" spc="31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defTabSz="45725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tabLst/>
              <a:defRPr sz="1600" b="0" i="0" u="none" strike="noStrike" kern="600" cap="none" spc="31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defTabSz="45725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kern="600" cap="none" spc="31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defTabSz="45725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kern="1200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defTabSz="45725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kern="1200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defTabSz="45725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kern="1200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defTabSz="45725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kern="1200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sz="1000" dirty="0"/>
              <a:t>Peter Schmid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CA837D7-24B8-598F-2510-088E2C6A267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545839"/>
            <a:ext cx="1382400" cy="23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91" r:id="rId1"/>
    <p:sldLayoutId id="2147485292" r:id="rId2"/>
    <p:sldLayoutId id="2147485293" r:id="rId3"/>
    <p:sldLayoutId id="2147485294" r:id="rId4"/>
    <p:sldLayoutId id="2147485295" r:id="rId5"/>
    <p:sldLayoutId id="2147485296" r:id="rId6"/>
    <p:sldLayoutId id="2147485297" r:id="rId7"/>
    <p:sldLayoutId id="2147485298" r:id="rId8"/>
    <p:sldLayoutId id="2147485299" r:id="rId9"/>
    <p:sldLayoutId id="2147485300" r:id="rId10"/>
    <p:sldLayoutId id="2147485301" r:id="rId11"/>
    <p:sldLayoutId id="2147485302" r:id="rId12"/>
    <p:sldLayoutId id="2147485303" r:id="rId13"/>
    <p:sldLayoutId id="2147485305" r:id="rId14"/>
    <p:sldLayoutId id="2147485306" r:id="rId15"/>
    <p:sldLayoutId id="2147485307" r:id="rId16"/>
    <p:sldLayoutId id="2147485308" r:id="rId17"/>
    <p:sldLayoutId id="2147485309" r:id="rId18"/>
    <p:sldLayoutId id="2147485310" r:id="rId19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dt="0"/>
  <p:txStyles>
    <p:titleStyle>
      <a:lvl1pPr algn="l" defTabSz="457250" rtl="0" eaLnBrk="1" latinLnBrk="0" hangingPunct="1">
        <a:lnSpc>
          <a:spcPct val="90000"/>
        </a:lnSpc>
        <a:spcBef>
          <a:spcPct val="0"/>
        </a:spcBef>
        <a:buNone/>
        <a:defRPr sz="3200" b="0" kern="600" spc="51">
          <a:solidFill>
            <a:srgbClr val="000000"/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5425" indent="-225425" algn="l" defTabSz="457250" rtl="0" eaLnBrk="1" latinLnBrk="0" hangingPunct="1">
        <a:lnSpc>
          <a:spcPct val="100000"/>
        </a:lnSpc>
        <a:spcBef>
          <a:spcPts val="0"/>
        </a:spcBef>
        <a:buClr>
          <a:schemeClr val="bg2"/>
        </a:buClr>
        <a:buSzPct val="95000"/>
        <a:buFont typeface="Arial Black" panose="020B0A04020102020204" pitchFamily="34" charset="0"/>
        <a:buChar char="•"/>
        <a:defRPr sz="2200" kern="600" spc="31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7525" indent="-284163" algn="l" defTabSz="457250" rtl="0" eaLnBrk="1" latinLnBrk="0" hangingPunct="1">
        <a:lnSpc>
          <a:spcPct val="100000"/>
        </a:lnSpc>
        <a:spcBef>
          <a:spcPts val="0"/>
        </a:spcBef>
        <a:buClr>
          <a:schemeClr val="bg2"/>
        </a:buClr>
        <a:buSzPct val="100000"/>
        <a:buFont typeface="Arial Narrow" panose="020B0606020202030204" pitchFamily="34" charset="0"/>
        <a:buChar char="–"/>
        <a:defRPr sz="2200" kern="600" spc="31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38188" indent="-220663" algn="l" defTabSz="457250" rtl="0" eaLnBrk="1" latinLnBrk="0" hangingPunct="1">
        <a:lnSpc>
          <a:spcPct val="100000"/>
        </a:lnSpc>
        <a:spcBef>
          <a:spcPts val="0"/>
        </a:spcBef>
        <a:buClr>
          <a:schemeClr val="bg2"/>
        </a:buClr>
        <a:buSzPct val="95000"/>
        <a:buFont typeface="Wingdings" panose="05000000000000000000" pitchFamily="2" charset="2"/>
        <a:buChar char="§"/>
        <a:defRPr sz="2200" kern="600" spc="31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25525" indent="-222250" algn="l" defTabSz="457250" rtl="0" eaLnBrk="1" latinLnBrk="0" hangingPunct="1">
        <a:lnSpc>
          <a:spcPct val="100000"/>
        </a:lnSpc>
        <a:spcBef>
          <a:spcPts val="0"/>
        </a:spcBef>
        <a:buClr>
          <a:schemeClr val="bg2"/>
        </a:buClr>
        <a:buSzPct val="100000"/>
        <a:buFont typeface="Arial Narrow" panose="020B0606020202030204" pitchFamily="34" charset="0"/>
        <a:buChar char="–"/>
        <a:tabLst/>
        <a:defRPr sz="2200" kern="600" spc="31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255713" indent="-165100" algn="l" defTabSz="457250" rtl="0" eaLnBrk="1" latinLnBrk="0" hangingPunct="1">
        <a:lnSpc>
          <a:spcPct val="100000"/>
        </a:lnSpc>
        <a:spcBef>
          <a:spcPts val="0"/>
        </a:spcBef>
        <a:buClr>
          <a:schemeClr val="bg2"/>
        </a:buClr>
        <a:buSzPct val="90000"/>
        <a:buFont typeface="Arial Black" panose="020B0A04020102020204" pitchFamily="34" charset="0"/>
        <a:buChar char="•"/>
        <a:defRPr sz="2200" kern="600" spc="31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872" indent="-228625" algn="l" defTabSz="4572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122" indent="-228625" algn="l" defTabSz="4572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72" indent="-228625" algn="l" defTabSz="4572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621" indent="-228625" algn="l" defTabSz="4572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50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49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74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99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624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497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747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997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pos="3840">
          <p15:clr>
            <a:srgbClr val="F26B43"/>
          </p15:clr>
        </p15:guide>
        <p15:guide id="8" orient="horz" pos="192">
          <p15:clr>
            <a:srgbClr val="F26B43"/>
          </p15:clr>
        </p15:guide>
        <p15:guide id="9" pos="240">
          <p15:clr>
            <a:srgbClr val="F26B43"/>
          </p15:clr>
        </p15:guide>
        <p15:guide id="10" pos="7440">
          <p15:clr>
            <a:srgbClr val="F26B43"/>
          </p15:clr>
        </p15:guide>
        <p15:guide id="11" orient="horz" pos="1008">
          <p15:clr>
            <a:srgbClr val="F26B43"/>
          </p15:clr>
        </p15:guide>
        <p15:guide id="12" orient="horz" pos="768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4">
            <a:extLst>
              <a:ext uri="{FF2B5EF4-FFF2-40B4-BE49-F238E27FC236}">
                <a16:creationId xmlns:a16="http://schemas.microsoft.com/office/drawing/2014/main" id="{C1B40A55-A07E-F74A-BC88-CD34FB88E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1155"/>
            <a:ext cx="10972800" cy="1082439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7A8769A6-BB1F-F94D-9E22-36BAF01571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58297"/>
            <a:ext cx="10515600" cy="4310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0DC6FE-712E-8F4C-B335-D0C0A7ADA9C1}"/>
              </a:ext>
            </a:extLst>
          </p:cNvPr>
          <p:cNvSpPr txBox="1">
            <a:spLocks/>
          </p:cNvSpPr>
          <p:nvPr/>
        </p:nvSpPr>
        <p:spPr>
          <a:xfrm>
            <a:off x="7010425" y="6243003"/>
            <a:ext cx="3131680" cy="33234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900" dirty="0">
                <a:solidFill>
                  <a:srgbClr val="898B8E"/>
                </a:solidFill>
                <a:latin typeface="+mj-lt"/>
                <a:cs typeface="Calibri" panose="020F0502020204030204" pitchFamily="34" charset="0"/>
              </a:rPr>
              <a:t>CONFIDENTIAL – Contains proprietary information.</a:t>
            </a:r>
          </a:p>
          <a:p>
            <a:pPr marL="10584" indent="-10584" algn="l">
              <a:lnSpc>
                <a:spcPct val="110000"/>
              </a:lnSpc>
              <a:tabLst/>
            </a:pPr>
            <a:r>
              <a:rPr lang="en-US" sz="900" dirty="0">
                <a:solidFill>
                  <a:srgbClr val="898B8E"/>
                </a:solidFill>
                <a:latin typeface="+mj-lt"/>
                <a:cs typeface="Calibri" panose="020F0502020204030204" pitchFamily="34" charset="0"/>
              </a:rPr>
              <a:t>Not intended for external distribution.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A5CC78-80ED-4296-B91B-697D7CFF743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484" y="6145349"/>
            <a:ext cx="2006332" cy="42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78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19" r:id="rId1"/>
    <p:sldLayoutId id="2147485320" r:id="rId2"/>
    <p:sldLayoutId id="2147485321" r:id="rId3"/>
    <p:sldLayoutId id="2147485322" r:id="rId4"/>
    <p:sldLayoutId id="2147485323" r:id="rId5"/>
    <p:sldLayoutId id="2147485325" r:id="rId6"/>
    <p:sldLayoutId id="2147485326" r:id="rId7"/>
    <p:sldLayoutId id="2147485327" r:id="rId8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marL="0" marR="0" indent="0" algn="l" defTabSz="60957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3700" b="1" kern="1200">
          <a:solidFill>
            <a:schemeClr val="tx2"/>
          </a:solidFill>
          <a:latin typeface="+mj-lt"/>
          <a:ea typeface="+mj-ea"/>
          <a:cs typeface="Calibri" panose="020F0502020204030204" pitchFamily="34" charset="0"/>
        </a:defRPr>
      </a:lvl1pPr>
    </p:titleStyle>
    <p:bodyStyle>
      <a:lvl1pPr marL="311135" indent="-311135" algn="l" defTabSz="609570" rtl="0" eaLnBrk="1" latinLnBrk="0" hangingPunct="1">
        <a:lnSpc>
          <a:spcPct val="110000"/>
        </a:lnSpc>
        <a:spcBef>
          <a:spcPts val="0"/>
        </a:spcBef>
        <a:spcAft>
          <a:spcPts val="800"/>
        </a:spcAft>
        <a:buClr>
          <a:schemeClr val="accent2"/>
        </a:buClr>
        <a:buFont typeface="Arial" panose="020B0604020202020204" pitchFamily="34" charset="0"/>
        <a:buChar char="•"/>
        <a:tabLst/>
        <a:defRPr sz="2400" kern="1200">
          <a:solidFill>
            <a:srgbClr val="4E4540"/>
          </a:solidFill>
          <a:latin typeface="+mj-lt"/>
          <a:ea typeface="+mn-ea"/>
          <a:cs typeface="Calibri" panose="020F0502020204030204" pitchFamily="34" charset="0"/>
        </a:defRPr>
      </a:lvl1pPr>
      <a:lvl2pPr marL="541840" indent="-234939" algn="l" defTabSz="609570" rtl="0" eaLnBrk="1" latinLnBrk="0" hangingPunct="1">
        <a:lnSpc>
          <a:spcPct val="110000"/>
        </a:lnSpc>
        <a:spcBef>
          <a:spcPts val="0"/>
        </a:spcBef>
        <a:spcAft>
          <a:spcPts val="800"/>
        </a:spcAft>
        <a:buClr>
          <a:schemeClr val="accent2"/>
        </a:buClr>
        <a:buFont typeface="Courier New" panose="02070309020205020404" pitchFamily="49" charset="0"/>
        <a:buChar char="o"/>
        <a:tabLst/>
        <a:defRPr sz="1800" kern="1200">
          <a:solidFill>
            <a:srgbClr val="4E4540"/>
          </a:solidFill>
          <a:latin typeface="+mj-lt"/>
          <a:ea typeface="+mn-ea"/>
          <a:cs typeface="Calibri" panose="020F0502020204030204" pitchFamily="34" charset="0"/>
        </a:defRPr>
      </a:lvl2pPr>
      <a:lvl3pPr marL="766196" indent="-224356" algn="l" defTabSz="60957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2"/>
        </a:buClr>
        <a:buFont typeface="Wingdings" pitchFamily="2" charset="2"/>
        <a:buChar char="§"/>
        <a:tabLst/>
        <a:defRPr sz="1600" kern="1200">
          <a:solidFill>
            <a:srgbClr val="4E4540"/>
          </a:solidFill>
          <a:latin typeface="+mj-lt"/>
          <a:ea typeface="+mn-ea"/>
          <a:cs typeface="Calibri" panose="020F0502020204030204" pitchFamily="34" charset="0"/>
        </a:defRPr>
      </a:lvl3pPr>
      <a:lvl4pPr marL="999018" indent="-232822" algn="l" defTabSz="60957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2"/>
        </a:buClr>
        <a:buFont typeface="Arial"/>
        <a:buChar char="–"/>
        <a:tabLst/>
        <a:defRPr sz="1400" kern="1200">
          <a:solidFill>
            <a:srgbClr val="4E4540"/>
          </a:solidFill>
          <a:latin typeface="+mj-lt"/>
          <a:ea typeface="+mn-ea"/>
          <a:cs typeface="Calibri" panose="020F0502020204030204" pitchFamily="34" charset="0"/>
        </a:defRPr>
      </a:lvl4pPr>
      <a:lvl5pPr marL="1225489" indent="-234939" algn="l" defTabSz="609570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tabLst/>
        <a:defRPr sz="1400" kern="1200">
          <a:solidFill>
            <a:schemeClr val="accent3"/>
          </a:solidFill>
          <a:latin typeface="+mj-lt"/>
          <a:ea typeface="+mn-ea"/>
          <a:cs typeface="Calibri" panose="020F0502020204030204" pitchFamily="34" charset="0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84">
          <p15:clr>
            <a:srgbClr val="F26B43"/>
          </p15:clr>
        </p15:guide>
        <p15:guide id="4" pos="7296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orient="horz" pos="192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510B3E-D592-4EF9-B076-9B82FF8F812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2000" y="169992"/>
            <a:ext cx="9093678" cy="83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493837"/>
            <a:ext cx="10779124" cy="462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58699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29" r:id="rId1"/>
    <p:sldLayoutId id="2147485330" r:id="rId2"/>
    <p:sldLayoutId id="2147485331" r:id="rId3"/>
    <p:sldLayoutId id="2147485332" r:id="rId4"/>
    <p:sldLayoutId id="2147485333" r:id="rId5"/>
    <p:sldLayoutId id="2147485334" r:id="rId6"/>
    <p:sldLayoutId id="2147485335" r:id="rId7"/>
    <p:sldLayoutId id="2147485336" r:id="rId8"/>
    <p:sldLayoutId id="2147485337" r:id="rId9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ftr="0" dt="0"/>
  <p:txStyles>
    <p:titleStyle>
      <a:lvl1pPr algn="l" rtl="0" eaLnBrk="0" fontAlgn="base" hangingPunct="0">
        <a:lnSpc>
          <a:spcPct val="99000"/>
        </a:lnSpc>
        <a:spcBef>
          <a:spcPct val="0"/>
        </a:spcBef>
        <a:spcAft>
          <a:spcPct val="0"/>
        </a:spcAft>
        <a:defRPr sz="3200" b="1">
          <a:solidFill>
            <a:schemeClr val="accent3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5AB4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5AB4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5AB4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5AB4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5AB4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5AB4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5AB4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5AB4"/>
          </a:solidFill>
          <a:latin typeface="Arial" pitchFamily="34" charset="0"/>
          <a:cs typeface="Arial" pitchFamily="34" charset="0"/>
        </a:defRPr>
      </a:lvl9pPr>
    </p:titleStyle>
    <p:bodyStyle>
      <a:lvl1pPr marL="265113" indent="-265113" algn="l" rtl="0" eaLnBrk="0" fontAlgn="base" hangingPunct="0">
        <a:lnSpc>
          <a:spcPct val="100000"/>
        </a:lnSpc>
        <a:spcBef>
          <a:spcPts val="1200"/>
        </a:spcBef>
        <a:spcAft>
          <a:spcPts val="0"/>
        </a:spcAft>
        <a:buClr>
          <a:schemeClr val="accent3"/>
        </a:buClr>
        <a:buChar char="•"/>
        <a:defRPr sz="2400">
          <a:solidFill>
            <a:srgbClr val="223341"/>
          </a:solidFill>
          <a:latin typeface="+mn-lt"/>
          <a:ea typeface="+mn-ea"/>
          <a:cs typeface="+mn-cs"/>
        </a:defRPr>
      </a:lvl1pPr>
      <a:lvl2pPr marL="625475" indent="-265113" algn="l" rtl="0" eaLnBrk="0" fontAlgn="base" hangingPunct="0">
        <a:lnSpc>
          <a:spcPct val="100000"/>
        </a:lnSpc>
        <a:spcBef>
          <a:spcPts val="600"/>
        </a:spcBef>
        <a:spcAft>
          <a:spcPts val="0"/>
        </a:spcAft>
        <a:buClr>
          <a:schemeClr val="accent3"/>
        </a:buClr>
        <a:buFont typeface="Arial" pitchFamily="34" charset="0"/>
        <a:buChar char="–"/>
        <a:defRPr sz="2000">
          <a:solidFill>
            <a:schemeClr val="tx1"/>
          </a:solidFill>
          <a:latin typeface="+mn-lt"/>
          <a:cs typeface="+mn-cs"/>
        </a:defRPr>
      </a:lvl2pPr>
      <a:lvl3pPr marL="898525" indent="-184150" algn="l" rtl="0" eaLnBrk="0" fontAlgn="base" hangingPunct="0">
        <a:lnSpc>
          <a:spcPct val="100000"/>
        </a:lnSpc>
        <a:spcBef>
          <a:spcPts val="300"/>
        </a:spcBef>
        <a:spcAft>
          <a:spcPts val="0"/>
        </a:spcAft>
        <a:buClr>
          <a:schemeClr val="accent3"/>
        </a:buClr>
        <a:buFont typeface="Arial" pitchFamily="34" charset="0"/>
        <a:buChar char="•"/>
        <a:tabLst>
          <a:tab pos="2871788" algn="l"/>
        </a:tabLst>
        <a:defRPr sz="1800">
          <a:solidFill>
            <a:schemeClr val="tx1"/>
          </a:solidFill>
          <a:latin typeface="+mn-lt"/>
          <a:cs typeface="+mn-cs"/>
        </a:defRPr>
      </a:lvl3pPr>
      <a:lvl4pPr marL="1163638" indent="-177800" algn="l" rtl="0" eaLnBrk="0" fontAlgn="base" hangingPunct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Font typeface="Arial" charset="0"/>
        <a:buChar char="−"/>
        <a:tabLst>
          <a:tab pos="2871788" algn="l"/>
        </a:tabLst>
        <a:defRPr sz="1600">
          <a:solidFill>
            <a:schemeClr val="tx1"/>
          </a:solidFill>
          <a:latin typeface="+mn-lt"/>
          <a:cs typeface="+mn-cs"/>
        </a:defRPr>
      </a:lvl4pPr>
      <a:lvl5pPr marL="712788" indent="1116013" algn="l" rtl="0" eaLnBrk="0" fontAlgn="base" hangingPunct="0">
        <a:lnSpc>
          <a:spcPct val="90000"/>
        </a:lnSpc>
        <a:spcBef>
          <a:spcPct val="20000"/>
        </a:spcBef>
        <a:spcAft>
          <a:spcPct val="20000"/>
        </a:spcAft>
        <a:buClr>
          <a:srgbClr val="37AEFF"/>
        </a:buClr>
        <a:buFont typeface="Wingdings" pitchFamily="2" charset="2"/>
        <a:defRPr>
          <a:solidFill>
            <a:schemeClr val="tx1"/>
          </a:solidFill>
          <a:latin typeface="+mn-lt"/>
          <a:cs typeface="+mn-cs"/>
        </a:defRPr>
      </a:lvl5pPr>
      <a:lvl6pPr marL="2916238" indent="-228600" algn="l" rtl="0" fontAlgn="base">
        <a:lnSpc>
          <a:spcPct val="90000"/>
        </a:lnSpc>
        <a:spcBef>
          <a:spcPct val="20000"/>
        </a:spcBef>
        <a:spcAft>
          <a:spcPct val="20000"/>
        </a:spcAft>
        <a:buClr>
          <a:srgbClr val="37AEFF"/>
        </a:buClr>
        <a:buFont typeface="Wingdings" pitchFamily="2" charset="2"/>
        <a:buChar char=" "/>
        <a:defRPr>
          <a:solidFill>
            <a:schemeClr val="tx1"/>
          </a:solidFill>
          <a:latin typeface="+mn-lt"/>
          <a:cs typeface="+mn-cs"/>
        </a:defRPr>
      </a:lvl6pPr>
      <a:lvl7pPr marL="3373438" indent="-228600" algn="l" rtl="0" fontAlgn="base">
        <a:lnSpc>
          <a:spcPct val="90000"/>
        </a:lnSpc>
        <a:spcBef>
          <a:spcPct val="20000"/>
        </a:spcBef>
        <a:spcAft>
          <a:spcPct val="20000"/>
        </a:spcAft>
        <a:buClr>
          <a:srgbClr val="37AEFF"/>
        </a:buClr>
        <a:buFont typeface="Wingdings" pitchFamily="2" charset="2"/>
        <a:buChar char=" "/>
        <a:defRPr>
          <a:solidFill>
            <a:schemeClr val="tx1"/>
          </a:solidFill>
          <a:latin typeface="+mn-lt"/>
          <a:cs typeface="+mn-cs"/>
        </a:defRPr>
      </a:lvl7pPr>
      <a:lvl8pPr marL="3830638" indent="-228600" algn="l" rtl="0" fontAlgn="base">
        <a:lnSpc>
          <a:spcPct val="90000"/>
        </a:lnSpc>
        <a:spcBef>
          <a:spcPct val="20000"/>
        </a:spcBef>
        <a:spcAft>
          <a:spcPct val="20000"/>
        </a:spcAft>
        <a:buClr>
          <a:srgbClr val="37AEFF"/>
        </a:buClr>
        <a:buFont typeface="Wingdings" pitchFamily="2" charset="2"/>
        <a:buChar char=" "/>
        <a:defRPr>
          <a:solidFill>
            <a:schemeClr val="tx1"/>
          </a:solidFill>
          <a:latin typeface="+mn-lt"/>
          <a:cs typeface="+mn-cs"/>
        </a:defRPr>
      </a:lvl8pPr>
      <a:lvl9pPr marL="4287838" indent="-228600" algn="l" rtl="0" fontAlgn="base">
        <a:lnSpc>
          <a:spcPct val="90000"/>
        </a:lnSpc>
        <a:spcBef>
          <a:spcPct val="20000"/>
        </a:spcBef>
        <a:spcAft>
          <a:spcPct val="20000"/>
        </a:spcAft>
        <a:buClr>
          <a:srgbClr val="37AEFF"/>
        </a:buClr>
        <a:buFont typeface="Wingdings" pitchFamily="2" charset="2"/>
        <a:buChar char=" 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186">
          <p15:clr>
            <a:srgbClr val="F26B43"/>
          </p15:clr>
        </p15:guide>
        <p15:guide id="2" pos="396">
          <p15:clr>
            <a:srgbClr val="F26B43"/>
          </p15:clr>
        </p15:guide>
        <p15:guide id="3" orient="horz" pos="935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0"/>
            <a:ext cx="11429999" cy="1219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81000" y="1597152"/>
            <a:ext cx="11430000" cy="442569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654D6411-2672-74F0-03F9-CDC4DD79F7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263744"/>
            <a:ext cx="12192001" cy="246464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Google Shape;17;p14">
            <a:extLst>
              <a:ext uri="{FF2B5EF4-FFF2-40B4-BE49-F238E27FC236}">
                <a16:creationId xmlns:a16="http://schemas.microsoft.com/office/drawing/2014/main" id="{BF7C03CE-70D7-4E40-184E-7F5561A378DF}"/>
              </a:ext>
            </a:extLst>
          </p:cNvPr>
          <p:cNvSpPr txBox="1">
            <a:spLocks/>
          </p:cNvSpPr>
          <p:nvPr userDrawn="1"/>
        </p:nvSpPr>
        <p:spPr>
          <a:xfrm>
            <a:off x="2144400" y="6623264"/>
            <a:ext cx="2400778" cy="1923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457200" marR="0" lvl="0" indent="-228600" algn="l" defTabSz="457250" rtl="0" eaLnBrk="1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900" b="1" i="0" u="none" strike="noStrike" kern="600" cap="none" spc="31">
                <a:solidFill>
                  <a:srgbClr val="AB0C2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Narrow"/>
              </a:defRPr>
            </a:lvl1pPr>
            <a:lvl2pPr marL="914400" marR="0" lvl="1" indent="-330200" algn="l" defTabSz="457250" rtl="0" eaLnBrk="1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kern="600" cap="none" spc="31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defTabSz="457250" rtl="0" eaLnBrk="1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kern="600" cap="none" spc="31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defTabSz="45725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tabLst/>
              <a:defRPr sz="1600" b="0" i="0" u="none" strike="noStrike" kern="600" cap="none" spc="31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defTabSz="45725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kern="600" cap="none" spc="31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defTabSz="45725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kern="1200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defTabSz="45725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kern="1200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defTabSz="45725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kern="1200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defTabSz="45725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kern="1200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sz="1000" dirty="0"/>
              <a:t>Peter Schmid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CA837D7-24B8-598F-2510-088E2C6A267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545839"/>
            <a:ext cx="1382400" cy="23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0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86" r:id="rId1"/>
    <p:sldLayoutId id="2147485487" r:id="rId2"/>
    <p:sldLayoutId id="2147485488" r:id="rId3"/>
    <p:sldLayoutId id="2147485489" r:id="rId4"/>
    <p:sldLayoutId id="2147485490" r:id="rId5"/>
    <p:sldLayoutId id="2147485491" r:id="rId6"/>
    <p:sldLayoutId id="2147485492" r:id="rId7"/>
    <p:sldLayoutId id="2147485493" r:id="rId8"/>
    <p:sldLayoutId id="2147485494" r:id="rId9"/>
    <p:sldLayoutId id="2147485495" r:id="rId10"/>
    <p:sldLayoutId id="2147485496" r:id="rId11"/>
    <p:sldLayoutId id="2147485497" r:id="rId12"/>
    <p:sldLayoutId id="2147485498" r:id="rId13"/>
    <p:sldLayoutId id="2147485500" r:id="rId14"/>
    <p:sldLayoutId id="2147485501" r:id="rId15"/>
    <p:sldLayoutId id="2147485502" r:id="rId16"/>
    <p:sldLayoutId id="2147485503" r:id="rId17"/>
    <p:sldLayoutId id="2147485504" r:id="rId18"/>
    <p:sldLayoutId id="2147485505" r:id="rId19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dt="0"/>
  <p:txStyles>
    <p:titleStyle>
      <a:lvl1pPr algn="l" defTabSz="457250" rtl="0" eaLnBrk="1" latinLnBrk="0" hangingPunct="1">
        <a:lnSpc>
          <a:spcPct val="90000"/>
        </a:lnSpc>
        <a:spcBef>
          <a:spcPct val="0"/>
        </a:spcBef>
        <a:buNone/>
        <a:defRPr sz="3200" b="0" kern="600" spc="51">
          <a:solidFill>
            <a:srgbClr val="000000"/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5425" indent="-225425" algn="l" defTabSz="457250" rtl="0" eaLnBrk="1" latinLnBrk="0" hangingPunct="1">
        <a:lnSpc>
          <a:spcPct val="100000"/>
        </a:lnSpc>
        <a:spcBef>
          <a:spcPts val="0"/>
        </a:spcBef>
        <a:buClr>
          <a:schemeClr val="bg2"/>
        </a:buClr>
        <a:buSzPct val="95000"/>
        <a:buFont typeface="Arial Black" panose="020B0A04020102020204" pitchFamily="34" charset="0"/>
        <a:buChar char="•"/>
        <a:defRPr sz="2200" kern="600" spc="31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7525" indent="-284163" algn="l" defTabSz="457250" rtl="0" eaLnBrk="1" latinLnBrk="0" hangingPunct="1">
        <a:lnSpc>
          <a:spcPct val="100000"/>
        </a:lnSpc>
        <a:spcBef>
          <a:spcPts val="0"/>
        </a:spcBef>
        <a:buClr>
          <a:schemeClr val="bg2"/>
        </a:buClr>
        <a:buSzPct val="100000"/>
        <a:buFont typeface="Arial Narrow" panose="020B0606020202030204" pitchFamily="34" charset="0"/>
        <a:buChar char="–"/>
        <a:defRPr sz="2200" kern="600" spc="31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38188" indent="-220663" algn="l" defTabSz="457250" rtl="0" eaLnBrk="1" latinLnBrk="0" hangingPunct="1">
        <a:lnSpc>
          <a:spcPct val="100000"/>
        </a:lnSpc>
        <a:spcBef>
          <a:spcPts val="0"/>
        </a:spcBef>
        <a:buClr>
          <a:schemeClr val="bg2"/>
        </a:buClr>
        <a:buSzPct val="95000"/>
        <a:buFont typeface="Wingdings" panose="05000000000000000000" pitchFamily="2" charset="2"/>
        <a:buChar char="§"/>
        <a:defRPr sz="2200" kern="600" spc="31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25525" indent="-222250" algn="l" defTabSz="457250" rtl="0" eaLnBrk="1" latinLnBrk="0" hangingPunct="1">
        <a:lnSpc>
          <a:spcPct val="100000"/>
        </a:lnSpc>
        <a:spcBef>
          <a:spcPts val="0"/>
        </a:spcBef>
        <a:buClr>
          <a:schemeClr val="bg2"/>
        </a:buClr>
        <a:buSzPct val="100000"/>
        <a:buFont typeface="Arial Narrow" panose="020B0606020202030204" pitchFamily="34" charset="0"/>
        <a:buChar char="–"/>
        <a:tabLst/>
        <a:defRPr sz="2200" kern="600" spc="31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255713" indent="-165100" algn="l" defTabSz="457250" rtl="0" eaLnBrk="1" latinLnBrk="0" hangingPunct="1">
        <a:lnSpc>
          <a:spcPct val="100000"/>
        </a:lnSpc>
        <a:spcBef>
          <a:spcPts val="0"/>
        </a:spcBef>
        <a:buClr>
          <a:schemeClr val="bg2"/>
        </a:buClr>
        <a:buSzPct val="90000"/>
        <a:buFont typeface="Arial Black" panose="020B0A04020102020204" pitchFamily="34" charset="0"/>
        <a:buChar char="•"/>
        <a:defRPr sz="2200" kern="600" spc="31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872" indent="-228625" algn="l" defTabSz="4572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122" indent="-228625" algn="l" defTabSz="4572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72" indent="-228625" algn="l" defTabSz="4572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621" indent="-228625" algn="l" defTabSz="4572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50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49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74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99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624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497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747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997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pos="3840">
          <p15:clr>
            <a:srgbClr val="F26B43"/>
          </p15:clr>
        </p15:guide>
        <p15:guide id="8" orient="horz" pos="192">
          <p15:clr>
            <a:srgbClr val="F26B43"/>
          </p15:clr>
        </p15:guide>
        <p15:guide id="9" pos="240">
          <p15:clr>
            <a:srgbClr val="F26B43"/>
          </p15:clr>
        </p15:guide>
        <p15:guide id="10" pos="7440">
          <p15:clr>
            <a:srgbClr val="F26B43"/>
          </p15:clr>
        </p15:guide>
        <p15:guide id="11" orient="horz" pos="1008">
          <p15:clr>
            <a:srgbClr val="F26B43"/>
          </p15:clr>
        </p15:guide>
        <p15:guide id="12" orient="horz" pos="768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4">
            <a:extLst>
              <a:ext uri="{FF2B5EF4-FFF2-40B4-BE49-F238E27FC236}">
                <a16:creationId xmlns:a16="http://schemas.microsoft.com/office/drawing/2014/main" id="{C1B40A55-A07E-F74A-BC88-CD34FB88E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1155"/>
            <a:ext cx="10972800" cy="1082439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7A8769A6-BB1F-F94D-9E22-36BAF01571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58297"/>
            <a:ext cx="10515600" cy="4310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0DC6FE-712E-8F4C-B335-D0C0A7ADA9C1}"/>
              </a:ext>
            </a:extLst>
          </p:cNvPr>
          <p:cNvSpPr txBox="1">
            <a:spLocks/>
          </p:cNvSpPr>
          <p:nvPr/>
        </p:nvSpPr>
        <p:spPr>
          <a:xfrm>
            <a:off x="7010425" y="6243003"/>
            <a:ext cx="3131680" cy="33234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indent="-10584" algn="l">
              <a:lnSpc>
                <a:spcPct val="110000"/>
              </a:lnSpc>
              <a:tabLst/>
            </a:pPr>
            <a:r>
              <a:rPr lang="en-US" sz="900" dirty="0">
                <a:solidFill>
                  <a:srgbClr val="898B8E"/>
                </a:solidFill>
                <a:latin typeface="+mj-lt"/>
                <a:cs typeface="Calibri" panose="020F0502020204030204" pitchFamily="34" charset="0"/>
              </a:rPr>
              <a:t>CONFIDENTIAL – Contains proprietary information.</a:t>
            </a:r>
          </a:p>
          <a:p>
            <a:pPr marL="10584" indent="-10584" algn="l">
              <a:lnSpc>
                <a:spcPct val="110000"/>
              </a:lnSpc>
              <a:tabLst/>
            </a:pPr>
            <a:r>
              <a:rPr lang="en-US" sz="900" dirty="0">
                <a:solidFill>
                  <a:srgbClr val="898B8E"/>
                </a:solidFill>
                <a:latin typeface="+mj-lt"/>
                <a:cs typeface="Calibri" panose="020F0502020204030204" pitchFamily="34" charset="0"/>
              </a:rPr>
              <a:t>Not intended for external distribution.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A5CC78-80ED-4296-B91B-697D7CFF743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484" y="6145349"/>
            <a:ext cx="2006332" cy="42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66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14" r:id="rId1"/>
    <p:sldLayoutId id="2147485515" r:id="rId2"/>
    <p:sldLayoutId id="2147485516" r:id="rId3"/>
    <p:sldLayoutId id="2147485517" r:id="rId4"/>
    <p:sldLayoutId id="2147485518" r:id="rId5"/>
    <p:sldLayoutId id="2147485520" r:id="rId6"/>
    <p:sldLayoutId id="2147485521" r:id="rId7"/>
    <p:sldLayoutId id="2147485522" r:id="rId8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marL="0" marR="0" indent="0" algn="l" defTabSz="60957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3700" b="1" kern="1200">
          <a:solidFill>
            <a:schemeClr val="tx2"/>
          </a:solidFill>
          <a:latin typeface="+mj-lt"/>
          <a:ea typeface="+mj-ea"/>
          <a:cs typeface="Calibri" panose="020F0502020204030204" pitchFamily="34" charset="0"/>
        </a:defRPr>
      </a:lvl1pPr>
    </p:titleStyle>
    <p:bodyStyle>
      <a:lvl1pPr marL="311135" indent="-311135" algn="l" defTabSz="609570" rtl="0" eaLnBrk="1" latinLnBrk="0" hangingPunct="1">
        <a:lnSpc>
          <a:spcPct val="110000"/>
        </a:lnSpc>
        <a:spcBef>
          <a:spcPts val="0"/>
        </a:spcBef>
        <a:spcAft>
          <a:spcPts val="800"/>
        </a:spcAft>
        <a:buClr>
          <a:schemeClr val="accent2"/>
        </a:buClr>
        <a:buFont typeface="Arial" panose="020B0604020202020204" pitchFamily="34" charset="0"/>
        <a:buChar char="•"/>
        <a:tabLst/>
        <a:defRPr sz="2400" kern="1200">
          <a:solidFill>
            <a:srgbClr val="4E4540"/>
          </a:solidFill>
          <a:latin typeface="+mj-lt"/>
          <a:ea typeface="+mn-ea"/>
          <a:cs typeface="Calibri" panose="020F0502020204030204" pitchFamily="34" charset="0"/>
        </a:defRPr>
      </a:lvl1pPr>
      <a:lvl2pPr marL="541840" indent="-234939" algn="l" defTabSz="609570" rtl="0" eaLnBrk="1" latinLnBrk="0" hangingPunct="1">
        <a:lnSpc>
          <a:spcPct val="110000"/>
        </a:lnSpc>
        <a:spcBef>
          <a:spcPts val="0"/>
        </a:spcBef>
        <a:spcAft>
          <a:spcPts val="800"/>
        </a:spcAft>
        <a:buClr>
          <a:schemeClr val="accent2"/>
        </a:buClr>
        <a:buFont typeface="Courier New" panose="02070309020205020404" pitchFamily="49" charset="0"/>
        <a:buChar char="o"/>
        <a:tabLst/>
        <a:defRPr sz="1800" kern="1200">
          <a:solidFill>
            <a:srgbClr val="4E4540"/>
          </a:solidFill>
          <a:latin typeface="+mj-lt"/>
          <a:ea typeface="+mn-ea"/>
          <a:cs typeface="Calibri" panose="020F0502020204030204" pitchFamily="34" charset="0"/>
        </a:defRPr>
      </a:lvl2pPr>
      <a:lvl3pPr marL="766196" indent="-224356" algn="l" defTabSz="60957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2"/>
        </a:buClr>
        <a:buFont typeface="Wingdings" pitchFamily="2" charset="2"/>
        <a:buChar char="§"/>
        <a:tabLst/>
        <a:defRPr sz="1600" kern="1200">
          <a:solidFill>
            <a:srgbClr val="4E4540"/>
          </a:solidFill>
          <a:latin typeface="+mj-lt"/>
          <a:ea typeface="+mn-ea"/>
          <a:cs typeface="Calibri" panose="020F0502020204030204" pitchFamily="34" charset="0"/>
        </a:defRPr>
      </a:lvl3pPr>
      <a:lvl4pPr marL="999018" indent="-232822" algn="l" defTabSz="60957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2"/>
        </a:buClr>
        <a:buFont typeface="Arial"/>
        <a:buChar char="–"/>
        <a:tabLst/>
        <a:defRPr sz="1400" kern="1200">
          <a:solidFill>
            <a:srgbClr val="4E4540"/>
          </a:solidFill>
          <a:latin typeface="+mj-lt"/>
          <a:ea typeface="+mn-ea"/>
          <a:cs typeface="Calibri" panose="020F0502020204030204" pitchFamily="34" charset="0"/>
        </a:defRPr>
      </a:lvl4pPr>
      <a:lvl5pPr marL="1225489" indent="-234939" algn="l" defTabSz="609570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tabLst/>
        <a:defRPr sz="1400" kern="1200">
          <a:solidFill>
            <a:schemeClr val="accent3"/>
          </a:solidFill>
          <a:latin typeface="+mj-lt"/>
          <a:ea typeface="+mn-ea"/>
          <a:cs typeface="Calibri" panose="020F0502020204030204" pitchFamily="34" charset="0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84">
          <p15:clr>
            <a:srgbClr val="F26B43"/>
          </p15:clr>
        </p15:guide>
        <p15:guide id="4" pos="7296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orient="horz" pos="192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6240" y="15193"/>
            <a:ext cx="11399519" cy="11512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3333F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92350" y="1615947"/>
            <a:ext cx="10807299" cy="2244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5462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4" r:id="rId1"/>
    <p:sldLayoutId id="2147485525" r:id="rId2"/>
    <p:sldLayoutId id="2147485526" r:id="rId3"/>
    <p:sldLayoutId id="2147485527" r:id="rId4"/>
    <p:sldLayoutId id="2147485528" r:id="rId5"/>
    <p:sldLayoutId id="2147485529" r:id="rId6"/>
    <p:sldLayoutId id="2147485530" r:id="rId7"/>
    <p:sldLayoutId id="2147485531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3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0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5.xml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8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7.png"/><Relationship Id="rId2" Type="http://schemas.openxmlformats.org/officeDocument/2006/relationships/image" Target="../media/image53.png"/><Relationship Id="rId16" Type="http://schemas.openxmlformats.org/officeDocument/2006/relationships/hyperlink" Target="http://www.clinicaltrials.gov/" TargetMode="External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69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5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5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5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3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3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3.xml"/><Relationship Id="rId5" Type="http://schemas.microsoft.com/office/2007/relationships/hdphoto" Target="../media/hdphoto18.wdp"/><Relationship Id="rId4" Type="http://schemas.openxmlformats.org/officeDocument/2006/relationships/image" Target="../media/image90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3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3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3.xml"/><Relationship Id="rId5" Type="http://schemas.microsoft.com/office/2007/relationships/hdphoto" Target="../media/hdphoto22.wdp"/><Relationship Id="rId4" Type="http://schemas.openxmlformats.org/officeDocument/2006/relationships/image" Target="../media/image94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3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3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10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4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3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29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2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9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5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6.xml"/><Relationship Id="rId5" Type="http://schemas.microsoft.com/office/2007/relationships/hdphoto" Target="../media/hdphoto4.wdp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1280389"/>
            <a:ext cx="11430000" cy="3206825"/>
          </a:xfrm>
        </p:spPr>
        <p:txBody>
          <a:bodyPr wrap="square" anchor="b">
            <a:noAutofit/>
          </a:bodyPr>
          <a:lstStyle/>
          <a:p>
            <a:pPr>
              <a:spcBef>
                <a:spcPts val="600"/>
              </a:spcBef>
            </a:pPr>
            <a:r>
              <a:rPr lang="en-US" sz="4600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+ Perspectives: Clinical Investigators Explore the Application of Recent Datasets </a:t>
            </a:r>
            <a:br>
              <a:rPr lang="en-US" sz="4600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600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Current Oncology Care</a:t>
            </a:r>
            <a:br>
              <a:rPr lang="en-US" sz="4600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000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0" i="1" dirty="0">
                <a:solidFill>
                  <a:srgbClr val="0155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CME/MOC, NCPD and ACPE Accredited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A715E886-7A4D-B146-ABE9-3E74E44BA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487214"/>
            <a:ext cx="11430000" cy="1894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Saturday, October 11, 2025</a:t>
            </a: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</a:b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7:15 AM – 12:30 PM ET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687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4129" y="217932"/>
            <a:ext cx="419481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u="heavy" spc="-6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Take Home Points</a:t>
            </a:r>
            <a:r>
              <a:rPr sz="3600" u="heavy" spc="-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: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4128" y="1005332"/>
            <a:ext cx="5096071" cy="447443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234315" lvl="0" indent="0" algn="l" defTabSz="914400" rtl="0" eaLnBrk="1" fontAlgn="auto" latinLnBrk="0" hangingPunct="1">
              <a:lnSpc>
                <a:spcPct val="904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Neoadjuvant immune</a:t>
            </a:r>
            <a:r>
              <a:rPr kumimoji="0" sz="24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checkpoint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inhibition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appears </a:t>
            </a:r>
            <a:r>
              <a:rPr kumimoji="0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ready </a:t>
            </a:r>
            <a:r>
              <a:rPr kumimoji="0" sz="2400" b="1" i="0" u="sng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 </a:t>
            </a:r>
            <a:r>
              <a:rPr kumimoji="0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primetime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for rectal dMMR/MSI-H</a:t>
            </a:r>
            <a:endParaRPr kumimoji="0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735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QUESTIONS: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102870" lvl="0" indent="0" algn="l" defTabSz="914400" rtl="0" eaLnBrk="1" fontAlgn="auto" latinLnBrk="0" hangingPunct="1">
              <a:lnSpc>
                <a:spcPts val="25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about stage I rectal cancer?</a:t>
            </a:r>
          </a:p>
          <a:p>
            <a:pPr marL="12700" marR="102870" lvl="0" indent="0" algn="l" defTabSz="914400" rtl="0" eaLnBrk="1" fontAlgn="auto" latinLnBrk="0" hangingPunct="1">
              <a:lnSpc>
                <a:spcPts val="25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102870" lvl="0" indent="0" algn="l" defTabSz="914400" rtl="0" eaLnBrk="1" fontAlgn="auto" latinLnBrk="0" hangingPunct="1">
              <a:lnSpc>
                <a:spcPts val="25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Should we be using </a:t>
            </a:r>
            <a:r>
              <a:rPr kumimoji="0" lang="en-US" sz="24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nivo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</a:t>
            </a:r>
            <a:r>
              <a:rPr kumimoji="0" lang="en-US" sz="24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ipi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?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Does pCR mean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cure?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ts val="25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impact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immunotherapy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sz="24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pMMR/MSS rectal cancer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?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318500" y="2394543"/>
            <a:ext cx="845185" cy="2140585"/>
          </a:xfrm>
          <a:custGeom>
            <a:avLst/>
            <a:gdLst/>
            <a:ahLst/>
            <a:cxnLst/>
            <a:rect l="l" t="t" r="r" b="b"/>
            <a:pathLst>
              <a:path w="845184" h="2140585">
                <a:moveTo>
                  <a:pt x="0" y="0"/>
                </a:moveTo>
                <a:lnTo>
                  <a:pt x="844826" y="0"/>
                </a:lnTo>
                <a:lnTo>
                  <a:pt x="844826" y="2140546"/>
                </a:lnTo>
                <a:lnTo>
                  <a:pt x="0" y="214054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318500" y="2394543"/>
            <a:ext cx="845185" cy="2140585"/>
          </a:xfrm>
          <a:custGeom>
            <a:avLst/>
            <a:gdLst/>
            <a:ahLst/>
            <a:cxnLst/>
            <a:rect l="l" t="t" r="r" b="b"/>
            <a:pathLst>
              <a:path w="845184" h="2140585">
                <a:moveTo>
                  <a:pt x="0" y="0"/>
                </a:moveTo>
                <a:lnTo>
                  <a:pt x="844826" y="0"/>
                </a:lnTo>
                <a:lnTo>
                  <a:pt x="844826" y="2140547"/>
                </a:lnTo>
                <a:lnTo>
                  <a:pt x="0" y="2140547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881455" y="4119326"/>
            <a:ext cx="2689225" cy="415925"/>
          </a:xfrm>
          <a:custGeom>
            <a:avLst/>
            <a:gdLst/>
            <a:ahLst/>
            <a:cxnLst/>
            <a:rect l="l" t="t" r="r" b="b"/>
            <a:pathLst>
              <a:path w="2689225" h="415925">
                <a:moveTo>
                  <a:pt x="0" y="0"/>
                </a:moveTo>
                <a:lnTo>
                  <a:pt x="2688878" y="0"/>
                </a:lnTo>
                <a:lnTo>
                  <a:pt x="2688878" y="415763"/>
                </a:lnTo>
                <a:lnTo>
                  <a:pt x="0" y="41576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881455" y="4119326"/>
            <a:ext cx="2689225" cy="415925"/>
          </a:xfrm>
          <a:custGeom>
            <a:avLst/>
            <a:gdLst/>
            <a:ahLst/>
            <a:cxnLst/>
            <a:rect l="l" t="t" r="r" b="b"/>
            <a:pathLst>
              <a:path w="2689225" h="415925">
                <a:moveTo>
                  <a:pt x="0" y="0"/>
                </a:moveTo>
                <a:lnTo>
                  <a:pt x="2688879" y="0"/>
                </a:lnTo>
                <a:lnTo>
                  <a:pt x="2688879" y="415764"/>
                </a:lnTo>
                <a:lnTo>
                  <a:pt x="0" y="415764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4AA4CF-5AD3-F482-EC39-66FB490D3E99}"/>
              </a:ext>
            </a:extLst>
          </p:cNvPr>
          <p:cNvSpPr txBox="1"/>
          <p:nvPr/>
        </p:nvSpPr>
        <p:spPr>
          <a:xfrm>
            <a:off x="1066800" y="6334832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NCCN Rectal Cancer Guidelines.  Version 4.2025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55EE60-BABC-3F10-BAB3-4F655FF8E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928" b="-3272"/>
          <a:stretch>
            <a:fillRect/>
          </a:stretch>
        </p:blipFill>
        <p:spPr>
          <a:xfrm>
            <a:off x="6848349" y="614756"/>
            <a:ext cx="5029521" cy="5176443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9ABB1BF3-2751-9B05-7A19-AA8C9258BB2C}"/>
              </a:ext>
            </a:extLst>
          </p:cNvPr>
          <p:cNvSpPr/>
          <p:nvPr/>
        </p:nvSpPr>
        <p:spPr>
          <a:xfrm>
            <a:off x="5943600" y="1371600"/>
            <a:ext cx="2362200" cy="6858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27C9A588-9ED7-ACF1-DA77-7EAA437D5D4A}"/>
              </a:ext>
            </a:extLst>
          </p:cNvPr>
          <p:cNvSpPr/>
          <p:nvPr/>
        </p:nvSpPr>
        <p:spPr>
          <a:xfrm>
            <a:off x="11032685" y="4632567"/>
            <a:ext cx="845185" cy="1186215"/>
          </a:xfrm>
          <a:custGeom>
            <a:avLst/>
            <a:gdLst/>
            <a:ahLst/>
            <a:cxnLst/>
            <a:rect l="l" t="t" r="r" b="b"/>
            <a:pathLst>
              <a:path w="845184" h="2140585">
                <a:moveTo>
                  <a:pt x="0" y="0"/>
                </a:moveTo>
                <a:lnTo>
                  <a:pt x="844826" y="0"/>
                </a:lnTo>
                <a:lnTo>
                  <a:pt x="844826" y="2140546"/>
                </a:lnTo>
                <a:lnTo>
                  <a:pt x="0" y="214054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33180C-5FB4-FC40-7355-C14EACED5762}"/>
              </a:ext>
            </a:extLst>
          </p:cNvPr>
          <p:cNvSpPr txBox="1"/>
          <p:nvPr/>
        </p:nvSpPr>
        <p:spPr>
          <a:xfrm>
            <a:off x="8478798" y="4300440"/>
            <a:ext cx="347774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NEOADJUVANT THERAPY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15236" y="237656"/>
            <a:ext cx="11161529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600" b="1" spc="-15" dirty="0">
                <a:solidFill>
                  <a:srgbClr val="0070C0"/>
                </a:solidFill>
                <a:latin typeface="+mn-lt"/>
              </a:rPr>
              <a:t>AZUR-1: </a:t>
            </a:r>
            <a:r>
              <a:rPr lang="en-US" sz="3600" spc="-15" dirty="0">
                <a:solidFill>
                  <a:srgbClr val="0070C0"/>
                </a:solidFill>
                <a:latin typeface="+mn-lt"/>
              </a:rPr>
              <a:t>Dostarlimab in dMMR/MSI-H </a:t>
            </a:r>
            <a:br>
              <a:rPr lang="en-US" sz="3600" spc="-15" dirty="0">
                <a:solidFill>
                  <a:srgbClr val="0070C0"/>
                </a:solidFill>
                <a:latin typeface="+mn-lt"/>
              </a:rPr>
            </a:br>
            <a:r>
              <a:rPr lang="en-US" sz="3600" spc="-15" dirty="0">
                <a:solidFill>
                  <a:srgbClr val="0070C0"/>
                </a:solidFill>
                <a:latin typeface="+mn-lt"/>
              </a:rPr>
              <a:t>Locally-Advanced Rectal Cancer</a:t>
            </a:r>
            <a:endParaRPr sz="36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DD4C68-C77E-95AA-FE61-B15B111C3D18}"/>
              </a:ext>
            </a:extLst>
          </p:cNvPr>
          <p:cNvSpPr txBox="1"/>
          <p:nvPr/>
        </p:nvSpPr>
        <p:spPr>
          <a:xfrm>
            <a:off x="1295400" y="6400800"/>
            <a:ext cx="5963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NCT05723562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CCE35A-2873-5456-AB08-AFE37B113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377" y="1421849"/>
            <a:ext cx="11045246" cy="428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31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DB020-25AC-01ED-0766-AD6B91567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A72E9E-41B6-19EB-80CF-F6008E60B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84" y="2743200"/>
            <a:ext cx="10363200" cy="1661993"/>
          </a:xfrm>
        </p:spPr>
        <p:txBody>
          <a:bodyPr/>
          <a:lstStyle/>
          <a:p>
            <a:r>
              <a:rPr lang="en-US" sz="3600" b="1" dirty="0">
                <a:solidFill>
                  <a:srgbClr val="0070C0"/>
                </a:solidFill>
              </a:rPr>
              <a:t>Immune checkpoint inhibitors for patients  </a:t>
            </a:r>
            <a:br>
              <a:rPr lang="en-US" sz="3600" b="1" dirty="0">
                <a:solidFill>
                  <a:srgbClr val="0070C0"/>
                </a:solidFill>
              </a:rPr>
            </a:br>
            <a:r>
              <a:rPr lang="en-US" sz="3600" b="1" dirty="0">
                <a:solidFill>
                  <a:srgbClr val="0070C0"/>
                </a:solidFill>
              </a:rPr>
              <a:t>with non-metastatic colon cancer</a:t>
            </a:r>
            <a:br>
              <a:rPr lang="en-US" sz="3200" b="1" dirty="0">
                <a:solidFill>
                  <a:srgbClr val="0070C0"/>
                </a:solidFill>
              </a:rPr>
            </a:br>
            <a:endParaRPr lang="en-US" sz="3600" b="1" i="1" dirty="0"/>
          </a:p>
        </p:txBody>
      </p:sp>
    </p:spTree>
    <p:extLst>
      <p:ext uri="{BB962C8B-B14F-4D97-AF65-F5344CB8AC3E}">
        <p14:creationId xmlns:p14="http://schemas.microsoft.com/office/powerpoint/2010/main" val="393561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2240" cy="6858000"/>
          </a:xfrm>
          <a:custGeom>
            <a:avLst/>
            <a:gdLst/>
            <a:ahLst/>
            <a:cxnLst/>
            <a:rect l="l" t="t" r="r" b="b"/>
            <a:pathLst>
              <a:path w="142240" h="6858000">
                <a:moveTo>
                  <a:pt x="0" y="0"/>
                </a:moveTo>
                <a:lnTo>
                  <a:pt x="142240" y="0"/>
                </a:lnTo>
                <a:lnTo>
                  <a:pt x="14224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CBB37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927566" y="6426234"/>
            <a:ext cx="2880782" cy="2075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28102" y="225044"/>
            <a:ext cx="9551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5" dirty="0">
                <a:solidFill>
                  <a:srgbClr val="0070C0"/>
                </a:solidFill>
                <a:latin typeface="Arial"/>
                <a:cs typeface="Arial"/>
              </a:rPr>
              <a:t>NICHE-2 Study: </a:t>
            </a:r>
            <a:r>
              <a:rPr sz="3600" spc="-20" dirty="0">
                <a:solidFill>
                  <a:srgbClr val="0070C0"/>
                </a:solidFill>
                <a:latin typeface="Arial"/>
                <a:cs typeface="Arial"/>
              </a:rPr>
              <a:t>Nivo/Ipi </a:t>
            </a:r>
            <a:r>
              <a:rPr sz="3600" spc="-15" dirty="0">
                <a:solidFill>
                  <a:srgbClr val="0070C0"/>
                </a:solidFill>
                <a:latin typeface="Arial"/>
                <a:cs typeface="Arial"/>
              </a:rPr>
              <a:t>dMMR colon</a:t>
            </a:r>
            <a:r>
              <a:rPr sz="3600" spc="-10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3600" spc="-20" dirty="0">
                <a:solidFill>
                  <a:srgbClr val="0070C0"/>
                </a:solidFill>
                <a:latin typeface="Arial"/>
                <a:cs typeface="Arial"/>
              </a:rPr>
              <a:t>cancer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17479" y="6551676"/>
            <a:ext cx="388048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Chalabi 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 al. 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ESMO 2022;Abstract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LBA7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49803" y="1066800"/>
            <a:ext cx="11636652" cy="4886694"/>
          </a:xfrm>
          <a:prstGeom prst="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750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3734" y="6410217"/>
            <a:ext cx="2708485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ts val="13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120" normalizeH="0" baseline="0" noProof="0" dirty="0">
                <a:ln>
                  <a:noFill/>
                </a:ln>
                <a:solidFill>
                  <a:srgbClr val="AB0C2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AB0C2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-100" normalizeH="0" baseline="0" noProof="0" dirty="0">
                <a:ln>
                  <a:noFill/>
                </a:ln>
                <a:solidFill>
                  <a:srgbClr val="AB0C2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1200" b="0" i="0" u="none" strike="noStrike" kern="0" cap="none" spc="-60" normalizeH="0" baseline="0" noProof="0" dirty="0">
                <a:ln>
                  <a:noFill/>
                </a:ln>
                <a:solidFill>
                  <a:srgbClr val="AB0C2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-107" normalizeH="0" baseline="0" noProof="0" dirty="0">
                <a:ln>
                  <a:noFill/>
                </a:ln>
                <a:solidFill>
                  <a:srgbClr val="AB0C2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200" b="0" i="0" u="none" strike="noStrike" kern="0" cap="none" spc="-40" normalizeH="0" baseline="0" noProof="0" dirty="0">
                <a:ln>
                  <a:noFill/>
                </a:ln>
                <a:solidFill>
                  <a:srgbClr val="AB0C2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-100" normalizeH="0" baseline="0" noProof="0" dirty="0">
                <a:ln>
                  <a:noFill/>
                </a:ln>
                <a:solidFill>
                  <a:srgbClr val="AB0C2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author.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AB0C2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-120" normalizeH="0" baseline="0" noProof="0" dirty="0">
                <a:ln>
                  <a:noFill/>
                </a:ln>
                <a:solidFill>
                  <a:srgbClr val="AB0C2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Permission</a:t>
            </a:r>
            <a:r>
              <a:rPr kumimoji="0" sz="1200" b="0" i="0" u="none" strike="noStrike" kern="0" cap="none" spc="-27" normalizeH="0" baseline="0" noProof="0" dirty="0">
                <a:ln>
                  <a:noFill/>
                </a:ln>
                <a:solidFill>
                  <a:srgbClr val="AB0C2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-87" normalizeH="0" baseline="0" noProof="0" dirty="0">
                <a:ln>
                  <a:noFill/>
                </a:ln>
                <a:solidFill>
                  <a:srgbClr val="AB0C2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1200" b="0" i="0" u="none" strike="noStrike" kern="0" cap="none" spc="-53" normalizeH="0" baseline="0" noProof="0" dirty="0">
                <a:ln>
                  <a:noFill/>
                </a:ln>
                <a:solidFill>
                  <a:srgbClr val="AB0C2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-107" normalizeH="0" baseline="0" noProof="0" dirty="0">
                <a:ln>
                  <a:noFill/>
                </a:ln>
                <a:solidFill>
                  <a:srgbClr val="AB0C2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required</a:t>
            </a:r>
            <a:r>
              <a:rPr kumimoji="0" sz="1200" b="0" i="0" u="none" strike="noStrike" kern="0" cap="none" spc="7" normalizeH="0" baseline="0" noProof="0" dirty="0">
                <a:ln>
                  <a:noFill/>
                </a:ln>
                <a:solidFill>
                  <a:srgbClr val="AB0C2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-93" normalizeH="0" baseline="0" noProof="0" dirty="0">
                <a:ln>
                  <a:noFill/>
                </a:ln>
                <a:solidFill>
                  <a:srgbClr val="AB0C2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1200" b="0" i="0" u="none" strike="noStrike" kern="0" cap="none" spc="-47" normalizeH="0" baseline="0" noProof="0" dirty="0">
                <a:ln>
                  <a:noFill/>
                </a:ln>
                <a:solidFill>
                  <a:srgbClr val="AB0C2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-107" normalizeH="0" baseline="0" noProof="0" dirty="0">
                <a:ln>
                  <a:noFill/>
                </a:ln>
                <a:solidFill>
                  <a:srgbClr val="AB0C2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re-</a:t>
            </a:r>
            <a:r>
              <a:rPr kumimoji="0" sz="1200" b="0" i="0" u="none" strike="noStrike" kern="0" cap="none" spc="-93" normalizeH="0" baseline="0" noProof="0" dirty="0">
                <a:ln>
                  <a:noFill/>
                </a:ln>
                <a:solidFill>
                  <a:srgbClr val="AB0C2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use.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59023" y="6386238"/>
            <a:ext cx="6165427" cy="198345"/>
          </a:xfrm>
          <a:prstGeom prst="rect">
            <a:avLst/>
          </a:prstGeom>
        </p:spPr>
        <p:txBody>
          <a:bodyPr vert="horz" wrap="square" lIns="0" tIns="13547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107"/>
              </a:spcBef>
              <a:spcAft>
                <a:spcPts val="0"/>
              </a:spcAft>
              <a:buClrTx/>
              <a:buSzTx/>
              <a:buFontTx/>
              <a:buNone/>
              <a:tabLst>
                <a:tab pos="3028451" algn="l"/>
              </a:tabLst>
              <a:defRPr/>
            </a:pPr>
            <a:r>
              <a:rPr kumimoji="0" sz="1800" b="1" i="0" u="none" strike="noStrike" kern="0" cap="none" spc="-209" normalizeH="0" baseline="9259" noProof="0" dirty="0">
                <a:ln>
                  <a:noFill/>
                </a:ln>
                <a:solidFill>
                  <a:srgbClr val="AB0C2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Myriam</a:t>
            </a:r>
            <a:r>
              <a:rPr kumimoji="0" sz="1800" b="1" i="0" u="none" strike="noStrike" kern="0" cap="none" spc="-40" normalizeH="0" baseline="9259" noProof="0" dirty="0">
                <a:ln>
                  <a:noFill/>
                </a:ln>
                <a:solidFill>
                  <a:srgbClr val="AB0C2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-180" normalizeH="0" baseline="9259" noProof="0" dirty="0">
                <a:ln>
                  <a:noFill/>
                </a:ln>
                <a:solidFill>
                  <a:srgbClr val="AB0C2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Chalabi,</a:t>
            </a:r>
            <a:r>
              <a:rPr kumimoji="0" sz="1800" b="1" i="0" u="none" strike="noStrike" kern="0" cap="none" spc="-29" normalizeH="0" baseline="9259" noProof="0" dirty="0">
                <a:ln>
                  <a:noFill/>
                </a:ln>
                <a:solidFill>
                  <a:srgbClr val="AB0C2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-289" normalizeH="0" baseline="9259" noProof="0" dirty="0">
                <a:ln>
                  <a:noFill/>
                </a:ln>
                <a:solidFill>
                  <a:srgbClr val="AB0C2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MD</a:t>
            </a:r>
            <a:r>
              <a:rPr kumimoji="0" sz="1800" b="1" i="0" u="none" strike="noStrike" kern="0" cap="none" spc="9" normalizeH="0" baseline="9259" noProof="0" dirty="0">
                <a:ln>
                  <a:noFill/>
                </a:ln>
                <a:solidFill>
                  <a:srgbClr val="AB0C2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0" cap="none" spc="-49" normalizeH="0" baseline="9259" noProof="0" dirty="0">
                <a:ln>
                  <a:noFill/>
                </a:ln>
                <a:solidFill>
                  <a:srgbClr val="AB0C2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PhD</a:t>
            </a:r>
            <a:r>
              <a:rPr kumimoji="0" sz="1800" b="1" i="0" u="none" strike="noStrike" kern="0" cap="none" spc="0" normalizeH="0" baseline="9259" noProof="0" dirty="0">
                <a:ln>
                  <a:noFill/>
                </a:ln>
                <a:solidFill>
                  <a:srgbClr val="AB0C2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1200" b="0" i="0" u="none" strike="noStrike" kern="0" cap="none" spc="-120" normalizeH="0" baseline="0" noProof="0" dirty="0">
                <a:ln>
                  <a:noFill/>
                </a:ln>
                <a:solidFill>
                  <a:srgbClr val="AB0C2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Content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AB0C2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-93" normalizeH="0" baseline="0" noProof="0" dirty="0">
                <a:ln>
                  <a:noFill/>
                </a:ln>
                <a:solidFill>
                  <a:srgbClr val="AB0C2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1200" b="0" i="0" u="none" strike="noStrike" kern="0" cap="none" spc="-33" normalizeH="0" baseline="0" noProof="0" dirty="0">
                <a:ln>
                  <a:noFill/>
                </a:ln>
                <a:solidFill>
                  <a:srgbClr val="AB0C2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-93" normalizeH="0" baseline="0" noProof="0" dirty="0">
                <a:ln>
                  <a:noFill/>
                </a:ln>
                <a:solidFill>
                  <a:srgbClr val="AB0C2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this</a:t>
            </a:r>
            <a:r>
              <a:rPr kumimoji="0" sz="1200" b="0" i="0" u="none" strike="noStrike" kern="0" cap="none" spc="-47" normalizeH="0" baseline="0" noProof="0" dirty="0">
                <a:ln>
                  <a:noFill/>
                </a:ln>
                <a:solidFill>
                  <a:srgbClr val="AB0C2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-107" normalizeH="0" baseline="0" noProof="0" dirty="0">
                <a:ln>
                  <a:noFill/>
                </a:ln>
                <a:solidFill>
                  <a:srgbClr val="AB0C2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presentation</a:t>
            </a:r>
            <a:r>
              <a:rPr kumimoji="0" sz="1200" b="0" i="0" u="none" strike="noStrike" kern="0" cap="none" spc="13" normalizeH="0" baseline="0" noProof="0" dirty="0">
                <a:ln>
                  <a:noFill/>
                </a:ln>
                <a:solidFill>
                  <a:srgbClr val="AB0C2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-87" normalizeH="0" baseline="0" noProof="0" dirty="0">
                <a:ln>
                  <a:noFill/>
                </a:ln>
                <a:solidFill>
                  <a:srgbClr val="AB0C2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1200" b="0" i="0" u="none" strike="noStrike" kern="0" cap="none" spc="-53" normalizeH="0" baseline="0" noProof="0" dirty="0">
                <a:ln>
                  <a:noFill/>
                </a:ln>
                <a:solidFill>
                  <a:srgbClr val="AB0C2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-107" normalizeH="0" baseline="0" noProof="0" dirty="0">
                <a:ln>
                  <a:noFill/>
                </a:ln>
                <a:solidFill>
                  <a:srgbClr val="AB0C2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copyright</a:t>
            </a:r>
            <a:r>
              <a:rPr kumimoji="0" sz="1200" b="0" i="0" u="none" strike="noStrike" kern="0" cap="none" spc="20" normalizeH="0" baseline="0" noProof="0" dirty="0">
                <a:ln>
                  <a:noFill/>
                </a:ln>
                <a:solidFill>
                  <a:srgbClr val="AB0C2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-133" normalizeH="0" baseline="0" noProof="0" dirty="0">
                <a:ln>
                  <a:noFill/>
                </a:ln>
                <a:solidFill>
                  <a:srgbClr val="AB0C2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200" b="0" i="0" u="none" strike="noStrike" kern="0" cap="none" spc="-13" normalizeH="0" baseline="0" noProof="0" dirty="0">
                <a:ln>
                  <a:noFill/>
                </a:ln>
                <a:solidFill>
                  <a:srgbClr val="AB0C2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-93" normalizeH="0" baseline="0" noProof="0" dirty="0">
                <a:ln>
                  <a:noFill/>
                </a:ln>
                <a:solidFill>
                  <a:srgbClr val="AB0C2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responsibilit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9759" y="6248400"/>
            <a:ext cx="1843024" cy="31699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6675" y="1133854"/>
            <a:ext cx="6325564" cy="558391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971964" y="2940473"/>
            <a:ext cx="2726267" cy="100198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AB0C2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100% 3-year DFS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19930" y="5927887"/>
            <a:ext cx="3611033" cy="44884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Median follow-up after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surgery: 36.6 months (7.8 - 83.4)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032240" y="6423152"/>
            <a:ext cx="3054773" cy="321733"/>
          </a:xfrm>
          <a:custGeom>
            <a:avLst/>
            <a:gdLst/>
            <a:ahLst/>
            <a:cxnLst/>
            <a:rect l="l" t="t" r="r" b="b"/>
            <a:pathLst>
              <a:path w="2291079" h="241300">
                <a:moveTo>
                  <a:pt x="2290572" y="0"/>
                </a:moveTo>
                <a:lnTo>
                  <a:pt x="0" y="0"/>
                </a:lnTo>
                <a:lnTo>
                  <a:pt x="0" y="240792"/>
                </a:lnTo>
                <a:lnTo>
                  <a:pt x="2290572" y="240792"/>
                </a:lnTo>
                <a:lnTo>
                  <a:pt x="22905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844" y="6665694"/>
            <a:ext cx="1757680" cy="14869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</a:t>
            </a:r>
            <a:r>
              <a:rPr kumimoji="0" sz="933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33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cut-</a:t>
            </a:r>
            <a:r>
              <a:rPr kumimoji="0" sz="933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off:</a:t>
            </a:r>
            <a:r>
              <a:rPr kumimoji="0" sz="933" b="0" i="0" u="none" strike="noStrike" kern="0" cap="none" spc="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33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11</a:t>
            </a:r>
            <a:r>
              <a:rPr kumimoji="0" sz="933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33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September </a:t>
            </a:r>
            <a:r>
              <a:rPr kumimoji="0" sz="933" b="0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2024</a:t>
            </a:r>
            <a:endParaRPr kumimoji="0" sz="9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E30448-B0D4-BE00-0B09-D2EBF767260A}"/>
              </a:ext>
            </a:extLst>
          </p:cNvPr>
          <p:cNvSpPr txBox="1"/>
          <p:nvPr/>
        </p:nvSpPr>
        <p:spPr>
          <a:xfrm>
            <a:off x="8229600" y="6486041"/>
            <a:ext cx="3889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Chalabi M et al. ESMO 2024;Abstract LBA24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1E4B35F8-5B5E-393A-1B4F-D31096F33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68247"/>
            <a:ext cx="10363200" cy="615553"/>
          </a:xfrm>
        </p:spPr>
        <p:txBody>
          <a:bodyPr/>
          <a:lstStyle/>
          <a:p>
            <a:r>
              <a:rPr lang="en-US" sz="4000" dirty="0">
                <a:solidFill>
                  <a:srgbClr val="0070C0"/>
                </a:solidFill>
              </a:rPr>
              <a:t>Results – 3-year disease-free survival 100%</a:t>
            </a:r>
          </a:p>
        </p:txBody>
      </p:sp>
    </p:spTree>
    <p:extLst>
      <p:ext uri="{BB962C8B-B14F-4D97-AF65-F5344CB8AC3E}">
        <p14:creationId xmlns:p14="http://schemas.microsoft.com/office/powerpoint/2010/main" val="3953421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19"/>
          <p:cNvSpPr txBox="1"/>
          <p:nvPr/>
        </p:nvSpPr>
        <p:spPr>
          <a:xfrm>
            <a:off x="137160" y="6626526"/>
            <a:ext cx="1486535" cy="2314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NCT02912559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4A799183-0154-4099-484B-24F500BAFF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455" y="1651624"/>
            <a:ext cx="11670115" cy="459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B2084FE-866B-61A9-30CF-B3592FEEFE12}"/>
              </a:ext>
            </a:extLst>
          </p:cNvPr>
          <p:cNvSpPr/>
          <p:nvPr/>
        </p:nvSpPr>
        <p:spPr>
          <a:xfrm>
            <a:off x="10972800" y="457200"/>
            <a:ext cx="4572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id="{B8C6F8F9-0CFA-F947-24C8-3C5843FC44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5300" y="153809"/>
            <a:ext cx="112014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600" spc="-15" dirty="0">
                <a:solidFill>
                  <a:srgbClr val="0070C0"/>
                </a:solidFill>
                <a:latin typeface="Arial"/>
                <a:cs typeface="Arial"/>
              </a:rPr>
              <a:t>ATOMIC: </a:t>
            </a:r>
            <a:r>
              <a:rPr lang="en-US" sz="3600" b="0" spc="-15" dirty="0">
                <a:solidFill>
                  <a:srgbClr val="0070C0"/>
                </a:solidFill>
                <a:latin typeface="Arial"/>
                <a:cs typeface="Arial"/>
              </a:rPr>
              <a:t>addition of atezolizumab to standard chemotherapy for dMMR/MSI-H colon cancer</a:t>
            </a:r>
            <a:endParaRPr sz="3600" b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9889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0FEF5D2-2B15-6BF6-F5AA-55FAD87544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751"/>
          <a:stretch>
            <a:fillRect/>
          </a:stretch>
        </p:blipFill>
        <p:spPr bwMode="auto">
          <a:xfrm>
            <a:off x="349869" y="152400"/>
            <a:ext cx="11492261" cy="625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F9316A-F422-F59E-6CE3-FD6B01E8E5B8}"/>
              </a:ext>
            </a:extLst>
          </p:cNvPr>
          <p:cNvSpPr txBox="1"/>
          <p:nvPr/>
        </p:nvSpPr>
        <p:spPr>
          <a:xfrm>
            <a:off x="8229600" y="6477000"/>
            <a:ext cx="396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Sinicrope FA et al. ASCO 2025;Abstract LBA1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7AD759-1F73-6092-3E1F-708302C49BFD}"/>
              </a:ext>
            </a:extLst>
          </p:cNvPr>
          <p:cNvSpPr/>
          <p:nvPr/>
        </p:nvSpPr>
        <p:spPr>
          <a:xfrm>
            <a:off x="11506200" y="152400"/>
            <a:ext cx="6858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472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A7496-BBD3-9701-325C-A1F673187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23333AE-B0DF-5C01-8BE6-F8CC714F95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0422" y="92333"/>
            <a:ext cx="419481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u="heavy" spc="-6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Take Home Points</a:t>
            </a:r>
            <a:r>
              <a:rPr sz="3600" u="heavy" spc="-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: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B459DEA-ACC2-3754-D8FB-164145DBC427}"/>
              </a:ext>
            </a:extLst>
          </p:cNvPr>
          <p:cNvSpPr txBox="1"/>
          <p:nvPr/>
        </p:nvSpPr>
        <p:spPr>
          <a:xfrm>
            <a:off x="313470" y="735829"/>
            <a:ext cx="5172271" cy="2951449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234315" lvl="0" indent="0" algn="l" defTabSz="914400" rtl="0" eaLnBrk="1" fontAlgn="auto" latinLnBrk="0" hangingPunct="1">
              <a:lnSpc>
                <a:spcPct val="904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Neoadjuvant immune</a:t>
            </a:r>
            <a:r>
              <a:rPr kumimoji="0" sz="24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checkpoint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inhibition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should be considered for high-risk disease (T4b/bulky nodal disease) colon cancer</a:t>
            </a:r>
          </a:p>
          <a:p>
            <a:pPr marL="12700" marR="234315" lvl="0" indent="0" algn="l" defTabSz="914400" rtl="0" eaLnBrk="1" fontAlgn="auto" latinLnBrk="0" hangingPunct="1">
              <a:lnSpc>
                <a:spcPct val="904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234315" lvl="0" indent="0" algn="l" defTabSz="914400" rtl="0" eaLnBrk="1" fontAlgn="auto" latinLnBrk="0" hangingPunct="1">
              <a:lnSpc>
                <a:spcPct val="904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FOLFOX/atezolizumab is the new standard in patients not receiving neoadjuvant therapy!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072C861B-9431-32B0-DAD9-4EB1C7871DBD}"/>
              </a:ext>
            </a:extLst>
          </p:cNvPr>
          <p:cNvSpPr/>
          <p:nvPr/>
        </p:nvSpPr>
        <p:spPr>
          <a:xfrm>
            <a:off x="11318500" y="2394543"/>
            <a:ext cx="845185" cy="2140585"/>
          </a:xfrm>
          <a:custGeom>
            <a:avLst/>
            <a:gdLst/>
            <a:ahLst/>
            <a:cxnLst/>
            <a:rect l="l" t="t" r="r" b="b"/>
            <a:pathLst>
              <a:path w="845184" h="2140585">
                <a:moveTo>
                  <a:pt x="0" y="0"/>
                </a:moveTo>
                <a:lnTo>
                  <a:pt x="844826" y="0"/>
                </a:lnTo>
                <a:lnTo>
                  <a:pt x="844826" y="2140546"/>
                </a:lnTo>
                <a:lnTo>
                  <a:pt x="0" y="214054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BD3B06E6-324B-6C50-6D7E-C381FAA9DE96}"/>
              </a:ext>
            </a:extLst>
          </p:cNvPr>
          <p:cNvSpPr/>
          <p:nvPr/>
        </p:nvSpPr>
        <p:spPr>
          <a:xfrm>
            <a:off x="11318500" y="2394543"/>
            <a:ext cx="845185" cy="2140585"/>
          </a:xfrm>
          <a:custGeom>
            <a:avLst/>
            <a:gdLst/>
            <a:ahLst/>
            <a:cxnLst/>
            <a:rect l="l" t="t" r="r" b="b"/>
            <a:pathLst>
              <a:path w="845184" h="2140585">
                <a:moveTo>
                  <a:pt x="0" y="0"/>
                </a:moveTo>
                <a:lnTo>
                  <a:pt x="844826" y="0"/>
                </a:lnTo>
                <a:lnTo>
                  <a:pt x="844826" y="2140547"/>
                </a:lnTo>
                <a:lnTo>
                  <a:pt x="0" y="2140547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1A80470B-545D-56C6-31F8-01A5CCEFC9AA}"/>
              </a:ext>
            </a:extLst>
          </p:cNvPr>
          <p:cNvSpPr/>
          <p:nvPr/>
        </p:nvSpPr>
        <p:spPr>
          <a:xfrm>
            <a:off x="6881455" y="4119326"/>
            <a:ext cx="2689225" cy="415925"/>
          </a:xfrm>
          <a:custGeom>
            <a:avLst/>
            <a:gdLst/>
            <a:ahLst/>
            <a:cxnLst/>
            <a:rect l="l" t="t" r="r" b="b"/>
            <a:pathLst>
              <a:path w="2689225" h="415925">
                <a:moveTo>
                  <a:pt x="0" y="0"/>
                </a:moveTo>
                <a:lnTo>
                  <a:pt x="2688878" y="0"/>
                </a:lnTo>
                <a:lnTo>
                  <a:pt x="2688878" y="415763"/>
                </a:lnTo>
                <a:lnTo>
                  <a:pt x="0" y="41576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4FC3F719-023A-5250-5B8F-048B2EB8D9ED}"/>
              </a:ext>
            </a:extLst>
          </p:cNvPr>
          <p:cNvSpPr/>
          <p:nvPr/>
        </p:nvSpPr>
        <p:spPr>
          <a:xfrm>
            <a:off x="6881455" y="4119326"/>
            <a:ext cx="2689225" cy="415925"/>
          </a:xfrm>
          <a:custGeom>
            <a:avLst/>
            <a:gdLst/>
            <a:ahLst/>
            <a:cxnLst/>
            <a:rect l="l" t="t" r="r" b="b"/>
            <a:pathLst>
              <a:path w="2689225" h="415925">
                <a:moveTo>
                  <a:pt x="0" y="0"/>
                </a:moveTo>
                <a:lnTo>
                  <a:pt x="2688879" y="0"/>
                </a:lnTo>
                <a:lnTo>
                  <a:pt x="2688879" y="415764"/>
                </a:lnTo>
                <a:lnTo>
                  <a:pt x="0" y="415764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52D595-2D8E-36EF-1BA2-B529C92870CF}"/>
              </a:ext>
            </a:extLst>
          </p:cNvPr>
          <p:cNvSpPr txBox="1"/>
          <p:nvPr/>
        </p:nvSpPr>
        <p:spPr>
          <a:xfrm>
            <a:off x="279942" y="6488668"/>
            <a:ext cx="4368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NCCN Colon Cancer Guidelines.  Version 4.2025</a:t>
            </a: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28E96350-FD6F-F2B7-7148-C5309FD0B768}"/>
              </a:ext>
            </a:extLst>
          </p:cNvPr>
          <p:cNvSpPr txBox="1"/>
          <p:nvPr/>
        </p:nvSpPr>
        <p:spPr>
          <a:xfrm>
            <a:off x="932385" y="3802185"/>
            <a:ext cx="9811815" cy="2135841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735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QUESTIONS: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102870" lvl="0" indent="-342900" algn="l" defTabSz="914400" rtl="0" eaLnBrk="1" fontAlgn="auto" latinLnBrk="0" hangingPunct="1">
              <a:lnSpc>
                <a:spcPts val="25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Should we consider non-operative management for MSI-H/dMMR colon cancer?</a:t>
            </a:r>
            <a:endParaRPr kumimoji="0" lang="en-US" sz="14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102870" lvl="0" indent="-342900" algn="l" defTabSz="914400" rtl="0" eaLnBrk="1" fontAlgn="auto" latinLnBrk="0" hangingPunct="1">
              <a:lnSpc>
                <a:spcPts val="25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 serial colonoscopies better or worse than a hemicolectomy?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is the best duration of immunotherapy prior to resection?</a:t>
            </a:r>
            <a:endParaRPr kumimoji="0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5080" lvl="0" indent="-342900" algn="l" defTabSz="914400" rtl="0" eaLnBrk="1" fontAlgn="auto" latinLnBrk="0" hangingPunct="1">
              <a:lnSpc>
                <a:spcPts val="25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there a role for immunotherapy in pMMR/MSS colon cancer?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6E3CC8-817D-B005-5983-AEB46D9D7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13394" y="190695"/>
            <a:ext cx="6553201" cy="34302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621F48A-8773-9679-7E93-EB4316699B09}"/>
              </a:ext>
            </a:extLst>
          </p:cNvPr>
          <p:cNvSpPr/>
          <p:nvPr/>
        </p:nvSpPr>
        <p:spPr>
          <a:xfrm>
            <a:off x="7446994" y="1326506"/>
            <a:ext cx="4267200" cy="11710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148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1EBF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63325" y="6153150"/>
            <a:ext cx="657225" cy="55245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219200" y="1228788"/>
            <a:ext cx="9678035" cy="1581150"/>
            <a:chOff x="1219200" y="1228788"/>
            <a:chExt cx="9678035" cy="1581150"/>
          </a:xfrm>
        </p:grpSpPr>
        <p:sp>
          <p:nvSpPr>
            <p:cNvPr id="5" name="object 5"/>
            <p:cNvSpPr/>
            <p:nvPr/>
          </p:nvSpPr>
          <p:spPr>
            <a:xfrm>
              <a:off x="7034276" y="1233550"/>
              <a:ext cx="3857625" cy="457200"/>
            </a:xfrm>
            <a:custGeom>
              <a:avLst/>
              <a:gdLst/>
              <a:ahLst/>
              <a:cxnLst/>
              <a:rect l="l" t="t" r="r" b="b"/>
              <a:pathLst>
                <a:path w="3857625" h="457200">
                  <a:moveTo>
                    <a:pt x="3629025" y="0"/>
                  </a:moveTo>
                  <a:lnTo>
                    <a:pt x="3629025" y="114173"/>
                  </a:lnTo>
                  <a:lnTo>
                    <a:pt x="0" y="114173"/>
                  </a:lnTo>
                  <a:lnTo>
                    <a:pt x="0" y="342900"/>
                  </a:lnTo>
                  <a:lnTo>
                    <a:pt x="3629025" y="342900"/>
                  </a:lnTo>
                  <a:lnTo>
                    <a:pt x="3629025" y="457200"/>
                  </a:lnTo>
                  <a:lnTo>
                    <a:pt x="3857625" y="228600"/>
                  </a:lnTo>
                  <a:lnTo>
                    <a:pt x="3629025" y="0"/>
                  </a:lnTo>
                  <a:close/>
                </a:path>
              </a:pathLst>
            </a:custGeom>
            <a:solidFill>
              <a:srgbClr val="C5E3D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7034276" y="1233550"/>
              <a:ext cx="3857625" cy="457200"/>
            </a:xfrm>
            <a:custGeom>
              <a:avLst/>
              <a:gdLst/>
              <a:ahLst/>
              <a:cxnLst/>
              <a:rect l="l" t="t" r="r" b="b"/>
              <a:pathLst>
                <a:path w="3857625" h="457200">
                  <a:moveTo>
                    <a:pt x="0" y="114173"/>
                  </a:moveTo>
                  <a:lnTo>
                    <a:pt x="3629025" y="114173"/>
                  </a:lnTo>
                  <a:lnTo>
                    <a:pt x="3629025" y="0"/>
                  </a:lnTo>
                  <a:lnTo>
                    <a:pt x="3857625" y="228600"/>
                  </a:lnTo>
                  <a:lnTo>
                    <a:pt x="3629025" y="457200"/>
                  </a:lnTo>
                  <a:lnTo>
                    <a:pt x="3629025" y="342900"/>
                  </a:lnTo>
                  <a:lnTo>
                    <a:pt x="0" y="342900"/>
                  </a:lnTo>
                  <a:lnTo>
                    <a:pt x="0" y="11417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3633851" y="2567050"/>
              <a:ext cx="1200150" cy="238125"/>
            </a:xfrm>
            <a:custGeom>
              <a:avLst/>
              <a:gdLst/>
              <a:ahLst/>
              <a:cxnLst/>
              <a:rect l="l" t="t" r="r" b="b"/>
              <a:pathLst>
                <a:path w="1200150" h="238125">
                  <a:moveTo>
                    <a:pt x="1200150" y="0"/>
                  </a:moveTo>
                  <a:lnTo>
                    <a:pt x="0" y="0"/>
                  </a:lnTo>
                  <a:lnTo>
                    <a:pt x="0" y="238125"/>
                  </a:lnTo>
                  <a:lnTo>
                    <a:pt x="1200150" y="238125"/>
                  </a:lnTo>
                  <a:lnTo>
                    <a:pt x="1200150" y="0"/>
                  </a:lnTo>
                  <a:close/>
                </a:path>
              </a:pathLst>
            </a:custGeom>
            <a:solidFill>
              <a:srgbClr val="C5E3D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3633851" y="2567050"/>
              <a:ext cx="1200150" cy="238125"/>
            </a:xfrm>
            <a:custGeom>
              <a:avLst/>
              <a:gdLst/>
              <a:ahLst/>
              <a:cxnLst/>
              <a:rect l="l" t="t" r="r" b="b"/>
              <a:pathLst>
                <a:path w="1200150" h="238125">
                  <a:moveTo>
                    <a:pt x="0" y="238125"/>
                  </a:moveTo>
                  <a:lnTo>
                    <a:pt x="1200150" y="238125"/>
                  </a:lnTo>
                  <a:lnTo>
                    <a:pt x="1200150" y="0"/>
                  </a:lnTo>
                  <a:lnTo>
                    <a:pt x="0" y="0"/>
                  </a:lnTo>
                  <a:lnTo>
                    <a:pt x="0" y="23812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9200" y="1762061"/>
              <a:ext cx="2519426" cy="623887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18172" y="82168"/>
            <a:ext cx="10875010" cy="894476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 marR="5080">
              <a:lnSpc>
                <a:spcPts val="3160"/>
              </a:lnSpc>
              <a:spcBef>
                <a:spcPts val="575"/>
              </a:spcBef>
            </a:pPr>
            <a:r>
              <a:rPr spc="-20" dirty="0"/>
              <a:t>AZUR-</a:t>
            </a:r>
            <a:r>
              <a:rPr dirty="0"/>
              <a:t>2:</a:t>
            </a:r>
            <a:r>
              <a:rPr spc="-35" dirty="0"/>
              <a:t> </a:t>
            </a:r>
            <a:r>
              <a:rPr b="0" dirty="0"/>
              <a:t>An</a:t>
            </a:r>
            <a:r>
              <a:rPr b="0" spc="-65" dirty="0"/>
              <a:t> </a:t>
            </a:r>
            <a:r>
              <a:rPr b="0" dirty="0"/>
              <a:t>Ongoing</a:t>
            </a:r>
            <a:r>
              <a:rPr b="0" spc="-30" dirty="0"/>
              <a:t> </a:t>
            </a:r>
            <a:r>
              <a:rPr b="0" dirty="0"/>
              <a:t>Phase</a:t>
            </a:r>
            <a:r>
              <a:rPr b="0" spc="-40" dirty="0"/>
              <a:t> </a:t>
            </a:r>
            <a:r>
              <a:rPr b="0" dirty="0"/>
              <a:t>III</a:t>
            </a:r>
            <a:r>
              <a:rPr b="0" spc="-10" dirty="0"/>
              <a:t> </a:t>
            </a:r>
            <a:r>
              <a:rPr b="0" dirty="0"/>
              <a:t>Study</a:t>
            </a:r>
            <a:r>
              <a:rPr b="0" spc="-35" dirty="0"/>
              <a:t> </a:t>
            </a:r>
            <a:r>
              <a:rPr b="0" dirty="0"/>
              <a:t>of</a:t>
            </a:r>
            <a:r>
              <a:rPr b="0" spc="-10" dirty="0"/>
              <a:t> </a:t>
            </a:r>
            <a:r>
              <a:rPr b="0" dirty="0"/>
              <a:t>Perioperative</a:t>
            </a:r>
            <a:r>
              <a:rPr b="0" spc="-30" dirty="0"/>
              <a:t> </a:t>
            </a:r>
            <a:r>
              <a:rPr b="0" dirty="0"/>
              <a:t>Dostarlimab</a:t>
            </a:r>
            <a:r>
              <a:rPr b="0" spc="-10" dirty="0"/>
              <a:t> </a:t>
            </a:r>
            <a:r>
              <a:rPr b="0" spc="-25" dirty="0"/>
              <a:t>for </a:t>
            </a:r>
            <a:r>
              <a:rPr b="0" dirty="0"/>
              <a:t>Untreated</a:t>
            </a:r>
            <a:r>
              <a:rPr b="0" spc="-75" dirty="0"/>
              <a:t> </a:t>
            </a:r>
            <a:r>
              <a:rPr b="0" dirty="0"/>
              <a:t>T4N0</a:t>
            </a:r>
            <a:r>
              <a:rPr b="0" spc="-55" dirty="0"/>
              <a:t> </a:t>
            </a:r>
            <a:r>
              <a:rPr b="0" dirty="0"/>
              <a:t>or</a:t>
            </a:r>
            <a:r>
              <a:rPr b="0" spc="15" dirty="0"/>
              <a:t> </a:t>
            </a:r>
            <a:r>
              <a:rPr b="0" dirty="0"/>
              <a:t>Stage</a:t>
            </a:r>
            <a:r>
              <a:rPr b="0" spc="-50" dirty="0"/>
              <a:t> </a:t>
            </a:r>
            <a:r>
              <a:rPr b="0" dirty="0"/>
              <a:t>III</a:t>
            </a:r>
            <a:r>
              <a:rPr b="0" spc="35" dirty="0"/>
              <a:t> </a:t>
            </a:r>
            <a:r>
              <a:rPr b="0" spc="-10" dirty="0"/>
              <a:t>dMMR/MSI-</a:t>
            </a:r>
            <a:r>
              <a:rPr b="0" dirty="0"/>
              <a:t>H</a:t>
            </a:r>
            <a:r>
              <a:rPr b="0" spc="-45" dirty="0"/>
              <a:t> </a:t>
            </a:r>
            <a:r>
              <a:rPr b="0" dirty="0"/>
              <a:t>Resectable</a:t>
            </a:r>
            <a:r>
              <a:rPr b="0" spc="5" dirty="0"/>
              <a:t> </a:t>
            </a:r>
            <a:r>
              <a:rPr b="0" dirty="0"/>
              <a:t>Colon </a:t>
            </a:r>
            <a:r>
              <a:rPr b="0" spc="-10" dirty="0"/>
              <a:t>Cancer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095057" y="1312481"/>
            <a:ext cx="277685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Trial</a:t>
            </a:r>
            <a:r>
              <a:rPr kumimoji="0" sz="1800" b="1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identifier:</a:t>
            </a:r>
            <a:r>
              <a:rPr kumimoji="0" sz="18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NCT05855200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53896" y="1857692"/>
            <a:ext cx="19945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Key</a:t>
            </a:r>
            <a:r>
              <a:rPr kumimoji="0" sz="1800" b="1" i="0" u="none" strike="noStrike" kern="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inclusion</a:t>
            </a:r>
            <a:r>
              <a:rPr kumimoji="0" sz="1800" b="1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criteria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181100" y="2200275"/>
            <a:ext cx="2548255" cy="1290955"/>
            <a:chOff x="1181100" y="2200275"/>
            <a:chExt cx="2548255" cy="1290955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9200" y="2200275"/>
              <a:ext cx="2509901" cy="129057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1100" y="2209736"/>
              <a:ext cx="2452751" cy="1262062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262062" y="2243201"/>
            <a:ext cx="2371725" cy="1152525"/>
          </a:xfrm>
          <a:prstGeom prst="rect">
            <a:avLst/>
          </a:prstGeom>
          <a:solidFill>
            <a:srgbClr val="CAEBDE">
              <a:alpha val="90194"/>
            </a:srgbClr>
          </a:solidFill>
          <a:ln w="9588">
            <a:solidFill>
              <a:srgbClr val="CAEBDE"/>
            </a:solidFill>
          </a:ln>
        </p:spPr>
        <p:txBody>
          <a:bodyPr vert="horz" wrap="square" lIns="0" tIns="73025" rIns="0" bIns="0" rtlCol="0">
            <a:spAutoFit/>
          </a:bodyPr>
          <a:lstStyle/>
          <a:p>
            <a:pPr marL="256540" marR="508000" lvl="0" indent="-170180" algn="l" defTabSz="914400" rtl="0" eaLnBrk="1" fontAlgn="auto" latinLnBrk="0" hangingPunct="1">
              <a:lnSpc>
                <a:spcPct val="94900"/>
              </a:lnSpc>
              <a:spcBef>
                <a:spcPts val="57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57810" algn="l"/>
              </a:tabLst>
              <a:defRPr/>
            </a:pP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Resectable</a:t>
            </a:r>
            <a:r>
              <a:rPr kumimoji="0" sz="1550" b="0" i="0" u="none" strike="noStrike" kern="0" cap="none" spc="11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T4N0</a:t>
            </a:r>
            <a:r>
              <a:rPr kumimoji="0" sz="1550" b="0" i="0" u="none" strike="noStrike" kern="0" cap="none" spc="1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5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 	</a:t>
            </a: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Stage</a:t>
            </a:r>
            <a:r>
              <a:rPr kumimoji="0" sz="1550" b="0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III</a:t>
            </a:r>
            <a:r>
              <a:rPr kumimoji="0" sz="155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colon 	adenocarcinoma</a:t>
            </a:r>
            <a:endParaRPr kumimoji="0" sz="15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57175" marR="0" lvl="0" indent="-170815" algn="l" defTabSz="914400" rtl="0" eaLnBrk="1" fontAlgn="auto" latinLnBrk="0" hangingPunct="1">
              <a:lnSpc>
                <a:spcPct val="100000"/>
              </a:lnSpc>
              <a:spcBef>
                <a:spcPts val="17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57175" algn="l"/>
              </a:tabLst>
              <a:defRPr/>
            </a:pP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dMMR</a:t>
            </a:r>
            <a:r>
              <a:rPr kumimoji="0" sz="155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</a:t>
            </a:r>
            <a:r>
              <a:rPr kumimoji="0" sz="1550" b="0" i="0" u="none" strike="noStrike" kern="0" cap="none" spc="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MSI-H</a:t>
            </a:r>
            <a:r>
              <a:rPr kumimoji="0" sz="1550" b="0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tumor</a:t>
            </a:r>
            <a:endParaRPr kumimoji="0" sz="15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191000" y="1228788"/>
            <a:ext cx="1324610" cy="2952750"/>
            <a:chOff x="4191000" y="1228788"/>
            <a:chExt cx="1324610" cy="2952750"/>
          </a:xfrm>
        </p:grpSpPr>
        <p:sp>
          <p:nvSpPr>
            <p:cNvPr id="18" name="object 18"/>
            <p:cNvSpPr/>
            <p:nvPr/>
          </p:nvSpPr>
          <p:spPr>
            <a:xfrm>
              <a:off x="4605401" y="2795650"/>
              <a:ext cx="904875" cy="1381125"/>
            </a:xfrm>
            <a:custGeom>
              <a:avLst/>
              <a:gdLst/>
              <a:ahLst/>
              <a:cxnLst/>
              <a:rect l="l" t="t" r="r" b="b"/>
              <a:pathLst>
                <a:path w="904875" h="1381125">
                  <a:moveTo>
                    <a:pt x="226187" y="0"/>
                  </a:moveTo>
                  <a:lnTo>
                    <a:pt x="0" y="0"/>
                  </a:lnTo>
                  <a:lnTo>
                    <a:pt x="0" y="1267968"/>
                  </a:lnTo>
                  <a:lnTo>
                    <a:pt x="678561" y="1267968"/>
                  </a:lnTo>
                  <a:lnTo>
                    <a:pt x="678561" y="1381125"/>
                  </a:lnTo>
                  <a:lnTo>
                    <a:pt x="904875" y="1154811"/>
                  </a:lnTo>
                  <a:lnTo>
                    <a:pt x="678561" y="928624"/>
                  </a:lnTo>
                  <a:lnTo>
                    <a:pt x="678561" y="1041781"/>
                  </a:lnTo>
                  <a:lnTo>
                    <a:pt x="226187" y="1041781"/>
                  </a:lnTo>
                  <a:lnTo>
                    <a:pt x="226187" y="0"/>
                  </a:lnTo>
                  <a:close/>
                </a:path>
              </a:pathLst>
            </a:custGeom>
            <a:solidFill>
              <a:srgbClr val="C5E3D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4605401" y="2795650"/>
              <a:ext cx="904875" cy="1381125"/>
            </a:xfrm>
            <a:custGeom>
              <a:avLst/>
              <a:gdLst/>
              <a:ahLst/>
              <a:cxnLst/>
              <a:rect l="l" t="t" r="r" b="b"/>
              <a:pathLst>
                <a:path w="904875" h="1381125">
                  <a:moveTo>
                    <a:pt x="226187" y="0"/>
                  </a:moveTo>
                  <a:lnTo>
                    <a:pt x="226187" y="1041781"/>
                  </a:lnTo>
                  <a:lnTo>
                    <a:pt x="678561" y="1041781"/>
                  </a:lnTo>
                  <a:lnTo>
                    <a:pt x="678561" y="928624"/>
                  </a:lnTo>
                  <a:lnTo>
                    <a:pt x="904875" y="1154811"/>
                  </a:lnTo>
                  <a:lnTo>
                    <a:pt x="678561" y="1381125"/>
                  </a:lnTo>
                  <a:lnTo>
                    <a:pt x="678561" y="1267968"/>
                  </a:lnTo>
                  <a:lnTo>
                    <a:pt x="0" y="1267968"/>
                  </a:lnTo>
                  <a:lnTo>
                    <a:pt x="0" y="0"/>
                  </a:lnTo>
                  <a:lnTo>
                    <a:pt x="226187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4605401" y="1233550"/>
              <a:ext cx="904875" cy="1381125"/>
            </a:xfrm>
            <a:custGeom>
              <a:avLst/>
              <a:gdLst/>
              <a:ahLst/>
              <a:cxnLst/>
              <a:rect l="l" t="t" r="r" b="b"/>
              <a:pathLst>
                <a:path w="904875" h="1381125">
                  <a:moveTo>
                    <a:pt x="678561" y="0"/>
                  </a:moveTo>
                  <a:lnTo>
                    <a:pt x="678561" y="113030"/>
                  </a:lnTo>
                  <a:lnTo>
                    <a:pt x="0" y="113030"/>
                  </a:lnTo>
                  <a:lnTo>
                    <a:pt x="0" y="1381125"/>
                  </a:lnTo>
                  <a:lnTo>
                    <a:pt x="226187" y="1381125"/>
                  </a:lnTo>
                  <a:lnTo>
                    <a:pt x="226187" y="339216"/>
                  </a:lnTo>
                  <a:lnTo>
                    <a:pt x="678561" y="339216"/>
                  </a:lnTo>
                  <a:lnTo>
                    <a:pt x="678561" y="452374"/>
                  </a:lnTo>
                  <a:lnTo>
                    <a:pt x="904875" y="226187"/>
                  </a:lnTo>
                  <a:lnTo>
                    <a:pt x="678561" y="0"/>
                  </a:lnTo>
                  <a:close/>
                </a:path>
              </a:pathLst>
            </a:custGeom>
            <a:solidFill>
              <a:srgbClr val="C5E3D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4605401" y="1233550"/>
              <a:ext cx="904875" cy="1381125"/>
            </a:xfrm>
            <a:custGeom>
              <a:avLst/>
              <a:gdLst/>
              <a:ahLst/>
              <a:cxnLst/>
              <a:rect l="l" t="t" r="r" b="b"/>
              <a:pathLst>
                <a:path w="904875" h="1381125">
                  <a:moveTo>
                    <a:pt x="226187" y="1381125"/>
                  </a:moveTo>
                  <a:lnTo>
                    <a:pt x="226187" y="339216"/>
                  </a:lnTo>
                  <a:lnTo>
                    <a:pt x="678561" y="339216"/>
                  </a:lnTo>
                  <a:lnTo>
                    <a:pt x="678561" y="452374"/>
                  </a:lnTo>
                  <a:lnTo>
                    <a:pt x="904875" y="226187"/>
                  </a:lnTo>
                  <a:lnTo>
                    <a:pt x="678561" y="0"/>
                  </a:lnTo>
                  <a:lnTo>
                    <a:pt x="678561" y="113030"/>
                  </a:lnTo>
                  <a:lnTo>
                    <a:pt x="0" y="113030"/>
                  </a:lnTo>
                  <a:lnTo>
                    <a:pt x="0" y="1381125"/>
                  </a:lnTo>
                  <a:lnTo>
                    <a:pt x="226187" y="138112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91000" y="2333561"/>
              <a:ext cx="1090612" cy="74771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19575" y="2324036"/>
              <a:ext cx="1014412" cy="79533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233926" y="2376550"/>
              <a:ext cx="952500" cy="609600"/>
            </a:xfrm>
            <a:custGeom>
              <a:avLst/>
              <a:gdLst/>
              <a:ahLst/>
              <a:cxnLst/>
              <a:rect l="l" t="t" r="r" b="b"/>
              <a:pathLst>
                <a:path w="952500" h="609600">
                  <a:moveTo>
                    <a:pt x="850772" y="0"/>
                  </a:moveTo>
                  <a:lnTo>
                    <a:pt x="101600" y="0"/>
                  </a:lnTo>
                  <a:lnTo>
                    <a:pt x="62043" y="7981"/>
                  </a:lnTo>
                  <a:lnTo>
                    <a:pt x="29749" y="29749"/>
                  </a:lnTo>
                  <a:lnTo>
                    <a:pt x="7981" y="62043"/>
                  </a:lnTo>
                  <a:lnTo>
                    <a:pt x="0" y="101600"/>
                  </a:lnTo>
                  <a:lnTo>
                    <a:pt x="0" y="507872"/>
                  </a:lnTo>
                  <a:lnTo>
                    <a:pt x="7981" y="547449"/>
                  </a:lnTo>
                  <a:lnTo>
                    <a:pt x="29749" y="579786"/>
                  </a:lnTo>
                  <a:lnTo>
                    <a:pt x="62043" y="601599"/>
                  </a:lnTo>
                  <a:lnTo>
                    <a:pt x="101600" y="609600"/>
                  </a:lnTo>
                  <a:lnTo>
                    <a:pt x="850772" y="609600"/>
                  </a:lnTo>
                  <a:lnTo>
                    <a:pt x="890349" y="601599"/>
                  </a:lnTo>
                  <a:lnTo>
                    <a:pt x="922686" y="579786"/>
                  </a:lnTo>
                  <a:lnTo>
                    <a:pt x="944499" y="547449"/>
                  </a:lnTo>
                  <a:lnTo>
                    <a:pt x="952500" y="507872"/>
                  </a:lnTo>
                  <a:lnTo>
                    <a:pt x="952500" y="101600"/>
                  </a:lnTo>
                  <a:lnTo>
                    <a:pt x="944499" y="62043"/>
                  </a:lnTo>
                  <a:lnTo>
                    <a:pt x="922686" y="29749"/>
                  </a:lnTo>
                  <a:lnTo>
                    <a:pt x="890349" y="7981"/>
                  </a:lnTo>
                  <a:lnTo>
                    <a:pt x="850772" y="0"/>
                  </a:lnTo>
                  <a:close/>
                </a:path>
              </a:pathLst>
            </a:custGeom>
            <a:solidFill>
              <a:srgbClr val="00DD9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4233926" y="2376550"/>
              <a:ext cx="952500" cy="609600"/>
            </a:xfrm>
            <a:custGeom>
              <a:avLst/>
              <a:gdLst/>
              <a:ahLst/>
              <a:cxnLst/>
              <a:rect l="l" t="t" r="r" b="b"/>
              <a:pathLst>
                <a:path w="952500" h="609600">
                  <a:moveTo>
                    <a:pt x="0" y="101600"/>
                  </a:moveTo>
                  <a:lnTo>
                    <a:pt x="7981" y="62043"/>
                  </a:lnTo>
                  <a:lnTo>
                    <a:pt x="29749" y="29749"/>
                  </a:lnTo>
                  <a:lnTo>
                    <a:pt x="62043" y="7981"/>
                  </a:lnTo>
                  <a:lnTo>
                    <a:pt x="101600" y="0"/>
                  </a:lnTo>
                  <a:lnTo>
                    <a:pt x="850772" y="0"/>
                  </a:lnTo>
                  <a:lnTo>
                    <a:pt x="890349" y="7981"/>
                  </a:lnTo>
                  <a:lnTo>
                    <a:pt x="922686" y="29749"/>
                  </a:lnTo>
                  <a:lnTo>
                    <a:pt x="944499" y="62043"/>
                  </a:lnTo>
                  <a:lnTo>
                    <a:pt x="952500" y="101600"/>
                  </a:lnTo>
                  <a:lnTo>
                    <a:pt x="952500" y="507872"/>
                  </a:lnTo>
                  <a:lnTo>
                    <a:pt x="944499" y="547449"/>
                  </a:lnTo>
                  <a:lnTo>
                    <a:pt x="922686" y="579786"/>
                  </a:lnTo>
                  <a:lnTo>
                    <a:pt x="890349" y="601599"/>
                  </a:lnTo>
                  <a:lnTo>
                    <a:pt x="850772" y="609600"/>
                  </a:lnTo>
                  <a:lnTo>
                    <a:pt x="101600" y="609600"/>
                  </a:lnTo>
                  <a:lnTo>
                    <a:pt x="62043" y="601599"/>
                  </a:lnTo>
                  <a:lnTo>
                    <a:pt x="29749" y="579786"/>
                  </a:lnTo>
                  <a:lnTo>
                    <a:pt x="7981" y="547449"/>
                  </a:lnTo>
                  <a:lnTo>
                    <a:pt x="0" y="507872"/>
                  </a:lnTo>
                  <a:lnTo>
                    <a:pt x="0" y="10160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4378325" y="2406967"/>
            <a:ext cx="659765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155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=</a:t>
            </a:r>
            <a:r>
              <a:rPr kumimoji="0" sz="155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5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711</a:t>
            </a:r>
            <a:endParaRPr kumimoji="0" sz="15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503801" y="2635948"/>
            <a:ext cx="409575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(1:1)</a:t>
            </a:r>
            <a:endParaRPr kumimoji="0" sz="15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7029513" y="3714686"/>
            <a:ext cx="3867150" cy="557530"/>
            <a:chOff x="7029513" y="3714686"/>
            <a:chExt cx="3867150" cy="557530"/>
          </a:xfrm>
        </p:grpSpPr>
        <p:sp>
          <p:nvSpPr>
            <p:cNvPr id="29" name="object 29"/>
            <p:cNvSpPr/>
            <p:nvPr/>
          </p:nvSpPr>
          <p:spPr>
            <a:xfrm>
              <a:off x="7034276" y="3719575"/>
              <a:ext cx="3857625" cy="457200"/>
            </a:xfrm>
            <a:custGeom>
              <a:avLst/>
              <a:gdLst/>
              <a:ahLst/>
              <a:cxnLst/>
              <a:rect l="l" t="t" r="r" b="b"/>
              <a:pathLst>
                <a:path w="3857625" h="457200">
                  <a:moveTo>
                    <a:pt x="3629025" y="0"/>
                  </a:moveTo>
                  <a:lnTo>
                    <a:pt x="3629025" y="114173"/>
                  </a:lnTo>
                  <a:lnTo>
                    <a:pt x="0" y="114173"/>
                  </a:lnTo>
                  <a:lnTo>
                    <a:pt x="0" y="342900"/>
                  </a:lnTo>
                  <a:lnTo>
                    <a:pt x="3629025" y="342900"/>
                  </a:lnTo>
                  <a:lnTo>
                    <a:pt x="3629025" y="457200"/>
                  </a:lnTo>
                  <a:lnTo>
                    <a:pt x="3857625" y="228600"/>
                  </a:lnTo>
                  <a:lnTo>
                    <a:pt x="3629025" y="0"/>
                  </a:lnTo>
                  <a:close/>
                </a:path>
              </a:pathLst>
            </a:custGeom>
            <a:solidFill>
              <a:srgbClr val="C5E3D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7034276" y="3719575"/>
              <a:ext cx="3857625" cy="457200"/>
            </a:xfrm>
            <a:custGeom>
              <a:avLst/>
              <a:gdLst/>
              <a:ahLst/>
              <a:cxnLst/>
              <a:rect l="l" t="t" r="r" b="b"/>
              <a:pathLst>
                <a:path w="3857625" h="457200">
                  <a:moveTo>
                    <a:pt x="0" y="114173"/>
                  </a:moveTo>
                  <a:lnTo>
                    <a:pt x="3629025" y="114173"/>
                  </a:lnTo>
                  <a:lnTo>
                    <a:pt x="3629025" y="0"/>
                  </a:lnTo>
                  <a:lnTo>
                    <a:pt x="3857625" y="228600"/>
                  </a:lnTo>
                  <a:lnTo>
                    <a:pt x="3629025" y="457200"/>
                  </a:lnTo>
                  <a:lnTo>
                    <a:pt x="3629025" y="342900"/>
                  </a:lnTo>
                  <a:lnTo>
                    <a:pt x="0" y="342900"/>
                  </a:lnTo>
                  <a:lnTo>
                    <a:pt x="0" y="11417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1" name="object 3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86675" y="3733736"/>
              <a:ext cx="1081087" cy="49053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15250" y="3714686"/>
              <a:ext cx="1004887" cy="557212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7729601" y="3776725"/>
              <a:ext cx="942975" cy="352425"/>
            </a:xfrm>
            <a:custGeom>
              <a:avLst/>
              <a:gdLst/>
              <a:ahLst/>
              <a:cxnLst/>
              <a:rect l="l" t="t" r="r" b="b"/>
              <a:pathLst>
                <a:path w="942975" h="352425">
                  <a:moveTo>
                    <a:pt x="884174" y="0"/>
                  </a:moveTo>
                  <a:lnTo>
                    <a:pt x="58674" y="0"/>
                  </a:lnTo>
                  <a:lnTo>
                    <a:pt x="35843" y="4613"/>
                  </a:lnTo>
                  <a:lnTo>
                    <a:pt x="17192" y="17192"/>
                  </a:lnTo>
                  <a:lnTo>
                    <a:pt x="4613" y="35843"/>
                  </a:lnTo>
                  <a:lnTo>
                    <a:pt x="0" y="58674"/>
                  </a:lnTo>
                  <a:lnTo>
                    <a:pt x="0" y="293624"/>
                  </a:lnTo>
                  <a:lnTo>
                    <a:pt x="4613" y="316474"/>
                  </a:lnTo>
                  <a:lnTo>
                    <a:pt x="17192" y="335168"/>
                  </a:lnTo>
                  <a:lnTo>
                    <a:pt x="35843" y="347791"/>
                  </a:lnTo>
                  <a:lnTo>
                    <a:pt x="58674" y="352425"/>
                  </a:lnTo>
                  <a:lnTo>
                    <a:pt x="884174" y="352425"/>
                  </a:lnTo>
                  <a:lnTo>
                    <a:pt x="907024" y="347791"/>
                  </a:lnTo>
                  <a:lnTo>
                    <a:pt x="925718" y="335168"/>
                  </a:lnTo>
                  <a:lnTo>
                    <a:pt x="938341" y="316474"/>
                  </a:lnTo>
                  <a:lnTo>
                    <a:pt x="942975" y="293624"/>
                  </a:lnTo>
                  <a:lnTo>
                    <a:pt x="942975" y="58674"/>
                  </a:lnTo>
                  <a:lnTo>
                    <a:pt x="938341" y="35843"/>
                  </a:lnTo>
                  <a:lnTo>
                    <a:pt x="925718" y="17192"/>
                  </a:lnTo>
                  <a:lnTo>
                    <a:pt x="907024" y="4613"/>
                  </a:lnTo>
                  <a:lnTo>
                    <a:pt x="884174" y="0"/>
                  </a:lnTo>
                  <a:close/>
                </a:path>
              </a:pathLst>
            </a:custGeom>
            <a:solidFill>
              <a:srgbClr val="00DD9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7729601" y="3776725"/>
              <a:ext cx="942975" cy="352425"/>
            </a:xfrm>
            <a:custGeom>
              <a:avLst/>
              <a:gdLst/>
              <a:ahLst/>
              <a:cxnLst/>
              <a:rect l="l" t="t" r="r" b="b"/>
              <a:pathLst>
                <a:path w="942975" h="352425">
                  <a:moveTo>
                    <a:pt x="0" y="58674"/>
                  </a:moveTo>
                  <a:lnTo>
                    <a:pt x="4613" y="35843"/>
                  </a:lnTo>
                  <a:lnTo>
                    <a:pt x="17192" y="17192"/>
                  </a:lnTo>
                  <a:lnTo>
                    <a:pt x="35843" y="4613"/>
                  </a:lnTo>
                  <a:lnTo>
                    <a:pt x="58674" y="0"/>
                  </a:lnTo>
                  <a:lnTo>
                    <a:pt x="884174" y="0"/>
                  </a:lnTo>
                  <a:lnTo>
                    <a:pt x="907024" y="4613"/>
                  </a:lnTo>
                  <a:lnTo>
                    <a:pt x="925718" y="17192"/>
                  </a:lnTo>
                  <a:lnTo>
                    <a:pt x="938341" y="35843"/>
                  </a:lnTo>
                  <a:lnTo>
                    <a:pt x="942975" y="58674"/>
                  </a:lnTo>
                  <a:lnTo>
                    <a:pt x="942975" y="293624"/>
                  </a:lnTo>
                  <a:lnTo>
                    <a:pt x="938341" y="316474"/>
                  </a:lnTo>
                  <a:lnTo>
                    <a:pt x="925718" y="335168"/>
                  </a:lnTo>
                  <a:lnTo>
                    <a:pt x="907024" y="347791"/>
                  </a:lnTo>
                  <a:lnTo>
                    <a:pt x="884174" y="352425"/>
                  </a:lnTo>
                  <a:lnTo>
                    <a:pt x="58674" y="352425"/>
                  </a:lnTo>
                  <a:lnTo>
                    <a:pt x="35843" y="347791"/>
                  </a:lnTo>
                  <a:lnTo>
                    <a:pt x="17192" y="335168"/>
                  </a:lnTo>
                  <a:lnTo>
                    <a:pt x="4613" y="316474"/>
                  </a:lnTo>
                  <a:lnTo>
                    <a:pt x="0" y="293624"/>
                  </a:lnTo>
                  <a:lnTo>
                    <a:pt x="0" y="5867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7876540" y="3794823"/>
            <a:ext cx="64897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Surgery</a:t>
            </a:r>
            <a:endParaRPr kumimoji="0" sz="15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36" name="object 3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448300" y="4476686"/>
            <a:ext cx="5548376" cy="538162"/>
          </a:xfrm>
          <a:prstGeom prst="rect">
            <a:avLst/>
          </a:prstGeom>
        </p:spPr>
      </p:pic>
      <p:grpSp>
        <p:nvGrpSpPr>
          <p:cNvPr id="37" name="object 37"/>
          <p:cNvGrpSpPr/>
          <p:nvPr/>
        </p:nvGrpSpPr>
        <p:grpSpPr>
          <a:xfrm>
            <a:off x="7686675" y="1133411"/>
            <a:ext cx="3310254" cy="3176905"/>
            <a:chOff x="7686675" y="1133411"/>
            <a:chExt cx="3310254" cy="3176905"/>
          </a:xfrm>
        </p:grpSpPr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686675" y="1238186"/>
              <a:ext cx="1081087" cy="50006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715250" y="1219136"/>
              <a:ext cx="1004887" cy="566737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7729601" y="1281176"/>
              <a:ext cx="942975" cy="361950"/>
            </a:xfrm>
            <a:custGeom>
              <a:avLst/>
              <a:gdLst/>
              <a:ahLst/>
              <a:cxnLst/>
              <a:rect l="l" t="t" r="r" b="b"/>
              <a:pathLst>
                <a:path w="942975" h="361950">
                  <a:moveTo>
                    <a:pt x="882522" y="0"/>
                  </a:moveTo>
                  <a:lnTo>
                    <a:pt x="60325" y="0"/>
                  </a:lnTo>
                  <a:lnTo>
                    <a:pt x="36808" y="4728"/>
                  </a:lnTo>
                  <a:lnTo>
                    <a:pt x="17637" y="17637"/>
                  </a:lnTo>
                  <a:lnTo>
                    <a:pt x="4728" y="36808"/>
                  </a:lnTo>
                  <a:lnTo>
                    <a:pt x="0" y="60325"/>
                  </a:lnTo>
                  <a:lnTo>
                    <a:pt x="0" y="301498"/>
                  </a:lnTo>
                  <a:lnTo>
                    <a:pt x="4728" y="325034"/>
                  </a:lnTo>
                  <a:lnTo>
                    <a:pt x="17637" y="344249"/>
                  </a:lnTo>
                  <a:lnTo>
                    <a:pt x="36808" y="357201"/>
                  </a:lnTo>
                  <a:lnTo>
                    <a:pt x="60325" y="361950"/>
                  </a:lnTo>
                  <a:lnTo>
                    <a:pt x="882522" y="361950"/>
                  </a:lnTo>
                  <a:lnTo>
                    <a:pt x="906059" y="357201"/>
                  </a:lnTo>
                  <a:lnTo>
                    <a:pt x="925274" y="344249"/>
                  </a:lnTo>
                  <a:lnTo>
                    <a:pt x="938226" y="325034"/>
                  </a:lnTo>
                  <a:lnTo>
                    <a:pt x="942975" y="301498"/>
                  </a:lnTo>
                  <a:lnTo>
                    <a:pt x="942975" y="60325"/>
                  </a:lnTo>
                  <a:lnTo>
                    <a:pt x="938226" y="36808"/>
                  </a:lnTo>
                  <a:lnTo>
                    <a:pt x="925274" y="17637"/>
                  </a:lnTo>
                  <a:lnTo>
                    <a:pt x="906059" y="4728"/>
                  </a:lnTo>
                  <a:lnTo>
                    <a:pt x="882522" y="0"/>
                  </a:lnTo>
                  <a:close/>
                </a:path>
              </a:pathLst>
            </a:custGeom>
            <a:solidFill>
              <a:srgbClr val="00DD9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7729601" y="1281176"/>
              <a:ext cx="942975" cy="361950"/>
            </a:xfrm>
            <a:custGeom>
              <a:avLst/>
              <a:gdLst/>
              <a:ahLst/>
              <a:cxnLst/>
              <a:rect l="l" t="t" r="r" b="b"/>
              <a:pathLst>
                <a:path w="942975" h="361950">
                  <a:moveTo>
                    <a:pt x="0" y="60325"/>
                  </a:moveTo>
                  <a:lnTo>
                    <a:pt x="4728" y="36808"/>
                  </a:lnTo>
                  <a:lnTo>
                    <a:pt x="17637" y="17637"/>
                  </a:lnTo>
                  <a:lnTo>
                    <a:pt x="36808" y="4728"/>
                  </a:lnTo>
                  <a:lnTo>
                    <a:pt x="60325" y="0"/>
                  </a:lnTo>
                  <a:lnTo>
                    <a:pt x="882522" y="0"/>
                  </a:lnTo>
                  <a:lnTo>
                    <a:pt x="906059" y="4728"/>
                  </a:lnTo>
                  <a:lnTo>
                    <a:pt x="925274" y="17637"/>
                  </a:lnTo>
                  <a:lnTo>
                    <a:pt x="938226" y="36808"/>
                  </a:lnTo>
                  <a:lnTo>
                    <a:pt x="942975" y="60325"/>
                  </a:lnTo>
                  <a:lnTo>
                    <a:pt x="942975" y="301498"/>
                  </a:lnTo>
                  <a:lnTo>
                    <a:pt x="938226" y="325034"/>
                  </a:lnTo>
                  <a:lnTo>
                    <a:pt x="925274" y="344249"/>
                  </a:lnTo>
                  <a:lnTo>
                    <a:pt x="906059" y="357201"/>
                  </a:lnTo>
                  <a:lnTo>
                    <a:pt x="882522" y="361950"/>
                  </a:lnTo>
                  <a:lnTo>
                    <a:pt x="60325" y="361950"/>
                  </a:lnTo>
                  <a:lnTo>
                    <a:pt x="36808" y="357201"/>
                  </a:lnTo>
                  <a:lnTo>
                    <a:pt x="17637" y="344249"/>
                  </a:lnTo>
                  <a:lnTo>
                    <a:pt x="4728" y="325034"/>
                  </a:lnTo>
                  <a:lnTo>
                    <a:pt x="0" y="301498"/>
                  </a:lnTo>
                  <a:lnTo>
                    <a:pt x="0" y="6032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object 4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915400" y="1133411"/>
              <a:ext cx="2081276" cy="70961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915400" y="3600386"/>
              <a:ext cx="2081276" cy="709612"/>
            </a:xfrm>
            <a:prstGeom prst="rect">
              <a:avLst/>
            </a:prstGeom>
          </p:spPr>
        </p:pic>
      </p:grpSp>
      <p:sp>
        <p:nvSpPr>
          <p:cNvPr id="44" name="object 44"/>
          <p:cNvSpPr txBox="1"/>
          <p:nvPr/>
        </p:nvSpPr>
        <p:spPr>
          <a:xfrm>
            <a:off x="7759318" y="4561141"/>
            <a:ext cx="87884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5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Outcomes</a:t>
            </a:r>
            <a:endParaRPr kumimoji="0" sz="15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5" name="object 4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457825" y="4886325"/>
            <a:ext cx="5519801" cy="823912"/>
          </a:xfrm>
          <a:prstGeom prst="rect">
            <a:avLst/>
          </a:prstGeom>
        </p:spPr>
      </p:pic>
      <p:sp>
        <p:nvSpPr>
          <p:cNvPr id="46" name="object 46"/>
          <p:cNvSpPr txBox="1"/>
          <p:nvPr/>
        </p:nvSpPr>
        <p:spPr>
          <a:xfrm>
            <a:off x="5495925" y="4924425"/>
            <a:ext cx="5391150" cy="695325"/>
          </a:xfrm>
          <a:prstGeom prst="rect">
            <a:avLst/>
          </a:prstGeom>
          <a:solidFill>
            <a:srgbClr val="FFC2B8">
              <a:alpha val="89802"/>
            </a:srgbClr>
          </a:solidFill>
        </p:spPr>
        <p:txBody>
          <a:bodyPr vert="horz" wrap="square" lIns="0" tIns="38100" rIns="0" bIns="0" rtlCol="0">
            <a:spAutoFit/>
          </a:bodyPr>
          <a:lstStyle/>
          <a:p>
            <a:pPr marL="191770" marR="0" lvl="0" indent="-1143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91770" algn="l"/>
              </a:tabLst>
              <a:defRPr/>
            </a:pPr>
            <a:r>
              <a:rPr kumimoji="0" sz="155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+mn-ea"/>
                <a:cs typeface="Calibri"/>
              </a:rPr>
              <a:t>Primary</a:t>
            </a:r>
            <a:r>
              <a:rPr kumimoji="0" sz="1550" b="0" i="0" u="sng" strike="noStrike" kern="0" cap="none" spc="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+mn-ea"/>
                <a:cs typeface="Calibri"/>
              </a:rPr>
              <a:t> </a:t>
            </a:r>
            <a:r>
              <a:rPr kumimoji="0" sz="155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+mn-ea"/>
                <a:cs typeface="Calibri"/>
              </a:rPr>
              <a:t>endpoint:</a:t>
            </a:r>
            <a:r>
              <a:rPr kumimoji="0" sz="1550" b="0" i="0" u="none" strike="noStrike" kern="0" cap="none" spc="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EFS</a:t>
            </a:r>
            <a:r>
              <a:rPr kumimoji="0" sz="1550" b="0" i="0" u="none" strike="noStrike" kern="0" cap="none" spc="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up</a:t>
            </a:r>
            <a:r>
              <a:rPr kumimoji="0" sz="1550" b="0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1550" b="0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</a:t>
            </a:r>
            <a:r>
              <a:rPr kumimoji="0" sz="1550" b="0" i="0" u="none" strike="noStrike" kern="0" cap="none" spc="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5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years</a:t>
            </a:r>
            <a:endParaRPr kumimoji="0" sz="15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91770" marR="0" lvl="0" indent="-114300" algn="l" defTabSz="914400" rtl="0" eaLnBrk="1" fontAlgn="auto" latinLnBrk="0" hangingPunct="1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91770" algn="l"/>
              </a:tabLst>
              <a:defRPr/>
            </a:pPr>
            <a:r>
              <a:rPr kumimoji="0" sz="155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+mn-ea"/>
                <a:cs typeface="Calibri"/>
              </a:rPr>
              <a:t>Key</a:t>
            </a:r>
            <a:r>
              <a:rPr kumimoji="0" sz="1550" b="0" i="0" u="sng" strike="noStrike" kern="0" cap="none" spc="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+mn-ea"/>
                <a:cs typeface="Calibri"/>
              </a:rPr>
              <a:t> </a:t>
            </a:r>
            <a:r>
              <a:rPr kumimoji="0" sz="155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+mn-ea"/>
                <a:cs typeface="Calibri"/>
              </a:rPr>
              <a:t>secondary</a:t>
            </a:r>
            <a:r>
              <a:rPr kumimoji="0" sz="1550" b="0" i="0" u="sng" strike="noStrike" kern="0" cap="none" spc="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+mn-ea"/>
                <a:cs typeface="Calibri"/>
              </a:rPr>
              <a:t> </a:t>
            </a:r>
            <a:r>
              <a:rPr kumimoji="0" sz="155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+mn-ea"/>
                <a:cs typeface="Calibri"/>
              </a:rPr>
              <a:t>endpoints:</a:t>
            </a:r>
            <a:r>
              <a:rPr kumimoji="0" sz="1550" b="0" i="0" u="none" strike="noStrike" kern="0" cap="none" spc="1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OS</a:t>
            </a:r>
            <a:r>
              <a:rPr kumimoji="0" sz="1550" b="0" i="0" u="none" strike="noStrike" kern="0" cap="none" spc="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up</a:t>
            </a:r>
            <a:r>
              <a:rPr kumimoji="0" sz="1550" b="0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1550" b="0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</a:t>
            </a:r>
            <a:r>
              <a:rPr kumimoji="0" sz="1550" b="0" i="0" u="none" strike="noStrike" kern="0" cap="none" spc="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years,</a:t>
            </a:r>
            <a:r>
              <a:rPr kumimoji="0" sz="1550" b="0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pCR,</a:t>
            </a:r>
            <a:r>
              <a:rPr kumimoji="0" sz="155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safety</a:t>
            </a:r>
            <a:endParaRPr kumimoji="0" sz="15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501896" y="5916612"/>
            <a:ext cx="6518909" cy="51054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1400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dMMR</a:t>
            </a:r>
            <a:r>
              <a:rPr kumimoji="0" sz="1050" b="0" i="0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=</a:t>
            </a:r>
            <a:r>
              <a:rPr kumimoji="0" sz="105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defective</a:t>
            </a:r>
            <a:r>
              <a:rPr kumimoji="0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mismatch</a:t>
            </a:r>
            <a:r>
              <a:rPr kumimoji="0" sz="105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repair;</a:t>
            </a:r>
            <a:r>
              <a:rPr kumimoji="0" sz="105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MSI-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105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=</a:t>
            </a:r>
            <a:r>
              <a:rPr kumimoji="0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microsatellite </a:t>
            </a:r>
            <a:r>
              <a:rPr kumimoji="0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instability</a:t>
            </a:r>
            <a:r>
              <a:rPr kumimoji="0" sz="105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high;</a:t>
            </a:r>
            <a:r>
              <a:rPr kumimoji="0" sz="105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IO</a:t>
            </a:r>
            <a:r>
              <a:rPr kumimoji="0" sz="105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=</a:t>
            </a:r>
            <a:r>
              <a:rPr kumimoji="0" sz="1050" b="0" i="0" u="none" strike="noStrike" kern="0" cap="none" spc="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immunotherapy;</a:t>
            </a:r>
            <a:r>
              <a:rPr kumimoji="0" sz="105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RT</a:t>
            </a:r>
            <a:r>
              <a:rPr kumimoji="0" sz="105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=</a:t>
            </a:r>
            <a:r>
              <a:rPr kumimoji="0" sz="105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radiation</a:t>
            </a:r>
            <a:r>
              <a:rPr kumimoji="0" sz="105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therapy; 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ILD =</a:t>
            </a:r>
            <a:r>
              <a:rPr kumimoji="0" sz="105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interstitial</a:t>
            </a:r>
            <a:r>
              <a:rPr kumimoji="0" sz="105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lung</a:t>
            </a:r>
            <a:r>
              <a:rPr kumimoji="0" sz="105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disease; CAPEOX</a:t>
            </a:r>
            <a:r>
              <a:rPr kumimoji="0" sz="105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=</a:t>
            </a:r>
            <a:r>
              <a:rPr kumimoji="0" sz="105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capecitabine/oxaliplatin;</a:t>
            </a:r>
            <a:r>
              <a:rPr kumimoji="0" sz="105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FOLFOX</a:t>
            </a:r>
            <a:r>
              <a:rPr kumimoji="0" sz="105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=</a:t>
            </a:r>
            <a:r>
              <a:rPr kumimoji="0" sz="105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fluorouracil/leucovorin/oxaliplatin;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EFS</a:t>
            </a:r>
            <a:r>
              <a:rPr kumimoji="0" sz="105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=</a:t>
            </a:r>
            <a:r>
              <a:rPr kumimoji="0" sz="105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event-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free</a:t>
            </a:r>
            <a:r>
              <a:rPr kumimoji="0" sz="105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survival; OS</a:t>
            </a:r>
            <a:r>
              <a:rPr kumimoji="0" sz="105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=</a:t>
            </a:r>
            <a:r>
              <a:rPr kumimoji="0" sz="105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overall</a:t>
            </a:r>
            <a:r>
              <a:rPr kumimoji="0" sz="105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survival;</a:t>
            </a:r>
            <a:r>
              <a:rPr kumimoji="0" sz="105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pCR</a:t>
            </a:r>
            <a:r>
              <a:rPr kumimoji="0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=</a:t>
            </a:r>
            <a:r>
              <a:rPr kumimoji="0" sz="105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pathological</a:t>
            </a:r>
            <a:r>
              <a:rPr kumimoji="0" sz="105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complete</a:t>
            </a:r>
            <a:r>
              <a:rPr kumimoji="0" sz="105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response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279765" y="6615112"/>
            <a:ext cx="290385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16"/>
              </a:rPr>
              <a:t>www.clinicaltrials.gov.</a:t>
            </a:r>
            <a:r>
              <a:rPr kumimoji="0" sz="12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Accessed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January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2024.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9209151" y="3768407"/>
            <a:ext cx="1439545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5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CAPEOX/FOLFOX</a:t>
            </a:r>
            <a:endParaRPr kumimoji="0" sz="15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50" name="object 50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467350" y="1133411"/>
            <a:ext cx="2081276" cy="709612"/>
          </a:xfrm>
          <a:prstGeom prst="rect">
            <a:avLst/>
          </a:prstGeom>
        </p:spPr>
      </p:pic>
      <p:sp>
        <p:nvSpPr>
          <p:cNvPr id="51" name="object 51"/>
          <p:cNvSpPr txBox="1"/>
          <p:nvPr/>
        </p:nvSpPr>
        <p:spPr>
          <a:xfrm>
            <a:off x="5953759" y="1303591"/>
            <a:ext cx="450723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1934845" algn="l"/>
                <a:tab pos="3461385" algn="l"/>
              </a:tabLst>
              <a:defRPr/>
            </a:pPr>
            <a:r>
              <a:rPr kumimoji="0" sz="2325" b="1" i="0" u="none" strike="noStrike" kern="0" cap="none" spc="-15" normalizeH="0" baseline="1792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Dostarlimab</a:t>
            </a:r>
            <a:r>
              <a:rPr kumimoji="0" sz="2325" b="1" i="0" u="none" strike="noStrike" kern="0" cap="none" spc="0" normalizeH="0" baseline="1792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15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Surgery</a:t>
            </a:r>
            <a:r>
              <a:rPr kumimoji="0" sz="15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325" b="1" i="0" u="none" strike="noStrike" kern="0" cap="none" spc="-15" normalizeH="0" baseline="1792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Dostarlimab</a:t>
            </a:r>
            <a:endParaRPr kumimoji="0" sz="2325" b="0" i="0" u="none" strike="noStrike" kern="0" cap="none" spc="0" normalizeH="0" baseline="1792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52" name="object 52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448300" y="3590861"/>
            <a:ext cx="2090801" cy="709612"/>
          </a:xfrm>
          <a:prstGeom prst="rect">
            <a:avLst/>
          </a:prstGeom>
        </p:spPr>
      </p:pic>
      <p:sp>
        <p:nvSpPr>
          <p:cNvPr id="53" name="object 53"/>
          <p:cNvSpPr txBox="1"/>
          <p:nvPr/>
        </p:nvSpPr>
        <p:spPr>
          <a:xfrm>
            <a:off x="6125845" y="3762946"/>
            <a:ext cx="685165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5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Placebo</a:t>
            </a:r>
            <a:endParaRPr kumimoji="0" sz="15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54" name="object 5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152525" y="3743261"/>
            <a:ext cx="2605151" cy="519112"/>
          </a:xfrm>
          <a:prstGeom prst="rect">
            <a:avLst/>
          </a:prstGeom>
        </p:spPr>
      </p:pic>
      <p:sp>
        <p:nvSpPr>
          <p:cNvPr id="55" name="object 55"/>
          <p:cNvSpPr txBox="1"/>
          <p:nvPr/>
        </p:nvSpPr>
        <p:spPr>
          <a:xfrm>
            <a:off x="1663700" y="3838892"/>
            <a:ext cx="1587500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Key</a:t>
            </a:r>
            <a:r>
              <a:rPr kumimoji="0" sz="14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exclusion</a:t>
            </a:r>
            <a:r>
              <a:rPr kumimoji="0" sz="140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criteria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1162050" y="4086161"/>
            <a:ext cx="2586355" cy="2491105"/>
            <a:chOff x="1162050" y="4086161"/>
            <a:chExt cx="2586355" cy="2491105"/>
          </a:xfrm>
        </p:grpSpPr>
        <p:pic>
          <p:nvPicPr>
            <p:cNvPr id="57" name="object 5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62050" y="4086161"/>
              <a:ext cx="2586101" cy="2490851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1223962" y="4129087"/>
              <a:ext cx="2466975" cy="2371725"/>
            </a:xfrm>
            <a:custGeom>
              <a:avLst/>
              <a:gdLst/>
              <a:ahLst/>
              <a:cxnLst/>
              <a:rect l="l" t="t" r="r" b="b"/>
              <a:pathLst>
                <a:path w="2466975" h="2371725">
                  <a:moveTo>
                    <a:pt x="2466975" y="0"/>
                  </a:moveTo>
                  <a:lnTo>
                    <a:pt x="0" y="0"/>
                  </a:lnTo>
                  <a:lnTo>
                    <a:pt x="0" y="2371725"/>
                  </a:lnTo>
                  <a:lnTo>
                    <a:pt x="2466975" y="2371725"/>
                  </a:lnTo>
                  <a:lnTo>
                    <a:pt x="2466975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1223962" y="4129087"/>
              <a:ext cx="2466975" cy="2371725"/>
            </a:xfrm>
            <a:custGeom>
              <a:avLst/>
              <a:gdLst/>
              <a:ahLst/>
              <a:cxnLst/>
              <a:rect l="l" t="t" r="r" b="b"/>
              <a:pathLst>
                <a:path w="2466975" h="2371725">
                  <a:moveTo>
                    <a:pt x="0" y="2371725"/>
                  </a:moveTo>
                  <a:lnTo>
                    <a:pt x="2466975" y="2371725"/>
                  </a:lnTo>
                  <a:lnTo>
                    <a:pt x="2466975" y="0"/>
                  </a:lnTo>
                  <a:lnTo>
                    <a:pt x="0" y="0"/>
                  </a:lnTo>
                  <a:lnTo>
                    <a:pt x="0" y="237172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0" name="object 60"/>
          <p:cNvSpPr txBox="1"/>
          <p:nvPr/>
        </p:nvSpPr>
        <p:spPr>
          <a:xfrm>
            <a:off x="1273428" y="4131373"/>
            <a:ext cx="2323465" cy="226504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342900" marR="108585" lvl="0" indent="-343535" algn="l" defTabSz="914400" rtl="0" eaLnBrk="1" fontAlgn="auto" latinLnBrk="0" hangingPunct="1">
              <a:lnSpc>
                <a:spcPct val="909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42900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Prior</a:t>
            </a:r>
            <a:r>
              <a:rPr kumimoji="0" sz="14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chemotherapy,</a:t>
            </a:r>
            <a:r>
              <a:rPr kumimoji="0" sz="14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IO,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biological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targeted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therapy,</a:t>
            </a:r>
            <a:r>
              <a:rPr kumimoji="0" sz="14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RT,</a:t>
            </a:r>
            <a:r>
              <a:rPr kumimoji="0" sz="14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</a:t>
            </a:r>
            <a:r>
              <a:rPr kumimoji="0" sz="14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surgery</a:t>
            </a:r>
            <a:r>
              <a:rPr kumimoji="0" sz="14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colon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cancer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159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42900" algn="l"/>
              </a:tabLst>
              <a:defRPr/>
            </a:pP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History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14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ILD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42900" marR="0" lvl="0" indent="0" algn="l" defTabSz="914400" rtl="0" eaLnBrk="1" fontAlgn="auto" latinLnBrk="0" hangingPunct="1">
              <a:lnSpc>
                <a:spcPts val="15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pneumonitis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42900" marR="540385" lvl="0" indent="-343535" algn="l" defTabSz="914400" rtl="0" eaLnBrk="1" fontAlgn="auto" latinLnBrk="0" hangingPunct="1">
              <a:lnSpc>
                <a:spcPts val="1500"/>
              </a:lnSpc>
              <a:spcBef>
                <a:spcPts val="32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42900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Allogeneic</a:t>
            </a:r>
            <a:r>
              <a:rPr kumimoji="0" sz="14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stem</a:t>
            </a:r>
            <a:r>
              <a:rPr kumimoji="0" sz="14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cell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transplant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42900" marR="5080" lvl="0" indent="-343535" algn="l" defTabSz="914400" rtl="0" eaLnBrk="1" fontAlgn="auto" latinLnBrk="0" hangingPunct="1">
              <a:lnSpc>
                <a:spcPts val="1500"/>
              </a:lnSpc>
              <a:spcBef>
                <a:spcPts val="30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42900" algn="l"/>
              </a:tabLst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Any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major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surgery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injury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within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28</a:t>
            </a:r>
            <a:r>
              <a:rPr kumimoji="0" sz="14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days</a:t>
            </a:r>
            <a:r>
              <a:rPr kumimoji="0" sz="14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enrollment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7606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A5C577D-21F8-F671-A886-9B890481E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C330979-6B8B-28E5-6978-FE39C3AC4A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726" y="20574"/>
            <a:ext cx="11552873" cy="1258678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 marR="5080">
              <a:lnSpc>
                <a:spcPts val="4730"/>
              </a:lnSpc>
              <a:spcBef>
                <a:spcPts val="745"/>
              </a:spcBef>
            </a:pPr>
            <a:r>
              <a:rPr lang="en-US" sz="3200" dirty="0">
                <a:solidFill>
                  <a:srgbClr val="006FC0"/>
                </a:solidFill>
              </a:rPr>
              <a:t>AZUR-4: </a:t>
            </a:r>
            <a:r>
              <a:rPr lang="en-US" sz="3200" b="0" dirty="0">
                <a:solidFill>
                  <a:srgbClr val="006FC0"/>
                </a:solidFill>
              </a:rPr>
              <a:t>randomized study of neoadjuvant dostarlimab plus CAPEOX vs CAPEOX in untreated T4N0 or stage III in </a:t>
            </a:r>
            <a:r>
              <a:rPr lang="en-US" sz="3200" b="0" u="sng" dirty="0">
                <a:solidFill>
                  <a:srgbClr val="006FC0"/>
                </a:solidFill>
              </a:rPr>
              <a:t>pMMR/MSS</a:t>
            </a:r>
            <a:r>
              <a:rPr lang="en-US" sz="3200" b="0" dirty="0">
                <a:solidFill>
                  <a:srgbClr val="006FC0"/>
                </a:solidFill>
              </a:rPr>
              <a:t> colon cancer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8560B79D-84CE-5852-6F36-7F3CD3197AAD}"/>
              </a:ext>
            </a:extLst>
          </p:cNvPr>
          <p:cNvSpPr txBox="1"/>
          <p:nvPr/>
        </p:nvSpPr>
        <p:spPr>
          <a:xfrm>
            <a:off x="8305800" y="6553200"/>
            <a:ext cx="363321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Rasschaert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G et al. ASCO 2025;Abstract TPS3649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22" name="Picture 21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B9EA8945-94F6-625B-8540-A2736A074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00" y="1676400"/>
            <a:ext cx="12090394" cy="25908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226EA20-1EC4-8A1E-AAE5-A62ADFC01522}"/>
              </a:ext>
            </a:extLst>
          </p:cNvPr>
          <p:cNvSpPr txBox="1"/>
          <p:nvPr/>
        </p:nvSpPr>
        <p:spPr>
          <a:xfrm>
            <a:off x="381000" y="4521875"/>
            <a:ext cx="10744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Primary Endpoints: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Major pathological response (≤ 10% residual viable tumor)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Safety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Secondary Endpoints: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Primary tumor resection exclusion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Pathological response</a:t>
            </a:r>
          </a:p>
        </p:txBody>
      </p:sp>
    </p:spTree>
    <p:extLst>
      <p:ext uri="{BB962C8B-B14F-4D97-AF65-F5344CB8AC3E}">
        <p14:creationId xmlns:p14="http://schemas.microsoft.com/office/powerpoint/2010/main" val="2148558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FD886-5FE1-CD45-8796-9B22620E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1"/>
            <a:ext cx="10358967" cy="1268760"/>
          </a:xfrm>
        </p:spPr>
        <p:txBody>
          <a:bodyPr/>
          <a:lstStyle/>
          <a:p>
            <a:pPr>
              <a:spcBef>
                <a:spcPts val="600"/>
              </a:spcBef>
              <a:defRPr/>
            </a:pPr>
            <a:r>
              <a:rPr lang="en-US" sz="32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945B3B8-E924-5D4F-B5AC-4347B4A2A6F1}"/>
              </a:ext>
            </a:extLst>
          </p:cNvPr>
          <p:cNvSpPr txBox="1">
            <a:spLocks/>
          </p:cNvSpPr>
          <p:nvPr/>
        </p:nvSpPr>
        <p:spPr bwMode="auto">
          <a:xfrm>
            <a:off x="990651" y="1628800"/>
            <a:ext cx="9641854" cy="413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90525" indent="-292100" algn="l" defTabSz="412750" rtl="0" eaLnBrk="0" fontAlgn="base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Char char="•"/>
              <a:defRPr sz="2900" b="1">
                <a:solidFill>
                  <a:srgbClr val="000000"/>
                </a:solidFill>
                <a:latin typeface="Calibri" charset="0"/>
                <a:ea typeface="MS PGothic" pitchFamily="34" charset="-128"/>
                <a:cs typeface="MS PGothic" charset="0"/>
              </a:defRPr>
            </a:lvl1pPr>
            <a:lvl2pPr marL="782638" indent="-260350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600" b="1">
                <a:solidFill>
                  <a:srgbClr val="000000"/>
                </a:solidFill>
                <a:latin typeface="Calibri" charset="0"/>
                <a:ea typeface="MS PGothic" pitchFamily="34" charset="-128"/>
              </a:defRPr>
            </a:lvl2pPr>
            <a:lvl3pPr marL="1173163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4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  <a:cs typeface="ＭＳ Ｐゴシック" pitchFamily="-72" charset="-128"/>
              </a:defRPr>
            </a:lvl3pPr>
            <a:lvl4pPr marL="1565275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2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4pPr>
            <a:lvl5pPr marL="1957388" indent="-195263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0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5pPr>
            <a:lvl6pPr marL="2615386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2444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29502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6559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98425" lvl="0" indent="0">
              <a:lnSpc>
                <a:spcPts val="2920"/>
              </a:lnSpc>
              <a:spcBef>
                <a:spcPts val="2280"/>
              </a:spcBef>
              <a:spcAft>
                <a:spcPts val="0"/>
              </a:spcAft>
              <a:buNone/>
              <a:defRPr/>
            </a:pPr>
            <a:r>
              <a:rPr lang="en-US" sz="3000" dirty="0">
                <a:solidFill>
                  <a:schemeClr val="tx1"/>
                </a:solidFill>
              </a:rPr>
              <a:t>Module 1 — Breast Cancer: </a:t>
            </a:r>
            <a:r>
              <a:rPr lang="en-US" sz="3000" b="0" i="1" dirty="0">
                <a:solidFill>
                  <a:schemeClr val="tx1"/>
                </a:solidFill>
              </a:rPr>
              <a:t>Drs Burstein, Goetz, McArthur and Nanda</a:t>
            </a:r>
          </a:p>
          <a:p>
            <a:pPr marL="98425" lvl="0" indent="0">
              <a:lnSpc>
                <a:spcPts val="2920"/>
              </a:lnSpc>
              <a:spcBef>
                <a:spcPts val="2280"/>
              </a:spcBef>
              <a:spcAft>
                <a:spcPts val="0"/>
              </a:spcAft>
              <a:buNone/>
              <a:defRPr/>
            </a:pPr>
            <a:r>
              <a:rPr lang="en-US" sz="3000" dirty="0">
                <a:solidFill>
                  <a:schemeClr val="tx1"/>
                </a:solidFill>
              </a:rPr>
              <a:t>Module 2 — Prostate Cancer: </a:t>
            </a:r>
            <a:r>
              <a:rPr lang="en-US" sz="3000" b="0" i="1" dirty="0">
                <a:solidFill>
                  <a:schemeClr val="tx1"/>
                </a:solidFill>
              </a:rPr>
              <a:t>Drs </a:t>
            </a:r>
            <a:r>
              <a:rPr lang="en-US" sz="3000" b="0" i="1" dirty="0" err="1">
                <a:solidFill>
                  <a:schemeClr val="tx1"/>
                </a:solidFill>
              </a:rPr>
              <a:t>Antonarakis</a:t>
            </a:r>
            <a:r>
              <a:rPr lang="en-US" sz="3000" b="0" i="1" dirty="0">
                <a:solidFill>
                  <a:schemeClr val="tx1"/>
                </a:solidFill>
              </a:rPr>
              <a:t> and M Smith</a:t>
            </a:r>
          </a:p>
          <a:p>
            <a:pPr marL="98425" lvl="0" indent="0">
              <a:lnSpc>
                <a:spcPts val="2920"/>
              </a:lnSpc>
              <a:spcBef>
                <a:spcPts val="2280"/>
              </a:spcBef>
              <a:spcAft>
                <a:spcPts val="0"/>
              </a:spcAft>
              <a:buNone/>
              <a:defRPr/>
            </a:pPr>
            <a:r>
              <a:rPr lang="en-US" sz="3000" dirty="0">
                <a:solidFill>
                  <a:srgbClr val="0432FF"/>
                </a:solidFill>
              </a:rPr>
              <a:t>Module 3 — Colorectal Cancer: </a:t>
            </a:r>
            <a:r>
              <a:rPr lang="en-US" sz="3000" b="0" i="1" dirty="0">
                <a:solidFill>
                  <a:srgbClr val="0432FF"/>
                </a:solidFill>
              </a:rPr>
              <a:t>Drs Lieu and Strickler</a:t>
            </a:r>
          </a:p>
          <a:p>
            <a:pPr marL="98425" lvl="0" indent="0">
              <a:lnSpc>
                <a:spcPts val="2920"/>
              </a:lnSpc>
              <a:spcBef>
                <a:spcPts val="2280"/>
              </a:spcBef>
              <a:spcAft>
                <a:spcPts val="0"/>
              </a:spcAft>
              <a:buNone/>
              <a:defRPr/>
            </a:pPr>
            <a:r>
              <a:rPr lang="en-US" sz="3000" dirty="0">
                <a:solidFill>
                  <a:schemeClr val="tx1"/>
                </a:solidFill>
              </a:rPr>
              <a:t>Module 4 — Diffuse Large B-Cell Lymphoma and Follicular Lymphoma: </a:t>
            </a:r>
            <a:r>
              <a:rPr lang="en-US" sz="3000" b="0" i="1" dirty="0">
                <a:solidFill>
                  <a:schemeClr val="tx1"/>
                </a:solidFill>
              </a:rPr>
              <a:t>Drs Lunning and S Smith</a:t>
            </a:r>
          </a:p>
        </p:txBody>
      </p:sp>
    </p:spTree>
    <p:extLst>
      <p:ext uri="{BB962C8B-B14F-4D97-AF65-F5344CB8AC3E}">
        <p14:creationId xmlns:p14="http://schemas.microsoft.com/office/powerpoint/2010/main" val="58435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44763-ECAA-C7A4-D830-7EDEEB37E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E5C9E8-C33B-EB1D-0C15-C9AF87504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269" y="2758191"/>
            <a:ext cx="11759783" cy="1538883"/>
          </a:xfrm>
        </p:spPr>
        <p:txBody>
          <a:bodyPr/>
          <a:lstStyle/>
          <a:p>
            <a:r>
              <a:rPr lang="en-US" sz="3600" b="1" dirty="0">
                <a:solidFill>
                  <a:srgbClr val="0070C0"/>
                </a:solidFill>
              </a:rPr>
              <a:t>Immunotherapy in the first-line treatment of mCRC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sz="2800" b="1" i="1" dirty="0">
                <a:solidFill>
                  <a:schemeClr val="tx1"/>
                </a:solidFill>
              </a:rPr>
              <a:t>MSI-H/dMMR</a:t>
            </a:r>
            <a:br>
              <a:rPr lang="en-US" sz="3200" b="1" dirty="0">
                <a:solidFill>
                  <a:srgbClr val="0070C0"/>
                </a:solidFill>
              </a:rPr>
            </a:br>
            <a:endParaRPr lang="en-US" sz="3600" b="1" i="1" dirty="0"/>
          </a:p>
        </p:txBody>
      </p:sp>
    </p:spTree>
    <p:extLst>
      <p:ext uri="{BB962C8B-B14F-4D97-AF65-F5344CB8AC3E}">
        <p14:creationId xmlns:p14="http://schemas.microsoft.com/office/powerpoint/2010/main" val="405994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4DFF8-1564-9A73-7F47-7721FA865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EB07C-7D7E-30B3-1856-2B2F5E38744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800" y="184150"/>
            <a:ext cx="11282363" cy="984885"/>
          </a:xfrm>
          <a:prstGeom prst="rect">
            <a:avLst/>
          </a:prstGeom>
        </p:spPr>
        <p:txBody>
          <a:bodyPr/>
          <a:lstStyle/>
          <a:p>
            <a:r>
              <a:rPr lang="en-US" sz="3200" noProof="0" dirty="0">
                <a:solidFill>
                  <a:srgbClr val="0070C0"/>
                </a:solidFill>
              </a:rPr>
              <a:t>Phase III RCTs of Immunotherapy vs Chemotherapy as First-Line Therapy for dMMR/MSI-H mCRC</a:t>
            </a:r>
          </a:p>
        </p:txBody>
      </p:sp>
      <p:sp>
        <p:nvSpPr>
          <p:cNvPr id="544" name="Content Placeholder 6">
            <a:extLst>
              <a:ext uri="{FF2B5EF4-FFF2-40B4-BE49-F238E27FC236}">
                <a16:creationId xmlns:a16="http://schemas.microsoft.com/office/drawing/2014/main" id="{7D232986-76BF-2A0C-A9AF-BB4A742B7642}"/>
              </a:ext>
            </a:extLst>
          </p:cNvPr>
          <p:cNvSpPr txBox="1">
            <a:spLocks/>
          </p:cNvSpPr>
          <p:nvPr/>
        </p:nvSpPr>
        <p:spPr bwMode="auto">
          <a:xfrm>
            <a:off x="601820" y="1510730"/>
            <a:ext cx="5309278" cy="467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KEYNOTE-177</a:t>
            </a:r>
          </a:p>
        </p:txBody>
      </p:sp>
      <p:sp>
        <p:nvSpPr>
          <p:cNvPr id="545" name="Content Placeholder 7">
            <a:extLst>
              <a:ext uri="{FF2B5EF4-FFF2-40B4-BE49-F238E27FC236}">
                <a16:creationId xmlns:a16="http://schemas.microsoft.com/office/drawing/2014/main" id="{914374F1-500E-7FA3-7653-9790675812DD}"/>
              </a:ext>
            </a:extLst>
          </p:cNvPr>
          <p:cNvSpPr txBox="1">
            <a:spLocks/>
          </p:cNvSpPr>
          <p:nvPr/>
        </p:nvSpPr>
        <p:spPr bwMode="auto">
          <a:xfrm>
            <a:off x="6252634" y="1510730"/>
            <a:ext cx="5229570" cy="46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Checkmate 8HW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548" name="Straight Connector 547">
            <a:extLst>
              <a:ext uri="{FF2B5EF4-FFF2-40B4-BE49-F238E27FC236}">
                <a16:creationId xmlns:a16="http://schemas.microsoft.com/office/drawing/2014/main" id="{26469D08-EB17-A3FB-4ACA-14063EA59782}"/>
              </a:ext>
            </a:extLst>
          </p:cNvPr>
          <p:cNvCxnSpPr/>
          <p:nvPr/>
        </p:nvCxnSpPr>
        <p:spPr bwMode="auto">
          <a:xfrm>
            <a:off x="1069576" y="3905007"/>
            <a:ext cx="4730490" cy="0"/>
          </a:xfrm>
          <a:prstGeom prst="line">
            <a:avLst/>
          </a:prstGeom>
          <a:noFill/>
          <a:ln w="28575" cap="flat" cmpd="sng" algn="ctr">
            <a:solidFill>
              <a:srgbClr val="CDCDC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49" name="Straight Connector 548">
            <a:extLst>
              <a:ext uri="{FF2B5EF4-FFF2-40B4-BE49-F238E27FC236}">
                <a16:creationId xmlns:a16="http://schemas.microsoft.com/office/drawing/2014/main" id="{CC70D5FF-CD73-345F-38D4-0A4A9850C3E0}"/>
              </a:ext>
            </a:extLst>
          </p:cNvPr>
          <p:cNvCxnSpPr>
            <a:cxnSpLocks/>
            <a:endCxn id="551" idx="34"/>
          </p:cNvCxnSpPr>
          <p:nvPr/>
        </p:nvCxnSpPr>
        <p:spPr bwMode="auto">
          <a:xfrm flipV="1">
            <a:off x="2032925" y="3825930"/>
            <a:ext cx="8896" cy="1130566"/>
          </a:xfrm>
          <a:prstGeom prst="line">
            <a:avLst/>
          </a:prstGeom>
          <a:noFill/>
          <a:ln w="28575" cap="flat" cmpd="sng" algn="ctr">
            <a:solidFill>
              <a:srgbClr val="CDCDC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550" name="Freeform: Shape 549">
            <a:extLst>
              <a:ext uri="{FF2B5EF4-FFF2-40B4-BE49-F238E27FC236}">
                <a16:creationId xmlns:a16="http://schemas.microsoft.com/office/drawing/2014/main" id="{4039FDA3-C0DC-5C4A-1A7A-4504E34240DD}"/>
              </a:ext>
            </a:extLst>
          </p:cNvPr>
          <p:cNvSpPr/>
          <p:nvPr/>
        </p:nvSpPr>
        <p:spPr bwMode="auto">
          <a:xfrm>
            <a:off x="1065490" y="2856884"/>
            <a:ext cx="4083834" cy="1978164"/>
          </a:xfrm>
          <a:custGeom>
            <a:avLst/>
            <a:gdLst>
              <a:gd name="connsiteX0" fmla="*/ 0 w 4083834"/>
              <a:gd name="connsiteY0" fmla="*/ 0 h 1978164"/>
              <a:gd name="connsiteX1" fmla="*/ 80146 w 4083834"/>
              <a:gd name="connsiteY1" fmla="*/ 0 h 1978164"/>
              <a:gd name="connsiteX2" fmla="*/ 80146 w 4083834"/>
              <a:gd name="connsiteY2" fmla="*/ 43717 h 1978164"/>
              <a:gd name="connsiteX3" fmla="*/ 112934 w 4083834"/>
              <a:gd name="connsiteY3" fmla="*/ 43717 h 1978164"/>
              <a:gd name="connsiteX4" fmla="*/ 112934 w 4083834"/>
              <a:gd name="connsiteY4" fmla="*/ 72861 h 1978164"/>
              <a:gd name="connsiteX5" fmla="*/ 160293 w 4083834"/>
              <a:gd name="connsiteY5" fmla="*/ 72861 h 1978164"/>
              <a:gd name="connsiteX6" fmla="*/ 160293 w 4083834"/>
              <a:gd name="connsiteY6" fmla="*/ 222225 h 1978164"/>
              <a:gd name="connsiteX7" fmla="*/ 178508 w 4083834"/>
              <a:gd name="connsiteY7" fmla="*/ 222225 h 1978164"/>
              <a:gd name="connsiteX8" fmla="*/ 178508 w 4083834"/>
              <a:gd name="connsiteY8" fmla="*/ 335159 h 1978164"/>
              <a:gd name="connsiteX9" fmla="*/ 178508 w 4083834"/>
              <a:gd name="connsiteY9" fmla="*/ 335159 h 1978164"/>
              <a:gd name="connsiteX10" fmla="*/ 193080 w 4083834"/>
              <a:gd name="connsiteY10" fmla="*/ 320587 h 1978164"/>
              <a:gd name="connsiteX11" fmla="*/ 193080 w 4083834"/>
              <a:gd name="connsiteY11" fmla="*/ 400733 h 1978164"/>
              <a:gd name="connsiteX12" fmla="*/ 236797 w 4083834"/>
              <a:gd name="connsiteY12" fmla="*/ 400733 h 1978164"/>
              <a:gd name="connsiteX13" fmla="*/ 236797 w 4083834"/>
              <a:gd name="connsiteY13" fmla="*/ 426234 h 1978164"/>
              <a:gd name="connsiteX14" fmla="*/ 240440 w 4083834"/>
              <a:gd name="connsiteY14" fmla="*/ 426234 h 1978164"/>
              <a:gd name="connsiteX15" fmla="*/ 287799 w 4083834"/>
              <a:gd name="connsiteY15" fmla="*/ 426234 h 1978164"/>
              <a:gd name="connsiteX16" fmla="*/ 287799 w 4083834"/>
              <a:gd name="connsiteY16" fmla="*/ 495452 h 1978164"/>
              <a:gd name="connsiteX17" fmla="*/ 320586 w 4083834"/>
              <a:gd name="connsiteY17" fmla="*/ 495452 h 1978164"/>
              <a:gd name="connsiteX18" fmla="*/ 320586 w 4083834"/>
              <a:gd name="connsiteY18" fmla="*/ 663031 h 1978164"/>
              <a:gd name="connsiteX19" fmla="*/ 342444 w 4083834"/>
              <a:gd name="connsiteY19" fmla="*/ 663031 h 1978164"/>
              <a:gd name="connsiteX20" fmla="*/ 342444 w 4083834"/>
              <a:gd name="connsiteY20" fmla="*/ 732249 h 1978164"/>
              <a:gd name="connsiteX21" fmla="*/ 371589 w 4083834"/>
              <a:gd name="connsiteY21" fmla="*/ 732249 h 1978164"/>
              <a:gd name="connsiteX22" fmla="*/ 371589 w 4083834"/>
              <a:gd name="connsiteY22" fmla="*/ 775965 h 1978164"/>
              <a:gd name="connsiteX23" fmla="*/ 426234 w 4083834"/>
              <a:gd name="connsiteY23" fmla="*/ 775965 h 1978164"/>
              <a:gd name="connsiteX24" fmla="*/ 426234 w 4083834"/>
              <a:gd name="connsiteY24" fmla="*/ 805109 h 1978164"/>
              <a:gd name="connsiteX25" fmla="*/ 477236 w 4083834"/>
              <a:gd name="connsiteY25" fmla="*/ 805109 h 1978164"/>
              <a:gd name="connsiteX26" fmla="*/ 477236 w 4083834"/>
              <a:gd name="connsiteY26" fmla="*/ 874327 h 1978164"/>
              <a:gd name="connsiteX27" fmla="*/ 510024 w 4083834"/>
              <a:gd name="connsiteY27" fmla="*/ 874327 h 1978164"/>
              <a:gd name="connsiteX28" fmla="*/ 510024 w 4083834"/>
              <a:gd name="connsiteY28" fmla="*/ 961760 h 1978164"/>
              <a:gd name="connsiteX29" fmla="*/ 571955 w 4083834"/>
              <a:gd name="connsiteY29" fmla="*/ 961760 h 1978164"/>
              <a:gd name="connsiteX30" fmla="*/ 571955 w 4083834"/>
              <a:gd name="connsiteY30" fmla="*/ 979975 h 1978164"/>
              <a:gd name="connsiteX31" fmla="*/ 615671 w 4083834"/>
              <a:gd name="connsiteY31" fmla="*/ 979975 h 1978164"/>
              <a:gd name="connsiteX32" fmla="*/ 615671 w 4083834"/>
              <a:gd name="connsiteY32" fmla="*/ 1005476 h 1978164"/>
              <a:gd name="connsiteX33" fmla="*/ 673960 w 4083834"/>
              <a:gd name="connsiteY33" fmla="*/ 1005476 h 1978164"/>
              <a:gd name="connsiteX34" fmla="*/ 673960 w 4083834"/>
              <a:gd name="connsiteY34" fmla="*/ 1096552 h 1978164"/>
              <a:gd name="connsiteX35" fmla="*/ 673960 w 4083834"/>
              <a:gd name="connsiteY35" fmla="*/ 1096552 h 1978164"/>
              <a:gd name="connsiteX36" fmla="*/ 673960 w 4083834"/>
              <a:gd name="connsiteY36" fmla="*/ 1096552 h 1978164"/>
              <a:gd name="connsiteX37" fmla="*/ 699461 w 4083834"/>
              <a:gd name="connsiteY37" fmla="*/ 1096552 h 1978164"/>
              <a:gd name="connsiteX38" fmla="*/ 699461 w 4083834"/>
              <a:gd name="connsiteY38" fmla="*/ 1125696 h 1978164"/>
              <a:gd name="connsiteX39" fmla="*/ 728605 w 4083834"/>
              <a:gd name="connsiteY39" fmla="*/ 1125696 h 1978164"/>
              <a:gd name="connsiteX40" fmla="*/ 728605 w 4083834"/>
              <a:gd name="connsiteY40" fmla="*/ 1173055 h 1978164"/>
              <a:gd name="connsiteX41" fmla="*/ 812395 w 4083834"/>
              <a:gd name="connsiteY41" fmla="*/ 1173055 h 1978164"/>
              <a:gd name="connsiteX42" fmla="*/ 812395 w 4083834"/>
              <a:gd name="connsiteY42" fmla="*/ 1256845 h 1978164"/>
              <a:gd name="connsiteX43" fmla="*/ 852468 w 4083834"/>
              <a:gd name="connsiteY43" fmla="*/ 1256845 h 1978164"/>
              <a:gd name="connsiteX44" fmla="*/ 852468 w 4083834"/>
              <a:gd name="connsiteY44" fmla="*/ 1315133 h 1978164"/>
              <a:gd name="connsiteX45" fmla="*/ 1001832 w 4083834"/>
              <a:gd name="connsiteY45" fmla="*/ 1315133 h 1978164"/>
              <a:gd name="connsiteX46" fmla="*/ 1001832 w 4083834"/>
              <a:gd name="connsiteY46" fmla="*/ 1347921 h 1978164"/>
              <a:gd name="connsiteX47" fmla="*/ 1030977 w 4083834"/>
              <a:gd name="connsiteY47" fmla="*/ 1347921 h 1978164"/>
              <a:gd name="connsiteX48" fmla="*/ 1030977 w 4083834"/>
              <a:gd name="connsiteY48" fmla="*/ 1347921 h 1978164"/>
              <a:gd name="connsiteX49" fmla="*/ 1085622 w 4083834"/>
              <a:gd name="connsiteY49" fmla="*/ 1347921 h 1978164"/>
              <a:gd name="connsiteX50" fmla="*/ 1085622 w 4083834"/>
              <a:gd name="connsiteY50" fmla="*/ 1391637 h 1978164"/>
              <a:gd name="connsiteX51" fmla="*/ 1129338 w 4083834"/>
              <a:gd name="connsiteY51" fmla="*/ 1391637 h 1978164"/>
              <a:gd name="connsiteX52" fmla="*/ 1129338 w 4083834"/>
              <a:gd name="connsiteY52" fmla="*/ 1391637 h 1978164"/>
              <a:gd name="connsiteX53" fmla="*/ 1180341 w 4083834"/>
              <a:gd name="connsiteY53" fmla="*/ 1391637 h 1978164"/>
              <a:gd name="connsiteX54" fmla="*/ 1180341 w 4083834"/>
              <a:gd name="connsiteY54" fmla="*/ 1449925 h 1978164"/>
              <a:gd name="connsiteX55" fmla="*/ 1245915 w 4083834"/>
              <a:gd name="connsiteY55" fmla="*/ 1449925 h 1978164"/>
              <a:gd name="connsiteX56" fmla="*/ 1245915 w 4083834"/>
              <a:gd name="connsiteY56" fmla="*/ 1468140 h 1978164"/>
              <a:gd name="connsiteX57" fmla="*/ 1329705 w 4083834"/>
              <a:gd name="connsiteY57" fmla="*/ 1468140 h 1978164"/>
              <a:gd name="connsiteX58" fmla="*/ 1329705 w 4083834"/>
              <a:gd name="connsiteY58" fmla="*/ 1468140 h 1978164"/>
              <a:gd name="connsiteX59" fmla="*/ 1347920 w 4083834"/>
              <a:gd name="connsiteY59" fmla="*/ 1486355 h 1978164"/>
              <a:gd name="connsiteX60" fmla="*/ 1347920 w 4083834"/>
              <a:gd name="connsiteY60" fmla="*/ 1526429 h 1978164"/>
              <a:gd name="connsiteX61" fmla="*/ 1446282 w 4083834"/>
              <a:gd name="connsiteY61" fmla="*/ 1526429 h 1978164"/>
              <a:gd name="connsiteX62" fmla="*/ 1446282 w 4083834"/>
              <a:gd name="connsiteY62" fmla="*/ 1548287 h 1978164"/>
              <a:gd name="connsiteX63" fmla="*/ 1497284 w 4083834"/>
              <a:gd name="connsiteY63" fmla="*/ 1548287 h 1978164"/>
              <a:gd name="connsiteX64" fmla="*/ 1497284 w 4083834"/>
              <a:gd name="connsiteY64" fmla="*/ 1617505 h 1978164"/>
              <a:gd name="connsiteX65" fmla="*/ 1610218 w 4083834"/>
              <a:gd name="connsiteY65" fmla="*/ 1617505 h 1978164"/>
              <a:gd name="connsiteX66" fmla="*/ 1610218 w 4083834"/>
              <a:gd name="connsiteY66" fmla="*/ 1617505 h 1978164"/>
              <a:gd name="connsiteX67" fmla="*/ 1610218 w 4083834"/>
              <a:gd name="connsiteY67" fmla="*/ 1639363 h 1978164"/>
              <a:gd name="connsiteX68" fmla="*/ 1752296 w 4083834"/>
              <a:gd name="connsiteY68" fmla="*/ 1639363 h 1978164"/>
              <a:gd name="connsiteX69" fmla="*/ 1752296 w 4083834"/>
              <a:gd name="connsiteY69" fmla="*/ 1661221 h 1978164"/>
              <a:gd name="connsiteX70" fmla="*/ 1843372 w 4083834"/>
              <a:gd name="connsiteY70" fmla="*/ 1661221 h 1978164"/>
              <a:gd name="connsiteX71" fmla="*/ 1843372 w 4083834"/>
              <a:gd name="connsiteY71" fmla="*/ 1661221 h 1978164"/>
              <a:gd name="connsiteX72" fmla="*/ 1843372 w 4083834"/>
              <a:gd name="connsiteY72" fmla="*/ 1661221 h 1978164"/>
              <a:gd name="connsiteX73" fmla="*/ 1865230 w 4083834"/>
              <a:gd name="connsiteY73" fmla="*/ 1683079 h 1978164"/>
              <a:gd name="connsiteX74" fmla="*/ 1879802 w 4083834"/>
              <a:gd name="connsiteY74" fmla="*/ 1697651 h 1978164"/>
              <a:gd name="connsiteX75" fmla="*/ 2032809 w 4083834"/>
              <a:gd name="connsiteY75" fmla="*/ 1697651 h 1978164"/>
              <a:gd name="connsiteX76" fmla="*/ 2032809 w 4083834"/>
              <a:gd name="connsiteY76" fmla="*/ 1708580 h 1978164"/>
              <a:gd name="connsiteX77" fmla="*/ 2145743 w 4083834"/>
              <a:gd name="connsiteY77" fmla="*/ 1708580 h 1978164"/>
              <a:gd name="connsiteX78" fmla="*/ 2145743 w 4083834"/>
              <a:gd name="connsiteY78" fmla="*/ 1748654 h 1978164"/>
              <a:gd name="connsiteX79" fmla="*/ 2214961 w 4083834"/>
              <a:gd name="connsiteY79" fmla="*/ 1748654 h 1978164"/>
              <a:gd name="connsiteX80" fmla="*/ 2214961 w 4083834"/>
              <a:gd name="connsiteY80" fmla="*/ 1777798 h 1978164"/>
              <a:gd name="connsiteX81" fmla="*/ 2273249 w 4083834"/>
              <a:gd name="connsiteY81" fmla="*/ 1777798 h 1978164"/>
              <a:gd name="connsiteX82" fmla="*/ 2273249 w 4083834"/>
              <a:gd name="connsiteY82" fmla="*/ 1777798 h 1978164"/>
              <a:gd name="connsiteX83" fmla="*/ 2346110 w 4083834"/>
              <a:gd name="connsiteY83" fmla="*/ 1777798 h 1978164"/>
              <a:gd name="connsiteX84" fmla="*/ 2346110 w 4083834"/>
              <a:gd name="connsiteY84" fmla="*/ 1832443 h 1978164"/>
              <a:gd name="connsiteX85" fmla="*/ 2437185 w 4083834"/>
              <a:gd name="connsiteY85" fmla="*/ 1832443 h 1978164"/>
              <a:gd name="connsiteX86" fmla="*/ 2437185 w 4083834"/>
              <a:gd name="connsiteY86" fmla="*/ 1847015 h 1978164"/>
              <a:gd name="connsiteX87" fmla="*/ 2484545 w 4083834"/>
              <a:gd name="connsiteY87" fmla="*/ 1847015 h 1978164"/>
              <a:gd name="connsiteX88" fmla="*/ 2484545 w 4083834"/>
              <a:gd name="connsiteY88" fmla="*/ 1865230 h 1978164"/>
              <a:gd name="connsiteX89" fmla="*/ 2754129 w 4083834"/>
              <a:gd name="connsiteY89" fmla="*/ 1865230 h 1978164"/>
              <a:gd name="connsiteX90" fmla="*/ 2754129 w 4083834"/>
              <a:gd name="connsiteY90" fmla="*/ 1879803 h 1978164"/>
              <a:gd name="connsiteX91" fmla="*/ 3016427 w 4083834"/>
              <a:gd name="connsiteY91" fmla="*/ 1879803 h 1978164"/>
              <a:gd name="connsiteX92" fmla="*/ 3016427 w 4083834"/>
              <a:gd name="connsiteY92" fmla="*/ 1905304 h 1978164"/>
              <a:gd name="connsiteX93" fmla="*/ 3424446 w 4083834"/>
              <a:gd name="connsiteY93" fmla="*/ 1905304 h 1978164"/>
              <a:gd name="connsiteX94" fmla="*/ 3460876 w 4083834"/>
              <a:gd name="connsiteY94" fmla="*/ 1905304 h 1978164"/>
              <a:gd name="connsiteX95" fmla="*/ 3460876 w 4083834"/>
              <a:gd name="connsiteY95" fmla="*/ 1941734 h 1978164"/>
              <a:gd name="connsiteX96" fmla="*/ 3610240 w 4083834"/>
              <a:gd name="connsiteY96" fmla="*/ 1941734 h 1978164"/>
              <a:gd name="connsiteX97" fmla="*/ 3610240 w 4083834"/>
              <a:gd name="connsiteY97" fmla="*/ 1978164 h 1978164"/>
              <a:gd name="connsiteX98" fmla="*/ 4083834 w 4083834"/>
              <a:gd name="connsiteY98" fmla="*/ 1978164 h 1978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4083834" h="1978164">
                <a:moveTo>
                  <a:pt x="0" y="0"/>
                </a:moveTo>
                <a:lnTo>
                  <a:pt x="80146" y="0"/>
                </a:lnTo>
                <a:lnTo>
                  <a:pt x="80146" y="43717"/>
                </a:lnTo>
                <a:lnTo>
                  <a:pt x="112934" y="43717"/>
                </a:lnTo>
                <a:lnTo>
                  <a:pt x="112934" y="72861"/>
                </a:lnTo>
                <a:lnTo>
                  <a:pt x="160293" y="72861"/>
                </a:lnTo>
                <a:lnTo>
                  <a:pt x="160293" y="222225"/>
                </a:lnTo>
                <a:lnTo>
                  <a:pt x="178508" y="222225"/>
                </a:lnTo>
                <a:lnTo>
                  <a:pt x="178508" y="335159"/>
                </a:lnTo>
                <a:lnTo>
                  <a:pt x="178508" y="335159"/>
                </a:lnTo>
                <a:lnTo>
                  <a:pt x="193080" y="320587"/>
                </a:lnTo>
                <a:lnTo>
                  <a:pt x="193080" y="400733"/>
                </a:lnTo>
                <a:lnTo>
                  <a:pt x="236797" y="400733"/>
                </a:lnTo>
                <a:lnTo>
                  <a:pt x="236797" y="426234"/>
                </a:lnTo>
                <a:lnTo>
                  <a:pt x="240440" y="426234"/>
                </a:lnTo>
                <a:lnTo>
                  <a:pt x="287799" y="426234"/>
                </a:lnTo>
                <a:lnTo>
                  <a:pt x="287799" y="495452"/>
                </a:lnTo>
                <a:lnTo>
                  <a:pt x="320586" y="495452"/>
                </a:lnTo>
                <a:lnTo>
                  <a:pt x="320586" y="663031"/>
                </a:lnTo>
                <a:lnTo>
                  <a:pt x="342444" y="663031"/>
                </a:lnTo>
                <a:lnTo>
                  <a:pt x="342444" y="732249"/>
                </a:lnTo>
                <a:lnTo>
                  <a:pt x="371589" y="732249"/>
                </a:lnTo>
                <a:lnTo>
                  <a:pt x="371589" y="775965"/>
                </a:lnTo>
                <a:lnTo>
                  <a:pt x="426234" y="775965"/>
                </a:lnTo>
                <a:lnTo>
                  <a:pt x="426234" y="805109"/>
                </a:lnTo>
                <a:lnTo>
                  <a:pt x="477236" y="805109"/>
                </a:lnTo>
                <a:lnTo>
                  <a:pt x="477236" y="874327"/>
                </a:lnTo>
                <a:lnTo>
                  <a:pt x="510024" y="874327"/>
                </a:lnTo>
                <a:lnTo>
                  <a:pt x="510024" y="961760"/>
                </a:lnTo>
                <a:lnTo>
                  <a:pt x="571955" y="961760"/>
                </a:lnTo>
                <a:lnTo>
                  <a:pt x="571955" y="979975"/>
                </a:lnTo>
                <a:lnTo>
                  <a:pt x="615671" y="979975"/>
                </a:lnTo>
                <a:lnTo>
                  <a:pt x="615671" y="1005476"/>
                </a:lnTo>
                <a:lnTo>
                  <a:pt x="673960" y="1005476"/>
                </a:lnTo>
                <a:lnTo>
                  <a:pt x="673960" y="1096552"/>
                </a:lnTo>
                <a:lnTo>
                  <a:pt x="673960" y="1096552"/>
                </a:lnTo>
                <a:lnTo>
                  <a:pt x="673960" y="1096552"/>
                </a:lnTo>
                <a:lnTo>
                  <a:pt x="699461" y="1096552"/>
                </a:lnTo>
                <a:lnTo>
                  <a:pt x="699461" y="1125696"/>
                </a:lnTo>
                <a:lnTo>
                  <a:pt x="728605" y="1125696"/>
                </a:lnTo>
                <a:lnTo>
                  <a:pt x="728605" y="1173055"/>
                </a:lnTo>
                <a:lnTo>
                  <a:pt x="812395" y="1173055"/>
                </a:lnTo>
                <a:lnTo>
                  <a:pt x="812395" y="1256845"/>
                </a:lnTo>
                <a:lnTo>
                  <a:pt x="852468" y="1256845"/>
                </a:lnTo>
                <a:lnTo>
                  <a:pt x="852468" y="1315133"/>
                </a:lnTo>
                <a:lnTo>
                  <a:pt x="1001832" y="1315133"/>
                </a:lnTo>
                <a:lnTo>
                  <a:pt x="1001832" y="1347921"/>
                </a:lnTo>
                <a:lnTo>
                  <a:pt x="1030977" y="1347921"/>
                </a:lnTo>
                <a:lnTo>
                  <a:pt x="1030977" y="1347921"/>
                </a:lnTo>
                <a:lnTo>
                  <a:pt x="1085622" y="1347921"/>
                </a:lnTo>
                <a:lnTo>
                  <a:pt x="1085622" y="1391637"/>
                </a:lnTo>
                <a:lnTo>
                  <a:pt x="1129338" y="1391637"/>
                </a:lnTo>
                <a:lnTo>
                  <a:pt x="1129338" y="1391637"/>
                </a:lnTo>
                <a:lnTo>
                  <a:pt x="1180341" y="1391637"/>
                </a:lnTo>
                <a:lnTo>
                  <a:pt x="1180341" y="1449925"/>
                </a:lnTo>
                <a:lnTo>
                  <a:pt x="1245915" y="1449925"/>
                </a:lnTo>
                <a:lnTo>
                  <a:pt x="1245915" y="1468140"/>
                </a:lnTo>
                <a:lnTo>
                  <a:pt x="1329705" y="1468140"/>
                </a:lnTo>
                <a:lnTo>
                  <a:pt x="1329705" y="1468140"/>
                </a:lnTo>
                <a:lnTo>
                  <a:pt x="1347920" y="1486355"/>
                </a:lnTo>
                <a:lnTo>
                  <a:pt x="1347920" y="1526429"/>
                </a:lnTo>
                <a:lnTo>
                  <a:pt x="1446282" y="1526429"/>
                </a:lnTo>
                <a:lnTo>
                  <a:pt x="1446282" y="1548287"/>
                </a:lnTo>
                <a:lnTo>
                  <a:pt x="1497284" y="1548287"/>
                </a:lnTo>
                <a:lnTo>
                  <a:pt x="1497284" y="1617505"/>
                </a:lnTo>
                <a:lnTo>
                  <a:pt x="1610218" y="1617505"/>
                </a:lnTo>
                <a:lnTo>
                  <a:pt x="1610218" y="1617505"/>
                </a:lnTo>
                <a:lnTo>
                  <a:pt x="1610218" y="1639363"/>
                </a:lnTo>
                <a:lnTo>
                  <a:pt x="1752296" y="1639363"/>
                </a:lnTo>
                <a:lnTo>
                  <a:pt x="1752296" y="1661221"/>
                </a:lnTo>
                <a:lnTo>
                  <a:pt x="1843372" y="1661221"/>
                </a:lnTo>
                <a:lnTo>
                  <a:pt x="1843372" y="1661221"/>
                </a:lnTo>
                <a:lnTo>
                  <a:pt x="1843372" y="1661221"/>
                </a:lnTo>
                <a:lnTo>
                  <a:pt x="1865230" y="1683079"/>
                </a:lnTo>
                <a:lnTo>
                  <a:pt x="1879802" y="1697651"/>
                </a:lnTo>
                <a:lnTo>
                  <a:pt x="2032809" y="1697651"/>
                </a:lnTo>
                <a:lnTo>
                  <a:pt x="2032809" y="1708580"/>
                </a:lnTo>
                <a:lnTo>
                  <a:pt x="2145743" y="1708580"/>
                </a:lnTo>
                <a:lnTo>
                  <a:pt x="2145743" y="1748654"/>
                </a:lnTo>
                <a:lnTo>
                  <a:pt x="2214961" y="1748654"/>
                </a:lnTo>
                <a:lnTo>
                  <a:pt x="2214961" y="1777798"/>
                </a:lnTo>
                <a:lnTo>
                  <a:pt x="2273249" y="1777798"/>
                </a:lnTo>
                <a:lnTo>
                  <a:pt x="2273249" y="1777798"/>
                </a:lnTo>
                <a:lnTo>
                  <a:pt x="2346110" y="1777798"/>
                </a:lnTo>
                <a:lnTo>
                  <a:pt x="2346110" y="1832443"/>
                </a:lnTo>
                <a:lnTo>
                  <a:pt x="2437185" y="1832443"/>
                </a:lnTo>
                <a:lnTo>
                  <a:pt x="2437185" y="1847015"/>
                </a:lnTo>
                <a:lnTo>
                  <a:pt x="2484545" y="1847015"/>
                </a:lnTo>
                <a:lnTo>
                  <a:pt x="2484545" y="1865230"/>
                </a:lnTo>
                <a:lnTo>
                  <a:pt x="2754129" y="1865230"/>
                </a:lnTo>
                <a:lnTo>
                  <a:pt x="2754129" y="1879803"/>
                </a:lnTo>
                <a:lnTo>
                  <a:pt x="3016427" y="1879803"/>
                </a:lnTo>
                <a:lnTo>
                  <a:pt x="3016427" y="1905304"/>
                </a:lnTo>
                <a:lnTo>
                  <a:pt x="3424446" y="1905304"/>
                </a:lnTo>
                <a:lnTo>
                  <a:pt x="3460876" y="1905304"/>
                </a:lnTo>
                <a:lnTo>
                  <a:pt x="3460876" y="1941734"/>
                </a:lnTo>
                <a:lnTo>
                  <a:pt x="3610240" y="1941734"/>
                </a:lnTo>
                <a:lnTo>
                  <a:pt x="3610240" y="1978164"/>
                </a:lnTo>
                <a:lnTo>
                  <a:pt x="4083834" y="1978164"/>
                </a:lnTo>
              </a:path>
            </a:pathLst>
          </a:custGeom>
          <a:noFill/>
          <a:ln w="28575">
            <a:solidFill>
              <a:srgbClr val="E1471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51" name="Freeform: Shape 550">
            <a:extLst>
              <a:ext uri="{FF2B5EF4-FFF2-40B4-BE49-F238E27FC236}">
                <a16:creationId xmlns:a16="http://schemas.microsoft.com/office/drawing/2014/main" id="{95A9628C-86A3-9973-FBA5-13C7581B9317}"/>
              </a:ext>
            </a:extLst>
          </p:cNvPr>
          <p:cNvSpPr/>
          <p:nvPr/>
        </p:nvSpPr>
        <p:spPr bwMode="auto">
          <a:xfrm>
            <a:off x="1090991" y="2849598"/>
            <a:ext cx="4411707" cy="1336991"/>
          </a:xfrm>
          <a:custGeom>
            <a:avLst/>
            <a:gdLst>
              <a:gd name="connsiteX0" fmla="*/ 0 w 4411707"/>
              <a:gd name="connsiteY0" fmla="*/ 0 h 1336991"/>
              <a:gd name="connsiteX1" fmla="*/ 0 w 4411707"/>
              <a:gd name="connsiteY1" fmla="*/ 51003 h 1336991"/>
              <a:gd name="connsiteX2" fmla="*/ 25501 w 4411707"/>
              <a:gd name="connsiteY2" fmla="*/ 51003 h 1336991"/>
              <a:gd name="connsiteX3" fmla="*/ 25501 w 4411707"/>
              <a:gd name="connsiteY3" fmla="*/ 109291 h 1336991"/>
              <a:gd name="connsiteX4" fmla="*/ 47359 w 4411707"/>
              <a:gd name="connsiteY4" fmla="*/ 109291 h 1336991"/>
              <a:gd name="connsiteX5" fmla="*/ 47359 w 4411707"/>
              <a:gd name="connsiteY5" fmla="*/ 171222 h 1336991"/>
              <a:gd name="connsiteX6" fmla="*/ 76504 w 4411707"/>
              <a:gd name="connsiteY6" fmla="*/ 171222 h 1336991"/>
              <a:gd name="connsiteX7" fmla="*/ 76504 w 4411707"/>
              <a:gd name="connsiteY7" fmla="*/ 214939 h 1336991"/>
              <a:gd name="connsiteX8" fmla="*/ 105648 w 4411707"/>
              <a:gd name="connsiteY8" fmla="*/ 214939 h 1336991"/>
              <a:gd name="connsiteX9" fmla="*/ 105648 w 4411707"/>
              <a:gd name="connsiteY9" fmla="*/ 240440 h 1336991"/>
              <a:gd name="connsiteX10" fmla="*/ 123863 w 4411707"/>
              <a:gd name="connsiteY10" fmla="*/ 240440 h 1336991"/>
              <a:gd name="connsiteX11" fmla="*/ 123863 w 4411707"/>
              <a:gd name="connsiteY11" fmla="*/ 349731 h 1336991"/>
              <a:gd name="connsiteX12" fmla="*/ 134792 w 4411707"/>
              <a:gd name="connsiteY12" fmla="*/ 349731 h 1336991"/>
              <a:gd name="connsiteX13" fmla="*/ 134792 w 4411707"/>
              <a:gd name="connsiteY13" fmla="*/ 462665 h 1336991"/>
              <a:gd name="connsiteX14" fmla="*/ 149364 w 4411707"/>
              <a:gd name="connsiteY14" fmla="*/ 462665 h 1336991"/>
              <a:gd name="connsiteX15" fmla="*/ 149364 w 4411707"/>
              <a:gd name="connsiteY15" fmla="*/ 539168 h 1336991"/>
              <a:gd name="connsiteX16" fmla="*/ 149364 w 4411707"/>
              <a:gd name="connsiteY16" fmla="*/ 586528 h 1336991"/>
              <a:gd name="connsiteX17" fmla="*/ 163936 w 4411707"/>
              <a:gd name="connsiteY17" fmla="*/ 601100 h 1336991"/>
              <a:gd name="connsiteX18" fmla="*/ 163936 w 4411707"/>
              <a:gd name="connsiteY18" fmla="*/ 703105 h 1336991"/>
              <a:gd name="connsiteX19" fmla="*/ 233154 w 4411707"/>
              <a:gd name="connsiteY19" fmla="*/ 703105 h 1336991"/>
              <a:gd name="connsiteX20" fmla="*/ 233154 w 4411707"/>
              <a:gd name="connsiteY20" fmla="*/ 739535 h 1336991"/>
              <a:gd name="connsiteX21" fmla="*/ 306014 w 4411707"/>
              <a:gd name="connsiteY21" fmla="*/ 739535 h 1336991"/>
              <a:gd name="connsiteX22" fmla="*/ 306014 w 4411707"/>
              <a:gd name="connsiteY22" fmla="*/ 826967 h 1336991"/>
              <a:gd name="connsiteX23" fmla="*/ 331516 w 4411707"/>
              <a:gd name="connsiteY23" fmla="*/ 826967 h 1336991"/>
              <a:gd name="connsiteX24" fmla="*/ 331516 w 4411707"/>
              <a:gd name="connsiteY24" fmla="*/ 877970 h 1336991"/>
              <a:gd name="connsiteX25" fmla="*/ 404376 w 4411707"/>
              <a:gd name="connsiteY25" fmla="*/ 877970 h 1336991"/>
              <a:gd name="connsiteX26" fmla="*/ 404376 w 4411707"/>
              <a:gd name="connsiteY26" fmla="*/ 896185 h 1336991"/>
              <a:gd name="connsiteX27" fmla="*/ 480880 w 4411707"/>
              <a:gd name="connsiteY27" fmla="*/ 896185 h 1336991"/>
              <a:gd name="connsiteX28" fmla="*/ 480880 w 4411707"/>
              <a:gd name="connsiteY28" fmla="*/ 925329 h 1336991"/>
              <a:gd name="connsiteX29" fmla="*/ 710390 w 4411707"/>
              <a:gd name="connsiteY29" fmla="*/ 925329 h 1336991"/>
              <a:gd name="connsiteX30" fmla="*/ 710390 w 4411707"/>
              <a:gd name="connsiteY30" fmla="*/ 943544 h 1336991"/>
              <a:gd name="connsiteX31" fmla="*/ 735892 w 4411707"/>
              <a:gd name="connsiteY31" fmla="*/ 943544 h 1336991"/>
              <a:gd name="connsiteX32" fmla="*/ 735892 w 4411707"/>
              <a:gd name="connsiteY32" fmla="*/ 958116 h 1336991"/>
              <a:gd name="connsiteX33" fmla="*/ 950830 w 4411707"/>
              <a:gd name="connsiteY33" fmla="*/ 958116 h 1336991"/>
              <a:gd name="connsiteX34" fmla="*/ 950830 w 4411707"/>
              <a:gd name="connsiteY34" fmla="*/ 976332 h 1336991"/>
              <a:gd name="connsiteX35" fmla="*/ 976331 w 4411707"/>
              <a:gd name="connsiteY35" fmla="*/ 976332 h 1336991"/>
              <a:gd name="connsiteX36" fmla="*/ 976331 w 4411707"/>
              <a:gd name="connsiteY36" fmla="*/ 1027334 h 1336991"/>
              <a:gd name="connsiteX37" fmla="*/ 1001833 w 4411707"/>
              <a:gd name="connsiteY37" fmla="*/ 1027334 h 1336991"/>
              <a:gd name="connsiteX38" fmla="*/ 1001833 w 4411707"/>
              <a:gd name="connsiteY38" fmla="*/ 1049192 h 1336991"/>
              <a:gd name="connsiteX39" fmla="*/ 1304204 w 4411707"/>
              <a:gd name="connsiteY39" fmla="*/ 1049192 h 1336991"/>
              <a:gd name="connsiteX40" fmla="*/ 1304204 w 4411707"/>
              <a:gd name="connsiteY40" fmla="*/ 1063764 h 1336991"/>
              <a:gd name="connsiteX41" fmla="*/ 1347920 w 4411707"/>
              <a:gd name="connsiteY41" fmla="*/ 1063764 h 1336991"/>
              <a:gd name="connsiteX42" fmla="*/ 1347920 w 4411707"/>
              <a:gd name="connsiteY42" fmla="*/ 1089265 h 1336991"/>
              <a:gd name="connsiteX43" fmla="*/ 1457211 w 4411707"/>
              <a:gd name="connsiteY43" fmla="*/ 1089265 h 1336991"/>
              <a:gd name="connsiteX44" fmla="*/ 1457211 w 4411707"/>
              <a:gd name="connsiteY44" fmla="*/ 1096552 h 1336991"/>
              <a:gd name="connsiteX45" fmla="*/ 1959949 w 4411707"/>
              <a:gd name="connsiteY45" fmla="*/ 1096552 h 1336991"/>
              <a:gd name="connsiteX46" fmla="*/ 1959949 w 4411707"/>
              <a:gd name="connsiteY46" fmla="*/ 1096552 h 1336991"/>
              <a:gd name="connsiteX47" fmla="*/ 1959949 w 4411707"/>
              <a:gd name="connsiteY47" fmla="*/ 1129339 h 1336991"/>
              <a:gd name="connsiteX48" fmla="*/ 2196746 w 4411707"/>
              <a:gd name="connsiteY48" fmla="*/ 1129339 h 1336991"/>
              <a:gd name="connsiteX49" fmla="*/ 2196746 w 4411707"/>
              <a:gd name="connsiteY49" fmla="*/ 1143911 h 1336991"/>
              <a:gd name="connsiteX50" fmla="*/ 2276892 w 4411707"/>
              <a:gd name="connsiteY50" fmla="*/ 1143911 h 1336991"/>
              <a:gd name="connsiteX51" fmla="*/ 2276892 w 4411707"/>
              <a:gd name="connsiteY51" fmla="*/ 1165769 h 1336991"/>
              <a:gd name="connsiteX52" fmla="*/ 2473616 w 4411707"/>
              <a:gd name="connsiteY52" fmla="*/ 1165769 h 1336991"/>
              <a:gd name="connsiteX53" fmla="*/ 2473616 w 4411707"/>
              <a:gd name="connsiteY53" fmla="*/ 1191270 h 1336991"/>
              <a:gd name="connsiteX54" fmla="*/ 2510046 w 4411707"/>
              <a:gd name="connsiteY54" fmla="*/ 1191270 h 1336991"/>
              <a:gd name="connsiteX55" fmla="*/ 2510046 w 4411707"/>
              <a:gd name="connsiteY55" fmla="*/ 1216771 h 1336991"/>
              <a:gd name="connsiteX56" fmla="*/ 2564692 w 4411707"/>
              <a:gd name="connsiteY56" fmla="*/ 1216771 h 1336991"/>
              <a:gd name="connsiteX57" fmla="*/ 2564692 w 4411707"/>
              <a:gd name="connsiteY57" fmla="*/ 1231344 h 1336991"/>
              <a:gd name="connsiteX58" fmla="*/ 3023713 w 4411707"/>
              <a:gd name="connsiteY58" fmla="*/ 1231344 h 1336991"/>
              <a:gd name="connsiteX59" fmla="*/ 3023713 w 4411707"/>
              <a:gd name="connsiteY59" fmla="*/ 1245916 h 1336991"/>
              <a:gd name="connsiteX60" fmla="*/ 3293297 w 4411707"/>
              <a:gd name="connsiteY60" fmla="*/ 1245916 h 1336991"/>
              <a:gd name="connsiteX61" fmla="*/ 3293297 w 4411707"/>
              <a:gd name="connsiteY61" fmla="*/ 1289632 h 1336991"/>
              <a:gd name="connsiteX62" fmla="*/ 3515522 w 4411707"/>
              <a:gd name="connsiteY62" fmla="*/ 1289632 h 1336991"/>
              <a:gd name="connsiteX63" fmla="*/ 3515522 w 4411707"/>
              <a:gd name="connsiteY63" fmla="*/ 1336991 h 1336991"/>
              <a:gd name="connsiteX64" fmla="*/ 4411707 w 4411707"/>
              <a:gd name="connsiteY64" fmla="*/ 1336991 h 1336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411707" h="1336991">
                <a:moveTo>
                  <a:pt x="0" y="0"/>
                </a:moveTo>
                <a:lnTo>
                  <a:pt x="0" y="51003"/>
                </a:lnTo>
                <a:lnTo>
                  <a:pt x="25501" y="51003"/>
                </a:lnTo>
                <a:lnTo>
                  <a:pt x="25501" y="109291"/>
                </a:lnTo>
                <a:lnTo>
                  <a:pt x="47359" y="109291"/>
                </a:lnTo>
                <a:lnTo>
                  <a:pt x="47359" y="171222"/>
                </a:lnTo>
                <a:lnTo>
                  <a:pt x="76504" y="171222"/>
                </a:lnTo>
                <a:lnTo>
                  <a:pt x="76504" y="214939"/>
                </a:lnTo>
                <a:lnTo>
                  <a:pt x="105648" y="214939"/>
                </a:lnTo>
                <a:lnTo>
                  <a:pt x="105648" y="240440"/>
                </a:lnTo>
                <a:lnTo>
                  <a:pt x="123863" y="240440"/>
                </a:lnTo>
                <a:lnTo>
                  <a:pt x="123863" y="349731"/>
                </a:lnTo>
                <a:lnTo>
                  <a:pt x="134792" y="349731"/>
                </a:lnTo>
                <a:lnTo>
                  <a:pt x="134792" y="462665"/>
                </a:lnTo>
                <a:lnTo>
                  <a:pt x="149364" y="462665"/>
                </a:lnTo>
                <a:lnTo>
                  <a:pt x="149364" y="539168"/>
                </a:lnTo>
                <a:lnTo>
                  <a:pt x="149364" y="586528"/>
                </a:lnTo>
                <a:lnTo>
                  <a:pt x="163936" y="601100"/>
                </a:lnTo>
                <a:lnTo>
                  <a:pt x="163936" y="703105"/>
                </a:lnTo>
                <a:lnTo>
                  <a:pt x="233154" y="703105"/>
                </a:lnTo>
                <a:lnTo>
                  <a:pt x="233154" y="739535"/>
                </a:lnTo>
                <a:lnTo>
                  <a:pt x="306014" y="739535"/>
                </a:lnTo>
                <a:lnTo>
                  <a:pt x="306014" y="826967"/>
                </a:lnTo>
                <a:lnTo>
                  <a:pt x="331516" y="826967"/>
                </a:lnTo>
                <a:lnTo>
                  <a:pt x="331516" y="877970"/>
                </a:lnTo>
                <a:lnTo>
                  <a:pt x="404376" y="877970"/>
                </a:lnTo>
                <a:lnTo>
                  <a:pt x="404376" y="896185"/>
                </a:lnTo>
                <a:lnTo>
                  <a:pt x="480880" y="896185"/>
                </a:lnTo>
                <a:lnTo>
                  <a:pt x="480880" y="925329"/>
                </a:lnTo>
                <a:lnTo>
                  <a:pt x="710390" y="925329"/>
                </a:lnTo>
                <a:lnTo>
                  <a:pt x="710390" y="943544"/>
                </a:lnTo>
                <a:lnTo>
                  <a:pt x="735892" y="943544"/>
                </a:lnTo>
                <a:lnTo>
                  <a:pt x="735892" y="958116"/>
                </a:lnTo>
                <a:lnTo>
                  <a:pt x="950830" y="958116"/>
                </a:lnTo>
                <a:lnTo>
                  <a:pt x="950830" y="976332"/>
                </a:lnTo>
                <a:lnTo>
                  <a:pt x="976331" y="976332"/>
                </a:lnTo>
                <a:lnTo>
                  <a:pt x="976331" y="1027334"/>
                </a:lnTo>
                <a:lnTo>
                  <a:pt x="1001833" y="1027334"/>
                </a:lnTo>
                <a:lnTo>
                  <a:pt x="1001833" y="1049192"/>
                </a:lnTo>
                <a:lnTo>
                  <a:pt x="1304204" y="1049192"/>
                </a:lnTo>
                <a:lnTo>
                  <a:pt x="1304204" y="1063764"/>
                </a:lnTo>
                <a:lnTo>
                  <a:pt x="1347920" y="1063764"/>
                </a:lnTo>
                <a:lnTo>
                  <a:pt x="1347920" y="1089265"/>
                </a:lnTo>
                <a:lnTo>
                  <a:pt x="1457211" y="1089265"/>
                </a:lnTo>
                <a:lnTo>
                  <a:pt x="1457211" y="1096552"/>
                </a:lnTo>
                <a:lnTo>
                  <a:pt x="1959949" y="1096552"/>
                </a:lnTo>
                <a:lnTo>
                  <a:pt x="1959949" y="1096552"/>
                </a:lnTo>
                <a:lnTo>
                  <a:pt x="1959949" y="1129339"/>
                </a:lnTo>
                <a:lnTo>
                  <a:pt x="2196746" y="1129339"/>
                </a:lnTo>
                <a:lnTo>
                  <a:pt x="2196746" y="1143911"/>
                </a:lnTo>
                <a:lnTo>
                  <a:pt x="2276892" y="1143911"/>
                </a:lnTo>
                <a:lnTo>
                  <a:pt x="2276892" y="1165769"/>
                </a:lnTo>
                <a:lnTo>
                  <a:pt x="2473616" y="1165769"/>
                </a:lnTo>
                <a:lnTo>
                  <a:pt x="2473616" y="1191270"/>
                </a:lnTo>
                <a:lnTo>
                  <a:pt x="2510046" y="1191270"/>
                </a:lnTo>
                <a:lnTo>
                  <a:pt x="2510046" y="1216771"/>
                </a:lnTo>
                <a:lnTo>
                  <a:pt x="2564692" y="1216771"/>
                </a:lnTo>
                <a:lnTo>
                  <a:pt x="2564692" y="1231344"/>
                </a:lnTo>
                <a:lnTo>
                  <a:pt x="3023713" y="1231344"/>
                </a:lnTo>
                <a:lnTo>
                  <a:pt x="3023713" y="1245916"/>
                </a:lnTo>
                <a:lnTo>
                  <a:pt x="3293297" y="1245916"/>
                </a:lnTo>
                <a:lnTo>
                  <a:pt x="3293297" y="1289632"/>
                </a:lnTo>
                <a:lnTo>
                  <a:pt x="3515522" y="1289632"/>
                </a:lnTo>
                <a:lnTo>
                  <a:pt x="3515522" y="1336991"/>
                </a:lnTo>
                <a:lnTo>
                  <a:pt x="4411707" y="1336991"/>
                </a:lnTo>
              </a:path>
            </a:pathLst>
          </a:custGeom>
          <a:noFill/>
          <a:ln w="28575">
            <a:solidFill>
              <a:srgbClr val="01587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52" name="Freeform: Shape 551">
            <a:extLst>
              <a:ext uri="{FF2B5EF4-FFF2-40B4-BE49-F238E27FC236}">
                <a16:creationId xmlns:a16="http://schemas.microsoft.com/office/drawing/2014/main" id="{C16A6F32-C2F0-A30E-A535-7906B0C25E67}"/>
              </a:ext>
            </a:extLst>
          </p:cNvPr>
          <p:cNvSpPr/>
          <p:nvPr/>
        </p:nvSpPr>
        <p:spPr bwMode="auto">
          <a:xfrm>
            <a:off x="1064863" y="2848870"/>
            <a:ext cx="4807128" cy="2121136"/>
          </a:xfrm>
          <a:custGeom>
            <a:avLst/>
            <a:gdLst>
              <a:gd name="connsiteX0" fmla="*/ 0 w 7746642"/>
              <a:gd name="connsiteY0" fmla="*/ 0 h 3432220"/>
              <a:gd name="connsiteX1" fmla="*/ 0 w 7746642"/>
              <a:gd name="connsiteY1" fmla="*/ 3432220 h 3432220"/>
              <a:gd name="connsiteX2" fmla="*/ 7746642 w 7746642"/>
              <a:gd name="connsiteY2" fmla="*/ 3432220 h 3432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46642" h="3432220">
                <a:moveTo>
                  <a:pt x="0" y="0"/>
                </a:moveTo>
                <a:lnTo>
                  <a:pt x="0" y="3432220"/>
                </a:lnTo>
                <a:lnTo>
                  <a:pt x="7746642" y="343222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53" name="Straight Connector 552">
            <a:extLst>
              <a:ext uri="{FF2B5EF4-FFF2-40B4-BE49-F238E27FC236}">
                <a16:creationId xmlns:a16="http://schemas.microsoft.com/office/drawing/2014/main" id="{CCB3C2E2-E194-CF80-4D37-D6AF4AE585AC}"/>
              </a:ext>
            </a:extLst>
          </p:cNvPr>
          <p:cNvCxnSpPr>
            <a:cxnSpLocks/>
          </p:cNvCxnSpPr>
          <p:nvPr/>
        </p:nvCxnSpPr>
        <p:spPr bwMode="auto">
          <a:xfrm>
            <a:off x="1001128" y="2897385"/>
            <a:ext cx="640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4" name="Straight Connector 553">
            <a:extLst>
              <a:ext uri="{FF2B5EF4-FFF2-40B4-BE49-F238E27FC236}">
                <a16:creationId xmlns:a16="http://schemas.microsoft.com/office/drawing/2014/main" id="{8BA4B8F4-BA3E-309B-A0C9-D59111B4131D}"/>
              </a:ext>
            </a:extLst>
          </p:cNvPr>
          <p:cNvCxnSpPr>
            <a:cxnSpLocks/>
          </p:cNvCxnSpPr>
          <p:nvPr/>
        </p:nvCxnSpPr>
        <p:spPr bwMode="auto">
          <a:xfrm>
            <a:off x="1001128" y="3282118"/>
            <a:ext cx="640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5" name="Straight Connector 554">
            <a:extLst>
              <a:ext uri="{FF2B5EF4-FFF2-40B4-BE49-F238E27FC236}">
                <a16:creationId xmlns:a16="http://schemas.microsoft.com/office/drawing/2014/main" id="{DDAD4AC3-0948-A682-A9EE-9E9247DBF0E2}"/>
              </a:ext>
            </a:extLst>
          </p:cNvPr>
          <p:cNvCxnSpPr>
            <a:cxnSpLocks/>
          </p:cNvCxnSpPr>
          <p:nvPr/>
        </p:nvCxnSpPr>
        <p:spPr bwMode="auto">
          <a:xfrm>
            <a:off x="1001128" y="3703427"/>
            <a:ext cx="640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6" name="Straight Connector 555">
            <a:extLst>
              <a:ext uri="{FF2B5EF4-FFF2-40B4-BE49-F238E27FC236}">
                <a16:creationId xmlns:a16="http://schemas.microsoft.com/office/drawing/2014/main" id="{ECB66A47-E296-288E-7533-0674CAA812F2}"/>
              </a:ext>
            </a:extLst>
          </p:cNvPr>
          <p:cNvCxnSpPr>
            <a:cxnSpLocks/>
          </p:cNvCxnSpPr>
          <p:nvPr/>
        </p:nvCxnSpPr>
        <p:spPr bwMode="auto">
          <a:xfrm>
            <a:off x="1001128" y="4124736"/>
            <a:ext cx="640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7" name="Straight Connector 556">
            <a:extLst>
              <a:ext uri="{FF2B5EF4-FFF2-40B4-BE49-F238E27FC236}">
                <a16:creationId xmlns:a16="http://schemas.microsoft.com/office/drawing/2014/main" id="{1A9A0CC7-E6DC-8351-47D4-9E7EADF98587}"/>
              </a:ext>
            </a:extLst>
          </p:cNvPr>
          <p:cNvCxnSpPr>
            <a:cxnSpLocks/>
          </p:cNvCxnSpPr>
          <p:nvPr/>
        </p:nvCxnSpPr>
        <p:spPr bwMode="auto">
          <a:xfrm>
            <a:off x="1001128" y="4546045"/>
            <a:ext cx="640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8" name="Straight Connector 557">
            <a:extLst>
              <a:ext uri="{FF2B5EF4-FFF2-40B4-BE49-F238E27FC236}">
                <a16:creationId xmlns:a16="http://schemas.microsoft.com/office/drawing/2014/main" id="{DD8E3F26-B7CA-83B1-985B-09FF6E3E3563}"/>
              </a:ext>
            </a:extLst>
          </p:cNvPr>
          <p:cNvCxnSpPr>
            <a:cxnSpLocks/>
          </p:cNvCxnSpPr>
          <p:nvPr/>
        </p:nvCxnSpPr>
        <p:spPr bwMode="auto">
          <a:xfrm>
            <a:off x="1001128" y="4967353"/>
            <a:ext cx="640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9" name="Straight Connector 558">
            <a:extLst>
              <a:ext uri="{FF2B5EF4-FFF2-40B4-BE49-F238E27FC236}">
                <a16:creationId xmlns:a16="http://schemas.microsoft.com/office/drawing/2014/main" id="{D77A5A27-084A-9A01-C2F9-DF6BAA4F2FB7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2640760" y="5008948"/>
            <a:ext cx="640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0" name="Straight Connector 559">
            <a:extLst>
              <a:ext uri="{FF2B5EF4-FFF2-40B4-BE49-F238E27FC236}">
                <a16:creationId xmlns:a16="http://schemas.microsoft.com/office/drawing/2014/main" id="{A6271A74-E12F-7229-B17D-DB4986A59734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2320122" y="5008948"/>
            <a:ext cx="640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1" name="Straight Connector 560">
            <a:extLst>
              <a:ext uri="{FF2B5EF4-FFF2-40B4-BE49-F238E27FC236}">
                <a16:creationId xmlns:a16="http://schemas.microsoft.com/office/drawing/2014/main" id="{1A03B619-5AB0-DC6F-6FDA-3BDD2DA8461D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1999485" y="5008948"/>
            <a:ext cx="640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2" name="Straight Connector 561">
            <a:extLst>
              <a:ext uri="{FF2B5EF4-FFF2-40B4-BE49-F238E27FC236}">
                <a16:creationId xmlns:a16="http://schemas.microsoft.com/office/drawing/2014/main" id="{6E8DDB28-05E8-B5E8-2D2E-8ECC415C8C56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1678847" y="5008948"/>
            <a:ext cx="640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3" name="Straight Connector 562">
            <a:extLst>
              <a:ext uri="{FF2B5EF4-FFF2-40B4-BE49-F238E27FC236}">
                <a16:creationId xmlns:a16="http://schemas.microsoft.com/office/drawing/2014/main" id="{46B4BE8F-3C3D-DD67-41EE-0A434DE4529C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1358210" y="5008948"/>
            <a:ext cx="640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4" name="Straight Connector 563">
            <a:extLst>
              <a:ext uri="{FF2B5EF4-FFF2-40B4-BE49-F238E27FC236}">
                <a16:creationId xmlns:a16="http://schemas.microsoft.com/office/drawing/2014/main" id="{39A51AE6-7596-FA1D-F4F6-C7029BCA5794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1037573" y="5008948"/>
            <a:ext cx="640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5" name="Straight Connector 564">
            <a:extLst>
              <a:ext uri="{FF2B5EF4-FFF2-40B4-BE49-F238E27FC236}">
                <a16:creationId xmlns:a16="http://schemas.microsoft.com/office/drawing/2014/main" id="{52522ED8-5864-BADE-80D9-5F7877D764C9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4560906" y="5008948"/>
            <a:ext cx="640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6" name="Straight Connector 565">
            <a:extLst>
              <a:ext uri="{FF2B5EF4-FFF2-40B4-BE49-F238E27FC236}">
                <a16:creationId xmlns:a16="http://schemas.microsoft.com/office/drawing/2014/main" id="{BFFFCA61-92D4-606D-8B72-EB2C10D0C007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4240268" y="5008948"/>
            <a:ext cx="640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7" name="Straight Connector 566">
            <a:extLst>
              <a:ext uri="{FF2B5EF4-FFF2-40B4-BE49-F238E27FC236}">
                <a16:creationId xmlns:a16="http://schemas.microsoft.com/office/drawing/2014/main" id="{5E957996-F2BB-543F-3F0E-57570F356BBB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3919631" y="5008948"/>
            <a:ext cx="640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8" name="Straight Connector 567">
            <a:extLst>
              <a:ext uri="{FF2B5EF4-FFF2-40B4-BE49-F238E27FC236}">
                <a16:creationId xmlns:a16="http://schemas.microsoft.com/office/drawing/2014/main" id="{D09B0B20-150C-2550-2648-5816483B5ED0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3598993" y="5008948"/>
            <a:ext cx="640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9" name="Straight Connector 568">
            <a:extLst>
              <a:ext uri="{FF2B5EF4-FFF2-40B4-BE49-F238E27FC236}">
                <a16:creationId xmlns:a16="http://schemas.microsoft.com/office/drawing/2014/main" id="{CAC25419-32F5-05D1-229A-D80F0733E567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3278356" y="5008948"/>
            <a:ext cx="640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0" name="Straight Connector 569">
            <a:extLst>
              <a:ext uri="{FF2B5EF4-FFF2-40B4-BE49-F238E27FC236}">
                <a16:creationId xmlns:a16="http://schemas.microsoft.com/office/drawing/2014/main" id="{5895FFF9-DCD8-05D4-1AE1-BED738F3FCBA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2957719" y="5008948"/>
            <a:ext cx="640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1" name="Straight Connector 570">
            <a:extLst>
              <a:ext uri="{FF2B5EF4-FFF2-40B4-BE49-F238E27FC236}">
                <a16:creationId xmlns:a16="http://schemas.microsoft.com/office/drawing/2014/main" id="{C2FCBD5C-5A1F-A332-237A-4EB45D400300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5831520" y="5008948"/>
            <a:ext cx="640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2" name="Straight Connector 571">
            <a:extLst>
              <a:ext uri="{FF2B5EF4-FFF2-40B4-BE49-F238E27FC236}">
                <a16:creationId xmlns:a16="http://schemas.microsoft.com/office/drawing/2014/main" id="{5AF22A57-BA9F-F6AA-ED70-D3912EFE009B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5510883" y="5008948"/>
            <a:ext cx="640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3" name="Straight Connector 572">
            <a:extLst>
              <a:ext uri="{FF2B5EF4-FFF2-40B4-BE49-F238E27FC236}">
                <a16:creationId xmlns:a16="http://schemas.microsoft.com/office/drawing/2014/main" id="{16E8EAA9-8B1F-C0FE-0DA6-7CBC3B338FAE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5190245" y="5008948"/>
            <a:ext cx="640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4" name="Straight Connector 573">
            <a:extLst>
              <a:ext uri="{FF2B5EF4-FFF2-40B4-BE49-F238E27FC236}">
                <a16:creationId xmlns:a16="http://schemas.microsoft.com/office/drawing/2014/main" id="{3A2CC176-03C7-B202-2D25-42F032A303A9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4869608" y="5008948"/>
            <a:ext cx="640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75" name="TextBox 574">
            <a:extLst>
              <a:ext uri="{FF2B5EF4-FFF2-40B4-BE49-F238E27FC236}">
                <a16:creationId xmlns:a16="http://schemas.microsoft.com/office/drawing/2014/main" id="{5D76C232-0E2F-D0AD-54B1-9715BF0B4B0D}"/>
              </a:ext>
            </a:extLst>
          </p:cNvPr>
          <p:cNvSpPr txBox="1"/>
          <p:nvPr/>
        </p:nvSpPr>
        <p:spPr bwMode="auto">
          <a:xfrm>
            <a:off x="528600" y="2667623"/>
            <a:ext cx="5261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576" name="TextBox 575">
            <a:extLst>
              <a:ext uri="{FF2B5EF4-FFF2-40B4-BE49-F238E27FC236}">
                <a16:creationId xmlns:a16="http://schemas.microsoft.com/office/drawing/2014/main" id="{1183BF6A-9897-6F07-15DC-78DF1F59B104}"/>
              </a:ext>
            </a:extLst>
          </p:cNvPr>
          <p:cNvSpPr txBox="1"/>
          <p:nvPr/>
        </p:nvSpPr>
        <p:spPr bwMode="auto">
          <a:xfrm>
            <a:off x="628914" y="3074639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577" name="TextBox 576">
            <a:extLst>
              <a:ext uri="{FF2B5EF4-FFF2-40B4-BE49-F238E27FC236}">
                <a16:creationId xmlns:a16="http://schemas.microsoft.com/office/drawing/2014/main" id="{AE67106F-CB28-68ED-4A99-C99F12ADEB10}"/>
              </a:ext>
            </a:extLst>
          </p:cNvPr>
          <p:cNvSpPr txBox="1"/>
          <p:nvPr/>
        </p:nvSpPr>
        <p:spPr bwMode="auto">
          <a:xfrm>
            <a:off x="642414" y="3500482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578" name="TextBox 577">
            <a:extLst>
              <a:ext uri="{FF2B5EF4-FFF2-40B4-BE49-F238E27FC236}">
                <a16:creationId xmlns:a16="http://schemas.microsoft.com/office/drawing/2014/main" id="{97F00361-2FF8-4A2C-F2A5-91D26633BA62}"/>
              </a:ext>
            </a:extLst>
          </p:cNvPr>
          <p:cNvSpPr txBox="1"/>
          <p:nvPr/>
        </p:nvSpPr>
        <p:spPr bwMode="auto">
          <a:xfrm>
            <a:off x="628914" y="3924154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579" name="TextBox 578">
            <a:extLst>
              <a:ext uri="{FF2B5EF4-FFF2-40B4-BE49-F238E27FC236}">
                <a16:creationId xmlns:a16="http://schemas.microsoft.com/office/drawing/2014/main" id="{0B705336-AE1A-26AF-F0A3-28ED216A825E}"/>
              </a:ext>
            </a:extLst>
          </p:cNvPr>
          <p:cNvSpPr txBox="1"/>
          <p:nvPr/>
        </p:nvSpPr>
        <p:spPr bwMode="auto">
          <a:xfrm>
            <a:off x="642108" y="4343617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80" name="TextBox 579">
            <a:extLst>
              <a:ext uri="{FF2B5EF4-FFF2-40B4-BE49-F238E27FC236}">
                <a16:creationId xmlns:a16="http://schemas.microsoft.com/office/drawing/2014/main" id="{44A17E58-4001-FFC2-0877-36B38841293E}"/>
              </a:ext>
            </a:extLst>
          </p:cNvPr>
          <p:cNvSpPr txBox="1"/>
          <p:nvPr/>
        </p:nvSpPr>
        <p:spPr bwMode="auto">
          <a:xfrm>
            <a:off x="756547" y="4792689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81" name="TextBox 580">
            <a:extLst>
              <a:ext uri="{FF2B5EF4-FFF2-40B4-BE49-F238E27FC236}">
                <a16:creationId xmlns:a16="http://schemas.microsoft.com/office/drawing/2014/main" id="{0AFA0D07-CFA8-09D5-9C1E-02E67484B925}"/>
              </a:ext>
            </a:extLst>
          </p:cNvPr>
          <p:cNvSpPr txBox="1"/>
          <p:nvPr/>
        </p:nvSpPr>
        <p:spPr bwMode="auto">
          <a:xfrm rot="16200000">
            <a:off x="-548243" y="3737414"/>
            <a:ext cx="20996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PFS (%)</a:t>
            </a:r>
          </a:p>
        </p:txBody>
      </p:sp>
      <p:sp>
        <p:nvSpPr>
          <p:cNvPr id="582" name="TextBox 581">
            <a:extLst>
              <a:ext uri="{FF2B5EF4-FFF2-40B4-BE49-F238E27FC236}">
                <a16:creationId xmlns:a16="http://schemas.microsoft.com/office/drawing/2014/main" id="{24BE05BA-0590-CA86-67E0-F2C6EE242CFD}"/>
              </a:ext>
            </a:extLst>
          </p:cNvPr>
          <p:cNvSpPr txBox="1"/>
          <p:nvPr/>
        </p:nvSpPr>
        <p:spPr bwMode="auto">
          <a:xfrm>
            <a:off x="925045" y="4992114"/>
            <a:ext cx="2984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83" name="TextBox 582">
            <a:extLst>
              <a:ext uri="{FF2B5EF4-FFF2-40B4-BE49-F238E27FC236}">
                <a16:creationId xmlns:a16="http://schemas.microsoft.com/office/drawing/2014/main" id="{6ED3370A-6110-C7F4-268B-E526A69E4AB9}"/>
              </a:ext>
            </a:extLst>
          </p:cNvPr>
          <p:cNvSpPr txBox="1"/>
          <p:nvPr/>
        </p:nvSpPr>
        <p:spPr bwMode="auto">
          <a:xfrm>
            <a:off x="1239247" y="4992114"/>
            <a:ext cx="2984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84" name="TextBox 583">
            <a:extLst>
              <a:ext uri="{FF2B5EF4-FFF2-40B4-BE49-F238E27FC236}">
                <a16:creationId xmlns:a16="http://schemas.microsoft.com/office/drawing/2014/main" id="{4B4C7A43-4D6F-8AE2-67F7-C59ABFB15F1E}"/>
              </a:ext>
            </a:extLst>
          </p:cNvPr>
          <p:cNvSpPr txBox="1"/>
          <p:nvPr/>
        </p:nvSpPr>
        <p:spPr bwMode="auto">
          <a:xfrm>
            <a:off x="1557555" y="4992114"/>
            <a:ext cx="2984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85" name="TextBox 584">
            <a:extLst>
              <a:ext uri="{FF2B5EF4-FFF2-40B4-BE49-F238E27FC236}">
                <a16:creationId xmlns:a16="http://schemas.microsoft.com/office/drawing/2014/main" id="{DABB95D6-AB53-4286-6929-E453D4E9A990}"/>
              </a:ext>
            </a:extLst>
          </p:cNvPr>
          <p:cNvSpPr txBox="1"/>
          <p:nvPr/>
        </p:nvSpPr>
        <p:spPr bwMode="auto">
          <a:xfrm>
            <a:off x="1814850" y="4992114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6" name="TextBox 585">
            <a:extLst>
              <a:ext uri="{FF2B5EF4-FFF2-40B4-BE49-F238E27FC236}">
                <a16:creationId xmlns:a16="http://schemas.microsoft.com/office/drawing/2014/main" id="{55B4B8A7-4D36-57B7-0C6E-F7BCDC4C20F6}"/>
              </a:ext>
            </a:extLst>
          </p:cNvPr>
          <p:cNvSpPr txBox="1"/>
          <p:nvPr/>
        </p:nvSpPr>
        <p:spPr bwMode="auto">
          <a:xfrm>
            <a:off x="2150037" y="4992114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587" name="TextBox 586">
            <a:extLst>
              <a:ext uri="{FF2B5EF4-FFF2-40B4-BE49-F238E27FC236}">
                <a16:creationId xmlns:a16="http://schemas.microsoft.com/office/drawing/2014/main" id="{C3B0188C-2E57-353D-0EA3-D8311D73112B}"/>
              </a:ext>
            </a:extLst>
          </p:cNvPr>
          <p:cNvSpPr txBox="1"/>
          <p:nvPr/>
        </p:nvSpPr>
        <p:spPr bwMode="auto">
          <a:xfrm>
            <a:off x="2464238" y="4992114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88" name="TextBox 587">
            <a:extLst>
              <a:ext uri="{FF2B5EF4-FFF2-40B4-BE49-F238E27FC236}">
                <a16:creationId xmlns:a16="http://schemas.microsoft.com/office/drawing/2014/main" id="{328A479E-9E7D-7BA1-D8F9-A17B24599725}"/>
              </a:ext>
            </a:extLst>
          </p:cNvPr>
          <p:cNvSpPr txBox="1"/>
          <p:nvPr/>
        </p:nvSpPr>
        <p:spPr bwMode="auto">
          <a:xfrm>
            <a:off x="2782546" y="4992114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589" name="TextBox 588">
            <a:extLst>
              <a:ext uri="{FF2B5EF4-FFF2-40B4-BE49-F238E27FC236}">
                <a16:creationId xmlns:a16="http://schemas.microsoft.com/office/drawing/2014/main" id="{4D0FA792-7DAF-BB85-4774-6459CF29103D}"/>
              </a:ext>
            </a:extLst>
          </p:cNvPr>
          <p:cNvSpPr txBox="1"/>
          <p:nvPr/>
        </p:nvSpPr>
        <p:spPr bwMode="auto">
          <a:xfrm>
            <a:off x="3096748" y="4992114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590" name="TextBox 589">
            <a:extLst>
              <a:ext uri="{FF2B5EF4-FFF2-40B4-BE49-F238E27FC236}">
                <a16:creationId xmlns:a16="http://schemas.microsoft.com/office/drawing/2014/main" id="{520E2E6C-0935-502D-B317-6098378281DF}"/>
              </a:ext>
            </a:extLst>
          </p:cNvPr>
          <p:cNvSpPr txBox="1"/>
          <p:nvPr/>
        </p:nvSpPr>
        <p:spPr bwMode="auto">
          <a:xfrm>
            <a:off x="3421582" y="4992114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591" name="TextBox 590">
            <a:extLst>
              <a:ext uri="{FF2B5EF4-FFF2-40B4-BE49-F238E27FC236}">
                <a16:creationId xmlns:a16="http://schemas.microsoft.com/office/drawing/2014/main" id="{4BA71292-F53E-ACB3-588F-7C6732C047A1}"/>
              </a:ext>
            </a:extLst>
          </p:cNvPr>
          <p:cNvSpPr txBox="1"/>
          <p:nvPr/>
        </p:nvSpPr>
        <p:spPr bwMode="auto">
          <a:xfrm>
            <a:off x="3735783" y="4992114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592" name="TextBox 591">
            <a:extLst>
              <a:ext uri="{FF2B5EF4-FFF2-40B4-BE49-F238E27FC236}">
                <a16:creationId xmlns:a16="http://schemas.microsoft.com/office/drawing/2014/main" id="{CA205562-697F-0AA5-6F33-563DE5B22030}"/>
              </a:ext>
            </a:extLst>
          </p:cNvPr>
          <p:cNvSpPr txBox="1"/>
          <p:nvPr/>
        </p:nvSpPr>
        <p:spPr bwMode="auto">
          <a:xfrm>
            <a:off x="4054091" y="4992114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593" name="TextBox 592">
            <a:extLst>
              <a:ext uri="{FF2B5EF4-FFF2-40B4-BE49-F238E27FC236}">
                <a16:creationId xmlns:a16="http://schemas.microsoft.com/office/drawing/2014/main" id="{51459514-DFA5-8AA0-2C11-EC3DB3738FF1}"/>
              </a:ext>
            </a:extLst>
          </p:cNvPr>
          <p:cNvSpPr txBox="1"/>
          <p:nvPr/>
        </p:nvSpPr>
        <p:spPr bwMode="auto">
          <a:xfrm>
            <a:off x="4368292" y="4992114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44</a:t>
            </a:r>
          </a:p>
        </p:txBody>
      </p:sp>
      <p:sp>
        <p:nvSpPr>
          <p:cNvPr id="594" name="TextBox 593">
            <a:extLst>
              <a:ext uri="{FF2B5EF4-FFF2-40B4-BE49-F238E27FC236}">
                <a16:creationId xmlns:a16="http://schemas.microsoft.com/office/drawing/2014/main" id="{A415D974-93C8-B066-D811-86026269A30D}"/>
              </a:ext>
            </a:extLst>
          </p:cNvPr>
          <p:cNvSpPr txBox="1"/>
          <p:nvPr/>
        </p:nvSpPr>
        <p:spPr bwMode="auto">
          <a:xfrm>
            <a:off x="4703479" y="4992114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595" name="TextBox 594">
            <a:extLst>
              <a:ext uri="{FF2B5EF4-FFF2-40B4-BE49-F238E27FC236}">
                <a16:creationId xmlns:a16="http://schemas.microsoft.com/office/drawing/2014/main" id="{382E5AA3-DC4D-FC8A-2570-7FCA2F6AAF9B}"/>
              </a:ext>
            </a:extLst>
          </p:cNvPr>
          <p:cNvSpPr txBox="1"/>
          <p:nvPr/>
        </p:nvSpPr>
        <p:spPr bwMode="auto">
          <a:xfrm>
            <a:off x="5017681" y="4992114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52</a:t>
            </a:r>
          </a:p>
        </p:txBody>
      </p:sp>
      <p:sp>
        <p:nvSpPr>
          <p:cNvPr id="596" name="TextBox 595">
            <a:extLst>
              <a:ext uri="{FF2B5EF4-FFF2-40B4-BE49-F238E27FC236}">
                <a16:creationId xmlns:a16="http://schemas.microsoft.com/office/drawing/2014/main" id="{0B806DA7-B9CE-4CE8-41D1-67C796F5DC37}"/>
              </a:ext>
            </a:extLst>
          </p:cNvPr>
          <p:cNvSpPr txBox="1"/>
          <p:nvPr/>
        </p:nvSpPr>
        <p:spPr bwMode="auto">
          <a:xfrm>
            <a:off x="5335988" y="4992114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597" name="TextBox 596">
            <a:extLst>
              <a:ext uri="{FF2B5EF4-FFF2-40B4-BE49-F238E27FC236}">
                <a16:creationId xmlns:a16="http://schemas.microsoft.com/office/drawing/2014/main" id="{C9E6C93A-CE11-4C68-5D3B-B387138B40C8}"/>
              </a:ext>
            </a:extLst>
          </p:cNvPr>
          <p:cNvSpPr txBox="1"/>
          <p:nvPr/>
        </p:nvSpPr>
        <p:spPr bwMode="auto">
          <a:xfrm>
            <a:off x="5650190" y="4992114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598" name="TextBox 597">
            <a:extLst>
              <a:ext uri="{FF2B5EF4-FFF2-40B4-BE49-F238E27FC236}">
                <a16:creationId xmlns:a16="http://schemas.microsoft.com/office/drawing/2014/main" id="{1F282357-90FC-5375-4F38-77C8D8ABA132}"/>
              </a:ext>
            </a:extLst>
          </p:cNvPr>
          <p:cNvSpPr txBox="1"/>
          <p:nvPr/>
        </p:nvSpPr>
        <p:spPr bwMode="auto">
          <a:xfrm>
            <a:off x="1054400" y="5225758"/>
            <a:ext cx="47456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Mo</a:t>
            </a:r>
          </a:p>
        </p:txBody>
      </p:sp>
      <p:cxnSp>
        <p:nvCxnSpPr>
          <p:cNvPr id="599" name="Straight Connector 598">
            <a:extLst>
              <a:ext uri="{FF2B5EF4-FFF2-40B4-BE49-F238E27FC236}">
                <a16:creationId xmlns:a16="http://schemas.microsoft.com/office/drawing/2014/main" id="{0EC12B87-9400-F45E-E4A7-54908551BE10}"/>
              </a:ext>
            </a:extLst>
          </p:cNvPr>
          <p:cNvCxnSpPr/>
          <p:nvPr/>
        </p:nvCxnSpPr>
        <p:spPr bwMode="auto">
          <a:xfrm>
            <a:off x="1208364" y="2856884"/>
            <a:ext cx="0" cy="58310"/>
          </a:xfrm>
          <a:prstGeom prst="line">
            <a:avLst/>
          </a:prstGeom>
          <a:noFill/>
          <a:ln w="28575" cap="flat" cmpd="sng" algn="ctr">
            <a:solidFill>
              <a:srgbClr val="E1471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0" name="Straight Connector 599">
            <a:extLst>
              <a:ext uri="{FF2B5EF4-FFF2-40B4-BE49-F238E27FC236}">
                <a16:creationId xmlns:a16="http://schemas.microsoft.com/office/drawing/2014/main" id="{CFB26258-936B-E34F-81CE-6CE73D409C6B}"/>
              </a:ext>
            </a:extLst>
          </p:cNvPr>
          <p:cNvCxnSpPr/>
          <p:nvPr/>
        </p:nvCxnSpPr>
        <p:spPr bwMode="auto">
          <a:xfrm>
            <a:off x="1922288" y="4079736"/>
            <a:ext cx="0" cy="58310"/>
          </a:xfrm>
          <a:prstGeom prst="line">
            <a:avLst/>
          </a:prstGeom>
          <a:noFill/>
          <a:ln w="28575" cap="flat" cmpd="sng" algn="ctr">
            <a:solidFill>
              <a:srgbClr val="E1471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1" name="Straight Connector 600">
            <a:extLst>
              <a:ext uri="{FF2B5EF4-FFF2-40B4-BE49-F238E27FC236}">
                <a16:creationId xmlns:a16="http://schemas.microsoft.com/office/drawing/2014/main" id="{65FD566A-CD3A-01E1-F90C-4C918E63AEE5}"/>
              </a:ext>
            </a:extLst>
          </p:cNvPr>
          <p:cNvCxnSpPr/>
          <p:nvPr/>
        </p:nvCxnSpPr>
        <p:spPr bwMode="auto">
          <a:xfrm>
            <a:off x="1877043" y="3971727"/>
            <a:ext cx="0" cy="58310"/>
          </a:xfrm>
          <a:prstGeom prst="line">
            <a:avLst/>
          </a:prstGeom>
          <a:noFill/>
          <a:ln w="28575" cap="flat" cmpd="sng" algn="ctr">
            <a:solidFill>
              <a:srgbClr val="E1471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2" name="Straight Connector 601">
            <a:extLst>
              <a:ext uri="{FF2B5EF4-FFF2-40B4-BE49-F238E27FC236}">
                <a16:creationId xmlns:a16="http://schemas.microsoft.com/office/drawing/2014/main" id="{EB2A4A00-0160-305D-16C9-F76DB08D676C}"/>
              </a:ext>
            </a:extLst>
          </p:cNvPr>
          <p:cNvCxnSpPr/>
          <p:nvPr/>
        </p:nvCxnSpPr>
        <p:spPr bwMode="auto">
          <a:xfrm>
            <a:off x="1706794" y="3784870"/>
            <a:ext cx="0" cy="58310"/>
          </a:xfrm>
          <a:prstGeom prst="line">
            <a:avLst/>
          </a:prstGeom>
          <a:noFill/>
          <a:ln w="28575" cap="flat" cmpd="sng" algn="ctr">
            <a:solidFill>
              <a:srgbClr val="E1471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3" name="Straight Connector 602">
            <a:extLst>
              <a:ext uri="{FF2B5EF4-FFF2-40B4-BE49-F238E27FC236}">
                <a16:creationId xmlns:a16="http://schemas.microsoft.com/office/drawing/2014/main" id="{8BD29BC6-2EAA-51D8-6936-46E46081FCA5}"/>
              </a:ext>
            </a:extLst>
          </p:cNvPr>
          <p:cNvCxnSpPr/>
          <p:nvPr/>
        </p:nvCxnSpPr>
        <p:spPr bwMode="auto">
          <a:xfrm>
            <a:off x="2286879" y="4251898"/>
            <a:ext cx="0" cy="58310"/>
          </a:xfrm>
          <a:prstGeom prst="line">
            <a:avLst/>
          </a:prstGeom>
          <a:noFill/>
          <a:ln w="28575" cap="flat" cmpd="sng" algn="ctr">
            <a:solidFill>
              <a:srgbClr val="E1471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4" name="Straight Connector 603">
            <a:extLst>
              <a:ext uri="{FF2B5EF4-FFF2-40B4-BE49-F238E27FC236}">
                <a16:creationId xmlns:a16="http://schemas.microsoft.com/office/drawing/2014/main" id="{11805ED5-08DB-4535-4747-ACFCDBB787CE}"/>
              </a:ext>
            </a:extLst>
          </p:cNvPr>
          <p:cNvCxnSpPr/>
          <p:nvPr/>
        </p:nvCxnSpPr>
        <p:spPr bwMode="auto">
          <a:xfrm>
            <a:off x="1981891" y="4108646"/>
            <a:ext cx="0" cy="58310"/>
          </a:xfrm>
          <a:prstGeom prst="line">
            <a:avLst/>
          </a:prstGeom>
          <a:noFill/>
          <a:ln w="28575" cap="flat" cmpd="sng" algn="ctr">
            <a:solidFill>
              <a:srgbClr val="E1471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5" name="Straight Connector 604">
            <a:extLst>
              <a:ext uri="{FF2B5EF4-FFF2-40B4-BE49-F238E27FC236}">
                <a16:creationId xmlns:a16="http://schemas.microsoft.com/office/drawing/2014/main" id="{8803717A-C618-775F-F845-3F3DD7C7B6AD}"/>
              </a:ext>
            </a:extLst>
          </p:cNvPr>
          <p:cNvCxnSpPr/>
          <p:nvPr/>
        </p:nvCxnSpPr>
        <p:spPr bwMode="auto">
          <a:xfrm>
            <a:off x="2591972" y="4396418"/>
            <a:ext cx="0" cy="58310"/>
          </a:xfrm>
          <a:prstGeom prst="line">
            <a:avLst/>
          </a:prstGeom>
          <a:noFill/>
          <a:ln w="28575" cap="flat" cmpd="sng" algn="ctr">
            <a:solidFill>
              <a:srgbClr val="E1471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6" name="Straight Connector 605">
            <a:extLst>
              <a:ext uri="{FF2B5EF4-FFF2-40B4-BE49-F238E27FC236}">
                <a16:creationId xmlns:a16="http://schemas.microsoft.com/office/drawing/2014/main" id="{EA42930E-43C3-563A-8C52-FFBF4DE85375}"/>
              </a:ext>
            </a:extLst>
          </p:cNvPr>
          <p:cNvCxnSpPr/>
          <p:nvPr/>
        </p:nvCxnSpPr>
        <p:spPr bwMode="auto">
          <a:xfrm>
            <a:off x="2519145" y="4334455"/>
            <a:ext cx="0" cy="58310"/>
          </a:xfrm>
          <a:prstGeom prst="line">
            <a:avLst/>
          </a:prstGeom>
          <a:noFill/>
          <a:ln w="28575" cap="flat" cmpd="sng" algn="ctr">
            <a:solidFill>
              <a:srgbClr val="E1471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7" name="Straight Connector 606">
            <a:extLst>
              <a:ext uri="{FF2B5EF4-FFF2-40B4-BE49-F238E27FC236}">
                <a16:creationId xmlns:a16="http://schemas.microsoft.com/office/drawing/2014/main" id="{E22E8AD1-06E9-BD2E-2B8D-80B294F6DDD7}"/>
              </a:ext>
            </a:extLst>
          </p:cNvPr>
          <p:cNvCxnSpPr/>
          <p:nvPr/>
        </p:nvCxnSpPr>
        <p:spPr bwMode="auto">
          <a:xfrm>
            <a:off x="4208479" y="4704511"/>
            <a:ext cx="0" cy="58310"/>
          </a:xfrm>
          <a:prstGeom prst="line">
            <a:avLst/>
          </a:prstGeom>
          <a:noFill/>
          <a:ln w="28575" cap="flat" cmpd="sng" algn="ctr">
            <a:solidFill>
              <a:srgbClr val="E1471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8" name="Straight Connector 607">
            <a:extLst>
              <a:ext uri="{FF2B5EF4-FFF2-40B4-BE49-F238E27FC236}">
                <a16:creationId xmlns:a16="http://schemas.microsoft.com/office/drawing/2014/main" id="{C1FE92EE-9902-4F24-8175-F07424723721}"/>
              </a:ext>
            </a:extLst>
          </p:cNvPr>
          <p:cNvCxnSpPr/>
          <p:nvPr/>
        </p:nvCxnSpPr>
        <p:spPr bwMode="auto">
          <a:xfrm>
            <a:off x="3039311" y="4483142"/>
            <a:ext cx="0" cy="58310"/>
          </a:xfrm>
          <a:prstGeom prst="line">
            <a:avLst/>
          </a:prstGeom>
          <a:noFill/>
          <a:ln w="28575" cap="flat" cmpd="sng" algn="ctr">
            <a:solidFill>
              <a:srgbClr val="E1471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9" name="Straight Connector 608">
            <a:extLst>
              <a:ext uri="{FF2B5EF4-FFF2-40B4-BE49-F238E27FC236}">
                <a16:creationId xmlns:a16="http://schemas.microsoft.com/office/drawing/2014/main" id="{668DCC1F-4A28-0C9F-43FE-C0F847D8ED20}"/>
              </a:ext>
            </a:extLst>
          </p:cNvPr>
          <p:cNvCxnSpPr/>
          <p:nvPr/>
        </p:nvCxnSpPr>
        <p:spPr bwMode="auto">
          <a:xfrm>
            <a:off x="4240764" y="4704511"/>
            <a:ext cx="0" cy="58310"/>
          </a:xfrm>
          <a:prstGeom prst="line">
            <a:avLst/>
          </a:prstGeom>
          <a:noFill/>
          <a:ln w="28575" cap="flat" cmpd="sng" algn="ctr">
            <a:solidFill>
              <a:srgbClr val="E1471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0" name="Straight Connector 609">
            <a:extLst>
              <a:ext uri="{FF2B5EF4-FFF2-40B4-BE49-F238E27FC236}">
                <a16:creationId xmlns:a16="http://schemas.microsoft.com/office/drawing/2014/main" id="{8DD4BD7F-288C-61AB-C819-007FD8A391DE}"/>
              </a:ext>
            </a:extLst>
          </p:cNvPr>
          <p:cNvCxnSpPr>
            <a:cxnSpLocks/>
          </p:cNvCxnSpPr>
          <p:nvPr/>
        </p:nvCxnSpPr>
        <p:spPr bwMode="auto">
          <a:xfrm>
            <a:off x="4552580" y="4734379"/>
            <a:ext cx="0" cy="58310"/>
          </a:xfrm>
          <a:prstGeom prst="line">
            <a:avLst/>
          </a:prstGeom>
          <a:noFill/>
          <a:ln w="28575" cap="flat" cmpd="sng" algn="ctr">
            <a:solidFill>
              <a:srgbClr val="E1471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1" name="Straight Connector 610">
            <a:extLst>
              <a:ext uri="{FF2B5EF4-FFF2-40B4-BE49-F238E27FC236}">
                <a16:creationId xmlns:a16="http://schemas.microsoft.com/office/drawing/2014/main" id="{331AC264-ED85-E735-8FBA-40FC4935EB5C}"/>
              </a:ext>
            </a:extLst>
          </p:cNvPr>
          <p:cNvCxnSpPr>
            <a:cxnSpLocks/>
          </p:cNvCxnSpPr>
          <p:nvPr/>
        </p:nvCxnSpPr>
        <p:spPr bwMode="auto">
          <a:xfrm>
            <a:off x="5138958" y="4772255"/>
            <a:ext cx="0" cy="58310"/>
          </a:xfrm>
          <a:prstGeom prst="line">
            <a:avLst/>
          </a:prstGeom>
          <a:noFill/>
          <a:ln w="28575" cap="flat" cmpd="sng" algn="ctr">
            <a:solidFill>
              <a:srgbClr val="E1471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2" name="Straight Connector 611">
            <a:extLst>
              <a:ext uri="{FF2B5EF4-FFF2-40B4-BE49-F238E27FC236}">
                <a16:creationId xmlns:a16="http://schemas.microsoft.com/office/drawing/2014/main" id="{8F79E3AF-0CA0-3C90-7122-7F6909B6B5E3}"/>
              </a:ext>
            </a:extLst>
          </p:cNvPr>
          <p:cNvCxnSpPr>
            <a:cxnSpLocks/>
          </p:cNvCxnSpPr>
          <p:nvPr/>
        </p:nvCxnSpPr>
        <p:spPr bwMode="auto">
          <a:xfrm>
            <a:off x="4337080" y="4700868"/>
            <a:ext cx="0" cy="58310"/>
          </a:xfrm>
          <a:prstGeom prst="line">
            <a:avLst/>
          </a:prstGeom>
          <a:noFill/>
          <a:ln w="28575" cap="flat" cmpd="sng" algn="ctr">
            <a:solidFill>
              <a:srgbClr val="E1471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3" name="Straight Connector 612">
            <a:extLst>
              <a:ext uri="{FF2B5EF4-FFF2-40B4-BE49-F238E27FC236}">
                <a16:creationId xmlns:a16="http://schemas.microsoft.com/office/drawing/2014/main" id="{C83AE8B5-31AC-F3F8-B402-4AAC0D40BCD7}"/>
              </a:ext>
            </a:extLst>
          </p:cNvPr>
          <p:cNvCxnSpPr>
            <a:cxnSpLocks/>
          </p:cNvCxnSpPr>
          <p:nvPr/>
        </p:nvCxnSpPr>
        <p:spPr bwMode="auto">
          <a:xfrm>
            <a:off x="5044799" y="4773095"/>
            <a:ext cx="0" cy="58310"/>
          </a:xfrm>
          <a:prstGeom prst="line">
            <a:avLst/>
          </a:prstGeom>
          <a:noFill/>
          <a:ln w="28575" cap="flat" cmpd="sng" algn="ctr">
            <a:solidFill>
              <a:srgbClr val="E1471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4" name="Straight Connector 613">
            <a:extLst>
              <a:ext uri="{FF2B5EF4-FFF2-40B4-BE49-F238E27FC236}">
                <a16:creationId xmlns:a16="http://schemas.microsoft.com/office/drawing/2014/main" id="{989DD1C3-4C04-2B48-1B1C-8EC500403A1D}"/>
              </a:ext>
            </a:extLst>
          </p:cNvPr>
          <p:cNvCxnSpPr>
            <a:cxnSpLocks/>
          </p:cNvCxnSpPr>
          <p:nvPr/>
        </p:nvCxnSpPr>
        <p:spPr bwMode="auto">
          <a:xfrm>
            <a:off x="5074858" y="4772255"/>
            <a:ext cx="0" cy="58310"/>
          </a:xfrm>
          <a:prstGeom prst="line">
            <a:avLst/>
          </a:prstGeom>
          <a:noFill/>
          <a:ln w="28575" cap="flat" cmpd="sng" algn="ctr">
            <a:solidFill>
              <a:srgbClr val="E1471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5" name="Straight Connector 614">
            <a:extLst>
              <a:ext uri="{FF2B5EF4-FFF2-40B4-BE49-F238E27FC236}">
                <a16:creationId xmlns:a16="http://schemas.microsoft.com/office/drawing/2014/main" id="{924A9BFC-FA04-558E-F4F1-A7C14800592B}"/>
              </a:ext>
            </a:extLst>
          </p:cNvPr>
          <p:cNvCxnSpPr/>
          <p:nvPr/>
        </p:nvCxnSpPr>
        <p:spPr bwMode="auto">
          <a:xfrm>
            <a:off x="1545328" y="3626860"/>
            <a:ext cx="0" cy="58310"/>
          </a:xfrm>
          <a:prstGeom prst="line">
            <a:avLst/>
          </a:prstGeom>
          <a:noFill/>
          <a:ln w="28575" cap="flat" cmpd="sng" algn="ctr">
            <a:solidFill>
              <a:srgbClr val="E1471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6" name="Straight Connector 615">
            <a:extLst>
              <a:ext uri="{FF2B5EF4-FFF2-40B4-BE49-F238E27FC236}">
                <a16:creationId xmlns:a16="http://schemas.microsoft.com/office/drawing/2014/main" id="{CA8ED70E-D6D8-AD02-F0CB-87E194039CEC}"/>
              </a:ext>
            </a:extLst>
          </p:cNvPr>
          <p:cNvCxnSpPr/>
          <p:nvPr/>
        </p:nvCxnSpPr>
        <p:spPr bwMode="auto">
          <a:xfrm>
            <a:off x="1515577" y="3597705"/>
            <a:ext cx="0" cy="58310"/>
          </a:xfrm>
          <a:prstGeom prst="line">
            <a:avLst/>
          </a:prstGeom>
          <a:noFill/>
          <a:ln w="28575" cap="flat" cmpd="sng" algn="ctr">
            <a:solidFill>
              <a:srgbClr val="E1471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7" name="Straight Connector 616">
            <a:extLst>
              <a:ext uri="{FF2B5EF4-FFF2-40B4-BE49-F238E27FC236}">
                <a16:creationId xmlns:a16="http://schemas.microsoft.com/office/drawing/2014/main" id="{E7A550ED-E268-BCF9-D8B1-D84051D52924}"/>
              </a:ext>
            </a:extLst>
          </p:cNvPr>
          <p:cNvCxnSpPr/>
          <p:nvPr/>
        </p:nvCxnSpPr>
        <p:spPr bwMode="auto">
          <a:xfrm>
            <a:off x="1481708" y="3581697"/>
            <a:ext cx="0" cy="58310"/>
          </a:xfrm>
          <a:prstGeom prst="line">
            <a:avLst/>
          </a:prstGeom>
          <a:noFill/>
          <a:ln w="28575" cap="flat" cmpd="sng" algn="ctr">
            <a:solidFill>
              <a:srgbClr val="E1471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8" name="Straight Connector 617">
            <a:extLst>
              <a:ext uri="{FF2B5EF4-FFF2-40B4-BE49-F238E27FC236}">
                <a16:creationId xmlns:a16="http://schemas.microsoft.com/office/drawing/2014/main" id="{B88691BE-DD65-2F78-359B-CE8195256BC9}"/>
              </a:ext>
            </a:extLst>
          </p:cNvPr>
          <p:cNvCxnSpPr/>
          <p:nvPr/>
        </p:nvCxnSpPr>
        <p:spPr bwMode="auto">
          <a:xfrm>
            <a:off x="1305244" y="3193691"/>
            <a:ext cx="0" cy="58310"/>
          </a:xfrm>
          <a:prstGeom prst="line">
            <a:avLst/>
          </a:prstGeom>
          <a:noFill/>
          <a:ln w="28575" cap="flat" cmpd="sng" algn="ctr">
            <a:solidFill>
              <a:srgbClr val="E1471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9" name="TextBox 618">
            <a:extLst>
              <a:ext uri="{FF2B5EF4-FFF2-40B4-BE49-F238E27FC236}">
                <a16:creationId xmlns:a16="http://schemas.microsoft.com/office/drawing/2014/main" id="{D0B29502-9EF9-68F1-6079-5E8A58951B98}"/>
              </a:ext>
            </a:extLst>
          </p:cNvPr>
          <p:cNvSpPr txBox="1"/>
          <p:nvPr/>
        </p:nvSpPr>
        <p:spPr bwMode="auto">
          <a:xfrm>
            <a:off x="1533510" y="4173894"/>
            <a:ext cx="4908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55%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38%</a:t>
            </a:r>
          </a:p>
        </p:txBody>
      </p:sp>
      <p:cxnSp>
        <p:nvCxnSpPr>
          <p:cNvPr id="620" name="Straight Connector 619">
            <a:extLst>
              <a:ext uri="{FF2B5EF4-FFF2-40B4-BE49-F238E27FC236}">
                <a16:creationId xmlns:a16="http://schemas.microsoft.com/office/drawing/2014/main" id="{85BB2B15-2E6A-7EA4-6FC2-8807A3395B7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945965" y="3919226"/>
            <a:ext cx="1825" cy="1045980"/>
          </a:xfrm>
          <a:prstGeom prst="line">
            <a:avLst/>
          </a:prstGeom>
          <a:noFill/>
          <a:ln w="28575" cap="flat" cmpd="sng" algn="ctr">
            <a:solidFill>
              <a:srgbClr val="CDCDC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21" name="Straight Connector 620">
            <a:extLst>
              <a:ext uri="{FF2B5EF4-FFF2-40B4-BE49-F238E27FC236}">
                <a16:creationId xmlns:a16="http://schemas.microsoft.com/office/drawing/2014/main" id="{D0D5F7B7-A6CD-629A-A8F0-32FACBA7B2C7}"/>
              </a:ext>
            </a:extLst>
          </p:cNvPr>
          <p:cNvCxnSpPr>
            <a:cxnSpLocks/>
          </p:cNvCxnSpPr>
          <p:nvPr/>
        </p:nvCxnSpPr>
        <p:spPr bwMode="auto">
          <a:xfrm>
            <a:off x="1557644" y="3703427"/>
            <a:ext cx="0" cy="58309"/>
          </a:xfrm>
          <a:prstGeom prst="line">
            <a:avLst/>
          </a:prstGeom>
          <a:noFill/>
          <a:ln w="28575" cap="flat" cmpd="sng" algn="ctr">
            <a:solidFill>
              <a:srgbClr val="01587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2" name="Straight Connector 621">
            <a:extLst>
              <a:ext uri="{FF2B5EF4-FFF2-40B4-BE49-F238E27FC236}">
                <a16:creationId xmlns:a16="http://schemas.microsoft.com/office/drawing/2014/main" id="{E27B6D6C-9C92-7EFE-5678-44549E04F339}"/>
              </a:ext>
            </a:extLst>
          </p:cNvPr>
          <p:cNvCxnSpPr>
            <a:cxnSpLocks/>
          </p:cNvCxnSpPr>
          <p:nvPr/>
        </p:nvCxnSpPr>
        <p:spPr bwMode="auto">
          <a:xfrm>
            <a:off x="1719110" y="3709973"/>
            <a:ext cx="0" cy="58309"/>
          </a:xfrm>
          <a:prstGeom prst="line">
            <a:avLst/>
          </a:prstGeom>
          <a:noFill/>
          <a:ln w="28575" cap="flat" cmpd="sng" algn="ctr">
            <a:solidFill>
              <a:srgbClr val="01587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3" name="Straight Connector 622">
            <a:extLst>
              <a:ext uri="{FF2B5EF4-FFF2-40B4-BE49-F238E27FC236}">
                <a16:creationId xmlns:a16="http://schemas.microsoft.com/office/drawing/2014/main" id="{C79B401E-6C0B-B5BB-4529-DABF3AA715CA}"/>
              </a:ext>
            </a:extLst>
          </p:cNvPr>
          <p:cNvCxnSpPr>
            <a:cxnSpLocks/>
          </p:cNvCxnSpPr>
          <p:nvPr/>
        </p:nvCxnSpPr>
        <p:spPr bwMode="auto">
          <a:xfrm>
            <a:off x="1750269" y="3709972"/>
            <a:ext cx="0" cy="58309"/>
          </a:xfrm>
          <a:prstGeom prst="line">
            <a:avLst/>
          </a:prstGeom>
          <a:noFill/>
          <a:ln w="28575" cap="flat" cmpd="sng" algn="ctr">
            <a:solidFill>
              <a:srgbClr val="01587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4" name="Straight Connector 623">
            <a:extLst>
              <a:ext uri="{FF2B5EF4-FFF2-40B4-BE49-F238E27FC236}">
                <a16:creationId xmlns:a16="http://schemas.microsoft.com/office/drawing/2014/main" id="{927E93E5-E62E-FD3C-474A-C1D95D9A7A30}"/>
              </a:ext>
            </a:extLst>
          </p:cNvPr>
          <p:cNvCxnSpPr>
            <a:cxnSpLocks/>
          </p:cNvCxnSpPr>
          <p:nvPr/>
        </p:nvCxnSpPr>
        <p:spPr bwMode="auto">
          <a:xfrm>
            <a:off x="2133904" y="3843180"/>
            <a:ext cx="0" cy="58309"/>
          </a:xfrm>
          <a:prstGeom prst="line">
            <a:avLst/>
          </a:prstGeom>
          <a:noFill/>
          <a:ln w="28575" cap="flat" cmpd="sng" algn="ctr">
            <a:solidFill>
              <a:srgbClr val="01587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5" name="Straight Connector 624">
            <a:extLst>
              <a:ext uri="{FF2B5EF4-FFF2-40B4-BE49-F238E27FC236}">
                <a16:creationId xmlns:a16="http://schemas.microsoft.com/office/drawing/2014/main" id="{7E2353E6-BAEF-51E1-150B-AB0809C4CC49}"/>
              </a:ext>
            </a:extLst>
          </p:cNvPr>
          <p:cNvCxnSpPr>
            <a:cxnSpLocks/>
          </p:cNvCxnSpPr>
          <p:nvPr/>
        </p:nvCxnSpPr>
        <p:spPr bwMode="auto">
          <a:xfrm>
            <a:off x="1997620" y="3742595"/>
            <a:ext cx="0" cy="58309"/>
          </a:xfrm>
          <a:prstGeom prst="line">
            <a:avLst/>
          </a:prstGeom>
          <a:noFill/>
          <a:ln w="28575" cap="flat" cmpd="sng" algn="ctr">
            <a:solidFill>
              <a:srgbClr val="01587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6" name="Straight Connector 625">
            <a:extLst>
              <a:ext uri="{FF2B5EF4-FFF2-40B4-BE49-F238E27FC236}">
                <a16:creationId xmlns:a16="http://schemas.microsoft.com/office/drawing/2014/main" id="{EEE3AB59-E9D3-BFC1-EA9B-2E59E9720885}"/>
              </a:ext>
            </a:extLst>
          </p:cNvPr>
          <p:cNvCxnSpPr>
            <a:cxnSpLocks/>
          </p:cNvCxnSpPr>
          <p:nvPr/>
        </p:nvCxnSpPr>
        <p:spPr bwMode="auto">
          <a:xfrm>
            <a:off x="2716317" y="3890491"/>
            <a:ext cx="0" cy="58309"/>
          </a:xfrm>
          <a:prstGeom prst="line">
            <a:avLst/>
          </a:prstGeom>
          <a:noFill/>
          <a:ln w="28575" cap="flat" cmpd="sng" algn="ctr">
            <a:solidFill>
              <a:srgbClr val="01587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7" name="Straight Connector 626">
            <a:extLst>
              <a:ext uri="{FF2B5EF4-FFF2-40B4-BE49-F238E27FC236}">
                <a16:creationId xmlns:a16="http://schemas.microsoft.com/office/drawing/2014/main" id="{3B926282-E8D8-4CDB-6CD3-01AD1A46A618}"/>
              </a:ext>
            </a:extLst>
          </p:cNvPr>
          <p:cNvCxnSpPr>
            <a:cxnSpLocks/>
          </p:cNvCxnSpPr>
          <p:nvPr/>
        </p:nvCxnSpPr>
        <p:spPr bwMode="auto">
          <a:xfrm>
            <a:off x="2402243" y="3843179"/>
            <a:ext cx="0" cy="58309"/>
          </a:xfrm>
          <a:prstGeom prst="line">
            <a:avLst/>
          </a:prstGeom>
          <a:noFill/>
          <a:ln w="28575" cap="flat" cmpd="sng" algn="ctr">
            <a:solidFill>
              <a:srgbClr val="01587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8" name="Straight Connector 627">
            <a:extLst>
              <a:ext uri="{FF2B5EF4-FFF2-40B4-BE49-F238E27FC236}">
                <a16:creationId xmlns:a16="http://schemas.microsoft.com/office/drawing/2014/main" id="{F6A14706-1D56-DBB4-BB6F-92E9C053658B}"/>
              </a:ext>
            </a:extLst>
          </p:cNvPr>
          <p:cNvCxnSpPr>
            <a:cxnSpLocks/>
          </p:cNvCxnSpPr>
          <p:nvPr/>
        </p:nvCxnSpPr>
        <p:spPr bwMode="auto">
          <a:xfrm>
            <a:off x="2324788" y="3843179"/>
            <a:ext cx="0" cy="58309"/>
          </a:xfrm>
          <a:prstGeom prst="line">
            <a:avLst/>
          </a:prstGeom>
          <a:noFill/>
          <a:ln w="28575" cap="flat" cmpd="sng" algn="ctr">
            <a:solidFill>
              <a:srgbClr val="01587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9" name="Straight Connector 628">
            <a:extLst>
              <a:ext uri="{FF2B5EF4-FFF2-40B4-BE49-F238E27FC236}">
                <a16:creationId xmlns:a16="http://schemas.microsoft.com/office/drawing/2014/main" id="{D6D9DEF6-598A-F25C-BA1C-CDBC2E6DBC8E}"/>
              </a:ext>
            </a:extLst>
          </p:cNvPr>
          <p:cNvCxnSpPr>
            <a:cxnSpLocks/>
          </p:cNvCxnSpPr>
          <p:nvPr/>
        </p:nvCxnSpPr>
        <p:spPr bwMode="auto">
          <a:xfrm>
            <a:off x="3023916" y="3890491"/>
            <a:ext cx="0" cy="58309"/>
          </a:xfrm>
          <a:prstGeom prst="line">
            <a:avLst/>
          </a:prstGeom>
          <a:noFill/>
          <a:ln w="28575" cap="flat" cmpd="sng" algn="ctr">
            <a:solidFill>
              <a:srgbClr val="01587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0" name="Straight Connector 629">
            <a:extLst>
              <a:ext uri="{FF2B5EF4-FFF2-40B4-BE49-F238E27FC236}">
                <a16:creationId xmlns:a16="http://schemas.microsoft.com/office/drawing/2014/main" id="{A629B57B-706B-283C-06BB-F0EF66D7DE79}"/>
              </a:ext>
            </a:extLst>
          </p:cNvPr>
          <p:cNvCxnSpPr/>
          <p:nvPr/>
        </p:nvCxnSpPr>
        <p:spPr bwMode="auto">
          <a:xfrm>
            <a:off x="4040123" y="4017686"/>
            <a:ext cx="0" cy="58309"/>
          </a:xfrm>
          <a:prstGeom prst="line">
            <a:avLst/>
          </a:prstGeom>
          <a:noFill/>
          <a:ln w="38100" cap="flat" cmpd="sng" algn="ctr">
            <a:solidFill>
              <a:srgbClr val="01587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1" name="Straight Connector 630">
            <a:extLst>
              <a:ext uri="{FF2B5EF4-FFF2-40B4-BE49-F238E27FC236}">
                <a16:creationId xmlns:a16="http://schemas.microsoft.com/office/drawing/2014/main" id="{986FDFDE-6EE7-8A2C-7246-A67A51C48265}"/>
              </a:ext>
            </a:extLst>
          </p:cNvPr>
          <p:cNvCxnSpPr>
            <a:cxnSpLocks/>
          </p:cNvCxnSpPr>
          <p:nvPr/>
        </p:nvCxnSpPr>
        <p:spPr bwMode="auto">
          <a:xfrm>
            <a:off x="3267703" y="3907260"/>
            <a:ext cx="0" cy="58309"/>
          </a:xfrm>
          <a:prstGeom prst="line">
            <a:avLst/>
          </a:prstGeom>
          <a:noFill/>
          <a:ln w="28575" cap="flat" cmpd="sng" algn="ctr">
            <a:solidFill>
              <a:srgbClr val="01587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2" name="Straight Connector 631">
            <a:extLst>
              <a:ext uri="{FF2B5EF4-FFF2-40B4-BE49-F238E27FC236}">
                <a16:creationId xmlns:a16="http://schemas.microsoft.com/office/drawing/2014/main" id="{51D3F0B2-57E2-BD68-42B0-8A7A27FCAEAB}"/>
              </a:ext>
            </a:extLst>
          </p:cNvPr>
          <p:cNvCxnSpPr>
            <a:cxnSpLocks/>
          </p:cNvCxnSpPr>
          <p:nvPr/>
        </p:nvCxnSpPr>
        <p:spPr bwMode="auto">
          <a:xfrm>
            <a:off x="3730759" y="4014607"/>
            <a:ext cx="0" cy="58309"/>
          </a:xfrm>
          <a:prstGeom prst="line">
            <a:avLst/>
          </a:prstGeom>
          <a:noFill/>
          <a:ln w="28575" cap="flat" cmpd="sng" algn="ctr">
            <a:solidFill>
              <a:srgbClr val="01587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3" name="Straight Connector 632">
            <a:extLst>
              <a:ext uri="{FF2B5EF4-FFF2-40B4-BE49-F238E27FC236}">
                <a16:creationId xmlns:a16="http://schemas.microsoft.com/office/drawing/2014/main" id="{411BCE56-93B9-2DA8-0ADF-4B62AB2BDED4}"/>
              </a:ext>
            </a:extLst>
          </p:cNvPr>
          <p:cNvCxnSpPr>
            <a:cxnSpLocks/>
          </p:cNvCxnSpPr>
          <p:nvPr/>
        </p:nvCxnSpPr>
        <p:spPr bwMode="auto">
          <a:xfrm>
            <a:off x="3697734" y="4014607"/>
            <a:ext cx="0" cy="58309"/>
          </a:xfrm>
          <a:prstGeom prst="line">
            <a:avLst/>
          </a:prstGeom>
          <a:noFill/>
          <a:ln w="28575" cap="flat" cmpd="sng" algn="ctr">
            <a:solidFill>
              <a:srgbClr val="01587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4" name="Straight Connector 633">
            <a:extLst>
              <a:ext uri="{FF2B5EF4-FFF2-40B4-BE49-F238E27FC236}">
                <a16:creationId xmlns:a16="http://schemas.microsoft.com/office/drawing/2014/main" id="{D687B1CB-1F8E-64F2-F2CF-23E7443F9964}"/>
              </a:ext>
            </a:extLst>
          </p:cNvPr>
          <p:cNvCxnSpPr>
            <a:cxnSpLocks/>
          </p:cNvCxnSpPr>
          <p:nvPr/>
        </p:nvCxnSpPr>
        <p:spPr bwMode="auto">
          <a:xfrm>
            <a:off x="3906268" y="4020799"/>
            <a:ext cx="0" cy="58309"/>
          </a:xfrm>
          <a:prstGeom prst="line">
            <a:avLst/>
          </a:prstGeom>
          <a:noFill/>
          <a:ln w="28575" cap="flat" cmpd="sng" algn="ctr">
            <a:solidFill>
              <a:srgbClr val="01587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5" name="Straight Connector 634">
            <a:extLst>
              <a:ext uri="{FF2B5EF4-FFF2-40B4-BE49-F238E27FC236}">
                <a16:creationId xmlns:a16="http://schemas.microsoft.com/office/drawing/2014/main" id="{BFC31CAE-C162-D0E3-C655-9B2421E1E7FE}"/>
              </a:ext>
            </a:extLst>
          </p:cNvPr>
          <p:cNvCxnSpPr>
            <a:cxnSpLocks/>
          </p:cNvCxnSpPr>
          <p:nvPr/>
        </p:nvCxnSpPr>
        <p:spPr bwMode="auto">
          <a:xfrm>
            <a:off x="3863069" y="4020808"/>
            <a:ext cx="0" cy="58309"/>
          </a:xfrm>
          <a:prstGeom prst="line">
            <a:avLst/>
          </a:prstGeom>
          <a:noFill/>
          <a:ln w="28575" cap="flat" cmpd="sng" algn="ctr">
            <a:solidFill>
              <a:srgbClr val="01587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6" name="Straight Connector 635">
            <a:extLst>
              <a:ext uri="{FF2B5EF4-FFF2-40B4-BE49-F238E27FC236}">
                <a16:creationId xmlns:a16="http://schemas.microsoft.com/office/drawing/2014/main" id="{B4B749E0-675F-E928-92FB-16F4B5229AB4}"/>
              </a:ext>
            </a:extLst>
          </p:cNvPr>
          <p:cNvCxnSpPr>
            <a:cxnSpLocks/>
          </p:cNvCxnSpPr>
          <p:nvPr/>
        </p:nvCxnSpPr>
        <p:spPr bwMode="auto">
          <a:xfrm>
            <a:off x="3501310" y="3965569"/>
            <a:ext cx="0" cy="58309"/>
          </a:xfrm>
          <a:prstGeom prst="line">
            <a:avLst/>
          </a:prstGeom>
          <a:noFill/>
          <a:ln w="28575" cap="flat" cmpd="sng" algn="ctr">
            <a:solidFill>
              <a:srgbClr val="01587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7" name="Straight Connector 636">
            <a:extLst>
              <a:ext uri="{FF2B5EF4-FFF2-40B4-BE49-F238E27FC236}">
                <a16:creationId xmlns:a16="http://schemas.microsoft.com/office/drawing/2014/main" id="{5BEE048C-6DCD-823E-8E2C-A1B3A0FB6871}"/>
              </a:ext>
            </a:extLst>
          </p:cNvPr>
          <p:cNvCxnSpPr>
            <a:cxnSpLocks/>
          </p:cNvCxnSpPr>
          <p:nvPr/>
        </p:nvCxnSpPr>
        <p:spPr bwMode="auto">
          <a:xfrm>
            <a:off x="3997568" y="4017685"/>
            <a:ext cx="0" cy="58309"/>
          </a:xfrm>
          <a:prstGeom prst="line">
            <a:avLst/>
          </a:prstGeom>
          <a:noFill/>
          <a:ln w="28575" cap="flat" cmpd="sng" algn="ctr">
            <a:solidFill>
              <a:srgbClr val="01587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8" name="Straight Connector 637">
            <a:extLst>
              <a:ext uri="{FF2B5EF4-FFF2-40B4-BE49-F238E27FC236}">
                <a16:creationId xmlns:a16="http://schemas.microsoft.com/office/drawing/2014/main" id="{F94C4BB8-0A72-CFB2-EDAE-FE590CA6E946}"/>
              </a:ext>
            </a:extLst>
          </p:cNvPr>
          <p:cNvCxnSpPr>
            <a:cxnSpLocks/>
          </p:cNvCxnSpPr>
          <p:nvPr/>
        </p:nvCxnSpPr>
        <p:spPr bwMode="auto">
          <a:xfrm>
            <a:off x="4080835" y="4017685"/>
            <a:ext cx="0" cy="58309"/>
          </a:xfrm>
          <a:prstGeom prst="line">
            <a:avLst/>
          </a:prstGeom>
          <a:noFill/>
          <a:ln w="28575" cap="flat" cmpd="sng" algn="ctr">
            <a:solidFill>
              <a:srgbClr val="01587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9" name="Straight Connector 638">
            <a:extLst>
              <a:ext uri="{FF2B5EF4-FFF2-40B4-BE49-F238E27FC236}">
                <a16:creationId xmlns:a16="http://schemas.microsoft.com/office/drawing/2014/main" id="{CB33C658-225B-00E7-E3CC-C19DD5AAF081}"/>
              </a:ext>
            </a:extLst>
          </p:cNvPr>
          <p:cNvCxnSpPr>
            <a:cxnSpLocks/>
          </p:cNvCxnSpPr>
          <p:nvPr/>
        </p:nvCxnSpPr>
        <p:spPr bwMode="auto">
          <a:xfrm>
            <a:off x="4211943" y="4044179"/>
            <a:ext cx="0" cy="58309"/>
          </a:xfrm>
          <a:prstGeom prst="line">
            <a:avLst/>
          </a:prstGeom>
          <a:noFill/>
          <a:ln w="28575" cap="flat" cmpd="sng" algn="ctr">
            <a:solidFill>
              <a:srgbClr val="01587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0" name="Straight Connector 639">
            <a:extLst>
              <a:ext uri="{FF2B5EF4-FFF2-40B4-BE49-F238E27FC236}">
                <a16:creationId xmlns:a16="http://schemas.microsoft.com/office/drawing/2014/main" id="{F21C2196-9A94-659A-C3FE-7C88595884B1}"/>
              </a:ext>
            </a:extLst>
          </p:cNvPr>
          <p:cNvCxnSpPr>
            <a:cxnSpLocks/>
          </p:cNvCxnSpPr>
          <p:nvPr/>
        </p:nvCxnSpPr>
        <p:spPr bwMode="auto">
          <a:xfrm>
            <a:off x="4349759" y="4043761"/>
            <a:ext cx="0" cy="58309"/>
          </a:xfrm>
          <a:prstGeom prst="line">
            <a:avLst/>
          </a:prstGeom>
          <a:noFill/>
          <a:ln w="28575" cap="flat" cmpd="sng" algn="ctr">
            <a:solidFill>
              <a:srgbClr val="01587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1" name="Straight Connector 640">
            <a:extLst>
              <a:ext uri="{FF2B5EF4-FFF2-40B4-BE49-F238E27FC236}">
                <a16:creationId xmlns:a16="http://schemas.microsoft.com/office/drawing/2014/main" id="{863DD399-569F-7203-3F89-F6BBA3097643}"/>
              </a:ext>
            </a:extLst>
          </p:cNvPr>
          <p:cNvCxnSpPr>
            <a:cxnSpLocks/>
          </p:cNvCxnSpPr>
          <p:nvPr/>
        </p:nvCxnSpPr>
        <p:spPr bwMode="auto">
          <a:xfrm>
            <a:off x="4380643" y="4044179"/>
            <a:ext cx="0" cy="58309"/>
          </a:xfrm>
          <a:prstGeom prst="line">
            <a:avLst/>
          </a:prstGeom>
          <a:noFill/>
          <a:ln w="28575" cap="flat" cmpd="sng" algn="ctr">
            <a:solidFill>
              <a:srgbClr val="01587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2" name="Straight Connector 641">
            <a:extLst>
              <a:ext uri="{FF2B5EF4-FFF2-40B4-BE49-F238E27FC236}">
                <a16:creationId xmlns:a16="http://schemas.microsoft.com/office/drawing/2014/main" id="{48327BD7-2A59-3DF8-C616-81B386A1BFE5}"/>
              </a:ext>
            </a:extLst>
          </p:cNvPr>
          <p:cNvCxnSpPr>
            <a:cxnSpLocks/>
          </p:cNvCxnSpPr>
          <p:nvPr/>
        </p:nvCxnSpPr>
        <p:spPr bwMode="auto">
          <a:xfrm>
            <a:off x="4421458" y="4082187"/>
            <a:ext cx="0" cy="58309"/>
          </a:xfrm>
          <a:prstGeom prst="line">
            <a:avLst/>
          </a:prstGeom>
          <a:noFill/>
          <a:ln w="28575" cap="flat" cmpd="sng" algn="ctr">
            <a:solidFill>
              <a:srgbClr val="01587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3" name="Straight Connector 642">
            <a:extLst>
              <a:ext uri="{FF2B5EF4-FFF2-40B4-BE49-F238E27FC236}">
                <a16:creationId xmlns:a16="http://schemas.microsoft.com/office/drawing/2014/main" id="{7BF41632-0A86-AE4D-FFD3-508232AFE01C}"/>
              </a:ext>
            </a:extLst>
          </p:cNvPr>
          <p:cNvCxnSpPr>
            <a:cxnSpLocks/>
          </p:cNvCxnSpPr>
          <p:nvPr/>
        </p:nvCxnSpPr>
        <p:spPr bwMode="auto">
          <a:xfrm>
            <a:off x="1637864" y="3709973"/>
            <a:ext cx="0" cy="58309"/>
          </a:xfrm>
          <a:prstGeom prst="line">
            <a:avLst/>
          </a:prstGeom>
          <a:noFill/>
          <a:ln w="28575" cap="flat" cmpd="sng" algn="ctr">
            <a:solidFill>
              <a:srgbClr val="01587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4" name="Straight Connector 643">
            <a:extLst>
              <a:ext uri="{FF2B5EF4-FFF2-40B4-BE49-F238E27FC236}">
                <a16:creationId xmlns:a16="http://schemas.microsoft.com/office/drawing/2014/main" id="{E104AAFC-8630-748C-0F8E-6E9FC5A5AF0C}"/>
              </a:ext>
            </a:extLst>
          </p:cNvPr>
          <p:cNvCxnSpPr/>
          <p:nvPr/>
        </p:nvCxnSpPr>
        <p:spPr bwMode="auto">
          <a:xfrm>
            <a:off x="1429378" y="3662173"/>
            <a:ext cx="0" cy="58309"/>
          </a:xfrm>
          <a:prstGeom prst="line">
            <a:avLst/>
          </a:prstGeom>
          <a:noFill/>
          <a:ln w="28575" cap="flat" cmpd="sng" algn="ctr">
            <a:solidFill>
              <a:srgbClr val="01587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5" name="Straight Connector 644">
            <a:extLst>
              <a:ext uri="{FF2B5EF4-FFF2-40B4-BE49-F238E27FC236}">
                <a16:creationId xmlns:a16="http://schemas.microsoft.com/office/drawing/2014/main" id="{E0425326-2DCA-2613-0749-F1E253524B72}"/>
              </a:ext>
            </a:extLst>
          </p:cNvPr>
          <p:cNvCxnSpPr/>
          <p:nvPr/>
        </p:nvCxnSpPr>
        <p:spPr bwMode="auto">
          <a:xfrm>
            <a:off x="1522142" y="3685170"/>
            <a:ext cx="0" cy="58309"/>
          </a:xfrm>
          <a:prstGeom prst="line">
            <a:avLst/>
          </a:prstGeom>
          <a:noFill/>
          <a:ln w="28575" cap="flat" cmpd="sng" algn="ctr">
            <a:solidFill>
              <a:srgbClr val="01587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6" name="Straight Connector 645">
            <a:extLst>
              <a:ext uri="{FF2B5EF4-FFF2-40B4-BE49-F238E27FC236}">
                <a16:creationId xmlns:a16="http://schemas.microsoft.com/office/drawing/2014/main" id="{2EB59666-BC6F-25B2-31B9-0E04C429D9A3}"/>
              </a:ext>
            </a:extLst>
          </p:cNvPr>
          <p:cNvCxnSpPr/>
          <p:nvPr/>
        </p:nvCxnSpPr>
        <p:spPr bwMode="auto">
          <a:xfrm>
            <a:off x="1065490" y="2835151"/>
            <a:ext cx="0" cy="58309"/>
          </a:xfrm>
          <a:prstGeom prst="line">
            <a:avLst/>
          </a:prstGeom>
          <a:noFill/>
          <a:ln w="28575" cap="flat" cmpd="sng" algn="ctr">
            <a:solidFill>
              <a:srgbClr val="01587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7" name="Straight Connector 646">
            <a:extLst>
              <a:ext uri="{FF2B5EF4-FFF2-40B4-BE49-F238E27FC236}">
                <a16:creationId xmlns:a16="http://schemas.microsoft.com/office/drawing/2014/main" id="{0EC186C1-5C4A-BC26-84E4-FB6CDC87DB1C}"/>
              </a:ext>
            </a:extLst>
          </p:cNvPr>
          <p:cNvCxnSpPr>
            <a:cxnSpLocks/>
          </p:cNvCxnSpPr>
          <p:nvPr/>
        </p:nvCxnSpPr>
        <p:spPr bwMode="auto">
          <a:xfrm>
            <a:off x="4729268" y="4137801"/>
            <a:ext cx="0" cy="58309"/>
          </a:xfrm>
          <a:prstGeom prst="line">
            <a:avLst/>
          </a:prstGeom>
          <a:noFill/>
          <a:ln w="57150" cap="flat" cmpd="sng" algn="ctr">
            <a:solidFill>
              <a:srgbClr val="01587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8" name="Straight Connector 647">
            <a:extLst>
              <a:ext uri="{FF2B5EF4-FFF2-40B4-BE49-F238E27FC236}">
                <a16:creationId xmlns:a16="http://schemas.microsoft.com/office/drawing/2014/main" id="{317FB6C8-EB95-4A52-F11C-105C100A06CF}"/>
              </a:ext>
            </a:extLst>
          </p:cNvPr>
          <p:cNvCxnSpPr>
            <a:cxnSpLocks/>
          </p:cNvCxnSpPr>
          <p:nvPr/>
        </p:nvCxnSpPr>
        <p:spPr bwMode="auto">
          <a:xfrm>
            <a:off x="4511491" y="4079491"/>
            <a:ext cx="0" cy="58309"/>
          </a:xfrm>
          <a:prstGeom prst="line">
            <a:avLst/>
          </a:prstGeom>
          <a:noFill/>
          <a:ln w="28575" cap="flat" cmpd="sng" algn="ctr">
            <a:solidFill>
              <a:srgbClr val="01587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9" name="Straight Connector 648">
            <a:extLst>
              <a:ext uri="{FF2B5EF4-FFF2-40B4-BE49-F238E27FC236}">
                <a16:creationId xmlns:a16="http://schemas.microsoft.com/office/drawing/2014/main" id="{9FDBFEFC-44D6-6F66-7CC4-D4A1E450AE4A}"/>
              </a:ext>
            </a:extLst>
          </p:cNvPr>
          <p:cNvCxnSpPr>
            <a:cxnSpLocks/>
          </p:cNvCxnSpPr>
          <p:nvPr/>
        </p:nvCxnSpPr>
        <p:spPr bwMode="auto">
          <a:xfrm>
            <a:off x="4526589" y="4079490"/>
            <a:ext cx="0" cy="58309"/>
          </a:xfrm>
          <a:prstGeom prst="line">
            <a:avLst/>
          </a:prstGeom>
          <a:noFill/>
          <a:ln w="28575" cap="flat" cmpd="sng" algn="ctr">
            <a:solidFill>
              <a:srgbClr val="01587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0" name="Straight Connector 649">
            <a:extLst>
              <a:ext uri="{FF2B5EF4-FFF2-40B4-BE49-F238E27FC236}">
                <a16:creationId xmlns:a16="http://schemas.microsoft.com/office/drawing/2014/main" id="{EBE4A9ED-1443-312D-5B25-5DF2E94B9F4C}"/>
              </a:ext>
            </a:extLst>
          </p:cNvPr>
          <p:cNvCxnSpPr>
            <a:cxnSpLocks/>
          </p:cNvCxnSpPr>
          <p:nvPr/>
        </p:nvCxnSpPr>
        <p:spPr bwMode="auto">
          <a:xfrm>
            <a:off x="4665431" y="4137801"/>
            <a:ext cx="0" cy="58309"/>
          </a:xfrm>
          <a:prstGeom prst="line">
            <a:avLst/>
          </a:prstGeom>
          <a:noFill/>
          <a:ln w="28575" cap="flat" cmpd="sng" algn="ctr">
            <a:solidFill>
              <a:srgbClr val="01587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1" name="Straight Connector 650">
            <a:extLst>
              <a:ext uri="{FF2B5EF4-FFF2-40B4-BE49-F238E27FC236}">
                <a16:creationId xmlns:a16="http://schemas.microsoft.com/office/drawing/2014/main" id="{167F731B-8E05-4E64-0F34-9479668C432E}"/>
              </a:ext>
            </a:extLst>
          </p:cNvPr>
          <p:cNvCxnSpPr>
            <a:cxnSpLocks/>
          </p:cNvCxnSpPr>
          <p:nvPr/>
        </p:nvCxnSpPr>
        <p:spPr bwMode="auto">
          <a:xfrm>
            <a:off x="4833224" y="4137799"/>
            <a:ext cx="0" cy="58309"/>
          </a:xfrm>
          <a:prstGeom prst="line">
            <a:avLst/>
          </a:prstGeom>
          <a:noFill/>
          <a:ln w="28575" cap="flat" cmpd="sng" algn="ctr">
            <a:solidFill>
              <a:srgbClr val="01587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2" name="Straight Connector 651">
            <a:extLst>
              <a:ext uri="{FF2B5EF4-FFF2-40B4-BE49-F238E27FC236}">
                <a16:creationId xmlns:a16="http://schemas.microsoft.com/office/drawing/2014/main" id="{E9D38E26-E20C-AAD2-3D6E-8FDA00DE3900}"/>
              </a:ext>
            </a:extLst>
          </p:cNvPr>
          <p:cNvCxnSpPr>
            <a:cxnSpLocks/>
          </p:cNvCxnSpPr>
          <p:nvPr/>
        </p:nvCxnSpPr>
        <p:spPr bwMode="auto">
          <a:xfrm>
            <a:off x="4871412" y="4137799"/>
            <a:ext cx="0" cy="58309"/>
          </a:xfrm>
          <a:prstGeom prst="line">
            <a:avLst/>
          </a:prstGeom>
          <a:noFill/>
          <a:ln w="28575" cap="flat" cmpd="sng" algn="ctr">
            <a:solidFill>
              <a:srgbClr val="01587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3" name="Straight Connector 652">
            <a:extLst>
              <a:ext uri="{FF2B5EF4-FFF2-40B4-BE49-F238E27FC236}">
                <a16:creationId xmlns:a16="http://schemas.microsoft.com/office/drawing/2014/main" id="{3F93C3B2-5AC2-F4CF-41D5-4E9E0AFCC361}"/>
              </a:ext>
            </a:extLst>
          </p:cNvPr>
          <p:cNvCxnSpPr>
            <a:cxnSpLocks/>
          </p:cNvCxnSpPr>
          <p:nvPr/>
        </p:nvCxnSpPr>
        <p:spPr bwMode="auto">
          <a:xfrm>
            <a:off x="5029472" y="4137814"/>
            <a:ext cx="0" cy="58309"/>
          </a:xfrm>
          <a:prstGeom prst="line">
            <a:avLst/>
          </a:prstGeom>
          <a:noFill/>
          <a:ln w="28575" cap="flat" cmpd="sng" algn="ctr">
            <a:solidFill>
              <a:srgbClr val="01587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4" name="Straight Connector 653">
            <a:extLst>
              <a:ext uri="{FF2B5EF4-FFF2-40B4-BE49-F238E27FC236}">
                <a16:creationId xmlns:a16="http://schemas.microsoft.com/office/drawing/2014/main" id="{F33DAE21-1419-9085-495C-3AEFCC1F2B60}"/>
              </a:ext>
            </a:extLst>
          </p:cNvPr>
          <p:cNvCxnSpPr>
            <a:cxnSpLocks/>
          </p:cNvCxnSpPr>
          <p:nvPr/>
        </p:nvCxnSpPr>
        <p:spPr bwMode="auto">
          <a:xfrm>
            <a:off x="5203775" y="4133072"/>
            <a:ext cx="0" cy="58309"/>
          </a:xfrm>
          <a:prstGeom prst="line">
            <a:avLst/>
          </a:prstGeom>
          <a:noFill/>
          <a:ln w="28575" cap="flat" cmpd="sng" algn="ctr">
            <a:solidFill>
              <a:srgbClr val="01587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5" name="Straight Connector 654">
            <a:extLst>
              <a:ext uri="{FF2B5EF4-FFF2-40B4-BE49-F238E27FC236}">
                <a16:creationId xmlns:a16="http://schemas.microsoft.com/office/drawing/2014/main" id="{A6BFD3E2-55CE-BA05-9D43-0283DFF45357}"/>
              </a:ext>
            </a:extLst>
          </p:cNvPr>
          <p:cNvCxnSpPr>
            <a:cxnSpLocks/>
          </p:cNvCxnSpPr>
          <p:nvPr/>
        </p:nvCxnSpPr>
        <p:spPr bwMode="auto">
          <a:xfrm>
            <a:off x="5304278" y="4134720"/>
            <a:ext cx="0" cy="58309"/>
          </a:xfrm>
          <a:prstGeom prst="line">
            <a:avLst/>
          </a:prstGeom>
          <a:noFill/>
          <a:ln w="28575" cap="flat" cmpd="sng" algn="ctr">
            <a:solidFill>
              <a:srgbClr val="01587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6" name="Straight Connector 655">
            <a:extLst>
              <a:ext uri="{FF2B5EF4-FFF2-40B4-BE49-F238E27FC236}">
                <a16:creationId xmlns:a16="http://schemas.microsoft.com/office/drawing/2014/main" id="{B24F711B-5A0C-AB61-4448-AC95DDAE6EDE}"/>
              </a:ext>
            </a:extLst>
          </p:cNvPr>
          <p:cNvCxnSpPr>
            <a:cxnSpLocks/>
          </p:cNvCxnSpPr>
          <p:nvPr/>
        </p:nvCxnSpPr>
        <p:spPr bwMode="auto">
          <a:xfrm>
            <a:off x="5354450" y="4136151"/>
            <a:ext cx="0" cy="58309"/>
          </a:xfrm>
          <a:prstGeom prst="line">
            <a:avLst/>
          </a:prstGeom>
          <a:noFill/>
          <a:ln w="28575" cap="flat" cmpd="sng" algn="ctr">
            <a:solidFill>
              <a:srgbClr val="01587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7" name="Straight Connector 656">
            <a:extLst>
              <a:ext uri="{FF2B5EF4-FFF2-40B4-BE49-F238E27FC236}">
                <a16:creationId xmlns:a16="http://schemas.microsoft.com/office/drawing/2014/main" id="{37BD2BD7-2940-0F15-802B-515A915B3CEE}"/>
              </a:ext>
            </a:extLst>
          </p:cNvPr>
          <p:cNvCxnSpPr>
            <a:cxnSpLocks/>
          </p:cNvCxnSpPr>
          <p:nvPr/>
        </p:nvCxnSpPr>
        <p:spPr bwMode="auto">
          <a:xfrm>
            <a:off x="5385215" y="4136056"/>
            <a:ext cx="0" cy="58309"/>
          </a:xfrm>
          <a:prstGeom prst="line">
            <a:avLst/>
          </a:prstGeom>
          <a:noFill/>
          <a:ln w="28575" cap="flat" cmpd="sng" algn="ctr">
            <a:solidFill>
              <a:srgbClr val="01587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8" name="Straight Connector 657">
            <a:extLst>
              <a:ext uri="{FF2B5EF4-FFF2-40B4-BE49-F238E27FC236}">
                <a16:creationId xmlns:a16="http://schemas.microsoft.com/office/drawing/2014/main" id="{08D115DA-45B8-0135-4777-D63E0B03D4EC}"/>
              </a:ext>
            </a:extLst>
          </p:cNvPr>
          <p:cNvCxnSpPr>
            <a:cxnSpLocks/>
          </p:cNvCxnSpPr>
          <p:nvPr/>
        </p:nvCxnSpPr>
        <p:spPr bwMode="auto">
          <a:xfrm>
            <a:off x="5508880" y="4137799"/>
            <a:ext cx="0" cy="58309"/>
          </a:xfrm>
          <a:prstGeom prst="line">
            <a:avLst/>
          </a:prstGeom>
          <a:noFill/>
          <a:ln w="28575" cap="flat" cmpd="sng" algn="ctr">
            <a:solidFill>
              <a:srgbClr val="01587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59" name="TextBox 658">
            <a:extLst>
              <a:ext uri="{FF2B5EF4-FFF2-40B4-BE49-F238E27FC236}">
                <a16:creationId xmlns:a16="http://schemas.microsoft.com/office/drawing/2014/main" id="{080E393A-8039-F58D-D3F5-918B94D7EFD3}"/>
              </a:ext>
            </a:extLst>
          </p:cNvPr>
          <p:cNvSpPr txBox="1"/>
          <p:nvPr/>
        </p:nvSpPr>
        <p:spPr bwMode="auto">
          <a:xfrm>
            <a:off x="3488518" y="4075504"/>
            <a:ext cx="4908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42%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11%</a:t>
            </a:r>
          </a:p>
        </p:txBody>
      </p:sp>
      <p:sp>
        <p:nvSpPr>
          <p:cNvPr id="660" name="Rectangle 659">
            <a:extLst>
              <a:ext uri="{FF2B5EF4-FFF2-40B4-BE49-F238E27FC236}">
                <a16:creationId xmlns:a16="http://schemas.microsoft.com/office/drawing/2014/main" id="{EDA97B31-870F-CFDC-75EE-2A246383964B}"/>
              </a:ext>
            </a:extLst>
          </p:cNvPr>
          <p:cNvSpPr/>
          <p:nvPr/>
        </p:nvSpPr>
        <p:spPr bwMode="auto">
          <a:xfrm>
            <a:off x="5573910" y="5706737"/>
            <a:ext cx="6192104" cy="761428"/>
          </a:xfrm>
          <a:prstGeom prst="rect">
            <a:avLst/>
          </a:prstGeom>
          <a:solidFill>
            <a:srgbClr val="FFFFFF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661" name="Straight Connector 660">
            <a:extLst>
              <a:ext uri="{FF2B5EF4-FFF2-40B4-BE49-F238E27FC236}">
                <a16:creationId xmlns:a16="http://schemas.microsoft.com/office/drawing/2014/main" id="{E885494E-15E1-1118-ED3B-9CDAD792DCD7}"/>
              </a:ext>
            </a:extLst>
          </p:cNvPr>
          <p:cNvCxnSpPr/>
          <p:nvPr/>
        </p:nvCxnSpPr>
        <p:spPr bwMode="auto">
          <a:xfrm>
            <a:off x="8276177" y="2598633"/>
            <a:ext cx="182880" cy="0"/>
          </a:xfrm>
          <a:prstGeom prst="line">
            <a:avLst/>
          </a:prstGeom>
          <a:noFill/>
          <a:ln w="28575" cap="flat" cmpd="sng" algn="ctr">
            <a:solidFill>
              <a:srgbClr val="01587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2" name="Straight Connector 661">
            <a:extLst>
              <a:ext uri="{FF2B5EF4-FFF2-40B4-BE49-F238E27FC236}">
                <a16:creationId xmlns:a16="http://schemas.microsoft.com/office/drawing/2014/main" id="{725A1DAF-5DCC-C0E3-6083-7AF54CC42255}"/>
              </a:ext>
            </a:extLst>
          </p:cNvPr>
          <p:cNvCxnSpPr/>
          <p:nvPr/>
        </p:nvCxnSpPr>
        <p:spPr bwMode="auto">
          <a:xfrm>
            <a:off x="8278348" y="2793080"/>
            <a:ext cx="182880" cy="0"/>
          </a:xfrm>
          <a:prstGeom prst="line">
            <a:avLst/>
          </a:prstGeom>
          <a:noFill/>
          <a:ln w="28575" cap="flat" cmpd="sng" algn="ctr">
            <a:solidFill>
              <a:srgbClr val="E1471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663" name="Group 662">
            <a:extLst>
              <a:ext uri="{FF2B5EF4-FFF2-40B4-BE49-F238E27FC236}">
                <a16:creationId xmlns:a16="http://schemas.microsoft.com/office/drawing/2014/main" id="{CE8D4315-CAF1-6AE9-42AF-F378D7FD85A9}"/>
              </a:ext>
            </a:extLst>
          </p:cNvPr>
          <p:cNvGrpSpPr/>
          <p:nvPr/>
        </p:nvGrpSpPr>
        <p:grpSpPr>
          <a:xfrm>
            <a:off x="6846312" y="2856884"/>
            <a:ext cx="3214259" cy="1909715"/>
            <a:chOff x="6846312" y="2856884"/>
            <a:chExt cx="3214259" cy="1909715"/>
          </a:xfrm>
        </p:grpSpPr>
        <p:sp>
          <p:nvSpPr>
            <p:cNvPr id="664" name="Oval 663">
              <a:extLst>
                <a:ext uri="{FF2B5EF4-FFF2-40B4-BE49-F238E27FC236}">
                  <a16:creationId xmlns:a16="http://schemas.microsoft.com/office/drawing/2014/main" id="{5B20F4F8-BCD3-51AD-E207-84ABBCEECC4C}"/>
                </a:ext>
              </a:extLst>
            </p:cNvPr>
            <p:cNvSpPr/>
            <p:nvPr/>
          </p:nvSpPr>
          <p:spPr bwMode="auto">
            <a:xfrm>
              <a:off x="6846312" y="2856884"/>
              <a:ext cx="73152" cy="73152"/>
            </a:xfrm>
            <a:prstGeom prst="ellipse">
              <a:avLst/>
            </a:prstGeom>
            <a:noFill/>
            <a:ln w="19050">
              <a:solidFill>
                <a:srgbClr val="E1471D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65" name="Oval 664">
              <a:extLst>
                <a:ext uri="{FF2B5EF4-FFF2-40B4-BE49-F238E27FC236}">
                  <a16:creationId xmlns:a16="http://schemas.microsoft.com/office/drawing/2014/main" id="{A9748E35-F117-CD01-E06D-4C9CADE82654}"/>
                </a:ext>
              </a:extLst>
            </p:cNvPr>
            <p:cNvSpPr/>
            <p:nvPr/>
          </p:nvSpPr>
          <p:spPr bwMode="auto">
            <a:xfrm>
              <a:off x="6963686" y="2878618"/>
              <a:ext cx="73152" cy="73152"/>
            </a:xfrm>
            <a:prstGeom prst="ellipse">
              <a:avLst/>
            </a:prstGeom>
            <a:noFill/>
            <a:ln w="19050">
              <a:solidFill>
                <a:srgbClr val="E1471D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66" name="Oval 665">
              <a:extLst>
                <a:ext uri="{FF2B5EF4-FFF2-40B4-BE49-F238E27FC236}">
                  <a16:creationId xmlns:a16="http://schemas.microsoft.com/office/drawing/2014/main" id="{2041EE55-3393-3CE6-D081-6A7A85B3796E}"/>
                </a:ext>
              </a:extLst>
            </p:cNvPr>
            <p:cNvSpPr/>
            <p:nvPr/>
          </p:nvSpPr>
          <p:spPr bwMode="auto">
            <a:xfrm>
              <a:off x="6989814" y="2940853"/>
              <a:ext cx="73152" cy="73152"/>
            </a:xfrm>
            <a:prstGeom prst="ellipse">
              <a:avLst/>
            </a:prstGeom>
            <a:noFill/>
            <a:ln w="19050">
              <a:solidFill>
                <a:srgbClr val="E1471D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67" name="Oval 666">
              <a:extLst>
                <a:ext uri="{FF2B5EF4-FFF2-40B4-BE49-F238E27FC236}">
                  <a16:creationId xmlns:a16="http://schemas.microsoft.com/office/drawing/2014/main" id="{D3C60F44-9615-B382-4CC1-62E902CA2D83}"/>
                </a:ext>
              </a:extLst>
            </p:cNvPr>
            <p:cNvSpPr/>
            <p:nvPr/>
          </p:nvSpPr>
          <p:spPr bwMode="auto">
            <a:xfrm>
              <a:off x="6999971" y="2999663"/>
              <a:ext cx="73152" cy="73152"/>
            </a:xfrm>
            <a:prstGeom prst="ellipse">
              <a:avLst/>
            </a:prstGeom>
            <a:noFill/>
            <a:ln w="19050">
              <a:solidFill>
                <a:srgbClr val="E1471D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68" name="Oval 667">
              <a:extLst>
                <a:ext uri="{FF2B5EF4-FFF2-40B4-BE49-F238E27FC236}">
                  <a16:creationId xmlns:a16="http://schemas.microsoft.com/office/drawing/2014/main" id="{9E7CBB12-F7C8-52EB-366A-32745FBD0DDF}"/>
                </a:ext>
              </a:extLst>
            </p:cNvPr>
            <p:cNvSpPr/>
            <p:nvPr/>
          </p:nvSpPr>
          <p:spPr bwMode="auto">
            <a:xfrm>
              <a:off x="7036547" y="3057049"/>
              <a:ext cx="73152" cy="73152"/>
            </a:xfrm>
            <a:prstGeom prst="ellipse">
              <a:avLst/>
            </a:prstGeom>
            <a:noFill/>
            <a:ln w="19050">
              <a:solidFill>
                <a:srgbClr val="E1471D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69" name="Oval 668">
              <a:extLst>
                <a:ext uri="{FF2B5EF4-FFF2-40B4-BE49-F238E27FC236}">
                  <a16:creationId xmlns:a16="http://schemas.microsoft.com/office/drawing/2014/main" id="{FC3AAE95-D353-6457-3715-5F8BED937442}"/>
                </a:ext>
              </a:extLst>
            </p:cNvPr>
            <p:cNvSpPr/>
            <p:nvPr/>
          </p:nvSpPr>
          <p:spPr bwMode="auto">
            <a:xfrm>
              <a:off x="7139022" y="3206548"/>
              <a:ext cx="73152" cy="73152"/>
            </a:xfrm>
            <a:prstGeom prst="ellipse">
              <a:avLst/>
            </a:prstGeom>
            <a:noFill/>
            <a:ln w="19050">
              <a:solidFill>
                <a:srgbClr val="E1471D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70" name="Oval 669">
              <a:extLst>
                <a:ext uri="{FF2B5EF4-FFF2-40B4-BE49-F238E27FC236}">
                  <a16:creationId xmlns:a16="http://schemas.microsoft.com/office/drawing/2014/main" id="{D3A8D442-F4AB-FDB8-5724-54A7635064CD}"/>
                </a:ext>
              </a:extLst>
            </p:cNvPr>
            <p:cNvSpPr/>
            <p:nvPr/>
          </p:nvSpPr>
          <p:spPr bwMode="auto">
            <a:xfrm>
              <a:off x="7289265" y="3518093"/>
              <a:ext cx="73152" cy="73152"/>
            </a:xfrm>
            <a:prstGeom prst="ellipse">
              <a:avLst/>
            </a:prstGeom>
            <a:noFill/>
            <a:ln w="19050">
              <a:solidFill>
                <a:srgbClr val="E1471D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71" name="Oval 670">
              <a:extLst>
                <a:ext uri="{FF2B5EF4-FFF2-40B4-BE49-F238E27FC236}">
                  <a16:creationId xmlns:a16="http://schemas.microsoft.com/office/drawing/2014/main" id="{BB5EACBA-5073-2C01-8AA7-4CA2BF1A8D3E}"/>
                </a:ext>
              </a:extLst>
            </p:cNvPr>
            <p:cNvSpPr/>
            <p:nvPr/>
          </p:nvSpPr>
          <p:spPr bwMode="auto">
            <a:xfrm>
              <a:off x="7291837" y="3548991"/>
              <a:ext cx="73152" cy="73152"/>
            </a:xfrm>
            <a:prstGeom prst="ellipse">
              <a:avLst/>
            </a:prstGeom>
            <a:noFill/>
            <a:ln w="19050">
              <a:solidFill>
                <a:srgbClr val="E1471D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72" name="Oval 671">
              <a:extLst>
                <a:ext uri="{FF2B5EF4-FFF2-40B4-BE49-F238E27FC236}">
                  <a16:creationId xmlns:a16="http://schemas.microsoft.com/office/drawing/2014/main" id="{62E41E40-9E86-1E04-C353-0E43C260807A}"/>
                </a:ext>
              </a:extLst>
            </p:cNvPr>
            <p:cNvSpPr/>
            <p:nvPr/>
          </p:nvSpPr>
          <p:spPr bwMode="auto">
            <a:xfrm>
              <a:off x="7397968" y="3707672"/>
              <a:ext cx="73152" cy="73152"/>
            </a:xfrm>
            <a:prstGeom prst="ellipse">
              <a:avLst/>
            </a:prstGeom>
            <a:noFill/>
            <a:ln w="19050">
              <a:solidFill>
                <a:srgbClr val="E1471D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73" name="Oval 672">
              <a:extLst>
                <a:ext uri="{FF2B5EF4-FFF2-40B4-BE49-F238E27FC236}">
                  <a16:creationId xmlns:a16="http://schemas.microsoft.com/office/drawing/2014/main" id="{62651FD4-6C8D-3CCB-08BB-6211BB213C8A}"/>
                </a:ext>
              </a:extLst>
            </p:cNvPr>
            <p:cNvSpPr/>
            <p:nvPr/>
          </p:nvSpPr>
          <p:spPr bwMode="auto">
            <a:xfrm>
              <a:off x="7433033" y="3806604"/>
              <a:ext cx="73152" cy="73152"/>
            </a:xfrm>
            <a:prstGeom prst="ellipse">
              <a:avLst/>
            </a:prstGeom>
            <a:noFill/>
            <a:ln w="19050">
              <a:solidFill>
                <a:srgbClr val="E1471D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74" name="Oval 673">
              <a:extLst>
                <a:ext uri="{FF2B5EF4-FFF2-40B4-BE49-F238E27FC236}">
                  <a16:creationId xmlns:a16="http://schemas.microsoft.com/office/drawing/2014/main" id="{52E4EC00-6BCB-634D-6922-9B7936FC2D53}"/>
                </a:ext>
              </a:extLst>
            </p:cNvPr>
            <p:cNvSpPr/>
            <p:nvPr/>
          </p:nvSpPr>
          <p:spPr bwMode="auto">
            <a:xfrm>
              <a:off x="7629939" y="4064649"/>
              <a:ext cx="73152" cy="73152"/>
            </a:xfrm>
            <a:prstGeom prst="ellipse">
              <a:avLst/>
            </a:prstGeom>
            <a:noFill/>
            <a:ln w="19050">
              <a:solidFill>
                <a:srgbClr val="E1471D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75" name="Oval 674">
              <a:extLst>
                <a:ext uri="{FF2B5EF4-FFF2-40B4-BE49-F238E27FC236}">
                  <a16:creationId xmlns:a16="http://schemas.microsoft.com/office/drawing/2014/main" id="{3F7099E2-3D72-6F74-B165-D1AE244D241C}"/>
                </a:ext>
              </a:extLst>
            </p:cNvPr>
            <p:cNvSpPr/>
            <p:nvPr/>
          </p:nvSpPr>
          <p:spPr bwMode="auto">
            <a:xfrm>
              <a:off x="7790431" y="4093804"/>
              <a:ext cx="73152" cy="73152"/>
            </a:xfrm>
            <a:prstGeom prst="ellipse">
              <a:avLst/>
            </a:prstGeom>
            <a:noFill/>
            <a:ln w="19050">
              <a:solidFill>
                <a:srgbClr val="E1471D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76" name="Oval 675">
              <a:extLst>
                <a:ext uri="{FF2B5EF4-FFF2-40B4-BE49-F238E27FC236}">
                  <a16:creationId xmlns:a16="http://schemas.microsoft.com/office/drawing/2014/main" id="{29C1A59D-C3F2-6408-9D47-5C792FD71795}"/>
                </a:ext>
              </a:extLst>
            </p:cNvPr>
            <p:cNvSpPr/>
            <p:nvPr/>
          </p:nvSpPr>
          <p:spPr bwMode="auto">
            <a:xfrm>
              <a:off x="8023751" y="4319163"/>
              <a:ext cx="73152" cy="73152"/>
            </a:xfrm>
            <a:prstGeom prst="ellipse">
              <a:avLst/>
            </a:prstGeom>
            <a:noFill/>
            <a:ln w="19050">
              <a:solidFill>
                <a:srgbClr val="E1471D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77" name="Oval 676">
              <a:extLst>
                <a:ext uri="{FF2B5EF4-FFF2-40B4-BE49-F238E27FC236}">
                  <a16:creationId xmlns:a16="http://schemas.microsoft.com/office/drawing/2014/main" id="{34C27D7E-CBAE-61B0-8CAA-95A7D75AD1CA}"/>
                </a:ext>
              </a:extLst>
            </p:cNvPr>
            <p:cNvSpPr/>
            <p:nvPr/>
          </p:nvSpPr>
          <p:spPr bwMode="auto">
            <a:xfrm>
              <a:off x="8127599" y="4425573"/>
              <a:ext cx="73152" cy="73152"/>
            </a:xfrm>
            <a:prstGeom prst="ellipse">
              <a:avLst/>
            </a:prstGeom>
            <a:noFill/>
            <a:ln w="19050">
              <a:solidFill>
                <a:srgbClr val="E1471D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78" name="Oval 677">
              <a:extLst>
                <a:ext uri="{FF2B5EF4-FFF2-40B4-BE49-F238E27FC236}">
                  <a16:creationId xmlns:a16="http://schemas.microsoft.com/office/drawing/2014/main" id="{C3E64CB5-432F-8FFE-A335-2D32A6063222}"/>
                </a:ext>
              </a:extLst>
            </p:cNvPr>
            <p:cNvSpPr/>
            <p:nvPr/>
          </p:nvSpPr>
          <p:spPr bwMode="auto">
            <a:xfrm>
              <a:off x="8603681" y="4627716"/>
              <a:ext cx="73152" cy="73152"/>
            </a:xfrm>
            <a:prstGeom prst="ellipse">
              <a:avLst/>
            </a:prstGeom>
            <a:noFill/>
            <a:ln w="19050">
              <a:solidFill>
                <a:srgbClr val="E1471D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79" name="Oval 678">
              <a:extLst>
                <a:ext uri="{FF2B5EF4-FFF2-40B4-BE49-F238E27FC236}">
                  <a16:creationId xmlns:a16="http://schemas.microsoft.com/office/drawing/2014/main" id="{D85B3D06-44FA-1A15-57E8-8AE735FA14CB}"/>
                </a:ext>
              </a:extLst>
            </p:cNvPr>
            <p:cNvSpPr/>
            <p:nvPr/>
          </p:nvSpPr>
          <p:spPr bwMode="auto">
            <a:xfrm>
              <a:off x="8743942" y="4627336"/>
              <a:ext cx="73152" cy="73152"/>
            </a:xfrm>
            <a:prstGeom prst="ellipse">
              <a:avLst/>
            </a:prstGeom>
            <a:noFill/>
            <a:ln w="19050">
              <a:solidFill>
                <a:srgbClr val="E1471D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80" name="Oval 679">
              <a:extLst>
                <a:ext uri="{FF2B5EF4-FFF2-40B4-BE49-F238E27FC236}">
                  <a16:creationId xmlns:a16="http://schemas.microsoft.com/office/drawing/2014/main" id="{F50A4BC6-6700-583D-AFE0-A45D7C16E6DF}"/>
                </a:ext>
              </a:extLst>
            </p:cNvPr>
            <p:cNvSpPr/>
            <p:nvPr/>
          </p:nvSpPr>
          <p:spPr bwMode="auto">
            <a:xfrm>
              <a:off x="9580119" y="4693011"/>
              <a:ext cx="73152" cy="73152"/>
            </a:xfrm>
            <a:prstGeom prst="ellipse">
              <a:avLst/>
            </a:prstGeom>
            <a:noFill/>
            <a:ln w="19050">
              <a:solidFill>
                <a:srgbClr val="E1471D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81" name="Oval 680">
              <a:extLst>
                <a:ext uri="{FF2B5EF4-FFF2-40B4-BE49-F238E27FC236}">
                  <a16:creationId xmlns:a16="http://schemas.microsoft.com/office/drawing/2014/main" id="{41E19ECE-C191-3A76-544F-7EA6B778BB94}"/>
                </a:ext>
              </a:extLst>
            </p:cNvPr>
            <p:cNvSpPr/>
            <p:nvPr/>
          </p:nvSpPr>
          <p:spPr bwMode="auto">
            <a:xfrm>
              <a:off x="9174168" y="4627716"/>
              <a:ext cx="73152" cy="73152"/>
            </a:xfrm>
            <a:prstGeom prst="ellipse">
              <a:avLst/>
            </a:prstGeom>
            <a:noFill/>
            <a:ln w="19050">
              <a:solidFill>
                <a:srgbClr val="E1471D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82" name="Oval 681">
              <a:extLst>
                <a:ext uri="{FF2B5EF4-FFF2-40B4-BE49-F238E27FC236}">
                  <a16:creationId xmlns:a16="http://schemas.microsoft.com/office/drawing/2014/main" id="{D2F21327-49FA-02A3-656C-DBEA970100ED}"/>
                </a:ext>
              </a:extLst>
            </p:cNvPr>
            <p:cNvSpPr/>
            <p:nvPr/>
          </p:nvSpPr>
          <p:spPr bwMode="auto">
            <a:xfrm>
              <a:off x="9209234" y="4627716"/>
              <a:ext cx="73152" cy="73152"/>
            </a:xfrm>
            <a:prstGeom prst="ellipse">
              <a:avLst/>
            </a:prstGeom>
            <a:noFill/>
            <a:ln w="19050">
              <a:solidFill>
                <a:srgbClr val="E1471D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83" name="Oval 682">
              <a:extLst>
                <a:ext uri="{FF2B5EF4-FFF2-40B4-BE49-F238E27FC236}">
                  <a16:creationId xmlns:a16="http://schemas.microsoft.com/office/drawing/2014/main" id="{C43381D9-BAD8-400A-DBF4-43DE57F44E04}"/>
                </a:ext>
              </a:extLst>
            </p:cNvPr>
            <p:cNvSpPr/>
            <p:nvPr/>
          </p:nvSpPr>
          <p:spPr bwMode="auto">
            <a:xfrm>
              <a:off x="9952353" y="4693447"/>
              <a:ext cx="73152" cy="73152"/>
            </a:xfrm>
            <a:prstGeom prst="ellipse">
              <a:avLst/>
            </a:prstGeom>
            <a:noFill/>
            <a:ln w="19050">
              <a:solidFill>
                <a:srgbClr val="E1471D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84" name="Oval 683">
              <a:extLst>
                <a:ext uri="{FF2B5EF4-FFF2-40B4-BE49-F238E27FC236}">
                  <a16:creationId xmlns:a16="http://schemas.microsoft.com/office/drawing/2014/main" id="{111011A2-1E2A-A501-44A7-4C3E172D6D3D}"/>
                </a:ext>
              </a:extLst>
            </p:cNvPr>
            <p:cNvSpPr/>
            <p:nvPr/>
          </p:nvSpPr>
          <p:spPr bwMode="auto">
            <a:xfrm>
              <a:off x="9987419" y="4693447"/>
              <a:ext cx="73152" cy="73152"/>
            </a:xfrm>
            <a:prstGeom prst="ellipse">
              <a:avLst/>
            </a:prstGeom>
            <a:noFill/>
            <a:ln w="19050">
              <a:solidFill>
                <a:srgbClr val="E1471D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cxnSp>
        <p:nvCxnSpPr>
          <p:cNvPr id="685" name="Straight Connector 684">
            <a:extLst>
              <a:ext uri="{FF2B5EF4-FFF2-40B4-BE49-F238E27FC236}">
                <a16:creationId xmlns:a16="http://schemas.microsoft.com/office/drawing/2014/main" id="{FE8AAD5F-58BD-03DC-6B5D-4DAEAD0E384B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5831520" y="5008948"/>
            <a:ext cx="640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86" name="Freeform: Shape 15">
            <a:extLst>
              <a:ext uri="{FF2B5EF4-FFF2-40B4-BE49-F238E27FC236}">
                <a16:creationId xmlns:a16="http://schemas.microsoft.com/office/drawing/2014/main" id="{C3093098-C848-A0BA-C25F-557DBFBA6B15}"/>
              </a:ext>
            </a:extLst>
          </p:cNvPr>
          <p:cNvSpPr/>
          <p:nvPr/>
        </p:nvSpPr>
        <p:spPr bwMode="auto">
          <a:xfrm>
            <a:off x="6865890" y="2848870"/>
            <a:ext cx="4807128" cy="2121136"/>
          </a:xfrm>
          <a:custGeom>
            <a:avLst/>
            <a:gdLst>
              <a:gd name="connsiteX0" fmla="*/ 0 w 7746642"/>
              <a:gd name="connsiteY0" fmla="*/ 0 h 3432220"/>
              <a:gd name="connsiteX1" fmla="*/ 0 w 7746642"/>
              <a:gd name="connsiteY1" fmla="*/ 3432220 h 3432220"/>
              <a:gd name="connsiteX2" fmla="*/ 7746642 w 7746642"/>
              <a:gd name="connsiteY2" fmla="*/ 3432220 h 3432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46642" h="3432220">
                <a:moveTo>
                  <a:pt x="0" y="0"/>
                </a:moveTo>
                <a:lnTo>
                  <a:pt x="0" y="3432220"/>
                </a:lnTo>
                <a:lnTo>
                  <a:pt x="7746642" y="343222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87" name="Straight Connector 686">
            <a:extLst>
              <a:ext uri="{FF2B5EF4-FFF2-40B4-BE49-F238E27FC236}">
                <a16:creationId xmlns:a16="http://schemas.microsoft.com/office/drawing/2014/main" id="{3CD2CBD5-BC66-8FB3-472C-D69796042EC0}"/>
              </a:ext>
            </a:extLst>
          </p:cNvPr>
          <p:cNvCxnSpPr>
            <a:cxnSpLocks/>
          </p:cNvCxnSpPr>
          <p:nvPr/>
        </p:nvCxnSpPr>
        <p:spPr bwMode="auto">
          <a:xfrm>
            <a:off x="6802155" y="2897385"/>
            <a:ext cx="640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8" name="Straight Connector 687">
            <a:extLst>
              <a:ext uri="{FF2B5EF4-FFF2-40B4-BE49-F238E27FC236}">
                <a16:creationId xmlns:a16="http://schemas.microsoft.com/office/drawing/2014/main" id="{03988320-355C-81B3-83D6-AC3223E591C1}"/>
              </a:ext>
            </a:extLst>
          </p:cNvPr>
          <p:cNvCxnSpPr>
            <a:cxnSpLocks/>
          </p:cNvCxnSpPr>
          <p:nvPr/>
        </p:nvCxnSpPr>
        <p:spPr bwMode="auto">
          <a:xfrm>
            <a:off x="6802155" y="3282118"/>
            <a:ext cx="640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9" name="Straight Connector 688">
            <a:extLst>
              <a:ext uri="{FF2B5EF4-FFF2-40B4-BE49-F238E27FC236}">
                <a16:creationId xmlns:a16="http://schemas.microsoft.com/office/drawing/2014/main" id="{5E552B76-E5D0-40A8-FAB7-CBF5FCADA0BF}"/>
              </a:ext>
            </a:extLst>
          </p:cNvPr>
          <p:cNvCxnSpPr>
            <a:cxnSpLocks/>
          </p:cNvCxnSpPr>
          <p:nvPr/>
        </p:nvCxnSpPr>
        <p:spPr bwMode="auto">
          <a:xfrm>
            <a:off x="6802155" y="3703427"/>
            <a:ext cx="640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0" name="Straight Connector 689">
            <a:extLst>
              <a:ext uri="{FF2B5EF4-FFF2-40B4-BE49-F238E27FC236}">
                <a16:creationId xmlns:a16="http://schemas.microsoft.com/office/drawing/2014/main" id="{8B4D8E83-B45B-935B-7E46-A366C2581CEA}"/>
              </a:ext>
            </a:extLst>
          </p:cNvPr>
          <p:cNvCxnSpPr>
            <a:cxnSpLocks/>
          </p:cNvCxnSpPr>
          <p:nvPr/>
        </p:nvCxnSpPr>
        <p:spPr bwMode="auto">
          <a:xfrm>
            <a:off x="6802155" y="4124736"/>
            <a:ext cx="640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1" name="Straight Connector 690">
            <a:extLst>
              <a:ext uri="{FF2B5EF4-FFF2-40B4-BE49-F238E27FC236}">
                <a16:creationId xmlns:a16="http://schemas.microsoft.com/office/drawing/2014/main" id="{6B62DAA2-7D57-8408-ACE9-32383D257660}"/>
              </a:ext>
            </a:extLst>
          </p:cNvPr>
          <p:cNvCxnSpPr>
            <a:cxnSpLocks/>
          </p:cNvCxnSpPr>
          <p:nvPr/>
        </p:nvCxnSpPr>
        <p:spPr bwMode="auto">
          <a:xfrm>
            <a:off x="6802155" y="4546045"/>
            <a:ext cx="640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2" name="Straight Connector 691">
            <a:extLst>
              <a:ext uri="{FF2B5EF4-FFF2-40B4-BE49-F238E27FC236}">
                <a16:creationId xmlns:a16="http://schemas.microsoft.com/office/drawing/2014/main" id="{A0F40487-E30A-929D-EB69-7494AA260477}"/>
              </a:ext>
            </a:extLst>
          </p:cNvPr>
          <p:cNvCxnSpPr>
            <a:cxnSpLocks/>
          </p:cNvCxnSpPr>
          <p:nvPr/>
        </p:nvCxnSpPr>
        <p:spPr bwMode="auto">
          <a:xfrm>
            <a:off x="6802155" y="4967353"/>
            <a:ext cx="640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3" name="Straight Connector 692">
            <a:extLst>
              <a:ext uri="{FF2B5EF4-FFF2-40B4-BE49-F238E27FC236}">
                <a16:creationId xmlns:a16="http://schemas.microsoft.com/office/drawing/2014/main" id="{238595F4-2D40-4C0F-9D3A-929F3ED7FD8E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8441787" y="5008948"/>
            <a:ext cx="640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4" name="Straight Connector 693">
            <a:extLst>
              <a:ext uri="{FF2B5EF4-FFF2-40B4-BE49-F238E27FC236}">
                <a16:creationId xmlns:a16="http://schemas.microsoft.com/office/drawing/2014/main" id="{6F26EF3C-3BC8-D9FA-384F-2484644D4147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8121149" y="5008948"/>
            <a:ext cx="640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5" name="Straight Connector 694">
            <a:extLst>
              <a:ext uri="{FF2B5EF4-FFF2-40B4-BE49-F238E27FC236}">
                <a16:creationId xmlns:a16="http://schemas.microsoft.com/office/drawing/2014/main" id="{F38D91E6-A31A-F153-33FB-61446A8FEE4F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7800512" y="5008948"/>
            <a:ext cx="640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6" name="Straight Connector 695">
            <a:extLst>
              <a:ext uri="{FF2B5EF4-FFF2-40B4-BE49-F238E27FC236}">
                <a16:creationId xmlns:a16="http://schemas.microsoft.com/office/drawing/2014/main" id="{258F8272-6855-219E-7B1B-F4A5796F6123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7479874" y="5008948"/>
            <a:ext cx="640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7" name="Straight Connector 696">
            <a:extLst>
              <a:ext uri="{FF2B5EF4-FFF2-40B4-BE49-F238E27FC236}">
                <a16:creationId xmlns:a16="http://schemas.microsoft.com/office/drawing/2014/main" id="{5125B1E8-99DC-31BC-D7B0-09824EC5DB6F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7159237" y="5008948"/>
            <a:ext cx="640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8" name="Straight Connector 697">
            <a:extLst>
              <a:ext uri="{FF2B5EF4-FFF2-40B4-BE49-F238E27FC236}">
                <a16:creationId xmlns:a16="http://schemas.microsoft.com/office/drawing/2014/main" id="{432E8F1B-2127-7089-F151-76E9D94CD4AB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6838600" y="5008948"/>
            <a:ext cx="640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9" name="Straight Connector 698">
            <a:extLst>
              <a:ext uri="{FF2B5EF4-FFF2-40B4-BE49-F238E27FC236}">
                <a16:creationId xmlns:a16="http://schemas.microsoft.com/office/drawing/2014/main" id="{92F0F5E0-69AB-6931-1E6A-80AAB940D255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10361933" y="5008948"/>
            <a:ext cx="640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0" name="Straight Connector 699">
            <a:extLst>
              <a:ext uri="{FF2B5EF4-FFF2-40B4-BE49-F238E27FC236}">
                <a16:creationId xmlns:a16="http://schemas.microsoft.com/office/drawing/2014/main" id="{6FEBD99E-DE1F-9004-ACF5-6005BE28EE5B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10041295" y="5008948"/>
            <a:ext cx="640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1" name="Straight Connector 700">
            <a:extLst>
              <a:ext uri="{FF2B5EF4-FFF2-40B4-BE49-F238E27FC236}">
                <a16:creationId xmlns:a16="http://schemas.microsoft.com/office/drawing/2014/main" id="{216E04C8-ECF5-93F3-9C75-B29F160C1AA9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9720658" y="5008948"/>
            <a:ext cx="640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2" name="Straight Connector 701">
            <a:extLst>
              <a:ext uri="{FF2B5EF4-FFF2-40B4-BE49-F238E27FC236}">
                <a16:creationId xmlns:a16="http://schemas.microsoft.com/office/drawing/2014/main" id="{26D2772E-8434-4633-CC7D-FE9B9AD6E1DB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9400020" y="5008948"/>
            <a:ext cx="640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3" name="Straight Connector 702">
            <a:extLst>
              <a:ext uri="{FF2B5EF4-FFF2-40B4-BE49-F238E27FC236}">
                <a16:creationId xmlns:a16="http://schemas.microsoft.com/office/drawing/2014/main" id="{519031A4-2325-EF4D-7103-97A5BA9B8F3A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9079383" y="5008948"/>
            <a:ext cx="640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4" name="Straight Connector 703">
            <a:extLst>
              <a:ext uri="{FF2B5EF4-FFF2-40B4-BE49-F238E27FC236}">
                <a16:creationId xmlns:a16="http://schemas.microsoft.com/office/drawing/2014/main" id="{029319B2-E54A-0A42-74DC-F3B3C5A4903E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8758746" y="5008948"/>
            <a:ext cx="640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5" name="Straight Connector 704">
            <a:extLst>
              <a:ext uri="{FF2B5EF4-FFF2-40B4-BE49-F238E27FC236}">
                <a16:creationId xmlns:a16="http://schemas.microsoft.com/office/drawing/2014/main" id="{AB20C344-F6CC-69DE-6977-441F8C599064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11632547" y="5008948"/>
            <a:ext cx="640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6" name="Straight Connector 705">
            <a:extLst>
              <a:ext uri="{FF2B5EF4-FFF2-40B4-BE49-F238E27FC236}">
                <a16:creationId xmlns:a16="http://schemas.microsoft.com/office/drawing/2014/main" id="{9F4A6281-F52C-2E67-6C1F-934D620DF92C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11311910" y="5008948"/>
            <a:ext cx="640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7" name="Straight Connector 706">
            <a:extLst>
              <a:ext uri="{FF2B5EF4-FFF2-40B4-BE49-F238E27FC236}">
                <a16:creationId xmlns:a16="http://schemas.microsoft.com/office/drawing/2014/main" id="{260BB2F3-F046-F4C9-876B-0C0FF6E302C7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10991272" y="5008948"/>
            <a:ext cx="640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8" name="Straight Connector 707">
            <a:extLst>
              <a:ext uri="{FF2B5EF4-FFF2-40B4-BE49-F238E27FC236}">
                <a16:creationId xmlns:a16="http://schemas.microsoft.com/office/drawing/2014/main" id="{88D8545A-3DEA-2DC1-3898-E3AE69D2A0A4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10670635" y="5008948"/>
            <a:ext cx="640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09" name="TextBox 708">
            <a:extLst>
              <a:ext uri="{FF2B5EF4-FFF2-40B4-BE49-F238E27FC236}">
                <a16:creationId xmlns:a16="http://schemas.microsoft.com/office/drawing/2014/main" id="{D2A0EE57-A58D-84AE-90AE-ADBD13C34145}"/>
              </a:ext>
            </a:extLst>
          </p:cNvPr>
          <p:cNvSpPr txBox="1"/>
          <p:nvPr/>
        </p:nvSpPr>
        <p:spPr bwMode="auto">
          <a:xfrm>
            <a:off x="6329627" y="2703483"/>
            <a:ext cx="5261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710" name="TextBox 709">
            <a:extLst>
              <a:ext uri="{FF2B5EF4-FFF2-40B4-BE49-F238E27FC236}">
                <a16:creationId xmlns:a16="http://schemas.microsoft.com/office/drawing/2014/main" id="{34125E82-B316-9DDD-D105-9F7BE11607F5}"/>
              </a:ext>
            </a:extLst>
          </p:cNvPr>
          <p:cNvSpPr txBox="1"/>
          <p:nvPr/>
        </p:nvSpPr>
        <p:spPr bwMode="auto">
          <a:xfrm>
            <a:off x="6429941" y="3121324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711" name="TextBox 710">
            <a:extLst>
              <a:ext uri="{FF2B5EF4-FFF2-40B4-BE49-F238E27FC236}">
                <a16:creationId xmlns:a16="http://schemas.microsoft.com/office/drawing/2014/main" id="{61D68D78-B941-92E2-7566-833131C5C898}"/>
              </a:ext>
            </a:extLst>
          </p:cNvPr>
          <p:cNvSpPr txBox="1"/>
          <p:nvPr/>
        </p:nvSpPr>
        <p:spPr bwMode="auto">
          <a:xfrm>
            <a:off x="6443441" y="3539165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712" name="TextBox 711">
            <a:extLst>
              <a:ext uri="{FF2B5EF4-FFF2-40B4-BE49-F238E27FC236}">
                <a16:creationId xmlns:a16="http://schemas.microsoft.com/office/drawing/2014/main" id="{4B5E54CA-4185-2DB9-7B59-F29E246AA052}"/>
              </a:ext>
            </a:extLst>
          </p:cNvPr>
          <p:cNvSpPr txBox="1"/>
          <p:nvPr/>
        </p:nvSpPr>
        <p:spPr bwMode="auto">
          <a:xfrm>
            <a:off x="6429941" y="3957006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713" name="TextBox 712">
            <a:extLst>
              <a:ext uri="{FF2B5EF4-FFF2-40B4-BE49-F238E27FC236}">
                <a16:creationId xmlns:a16="http://schemas.microsoft.com/office/drawing/2014/main" id="{A00D55FE-B640-759A-9A08-487A61843124}"/>
              </a:ext>
            </a:extLst>
          </p:cNvPr>
          <p:cNvSpPr txBox="1"/>
          <p:nvPr/>
        </p:nvSpPr>
        <p:spPr bwMode="auto">
          <a:xfrm>
            <a:off x="6443135" y="4374847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714" name="TextBox 713">
            <a:extLst>
              <a:ext uri="{FF2B5EF4-FFF2-40B4-BE49-F238E27FC236}">
                <a16:creationId xmlns:a16="http://schemas.microsoft.com/office/drawing/2014/main" id="{4C7781A8-F4B5-C59E-2A4E-5AE74F5A8557}"/>
              </a:ext>
            </a:extLst>
          </p:cNvPr>
          <p:cNvSpPr txBox="1"/>
          <p:nvPr/>
        </p:nvSpPr>
        <p:spPr bwMode="auto">
          <a:xfrm>
            <a:off x="6557574" y="4792689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5" name="TextBox 714">
            <a:extLst>
              <a:ext uri="{FF2B5EF4-FFF2-40B4-BE49-F238E27FC236}">
                <a16:creationId xmlns:a16="http://schemas.microsoft.com/office/drawing/2014/main" id="{45ADBF7B-52C5-4639-5B54-5A58D2F4EEFF}"/>
              </a:ext>
            </a:extLst>
          </p:cNvPr>
          <p:cNvSpPr txBox="1"/>
          <p:nvPr/>
        </p:nvSpPr>
        <p:spPr bwMode="auto">
          <a:xfrm rot="16200000">
            <a:off x="5252784" y="3737414"/>
            <a:ext cx="20996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Patients (%)</a:t>
            </a:r>
          </a:p>
        </p:txBody>
      </p:sp>
      <p:sp>
        <p:nvSpPr>
          <p:cNvPr id="716" name="TextBox 715">
            <a:extLst>
              <a:ext uri="{FF2B5EF4-FFF2-40B4-BE49-F238E27FC236}">
                <a16:creationId xmlns:a16="http://schemas.microsoft.com/office/drawing/2014/main" id="{6712950F-8445-D034-936C-4589DD58F000}"/>
              </a:ext>
            </a:extLst>
          </p:cNvPr>
          <p:cNvSpPr txBox="1"/>
          <p:nvPr/>
        </p:nvSpPr>
        <p:spPr bwMode="auto">
          <a:xfrm>
            <a:off x="6726072" y="4992114"/>
            <a:ext cx="2984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7" name="TextBox 716">
            <a:extLst>
              <a:ext uri="{FF2B5EF4-FFF2-40B4-BE49-F238E27FC236}">
                <a16:creationId xmlns:a16="http://schemas.microsoft.com/office/drawing/2014/main" id="{B9AC05B0-FB00-69F6-4C59-B9B2B046F3FA}"/>
              </a:ext>
            </a:extLst>
          </p:cNvPr>
          <p:cNvSpPr txBox="1"/>
          <p:nvPr/>
        </p:nvSpPr>
        <p:spPr bwMode="auto">
          <a:xfrm>
            <a:off x="7040275" y="4992114"/>
            <a:ext cx="2984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8" name="TextBox 717">
            <a:extLst>
              <a:ext uri="{FF2B5EF4-FFF2-40B4-BE49-F238E27FC236}">
                <a16:creationId xmlns:a16="http://schemas.microsoft.com/office/drawing/2014/main" id="{B001F678-0995-9E34-11C1-2D9F91CF3693}"/>
              </a:ext>
            </a:extLst>
          </p:cNvPr>
          <p:cNvSpPr txBox="1"/>
          <p:nvPr/>
        </p:nvSpPr>
        <p:spPr bwMode="auto">
          <a:xfrm>
            <a:off x="7358583" y="4992114"/>
            <a:ext cx="2984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9" name="TextBox 718">
            <a:extLst>
              <a:ext uri="{FF2B5EF4-FFF2-40B4-BE49-F238E27FC236}">
                <a16:creationId xmlns:a16="http://schemas.microsoft.com/office/drawing/2014/main" id="{B0B17828-97D5-A192-91F8-9610ABFAFC77}"/>
              </a:ext>
            </a:extLst>
          </p:cNvPr>
          <p:cNvSpPr txBox="1"/>
          <p:nvPr/>
        </p:nvSpPr>
        <p:spPr bwMode="auto">
          <a:xfrm>
            <a:off x="7672784" y="4992114"/>
            <a:ext cx="2984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20" name="TextBox 719">
            <a:extLst>
              <a:ext uri="{FF2B5EF4-FFF2-40B4-BE49-F238E27FC236}">
                <a16:creationId xmlns:a16="http://schemas.microsoft.com/office/drawing/2014/main" id="{16AF55EC-7AC1-2047-B0B9-46B0494B6532}"/>
              </a:ext>
            </a:extLst>
          </p:cNvPr>
          <p:cNvSpPr txBox="1"/>
          <p:nvPr/>
        </p:nvSpPr>
        <p:spPr bwMode="auto">
          <a:xfrm>
            <a:off x="7951064" y="4992114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21" name="TextBox 720">
            <a:extLst>
              <a:ext uri="{FF2B5EF4-FFF2-40B4-BE49-F238E27FC236}">
                <a16:creationId xmlns:a16="http://schemas.microsoft.com/office/drawing/2014/main" id="{E2427103-2717-BAA1-0F9D-704DEA4DC000}"/>
              </a:ext>
            </a:extLst>
          </p:cNvPr>
          <p:cNvSpPr txBox="1"/>
          <p:nvPr/>
        </p:nvSpPr>
        <p:spPr bwMode="auto">
          <a:xfrm>
            <a:off x="8265265" y="4992114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722" name="TextBox 721">
            <a:extLst>
              <a:ext uri="{FF2B5EF4-FFF2-40B4-BE49-F238E27FC236}">
                <a16:creationId xmlns:a16="http://schemas.microsoft.com/office/drawing/2014/main" id="{9C76A6C2-5171-CCD5-37F5-524089816A4D}"/>
              </a:ext>
            </a:extLst>
          </p:cNvPr>
          <p:cNvSpPr txBox="1"/>
          <p:nvPr/>
        </p:nvSpPr>
        <p:spPr bwMode="auto">
          <a:xfrm>
            <a:off x="8583573" y="4992114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723" name="TextBox 722">
            <a:extLst>
              <a:ext uri="{FF2B5EF4-FFF2-40B4-BE49-F238E27FC236}">
                <a16:creationId xmlns:a16="http://schemas.microsoft.com/office/drawing/2014/main" id="{14608606-E40F-6410-30CB-4796D3AF12AC}"/>
              </a:ext>
            </a:extLst>
          </p:cNvPr>
          <p:cNvSpPr txBox="1"/>
          <p:nvPr/>
        </p:nvSpPr>
        <p:spPr bwMode="auto">
          <a:xfrm>
            <a:off x="8897775" y="4992114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724" name="TextBox 723">
            <a:extLst>
              <a:ext uri="{FF2B5EF4-FFF2-40B4-BE49-F238E27FC236}">
                <a16:creationId xmlns:a16="http://schemas.microsoft.com/office/drawing/2014/main" id="{9A49E039-334F-0FA0-1CE0-38128F703D98}"/>
              </a:ext>
            </a:extLst>
          </p:cNvPr>
          <p:cNvSpPr txBox="1"/>
          <p:nvPr/>
        </p:nvSpPr>
        <p:spPr bwMode="auto">
          <a:xfrm>
            <a:off x="9222609" y="4992114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25" name="TextBox 724">
            <a:extLst>
              <a:ext uri="{FF2B5EF4-FFF2-40B4-BE49-F238E27FC236}">
                <a16:creationId xmlns:a16="http://schemas.microsoft.com/office/drawing/2014/main" id="{4EBED9D3-DBE9-0EFF-826F-94523E91D2F1}"/>
              </a:ext>
            </a:extLst>
          </p:cNvPr>
          <p:cNvSpPr txBox="1"/>
          <p:nvPr/>
        </p:nvSpPr>
        <p:spPr bwMode="auto">
          <a:xfrm>
            <a:off x="9536810" y="4992114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726" name="TextBox 725">
            <a:extLst>
              <a:ext uri="{FF2B5EF4-FFF2-40B4-BE49-F238E27FC236}">
                <a16:creationId xmlns:a16="http://schemas.microsoft.com/office/drawing/2014/main" id="{A0EB0B79-41CE-3B76-F9DE-5AAC40F0A3CE}"/>
              </a:ext>
            </a:extLst>
          </p:cNvPr>
          <p:cNvSpPr txBox="1"/>
          <p:nvPr/>
        </p:nvSpPr>
        <p:spPr bwMode="auto">
          <a:xfrm>
            <a:off x="9855118" y="4992114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727" name="TextBox 726">
            <a:extLst>
              <a:ext uri="{FF2B5EF4-FFF2-40B4-BE49-F238E27FC236}">
                <a16:creationId xmlns:a16="http://schemas.microsoft.com/office/drawing/2014/main" id="{EBBA9823-FEDE-6780-02FC-6DC0BD6C46A4}"/>
              </a:ext>
            </a:extLst>
          </p:cNvPr>
          <p:cNvSpPr txBox="1"/>
          <p:nvPr/>
        </p:nvSpPr>
        <p:spPr bwMode="auto">
          <a:xfrm>
            <a:off x="10169319" y="4992114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728" name="TextBox 727">
            <a:extLst>
              <a:ext uri="{FF2B5EF4-FFF2-40B4-BE49-F238E27FC236}">
                <a16:creationId xmlns:a16="http://schemas.microsoft.com/office/drawing/2014/main" id="{9E3838B5-325F-2139-9917-FEA22166992A}"/>
              </a:ext>
            </a:extLst>
          </p:cNvPr>
          <p:cNvSpPr txBox="1"/>
          <p:nvPr/>
        </p:nvSpPr>
        <p:spPr bwMode="auto">
          <a:xfrm>
            <a:off x="10504506" y="4992114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729" name="TextBox 728">
            <a:extLst>
              <a:ext uri="{FF2B5EF4-FFF2-40B4-BE49-F238E27FC236}">
                <a16:creationId xmlns:a16="http://schemas.microsoft.com/office/drawing/2014/main" id="{779A1DF0-2650-500C-AF17-252058A73BD8}"/>
              </a:ext>
            </a:extLst>
          </p:cNvPr>
          <p:cNvSpPr txBox="1"/>
          <p:nvPr/>
        </p:nvSpPr>
        <p:spPr bwMode="auto">
          <a:xfrm>
            <a:off x="10818708" y="4992114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39</a:t>
            </a:r>
          </a:p>
        </p:txBody>
      </p:sp>
      <p:sp>
        <p:nvSpPr>
          <p:cNvPr id="730" name="TextBox 729">
            <a:extLst>
              <a:ext uri="{FF2B5EF4-FFF2-40B4-BE49-F238E27FC236}">
                <a16:creationId xmlns:a16="http://schemas.microsoft.com/office/drawing/2014/main" id="{9B27427C-09E9-67AE-174F-EB88D18D84B0}"/>
              </a:ext>
            </a:extLst>
          </p:cNvPr>
          <p:cNvSpPr txBox="1"/>
          <p:nvPr/>
        </p:nvSpPr>
        <p:spPr bwMode="auto">
          <a:xfrm>
            <a:off x="11137015" y="4992114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731" name="TextBox 730">
            <a:extLst>
              <a:ext uri="{FF2B5EF4-FFF2-40B4-BE49-F238E27FC236}">
                <a16:creationId xmlns:a16="http://schemas.microsoft.com/office/drawing/2014/main" id="{B48CCAA5-87E7-8C9F-835F-36E850D9DD40}"/>
              </a:ext>
            </a:extLst>
          </p:cNvPr>
          <p:cNvSpPr txBox="1"/>
          <p:nvPr/>
        </p:nvSpPr>
        <p:spPr bwMode="auto">
          <a:xfrm>
            <a:off x="11451217" y="4992114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732" name="TextBox 731">
            <a:extLst>
              <a:ext uri="{FF2B5EF4-FFF2-40B4-BE49-F238E27FC236}">
                <a16:creationId xmlns:a16="http://schemas.microsoft.com/office/drawing/2014/main" id="{BCD8698E-E00B-AAF5-BDBA-CFFC39546784}"/>
              </a:ext>
            </a:extLst>
          </p:cNvPr>
          <p:cNvSpPr txBox="1"/>
          <p:nvPr/>
        </p:nvSpPr>
        <p:spPr bwMode="auto">
          <a:xfrm>
            <a:off x="6855427" y="5279547"/>
            <a:ext cx="47456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Months</a:t>
            </a:r>
          </a:p>
        </p:txBody>
      </p:sp>
      <p:cxnSp>
        <p:nvCxnSpPr>
          <p:cNvPr id="733" name="Straight Connector 732">
            <a:extLst>
              <a:ext uri="{FF2B5EF4-FFF2-40B4-BE49-F238E27FC236}">
                <a16:creationId xmlns:a16="http://schemas.microsoft.com/office/drawing/2014/main" id="{5DE50C2B-BBFA-1FAD-69CD-EDCA88B93D11}"/>
              </a:ext>
            </a:extLst>
          </p:cNvPr>
          <p:cNvCxnSpPr>
            <a:cxnSpLocks/>
          </p:cNvCxnSpPr>
          <p:nvPr/>
        </p:nvCxnSpPr>
        <p:spPr bwMode="auto">
          <a:xfrm flipV="1">
            <a:off x="8142905" y="3490656"/>
            <a:ext cx="0" cy="1453935"/>
          </a:xfrm>
          <a:prstGeom prst="line">
            <a:avLst/>
          </a:prstGeom>
          <a:noFill/>
          <a:ln w="28575" cap="flat" cmpd="sng" algn="ctr">
            <a:solidFill>
              <a:srgbClr val="45556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734" name="Straight Connector 733">
            <a:extLst>
              <a:ext uri="{FF2B5EF4-FFF2-40B4-BE49-F238E27FC236}">
                <a16:creationId xmlns:a16="http://schemas.microsoft.com/office/drawing/2014/main" id="{FA62C244-FAA1-1DE7-8515-70757B6F419D}"/>
              </a:ext>
            </a:extLst>
          </p:cNvPr>
          <p:cNvCxnSpPr>
            <a:cxnSpLocks/>
          </p:cNvCxnSpPr>
          <p:nvPr/>
        </p:nvCxnSpPr>
        <p:spPr bwMode="auto">
          <a:xfrm flipV="1">
            <a:off x="9424858" y="3656015"/>
            <a:ext cx="0" cy="1300481"/>
          </a:xfrm>
          <a:prstGeom prst="line">
            <a:avLst/>
          </a:prstGeom>
          <a:noFill/>
          <a:ln w="28575" cap="flat" cmpd="sng" algn="ctr">
            <a:solidFill>
              <a:srgbClr val="45556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735" name="TextBox 734">
            <a:extLst>
              <a:ext uri="{FF2B5EF4-FFF2-40B4-BE49-F238E27FC236}">
                <a16:creationId xmlns:a16="http://schemas.microsoft.com/office/drawing/2014/main" id="{2AC6B69F-E741-EAF3-696A-75CC8450D65B}"/>
              </a:ext>
            </a:extLst>
          </p:cNvPr>
          <p:cNvSpPr txBox="1"/>
          <p:nvPr/>
        </p:nvSpPr>
        <p:spPr bwMode="auto">
          <a:xfrm>
            <a:off x="7460269" y="2896445"/>
            <a:ext cx="13555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71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(95% CI, 64-77)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1471D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36" name="TextBox 735">
            <a:extLst>
              <a:ext uri="{FF2B5EF4-FFF2-40B4-BE49-F238E27FC236}">
                <a16:creationId xmlns:a16="http://schemas.microsoft.com/office/drawing/2014/main" id="{7D3D6651-62DC-FA28-6DE9-B6088B4CD82C}"/>
              </a:ext>
            </a:extLst>
          </p:cNvPr>
          <p:cNvSpPr txBox="1"/>
          <p:nvPr/>
        </p:nvSpPr>
        <p:spPr bwMode="auto">
          <a:xfrm>
            <a:off x="8765356" y="3058477"/>
            <a:ext cx="13555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63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(95% CI, 56-70)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1471D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37" name="TextBox 736">
            <a:extLst>
              <a:ext uri="{FF2B5EF4-FFF2-40B4-BE49-F238E27FC236}">
                <a16:creationId xmlns:a16="http://schemas.microsoft.com/office/drawing/2014/main" id="{954110DA-A6B0-DF46-A571-4335ACEC8BCF}"/>
              </a:ext>
            </a:extLst>
          </p:cNvPr>
          <p:cNvSpPr txBox="1"/>
          <p:nvPr/>
        </p:nvSpPr>
        <p:spPr bwMode="auto">
          <a:xfrm>
            <a:off x="9403426" y="4113237"/>
            <a:ext cx="16141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15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(95% CI, 7-25)</a:t>
            </a:r>
          </a:p>
        </p:txBody>
      </p:sp>
      <p:sp>
        <p:nvSpPr>
          <p:cNvPr id="738" name="TextBox 737">
            <a:extLst>
              <a:ext uri="{FF2B5EF4-FFF2-40B4-BE49-F238E27FC236}">
                <a16:creationId xmlns:a16="http://schemas.microsoft.com/office/drawing/2014/main" id="{DEC861B4-186F-4639-4BD0-4114E5371701}"/>
              </a:ext>
            </a:extLst>
          </p:cNvPr>
          <p:cNvSpPr txBox="1"/>
          <p:nvPr/>
        </p:nvSpPr>
        <p:spPr bwMode="auto">
          <a:xfrm>
            <a:off x="8103545" y="3886200"/>
            <a:ext cx="14438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24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(95% CI, 14-34)</a:t>
            </a:r>
          </a:p>
        </p:txBody>
      </p:sp>
      <p:sp>
        <p:nvSpPr>
          <p:cNvPr id="739" name="Freeform 247">
            <a:extLst>
              <a:ext uri="{FF2B5EF4-FFF2-40B4-BE49-F238E27FC236}">
                <a16:creationId xmlns:a16="http://schemas.microsoft.com/office/drawing/2014/main" id="{5DB1C319-C3E9-76EE-AE41-CAB4EF28E7E0}"/>
              </a:ext>
            </a:extLst>
          </p:cNvPr>
          <p:cNvSpPr/>
          <p:nvPr/>
        </p:nvSpPr>
        <p:spPr bwMode="auto">
          <a:xfrm>
            <a:off x="6908800" y="2889250"/>
            <a:ext cx="3086100" cy="1844675"/>
          </a:xfrm>
          <a:custGeom>
            <a:avLst/>
            <a:gdLst>
              <a:gd name="connsiteX0" fmla="*/ 3086100 w 3086100"/>
              <a:gd name="connsiteY0" fmla="*/ 1844675 h 1844675"/>
              <a:gd name="connsiteX1" fmla="*/ 2606675 w 3086100"/>
              <a:gd name="connsiteY1" fmla="*/ 1844675 h 1844675"/>
              <a:gd name="connsiteX2" fmla="*/ 2606675 w 3086100"/>
              <a:gd name="connsiteY2" fmla="*/ 1774825 h 1844675"/>
              <a:gd name="connsiteX3" fmla="*/ 1539875 w 3086100"/>
              <a:gd name="connsiteY3" fmla="*/ 1774825 h 1844675"/>
              <a:gd name="connsiteX4" fmla="*/ 1539875 w 3086100"/>
              <a:gd name="connsiteY4" fmla="*/ 1695450 h 1844675"/>
              <a:gd name="connsiteX5" fmla="*/ 1454150 w 3086100"/>
              <a:gd name="connsiteY5" fmla="*/ 1695450 h 1844675"/>
              <a:gd name="connsiteX6" fmla="*/ 1454150 w 3086100"/>
              <a:gd name="connsiteY6" fmla="*/ 1654175 h 1844675"/>
              <a:gd name="connsiteX7" fmla="*/ 1358900 w 3086100"/>
              <a:gd name="connsiteY7" fmla="*/ 1654175 h 1844675"/>
              <a:gd name="connsiteX8" fmla="*/ 1358900 w 3086100"/>
              <a:gd name="connsiteY8" fmla="*/ 1606550 h 1844675"/>
              <a:gd name="connsiteX9" fmla="*/ 1336675 w 3086100"/>
              <a:gd name="connsiteY9" fmla="*/ 1606550 h 1844675"/>
              <a:gd name="connsiteX10" fmla="*/ 1336675 w 3086100"/>
              <a:gd name="connsiteY10" fmla="*/ 1571625 h 1844675"/>
              <a:gd name="connsiteX11" fmla="*/ 1216025 w 3086100"/>
              <a:gd name="connsiteY11" fmla="*/ 1571625 h 1844675"/>
              <a:gd name="connsiteX12" fmla="*/ 1216025 w 3086100"/>
              <a:gd name="connsiteY12" fmla="*/ 1571625 h 1844675"/>
              <a:gd name="connsiteX13" fmla="*/ 1206500 w 3086100"/>
              <a:gd name="connsiteY13" fmla="*/ 1562100 h 1844675"/>
              <a:gd name="connsiteX14" fmla="*/ 1206500 w 3086100"/>
              <a:gd name="connsiteY14" fmla="*/ 1511300 h 1844675"/>
              <a:gd name="connsiteX15" fmla="*/ 1187450 w 3086100"/>
              <a:gd name="connsiteY15" fmla="*/ 1511300 h 1844675"/>
              <a:gd name="connsiteX16" fmla="*/ 1187450 w 3086100"/>
              <a:gd name="connsiteY16" fmla="*/ 1479550 h 1844675"/>
              <a:gd name="connsiteX17" fmla="*/ 1130300 w 3086100"/>
              <a:gd name="connsiteY17" fmla="*/ 1479550 h 1844675"/>
              <a:gd name="connsiteX18" fmla="*/ 1130300 w 3086100"/>
              <a:gd name="connsiteY18" fmla="*/ 1444625 h 1844675"/>
              <a:gd name="connsiteX19" fmla="*/ 1095375 w 3086100"/>
              <a:gd name="connsiteY19" fmla="*/ 1444625 h 1844675"/>
              <a:gd name="connsiteX20" fmla="*/ 1095375 w 3086100"/>
              <a:gd name="connsiteY20" fmla="*/ 1412875 h 1844675"/>
              <a:gd name="connsiteX21" fmla="*/ 987425 w 3086100"/>
              <a:gd name="connsiteY21" fmla="*/ 1412875 h 1844675"/>
              <a:gd name="connsiteX22" fmla="*/ 987425 w 3086100"/>
              <a:gd name="connsiteY22" fmla="*/ 1371600 h 1844675"/>
              <a:gd name="connsiteX23" fmla="*/ 949325 w 3086100"/>
              <a:gd name="connsiteY23" fmla="*/ 1371600 h 1844675"/>
              <a:gd name="connsiteX24" fmla="*/ 949325 w 3086100"/>
              <a:gd name="connsiteY24" fmla="*/ 1314450 h 1844675"/>
              <a:gd name="connsiteX25" fmla="*/ 927100 w 3086100"/>
              <a:gd name="connsiteY25" fmla="*/ 1314450 h 1844675"/>
              <a:gd name="connsiteX26" fmla="*/ 927100 w 3086100"/>
              <a:gd name="connsiteY26" fmla="*/ 1247775 h 1844675"/>
              <a:gd name="connsiteX27" fmla="*/ 787400 w 3086100"/>
              <a:gd name="connsiteY27" fmla="*/ 1247775 h 1844675"/>
              <a:gd name="connsiteX28" fmla="*/ 787400 w 3086100"/>
              <a:gd name="connsiteY28" fmla="*/ 1219200 h 1844675"/>
              <a:gd name="connsiteX29" fmla="*/ 749300 w 3086100"/>
              <a:gd name="connsiteY29" fmla="*/ 1219200 h 1844675"/>
              <a:gd name="connsiteX30" fmla="*/ 749300 w 3086100"/>
              <a:gd name="connsiteY30" fmla="*/ 1120775 h 1844675"/>
              <a:gd name="connsiteX31" fmla="*/ 749300 w 3086100"/>
              <a:gd name="connsiteY31" fmla="*/ 1120775 h 1844675"/>
              <a:gd name="connsiteX32" fmla="*/ 723900 w 3086100"/>
              <a:gd name="connsiteY32" fmla="*/ 1120775 h 1844675"/>
              <a:gd name="connsiteX33" fmla="*/ 723900 w 3086100"/>
              <a:gd name="connsiteY33" fmla="*/ 1098550 h 1844675"/>
              <a:gd name="connsiteX34" fmla="*/ 657225 w 3086100"/>
              <a:gd name="connsiteY34" fmla="*/ 1098550 h 1844675"/>
              <a:gd name="connsiteX35" fmla="*/ 657225 w 3086100"/>
              <a:gd name="connsiteY35" fmla="*/ 1066800 h 1844675"/>
              <a:gd name="connsiteX36" fmla="*/ 628650 w 3086100"/>
              <a:gd name="connsiteY36" fmla="*/ 1066800 h 1844675"/>
              <a:gd name="connsiteX37" fmla="*/ 628650 w 3086100"/>
              <a:gd name="connsiteY37" fmla="*/ 1035050 h 1844675"/>
              <a:gd name="connsiteX38" fmla="*/ 590550 w 3086100"/>
              <a:gd name="connsiteY38" fmla="*/ 1035050 h 1844675"/>
              <a:gd name="connsiteX39" fmla="*/ 590550 w 3086100"/>
              <a:gd name="connsiteY39" fmla="*/ 977900 h 1844675"/>
              <a:gd name="connsiteX40" fmla="*/ 565150 w 3086100"/>
              <a:gd name="connsiteY40" fmla="*/ 977900 h 1844675"/>
              <a:gd name="connsiteX41" fmla="*/ 565150 w 3086100"/>
              <a:gd name="connsiteY41" fmla="*/ 939800 h 1844675"/>
              <a:gd name="connsiteX42" fmla="*/ 565150 w 3086100"/>
              <a:gd name="connsiteY42" fmla="*/ 939800 h 1844675"/>
              <a:gd name="connsiteX43" fmla="*/ 565150 w 3086100"/>
              <a:gd name="connsiteY43" fmla="*/ 939800 h 1844675"/>
              <a:gd name="connsiteX44" fmla="*/ 533400 w 3086100"/>
              <a:gd name="connsiteY44" fmla="*/ 939800 h 1844675"/>
              <a:gd name="connsiteX45" fmla="*/ 533400 w 3086100"/>
              <a:gd name="connsiteY45" fmla="*/ 844550 h 1844675"/>
              <a:gd name="connsiteX46" fmla="*/ 485775 w 3086100"/>
              <a:gd name="connsiteY46" fmla="*/ 844550 h 1844675"/>
              <a:gd name="connsiteX47" fmla="*/ 485775 w 3086100"/>
              <a:gd name="connsiteY47" fmla="*/ 812800 h 1844675"/>
              <a:gd name="connsiteX48" fmla="*/ 485775 w 3086100"/>
              <a:gd name="connsiteY48" fmla="*/ 812800 h 1844675"/>
              <a:gd name="connsiteX49" fmla="*/ 466725 w 3086100"/>
              <a:gd name="connsiteY49" fmla="*/ 812800 h 1844675"/>
              <a:gd name="connsiteX50" fmla="*/ 466725 w 3086100"/>
              <a:gd name="connsiteY50" fmla="*/ 800100 h 1844675"/>
              <a:gd name="connsiteX51" fmla="*/ 431800 w 3086100"/>
              <a:gd name="connsiteY51" fmla="*/ 800100 h 1844675"/>
              <a:gd name="connsiteX52" fmla="*/ 431800 w 3086100"/>
              <a:gd name="connsiteY52" fmla="*/ 720725 h 1844675"/>
              <a:gd name="connsiteX53" fmla="*/ 415925 w 3086100"/>
              <a:gd name="connsiteY53" fmla="*/ 720725 h 1844675"/>
              <a:gd name="connsiteX54" fmla="*/ 415925 w 3086100"/>
              <a:gd name="connsiteY54" fmla="*/ 666750 h 1844675"/>
              <a:gd name="connsiteX55" fmla="*/ 415925 w 3086100"/>
              <a:gd name="connsiteY55" fmla="*/ 593725 h 1844675"/>
              <a:gd name="connsiteX56" fmla="*/ 390525 w 3086100"/>
              <a:gd name="connsiteY56" fmla="*/ 593725 h 1844675"/>
              <a:gd name="connsiteX57" fmla="*/ 390525 w 3086100"/>
              <a:gd name="connsiteY57" fmla="*/ 517525 h 1844675"/>
              <a:gd name="connsiteX58" fmla="*/ 346075 w 3086100"/>
              <a:gd name="connsiteY58" fmla="*/ 517525 h 1844675"/>
              <a:gd name="connsiteX59" fmla="*/ 346075 w 3086100"/>
              <a:gd name="connsiteY59" fmla="*/ 482600 h 1844675"/>
              <a:gd name="connsiteX60" fmla="*/ 314325 w 3086100"/>
              <a:gd name="connsiteY60" fmla="*/ 482600 h 1844675"/>
              <a:gd name="connsiteX61" fmla="*/ 314325 w 3086100"/>
              <a:gd name="connsiteY61" fmla="*/ 425450 h 1844675"/>
              <a:gd name="connsiteX62" fmla="*/ 279400 w 3086100"/>
              <a:gd name="connsiteY62" fmla="*/ 425450 h 1844675"/>
              <a:gd name="connsiteX63" fmla="*/ 279400 w 3086100"/>
              <a:gd name="connsiteY63" fmla="*/ 352425 h 1844675"/>
              <a:gd name="connsiteX64" fmla="*/ 279400 w 3086100"/>
              <a:gd name="connsiteY64" fmla="*/ 352425 h 1844675"/>
              <a:gd name="connsiteX65" fmla="*/ 260350 w 3086100"/>
              <a:gd name="connsiteY65" fmla="*/ 352425 h 1844675"/>
              <a:gd name="connsiteX66" fmla="*/ 260350 w 3086100"/>
              <a:gd name="connsiteY66" fmla="*/ 304800 h 1844675"/>
              <a:gd name="connsiteX67" fmla="*/ 238125 w 3086100"/>
              <a:gd name="connsiteY67" fmla="*/ 304800 h 1844675"/>
              <a:gd name="connsiteX68" fmla="*/ 238125 w 3086100"/>
              <a:gd name="connsiteY68" fmla="*/ 276225 h 1844675"/>
              <a:gd name="connsiteX69" fmla="*/ 187325 w 3086100"/>
              <a:gd name="connsiteY69" fmla="*/ 276225 h 1844675"/>
              <a:gd name="connsiteX70" fmla="*/ 187325 w 3086100"/>
              <a:gd name="connsiteY70" fmla="*/ 206375 h 1844675"/>
              <a:gd name="connsiteX71" fmla="*/ 139700 w 3086100"/>
              <a:gd name="connsiteY71" fmla="*/ 206375 h 1844675"/>
              <a:gd name="connsiteX72" fmla="*/ 139700 w 3086100"/>
              <a:gd name="connsiteY72" fmla="*/ 146050 h 1844675"/>
              <a:gd name="connsiteX73" fmla="*/ 101600 w 3086100"/>
              <a:gd name="connsiteY73" fmla="*/ 146050 h 1844675"/>
              <a:gd name="connsiteX74" fmla="*/ 101600 w 3086100"/>
              <a:gd name="connsiteY74" fmla="*/ 31750 h 1844675"/>
              <a:gd name="connsiteX75" fmla="*/ 47625 w 3086100"/>
              <a:gd name="connsiteY75" fmla="*/ 31750 h 1844675"/>
              <a:gd name="connsiteX76" fmla="*/ 47625 w 3086100"/>
              <a:gd name="connsiteY76" fmla="*/ 0 h 1844675"/>
              <a:gd name="connsiteX77" fmla="*/ 0 w 3086100"/>
              <a:gd name="connsiteY77" fmla="*/ 0 h 184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3086100" h="1844675">
                <a:moveTo>
                  <a:pt x="3086100" y="1844675"/>
                </a:moveTo>
                <a:lnTo>
                  <a:pt x="2606675" y="1844675"/>
                </a:lnTo>
                <a:lnTo>
                  <a:pt x="2606675" y="1774825"/>
                </a:lnTo>
                <a:lnTo>
                  <a:pt x="1539875" y="1774825"/>
                </a:lnTo>
                <a:lnTo>
                  <a:pt x="1539875" y="1695450"/>
                </a:lnTo>
                <a:lnTo>
                  <a:pt x="1454150" y="1695450"/>
                </a:lnTo>
                <a:lnTo>
                  <a:pt x="1454150" y="1654175"/>
                </a:lnTo>
                <a:lnTo>
                  <a:pt x="1358900" y="1654175"/>
                </a:lnTo>
                <a:lnTo>
                  <a:pt x="1358900" y="1606550"/>
                </a:lnTo>
                <a:lnTo>
                  <a:pt x="1336675" y="1606550"/>
                </a:lnTo>
                <a:lnTo>
                  <a:pt x="1336675" y="1571625"/>
                </a:lnTo>
                <a:lnTo>
                  <a:pt x="1216025" y="1571625"/>
                </a:lnTo>
                <a:lnTo>
                  <a:pt x="1216025" y="1571625"/>
                </a:lnTo>
                <a:lnTo>
                  <a:pt x="1206500" y="1562100"/>
                </a:lnTo>
                <a:lnTo>
                  <a:pt x="1206500" y="1511300"/>
                </a:lnTo>
                <a:lnTo>
                  <a:pt x="1187450" y="1511300"/>
                </a:lnTo>
                <a:lnTo>
                  <a:pt x="1187450" y="1479550"/>
                </a:lnTo>
                <a:lnTo>
                  <a:pt x="1130300" y="1479550"/>
                </a:lnTo>
                <a:lnTo>
                  <a:pt x="1130300" y="1444625"/>
                </a:lnTo>
                <a:lnTo>
                  <a:pt x="1095375" y="1444625"/>
                </a:lnTo>
                <a:lnTo>
                  <a:pt x="1095375" y="1412875"/>
                </a:lnTo>
                <a:lnTo>
                  <a:pt x="987425" y="1412875"/>
                </a:lnTo>
                <a:lnTo>
                  <a:pt x="987425" y="1371600"/>
                </a:lnTo>
                <a:lnTo>
                  <a:pt x="949325" y="1371600"/>
                </a:lnTo>
                <a:lnTo>
                  <a:pt x="949325" y="1314450"/>
                </a:lnTo>
                <a:lnTo>
                  <a:pt x="927100" y="1314450"/>
                </a:lnTo>
                <a:lnTo>
                  <a:pt x="927100" y="1247775"/>
                </a:lnTo>
                <a:lnTo>
                  <a:pt x="787400" y="1247775"/>
                </a:lnTo>
                <a:lnTo>
                  <a:pt x="787400" y="1219200"/>
                </a:lnTo>
                <a:lnTo>
                  <a:pt x="749300" y="1219200"/>
                </a:lnTo>
                <a:lnTo>
                  <a:pt x="749300" y="1120775"/>
                </a:lnTo>
                <a:lnTo>
                  <a:pt x="749300" y="1120775"/>
                </a:lnTo>
                <a:lnTo>
                  <a:pt x="723900" y="1120775"/>
                </a:lnTo>
                <a:lnTo>
                  <a:pt x="723900" y="1098550"/>
                </a:lnTo>
                <a:lnTo>
                  <a:pt x="657225" y="1098550"/>
                </a:lnTo>
                <a:lnTo>
                  <a:pt x="657225" y="1066800"/>
                </a:lnTo>
                <a:lnTo>
                  <a:pt x="628650" y="1066800"/>
                </a:lnTo>
                <a:lnTo>
                  <a:pt x="628650" y="1035050"/>
                </a:lnTo>
                <a:lnTo>
                  <a:pt x="590550" y="1035050"/>
                </a:lnTo>
                <a:lnTo>
                  <a:pt x="590550" y="977900"/>
                </a:lnTo>
                <a:lnTo>
                  <a:pt x="565150" y="977900"/>
                </a:lnTo>
                <a:lnTo>
                  <a:pt x="565150" y="939800"/>
                </a:lnTo>
                <a:lnTo>
                  <a:pt x="565150" y="939800"/>
                </a:lnTo>
                <a:lnTo>
                  <a:pt x="565150" y="939800"/>
                </a:lnTo>
                <a:lnTo>
                  <a:pt x="533400" y="939800"/>
                </a:lnTo>
                <a:lnTo>
                  <a:pt x="533400" y="844550"/>
                </a:lnTo>
                <a:lnTo>
                  <a:pt x="485775" y="844550"/>
                </a:lnTo>
                <a:lnTo>
                  <a:pt x="485775" y="812800"/>
                </a:lnTo>
                <a:lnTo>
                  <a:pt x="485775" y="812800"/>
                </a:lnTo>
                <a:lnTo>
                  <a:pt x="466725" y="812800"/>
                </a:lnTo>
                <a:lnTo>
                  <a:pt x="466725" y="800100"/>
                </a:lnTo>
                <a:lnTo>
                  <a:pt x="431800" y="800100"/>
                </a:lnTo>
                <a:lnTo>
                  <a:pt x="431800" y="720725"/>
                </a:lnTo>
                <a:lnTo>
                  <a:pt x="415925" y="720725"/>
                </a:lnTo>
                <a:lnTo>
                  <a:pt x="415925" y="666750"/>
                </a:lnTo>
                <a:lnTo>
                  <a:pt x="415925" y="593725"/>
                </a:lnTo>
                <a:lnTo>
                  <a:pt x="390525" y="593725"/>
                </a:lnTo>
                <a:lnTo>
                  <a:pt x="390525" y="517525"/>
                </a:lnTo>
                <a:lnTo>
                  <a:pt x="346075" y="517525"/>
                </a:lnTo>
                <a:lnTo>
                  <a:pt x="346075" y="482600"/>
                </a:lnTo>
                <a:lnTo>
                  <a:pt x="314325" y="482600"/>
                </a:lnTo>
                <a:lnTo>
                  <a:pt x="314325" y="425450"/>
                </a:lnTo>
                <a:lnTo>
                  <a:pt x="279400" y="425450"/>
                </a:lnTo>
                <a:lnTo>
                  <a:pt x="279400" y="352425"/>
                </a:lnTo>
                <a:lnTo>
                  <a:pt x="279400" y="352425"/>
                </a:lnTo>
                <a:lnTo>
                  <a:pt x="260350" y="352425"/>
                </a:lnTo>
                <a:lnTo>
                  <a:pt x="260350" y="304800"/>
                </a:lnTo>
                <a:lnTo>
                  <a:pt x="238125" y="304800"/>
                </a:lnTo>
                <a:lnTo>
                  <a:pt x="238125" y="276225"/>
                </a:lnTo>
                <a:lnTo>
                  <a:pt x="187325" y="276225"/>
                </a:lnTo>
                <a:lnTo>
                  <a:pt x="187325" y="206375"/>
                </a:lnTo>
                <a:lnTo>
                  <a:pt x="139700" y="206375"/>
                </a:lnTo>
                <a:lnTo>
                  <a:pt x="139700" y="146050"/>
                </a:lnTo>
                <a:lnTo>
                  <a:pt x="101600" y="146050"/>
                </a:lnTo>
                <a:lnTo>
                  <a:pt x="101600" y="31750"/>
                </a:lnTo>
                <a:lnTo>
                  <a:pt x="47625" y="31750"/>
                </a:lnTo>
                <a:lnTo>
                  <a:pt x="47625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E1471D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40" name="Freeform 246">
            <a:extLst>
              <a:ext uri="{FF2B5EF4-FFF2-40B4-BE49-F238E27FC236}">
                <a16:creationId xmlns:a16="http://schemas.microsoft.com/office/drawing/2014/main" id="{926D466A-FE32-CF1E-01F9-5F1DAF173446}"/>
              </a:ext>
            </a:extLst>
          </p:cNvPr>
          <p:cNvSpPr/>
          <p:nvPr/>
        </p:nvSpPr>
        <p:spPr bwMode="auto">
          <a:xfrm>
            <a:off x="6877050" y="2892425"/>
            <a:ext cx="4778375" cy="946150"/>
          </a:xfrm>
          <a:custGeom>
            <a:avLst/>
            <a:gdLst>
              <a:gd name="connsiteX0" fmla="*/ 4778375 w 4778375"/>
              <a:gd name="connsiteY0" fmla="*/ 946150 h 946150"/>
              <a:gd name="connsiteX1" fmla="*/ 4076700 w 4778375"/>
              <a:gd name="connsiteY1" fmla="*/ 946150 h 946150"/>
              <a:gd name="connsiteX2" fmla="*/ 4076700 w 4778375"/>
              <a:gd name="connsiteY2" fmla="*/ 895350 h 946150"/>
              <a:gd name="connsiteX3" fmla="*/ 3641725 w 4778375"/>
              <a:gd name="connsiteY3" fmla="*/ 895350 h 946150"/>
              <a:gd name="connsiteX4" fmla="*/ 3641725 w 4778375"/>
              <a:gd name="connsiteY4" fmla="*/ 860425 h 946150"/>
              <a:gd name="connsiteX5" fmla="*/ 3505200 w 4778375"/>
              <a:gd name="connsiteY5" fmla="*/ 860425 h 946150"/>
              <a:gd name="connsiteX6" fmla="*/ 3505200 w 4778375"/>
              <a:gd name="connsiteY6" fmla="*/ 825500 h 946150"/>
              <a:gd name="connsiteX7" fmla="*/ 2835275 w 4778375"/>
              <a:gd name="connsiteY7" fmla="*/ 825500 h 946150"/>
              <a:gd name="connsiteX8" fmla="*/ 2835275 w 4778375"/>
              <a:gd name="connsiteY8" fmla="*/ 800100 h 946150"/>
              <a:gd name="connsiteX9" fmla="*/ 2682875 w 4778375"/>
              <a:gd name="connsiteY9" fmla="*/ 800100 h 946150"/>
              <a:gd name="connsiteX10" fmla="*/ 2682875 w 4778375"/>
              <a:gd name="connsiteY10" fmla="*/ 768350 h 946150"/>
              <a:gd name="connsiteX11" fmla="*/ 2403475 w 4778375"/>
              <a:gd name="connsiteY11" fmla="*/ 768350 h 946150"/>
              <a:gd name="connsiteX12" fmla="*/ 2403475 w 4778375"/>
              <a:gd name="connsiteY12" fmla="*/ 768350 h 946150"/>
              <a:gd name="connsiteX13" fmla="*/ 2403475 w 4778375"/>
              <a:gd name="connsiteY13" fmla="*/ 742950 h 946150"/>
              <a:gd name="connsiteX14" fmla="*/ 2359025 w 4778375"/>
              <a:gd name="connsiteY14" fmla="*/ 742950 h 946150"/>
              <a:gd name="connsiteX15" fmla="*/ 2359025 w 4778375"/>
              <a:gd name="connsiteY15" fmla="*/ 727075 h 946150"/>
              <a:gd name="connsiteX16" fmla="*/ 2178050 w 4778375"/>
              <a:gd name="connsiteY16" fmla="*/ 727075 h 946150"/>
              <a:gd name="connsiteX17" fmla="*/ 2178050 w 4778375"/>
              <a:gd name="connsiteY17" fmla="*/ 708025 h 946150"/>
              <a:gd name="connsiteX18" fmla="*/ 1765300 w 4778375"/>
              <a:gd name="connsiteY18" fmla="*/ 708025 h 946150"/>
              <a:gd name="connsiteX19" fmla="*/ 1765300 w 4778375"/>
              <a:gd name="connsiteY19" fmla="*/ 708025 h 946150"/>
              <a:gd name="connsiteX20" fmla="*/ 1765300 w 4778375"/>
              <a:gd name="connsiteY20" fmla="*/ 676275 h 946150"/>
              <a:gd name="connsiteX21" fmla="*/ 1511300 w 4778375"/>
              <a:gd name="connsiteY21" fmla="*/ 676275 h 946150"/>
              <a:gd name="connsiteX22" fmla="*/ 1511300 w 4778375"/>
              <a:gd name="connsiteY22" fmla="*/ 638175 h 946150"/>
              <a:gd name="connsiteX23" fmla="*/ 1406525 w 4778375"/>
              <a:gd name="connsiteY23" fmla="*/ 638175 h 946150"/>
              <a:gd name="connsiteX24" fmla="*/ 1406525 w 4778375"/>
              <a:gd name="connsiteY24" fmla="*/ 609600 h 946150"/>
              <a:gd name="connsiteX25" fmla="*/ 1304925 w 4778375"/>
              <a:gd name="connsiteY25" fmla="*/ 609600 h 946150"/>
              <a:gd name="connsiteX26" fmla="*/ 1304925 w 4778375"/>
              <a:gd name="connsiteY26" fmla="*/ 600075 h 946150"/>
              <a:gd name="connsiteX27" fmla="*/ 1165225 w 4778375"/>
              <a:gd name="connsiteY27" fmla="*/ 600075 h 946150"/>
              <a:gd name="connsiteX28" fmla="*/ 1165225 w 4778375"/>
              <a:gd name="connsiteY28" fmla="*/ 568325 h 946150"/>
              <a:gd name="connsiteX29" fmla="*/ 822325 w 4778375"/>
              <a:gd name="connsiteY29" fmla="*/ 568325 h 946150"/>
              <a:gd name="connsiteX30" fmla="*/ 822325 w 4778375"/>
              <a:gd name="connsiteY30" fmla="*/ 549275 h 946150"/>
              <a:gd name="connsiteX31" fmla="*/ 777875 w 4778375"/>
              <a:gd name="connsiteY31" fmla="*/ 549275 h 946150"/>
              <a:gd name="connsiteX32" fmla="*/ 777875 w 4778375"/>
              <a:gd name="connsiteY32" fmla="*/ 549275 h 946150"/>
              <a:gd name="connsiteX33" fmla="*/ 777875 w 4778375"/>
              <a:gd name="connsiteY33" fmla="*/ 533400 h 946150"/>
              <a:gd name="connsiteX34" fmla="*/ 612775 w 4778375"/>
              <a:gd name="connsiteY34" fmla="*/ 533400 h 946150"/>
              <a:gd name="connsiteX35" fmla="*/ 612775 w 4778375"/>
              <a:gd name="connsiteY35" fmla="*/ 533400 h 946150"/>
              <a:gd name="connsiteX36" fmla="*/ 612775 w 4778375"/>
              <a:gd name="connsiteY36" fmla="*/ 514350 h 946150"/>
              <a:gd name="connsiteX37" fmla="*/ 549275 w 4778375"/>
              <a:gd name="connsiteY37" fmla="*/ 514350 h 946150"/>
              <a:gd name="connsiteX38" fmla="*/ 549275 w 4778375"/>
              <a:gd name="connsiteY38" fmla="*/ 504825 h 946150"/>
              <a:gd name="connsiteX39" fmla="*/ 466725 w 4778375"/>
              <a:gd name="connsiteY39" fmla="*/ 504825 h 946150"/>
              <a:gd name="connsiteX40" fmla="*/ 466725 w 4778375"/>
              <a:gd name="connsiteY40" fmla="*/ 482600 h 946150"/>
              <a:gd name="connsiteX41" fmla="*/ 434975 w 4778375"/>
              <a:gd name="connsiteY41" fmla="*/ 482600 h 946150"/>
              <a:gd name="connsiteX42" fmla="*/ 434975 w 4778375"/>
              <a:gd name="connsiteY42" fmla="*/ 482600 h 946150"/>
              <a:gd name="connsiteX43" fmla="*/ 434975 w 4778375"/>
              <a:gd name="connsiteY43" fmla="*/ 450850 h 946150"/>
              <a:gd name="connsiteX44" fmla="*/ 330200 w 4778375"/>
              <a:gd name="connsiteY44" fmla="*/ 450850 h 946150"/>
              <a:gd name="connsiteX45" fmla="*/ 330200 w 4778375"/>
              <a:gd name="connsiteY45" fmla="*/ 438150 h 946150"/>
              <a:gd name="connsiteX46" fmla="*/ 295275 w 4778375"/>
              <a:gd name="connsiteY46" fmla="*/ 438150 h 946150"/>
              <a:gd name="connsiteX47" fmla="*/ 295275 w 4778375"/>
              <a:gd name="connsiteY47" fmla="*/ 438150 h 946150"/>
              <a:gd name="connsiteX48" fmla="*/ 295275 w 4778375"/>
              <a:gd name="connsiteY48" fmla="*/ 415925 h 946150"/>
              <a:gd name="connsiteX49" fmla="*/ 225425 w 4778375"/>
              <a:gd name="connsiteY49" fmla="*/ 415925 h 946150"/>
              <a:gd name="connsiteX50" fmla="*/ 225425 w 4778375"/>
              <a:gd name="connsiteY50" fmla="*/ 393700 h 946150"/>
              <a:gd name="connsiteX51" fmla="*/ 193675 w 4778375"/>
              <a:gd name="connsiteY51" fmla="*/ 393700 h 946150"/>
              <a:gd name="connsiteX52" fmla="*/ 193675 w 4778375"/>
              <a:gd name="connsiteY52" fmla="*/ 393700 h 946150"/>
              <a:gd name="connsiteX53" fmla="*/ 177800 w 4778375"/>
              <a:gd name="connsiteY53" fmla="*/ 377825 h 946150"/>
              <a:gd name="connsiteX54" fmla="*/ 177800 w 4778375"/>
              <a:gd name="connsiteY54" fmla="*/ 349250 h 946150"/>
              <a:gd name="connsiteX55" fmla="*/ 171450 w 4778375"/>
              <a:gd name="connsiteY55" fmla="*/ 342900 h 946150"/>
              <a:gd name="connsiteX56" fmla="*/ 171450 w 4778375"/>
              <a:gd name="connsiteY56" fmla="*/ 307975 h 946150"/>
              <a:gd name="connsiteX57" fmla="*/ 155575 w 4778375"/>
              <a:gd name="connsiteY57" fmla="*/ 307975 h 946150"/>
              <a:gd name="connsiteX58" fmla="*/ 155575 w 4778375"/>
              <a:gd name="connsiteY58" fmla="*/ 184150 h 946150"/>
              <a:gd name="connsiteX59" fmla="*/ 142875 w 4778375"/>
              <a:gd name="connsiteY59" fmla="*/ 184150 h 946150"/>
              <a:gd name="connsiteX60" fmla="*/ 142875 w 4778375"/>
              <a:gd name="connsiteY60" fmla="*/ 133350 h 946150"/>
              <a:gd name="connsiteX61" fmla="*/ 127000 w 4778375"/>
              <a:gd name="connsiteY61" fmla="*/ 133350 h 946150"/>
              <a:gd name="connsiteX62" fmla="*/ 127000 w 4778375"/>
              <a:gd name="connsiteY62" fmla="*/ 73025 h 946150"/>
              <a:gd name="connsiteX63" fmla="*/ 127000 w 4778375"/>
              <a:gd name="connsiteY63" fmla="*/ 73025 h 946150"/>
              <a:gd name="connsiteX64" fmla="*/ 104775 w 4778375"/>
              <a:gd name="connsiteY64" fmla="*/ 73025 h 946150"/>
              <a:gd name="connsiteX65" fmla="*/ 92075 w 4778375"/>
              <a:gd name="connsiteY65" fmla="*/ 73025 h 946150"/>
              <a:gd name="connsiteX66" fmla="*/ 92075 w 4778375"/>
              <a:gd name="connsiteY66" fmla="*/ 73025 h 946150"/>
              <a:gd name="connsiteX67" fmla="*/ 92075 w 4778375"/>
              <a:gd name="connsiteY67" fmla="*/ 47625 h 946150"/>
              <a:gd name="connsiteX68" fmla="*/ 47625 w 4778375"/>
              <a:gd name="connsiteY68" fmla="*/ 47625 h 946150"/>
              <a:gd name="connsiteX69" fmla="*/ 47625 w 4778375"/>
              <a:gd name="connsiteY69" fmla="*/ 0 h 946150"/>
              <a:gd name="connsiteX70" fmla="*/ 0 w 4778375"/>
              <a:gd name="connsiteY70" fmla="*/ 0 h 946150"/>
              <a:gd name="connsiteX0" fmla="*/ 4778375 w 4778375"/>
              <a:gd name="connsiteY0" fmla="*/ 946150 h 946150"/>
              <a:gd name="connsiteX1" fmla="*/ 4076700 w 4778375"/>
              <a:gd name="connsiteY1" fmla="*/ 946150 h 946150"/>
              <a:gd name="connsiteX2" fmla="*/ 4076700 w 4778375"/>
              <a:gd name="connsiteY2" fmla="*/ 895350 h 946150"/>
              <a:gd name="connsiteX3" fmla="*/ 3641725 w 4778375"/>
              <a:gd name="connsiteY3" fmla="*/ 895350 h 946150"/>
              <a:gd name="connsiteX4" fmla="*/ 3641725 w 4778375"/>
              <a:gd name="connsiteY4" fmla="*/ 860425 h 946150"/>
              <a:gd name="connsiteX5" fmla="*/ 3505200 w 4778375"/>
              <a:gd name="connsiteY5" fmla="*/ 860425 h 946150"/>
              <a:gd name="connsiteX6" fmla="*/ 3505200 w 4778375"/>
              <a:gd name="connsiteY6" fmla="*/ 825500 h 946150"/>
              <a:gd name="connsiteX7" fmla="*/ 2835275 w 4778375"/>
              <a:gd name="connsiteY7" fmla="*/ 825500 h 946150"/>
              <a:gd name="connsiteX8" fmla="*/ 2835275 w 4778375"/>
              <a:gd name="connsiteY8" fmla="*/ 800100 h 946150"/>
              <a:gd name="connsiteX9" fmla="*/ 2682875 w 4778375"/>
              <a:gd name="connsiteY9" fmla="*/ 800100 h 946150"/>
              <a:gd name="connsiteX10" fmla="*/ 2682875 w 4778375"/>
              <a:gd name="connsiteY10" fmla="*/ 768350 h 946150"/>
              <a:gd name="connsiteX11" fmla="*/ 2403475 w 4778375"/>
              <a:gd name="connsiteY11" fmla="*/ 768350 h 946150"/>
              <a:gd name="connsiteX12" fmla="*/ 2403475 w 4778375"/>
              <a:gd name="connsiteY12" fmla="*/ 768350 h 946150"/>
              <a:gd name="connsiteX13" fmla="*/ 2403475 w 4778375"/>
              <a:gd name="connsiteY13" fmla="*/ 742950 h 946150"/>
              <a:gd name="connsiteX14" fmla="*/ 2359025 w 4778375"/>
              <a:gd name="connsiteY14" fmla="*/ 742950 h 946150"/>
              <a:gd name="connsiteX15" fmla="*/ 2359025 w 4778375"/>
              <a:gd name="connsiteY15" fmla="*/ 727075 h 946150"/>
              <a:gd name="connsiteX16" fmla="*/ 2178050 w 4778375"/>
              <a:gd name="connsiteY16" fmla="*/ 727075 h 946150"/>
              <a:gd name="connsiteX17" fmla="*/ 2178050 w 4778375"/>
              <a:gd name="connsiteY17" fmla="*/ 708025 h 946150"/>
              <a:gd name="connsiteX18" fmla="*/ 1765300 w 4778375"/>
              <a:gd name="connsiteY18" fmla="*/ 708025 h 946150"/>
              <a:gd name="connsiteX19" fmla="*/ 1765300 w 4778375"/>
              <a:gd name="connsiteY19" fmla="*/ 708025 h 946150"/>
              <a:gd name="connsiteX20" fmla="*/ 1765300 w 4778375"/>
              <a:gd name="connsiteY20" fmla="*/ 676275 h 946150"/>
              <a:gd name="connsiteX21" fmla="*/ 1511300 w 4778375"/>
              <a:gd name="connsiteY21" fmla="*/ 676275 h 946150"/>
              <a:gd name="connsiteX22" fmla="*/ 1511300 w 4778375"/>
              <a:gd name="connsiteY22" fmla="*/ 638175 h 946150"/>
              <a:gd name="connsiteX23" fmla="*/ 1406525 w 4778375"/>
              <a:gd name="connsiteY23" fmla="*/ 638175 h 946150"/>
              <a:gd name="connsiteX24" fmla="*/ 1406525 w 4778375"/>
              <a:gd name="connsiteY24" fmla="*/ 609600 h 946150"/>
              <a:gd name="connsiteX25" fmla="*/ 1304925 w 4778375"/>
              <a:gd name="connsiteY25" fmla="*/ 609600 h 946150"/>
              <a:gd name="connsiteX26" fmla="*/ 1304925 w 4778375"/>
              <a:gd name="connsiteY26" fmla="*/ 600075 h 946150"/>
              <a:gd name="connsiteX27" fmla="*/ 1165225 w 4778375"/>
              <a:gd name="connsiteY27" fmla="*/ 600075 h 946150"/>
              <a:gd name="connsiteX28" fmla="*/ 1165225 w 4778375"/>
              <a:gd name="connsiteY28" fmla="*/ 568325 h 946150"/>
              <a:gd name="connsiteX29" fmla="*/ 822325 w 4778375"/>
              <a:gd name="connsiteY29" fmla="*/ 568325 h 946150"/>
              <a:gd name="connsiteX30" fmla="*/ 822325 w 4778375"/>
              <a:gd name="connsiteY30" fmla="*/ 549275 h 946150"/>
              <a:gd name="connsiteX31" fmla="*/ 777875 w 4778375"/>
              <a:gd name="connsiteY31" fmla="*/ 549275 h 946150"/>
              <a:gd name="connsiteX32" fmla="*/ 777875 w 4778375"/>
              <a:gd name="connsiteY32" fmla="*/ 549275 h 946150"/>
              <a:gd name="connsiteX33" fmla="*/ 777875 w 4778375"/>
              <a:gd name="connsiteY33" fmla="*/ 533400 h 946150"/>
              <a:gd name="connsiteX34" fmla="*/ 612775 w 4778375"/>
              <a:gd name="connsiteY34" fmla="*/ 533400 h 946150"/>
              <a:gd name="connsiteX35" fmla="*/ 612775 w 4778375"/>
              <a:gd name="connsiteY35" fmla="*/ 533400 h 946150"/>
              <a:gd name="connsiteX36" fmla="*/ 612775 w 4778375"/>
              <a:gd name="connsiteY36" fmla="*/ 514350 h 946150"/>
              <a:gd name="connsiteX37" fmla="*/ 549275 w 4778375"/>
              <a:gd name="connsiteY37" fmla="*/ 514350 h 946150"/>
              <a:gd name="connsiteX38" fmla="*/ 549275 w 4778375"/>
              <a:gd name="connsiteY38" fmla="*/ 504825 h 946150"/>
              <a:gd name="connsiteX39" fmla="*/ 466725 w 4778375"/>
              <a:gd name="connsiteY39" fmla="*/ 504825 h 946150"/>
              <a:gd name="connsiteX40" fmla="*/ 466725 w 4778375"/>
              <a:gd name="connsiteY40" fmla="*/ 482600 h 946150"/>
              <a:gd name="connsiteX41" fmla="*/ 434975 w 4778375"/>
              <a:gd name="connsiteY41" fmla="*/ 482600 h 946150"/>
              <a:gd name="connsiteX42" fmla="*/ 434975 w 4778375"/>
              <a:gd name="connsiteY42" fmla="*/ 482600 h 946150"/>
              <a:gd name="connsiteX43" fmla="*/ 434975 w 4778375"/>
              <a:gd name="connsiteY43" fmla="*/ 450850 h 946150"/>
              <a:gd name="connsiteX44" fmla="*/ 330200 w 4778375"/>
              <a:gd name="connsiteY44" fmla="*/ 450850 h 946150"/>
              <a:gd name="connsiteX45" fmla="*/ 330200 w 4778375"/>
              <a:gd name="connsiteY45" fmla="*/ 438150 h 946150"/>
              <a:gd name="connsiteX46" fmla="*/ 295275 w 4778375"/>
              <a:gd name="connsiteY46" fmla="*/ 438150 h 946150"/>
              <a:gd name="connsiteX47" fmla="*/ 295275 w 4778375"/>
              <a:gd name="connsiteY47" fmla="*/ 438150 h 946150"/>
              <a:gd name="connsiteX48" fmla="*/ 295275 w 4778375"/>
              <a:gd name="connsiteY48" fmla="*/ 415925 h 946150"/>
              <a:gd name="connsiteX49" fmla="*/ 225425 w 4778375"/>
              <a:gd name="connsiteY49" fmla="*/ 415925 h 946150"/>
              <a:gd name="connsiteX50" fmla="*/ 225425 w 4778375"/>
              <a:gd name="connsiteY50" fmla="*/ 393700 h 946150"/>
              <a:gd name="connsiteX51" fmla="*/ 193675 w 4778375"/>
              <a:gd name="connsiteY51" fmla="*/ 393700 h 946150"/>
              <a:gd name="connsiteX52" fmla="*/ 193675 w 4778375"/>
              <a:gd name="connsiteY52" fmla="*/ 374650 h 946150"/>
              <a:gd name="connsiteX53" fmla="*/ 177800 w 4778375"/>
              <a:gd name="connsiteY53" fmla="*/ 377825 h 946150"/>
              <a:gd name="connsiteX54" fmla="*/ 177800 w 4778375"/>
              <a:gd name="connsiteY54" fmla="*/ 349250 h 946150"/>
              <a:gd name="connsiteX55" fmla="*/ 171450 w 4778375"/>
              <a:gd name="connsiteY55" fmla="*/ 342900 h 946150"/>
              <a:gd name="connsiteX56" fmla="*/ 171450 w 4778375"/>
              <a:gd name="connsiteY56" fmla="*/ 307975 h 946150"/>
              <a:gd name="connsiteX57" fmla="*/ 155575 w 4778375"/>
              <a:gd name="connsiteY57" fmla="*/ 307975 h 946150"/>
              <a:gd name="connsiteX58" fmla="*/ 155575 w 4778375"/>
              <a:gd name="connsiteY58" fmla="*/ 184150 h 946150"/>
              <a:gd name="connsiteX59" fmla="*/ 142875 w 4778375"/>
              <a:gd name="connsiteY59" fmla="*/ 184150 h 946150"/>
              <a:gd name="connsiteX60" fmla="*/ 142875 w 4778375"/>
              <a:gd name="connsiteY60" fmla="*/ 133350 h 946150"/>
              <a:gd name="connsiteX61" fmla="*/ 127000 w 4778375"/>
              <a:gd name="connsiteY61" fmla="*/ 133350 h 946150"/>
              <a:gd name="connsiteX62" fmla="*/ 127000 w 4778375"/>
              <a:gd name="connsiteY62" fmla="*/ 73025 h 946150"/>
              <a:gd name="connsiteX63" fmla="*/ 127000 w 4778375"/>
              <a:gd name="connsiteY63" fmla="*/ 73025 h 946150"/>
              <a:gd name="connsiteX64" fmla="*/ 104775 w 4778375"/>
              <a:gd name="connsiteY64" fmla="*/ 73025 h 946150"/>
              <a:gd name="connsiteX65" fmla="*/ 92075 w 4778375"/>
              <a:gd name="connsiteY65" fmla="*/ 73025 h 946150"/>
              <a:gd name="connsiteX66" fmla="*/ 92075 w 4778375"/>
              <a:gd name="connsiteY66" fmla="*/ 73025 h 946150"/>
              <a:gd name="connsiteX67" fmla="*/ 92075 w 4778375"/>
              <a:gd name="connsiteY67" fmla="*/ 47625 h 946150"/>
              <a:gd name="connsiteX68" fmla="*/ 47625 w 4778375"/>
              <a:gd name="connsiteY68" fmla="*/ 47625 h 946150"/>
              <a:gd name="connsiteX69" fmla="*/ 47625 w 4778375"/>
              <a:gd name="connsiteY69" fmla="*/ 0 h 946150"/>
              <a:gd name="connsiteX70" fmla="*/ 0 w 4778375"/>
              <a:gd name="connsiteY70" fmla="*/ 0 h 946150"/>
              <a:gd name="connsiteX0" fmla="*/ 4778375 w 4778375"/>
              <a:gd name="connsiteY0" fmla="*/ 946150 h 946150"/>
              <a:gd name="connsiteX1" fmla="*/ 4076700 w 4778375"/>
              <a:gd name="connsiteY1" fmla="*/ 946150 h 946150"/>
              <a:gd name="connsiteX2" fmla="*/ 4076700 w 4778375"/>
              <a:gd name="connsiteY2" fmla="*/ 895350 h 946150"/>
              <a:gd name="connsiteX3" fmla="*/ 3641725 w 4778375"/>
              <a:gd name="connsiteY3" fmla="*/ 895350 h 946150"/>
              <a:gd name="connsiteX4" fmla="*/ 3641725 w 4778375"/>
              <a:gd name="connsiteY4" fmla="*/ 860425 h 946150"/>
              <a:gd name="connsiteX5" fmla="*/ 3505200 w 4778375"/>
              <a:gd name="connsiteY5" fmla="*/ 860425 h 946150"/>
              <a:gd name="connsiteX6" fmla="*/ 3505200 w 4778375"/>
              <a:gd name="connsiteY6" fmla="*/ 825500 h 946150"/>
              <a:gd name="connsiteX7" fmla="*/ 2835275 w 4778375"/>
              <a:gd name="connsiteY7" fmla="*/ 825500 h 946150"/>
              <a:gd name="connsiteX8" fmla="*/ 2835275 w 4778375"/>
              <a:gd name="connsiteY8" fmla="*/ 800100 h 946150"/>
              <a:gd name="connsiteX9" fmla="*/ 2682875 w 4778375"/>
              <a:gd name="connsiteY9" fmla="*/ 800100 h 946150"/>
              <a:gd name="connsiteX10" fmla="*/ 2682875 w 4778375"/>
              <a:gd name="connsiteY10" fmla="*/ 768350 h 946150"/>
              <a:gd name="connsiteX11" fmla="*/ 2403475 w 4778375"/>
              <a:gd name="connsiteY11" fmla="*/ 768350 h 946150"/>
              <a:gd name="connsiteX12" fmla="*/ 2403475 w 4778375"/>
              <a:gd name="connsiteY12" fmla="*/ 768350 h 946150"/>
              <a:gd name="connsiteX13" fmla="*/ 2403475 w 4778375"/>
              <a:gd name="connsiteY13" fmla="*/ 742950 h 946150"/>
              <a:gd name="connsiteX14" fmla="*/ 2359025 w 4778375"/>
              <a:gd name="connsiteY14" fmla="*/ 742950 h 946150"/>
              <a:gd name="connsiteX15" fmla="*/ 2359025 w 4778375"/>
              <a:gd name="connsiteY15" fmla="*/ 727075 h 946150"/>
              <a:gd name="connsiteX16" fmla="*/ 2178050 w 4778375"/>
              <a:gd name="connsiteY16" fmla="*/ 727075 h 946150"/>
              <a:gd name="connsiteX17" fmla="*/ 2178050 w 4778375"/>
              <a:gd name="connsiteY17" fmla="*/ 708025 h 946150"/>
              <a:gd name="connsiteX18" fmla="*/ 1765300 w 4778375"/>
              <a:gd name="connsiteY18" fmla="*/ 708025 h 946150"/>
              <a:gd name="connsiteX19" fmla="*/ 1765300 w 4778375"/>
              <a:gd name="connsiteY19" fmla="*/ 708025 h 946150"/>
              <a:gd name="connsiteX20" fmla="*/ 1765300 w 4778375"/>
              <a:gd name="connsiteY20" fmla="*/ 676275 h 946150"/>
              <a:gd name="connsiteX21" fmla="*/ 1511300 w 4778375"/>
              <a:gd name="connsiteY21" fmla="*/ 676275 h 946150"/>
              <a:gd name="connsiteX22" fmla="*/ 1511300 w 4778375"/>
              <a:gd name="connsiteY22" fmla="*/ 638175 h 946150"/>
              <a:gd name="connsiteX23" fmla="*/ 1406525 w 4778375"/>
              <a:gd name="connsiteY23" fmla="*/ 638175 h 946150"/>
              <a:gd name="connsiteX24" fmla="*/ 1406525 w 4778375"/>
              <a:gd name="connsiteY24" fmla="*/ 609600 h 946150"/>
              <a:gd name="connsiteX25" fmla="*/ 1304925 w 4778375"/>
              <a:gd name="connsiteY25" fmla="*/ 609600 h 946150"/>
              <a:gd name="connsiteX26" fmla="*/ 1304925 w 4778375"/>
              <a:gd name="connsiteY26" fmla="*/ 600075 h 946150"/>
              <a:gd name="connsiteX27" fmla="*/ 1165225 w 4778375"/>
              <a:gd name="connsiteY27" fmla="*/ 600075 h 946150"/>
              <a:gd name="connsiteX28" fmla="*/ 1165225 w 4778375"/>
              <a:gd name="connsiteY28" fmla="*/ 568325 h 946150"/>
              <a:gd name="connsiteX29" fmla="*/ 822325 w 4778375"/>
              <a:gd name="connsiteY29" fmla="*/ 568325 h 946150"/>
              <a:gd name="connsiteX30" fmla="*/ 822325 w 4778375"/>
              <a:gd name="connsiteY30" fmla="*/ 549275 h 946150"/>
              <a:gd name="connsiteX31" fmla="*/ 777875 w 4778375"/>
              <a:gd name="connsiteY31" fmla="*/ 549275 h 946150"/>
              <a:gd name="connsiteX32" fmla="*/ 777875 w 4778375"/>
              <a:gd name="connsiteY32" fmla="*/ 549275 h 946150"/>
              <a:gd name="connsiteX33" fmla="*/ 777875 w 4778375"/>
              <a:gd name="connsiteY33" fmla="*/ 533400 h 946150"/>
              <a:gd name="connsiteX34" fmla="*/ 612775 w 4778375"/>
              <a:gd name="connsiteY34" fmla="*/ 533400 h 946150"/>
              <a:gd name="connsiteX35" fmla="*/ 612775 w 4778375"/>
              <a:gd name="connsiteY35" fmla="*/ 533400 h 946150"/>
              <a:gd name="connsiteX36" fmla="*/ 612775 w 4778375"/>
              <a:gd name="connsiteY36" fmla="*/ 514350 h 946150"/>
              <a:gd name="connsiteX37" fmla="*/ 549275 w 4778375"/>
              <a:gd name="connsiteY37" fmla="*/ 514350 h 946150"/>
              <a:gd name="connsiteX38" fmla="*/ 549275 w 4778375"/>
              <a:gd name="connsiteY38" fmla="*/ 504825 h 946150"/>
              <a:gd name="connsiteX39" fmla="*/ 466725 w 4778375"/>
              <a:gd name="connsiteY39" fmla="*/ 504825 h 946150"/>
              <a:gd name="connsiteX40" fmla="*/ 466725 w 4778375"/>
              <a:gd name="connsiteY40" fmla="*/ 482600 h 946150"/>
              <a:gd name="connsiteX41" fmla="*/ 434975 w 4778375"/>
              <a:gd name="connsiteY41" fmla="*/ 482600 h 946150"/>
              <a:gd name="connsiteX42" fmla="*/ 434975 w 4778375"/>
              <a:gd name="connsiteY42" fmla="*/ 482600 h 946150"/>
              <a:gd name="connsiteX43" fmla="*/ 434975 w 4778375"/>
              <a:gd name="connsiteY43" fmla="*/ 450850 h 946150"/>
              <a:gd name="connsiteX44" fmla="*/ 330200 w 4778375"/>
              <a:gd name="connsiteY44" fmla="*/ 450850 h 946150"/>
              <a:gd name="connsiteX45" fmla="*/ 330200 w 4778375"/>
              <a:gd name="connsiteY45" fmla="*/ 438150 h 946150"/>
              <a:gd name="connsiteX46" fmla="*/ 295275 w 4778375"/>
              <a:gd name="connsiteY46" fmla="*/ 438150 h 946150"/>
              <a:gd name="connsiteX47" fmla="*/ 295275 w 4778375"/>
              <a:gd name="connsiteY47" fmla="*/ 438150 h 946150"/>
              <a:gd name="connsiteX48" fmla="*/ 295275 w 4778375"/>
              <a:gd name="connsiteY48" fmla="*/ 415925 h 946150"/>
              <a:gd name="connsiteX49" fmla="*/ 225425 w 4778375"/>
              <a:gd name="connsiteY49" fmla="*/ 415925 h 946150"/>
              <a:gd name="connsiteX50" fmla="*/ 225425 w 4778375"/>
              <a:gd name="connsiteY50" fmla="*/ 393700 h 946150"/>
              <a:gd name="connsiteX51" fmla="*/ 193675 w 4778375"/>
              <a:gd name="connsiteY51" fmla="*/ 393700 h 946150"/>
              <a:gd name="connsiteX52" fmla="*/ 193675 w 4778375"/>
              <a:gd name="connsiteY52" fmla="*/ 374650 h 946150"/>
              <a:gd name="connsiteX53" fmla="*/ 177800 w 4778375"/>
              <a:gd name="connsiteY53" fmla="*/ 371475 h 946150"/>
              <a:gd name="connsiteX54" fmla="*/ 177800 w 4778375"/>
              <a:gd name="connsiteY54" fmla="*/ 349250 h 946150"/>
              <a:gd name="connsiteX55" fmla="*/ 171450 w 4778375"/>
              <a:gd name="connsiteY55" fmla="*/ 342900 h 946150"/>
              <a:gd name="connsiteX56" fmla="*/ 171450 w 4778375"/>
              <a:gd name="connsiteY56" fmla="*/ 307975 h 946150"/>
              <a:gd name="connsiteX57" fmla="*/ 155575 w 4778375"/>
              <a:gd name="connsiteY57" fmla="*/ 307975 h 946150"/>
              <a:gd name="connsiteX58" fmla="*/ 155575 w 4778375"/>
              <a:gd name="connsiteY58" fmla="*/ 184150 h 946150"/>
              <a:gd name="connsiteX59" fmla="*/ 142875 w 4778375"/>
              <a:gd name="connsiteY59" fmla="*/ 184150 h 946150"/>
              <a:gd name="connsiteX60" fmla="*/ 142875 w 4778375"/>
              <a:gd name="connsiteY60" fmla="*/ 133350 h 946150"/>
              <a:gd name="connsiteX61" fmla="*/ 127000 w 4778375"/>
              <a:gd name="connsiteY61" fmla="*/ 133350 h 946150"/>
              <a:gd name="connsiteX62" fmla="*/ 127000 w 4778375"/>
              <a:gd name="connsiteY62" fmla="*/ 73025 h 946150"/>
              <a:gd name="connsiteX63" fmla="*/ 127000 w 4778375"/>
              <a:gd name="connsiteY63" fmla="*/ 73025 h 946150"/>
              <a:gd name="connsiteX64" fmla="*/ 104775 w 4778375"/>
              <a:gd name="connsiteY64" fmla="*/ 73025 h 946150"/>
              <a:gd name="connsiteX65" fmla="*/ 92075 w 4778375"/>
              <a:gd name="connsiteY65" fmla="*/ 73025 h 946150"/>
              <a:gd name="connsiteX66" fmla="*/ 92075 w 4778375"/>
              <a:gd name="connsiteY66" fmla="*/ 73025 h 946150"/>
              <a:gd name="connsiteX67" fmla="*/ 92075 w 4778375"/>
              <a:gd name="connsiteY67" fmla="*/ 47625 h 946150"/>
              <a:gd name="connsiteX68" fmla="*/ 47625 w 4778375"/>
              <a:gd name="connsiteY68" fmla="*/ 47625 h 946150"/>
              <a:gd name="connsiteX69" fmla="*/ 47625 w 4778375"/>
              <a:gd name="connsiteY69" fmla="*/ 0 h 946150"/>
              <a:gd name="connsiteX70" fmla="*/ 0 w 4778375"/>
              <a:gd name="connsiteY70" fmla="*/ 0 h 94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4778375" h="946150">
                <a:moveTo>
                  <a:pt x="4778375" y="946150"/>
                </a:moveTo>
                <a:lnTo>
                  <a:pt x="4076700" y="946150"/>
                </a:lnTo>
                <a:lnTo>
                  <a:pt x="4076700" y="895350"/>
                </a:lnTo>
                <a:lnTo>
                  <a:pt x="3641725" y="895350"/>
                </a:lnTo>
                <a:lnTo>
                  <a:pt x="3641725" y="860425"/>
                </a:lnTo>
                <a:lnTo>
                  <a:pt x="3505200" y="860425"/>
                </a:lnTo>
                <a:lnTo>
                  <a:pt x="3505200" y="825500"/>
                </a:lnTo>
                <a:lnTo>
                  <a:pt x="2835275" y="825500"/>
                </a:lnTo>
                <a:lnTo>
                  <a:pt x="2835275" y="800100"/>
                </a:lnTo>
                <a:lnTo>
                  <a:pt x="2682875" y="800100"/>
                </a:lnTo>
                <a:lnTo>
                  <a:pt x="2682875" y="768350"/>
                </a:lnTo>
                <a:lnTo>
                  <a:pt x="2403475" y="768350"/>
                </a:lnTo>
                <a:lnTo>
                  <a:pt x="2403475" y="768350"/>
                </a:lnTo>
                <a:lnTo>
                  <a:pt x="2403475" y="742950"/>
                </a:lnTo>
                <a:lnTo>
                  <a:pt x="2359025" y="742950"/>
                </a:lnTo>
                <a:lnTo>
                  <a:pt x="2359025" y="727075"/>
                </a:lnTo>
                <a:lnTo>
                  <a:pt x="2178050" y="727075"/>
                </a:lnTo>
                <a:lnTo>
                  <a:pt x="2178050" y="708025"/>
                </a:lnTo>
                <a:lnTo>
                  <a:pt x="1765300" y="708025"/>
                </a:lnTo>
                <a:lnTo>
                  <a:pt x="1765300" y="708025"/>
                </a:lnTo>
                <a:lnTo>
                  <a:pt x="1765300" y="676275"/>
                </a:lnTo>
                <a:lnTo>
                  <a:pt x="1511300" y="676275"/>
                </a:lnTo>
                <a:lnTo>
                  <a:pt x="1511300" y="638175"/>
                </a:lnTo>
                <a:lnTo>
                  <a:pt x="1406525" y="638175"/>
                </a:lnTo>
                <a:lnTo>
                  <a:pt x="1406525" y="609600"/>
                </a:lnTo>
                <a:lnTo>
                  <a:pt x="1304925" y="609600"/>
                </a:lnTo>
                <a:lnTo>
                  <a:pt x="1304925" y="600075"/>
                </a:lnTo>
                <a:lnTo>
                  <a:pt x="1165225" y="600075"/>
                </a:lnTo>
                <a:lnTo>
                  <a:pt x="1165225" y="568325"/>
                </a:lnTo>
                <a:lnTo>
                  <a:pt x="822325" y="568325"/>
                </a:lnTo>
                <a:lnTo>
                  <a:pt x="822325" y="549275"/>
                </a:lnTo>
                <a:lnTo>
                  <a:pt x="777875" y="549275"/>
                </a:lnTo>
                <a:lnTo>
                  <a:pt x="777875" y="549275"/>
                </a:lnTo>
                <a:lnTo>
                  <a:pt x="777875" y="533400"/>
                </a:lnTo>
                <a:lnTo>
                  <a:pt x="612775" y="533400"/>
                </a:lnTo>
                <a:lnTo>
                  <a:pt x="612775" y="533400"/>
                </a:lnTo>
                <a:lnTo>
                  <a:pt x="612775" y="514350"/>
                </a:lnTo>
                <a:lnTo>
                  <a:pt x="549275" y="514350"/>
                </a:lnTo>
                <a:lnTo>
                  <a:pt x="549275" y="504825"/>
                </a:lnTo>
                <a:lnTo>
                  <a:pt x="466725" y="504825"/>
                </a:lnTo>
                <a:lnTo>
                  <a:pt x="466725" y="482600"/>
                </a:lnTo>
                <a:lnTo>
                  <a:pt x="434975" y="482600"/>
                </a:lnTo>
                <a:lnTo>
                  <a:pt x="434975" y="482600"/>
                </a:lnTo>
                <a:lnTo>
                  <a:pt x="434975" y="450850"/>
                </a:lnTo>
                <a:lnTo>
                  <a:pt x="330200" y="450850"/>
                </a:lnTo>
                <a:lnTo>
                  <a:pt x="330200" y="438150"/>
                </a:lnTo>
                <a:lnTo>
                  <a:pt x="295275" y="438150"/>
                </a:lnTo>
                <a:lnTo>
                  <a:pt x="295275" y="438150"/>
                </a:lnTo>
                <a:lnTo>
                  <a:pt x="295275" y="415925"/>
                </a:lnTo>
                <a:lnTo>
                  <a:pt x="225425" y="415925"/>
                </a:lnTo>
                <a:lnTo>
                  <a:pt x="225425" y="393700"/>
                </a:lnTo>
                <a:lnTo>
                  <a:pt x="193675" y="393700"/>
                </a:lnTo>
                <a:lnTo>
                  <a:pt x="193675" y="374650"/>
                </a:lnTo>
                <a:lnTo>
                  <a:pt x="177800" y="371475"/>
                </a:lnTo>
                <a:lnTo>
                  <a:pt x="177800" y="349250"/>
                </a:lnTo>
                <a:lnTo>
                  <a:pt x="171450" y="342900"/>
                </a:lnTo>
                <a:lnTo>
                  <a:pt x="171450" y="307975"/>
                </a:lnTo>
                <a:lnTo>
                  <a:pt x="155575" y="307975"/>
                </a:lnTo>
                <a:lnTo>
                  <a:pt x="155575" y="184150"/>
                </a:lnTo>
                <a:lnTo>
                  <a:pt x="142875" y="184150"/>
                </a:lnTo>
                <a:lnTo>
                  <a:pt x="142875" y="133350"/>
                </a:lnTo>
                <a:lnTo>
                  <a:pt x="127000" y="133350"/>
                </a:lnTo>
                <a:lnTo>
                  <a:pt x="127000" y="73025"/>
                </a:lnTo>
                <a:lnTo>
                  <a:pt x="127000" y="73025"/>
                </a:lnTo>
                <a:lnTo>
                  <a:pt x="104775" y="73025"/>
                </a:lnTo>
                <a:lnTo>
                  <a:pt x="92075" y="73025"/>
                </a:lnTo>
                <a:lnTo>
                  <a:pt x="92075" y="73025"/>
                </a:lnTo>
                <a:lnTo>
                  <a:pt x="92075" y="47625"/>
                </a:lnTo>
                <a:lnTo>
                  <a:pt x="47625" y="47625"/>
                </a:lnTo>
                <a:lnTo>
                  <a:pt x="47625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015873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41" name="TextBox 740">
            <a:extLst>
              <a:ext uri="{FF2B5EF4-FFF2-40B4-BE49-F238E27FC236}">
                <a16:creationId xmlns:a16="http://schemas.microsoft.com/office/drawing/2014/main" id="{BD04B20D-2B31-5495-4216-269566285BBD}"/>
              </a:ext>
            </a:extLst>
          </p:cNvPr>
          <p:cNvSpPr txBox="1"/>
          <p:nvPr/>
        </p:nvSpPr>
        <p:spPr bwMode="auto">
          <a:xfrm>
            <a:off x="7036838" y="3120840"/>
            <a:ext cx="228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</a:t>
            </a:r>
          </a:p>
        </p:txBody>
      </p:sp>
      <p:grpSp>
        <p:nvGrpSpPr>
          <p:cNvPr id="742" name="Group 741">
            <a:extLst>
              <a:ext uri="{FF2B5EF4-FFF2-40B4-BE49-F238E27FC236}">
                <a16:creationId xmlns:a16="http://schemas.microsoft.com/office/drawing/2014/main" id="{AA2D0C25-F476-1A9A-46C3-2F12B975EBFF}"/>
              </a:ext>
            </a:extLst>
          </p:cNvPr>
          <p:cNvGrpSpPr/>
          <p:nvPr/>
        </p:nvGrpSpPr>
        <p:grpSpPr>
          <a:xfrm>
            <a:off x="7160916" y="3156698"/>
            <a:ext cx="4607808" cy="822133"/>
            <a:chOff x="7160916" y="3156698"/>
            <a:chExt cx="4607808" cy="822133"/>
          </a:xfrm>
        </p:grpSpPr>
        <p:sp>
          <p:nvSpPr>
            <p:cNvPr id="743" name="TextBox 742">
              <a:extLst>
                <a:ext uri="{FF2B5EF4-FFF2-40B4-BE49-F238E27FC236}">
                  <a16:creationId xmlns:a16="http://schemas.microsoft.com/office/drawing/2014/main" id="{AA1D1C2A-97FF-C59C-3F98-610BD76B50A8}"/>
                </a:ext>
              </a:extLst>
            </p:cNvPr>
            <p:cNvSpPr txBox="1"/>
            <p:nvPr/>
          </p:nvSpPr>
          <p:spPr bwMode="auto">
            <a:xfrm>
              <a:off x="7160916" y="3156698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44" name="TextBox 743">
              <a:extLst>
                <a:ext uri="{FF2B5EF4-FFF2-40B4-BE49-F238E27FC236}">
                  <a16:creationId xmlns:a16="http://schemas.microsoft.com/office/drawing/2014/main" id="{EEC08A94-2128-6DE6-C88C-6C6F3EFED4B2}"/>
                </a:ext>
              </a:extLst>
            </p:cNvPr>
            <p:cNvSpPr txBox="1"/>
            <p:nvPr/>
          </p:nvSpPr>
          <p:spPr bwMode="auto">
            <a:xfrm>
              <a:off x="7350760" y="3212365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45" name="TextBox 744">
              <a:extLst>
                <a:ext uri="{FF2B5EF4-FFF2-40B4-BE49-F238E27FC236}">
                  <a16:creationId xmlns:a16="http://schemas.microsoft.com/office/drawing/2014/main" id="{D3E8EE20-F685-4A2F-3433-9D7A706265E6}"/>
                </a:ext>
              </a:extLst>
            </p:cNvPr>
            <p:cNvSpPr txBox="1"/>
            <p:nvPr/>
          </p:nvSpPr>
          <p:spPr bwMode="auto">
            <a:xfrm>
              <a:off x="7218909" y="3174850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46" name="TextBox 745">
              <a:extLst>
                <a:ext uri="{FF2B5EF4-FFF2-40B4-BE49-F238E27FC236}">
                  <a16:creationId xmlns:a16="http://schemas.microsoft.com/office/drawing/2014/main" id="{F498F7C5-DE6C-B45D-CEE6-C18EE1FE3C32}"/>
                </a:ext>
              </a:extLst>
            </p:cNvPr>
            <p:cNvSpPr txBox="1"/>
            <p:nvPr/>
          </p:nvSpPr>
          <p:spPr bwMode="auto">
            <a:xfrm>
              <a:off x="7375036" y="3230877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47" name="TextBox 746">
              <a:extLst>
                <a:ext uri="{FF2B5EF4-FFF2-40B4-BE49-F238E27FC236}">
                  <a16:creationId xmlns:a16="http://schemas.microsoft.com/office/drawing/2014/main" id="{AF620B9D-D60D-3AF0-B9FC-D1BCF01CB256}"/>
                </a:ext>
              </a:extLst>
            </p:cNvPr>
            <p:cNvSpPr txBox="1"/>
            <p:nvPr/>
          </p:nvSpPr>
          <p:spPr bwMode="auto">
            <a:xfrm>
              <a:off x="7638561" y="3270675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48" name="TextBox 747">
              <a:extLst>
                <a:ext uri="{FF2B5EF4-FFF2-40B4-BE49-F238E27FC236}">
                  <a16:creationId xmlns:a16="http://schemas.microsoft.com/office/drawing/2014/main" id="{54F79FF0-DCB5-928C-F344-ECB43737D511}"/>
                </a:ext>
              </a:extLst>
            </p:cNvPr>
            <p:cNvSpPr txBox="1"/>
            <p:nvPr/>
          </p:nvSpPr>
          <p:spPr bwMode="auto">
            <a:xfrm>
              <a:off x="7546486" y="3247866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49" name="TextBox 748">
              <a:extLst>
                <a:ext uri="{FF2B5EF4-FFF2-40B4-BE49-F238E27FC236}">
                  <a16:creationId xmlns:a16="http://schemas.microsoft.com/office/drawing/2014/main" id="{049F8CA2-3D9D-6A50-1F6F-3CA3F6BA26B2}"/>
                </a:ext>
              </a:extLst>
            </p:cNvPr>
            <p:cNvSpPr txBox="1"/>
            <p:nvPr/>
          </p:nvSpPr>
          <p:spPr bwMode="auto">
            <a:xfrm>
              <a:off x="7565039" y="3250996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50" name="TextBox 749">
              <a:extLst>
                <a:ext uri="{FF2B5EF4-FFF2-40B4-BE49-F238E27FC236}">
                  <a16:creationId xmlns:a16="http://schemas.microsoft.com/office/drawing/2014/main" id="{13311183-0B16-2EA3-00FC-0763FE7670C4}"/>
                </a:ext>
              </a:extLst>
            </p:cNvPr>
            <p:cNvSpPr txBox="1"/>
            <p:nvPr/>
          </p:nvSpPr>
          <p:spPr bwMode="auto">
            <a:xfrm>
              <a:off x="7581973" y="3257528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51" name="TextBox 750">
              <a:extLst>
                <a:ext uri="{FF2B5EF4-FFF2-40B4-BE49-F238E27FC236}">
                  <a16:creationId xmlns:a16="http://schemas.microsoft.com/office/drawing/2014/main" id="{A87A95F8-9023-3E80-00FB-176E32723CFB}"/>
                </a:ext>
              </a:extLst>
            </p:cNvPr>
            <p:cNvSpPr txBox="1"/>
            <p:nvPr/>
          </p:nvSpPr>
          <p:spPr bwMode="auto">
            <a:xfrm>
              <a:off x="7715323" y="3270675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52" name="TextBox 751">
              <a:extLst>
                <a:ext uri="{FF2B5EF4-FFF2-40B4-BE49-F238E27FC236}">
                  <a16:creationId xmlns:a16="http://schemas.microsoft.com/office/drawing/2014/main" id="{02022965-71C9-A20D-F1CD-FBF0CEF46E38}"/>
                </a:ext>
              </a:extLst>
            </p:cNvPr>
            <p:cNvSpPr txBox="1"/>
            <p:nvPr/>
          </p:nvSpPr>
          <p:spPr bwMode="auto">
            <a:xfrm>
              <a:off x="7915348" y="3282118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53" name="TextBox 752">
              <a:extLst>
                <a:ext uri="{FF2B5EF4-FFF2-40B4-BE49-F238E27FC236}">
                  <a16:creationId xmlns:a16="http://schemas.microsoft.com/office/drawing/2014/main" id="{1CB7AFCF-3061-DB08-FE1D-F1A9F8E93300}"/>
                </a:ext>
              </a:extLst>
            </p:cNvPr>
            <p:cNvSpPr txBox="1"/>
            <p:nvPr/>
          </p:nvSpPr>
          <p:spPr bwMode="auto">
            <a:xfrm>
              <a:off x="7940748" y="3286683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54" name="TextBox 753">
              <a:extLst>
                <a:ext uri="{FF2B5EF4-FFF2-40B4-BE49-F238E27FC236}">
                  <a16:creationId xmlns:a16="http://schemas.microsoft.com/office/drawing/2014/main" id="{81A06D73-A559-090C-3FBF-2450DD28D02C}"/>
                </a:ext>
              </a:extLst>
            </p:cNvPr>
            <p:cNvSpPr txBox="1"/>
            <p:nvPr/>
          </p:nvSpPr>
          <p:spPr bwMode="auto">
            <a:xfrm>
              <a:off x="7759773" y="3270675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55" name="TextBox 754">
              <a:extLst>
                <a:ext uri="{FF2B5EF4-FFF2-40B4-BE49-F238E27FC236}">
                  <a16:creationId xmlns:a16="http://schemas.microsoft.com/office/drawing/2014/main" id="{45AA1251-58FA-7FE6-79AF-1060A2443BBA}"/>
                </a:ext>
              </a:extLst>
            </p:cNvPr>
            <p:cNvSpPr txBox="1"/>
            <p:nvPr/>
          </p:nvSpPr>
          <p:spPr bwMode="auto">
            <a:xfrm>
              <a:off x="7740723" y="3270675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56" name="TextBox 755">
              <a:extLst>
                <a:ext uri="{FF2B5EF4-FFF2-40B4-BE49-F238E27FC236}">
                  <a16:creationId xmlns:a16="http://schemas.microsoft.com/office/drawing/2014/main" id="{DFEA5F7D-1FBF-056F-0B3C-15D95B338586}"/>
                </a:ext>
              </a:extLst>
            </p:cNvPr>
            <p:cNvSpPr txBox="1"/>
            <p:nvPr/>
          </p:nvSpPr>
          <p:spPr bwMode="auto">
            <a:xfrm>
              <a:off x="8083623" y="3305990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57" name="TextBox 756">
              <a:extLst>
                <a:ext uri="{FF2B5EF4-FFF2-40B4-BE49-F238E27FC236}">
                  <a16:creationId xmlns:a16="http://schemas.microsoft.com/office/drawing/2014/main" id="{E5EC6DC9-9F8E-CAC5-BB0F-6AD8E852CB81}"/>
                </a:ext>
              </a:extLst>
            </p:cNvPr>
            <p:cNvSpPr txBox="1"/>
            <p:nvPr/>
          </p:nvSpPr>
          <p:spPr bwMode="auto">
            <a:xfrm>
              <a:off x="8105848" y="3305990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58" name="TextBox 757">
              <a:extLst>
                <a:ext uri="{FF2B5EF4-FFF2-40B4-BE49-F238E27FC236}">
                  <a16:creationId xmlns:a16="http://schemas.microsoft.com/office/drawing/2014/main" id="{47A1E39D-EBD0-F171-5090-F8C5F86A73F4}"/>
                </a:ext>
              </a:extLst>
            </p:cNvPr>
            <p:cNvSpPr txBox="1"/>
            <p:nvPr/>
          </p:nvSpPr>
          <p:spPr bwMode="auto">
            <a:xfrm>
              <a:off x="8131248" y="3304073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59" name="TextBox 758">
              <a:extLst>
                <a:ext uri="{FF2B5EF4-FFF2-40B4-BE49-F238E27FC236}">
                  <a16:creationId xmlns:a16="http://schemas.microsoft.com/office/drawing/2014/main" id="{018AAEC7-D102-8425-EF65-E3EBAE532393}"/>
                </a:ext>
              </a:extLst>
            </p:cNvPr>
            <p:cNvSpPr txBox="1"/>
            <p:nvPr/>
          </p:nvSpPr>
          <p:spPr bwMode="auto">
            <a:xfrm>
              <a:off x="8261423" y="3349970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60" name="TextBox 759">
              <a:extLst>
                <a:ext uri="{FF2B5EF4-FFF2-40B4-BE49-F238E27FC236}">
                  <a16:creationId xmlns:a16="http://schemas.microsoft.com/office/drawing/2014/main" id="{CFE3CA7D-D802-18FD-AFB7-5D72ADE3E697}"/>
                </a:ext>
              </a:extLst>
            </p:cNvPr>
            <p:cNvSpPr txBox="1"/>
            <p:nvPr/>
          </p:nvSpPr>
          <p:spPr bwMode="auto">
            <a:xfrm>
              <a:off x="8296348" y="3354499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61" name="TextBox 760">
              <a:extLst>
                <a:ext uri="{FF2B5EF4-FFF2-40B4-BE49-F238E27FC236}">
                  <a16:creationId xmlns:a16="http://schemas.microsoft.com/office/drawing/2014/main" id="{3D43F5BA-A9B7-85C5-DE39-CF8F3B406EAA}"/>
                </a:ext>
              </a:extLst>
            </p:cNvPr>
            <p:cNvSpPr txBox="1"/>
            <p:nvPr/>
          </p:nvSpPr>
          <p:spPr bwMode="auto">
            <a:xfrm>
              <a:off x="8324923" y="3370374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62" name="TextBox 761">
              <a:extLst>
                <a:ext uri="{FF2B5EF4-FFF2-40B4-BE49-F238E27FC236}">
                  <a16:creationId xmlns:a16="http://schemas.microsoft.com/office/drawing/2014/main" id="{AC8E71D7-13C7-A062-6716-76AC3D9599E5}"/>
                </a:ext>
              </a:extLst>
            </p:cNvPr>
            <p:cNvSpPr txBox="1"/>
            <p:nvPr/>
          </p:nvSpPr>
          <p:spPr bwMode="auto">
            <a:xfrm>
              <a:off x="8524948" y="3387506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63" name="TextBox 762">
              <a:extLst>
                <a:ext uri="{FF2B5EF4-FFF2-40B4-BE49-F238E27FC236}">
                  <a16:creationId xmlns:a16="http://schemas.microsoft.com/office/drawing/2014/main" id="{B06BBE12-BDC2-59AA-5893-224D792C6DDA}"/>
                </a:ext>
              </a:extLst>
            </p:cNvPr>
            <p:cNvSpPr txBox="1"/>
            <p:nvPr/>
          </p:nvSpPr>
          <p:spPr bwMode="auto">
            <a:xfrm>
              <a:off x="8699573" y="3399420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64" name="TextBox 763">
              <a:extLst>
                <a:ext uri="{FF2B5EF4-FFF2-40B4-BE49-F238E27FC236}">
                  <a16:creationId xmlns:a16="http://schemas.microsoft.com/office/drawing/2014/main" id="{4C59D8B1-6966-2D66-D1FE-1B22F60A56A6}"/>
                </a:ext>
              </a:extLst>
            </p:cNvPr>
            <p:cNvSpPr txBox="1"/>
            <p:nvPr/>
          </p:nvSpPr>
          <p:spPr bwMode="auto">
            <a:xfrm>
              <a:off x="8899598" y="3406556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65" name="TextBox 764">
              <a:extLst>
                <a:ext uri="{FF2B5EF4-FFF2-40B4-BE49-F238E27FC236}">
                  <a16:creationId xmlns:a16="http://schemas.microsoft.com/office/drawing/2014/main" id="{972265ED-3A5C-51CB-5A2F-1F5984986167}"/>
                </a:ext>
              </a:extLst>
            </p:cNvPr>
            <p:cNvSpPr txBox="1"/>
            <p:nvPr/>
          </p:nvSpPr>
          <p:spPr bwMode="auto">
            <a:xfrm>
              <a:off x="8931348" y="3413039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66" name="TextBox 765">
              <a:extLst>
                <a:ext uri="{FF2B5EF4-FFF2-40B4-BE49-F238E27FC236}">
                  <a16:creationId xmlns:a16="http://schemas.microsoft.com/office/drawing/2014/main" id="{4C399984-ACEF-F2D4-F7D0-38169845A2F1}"/>
                </a:ext>
              </a:extLst>
            </p:cNvPr>
            <p:cNvSpPr txBox="1"/>
            <p:nvPr/>
          </p:nvSpPr>
          <p:spPr bwMode="auto">
            <a:xfrm>
              <a:off x="8718623" y="3397918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67" name="TextBox 766">
              <a:extLst>
                <a:ext uri="{FF2B5EF4-FFF2-40B4-BE49-F238E27FC236}">
                  <a16:creationId xmlns:a16="http://schemas.microsoft.com/office/drawing/2014/main" id="{A0FB4599-1777-17AC-E6B1-215317BAE028}"/>
                </a:ext>
              </a:extLst>
            </p:cNvPr>
            <p:cNvSpPr txBox="1"/>
            <p:nvPr/>
          </p:nvSpPr>
          <p:spPr bwMode="auto">
            <a:xfrm>
              <a:off x="8820223" y="3397031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68" name="TextBox 767">
              <a:extLst>
                <a:ext uri="{FF2B5EF4-FFF2-40B4-BE49-F238E27FC236}">
                  <a16:creationId xmlns:a16="http://schemas.microsoft.com/office/drawing/2014/main" id="{8B55A89F-F835-5A8D-310C-049FA474394A}"/>
                </a:ext>
              </a:extLst>
            </p:cNvPr>
            <p:cNvSpPr txBox="1"/>
            <p:nvPr/>
          </p:nvSpPr>
          <p:spPr bwMode="auto">
            <a:xfrm>
              <a:off x="9321873" y="3459329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69" name="TextBox 768">
              <a:extLst>
                <a:ext uri="{FF2B5EF4-FFF2-40B4-BE49-F238E27FC236}">
                  <a16:creationId xmlns:a16="http://schemas.microsoft.com/office/drawing/2014/main" id="{CA3E45C1-9AE2-0C42-654D-23ACF2D4462F}"/>
                </a:ext>
              </a:extLst>
            </p:cNvPr>
            <p:cNvSpPr txBox="1"/>
            <p:nvPr/>
          </p:nvSpPr>
          <p:spPr bwMode="auto">
            <a:xfrm>
              <a:off x="8797998" y="3397031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70" name="TextBox 769">
              <a:extLst>
                <a:ext uri="{FF2B5EF4-FFF2-40B4-BE49-F238E27FC236}">
                  <a16:creationId xmlns:a16="http://schemas.microsoft.com/office/drawing/2014/main" id="{377AEC27-DE2F-1025-454E-C444EDDAB2D5}"/>
                </a:ext>
              </a:extLst>
            </p:cNvPr>
            <p:cNvSpPr txBox="1"/>
            <p:nvPr/>
          </p:nvSpPr>
          <p:spPr bwMode="auto">
            <a:xfrm>
              <a:off x="9105973" y="3426186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71" name="TextBox 770">
              <a:extLst>
                <a:ext uri="{FF2B5EF4-FFF2-40B4-BE49-F238E27FC236}">
                  <a16:creationId xmlns:a16="http://schemas.microsoft.com/office/drawing/2014/main" id="{E346D806-0A8C-4611-98B4-B1DE7E0796E4}"/>
                </a:ext>
              </a:extLst>
            </p:cNvPr>
            <p:cNvSpPr txBox="1"/>
            <p:nvPr/>
          </p:nvSpPr>
          <p:spPr bwMode="auto">
            <a:xfrm>
              <a:off x="9128198" y="3435350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72" name="TextBox 771">
              <a:extLst>
                <a:ext uri="{FF2B5EF4-FFF2-40B4-BE49-F238E27FC236}">
                  <a16:creationId xmlns:a16="http://schemas.microsoft.com/office/drawing/2014/main" id="{D7C24BF9-35CA-6BEF-850B-86BB33E98F21}"/>
                </a:ext>
              </a:extLst>
            </p:cNvPr>
            <p:cNvSpPr txBox="1"/>
            <p:nvPr/>
          </p:nvSpPr>
          <p:spPr bwMode="auto">
            <a:xfrm>
              <a:off x="9086923" y="3426186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73" name="TextBox 772">
              <a:extLst>
                <a:ext uri="{FF2B5EF4-FFF2-40B4-BE49-F238E27FC236}">
                  <a16:creationId xmlns:a16="http://schemas.microsoft.com/office/drawing/2014/main" id="{0FD4087D-8305-BA8B-0180-53C2334989C6}"/>
                </a:ext>
              </a:extLst>
            </p:cNvPr>
            <p:cNvSpPr txBox="1"/>
            <p:nvPr/>
          </p:nvSpPr>
          <p:spPr bwMode="auto">
            <a:xfrm>
              <a:off x="9448873" y="3490656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74" name="TextBox 773">
              <a:extLst>
                <a:ext uri="{FF2B5EF4-FFF2-40B4-BE49-F238E27FC236}">
                  <a16:creationId xmlns:a16="http://schemas.microsoft.com/office/drawing/2014/main" id="{69FE8444-1959-F2E7-CC79-D098C1205856}"/>
                </a:ext>
              </a:extLst>
            </p:cNvPr>
            <p:cNvSpPr txBox="1"/>
            <p:nvPr/>
          </p:nvSpPr>
          <p:spPr bwMode="auto">
            <a:xfrm>
              <a:off x="9791773" y="3516868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75" name="TextBox 774">
              <a:extLst>
                <a:ext uri="{FF2B5EF4-FFF2-40B4-BE49-F238E27FC236}">
                  <a16:creationId xmlns:a16="http://schemas.microsoft.com/office/drawing/2014/main" id="{1007F6B8-A097-36AA-C168-5E1B76D9EC81}"/>
                </a:ext>
              </a:extLst>
            </p:cNvPr>
            <p:cNvSpPr txBox="1"/>
            <p:nvPr/>
          </p:nvSpPr>
          <p:spPr bwMode="auto">
            <a:xfrm>
              <a:off x="9709223" y="3518761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76" name="TextBox 775">
              <a:extLst>
                <a:ext uri="{FF2B5EF4-FFF2-40B4-BE49-F238E27FC236}">
                  <a16:creationId xmlns:a16="http://schemas.microsoft.com/office/drawing/2014/main" id="{E73DE8CC-A7FA-738E-807F-3E7BA052D1C6}"/>
                </a:ext>
              </a:extLst>
            </p:cNvPr>
            <p:cNvSpPr txBox="1"/>
            <p:nvPr/>
          </p:nvSpPr>
          <p:spPr bwMode="auto">
            <a:xfrm>
              <a:off x="9864798" y="3518761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77" name="TextBox 776">
              <a:extLst>
                <a:ext uri="{FF2B5EF4-FFF2-40B4-BE49-F238E27FC236}">
                  <a16:creationId xmlns:a16="http://schemas.microsoft.com/office/drawing/2014/main" id="{6E665C2A-FF1B-58FC-B095-534BF54DABD5}"/>
                </a:ext>
              </a:extLst>
            </p:cNvPr>
            <p:cNvSpPr txBox="1"/>
            <p:nvPr/>
          </p:nvSpPr>
          <p:spPr bwMode="auto">
            <a:xfrm>
              <a:off x="9477448" y="3490656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78" name="TextBox 777">
              <a:extLst>
                <a:ext uri="{FF2B5EF4-FFF2-40B4-BE49-F238E27FC236}">
                  <a16:creationId xmlns:a16="http://schemas.microsoft.com/office/drawing/2014/main" id="{33C134B7-8333-8EF0-EF52-FBA37AABBBEA}"/>
                </a:ext>
              </a:extLst>
            </p:cNvPr>
            <p:cNvSpPr txBox="1"/>
            <p:nvPr/>
          </p:nvSpPr>
          <p:spPr bwMode="auto">
            <a:xfrm>
              <a:off x="10093398" y="3518761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79" name="TextBox 778">
              <a:extLst>
                <a:ext uri="{FF2B5EF4-FFF2-40B4-BE49-F238E27FC236}">
                  <a16:creationId xmlns:a16="http://schemas.microsoft.com/office/drawing/2014/main" id="{ABB64D6A-125B-C474-50C4-3A91E137C1B9}"/>
                </a:ext>
              </a:extLst>
            </p:cNvPr>
            <p:cNvSpPr txBox="1"/>
            <p:nvPr/>
          </p:nvSpPr>
          <p:spPr bwMode="auto">
            <a:xfrm>
              <a:off x="9528248" y="3494154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80" name="TextBox 779">
              <a:extLst>
                <a:ext uri="{FF2B5EF4-FFF2-40B4-BE49-F238E27FC236}">
                  <a16:creationId xmlns:a16="http://schemas.microsoft.com/office/drawing/2014/main" id="{AA2C6F68-206D-0796-5869-C72DBDA3A9ED}"/>
                </a:ext>
              </a:extLst>
            </p:cNvPr>
            <p:cNvSpPr txBox="1"/>
            <p:nvPr/>
          </p:nvSpPr>
          <p:spPr bwMode="auto">
            <a:xfrm>
              <a:off x="9499673" y="3490656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81" name="TextBox 780">
              <a:extLst>
                <a:ext uri="{FF2B5EF4-FFF2-40B4-BE49-F238E27FC236}">
                  <a16:creationId xmlns:a16="http://schemas.microsoft.com/office/drawing/2014/main" id="{B5788DE8-5D3B-042D-F112-E17FFAF60060}"/>
                </a:ext>
              </a:extLst>
            </p:cNvPr>
            <p:cNvSpPr txBox="1"/>
            <p:nvPr/>
          </p:nvSpPr>
          <p:spPr bwMode="auto">
            <a:xfrm>
              <a:off x="10210873" y="3516868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82" name="TextBox 781">
              <a:extLst>
                <a:ext uri="{FF2B5EF4-FFF2-40B4-BE49-F238E27FC236}">
                  <a16:creationId xmlns:a16="http://schemas.microsoft.com/office/drawing/2014/main" id="{1E85E8CA-9604-3EB1-7901-4DC4657CB855}"/>
                </a:ext>
              </a:extLst>
            </p:cNvPr>
            <p:cNvSpPr txBox="1"/>
            <p:nvPr/>
          </p:nvSpPr>
          <p:spPr bwMode="auto">
            <a:xfrm>
              <a:off x="9915598" y="3518761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83" name="TextBox 782">
              <a:extLst>
                <a:ext uri="{FF2B5EF4-FFF2-40B4-BE49-F238E27FC236}">
                  <a16:creationId xmlns:a16="http://schemas.microsoft.com/office/drawing/2014/main" id="{6730BA73-D07E-8224-6D13-9C4C4058CB0A}"/>
                </a:ext>
              </a:extLst>
            </p:cNvPr>
            <p:cNvSpPr txBox="1"/>
            <p:nvPr/>
          </p:nvSpPr>
          <p:spPr bwMode="auto">
            <a:xfrm>
              <a:off x="9890198" y="3520043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84" name="TextBox 783">
              <a:extLst>
                <a:ext uri="{FF2B5EF4-FFF2-40B4-BE49-F238E27FC236}">
                  <a16:creationId xmlns:a16="http://schemas.microsoft.com/office/drawing/2014/main" id="{A465D4C3-0D44-72C0-A805-F6CE3E1408B1}"/>
                </a:ext>
              </a:extLst>
            </p:cNvPr>
            <p:cNvSpPr txBox="1"/>
            <p:nvPr/>
          </p:nvSpPr>
          <p:spPr bwMode="auto">
            <a:xfrm>
              <a:off x="10334698" y="3550860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85" name="TextBox 784">
              <a:extLst>
                <a:ext uri="{FF2B5EF4-FFF2-40B4-BE49-F238E27FC236}">
                  <a16:creationId xmlns:a16="http://schemas.microsoft.com/office/drawing/2014/main" id="{7B4AAD58-143A-FD1E-C59D-6BFCEAED3CAD}"/>
                </a:ext>
              </a:extLst>
            </p:cNvPr>
            <p:cNvSpPr txBox="1"/>
            <p:nvPr/>
          </p:nvSpPr>
          <p:spPr bwMode="auto">
            <a:xfrm>
              <a:off x="10233098" y="3516868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86" name="TextBox 785">
              <a:extLst>
                <a:ext uri="{FF2B5EF4-FFF2-40B4-BE49-F238E27FC236}">
                  <a16:creationId xmlns:a16="http://schemas.microsoft.com/office/drawing/2014/main" id="{FD25429A-68FE-DF1D-C3F8-F3068E9411AF}"/>
                </a:ext>
              </a:extLst>
            </p:cNvPr>
            <p:cNvSpPr txBox="1"/>
            <p:nvPr/>
          </p:nvSpPr>
          <p:spPr bwMode="auto">
            <a:xfrm>
              <a:off x="10266131" y="3523218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87" name="TextBox 786">
              <a:extLst>
                <a:ext uri="{FF2B5EF4-FFF2-40B4-BE49-F238E27FC236}">
                  <a16:creationId xmlns:a16="http://schemas.microsoft.com/office/drawing/2014/main" id="{3DC4EB81-040D-D743-F21A-FC65CFA65769}"/>
                </a:ext>
              </a:extLst>
            </p:cNvPr>
            <p:cNvSpPr txBox="1"/>
            <p:nvPr/>
          </p:nvSpPr>
          <p:spPr bwMode="auto">
            <a:xfrm>
              <a:off x="10302948" y="3539165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88" name="TextBox 787">
              <a:extLst>
                <a:ext uri="{FF2B5EF4-FFF2-40B4-BE49-F238E27FC236}">
                  <a16:creationId xmlns:a16="http://schemas.microsoft.com/office/drawing/2014/main" id="{49FF2180-E95F-AD5D-9958-EBD6009AF7EC}"/>
                </a:ext>
              </a:extLst>
            </p:cNvPr>
            <p:cNvSpPr txBox="1"/>
            <p:nvPr/>
          </p:nvSpPr>
          <p:spPr bwMode="auto">
            <a:xfrm>
              <a:off x="10408547" y="3578149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89" name="TextBox 788">
              <a:extLst>
                <a:ext uri="{FF2B5EF4-FFF2-40B4-BE49-F238E27FC236}">
                  <a16:creationId xmlns:a16="http://schemas.microsoft.com/office/drawing/2014/main" id="{8A16F19B-DF2F-8CC6-8DCC-11667BC1AAA6}"/>
                </a:ext>
              </a:extLst>
            </p:cNvPr>
            <p:cNvSpPr txBox="1"/>
            <p:nvPr/>
          </p:nvSpPr>
          <p:spPr bwMode="auto">
            <a:xfrm>
              <a:off x="10283898" y="3539165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90" name="TextBox 789">
              <a:extLst>
                <a:ext uri="{FF2B5EF4-FFF2-40B4-BE49-F238E27FC236}">
                  <a16:creationId xmlns:a16="http://schemas.microsoft.com/office/drawing/2014/main" id="{5F68B0D6-51D1-0C88-2A2B-61175279C3B6}"/>
                </a:ext>
              </a:extLst>
            </p:cNvPr>
            <p:cNvSpPr txBox="1"/>
            <p:nvPr/>
          </p:nvSpPr>
          <p:spPr bwMode="auto">
            <a:xfrm>
              <a:off x="10599167" y="3587674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91" name="TextBox 790">
              <a:extLst>
                <a:ext uri="{FF2B5EF4-FFF2-40B4-BE49-F238E27FC236}">
                  <a16:creationId xmlns:a16="http://schemas.microsoft.com/office/drawing/2014/main" id="{D8119851-3781-9006-260B-E870760CCCBD}"/>
                </a:ext>
              </a:extLst>
            </p:cNvPr>
            <p:cNvSpPr txBox="1"/>
            <p:nvPr/>
          </p:nvSpPr>
          <p:spPr bwMode="auto">
            <a:xfrm>
              <a:off x="10764147" y="3590849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92" name="TextBox 791">
              <a:extLst>
                <a:ext uri="{FF2B5EF4-FFF2-40B4-BE49-F238E27FC236}">
                  <a16:creationId xmlns:a16="http://schemas.microsoft.com/office/drawing/2014/main" id="{9011C008-ED06-8496-C483-888509F47681}"/>
                </a:ext>
              </a:extLst>
            </p:cNvPr>
            <p:cNvSpPr txBox="1"/>
            <p:nvPr/>
          </p:nvSpPr>
          <p:spPr bwMode="auto">
            <a:xfrm>
              <a:off x="10447823" y="3578149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93" name="TextBox 792">
              <a:extLst>
                <a:ext uri="{FF2B5EF4-FFF2-40B4-BE49-F238E27FC236}">
                  <a16:creationId xmlns:a16="http://schemas.microsoft.com/office/drawing/2014/main" id="{4977BA74-EF6F-DC79-9AD5-07A4F5D338CF}"/>
                </a:ext>
              </a:extLst>
            </p:cNvPr>
            <p:cNvSpPr txBox="1"/>
            <p:nvPr/>
          </p:nvSpPr>
          <p:spPr bwMode="auto">
            <a:xfrm>
              <a:off x="10833997" y="3631550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94" name="TextBox 793">
              <a:extLst>
                <a:ext uri="{FF2B5EF4-FFF2-40B4-BE49-F238E27FC236}">
                  <a16:creationId xmlns:a16="http://schemas.microsoft.com/office/drawing/2014/main" id="{CFEEA30F-B093-6E0E-859C-1FFF31D22218}"/>
                </a:ext>
              </a:extLst>
            </p:cNvPr>
            <p:cNvSpPr txBox="1"/>
            <p:nvPr/>
          </p:nvSpPr>
          <p:spPr bwMode="auto">
            <a:xfrm>
              <a:off x="11107359" y="3640277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95" name="TextBox 794">
              <a:extLst>
                <a:ext uri="{FF2B5EF4-FFF2-40B4-BE49-F238E27FC236}">
                  <a16:creationId xmlns:a16="http://schemas.microsoft.com/office/drawing/2014/main" id="{ACC31576-1705-AC29-0C5C-5995EA9651C5}"/>
                </a:ext>
              </a:extLst>
            </p:cNvPr>
            <p:cNvSpPr txBox="1"/>
            <p:nvPr/>
          </p:nvSpPr>
          <p:spPr bwMode="auto">
            <a:xfrm>
              <a:off x="10866059" y="3640277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96" name="TextBox 795">
              <a:extLst>
                <a:ext uri="{FF2B5EF4-FFF2-40B4-BE49-F238E27FC236}">
                  <a16:creationId xmlns:a16="http://schemas.microsoft.com/office/drawing/2014/main" id="{E895BAB1-FC0E-C217-1485-36CC55C1ED5F}"/>
                </a:ext>
              </a:extLst>
            </p:cNvPr>
            <p:cNvSpPr txBox="1"/>
            <p:nvPr/>
          </p:nvSpPr>
          <p:spPr bwMode="auto">
            <a:xfrm>
              <a:off x="10893824" y="3640277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97" name="TextBox 796">
              <a:extLst>
                <a:ext uri="{FF2B5EF4-FFF2-40B4-BE49-F238E27FC236}">
                  <a16:creationId xmlns:a16="http://schemas.microsoft.com/office/drawing/2014/main" id="{F739CC28-275C-2203-AF2E-EBE16BA50DCA}"/>
                </a:ext>
              </a:extLst>
            </p:cNvPr>
            <p:cNvSpPr txBox="1"/>
            <p:nvPr/>
          </p:nvSpPr>
          <p:spPr bwMode="auto">
            <a:xfrm>
              <a:off x="11277600" y="3640277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98" name="TextBox 797">
              <a:extLst>
                <a:ext uri="{FF2B5EF4-FFF2-40B4-BE49-F238E27FC236}">
                  <a16:creationId xmlns:a16="http://schemas.microsoft.com/office/drawing/2014/main" id="{FFB525B5-81AD-B9DF-C759-2EC4A5B77E50}"/>
                </a:ext>
              </a:extLst>
            </p:cNvPr>
            <p:cNvSpPr txBox="1"/>
            <p:nvPr/>
          </p:nvSpPr>
          <p:spPr bwMode="auto">
            <a:xfrm>
              <a:off x="11448849" y="3640277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99" name="TextBox 798">
              <a:extLst>
                <a:ext uri="{FF2B5EF4-FFF2-40B4-BE49-F238E27FC236}">
                  <a16:creationId xmlns:a16="http://schemas.microsoft.com/office/drawing/2014/main" id="{2E0E4EA3-4E6E-6C77-A944-45C69C534C3B}"/>
                </a:ext>
              </a:extLst>
            </p:cNvPr>
            <p:cNvSpPr txBox="1"/>
            <p:nvPr/>
          </p:nvSpPr>
          <p:spPr bwMode="auto">
            <a:xfrm>
              <a:off x="11419474" y="3640277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800" name="TextBox 799">
              <a:extLst>
                <a:ext uri="{FF2B5EF4-FFF2-40B4-BE49-F238E27FC236}">
                  <a16:creationId xmlns:a16="http://schemas.microsoft.com/office/drawing/2014/main" id="{6560EAB8-6B45-89E7-6A64-CBAF78DA63A4}"/>
                </a:ext>
              </a:extLst>
            </p:cNvPr>
            <p:cNvSpPr txBox="1"/>
            <p:nvPr/>
          </p:nvSpPr>
          <p:spPr bwMode="auto">
            <a:xfrm>
              <a:off x="11540124" y="3640277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801" name="TextBox 800">
              <a:extLst>
                <a:ext uri="{FF2B5EF4-FFF2-40B4-BE49-F238E27FC236}">
                  <a16:creationId xmlns:a16="http://schemas.microsoft.com/office/drawing/2014/main" id="{90A2A7B2-D30E-4E95-4FCD-810E90CDAE02}"/>
                </a:ext>
              </a:extLst>
            </p:cNvPr>
            <p:cNvSpPr txBox="1"/>
            <p:nvPr/>
          </p:nvSpPr>
          <p:spPr bwMode="auto">
            <a:xfrm>
              <a:off x="11506200" y="3640277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802" name="TextBox 801">
              <a:extLst>
                <a:ext uri="{FF2B5EF4-FFF2-40B4-BE49-F238E27FC236}">
                  <a16:creationId xmlns:a16="http://schemas.microsoft.com/office/drawing/2014/main" id="{2AB27F30-7DA9-0408-31B1-441163B1A1E2}"/>
                </a:ext>
              </a:extLst>
            </p:cNvPr>
            <p:cNvSpPr txBox="1"/>
            <p:nvPr/>
          </p:nvSpPr>
          <p:spPr bwMode="auto">
            <a:xfrm>
              <a:off x="11469504" y="3640277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803" name="TextBox 802">
              <a:extLst>
                <a:ext uri="{FF2B5EF4-FFF2-40B4-BE49-F238E27FC236}">
                  <a16:creationId xmlns:a16="http://schemas.microsoft.com/office/drawing/2014/main" id="{A32A6238-00DF-2C4D-1A4D-4EE5B3526161}"/>
                </a:ext>
              </a:extLst>
            </p:cNvPr>
            <p:cNvSpPr txBox="1"/>
            <p:nvPr/>
          </p:nvSpPr>
          <p:spPr bwMode="auto">
            <a:xfrm>
              <a:off x="11482204" y="3640277"/>
              <a:ext cx="228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+</a:t>
              </a:r>
            </a:p>
          </p:txBody>
        </p:sp>
      </p:grpSp>
      <p:sp>
        <p:nvSpPr>
          <p:cNvPr id="806" name="TextBox 805">
            <a:extLst>
              <a:ext uri="{FF2B5EF4-FFF2-40B4-BE49-F238E27FC236}">
                <a16:creationId xmlns:a16="http://schemas.microsoft.com/office/drawing/2014/main" id="{0361A6CA-30EA-DC31-144E-AF0BFFE8E458}"/>
              </a:ext>
            </a:extLst>
          </p:cNvPr>
          <p:cNvSpPr txBox="1"/>
          <p:nvPr/>
        </p:nvSpPr>
        <p:spPr>
          <a:xfrm>
            <a:off x="296392" y="6482781"/>
            <a:ext cx="8837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André T et al. ASCO 2021;Abstract 3500.  André T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 Engl J Med.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2024;391(21):2014-2026.</a:t>
            </a:r>
          </a:p>
        </p:txBody>
      </p:sp>
      <p:sp>
        <p:nvSpPr>
          <p:cNvPr id="807" name="TextBox 806">
            <a:extLst>
              <a:ext uri="{FF2B5EF4-FFF2-40B4-BE49-F238E27FC236}">
                <a16:creationId xmlns:a16="http://schemas.microsoft.com/office/drawing/2014/main" id="{7971DE06-2DFA-FF62-8CF6-1BE809DB9725}"/>
              </a:ext>
            </a:extLst>
          </p:cNvPr>
          <p:cNvSpPr txBox="1"/>
          <p:nvPr/>
        </p:nvSpPr>
        <p:spPr>
          <a:xfrm>
            <a:off x="8472487" y="2445449"/>
            <a:ext cx="875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Nivo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+ Ipi</a:t>
            </a:r>
          </a:p>
        </p:txBody>
      </p:sp>
      <p:sp>
        <p:nvSpPr>
          <p:cNvPr id="808" name="TextBox 807">
            <a:extLst>
              <a:ext uri="{FF2B5EF4-FFF2-40B4-BE49-F238E27FC236}">
                <a16:creationId xmlns:a16="http://schemas.microsoft.com/office/drawing/2014/main" id="{8BC552A3-FE34-DF6E-E9FD-525CF07E996E}"/>
              </a:ext>
            </a:extLst>
          </p:cNvPr>
          <p:cNvSpPr txBox="1"/>
          <p:nvPr/>
        </p:nvSpPr>
        <p:spPr>
          <a:xfrm>
            <a:off x="8463280" y="2653334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</a:t>
            </a:r>
          </a:p>
        </p:txBody>
      </p:sp>
      <p:cxnSp>
        <p:nvCxnSpPr>
          <p:cNvPr id="813" name="Straight Connector 812">
            <a:extLst>
              <a:ext uri="{FF2B5EF4-FFF2-40B4-BE49-F238E27FC236}">
                <a16:creationId xmlns:a16="http://schemas.microsoft.com/office/drawing/2014/main" id="{D02E5402-2BD8-1EC4-311E-08DF9D2D10A5}"/>
              </a:ext>
            </a:extLst>
          </p:cNvPr>
          <p:cNvCxnSpPr/>
          <p:nvPr/>
        </p:nvCxnSpPr>
        <p:spPr bwMode="auto">
          <a:xfrm>
            <a:off x="3054044" y="2647031"/>
            <a:ext cx="182880" cy="0"/>
          </a:xfrm>
          <a:prstGeom prst="line">
            <a:avLst/>
          </a:prstGeom>
          <a:noFill/>
          <a:ln w="28575" cap="flat" cmpd="sng" algn="ctr">
            <a:solidFill>
              <a:srgbClr val="01587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4" name="Straight Connector 813">
            <a:extLst>
              <a:ext uri="{FF2B5EF4-FFF2-40B4-BE49-F238E27FC236}">
                <a16:creationId xmlns:a16="http://schemas.microsoft.com/office/drawing/2014/main" id="{78A083B9-AC8A-AF0C-3D9C-6E98A3D084FD}"/>
              </a:ext>
            </a:extLst>
          </p:cNvPr>
          <p:cNvCxnSpPr/>
          <p:nvPr/>
        </p:nvCxnSpPr>
        <p:spPr bwMode="auto">
          <a:xfrm>
            <a:off x="3056215" y="2841478"/>
            <a:ext cx="182880" cy="0"/>
          </a:xfrm>
          <a:prstGeom prst="line">
            <a:avLst/>
          </a:prstGeom>
          <a:noFill/>
          <a:ln w="28575" cap="flat" cmpd="sng" algn="ctr">
            <a:solidFill>
              <a:srgbClr val="E1471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15" name="TextBox 814">
            <a:extLst>
              <a:ext uri="{FF2B5EF4-FFF2-40B4-BE49-F238E27FC236}">
                <a16:creationId xmlns:a16="http://schemas.microsoft.com/office/drawing/2014/main" id="{41FE131C-D1FD-8045-1938-B33D12692DFD}"/>
              </a:ext>
            </a:extLst>
          </p:cNvPr>
          <p:cNvSpPr txBox="1"/>
          <p:nvPr/>
        </p:nvSpPr>
        <p:spPr>
          <a:xfrm>
            <a:off x="3250354" y="2493847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Pembro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1587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16" name="TextBox 815">
            <a:extLst>
              <a:ext uri="{FF2B5EF4-FFF2-40B4-BE49-F238E27FC236}">
                <a16:creationId xmlns:a16="http://schemas.microsoft.com/office/drawing/2014/main" id="{62982E88-9515-C0EC-0E46-69FDB4D34910}"/>
              </a:ext>
            </a:extLst>
          </p:cNvPr>
          <p:cNvSpPr txBox="1"/>
          <p:nvPr/>
        </p:nvSpPr>
        <p:spPr>
          <a:xfrm>
            <a:off x="3241147" y="2701732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</a:t>
            </a:r>
          </a:p>
        </p:txBody>
      </p:sp>
    </p:spTree>
    <p:extLst>
      <p:ext uri="{BB962C8B-B14F-4D97-AF65-F5344CB8AC3E}">
        <p14:creationId xmlns:p14="http://schemas.microsoft.com/office/powerpoint/2010/main" val="3124678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141" y="-1"/>
            <a:ext cx="11514283" cy="6482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DE0018-EBDE-A98B-AD87-99E5AA48612B}"/>
              </a:ext>
            </a:extLst>
          </p:cNvPr>
          <p:cNvSpPr txBox="1"/>
          <p:nvPr/>
        </p:nvSpPr>
        <p:spPr>
          <a:xfrm>
            <a:off x="296392" y="6482781"/>
            <a:ext cx="8837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Lucida Sans Unicode"/>
              </a:rPr>
              <a:t>Lenz HJ et al. ASCO 2024. Abstract 3503.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064" y="-1"/>
            <a:ext cx="11514283" cy="6482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A5570B-07E8-E67C-F4EF-2843CFBF327C}"/>
              </a:ext>
            </a:extLst>
          </p:cNvPr>
          <p:cNvSpPr txBox="1"/>
          <p:nvPr/>
        </p:nvSpPr>
        <p:spPr>
          <a:xfrm>
            <a:off x="296392" y="6482781"/>
            <a:ext cx="8837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Lucida Sans Unicode"/>
              </a:rPr>
              <a:t>Andre T et al. ASCO GI 2025. Abstract LBA143.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065" y="-1"/>
            <a:ext cx="11788432" cy="6482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AB2304-7365-3F0B-887E-28DED11CA026}"/>
              </a:ext>
            </a:extLst>
          </p:cNvPr>
          <p:cNvSpPr txBox="1"/>
          <p:nvPr/>
        </p:nvSpPr>
        <p:spPr>
          <a:xfrm>
            <a:off x="296392" y="6482781"/>
            <a:ext cx="8837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Lucida Sans Unicode"/>
              </a:rPr>
              <a:t>Lenz HJ et al. ASCO 2025. Abstract 3501.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D580C-518A-F837-BD87-FD8CA549A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01A640-A073-1A91-F672-E2B908803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708" y="1548383"/>
            <a:ext cx="11342077" cy="4189225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rgbClr val="C00000"/>
                </a:solidFill>
              </a:rPr>
              <a:t>TAKE HOME POINT:</a:t>
            </a:r>
            <a:br>
              <a:rPr lang="en-US" b="1" u="sng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Patients with mCRC and MSI-H and/or dMMR should receive immunotherapy in the frontline setting</a:t>
            </a:r>
            <a:br>
              <a:rPr lang="en-US" sz="3600" dirty="0">
                <a:solidFill>
                  <a:schemeClr val="tx1"/>
                </a:solidFill>
              </a:rPr>
            </a:b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In eligible patients, strongly consider dual immunotherapy with nivolumab and ipilimumab</a:t>
            </a:r>
          </a:p>
        </p:txBody>
      </p:sp>
    </p:spTree>
    <p:extLst>
      <p:ext uri="{BB962C8B-B14F-4D97-AF65-F5344CB8AC3E}">
        <p14:creationId xmlns:p14="http://schemas.microsoft.com/office/powerpoint/2010/main" val="108637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8AAE4-271E-D060-2C3D-C1F8EB800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E76EEE-9371-CBDE-A6B5-9E804DCEA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269" y="2758191"/>
            <a:ext cx="11759783" cy="1107996"/>
          </a:xfrm>
        </p:spPr>
        <p:txBody>
          <a:bodyPr/>
          <a:lstStyle/>
          <a:p>
            <a:r>
              <a:rPr lang="en-US" sz="3600" b="1" dirty="0">
                <a:solidFill>
                  <a:srgbClr val="0070C0"/>
                </a:solidFill>
              </a:rPr>
              <a:t>Is there a role for immunotherapy in pMMR/MSS mCRC?</a:t>
            </a:r>
            <a:br>
              <a:rPr lang="en-US" sz="3200" b="1" dirty="0">
                <a:solidFill>
                  <a:srgbClr val="0070C0"/>
                </a:solidFill>
              </a:rPr>
            </a:br>
            <a:endParaRPr lang="en-US" sz="3600" b="1" i="1" dirty="0"/>
          </a:p>
        </p:txBody>
      </p:sp>
    </p:spTree>
    <p:extLst>
      <p:ext uri="{BB962C8B-B14F-4D97-AF65-F5344CB8AC3E}">
        <p14:creationId xmlns:p14="http://schemas.microsoft.com/office/powerpoint/2010/main" val="40124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024898-83E7-14FB-90AD-1A1740821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6506" y="798731"/>
            <a:ext cx="9678988" cy="558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7AEF12E-14F4-50CD-CC30-D1BD02755E17}"/>
              </a:ext>
            </a:extLst>
          </p:cNvPr>
          <p:cNvSpPr txBox="1"/>
          <p:nvPr/>
        </p:nvSpPr>
        <p:spPr>
          <a:xfrm>
            <a:off x="685800" y="152400"/>
            <a:ext cx="1074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Response Rates in non-liver vs liver mCRC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1E51870-2304-A2E8-80C9-5375B5B702D6}"/>
              </a:ext>
            </a:extLst>
          </p:cNvPr>
          <p:cNvSpPr txBox="1"/>
          <p:nvPr/>
        </p:nvSpPr>
        <p:spPr>
          <a:xfrm>
            <a:off x="8763000" y="6461863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Beiter ER et al.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 Clin Oncol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516669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51328-5B29-4159-8A1F-DD6E24C48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946" y="50203"/>
            <a:ext cx="11436349" cy="914660"/>
          </a:xfrm>
        </p:spPr>
        <p:txBody>
          <a:bodyPr/>
          <a:lstStyle/>
          <a:p>
            <a:r>
              <a:rPr lang="en-US" altLang="en-US" b="1" dirty="0">
                <a:solidFill>
                  <a:srgbClr val="0070C0"/>
                </a:solidFill>
                <a:latin typeface="+mn-lt"/>
              </a:rPr>
              <a:t>LEAP-017: Lenvatinib/</a:t>
            </a:r>
            <a:r>
              <a:rPr lang="en-US" altLang="en-US" b="1" dirty="0" err="1">
                <a:solidFill>
                  <a:srgbClr val="0070C0"/>
                </a:solidFill>
                <a:latin typeface="+mn-lt"/>
              </a:rPr>
              <a:t>Pembro</a:t>
            </a:r>
            <a:endParaRPr lang="en-US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Picture 5" descr="A screen shot of a graph&#10;&#10;Description automatically generated">
            <a:extLst>
              <a:ext uri="{FF2B5EF4-FFF2-40B4-BE49-F238E27FC236}">
                <a16:creationId xmlns:a16="http://schemas.microsoft.com/office/drawing/2014/main" id="{AA9316C6-4237-4B9E-9B2C-121B593E4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1" y="2322576"/>
            <a:ext cx="6785236" cy="31569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E301F0-0B49-49B2-9FCE-341F9E317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898" y="2438400"/>
            <a:ext cx="5091302" cy="7389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F959A5-B4A4-45FE-ACD0-D84491EA6829}"/>
              </a:ext>
            </a:extLst>
          </p:cNvPr>
          <p:cNvSpPr txBox="1"/>
          <p:nvPr/>
        </p:nvSpPr>
        <p:spPr>
          <a:xfrm>
            <a:off x="9672940" y="1816327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52DCD5-4C8B-481D-92E8-255C8A94D815}"/>
              </a:ext>
            </a:extLst>
          </p:cNvPr>
          <p:cNvSpPr txBox="1"/>
          <p:nvPr/>
        </p:nvSpPr>
        <p:spPr>
          <a:xfrm>
            <a:off x="9602216" y="3499391"/>
            <a:ext cx="519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72A8B2-059D-4BCB-B60D-FCFC44989069}"/>
              </a:ext>
            </a:extLst>
          </p:cNvPr>
          <p:cNvSpPr txBox="1"/>
          <p:nvPr/>
        </p:nvSpPr>
        <p:spPr>
          <a:xfrm>
            <a:off x="9642811" y="4940884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BB5FEE-4029-4627-847D-010113D99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1416" y="3893443"/>
            <a:ext cx="5138166" cy="7006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F72682-6099-4D7B-ACB0-CE9960CA9A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6888" y="5310216"/>
            <a:ext cx="5138166" cy="5982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BEDA38B-5C1C-4685-9DEB-531057A5E522}"/>
              </a:ext>
            </a:extLst>
          </p:cNvPr>
          <p:cNvGrpSpPr/>
          <p:nvPr/>
        </p:nvGrpSpPr>
        <p:grpSpPr>
          <a:xfrm>
            <a:off x="6673850" y="334589"/>
            <a:ext cx="5475732" cy="1357180"/>
            <a:chOff x="758094" y="1450676"/>
            <a:chExt cx="7471691" cy="200710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175CB56-C3DC-4F23-80D5-CD19882C76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1563" y="1450676"/>
              <a:ext cx="7438222" cy="97035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0044851-A041-457B-8606-4BEE4C7A25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8094" y="2397784"/>
              <a:ext cx="7438222" cy="1059998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992FFEB-C3F9-41E1-9070-565AFD961A3B}"/>
              </a:ext>
            </a:extLst>
          </p:cNvPr>
          <p:cNvSpPr txBox="1"/>
          <p:nvPr/>
        </p:nvSpPr>
        <p:spPr>
          <a:xfrm>
            <a:off x="7507989" y="2025713"/>
            <a:ext cx="4708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Events/Patients, N		HR or ORR (95%CI)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E2DB98-A610-490C-B02F-9CE14CE46057}"/>
              </a:ext>
            </a:extLst>
          </p:cNvPr>
          <p:cNvSpPr txBox="1"/>
          <p:nvPr/>
        </p:nvSpPr>
        <p:spPr>
          <a:xfrm>
            <a:off x="1468073" y="5640820"/>
            <a:ext cx="324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Primary Endpoint OS: NEGATIVE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733595-06FA-4353-8512-1BC196F31FB9}"/>
              </a:ext>
            </a:extLst>
          </p:cNvPr>
          <p:cNvSpPr/>
          <p:nvPr/>
        </p:nvSpPr>
        <p:spPr>
          <a:xfrm>
            <a:off x="7049898" y="2911689"/>
            <a:ext cx="5075156" cy="26564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61CDAC-B0F8-488A-8ED2-6E14FFD1A8DE}"/>
              </a:ext>
            </a:extLst>
          </p:cNvPr>
          <p:cNvSpPr/>
          <p:nvPr/>
        </p:nvSpPr>
        <p:spPr>
          <a:xfrm>
            <a:off x="7042921" y="4319197"/>
            <a:ext cx="5075156" cy="26564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037702C-07EF-4099-8EE1-04B87895C2F3}"/>
              </a:ext>
            </a:extLst>
          </p:cNvPr>
          <p:cNvSpPr/>
          <p:nvPr/>
        </p:nvSpPr>
        <p:spPr>
          <a:xfrm>
            <a:off x="7018393" y="5653746"/>
            <a:ext cx="5075156" cy="26313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24D220-129E-9CB5-E34B-E8A74C92FE58}"/>
              </a:ext>
            </a:extLst>
          </p:cNvPr>
          <p:cNvSpPr txBox="1"/>
          <p:nvPr/>
        </p:nvSpPr>
        <p:spPr>
          <a:xfrm>
            <a:off x="422564" y="6491757"/>
            <a:ext cx="11346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Kawazoe A et al. 2023 ESMO World GI Cancer Congress. Abstract LBA-5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Kawazoe A et al. J Clin Oncol. 2024 Aug 20;42(24):2918-2927.</a:t>
            </a:r>
          </a:p>
        </p:txBody>
      </p:sp>
    </p:spTree>
    <p:extLst>
      <p:ext uri="{BB962C8B-B14F-4D97-AF65-F5344CB8AC3E}">
        <p14:creationId xmlns:p14="http://schemas.microsoft.com/office/powerpoint/2010/main" val="34431433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3DC31-A311-A2B9-853F-292ECA086AC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6750" y="117130"/>
            <a:ext cx="10858500" cy="87981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+mn-lt"/>
              </a:rPr>
              <a:t>Botensilimab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 + Balstilimab in Non-liver Met </a:t>
            </a:r>
            <a:r>
              <a:rPr lang="en-US" sz="3600" dirty="0" err="1">
                <a:solidFill>
                  <a:srgbClr val="0070C0"/>
                </a:solidFill>
                <a:latin typeface="+mn-lt"/>
              </a:rPr>
              <a:t>pMMR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 mCRC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944564-5E27-2D27-2456-2C0629C54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82" y="1904988"/>
            <a:ext cx="5948362" cy="37883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750AF3-C130-8558-FDC9-E791CB8E3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8486" y="1842829"/>
            <a:ext cx="4410075" cy="21186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1946DD-82CB-AA66-4CEC-39CF5CCFC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487" y="4356638"/>
            <a:ext cx="4410075" cy="20146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CFE1FBD-8DD3-F27D-8D74-34A958CEF4B8}"/>
              </a:ext>
            </a:extLst>
          </p:cNvPr>
          <p:cNvSpPr txBox="1"/>
          <p:nvPr/>
        </p:nvSpPr>
        <p:spPr>
          <a:xfrm>
            <a:off x="11415183" y="2606788"/>
            <a:ext cx="712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75mg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9F4642-0261-477F-0373-C2C3076F3948}"/>
              </a:ext>
            </a:extLst>
          </p:cNvPr>
          <p:cNvSpPr txBox="1"/>
          <p:nvPr/>
        </p:nvSpPr>
        <p:spPr>
          <a:xfrm>
            <a:off x="11362928" y="5186372"/>
            <a:ext cx="8290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150mg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7CEA52-151B-E83C-97F5-ED3154D0928C}"/>
              </a:ext>
            </a:extLst>
          </p:cNvPr>
          <p:cNvSpPr txBox="1"/>
          <p:nvPr/>
        </p:nvSpPr>
        <p:spPr>
          <a:xfrm>
            <a:off x="8133035" y="3996374"/>
            <a:ext cx="2117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Non-liver met mCRC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F3E4D1-04FC-0165-A156-EDD851B5D380}"/>
              </a:ext>
            </a:extLst>
          </p:cNvPr>
          <p:cNvSpPr txBox="1"/>
          <p:nvPr/>
        </p:nvSpPr>
        <p:spPr>
          <a:xfrm>
            <a:off x="2387924" y="1473498"/>
            <a:ext cx="1358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1 Trial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F04135-7D54-E053-97B5-6B26CE1912D0}"/>
              </a:ext>
            </a:extLst>
          </p:cNvPr>
          <p:cNvSpPr txBox="1"/>
          <p:nvPr/>
        </p:nvSpPr>
        <p:spPr>
          <a:xfrm>
            <a:off x="7681002" y="1473498"/>
            <a:ext cx="2625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Randomized Phase 2 Trial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724D51-7AFE-C06A-18B8-6353F5247576}"/>
              </a:ext>
            </a:extLst>
          </p:cNvPr>
          <p:cNvSpPr txBox="1"/>
          <p:nvPr/>
        </p:nvSpPr>
        <p:spPr>
          <a:xfrm>
            <a:off x="3175425" y="795314"/>
            <a:ext cx="5841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Fc-enhanced CTLA-4 Inhibitor (BOT) and PD-1 Inhibitor (BAL)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A42C27-7C7C-347C-C928-6E85C2D30D01}"/>
              </a:ext>
            </a:extLst>
          </p:cNvPr>
          <p:cNvSpPr txBox="1"/>
          <p:nvPr/>
        </p:nvSpPr>
        <p:spPr>
          <a:xfrm>
            <a:off x="422564" y="6536870"/>
            <a:ext cx="11346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Bullock AJ et al.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 Med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2024;30(9):2558-2567. Fakih M et al. ASCO GI 2025; Abstract 23.</a:t>
            </a:r>
          </a:p>
        </p:txBody>
      </p:sp>
    </p:spTree>
    <p:extLst>
      <p:ext uri="{BB962C8B-B14F-4D97-AF65-F5344CB8AC3E}">
        <p14:creationId xmlns:p14="http://schemas.microsoft.com/office/powerpoint/2010/main" val="917003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35088"/>
            <a:ext cx="10358967" cy="1143000"/>
          </a:xfrm>
        </p:spPr>
        <p:txBody>
          <a:bodyPr/>
          <a:lstStyle/>
          <a:p>
            <a:r>
              <a:rPr lang="en-US" dirty="0"/>
              <a:t>Colorectal Cancer Faculty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896200" y="2150516"/>
            <a:ext cx="3744416" cy="1710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John Strickler, MD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Professor of Medicine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Associate Director, Clinical Research – GI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Co-Leader, Molecular Tumor Board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Duke University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Durham, North Carolina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3DBE2E7-AEC4-464A-BE31-1B7D79A326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8048" y="2150516"/>
            <a:ext cx="1371600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B78358-8CF6-F27E-91DB-C62FF35657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408" y="2150516"/>
            <a:ext cx="1371600" cy="1371600"/>
          </a:xfrm>
          <a:prstGeom prst="rect">
            <a:avLst/>
          </a:prstGeom>
        </p:spPr>
      </p:pic>
      <p:sp>
        <p:nvSpPr>
          <p:cNvPr id="4" name="Text Box 7">
            <a:extLst>
              <a:ext uri="{FF2B5EF4-FFF2-40B4-BE49-F238E27FC236}">
                <a16:creationId xmlns:a16="http://schemas.microsoft.com/office/drawing/2014/main" id="{1E7D479F-A0B6-29DC-2705-9F6BBFAD5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2149" y="2150516"/>
            <a:ext cx="3635820" cy="13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Christopher Lieu, MD</a:t>
            </a:r>
          </a:p>
          <a:p>
            <a:pPr marL="0" marR="0" lvl="0" indent="0" algn="l" defTabSz="45561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Professor of Medicine</a:t>
            </a:r>
          </a:p>
          <a:p>
            <a:pPr marL="0" marR="0" lvl="0" indent="0" algn="l" defTabSz="45561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Associate Director for Clinical Research</a:t>
            </a:r>
          </a:p>
          <a:p>
            <a:pPr marL="0" marR="0" lvl="0" indent="0" algn="l" defTabSz="45561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Director, GI Medical Oncology</a:t>
            </a:r>
          </a:p>
          <a:p>
            <a:pPr marL="0" marR="0" lvl="0" indent="0" algn="l" defTabSz="45561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University of Colorado Cancer Center</a:t>
            </a:r>
          </a:p>
          <a:p>
            <a:pPr marL="0" marR="0" lvl="0" indent="0" algn="l" defTabSz="455613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Aurora, Colorado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221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36B21-6510-28C1-8C15-3D0D9F32C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820D0A-E6D3-83E1-3BB0-824D860E0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128"/>
          <a:stretch/>
        </p:blipFill>
        <p:spPr>
          <a:xfrm>
            <a:off x="3504628" y="4803253"/>
            <a:ext cx="2486022" cy="1494133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758B7634-D19E-A308-DDAE-DC679750C5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86210"/>
            <a:ext cx="10972800" cy="1143001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+mn-lt"/>
              </a:rPr>
              <a:t>STELLAR-303: </a:t>
            </a:r>
            <a:r>
              <a:rPr lang="en-US" sz="3200" dirty="0">
                <a:solidFill>
                  <a:srgbClr val="0070C0"/>
                </a:solidFill>
                <a:latin typeface="+mn-lt"/>
              </a:rPr>
              <a:t>Phase 3 </a:t>
            </a:r>
            <a:r>
              <a:rPr lang="en-US" sz="3200" dirty="0">
                <a:solidFill>
                  <a:srgbClr val="0070C0"/>
                </a:solidFill>
                <a:latin typeface="+mn-lt"/>
                <a:cs typeface="Arial Narrow" panose="020B0604020202020204" pitchFamily="34" charset="0"/>
              </a:rPr>
              <a:t>Randomized</a:t>
            </a:r>
            <a:r>
              <a:rPr lang="en-US" sz="3200" dirty="0">
                <a:solidFill>
                  <a:srgbClr val="0070C0"/>
                </a:solidFill>
                <a:latin typeface="+mn-lt"/>
              </a:rPr>
              <a:t>, Open-Label Study of Zanzalintinib (XL092) With Atezolizumab vs Regorafenib in mCRC</a:t>
            </a:r>
          </a:p>
        </p:txBody>
      </p:sp>
      <p:grpSp>
        <p:nvGrpSpPr>
          <p:cNvPr id="8" name="object 6">
            <a:extLst>
              <a:ext uri="{FF2B5EF4-FFF2-40B4-BE49-F238E27FC236}">
                <a16:creationId xmlns:a16="http://schemas.microsoft.com/office/drawing/2014/main" id="{8401934A-A125-99D3-E26B-4B381C49972E}"/>
              </a:ext>
            </a:extLst>
          </p:cNvPr>
          <p:cNvGrpSpPr/>
          <p:nvPr/>
        </p:nvGrpSpPr>
        <p:grpSpPr>
          <a:xfrm>
            <a:off x="1284267" y="1388234"/>
            <a:ext cx="2124287" cy="3169073"/>
            <a:chOff x="417322" y="616969"/>
            <a:chExt cx="1593215" cy="2376805"/>
          </a:xfrm>
          <a:solidFill>
            <a:srgbClr val="F2F2F2">
              <a:alpha val="50196"/>
            </a:srgbClr>
          </a:solidFill>
        </p:grpSpPr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429E4231-EE69-0C4A-6DA1-6BC01BEEA145}"/>
                </a:ext>
              </a:extLst>
            </p:cNvPr>
            <p:cNvSpPr/>
            <p:nvPr/>
          </p:nvSpPr>
          <p:spPr>
            <a:xfrm>
              <a:off x="423672" y="623319"/>
              <a:ext cx="1580515" cy="2364105"/>
            </a:xfrm>
            <a:prstGeom prst="rect">
              <a:avLst/>
            </a:prstGeom>
            <a:grpFill/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bject 8">
              <a:extLst>
                <a:ext uri="{FF2B5EF4-FFF2-40B4-BE49-F238E27FC236}">
                  <a16:creationId xmlns:a16="http://schemas.microsoft.com/office/drawing/2014/main" id="{D3CF99E7-3921-D319-BDBF-F09AC317B5C4}"/>
                </a:ext>
              </a:extLst>
            </p:cNvPr>
            <p:cNvSpPr/>
            <p:nvPr/>
          </p:nvSpPr>
          <p:spPr>
            <a:xfrm>
              <a:off x="423672" y="623319"/>
              <a:ext cx="1580515" cy="2364105"/>
            </a:xfrm>
            <a:prstGeom prst="rect">
              <a:avLst/>
            </a:prstGeom>
            <a:grpFill/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" name="object 9">
            <a:extLst>
              <a:ext uri="{FF2B5EF4-FFF2-40B4-BE49-F238E27FC236}">
                <a16:creationId xmlns:a16="http://schemas.microsoft.com/office/drawing/2014/main" id="{B1D55F2F-0BF8-408A-47E2-899E92D13FC0}"/>
              </a:ext>
            </a:extLst>
          </p:cNvPr>
          <p:cNvSpPr txBox="1"/>
          <p:nvPr/>
        </p:nvSpPr>
        <p:spPr>
          <a:xfrm>
            <a:off x="1428587" y="1466272"/>
            <a:ext cx="1905001" cy="3049553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50799" marR="0" lvl="0" indent="0" algn="l" defTabSz="1219170" rtl="0" eaLnBrk="1" fontAlgn="auto" latinLnBrk="0" hangingPunct="1">
              <a:lnSpc>
                <a:spcPct val="100000"/>
              </a:lnSpc>
              <a:spcBef>
                <a:spcPts val="14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 Narrow"/>
              </a:rPr>
              <a:t>Patient</a:t>
            </a:r>
            <a:r>
              <a:rPr kumimoji="0" sz="1400" b="1" i="0" u="sng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 Narrow"/>
              </a:rPr>
              <a:t> </a:t>
            </a:r>
            <a:r>
              <a:rPr kumimoji="0" sz="1400" b="1" i="0" u="sng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 Narrow"/>
              </a:rPr>
              <a:t>population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 Narrow"/>
            </a:endParaRPr>
          </a:p>
          <a:p>
            <a:pPr marL="206582" marR="68578" lvl="0" indent="-156629" algn="l" defTabSz="1219170" rtl="0" eaLnBrk="1" fontAlgn="auto" latinLnBrk="0" hangingPunct="1">
              <a:lnSpc>
                <a:spcPct val="100000"/>
              </a:lnSpc>
              <a:spcBef>
                <a:spcPts val="7"/>
              </a:spcBef>
              <a:spcAft>
                <a:spcPts val="600"/>
              </a:spcAft>
              <a:buClrTx/>
              <a:buSzTx/>
              <a:buFont typeface="Arial"/>
              <a:buChar char="•"/>
              <a:tabLst>
                <a:tab pos="206582" algn="l"/>
              </a:tabLst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 Narrow"/>
              </a:rPr>
              <a:t>MSS/MSI-low CRC</a:t>
            </a:r>
          </a:p>
          <a:p>
            <a:pPr marL="206582" marR="68578" lvl="0" indent="-156629" algn="l" defTabSz="1219170" rtl="0" eaLnBrk="1" fontAlgn="auto" latinLnBrk="0" hangingPunct="1">
              <a:lnSpc>
                <a:spcPct val="100000"/>
              </a:lnSpc>
              <a:spcBef>
                <a:spcPts val="7"/>
              </a:spcBef>
              <a:spcAft>
                <a:spcPts val="600"/>
              </a:spcAft>
              <a:buClrTx/>
              <a:buSzTx/>
              <a:buFont typeface="Arial"/>
              <a:buChar char="•"/>
              <a:tabLst>
                <a:tab pos="206582" algn="l"/>
              </a:tabLst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 Narrow"/>
              </a:rPr>
              <a:t>Must have received SOC for mCRC and radiographically progressed/be refractory or intolerant to these therapies</a:t>
            </a:r>
          </a:p>
          <a:p>
            <a:pPr marL="206582" marR="68578" lvl="0" indent="-156629" algn="l" defTabSz="1219170" rtl="0" eaLnBrk="1" fontAlgn="auto" latinLnBrk="0" hangingPunct="1">
              <a:lnSpc>
                <a:spcPct val="100000"/>
              </a:lnSpc>
              <a:spcBef>
                <a:spcPts val="7"/>
              </a:spcBef>
              <a:spcAft>
                <a:spcPts val="600"/>
              </a:spcAft>
              <a:buClrTx/>
              <a:buSzTx/>
              <a:buFont typeface="Arial"/>
              <a:buChar char="•"/>
              <a:tabLst>
                <a:tab pos="206582" algn="l"/>
              </a:tabLst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 Narrow"/>
              </a:rPr>
              <a:t>Progression during treatment or within 4 months of most recent therapy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 Narrow"/>
            </a:endParaRPr>
          </a:p>
        </p:txBody>
      </p:sp>
      <p:grpSp>
        <p:nvGrpSpPr>
          <p:cNvPr id="12" name="object 10">
            <a:extLst>
              <a:ext uri="{FF2B5EF4-FFF2-40B4-BE49-F238E27FC236}">
                <a16:creationId xmlns:a16="http://schemas.microsoft.com/office/drawing/2014/main" id="{047E7D26-3D5D-AFEB-3549-71E080E78B29}"/>
              </a:ext>
            </a:extLst>
          </p:cNvPr>
          <p:cNvGrpSpPr/>
          <p:nvPr/>
        </p:nvGrpSpPr>
        <p:grpSpPr>
          <a:xfrm>
            <a:off x="4832138" y="1463409"/>
            <a:ext cx="2849880" cy="1093892"/>
            <a:chOff x="3078226" y="673350"/>
            <a:chExt cx="2137410" cy="820419"/>
          </a:xfrm>
          <a:solidFill>
            <a:schemeClr val="accent2"/>
          </a:solidFill>
        </p:grpSpPr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9EA0794E-24FD-47B4-A5AD-F71FB8BEF874}"/>
                </a:ext>
              </a:extLst>
            </p:cNvPr>
            <p:cNvSpPr/>
            <p:nvPr/>
          </p:nvSpPr>
          <p:spPr>
            <a:xfrm>
              <a:off x="3084576" y="679700"/>
              <a:ext cx="2124710" cy="807720"/>
            </a:xfrm>
            <a:prstGeom prst="rect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object 12">
              <a:extLst>
                <a:ext uri="{FF2B5EF4-FFF2-40B4-BE49-F238E27FC236}">
                  <a16:creationId xmlns:a16="http://schemas.microsoft.com/office/drawing/2014/main" id="{17660417-57A3-D947-4D7A-A0AE87B3FFB5}"/>
                </a:ext>
              </a:extLst>
            </p:cNvPr>
            <p:cNvSpPr/>
            <p:nvPr/>
          </p:nvSpPr>
          <p:spPr>
            <a:xfrm>
              <a:off x="3084576" y="679700"/>
              <a:ext cx="2124710" cy="807720"/>
            </a:xfrm>
            <a:prstGeom prst="rect">
              <a:avLst/>
            </a:prstGeom>
            <a:grpFill/>
            <a:ln w="12700">
              <a:solidFill>
                <a:schemeClr val="accent5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" name="object 13">
            <a:extLst>
              <a:ext uri="{FF2B5EF4-FFF2-40B4-BE49-F238E27FC236}">
                <a16:creationId xmlns:a16="http://schemas.microsoft.com/office/drawing/2014/main" id="{15D3EDB5-35CF-3BE5-37DD-8BBAC6777181}"/>
              </a:ext>
            </a:extLst>
          </p:cNvPr>
          <p:cNvSpPr txBox="1"/>
          <p:nvPr/>
        </p:nvSpPr>
        <p:spPr>
          <a:xfrm>
            <a:off x="4815802" y="1503157"/>
            <a:ext cx="2915920" cy="102348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 Narrow"/>
              </a:rPr>
              <a:t>Zanzalintinib + Atezolizumab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 Narrow"/>
            </a:endParaRPr>
          </a:p>
          <a:p>
            <a:pPr marL="181182" marR="173562" lvl="0" indent="0" algn="ctr" defTabSz="1219170" rtl="0" eaLnBrk="1" fontAlgn="auto" latinLnBrk="0" hangingPunct="1">
              <a:lnSpc>
                <a:spcPct val="100000"/>
              </a:lnSpc>
              <a:spcBef>
                <a:spcPts val="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 Narrow"/>
              </a:rPr>
              <a:t>Zanzalintinib orally daily + atezolizumab IV every 3 weeks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 Narrow"/>
            </a:endParaRPr>
          </a:p>
        </p:txBody>
      </p:sp>
      <p:grpSp>
        <p:nvGrpSpPr>
          <p:cNvPr id="16" name="object 14">
            <a:extLst>
              <a:ext uri="{FF2B5EF4-FFF2-40B4-BE49-F238E27FC236}">
                <a16:creationId xmlns:a16="http://schemas.microsoft.com/office/drawing/2014/main" id="{5E34646F-C456-5770-18A3-16CFBF5B5C8B}"/>
              </a:ext>
            </a:extLst>
          </p:cNvPr>
          <p:cNvGrpSpPr/>
          <p:nvPr/>
        </p:nvGrpSpPr>
        <p:grpSpPr>
          <a:xfrm>
            <a:off x="4824010" y="3385688"/>
            <a:ext cx="2865967" cy="1104053"/>
            <a:chOff x="3072129" y="2115060"/>
            <a:chExt cx="2149475" cy="828040"/>
          </a:xfrm>
          <a:solidFill>
            <a:schemeClr val="accent1"/>
          </a:solidFill>
        </p:grpSpPr>
        <p:sp>
          <p:nvSpPr>
            <p:cNvPr id="17" name="object 15">
              <a:extLst>
                <a:ext uri="{FF2B5EF4-FFF2-40B4-BE49-F238E27FC236}">
                  <a16:creationId xmlns:a16="http://schemas.microsoft.com/office/drawing/2014/main" id="{9618F50C-7323-779F-5798-CDF537FE098C}"/>
                </a:ext>
              </a:extLst>
            </p:cNvPr>
            <p:cNvSpPr/>
            <p:nvPr/>
          </p:nvSpPr>
          <p:spPr>
            <a:xfrm>
              <a:off x="3078479" y="2121410"/>
              <a:ext cx="2136775" cy="81534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bject 16">
              <a:extLst>
                <a:ext uri="{FF2B5EF4-FFF2-40B4-BE49-F238E27FC236}">
                  <a16:creationId xmlns:a16="http://schemas.microsoft.com/office/drawing/2014/main" id="{2C3A2292-2299-5FFC-3762-09D42790FE09}"/>
                </a:ext>
              </a:extLst>
            </p:cNvPr>
            <p:cNvSpPr/>
            <p:nvPr/>
          </p:nvSpPr>
          <p:spPr>
            <a:xfrm>
              <a:off x="3078479" y="2121410"/>
              <a:ext cx="2136775" cy="815340"/>
            </a:xfrm>
            <a:prstGeom prst="rect">
              <a:avLst/>
            </a:prstGeom>
            <a:grpFill/>
            <a:ln w="12700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9" name="object 17">
            <a:extLst>
              <a:ext uri="{FF2B5EF4-FFF2-40B4-BE49-F238E27FC236}">
                <a16:creationId xmlns:a16="http://schemas.microsoft.com/office/drawing/2014/main" id="{073BD4F9-11D5-F34E-6634-26DED5C049B2}"/>
              </a:ext>
            </a:extLst>
          </p:cNvPr>
          <p:cNvSpPr txBox="1"/>
          <p:nvPr/>
        </p:nvSpPr>
        <p:spPr>
          <a:xfrm>
            <a:off x="4816725" y="3559197"/>
            <a:ext cx="2880360" cy="735308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 Narrow"/>
              </a:rPr>
              <a:t>Regorafenib</a:t>
            </a:r>
            <a:endParaRPr kumimoji="0" sz="1800" b="0" i="0" u="none" strike="noStrike" kern="0" cap="none" spc="0" normalizeH="0" baseline="24691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 Narrow"/>
            </a:endParaRPr>
          </a:p>
          <a:p>
            <a:pPr marL="180335" marR="168481" lvl="0" indent="0" algn="ctr" defTabSz="121917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 Narrow"/>
              </a:rPr>
              <a:t>Orally daily, 3 weeks on, 1 week off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 Narrow"/>
            </a:endParaRPr>
          </a:p>
        </p:txBody>
      </p:sp>
      <p:grpSp>
        <p:nvGrpSpPr>
          <p:cNvPr id="20" name="object 18">
            <a:extLst>
              <a:ext uri="{FF2B5EF4-FFF2-40B4-BE49-F238E27FC236}">
                <a16:creationId xmlns:a16="http://schemas.microsoft.com/office/drawing/2014/main" id="{3ADD5CD1-148F-87BF-440E-6986AABD924A}"/>
              </a:ext>
            </a:extLst>
          </p:cNvPr>
          <p:cNvGrpSpPr/>
          <p:nvPr/>
        </p:nvGrpSpPr>
        <p:grpSpPr>
          <a:xfrm>
            <a:off x="4137193" y="2666356"/>
            <a:ext cx="618912" cy="616373"/>
            <a:chOff x="2557017" y="1575561"/>
            <a:chExt cx="464184" cy="462280"/>
          </a:xfrm>
          <a:solidFill>
            <a:schemeClr val="bg1"/>
          </a:solidFill>
        </p:grpSpPr>
        <p:sp>
          <p:nvSpPr>
            <p:cNvPr id="21" name="object 19">
              <a:extLst>
                <a:ext uri="{FF2B5EF4-FFF2-40B4-BE49-F238E27FC236}">
                  <a16:creationId xmlns:a16="http://schemas.microsoft.com/office/drawing/2014/main" id="{2E568823-28F5-421C-22C4-23F8E112CB34}"/>
                </a:ext>
              </a:extLst>
            </p:cNvPr>
            <p:cNvSpPr/>
            <p:nvPr/>
          </p:nvSpPr>
          <p:spPr>
            <a:xfrm>
              <a:off x="2563367" y="1581911"/>
              <a:ext cx="451484" cy="449580"/>
            </a:xfrm>
            <a:custGeom>
              <a:avLst/>
              <a:gdLst/>
              <a:ahLst/>
              <a:cxnLst/>
              <a:rect l="l" t="t" r="r" b="b"/>
              <a:pathLst>
                <a:path w="451485" h="449580">
                  <a:moveTo>
                    <a:pt x="225552" y="0"/>
                  </a:moveTo>
                  <a:lnTo>
                    <a:pt x="180093" y="4567"/>
                  </a:lnTo>
                  <a:lnTo>
                    <a:pt x="137754" y="17665"/>
                  </a:lnTo>
                  <a:lnTo>
                    <a:pt x="99441" y="38392"/>
                  </a:lnTo>
                  <a:lnTo>
                    <a:pt x="66060" y="65841"/>
                  </a:lnTo>
                  <a:lnTo>
                    <a:pt x="38519" y="99110"/>
                  </a:lnTo>
                  <a:lnTo>
                    <a:pt x="17724" y="137293"/>
                  </a:lnTo>
                  <a:lnTo>
                    <a:pt x="4582" y="179488"/>
                  </a:lnTo>
                  <a:lnTo>
                    <a:pt x="0" y="224789"/>
                  </a:lnTo>
                  <a:lnTo>
                    <a:pt x="4582" y="270091"/>
                  </a:lnTo>
                  <a:lnTo>
                    <a:pt x="17724" y="312286"/>
                  </a:lnTo>
                  <a:lnTo>
                    <a:pt x="38519" y="350469"/>
                  </a:lnTo>
                  <a:lnTo>
                    <a:pt x="66060" y="383738"/>
                  </a:lnTo>
                  <a:lnTo>
                    <a:pt x="99441" y="411187"/>
                  </a:lnTo>
                  <a:lnTo>
                    <a:pt x="137754" y="431914"/>
                  </a:lnTo>
                  <a:lnTo>
                    <a:pt x="180093" y="445012"/>
                  </a:lnTo>
                  <a:lnTo>
                    <a:pt x="225552" y="449579"/>
                  </a:lnTo>
                  <a:lnTo>
                    <a:pt x="271010" y="445012"/>
                  </a:lnTo>
                  <a:lnTo>
                    <a:pt x="313349" y="431914"/>
                  </a:lnTo>
                  <a:lnTo>
                    <a:pt x="351662" y="411187"/>
                  </a:lnTo>
                  <a:lnTo>
                    <a:pt x="385043" y="383738"/>
                  </a:lnTo>
                  <a:lnTo>
                    <a:pt x="412584" y="350469"/>
                  </a:lnTo>
                  <a:lnTo>
                    <a:pt x="433379" y="312286"/>
                  </a:lnTo>
                  <a:lnTo>
                    <a:pt x="446521" y="270091"/>
                  </a:lnTo>
                  <a:lnTo>
                    <a:pt x="451104" y="224789"/>
                  </a:lnTo>
                  <a:lnTo>
                    <a:pt x="446521" y="179488"/>
                  </a:lnTo>
                  <a:lnTo>
                    <a:pt x="433379" y="137293"/>
                  </a:lnTo>
                  <a:lnTo>
                    <a:pt x="412584" y="99110"/>
                  </a:lnTo>
                  <a:lnTo>
                    <a:pt x="385043" y="65841"/>
                  </a:lnTo>
                  <a:lnTo>
                    <a:pt x="351662" y="38392"/>
                  </a:lnTo>
                  <a:lnTo>
                    <a:pt x="313349" y="17665"/>
                  </a:lnTo>
                  <a:lnTo>
                    <a:pt x="271010" y="4567"/>
                  </a:lnTo>
                  <a:lnTo>
                    <a:pt x="22555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object 20">
              <a:extLst>
                <a:ext uri="{FF2B5EF4-FFF2-40B4-BE49-F238E27FC236}">
                  <a16:creationId xmlns:a16="http://schemas.microsoft.com/office/drawing/2014/main" id="{8EA31F05-7400-89A6-CCD6-6E24BE792BD5}"/>
                </a:ext>
              </a:extLst>
            </p:cNvPr>
            <p:cNvSpPr/>
            <p:nvPr/>
          </p:nvSpPr>
          <p:spPr>
            <a:xfrm>
              <a:off x="2563367" y="1581911"/>
              <a:ext cx="451484" cy="449580"/>
            </a:xfrm>
            <a:custGeom>
              <a:avLst/>
              <a:gdLst/>
              <a:ahLst/>
              <a:cxnLst/>
              <a:rect l="l" t="t" r="r" b="b"/>
              <a:pathLst>
                <a:path w="451485" h="449580">
                  <a:moveTo>
                    <a:pt x="0" y="224789"/>
                  </a:moveTo>
                  <a:lnTo>
                    <a:pt x="4582" y="179488"/>
                  </a:lnTo>
                  <a:lnTo>
                    <a:pt x="17724" y="137293"/>
                  </a:lnTo>
                  <a:lnTo>
                    <a:pt x="38519" y="99110"/>
                  </a:lnTo>
                  <a:lnTo>
                    <a:pt x="66060" y="65841"/>
                  </a:lnTo>
                  <a:lnTo>
                    <a:pt x="99441" y="38392"/>
                  </a:lnTo>
                  <a:lnTo>
                    <a:pt x="137754" y="17665"/>
                  </a:lnTo>
                  <a:lnTo>
                    <a:pt x="180093" y="4567"/>
                  </a:lnTo>
                  <a:lnTo>
                    <a:pt x="225552" y="0"/>
                  </a:lnTo>
                  <a:lnTo>
                    <a:pt x="271010" y="4567"/>
                  </a:lnTo>
                  <a:lnTo>
                    <a:pt x="313349" y="17665"/>
                  </a:lnTo>
                  <a:lnTo>
                    <a:pt x="351662" y="38392"/>
                  </a:lnTo>
                  <a:lnTo>
                    <a:pt x="385043" y="65841"/>
                  </a:lnTo>
                  <a:lnTo>
                    <a:pt x="412584" y="99110"/>
                  </a:lnTo>
                  <a:lnTo>
                    <a:pt x="433379" y="137293"/>
                  </a:lnTo>
                  <a:lnTo>
                    <a:pt x="446521" y="179488"/>
                  </a:lnTo>
                  <a:lnTo>
                    <a:pt x="451104" y="224789"/>
                  </a:lnTo>
                  <a:lnTo>
                    <a:pt x="446521" y="270091"/>
                  </a:lnTo>
                  <a:lnTo>
                    <a:pt x="433379" y="312286"/>
                  </a:lnTo>
                  <a:lnTo>
                    <a:pt x="412584" y="350469"/>
                  </a:lnTo>
                  <a:lnTo>
                    <a:pt x="385043" y="383738"/>
                  </a:lnTo>
                  <a:lnTo>
                    <a:pt x="351662" y="411187"/>
                  </a:lnTo>
                  <a:lnTo>
                    <a:pt x="313349" y="431914"/>
                  </a:lnTo>
                  <a:lnTo>
                    <a:pt x="271010" y="445012"/>
                  </a:lnTo>
                  <a:lnTo>
                    <a:pt x="225552" y="449579"/>
                  </a:lnTo>
                  <a:lnTo>
                    <a:pt x="180093" y="445012"/>
                  </a:lnTo>
                  <a:lnTo>
                    <a:pt x="137754" y="431914"/>
                  </a:lnTo>
                  <a:lnTo>
                    <a:pt x="99441" y="411187"/>
                  </a:lnTo>
                  <a:lnTo>
                    <a:pt x="66060" y="383738"/>
                  </a:lnTo>
                  <a:lnTo>
                    <a:pt x="38519" y="350469"/>
                  </a:lnTo>
                  <a:lnTo>
                    <a:pt x="17724" y="312286"/>
                  </a:lnTo>
                  <a:lnTo>
                    <a:pt x="4582" y="270091"/>
                  </a:lnTo>
                  <a:lnTo>
                    <a:pt x="0" y="224789"/>
                  </a:lnTo>
                  <a:close/>
                </a:path>
              </a:pathLst>
            </a:custGeom>
            <a:grpFill/>
            <a:ln w="12699">
              <a:solidFill>
                <a:srgbClr val="363B4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" name="object 21">
            <a:extLst>
              <a:ext uri="{FF2B5EF4-FFF2-40B4-BE49-F238E27FC236}">
                <a16:creationId xmlns:a16="http://schemas.microsoft.com/office/drawing/2014/main" id="{97580A2B-77A8-7CA4-CB9A-C710BCED37CF}"/>
              </a:ext>
            </a:extLst>
          </p:cNvPr>
          <p:cNvSpPr txBox="1"/>
          <p:nvPr/>
        </p:nvSpPr>
        <p:spPr>
          <a:xfrm>
            <a:off x="4322993" y="2709127"/>
            <a:ext cx="245533" cy="44884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marR="6773" lvl="0" indent="52492" algn="l" defTabSz="1219170" rtl="0" eaLnBrk="1" fontAlgn="auto" latinLnBrk="0" hangingPunct="1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6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R</a:t>
            </a:r>
            <a:r>
              <a:rPr kumimoji="0" sz="1400" b="1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1:1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24" name="object 22">
            <a:extLst>
              <a:ext uri="{FF2B5EF4-FFF2-40B4-BE49-F238E27FC236}">
                <a16:creationId xmlns:a16="http://schemas.microsoft.com/office/drawing/2014/main" id="{EDD29696-AF54-000D-01CB-463DF01F3D07}"/>
              </a:ext>
            </a:extLst>
          </p:cNvPr>
          <p:cNvSpPr txBox="1"/>
          <p:nvPr/>
        </p:nvSpPr>
        <p:spPr>
          <a:xfrm>
            <a:off x="3489282" y="2313639"/>
            <a:ext cx="1049084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N</a:t>
            </a:r>
            <a:r>
              <a:rPr kumimoji="0" lang="en-US" sz="10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6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=</a:t>
            </a:r>
            <a:r>
              <a:rPr kumimoji="0" lang="en-US" sz="10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lang="en-US" sz="16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~874#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grpSp>
        <p:nvGrpSpPr>
          <p:cNvPr id="25" name="object 23">
            <a:extLst>
              <a:ext uri="{FF2B5EF4-FFF2-40B4-BE49-F238E27FC236}">
                <a16:creationId xmlns:a16="http://schemas.microsoft.com/office/drawing/2014/main" id="{0CCF4CAF-55E6-1D10-7C0B-A06F98B08821}"/>
              </a:ext>
            </a:extLst>
          </p:cNvPr>
          <p:cNvGrpSpPr/>
          <p:nvPr/>
        </p:nvGrpSpPr>
        <p:grpSpPr>
          <a:xfrm>
            <a:off x="3375534" y="1935175"/>
            <a:ext cx="1465580" cy="2079413"/>
            <a:chOff x="1985772" y="1027175"/>
            <a:chExt cx="1099185" cy="1559560"/>
          </a:xfrm>
        </p:grpSpPr>
        <p:sp>
          <p:nvSpPr>
            <p:cNvPr id="26" name="object 24">
              <a:extLst>
                <a:ext uri="{FF2B5EF4-FFF2-40B4-BE49-F238E27FC236}">
                  <a16:creationId xmlns:a16="http://schemas.microsoft.com/office/drawing/2014/main" id="{3EE285BD-F917-0BCD-6FF1-FF2AD1F3F297}"/>
                </a:ext>
              </a:extLst>
            </p:cNvPr>
            <p:cNvSpPr/>
            <p:nvPr/>
          </p:nvSpPr>
          <p:spPr>
            <a:xfrm>
              <a:off x="2004822" y="1805177"/>
              <a:ext cx="560070" cy="1905"/>
            </a:xfrm>
            <a:custGeom>
              <a:avLst/>
              <a:gdLst/>
              <a:ahLst/>
              <a:cxnLst/>
              <a:rect l="l" t="t" r="r" b="b"/>
              <a:pathLst>
                <a:path w="560069" h="1905">
                  <a:moveTo>
                    <a:pt x="0" y="0"/>
                  </a:moveTo>
                  <a:lnTo>
                    <a:pt x="560057" y="1905"/>
                  </a:lnTo>
                </a:path>
              </a:pathLst>
            </a:custGeom>
            <a:ln w="381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bject 25">
              <a:extLst>
                <a:ext uri="{FF2B5EF4-FFF2-40B4-BE49-F238E27FC236}">
                  <a16:creationId xmlns:a16="http://schemas.microsoft.com/office/drawing/2014/main" id="{9FF228E7-76E3-A093-2479-AFF134916D2F}"/>
                </a:ext>
              </a:extLst>
            </p:cNvPr>
            <p:cNvSpPr/>
            <p:nvPr/>
          </p:nvSpPr>
          <p:spPr>
            <a:xfrm>
              <a:off x="2789681" y="1084328"/>
              <a:ext cx="200025" cy="494665"/>
            </a:xfrm>
            <a:custGeom>
              <a:avLst/>
              <a:gdLst/>
              <a:ahLst/>
              <a:cxnLst/>
              <a:rect l="l" t="t" r="r" b="b"/>
              <a:pathLst>
                <a:path w="200025" h="494665">
                  <a:moveTo>
                    <a:pt x="0" y="494550"/>
                  </a:moveTo>
                  <a:lnTo>
                    <a:pt x="0" y="0"/>
                  </a:lnTo>
                  <a:lnTo>
                    <a:pt x="199948" y="0"/>
                  </a:lnTo>
                </a:path>
              </a:pathLst>
            </a:custGeom>
            <a:ln w="38099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bject 26">
              <a:extLst>
                <a:ext uri="{FF2B5EF4-FFF2-40B4-BE49-F238E27FC236}">
                  <a16:creationId xmlns:a16="http://schemas.microsoft.com/office/drawing/2014/main" id="{55D68746-5863-0484-C4EE-BF16FE8AE077}"/>
                </a:ext>
              </a:extLst>
            </p:cNvPr>
            <p:cNvSpPr/>
            <p:nvPr/>
          </p:nvSpPr>
          <p:spPr>
            <a:xfrm>
              <a:off x="2970583" y="1027175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0" y="0"/>
                  </a:moveTo>
                  <a:lnTo>
                    <a:pt x="0" y="114300"/>
                  </a:lnTo>
                  <a:lnTo>
                    <a:pt x="114300" y="57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B2F5E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bject 27">
              <a:extLst>
                <a:ext uri="{FF2B5EF4-FFF2-40B4-BE49-F238E27FC236}">
                  <a16:creationId xmlns:a16="http://schemas.microsoft.com/office/drawing/2014/main" id="{FA5DA682-B6BC-C6D6-0984-39CF2DA8132E}"/>
                </a:ext>
              </a:extLst>
            </p:cNvPr>
            <p:cNvSpPr/>
            <p:nvPr/>
          </p:nvSpPr>
          <p:spPr>
            <a:xfrm>
              <a:off x="2789681" y="2032253"/>
              <a:ext cx="195580" cy="497205"/>
            </a:xfrm>
            <a:custGeom>
              <a:avLst/>
              <a:gdLst/>
              <a:ahLst/>
              <a:cxnLst/>
              <a:rect l="l" t="t" r="r" b="b"/>
              <a:pathLst>
                <a:path w="195580" h="497205">
                  <a:moveTo>
                    <a:pt x="0" y="0"/>
                  </a:moveTo>
                  <a:lnTo>
                    <a:pt x="0" y="497014"/>
                  </a:lnTo>
                  <a:lnTo>
                    <a:pt x="195008" y="497014"/>
                  </a:lnTo>
                </a:path>
              </a:pathLst>
            </a:custGeom>
            <a:ln w="381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object 28">
              <a:extLst>
                <a:ext uri="{FF2B5EF4-FFF2-40B4-BE49-F238E27FC236}">
                  <a16:creationId xmlns:a16="http://schemas.microsoft.com/office/drawing/2014/main" id="{A21523C4-3B44-53C7-DC70-B70C19320A21}"/>
                </a:ext>
              </a:extLst>
            </p:cNvPr>
            <p:cNvSpPr/>
            <p:nvPr/>
          </p:nvSpPr>
          <p:spPr>
            <a:xfrm>
              <a:off x="2965646" y="2472115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0" y="0"/>
                  </a:moveTo>
                  <a:lnTo>
                    <a:pt x="0" y="114300"/>
                  </a:lnTo>
                  <a:lnTo>
                    <a:pt x="114300" y="57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B2F5E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aphicFrame>
        <p:nvGraphicFramePr>
          <p:cNvPr id="31" name="Table 32">
            <a:extLst>
              <a:ext uri="{FF2B5EF4-FFF2-40B4-BE49-F238E27FC236}">
                <a16:creationId xmlns:a16="http://schemas.microsoft.com/office/drawing/2014/main" id="{835ACB9C-B5AC-B77C-66AC-6103A6FEBBA7}"/>
              </a:ext>
            </a:extLst>
          </p:cNvPr>
          <p:cNvGraphicFramePr>
            <a:graphicFrameLocks noGrp="1"/>
          </p:cNvGraphicFramePr>
          <p:nvPr/>
        </p:nvGraphicFramePr>
        <p:xfrm>
          <a:off x="8039754" y="1793951"/>
          <a:ext cx="2712832" cy="19964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712832">
                  <a:extLst>
                    <a:ext uri="{9D8B030D-6E8A-4147-A177-3AD203B41FA5}">
                      <a16:colId xmlns:a16="http://schemas.microsoft.com/office/drawing/2014/main" val="22161495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Co-Primary Endpoint</a:t>
                      </a: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635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indent="-1714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OS in all &amp; NLM patients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147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Key Secondary Endpoints</a:t>
                      </a:r>
                      <a:endParaRPr lang="en-US" sz="1400" dirty="0"/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249461"/>
                  </a:ext>
                </a:extLst>
              </a:tr>
              <a:tr h="281614">
                <a:tc>
                  <a:txBody>
                    <a:bodyPr/>
                    <a:lstStyle/>
                    <a:p>
                      <a:pPr marL="171450" indent="-1714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PFS by investigator</a:t>
                      </a:r>
                    </a:p>
                    <a:p>
                      <a:pPr marL="171450" indent="-1714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ORR by investigator</a:t>
                      </a:r>
                    </a:p>
                    <a:p>
                      <a:pPr marL="171450" indent="-1714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DOR by investigator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027225"/>
                  </a:ext>
                </a:extLst>
              </a:tr>
            </a:tbl>
          </a:graphicData>
        </a:graphic>
      </p:graphicFrame>
      <p:graphicFrame>
        <p:nvGraphicFramePr>
          <p:cNvPr id="32" name="Table 5">
            <a:extLst>
              <a:ext uri="{FF2B5EF4-FFF2-40B4-BE49-F238E27FC236}">
                <a16:creationId xmlns:a16="http://schemas.microsoft.com/office/drawing/2014/main" id="{9CB8752D-AC0D-4257-BEF4-16F61C2BB88C}"/>
              </a:ext>
            </a:extLst>
          </p:cNvPr>
          <p:cNvGraphicFramePr>
            <a:graphicFrameLocks noGrp="1"/>
          </p:cNvGraphicFramePr>
          <p:nvPr/>
        </p:nvGraphicFramePr>
        <p:xfrm>
          <a:off x="6803331" y="4577486"/>
          <a:ext cx="4149214" cy="182880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074607">
                  <a:extLst>
                    <a:ext uri="{9D8B030D-6E8A-4147-A177-3AD203B41FA5}">
                      <a16:colId xmlns:a16="http://schemas.microsoft.com/office/drawing/2014/main" val="3980453188"/>
                    </a:ext>
                  </a:extLst>
                </a:gridCol>
                <a:gridCol w="2074607">
                  <a:extLst>
                    <a:ext uri="{9D8B030D-6E8A-4147-A177-3AD203B41FA5}">
                      <a16:colId xmlns:a16="http://schemas.microsoft.com/office/drawing/2014/main" val="572808656"/>
                    </a:ext>
                  </a:extLst>
                </a:gridCol>
              </a:tblGrid>
              <a:tr h="298461">
                <a:tc>
                  <a:txBody>
                    <a:bodyPr/>
                    <a:lstStyle/>
                    <a:p>
                      <a:r>
                        <a:rPr lang="en-US" sz="1400" dirty="0"/>
                        <a:t>Kinase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Kinase Inhibition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051744"/>
                  </a:ext>
                </a:extLst>
              </a:tr>
              <a:tr h="29846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MET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3.0 </a:t>
                      </a:r>
                      <a:r>
                        <a:rPr lang="en-US" sz="1400" baseline="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± 0.27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6281783"/>
                  </a:ext>
                </a:extLst>
              </a:tr>
              <a:tr h="29846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VEGFR2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15.0 </a:t>
                      </a:r>
                      <a:r>
                        <a:rPr lang="en-US" sz="1400" baseline="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± 0.95</a:t>
                      </a:r>
                      <a:endParaRPr lang="en-US" sz="1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2635509"/>
                  </a:ext>
                </a:extLst>
              </a:tr>
              <a:tr h="29846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AXL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5.8 </a:t>
                      </a:r>
                      <a:r>
                        <a:rPr lang="en-US" sz="1400" baseline="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± 0.38</a:t>
                      </a:r>
                      <a:endParaRPr lang="en-US" sz="1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182476"/>
                  </a:ext>
                </a:extLst>
              </a:tr>
              <a:tr h="29846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0.6 </a:t>
                      </a:r>
                      <a:r>
                        <a:rPr lang="en-US" sz="1400" baseline="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± 0.054</a:t>
                      </a:r>
                      <a:endParaRPr lang="en-US" sz="1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7422378"/>
                  </a:ext>
                </a:extLst>
              </a:tr>
              <a:tr h="29846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TYRO3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6494468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7FD3F45B-6DB3-07DC-1F2B-B369FD7E8236}"/>
              </a:ext>
            </a:extLst>
          </p:cNvPr>
          <p:cNvSpPr txBox="1"/>
          <p:nvPr/>
        </p:nvSpPr>
        <p:spPr>
          <a:xfrm>
            <a:off x="1247981" y="4548841"/>
            <a:ext cx="35844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933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#Enrollment of patients with liver metastases will be capped at approximately 524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E5A6A8-066A-A526-8804-D9F8FCAD8191}"/>
              </a:ext>
            </a:extLst>
          </p:cNvPr>
          <p:cNvSpPr txBox="1"/>
          <p:nvPr/>
        </p:nvSpPr>
        <p:spPr>
          <a:xfrm>
            <a:off x="315884" y="6419035"/>
            <a:ext cx="41315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Saeed A et al.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Future Oncol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2024;20(24):1733-1743.</a:t>
            </a:r>
          </a:p>
        </p:txBody>
      </p:sp>
    </p:spTree>
    <p:extLst>
      <p:ext uri="{BB962C8B-B14F-4D97-AF65-F5344CB8AC3E}">
        <p14:creationId xmlns:p14="http://schemas.microsoft.com/office/powerpoint/2010/main" val="39674897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0F0EC-6661-5771-FDA5-52BD182C6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7564B3-7F3B-5E6A-4413-97B34696B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09" t="-1115" r="301" b="1115"/>
          <a:stretch/>
        </p:blipFill>
        <p:spPr>
          <a:xfrm>
            <a:off x="3504628" y="4803253"/>
            <a:ext cx="2486022" cy="1494133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CCE3BDF0-A9DC-298B-4BE3-4EAC8EA9E4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74424"/>
            <a:ext cx="10972800" cy="1143001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STELLAR-303: Phase 3 </a:t>
            </a:r>
            <a:r>
              <a:rPr lang="en-US" sz="32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Randomized</a:t>
            </a:r>
            <a:r>
              <a:rPr lang="en-US" sz="3200" b="1" dirty="0">
                <a:solidFill>
                  <a:srgbClr val="0070C0"/>
                </a:solidFill>
              </a:rPr>
              <a:t>, Open-Label Study of Zanzalintinib (XL092) With Atezolizumab vs Regorafenib in mCRC</a:t>
            </a:r>
          </a:p>
        </p:txBody>
      </p:sp>
      <p:grpSp>
        <p:nvGrpSpPr>
          <p:cNvPr id="8" name="object 6">
            <a:extLst>
              <a:ext uri="{FF2B5EF4-FFF2-40B4-BE49-F238E27FC236}">
                <a16:creationId xmlns:a16="http://schemas.microsoft.com/office/drawing/2014/main" id="{C1C44257-BC50-D607-39FB-57438CCF9B17}"/>
              </a:ext>
            </a:extLst>
          </p:cNvPr>
          <p:cNvGrpSpPr/>
          <p:nvPr/>
        </p:nvGrpSpPr>
        <p:grpSpPr>
          <a:xfrm>
            <a:off x="1284267" y="1388234"/>
            <a:ext cx="2124287" cy="3169073"/>
            <a:chOff x="417322" y="616969"/>
            <a:chExt cx="1593215" cy="2376805"/>
          </a:xfrm>
          <a:solidFill>
            <a:srgbClr val="F2F2F2">
              <a:alpha val="50196"/>
            </a:srgbClr>
          </a:solidFill>
        </p:grpSpPr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6D25F12B-FEE5-BA08-1E3A-E1E33418C301}"/>
                </a:ext>
              </a:extLst>
            </p:cNvPr>
            <p:cNvSpPr/>
            <p:nvPr/>
          </p:nvSpPr>
          <p:spPr>
            <a:xfrm>
              <a:off x="423672" y="623319"/>
              <a:ext cx="1580515" cy="2364105"/>
            </a:xfrm>
            <a:prstGeom prst="rect">
              <a:avLst/>
            </a:prstGeom>
            <a:grpFill/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bject 8">
              <a:extLst>
                <a:ext uri="{FF2B5EF4-FFF2-40B4-BE49-F238E27FC236}">
                  <a16:creationId xmlns:a16="http://schemas.microsoft.com/office/drawing/2014/main" id="{2CA3123C-2C42-427D-CC7D-E0DE898528C3}"/>
                </a:ext>
              </a:extLst>
            </p:cNvPr>
            <p:cNvSpPr/>
            <p:nvPr/>
          </p:nvSpPr>
          <p:spPr>
            <a:xfrm>
              <a:off x="423672" y="623319"/>
              <a:ext cx="1580515" cy="2364105"/>
            </a:xfrm>
            <a:prstGeom prst="rect">
              <a:avLst/>
            </a:prstGeom>
            <a:grpFill/>
            <a:ln w="28575">
              <a:solidFill>
                <a:schemeClr val="tx2">
                  <a:lumMod val="75000"/>
                  <a:lumOff val="25000"/>
                </a:schemeClr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" name="object 9">
            <a:extLst>
              <a:ext uri="{FF2B5EF4-FFF2-40B4-BE49-F238E27FC236}">
                <a16:creationId xmlns:a16="http://schemas.microsoft.com/office/drawing/2014/main" id="{B5AA2187-1F38-1B4F-7202-A4DA545A6B10}"/>
              </a:ext>
            </a:extLst>
          </p:cNvPr>
          <p:cNvSpPr txBox="1"/>
          <p:nvPr/>
        </p:nvSpPr>
        <p:spPr>
          <a:xfrm>
            <a:off x="1428587" y="1466272"/>
            <a:ext cx="1905001" cy="3049553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50799" marR="0" lvl="0" indent="0" algn="l" defTabSz="1219170" rtl="0" eaLnBrk="1" fontAlgn="auto" latinLnBrk="0" hangingPunct="1">
              <a:lnSpc>
                <a:spcPct val="100000"/>
              </a:lnSpc>
              <a:spcBef>
                <a:spcPts val="14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 Narrow"/>
              </a:rPr>
              <a:t>Patient</a:t>
            </a:r>
            <a:r>
              <a:rPr kumimoji="0" sz="1400" b="1" i="0" u="sng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 Narrow"/>
              </a:rPr>
              <a:t> </a:t>
            </a:r>
            <a:r>
              <a:rPr kumimoji="0" sz="1400" b="1" i="0" u="sng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Arial Narrow"/>
              </a:rPr>
              <a:t>population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 Narrow"/>
            </a:endParaRPr>
          </a:p>
          <a:p>
            <a:pPr marL="206582" marR="68578" lvl="0" indent="-156629" algn="l" defTabSz="1219170" rtl="0" eaLnBrk="1" fontAlgn="auto" latinLnBrk="0" hangingPunct="1">
              <a:lnSpc>
                <a:spcPct val="100000"/>
              </a:lnSpc>
              <a:spcBef>
                <a:spcPts val="7"/>
              </a:spcBef>
              <a:spcAft>
                <a:spcPts val="600"/>
              </a:spcAft>
              <a:buClrTx/>
              <a:buSzTx/>
              <a:buFont typeface="Arial"/>
              <a:buChar char="•"/>
              <a:tabLst>
                <a:tab pos="206582" algn="l"/>
              </a:tabLst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 Narrow"/>
              </a:rPr>
              <a:t>MSS/MSI-low CRC</a:t>
            </a:r>
          </a:p>
          <a:p>
            <a:pPr marL="206582" marR="68578" lvl="0" indent="-156629" algn="l" defTabSz="1219170" rtl="0" eaLnBrk="1" fontAlgn="auto" latinLnBrk="0" hangingPunct="1">
              <a:lnSpc>
                <a:spcPct val="100000"/>
              </a:lnSpc>
              <a:spcBef>
                <a:spcPts val="7"/>
              </a:spcBef>
              <a:spcAft>
                <a:spcPts val="600"/>
              </a:spcAft>
              <a:buClrTx/>
              <a:buSzTx/>
              <a:buFont typeface="Arial"/>
              <a:buChar char="•"/>
              <a:tabLst>
                <a:tab pos="206582" algn="l"/>
              </a:tabLst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 Narrow"/>
              </a:rPr>
              <a:t>Must have received SOC for mCRC and radiographically progressed/be refractory or intolerant to these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 Narrow"/>
              </a:rPr>
              <a:t>therapiesX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 Narrow"/>
            </a:endParaRPr>
          </a:p>
          <a:p>
            <a:pPr marL="206582" marR="68578" lvl="0" indent="-156629" algn="l" defTabSz="1219170" rtl="0" eaLnBrk="1" fontAlgn="auto" latinLnBrk="0" hangingPunct="1">
              <a:lnSpc>
                <a:spcPct val="100000"/>
              </a:lnSpc>
              <a:spcBef>
                <a:spcPts val="7"/>
              </a:spcBef>
              <a:spcAft>
                <a:spcPts val="600"/>
              </a:spcAft>
              <a:buClrTx/>
              <a:buSzTx/>
              <a:buFont typeface="Arial"/>
              <a:buChar char="•"/>
              <a:tabLst>
                <a:tab pos="206582" algn="l"/>
              </a:tabLst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 Narrow"/>
              </a:rPr>
              <a:t>Progression during treatment or within 4 months of most recent therapy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 Narrow"/>
            </a:endParaRPr>
          </a:p>
        </p:txBody>
      </p:sp>
      <p:grpSp>
        <p:nvGrpSpPr>
          <p:cNvPr id="12" name="object 10">
            <a:extLst>
              <a:ext uri="{FF2B5EF4-FFF2-40B4-BE49-F238E27FC236}">
                <a16:creationId xmlns:a16="http://schemas.microsoft.com/office/drawing/2014/main" id="{AFE73D64-92F8-8E8A-B229-1D25C3C1157A}"/>
              </a:ext>
            </a:extLst>
          </p:cNvPr>
          <p:cNvGrpSpPr/>
          <p:nvPr/>
        </p:nvGrpSpPr>
        <p:grpSpPr>
          <a:xfrm>
            <a:off x="4832138" y="1463409"/>
            <a:ext cx="2849880" cy="1093892"/>
            <a:chOff x="3078226" y="673350"/>
            <a:chExt cx="2137410" cy="820419"/>
          </a:xfrm>
          <a:solidFill>
            <a:schemeClr val="accent2"/>
          </a:solidFill>
        </p:grpSpPr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17438AF5-7289-F367-4AF9-5F1B53806EA7}"/>
                </a:ext>
              </a:extLst>
            </p:cNvPr>
            <p:cNvSpPr/>
            <p:nvPr/>
          </p:nvSpPr>
          <p:spPr>
            <a:xfrm>
              <a:off x="3084576" y="679700"/>
              <a:ext cx="2124710" cy="807720"/>
            </a:xfrm>
            <a:prstGeom prst="rect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object 12">
              <a:extLst>
                <a:ext uri="{FF2B5EF4-FFF2-40B4-BE49-F238E27FC236}">
                  <a16:creationId xmlns:a16="http://schemas.microsoft.com/office/drawing/2014/main" id="{4751F27A-CA28-CCF2-F416-8D0B45F2CE98}"/>
                </a:ext>
              </a:extLst>
            </p:cNvPr>
            <p:cNvSpPr/>
            <p:nvPr/>
          </p:nvSpPr>
          <p:spPr>
            <a:xfrm>
              <a:off x="3084576" y="679700"/>
              <a:ext cx="2124710" cy="807720"/>
            </a:xfrm>
            <a:prstGeom prst="rect">
              <a:avLst/>
            </a:prstGeom>
            <a:grpFill/>
            <a:ln w="12700">
              <a:solidFill>
                <a:schemeClr val="accent5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" name="object 13">
            <a:extLst>
              <a:ext uri="{FF2B5EF4-FFF2-40B4-BE49-F238E27FC236}">
                <a16:creationId xmlns:a16="http://schemas.microsoft.com/office/drawing/2014/main" id="{DABFAB54-1820-BA74-845C-001D09313EB8}"/>
              </a:ext>
            </a:extLst>
          </p:cNvPr>
          <p:cNvSpPr txBox="1"/>
          <p:nvPr/>
        </p:nvSpPr>
        <p:spPr>
          <a:xfrm>
            <a:off x="4815802" y="1503157"/>
            <a:ext cx="2915920" cy="102348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 Narrow"/>
              </a:rPr>
              <a:t>Zanzalintinib + Atezolizumab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 Narrow"/>
            </a:endParaRPr>
          </a:p>
          <a:p>
            <a:pPr marL="181182" marR="173562" lvl="0" indent="0" algn="ctr" defTabSz="1219170" rtl="0" eaLnBrk="1" fontAlgn="auto" latinLnBrk="0" hangingPunct="1">
              <a:lnSpc>
                <a:spcPct val="100000"/>
              </a:lnSpc>
              <a:spcBef>
                <a:spcPts val="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 Narrow"/>
              </a:rPr>
              <a:t>Zanzalintinib orally daily + atezolizumab IV every 3 weeks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 Narrow"/>
            </a:endParaRPr>
          </a:p>
        </p:txBody>
      </p:sp>
      <p:grpSp>
        <p:nvGrpSpPr>
          <p:cNvPr id="16" name="object 14">
            <a:extLst>
              <a:ext uri="{FF2B5EF4-FFF2-40B4-BE49-F238E27FC236}">
                <a16:creationId xmlns:a16="http://schemas.microsoft.com/office/drawing/2014/main" id="{7A07F2E5-811D-9C4A-4CA0-24D45C9CE512}"/>
              </a:ext>
            </a:extLst>
          </p:cNvPr>
          <p:cNvGrpSpPr/>
          <p:nvPr/>
        </p:nvGrpSpPr>
        <p:grpSpPr>
          <a:xfrm>
            <a:off x="4824010" y="3385688"/>
            <a:ext cx="2865967" cy="1104053"/>
            <a:chOff x="3072129" y="2115060"/>
            <a:chExt cx="2149475" cy="828040"/>
          </a:xfrm>
          <a:solidFill>
            <a:schemeClr val="accent1"/>
          </a:solidFill>
        </p:grpSpPr>
        <p:sp>
          <p:nvSpPr>
            <p:cNvPr id="17" name="object 15">
              <a:extLst>
                <a:ext uri="{FF2B5EF4-FFF2-40B4-BE49-F238E27FC236}">
                  <a16:creationId xmlns:a16="http://schemas.microsoft.com/office/drawing/2014/main" id="{D43311E9-90F4-D33F-2EF3-FA2422E1D70C}"/>
                </a:ext>
              </a:extLst>
            </p:cNvPr>
            <p:cNvSpPr/>
            <p:nvPr/>
          </p:nvSpPr>
          <p:spPr>
            <a:xfrm>
              <a:off x="3078479" y="2121410"/>
              <a:ext cx="2136775" cy="81534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bject 16">
              <a:extLst>
                <a:ext uri="{FF2B5EF4-FFF2-40B4-BE49-F238E27FC236}">
                  <a16:creationId xmlns:a16="http://schemas.microsoft.com/office/drawing/2014/main" id="{3B6D5336-C258-01FB-4395-3361739BDE94}"/>
                </a:ext>
              </a:extLst>
            </p:cNvPr>
            <p:cNvSpPr/>
            <p:nvPr/>
          </p:nvSpPr>
          <p:spPr>
            <a:xfrm>
              <a:off x="3078479" y="2121410"/>
              <a:ext cx="2136775" cy="815340"/>
            </a:xfrm>
            <a:prstGeom prst="rect">
              <a:avLst/>
            </a:prstGeom>
            <a:grpFill/>
            <a:ln w="12700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9" name="object 17">
            <a:extLst>
              <a:ext uri="{FF2B5EF4-FFF2-40B4-BE49-F238E27FC236}">
                <a16:creationId xmlns:a16="http://schemas.microsoft.com/office/drawing/2014/main" id="{C9C014AD-D483-BBAD-8095-7AA372AA9D73}"/>
              </a:ext>
            </a:extLst>
          </p:cNvPr>
          <p:cNvSpPr txBox="1"/>
          <p:nvPr/>
        </p:nvSpPr>
        <p:spPr>
          <a:xfrm>
            <a:off x="4816725" y="3559197"/>
            <a:ext cx="2880360" cy="735308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 Narrow"/>
              </a:rPr>
              <a:t>Regorafenib</a:t>
            </a:r>
            <a:endParaRPr kumimoji="0" sz="1800" b="0" i="0" u="none" strike="noStrike" kern="0" cap="none" spc="0" normalizeH="0" baseline="24691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 Narrow"/>
            </a:endParaRPr>
          </a:p>
          <a:p>
            <a:pPr marL="180335" marR="168481" lvl="0" indent="0" algn="ctr" defTabSz="121917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 Narrow"/>
              </a:rPr>
              <a:t>Orally daily, 3 weeks on, 1 week off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 Narrow"/>
            </a:endParaRPr>
          </a:p>
        </p:txBody>
      </p:sp>
      <p:grpSp>
        <p:nvGrpSpPr>
          <p:cNvPr id="20" name="object 18">
            <a:extLst>
              <a:ext uri="{FF2B5EF4-FFF2-40B4-BE49-F238E27FC236}">
                <a16:creationId xmlns:a16="http://schemas.microsoft.com/office/drawing/2014/main" id="{E92D0DA7-E09C-9DB5-6824-1B3763086192}"/>
              </a:ext>
            </a:extLst>
          </p:cNvPr>
          <p:cNvGrpSpPr/>
          <p:nvPr/>
        </p:nvGrpSpPr>
        <p:grpSpPr>
          <a:xfrm>
            <a:off x="4137193" y="2666356"/>
            <a:ext cx="618912" cy="616373"/>
            <a:chOff x="2557017" y="1575561"/>
            <a:chExt cx="464184" cy="462280"/>
          </a:xfrm>
          <a:solidFill>
            <a:schemeClr val="bg1"/>
          </a:solidFill>
        </p:grpSpPr>
        <p:sp>
          <p:nvSpPr>
            <p:cNvPr id="21" name="object 19">
              <a:extLst>
                <a:ext uri="{FF2B5EF4-FFF2-40B4-BE49-F238E27FC236}">
                  <a16:creationId xmlns:a16="http://schemas.microsoft.com/office/drawing/2014/main" id="{5B15D2C0-7818-E2C4-1495-664B8794FAE5}"/>
                </a:ext>
              </a:extLst>
            </p:cNvPr>
            <p:cNvSpPr/>
            <p:nvPr/>
          </p:nvSpPr>
          <p:spPr>
            <a:xfrm>
              <a:off x="2563367" y="1581911"/>
              <a:ext cx="451484" cy="449580"/>
            </a:xfrm>
            <a:custGeom>
              <a:avLst/>
              <a:gdLst/>
              <a:ahLst/>
              <a:cxnLst/>
              <a:rect l="l" t="t" r="r" b="b"/>
              <a:pathLst>
                <a:path w="451485" h="449580">
                  <a:moveTo>
                    <a:pt x="225552" y="0"/>
                  </a:moveTo>
                  <a:lnTo>
                    <a:pt x="180093" y="4567"/>
                  </a:lnTo>
                  <a:lnTo>
                    <a:pt x="137754" y="17665"/>
                  </a:lnTo>
                  <a:lnTo>
                    <a:pt x="99441" y="38392"/>
                  </a:lnTo>
                  <a:lnTo>
                    <a:pt x="66060" y="65841"/>
                  </a:lnTo>
                  <a:lnTo>
                    <a:pt x="38519" y="99110"/>
                  </a:lnTo>
                  <a:lnTo>
                    <a:pt x="17724" y="137293"/>
                  </a:lnTo>
                  <a:lnTo>
                    <a:pt x="4582" y="179488"/>
                  </a:lnTo>
                  <a:lnTo>
                    <a:pt x="0" y="224789"/>
                  </a:lnTo>
                  <a:lnTo>
                    <a:pt x="4582" y="270091"/>
                  </a:lnTo>
                  <a:lnTo>
                    <a:pt x="17724" y="312286"/>
                  </a:lnTo>
                  <a:lnTo>
                    <a:pt x="38519" y="350469"/>
                  </a:lnTo>
                  <a:lnTo>
                    <a:pt x="66060" y="383738"/>
                  </a:lnTo>
                  <a:lnTo>
                    <a:pt x="99441" y="411187"/>
                  </a:lnTo>
                  <a:lnTo>
                    <a:pt x="137754" y="431914"/>
                  </a:lnTo>
                  <a:lnTo>
                    <a:pt x="180093" y="445012"/>
                  </a:lnTo>
                  <a:lnTo>
                    <a:pt x="225552" y="449579"/>
                  </a:lnTo>
                  <a:lnTo>
                    <a:pt x="271010" y="445012"/>
                  </a:lnTo>
                  <a:lnTo>
                    <a:pt x="313349" y="431914"/>
                  </a:lnTo>
                  <a:lnTo>
                    <a:pt x="351662" y="411187"/>
                  </a:lnTo>
                  <a:lnTo>
                    <a:pt x="385043" y="383738"/>
                  </a:lnTo>
                  <a:lnTo>
                    <a:pt x="412584" y="350469"/>
                  </a:lnTo>
                  <a:lnTo>
                    <a:pt x="433379" y="312286"/>
                  </a:lnTo>
                  <a:lnTo>
                    <a:pt x="446521" y="270091"/>
                  </a:lnTo>
                  <a:lnTo>
                    <a:pt x="451104" y="224789"/>
                  </a:lnTo>
                  <a:lnTo>
                    <a:pt x="446521" y="179488"/>
                  </a:lnTo>
                  <a:lnTo>
                    <a:pt x="433379" y="137293"/>
                  </a:lnTo>
                  <a:lnTo>
                    <a:pt x="412584" y="99110"/>
                  </a:lnTo>
                  <a:lnTo>
                    <a:pt x="385043" y="65841"/>
                  </a:lnTo>
                  <a:lnTo>
                    <a:pt x="351662" y="38392"/>
                  </a:lnTo>
                  <a:lnTo>
                    <a:pt x="313349" y="17665"/>
                  </a:lnTo>
                  <a:lnTo>
                    <a:pt x="271010" y="4567"/>
                  </a:lnTo>
                  <a:lnTo>
                    <a:pt x="22555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object 20">
              <a:extLst>
                <a:ext uri="{FF2B5EF4-FFF2-40B4-BE49-F238E27FC236}">
                  <a16:creationId xmlns:a16="http://schemas.microsoft.com/office/drawing/2014/main" id="{C551EB83-866E-DFCA-9386-26D216B430F8}"/>
                </a:ext>
              </a:extLst>
            </p:cNvPr>
            <p:cNvSpPr/>
            <p:nvPr/>
          </p:nvSpPr>
          <p:spPr>
            <a:xfrm>
              <a:off x="2563367" y="1581911"/>
              <a:ext cx="451484" cy="449580"/>
            </a:xfrm>
            <a:custGeom>
              <a:avLst/>
              <a:gdLst/>
              <a:ahLst/>
              <a:cxnLst/>
              <a:rect l="l" t="t" r="r" b="b"/>
              <a:pathLst>
                <a:path w="451485" h="449580">
                  <a:moveTo>
                    <a:pt x="0" y="224789"/>
                  </a:moveTo>
                  <a:lnTo>
                    <a:pt x="4582" y="179488"/>
                  </a:lnTo>
                  <a:lnTo>
                    <a:pt x="17724" y="137293"/>
                  </a:lnTo>
                  <a:lnTo>
                    <a:pt x="38519" y="99110"/>
                  </a:lnTo>
                  <a:lnTo>
                    <a:pt x="66060" y="65841"/>
                  </a:lnTo>
                  <a:lnTo>
                    <a:pt x="99441" y="38392"/>
                  </a:lnTo>
                  <a:lnTo>
                    <a:pt x="137754" y="17665"/>
                  </a:lnTo>
                  <a:lnTo>
                    <a:pt x="180093" y="4567"/>
                  </a:lnTo>
                  <a:lnTo>
                    <a:pt x="225552" y="0"/>
                  </a:lnTo>
                  <a:lnTo>
                    <a:pt x="271010" y="4567"/>
                  </a:lnTo>
                  <a:lnTo>
                    <a:pt x="313349" y="17665"/>
                  </a:lnTo>
                  <a:lnTo>
                    <a:pt x="351662" y="38392"/>
                  </a:lnTo>
                  <a:lnTo>
                    <a:pt x="385043" y="65841"/>
                  </a:lnTo>
                  <a:lnTo>
                    <a:pt x="412584" y="99110"/>
                  </a:lnTo>
                  <a:lnTo>
                    <a:pt x="433379" y="137293"/>
                  </a:lnTo>
                  <a:lnTo>
                    <a:pt x="446521" y="179488"/>
                  </a:lnTo>
                  <a:lnTo>
                    <a:pt x="451104" y="224789"/>
                  </a:lnTo>
                  <a:lnTo>
                    <a:pt x="446521" y="270091"/>
                  </a:lnTo>
                  <a:lnTo>
                    <a:pt x="433379" y="312286"/>
                  </a:lnTo>
                  <a:lnTo>
                    <a:pt x="412584" y="350469"/>
                  </a:lnTo>
                  <a:lnTo>
                    <a:pt x="385043" y="383738"/>
                  </a:lnTo>
                  <a:lnTo>
                    <a:pt x="351662" y="411187"/>
                  </a:lnTo>
                  <a:lnTo>
                    <a:pt x="313349" y="431914"/>
                  </a:lnTo>
                  <a:lnTo>
                    <a:pt x="271010" y="445012"/>
                  </a:lnTo>
                  <a:lnTo>
                    <a:pt x="225552" y="449579"/>
                  </a:lnTo>
                  <a:lnTo>
                    <a:pt x="180093" y="445012"/>
                  </a:lnTo>
                  <a:lnTo>
                    <a:pt x="137754" y="431914"/>
                  </a:lnTo>
                  <a:lnTo>
                    <a:pt x="99441" y="411187"/>
                  </a:lnTo>
                  <a:lnTo>
                    <a:pt x="66060" y="383738"/>
                  </a:lnTo>
                  <a:lnTo>
                    <a:pt x="38519" y="350469"/>
                  </a:lnTo>
                  <a:lnTo>
                    <a:pt x="17724" y="312286"/>
                  </a:lnTo>
                  <a:lnTo>
                    <a:pt x="4582" y="270091"/>
                  </a:lnTo>
                  <a:lnTo>
                    <a:pt x="0" y="224789"/>
                  </a:lnTo>
                  <a:close/>
                </a:path>
              </a:pathLst>
            </a:custGeom>
            <a:grpFill/>
            <a:ln w="12699">
              <a:solidFill>
                <a:srgbClr val="363B4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" name="object 21">
            <a:extLst>
              <a:ext uri="{FF2B5EF4-FFF2-40B4-BE49-F238E27FC236}">
                <a16:creationId xmlns:a16="http://schemas.microsoft.com/office/drawing/2014/main" id="{330C9F11-3588-AC29-74A9-5E86447B400F}"/>
              </a:ext>
            </a:extLst>
          </p:cNvPr>
          <p:cNvSpPr txBox="1"/>
          <p:nvPr/>
        </p:nvSpPr>
        <p:spPr>
          <a:xfrm>
            <a:off x="4322993" y="2709127"/>
            <a:ext cx="245533" cy="44884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marR="6773" lvl="0" indent="52492" algn="l" defTabSz="1219170" rtl="0" eaLnBrk="1" fontAlgn="auto" latinLnBrk="0" hangingPunct="1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6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R</a:t>
            </a:r>
            <a:r>
              <a:rPr kumimoji="0" sz="1400" b="1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1:1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24" name="object 22">
            <a:extLst>
              <a:ext uri="{FF2B5EF4-FFF2-40B4-BE49-F238E27FC236}">
                <a16:creationId xmlns:a16="http://schemas.microsoft.com/office/drawing/2014/main" id="{67CCD442-A7BD-A338-2CDF-9A9DE237C19B}"/>
              </a:ext>
            </a:extLst>
          </p:cNvPr>
          <p:cNvSpPr txBox="1"/>
          <p:nvPr/>
        </p:nvSpPr>
        <p:spPr>
          <a:xfrm>
            <a:off x="3489282" y="2313639"/>
            <a:ext cx="1049084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N</a:t>
            </a:r>
            <a:r>
              <a:rPr kumimoji="0" lang="en-US" sz="10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6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=</a:t>
            </a:r>
            <a:r>
              <a:rPr kumimoji="0" lang="en-US" sz="10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lang="en-US" sz="16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~874#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grpSp>
        <p:nvGrpSpPr>
          <p:cNvPr id="25" name="object 23">
            <a:extLst>
              <a:ext uri="{FF2B5EF4-FFF2-40B4-BE49-F238E27FC236}">
                <a16:creationId xmlns:a16="http://schemas.microsoft.com/office/drawing/2014/main" id="{052B6F54-AE32-97A8-82E5-74834F52CB28}"/>
              </a:ext>
            </a:extLst>
          </p:cNvPr>
          <p:cNvGrpSpPr/>
          <p:nvPr/>
        </p:nvGrpSpPr>
        <p:grpSpPr>
          <a:xfrm>
            <a:off x="3375534" y="1935175"/>
            <a:ext cx="1465580" cy="2079413"/>
            <a:chOff x="1985772" y="1027175"/>
            <a:chExt cx="1099185" cy="1559560"/>
          </a:xfrm>
        </p:grpSpPr>
        <p:sp>
          <p:nvSpPr>
            <p:cNvPr id="26" name="object 24">
              <a:extLst>
                <a:ext uri="{FF2B5EF4-FFF2-40B4-BE49-F238E27FC236}">
                  <a16:creationId xmlns:a16="http://schemas.microsoft.com/office/drawing/2014/main" id="{42545C57-48F4-F785-1E96-6215EBC9112D}"/>
                </a:ext>
              </a:extLst>
            </p:cNvPr>
            <p:cNvSpPr/>
            <p:nvPr/>
          </p:nvSpPr>
          <p:spPr>
            <a:xfrm>
              <a:off x="2004822" y="1805177"/>
              <a:ext cx="560070" cy="1905"/>
            </a:xfrm>
            <a:custGeom>
              <a:avLst/>
              <a:gdLst/>
              <a:ahLst/>
              <a:cxnLst/>
              <a:rect l="l" t="t" r="r" b="b"/>
              <a:pathLst>
                <a:path w="560069" h="1905">
                  <a:moveTo>
                    <a:pt x="0" y="0"/>
                  </a:moveTo>
                  <a:lnTo>
                    <a:pt x="560057" y="1905"/>
                  </a:lnTo>
                </a:path>
              </a:pathLst>
            </a:custGeom>
            <a:ln w="381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bject 25">
              <a:extLst>
                <a:ext uri="{FF2B5EF4-FFF2-40B4-BE49-F238E27FC236}">
                  <a16:creationId xmlns:a16="http://schemas.microsoft.com/office/drawing/2014/main" id="{B5282A95-483F-F704-51B8-5C0A3D9EB992}"/>
                </a:ext>
              </a:extLst>
            </p:cNvPr>
            <p:cNvSpPr/>
            <p:nvPr/>
          </p:nvSpPr>
          <p:spPr>
            <a:xfrm>
              <a:off x="2789681" y="1084328"/>
              <a:ext cx="200025" cy="494665"/>
            </a:xfrm>
            <a:custGeom>
              <a:avLst/>
              <a:gdLst/>
              <a:ahLst/>
              <a:cxnLst/>
              <a:rect l="l" t="t" r="r" b="b"/>
              <a:pathLst>
                <a:path w="200025" h="494665">
                  <a:moveTo>
                    <a:pt x="0" y="494550"/>
                  </a:moveTo>
                  <a:lnTo>
                    <a:pt x="0" y="0"/>
                  </a:lnTo>
                  <a:lnTo>
                    <a:pt x="199948" y="0"/>
                  </a:lnTo>
                </a:path>
              </a:pathLst>
            </a:custGeom>
            <a:ln w="38099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bject 26">
              <a:extLst>
                <a:ext uri="{FF2B5EF4-FFF2-40B4-BE49-F238E27FC236}">
                  <a16:creationId xmlns:a16="http://schemas.microsoft.com/office/drawing/2014/main" id="{C8BC752B-B0A7-4760-DA8E-D03183242D07}"/>
                </a:ext>
              </a:extLst>
            </p:cNvPr>
            <p:cNvSpPr/>
            <p:nvPr/>
          </p:nvSpPr>
          <p:spPr>
            <a:xfrm>
              <a:off x="2970583" y="1027175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0" y="0"/>
                  </a:moveTo>
                  <a:lnTo>
                    <a:pt x="0" y="114300"/>
                  </a:lnTo>
                  <a:lnTo>
                    <a:pt x="114300" y="57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B2F5E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bject 27">
              <a:extLst>
                <a:ext uri="{FF2B5EF4-FFF2-40B4-BE49-F238E27FC236}">
                  <a16:creationId xmlns:a16="http://schemas.microsoft.com/office/drawing/2014/main" id="{E39CBC94-13D8-2D7C-6FFD-156B3236873D}"/>
                </a:ext>
              </a:extLst>
            </p:cNvPr>
            <p:cNvSpPr/>
            <p:nvPr/>
          </p:nvSpPr>
          <p:spPr>
            <a:xfrm>
              <a:off x="2789681" y="2032253"/>
              <a:ext cx="195580" cy="497205"/>
            </a:xfrm>
            <a:custGeom>
              <a:avLst/>
              <a:gdLst/>
              <a:ahLst/>
              <a:cxnLst/>
              <a:rect l="l" t="t" r="r" b="b"/>
              <a:pathLst>
                <a:path w="195580" h="497205">
                  <a:moveTo>
                    <a:pt x="0" y="0"/>
                  </a:moveTo>
                  <a:lnTo>
                    <a:pt x="0" y="497014"/>
                  </a:lnTo>
                  <a:lnTo>
                    <a:pt x="195008" y="497014"/>
                  </a:lnTo>
                </a:path>
              </a:pathLst>
            </a:custGeom>
            <a:ln w="381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object 28">
              <a:extLst>
                <a:ext uri="{FF2B5EF4-FFF2-40B4-BE49-F238E27FC236}">
                  <a16:creationId xmlns:a16="http://schemas.microsoft.com/office/drawing/2014/main" id="{3EFF7C01-31F9-B5E8-8676-9819A5E200AA}"/>
                </a:ext>
              </a:extLst>
            </p:cNvPr>
            <p:cNvSpPr/>
            <p:nvPr/>
          </p:nvSpPr>
          <p:spPr>
            <a:xfrm>
              <a:off x="2965646" y="2472115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0" y="0"/>
                  </a:moveTo>
                  <a:lnTo>
                    <a:pt x="0" y="114300"/>
                  </a:lnTo>
                  <a:lnTo>
                    <a:pt x="114300" y="57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B2F5E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aphicFrame>
        <p:nvGraphicFramePr>
          <p:cNvPr id="31" name="Table 32">
            <a:extLst>
              <a:ext uri="{FF2B5EF4-FFF2-40B4-BE49-F238E27FC236}">
                <a16:creationId xmlns:a16="http://schemas.microsoft.com/office/drawing/2014/main" id="{4AD6DA13-33A9-CC1C-B4CD-73549C6F857A}"/>
              </a:ext>
            </a:extLst>
          </p:cNvPr>
          <p:cNvGraphicFramePr>
            <a:graphicFrameLocks noGrp="1"/>
          </p:cNvGraphicFramePr>
          <p:nvPr/>
        </p:nvGraphicFramePr>
        <p:xfrm>
          <a:off x="8039754" y="1793951"/>
          <a:ext cx="2712832" cy="19964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712832">
                  <a:extLst>
                    <a:ext uri="{9D8B030D-6E8A-4147-A177-3AD203B41FA5}">
                      <a16:colId xmlns:a16="http://schemas.microsoft.com/office/drawing/2014/main" val="22161495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Co-Primary Endpoint</a:t>
                      </a: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635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indent="-1714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OS in all &amp; NLM patients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147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a:t>Key Secondary Endpoints</a:t>
                      </a:r>
                      <a:endParaRPr lang="en-US" sz="1400" dirty="0"/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249461"/>
                  </a:ext>
                </a:extLst>
              </a:tr>
              <a:tr h="281614">
                <a:tc>
                  <a:txBody>
                    <a:bodyPr/>
                    <a:lstStyle/>
                    <a:p>
                      <a:pPr marL="171450" indent="-1714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PFS by investigator</a:t>
                      </a:r>
                    </a:p>
                    <a:p>
                      <a:pPr marL="171450" indent="-1714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ORR by investigator</a:t>
                      </a:r>
                    </a:p>
                    <a:p>
                      <a:pPr marL="171450" indent="-1714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DOR by investigator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027225"/>
                  </a:ext>
                </a:extLst>
              </a:tr>
            </a:tbl>
          </a:graphicData>
        </a:graphic>
      </p:graphicFrame>
      <p:graphicFrame>
        <p:nvGraphicFramePr>
          <p:cNvPr id="32" name="Table 5">
            <a:extLst>
              <a:ext uri="{FF2B5EF4-FFF2-40B4-BE49-F238E27FC236}">
                <a16:creationId xmlns:a16="http://schemas.microsoft.com/office/drawing/2014/main" id="{AEDCB260-B474-DBA4-09DF-4FAD0B220053}"/>
              </a:ext>
            </a:extLst>
          </p:cNvPr>
          <p:cNvGraphicFramePr>
            <a:graphicFrameLocks noGrp="1"/>
          </p:cNvGraphicFramePr>
          <p:nvPr/>
        </p:nvGraphicFramePr>
        <p:xfrm>
          <a:off x="6803331" y="4577486"/>
          <a:ext cx="4149214" cy="182880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074607">
                  <a:extLst>
                    <a:ext uri="{9D8B030D-6E8A-4147-A177-3AD203B41FA5}">
                      <a16:colId xmlns:a16="http://schemas.microsoft.com/office/drawing/2014/main" val="3980453188"/>
                    </a:ext>
                  </a:extLst>
                </a:gridCol>
                <a:gridCol w="2074607">
                  <a:extLst>
                    <a:ext uri="{9D8B030D-6E8A-4147-A177-3AD203B41FA5}">
                      <a16:colId xmlns:a16="http://schemas.microsoft.com/office/drawing/2014/main" val="572808656"/>
                    </a:ext>
                  </a:extLst>
                </a:gridCol>
              </a:tblGrid>
              <a:tr h="298461">
                <a:tc>
                  <a:txBody>
                    <a:bodyPr/>
                    <a:lstStyle/>
                    <a:p>
                      <a:r>
                        <a:rPr lang="en-US" sz="1400" dirty="0"/>
                        <a:t>Kinase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Kinase Inhibition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051744"/>
                  </a:ext>
                </a:extLst>
              </a:tr>
              <a:tr h="29846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MET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3.0 </a:t>
                      </a:r>
                      <a:r>
                        <a:rPr lang="en-US" sz="1400" baseline="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± 0.27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6281783"/>
                  </a:ext>
                </a:extLst>
              </a:tr>
              <a:tr h="29846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VEGFR2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15.0 </a:t>
                      </a:r>
                      <a:r>
                        <a:rPr lang="en-US" sz="1400" baseline="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± 0.95</a:t>
                      </a:r>
                      <a:endParaRPr lang="en-US" sz="1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2635509"/>
                  </a:ext>
                </a:extLst>
              </a:tr>
              <a:tr h="29846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AXL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5.8 </a:t>
                      </a:r>
                      <a:r>
                        <a:rPr lang="en-US" sz="1400" baseline="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± 0.38</a:t>
                      </a:r>
                      <a:endParaRPr lang="en-US" sz="1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182476"/>
                  </a:ext>
                </a:extLst>
              </a:tr>
              <a:tr h="29846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0.6 </a:t>
                      </a:r>
                      <a:r>
                        <a:rPr lang="en-US" sz="1400" baseline="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± 0.054</a:t>
                      </a:r>
                      <a:endParaRPr lang="en-US" sz="1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7422378"/>
                  </a:ext>
                </a:extLst>
              </a:tr>
              <a:tr h="29846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TYRO3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6494468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632F0354-FF80-2958-B318-D1E7F03EF1A6}"/>
              </a:ext>
            </a:extLst>
          </p:cNvPr>
          <p:cNvSpPr txBox="1"/>
          <p:nvPr/>
        </p:nvSpPr>
        <p:spPr>
          <a:xfrm>
            <a:off x="1247981" y="4548841"/>
            <a:ext cx="358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933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#Enrollment of patients with liver metastases will be capped at approximately 524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3874-55FD-471F-0722-915FC6449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941" y="1250441"/>
            <a:ext cx="9102117" cy="4712616"/>
          </a:xfrm>
          <a:prstGeom prst="rect">
            <a:avLst/>
          </a:prstGeom>
          <a:ln w="76200">
            <a:solidFill>
              <a:schemeClr val="tx1"/>
            </a:solidFill>
            <a:prstDash val="solid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FBEA77-2B59-2E21-399D-BB292676F520}"/>
              </a:ext>
            </a:extLst>
          </p:cNvPr>
          <p:cNvSpPr txBox="1"/>
          <p:nvPr/>
        </p:nvSpPr>
        <p:spPr>
          <a:xfrm>
            <a:off x="315884" y="6419035"/>
            <a:ext cx="11346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Saeed A et al.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Future Oncol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2024;20(24):1733-1743.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ir.exelixis.com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/news-releases/news-release-details/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exelixis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-announces-zanzalintinib-combination-immune-checkpoint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D53BC9-0050-ED39-5CD3-FAE56BD7B905}"/>
              </a:ext>
            </a:extLst>
          </p:cNvPr>
          <p:cNvSpPr/>
          <p:nvPr/>
        </p:nvSpPr>
        <p:spPr>
          <a:xfrm>
            <a:off x="1660468" y="1496083"/>
            <a:ext cx="8549640" cy="273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75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Zanzalintinib in Combination with an Immune Checkpoint Inhibitor Improved Overall Survival in STELLAR-303 Phase 3 Pivotal Trial in Patients with Metastatic Colorectal Cancer</a:t>
            </a:r>
          </a:p>
        </p:txBody>
      </p:sp>
    </p:spTree>
    <p:extLst>
      <p:ext uri="{BB962C8B-B14F-4D97-AF65-F5344CB8AC3E}">
        <p14:creationId xmlns:p14="http://schemas.microsoft.com/office/powerpoint/2010/main" val="19039098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EBC91-B3FA-9C75-D4BD-C10A38DF4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1257D3-63DC-8DE2-172B-BB2718ED4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752600"/>
            <a:ext cx="10333892" cy="3756408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rgbClr val="C00000"/>
                </a:solidFill>
              </a:rPr>
              <a:t>TAKE HOME POINT:</a:t>
            </a:r>
            <a:br>
              <a:rPr lang="en-US" b="1" u="sng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STELLAR-303: Phase 3 Randomized, Open-Label Study of </a:t>
            </a:r>
            <a:r>
              <a:rPr lang="en-US" sz="3600" dirty="0" err="1">
                <a:solidFill>
                  <a:schemeClr val="tx1"/>
                </a:solidFill>
              </a:rPr>
              <a:t>Zanzalintinib</a:t>
            </a:r>
            <a:r>
              <a:rPr lang="en-US" sz="3600" dirty="0">
                <a:solidFill>
                  <a:schemeClr val="tx1"/>
                </a:solidFill>
              </a:rPr>
              <a:t> (XL092) With Atezolizumab vs Regorafenib in mCRC</a:t>
            </a:r>
            <a:br>
              <a:rPr lang="en-US" sz="3600" dirty="0">
                <a:solidFill>
                  <a:schemeClr val="tx1"/>
                </a:solidFill>
              </a:rPr>
            </a:b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b="1" u="sng" dirty="0">
                <a:solidFill>
                  <a:schemeClr val="tx1"/>
                </a:solidFill>
              </a:rPr>
              <a:t>Stay tuned!</a:t>
            </a:r>
          </a:p>
        </p:txBody>
      </p:sp>
    </p:spTree>
    <p:extLst>
      <p:ext uri="{BB962C8B-B14F-4D97-AF65-F5344CB8AC3E}">
        <p14:creationId xmlns:p14="http://schemas.microsoft.com/office/powerpoint/2010/main" val="351437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7667A-CE67-10D8-37E1-C339B1F09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EA79670D-6470-D590-D4DB-8DB65D0240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280389"/>
            <a:ext cx="11430000" cy="3206825"/>
          </a:xfrm>
        </p:spPr>
        <p:txBody>
          <a:bodyPr wrap="square" anchor="b">
            <a:noAutofit/>
          </a:bodyPr>
          <a:lstStyle/>
          <a:p>
            <a:pPr>
              <a:spcBef>
                <a:spcPts val="600"/>
              </a:spcBef>
            </a:pPr>
            <a:r>
              <a:rPr lang="en-US" sz="4600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+ Perspectives: Clinical Investigators Explore the Application of Recent Datasets </a:t>
            </a:r>
            <a:br>
              <a:rPr lang="en-US" sz="4600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600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Current Oncology Care</a:t>
            </a:r>
            <a:br>
              <a:rPr lang="en-US" sz="4600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000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0" i="1" dirty="0">
                <a:solidFill>
                  <a:srgbClr val="0155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CME/MOC, NCPD and ACPE Accredited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CB5DF1E0-DEDF-71B8-32FA-439164BA7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487214"/>
            <a:ext cx="11430000" cy="1894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Saturday, October 11, 2025</a:t>
            </a: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</a:b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7:15 AM – 12:30 PM ET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600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981B-6EBF-68E9-C85B-9FCFE6E87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7CF4A-D91A-6CF7-3D2C-7D9FD7BE7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2" y="726575"/>
            <a:ext cx="9957898" cy="2829091"/>
          </a:xfrm>
        </p:spPr>
        <p:txBody>
          <a:bodyPr/>
          <a:lstStyle/>
          <a:p>
            <a:pPr algn="l"/>
            <a:r>
              <a:rPr lang="en-US" sz="3600" dirty="0"/>
              <a:t>Nivolumab plus Ipilimumab vs Nivolumab Monotherapy for Microsatellite Instability-High/Mismatch Repair-Deficient (MSI-H/</a:t>
            </a:r>
            <a:r>
              <a:rPr lang="en-US" sz="3600" dirty="0" err="1"/>
              <a:t>dMMR</a:t>
            </a:r>
            <a:r>
              <a:rPr lang="en-US" sz="3600" dirty="0"/>
              <a:t>) Metastatic Colorectal Cancer (mCRC): New Results from </a:t>
            </a:r>
            <a:r>
              <a:rPr lang="en-US" sz="3600" dirty="0" err="1"/>
              <a:t>CheckMate</a:t>
            </a:r>
            <a:r>
              <a:rPr lang="en-US" sz="3600" dirty="0"/>
              <a:t> 8HW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4306FD-9059-7E0F-7E95-8C753D0F0423}"/>
              </a:ext>
            </a:extLst>
          </p:cNvPr>
          <p:cNvSpPr txBox="1"/>
          <p:nvPr/>
        </p:nvSpPr>
        <p:spPr>
          <a:xfrm>
            <a:off x="902472" y="3825064"/>
            <a:ext cx="100813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Lonardi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 S et al. 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ESMO 2025;Abstract LBA29.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PROFFERED PAPER| MONDAY, OCTOBER 20 | 8:30 CEST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61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1F4EBC-A512-208C-B0BD-842E4876C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7A891-0795-5D8D-5B4D-7E1E44B83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2" y="726575"/>
            <a:ext cx="9957898" cy="2829091"/>
          </a:xfrm>
        </p:spPr>
        <p:txBody>
          <a:bodyPr/>
          <a:lstStyle/>
          <a:p>
            <a:pPr algn="l"/>
            <a:r>
              <a:rPr lang="en-US" sz="3600" dirty="0" err="1"/>
              <a:t>Zanzalintinib</a:t>
            </a:r>
            <a:r>
              <a:rPr lang="en-US" sz="3600" dirty="0"/>
              <a:t> plus Atezolizumab (</a:t>
            </a:r>
            <a:r>
              <a:rPr lang="en-US" sz="3600" dirty="0" err="1"/>
              <a:t>zanza</a:t>
            </a:r>
            <a:r>
              <a:rPr lang="en-US" sz="3600" dirty="0"/>
              <a:t> + </a:t>
            </a:r>
            <a:r>
              <a:rPr lang="en-US" sz="3600" dirty="0" err="1"/>
              <a:t>atezo</a:t>
            </a:r>
            <a:r>
              <a:rPr lang="en-US" sz="3600" dirty="0"/>
              <a:t>) vs Regorafenib (</a:t>
            </a:r>
            <a:r>
              <a:rPr lang="en-US" sz="3600" dirty="0" err="1"/>
              <a:t>rego</a:t>
            </a:r>
            <a:r>
              <a:rPr lang="en-US" sz="3600" dirty="0"/>
              <a:t>) in Patients (pts) with Previously Treated Metastatic Colorectal Cancer (mCRC): Primary Overall Survival (OS) Analysis from the Randomized, Open-Label, Phase 3 STELLAR-303 Study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DDB8F6-809F-92A6-38EB-38EEF2B2E5A1}"/>
              </a:ext>
            </a:extLst>
          </p:cNvPr>
          <p:cNvSpPr txBox="1"/>
          <p:nvPr/>
        </p:nvSpPr>
        <p:spPr>
          <a:xfrm>
            <a:off x="902472" y="3825064"/>
            <a:ext cx="100813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Saeed A et al. 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ESMO 2025;Abstract LBA30.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PROFFERED PAPER| MONDAY, OCTOBER 20 | 9:25 CEST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06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1EB41-2925-ECCE-E21B-314818556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E76F954-46A4-699D-1D15-9F238F70D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7" y="1690792"/>
            <a:ext cx="10224273" cy="4514258"/>
          </a:xfrm>
        </p:spPr>
        <p:txBody>
          <a:bodyPr/>
          <a:lstStyle/>
          <a:p>
            <a:r>
              <a:rPr lang="en-US" dirty="0"/>
              <a:t>A 42-year-old patient with locally advanced MSI-H rectal cancer is responding dramatically to neoadjuvant </a:t>
            </a:r>
            <a:r>
              <a:rPr lang="en-US" dirty="0" err="1"/>
              <a:t>dostarlimab</a:t>
            </a:r>
            <a:r>
              <a:rPr lang="en-US" dirty="0"/>
              <a:t>. If they achieve a complete clinical response, should surgery be deferred entirely?</a:t>
            </a:r>
          </a:p>
          <a:p>
            <a:r>
              <a:rPr lang="en-US" dirty="0"/>
              <a:t>Should we use </a:t>
            </a:r>
            <a:r>
              <a:rPr lang="en-US" dirty="0" err="1"/>
              <a:t>dostarlimab</a:t>
            </a:r>
            <a:r>
              <a:rPr lang="en-US" dirty="0"/>
              <a:t> as neoadjuvant therapy for MSI-H rectal cancer, or is pembrolizumab OK?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300408-9B92-557B-0460-0759DFAD9D0D}"/>
              </a:ext>
            </a:extLst>
          </p:cNvPr>
          <p:cNvSpPr txBox="1"/>
          <p:nvPr/>
        </p:nvSpPr>
        <p:spPr>
          <a:xfrm>
            <a:off x="885255" y="251460"/>
            <a:ext cx="10360152" cy="1143000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Questions from General Medical Oncologists</a:t>
            </a:r>
          </a:p>
        </p:txBody>
      </p:sp>
    </p:spTree>
    <p:extLst>
      <p:ext uri="{BB962C8B-B14F-4D97-AF65-F5344CB8AC3E}">
        <p14:creationId xmlns:p14="http://schemas.microsoft.com/office/powerpoint/2010/main" val="402582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1EB41-2925-ECCE-E21B-314818556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E76F954-46A4-699D-1D15-9F238F70D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7" y="1690792"/>
            <a:ext cx="10512305" cy="4514258"/>
          </a:xfrm>
        </p:spPr>
        <p:txBody>
          <a:bodyPr/>
          <a:lstStyle/>
          <a:p>
            <a:r>
              <a:rPr lang="en-US" dirty="0"/>
              <a:t>When, if at all, should we be recommending neoadjuvant IO for MSI-H colon cancer? If we are going to use this approach, should it be single-agent or dual checkpoint inhibition? </a:t>
            </a:r>
          </a:p>
          <a:p>
            <a:r>
              <a:rPr lang="en-US" dirty="0"/>
              <a:t>Should we use adjuvant IO in Stage II MSI-high colon cancer?</a:t>
            </a:r>
          </a:p>
          <a:p>
            <a:r>
              <a:rPr lang="en-US" dirty="0"/>
              <a:t>Can we get away without chemotherapy in the adjuvant setting for MSI-H </a:t>
            </a:r>
            <a:br>
              <a:rPr lang="en-US" dirty="0"/>
            </a:br>
            <a:r>
              <a:rPr lang="en-US" dirty="0"/>
              <a:t>colon cancer?</a:t>
            </a:r>
          </a:p>
          <a:p>
            <a:r>
              <a:rPr lang="en-US" dirty="0"/>
              <a:t>Can ctDNA monitoring post-surgery help determine which patients benefit </a:t>
            </a:r>
            <a:br>
              <a:rPr lang="en-US" dirty="0"/>
            </a:br>
            <a:r>
              <a:rPr lang="en-US" dirty="0"/>
              <a:t>from adding atezolizumab?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300408-9B92-557B-0460-0759DFAD9D0D}"/>
              </a:ext>
            </a:extLst>
          </p:cNvPr>
          <p:cNvSpPr txBox="1"/>
          <p:nvPr/>
        </p:nvSpPr>
        <p:spPr>
          <a:xfrm>
            <a:off x="885255" y="251460"/>
            <a:ext cx="10360152" cy="1143000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Questions from General Medical Oncologists</a:t>
            </a:r>
          </a:p>
        </p:txBody>
      </p:sp>
    </p:spTree>
    <p:extLst>
      <p:ext uri="{BB962C8B-B14F-4D97-AF65-F5344CB8AC3E}">
        <p14:creationId xmlns:p14="http://schemas.microsoft.com/office/powerpoint/2010/main" val="110387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1EB41-2925-ECCE-E21B-314818556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E76F954-46A4-699D-1D15-9F238F70D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7" y="1690792"/>
            <a:ext cx="10512305" cy="4514258"/>
          </a:xfrm>
        </p:spPr>
        <p:txBody>
          <a:bodyPr/>
          <a:lstStyle/>
          <a:p>
            <a:r>
              <a:rPr lang="en-US" dirty="0"/>
              <a:t>Are you typically using dual checkpoint inhibition or anti-PD-1/PD-L1 monotherapy as first-line treatment for metastatic MSI-H CRC?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300408-9B92-557B-0460-0759DFAD9D0D}"/>
              </a:ext>
            </a:extLst>
          </p:cNvPr>
          <p:cNvSpPr txBox="1"/>
          <p:nvPr/>
        </p:nvSpPr>
        <p:spPr>
          <a:xfrm>
            <a:off x="885255" y="251460"/>
            <a:ext cx="10360152" cy="1143000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Questions from General Medical Oncologists</a:t>
            </a:r>
          </a:p>
        </p:txBody>
      </p:sp>
    </p:spTree>
    <p:extLst>
      <p:ext uri="{BB962C8B-B14F-4D97-AF65-F5344CB8AC3E}">
        <p14:creationId xmlns:p14="http://schemas.microsoft.com/office/powerpoint/2010/main" val="299338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1EB41-2925-ECCE-E21B-314818556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E76F954-46A4-699D-1D15-9F238F70D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7" y="1690792"/>
            <a:ext cx="10512305" cy="4514258"/>
          </a:xfrm>
        </p:spPr>
        <p:txBody>
          <a:bodyPr/>
          <a:lstStyle/>
          <a:p>
            <a:r>
              <a:rPr lang="en-US" dirty="0"/>
              <a:t>Should we stop pembrolizumab after 2 years in MSI-H mCRC?</a:t>
            </a:r>
          </a:p>
          <a:p>
            <a:r>
              <a:rPr lang="en-US" dirty="0"/>
              <a:t>What do we know about POLE mutations in mCRC?</a:t>
            </a:r>
          </a:p>
          <a:p>
            <a:r>
              <a:rPr lang="en-US" dirty="0"/>
              <a:t>What is the current and future role of IO (+ TKI?) in MSS metastatic disease? </a:t>
            </a:r>
            <a:br>
              <a:rPr lang="en-US" dirty="0"/>
            </a:br>
            <a:r>
              <a:rPr lang="en-US" dirty="0"/>
              <a:t>Do you think the upcoming ESMO presentation of </a:t>
            </a:r>
            <a:r>
              <a:rPr lang="en-US" dirty="0" err="1"/>
              <a:t>zanzalintinib</a:t>
            </a:r>
            <a:r>
              <a:rPr lang="en-US" dirty="0"/>
              <a:t> in combination with atezolizumab will change practice?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300408-9B92-557B-0460-0759DFAD9D0D}"/>
              </a:ext>
            </a:extLst>
          </p:cNvPr>
          <p:cNvSpPr txBox="1"/>
          <p:nvPr/>
        </p:nvSpPr>
        <p:spPr>
          <a:xfrm>
            <a:off x="885255" y="251460"/>
            <a:ext cx="10360152" cy="1143000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Questions from General Medical Oncologists</a:t>
            </a:r>
          </a:p>
        </p:txBody>
      </p:sp>
    </p:spTree>
    <p:extLst>
      <p:ext uri="{BB962C8B-B14F-4D97-AF65-F5344CB8AC3E}">
        <p14:creationId xmlns:p14="http://schemas.microsoft.com/office/powerpoint/2010/main" val="13310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12191998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369" y="1629434"/>
            <a:ext cx="11794490" cy="894080"/>
          </a:xfrm>
          <a:custGeom>
            <a:avLst/>
            <a:gdLst/>
            <a:ahLst/>
            <a:cxnLst/>
            <a:rect l="l" t="t" r="r" b="b"/>
            <a:pathLst>
              <a:path w="11794490" h="894080">
                <a:moveTo>
                  <a:pt x="0" y="0"/>
                </a:moveTo>
                <a:lnTo>
                  <a:pt x="11794486" y="0"/>
                </a:lnTo>
                <a:lnTo>
                  <a:pt x="11794486" y="894006"/>
                </a:lnTo>
                <a:lnTo>
                  <a:pt x="0" y="894006"/>
                </a:lnTo>
                <a:lnTo>
                  <a:pt x="0" y="0"/>
                </a:lnTo>
                <a:close/>
              </a:path>
            </a:pathLst>
          </a:custGeom>
          <a:solidFill>
            <a:srgbClr val="CFB87C">
              <a:alpha val="850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89614" y="2564891"/>
            <a:ext cx="4543425" cy="115633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543560" marR="536575" lvl="0" indent="0" algn="ctr" defTabSz="914400" rtl="0" eaLnBrk="1" fontAlgn="auto" latinLnBrk="0" hangingPunct="1">
              <a:lnSpc>
                <a:spcPts val="2210"/>
              </a:lnSpc>
              <a:spcBef>
                <a:spcPts val="3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Christopher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Lieu,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MD  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Director,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GI </a:t>
            </a:r>
            <a:r>
              <a:rPr kumimoji="0" sz="20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Medical</a:t>
            </a: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Oncology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Associate Director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</a:t>
            </a:r>
            <a:r>
              <a:rPr kumimoji="0" sz="20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Clinical</a:t>
            </a:r>
            <a:r>
              <a:rPr kumimoji="0" sz="20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Research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22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University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Colorado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44535" y="297943"/>
            <a:ext cx="4809289" cy="13091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687050" y="5655981"/>
            <a:ext cx="1003300" cy="88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54E865-50D4-398D-DC45-7FFBC7BAB607}"/>
              </a:ext>
            </a:extLst>
          </p:cNvPr>
          <p:cNvSpPr txBox="1"/>
          <p:nvPr/>
        </p:nvSpPr>
        <p:spPr>
          <a:xfrm>
            <a:off x="152400" y="1648439"/>
            <a:ext cx="11537950" cy="917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 and Future Role of Immune Checkpoint Inhibitors in the Management of Colorectal Cancer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1EB41-2925-ECCE-E21B-314818556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E76F954-46A4-699D-1D15-9F238F70D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7" y="1690792"/>
            <a:ext cx="10512305" cy="4514258"/>
          </a:xfrm>
        </p:spPr>
        <p:txBody>
          <a:bodyPr/>
          <a:lstStyle/>
          <a:p>
            <a:r>
              <a:rPr lang="en-US" dirty="0"/>
              <a:t>Can patients with MSI-H mCRC who receive pembrolizumab be treated with ipilimumab/nivolumab in the second line? </a:t>
            </a:r>
          </a:p>
          <a:p>
            <a:r>
              <a:rPr lang="en-US" dirty="0"/>
              <a:t>How would you approach a patient with mCRC that is MSI-H and BRAF-positive? Would you use IO or targeted therapy with chemotherapy first?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300408-9B92-557B-0460-0759DFAD9D0D}"/>
              </a:ext>
            </a:extLst>
          </p:cNvPr>
          <p:cNvSpPr txBox="1"/>
          <p:nvPr/>
        </p:nvSpPr>
        <p:spPr>
          <a:xfrm>
            <a:off x="885255" y="251460"/>
            <a:ext cx="10360152" cy="1143000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Questions from General Medical Oncologists</a:t>
            </a:r>
          </a:p>
        </p:txBody>
      </p:sp>
    </p:spTree>
    <p:extLst>
      <p:ext uri="{BB962C8B-B14F-4D97-AF65-F5344CB8AC3E}">
        <p14:creationId xmlns:p14="http://schemas.microsoft.com/office/powerpoint/2010/main" val="99101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58976"/>
            <a:ext cx="10363200" cy="1470025"/>
          </a:xfrm>
        </p:spPr>
        <p:txBody>
          <a:bodyPr>
            <a:noAutofit/>
          </a:bodyPr>
          <a:lstStyle/>
          <a:p>
            <a:r>
              <a:rPr lang="en-US" sz="2133" b="1" dirty="0"/>
              <a:t> </a:t>
            </a:r>
            <a:r>
              <a:rPr lang="en-US" sz="3733" b="1" dirty="0"/>
              <a:t>Other Biomarker-Based Strategies for Patients with Colorectal Cancer</a:t>
            </a:r>
            <a:endParaRPr lang="en-US" sz="2133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John Strickler, MD</a:t>
            </a:r>
          </a:p>
          <a:p>
            <a:r>
              <a:rPr lang="en-US" dirty="0">
                <a:solidFill>
                  <a:schemeClr val="tx1"/>
                </a:solidFill>
              </a:rPr>
              <a:t>Professor of Medicine</a:t>
            </a:r>
          </a:p>
          <a:p>
            <a:r>
              <a:rPr lang="en-US" dirty="0">
                <a:solidFill>
                  <a:schemeClr val="tx1"/>
                </a:solidFill>
              </a:rPr>
              <a:t>Duke University</a:t>
            </a:r>
          </a:p>
          <a:p>
            <a:r>
              <a:rPr lang="en-US" dirty="0">
                <a:solidFill>
                  <a:schemeClr val="tx1"/>
                </a:solidFill>
              </a:rPr>
              <a:t>October 11, 2025</a:t>
            </a:r>
          </a:p>
        </p:txBody>
      </p:sp>
    </p:spTree>
    <p:extLst>
      <p:ext uri="{BB962C8B-B14F-4D97-AF65-F5344CB8AC3E}">
        <p14:creationId xmlns:p14="http://schemas.microsoft.com/office/powerpoint/2010/main" val="41196280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4267" b="1" dirty="0"/>
              <a:t>Defining Minimal Residual Disease (MRD)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087" b="1759"/>
          <a:stretch/>
        </p:blipFill>
        <p:spPr>
          <a:xfrm>
            <a:off x="287485" y="1210748"/>
            <a:ext cx="7197487" cy="52076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72876" y="2429422"/>
            <a:ext cx="3112625" cy="16518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2225">
            <a:solidFill>
              <a:srgbClr val="0070C0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ctDNA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detection techniques</a:t>
            </a:r>
          </a:p>
          <a:p>
            <a:pPr marL="380896" marR="0" lvl="0" indent="-380896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Tumor informed</a:t>
            </a:r>
          </a:p>
          <a:p>
            <a:pPr marL="380896" marR="0" lvl="0" indent="-380896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Plasma only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88228" y="6458272"/>
            <a:ext cx="4783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Morris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Strickler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6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Annu</a:t>
            </a: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Rev Med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2021. 72:399–413.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36982" y="3747795"/>
            <a:ext cx="1033680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MRD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negative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453820" y="4399647"/>
            <a:ext cx="369261" cy="12666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222997" y="3702203"/>
            <a:ext cx="971099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MRD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positive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708545" y="4354054"/>
            <a:ext cx="196795" cy="7432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32394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74639"/>
            <a:ext cx="11282439" cy="698901"/>
          </a:xfrm>
        </p:spPr>
        <p:txBody>
          <a:bodyPr>
            <a:noAutofit/>
          </a:bodyPr>
          <a:lstStyle/>
          <a:p>
            <a:pPr algn="l"/>
            <a:r>
              <a:rPr lang="en-US" sz="3733" b="1" dirty="0"/>
              <a:t>MRD status after surgery is strongly prognostic</a:t>
            </a:r>
            <a:br>
              <a:rPr lang="en-US" sz="3733" b="1" dirty="0"/>
            </a:br>
            <a:r>
              <a:rPr lang="en-US" sz="1867" dirty="0"/>
              <a:t>GALAXY Study: Tumor-informed MRD testing after resection in patients with stage II-IV CRC (n=2,109)</a:t>
            </a:r>
            <a:endParaRPr lang="en-US" sz="3733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67BCD0-745B-AE2D-D53F-528754047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963" y="1480457"/>
            <a:ext cx="5912868" cy="44510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A3969A-D0D7-B400-47DB-AF53F7DA51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2831" y="1422785"/>
            <a:ext cx="5808616" cy="45087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E6051A0-54AA-A669-780C-1223E3C16CFF}"/>
              </a:ext>
            </a:extLst>
          </p:cNvPr>
          <p:cNvSpPr txBox="1"/>
          <p:nvPr/>
        </p:nvSpPr>
        <p:spPr>
          <a:xfrm>
            <a:off x="1557834" y="1176563"/>
            <a:ext cx="2919389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Disease-free survival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028658-F35D-61DD-2C92-3BDF92A55DFB}"/>
              </a:ext>
            </a:extLst>
          </p:cNvPr>
          <p:cNvSpPr txBox="1"/>
          <p:nvPr/>
        </p:nvSpPr>
        <p:spPr>
          <a:xfrm>
            <a:off x="8007704" y="1154060"/>
            <a:ext cx="221887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Overall survival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1F1C65-E0F5-0390-B644-D61ADCF7F790}"/>
              </a:ext>
            </a:extLst>
          </p:cNvPr>
          <p:cNvSpPr txBox="1"/>
          <p:nvPr/>
        </p:nvSpPr>
        <p:spPr>
          <a:xfrm>
            <a:off x="7192189" y="6481824"/>
            <a:ext cx="4521302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Nakamura et. al., </a:t>
            </a:r>
            <a:r>
              <a:rPr kumimoji="0" lang="en-US" sz="1467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Nature Medicine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(2024) 30, 3272–3283</a:t>
            </a:r>
          </a:p>
        </p:txBody>
      </p:sp>
    </p:spTree>
    <p:extLst>
      <p:ext uri="{BB962C8B-B14F-4D97-AF65-F5344CB8AC3E}">
        <p14:creationId xmlns:p14="http://schemas.microsoft.com/office/powerpoint/2010/main" val="18091953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69FC6-0A0E-40B2-F5C0-0A89A6E42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733" b="1" dirty="0"/>
              <a:t>GALAXY: Adjuvant chemotherapy for high-risk stage II/III disease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5D1BC5-D13E-26AA-1BCC-DCC247E9E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598" y="1745859"/>
            <a:ext cx="11979124" cy="36636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E633DF-F2FB-C338-5F93-FA68118846E0}"/>
              </a:ext>
            </a:extLst>
          </p:cNvPr>
          <p:cNvSpPr txBox="1"/>
          <p:nvPr/>
        </p:nvSpPr>
        <p:spPr>
          <a:xfrm>
            <a:off x="1161147" y="1567543"/>
            <a:ext cx="475457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High-risk stage II/III: MRD+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EEC1C9-87F7-865E-31E4-97CFAF66E296}"/>
              </a:ext>
            </a:extLst>
          </p:cNvPr>
          <p:cNvSpPr txBox="1"/>
          <p:nvPr/>
        </p:nvSpPr>
        <p:spPr>
          <a:xfrm>
            <a:off x="7005566" y="1564550"/>
            <a:ext cx="476739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High-risk stage II/III : MRD-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0984BB-F4F2-F080-9048-A3243E8A4395}"/>
              </a:ext>
            </a:extLst>
          </p:cNvPr>
          <p:cNvSpPr txBox="1"/>
          <p:nvPr/>
        </p:nvSpPr>
        <p:spPr>
          <a:xfrm>
            <a:off x="7192189" y="6481824"/>
            <a:ext cx="4521302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Nakamura et. al., </a:t>
            </a:r>
            <a:r>
              <a:rPr kumimoji="0" lang="en-US" sz="1467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Nature Medicine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(2024) 30, 3272–3283</a:t>
            </a:r>
          </a:p>
        </p:txBody>
      </p:sp>
    </p:spTree>
    <p:extLst>
      <p:ext uri="{BB962C8B-B14F-4D97-AF65-F5344CB8AC3E}">
        <p14:creationId xmlns:p14="http://schemas.microsoft.com/office/powerpoint/2010/main" val="41803814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800" b="1" dirty="0"/>
              <a:t>DYNAMIC Study Design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2" t="20476" r="3100" b="10169"/>
          <a:stretch/>
        </p:blipFill>
        <p:spPr bwMode="auto">
          <a:xfrm>
            <a:off x="433993" y="1418163"/>
            <a:ext cx="11324017" cy="4751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42330" y="6457190"/>
            <a:ext cx="7084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Tie et al., </a:t>
            </a: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Engl J Med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2022;386:2261-72.Presented at 2022 ASCO Annual Meeting</a:t>
            </a:r>
          </a:p>
        </p:txBody>
      </p:sp>
    </p:spTree>
    <p:extLst>
      <p:ext uri="{BB962C8B-B14F-4D97-AF65-F5344CB8AC3E}">
        <p14:creationId xmlns:p14="http://schemas.microsoft.com/office/powerpoint/2010/main" val="31137889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Picture 598">
            <a:extLst>
              <a:ext uri="{FF2B5EF4-FFF2-40B4-BE49-F238E27FC236}">
                <a16:creationId xmlns:a16="http://schemas.microsoft.com/office/drawing/2014/main" id="{8F48E873-BA72-0F89-366C-6999F13AA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809" y="2085663"/>
            <a:ext cx="6120332" cy="37884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265585-FD69-8EA9-9E4C-9F14FAE18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200" b="1" dirty="0"/>
              <a:t>DYNAMIC: Updated 5-year RFS and Overall survival</a:t>
            </a:r>
          </a:p>
        </p:txBody>
      </p:sp>
      <p:sp>
        <p:nvSpPr>
          <p:cNvPr id="3" name="テキスト ボックス 1912">
            <a:extLst>
              <a:ext uri="{FF2B5EF4-FFF2-40B4-BE49-F238E27FC236}">
                <a16:creationId xmlns:a16="http://schemas.microsoft.com/office/drawing/2014/main" id="{18FB2E38-5E46-3B03-A5F2-66DBF0606DBF}"/>
              </a:ext>
            </a:extLst>
          </p:cNvPr>
          <p:cNvSpPr txBox="1"/>
          <p:nvPr/>
        </p:nvSpPr>
        <p:spPr>
          <a:xfrm>
            <a:off x="262952" y="1324470"/>
            <a:ext cx="3445528" cy="454250"/>
          </a:xfrm>
          <a:prstGeom prst="rect">
            <a:avLst/>
          </a:prstGeom>
          <a:noFill/>
        </p:spPr>
        <p:txBody>
          <a:bodyPr wrap="none" lIns="120000" tIns="62400" rIns="120000" bIns="62400" rtlCol="0">
            <a:spAutoFit/>
          </a:bodyPr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Updated 5-Year RFS Analysis</a:t>
            </a:r>
          </a:p>
        </p:txBody>
      </p:sp>
      <p:graphicFrame>
        <p:nvGraphicFramePr>
          <p:cNvPr id="596" name="表 1951">
            <a:extLst>
              <a:ext uri="{FF2B5EF4-FFF2-40B4-BE49-F238E27FC236}">
                <a16:creationId xmlns:a16="http://schemas.microsoft.com/office/drawing/2014/main" id="{7EDFC3BA-DB52-B7FF-BDD3-2535B491453A}"/>
              </a:ext>
            </a:extLst>
          </p:cNvPr>
          <p:cNvGraphicFramePr>
            <a:graphicFrameLocks noGrp="1"/>
          </p:cNvGraphicFramePr>
          <p:nvPr/>
        </p:nvGraphicFramePr>
        <p:xfrm>
          <a:off x="1452835" y="2980715"/>
          <a:ext cx="2112000" cy="8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00">
                  <a:extLst>
                    <a:ext uri="{9D8B030D-6E8A-4147-A177-3AD203B41FA5}">
                      <a16:colId xmlns:a16="http://schemas.microsoft.com/office/drawing/2014/main" val="3954130919"/>
                    </a:ext>
                  </a:extLst>
                </a:gridCol>
                <a:gridCol w="960000">
                  <a:extLst>
                    <a:ext uri="{9D8B030D-6E8A-4147-A177-3AD203B41FA5}">
                      <a16:colId xmlns:a16="http://schemas.microsoft.com/office/drawing/2014/main" val="823968692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val="611402839"/>
                    </a:ext>
                  </a:extLst>
                </a:gridCol>
              </a:tblGrid>
              <a:tr h="272640">
                <a:tc>
                  <a:txBody>
                    <a:bodyPr/>
                    <a:lstStyle/>
                    <a:p>
                      <a:pPr marL="0" marR="0" lvl="0" indent="0" algn="l" defTabSz="9144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600" dirty="0">
                        <a:solidFill>
                          <a:schemeClr val="bg1"/>
                        </a:solidFill>
                      </a:endParaRPr>
                    </a:p>
                  </a:txBody>
                  <a:tcPr marL="48000" marR="48000" marT="14400" marB="144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>
                          <a:solidFill>
                            <a:schemeClr val="bg1"/>
                          </a:solidFill>
                        </a:rPr>
                        <a:t>5-Year RFS Rate, %</a:t>
                      </a:r>
                    </a:p>
                  </a:txBody>
                  <a:tcPr marL="48000" marR="48000" marT="14400" marB="144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79870229"/>
                  </a:ext>
                </a:extLst>
              </a:tr>
              <a:tr h="272640">
                <a:tc>
                  <a:txBody>
                    <a:bodyPr/>
                    <a:lstStyle/>
                    <a:p>
                      <a:pPr marL="0" marR="0" lvl="0" indent="0" algn="l" defTabSz="9144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600" dirty="0">
                        <a:solidFill>
                          <a:schemeClr val="tx1"/>
                        </a:solidFill>
                      </a:endParaRPr>
                    </a:p>
                  </a:txBody>
                  <a:tcPr marL="48000" marR="48000" marT="14400" marB="144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>
                          <a:solidFill>
                            <a:srgbClr val="0070C0"/>
                          </a:solidFill>
                        </a:rPr>
                        <a:t>ctDNA</a:t>
                      </a:r>
                    </a:p>
                  </a:txBody>
                  <a:tcPr marL="48000" marR="48000" marT="14400" marB="144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dirty="0">
                          <a:solidFill>
                            <a:srgbClr val="0070C0"/>
                          </a:solidFill>
                        </a:rPr>
                        <a:t>88.3</a:t>
                      </a:r>
                    </a:p>
                  </a:txBody>
                  <a:tcPr marL="48000" marR="48000" marT="14400" marB="144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445920"/>
                  </a:ext>
                </a:extLst>
              </a:tr>
              <a:tr h="272640">
                <a:tc>
                  <a:txBody>
                    <a:bodyPr/>
                    <a:lstStyle/>
                    <a:p>
                      <a:endParaRPr kumimoji="1" lang="en-US" altLang="ja-JP" sz="1600" dirty="0">
                        <a:solidFill>
                          <a:srgbClr val="00873E"/>
                        </a:solidFill>
                      </a:endParaRPr>
                    </a:p>
                  </a:txBody>
                  <a:tcPr marL="48000" marR="48000" marT="14400" marB="144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solidFill>
                            <a:srgbClr val="FF0000"/>
                          </a:solidFill>
                        </a:rPr>
                        <a:t>SoC</a:t>
                      </a:r>
                    </a:p>
                  </a:txBody>
                  <a:tcPr marL="48000" marR="48000" marT="14400" marB="144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rgbClr val="FF0000"/>
                          </a:solidFill>
                        </a:rPr>
                        <a:t>87.2</a:t>
                      </a:r>
                    </a:p>
                  </a:txBody>
                  <a:tcPr marL="48000" marR="48000" marT="14400" marB="144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7842667"/>
                  </a:ext>
                </a:extLst>
              </a:tr>
            </a:tbl>
          </a:graphicData>
        </a:graphic>
      </p:graphicFrame>
      <p:sp>
        <p:nvSpPr>
          <p:cNvPr id="597" name="テキスト ボックス 1952">
            <a:extLst>
              <a:ext uri="{FF2B5EF4-FFF2-40B4-BE49-F238E27FC236}">
                <a16:creationId xmlns:a16="http://schemas.microsoft.com/office/drawing/2014/main" id="{9DB116C9-B1E1-7DF1-55CC-2231857BB728}"/>
              </a:ext>
            </a:extLst>
          </p:cNvPr>
          <p:cNvSpPr txBox="1"/>
          <p:nvPr/>
        </p:nvSpPr>
        <p:spPr>
          <a:xfrm>
            <a:off x="3728069" y="1099589"/>
            <a:ext cx="2470197" cy="1418680"/>
          </a:xfrm>
          <a:prstGeom prst="rect">
            <a:avLst/>
          </a:prstGeom>
          <a:noFill/>
        </p:spPr>
        <p:txBody>
          <a:bodyPr wrap="none" lIns="120000" tIns="62400" rIns="120000" bIns="62400" rtlCol="0">
            <a:spAutoFit/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Difference in 5-year RFS rate +1.1%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(95% CI for difference, -5.8 to 8.0%)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Median Follow-Up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ctDNA-Guided 59.7 months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SoC 59.7 months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(IQR 55.0-61.5)</a:t>
            </a:r>
          </a:p>
        </p:txBody>
      </p:sp>
      <p:pic>
        <p:nvPicPr>
          <p:cNvPr id="601" name="Picture 600">
            <a:extLst>
              <a:ext uri="{FF2B5EF4-FFF2-40B4-BE49-F238E27FC236}">
                <a16:creationId xmlns:a16="http://schemas.microsoft.com/office/drawing/2014/main" id="{E52D1478-A51F-D6C5-C80F-7521ACA9A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2731"/>
          <a:stretch>
            <a:fillRect/>
          </a:stretch>
        </p:blipFill>
        <p:spPr>
          <a:xfrm>
            <a:off x="6205373" y="2044415"/>
            <a:ext cx="5986628" cy="3829720"/>
          </a:xfrm>
          <a:prstGeom prst="rect">
            <a:avLst/>
          </a:prstGeom>
        </p:spPr>
      </p:pic>
      <p:sp>
        <p:nvSpPr>
          <p:cNvPr id="602" name="テキスト ボックス 1912">
            <a:extLst>
              <a:ext uri="{FF2B5EF4-FFF2-40B4-BE49-F238E27FC236}">
                <a16:creationId xmlns:a16="http://schemas.microsoft.com/office/drawing/2014/main" id="{8CF95335-3259-519A-AE67-15AC4545960E}"/>
              </a:ext>
            </a:extLst>
          </p:cNvPr>
          <p:cNvSpPr txBox="1"/>
          <p:nvPr/>
        </p:nvSpPr>
        <p:spPr>
          <a:xfrm>
            <a:off x="6742381" y="1345031"/>
            <a:ext cx="2017894" cy="454250"/>
          </a:xfrm>
          <a:prstGeom prst="rect">
            <a:avLst/>
          </a:prstGeom>
          <a:noFill/>
        </p:spPr>
        <p:txBody>
          <a:bodyPr wrap="none" lIns="120000" tIns="62400" rIns="120000" bIns="62400" rtlCol="0">
            <a:spAutoFit/>
          </a:bodyPr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Overall Survival</a:t>
            </a:r>
          </a:p>
        </p:txBody>
      </p:sp>
      <p:graphicFrame>
        <p:nvGraphicFramePr>
          <p:cNvPr id="603" name="表 2476">
            <a:extLst>
              <a:ext uri="{FF2B5EF4-FFF2-40B4-BE49-F238E27FC236}">
                <a16:creationId xmlns:a16="http://schemas.microsoft.com/office/drawing/2014/main" id="{D021F515-7F70-9259-17A7-5EAE174AA129}"/>
              </a:ext>
            </a:extLst>
          </p:cNvPr>
          <p:cNvGraphicFramePr>
            <a:graphicFrameLocks noGrp="1"/>
          </p:cNvGraphicFramePr>
          <p:nvPr/>
        </p:nvGraphicFramePr>
        <p:xfrm>
          <a:off x="7109023" y="2828075"/>
          <a:ext cx="3639309" cy="113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960">
                  <a:extLst>
                    <a:ext uri="{9D8B030D-6E8A-4147-A177-3AD203B41FA5}">
                      <a16:colId xmlns:a16="http://schemas.microsoft.com/office/drawing/2014/main" val="3954130919"/>
                    </a:ext>
                  </a:extLst>
                </a:gridCol>
                <a:gridCol w="1351744">
                  <a:extLst>
                    <a:ext uri="{9D8B030D-6E8A-4147-A177-3AD203B41FA5}">
                      <a16:colId xmlns:a16="http://schemas.microsoft.com/office/drawing/2014/main" val="823968692"/>
                    </a:ext>
                  </a:extLst>
                </a:gridCol>
                <a:gridCol w="519901">
                  <a:extLst>
                    <a:ext uri="{9D8B030D-6E8A-4147-A177-3AD203B41FA5}">
                      <a16:colId xmlns:a16="http://schemas.microsoft.com/office/drawing/2014/main" val="611402839"/>
                    </a:ext>
                  </a:extLst>
                </a:gridCol>
                <a:gridCol w="779852">
                  <a:extLst>
                    <a:ext uri="{9D8B030D-6E8A-4147-A177-3AD203B41FA5}">
                      <a16:colId xmlns:a16="http://schemas.microsoft.com/office/drawing/2014/main" val="3050850571"/>
                    </a:ext>
                  </a:extLst>
                </a:gridCol>
                <a:gridCol w="779852">
                  <a:extLst>
                    <a:ext uri="{9D8B030D-6E8A-4147-A177-3AD203B41FA5}">
                      <a16:colId xmlns:a16="http://schemas.microsoft.com/office/drawing/2014/main" val="1480710521"/>
                    </a:ext>
                  </a:extLst>
                </a:gridCol>
              </a:tblGrid>
              <a:tr h="435200">
                <a:tc>
                  <a:txBody>
                    <a:bodyPr/>
                    <a:lstStyle/>
                    <a:p>
                      <a:pPr marL="0" marR="0" lvl="0" indent="0" algn="l" defTabSz="9144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300" dirty="0">
                        <a:solidFill>
                          <a:schemeClr val="bg1"/>
                        </a:solidFill>
                      </a:endParaRPr>
                    </a:p>
                  </a:txBody>
                  <a:tcPr marL="48000" marR="48000" marT="14400" marB="144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300" dirty="0">
                          <a:solidFill>
                            <a:schemeClr val="bg1"/>
                          </a:solidFill>
                        </a:rPr>
                        <a:t>5-Year OS Rate, %</a:t>
                      </a:r>
                    </a:p>
                  </a:txBody>
                  <a:tcPr marL="48000" marR="48000" marT="14400" marB="144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300" dirty="0">
                          <a:solidFill>
                            <a:schemeClr val="bg1"/>
                          </a:solidFill>
                        </a:rPr>
                        <a:t>CRC</a:t>
                      </a:r>
                    </a:p>
                    <a:p>
                      <a:pPr marL="0" marR="0" lvl="0" indent="0" algn="ctr" defTabSz="9144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300" dirty="0">
                          <a:solidFill>
                            <a:schemeClr val="bg1"/>
                          </a:solidFill>
                        </a:rPr>
                        <a:t>deaths, N</a:t>
                      </a:r>
                    </a:p>
                  </a:txBody>
                  <a:tcPr marL="48000" marR="48000" marT="14400" marB="144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300" dirty="0">
                          <a:solidFill>
                            <a:schemeClr val="bg1"/>
                          </a:solidFill>
                        </a:rPr>
                        <a:t>Non-CRC</a:t>
                      </a:r>
                    </a:p>
                    <a:p>
                      <a:pPr marL="0" marR="0" lvl="0" indent="0" algn="ctr" defTabSz="9144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300" dirty="0">
                          <a:solidFill>
                            <a:schemeClr val="bg1"/>
                          </a:solidFill>
                        </a:rPr>
                        <a:t>deaths, N</a:t>
                      </a:r>
                    </a:p>
                  </a:txBody>
                  <a:tcPr marL="48000" marR="48000" marT="14400" marB="144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870229"/>
                  </a:ext>
                </a:extLst>
              </a:tr>
              <a:tr h="232000">
                <a:tc>
                  <a:txBody>
                    <a:bodyPr/>
                    <a:lstStyle/>
                    <a:p>
                      <a:pPr marL="0" marR="0" lvl="0" indent="0" algn="l" defTabSz="9144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300" dirty="0">
                        <a:solidFill>
                          <a:schemeClr val="tx1"/>
                        </a:solidFill>
                      </a:endParaRPr>
                    </a:p>
                  </a:txBody>
                  <a:tcPr marL="48000" marR="48000" marT="14400" marB="144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300" dirty="0">
                          <a:solidFill>
                            <a:srgbClr val="0070C0"/>
                          </a:solidFill>
                        </a:rPr>
                        <a:t>ctDNA (N = 294)</a:t>
                      </a:r>
                    </a:p>
                  </a:txBody>
                  <a:tcPr marL="48000" marR="48000" marT="14400" marB="144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300" b="1" dirty="0">
                          <a:solidFill>
                            <a:srgbClr val="0070C0"/>
                          </a:solidFill>
                        </a:rPr>
                        <a:t>93.8</a:t>
                      </a:r>
                    </a:p>
                  </a:txBody>
                  <a:tcPr marL="48000" marR="48000" marT="14400" marB="144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3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48000" marR="48000" marT="14400" marB="144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300" b="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48000" marR="48000" marT="14400" marB="144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445920"/>
                  </a:ext>
                </a:extLst>
              </a:tr>
              <a:tr h="232000">
                <a:tc>
                  <a:txBody>
                    <a:bodyPr/>
                    <a:lstStyle/>
                    <a:p>
                      <a:endParaRPr kumimoji="1" lang="en-US" altLang="ja-JP" sz="1300" dirty="0">
                        <a:solidFill>
                          <a:srgbClr val="00873E"/>
                        </a:solidFill>
                      </a:endParaRPr>
                    </a:p>
                  </a:txBody>
                  <a:tcPr marL="48000" marR="48000" marT="14400" marB="144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 dirty="0">
                          <a:solidFill>
                            <a:srgbClr val="FF0000"/>
                          </a:solidFill>
                        </a:rPr>
                        <a:t>SoC </a:t>
                      </a:r>
                      <a:r>
                        <a:rPr lang="en-US" altLang="ja-JP" sz="1300" dirty="0">
                          <a:solidFill>
                            <a:srgbClr val="FF0000"/>
                          </a:solidFill>
                        </a:rPr>
                        <a:t>(N = 147)</a:t>
                      </a:r>
                      <a:endParaRPr kumimoji="1" lang="en-US" altLang="ja-JP" sz="1300" dirty="0">
                        <a:solidFill>
                          <a:srgbClr val="FF0000"/>
                        </a:solidFill>
                      </a:endParaRPr>
                    </a:p>
                  </a:txBody>
                  <a:tcPr marL="48000" marR="48000" marT="14400" marB="144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b="1" dirty="0">
                          <a:solidFill>
                            <a:srgbClr val="FF0000"/>
                          </a:solidFill>
                        </a:rPr>
                        <a:t>93.3</a:t>
                      </a:r>
                    </a:p>
                  </a:txBody>
                  <a:tcPr marL="48000" marR="48000" marT="14400" marB="144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8000" marR="48000" marT="14400" marB="144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8000" marR="48000" marT="14400" marB="144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7842667"/>
                  </a:ext>
                </a:extLst>
              </a:tr>
              <a:tr h="232000">
                <a:tc gridSpan="5">
                  <a:txBody>
                    <a:bodyPr/>
                    <a:lstStyle/>
                    <a:p>
                      <a:pPr algn="ctr"/>
                      <a:r>
                        <a:rPr kumimoji="1" lang="it-IT" altLang="ja-JP" sz="1300" dirty="0">
                          <a:solidFill>
                            <a:schemeClr val="tx1"/>
                          </a:solidFill>
                        </a:rPr>
                        <a:t>HR (95% CI): 1.05 (0.47, 2.37), p = 0.887</a:t>
                      </a:r>
                    </a:p>
                  </a:txBody>
                  <a:tcPr marL="48000" marR="48000" marT="14400" marB="144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en-US" altLang="ja-JP" sz="600" dirty="0">
                        <a:solidFill>
                          <a:srgbClr val="FF0000"/>
                        </a:solidFill>
                      </a:endParaRPr>
                    </a:p>
                  </a:txBody>
                  <a:tcPr marL="36000" marR="36000" marT="10800" marB="1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en-US" altLang="ja-JP" sz="600" b="1" dirty="0">
                        <a:solidFill>
                          <a:srgbClr val="FF0000"/>
                        </a:solidFill>
                      </a:endParaRPr>
                    </a:p>
                  </a:txBody>
                  <a:tcPr marL="36000" marR="36000" marT="10800" marB="1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en-US" altLang="ja-JP" sz="6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10800" marB="1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en-US" altLang="ja-JP" sz="600" b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10800" marB="1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867273"/>
                  </a:ext>
                </a:extLst>
              </a:tr>
            </a:tbl>
          </a:graphicData>
        </a:graphic>
      </p:graphicFrame>
      <p:sp>
        <p:nvSpPr>
          <p:cNvPr id="605" name="コンテンツ プレースホルダー 2">
            <a:extLst>
              <a:ext uri="{FF2B5EF4-FFF2-40B4-BE49-F238E27FC236}">
                <a16:creationId xmlns:a16="http://schemas.microsoft.com/office/drawing/2014/main" id="{0B6E6CC7-950A-CD60-F056-DEE96D25300E}"/>
              </a:ext>
            </a:extLst>
          </p:cNvPr>
          <p:cNvSpPr txBox="1">
            <a:spLocks/>
          </p:cNvSpPr>
          <p:nvPr/>
        </p:nvSpPr>
        <p:spPr>
          <a:xfrm>
            <a:off x="190831" y="5923990"/>
            <a:ext cx="12107187" cy="572916"/>
          </a:xfrm>
          <a:prstGeom prst="rect">
            <a:avLst/>
          </a:prstGeom>
        </p:spPr>
        <p:txBody>
          <a:bodyPr vert="horz" lIns="0" tIns="0" rIns="0" bIns="60965" rtlCol="0">
            <a:noAutofit/>
          </a:bodyPr>
          <a:lstStyle>
            <a:lvl1pPr marL="171450" indent="-171450" algn="l" defTabSz="914484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71450" algn="l" defTabSz="91448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8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50" indent="-171450" algn="l" defTabSz="91448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71450" algn="l" defTabSz="91448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30" indent="-228621" algn="l" defTabSz="91448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72" indent="-228621" algn="l" defTabSz="91448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14" indent="-228621" algn="l" defTabSz="91448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56" indent="-228621" algn="l" defTabSz="91448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メイリオ" panose="020B0604030504040204" pitchFamily="50" charset="-128"/>
                <a:cs typeface="+mn-cs"/>
              </a:rPr>
              <a:t>ctDNA-guided MRD-based adjuvant therapy significantly reduced the proportion of patients receiving postoperative adjuvant therapy compared to SOC based on conventional clinicopathological factors, while demonstrating non-inferiority in 5-year RFS/OS.</a:t>
            </a:r>
            <a:endParaRPr kumimoji="1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06" name="TextBox 605">
            <a:extLst>
              <a:ext uri="{FF2B5EF4-FFF2-40B4-BE49-F238E27FC236}">
                <a16:creationId xmlns:a16="http://schemas.microsoft.com/office/drawing/2014/main" id="{D36A7A72-147B-5955-8AE9-2198D49E7547}"/>
              </a:ext>
            </a:extLst>
          </p:cNvPr>
          <p:cNvSpPr txBox="1"/>
          <p:nvPr/>
        </p:nvSpPr>
        <p:spPr>
          <a:xfrm>
            <a:off x="8759228" y="6481475"/>
            <a:ext cx="2960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Calibri" panose="020F0502020204030204" pitchFamily="34" charset="0"/>
              </a:rPr>
              <a:t>Tie</a:t>
            </a:r>
            <a:r>
              <a:rPr kumimoji="0" lang="es-E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Calibri" panose="020F0502020204030204" pitchFamily="34" charset="0"/>
              </a:rPr>
              <a:t> J, et al. </a:t>
            </a:r>
            <a:r>
              <a:rPr kumimoji="0" lang="nb-NO" altLang="ja-JP" sz="16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Nature Medicine</a:t>
            </a:r>
            <a:r>
              <a:rPr kumimoji="0" lang="nb-NO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s-E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Calibri" panose="020F0502020204030204" pitchFamily="34" charset="0"/>
              </a:rPr>
              <a:t>202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Calibri" panose="020F0502020204030204" pitchFamily="34" charset="0"/>
              </a:rPr>
              <a:t>5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341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altLang="en-US" sz="4800" b="1" dirty="0"/>
              <a:t>CIRCULATE-US (NRG-GI008)</a:t>
            </a:r>
            <a:endParaRPr lang="en-US" sz="4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150539" y="4241885"/>
            <a:ext cx="122418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COHORT 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68494" y="2003333"/>
            <a:ext cx="123540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COHORT 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54763" y="467901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3E363C-CFF9-775D-2569-46AA212F6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3190" b="31698"/>
          <a:stretch>
            <a:fillRect/>
          </a:stretch>
        </p:blipFill>
        <p:spPr>
          <a:xfrm>
            <a:off x="925490" y="1843453"/>
            <a:ext cx="6947828" cy="35032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B6A58B-115E-CAD4-2CAA-A789AD46E0DE}"/>
              </a:ext>
            </a:extLst>
          </p:cNvPr>
          <p:cNvSpPr txBox="1"/>
          <p:nvPr/>
        </p:nvSpPr>
        <p:spPr>
          <a:xfrm>
            <a:off x="7950025" y="4652255"/>
            <a:ext cx="4154411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Study PIs: Arvind Dasari (MDACC-NRG) and Christopher Lieu (UCCC-SWOG)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466D09-A6A6-037D-DA2A-26F4FBD23FB5}"/>
              </a:ext>
            </a:extLst>
          </p:cNvPr>
          <p:cNvSpPr/>
          <p:nvPr/>
        </p:nvSpPr>
        <p:spPr>
          <a:xfrm>
            <a:off x="925489" y="1253165"/>
            <a:ext cx="6831311" cy="492443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Resected colon adenocarcinoma</a:t>
            </a:r>
            <a:r>
              <a:rPr kumimoji="0" lang="en-US" sz="1467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</a:t>
            </a:r>
            <a:endParaRPr kumimoji="0" lang="en-US" sz="2133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64ED3A-342B-D876-7151-1C61F2CA4E64}"/>
              </a:ext>
            </a:extLst>
          </p:cNvPr>
          <p:cNvSpPr/>
          <p:nvPr/>
        </p:nvSpPr>
        <p:spPr>
          <a:xfrm>
            <a:off x="7941460" y="1833432"/>
            <a:ext cx="4154411" cy="2748425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Primary endpoints</a:t>
            </a:r>
          </a:p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Cohort A: ctDNA negative</a:t>
            </a:r>
          </a:p>
          <a:p>
            <a:pPr marL="380990" marR="0" lvl="0" indent="-38099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Phase II: Time to ctDNA+</a:t>
            </a:r>
          </a:p>
          <a:p>
            <a:pPr marL="380990" marR="0" lvl="0" indent="-38099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Phase III: DFS</a:t>
            </a:r>
          </a:p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Cohort B: ctDNA positive</a:t>
            </a:r>
          </a:p>
          <a:p>
            <a:pPr marL="380990" marR="0" lvl="0" indent="-38099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Phase II/III: DFS</a:t>
            </a:r>
          </a:p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Study size: 1,750-1,912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AA796B-4860-EF23-8926-AF372B23F991}"/>
              </a:ext>
            </a:extLst>
          </p:cNvPr>
          <p:cNvSpPr txBox="1"/>
          <p:nvPr/>
        </p:nvSpPr>
        <p:spPr>
          <a:xfrm>
            <a:off x="5755599" y="6466931"/>
            <a:ext cx="6202916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Lieu et. al., </a:t>
            </a:r>
            <a:r>
              <a:rPr kumimoji="0" lang="en-US" sz="1467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 Clin Oncol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42, 2023 (3_suppl; TPS243)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Presented at ASCO GI 2024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AD6406-CF64-EF86-4674-A748900D4D1E}"/>
              </a:ext>
            </a:extLst>
          </p:cNvPr>
          <p:cNvSpPr/>
          <p:nvPr/>
        </p:nvSpPr>
        <p:spPr>
          <a:xfrm>
            <a:off x="10280566" y="3970069"/>
            <a:ext cx="1818289" cy="611788"/>
          </a:xfrm>
          <a:prstGeom prst="rect">
            <a:avLst/>
          </a:prstGeom>
          <a:solidFill>
            <a:srgbClr val="1F7D23"/>
          </a:solidFill>
          <a:ln>
            <a:solidFill>
              <a:srgbClr val="1F7D2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Joint analysis with Circulate-Japan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5AB2CF-8C74-25D0-83D5-B85E898444FE}"/>
              </a:ext>
            </a:extLst>
          </p:cNvPr>
          <p:cNvSpPr txBox="1"/>
          <p:nvPr/>
        </p:nvSpPr>
        <p:spPr>
          <a:xfrm>
            <a:off x="609600" y="5218546"/>
            <a:ext cx="112687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200" b="0" i="0" u="none" strike="noStrike" kern="1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itchFamily="2" charset="2"/>
              </a:rPr>
              <a:t></a:t>
            </a:r>
            <a:r>
              <a:rPr kumimoji="0" lang="en-US" sz="1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Stage IIB, IIC, or any stage III colon cancer post-R0 resection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Arm 2 pts who become ctDNA +</a:t>
            </a:r>
            <a:r>
              <a:rPr kumimoji="0" lang="en-US" sz="12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kumimoji="0" lang="en-US" sz="1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may cross-over to Cohort B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^ Duration and regimen per MD discretion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# Duration of therapy 6 mos.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Randomization in both arms 1:1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Stratification factors: 5FU vs cape, Stage (II/IIIA vs IIIB vs IIIC, Cohort A), Initial post-op ctDNA status (+ vs -, Cohort B).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1466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681252" cy="1143000"/>
          </a:xfrm>
        </p:spPr>
        <p:txBody>
          <a:bodyPr>
            <a:noAutofit/>
          </a:bodyPr>
          <a:lstStyle/>
          <a:p>
            <a:pPr algn="l"/>
            <a:r>
              <a:rPr lang="en-US" sz="4267" b="1" dirty="0"/>
              <a:t>MRD monitoring for CRC: Key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030" y="1590261"/>
            <a:ext cx="10969943" cy="4729516"/>
          </a:xfrm>
        </p:spPr>
        <p:txBody>
          <a:bodyPr anchor="ctr"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tx1"/>
                </a:solidFill>
              </a:rPr>
              <a:t>MRD testing is a validated prognostic tool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tx1"/>
                </a:solidFill>
              </a:rPr>
              <a:t>Observational data demonstrates no advantage for adjuvant chemo in patients with MRD negative stage II/III colon ca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tx1"/>
                </a:solidFill>
              </a:rPr>
              <a:t>For stage II colon ca, MRD could be considered a “tie-breaker” for adjuvant chemotherapy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tx1"/>
                </a:solidFill>
              </a:rPr>
              <a:t>MRD testing might have utility in patients who have resection of metastatic lesions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tx1"/>
                </a:solidFill>
              </a:rPr>
              <a:t>Prospective trials are ongoing to explore the clinical utility of escalation and de-escalation strategies</a:t>
            </a:r>
          </a:p>
        </p:txBody>
      </p:sp>
    </p:spTree>
    <p:extLst>
      <p:ext uri="{BB962C8B-B14F-4D97-AF65-F5344CB8AC3E}">
        <p14:creationId xmlns:p14="http://schemas.microsoft.com/office/powerpoint/2010/main" val="40399035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4939"/>
            <a:ext cx="10972800" cy="1143000"/>
          </a:xfrm>
        </p:spPr>
        <p:txBody>
          <a:bodyPr>
            <a:noAutofit/>
          </a:bodyPr>
          <a:lstStyle/>
          <a:p>
            <a:pPr algn="l"/>
            <a:r>
              <a:rPr lang="en-US" sz="4800" b="1" i="1" dirty="0"/>
              <a:t>BRAF</a:t>
            </a:r>
            <a:r>
              <a:rPr lang="en-US" sz="4800" b="1" i="1" baseline="30000" dirty="0"/>
              <a:t>V600E</a:t>
            </a:r>
            <a:r>
              <a:rPr lang="en-US" sz="4800" b="1" dirty="0"/>
              <a:t> in metastatic CRC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02036" y="1514475"/>
            <a:ext cx="5916339" cy="4629151"/>
          </a:xfrm>
        </p:spPr>
        <p:txBody>
          <a:bodyPr anchor="ctr" anchorCtr="0">
            <a:normAutofit fontScale="77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~7% of CRC</a:t>
            </a:r>
          </a:p>
          <a:p>
            <a:r>
              <a:rPr lang="en-US" dirty="0">
                <a:solidFill>
                  <a:schemeClr val="tx1"/>
                </a:solidFill>
              </a:rPr>
              <a:t>Advanced age</a:t>
            </a:r>
          </a:p>
          <a:p>
            <a:r>
              <a:rPr lang="en-US" dirty="0">
                <a:solidFill>
                  <a:schemeClr val="tx1"/>
                </a:solidFill>
              </a:rPr>
              <a:t>More common in women</a:t>
            </a:r>
          </a:p>
          <a:p>
            <a:r>
              <a:rPr lang="en-US" dirty="0">
                <a:solidFill>
                  <a:schemeClr val="tx1"/>
                </a:solidFill>
              </a:rPr>
              <a:t>Right-sided</a:t>
            </a:r>
          </a:p>
          <a:p>
            <a:r>
              <a:rPr lang="en-US" dirty="0">
                <a:solidFill>
                  <a:schemeClr val="tx1"/>
                </a:solidFill>
              </a:rPr>
              <a:t>Poor prognosis </a:t>
            </a:r>
          </a:p>
          <a:p>
            <a:r>
              <a:rPr lang="en-US" dirty="0">
                <a:solidFill>
                  <a:schemeClr val="tx1"/>
                </a:solidFill>
              </a:rPr>
              <a:t>30% are MSI-H</a:t>
            </a:r>
          </a:p>
          <a:p>
            <a:r>
              <a:rPr lang="en-US" dirty="0">
                <a:solidFill>
                  <a:schemeClr val="tx1"/>
                </a:solidFill>
              </a:rPr>
              <a:t>Limited benefit from anti-EGFR Ab</a:t>
            </a:r>
          </a:p>
          <a:p>
            <a:r>
              <a:rPr lang="en-US" dirty="0">
                <a:solidFill>
                  <a:schemeClr val="tx1"/>
                </a:solidFill>
              </a:rPr>
              <a:t>For 2L+ mCRC, encorafenib + cetuximab is superior to SOC –  FDA approved 4/2020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53"/>
          <a:stretch/>
        </p:blipFill>
        <p:spPr bwMode="auto">
          <a:xfrm>
            <a:off x="1320801" y="1189040"/>
            <a:ext cx="4267200" cy="516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15100" y="6447632"/>
            <a:ext cx="546386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Strickler et al., </a:t>
            </a:r>
            <a:r>
              <a:rPr kumimoji="0" lang="en-US" sz="1867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Cancer Treat Rev.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2017 Nov;60:109-119.</a:t>
            </a:r>
          </a:p>
        </p:txBody>
      </p:sp>
    </p:spTree>
    <p:extLst>
      <p:ext uri="{BB962C8B-B14F-4D97-AF65-F5344CB8AC3E}">
        <p14:creationId xmlns:p14="http://schemas.microsoft.com/office/powerpoint/2010/main" val="1906162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2350" y="389635"/>
            <a:ext cx="47669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0" dirty="0">
                <a:solidFill>
                  <a:srgbClr val="0070C0"/>
                </a:solidFill>
                <a:latin typeface="Arial"/>
                <a:cs typeface="Arial"/>
              </a:rPr>
              <a:t>Topics </a:t>
            </a:r>
            <a:r>
              <a:rPr sz="3600" dirty="0">
                <a:solidFill>
                  <a:srgbClr val="0070C0"/>
                </a:solidFill>
                <a:latin typeface="Arial"/>
                <a:cs typeface="Arial"/>
              </a:rPr>
              <a:t>for</a:t>
            </a:r>
            <a:r>
              <a:rPr sz="3600" spc="-1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3600" spc="-5" dirty="0">
                <a:solidFill>
                  <a:srgbClr val="0070C0"/>
                </a:solidFill>
                <a:latin typeface="Arial"/>
                <a:cs typeface="Arial"/>
              </a:rPr>
              <a:t>Discussion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2350" y="1615947"/>
            <a:ext cx="10585250" cy="3975447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41300" marR="738505" lvl="0" indent="-228600" algn="l" defTabSz="914400" rtl="0" eaLnBrk="1" fontAlgn="auto" latinLnBrk="0" hangingPunct="1">
              <a:lnSpc>
                <a:spcPts val="3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Neoadjuvant and adjuvant immune checkpoint inhibitors for MSI-H/dMMR colon and rectal cancers</a:t>
            </a:r>
          </a:p>
          <a:p>
            <a:pPr marL="698500" marR="738505" lvl="1" indent="-228600" algn="l" defTabSz="914400" rtl="0" eaLnBrk="1" fontAlgn="auto" latinLnBrk="0" hangingPunct="1">
              <a:lnSpc>
                <a:spcPts val="3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Should immunotherapy go </a:t>
            </a:r>
            <a:r>
              <a:rPr kumimoji="0" lang="en-US" sz="2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or </a:t>
            </a:r>
            <a:r>
              <a:rPr kumimoji="0" lang="en-US" sz="2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after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surgery?</a:t>
            </a:r>
          </a:p>
          <a:p>
            <a:pPr marL="241300" marR="5080" lvl="0" indent="-22860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41300" marR="5080" lvl="0" indent="-22860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41300" marR="5080" lvl="0" indent="-22860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Immunotherapy in the first-line setting for MSI-H/dMMR colorectal cancer</a:t>
            </a:r>
          </a:p>
          <a:p>
            <a:pPr marL="698500" marR="5080" lvl="1" indent="-22860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doublet better than single-agent?</a:t>
            </a:r>
          </a:p>
          <a:p>
            <a:pPr marL="241300" marR="5080" lvl="0" indent="-22860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41300" marR="5080" lvl="0" indent="-22860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Immunotherapy for MSS/pMMR metastatic colorectal cancer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C70BE-97B4-6A12-EFB7-C80D76D3A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20DC1-E39B-F48D-A430-CBD558046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200" dirty="0"/>
              <a:t>BREAKWATER: Study Design</a:t>
            </a:r>
            <a:br>
              <a:rPr lang="en-US" sz="4000" dirty="0"/>
            </a:br>
            <a:r>
              <a:rPr lang="en-US" sz="1600" dirty="0"/>
              <a:t>Phase 3, randomized, open-label, multicenter study for 1L treatment of BRAF V600E-mutant mCRC (NCT04607421)</a:t>
            </a:r>
            <a:endParaRPr lang="en-US" sz="1100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26E18C4-7866-861B-FFCE-5360A5531A21}"/>
              </a:ext>
            </a:extLst>
          </p:cNvPr>
          <p:cNvGraphicFramePr/>
          <p:nvPr/>
        </p:nvGraphicFramePr>
        <p:xfrm>
          <a:off x="1083259" y="1322098"/>
          <a:ext cx="10032416" cy="4270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F39A3FB3-ADC9-6703-46F9-E5B6504EC397}"/>
              </a:ext>
            </a:extLst>
          </p:cNvPr>
          <p:cNvSpPr/>
          <p:nvPr/>
        </p:nvSpPr>
        <p:spPr>
          <a:xfrm>
            <a:off x="1446677" y="5662840"/>
            <a:ext cx="9207467" cy="677419"/>
          </a:xfrm>
          <a:prstGeom prst="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Dual primary endpoints: PFS and ORR by BICR (EC+ mFOLFOX6 vs SOC)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Key secondary endpoint: Overall survival (EC + mFOLFOX6 vs SOC)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ED67EA-918F-E68A-27F7-30953BD84A84}"/>
              </a:ext>
            </a:extLst>
          </p:cNvPr>
          <p:cNvSpPr txBox="1"/>
          <p:nvPr/>
        </p:nvSpPr>
        <p:spPr>
          <a:xfrm>
            <a:off x="1076326" y="5060359"/>
            <a:ext cx="3254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Stratification factors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Regions (US/Canada vs Europe vs ROW) and ECOG PS (0 vs 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EFC141-D4FB-6360-B871-678BB810D061}"/>
              </a:ext>
            </a:extLst>
          </p:cNvPr>
          <p:cNvSpPr txBox="1"/>
          <p:nvPr/>
        </p:nvSpPr>
        <p:spPr>
          <a:xfrm>
            <a:off x="6969899" y="6509083"/>
            <a:ext cx="5100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Kopetz et. al., Nat Med. 2025 Mar;31(3):901-908. Presented at ASCO GI 2025</a:t>
            </a:r>
          </a:p>
        </p:txBody>
      </p:sp>
    </p:spTree>
    <p:extLst>
      <p:ext uri="{BB962C8B-B14F-4D97-AF65-F5344CB8AC3E}">
        <p14:creationId xmlns:p14="http://schemas.microsoft.com/office/powerpoint/2010/main" val="28176551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01784-9753-A498-89CC-2D896353E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D45B6-C09D-395C-3F5E-57AD1422C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4000" b="1" dirty="0">
                <a:cs typeface="TheSans B3 Light" pitchFamily="34" charset="0"/>
              </a:rPr>
              <a:t>BREAKWATER: 1L EC + mFOLFOX6 vs SOC</a:t>
            </a:r>
            <a:endParaRPr lang="en-US" sz="4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310A3-03B4-D9DD-BFDD-92BF5555D058}"/>
              </a:ext>
            </a:extLst>
          </p:cNvPr>
          <p:cNvSpPr txBox="1"/>
          <p:nvPr/>
        </p:nvSpPr>
        <p:spPr>
          <a:xfrm>
            <a:off x="5799222" y="6400795"/>
            <a:ext cx="6270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Elez et. al., </a:t>
            </a: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NEJM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2025 DOI: 10.1056/NEJMoa2501912</a:t>
            </a:r>
          </a:p>
          <a:p>
            <a:pPr marL="0" marR="0" lvl="0" indent="0" algn="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Presented at ASCO 2025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D8C18527-BF63-5433-3D44-D624BCC15385}"/>
              </a:ext>
            </a:extLst>
          </p:cNvPr>
          <p:cNvGraphicFramePr>
            <a:graphicFrameLocks/>
          </p:cNvGraphicFramePr>
          <p:nvPr/>
        </p:nvGraphicFramePr>
        <p:xfrm>
          <a:off x="900315" y="1406530"/>
          <a:ext cx="10391375" cy="4279896"/>
        </p:xfrm>
        <a:graphic>
          <a:graphicData uri="http://schemas.openxmlformats.org/drawingml/2006/table">
            <a:tbl>
              <a:tblPr firstRow="1" bandRow="1"/>
              <a:tblGrid>
                <a:gridCol w="2117000">
                  <a:extLst>
                    <a:ext uri="{9D8B030D-6E8A-4147-A177-3AD203B41FA5}">
                      <a16:colId xmlns:a16="http://schemas.microsoft.com/office/drawing/2014/main" val="730081091"/>
                    </a:ext>
                  </a:extLst>
                </a:gridCol>
                <a:gridCol w="1654875">
                  <a:extLst>
                    <a:ext uri="{9D8B030D-6E8A-4147-A177-3AD203B41FA5}">
                      <a16:colId xmlns:a16="http://schemas.microsoft.com/office/drawing/2014/main" val="624801709"/>
                    </a:ext>
                  </a:extLst>
                </a:gridCol>
                <a:gridCol w="1654875">
                  <a:extLst>
                    <a:ext uri="{9D8B030D-6E8A-4147-A177-3AD203B41FA5}">
                      <a16:colId xmlns:a16="http://schemas.microsoft.com/office/drawing/2014/main" val="1792046309"/>
                    </a:ext>
                  </a:extLst>
                </a:gridCol>
                <a:gridCol w="1654875">
                  <a:extLst>
                    <a:ext uri="{9D8B030D-6E8A-4147-A177-3AD203B41FA5}">
                      <a16:colId xmlns:a16="http://schemas.microsoft.com/office/drawing/2014/main" val="3410893972"/>
                    </a:ext>
                  </a:extLst>
                </a:gridCol>
                <a:gridCol w="1654875">
                  <a:extLst>
                    <a:ext uri="{9D8B030D-6E8A-4147-A177-3AD203B41FA5}">
                      <a16:colId xmlns:a16="http://schemas.microsoft.com/office/drawing/2014/main" val="199973839"/>
                    </a:ext>
                  </a:extLst>
                </a:gridCol>
                <a:gridCol w="1654875">
                  <a:extLst>
                    <a:ext uri="{9D8B030D-6E8A-4147-A177-3AD203B41FA5}">
                      <a16:colId xmlns:a16="http://schemas.microsoft.com/office/drawing/2014/main" val="2066182660"/>
                    </a:ext>
                  </a:extLst>
                </a:gridCol>
              </a:tblGrid>
              <a:tr h="128685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381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DE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Encorafenib + Cetuximab + mFOLFOX6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 236)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DE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 243)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DE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(95% CI)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DE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  <a:r>
                        <a:rPr lang="en-US" sz="1600" baseline="30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6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Encorafenib + Cetuximab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 158</a:t>
                      </a:r>
                      <a:r>
                        <a:rPr lang="en-US" sz="16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607852"/>
                  </a:ext>
                </a:extLst>
              </a:tr>
              <a:tr h="96230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9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ORR</a:t>
                      </a:r>
                      <a:r>
                        <a:rPr lang="en-US" sz="1900" b="1" baseline="30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19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381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D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65.7%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00000"/>
                      </a:solidFill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D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37.4%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00000"/>
                      </a:solidFill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D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900" b="1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00000"/>
                      </a:solidFill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D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900" b="1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D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45.6%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00000"/>
                      </a:solidFill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D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993126"/>
                  </a:ext>
                </a:extLst>
              </a:tr>
              <a:tr h="101536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9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PFS</a:t>
                      </a:r>
                      <a:r>
                        <a:rPr lang="en-US" sz="1900" b="1" baseline="30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1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months</a:t>
                      </a:r>
                    </a:p>
                    <a:p>
                      <a:r>
                        <a:rPr lang="en-US" sz="1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(95% CI)</a:t>
                      </a:r>
                    </a:p>
                  </a:txBody>
                  <a:tcPr marL="91416" marR="91416" marT="45708" marB="45708"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D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12.8</a:t>
                      </a:r>
                      <a:br>
                        <a:rPr lang="en-US" sz="1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(11.2-15.9)</a:t>
                      </a:r>
                      <a:endParaRPr lang="en-US" sz="19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D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7.1</a:t>
                      </a:r>
                      <a:br>
                        <a:rPr lang="en-US" sz="1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(6.8-8.5)</a:t>
                      </a:r>
                      <a:endParaRPr lang="en-US" sz="1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D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0.53</a:t>
                      </a:r>
                    </a:p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(0.407-0.677)</a:t>
                      </a:r>
                    </a:p>
                  </a:txBody>
                  <a:tcPr marL="91416" marR="91416" marT="45708" marB="45708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D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&lt;0.0001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D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(5.7-8.3)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D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155712"/>
                  </a:ext>
                </a:extLst>
              </a:tr>
              <a:tr h="101536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OS, months</a:t>
                      </a:r>
                    </a:p>
                    <a:p>
                      <a:r>
                        <a:rPr lang="en-US" sz="1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(95% CI)</a:t>
                      </a:r>
                    </a:p>
                  </a:txBody>
                  <a:tcPr marL="91416" marR="91416" marT="45708" marB="45708" anchor="ctr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D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30.3</a:t>
                      </a:r>
                      <a:br>
                        <a:rPr lang="en-US" sz="1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b="1" i="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(21.7-NE)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D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15.1</a:t>
                      </a:r>
                      <a:br>
                        <a:rPr lang="en-US" sz="1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b="1" i="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(13.7, 17.7)</a:t>
                      </a:r>
                      <a:endParaRPr lang="en-US" sz="19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D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0.49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(0.375-0.632)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D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&lt;0.0001</a:t>
                      </a:r>
                      <a:endParaRPr lang="en-US" sz="1900" b="1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D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19.5</a:t>
                      </a:r>
                    </a:p>
                    <a:p>
                      <a:pPr algn="ctr"/>
                      <a:r>
                        <a:rPr lang="en-US" sz="19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(17.6-22.5)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00000"/>
                      </a:solidFill>
                    </a:lnR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CD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563006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1723543-DBAB-3DA0-53D1-6A215C55262B}"/>
              </a:ext>
            </a:extLst>
          </p:cNvPr>
          <p:cNvSpPr txBox="1"/>
          <p:nvPr/>
        </p:nvSpPr>
        <p:spPr>
          <a:xfrm>
            <a:off x="839142" y="5914518"/>
            <a:ext cx="8227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one-sided stratified log rank test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By BICR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FD63D1-255F-09CF-6CD3-E6E7E12F979C}"/>
              </a:ext>
            </a:extLst>
          </p:cNvPr>
          <p:cNvSpPr/>
          <p:nvPr/>
        </p:nvSpPr>
        <p:spPr>
          <a:xfrm>
            <a:off x="3009901" y="1406529"/>
            <a:ext cx="6619875" cy="42798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7593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B9A2F-74F6-2FD5-B925-EBB6A89BA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366CD-60EF-A270-0E78-3275801AA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b="1" dirty="0">
                <a:cs typeface="TheSans B3 Light" pitchFamily="34" charset="0"/>
              </a:rPr>
              <a:t>BREAKWATER: Safety Summary</a:t>
            </a:r>
            <a:endParaRPr lang="en-US" sz="3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F2C186-74BC-5A3B-2ED5-843A20E84612}"/>
              </a:ext>
            </a:extLst>
          </p:cNvPr>
          <p:cNvSpPr txBox="1"/>
          <p:nvPr/>
        </p:nvSpPr>
        <p:spPr>
          <a:xfrm>
            <a:off x="5799222" y="6400795"/>
            <a:ext cx="6270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Elez et. al., </a:t>
            </a: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NEJM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2025 DOI: 10.1056/NEJMoa2501912</a:t>
            </a:r>
          </a:p>
          <a:p>
            <a:pPr marL="0" marR="0" lvl="0" indent="0" algn="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Elez et al. ASCO 2025;Abstract LBA3500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4D6D34B-9F7B-99B2-0DC9-C41C7046C687}"/>
              </a:ext>
            </a:extLst>
          </p:cNvPr>
          <p:cNvGrpSpPr/>
          <p:nvPr/>
        </p:nvGrpSpPr>
        <p:grpSpPr>
          <a:xfrm>
            <a:off x="0" y="1123951"/>
            <a:ext cx="12192000" cy="5133414"/>
            <a:chOff x="0" y="1123951"/>
            <a:chExt cx="12192000" cy="5133414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138EFF00-6BDD-3B55-38A3-BB7BAA5AA8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58" b="8719"/>
            <a:stretch>
              <a:fillRect/>
            </a:stretch>
          </p:blipFill>
          <p:spPr bwMode="auto">
            <a:xfrm>
              <a:off x="0" y="1123951"/>
              <a:ext cx="12192000" cy="5133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71068DC-ED7F-E686-18A8-2BB941080398}"/>
                </a:ext>
              </a:extLst>
            </p:cNvPr>
            <p:cNvSpPr/>
            <p:nvPr/>
          </p:nvSpPr>
          <p:spPr>
            <a:xfrm>
              <a:off x="10481733" y="5892800"/>
              <a:ext cx="1588344" cy="36456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85910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072F8-6A12-2E08-E62D-B1FD45DD2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200" b="1" dirty="0">
                <a:cs typeface="TheSans B3 Light" pitchFamily="34" charset="0"/>
              </a:rPr>
              <a:t>BREAKWATER: Most frequent all-causality TEAEs</a:t>
            </a:r>
            <a:endParaRPr lang="en-US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E6D1C6-AF5A-FE9D-A6CE-86033E141999}"/>
              </a:ext>
            </a:extLst>
          </p:cNvPr>
          <p:cNvSpPr txBox="1"/>
          <p:nvPr/>
        </p:nvSpPr>
        <p:spPr>
          <a:xfrm>
            <a:off x="5799222" y="6389925"/>
            <a:ext cx="6270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Elez et. al., </a:t>
            </a: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NEJM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2025 DOI: 10.1056/NEJMoa2501912</a:t>
            </a:r>
          </a:p>
          <a:p>
            <a:pPr marL="0" marR="0" lvl="0" indent="0" algn="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Elez et al. ASCO 2025;Abstract LBA3500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3CBF32B-B6A5-42AC-F867-09BD3261F5A0}"/>
              </a:ext>
            </a:extLst>
          </p:cNvPr>
          <p:cNvGrpSpPr/>
          <p:nvPr/>
        </p:nvGrpSpPr>
        <p:grpSpPr>
          <a:xfrm>
            <a:off x="0" y="1132119"/>
            <a:ext cx="12192000" cy="5239876"/>
            <a:chOff x="0" y="1132119"/>
            <a:chExt cx="12192000" cy="5239876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973DE84F-0A47-C400-C320-E84F125D3B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77" b="8850"/>
            <a:stretch>
              <a:fillRect/>
            </a:stretch>
          </p:blipFill>
          <p:spPr bwMode="auto">
            <a:xfrm>
              <a:off x="0" y="1132119"/>
              <a:ext cx="12192000" cy="5116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BFA72B5-EBE0-A412-F08E-FE218FBDB776}"/>
                </a:ext>
              </a:extLst>
            </p:cNvPr>
            <p:cNvSpPr/>
            <p:nvPr/>
          </p:nvSpPr>
          <p:spPr>
            <a:xfrm>
              <a:off x="10784541" y="6015318"/>
              <a:ext cx="1174377" cy="356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95251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B03FB-E4EA-6A90-4A9B-56A280F18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i="1" dirty="0"/>
              <a:t>BRAF V600E</a:t>
            </a:r>
            <a:r>
              <a:rPr lang="en-US" b="1" dirty="0"/>
              <a:t>: Key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55E20-67C4-E979-A599-7CF1EB0A5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7639"/>
            <a:ext cx="10972800" cy="4916487"/>
          </a:xfrm>
        </p:spPr>
        <p:txBody>
          <a:bodyPr anchor="ctr" anchorCtr="0">
            <a:normAutofit/>
          </a:bodyPr>
          <a:lstStyle/>
          <a:p>
            <a:r>
              <a:rPr lang="en-US" sz="3200" i="1" dirty="0">
                <a:solidFill>
                  <a:schemeClr val="tx1"/>
                </a:solidFill>
              </a:rPr>
              <a:t>BRAF</a:t>
            </a:r>
            <a:r>
              <a:rPr lang="en-US" sz="3200" i="1" baseline="30000" dirty="0">
                <a:solidFill>
                  <a:schemeClr val="tx1"/>
                </a:solidFill>
              </a:rPr>
              <a:t>V600E</a:t>
            </a:r>
            <a:r>
              <a:rPr lang="en-US" sz="3200" dirty="0">
                <a:solidFill>
                  <a:schemeClr val="tx1"/>
                </a:solidFill>
              </a:rPr>
              <a:t> mutations are associated with poor prognosis and EGFR resistance</a:t>
            </a:r>
          </a:p>
          <a:p>
            <a:r>
              <a:rPr lang="en-US" sz="3200" dirty="0">
                <a:solidFill>
                  <a:schemeClr val="tx1"/>
                </a:solidFill>
              </a:rPr>
              <a:t>1L Encorafenib + cetuximab + FOLFOX is the new standard of care for newly diagnosed </a:t>
            </a:r>
            <a:r>
              <a:rPr lang="en-US" sz="3200" i="1" dirty="0">
                <a:solidFill>
                  <a:schemeClr val="tx1"/>
                </a:solidFill>
              </a:rPr>
              <a:t>BRAF</a:t>
            </a:r>
            <a:r>
              <a:rPr lang="en-US" sz="3200" i="1" baseline="30000" dirty="0">
                <a:solidFill>
                  <a:schemeClr val="tx1"/>
                </a:solidFill>
              </a:rPr>
              <a:t>V600E</a:t>
            </a:r>
            <a:r>
              <a:rPr lang="en-US" sz="3200" dirty="0">
                <a:solidFill>
                  <a:schemeClr val="tx1"/>
                </a:solidFill>
              </a:rPr>
              <a:t> mutated metastatic CRC</a:t>
            </a:r>
          </a:p>
          <a:p>
            <a:r>
              <a:rPr lang="en-US" sz="3200" dirty="0">
                <a:solidFill>
                  <a:schemeClr val="tx1"/>
                </a:solidFill>
              </a:rPr>
              <a:t>Rapid biomarker testing at the time of diagnosis of metastatic disease is essential</a:t>
            </a:r>
          </a:p>
        </p:txBody>
      </p:sp>
    </p:spTree>
    <p:extLst>
      <p:ext uri="{BB962C8B-B14F-4D97-AF65-F5344CB8AC3E}">
        <p14:creationId xmlns:p14="http://schemas.microsoft.com/office/powerpoint/2010/main" val="32049575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3E99C-984B-0E69-D429-9C7A8235A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07927"/>
            <a:ext cx="10972800" cy="1143000"/>
          </a:xfrm>
        </p:spPr>
        <p:txBody>
          <a:bodyPr anchor="b" anchorCtr="0">
            <a:noAutofit/>
          </a:bodyPr>
          <a:lstStyle/>
          <a:p>
            <a:pPr algn="l"/>
            <a:r>
              <a:rPr lang="en-US" sz="3600" b="1" dirty="0"/>
              <a:t>KRAS G12C Inhibitors Have Modest Single-Agent Activity in </a:t>
            </a:r>
            <a:r>
              <a:rPr lang="en-US" sz="3600" b="1" i="1" dirty="0"/>
              <a:t>KRAS </a:t>
            </a:r>
            <a:r>
              <a:rPr lang="en-US" sz="3600" b="1" dirty="0"/>
              <a:t>G12C</a:t>
            </a:r>
            <a:r>
              <a:rPr lang="en-US" sz="3600" b="1" i="1" dirty="0"/>
              <a:t>–</a:t>
            </a:r>
            <a:r>
              <a:rPr lang="en-US" sz="3600" b="1" dirty="0"/>
              <a:t>Mutant mCRC</a:t>
            </a:r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CF3A9F0A-FA77-573E-59ED-F2EE06530A9E}"/>
              </a:ext>
            </a:extLst>
          </p:cNvPr>
          <p:cNvGraphicFramePr>
            <a:graphicFrameLocks/>
          </p:cNvGraphicFramePr>
          <p:nvPr/>
        </p:nvGraphicFramePr>
        <p:xfrm>
          <a:off x="974728" y="1360454"/>
          <a:ext cx="10514012" cy="4684753"/>
        </p:xfrm>
        <a:graphic>
          <a:graphicData uri="http://schemas.openxmlformats.org/drawingml/2006/table">
            <a:tbl>
              <a:tblPr firstRow="1" bandRow="1"/>
              <a:tblGrid>
                <a:gridCol w="2901947">
                  <a:extLst>
                    <a:ext uri="{9D8B030D-6E8A-4147-A177-3AD203B41FA5}">
                      <a16:colId xmlns:a16="http://schemas.microsoft.com/office/drawing/2014/main" val="2890560286"/>
                    </a:ext>
                  </a:extLst>
                </a:gridCol>
                <a:gridCol w="2537355">
                  <a:extLst>
                    <a:ext uri="{9D8B030D-6E8A-4147-A177-3AD203B41FA5}">
                      <a16:colId xmlns:a16="http://schemas.microsoft.com/office/drawing/2014/main" val="879777583"/>
                    </a:ext>
                  </a:extLst>
                </a:gridCol>
                <a:gridCol w="2537355">
                  <a:extLst>
                    <a:ext uri="{9D8B030D-6E8A-4147-A177-3AD203B41FA5}">
                      <a16:colId xmlns:a16="http://schemas.microsoft.com/office/drawing/2014/main" val="3377127591"/>
                    </a:ext>
                  </a:extLst>
                </a:gridCol>
                <a:gridCol w="2537355">
                  <a:extLst>
                    <a:ext uri="{9D8B030D-6E8A-4147-A177-3AD203B41FA5}">
                      <a16:colId xmlns:a16="http://schemas.microsoft.com/office/drawing/2014/main" val="87985114"/>
                    </a:ext>
                  </a:extLst>
                </a:gridCol>
              </a:tblGrid>
              <a:tr h="661597"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5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3359"/>
                    </a:solidFill>
                  </a:tcPr>
                </a:tc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Adagrasib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(n = 43)</a:t>
                      </a:r>
                      <a:r>
                        <a:rPr lang="en-US" sz="1900" baseline="3000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3359"/>
                    </a:solidFill>
                  </a:tcPr>
                </a:tc>
                <a:tc>
                  <a:txBody>
                    <a:bodyPr/>
                    <a:lstStyle>
                      <a:lvl1pPr marL="0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41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84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725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968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209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452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693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936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ctr" defTabSz="609523" rtl="0" eaLnBrk="1" latinLnBrk="0" hangingPunct="1"/>
                      <a:r>
                        <a:rPr lang="en-US" sz="1900" b="1" kern="1200" dirty="0">
                          <a:solidFill>
                            <a:schemeClr val="bg1"/>
                          </a:solidFill>
                        </a:rPr>
                        <a:t>Divarasib</a:t>
                      </a:r>
                    </a:p>
                    <a:p>
                      <a:pPr marL="0" algn="ctr" defTabSz="609523" rtl="0" eaLnBrk="1" latinLnBrk="0" hangingPunct="1"/>
                      <a:r>
                        <a:rPr lang="en-US" sz="1900" b="1" kern="1200" dirty="0">
                          <a:solidFill>
                            <a:schemeClr val="bg1"/>
                          </a:solidFill>
                        </a:rPr>
                        <a:t>(n = 55)</a:t>
                      </a:r>
                      <a:endParaRPr lang="en-US" sz="1900" b="1" kern="1200" dirty="0">
                        <a:solidFill>
                          <a:schemeClr val="bg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3359"/>
                    </a:solidFill>
                  </a:tcPr>
                </a:tc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Sotorasib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(n = 62)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33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66698"/>
                  </a:ext>
                </a:extLst>
              </a:tr>
              <a:tr h="661597"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900" b="0" dirty="0">
                          <a:solidFill>
                            <a:schemeClr val="tx1"/>
                          </a:solidFill>
                        </a:rPr>
                        <a:t>Objective</a:t>
                      </a:r>
                      <a:r>
                        <a:rPr lang="en-US" sz="1900" b="0" baseline="0" dirty="0">
                          <a:solidFill>
                            <a:schemeClr val="tx1"/>
                          </a:solidFill>
                        </a:rPr>
                        <a:t> response % (95% CI) per BICR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23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(12-39)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41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84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725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968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209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452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693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936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ctr" defTabSz="609523" rtl="0" eaLnBrk="1" latinLnBrk="0" hangingPunct="1"/>
                      <a:r>
                        <a:rPr lang="en-US" sz="1900" kern="1200" dirty="0">
                          <a:solidFill>
                            <a:schemeClr val="tx1"/>
                          </a:solidFill>
                        </a:rPr>
                        <a:t>29</a:t>
                      </a:r>
                    </a:p>
                    <a:p>
                      <a:pPr marL="0" algn="ctr" defTabSz="609523" rtl="0" eaLnBrk="1" latinLnBrk="0" hangingPunct="1"/>
                      <a:r>
                        <a:rPr lang="en-US" sz="1900" kern="1200" dirty="0">
                          <a:solidFill>
                            <a:schemeClr val="tx1"/>
                          </a:solidFill>
                        </a:rPr>
                        <a:t>(18-43)</a:t>
                      </a:r>
                      <a:endParaRPr lang="en-US" sz="1900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(4-20)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7873151"/>
                  </a:ext>
                </a:extLst>
              </a:tr>
              <a:tr h="661597"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900" b="0" dirty="0">
                          <a:solidFill>
                            <a:schemeClr val="tx1"/>
                          </a:solidFill>
                        </a:rPr>
                        <a:t>Median</a:t>
                      </a:r>
                      <a:r>
                        <a:rPr lang="en-US" sz="1900" b="0" baseline="0" dirty="0">
                          <a:solidFill>
                            <a:schemeClr val="tx1"/>
                          </a:solidFill>
                        </a:rPr>
                        <a:t> duration of response, mo (95% CI)</a:t>
                      </a:r>
                      <a:endParaRPr lang="en-US" sz="1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4.3 (2.3-8.3)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41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84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725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968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209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452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693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936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ctr" defTabSz="609523" rtl="0" eaLnBrk="1" latinLnBrk="0" hangingPunct="1"/>
                      <a:r>
                        <a:rPr lang="en-US" sz="1900" kern="1200" dirty="0">
                          <a:solidFill>
                            <a:schemeClr val="tx1"/>
                          </a:solidFill>
                        </a:rPr>
                        <a:t>7.1 (5.5-7.8)</a:t>
                      </a:r>
                      <a:endParaRPr lang="en-US" sz="1900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4.2 </a:t>
                      </a:r>
                      <a:r>
                        <a:rPr lang="en-US" sz="1900" baseline="0" dirty="0">
                          <a:solidFill>
                            <a:schemeClr val="tx1"/>
                          </a:solidFill>
                        </a:rPr>
                        <a:t>(2.9-8.5)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813555"/>
                  </a:ext>
                </a:extLst>
              </a:tr>
              <a:tr h="661393"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900" b="0" dirty="0">
                          <a:solidFill>
                            <a:schemeClr val="tx1"/>
                          </a:solidFill>
                        </a:rPr>
                        <a:t>Median</a:t>
                      </a:r>
                      <a:r>
                        <a:rPr lang="en-US" sz="1900" b="0" baseline="0" dirty="0">
                          <a:solidFill>
                            <a:schemeClr val="tx1"/>
                          </a:solidFill>
                        </a:rPr>
                        <a:t> PFS, mo (95% CI)</a:t>
                      </a:r>
                      <a:endParaRPr lang="en-US" sz="1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5.6 (4.1-8.3)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41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84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725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968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209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452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693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936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ctr" defTabSz="609523" rtl="0" eaLnBrk="1" latinLnBrk="0" hangingPunct="1"/>
                      <a:r>
                        <a:rPr lang="en-US" sz="1900" kern="1200" dirty="0">
                          <a:solidFill>
                            <a:schemeClr val="tx1"/>
                          </a:solidFill>
                        </a:rPr>
                        <a:t>5.6 (4.1-8.2)</a:t>
                      </a:r>
                      <a:endParaRPr lang="en-US" sz="1900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4 (2.8-4.2)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023404"/>
                  </a:ext>
                </a:extLst>
              </a:tr>
              <a:tr h="661393"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900" b="0" dirty="0">
                          <a:solidFill>
                            <a:schemeClr val="tx1"/>
                          </a:solidFill>
                        </a:rPr>
                        <a:t>Median OS, mo </a:t>
                      </a:r>
                      <a:r>
                        <a:rPr lang="en-US" sz="1900" b="0" baseline="0" dirty="0">
                          <a:solidFill>
                            <a:schemeClr val="tx1"/>
                          </a:solidFill>
                        </a:rPr>
                        <a:t>(95% CI)</a:t>
                      </a:r>
                      <a:endParaRPr lang="en-US" sz="1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19.8 (12.5-23.0)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41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84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725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968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209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452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693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936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ctr" defTabSz="609523" rtl="0" eaLnBrk="1" latinLnBrk="0" hangingPunct="1"/>
                      <a:r>
                        <a:rPr lang="en-US" sz="1900" kern="1200" dirty="0">
                          <a:solidFill>
                            <a:schemeClr val="tx1"/>
                          </a:solidFill>
                        </a:rPr>
                        <a:t>Not reported</a:t>
                      </a:r>
                      <a:endParaRPr lang="en-US" sz="1900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10.6 </a:t>
                      </a:r>
                      <a:r>
                        <a:rPr lang="en-US" sz="1900" baseline="0" dirty="0">
                          <a:solidFill>
                            <a:schemeClr val="tx1"/>
                          </a:solidFill>
                        </a:rPr>
                        <a:t>(7.7-15.6)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690431"/>
                  </a:ext>
                </a:extLst>
              </a:tr>
              <a:tr h="661597"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900" b="0" dirty="0">
                          <a:solidFill>
                            <a:schemeClr val="tx1"/>
                          </a:solidFill>
                        </a:rPr>
                        <a:t>AE leading</a:t>
                      </a:r>
                      <a:r>
                        <a:rPr lang="en-US" sz="1900" b="0" baseline="0" dirty="0">
                          <a:solidFill>
                            <a:schemeClr val="tx1"/>
                          </a:solidFill>
                        </a:rPr>
                        <a:t> to dose reduction, n (%)</a:t>
                      </a:r>
                      <a:endParaRPr lang="en-US" sz="1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17 (39)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41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84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725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968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209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452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693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936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ctr" defTabSz="609523" rtl="0" eaLnBrk="1" latinLnBrk="0" hangingPunct="1"/>
                      <a:r>
                        <a:rPr lang="en-US" sz="1900" kern="1200" dirty="0">
                          <a:solidFill>
                            <a:schemeClr val="tx1"/>
                          </a:solidFill>
                        </a:rPr>
                        <a:t>41 (30)</a:t>
                      </a:r>
                      <a:r>
                        <a:rPr lang="en-US" sz="1900" kern="1200" baseline="30000" dirty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US" sz="1900" kern="1200" baseline="300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11 (18)</a:t>
                      </a:r>
                      <a:r>
                        <a:rPr lang="en-US" sz="1900" baseline="300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637796"/>
                  </a:ext>
                </a:extLst>
              </a:tr>
              <a:tr h="661597"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900" b="0" dirty="0">
                          <a:solidFill>
                            <a:schemeClr val="tx1"/>
                          </a:solidFill>
                        </a:rPr>
                        <a:t>AE leading to discontinuation, n (%)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0 (0)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41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84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725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968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209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452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693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936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ctr" defTabSz="609523" rtl="0" eaLnBrk="1" latinLnBrk="0" hangingPunct="1"/>
                      <a:r>
                        <a:rPr lang="en-US" sz="1900" kern="1200" dirty="0">
                          <a:solidFill>
                            <a:schemeClr val="tx1"/>
                          </a:solidFill>
                        </a:rPr>
                        <a:t>4 (3)</a:t>
                      </a:r>
                      <a:r>
                        <a:rPr lang="en-US" sz="1900" kern="1200" baseline="30000" dirty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US" sz="1900" kern="1200" baseline="300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1 (2)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790108"/>
                  </a:ext>
                </a:extLst>
              </a:tr>
            </a:tbl>
          </a:graphicData>
        </a:graphic>
      </p:graphicFrame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7EADF756-5BAA-599C-767F-FCC399AEE04E}"/>
              </a:ext>
            </a:extLst>
          </p:cNvPr>
          <p:cNvSpPr txBox="1">
            <a:spLocks/>
          </p:cNvSpPr>
          <p:nvPr/>
        </p:nvSpPr>
        <p:spPr>
          <a:xfrm>
            <a:off x="974727" y="6151523"/>
            <a:ext cx="10094912" cy="311476"/>
          </a:xfrm>
          <a:prstGeom prst="rect">
            <a:avLst/>
          </a:prstGeom>
        </p:spPr>
        <p:txBody>
          <a:bodyPr vert="horz" lIns="45720" tIns="45720" rIns="45720" bIns="45720" rtlCol="0" anchor="b"/>
          <a:lstStyle>
            <a:defPPr>
              <a:defRPr lang="en-US"/>
            </a:defPPr>
            <a:lvl1pPr marL="0" algn="l" defTabSz="6858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patient withdrew from study prior to first assessment. </a:t>
            </a:r>
            <a:r>
              <a:rPr kumimoji="0" lang="en-US" sz="1051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Includes all solid tumors treated with </a:t>
            </a:r>
            <a:r>
              <a:rPr kumimoji="0" lang="en-US" sz="105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divarasib</a:t>
            </a: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051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Includes dose hold.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Yaeger R et al. </a:t>
            </a:r>
            <a:r>
              <a:rPr kumimoji="0" lang="en-US" sz="1051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 Engl J Med.</a:t>
            </a: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2023;388:44-54. 2. Sacher A et al. </a:t>
            </a:r>
            <a:r>
              <a:rPr kumimoji="0" lang="en-US" sz="1051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 Engl J Med.</a:t>
            </a: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2023;710-721. 3. Fakih MG et al. </a:t>
            </a:r>
            <a:r>
              <a:rPr kumimoji="0" lang="en-US" sz="1051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Lancet Oncol</a:t>
            </a: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2022;23:115-124.</a:t>
            </a:r>
          </a:p>
        </p:txBody>
      </p:sp>
    </p:spTree>
    <p:extLst>
      <p:ext uri="{BB962C8B-B14F-4D97-AF65-F5344CB8AC3E}">
        <p14:creationId xmlns:p14="http://schemas.microsoft.com/office/powerpoint/2010/main" val="1058766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D14AE-6324-2954-093D-E51A23AE4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9868"/>
            <a:ext cx="10972800" cy="11430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/>
              <a:t>Adagrasib + cetuximab for </a:t>
            </a:r>
            <a:r>
              <a:rPr lang="en-US" sz="3200" b="1" i="1" dirty="0"/>
              <a:t>KRAS </a:t>
            </a:r>
            <a:r>
              <a:rPr lang="en-US" sz="3200" b="1" dirty="0"/>
              <a:t>G12C</a:t>
            </a:r>
            <a:r>
              <a:rPr lang="en-US" sz="3200" b="1" i="1" dirty="0"/>
              <a:t>–</a:t>
            </a:r>
            <a:r>
              <a:rPr lang="en-US" sz="3200" b="1" dirty="0"/>
              <a:t>Mutant mCRC</a:t>
            </a:r>
          </a:p>
        </p:txBody>
      </p:sp>
      <p:sp>
        <p:nvSpPr>
          <p:cNvPr id="3" name="Footer Placeholder 10">
            <a:extLst>
              <a:ext uri="{FF2B5EF4-FFF2-40B4-BE49-F238E27FC236}">
                <a16:creationId xmlns:a16="http://schemas.microsoft.com/office/drawing/2014/main" id="{580BE6B4-0A14-00AB-96DF-8F9E040F8985}"/>
              </a:ext>
            </a:extLst>
          </p:cNvPr>
          <p:cNvSpPr txBox="1">
            <a:spLocks/>
          </p:cNvSpPr>
          <p:nvPr/>
        </p:nvSpPr>
        <p:spPr>
          <a:xfrm>
            <a:off x="1307098" y="6506609"/>
            <a:ext cx="10462116" cy="30223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1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4571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4571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4571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4571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4571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4" algn="l" defTabSz="4571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4571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4571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Yaeger et al. </a:t>
            </a:r>
            <a:r>
              <a:rPr kumimoji="0" lang="en-US" sz="1333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Cancer </a:t>
            </a:r>
            <a:r>
              <a:rPr kumimoji="0" lang="en-US" sz="1333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Discov</a:t>
            </a:r>
            <a:r>
              <a:rPr kumimoji="0" lang="en-US" sz="1333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2024;14:982-993.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4426BE-9752-A0D5-AD47-B7E7BB2024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617"/>
          <a:stretch/>
        </p:blipFill>
        <p:spPr>
          <a:xfrm>
            <a:off x="765056" y="1212869"/>
            <a:ext cx="4543545" cy="24230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8FE2AA-0BE3-6219-28B4-94E7F714167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70" b="448"/>
          <a:stretch/>
        </p:blipFill>
        <p:spPr>
          <a:xfrm>
            <a:off x="6588458" y="3085177"/>
            <a:ext cx="4669277" cy="29927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353990-B0D3-B22E-5179-6257723C038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629" y="3541853"/>
            <a:ext cx="4255822" cy="2795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9A0E84-35D3-2375-C3FD-36105CAAAD34}"/>
              </a:ext>
            </a:extLst>
          </p:cNvPr>
          <p:cNvSpPr txBox="1"/>
          <p:nvPr/>
        </p:nvSpPr>
        <p:spPr>
          <a:xfrm>
            <a:off x="6538155" y="1468313"/>
            <a:ext cx="4940300" cy="1309020"/>
          </a:xfrm>
          <a:prstGeom prst="roundRect">
            <a:avLst/>
          </a:prstGeom>
          <a:gradFill rotWithShape="1">
            <a:gsLst>
              <a:gs pos="0">
                <a:srgbClr val="C53558">
                  <a:satMod val="103000"/>
                  <a:lumMod val="102000"/>
                  <a:tint val="94000"/>
                </a:srgbClr>
              </a:gs>
              <a:gs pos="50000">
                <a:srgbClr val="C53558">
                  <a:satMod val="110000"/>
                  <a:lumMod val="100000"/>
                  <a:shade val="100000"/>
                </a:srgbClr>
              </a:gs>
              <a:gs pos="100000">
                <a:srgbClr val="C53558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tIns="121920" bIns="121920" rtlCol="0" anchor="ctr">
            <a:normAutofit fontScale="77500" lnSpcReduction="20000"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 June 2024, the FDA approved adagrasib + cetuximab for patients with </a:t>
            </a:r>
            <a:r>
              <a:rPr kumimoji="0" lang="en-US" sz="2667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KRAS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G12C–mutated mCRC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9830C3-28B9-7BB5-B329-9EDD1CB72697}"/>
              </a:ext>
            </a:extLst>
          </p:cNvPr>
          <p:cNvSpPr txBox="1"/>
          <p:nvPr/>
        </p:nvSpPr>
        <p:spPr>
          <a:xfrm>
            <a:off x="3048631" y="1094688"/>
            <a:ext cx="1872629" cy="6669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ORR= 34% 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(95% CI, 25-45)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66FBCA-5A0E-4CEC-0E78-D5970552DD9C}"/>
              </a:ext>
            </a:extLst>
          </p:cNvPr>
          <p:cNvSpPr txBox="1"/>
          <p:nvPr/>
        </p:nvSpPr>
        <p:spPr>
          <a:xfrm>
            <a:off x="2995138" y="4157263"/>
            <a:ext cx="2608406" cy="58477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Median PFS= 6.9 months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(95% CI, 5.7-7.4)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8C1B97-DBF7-FD94-3B35-755A7F3B54E4}"/>
              </a:ext>
            </a:extLst>
          </p:cNvPr>
          <p:cNvSpPr txBox="1"/>
          <p:nvPr/>
        </p:nvSpPr>
        <p:spPr>
          <a:xfrm>
            <a:off x="8803735" y="3375986"/>
            <a:ext cx="2621230" cy="58477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Median OS= 15.9 months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(95% CI, 11.8-18.8)</a:t>
            </a:r>
          </a:p>
        </p:txBody>
      </p:sp>
    </p:spTree>
    <p:extLst>
      <p:ext uri="{BB962C8B-B14F-4D97-AF65-F5344CB8AC3E}">
        <p14:creationId xmlns:p14="http://schemas.microsoft.com/office/powerpoint/2010/main" val="42384567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EFAD6-186E-5C54-50DF-D53E932BA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CB7DD-11F8-4170-D63D-55DE400A7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9160"/>
            <a:ext cx="10972800" cy="11430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 err="1"/>
              <a:t>Adagrasib</a:t>
            </a:r>
            <a:r>
              <a:rPr lang="en-US" sz="3200" b="1" dirty="0"/>
              <a:t> + cetuximab for </a:t>
            </a:r>
            <a:r>
              <a:rPr lang="en-US" sz="3200" b="1" i="1" dirty="0"/>
              <a:t>KRAS </a:t>
            </a:r>
            <a:r>
              <a:rPr lang="en-US" sz="3200" b="1" dirty="0"/>
              <a:t>G12C</a:t>
            </a:r>
            <a:r>
              <a:rPr lang="en-US" sz="3200" b="1" i="1" dirty="0"/>
              <a:t>–</a:t>
            </a:r>
            <a:r>
              <a:rPr lang="en-US" sz="3200" b="1" dirty="0"/>
              <a:t>Mutant mCRC</a:t>
            </a:r>
          </a:p>
        </p:txBody>
      </p:sp>
      <p:sp>
        <p:nvSpPr>
          <p:cNvPr id="3" name="Footer Placeholder 10">
            <a:extLst>
              <a:ext uri="{FF2B5EF4-FFF2-40B4-BE49-F238E27FC236}">
                <a16:creationId xmlns:a16="http://schemas.microsoft.com/office/drawing/2014/main" id="{3D18D236-F794-B949-FB33-7C0EC271222B}"/>
              </a:ext>
            </a:extLst>
          </p:cNvPr>
          <p:cNvSpPr txBox="1">
            <a:spLocks/>
          </p:cNvSpPr>
          <p:nvPr/>
        </p:nvSpPr>
        <p:spPr>
          <a:xfrm>
            <a:off x="1307098" y="6506609"/>
            <a:ext cx="10462116" cy="30223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1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4571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4571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4571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4571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4571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4" algn="l" defTabSz="4571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4571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4571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Yaeger et al. </a:t>
            </a:r>
            <a:r>
              <a:rPr kumimoji="0" lang="en-US" sz="1333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Cancer </a:t>
            </a:r>
            <a:r>
              <a:rPr kumimoji="0" lang="en-US" sz="1333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Discov</a:t>
            </a:r>
            <a:r>
              <a:rPr kumimoji="0" lang="en-US" sz="1333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2024;14:982-993.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60FE6D-EB02-1B0D-091D-AB583BF96AA8}"/>
              </a:ext>
            </a:extLst>
          </p:cNvPr>
          <p:cNvSpPr txBox="1"/>
          <p:nvPr/>
        </p:nvSpPr>
        <p:spPr>
          <a:xfrm>
            <a:off x="3686526" y="942606"/>
            <a:ext cx="48189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Summary of TRAEs (N = 94)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78D5ADCA-4FA0-5EAF-57AD-6D090085C89C}"/>
              </a:ext>
            </a:extLst>
          </p:cNvPr>
          <p:cNvGraphicFramePr>
            <a:graphicFrameLocks noGrp="1"/>
          </p:cNvGraphicFramePr>
          <p:nvPr/>
        </p:nvGraphicFramePr>
        <p:xfrm>
          <a:off x="516195" y="1436595"/>
          <a:ext cx="11159611" cy="3984897"/>
        </p:xfrm>
        <a:graphic>
          <a:graphicData uri="http://schemas.openxmlformats.org/drawingml/2006/table">
            <a:tbl>
              <a:tblPr firstRow="1" bandRow="1"/>
              <a:tblGrid>
                <a:gridCol w="3535151">
                  <a:extLst>
                    <a:ext uri="{9D8B030D-6E8A-4147-A177-3AD203B41FA5}">
                      <a16:colId xmlns:a16="http://schemas.microsoft.com/office/drawing/2014/main" val="752381226"/>
                    </a:ext>
                  </a:extLst>
                </a:gridCol>
                <a:gridCol w="1524892">
                  <a:extLst>
                    <a:ext uri="{9D8B030D-6E8A-4147-A177-3AD203B41FA5}">
                      <a16:colId xmlns:a16="http://schemas.microsoft.com/office/drawing/2014/main" val="3988184521"/>
                    </a:ext>
                  </a:extLst>
                </a:gridCol>
                <a:gridCol w="1524892">
                  <a:extLst>
                    <a:ext uri="{9D8B030D-6E8A-4147-A177-3AD203B41FA5}">
                      <a16:colId xmlns:a16="http://schemas.microsoft.com/office/drawing/2014/main" val="2399940120"/>
                    </a:ext>
                  </a:extLst>
                </a:gridCol>
                <a:gridCol w="1524892">
                  <a:extLst>
                    <a:ext uri="{9D8B030D-6E8A-4147-A177-3AD203B41FA5}">
                      <a16:colId xmlns:a16="http://schemas.microsoft.com/office/drawing/2014/main" val="3864709696"/>
                    </a:ext>
                  </a:extLst>
                </a:gridCol>
                <a:gridCol w="1524892">
                  <a:extLst>
                    <a:ext uri="{9D8B030D-6E8A-4147-A177-3AD203B41FA5}">
                      <a16:colId xmlns:a16="http://schemas.microsoft.com/office/drawing/2014/main" val="534915789"/>
                    </a:ext>
                  </a:extLst>
                </a:gridCol>
                <a:gridCol w="1524892">
                  <a:extLst>
                    <a:ext uri="{9D8B030D-6E8A-4147-A177-3AD203B41FA5}">
                      <a16:colId xmlns:a16="http://schemas.microsoft.com/office/drawing/2014/main" val="673854044"/>
                    </a:ext>
                  </a:extLst>
                </a:gridCol>
              </a:tblGrid>
              <a:tr h="606185">
                <a:tc>
                  <a:txBody>
                    <a:bodyPr/>
                    <a:lstStyle>
                      <a:lvl1pPr marL="0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41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84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725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968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209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452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693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936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TRAEs, n (%)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3359"/>
                    </a:solidFill>
                  </a:tcPr>
                </a:tc>
                <a:tc>
                  <a:txBody>
                    <a:bodyPr/>
                    <a:lstStyle>
                      <a:lvl1pPr marL="0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41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84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725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968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209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452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693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936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Any Grade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3359"/>
                    </a:solidFill>
                  </a:tcPr>
                </a:tc>
                <a:tc>
                  <a:txBody>
                    <a:bodyPr/>
                    <a:lstStyle>
                      <a:lvl1pPr marL="0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41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84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725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968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209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452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693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936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Grade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3359"/>
                    </a:solidFill>
                  </a:tcPr>
                </a:tc>
                <a:tc>
                  <a:txBody>
                    <a:bodyPr/>
                    <a:lstStyle>
                      <a:lvl1pPr marL="0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41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84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725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968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209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452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693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936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Grade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3359"/>
                    </a:solidFill>
                  </a:tcPr>
                </a:tc>
                <a:tc>
                  <a:txBody>
                    <a:bodyPr/>
                    <a:lstStyle>
                      <a:lvl1pPr marL="0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41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84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725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968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209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452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693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936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Grade 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3359"/>
                    </a:solidFill>
                  </a:tcPr>
                </a:tc>
                <a:tc>
                  <a:txBody>
                    <a:bodyPr/>
                    <a:lstStyle>
                      <a:lvl1pPr marL="0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41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84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725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968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209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452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693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936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Grade 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33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065986"/>
                  </a:ext>
                </a:extLst>
              </a:tr>
              <a:tr h="375920">
                <a:tc>
                  <a:txBody>
                    <a:bodyPr/>
                    <a:lstStyle>
                      <a:lvl1pPr marL="0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41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84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725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968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209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452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693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936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900" b="1" dirty="0">
                          <a:solidFill>
                            <a:schemeClr val="tx1"/>
                          </a:solidFill>
                        </a:rPr>
                        <a:t>Any TRAEs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41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84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725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968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209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452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693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936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94 (100)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41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84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725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968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209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452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693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936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8 (8.5)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41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84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725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968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209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452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693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936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60 (63.8)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41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84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725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968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209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452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693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936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22 (23.4)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41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84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725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968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209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452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693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936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4 (4.3)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430951"/>
                  </a:ext>
                </a:extLst>
              </a:tr>
              <a:tr h="2997712">
                <a:tc>
                  <a:txBody>
                    <a:bodyPr/>
                    <a:lstStyle>
                      <a:lvl1pPr marL="0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41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84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725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968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209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452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693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936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900" b="1" dirty="0">
                          <a:solidFill>
                            <a:schemeClr val="tx1"/>
                          </a:solidFill>
                        </a:rPr>
                        <a:t>Most frequent TRAEs, n (%)</a:t>
                      </a:r>
                    </a:p>
                    <a:p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   Nausea</a:t>
                      </a:r>
                    </a:p>
                    <a:p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   Vomiting</a:t>
                      </a:r>
                    </a:p>
                    <a:p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   Diarrhea</a:t>
                      </a:r>
                    </a:p>
                    <a:p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   Dermatitis acneiform</a:t>
                      </a:r>
                    </a:p>
                    <a:p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   Fatigue</a:t>
                      </a:r>
                    </a:p>
                    <a:p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   Dry skin</a:t>
                      </a:r>
                    </a:p>
                    <a:p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   Hypomagnesemia</a:t>
                      </a:r>
                    </a:p>
                    <a:p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   Headaches</a:t>
                      </a:r>
                    </a:p>
                    <a:p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   Rash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41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84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725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968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209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452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693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936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57 (60.6)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48 (51.1)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46 (48.9)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45 (47.9)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40 (42.6)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32 (34)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27 (28.7)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25 (26.6)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21 (22.3)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41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84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725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968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209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452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693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936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35 (37.2)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30 (31.9)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31 (33)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28 (29.8)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23 (24.5)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24 (25.5)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17 (18.1)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14 (14.9)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11 (11.7)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41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84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725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968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209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452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693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936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20 (21.3)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18 (19.1)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14 (14.9)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15 (16)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16 (170)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8 (8.5)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7 (7.4)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8 (8.5)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8 (8.5)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41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84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725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968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209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452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693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936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2 (2.1)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1 (1.1)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2 (2.1)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1 (1.1)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2 (2.1)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3 (3.2)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2 (2.1)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41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84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725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968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209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452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693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936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1 (1.1)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661862"/>
                  </a:ext>
                </a:extLst>
              </a:tr>
            </a:tbl>
          </a:graphicData>
        </a:graphic>
      </p:graphicFrame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C44BB37-7C6D-A4A4-5662-224BE40C4CBE}"/>
              </a:ext>
            </a:extLst>
          </p:cNvPr>
          <p:cNvSpPr txBox="1">
            <a:spLocks/>
          </p:cNvSpPr>
          <p:nvPr/>
        </p:nvSpPr>
        <p:spPr>
          <a:xfrm>
            <a:off x="609600" y="5372692"/>
            <a:ext cx="11582400" cy="56220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00113" indent="-214313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29% of patients had a dose reduction of adagrasib</a:t>
            </a:r>
          </a:p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patients experienced a TRAE leading to discontinuation of adagrasib</a:t>
            </a:r>
          </a:p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1005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5D8E0-640A-0555-96FA-2F039AEE6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733" b="1" dirty="0"/>
              <a:t>CodeBreaK300: Sotorasib + panitumumab for </a:t>
            </a:r>
            <a:r>
              <a:rPr lang="en-US" sz="3733" b="1" i="1" dirty="0"/>
              <a:t>KRAS </a:t>
            </a:r>
            <a:r>
              <a:rPr lang="en-US" sz="3733" b="1" dirty="0"/>
              <a:t>G12C</a:t>
            </a:r>
            <a:r>
              <a:rPr lang="en-US" sz="3733" b="1" i="1" dirty="0"/>
              <a:t>–</a:t>
            </a:r>
            <a:r>
              <a:rPr lang="en-US" sz="3733" b="1" dirty="0"/>
              <a:t>Mutant mCRC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1DF154-93C1-8317-5F19-7644C03552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30"/>
          <a:stretch>
            <a:fillRect/>
          </a:stretch>
        </p:blipFill>
        <p:spPr>
          <a:xfrm>
            <a:off x="675676" y="1330181"/>
            <a:ext cx="10840649" cy="2715832"/>
          </a:xfrm>
          <a:prstGeom prst="rect">
            <a:avLst/>
          </a:prstGeom>
        </p:spPr>
      </p:pic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1E2142E8-D67D-7A33-9B87-A214CEC1FE92}"/>
              </a:ext>
            </a:extLst>
          </p:cNvPr>
          <p:cNvGraphicFramePr>
            <a:graphicFrameLocks/>
          </p:cNvGraphicFramePr>
          <p:nvPr/>
        </p:nvGraphicFramePr>
        <p:xfrm>
          <a:off x="609600" y="3982405"/>
          <a:ext cx="10986976" cy="2438400"/>
        </p:xfrm>
        <a:graphic>
          <a:graphicData uri="http://schemas.openxmlformats.org/drawingml/2006/table">
            <a:tbl>
              <a:tblPr firstRow="1" bandRow="1"/>
              <a:tblGrid>
                <a:gridCol w="2746744">
                  <a:extLst>
                    <a:ext uri="{9D8B030D-6E8A-4147-A177-3AD203B41FA5}">
                      <a16:colId xmlns:a16="http://schemas.microsoft.com/office/drawing/2014/main" val="2890560286"/>
                    </a:ext>
                  </a:extLst>
                </a:gridCol>
                <a:gridCol w="2746744">
                  <a:extLst>
                    <a:ext uri="{9D8B030D-6E8A-4147-A177-3AD203B41FA5}">
                      <a16:colId xmlns:a16="http://schemas.microsoft.com/office/drawing/2014/main" val="879777583"/>
                    </a:ext>
                  </a:extLst>
                </a:gridCol>
                <a:gridCol w="2746744">
                  <a:extLst>
                    <a:ext uri="{9D8B030D-6E8A-4147-A177-3AD203B41FA5}">
                      <a16:colId xmlns:a16="http://schemas.microsoft.com/office/drawing/2014/main" val="3377127591"/>
                    </a:ext>
                  </a:extLst>
                </a:gridCol>
                <a:gridCol w="2746744">
                  <a:extLst>
                    <a:ext uri="{9D8B030D-6E8A-4147-A177-3AD203B41FA5}">
                      <a16:colId xmlns:a16="http://schemas.microsoft.com/office/drawing/2014/main" val="87985114"/>
                    </a:ext>
                  </a:extLst>
                </a:gridCol>
              </a:tblGrid>
              <a:tr h="609600"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3359"/>
                    </a:solidFill>
                  </a:tcPr>
                </a:tc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Sotorasib 960 mg +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</a:rPr>
                        <a:t>PMAb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(n = 53)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3359"/>
                    </a:solidFill>
                  </a:tcPr>
                </a:tc>
                <a:tc>
                  <a:txBody>
                    <a:bodyPr/>
                    <a:lstStyle>
                      <a:lvl1pPr marL="0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41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84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725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968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209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452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693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936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ctr" defTabSz="609523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</a:rPr>
                        <a:t>Sotorasib 240 mg + </a:t>
                      </a:r>
                      <a:r>
                        <a:rPr lang="en-US" sz="1600" b="1" kern="1200" dirty="0" err="1">
                          <a:solidFill>
                            <a:schemeClr val="bg1"/>
                          </a:solidFill>
                        </a:rPr>
                        <a:t>PMAb</a:t>
                      </a:r>
                      <a:endParaRPr lang="en-US" sz="1600" b="1" kern="1200" dirty="0">
                        <a:solidFill>
                          <a:schemeClr val="bg1"/>
                        </a:solidFill>
                      </a:endParaRPr>
                    </a:p>
                    <a:p>
                      <a:pPr marL="0" algn="ctr" defTabSz="609523" rtl="0" eaLnBrk="1" latinLnBrk="0" hangingPunct="1"/>
                      <a:r>
                        <a:rPr lang="en-US" sz="1600" b="1" kern="1200" dirty="0">
                          <a:solidFill>
                            <a:schemeClr val="bg1"/>
                          </a:solidFill>
                        </a:rPr>
                        <a:t>(n = 53)</a:t>
                      </a:r>
                      <a:endParaRPr lang="en-US" sz="1600" b="1" kern="1200" dirty="0">
                        <a:solidFill>
                          <a:schemeClr val="bg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3359"/>
                    </a:solidFill>
                  </a:tcPr>
                </a:tc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Investigator’s Choice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(n = 54)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33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66698"/>
                  </a:ext>
                </a:extLst>
              </a:tr>
              <a:tr h="609600"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Median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</a:rPr>
                        <a:t> PFS, mo</a:t>
                      </a:r>
                    </a:p>
                    <a:p>
                      <a:r>
                        <a:rPr lang="en-US" sz="1600" b="0" baseline="0" dirty="0">
                          <a:solidFill>
                            <a:schemeClr val="tx1"/>
                          </a:solidFill>
                        </a:rPr>
                        <a:t>HR (95% CI; </a:t>
                      </a:r>
                      <a:r>
                        <a:rPr lang="en-US" sz="1600" b="0" i="1" baseline="0" dirty="0">
                          <a:solidFill>
                            <a:schemeClr val="tx1"/>
                          </a:solidFill>
                        </a:rPr>
                        <a:t>P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5.6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0.49 (0.30-0.80; 0.006)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41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84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725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968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209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452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693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936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ctr" defTabSz="609523" rtl="0" eaLnBrk="1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</a:rPr>
                        <a:t>3.9</a:t>
                      </a:r>
                    </a:p>
                    <a:p>
                      <a:pPr marL="0" algn="ctr" defTabSz="609523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0.58 (0.36-0.93; 0.03)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2.2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(-;-)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7873151"/>
                  </a:ext>
                </a:extLst>
              </a:tr>
              <a:tr h="609600"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ORR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</a:rPr>
                        <a:t>, %</a:t>
                      </a:r>
                    </a:p>
                    <a:p>
                      <a:r>
                        <a:rPr lang="en-US" sz="1600" b="0" baseline="0" dirty="0">
                          <a:solidFill>
                            <a:schemeClr val="tx1"/>
                          </a:solidFill>
                        </a:rPr>
                        <a:t>(95% CI per BICR)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(15.3-40.3)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41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84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725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968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209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452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693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936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ctr" defTabSz="609523" rtl="0" eaLnBrk="1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  <a:p>
                      <a:pPr marL="0" algn="ctr" defTabSz="609523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(1.2-15.7)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(0-6.6)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023404"/>
                  </a:ext>
                </a:extLst>
              </a:tr>
              <a:tr h="609600"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Disease control rate, %</a:t>
                      </a:r>
                      <a:endParaRPr lang="en-US" sz="1600" b="0" baseline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600" b="0" baseline="0" dirty="0">
                          <a:solidFill>
                            <a:schemeClr val="tx1"/>
                          </a:solidFill>
                        </a:rPr>
                        <a:t>(95% CI per BICR)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72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(57.7-83.2)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41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84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725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968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209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452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693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936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ctr" defTabSz="609523" rtl="0" eaLnBrk="1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</a:rPr>
                        <a:t>68</a:t>
                      </a:r>
                    </a:p>
                    <a:p>
                      <a:pPr marL="0" algn="ctr" defTabSz="609523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(53.7-80.1)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46</a:t>
                      </a:r>
                      <a:endParaRPr lang="en-US" sz="1600" b="1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(32.6-60.4)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690431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961A5-272E-0AEF-788A-06F28526020F}"/>
              </a:ext>
            </a:extLst>
          </p:cNvPr>
          <p:cNvSpPr txBox="1">
            <a:spLocks/>
          </p:cNvSpPr>
          <p:nvPr/>
        </p:nvSpPr>
        <p:spPr>
          <a:xfrm>
            <a:off x="5160335" y="6472907"/>
            <a:ext cx="7026347" cy="364903"/>
          </a:xfrm>
          <a:prstGeom prst="rect">
            <a:avLst/>
          </a:prstGeom>
        </p:spPr>
        <p:txBody>
          <a:bodyPr vert="horz" lIns="60960" tIns="60960" rIns="60960" bIns="60960" rtlCol="0" anchor="b"/>
          <a:lstStyle>
            <a:defPPr>
              <a:defRPr lang="en-US"/>
            </a:defPPr>
            <a:lvl1pPr marL="0" algn="l" defTabSz="6858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Pietrantonio F et al. ESMO 2023. 2. Fakih et al. </a:t>
            </a:r>
            <a:r>
              <a:rPr kumimoji="0" lang="en-GB" sz="1333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 Engl J Med</a:t>
            </a:r>
            <a:r>
              <a:rPr kumimoji="0" lang="en-GB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2023;389:2125-2139. </a:t>
            </a:r>
          </a:p>
        </p:txBody>
      </p:sp>
    </p:spTree>
    <p:extLst>
      <p:ext uri="{BB962C8B-B14F-4D97-AF65-F5344CB8AC3E}">
        <p14:creationId xmlns:p14="http://schemas.microsoft.com/office/powerpoint/2010/main" val="28783246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9D3D0-A86C-ABF2-CA8B-794CB443F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25CF7-192F-D6DF-1441-076ADD613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733" b="1" dirty="0"/>
              <a:t>CodeBreaK300: Treatment discontinuation due to TRAEs was rare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0EA09-663A-6FA7-C0B5-992CF3427673}"/>
              </a:ext>
            </a:extLst>
          </p:cNvPr>
          <p:cNvSpPr txBox="1">
            <a:spLocks/>
          </p:cNvSpPr>
          <p:nvPr/>
        </p:nvSpPr>
        <p:spPr>
          <a:xfrm>
            <a:off x="4863485" y="6472907"/>
            <a:ext cx="7026347" cy="364903"/>
          </a:xfrm>
          <a:prstGeom prst="rect">
            <a:avLst/>
          </a:prstGeom>
        </p:spPr>
        <p:txBody>
          <a:bodyPr vert="horz" lIns="60960" tIns="60960" rIns="60960" bIns="60960" rtlCol="0" anchor="b"/>
          <a:lstStyle>
            <a:defPPr>
              <a:defRPr lang="en-US"/>
            </a:defPPr>
            <a:lvl1pPr marL="0" algn="l" defTabSz="6858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Pietrantonio F et al. ESMO 2023. 2. Fakih et al. </a:t>
            </a:r>
            <a:r>
              <a:rPr kumimoji="0" lang="en-GB" sz="1333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 Engl J Med</a:t>
            </a:r>
            <a:r>
              <a:rPr kumimoji="0" lang="en-GB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2023;389:2125-2139.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63688E4-1CEA-29FD-7A07-991EAA34B416}"/>
              </a:ext>
            </a:extLst>
          </p:cNvPr>
          <p:cNvGraphicFramePr>
            <a:graphicFrameLocks/>
          </p:cNvGraphicFramePr>
          <p:nvPr/>
        </p:nvGraphicFramePr>
        <p:xfrm>
          <a:off x="866094" y="1749285"/>
          <a:ext cx="10459812" cy="4405944"/>
        </p:xfrm>
        <a:graphic>
          <a:graphicData uri="http://schemas.openxmlformats.org/drawingml/2006/table">
            <a:tbl>
              <a:tblPr firstRow="1" bandRow="1"/>
              <a:tblGrid>
                <a:gridCol w="2614953">
                  <a:extLst>
                    <a:ext uri="{9D8B030D-6E8A-4147-A177-3AD203B41FA5}">
                      <a16:colId xmlns:a16="http://schemas.microsoft.com/office/drawing/2014/main" val="2890560286"/>
                    </a:ext>
                  </a:extLst>
                </a:gridCol>
                <a:gridCol w="2614953">
                  <a:extLst>
                    <a:ext uri="{9D8B030D-6E8A-4147-A177-3AD203B41FA5}">
                      <a16:colId xmlns:a16="http://schemas.microsoft.com/office/drawing/2014/main" val="879777583"/>
                    </a:ext>
                  </a:extLst>
                </a:gridCol>
                <a:gridCol w="2614953">
                  <a:extLst>
                    <a:ext uri="{9D8B030D-6E8A-4147-A177-3AD203B41FA5}">
                      <a16:colId xmlns:a16="http://schemas.microsoft.com/office/drawing/2014/main" val="3377127591"/>
                    </a:ext>
                  </a:extLst>
                </a:gridCol>
                <a:gridCol w="2614953">
                  <a:extLst>
                    <a:ext uri="{9D8B030D-6E8A-4147-A177-3AD203B41FA5}">
                      <a16:colId xmlns:a16="http://schemas.microsoft.com/office/drawing/2014/main" val="87985114"/>
                    </a:ext>
                  </a:extLst>
                </a:gridCol>
              </a:tblGrid>
              <a:tr h="1097808"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9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3359"/>
                    </a:solidFill>
                  </a:tcPr>
                </a:tc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6095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Sotorasib 960 mg + Panitumumab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(n = 53)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3359"/>
                    </a:solidFill>
                  </a:tcPr>
                </a:tc>
                <a:tc>
                  <a:txBody>
                    <a:bodyPr/>
                    <a:lstStyle>
                      <a:lvl1pPr marL="0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41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84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725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968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209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452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693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936" algn="l" defTabSz="914484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900" b="1" kern="1200" dirty="0">
                          <a:solidFill>
                            <a:schemeClr val="bg1"/>
                          </a:solidFill>
                        </a:rPr>
                        <a:t>Sotorasib 240 mg + </a:t>
                      </a:r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Panitumumab</a:t>
                      </a:r>
                    </a:p>
                    <a:p>
                      <a:pPr marL="0" algn="ctr" defTabSz="609523" rtl="0" eaLnBrk="1" latinLnBrk="0" hangingPunct="1"/>
                      <a:r>
                        <a:rPr lang="en-US" sz="1900" b="1" kern="1200" dirty="0">
                          <a:solidFill>
                            <a:schemeClr val="bg1"/>
                          </a:solidFill>
                        </a:rPr>
                        <a:t>(n = 53)</a:t>
                      </a:r>
                      <a:endParaRPr lang="en-US" sz="1900" b="1" kern="1200" dirty="0">
                        <a:solidFill>
                          <a:schemeClr val="bg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3359"/>
                    </a:solidFill>
                  </a:tcPr>
                </a:tc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Investigator’s Choice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bg1"/>
                          </a:solidFill>
                        </a:rPr>
                        <a:t>(n = 54)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33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66698"/>
                  </a:ext>
                </a:extLst>
              </a:tr>
              <a:tr h="406400"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900" b="0" dirty="0">
                          <a:solidFill>
                            <a:schemeClr val="tx1"/>
                          </a:solidFill>
                        </a:rPr>
                        <a:t>Any AE, n (%)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609523" rtl="0" eaLnBrk="1" latinLnBrk="0" hangingPunct="1"/>
                      <a:r>
                        <a:rPr lang="en-US" sz="1900" kern="1200" dirty="0">
                          <a:solidFill>
                            <a:schemeClr val="tx1"/>
                          </a:solidFill>
                        </a:rPr>
                        <a:t>50 (94.3)</a:t>
                      </a:r>
                      <a:endParaRPr lang="en-US" sz="1900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41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84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725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968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209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452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693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936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ctr" defTabSz="609523" rtl="0" eaLnBrk="1" latinLnBrk="0" hangingPunct="1"/>
                      <a:r>
                        <a:rPr lang="en-US" sz="1900" kern="1200" dirty="0">
                          <a:solidFill>
                            <a:schemeClr val="tx1"/>
                          </a:solidFill>
                        </a:rPr>
                        <a:t>51 (96.2)</a:t>
                      </a:r>
                      <a:endParaRPr lang="en-US" sz="1900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609523" rtl="0" eaLnBrk="1" latinLnBrk="0" hangingPunct="1"/>
                      <a:r>
                        <a:rPr lang="en-US" sz="1900" kern="1200" dirty="0">
                          <a:solidFill>
                            <a:schemeClr val="tx1"/>
                          </a:solidFill>
                        </a:rPr>
                        <a:t>42 (82.4)</a:t>
                      </a:r>
                      <a:endParaRPr lang="en-US" sz="1900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rgbClr val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7873151"/>
                  </a:ext>
                </a:extLst>
              </a:tr>
              <a:tr h="591128"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900" b="0" dirty="0">
                          <a:solidFill>
                            <a:schemeClr val="tx1"/>
                          </a:solidFill>
                        </a:rPr>
                        <a:t>Grade ≥3 event, n (%)</a:t>
                      </a:r>
                      <a:endParaRPr lang="en-US" sz="1900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19 (35.8)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41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84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725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968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209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452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693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936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ctr" defTabSz="609523" rtl="0" eaLnBrk="1" latinLnBrk="0" hangingPunct="1"/>
                      <a:r>
                        <a:rPr lang="en-US" sz="1900" kern="1200" dirty="0">
                          <a:solidFill>
                            <a:schemeClr val="tx1"/>
                          </a:solidFill>
                        </a:rPr>
                        <a:t>16 (30.2)</a:t>
                      </a:r>
                      <a:endParaRPr lang="en-US" sz="1900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22 (43.1)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023404"/>
                  </a:ext>
                </a:extLst>
              </a:tr>
              <a:tr h="1097808"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900" b="0" dirty="0">
                          <a:solidFill>
                            <a:schemeClr val="tx1"/>
                          </a:solidFill>
                        </a:rPr>
                        <a:t>AE leading to sotorasib discontinuation, n (%)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1 (1.9)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41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84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725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968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209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452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693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936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ctr" defTabSz="609523" rtl="0" eaLnBrk="1" latinLnBrk="0" hangingPunct="1"/>
                      <a:r>
                        <a:rPr lang="en-US" sz="1900" kern="1200" dirty="0">
                          <a:solidFill>
                            <a:schemeClr val="tx1"/>
                          </a:solidFill>
                        </a:rPr>
                        <a:t>1 (1.9)</a:t>
                      </a:r>
                      <a:endParaRPr lang="en-US" sz="1900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–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690431"/>
                  </a:ext>
                </a:extLst>
              </a:tr>
              <a:tr h="1097808">
                <a:tc>
                  <a:txBody>
                    <a:bodyPr/>
                    <a:lstStyle>
                      <a:lvl1pPr marL="0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41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84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725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968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209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452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693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936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900" b="0" dirty="0">
                          <a:solidFill>
                            <a:schemeClr val="tx1"/>
                          </a:solidFill>
                        </a:rPr>
                        <a:t>Skin and subcutaneous tissue disorders, n (%)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41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84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725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968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209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452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693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936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ctr" defTabSz="609523" rtl="0" eaLnBrk="1" latinLnBrk="0" hangingPunct="1"/>
                      <a:r>
                        <a:rPr lang="en-US" sz="1900" kern="1200" dirty="0">
                          <a:solidFill>
                            <a:schemeClr val="tx1"/>
                          </a:solidFill>
                        </a:rPr>
                        <a:t>44 (83.0)</a:t>
                      </a:r>
                      <a:endParaRPr lang="en-US" sz="1900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41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84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725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968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209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452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693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936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ctr" defTabSz="609523" rtl="0" eaLnBrk="1" latinLnBrk="0" hangingPunct="1"/>
                      <a:r>
                        <a:rPr lang="en-US" sz="1900" kern="1200" dirty="0">
                          <a:solidFill>
                            <a:schemeClr val="tx1"/>
                          </a:solidFill>
                        </a:rPr>
                        <a:t>45 (84.9)</a:t>
                      </a:r>
                      <a:endParaRPr lang="en-US" sz="1900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41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84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725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968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209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452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693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936" algn="l" defTabSz="914484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ctr" defTabSz="609523" rtl="0" eaLnBrk="1" latinLnBrk="0" hangingPunct="1"/>
                      <a:r>
                        <a:rPr lang="en-US" sz="1900" kern="1200" dirty="0">
                          <a:solidFill>
                            <a:schemeClr val="tx1"/>
                          </a:solidFill>
                        </a:rPr>
                        <a:t>11 (21.6)</a:t>
                      </a:r>
                      <a:endParaRPr lang="en-US" sz="1900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029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1203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00C3F-0E9D-1D4B-2787-2945700C4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64A73C-FCAF-E0D7-E36D-2BCE262E4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84" y="2667000"/>
            <a:ext cx="10363200" cy="1661993"/>
          </a:xfrm>
        </p:spPr>
        <p:txBody>
          <a:bodyPr/>
          <a:lstStyle/>
          <a:p>
            <a:r>
              <a:rPr lang="en-US" sz="3600" b="1" dirty="0">
                <a:solidFill>
                  <a:srgbClr val="0070C0"/>
                </a:solidFill>
              </a:rPr>
              <a:t>Immune checkpoint inhibitors for patients  </a:t>
            </a:r>
            <a:br>
              <a:rPr lang="en-US" sz="3600" b="1" dirty="0">
                <a:solidFill>
                  <a:srgbClr val="0070C0"/>
                </a:solidFill>
              </a:rPr>
            </a:br>
            <a:r>
              <a:rPr lang="en-US" sz="3600" b="1" dirty="0">
                <a:solidFill>
                  <a:srgbClr val="0070C0"/>
                </a:solidFill>
              </a:rPr>
              <a:t>with non-metastatic rectal cancer</a:t>
            </a:r>
            <a:br>
              <a:rPr lang="en-US" sz="3200" b="1" dirty="0">
                <a:solidFill>
                  <a:srgbClr val="0070C0"/>
                </a:solidFill>
              </a:rPr>
            </a:br>
            <a:endParaRPr lang="en-US" sz="3600" b="1" i="1" dirty="0"/>
          </a:p>
        </p:txBody>
      </p:sp>
    </p:spTree>
    <p:extLst>
      <p:ext uri="{BB962C8B-B14F-4D97-AF65-F5344CB8AC3E}">
        <p14:creationId xmlns:p14="http://schemas.microsoft.com/office/powerpoint/2010/main" val="190424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B3717-A8E4-DEB0-5ECC-CA6469CF4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4000" b="1" dirty="0"/>
              <a:t>FOLFIRI + Sotorasib + Panitumumab:</a:t>
            </a:r>
            <a:br>
              <a:rPr lang="en-US" sz="4000" b="1" dirty="0"/>
            </a:br>
            <a:r>
              <a:rPr lang="en-US" sz="4000" b="1" dirty="0"/>
              <a:t>ORR and PFS by line of therapy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FBC2F57-1F68-C6B2-0680-A8DBF5220E7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933575"/>
          <a:ext cx="10972807" cy="2781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7451">
                  <a:extLst>
                    <a:ext uri="{9D8B030D-6E8A-4147-A177-3AD203B41FA5}">
                      <a16:colId xmlns:a16="http://schemas.microsoft.com/office/drawing/2014/main" val="3488931543"/>
                    </a:ext>
                  </a:extLst>
                </a:gridCol>
                <a:gridCol w="2128839">
                  <a:extLst>
                    <a:ext uri="{9D8B030D-6E8A-4147-A177-3AD203B41FA5}">
                      <a16:colId xmlns:a16="http://schemas.microsoft.com/office/drawing/2014/main" val="3831968906"/>
                    </a:ext>
                  </a:extLst>
                </a:gridCol>
                <a:gridCol w="2128839">
                  <a:extLst>
                    <a:ext uri="{9D8B030D-6E8A-4147-A177-3AD203B41FA5}">
                      <a16:colId xmlns:a16="http://schemas.microsoft.com/office/drawing/2014/main" val="2698362596"/>
                    </a:ext>
                  </a:extLst>
                </a:gridCol>
                <a:gridCol w="2128839">
                  <a:extLst>
                    <a:ext uri="{9D8B030D-6E8A-4147-A177-3AD203B41FA5}">
                      <a16:colId xmlns:a16="http://schemas.microsoft.com/office/drawing/2014/main" val="1899435118"/>
                    </a:ext>
                  </a:extLst>
                </a:gridCol>
                <a:gridCol w="2128839">
                  <a:extLst>
                    <a:ext uri="{9D8B030D-6E8A-4147-A177-3AD203B41FA5}">
                      <a16:colId xmlns:a16="http://schemas.microsoft.com/office/drawing/2014/main" val="2949423055"/>
                    </a:ext>
                  </a:extLst>
                </a:gridCol>
              </a:tblGrid>
              <a:tr h="695325">
                <a:tc>
                  <a:txBody>
                    <a:bodyPr/>
                    <a:lstStyle/>
                    <a:p>
                      <a:endParaRPr lang="en-US" sz="1900" dirty="0">
                        <a:latin typeface="Helvetica" panose="020B0604020202020204"/>
                        <a:cs typeface="Helvetica" panose="020B060402020202020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Helvetica" panose="020B0604020202020204"/>
                          <a:cs typeface="Helvetica" panose="020B0604020202020204"/>
                        </a:rPr>
                        <a:t>1</a:t>
                      </a:r>
                      <a:r>
                        <a:rPr lang="en-US" sz="1900" baseline="30000" dirty="0">
                          <a:latin typeface="Helvetica" panose="020B0604020202020204"/>
                          <a:cs typeface="Helvetica" panose="020B0604020202020204"/>
                        </a:rPr>
                        <a:t>st</a:t>
                      </a:r>
                      <a:r>
                        <a:rPr lang="en-US" sz="1900" dirty="0">
                          <a:latin typeface="Helvetica" panose="020B0604020202020204"/>
                          <a:cs typeface="Helvetica" panose="020B0604020202020204"/>
                        </a:rPr>
                        <a:t> Line</a:t>
                      </a:r>
                    </a:p>
                    <a:p>
                      <a:pPr algn="ctr"/>
                      <a:r>
                        <a:rPr lang="en-US" sz="1600" dirty="0">
                          <a:latin typeface="Helvetica" panose="020B0604020202020204"/>
                          <a:cs typeface="Helvetica" panose="020B0604020202020204"/>
                        </a:rPr>
                        <a:t>N=40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Helvetica" panose="020B0604020202020204"/>
                          <a:cs typeface="Helvetica" panose="020B0604020202020204"/>
                        </a:rPr>
                        <a:t>2</a:t>
                      </a:r>
                      <a:r>
                        <a:rPr lang="en-US" sz="1900" baseline="30000" dirty="0">
                          <a:latin typeface="Helvetica" panose="020B0604020202020204"/>
                          <a:cs typeface="Helvetica" panose="020B0604020202020204"/>
                        </a:rPr>
                        <a:t>nd</a:t>
                      </a:r>
                      <a:r>
                        <a:rPr lang="en-US" sz="1900" dirty="0">
                          <a:latin typeface="Helvetica" panose="020B0604020202020204"/>
                          <a:cs typeface="Helvetica" panose="020B0604020202020204"/>
                        </a:rPr>
                        <a:t> Line</a:t>
                      </a:r>
                    </a:p>
                    <a:p>
                      <a:pPr algn="ctr"/>
                      <a:r>
                        <a:rPr lang="en-US" sz="1600" dirty="0">
                          <a:latin typeface="Helvetica" panose="020B0604020202020204"/>
                          <a:cs typeface="Helvetica" panose="020B0604020202020204"/>
                        </a:rPr>
                        <a:t>N= 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Helvetica" panose="020B0604020202020204"/>
                          <a:cs typeface="Helvetica" panose="020B0604020202020204"/>
                        </a:rPr>
                        <a:t>3</a:t>
                      </a:r>
                      <a:r>
                        <a:rPr lang="en-US" sz="1900" baseline="30000" dirty="0">
                          <a:latin typeface="Helvetica" panose="020B0604020202020204"/>
                          <a:cs typeface="Helvetica" panose="020B0604020202020204"/>
                        </a:rPr>
                        <a:t>rd</a:t>
                      </a:r>
                      <a:r>
                        <a:rPr lang="en-US" sz="1900" dirty="0">
                          <a:latin typeface="Helvetica" panose="020B0604020202020204"/>
                          <a:cs typeface="Helvetica" panose="020B0604020202020204"/>
                        </a:rPr>
                        <a:t> Line</a:t>
                      </a:r>
                    </a:p>
                    <a:p>
                      <a:pPr algn="ctr"/>
                      <a:r>
                        <a:rPr lang="en-US" sz="1600" dirty="0">
                          <a:latin typeface="Helvetica" panose="020B0604020202020204"/>
                          <a:cs typeface="Helvetica" panose="020B0604020202020204"/>
                        </a:rPr>
                        <a:t>N= 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Helvetica" panose="020B0604020202020204"/>
                          <a:cs typeface="Helvetica" panose="020B0604020202020204"/>
                        </a:rPr>
                        <a:t>≥ 4</a:t>
                      </a:r>
                      <a:r>
                        <a:rPr lang="en-US" sz="1900" baseline="30000" dirty="0">
                          <a:latin typeface="Helvetica" panose="020B0604020202020204"/>
                          <a:cs typeface="Helvetica" panose="020B0604020202020204"/>
                        </a:rPr>
                        <a:t>th</a:t>
                      </a:r>
                      <a:r>
                        <a:rPr lang="en-US" sz="1900" dirty="0">
                          <a:latin typeface="Helvetica" panose="020B0604020202020204"/>
                          <a:cs typeface="Helvetica" panose="020B0604020202020204"/>
                        </a:rPr>
                        <a:t> Line</a:t>
                      </a:r>
                    </a:p>
                    <a:p>
                      <a:pPr algn="ctr"/>
                      <a:r>
                        <a:rPr lang="en-US" sz="1600" dirty="0">
                          <a:latin typeface="Helvetica" panose="020B0604020202020204"/>
                          <a:cs typeface="Helvetica" panose="020B0604020202020204"/>
                        </a:rPr>
                        <a:t>N= 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8452408"/>
                  </a:ext>
                </a:extLst>
              </a:tr>
              <a:tr h="695325">
                <a:tc>
                  <a:txBody>
                    <a:bodyPr/>
                    <a:lstStyle/>
                    <a:p>
                      <a:r>
                        <a:rPr lang="en-US" sz="1900" dirty="0" err="1">
                          <a:latin typeface="Helvetica" panose="020B0604020202020204"/>
                          <a:cs typeface="Helvetica" panose="020B0604020202020204"/>
                        </a:rPr>
                        <a:t>CodeBreaK</a:t>
                      </a:r>
                      <a:r>
                        <a:rPr lang="en-US" sz="1900" dirty="0">
                          <a:latin typeface="Helvetica" panose="020B0604020202020204"/>
                          <a:cs typeface="Helvetica" panose="020B0604020202020204"/>
                        </a:rPr>
                        <a:t> 101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Helvetica" panose="020B0604020202020204"/>
                          <a:cs typeface="Helvetica" panose="020B0604020202020204"/>
                        </a:rPr>
                        <a:t>Cohort 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Helvetica" panose="020B0604020202020204"/>
                          <a:cs typeface="Helvetica" panose="020B0604020202020204"/>
                        </a:rPr>
                        <a:t>Cohort 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095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>
                          <a:latin typeface="Helvetica" panose="020B0604020202020204"/>
                          <a:cs typeface="Helvetica" panose="020B0604020202020204"/>
                        </a:rPr>
                        <a:t>Cohort 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095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>
                          <a:latin typeface="Helvetica" panose="020B0604020202020204"/>
                          <a:cs typeface="Helvetica" panose="020B0604020202020204"/>
                        </a:rPr>
                        <a:t>Cohort 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6991274"/>
                  </a:ext>
                </a:extLst>
              </a:tr>
              <a:tr h="695325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Helvetica" panose="020B0604020202020204"/>
                          <a:cs typeface="Helvetica" panose="020B0604020202020204"/>
                        </a:rPr>
                        <a:t>ORR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Helvetica" panose="020B0604020202020204"/>
                          <a:cs typeface="Helvetica" panose="020B0604020202020204"/>
                        </a:rPr>
                        <a:t>78%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Helvetica" panose="020B0604020202020204"/>
                          <a:cs typeface="Helvetica" panose="020B0604020202020204"/>
                        </a:rPr>
                        <a:t>69%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Helvetica" panose="020B0604020202020204"/>
                          <a:cs typeface="Helvetica" panose="020B0604020202020204"/>
                        </a:rPr>
                        <a:t>58%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Helvetica" panose="020B0604020202020204"/>
                          <a:cs typeface="Helvetica" panose="020B0604020202020204"/>
                        </a:rPr>
                        <a:t>47%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9485889"/>
                  </a:ext>
                </a:extLst>
              </a:tr>
              <a:tr h="695325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Helvetica" panose="020B0604020202020204"/>
                          <a:cs typeface="Helvetica" panose="020B0604020202020204"/>
                        </a:rPr>
                        <a:t>PFS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Helvetica" panose="020B0604020202020204"/>
                          <a:cs typeface="Helvetica" panose="020B0604020202020204"/>
                        </a:rPr>
                        <a:t>Not reached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Helvetica" panose="020B0604020202020204"/>
                          <a:cs typeface="Helvetica" panose="020B0604020202020204"/>
                        </a:rPr>
                        <a:t>8.3 </a:t>
                      </a:r>
                      <a:r>
                        <a:rPr lang="en-US" sz="1900" dirty="0" err="1">
                          <a:latin typeface="Helvetica" panose="020B0604020202020204"/>
                          <a:cs typeface="Helvetica" panose="020B0604020202020204"/>
                        </a:rPr>
                        <a:t>mo</a:t>
                      </a:r>
                      <a:endParaRPr lang="en-US" sz="1900" dirty="0">
                        <a:latin typeface="Helvetica" panose="020B0604020202020204"/>
                        <a:cs typeface="Helvetica" panose="020B060402020202020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Helvetica" panose="020B0604020202020204"/>
                          <a:cs typeface="Helvetica" panose="020B0604020202020204"/>
                        </a:rPr>
                        <a:t>7.1 </a:t>
                      </a:r>
                      <a:r>
                        <a:rPr lang="en-US" sz="1900" dirty="0" err="1">
                          <a:latin typeface="Helvetica" panose="020B0604020202020204"/>
                          <a:cs typeface="Helvetica" panose="020B0604020202020204"/>
                        </a:rPr>
                        <a:t>mo</a:t>
                      </a:r>
                      <a:endParaRPr lang="en-US" sz="1900" dirty="0">
                        <a:latin typeface="Helvetica" panose="020B0604020202020204"/>
                        <a:cs typeface="Helvetica" panose="020B060402020202020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Helvetica" panose="020B0604020202020204"/>
                          <a:cs typeface="Helvetica" panose="020B0604020202020204"/>
                        </a:rPr>
                        <a:t>8.4 </a:t>
                      </a:r>
                      <a:r>
                        <a:rPr lang="en-US" sz="1900" dirty="0" err="1">
                          <a:latin typeface="Helvetica" panose="020B0604020202020204"/>
                          <a:cs typeface="Helvetica" panose="020B0604020202020204"/>
                        </a:rPr>
                        <a:t>mo</a:t>
                      </a:r>
                      <a:endParaRPr lang="en-US" sz="1900" dirty="0">
                        <a:latin typeface="Helvetica" panose="020B0604020202020204"/>
                        <a:cs typeface="Helvetica" panose="020B060402020202020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075973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9FA902C3-ED68-D570-41E2-E1414D1AB2E4}"/>
              </a:ext>
            </a:extLst>
          </p:cNvPr>
          <p:cNvSpPr/>
          <p:nvPr/>
        </p:nvSpPr>
        <p:spPr>
          <a:xfrm>
            <a:off x="1114426" y="5095875"/>
            <a:ext cx="9963151" cy="952500"/>
          </a:xfrm>
          <a:prstGeom prst="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/>
                <a:ea typeface="+mn-ea"/>
                <a:cs typeface="Helvetica" panose="020B0604020202020204"/>
              </a:rPr>
              <a:t>ORR was numerically higher for those with fewer lines of prior therapy</a:t>
            </a:r>
          </a:p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/>
                <a:ea typeface="+mn-ea"/>
                <a:cs typeface="Helvetica" panose="020B0604020202020204"/>
              </a:rPr>
              <a:t>Responses were observed regardless of progression on prior irinotecan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55FC27-C507-4733-8EC3-A0FBE558211E}"/>
              </a:ext>
            </a:extLst>
          </p:cNvPr>
          <p:cNvSpPr txBox="1"/>
          <p:nvPr/>
        </p:nvSpPr>
        <p:spPr>
          <a:xfrm>
            <a:off x="8744060" y="6400938"/>
            <a:ext cx="3191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Siena S et al. ESMO 2024;Abstract 505O</a:t>
            </a:r>
          </a:p>
          <a:p>
            <a:pPr marL="0" marR="0" lvl="0" indent="0" algn="r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Strickler JH et al. ASCO 2025;Abstract 3506</a:t>
            </a:r>
          </a:p>
        </p:txBody>
      </p:sp>
    </p:spTree>
    <p:extLst>
      <p:ext uri="{BB962C8B-B14F-4D97-AF65-F5344CB8AC3E}">
        <p14:creationId xmlns:p14="http://schemas.microsoft.com/office/powerpoint/2010/main" val="39865407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800" b="1"/>
              <a:t>Targeting </a:t>
            </a:r>
            <a:r>
              <a:rPr lang="en-US" sz="4800" b="1" dirty="0"/>
              <a:t>KRAS: Key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 anchorCtr="0"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sz="4400" dirty="0">
                <a:solidFill>
                  <a:schemeClr val="tx1"/>
                </a:solidFill>
              </a:rPr>
              <a:t>KRAS G12C inhibitors have limited single agent activity in mCRC – combinations with anti-EGFR Abs are required</a:t>
            </a:r>
          </a:p>
          <a:p>
            <a:pPr>
              <a:lnSpc>
                <a:spcPct val="120000"/>
              </a:lnSpc>
            </a:pPr>
            <a:endParaRPr lang="en-US" sz="44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4400" dirty="0">
                <a:solidFill>
                  <a:schemeClr val="tx1"/>
                </a:solidFill>
              </a:rPr>
              <a:t>Adagrasib + cetuximab and sotorasib + panitumumab are active and generally well tolerated – now FDA approved</a:t>
            </a:r>
          </a:p>
          <a:p>
            <a:pPr>
              <a:lnSpc>
                <a:spcPct val="120000"/>
              </a:lnSpc>
            </a:pPr>
            <a:endParaRPr lang="en-US" sz="44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4400" dirty="0">
                <a:solidFill>
                  <a:schemeClr val="tx1"/>
                </a:solidFill>
              </a:rPr>
              <a:t>Future therapeutic strategies for KRAS G12C may combine cytotoxic chemotherapy with targeted therapies</a:t>
            </a:r>
          </a:p>
        </p:txBody>
      </p:sp>
    </p:spTree>
    <p:extLst>
      <p:ext uri="{BB962C8B-B14F-4D97-AF65-F5344CB8AC3E}">
        <p14:creationId xmlns:p14="http://schemas.microsoft.com/office/powerpoint/2010/main" val="18692035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800" b="1" dirty="0"/>
              <a:t>HER2 in Metastatic CRC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54482"/>
            <a:ext cx="5384800" cy="4561839"/>
          </a:xfrm>
        </p:spPr>
        <p:txBody>
          <a:bodyPr anchor="ctr">
            <a:normAutofit lnSpcReduction="10000"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Usually </a:t>
            </a:r>
            <a:r>
              <a:rPr lang="en-US" sz="3200" u="sng" dirty="0">
                <a:solidFill>
                  <a:schemeClr val="tx1"/>
                </a:solidFill>
              </a:rPr>
              <a:t>left-sided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</a:p>
          <a:p>
            <a:r>
              <a:rPr lang="en-US" sz="3200" dirty="0">
                <a:solidFill>
                  <a:schemeClr val="tx1"/>
                </a:solidFill>
              </a:rPr>
              <a:t>~ 3% of patients with metastatic CRC</a:t>
            </a:r>
          </a:p>
          <a:p>
            <a:r>
              <a:rPr lang="en-US" sz="3200" dirty="0">
                <a:solidFill>
                  <a:schemeClr val="tx1"/>
                </a:solidFill>
              </a:rPr>
              <a:t>Enriched in patients with </a:t>
            </a:r>
            <a:r>
              <a:rPr lang="en-US" sz="3200" i="1" dirty="0">
                <a:solidFill>
                  <a:schemeClr val="tx1"/>
                </a:solidFill>
              </a:rPr>
              <a:t>RAS/ BRAF</a:t>
            </a:r>
            <a:r>
              <a:rPr lang="en-US" sz="3200" dirty="0">
                <a:solidFill>
                  <a:schemeClr val="tx1"/>
                </a:solidFill>
              </a:rPr>
              <a:t> WT disease </a:t>
            </a:r>
          </a:p>
          <a:p>
            <a:r>
              <a:rPr lang="en-US" sz="3200" dirty="0">
                <a:solidFill>
                  <a:schemeClr val="tx1"/>
                </a:solidFill>
              </a:rPr>
              <a:t>Associated with lung, brain metastases</a:t>
            </a:r>
          </a:p>
          <a:p>
            <a:r>
              <a:rPr lang="en-US" sz="3200" dirty="0">
                <a:solidFill>
                  <a:schemeClr val="tx1"/>
                </a:solidFill>
              </a:rPr>
              <a:t>May drive resistance to EGFR antibodies</a:t>
            </a:r>
          </a:p>
        </p:txBody>
      </p:sp>
      <p:pic>
        <p:nvPicPr>
          <p:cNvPr id="5" name="Picture 6" descr="Illustration to show how food moves through the colon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4" t="7233" r="3471"/>
          <a:stretch/>
        </p:blipFill>
        <p:spPr bwMode="auto">
          <a:xfrm>
            <a:off x="6081852" y="1404328"/>
            <a:ext cx="6110149" cy="478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 rot="1260762">
            <a:off x="8873076" y="1793647"/>
            <a:ext cx="1952977" cy="410915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16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de-DE" sz="4000" b="1" noProof="1"/>
              <a:t>MOUNTAINEER: Tucatinib + Trastuzumab for HER2+ mCRC - Phase 2 Study Design</a:t>
            </a:r>
            <a:endParaRPr lang="en-US" sz="4000" b="1" dirty="0"/>
          </a:p>
        </p:txBody>
      </p:sp>
      <p:sp>
        <p:nvSpPr>
          <p:cNvPr id="3" name="Straight Connector 3">
            <a:extLst>
              <a:ext uri="{FF2B5EF4-FFF2-40B4-BE49-F238E27FC236}">
                <a16:creationId xmlns:a16="http://schemas.microsoft.com/office/drawing/2014/main" id="{244CBAE9-C9F2-B662-A4DE-2961CAD8E23E}"/>
              </a:ext>
            </a:extLst>
          </p:cNvPr>
          <p:cNvSpPr/>
          <p:nvPr/>
        </p:nvSpPr>
        <p:spPr>
          <a:xfrm flipH="1">
            <a:off x="6061611" y="2590161"/>
            <a:ext cx="582840" cy="738067"/>
          </a:xfrm>
          <a:prstGeom prst="line">
            <a:avLst/>
          </a:prstGeom>
          <a:ln w="25400">
            <a:solidFill>
              <a:srgbClr val="CECECE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-1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traight Connector 3">
            <a:extLst>
              <a:ext uri="{FF2B5EF4-FFF2-40B4-BE49-F238E27FC236}">
                <a16:creationId xmlns:a16="http://schemas.microsoft.com/office/drawing/2014/main" id="{F9E0BD6C-8301-D5D8-ADBC-4A9214B93D65}"/>
              </a:ext>
            </a:extLst>
          </p:cNvPr>
          <p:cNvSpPr/>
          <p:nvPr/>
        </p:nvSpPr>
        <p:spPr>
          <a:xfrm flipH="1" flipV="1">
            <a:off x="6061611" y="3328231"/>
            <a:ext cx="582840" cy="875091"/>
          </a:xfrm>
          <a:prstGeom prst="line">
            <a:avLst/>
          </a:prstGeom>
          <a:ln w="25400">
            <a:solidFill>
              <a:srgbClr val="CECECE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-1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traight Connector 3">
            <a:extLst>
              <a:ext uri="{FF2B5EF4-FFF2-40B4-BE49-F238E27FC236}">
                <a16:creationId xmlns:a16="http://schemas.microsoft.com/office/drawing/2014/main" id="{EB1AF8A1-44EF-BB6C-0CE0-9451EFFFAA25}"/>
              </a:ext>
            </a:extLst>
          </p:cNvPr>
          <p:cNvSpPr/>
          <p:nvPr/>
        </p:nvSpPr>
        <p:spPr>
          <a:xfrm flipH="1">
            <a:off x="2169651" y="2590161"/>
            <a:ext cx="1103040" cy="360"/>
          </a:xfrm>
          <a:prstGeom prst="line">
            <a:avLst/>
          </a:prstGeom>
          <a:ln w="25400">
            <a:solidFill>
              <a:srgbClr val="CECECE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-1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46AE6E5C-6E60-18C3-E4DF-A368471540AC}"/>
              </a:ext>
            </a:extLst>
          </p:cNvPr>
          <p:cNvSpPr/>
          <p:nvPr/>
        </p:nvSpPr>
        <p:spPr>
          <a:xfrm>
            <a:off x="3282411" y="2000518"/>
            <a:ext cx="1347120" cy="1178208"/>
          </a:xfrm>
          <a:prstGeom prst="roundRect">
            <a:avLst>
              <a:gd name="adj" fmla="val 1585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90000" rIns="90000" bIns="90000" anchor="ctr">
            <a:spAutoFit/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-1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Cohort A</a:t>
            </a:r>
            <a:endParaRPr kumimoji="0" lang="de-DE" sz="1600" b="0" i="0" u="none" strike="noStrike" kern="1200" cap="none" spc="-1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-1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Tucatinib +</a:t>
            </a:r>
            <a:br>
              <a:rPr kumimoji="0" lang="de-DE" sz="1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e-DE" sz="1400" b="0" i="0" u="none" strike="noStrike" kern="1200" cap="none" spc="-1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Trastuzumab  (n=45)</a:t>
            </a:r>
            <a:endParaRPr kumimoji="0" lang="de-DE" sz="1400" b="0" i="0" u="none" strike="noStrike" kern="1200" cap="none" spc="-1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Abgerundetes Rechteck 16">
            <a:extLst>
              <a:ext uri="{FF2B5EF4-FFF2-40B4-BE49-F238E27FC236}">
                <a16:creationId xmlns:a16="http://schemas.microsoft.com/office/drawing/2014/main" id="{3EEE5FB5-7C5B-52EA-328D-1F14029F96C8}"/>
              </a:ext>
            </a:extLst>
          </p:cNvPr>
          <p:cNvSpPr/>
          <p:nvPr/>
        </p:nvSpPr>
        <p:spPr>
          <a:xfrm>
            <a:off x="9003171" y="1609079"/>
            <a:ext cx="2656440" cy="3411167"/>
          </a:xfrm>
          <a:prstGeom prst="roundRect">
            <a:avLst>
              <a:gd name="adj" fmla="val 67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90000" rIns="90000" bIns="90000" anchor="ctr">
            <a:spAutoFit/>
          </a:bodyPr>
          <a:lstStyle/>
          <a:p>
            <a:pPr marL="38159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-7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 endpoint:</a:t>
            </a:r>
            <a:endParaRPr kumimoji="0" lang="de-DE" sz="1400" b="0" i="0" u="none" strike="noStrike" kern="1200" cap="none" spc="-1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83595" marR="0" lvl="0" indent="-171356" algn="l" defTabSz="609555" rtl="0" eaLnBrk="1" fontAlgn="auto" latinLnBrk="0" hangingPunct="1">
              <a:lnSpc>
                <a:spcPct val="110000"/>
              </a:lnSpc>
              <a:spcBef>
                <a:spcPts val="601"/>
              </a:spcBef>
              <a:spcAft>
                <a:spcPts val="0"/>
              </a:spcAft>
              <a:buClr>
                <a:srgbClr val="FFFFFF"/>
              </a:buClr>
              <a:buSzTx/>
              <a:buFont typeface="Symbol" charset="2"/>
              <a:buChar char=""/>
              <a:tabLst>
                <a:tab pos="210235" algn="l"/>
              </a:tabLst>
              <a:defRPr/>
            </a:pPr>
            <a:r>
              <a:rPr kumimoji="0" lang="de-DE" sz="1400" b="0" i="0" u="none" strike="noStrike" kern="1200" cap="none" spc="-1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Confirmed ORR in Cohorts A+B (RECIST v1.1 by BICR)</a:t>
            </a:r>
            <a:br>
              <a:rPr kumimoji="0" lang="de-DE" sz="1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e-DE" sz="1200" b="0" i="0" u="none" strike="noStrike" kern="1200" cap="none" spc="-1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de-DE" sz="1200" b="0" i="0" u="none" strike="noStrike" kern="1200" cap="none" spc="-1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8159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0235" algn="l"/>
              </a:tabLst>
              <a:defRPr/>
            </a:pPr>
            <a:r>
              <a:rPr kumimoji="0" lang="de-DE" sz="1400" b="0" i="0" u="none" strike="noStrike" kern="1200" cap="none" spc="-7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Secondary endpoints:</a:t>
            </a:r>
            <a:endParaRPr kumimoji="0" lang="de-DE" sz="1400" b="0" i="0" u="none" strike="noStrike" kern="1200" cap="none" spc="-1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83595" marR="0" lvl="0" indent="-171356" algn="l" defTabSz="609555" rtl="0" eaLnBrk="1" fontAlgn="auto" latinLnBrk="0" hangingPunct="1">
              <a:lnSpc>
                <a:spcPct val="110000"/>
              </a:lnSpc>
              <a:spcBef>
                <a:spcPts val="601"/>
              </a:spcBef>
              <a:spcAft>
                <a:spcPts val="0"/>
              </a:spcAft>
              <a:buClr>
                <a:srgbClr val="FFFFFF"/>
              </a:buClr>
              <a:buSzTx/>
              <a:buFont typeface="Symbol" charset="2"/>
              <a:buChar char=""/>
              <a:tabLst>
                <a:tab pos="210235" algn="l"/>
              </a:tabLst>
              <a:defRPr/>
            </a:pPr>
            <a:r>
              <a:rPr kumimoji="0" lang="de-DE" sz="1400" b="0" i="0" u="none" strike="noStrike" kern="1200" cap="none" spc="-1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DOR in Cohorts A+B</a:t>
            </a:r>
            <a:endParaRPr kumimoji="0" lang="de-DE" sz="1400" b="0" i="0" u="none" strike="noStrike" kern="1200" cap="none" spc="-1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83595" marR="0" lvl="0" indent="-171356" algn="l" defTabSz="609555" rtl="0" eaLnBrk="1" fontAlgn="auto" latinLnBrk="0" hangingPunct="1">
              <a:lnSpc>
                <a:spcPct val="110000"/>
              </a:lnSpc>
              <a:spcBef>
                <a:spcPts val="601"/>
              </a:spcBef>
              <a:spcAft>
                <a:spcPts val="0"/>
              </a:spcAft>
              <a:buClr>
                <a:srgbClr val="FFFFFF"/>
              </a:buClr>
              <a:buSzTx/>
              <a:buFont typeface="Symbol" charset="2"/>
              <a:buChar char=""/>
              <a:tabLst>
                <a:tab pos="210235" algn="l"/>
              </a:tabLst>
              <a:defRPr/>
            </a:pPr>
            <a:r>
              <a:rPr kumimoji="0" lang="de-DE" sz="1400" b="0" i="0" u="none" strike="noStrike" kern="1200" cap="none" spc="-1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PFS in Cohorts A+B</a:t>
            </a:r>
            <a:endParaRPr kumimoji="0" lang="de-DE" sz="1400" b="0" i="0" u="none" strike="noStrike" kern="1200" cap="none" spc="-1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83595" marR="0" lvl="0" indent="-171356" algn="l" defTabSz="609555" rtl="0" eaLnBrk="1" fontAlgn="auto" latinLnBrk="0" hangingPunct="1">
              <a:lnSpc>
                <a:spcPct val="110000"/>
              </a:lnSpc>
              <a:spcBef>
                <a:spcPts val="601"/>
              </a:spcBef>
              <a:spcAft>
                <a:spcPts val="0"/>
              </a:spcAft>
              <a:buClr>
                <a:srgbClr val="FFFFFF"/>
              </a:buClr>
              <a:buSzTx/>
              <a:buFont typeface="Symbol" charset="2"/>
              <a:buChar char=""/>
              <a:tabLst>
                <a:tab pos="210235" algn="l"/>
              </a:tabLst>
              <a:defRPr/>
            </a:pPr>
            <a:r>
              <a:rPr kumimoji="0" lang="de-DE" sz="1400" b="0" i="0" u="none" strike="noStrike" kern="1200" cap="none" spc="-1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 in Cohorts A+B</a:t>
            </a:r>
            <a:endParaRPr kumimoji="0" lang="de-DE" sz="1400" b="0" i="0" u="none" strike="noStrike" kern="1200" cap="none" spc="-1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83595" marR="0" lvl="0" indent="-171356" algn="l" defTabSz="609555" rtl="0" eaLnBrk="1" fontAlgn="auto" latinLnBrk="0" hangingPunct="1">
              <a:lnSpc>
                <a:spcPct val="110000"/>
              </a:lnSpc>
              <a:spcBef>
                <a:spcPts val="601"/>
              </a:spcBef>
              <a:spcAft>
                <a:spcPts val="0"/>
              </a:spcAft>
              <a:buClr>
                <a:srgbClr val="FFFFFF"/>
              </a:buClr>
              <a:buSzTx/>
              <a:buFont typeface="Symbol" charset="2"/>
              <a:buChar char=""/>
              <a:tabLst>
                <a:tab pos="210235" algn="l"/>
              </a:tabLst>
              <a:defRPr/>
            </a:pPr>
            <a:r>
              <a:rPr kumimoji="0" lang="de-DE" sz="1400" b="0" i="0" u="none" strike="noStrike" kern="1200" cap="none" spc="-1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ORR by 12 weeks of treatment in Cohort C (RECIST 1.1 by BICR) </a:t>
            </a:r>
            <a:endParaRPr kumimoji="0" lang="de-DE" sz="1400" b="0" i="0" u="none" strike="noStrike" kern="1200" cap="none" spc="-1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197">
            <a:extLst>
              <a:ext uri="{FF2B5EF4-FFF2-40B4-BE49-F238E27FC236}">
                <a16:creationId xmlns:a16="http://schemas.microsoft.com/office/drawing/2014/main" id="{0A63935E-4EF7-C589-9BBE-513402037DA2}"/>
              </a:ext>
            </a:extLst>
          </p:cNvPr>
          <p:cNvSpPr/>
          <p:nvPr/>
        </p:nvSpPr>
        <p:spPr>
          <a:xfrm>
            <a:off x="5152251" y="2859980"/>
            <a:ext cx="909360" cy="909360"/>
          </a:xfrm>
          <a:prstGeom prst="ellipse">
            <a:avLst/>
          </a:prstGeom>
          <a:solidFill>
            <a:srgbClr val="636466"/>
          </a:solidFill>
          <a:ln w="19050">
            <a:noFill/>
          </a:ln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ctr">
            <a:noAutofit/>
          </a:bodyPr>
          <a:lstStyle/>
          <a:p>
            <a:pPr marL="0" marR="0" lvl="0" indent="0" algn="ctr" defTabSz="60955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-1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br>
              <a:rPr kumimoji="0" lang="de-DE" sz="16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e-DE" sz="1600" b="1" i="0" u="none" strike="noStrike" kern="1200" cap="none" spc="-1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(4:3)</a:t>
            </a:r>
            <a:endParaRPr kumimoji="0" lang="de-DE" sz="1600" b="0" i="0" u="none" strike="noStrike" kern="1200" cap="none" spc="-1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Gruppieren 12">
            <a:extLst>
              <a:ext uri="{FF2B5EF4-FFF2-40B4-BE49-F238E27FC236}">
                <a16:creationId xmlns:a16="http://schemas.microsoft.com/office/drawing/2014/main" id="{1137904E-D246-501A-F852-9420A6D97A38}"/>
              </a:ext>
            </a:extLst>
          </p:cNvPr>
          <p:cNvGrpSpPr/>
          <p:nvPr/>
        </p:nvGrpSpPr>
        <p:grpSpPr>
          <a:xfrm>
            <a:off x="6644451" y="1936187"/>
            <a:ext cx="1891440" cy="2756948"/>
            <a:chOff x="6732000" y="1640452"/>
            <a:chExt cx="1891440" cy="2756948"/>
          </a:xfrm>
        </p:grpSpPr>
        <p:sp>
          <p:nvSpPr>
            <p:cNvPr id="11" name="Rectangle 22">
              <a:extLst>
                <a:ext uri="{FF2B5EF4-FFF2-40B4-BE49-F238E27FC236}">
                  <a16:creationId xmlns:a16="http://schemas.microsoft.com/office/drawing/2014/main" id="{C9A4E9E0-2B34-0618-32C0-51DCB6644317}"/>
                </a:ext>
              </a:extLst>
            </p:cNvPr>
            <p:cNvSpPr/>
            <p:nvPr/>
          </p:nvSpPr>
          <p:spPr>
            <a:xfrm>
              <a:off x="6732000" y="1640452"/>
              <a:ext cx="1891440" cy="1209378"/>
            </a:xfrm>
            <a:prstGeom prst="roundRect">
              <a:avLst>
                <a:gd name="adj" fmla="val 20276"/>
              </a:avLst>
            </a:prstGeom>
            <a:solidFill>
              <a:srgbClr val="202D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90000" rIns="90000" bIns="90000" anchor="ctr">
              <a:spAutoFit/>
            </a:bodyPr>
            <a:lstStyle/>
            <a:p>
              <a:pPr marL="0" marR="0" lvl="0" indent="0" algn="ctr" defTabSz="6095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-1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Cohort B</a:t>
              </a:r>
              <a:endParaRPr kumimoji="0" lang="de-DE" sz="1600" b="0" i="0" u="none" strike="noStrike" kern="1200" cap="none" spc="-1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6095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-1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Tucatinib +</a:t>
              </a:r>
              <a:br>
                <a:rPr kumimoji="0" lang="de-DE" sz="1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de-DE" sz="1400" b="0" i="0" u="none" strike="noStrike" kern="1200" cap="none" spc="-1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Trastuzumab  (n=41)</a:t>
              </a:r>
              <a:endParaRPr kumimoji="0" lang="de-DE" sz="1400" b="0" i="0" u="none" strike="noStrike" kern="1200" cap="none" spc="-1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D6B08883-40B9-A185-60C3-A3A0AFE35BAF}"/>
                </a:ext>
              </a:extLst>
            </p:cNvPr>
            <p:cNvSpPr/>
            <p:nvPr/>
          </p:nvSpPr>
          <p:spPr>
            <a:xfrm>
              <a:off x="6732000" y="3191760"/>
              <a:ext cx="1891440" cy="1205640"/>
            </a:xfrm>
            <a:prstGeom prst="roundRect">
              <a:avLst>
                <a:gd name="adj" fmla="val 20276"/>
              </a:avLst>
            </a:prstGeom>
            <a:solidFill>
              <a:srgbClr val="FBC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90000" rIns="90000" bIns="90000" anchor="ctr">
              <a:noAutofit/>
            </a:bodyPr>
            <a:lstStyle/>
            <a:p>
              <a:pPr marL="0" marR="0" lvl="0" indent="0" algn="ctr" defTabSz="6095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-1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Cohort C*</a:t>
              </a:r>
              <a:endParaRPr kumimoji="0" lang="de-DE" sz="1600" b="0" i="0" u="none" strike="noStrike" kern="1200" cap="none" spc="-1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6095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-1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Tucatinib (n=31)</a:t>
              </a:r>
              <a:endParaRPr kumimoji="0" lang="de-DE" sz="1400" b="0" i="0" u="none" strike="noStrike" kern="1200" cap="none" spc="-1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" name="Platzhalter für vertikalen Inhalt 1">
            <a:extLst>
              <a:ext uri="{FF2B5EF4-FFF2-40B4-BE49-F238E27FC236}">
                <a16:creationId xmlns:a16="http://schemas.microsoft.com/office/drawing/2014/main" id="{7EF04666-C92D-048D-BD74-9161F46DEA38}"/>
              </a:ext>
            </a:extLst>
          </p:cNvPr>
          <p:cNvSpPr/>
          <p:nvPr/>
        </p:nvSpPr>
        <p:spPr>
          <a:xfrm>
            <a:off x="355251" y="5088232"/>
            <a:ext cx="11304360" cy="984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0" anchor="b">
            <a:noAutofit/>
          </a:bodyPr>
          <a:lstStyle/>
          <a:p>
            <a:pPr marL="219595" marR="0" lvl="0" indent="-219595" algn="l" defTabSz="60955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008751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-1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Tucatinib is an oral, small molecule TKI that targets HER2</a:t>
            </a:r>
            <a:endParaRPr kumimoji="0" lang="de-DE" sz="1600" b="0" i="0" u="none" strike="noStrike" kern="1200" cap="none" spc="-1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19595" marR="0" lvl="0" indent="-219595" algn="l" defTabSz="60955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008751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-1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Highly selective for the HER2 receptor</a:t>
            </a:r>
            <a:endParaRPr kumimoji="0" lang="de-DE" sz="1600" b="0" i="0" u="none" strike="noStrike" kern="1200" cap="none" spc="-1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19595" marR="0" lvl="0" indent="-219595" algn="l" defTabSz="60955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008751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-1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Selectivity may improve tolerability (skin rash, diarrhea, etc.) compared to non-selective TKIs </a:t>
            </a:r>
            <a:endParaRPr kumimoji="0" lang="de-DE" sz="1600" b="0" i="0" u="none" strike="noStrike" kern="1200" cap="none" spc="-1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feld 17">
            <a:extLst>
              <a:ext uri="{FF2B5EF4-FFF2-40B4-BE49-F238E27FC236}">
                <a16:creationId xmlns:a16="http://schemas.microsoft.com/office/drawing/2014/main" id="{048D2AEA-C252-8ED3-FF5E-FA76DEB69044}"/>
              </a:ext>
            </a:extLst>
          </p:cNvPr>
          <p:cNvSpPr/>
          <p:nvPr/>
        </p:nvSpPr>
        <p:spPr>
          <a:xfrm>
            <a:off x="6261951" y="4761125"/>
            <a:ext cx="2656440" cy="41430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1" b="0" i="0" u="none" strike="noStrike" kern="1200" cap="none" spc="-1" normalizeH="0" baseline="0" noProof="1">
                <a:ln>
                  <a:noFill/>
                </a:ln>
                <a:solidFill>
                  <a:srgbClr val="2D29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*cross-over to Cohort B allowed in case of non-response or disease progression</a:t>
            </a:r>
            <a:endParaRPr kumimoji="0" lang="de-DE" sz="1051" b="0" i="0" u="none" strike="noStrike" kern="1200" cap="none" spc="-1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feld 18">
            <a:extLst>
              <a:ext uri="{FF2B5EF4-FFF2-40B4-BE49-F238E27FC236}">
                <a16:creationId xmlns:a16="http://schemas.microsoft.com/office/drawing/2014/main" id="{68397118-2D59-9911-33AE-F8BB63DF6FB1}"/>
              </a:ext>
            </a:extLst>
          </p:cNvPr>
          <p:cNvSpPr/>
          <p:nvPr/>
        </p:nvSpPr>
        <p:spPr>
          <a:xfrm>
            <a:off x="620879" y="4401714"/>
            <a:ext cx="2346840" cy="26015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-1" normalizeH="0" baseline="0" noProof="1">
                <a:ln>
                  <a:noFill/>
                </a:ln>
                <a:solidFill>
                  <a:srgbClr val="6364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NCT03043313</a:t>
            </a:r>
            <a:endParaRPr kumimoji="0" lang="de-DE" sz="1100" b="0" i="0" u="none" strike="noStrike" kern="1200" cap="none" spc="-1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6" name="Gerade Verbindung mit Pfeil 27">
            <a:extLst>
              <a:ext uri="{FF2B5EF4-FFF2-40B4-BE49-F238E27FC236}">
                <a16:creationId xmlns:a16="http://schemas.microsoft.com/office/drawing/2014/main" id="{8F3555A4-D355-50B6-8AC3-0200F45CE6B2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2773731" y="3314661"/>
            <a:ext cx="2378520" cy="1"/>
          </a:xfrm>
          <a:prstGeom prst="straightConnector1">
            <a:avLst/>
          </a:prstGeom>
          <a:ln w="28575">
            <a:solidFill>
              <a:srgbClr val="CECEC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laceHolder 2">
            <a:extLst>
              <a:ext uri="{FF2B5EF4-FFF2-40B4-BE49-F238E27FC236}">
                <a16:creationId xmlns:a16="http://schemas.microsoft.com/office/drawing/2014/main" id="{6EBD2269-1563-08FD-04CA-8B61CA1F67FD}"/>
              </a:ext>
            </a:extLst>
          </p:cNvPr>
          <p:cNvSpPr txBox="1">
            <a:spLocks/>
          </p:cNvSpPr>
          <p:nvPr/>
        </p:nvSpPr>
        <p:spPr>
          <a:xfrm>
            <a:off x="-274320" y="6084128"/>
            <a:ext cx="12192000" cy="364680"/>
          </a:xfrm>
          <a:prstGeom prst="rect">
            <a:avLst/>
          </a:prstGeom>
          <a:noFill/>
          <a:ln w="0">
            <a:noFill/>
          </a:ln>
        </p:spPr>
        <p:txBody>
          <a:bodyPr lIns="0" rIns="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buNone/>
              <a:defRPr lang="en-US" sz="1100" b="0" strike="noStrike" kern="1200" spc="-1">
                <a:solidFill>
                  <a:srgbClr val="636466"/>
                </a:solidFill>
                <a:latin typeface="Avenir Next LT Pro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51" b="0" i="0" u="none" strike="noStrike" kern="1200" cap="none" spc="-1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-1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Strickler JH et al. </a:t>
            </a:r>
            <a:r>
              <a:rPr kumimoji="0" lang="de-DE" sz="1000" b="0" i="1" u="none" strike="noStrike" kern="1200" cap="none" spc="-1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Lancet Oncol. </a:t>
            </a:r>
            <a:r>
              <a:rPr kumimoji="0" lang="de-DE" sz="1000" b="0" i="0" u="none" strike="noStrike" kern="1200" cap="none" spc="-1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2023;24(5):496-508. </a:t>
            </a:r>
            <a:r>
              <a:rPr kumimoji="0" lang="en-US" sz="1000" b="0" i="0" u="none" strike="noStrike" kern="1200" cap="none" spc="-1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Corti C et al. </a:t>
            </a:r>
            <a:r>
              <a:rPr kumimoji="0" lang="en-US" sz="1000" b="0" i="1" u="none" strike="noStrike" kern="1200" cap="none" spc="-1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ESMO Open. </a:t>
            </a:r>
            <a:r>
              <a:rPr kumimoji="0" lang="en-US" sz="1000" b="0" i="0" u="none" strike="noStrike" kern="1200" cap="none" spc="-1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2021;6(2):100063. Moulder SL et al. </a:t>
            </a:r>
            <a:r>
              <a:rPr kumimoji="0" lang="en-US" sz="1000" b="0" i="1" u="none" strike="noStrike" kern="1200" cap="none" spc="-1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Clin Cancer Res. </a:t>
            </a:r>
            <a:r>
              <a:rPr kumimoji="0" lang="en-US" sz="1000" b="0" i="0" u="none" strike="noStrike" kern="1200" cap="none" spc="-1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2017;23(14):3529-3536.</a:t>
            </a:r>
            <a:endParaRPr kumimoji="0" lang="de-DE" sz="1000" b="0" i="0" u="none" strike="noStrike" kern="1200" cap="none" spc="-1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8BBE530-7AB4-60E7-BA02-71B6FCDC21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0503" b="39984"/>
          <a:stretch/>
        </p:blipFill>
        <p:spPr>
          <a:xfrm>
            <a:off x="620879" y="1668624"/>
            <a:ext cx="2194253" cy="278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24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FE0E8-AE4A-A1B5-7F88-EAD4B6D9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39"/>
            <a:ext cx="10963564" cy="11430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MOUNTAINEER: Efficacy outcomes for tucatinib + trastuzumab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3D559B-611A-228B-EFB4-E24DDEA68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435" y="1188958"/>
            <a:ext cx="11187131" cy="5182049"/>
          </a:xfrm>
          <a:prstGeom prst="rect">
            <a:avLst/>
          </a:prstGeom>
        </p:spPr>
      </p:pic>
      <p:sp>
        <p:nvSpPr>
          <p:cNvPr id="3" name="object 5">
            <a:extLst>
              <a:ext uri="{FF2B5EF4-FFF2-40B4-BE49-F238E27FC236}">
                <a16:creationId xmlns:a16="http://schemas.microsoft.com/office/drawing/2014/main" id="{D0A43839-2ED7-7BC4-7890-1BA45B4484D5}"/>
              </a:ext>
            </a:extLst>
          </p:cNvPr>
          <p:cNvSpPr txBox="1"/>
          <p:nvPr/>
        </p:nvSpPr>
        <p:spPr>
          <a:xfrm>
            <a:off x="7221923" y="6419759"/>
            <a:ext cx="4648835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r" defTabSz="609555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r" defTabSz="609555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Strickler JH et</a:t>
            </a:r>
            <a:r>
              <a:rPr kumimoji="0" lang="da-DK" sz="1200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al.</a:t>
            </a:r>
            <a:r>
              <a:rPr kumimoji="0" lang="da-DK" sz="120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ASCO 2024;Abstract 3509</a:t>
            </a: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6582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ED7FD-8347-2A2F-F79D-BAD806D95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45" y="6788"/>
            <a:ext cx="11595735" cy="1143000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MOUNTAINEER: Tucatinib + trastuzumab AE profile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7449E7E-3385-B0CB-E832-B7D3312F9D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238" y="995910"/>
            <a:ext cx="11595735" cy="5419143"/>
          </a:xfrm>
          <a:prstGeom prst="rect">
            <a:avLst/>
          </a:prstGeom>
        </p:spPr>
      </p:pic>
      <p:sp>
        <p:nvSpPr>
          <p:cNvPr id="4" name="object 5">
            <a:extLst>
              <a:ext uri="{FF2B5EF4-FFF2-40B4-BE49-F238E27FC236}">
                <a16:creationId xmlns:a16="http://schemas.microsoft.com/office/drawing/2014/main" id="{F2088CF2-A1A1-1205-B148-B47622DB3E9E}"/>
              </a:ext>
            </a:extLst>
          </p:cNvPr>
          <p:cNvSpPr txBox="1"/>
          <p:nvPr/>
        </p:nvSpPr>
        <p:spPr>
          <a:xfrm>
            <a:off x="7221923" y="6419759"/>
            <a:ext cx="4648835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r" defTabSz="609555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r" defTabSz="609555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Strickler JH et</a:t>
            </a:r>
            <a:r>
              <a:rPr kumimoji="0" lang="da-DK" sz="1200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al.</a:t>
            </a:r>
            <a:r>
              <a:rPr kumimoji="0" lang="da-DK" sz="120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ASCO 2024;Abstract 3509</a:t>
            </a: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4804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00C03-305B-AEA1-BB71-4C415CB2B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733" b="1" dirty="0"/>
              <a:t>DESTINY-CRC01: Trastuzumab deruxtecan </a:t>
            </a:r>
            <a:br>
              <a:rPr lang="en-US" sz="3733" b="1" dirty="0"/>
            </a:br>
            <a:r>
              <a:rPr lang="en-US" sz="3733" b="1" dirty="0"/>
              <a:t>(T-DXd) for HER2+ mCRC - Efficacy Outcomes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FC64F455-2A12-4C71-1E20-A27429DD5B62}"/>
              </a:ext>
            </a:extLst>
          </p:cNvPr>
          <p:cNvSpPr txBox="1">
            <a:spLocks/>
          </p:cNvSpPr>
          <p:nvPr/>
        </p:nvSpPr>
        <p:spPr>
          <a:xfrm>
            <a:off x="454950" y="1619369"/>
            <a:ext cx="9943935" cy="409664"/>
          </a:xfrm>
          <a:prstGeom prst="rect">
            <a:avLst/>
          </a:prstGeom>
        </p:spPr>
        <p:txBody>
          <a:bodyPr/>
          <a:lstStyle>
            <a:lvl1pPr marL="457143" indent="-457143" algn="l" defTabSz="609523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bg1">
                    <a:lumMod val="50000"/>
                  </a:schemeClr>
                </a:solidFill>
                <a:latin typeface="Helvetica Neue"/>
                <a:ea typeface="+mn-ea"/>
                <a:cs typeface="+mn-cs"/>
              </a:defRPr>
            </a:lvl1pPr>
            <a:lvl2pPr marL="990478" indent="-380953" algn="l" defTabSz="609523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bg1">
                    <a:lumMod val="50000"/>
                  </a:schemeClr>
                </a:solidFill>
                <a:latin typeface="Helvetica Neue"/>
                <a:ea typeface="+mn-ea"/>
                <a:cs typeface="+mn-cs"/>
              </a:defRPr>
            </a:lvl2pPr>
            <a:lvl3pPr marL="1523811" indent="-304760" algn="l" defTabSz="609523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Helvetica Neue"/>
                <a:ea typeface="+mn-ea"/>
                <a:cs typeface="+mn-cs"/>
              </a:defRPr>
            </a:lvl3pPr>
            <a:lvl4pPr marL="2133333" indent="-304760" algn="l" defTabSz="609523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bg1">
                    <a:lumMod val="50000"/>
                  </a:schemeClr>
                </a:solidFill>
                <a:latin typeface="Helvetica Neue"/>
                <a:ea typeface="+mn-ea"/>
                <a:cs typeface="+mn-cs"/>
              </a:defRPr>
            </a:lvl4pPr>
            <a:lvl5pPr marL="2742858" indent="-304760" algn="l" defTabSz="609523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bg1">
                    <a:lumMod val="50000"/>
                  </a:schemeClr>
                </a:solidFill>
                <a:latin typeface="Helvetica Neue"/>
                <a:ea typeface="+mn-ea"/>
                <a:cs typeface="+mn-cs"/>
              </a:defRPr>
            </a:lvl5pPr>
            <a:lvl6pPr marL="3352380" indent="-304760" algn="l" defTabSz="60952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906" indent="-304760" algn="l" defTabSz="60952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430" indent="-304760" algn="l" defTabSz="60952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53" indent="-304760" algn="l" defTabSz="60952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49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Cohort A, N=53 (response assessed by BICR)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1-3</a:t>
            </a:r>
            <a:endParaRPr kumimoji="0" lang="de-DE" sz="4267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E743416-0223-62E8-7D7D-B66A58A4E21C}"/>
              </a:ext>
            </a:extLst>
          </p:cNvPr>
          <p:cNvGraphicFramePr>
            <a:graphicFrameLocks noGrp="1"/>
          </p:cNvGraphicFramePr>
          <p:nvPr/>
        </p:nvGraphicFramePr>
        <p:xfrm>
          <a:off x="447675" y="2087937"/>
          <a:ext cx="11311200" cy="3420000"/>
        </p:xfrm>
        <a:graphic>
          <a:graphicData uri="http://schemas.openxmlformats.org/drawingml/2006/table">
            <a:tbl>
              <a:tblPr firstCol="1" bandRow="1"/>
              <a:tblGrid>
                <a:gridCol w="5662693">
                  <a:extLst>
                    <a:ext uri="{9D8B030D-6E8A-4147-A177-3AD203B41FA5}">
                      <a16:colId xmlns:a16="http://schemas.microsoft.com/office/drawing/2014/main" val="53768606"/>
                    </a:ext>
                  </a:extLst>
                </a:gridCol>
                <a:gridCol w="5648507">
                  <a:extLst>
                    <a:ext uri="{9D8B030D-6E8A-4147-A177-3AD203B41FA5}">
                      <a16:colId xmlns:a16="http://schemas.microsoft.com/office/drawing/2014/main" val="4049167849"/>
                    </a:ext>
                  </a:extLst>
                </a:gridCol>
              </a:tblGrid>
              <a:tr h="68400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Confirmed ORR,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 (95% CI)</a:t>
                      </a:r>
                      <a:endParaRPr lang="en-US" sz="2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90000" marT="90000" marB="900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45.3% (31.6-59.6)</a:t>
                      </a:r>
                    </a:p>
                  </a:txBody>
                  <a:tcPr marL="90000" marR="90000" marT="90000" marB="900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8754421"/>
                  </a:ext>
                </a:extLst>
              </a:tr>
              <a:tr h="68400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mDOR,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months (95% CI)</a:t>
                      </a:r>
                      <a:r>
                        <a:rPr lang="en-US" sz="20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000" b="0" i="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90000" marT="90000" marB="900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 months  (5.8-9.5)</a:t>
                      </a:r>
                    </a:p>
                  </a:txBody>
                  <a:tcPr marL="90000" marR="90000" marT="90000" marB="900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518758"/>
                  </a:ext>
                </a:extLst>
              </a:tr>
              <a:tr h="68400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Disease control rate,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 (95% CI)</a:t>
                      </a:r>
                      <a:endParaRPr lang="en-US" sz="2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90000" marT="90000" marB="900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83.0% (70.2-91.9)</a:t>
                      </a:r>
                    </a:p>
                  </a:txBody>
                  <a:tcPr marL="90000" marR="90000" marT="90000" marB="900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049560"/>
                  </a:ext>
                </a:extLst>
              </a:tr>
              <a:tr h="68400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PFS, months (95% CI)</a:t>
                      </a:r>
                      <a:r>
                        <a:rPr lang="en-US" sz="20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000" b="1" i="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90000" marT="90000" marB="900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6.9 months (4.1-8.7)</a:t>
                      </a:r>
                    </a:p>
                  </a:txBody>
                  <a:tcPr marL="90000" marR="90000" marT="90000" marB="900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5409582"/>
                  </a:ext>
                </a:extLst>
              </a:tr>
              <a:tr h="68400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OS, months (95% CI)</a:t>
                      </a:r>
                      <a:r>
                        <a:rPr lang="en-US" sz="20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000" b="1" i="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90000" marT="90000" marB="900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15.5 months (8.8-20.8)</a:t>
                      </a:r>
                    </a:p>
                  </a:txBody>
                  <a:tcPr marL="90000" marR="90000" marT="90000" marB="9000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761790"/>
                  </a:ext>
                </a:extLst>
              </a:tr>
            </a:tbl>
          </a:graphicData>
        </a:graphic>
      </p:graphicFrame>
      <p:sp>
        <p:nvSpPr>
          <p:cNvPr id="9" name="Textfeld 6">
            <a:extLst>
              <a:ext uri="{FF2B5EF4-FFF2-40B4-BE49-F238E27FC236}">
                <a16:creationId xmlns:a16="http://schemas.microsoft.com/office/drawing/2014/main" id="{DE9C186E-1B92-C0DF-62BE-5964DBAF879E}"/>
              </a:ext>
            </a:extLst>
          </p:cNvPr>
          <p:cNvSpPr txBox="1"/>
          <p:nvPr/>
        </p:nvSpPr>
        <p:spPr>
          <a:xfrm>
            <a:off x="447676" y="5461747"/>
            <a:ext cx="5648325" cy="36933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 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636466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Data cutoff (Dec 28, 2020)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636466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4B4E5440-9107-EF8C-5F4A-7DB02711DFDE}"/>
              </a:ext>
            </a:extLst>
          </p:cNvPr>
          <p:cNvSpPr txBox="1">
            <a:spLocks/>
          </p:cNvSpPr>
          <p:nvPr/>
        </p:nvSpPr>
        <p:spPr>
          <a:xfrm>
            <a:off x="383020" y="5852486"/>
            <a:ext cx="11744325" cy="75884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BICR = blinded independent central review; CI = confidence interval; HER2+ = HER2 gene amplification; 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mCRC = metastatic colorectal cancer; NE = not evaluable; ORR = objective response rate; OS = overall survival; PFS = progression-free survival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9D49834-7365-DA1F-B5C8-6F87D0C33417}"/>
              </a:ext>
            </a:extLst>
          </p:cNvPr>
          <p:cNvSpPr txBox="1">
            <a:spLocks/>
          </p:cNvSpPr>
          <p:nvPr/>
        </p:nvSpPr>
        <p:spPr bwMode="auto">
          <a:xfrm>
            <a:off x="3971636" y="6396336"/>
            <a:ext cx="7837344" cy="46166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bg2">
                  <a:lumMod val="60000"/>
                  <a:lumOff val="40000"/>
                </a:schemeClr>
              </a:buClr>
              <a:buFont typeface="Times" charset="0"/>
              <a:buNone/>
              <a:tabLst/>
              <a:defRPr lang="en-US" sz="1200" b="0" kern="1200" dirty="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1pPr>
            <a:lvl2pPr marL="857250" indent="-330200" algn="l" rtl="0" eaLnBrk="1" fontAlgn="base" hangingPunct="1">
              <a:spcBef>
                <a:spcPts val="1500"/>
              </a:spcBef>
              <a:spcAft>
                <a:spcPct val="0"/>
              </a:spcAft>
              <a:buClr>
                <a:schemeClr val="bg2">
                  <a:lumMod val="60000"/>
                  <a:lumOff val="40000"/>
                </a:schemeClr>
              </a:buClr>
              <a:buChar char="–"/>
              <a:tabLst/>
              <a:defRPr lang="en-US" sz="2400" kern="1200" dirty="0" smtClean="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2pPr>
            <a:lvl3pPr marL="1314450" indent="-246063" algn="l" rtl="0" eaLnBrk="1" fontAlgn="base" hangingPunct="1">
              <a:spcBef>
                <a:spcPts val="1500"/>
              </a:spcBef>
              <a:spcAft>
                <a:spcPct val="0"/>
              </a:spcAft>
              <a:buClr>
                <a:schemeClr val="bg2">
                  <a:lumMod val="60000"/>
                  <a:lumOff val="40000"/>
                </a:schemeClr>
              </a:buClr>
              <a:buChar char="•"/>
              <a:tabLst/>
              <a:defRPr lang="en-US" sz="2000" kern="1200" dirty="0" smtClean="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3pPr>
            <a:lvl4pPr marL="1836738" indent="-241300" algn="l" rtl="0" eaLnBrk="1" fontAlgn="base" hangingPunct="1">
              <a:spcBef>
                <a:spcPts val="1500"/>
              </a:spcBef>
              <a:spcAft>
                <a:spcPct val="0"/>
              </a:spcAft>
              <a:buClr>
                <a:schemeClr val="bg2">
                  <a:lumMod val="60000"/>
                  <a:lumOff val="40000"/>
                </a:schemeClr>
              </a:buClr>
              <a:buChar char="–"/>
              <a:tabLst/>
              <a:defRPr lang="en-US" sz="1800" kern="1200" dirty="0" smtClean="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4pPr>
            <a:lvl5pPr marL="2293938" indent="-157163" algn="l" rtl="0" eaLnBrk="1" fontAlgn="base" hangingPunct="1">
              <a:spcBef>
                <a:spcPts val="1500"/>
              </a:spcBef>
              <a:spcAft>
                <a:spcPct val="0"/>
              </a:spcAft>
              <a:buClr>
                <a:schemeClr val="bg2">
                  <a:lumMod val="60000"/>
                  <a:lumOff val="40000"/>
                </a:schemeClr>
              </a:buClr>
              <a:buChar char="»"/>
              <a:tabLst/>
              <a:defRPr lang="en-US" sz="1600" kern="1200" dirty="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5pPr>
            <a:lvl6pPr marL="3047924" indent="-302676" algn="l" rtl="0" eaLnBrk="1" fontAlgn="base" hangingPunct="1">
              <a:spcBef>
                <a:spcPct val="60000"/>
              </a:spcBef>
              <a:spcAft>
                <a:spcPct val="0"/>
              </a:spcAft>
              <a:buClr>
                <a:schemeClr val="hlink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3657509" indent="-302676" algn="l" rtl="0" eaLnBrk="1" fontAlgn="base" hangingPunct="1">
              <a:spcBef>
                <a:spcPct val="60000"/>
              </a:spcBef>
              <a:spcAft>
                <a:spcPct val="0"/>
              </a:spcAft>
              <a:buClr>
                <a:schemeClr val="hlink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4267093" indent="-302676" algn="l" rtl="0" eaLnBrk="1" fontAlgn="base" hangingPunct="1">
              <a:spcBef>
                <a:spcPct val="60000"/>
              </a:spcBef>
              <a:spcAft>
                <a:spcPct val="0"/>
              </a:spcAft>
              <a:buClr>
                <a:schemeClr val="hlink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4876678" indent="-302676" algn="l" rtl="0" eaLnBrk="1" fontAlgn="base" hangingPunct="1">
              <a:spcBef>
                <a:spcPct val="60000"/>
              </a:spcBef>
              <a:spcAft>
                <a:spcPct val="0"/>
              </a:spcAft>
              <a:buClr>
                <a:schemeClr val="hlink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B60C1D">
                  <a:lumMod val="60000"/>
                  <a:lumOff val="40000"/>
                </a:srgbClr>
              </a:buClr>
              <a:buSzTx/>
              <a:buFont typeface="Times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Siena S et al.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Lancet Oncol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2021;22(6):779-789. Yoshino T et al. 2021 ASCO Annual Meeting; Abstract 3505. Yoshino T et al.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Nat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Commun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2023;14(1):3332</a:t>
            </a:r>
          </a:p>
        </p:txBody>
      </p:sp>
    </p:spTree>
    <p:extLst>
      <p:ext uri="{BB962C8B-B14F-4D97-AF65-F5344CB8AC3E}">
        <p14:creationId xmlns:p14="http://schemas.microsoft.com/office/powerpoint/2010/main" val="29091866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1E6A3-0235-E60F-D037-055CDF5FD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de-DE" sz="4000" b="1" noProof="1"/>
              <a:t>DESTINY-CRC02: </a:t>
            </a:r>
            <a:r>
              <a:rPr lang="en-US" sz="4000" b="1" dirty="0"/>
              <a:t>Trastuzumab </a:t>
            </a:r>
            <a:r>
              <a:rPr lang="en-US" sz="4000" b="1" dirty="0" err="1"/>
              <a:t>deruxtecan</a:t>
            </a:r>
            <a:r>
              <a:rPr lang="en-US" sz="4000" b="1" dirty="0"/>
              <a:t> for HER2+ mCRC - Efficacy Outcomes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198FF280-4C00-DECF-30A6-28A63D805500}"/>
              </a:ext>
            </a:extLst>
          </p:cNvPr>
          <p:cNvSpPr/>
          <p:nvPr/>
        </p:nvSpPr>
        <p:spPr>
          <a:xfrm>
            <a:off x="5097147" y="1614243"/>
            <a:ext cx="2517032" cy="306991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67500" tIns="33751" rIns="67500" bIns="33751" anchor="t"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99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de-DE" sz="1800" b="1" i="0" u="none" strike="noStrike" kern="0" cap="none" spc="-1" normalizeH="0" baseline="0" noProof="0" dirty="0">
                <a:ln>
                  <a:noFill/>
                </a:ln>
                <a:solidFill>
                  <a:srgbClr val="2D2924"/>
                </a:solidFill>
                <a:effectLst/>
                <a:uLnTx/>
                <a:uFillTx/>
                <a:latin typeface="Arial"/>
                <a:ea typeface="Arial"/>
                <a:cs typeface="+mn-cs"/>
              </a:rPr>
              <a:t>5.4 mg/kg Q3W</a:t>
            </a:r>
          </a:p>
          <a:p>
            <a:pPr marL="0" marR="0" lvl="0" indent="0" algn="ctr" defTabSz="68578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99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de-DE" sz="1800" b="1" i="0" u="none" strike="noStrike" kern="0" cap="none" spc="-1" normalizeH="0" baseline="0" noProof="0" dirty="0">
                <a:ln>
                  <a:noFill/>
                </a:ln>
                <a:solidFill>
                  <a:srgbClr val="2D2924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(n = 82)</a:t>
            </a:r>
            <a:endParaRPr kumimoji="0" lang="en-US" sz="1800" b="1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3BFB6B05-CCEA-50C5-8946-68EF4AD3128C}"/>
              </a:ext>
            </a:extLst>
          </p:cNvPr>
          <p:cNvGraphicFramePr/>
          <p:nvPr/>
        </p:nvGraphicFramePr>
        <p:xfrm>
          <a:off x="1134319" y="2338883"/>
          <a:ext cx="9152730" cy="3469020"/>
        </p:xfrm>
        <a:graphic>
          <a:graphicData uri="http://schemas.openxmlformats.org/drawingml/2006/table">
            <a:tbl>
              <a:tblPr firstCol="1" bandRow="1"/>
              <a:tblGrid>
                <a:gridCol w="3709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18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1806">
                  <a:extLst>
                    <a:ext uri="{9D8B030D-6E8A-4147-A177-3AD203B41FA5}">
                      <a16:colId xmlns:a16="http://schemas.microsoft.com/office/drawing/2014/main" val="2243060616"/>
                    </a:ext>
                  </a:extLst>
                </a:gridCol>
              </a:tblGrid>
              <a:tr h="693804"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900" b="0" i="0" strike="noStrike" spc="-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Confirmed ORR, % (95% CI)</a:t>
                      </a:r>
                      <a:endParaRPr lang="en-US" sz="1900" b="0" strike="noStrike" spc="-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8000" marR="67500" marT="34291" marB="3429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E"/>
                    </a:solidFill>
                  </a:tcPr>
                </a:tc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900" b="0" i="0" strike="noStrike" spc="-1" dirty="0">
                          <a:solidFill>
                            <a:srgbClr val="2D2924"/>
                          </a:solidFill>
                          <a:latin typeface="Arial" panose="020B0604020202020204" pitchFamily="34" charset="0"/>
                        </a:rPr>
                        <a:t>37.8% (27.3-49.2)</a:t>
                      </a:r>
                    </a:p>
                  </a:txBody>
                  <a:tcPr marL="67500" marR="67500" marT="34291" marB="34291" anchor="ctr">
                    <a:lnL w="12240">
                      <a:noFill/>
                    </a:lnL>
                    <a:lnR w="1224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900" b="0" i="0" strike="noStrike" kern="1200" spc="-1" dirty="0">
                          <a:solidFill>
                            <a:srgbClr val="2D2924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27.5% (14.6-43.9)</a:t>
                      </a:r>
                    </a:p>
                  </a:txBody>
                  <a:tcPr marL="67500" marR="67500" marT="34291" marB="34291" anchor="ctr">
                    <a:lnL w="12240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3804"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900" b="0" i="0" strike="noStrike" spc="-1" dirty="0" err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mDOR</a:t>
                      </a:r>
                      <a:r>
                        <a:rPr lang="en-US" sz="1900" b="0" i="0" strike="noStrike" spc="-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, months (95% CI)</a:t>
                      </a:r>
                      <a:endParaRPr lang="en-US" sz="1900" b="0" strike="noStrike" spc="-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8000" marR="67500" marT="34291" marB="3429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E"/>
                    </a:solidFill>
                  </a:tcPr>
                </a:tc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900" b="0" i="0" strike="noStrike" spc="-1" dirty="0">
                          <a:solidFill>
                            <a:srgbClr val="2D2924"/>
                          </a:solidFill>
                          <a:latin typeface="Arial" panose="020B0604020202020204" pitchFamily="34" charset="0"/>
                        </a:rPr>
                        <a:t>5.5 months  (4.2-8.1)</a:t>
                      </a:r>
                      <a:endParaRPr lang="en-US" sz="1900" b="0" strike="noStrike" spc="-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00" marR="67500" marT="34291" marB="34291" anchor="ctr">
                    <a:lnL w="12240">
                      <a:noFill/>
                    </a:lnL>
                    <a:lnR w="1224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  <a:defRPr/>
                      </a:pPr>
                      <a:r>
                        <a:rPr lang="en-US" sz="1900" b="0" i="0" strike="noStrike" spc="-1" dirty="0">
                          <a:solidFill>
                            <a:srgbClr val="2D2924"/>
                          </a:solidFill>
                          <a:latin typeface="Arial" panose="020B0604020202020204" pitchFamily="34" charset="0"/>
                        </a:rPr>
                        <a:t>5.5 months  (3.7-NE)</a:t>
                      </a:r>
                      <a:endParaRPr lang="en-US" sz="1900" b="0" strike="noStrike" spc="-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00" marR="67500" marT="34291" marB="34291" anchor="ctr">
                    <a:lnL w="12240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3804"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900" b="0" i="0" strike="noStrike" spc="-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Disease control rate, % (95% CI)</a:t>
                      </a:r>
                      <a:endParaRPr lang="en-US" sz="1900" b="0" strike="noStrike" spc="-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8000" marR="67500" marT="34291" marB="3429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E"/>
                    </a:solidFill>
                  </a:tcPr>
                </a:tc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900" b="0" i="0" strike="noStrike" spc="-1" dirty="0">
                          <a:solidFill>
                            <a:srgbClr val="2D2924"/>
                          </a:solidFill>
                          <a:latin typeface="Arial" panose="020B0604020202020204" pitchFamily="34" charset="0"/>
                        </a:rPr>
                        <a:t>86.6% (77.3-93.1)</a:t>
                      </a:r>
                      <a:endParaRPr lang="en-US" sz="1900" b="0" strike="noStrike" spc="-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00" marR="67500" marT="34291" marB="34291" anchor="ctr">
                    <a:lnL w="12240">
                      <a:noFill/>
                    </a:lnL>
                    <a:lnR w="1224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1900" b="0" i="0" strike="noStrike" kern="1200" spc="-1" dirty="0">
                          <a:solidFill>
                            <a:srgbClr val="2D2924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85.0% (70.2-94.3)</a:t>
                      </a:r>
                    </a:p>
                  </a:txBody>
                  <a:tcPr marL="67500" marR="67500" marT="34291" marB="34291" anchor="ctr">
                    <a:lnL w="12240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3804"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900" b="0" i="0" strike="noStrike" spc="-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PFS, months (95% CI)</a:t>
                      </a:r>
                      <a:endParaRPr lang="en-US" sz="1900" b="0" strike="noStrike" spc="-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8000" marR="67500" marT="34291" marB="3429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E"/>
                    </a:solidFill>
                  </a:tcPr>
                </a:tc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900" b="0" i="0" strike="noStrike" spc="-1" dirty="0">
                          <a:solidFill>
                            <a:srgbClr val="2D2924"/>
                          </a:solidFill>
                          <a:latin typeface="Arial" panose="020B0604020202020204" pitchFamily="34" charset="0"/>
                        </a:rPr>
                        <a:t>5.8 months (4.6-7.0)</a:t>
                      </a:r>
                      <a:endParaRPr lang="en-US" sz="1900" b="0" strike="noStrike" spc="-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00" marR="67500" marT="34291" marB="34291" anchor="ctr">
                    <a:lnL w="12240">
                      <a:noFill/>
                    </a:lnL>
                    <a:lnR w="1224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1900" b="0" i="0" strike="noStrike" kern="1200" spc="-1" dirty="0">
                          <a:solidFill>
                            <a:srgbClr val="2D2924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5.5 (4.2-7.0)</a:t>
                      </a:r>
                    </a:p>
                  </a:txBody>
                  <a:tcPr marL="67500" marR="67500" marT="34291" marB="34291" anchor="ctr">
                    <a:lnL w="12240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3804"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900" b="0" i="0" strike="noStrike" spc="-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OS, months (95% CI)</a:t>
                      </a:r>
                      <a:endParaRPr lang="en-US" sz="1900" b="0" strike="noStrike" spc="-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8000" marR="67500" marT="34291" marB="3429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E"/>
                    </a:solidFill>
                  </a:tcPr>
                </a:tc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900" b="0" i="0" strike="noStrike" spc="-1" dirty="0">
                          <a:solidFill>
                            <a:srgbClr val="2D2924"/>
                          </a:solidFill>
                          <a:latin typeface="Arial" panose="020B0604020202020204" pitchFamily="34" charset="0"/>
                        </a:rPr>
                        <a:t>13.4 months (12.5-16.8)</a:t>
                      </a:r>
                      <a:endParaRPr lang="en-US" sz="1900" b="0" strike="noStrike" spc="-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7500" marR="67500" marT="34291" marB="34291" anchor="ctr">
                    <a:lnL w="12240">
                      <a:noFill/>
                    </a:lnL>
                    <a:lnR w="1224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23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050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573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098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620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143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6667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191" algn="l" defTabSz="609523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900" b="0" i="0" strike="noStrike" kern="1200" spc="-1" dirty="0">
                          <a:solidFill>
                            <a:srgbClr val="2D2924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NE (9.9-NE)</a:t>
                      </a:r>
                    </a:p>
                  </a:txBody>
                  <a:tcPr marL="67500" marR="67500" marT="34291" marB="34291" anchor="ctr">
                    <a:lnL w="12240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C7D3DBFB-A3C5-909E-E674-C752D8F1005B}"/>
              </a:ext>
            </a:extLst>
          </p:cNvPr>
          <p:cNvSpPr/>
          <p:nvPr/>
        </p:nvSpPr>
        <p:spPr>
          <a:xfrm>
            <a:off x="7734381" y="1607915"/>
            <a:ext cx="2517032" cy="306991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67500" tIns="33751" rIns="67500" bIns="33751" anchor="t"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99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de-DE" sz="1800" b="1" i="0" u="none" strike="noStrike" kern="0" cap="none" spc="-1" normalizeH="0" baseline="0" noProof="0" dirty="0">
                <a:ln>
                  <a:noFill/>
                </a:ln>
                <a:solidFill>
                  <a:srgbClr val="2D2924"/>
                </a:solidFill>
                <a:effectLst/>
                <a:uLnTx/>
                <a:uFillTx/>
                <a:latin typeface="Arial"/>
                <a:ea typeface="Arial"/>
                <a:cs typeface="+mn-cs"/>
              </a:rPr>
              <a:t>6.4 mg/kg Q3W</a:t>
            </a:r>
          </a:p>
          <a:p>
            <a:pPr marL="0" marR="0" lvl="0" indent="0" algn="ctr" defTabSz="68578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99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de-DE" sz="1800" b="1" i="0" u="none" strike="noStrike" kern="0" cap="none" spc="-1" normalizeH="0" baseline="0" noProof="0" dirty="0">
                <a:ln>
                  <a:noFill/>
                </a:ln>
                <a:solidFill>
                  <a:srgbClr val="2D2924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(n = 40)</a:t>
            </a:r>
            <a:endParaRPr kumimoji="0" lang="en-US" sz="1800" b="1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FDD123-A229-3A82-A903-0BDA3914071F}"/>
              </a:ext>
            </a:extLst>
          </p:cNvPr>
          <p:cNvSpPr/>
          <p:nvPr/>
        </p:nvSpPr>
        <p:spPr>
          <a:xfrm>
            <a:off x="4838218" y="2345211"/>
            <a:ext cx="2775961" cy="346269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6546C-BC9E-1322-884C-1F6D11C6A282}"/>
              </a:ext>
            </a:extLst>
          </p:cNvPr>
          <p:cNvSpPr txBox="1">
            <a:spLocks/>
          </p:cNvSpPr>
          <p:nvPr/>
        </p:nvSpPr>
        <p:spPr bwMode="auto">
          <a:xfrm>
            <a:off x="2299855" y="6424947"/>
            <a:ext cx="9509760" cy="43088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bg2">
                  <a:lumMod val="60000"/>
                  <a:lumOff val="40000"/>
                </a:schemeClr>
              </a:buClr>
              <a:buFont typeface="Times" charset="0"/>
              <a:buNone/>
              <a:tabLst/>
              <a:defRPr lang="en-US" sz="1200" b="0" kern="1200" dirty="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1pPr>
            <a:lvl2pPr marL="857250" indent="-330200" algn="l" rtl="0" eaLnBrk="1" fontAlgn="base" hangingPunct="1">
              <a:spcBef>
                <a:spcPts val="1500"/>
              </a:spcBef>
              <a:spcAft>
                <a:spcPct val="0"/>
              </a:spcAft>
              <a:buClr>
                <a:schemeClr val="bg2">
                  <a:lumMod val="60000"/>
                  <a:lumOff val="40000"/>
                </a:schemeClr>
              </a:buClr>
              <a:buChar char="–"/>
              <a:tabLst/>
              <a:defRPr lang="en-US" sz="2400" kern="1200" dirty="0" smtClean="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2pPr>
            <a:lvl3pPr marL="1314450" indent="-246063" algn="l" rtl="0" eaLnBrk="1" fontAlgn="base" hangingPunct="1">
              <a:spcBef>
                <a:spcPts val="1500"/>
              </a:spcBef>
              <a:spcAft>
                <a:spcPct val="0"/>
              </a:spcAft>
              <a:buClr>
                <a:schemeClr val="bg2">
                  <a:lumMod val="60000"/>
                  <a:lumOff val="40000"/>
                </a:schemeClr>
              </a:buClr>
              <a:buChar char="•"/>
              <a:tabLst/>
              <a:defRPr lang="en-US" sz="2000" kern="1200" dirty="0" smtClean="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3pPr>
            <a:lvl4pPr marL="1836738" indent="-241300" algn="l" rtl="0" eaLnBrk="1" fontAlgn="base" hangingPunct="1">
              <a:spcBef>
                <a:spcPts val="1500"/>
              </a:spcBef>
              <a:spcAft>
                <a:spcPct val="0"/>
              </a:spcAft>
              <a:buClr>
                <a:schemeClr val="bg2">
                  <a:lumMod val="60000"/>
                  <a:lumOff val="40000"/>
                </a:schemeClr>
              </a:buClr>
              <a:buChar char="–"/>
              <a:tabLst/>
              <a:defRPr lang="en-US" sz="1800" kern="1200" dirty="0" smtClean="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4pPr>
            <a:lvl5pPr marL="2293938" indent="-157163" algn="l" rtl="0" eaLnBrk="1" fontAlgn="base" hangingPunct="1">
              <a:spcBef>
                <a:spcPts val="1500"/>
              </a:spcBef>
              <a:spcAft>
                <a:spcPct val="0"/>
              </a:spcAft>
              <a:buClr>
                <a:schemeClr val="bg2">
                  <a:lumMod val="60000"/>
                  <a:lumOff val="40000"/>
                </a:schemeClr>
              </a:buClr>
              <a:buChar char="»"/>
              <a:tabLst/>
              <a:defRPr lang="en-US" sz="1600" kern="1200" dirty="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5pPr>
            <a:lvl6pPr marL="3047924" indent="-302676" algn="l" rtl="0" eaLnBrk="1" fontAlgn="base" hangingPunct="1">
              <a:spcBef>
                <a:spcPct val="60000"/>
              </a:spcBef>
              <a:spcAft>
                <a:spcPct val="0"/>
              </a:spcAft>
              <a:buClr>
                <a:schemeClr val="hlink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3657509" indent="-302676" algn="l" rtl="0" eaLnBrk="1" fontAlgn="base" hangingPunct="1">
              <a:spcBef>
                <a:spcPct val="60000"/>
              </a:spcBef>
              <a:spcAft>
                <a:spcPct val="0"/>
              </a:spcAft>
              <a:buClr>
                <a:schemeClr val="hlink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4267093" indent="-302676" algn="l" rtl="0" eaLnBrk="1" fontAlgn="base" hangingPunct="1">
              <a:spcBef>
                <a:spcPct val="60000"/>
              </a:spcBef>
              <a:spcAft>
                <a:spcPct val="0"/>
              </a:spcAft>
              <a:buClr>
                <a:schemeClr val="hlink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4876678" indent="-302676" algn="l" rtl="0" eaLnBrk="1" fontAlgn="base" hangingPunct="1">
              <a:spcBef>
                <a:spcPct val="60000"/>
              </a:spcBef>
              <a:spcAft>
                <a:spcPct val="0"/>
              </a:spcAft>
              <a:buClr>
                <a:schemeClr val="hlink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B60C1D">
                  <a:lumMod val="60000"/>
                  <a:lumOff val="40000"/>
                </a:srgbClr>
              </a:buClr>
              <a:buSzTx/>
              <a:buFont typeface="Times" charset="0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Raghav K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 al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2023 ASCO Annual Meeting; Abstract 3501.</a:t>
            </a:r>
          </a:p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B60C1D">
                  <a:lumMod val="60000"/>
                  <a:lumOff val="40000"/>
                </a:srgbClr>
              </a:buClr>
              <a:buSzTx/>
              <a:buFont typeface="Times" charset="0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Raghav et al., </a:t>
            </a:r>
            <a:r>
              <a:rPr kumimoji="0" lang="en-US" sz="11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Lancet Oncol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2024 Sep;25(9):1147-1162.</a:t>
            </a:r>
          </a:p>
        </p:txBody>
      </p:sp>
    </p:spTree>
    <p:extLst>
      <p:ext uri="{BB962C8B-B14F-4D97-AF65-F5344CB8AC3E}">
        <p14:creationId xmlns:p14="http://schemas.microsoft.com/office/powerpoint/2010/main" val="40287841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9E17D-3E8B-F740-4432-5E6D08D76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200" dirty="0"/>
              <a:t>DESTINY-CRC02: Adjudicated Drug-Related ILD/ Pneumonitis by Independent Adjudication Committee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5B6B106-8F57-D1F9-69DF-FCEA97668B0F}"/>
              </a:ext>
            </a:extLst>
          </p:cNvPr>
          <p:cNvGraphicFramePr>
            <a:graphicFrameLocks/>
          </p:cNvGraphicFramePr>
          <p:nvPr/>
        </p:nvGraphicFramePr>
        <p:xfrm>
          <a:off x="829343" y="1580295"/>
          <a:ext cx="10753057" cy="4348756"/>
        </p:xfrm>
        <a:graphic>
          <a:graphicData uri="http://schemas.openxmlformats.org/drawingml/2006/table">
            <a:tbl>
              <a:tblPr firstRow="1" bandRow="1"/>
              <a:tblGrid>
                <a:gridCol w="3500453">
                  <a:extLst>
                    <a:ext uri="{9D8B030D-6E8A-4147-A177-3AD203B41FA5}">
                      <a16:colId xmlns:a16="http://schemas.microsoft.com/office/drawing/2014/main" val="1745471019"/>
                    </a:ext>
                  </a:extLst>
                </a:gridCol>
                <a:gridCol w="1813151">
                  <a:extLst>
                    <a:ext uri="{9D8B030D-6E8A-4147-A177-3AD203B41FA5}">
                      <a16:colId xmlns:a16="http://schemas.microsoft.com/office/drawing/2014/main" val="3574415364"/>
                    </a:ext>
                  </a:extLst>
                </a:gridCol>
                <a:gridCol w="1813151">
                  <a:extLst>
                    <a:ext uri="{9D8B030D-6E8A-4147-A177-3AD203B41FA5}">
                      <a16:colId xmlns:a16="http://schemas.microsoft.com/office/drawing/2014/main" val="560079151"/>
                    </a:ext>
                  </a:extLst>
                </a:gridCol>
                <a:gridCol w="1813151">
                  <a:extLst>
                    <a:ext uri="{9D8B030D-6E8A-4147-A177-3AD203B41FA5}">
                      <a16:colId xmlns:a16="http://schemas.microsoft.com/office/drawing/2014/main" val="2032246291"/>
                    </a:ext>
                  </a:extLst>
                </a:gridCol>
                <a:gridCol w="1813151">
                  <a:extLst>
                    <a:ext uri="{9D8B030D-6E8A-4147-A177-3AD203B41FA5}">
                      <a16:colId xmlns:a16="http://schemas.microsoft.com/office/drawing/2014/main" val="682062941"/>
                    </a:ext>
                  </a:extLst>
                </a:gridCol>
              </a:tblGrid>
              <a:tr h="596201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Adjudicated as drug-related ILD/pneumonitis, n (%)</a:t>
                      </a:r>
                    </a:p>
                  </a:txBody>
                  <a:tcPr marL="68580" marR="68580" marT="34291" marB="34291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T-DXd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5.4 mg/kg Q3W</a:t>
                      </a:r>
                    </a:p>
                  </a:txBody>
                  <a:tcPr marL="68580" marR="68580" marT="34291" marB="34291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98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T-DXd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 mg/kg Q3W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9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380078"/>
                  </a:ext>
                </a:extLst>
              </a:tr>
              <a:tr h="59620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 1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= 41</a:t>
                      </a:r>
                      <a:r>
                        <a:rPr lang="en-US" sz="1600" b="1" baseline="30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985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 2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= 42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985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= 83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985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 1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= 39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9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39286"/>
                  </a:ext>
                </a:extLst>
              </a:tr>
              <a:tr h="52605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grade</a:t>
                      </a:r>
                    </a:p>
                  </a:txBody>
                  <a:tcPr marL="68580" marR="68580" marT="34291" marB="34291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(9.8)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(7.1)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(8.4)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6FC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(12.8)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D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0838204"/>
                  </a:ext>
                </a:extLst>
              </a:tr>
              <a:tr h="52605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1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(2.4)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(1.2)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6FC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(5.1)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D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329486"/>
                  </a:ext>
                </a:extLst>
              </a:tr>
              <a:tr h="52605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2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(7.3)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(7.1)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(7.2)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6FC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(5.1)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D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658576"/>
                  </a:ext>
                </a:extLst>
              </a:tr>
              <a:tr h="52605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3</a:t>
                      </a:r>
                      <a:endParaRPr lang="en-US" sz="1600" b="0" baseline="30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6FC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D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954192"/>
                  </a:ext>
                </a:extLst>
              </a:tr>
              <a:tr h="52605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4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6FC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D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020673"/>
                  </a:ext>
                </a:extLst>
              </a:tr>
              <a:tr h="52605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5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6FC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(2.6)</a:t>
                      </a:r>
                      <a:endParaRPr lang="en-US" sz="1600" baseline="30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9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D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746275"/>
                  </a:ext>
                </a:extLst>
              </a:tr>
            </a:tbl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208070-23EA-A5D8-EDDC-584EF3A4C89E}"/>
              </a:ext>
            </a:extLst>
          </p:cNvPr>
          <p:cNvSpPr txBox="1">
            <a:spLocks/>
          </p:cNvSpPr>
          <p:nvPr/>
        </p:nvSpPr>
        <p:spPr bwMode="auto">
          <a:xfrm>
            <a:off x="2299855" y="6424947"/>
            <a:ext cx="9509760" cy="43088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bg2">
                  <a:lumMod val="60000"/>
                  <a:lumOff val="40000"/>
                </a:schemeClr>
              </a:buClr>
              <a:buFont typeface="Times" charset="0"/>
              <a:buNone/>
              <a:tabLst/>
              <a:defRPr lang="en-US" sz="1200" b="0" kern="1200" dirty="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1pPr>
            <a:lvl2pPr marL="857250" indent="-330200" algn="l" rtl="0" eaLnBrk="1" fontAlgn="base" hangingPunct="1">
              <a:spcBef>
                <a:spcPts val="1500"/>
              </a:spcBef>
              <a:spcAft>
                <a:spcPct val="0"/>
              </a:spcAft>
              <a:buClr>
                <a:schemeClr val="bg2">
                  <a:lumMod val="60000"/>
                  <a:lumOff val="40000"/>
                </a:schemeClr>
              </a:buClr>
              <a:buChar char="–"/>
              <a:tabLst/>
              <a:defRPr lang="en-US" sz="2400" kern="1200" dirty="0" smtClean="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2pPr>
            <a:lvl3pPr marL="1314450" indent="-246063" algn="l" rtl="0" eaLnBrk="1" fontAlgn="base" hangingPunct="1">
              <a:spcBef>
                <a:spcPts val="1500"/>
              </a:spcBef>
              <a:spcAft>
                <a:spcPct val="0"/>
              </a:spcAft>
              <a:buClr>
                <a:schemeClr val="bg2">
                  <a:lumMod val="60000"/>
                  <a:lumOff val="40000"/>
                </a:schemeClr>
              </a:buClr>
              <a:buChar char="•"/>
              <a:tabLst/>
              <a:defRPr lang="en-US" sz="2000" kern="1200" dirty="0" smtClean="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3pPr>
            <a:lvl4pPr marL="1836738" indent="-241300" algn="l" rtl="0" eaLnBrk="1" fontAlgn="base" hangingPunct="1">
              <a:spcBef>
                <a:spcPts val="1500"/>
              </a:spcBef>
              <a:spcAft>
                <a:spcPct val="0"/>
              </a:spcAft>
              <a:buClr>
                <a:schemeClr val="bg2">
                  <a:lumMod val="60000"/>
                  <a:lumOff val="40000"/>
                </a:schemeClr>
              </a:buClr>
              <a:buChar char="–"/>
              <a:tabLst/>
              <a:defRPr lang="en-US" sz="1800" kern="1200" dirty="0" smtClean="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4pPr>
            <a:lvl5pPr marL="2293938" indent="-157163" algn="l" rtl="0" eaLnBrk="1" fontAlgn="base" hangingPunct="1">
              <a:spcBef>
                <a:spcPts val="1500"/>
              </a:spcBef>
              <a:spcAft>
                <a:spcPct val="0"/>
              </a:spcAft>
              <a:buClr>
                <a:schemeClr val="bg2">
                  <a:lumMod val="60000"/>
                  <a:lumOff val="40000"/>
                </a:schemeClr>
              </a:buClr>
              <a:buChar char="»"/>
              <a:tabLst/>
              <a:defRPr lang="en-US" sz="1600" kern="1200" dirty="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5pPr>
            <a:lvl6pPr marL="3047924" indent="-302676" algn="l" rtl="0" eaLnBrk="1" fontAlgn="base" hangingPunct="1">
              <a:spcBef>
                <a:spcPct val="60000"/>
              </a:spcBef>
              <a:spcAft>
                <a:spcPct val="0"/>
              </a:spcAft>
              <a:buClr>
                <a:schemeClr val="hlink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3657509" indent="-302676" algn="l" rtl="0" eaLnBrk="1" fontAlgn="base" hangingPunct="1">
              <a:spcBef>
                <a:spcPct val="60000"/>
              </a:spcBef>
              <a:spcAft>
                <a:spcPct val="0"/>
              </a:spcAft>
              <a:buClr>
                <a:schemeClr val="hlink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4267093" indent="-302676" algn="l" rtl="0" eaLnBrk="1" fontAlgn="base" hangingPunct="1">
              <a:spcBef>
                <a:spcPct val="60000"/>
              </a:spcBef>
              <a:spcAft>
                <a:spcPct val="0"/>
              </a:spcAft>
              <a:buClr>
                <a:schemeClr val="hlink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4876678" indent="-302676" algn="l" rtl="0" eaLnBrk="1" fontAlgn="base" hangingPunct="1">
              <a:spcBef>
                <a:spcPct val="60000"/>
              </a:spcBef>
              <a:spcAft>
                <a:spcPct val="0"/>
              </a:spcAft>
              <a:buClr>
                <a:schemeClr val="hlink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B60C1D">
                  <a:lumMod val="60000"/>
                  <a:lumOff val="40000"/>
                </a:srgbClr>
              </a:buClr>
              <a:buSzTx/>
              <a:buFont typeface="Times" charset="0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Raghav K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 al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2023 ASCO Annual Meeting. Abstract 3501.</a:t>
            </a:r>
          </a:p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B60C1D">
                  <a:lumMod val="60000"/>
                  <a:lumOff val="40000"/>
                </a:srgbClr>
              </a:buClr>
              <a:buSzTx/>
              <a:buFont typeface="Times" charset="0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Raghav et al., </a:t>
            </a:r>
            <a:r>
              <a:rPr kumimoji="0" lang="en-US" sz="11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Lancet Oncol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2024 Sep;25(9):1147-1162.</a:t>
            </a:r>
          </a:p>
        </p:txBody>
      </p:sp>
    </p:spTree>
    <p:extLst>
      <p:ext uri="{BB962C8B-B14F-4D97-AF65-F5344CB8AC3E}">
        <p14:creationId xmlns:p14="http://schemas.microsoft.com/office/powerpoint/2010/main" val="29233046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6204E-E703-CD7A-0F7C-D53FA0589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800" b="1" dirty="0"/>
              <a:t>DESTINY-CRC-02: Trastuzumab </a:t>
            </a:r>
            <a:r>
              <a:rPr lang="en-US" sz="2800" b="1" dirty="0" err="1"/>
              <a:t>deruxtecan</a:t>
            </a:r>
            <a:r>
              <a:rPr lang="en-US" sz="2800" b="1" dirty="0"/>
              <a:t> for HER2+ mCRC - Best ORR (BICR) by T-</a:t>
            </a:r>
            <a:r>
              <a:rPr lang="en-US" sz="2800" b="1" dirty="0" err="1"/>
              <a:t>DXd</a:t>
            </a:r>
            <a:r>
              <a:rPr lang="en-US" sz="2800" b="1" dirty="0"/>
              <a:t> 5.4 mg/kg Subgroup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2A56EE-F216-9308-F9C5-0A27FC737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429" y="1537713"/>
            <a:ext cx="11113971" cy="4566300"/>
          </a:xfrm>
          <a:prstGeom prst="rect">
            <a:avLst/>
          </a:prstGeom>
        </p:spPr>
      </p:pic>
      <p:sp>
        <p:nvSpPr>
          <p:cNvPr id="5" name="PlaceHolder 2">
            <a:extLst>
              <a:ext uri="{FF2B5EF4-FFF2-40B4-BE49-F238E27FC236}">
                <a16:creationId xmlns:a16="http://schemas.microsoft.com/office/drawing/2014/main" id="{01F005AB-CE42-BA4A-0D2B-80D92CDD44C1}"/>
              </a:ext>
            </a:extLst>
          </p:cNvPr>
          <p:cNvSpPr txBox="1">
            <a:spLocks/>
          </p:cNvSpPr>
          <p:nvPr/>
        </p:nvSpPr>
        <p:spPr>
          <a:xfrm>
            <a:off x="468430" y="6041745"/>
            <a:ext cx="11228369" cy="364680"/>
          </a:xfrm>
          <a:prstGeom prst="rect">
            <a:avLst/>
          </a:prstGeom>
          <a:noFill/>
          <a:ln w="0">
            <a:noFill/>
          </a:ln>
        </p:spPr>
        <p:txBody>
          <a:bodyPr vert="horz" lIns="0" tIns="45720" rIns="0" bIns="45720" rtlCol="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buNone/>
              <a:defRPr lang="de-DE" sz="1100" b="0" i="0" strike="noStrike" kern="1200" spc="-1">
                <a:solidFill>
                  <a:srgbClr val="636466"/>
                </a:solidFill>
                <a:latin typeface="Avenir Next LT Pro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-1" normalizeH="0" baseline="30000" noProof="1">
                <a:ln>
                  <a:noFill/>
                </a:ln>
                <a:solidFill>
                  <a:srgbClr val="6364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de-DE" sz="900" b="0" i="0" u="none" strike="noStrike" kern="1200" cap="none" spc="-1" normalizeH="0" baseline="0" noProof="1">
                <a:ln>
                  <a:noFill/>
                </a:ln>
                <a:solidFill>
                  <a:srgbClr val="6364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Based on the exact Clopper-Pearson method for binomial distribution. </a:t>
            </a:r>
            <a:r>
              <a:rPr kumimoji="0" lang="de-DE" sz="900" b="0" i="0" u="none" strike="noStrike" kern="1200" cap="none" spc="-1" normalizeH="0" baseline="30000" noProof="1">
                <a:ln>
                  <a:noFill/>
                </a:ln>
                <a:solidFill>
                  <a:srgbClr val="6364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lang="de-DE" sz="900" b="0" i="0" u="none" strike="noStrike" kern="1200" cap="none" spc="-1" normalizeH="0" baseline="0" noProof="1">
                <a:ln>
                  <a:noFill/>
                </a:ln>
                <a:solidFill>
                  <a:srgbClr val="6364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RASm responders were IHC 3+. </a:t>
            </a:r>
            <a:r>
              <a:rPr kumimoji="0" lang="de-DE" sz="900" b="0" i="0" u="none" strike="noStrike" kern="1200" cap="none" spc="-1" normalizeH="0" baseline="30000" noProof="1">
                <a:ln>
                  <a:noFill/>
                </a:ln>
                <a:solidFill>
                  <a:srgbClr val="6364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de-DE" sz="900" b="0" i="0" u="none" strike="noStrike" kern="1200" cap="none" spc="-1" normalizeH="0" baseline="0" noProof="1">
                <a:ln>
                  <a:noFill/>
                </a:ln>
                <a:solidFill>
                  <a:srgbClr val="6364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Includes rectum, sigmoid, and descending. </a:t>
            </a:r>
            <a:r>
              <a:rPr kumimoji="0" lang="de-DE" sz="900" b="0" i="0" u="none" strike="noStrike" kern="1200" cap="none" spc="-1" normalizeH="0" baseline="30000" noProof="1">
                <a:ln>
                  <a:noFill/>
                </a:ln>
                <a:solidFill>
                  <a:srgbClr val="6364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  <a:r>
              <a:rPr kumimoji="0" lang="de-DE" sz="900" b="0" i="0" u="none" strike="noStrike" kern="1200" cap="none" spc="-1" normalizeH="0" baseline="0" noProof="1">
                <a:ln>
                  <a:noFill/>
                </a:ln>
                <a:solidFill>
                  <a:srgbClr val="6364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Includes cecum, ascending, and transverse.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610E57-4623-21F7-B7EA-89F776637A80}"/>
              </a:ext>
            </a:extLst>
          </p:cNvPr>
          <p:cNvSpPr txBox="1">
            <a:spLocks/>
          </p:cNvSpPr>
          <p:nvPr/>
        </p:nvSpPr>
        <p:spPr bwMode="auto">
          <a:xfrm>
            <a:off x="2299855" y="6424947"/>
            <a:ext cx="9509760" cy="43088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bg2">
                  <a:lumMod val="60000"/>
                  <a:lumOff val="40000"/>
                </a:schemeClr>
              </a:buClr>
              <a:buFont typeface="Times" charset="0"/>
              <a:buNone/>
              <a:tabLst/>
              <a:defRPr lang="en-US" sz="1200" b="0" kern="1200" dirty="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1pPr>
            <a:lvl2pPr marL="857250" indent="-330200" algn="l" rtl="0" eaLnBrk="1" fontAlgn="base" hangingPunct="1">
              <a:spcBef>
                <a:spcPts val="1500"/>
              </a:spcBef>
              <a:spcAft>
                <a:spcPct val="0"/>
              </a:spcAft>
              <a:buClr>
                <a:schemeClr val="bg2">
                  <a:lumMod val="60000"/>
                  <a:lumOff val="40000"/>
                </a:schemeClr>
              </a:buClr>
              <a:buChar char="–"/>
              <a:tabLst/>
              <a:defRPr lang="en-US" sz="2400" kern="1200" dirty="0" smtClean="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2pPr>
            <a:lvl3pPr marL="1314450" indent="-246063" algn="l" rtl="0" eaLnBrk="1" fontAlgn="base" hangingPunct="1">
              <a:spcBef>
                <a:spcPts val="1500"/>
              </a:spcBef>
              <a:spcAft>
                <a:spcPct val="0"/>
              </a:spcAft>
              <a:buClr>
                <a:schemeClr val="bg2">
                  <a:lumMod val="60000"/>
                  <a:lumOff val="40000"/>
                </a:schemeClr>
              </a:buClr>
              <a:buChar char="•"/>
              <a:tabLst/>
              <a:defRPr lang="en-US" sz="2000" kern="1200" dirty="0" smtClean="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3pPr>
            <a:lvl4pPr marL="1836738" indent="-241300" algn="l" rtl="0" eaLnBrk="1" fontAlgn="base" hangingPunct="1">
              <a:spcBef>
                <a:spcPts val="1500"/>
              </a:spcBef>
              <a:spcAft>
                <a:spcPct val="0"/>
              </a:spcAft>
              <a:buClr>
                <a:schemeClr val="bg2">
                  <a:lumMod val="60000"/>
                  <a:lumOff val="40000"/>
                </a:schemeClr>
              </a:buClr>
              <a:buChar char="–"/>
              <a:tabLst/>
              <a:defRPr lang="en-US" sz="1800" kern="1200" dirty="0" smtClean="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4pPr>
            <a:lvl5pPr marL="2293938" indent="-157163" algn="l" rtl="0" eaLnBrk="1" fontAlgn="base" hangingPunct="1">
              <a:spcBef>
                <a:spcPts val="1500"/>
              </a:spcBef>
              <a:spcAft>
                <a:spcPct val="0"/>
              </a:spcAft>
              <a:buClr>
                <a:schemeClr val="bg2">
                  <a:lumMod val="60000"/>
                  <a:lumOff val="40000"/>
                </a:schemeClr>
              </a:buClr>
              <a:buChar char="»"/>
              <a:tabLst/>
              <a:defRPr lang="en-US" sz="1600" kern="1200" dirty="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5pPr>
            <a:lvl6pPr marL="3047924" indent="-302676" algn="l" rtl="0" eaLnBrk="1" fontAlgn="base" hangingPunct="1">
              <a:spcBef>
                <a:spcPct val="60000"/>
              </a:spcBef>
              <a:spcAft>
                <a:spcPct val="0"/>
              </a:spcAft>
              <a:buClr>
                <a:schemeClr val="hlink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3657509" indent="-302676" algn="l" rtl="0" eaLnBrk="1" fontAlgn="base" hangingPunct="1">
              <a:spcBef>
                <a:spcPct val="60000"/>
              </a:spcBef>
              <a:spcAft>
                <a:spcPct val="0"/>
              </a:spcAft>
              <a:buClr>
                <a:schemeClr val="hlink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4267093" indent="-302676" algn="l" rtl="0" eaLnBrk="1" fontAlgn="base" hangingPunct="1">
              <a:spcBef>
                <a:spcPct val="60000"/>
              </a:spcBef>
              <a:spcAft>
                <a:spcPct val="0"/>
              </a:spcAft>
              <a:buClr>
                <a:schemeClr val="hlink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4876678" indent="-302676" algn="l" rtl="0" eaLnBrk="1" fontAlgn="base" hangingPunct="1">
              <a:spcBef>
                <a:spcPct val="60000"/>
              </a:spcBef>
              <a:spcAft>
                <a:spcPct val="0"/>
              </a:spcAft>
              <a:buClr>
                <a:schemeClr val="hlink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B60C1D">
                  <a:lumMod val="60000"/>
                  <a:lumOff val="40000"/>
                </a:srgbClr>
              </a:buClr>
              <a:buSzTx/>
              <a:buFont typeface="Times" charset="0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Raghav K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 al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2023 ASCO Annual Meeting. Abstract 3501.</a:t>
            </a:r>
          </a:p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B60C1D">
                  <a:lumMod val="60000"/>
                  <a:lumOff val="40000"/>
                </a:srgbClr>
              </a:buClr>
              <a:buSzTx/>
              <a:buFont typeface="Times" charset="0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Raghav et al., </a:t>
            </a:r>
            <a:r>
              <a:rPr kumimoji="0" lang="en-US" sz="11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Lancet Oncol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2024 Sep;25(9):1147-1162.</a:t>
            </a:r>
          </a:p>
        </p:txBody>
      </p:sp>
    </p:spTree>
    <p:extLst>
      <p:ext uri="{BB962C8B-B14F-4D97-AF65-F5344CB8AC3E}">
        <p14:creationId xmlns:p14="http://schemas.microsoft.com/office/powerpoint/2010/main" val="303823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1232694" y="393700"/>
            <a:ext cx="9816306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500" spc="-40" dirty="0">
                <a:solidFill>
                  <a:srgbClr val="0070C0"/>
                </a:solidFill>
                <a:latin typeface="Arial"/>
                <a:cs typeface="Arial"/>
              </a:rPr>
              <a:t>Dostarlim</a:t>
            </a:r>
            <a:r>
              <a:rPr lang="en-US" sz="3500" spc="-40" dirty="0">
                <a:solidFill>
                  <a:srgbClr val="0070C0"/>
                </a:solidFill>
                <a:latin typeface="Arial"/>
                <a:cs typeface="Arial"/>
              </a:rPr>
              <a:t>a</a:t>
            </a:r>
            <a:r>
              <a:rPr sz="3500" spc="-40" dirty="0">
                <a:solidFill>
                  <a:srgbClr val="0070C0"/>
                </a:solidFill>
                <a:latin typeface="Arial"/>
                <a:cs typeface="Arial"/>
              </a:rPr>
              <a:t>b </a:t>
            </a:r>
            <a:r>
              <a:rPr sz="3500" spc="-35" dirty="0">
                <a:solidFill>
                  <a:srgbClr val="0070C0"/>
                </a:solidFill>
                <a:latin typeface="Arial"/>
                <a:cs typeface="Arial"/>
              </a:rPr>
              <a:t>for </a:t>
            </a:r>
            <a:r>
              <a:rPr sz="3500" spc="-15" dirty="0">
                <a:solidFill>
                  <a:srgbClr val="0070C0"/>
                </a:solidFill>
                <a:latin typeface="Arial"/>
                <a:cs typeface="Arial"/>
              </a:rPr>
              <a:t>MSI-H </a:t>
            </a:r>
            <a:r>
              <a:rPr sz="3500" spc="-40" dirty="0">
                <a:solidFill>
                  <a:srgbClr val="0070C0"/>
                </a:solidFill>
                <a:latin typeface="Arial"/>
                <a:cs typeface="Arial"/>
              </a:rPr>
              <a:t>Stage </a:t>
            </a:r>
            <a:r>
              <a:rPr sz="3500" spc="-20" dirty="0">
                <a:solidFill>
                  <a:srgbClr val="0070C0"/>
                </a:solidFill>
                <a:latin typeface="Arial"/>
                <a:cs typeface="Arial"/>
              </a:rPr>
              <a:t>II-III</a:t>
            </a:r>
            <a:r>
              <a:rPr sz="3500" spc="-17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3500" spc="-15" dirty="0">
                <a:solidFill>
                  <a:srgbClr val="0070C0"/>
                </a:solidFill>
                <a:latin typeface="Arial"/>
                <a:cs typeface="Arial"/>
              </a:rPr>
              <a:t>Rectal</a:t>
            </a:r>
            <a:r>
              <a:rPr lang="en-US" sz="3500" spc="-1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3500" spc="-15" dirty="0">
                <a:solidFill>
                  <a:srgbClr val="0070C0"/>
                </a:solidFill>
                <a:latin typeface="Arial"/>
                <a:cs typeface="Arial"/>
              </a:rPr>
              <a:t>Cancer</a:t>
            </a:r>
            <a:endParaRPr sz="35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9680" y="1371600"/>
            <a:ext cx="11648207" cy="2978135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3594" y="3601720"/>
            <a:ext cx="6885305" cy="2595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2743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n=30</a:t>
            </a:r>
            <a:endParaRPr kumimoji="0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581660" marR="0" lvl="0" indent="-568960" algn="l" defTabSz="914400" rtl="0" eaLnBrk="1" fontAlgn="auto" latinLnBrk="0" hangingPunct="1">
              <a:lnSpc>
                <a:spcPts val="2735"/>
              </a:lnSpc>
              <a:spcBef>
                <a:spcPts val="0"/>
              </a:spcBef>
              <a:spcAft>
                <a:spcPts val="0"/>
              </a:spcAft>
              <a:buClr>
                <a:srgbClr val="12689B"/>
              </a:buClr>
              <a:buSzPct val="117391"/>
              <a:buFontTx/>
              <a:buChar char="•"/>
              <a:tabLst>
                <a:tab pos="581025" algn="l"/>
                <a:tab pos="581660" algn="l"/>
              </a:tabLst>
              <a:defRPr/>
            </a:pPr>
            <a:r>
              <a:rPr kumimoji="0" sz="23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Primary</a:t>
            </a:r>
            <a:r>
              <a:rPr kumimoji="0" sz="2300" b="0" i="0" u="none" strike="noStrike" kern="1200" cap="none" spc="-2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3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endpoints</a:t>
            </a:r>
            <a:endParaRPr kumimoji="0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03580" marR="0" lvl="1" indent="-234950" algn="l" defTabSz="914400" rtl="0" eaLnBrk="1" fontAlgn="auto" latinLnBrk="0" hangingPunct="1">
              <a:lnSpc>
                <a:spcPts val="19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702945" algn="l"/>
                <a:tab pos="703580" algn="l"/>
              </a:tabLst>
              <a:defRPr/>
            </a:pPr>
            <a:r>
              <a:rPr kumimoji="0" sz="17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Overall response 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 </a:t>
            </a:r>
            <a:r>
              <a:rPr kumimoji="0" sz="1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 </a:t>
            </a:r>
            <a:r>
              <a:rPr kumimoji="0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 </a:t>
            </a:r>
            <a:r>
              <a:rPr kumimoji="0" sz="17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months </a:t>
            </a:r>
            <a:r>
              <a:rPr kumimoji="0" sz="17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 </a:t>
            </a:r>
            <a:r>
              <a:rPr kumimoji="0" sz="1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MSKCC </a:t>
            </a:r>
            <a:r>
              <a:rPr kumimoji="0" sz="1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regression</a:t>
            </a:r>
            <a:r>
              <a:rPr kumimoji="0" sz="1700" b="0" i="0" u="none" strike="noStrike" kern="1200" cap="none" spc="22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criteria</a:t>
            </a:r>
          </a:p>
          <a:p>
            <a:pPr marL="703580" marR="0" lvl="1" indent="-234950" algn="l" defTabSz="914400" rtl="0" eaLnBrk="1" fontAlgn="auto" latinLnBrk="0" hangingPunct="1">
              <a:lnSpc>
                <a:spcPts val="19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702945" algn="l"/>
                <a:tab pos="703580" algn="l"/>
              </a:tabLst>
              <a:defRPr/>
            </a:pPr>
            <a:r>
              <a:rPr kumimoji="0" sz="1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pCR 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cCR rate </a:t>
            </a:r>
            <a:r>
              <a:rPr kumimoji="0" sz="1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 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12</a:t>
            </a:r>
            <a:r>
              <a:rPr kumimoji="0" sz="17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months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581660" marR="0" lvl="0" indent="-568960" algn="l" defTabSz="914400" rtl="0" eaLnBrk="1" fontAlgn="auto" latinLnBrk="0" hangingPunct="1">
              <a:lnSpc>
                <a:spcPts val="2735"/>
              </a:lnSpc>
              <a:spcBef>
                <a:spcPts val="1250"/>
              </a:spcBef>
              <a:spcAft>
                <a:spcPts val="0"/>
              </a:spcAft>
              <a:buClr>
                <a:srgbClr val="12689B"/>
              </a:buClr>
              <a:buSzPct val="117391"/>
              <a:buFontTx/>
              <a:buChar char="•"/>
              <a:tabLst>
                <a:tab pos="581025" algn="l"/>
                <a:tab pos="581660" algn="l"/>
              </a:tabLst>
              <a:defRPr/>
            </a:pPr>
            <a:r>
              <a:rPr kumimoji="0" sz="23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Secondary</a:t>
            </a:r>
            <a:r>
              <a:rPr kumimoji="0" sz="2300" b="0" i="0" u="none" strike="noStrike" kern="1200" cap="none" spc="-2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3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endpoint</a:t>
            </a:r>
            <a:endParaRPr kumimoji="0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03580" marR="0" lvl="1" indent="-234950" algn="l" defTabSz="914400" rtl="0" eaLnBrk="1" fontAlgn="auto" latinLnBrk="0" hangingPunct="1">
              <a:lnSpc>
                <a:spcPts val="20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702945" algn="l"/>
                <a:tab pos="703580" algn="l"/>
              </a:tabLst>
              <a:defRPr/>
            </a:pP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Safety </a:t>
            </a:r>
            <a:r>
              <a:rPr kumimoji="0" sz="1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7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tolerability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677400" y="6553200"/>
            <a:ext cx="23514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Cercek</a:t>
            </a:r>
            <a:r>
              <a:rPr kumimoji="0" sz="12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A,</a:t>
            </a:r>
            <a:r>
              <a:rPr kumimoji="0" sz="12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al.</a:t>
            </a:r>
            <a:r>
              <a:rPr kumimoji="0" sz="12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2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Engl</a:t>
            </a:r>
            <a:r>
              <a:rPr kumimoji="0" sz="1200" b="0" i="1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</a:t>
            </a:r>
            <a:r>
              <a:rPr kumimoji="0" sz="12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Med</a:t>
            </a:r>
            <a:r>
              <a:rPr kumimoji="0" sz="1200" b="0" i="1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2022.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I treat HER2+ metastatic CRC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386" y="2013466"/>
            <a:ext cx="11865231" cy="36503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04BC0A-D1F6-1CEA-675D-83F320837957}"/>
              </a:ext>
            </a:extLst>
          </p:cNvPr>
          <p:cNvSpPr txBox="1"/>
          <p:nvPr/>
        </p:nvSpPr>
        <p:spPr>
          <a:xfrm>
            <a:off x="9623120" y="2759676"/>
            <a:ext cx="2380780" cy="307777"/>
          </a:xfrm>
          <a:prstGeom prst="rect">
            <a:avLst/>
          </a:prstGeom>
          <a:solidFill>
            <a:srgbClr val="01B9AE"/>
          </a:solidFill>
        </p:spPr>
        <p:txBody>
          <a:bodyPr wrap="none" rtlCol="0">
            <a:spAutoFit/>
          </a:bodyPr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Options after progression</a:t>
            </a:r>
          </a:p>
        </p:txBody>
      </p:sp>
    </p:spTree>
    <p:extLst>
      <p:ext uri="{BB962C8B-B14F-4D97-AF65-F5344CB8AC3E}">
        <p14:creationId xmlns:p14="http://schemas.microsoft.com/office/powerpoint/2010/main" val="12400079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B5749-F5CC-525C-3845-1CD15A83D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1F516261-309F-6585-CC91-1144956190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280389"/>
            <a:ext cx="11430000" cy="3206825"/>
          </a:xfrm>
        </p:spPr>
        <p:txBody>
          <a:bodyPr wrap="square" anchor="b">
            <a:noAutofit/>
          </a:bodyPr>
          <a:lstStyle/>
          <a:p>
            <a:pPr>
              <a:spcBef>
                <a:spcPts val="600"/>
              </a:spcBef>
            </a:pPr>
            <a:r>
              <a:rPr lang="en-US" sz="4600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+ Perspectives: Clinical Investigators Explore the Application of Recent Datasets </a:t>
            </a:r>
            <a:br>
              <a:rPr lang="en-US" sz="4600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600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Current Oncology Care</a:t>
            </a:r>
            <a:br>
              <a:rPr lang="en-US" sz="4600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000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0" i="1" dirty="0">
                <a:solidFill>
                  <a:srgbClr val="0155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CME/MOC, NCPD and ACPE Accredited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F28E5444-EFBB-F24E-E662-DA3E44104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487214"/>
            <a:ext cx="11430000" cy="1894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Saturday, October 11, 2025</a:t>
            </a: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</a:b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7:15 AM – 12:30 PM ET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149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75931-2B03-3EAD-69AC-87FC68900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C96CC-89B1-5E7D-D5EA-F8A34031D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2" y="726575"/>
            <a:ext cx="10873992" cy="2829091"/>
          </a:xfrm>
        </p:spPr>
        <p:txBody>
          <a:bodyPr/>
          <a:lstStyle/>
          <a:p>
            <a:pPr algn="l"/>
            <a:r>
              <a:rPr lang="en-US" sz="3600" dirty="0"/>
              <a:t>ctDNA-Guided Adjuvant Chemotherapy De-escalation </a:t>
            </a:r>
            <a:br>
              <a:rPr lang="en-US" sz="3600" dirty="0"/>
            </a:br>
            <a:r>
              <a:rPr lang="en-US" sz="3600" dirty="0"/>
              <a:t>in Stage III Colon Cancer: Primary Analysis of the </a:t>
            </a:r>
            <a:br>
              <a:rPr lang="en-US" sz="3600" dirty="0"/>
            </a:br>
            <a:r>
              <a:rPr lang="en-US" sz="3600" dirty="0"/>
              <a:t>ctDNA-Negative Cohort from the Randomized AGITG DYNAMIC-III Trial (Intergroup Study of AGITG and CCTG)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CA1B01-70A6-C1B6-706E-03D4AA5042E9}"/>
              </a:ext>
            </a:extLst>
          </p:cNvPr>
          <p:cNvSpPr txBox="1"/>
          <p:nvPr/>
        </p:nvSpPr>
        <p:spPr>
          <a:xfrm>
            <a:off x="902472" y="3825064"/>
            <a:ext cx="100813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Tie J et al. 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ESMO 2025;Abstract LBA9.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PRESIDENTIAL SYMPOSIUM III | MONDAY, OCTOBER 20 | 16:52 CEST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27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4CA7A-71EA-71D2-A01E-8DDE78E42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042B3-596A-D5CC-2C6F-442B1A00F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2" y="726575"/>
            <a:ext cx="9957898" cy="2829091"/>
          </a:xfrm>
        </p:spPr>
        <p:txBody>
          <a:bodyPr/>
          <a:lstStyle/>
          <a:p>
            <a:pPr algn="l"/>
            <a:r>
              <a:rPr lang="en-US" sz="3600" dirty="0"/>
              <a:t>Circulating </a:t>
            </a:r>
            <a:r>
              <a:rPr lang="en-US" sz="3600" dirty="0" err="1"/>
              <a:t>Tumour</a:t>
            </a:r>
            <a:r>
              <a:rPr lang="en-US" sz="3600" dirty="0"/>
              <a:t> DNA (ctDNA</a:t>
            </a:r>
            <a:r>
              <a:rPr lang="en-US" sz="3600"/>
              <a:t>) </a:t>
            </a:r>
            <a:r>
              <a:rPr lang="en-US" sz="3600" dirty="0"/>
              <a:t>C</a:t>
            </a:r>
            <a:r>
              <a:rPr lang="en-US" sz="3600"/>
              <a:t>learance </a:t>
            </a:r>
            <a:r>
              <a:rPr lang="en-US" sz="3600" dirty="0"/>
              <a:t>and Correlation with Outcome in the INTERCEPT Colorectal Cancer (CRC) Study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A4924F-715A-0D23-6957-AED8A44F4AD7}"/>
              </a:ext>
            </a:extLst>
          </p:cNvPr>
          <p:cNvSpPr txBox="1"/>
          <p:nvPr/>
        </p:nvSpPr>
        <p:spPr>
          <a:xfrm>
            <a:off x="902472" y="3825064"/>
            <a:ext cx="100813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Osterlund O et al. 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ESMO 2025;Abstract 732MO.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MINI ORAL| SUNDAY, OCTOBER 19 | 14:50 CEST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66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6A6FC-EBA4-90A4-A4E2-62562A2DE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C927043-A7D5-EBE4-15B0-54A48255C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7" y="1690792"/>
            <a:ext cx="10080257" cy="4514258"/>
          </a:xfrm>
        </p:spPr>
        <p:txBody>
          <a:bodyPr/>
          <a:lstStyle/>
          <a:p>
            <a:r>
              <a:rPr lang="en-US" dirty="0"/>
              <a:t>Do you prefer tumor-informed MRD assays versus tumor-naïve assays in early-stage CRC?</a:t>
            </a:r>
          </a:p>
          <a:p>
            <a:r>
              <a:rPr lang="en-US" dirty="0"/>
              <a:t>Is </a:t>
            </a:r>
            <a:r>
              <a:rPr lang="en-US" dirty="0" err="1"/>
              <a:t>Signatera</a:t>
            </a:r>
            <a:r>
              <a:rPr lang="en-US" dirty="0"/>
              <a:t> the best/only option for ctDNA monitoring?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5AE884-138D-34B4-2240-1ADE94E79EB7}"/>
              </a:ext>
            </a:extLst>
          </p:cNvPr>
          <p:cNvSpPr txBox="1"/>
          <p:nvPr/>
        </p:nvSpPr>
        <p:spPr>
          <a:xfrm>
            <a:off x="885255" y="251460"/>
            <a:ext cx="10360152" cy="1143000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Questions from General Medical Oncologists</a:t>
            </a:r>
          </a:p>
        </p:txBody>
      </p:sp>
    </p:spTree>
    <p:extLst>
      <p:ext uri="{BB962C8B-B14F-4D97-AF65-F5344CB8AC3E}">
        <p14:creationId xmlns:p14="http://schemas.microsoft.com/office/powerpoint/2010/main" val="267333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6A6FC-EBA4-90A4-A4E2-62562A2DE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C927043-A7D5-EBE4-15B0-54A48255C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7" y="1690792"/>
            <a:ext cx="10080257" cy="4514258"/>
          </a:xfrm>
        </p:spPr>
        <p:txBody>
          <a:bodyPr/>
          <a:lstStyle/>
          <a:p>
            <a:r>
              <a:rPr lang="en-US" dirty="0"/>
              <a:t>Outside of a clinical trial, how do you utilize ctDNA monitoring in Stage II disease? Stage III disease?</a:t>
            </a:r>
          </a:p>
          <a:p>
            <a:r>
              <a:rPr lang="en-US" dirty="0"/>
              <a:t>What do you make of the results from the CALGB/SWOG 80702 trial, and are you considering celecoxib for any of your patients?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5AE884-138D-34B4-2240-1ADE94E79EB7}"/>
              </a:ext>
            </a:extLst>
          </p:cNvPr>
          <p:cNvSpPr txBox="1"/>
          <p:nvPr/>
        </p:nvSpPr>
        <p:spPr>
          <a:xfrm>
            <a:off x="885255" y="251460"/>
            <a:ext cx="10360152" cy="1143000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Questions from General Medical Oncologists</a:t>
            </a:r>
          </a:p>
        </p:txBody>
      </p:sp>
    </p:spTree>
    <p:extLst>
      <p:ext uri="{BB962C8B-B14F-4D97-AF65-F5344CB8AC3E}">
        <p14:creationId xmlns:p14="http://schemas.microsoft.com/office/powerpoint/2010/main" val="401427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6A6FC-EBA4-90A4-A4E2-62562A2DE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C927043-A7D5-EBE4-15B0-54A48255C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7" y="1690792"/>
            <a:ext cx="10080257" cy="4514258"/>
          </a:xfrm>
        </p:spPr>
        <p:txBody>
          <a:bodyPr/>
          <a:lstStyle/>
          <a:p>
            <a:r>
              <a:rPr lang="en-US" dirty="0"/>
              <a:t>Can ctDNA be used for oligometastatic disease after definitive surgery and NED on scans?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5AE884-138D-34B4-2240-1ADE94E79EB7}"/>
              </a:ext>
            </a:extLst>
          </p:cNvPr>
          <p:cNvSpPr txBox="1"/>
          <p:nvPr/>
        </p:nvSpPr>
        <p:spPr>
          <a:xfrm>
            <a:off x="885255" y="251460"/>
            <a:ext cx="10360152" cy="1143000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Questions from General Medical Oncologists</a:t>
            </a:r>
          </a:p>
        </p:txBody>
      </p:sp>
    </p:spTree>
    <p:extLst>
      <p:ext uri="{BB962C8B-B14F-4D97-AF65-F5344CB8AC3E}">
        <p14:creationId xmlns:p14="http://schemas.microsoft.com/office/powerpoint/2010/main" val="329521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6A6FC-EBA4-90A4-A4E2-62562A2DE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C927043-A7D5-EBE4-15B0-54A48255C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7" y="1690792"/>
            <a:ext cx="10080257" cy="4514258"/>
          </a:xfrm>
        </p:spPr>
        <p:txBody>
          <a:bodyPr/>
          <a:lstStyle/>
          <a:p>
            <a:r>
              <a:rPr lang="en-US" dirty="0"/>
              <a:t>How do you prevent and manage toxicities with the BREAKWATER regimen?</a:t>
            </a:r>
          </a:p>
          <a:p>
            <a:r>
              <a:rPr lang="en-US" dirty="0"/>
              <a:t>What do we know about BRAF inhibition in the adjuvant setting?</a:t>
            </a:r>
          </a:p>
          <a:p>
            <a:r>
              <a:rPr lang="en-US" dirty="0"/>
              <a:t>Is there any way to target BRAF non-V600E mutations?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5AE884-138D-34B4-2240-1ADE94E79EB7}"/>
              </a:ext>
            </a:extLst>
          </p:cNvPr>
          <p:cNvSpPr txBox="1"/>
          <p:nvPr/>
        </p:nvSpPr>
        <p:spPr>
          <a:xfrm>
            <a:off x="885255" y="251460"/>
            <a:ext cx="10360152" cy="1143000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Questions from General Medical Oncologists</a:t>
            </a:r>
          </a:p>
        </p:txBody>
      </p:sp>
    </p:spTree>
    <p:extLst>
      <p:ext uri="{BB962C8B-B14F-4D97-AF65-F5344CB8AC3E}">
        <p14:creationId xmlns:p14="http://schemas.microsoft.com/office/powerpoint/2010/main" val="139976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6A6FC-EBA4-90A4-A4E2-62562A2DE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C927043-A7D5-EBE4-15B0-54A48255C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7" y="1690792"/>
            <a:ext cx="10080257" cy="4514258"/>
          </a:xfrm>
        </p:spPr>
        <p:txBody>
          <a:bodyPr/>
          <a:lstStyle/>
          <a:p>
            <a:r>
              <a:rPr lang="en-US" dirty="0"/>
              <a:t>Do I need to retest for HER2 on disease progression in mCRC?</a:t>
            </a:r>
          </a:p>
          <a:p>
            <a:r>
              <a:rPr lang="en-US" dirty="0"/>
              <a:t>T-DXd or tucatinib/trastuzumab first for HER2-positive mCRC?</a:t>
            </a:r>
          </a:p>
          <a:p>
            <a:r>
              <a:rPr lang="en-US" dirty="0"/>
              <a:t>Would you use T-DXd for </a:t>
            </a:r>
            <a:r>
              <a:rPr lang="en-US"/>
              <a:t>HER2-low mCRC?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5AE884-138D-34B4-2240-1ADE94E79EB7}"/>
              </a:ext>
            </a:extLst>
          </p:cNvPr>
          <p:cNvSpPr txBox="1"/>
          <p:nvPr/>
        </p:nvSpPr>
        <p:spPr>
          <a:xfrm>
            <a:off x="885255" y="251460"/>
            <a:ext cx="10360152" cy="1143000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Questions from General Medical Oncologists</a:t>
            </a:r>
          </a:p>
        </p:txBody>
      </p:sp>
    </p:spTree>
    <p:extLst>
      <p:ext uri="{BB962C8B-B14F-4D97-AF65-F5344CB8AC3E}">
        <p14:creationId xmlns:p14="http://schemas.microsoft.com/office/powerpoint/2010/main" val="102377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6A6FC-EBA4-90A4-A4E2-62562A2DE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C927043-A7D5-EBE4-15B0-54A48255C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7" y="1690792"/>
            <a:ext cx="10080257" cy="4514258"/>
          </a:xfrm>
        </p:spPr>
        <p:txBody>
          <a:bodyPr/>
          <a:lstStyle/>
          <a:p>
            <a:r>
              <a:rPr lang="en-US" dirty="0"/>
              <a:t>Do you prefer </a:t>
            </a:r>
            <a:r>
              <a:rPr lang="en-US" dirty="0" err="1"/>
              <a:t>sotorasib</a:t>
            </a:r>
            <a:r>
              <a:rPr lang="en-US" dirty="0"/>
              <a:t> or </a:t>
            </a:r>
            <a:r>
              <a:rPr lang="en-US" dirty="0" err="1"/>
              <a:t>adagrasib</a:t>
            </a:r>
            <a:r>
              <a:rPr lang="en-US" dirty="0"/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5AE884-138D-34B4-2240-1ADE94E79EB7}"/>
              </a:ext>
            </a:extLst>
          </p:cNvPr>
          <p:cNvSpPr txBox="1"/>
          <p:nvPr/>
        </p:nvSpPr>
        <p:spPr>
          <a:xfrm>
            <a:off x="885255" y="251460"/>
            <a:ext cx="10360152" cy="1143000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Questions from General Medical Oncologists</a:t>
            </a:r>
          </a:p>
        </p:txBody>
      </p:sp>
    </p:spTree>
    <p:extLst>
      <p:ext uri="{BB962C8B-B14F-4D97-AF65-F5344CB8AC3E}">
        <p14:creationId xmlns:p14="http://schemas.microsoft.com/office/powerpoint/2010/main" val="409690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638D20BE-C57B-D975-DDD4-6CA48CB76F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801" y="533400"/>
            <a:ext cx="7669676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899FE2-4A0B-7154-09D3-450F531E291C}"/>
              </a:ext>
            </a:extLst>
          </p:cNvPr>
          <p:cNvSpPr txBox="1"/>
          <p:nvPr/>
        </p:nvSpPr>
        <p:spPr>
          <a:xfrm>
            <a:off x="7567208" y="6581001"/>
            <a:ext cx="46247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Cercek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et al. NEJM 2022,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Cercek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et al. ASCO 2024;Abstract LBA3512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99BA8D-6F2F-1A77-1D30-60B8DE8C6233}"/>
              </a:ext>
            </a:extLst>
          </p:cNvPr>
          <p:cNvSpPr/>
          <p:nvPr/>
        </p:nvSpPr>
        <p:spPr>
          <a:xfrm>
            <a:off x="5173134" y="2480734"/>
            <a:ext cx="1837266" cy="838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D67F650-05A8-3EBD-5518-6EB1A54D22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2810" y="1424405"/>
            <a:ext cx="4359190" cy="424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ADB6C8A-D52C-27A9-740C-79699A68CD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7734" y="1047816"/>
            <a:ext cx="1714741" cy="37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70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aph&#10;&#10;AI-generated content may be incorrect.">
            <a:extLst>
              <a:ext uri="{FF2B5EF4-FFF2-40B4-BE49-F238E27FC236}">
                <a16:creationId xmlns:a16="http://schemas.microsoft.com/office/drawing/2014/main" id="{B88A9A7E-2520-9AFC-9090-CBC349938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8807" y="1485704"/>
            <a:ext cx="5562601" cy="4998279"/>
          </a:xfrm>
          <a:prstGeom prst="rect">
            <a:avLst/>
          </a:prstGeom>
        </p:spPr>
      </p:pic>
      <p:pic>
        <p:nvPicPr>
          <p:cNvPr id="7" name="Picture 6" descr="A close-up of a chart&#10;&#10;AI-generated content may be incorrect.">
            <a:extLst>
              <a:ext uri="{FF2B5EF4-FFF2-40B4-BE49-F238E27FC236}">
                <a16:creationId xmlns:a16="http://schemas.microsoft.com/office/drawing/2014/main" id="{E4813803-3C85-CB89-83E6-89C2614034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87815" y="304800"/>
            <a:ext cx="5668789" cy="6553200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CD69BE02-B741-BDCF-53EA-A91B2E24D59C}"/>
              </a:ext>
            </a:extLst>
          </p:cNvPr>
          <p:cNvSpPr txBox="1">
            <a:spLocks/>
          </p:cNvSpPr>
          <p:nvPr/>
        </p:nvSpPr>
        <p:spPr>
          <a:xfrm>
            <a:off x="152400" y="-8849"/>
            <a:ext cx="9725660" cy="1654299"/>
          </a:xfrm>
          <a:prstGeom prst="rect">
            <a:avLst/>
          </a:prstGeom>
        </p:spPr>
        <p:txBody>
          <a:bodyPr vert="horz" wrap="square" lIns="0" tIns="12700" rIns="0" bIns="0" rtlCol="0" anchor="ctr" anchorCtr="0">
            <a:spAutoFit/>
          </a:bodyPr>
          <a:lstStyle>
            <a:lvl1pPr algn="l">
              <a:defRPr sz="4000" b="1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-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Dostarlimab </a:t>
            </a:r>
            <a:r>
              <a:rPr kumimoji="0" lang="en-US" sz="3500" b="1" i="0" u="none" strike="noStrike" kern="0" cap="none" spc="-3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for </a:t>
            </a:r>
            <a:r>
              <a:rPr kumimoji="0" lang="en-US" sz="3500" b="1" i="0" u="none" strike="noStrike" kern="0" cap="none" spc="-1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MSI-H 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-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Stage </a:t>
            </a:r>
            <a:r>
              <a:rPr kumimoji="0" lang="en-US" sz="3500" b="1" i="0" u="none" strike="noStrike" kern="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II-III</a:t>
            </a:r>
            <a:r>
              <a:rPr kumimoji="0" lang="en-US" sz="3500" b="1" i="0" u="none" strike="noStrike" kern="0" cap="none" spc="-17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3500" b="1" i="0" u="none" strike="noStrike" kern="0" cap="none" spc="-1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Rectal Cancer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Updated data (2025)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B369FB-FCB2-5F5C-5A7C-213946DC4ADB}"/>
              </a:ext>
            </a:extLst>
          </p:cNvPr>
          <p:cNvSpPr txBox="1"/>
          <p:nvPr/>
        </p:nvSpPr>
        <p:spPr>
          <a:xfrm>
            <a:off x="152400" y="6477000"/>
            <a:ext cx="5867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Cercek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et al.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Engl J Med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2025.</a:t>
            </a:r>
          </a:p>
        </p:txBody>
      </p:sp>
    </p:spTree>
    <p:extLst>
      <p:ext uri="{BB962C8B-B14F-4D97-AF65-F5344CB8AC3E}">
        <p14:creationId xmlns:p14="http://schemas.microsoft.com/office/powerpoint/2010/main" val="4452993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CFG_REPOLL" val="true"/>
  <p:tag name="KPI_CFG_RPCLEARS" val="true"/>
  <p:tag name="KPI_CFG_FB_TYPE" val="Tiny Counter"/>
  <p:tag name="KPI_CFG_FB_MONITOR" val="Slide Show Monitor"/>
  <p:tag name="KPI_CFG_FB_POSITION" val="Bottom Right"/>
  <p:tag name="KPI_CFG_INS_CLK" val="false"/>
  <p:tag name="KPI_CFG_UNITS" val="1"/>
  <p:tag name="KPI_CFG_SPEED" val="false"/>
  <p:tag name="KPI_SLIDE_COUNT" val="89"/>
  <p:tag name="KPI_VERSION" val="2.0.10292.1"/>
  <p:tag name="KPI_STORAGE" val="&lt;keypoint&quot;&quot;&lt;roster&quot;&quot;&lt;currentId&quot;200&quot;&gt;&lt;trIndex&quot;&quot;&lt;tr(@tid:1@pid:1)&quot;&quot;&lt;v&quot;1&quot;&gt;&gt;&lt;tr(@tid:1@pid:2)&quot;&quot;&lt;v&quot;2&quot;&gt;&gt;&lt;tr(@tid:1@pid:3)&quot;&quot;&lt;v&quot;3&quot;&gt;&gt;&lt;tr(@tid:1@pid:4)&quot;&quot;&lt;v&quot;4&quot;&gt;&gt;&lt;tr(@tid:1@pid:5)&quot;&quot;&lt;v&quot;5&quot;&gt;&gt;&lt;tr(@tid:1@pid:6)&quot;&quot;&lt;v&quot;6&quot;&gt;&gt;&lt;tr(@tid:1@pid:7)&quot;&quot;&lt;v&quot;7&quot;&gt;&gt;&lt;tr(@tid:1@pid:8)&quot;&quot;&lt;v&quot;8&quot;&gt;&gt;&lt;tr(@tid:1@pid:9)&quot;&quot;&lt;v&quot;9&quot;&gt;&gt;&lt;tr(@tid:1@pid:10)&quot;&quot;&lt;v&quot;10&quot;&gt;&gt;&lt;tr(@tid:1@pid:11)&quot;&quot;&lt;v&quot;11&quot;&gt;&gt;&lt;tr(@tid:1@pid:12)&quot;&quot;&lt;v&quot;12&quot;&gt;&gt;&lt;tr(@tid:1@pid:13)&quot;&quot;&lt;v&quot;13&quot;&gt;&gt;&lt;tr(@tid:1@pid:14)&quot;&quot;&lt;v&quot;14&quot;&gt;&gt;&lt;tr(@tid:1@pid:15)&quot;&quot;&lt;v&quot;15&quot;&gt;&gt;&lt;tr(@tid:1@pid:16)&quot;&quot;&lt;v&quot;16&quot;&gt;&gt;&lt;tr(@tid:1@pid:17)&quot;&quot;&lt;v&quot;17&quot;&gt;&gt;&lt;tr(@tid:1@pid:18)&quot;&quot;&lt;v&quot;18&quot;&gt;&gt;&lt;tr(@tid:1@pid:19)&quot;&quot;&lt;v&quot;19&quot;&gt;&gt;&lt;tr(@tid:1@pid:20)&quot;&quot;&lt;v&quot;20&quot;&gt;&gt;&lt;tr(@tid:1@pid:21)&quot;&quot;&lt;v&quot;21&quot;&gt;&gt;&lt;tr(@tid:1@pid:22)&quot;&quot;&lt;v&quot;22&quot;&gt;&gt;&lt;tr(@tid:1@pid:23)&quot;&quot;&lt;v&quot;23&quot;&gt;&gt;&lt;tr(@tid:1@pid:24)&quot;&quot;&lt;v&quot;24&quot;&gt;&gt;&lt;tr(@tid:1@pid:25)&quot;&quot;&lt;v&quot;25&quot;&gt;&gt;&lt;tr(@tid:1@pid:26)&quot;&quot;&lt;v&quot;26&quot;&gt;&gt;&lt;tr(@tid:1@pid:27)&quot;&quot;&lt;v&quot;27&quot;&gt;&gt;&lt;tr(@tid:1@pid:28)&quot;&quot;&lt;v&quot;28&quot;&gt;&gt;&lt;tr(@tid:1@pid:29)&quot;&quot;&lt;v&quot;29&quot;&gt;&gt;&lt;tr(@tid:1@pid:30)&quot;&quot;&lt;v&quot;30&quot;&gt;&gt;&lt;tr(@tid:1@pid:31)&quot;&quot;&lt;v&quot;31&quot;&gt;&gt;&lt;tr(@tid:1@pid:32)&quot;&quot;&lt;v&quot;32&quot;&gt;&gt;&lt;tr(@tid:1@pid:33)&quot;&quot;&lt;v&quot;33&quot;&gt;&gt;&lt;tr(@tid:1@pid:34)&quot;&quot;&lt;v&quot;34&quot;&gt;&gt;&lt;tr(@tid:1@pid:35)&quot;&quot;&lt;v&quot;35&quot;&gt;&gt;&lt;tr(@tid:1@pid:36)&quot;&quot;&lt;v&quot;36&quot;&gt;&gt;&lt;tr(@tid:1@pid:37)&quot;&quot;&lt;v&quot;37&quot;&gt;&gt;&lt;tr(@tid:1@pid:38)&quot;&quot;&lt;v&quot;38&quot;&gt;&gt;&lt;tr(@tid:1@pid:39)&quot;&quot;&lt;v&quot;39&quot;&gt;&gt;&lt;tr(@tid:1@pid:40)&quot;&quot;&lt;v&quot;40&quot;&gt;&gt;&lt;tr(@tid:1@pid:41)&quot;&quot;&lt;v&quot;41&quot;&gt;&gt;&lt;tr(@tid:1@pid:42)&quot;&quot;&lt;v&quot;42&quot;&gt;&gt;&lt;tr(@tid:1@pid:43)&quot;&quot;&lt;v&quot;43&quot;&gt;&gt;&lt;tr(@tid:1@pid:44)&quot;&quot;&lt;v&quot;44&quot;&gt;&gt;&lt;tr(@tid:1@pid:45)&quot;&quot;&lt;v&quot;45&quot;&gt;&gt;&lt;tr(@tid:1@pid:46)&quot;&quot;&lt;v&quot;46&quot;&gt;&gt;&lt;tr(@tid:1@pid:47)&quot;&quot;&lt;v&quot;47&quot;&gt;&gt;&lt;tr(@tid:1@pid:48)&quot;&quot;&lt;v&quot;48&quot;&gt;&gt;&lt;tr(@tid:1@pid:49)&quot;&quot;&lt;v&quot;49&quot;&gt;&gt;&lt;tr(@tid:1@pid:50)&quot;&quot;&lt;v&quot;50&quot;&gt;&gt;&lt;tr(@tid:1@pid:51)&quot;&quot;&lt;v&quot;51&quot;&gt;&gt;&lt;tr(@tid:1@pid:52)&quot;&quot;&lt;v&quot;52&quot;&gt;&gt;&lt;tr(@tid:1@pid:53)&quot;&quot;&lt;v&quot;53&quot;&gt;&gt;&lt;tr(@tid:1@pid:54)&quot;&quot;&lt;v&quot;54&quot;&gt;&gt;&lt;tr(@tid:1@pid:55)&quot;&quot;&lt;v&quot;55&quot;&gt;&gt;&lt;tr(@tid:1@pid:56)&quot;&quot;&lt;v&quot;56&quot;&gt;&gt;&lt;tr(@tid:1@pid:57)&quot;&quot;&lt;v&quot;57&quot;&gt;&gt;&lt;tr(@tid:1@pid:58)&quot;&quot;&lt;v&quot;58&quot;&gt;&gt;&lt;tr(@tid:1@pid:59)&quot;&quot;&lt;v&quot;59&quot;&gt;&gt;&lt;tr(@tid:1@pid:60)&quot;&quot;&lt;v&quot;60&quot;&gt;&gt;&lt;tr(@tid:1@pid:61)&quot;&quot;&lt;v&quot;61&quot;&gt;&gt;&lt;tr(@tid:1@pid:62)&quot;&quot;&lt;v&quot;62&quot;&gt;&gt;&lt;tr(@tid:1@pid:63)&quot;&quot;&lt;v&quot;63&quot;&gt;&gt;&lt;tr(@tid:1@pid:64)&quot;&quot;&lt;v&quot;64&quot;&gt;&gt;&lt;tr(@tid:1@pid:65)&quot;&quot;&lt;v&quot;65&quot;&gt;&gt;&lt;tr(@tid:1@pid:66)&quot;&quot;&lt;v&quot;66&quot;&gt;&gt;&lt;tr(@tid:1@pid:67)&quot;&quot;&lt;v&quot;67&quot;&gt;&gt;&lt;tr(@tid:1@pid:68)&quot;&quot;&lt;v&quot;68&quot;&gt;&gt;&lt;tr(@tid:1@pid:69)&quot;&quot;&lt;v&quot;69&quot;&gt;&gt;&lt;tr(@tid:1@pid:70)&quot;&quot;&lt;v&quot;70&quot;&gt;&gt;&lt;tr(@tid:1@pid:71)&quot;&quot;&lt;v&quot;71&quot;&gt;&gt;&lt;tr(@tid:1@pid:72)&quot;&quot;&lt;v&quot;72&quot;&gt;&gt;&lt;tr(@tid:1@pid:73)&quot;&quot;&lt;v&quot;73&quot;&gt;&gt;&lt;tr(@tid:1@pid:74)&quot;&quot;&lt;v&quot;74&quot;&gt;&gt;&lt;tr(@tid:1@pid:75)&quot;&quot;&lt;v&quot;75&quot;&gt;&gt;&lt;tr(@tid:1@pid:76)&quot;&quot;&lt;v&quot;76&quot;&gt;&gt;&lt;tr(@tid:1@pid:77)&quot;&quot;&lt;v&quot;77&quot;&gt;&gt;&lt;tr(@tid:1@pid:78)&quot;&quot;&lt;v&quot;78&quot;&gt;&gt;&lt;tr(@tid:1@pid:79)&quot;&quot;&lt;v&quot;79&quot;&gt;&gt;&lt;tr(@tid:1@pid:80)&quot;&quot;&lt;v&quot;80&quot;&gt;&gt;&lt;tr(@tid:1@pid:81)&quot;&quot;&lt;v&quot;81&quot;&gt;&gt;&lt;tr(@tid:1@pid:82)&quot;&quot;&lt;v&quot;82&quot;&gt;&gt;&lt;tr(@tid:1@pid:83)&quot;&quot;&lt;v&quot;83&quot;&gt;&gt;&lt;tr(@tid:1@pid:84)&quot;&quot;&lt;v&quot;84&quot;&gt;&gt;&lt;tr(@tid:1@pid:85)&quot;&quot;&lt;v&quot;85&quot;&gt;&gt;&lt;tr(@tid:1@pid:86)&quot;&quot;&lt;v&quot;86&quot;&gt;&gt;&lt;tr(@tid:1@pid:87)&quot;&quot;&lt;v&quot;87&quot;&gt;&gt;&lt;tr(@tid:1@pid:88)&quot;&quot;&lt;v&quot;88&quot;&gt;&gt;&lt;tr(@tid:1@pid:89)&quot;&quot;&lt;v&quot;89&quot;&gt;&gt;&lt;tr(@tid:1@pid:90)&quot;&quot;&lt;v&quot;90&quot;&gt;&gt;&lt;tr(@tid:1@pid:91)&quot;&quot;&lt;v&quot;91&quot;&gt;&gt;&lt;tr(@tid:1@pid:92)&quot;&quot;&lt;v&quot;92&quot;&gt;&gt;&lt;tr(@tid:1@pid:93)&quot;&quot;&lt;v&quot;93&quot;&gt;&gt;&lt;tr(@tid:1@pid:94)&quot;&quot;&lt;v&quot;94&quot;&gt;&gt;&lt;tr(@tid:1@pid:95)&quot;&quot;&lt;v&quot;95&quot;&gt;&gt;&lt;tr(@tid:1@pid:96)&quot;&quot;&lt;v&quot;96&quot;&gt;&gt;&lt;tr(@tid:1@pid:97)&quot;&quot;&lt;v&quot;97&quot;&gt;&gt;&lt;tr(@tid:1@pid:98)&quot;&quot;&lt;v&quot;98&quot;&gt;&gt;&lt;tr(@tid:1@pid:99)&quot;&quot;&lt;v&quot;99&quot;&gt;&gt;&lt;tr(@tid:1@pid:100)&quot;&quot;&lt;v&quot;100&quot;&gt;&gt;&lt;tr(@tid:2@pid:1)&quot;&quot;&lt;v&quot;101&quot;&gt;&gt;&lt;tr(@tid:2@pid:2)&quot;&quot;&lt;v&quot;102&quot;&gt;&gt;&lt;tr(@tid:2@pid:3)&quot;&quot;&lt;v&quot;103&quot;&gt;&gt;&lt;tr(@tid:2@pid:4)&quot;&quot;&lt;v&quot;104&quot;&gt;&gt;&lt;tr(@tid:2@pid:5)&quot;&quot;&lt;v&quot;105&quot;&gt;&gt;&lt;tr(@tid:2@pid:6)&quot;&quot;&lt;v&quot;106&quot;&gt;&gt;&lt;tr(@tid:2@pid:7)&quot;&quot;&lt;v&quot;107&quot;&gt;&gt;&lt;tr(@tid:2@pid:8)&quot;&quot;&lt;v&quot;108&quot;&gt;&gt;&lt;tr(@tid:2@pid:9)&quot;&quot;&lt;v&quot;109&quot;&gt;&gt;&lt;tr(@tid:2@pid:10)&quot;&quot;&lt;v&quot;110&quot;&gt;&gt;&lt;tr(@tid:2@pid:11)&quot;&quot;&lt;v&quot;111&quot;&gt;&gt;&lt;tr(@tid:2@pid:12)&quot;&quot;&lt;v&quot;112&quot;&gt;&gt;&lt;tr(@tid:2@pid:13)&quot;&quot;&lt;v&quot;113&quot;&gt;&gt;&lt;tr(@tid:2@pid:14)&quot;&quot;&lt;v&quot;114&quot;&gt;&gt;&lt;tr(@tid:2@pid:15)&quot;&quot;&lt;v&quot;115&quot;&gt;&gt;&lt;tr(@tid:2@pid:16)&quot;&quot;&lt;v&quot;116&quot;&gt;&gt;&lt;tr(@tid:2@pid:17)&quot;&quot;&lt;v&quot;117&quot;&gt;&gt;&lt;tr(@tid:2@pid:18)&quot;&quot;&lt;v&quot;118&quot;&gt;&gt;&lt;tr(@tid:2@pid:19)&quot;&quot;&lt;v&quot;119&quot;&gt;&gt;&lt;tr(@tid:2@pid:20)&quot;&quot;&lt;v&quot;120&quot;&gt;&gt;&lt;tr(@tid:2@pid:21)&quot;&quot;&lt;v&quot;121&quot;&gt;&gt;&lt;tr(@tid:2@pid:22)&quot;&quot;&lt;v&quot;122&quot;&gt;&gt;&lt;tr(@tid:2@pid:23)&quot;&quot;&lt;v&quot;123&quot;&gt;&gt;&lt;tr(@tid:2@pid:24)&quot;&quot;&lt;v&quot;124&quot;&gt;&gt;&lt;tr(@tid:2@pid:25)&quot;&quot;&lt;v&quot;125&quot;&gt;&gt;&lt;tr(@tid:2@pid:26)&quot;&quot;&lt;v&quot;126&quot;&gt;&gt;&lt;tr(@tid:2@pid:27)&quot;&quot;&lt;v&quot;127&quot;&gt;&gt;&lt;tr(@tid:2@pid:28)&quot;&quot;&lt;v&quot;128&quot;&gt;&gt;&lt;tr(@tid:2@pid:29)&quot;&quot;&lt;v&quot;129&quot;&gt;&gt;&lt;tr(@tid:2@pid:30)&quot;&quot;&lt;v&quot;130&quot;&gt;&gt;&lt;tr(@tid:2@pid:31)&quot;&quot;&lt;v&quot;131&quot;&gt;&gt;&lt;tr(@tid:2@pid:32)&quot;&quot;&lt;v&quot;132&quot;&gt;&gt;&lt;tr(@tid:2@pid:33)&quot;&quot;&lt;v&quot;133&quot;&gt;&gt;&lt;tr(@tid:2@pid:34)&quot;&quot;&lt;v&quot;134&quot;&gt;&gt;&lt;tr(@tid:2@pid:35)&quot;&quot;&lt;v&quot;135&quot;&gt;&gt;&lt;tr(@tid:2@pid:36)&quot;&quot;&lt;v&quot;136&quot;&gt;&gt;&lt;tr(@tid:2@pid:37)&quot;&quot;&lt;v&quot;137&quot;&gt;&gt;&lt;tr(@tid:2@pid:38)&quot;&quot;&lt;v&quot;138&quot;&gt;&gt;&lt;tr(@tid:2@pid:39)&quot;&quot;&lt;v&quot;139&quot;&gt;&gt;&lt;tr(@tid:2@pid:40)&quot;&quot;&lt;v&quot;140&quot;&gt;&gt;&lt;tr(@tid:2@pid:41)&quot;&quot;&lt;v&quot;141&quot;&gt;&gt;&lt;tr(@tid:2@pid:42)&quot;&quot;&lt;v&quot;142&quot;&gt;&gt;&lt;tr(@tid:2@pid:43)&quot;&quot;&lt;v&quot;143&quot;&gt;&gt;&lt;tr(@tid:2@pid:44)&quot;&quot;&lt;v&quot;144&quot;&gt;&gt;&lt;tr(@tid:2@pid:45)&quot;&quot;&lt;v&quot;145&quot;&gt;&gt;&lt;tr(@tid:2@pid:46)&quot;&quot;&lt;v&quot;146&quot;&gt;&gt;&lt;tr(@tid:2@pid:47)&quot;&quot;&lt;v&quot;147&quot;&gt;&gt;&lt;tr(@tid:2@pid:48)&quot;&quot;&lt;v&quot;148&quot;&gt;&gt;&lt;tr(@tid:2@pid:49)&quot;&quot;&lt;v&quot;149&quot;&gt;&gt;&lt;tr(@tid:2@pid:50)&quot;&quot;&lt;v&quot;150&quot;&gt;&gt;&lt;tr(@tid:2@pid:51)&quot;&quot;&lt;v&quot;151&quot;&gt;&gt;&lt;tr(@tid:2@pid:52)&quot;&quot;&lt;v&quot;152&quot;&gt;&gt;&lt;tr(@tid:2@pid:53)&quot;&quot;&lt;v&quot;153&quot;&gt;&gt;&lt;tr(@tid:2@pid:54)&quot;&quot;&lt;v&quot;154&quot;&gt;&gt;&lt;tr(@tid:2@pid:55)&quot;&quot;&lt;v&quot;155&quot;&gt;&gt;&lt;tr(@tid:2@pid:56)&quot;&quot;&lt;v&quot;156&quot;&gt;&gt;&lt;tr(@tid:2@pid:57)&quot;&quot;&lt;v&quot;157&quot;&gt;&gt;&lt;tr(@tid:2@pid:58)&quot;&quot;&lt;v&quot;158&quot;&gt;&gt;&lt;tr(@tid:2@pid:59)&quot;&quot;&lt;v&quot;159&quot;&gt;&gt;&lt;tr(@tid:2@pid:60)&quot;&quot;&lt;v&quot;160&quot;&gt;&gt;&lt;tr(@tid:2@pid:61)&quot;&quot;&lt;v&quot;161&quot;&gt;&gt;&lt;tr(@tid:2@pid:62)&quot;&quot;&lt;v&quot;162&quot;&gt;&gt;&lt;tr(@tid:2@pid:63)&quot;&quot;&lt;v&quot;163&quot;&gt;&gt;&lt;tr(@tid:2@pid:64)&quot;&quot;&lt;v&quot;164&quot;&gt;&gt;&lt;tr(@tid:2@pid:65)&quot;&quot;&lt;v&quot;165&quot;&gt;&gt;&lt;tr(@tid:2@pid:66)&quot;&quot;&lt;v&quot;166&quot;&gt;&gt;&lt;tr(@tid:2@pid:67)&quot;&quot;&lt;v&quot;167&quot;&gt;&gt;&lt;tr(@tid:2@pid:68)&quot;&quot;&lt;v&quot;168&quot;&gt;&gt;&lt;tr(@tid:2@pid:69)&quot;&quot;&lt;v&quot;169&quot;&gt;&gt;&lt;tr(@tid:2@pid:70)&quot;&quot;&lt;v&quot;170&quot;&gt;&gt;&lt;tr(@tid:2@pid:71)&quot;&quot;&lt;v&quot;171&quot;&gt;&gt;&lt;tr(@tid:2@pid:72)&quot;&quot;&lt;v&quot;172&quot;&gt;&gt;&lt;tr(@tid:2@pid:73)&quot;&quot;&lt;v&quot;173&quot;&gt;&gt;&lt;tr(@tid:2@pid:74)&quot;&quot;&lt;v&quot;174&quot;&gt;&gt;&lt;tr(@tid:2@pid:75)&quot;&quot;&lt;v&quot;175&quot;&gt;&gt;&lt;tr(@tid:2@pid:76)&quot;&quot;&lt;v&quot;176&quot;&gt;&gt;&lt;tr(@tid:2@pid:77)&quot;&quot;&lt;v&quot;177&quot;&gt;&gt;&lt;tr(@tid:2@pid:78)&quot;&quot;&lt;v&quot;178&quot;&gt;&gt;&lt;tr(@tid:2@pid:79)&quot;&quot;&lt;v&quot;179&quot;&gt;&gt;&lt;tr(@tid:2@pid:80)&quot;&quot;&lt;v&quot;180&quot;&gt;&gt;&lt;tr(@tid:2@pid:81)&quot;&quot;&lt;v&quot;181&quot;&gt;&gt;&lt;tr(@tid:2@pid:82)&quot;&quot;&lt;v&quot;182&quot;&gt;&gt;&lt;tr(@tid:2@pid:83)&quot;&quot;&lt;v&quot;183&quot;&gt;&gt;&lt;tr(@tid:2@pid:84)&quot;&quot;&lt;v&quot;184&quot;&gt;&gt;&lt;tr(@tid:2@pid:85)&quot;&quot;&lt;v&quot;185&quot;&gt;&gt;&lt;tr(@tid:2@pid:86)&quot;&quot;&lt;v&quot;186&quot;&gt;&gt;&lt;tr(@tid:2@pid:87)&quot;&quot;&lt;v&quot;187&quot;&gt;&gt;&lt;tr(@tid:2@pid:88)&quot;&quot;&lt;v&quot;188&quot;&gt;&gt;&lt;tr(@tid:2@pid:89)&quot;&quot;&lt;v&quot;189&quot;&gt;&gt;&lt;tr(@tid:2@pid:90)&quot;&quot;&lt;v&quot;190&quot;&gt;&gt;&lt;tr(@tid:2@pid:91)&quot;&quot;&lt;v&quot;191&quot;&gt;&gt;&lt;tr(@tid:2@pid:92)&quot;&quot;&lt;v&quot;192&quot;&gt;&gt;&lt;tr(@tid:2@pid:93)&quot;&quot;&lt;v&quot;193&quot;&gt;&gt;&lt;tr(@tid:2@pid:94)&quot;&quot;&lt;v&quot;194&quot;&gt;&gt;&lt;tr(@tid:2@pid:95)&quot;&quot;&lt;v&quot;195&quot;&gt;&gt;&lt;tr(@tid:2@pid:96)&quot;&quot;&lt;v&quot;196&quot;&gt;&gt;&lt;tr(@tid:2@pid:97)&quot;&quot;&lt;v&quot;197&quot;&gt;&gt;&lt;tr(@tid:2@pid:98)&quot;&quot;&lt;v&quot;198&quot;&gt;&gt;&lt;tr(@tid:2@pid:99)&quot;&quot;&lt;v&quot;199&quot;&gt;&gt;&lt;tr(@tid:2@pid:100)&quot;&quot;&lt;v&quot;200&quot;&gt;&gt;&gt;&lt;people&quot;&quot;&lt;p(@id:101)&quot;&quot;&lt;f(@i:0)&quot;Keypad&quot;&gt;&lt;f(@i:1)&quot;1&quot;&gt;&gt;&lt;p(@id:102)&quot;&quot;&lt;f(@i:0)&quot;Keypad&quot;&gt;&lt;f(@i:1)&quot;2&quot;&gt;&gt;&lt;p(@id:103)&quot;&quot;&lt;f(@i:0)&quot;Keypad&quot;&gt;&lt;f(@i:1)&quot;3&quot;&gt;&gt;&lt;p(@id:104)&quot;&quot;&lt;f(@i:0)&quot;Keypad&quot;&gt;&lt;f(@i:1)&quot;4&quot;&gt;&gt;&lt;p(@id:105)&quot;&quot;&lt;f(@i:0)&quot;Keypad&quot;&gt;&lt;f(@i:1)&quot;5&quot;&gt;&gt;&lt;p(@id:106)&quot;&quot;&lt;f(@i:0)&quot;Keypad&quot;&gt;&lt;f(@i:1)&quot;6&quot;&gt;&gt;&lt;p(@id:107)&quot;&quot;&lt;f(@i:0)&quot;Keypad&quot;&gt;&lt;f(@i:1)&quot;7&quot;&gt;&gt;&lt;p(@id:108)&quot;&quot;&lt;f(@i:0)&quot;Keypad&quot;&gt;&lt;f(@i:1)&quot;8&quot;&gt;&gt;&lt;p(@id:109)&quot;&quot;&lt;f(@i:0)&quot;Keypad&quot;&gt;&lt;f(@i:1)&quot;9&quot;&gt;&gt;&lt;p(@id:110)&quot;&quot;&lt;f(@i:0)&quot;Keypad&quot;&gt;&lt;f(@i:1)&quot;10&quot;&gt;&gt;&lt;p(@id:111)&quot;&quot;&lt;f(@i:0)&quot;Keypad&quot;&gt;&lt;f(@i:1)&quot;11&quot;&gt;&gt;&lt;p(@id:112)&quot;&quot;&lt;f(@i:0)&quot;Keypad&quot;&gt;&lt;f(@i:1)&quot;12&quot;&gt;&gt;&lt;p(@id:113)&quot;&quot;&lt;f(@i:0)&quot;Keypad&quot;&gt;&lt;f(@i:1)&quot;13&quot;&gt;&gt;&lt;p(@id:114)&quot;&quot;&lt;f(@i:0)&quot;Keypad&quot;&gt;&lt;f(@i:1)&quot;14&quot;&gt;&gt;&lt;p(@id:115)&quot;&quot;&lt;f(@i:0)&quot;Keypad&quot;&gt;&lt;f(@i:1)&quot;15&quot;&gt;&gt;&lt;p(@id:116)&quot;&quot;&lt;f(@i:0)&quot;Keypad&quot;&gt;&lt;f(@i:1)&quot;16&quot;&gt;&gt;&lt;p(@id:117)&quot;&quot;&lt;f(@i:0)&quot;Keypad&quot;&gt;&lt;f(@i:1)&quot;17&quot;&gt;&gt;&lt;p(@id:118)&quot;&quot;&lt;f(@i:0)&quot;Keypad&quot;&gt;&lt;f(@i:1)&quot;18&quot;&gt;&gt;&lt;p(@id:119)&quot;&quot;&lt;f(@i:0)&quot;Keypad&quot;&gt;&lt;f(@i:1)&quot;19&quot;&gt;&gt;&lt;p(@id:120)&quot;&quot;&lt;f(@i:0)&quot;Keypad&quot;&gt;&lt;f(@i:1)&quot;20&quot;&gt;&gt;&lt;p(@id:121)&quot;&quot;&lt;f(@i:0)&quot;Keypad&quot;&gt;&lt;f(@i:1)&quot;21&quot;&gt;&gt;&lt;p(@id:122)&quot;&quot;&lt;f(@i:0)&quot;Keypad&quot;&gt;&lt;f(@i:1)&quot;22&quot;&gt;&gt;&lt;p(@id:123)&quot;&quot;&lt;f(@i:0)&quot;Keypad&quot;&gt;&lt;f(@i:1)&quot;23&quot;&gt;&gt;&lt;p(@id:124)&quot;&quot;&lt;f(@i:0)&quot;Keypad&quot;&gt;&lt;f(@i:1)&quot;24&quot;&gt;&gt;&lt;p(@id:125)&quot;&quot;&lt;f(@i:0)&quot;Keypad&quot;&gt;&lt;f(@i:1)&quot;25&quot;&gt;&gt;&lt;p(@id:126)&quot;&quot;&lt;f(@i:0)&quot;Keypad&quot;&gt;&lt;f(@i:1)&quot;26&quot;&gt;&gt;&lt;p(@id:127)&quot;&quot;&lt;f(@i:0)&quot;Keypad&quot;&gt;&lt;f(@i:1)&quot;27&quot;&gt;&gt;&lt;p(@id:128)&quot;&quot;&lt;f(@i:0)&quot;Keypad&quot;&gt;&lt;f(@i:1)&quot;28&quot;&gt;&gt;&lt;p(@id:129)&quot;&quot;&lt;f(@i:0)&quot;Keypad&quot;&gt;&lt;f(@i:1)&quot;29&quot;&gt;&gt;&lt;p(@id:130)&quot;&quot;&lt;f(@i:0)&quot;Keypad&quot;&gt;&lt;f(@i:1)&quot;30&quot;&gt;&gt;&lt;p(@id:131)&quot;&quot;&lt;f(@i:0)&quot;Keypad&quot;&gt;&lt;f(@i:1)&quot;31&quot;&gt;&gt;&lt;p(@id:132)&quot;&quot;&lt;f(@i:0)&quot;Keypad&quot;&gt;&lt;f(@i:1)&quot;32&quot;&gt;&gt;&lt;p(@id:133)&quot;&quot;&lt;f(@i:0)&quot;Keypad&quot;&gt;&lt;f(@i:1)&quot;33&quot;&gt;&gt;&lt;p(@id:134)&quot;&quot;&lt;f(@i:0)&quot;Keypad&quot;&gt;&lt;f(@i:1)&quot;34&quot;&gt;&gt;&lt;p(@id:135)&quot;&quot;&lt;f(@i:0)&quot;Keypad&quot;&gt;&lt;f(@i:1)&quot;35&quot;&gt;&gt;&lt;p(@id:136)&quot;&quot;&lt;f(@i:0)&quot;Keypad&quot;&gt;&lt;f(@i:1)&quot;36&quot;&gt;&gt;&lt;p(@id:137)&quot;&quot;&lt;f(@i:0)&quot;Keypad&quot;&gt;&lt;f(@i:1)&quot;37&quot;&gt;&gt;&lt;p(@id:138)&quot;&quot;&lt;f(@i:0)&quot;Keypad&quot;&gt;&lt;f(@i:1)&quot;38&quot;&gt;&gt;&lt;p(@id:139)&quot;&quot;&lt;f(@i:0)&quot;Keypad&quot;&gt;&lt;f(@i:1)&quot;39&quot;&gt;&gt;&lt;p(@id:140)&quot;&quot;&lt;f(@i:0)&quot;Keypad&quot;&gt;&lt;f(@i:1)&quot;40&quot;&gt;&gt;&lt;p(@id:141)&quot;&quot;&lt;f(@i:0)&quot;Keypad&quot;&gt;&lt;f(@i:1)&quot;41&quot;&gt;&gt;&lt;p(@id:142)&quot;&quot;&lt;f(@i:0)&quot;Keypad&quot;&gt;&lt;f(@i:1)&quot;42&quot;&gt;&gt;&lt;p(@id:143)&quot;&quot;&lt;f(@i:0)&quot;Keypad&quot;&gt;&lt;f(@i:1)&quot;43&quot;&gt;&gt;&lt;p(@id:144)&quot;&quot;&lt;f(@i:0)&quot;Keypad&quot;&gt;&lt;f(@i:1)&quot;44&quot;&gt;&gt;&lt;p(@id:145)&quot;&quot;&lt;f(@i:0)&quot;Keypad&quot;&gt;&lt;f(@i:1)&quot;45&quot;&gt;&gt;&lt;p(@id:146)&quot;&quot;&lt;f(@i:0)&quot;Keypad&quot;&gt;&lt;f(@i:1)&quot;46&quot;&gt;&gt;&lt;p(@id:147)&quot;&quot;&lt;f(@i:0)&quot;Keypad&quot;&gt;&lt;f(@i:1)&quot;47&quot;&gt;&gt;&lt;p(@id:148)&quot;&quot;&lt;f(@i:0)&quot;Keypad&quot;&gt;&lt;f(@i:1)&quot;48&quot;&gt;&gt;&lt;p(@id:149)&quot;&quot;&lt;f(@i:0)&quot;Keypad&quot;&gt;&lt;f(@i:1)&quot;49&quot;&gt;&gt;&lt;p(@id:150)&quot;&quot;&lt;f(@i:0)&quot;Keypad&quot;&gt;&lt;f(@i:1)&quot;50&quot;&gt;&gt;&lt;p(@id:151)&quot;&quot;&lt;f(@i:0)&quot;Keypad&quot;&gt;&lt;f(@i:1)&quot;51&quot;&gt;&gt;&lt;p(@id:152)&quot;&quot;&lt;f(@i:0)&quot;Keypad&quot;&gt;&lt;f(@i:1)&quot;52&quot;&gt;&gt;&lt;p(@id:153)&quot;&quot;&lt;f(@i:0)&quot;Keypad&quot;&gt;&lt;f(@i:1)&quot;53&quot;&gt;&gt;&lt;p(@id:154)&quot;&quot;&lt;f(@i:0)&quot;Keypad&quot;&gt;&lt;f(@i:1)&quot;54&quot;&gt;&gt;&lt;p(@id:155)&quot;&quot;&lt;f(@i:0)&quot;Keypad&quot;&gt;&lt;f(@i:1)&quot;55&quot;&gt;&gt;&lt;p(@id:156)&quot;&quot;&lt;f(@i:0)&quot;Keypad&quot;&gt;&lt;f(@i:1)&quot;56&quot;&gt;&gt;&lt;p(@id:157)&quot;&quot;&lt;f(@i:0)&quot;Keypad&quot;&gt;&lt;f(@i:1)&quot;57&quot;&gt;&gt;&lt;p(@id:158)&quot;&quot;&lt;f(@i:0)&quot;Keypad&quot;&gt;&lt;f(@i:1)&quot;58&quot;&gt;&gt;&lt;p(@id:159)&quot;&quot;&lt;f(@i:0)&quot;Keypad&quot;&gt;&lt;f(@i:1)&quot;59&quot;&gt;&gt;&lt;p(@id:160)&quot;&quot;&lt;f(@i:0)&quot;Keypad&quot;&gt;&lt;f(@i:1)&quot;60&quot;&gt;&gt;&lt;p(@id:161)&quot;&quot;&lt;f(@i:0)&quot;Keypad&quot;&gt;&lt;f(@i:1)&quot;61&quot;&gt;&gt;&lt;p(@id:162)&quot;&quot;&lt;f(@i:0)&quot;Keypad&quot;&gt;&lt;f(@i:1)&quot;62&quot;&gt;&gt;&lt;p(@id:163)&quot;&quot;&lt;f(@i:0)&quot;Keypad&quot;&gt;&lt;f(@i:1)&quot;63&quot;&gt;&gt;&lt;p(@id:164)&quot;&quot;&lt;f(@i:0)&quot;Keypad&quot;&gt;&lt;f(@i:1)&quot;64&quot;&gt;&gt;&lt;p(@id:165)&quot;&quot;&lt;f(@i:0)&quot;Keypad&quot;&gt;&lt;f(@i:1)&quot;65&quot;&gt;&gt;&lt;p(@id:166)&quot;&quot;&lt;f(@i:0)&quot;Keypad&quot;&gt;&lt;f(@i:1)&quot;66&quot;&gt;&gt;&lt;p(@id:167)&quot;&quot;&lt;f(@i:0)&quot;Keypad&quot;&gt;&lt;f(@i:1)&quot;67&quot;&gt;&gt;&lt;p(@id:168)&quot;&quot;&lt;f(@i:0)&quot;Keypad&quot;&gt;&lt;f(@i:1)&quot;68&quot;&gt;&gt;&lt;p(@id:169)&quot;&quot;&lt;f(@i:0)&quot;Keypad&quot;&gt;&lt;f(@i:1)&quot;69&quot;&gt;&gt;&lt;p(@id:170)&quot;&quot;&lt;f(@i:0)&quot;Keypad&quot;&gt;&lt;f(@i:1)&quot;70&quot;&gt;&gt;&lt;p(@id:171)&quot;&quot;&lt;f(@i:0)&quot;Keypad&quot;&gt;&lt;f(@i:1)&quot;71&quot;&gt;&gt;&lt;p(@id:172)&quot;&quot;&lt;f(@i:0)&quot;Keypad&quot;&gt;&lt;f(@i:1)&quot;72&quot;&gt;&gt;&lt;p(@id:173)&quot;&quot;&lt;f(@i:0)&quot;Keypad&quot;&gt;&lt;f(@i:1)&quot;73&quot;&gt;&gt;&lt;p(@id:174)&quot;&quot;&lt;f(@i:0)&quot;Keypad&quot;&gt;&lt;f(@i:1)&quot;74&quot;&gt;&gt;&lt;p(@id:175)&quot;&quot;&lt;f(@i:0)&quot;Keypad&quot;&gt;&lt;f(@i:1)&quot;75&quot;&gt;&gt;&lt;p(@id:176)&quot;&quot;&lt;f(@i:0)&quot;Keypad&quot;&gt;&lt;f(@i:1)&quot;76&quot;&gt;&gt;&lt;p(@id:177)&quot;&quot;&lt;f(@i:0)&quot;Keypad&quot;&gt;&lt;f(@i:1)&quot;77&quot;&gt;&gt;&lt;p(@id:178)&quot;&quot;&lt;f(@i:0)&quot;Keypad&quot;&gt;&lt;f(@i:1)&quot;78&quot;&gt;&gt;&lt;p(@id:179)&quot;&quot;&lt;f(@i:0)&quot;Keypad&quot;&gt;&lt;f(@i:1)&quot;79&quot;&gt;&gt;&lt;p(@id:180)&quot;&quot;&lt;f(@i:0)&quot;Keypad&quot;&gt;&lt;f(@i:1)&quot;80&quot;&gt;&gt;&lt;p(@id:181)&quot;&quot;&lt;f(@i:0)&quot;Keypad&quot;&gt;&lt;f(@i:1)&quot;81&quot;&gt;&gt;&lt;p(@id:182)&quot;&quot;&lt;f(@i:0)&quot;Keypad&quot;&gt;&lt;f(@i:1)&quot;82&quot;&gt;&gt;&lt;p(@id:183)&quot;&quot;&lt;f(@i:0)&quot;Keypad&quot;&gt;&lt;f(@i:1)&quot;83&quot;&gt;&gt;&lt;p(@id:184)&quot;&quot;&lt;f(@i:0)&quot;Keypad&quot;&gt;&lt;f(@i:1)&quot;84&quot;&gt;&gt;&lt;p(@id:185)&quot;&quot;&lt;f(@i:0)&quot;Keypad&quot;&gt;&lt;f(@i:1)&quot;85&quot;&gt;&gt;&lt;p(@id:186)&quot;&quot;&lt;f(@i:0)&quot;Keypad&quot;&gt;&lt;f(@i:1)&quot;86&quot;&gt;&gt;&lt;p(@id:187)&quot;&quot;&lt;f(@i:0)&quot;Keypad&quot;&gt;&lt;f(@i:1)&quot;87&quot;&gt;&gt;&lt;p(@id:188)&quot;&quot;&lt;f(@i:0)&quot;Keypad&quot;&gt;&lt;f(@i:1)&quot;88&quot;&gt;&gt;&lt;p(@id:189)&quot;&quot;&lt;f(@i:0)&quot;Keypad&quot;&gt;&lt;f(@i:1)&quot;89&quot;&gt;&gt;&lt;p(@id:190)&quot;&quot;&lt;f(@i:0)&quot;Keypad&quot;&gt;&lt;f(@i:1)&quot;90&quot;&gt;&gt;&lt;p(@id:191)&quot;&quot;&lt;f(@i:0)&quot;Keypad&quot;&gt;&lt;f(@i:1)&quot;91&quot;&gt;&gt;&lt;p(@id:192)&quot;&quot;&lt;f(@i:0)&quot;Keypad&quot;&gt;&lt;f(@i:1)&quot;92&quot;&gt;&gt;&lt;p(@id:193)&quot;&quot;&lt;f(@i:0)&quot;Keypad&quot;&gt;&lt;f(@i:1)&quot;93&quot;&gt;&gt;&lt;p(@id:194)&quot;&quot;&lt;f(@i:0)&quot;Keypad&quot;&gt;&lt;f(@i:1)&quot;94&quot;&gt;&gt;&lt;p(@id:195)&quot;&quot;&lt;f(@i:0)&quot;Keypad&quot;&gt;&lt;f(@i:1)&quot;95&quot;&gt;&gt;&lt;p(@id:196)&quot;&quot;&lt;f(@i:0)&quot;Keypad&quot;&gt;&lt;f(@i:1)&quot;96&quot;&gt;&gt;&lt;p(@id:197)&quot;&quot;&lt;f(@i:0)&quot;Keypad&quot;&gt;&lt;f(@i:1)&quot;97&quot;&gt;&gt;&lt;p(@id:198)&quot;&quot;&lt;f(@i:0)&quot;Keypad&quot;&gt;&lt;f(@i:1)&quot;98&quot;&gt;&gt;&lt;p(@id:199)&quot;&quot;&lt;f(@i:0)&quot;Keypad&quot;&gt;&lt;f(@i:1)&quot;99&quot;&gt;&gt;&lt;p(@id:200)&quot;&quot;&lt;f(@i:0)&quot;Keypad&quot;&gt;&lt;f(@i:1)&quot;100&quot;&gt;&gt;&gt;&lt;fields&quot;&quot;&lt;fld(@i:0)&quot;&quot;&lt;n&quot;First Name&quot;&gt;&gt;&lt;fld(@i:1)&quot;&quot;&lt;n&quot;Last Name&quot;&gt;&gt;&lt;fld(@i:2)&quot;&quot;&lt;n&quot;Entry Disabled&quot;&gt;&gt;&lt;fld(@i:3)&quot;&quot;&lt;n&quot;Participant Group&quot;&gt;&gt;&lt;fld(@i:4)&quot;&quot;&lt;n&quot;Team&quot;&gt;&gt;&lt;fld(@i:5)&quot;&quot;&lt;n&quot;Voting Weight&quot;&gt;&gt;&gt;&gt;&lt;chart&quot;&quot;&lt;styles&quot;&quot;&gt;&gt;&lt;teams&quot;&quot;&gt;&lt;transceivers&quot;&quot;&lt;t(@id:2@tt:ReplyPlus@n:Transceiver 2)&quot;&quot;&lt;f(@id:c)&quot;3&quot;&gt;&lt;f(@id:comType)&quot;Usb&quot;&gt;&lt;f(@id:com)&quot;[Auto]&quot;&gt;&lt;f(@id:kIdType)&quot;Static&quot;&gt;&lt;f(@id:ac)&quot;false&quot;&gt;&lt;f(@id:bl)&quot;Normal&quot;&gt;&lt;f(@id:dm)&quot;false&quot;&gt;&lt;f(@id:dp)&quot;false&quot;&gt;&lt;f(@id:kMin)&quot;1&quot;&gt;&lt;f(@id:kMax)&quot;250&quot;&gt;&lt;f(@id:pl)&quot;EuMax&quot;&gt;&lt;f(@id:rs)&quot;false&quot;&gt;&lt;f(@id:rr)&quot;false&quot;&gt;&lt;f(@id:sr)&quot;true&quot;&gt;&lt;f(@id:ss)&quot;true&quot;&gt;&lt;f(@id:wa)&quot;Off&quot;&gt;&gt;&gt;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16x9_duke_ppt_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6x9_duke_ppt_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2022_CCO_Template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C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4.xml><?xml version="1.0" encoding="utf-8"?>
<a:theme xmlns:a="http://schemas.openxmlformats.org/drawingml/2006/main" name="2024_Scientific-Congress_Template">
  <a:themeElements>
    <a:clrScheme name="Merck 2024-revised Apr2024">
      <a:dk1>
        <a:srgbClr val="000000"/>
      </a:dk1>
      <a:lt1>
        <a:srgbClr val="FFFFFF"/>
      </a:lt1>
      <a:dk2>
        <a:srgbClr val="6ECEB2"/>
      </a:dk2>
      <a:lt2>
        <a:srgbClr val="00857C"/>
      </a:lt2>
      <a:accent1>
        <a:srgbClr val="CACACA"/>
      </a:accent1>
      <a:accent2>
        <a:srgbClr val="F0F0F0"/>
      </a:accent2>
      <a:accent3>
        <a:srgbClr val="1D559B"/>
      </a:accent3>
      <a:accent4>
        <a:srgbClr val="84B1E8"/>
      </a:accent4>
      <a:accent5>
        <a:srgbClr val="610F0F"/>
      </a:accent5>
      <a:accent6>
        <a:srgbClr val="F09E9E"/>
      </a:accent6>
      <a:hlink>
        <a:srgbClr val="11867B"/>
      </a:hlink>
      <a:folHlink>
        <a:srgbClr val="6ECEB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 kern="600" spc="30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 anchorCtr="0">
        <a:spAutoFit/>
      </a:bodyPr>
      <a:lstStyle>
        <a:defPPr>
          <a:defRPr kern="600" spc="3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cientific_Congress_Slide_Template_May30_2024.potx" id="{92C822B8-8B88-4446-9213-A0B3DD35F642}" vid="{AC91405E-AD53-422E-98D9-8C05255E76ED}"/>
    </a:ext>
  </a:extLst>
</a:theme>
</file>

<file path=ppt/theme/theme5.xml><?xml version="1.0" encoding="utf-8"?>
<a:theme xmlns:a="http://schemas.openxmlformats.org/drawingml/2006/main" name="4_Cover Slides">
  <a:themeElements>
    <a:clrScheme name="Custom 4">
      <a:dk1>
        <a:srgbClr val="58595B"/>
      </a:dk1>
      <a:lt1>
        <a:sysClr val="window" lastClr="FFFFFF"/>
      </a:lt1>
      <a:dk2>
        <a:srgbClr val="03173E"/>
      </a:dk2>
      <a:lt2>
        <a:srgbClr val="D9D9D6"/>
      </a:lt2>
      <a:accent1>
        <a:srgbClr val="03173E"/>
      </a:accent1>
      <a:accent2>
        <a:srgbClr val="ED8B00"/>
      </a:accent2>
      <a:accent3>
        <a:srgbClr val="58595B"/>
      </a:accent3>
      <a:accent4>
        <a:srgbClr val="BBBCBC"/>
      </a:accent4>
      <a:accent5>
        <a:srgbClr val="0087CA"/>
      </a:accent5>
      <a:accent6>
        <a:srgbClr val="63B1BA"/>
      </a:accent6>
      <a:hlink>
        <a:srgbClr val="00558C"/>
      </a:hlink>
      <a:folHlink>
        <a:srgbClr val="0055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Autofit/>
      </a:bodyPr>
      <a:lstStyle>
        <a:defPPr marL="0" indent="0" algn="l">
          <a:spcBef>
            <a:spcPts val="0"/>
          </a:spcBef>
          <a:buFont typeface="Arial"/>
          <a:buNone/>
          <a:defRPr sz="2400" b="1" dirty="0" smtClean="0">
            <a:solidFill>
              <a:srgbClr val="00164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CA Healthcare Theme" id="{FDD82C39-F45F-41D3-A6DF-5DD711C2460A}" vid="{7EE04C3A-D4AC-4A84-A49E-2384C75E9FF8}"/>
    </a:ext>
  </a:extLst>
</a:theme>
</file>

<file path=ppt/theme/theme6.xml><?xml version="1.0" encoding="utf-8"?>
<a:theme xmlns:a="http://schemas.openxmlformats.org/drawingml/2006/main" name="2_FIDE 16:9 template">
  <a:themeElements>
    <a:clrScheme name="i-ONE Breast">
      <a:dk1>
        <a:srgbClr val="223341"/>
      </a:dk1>
      <a:lt1>
        <a:srgbClr val="FFFFFF"/>
      </a:lt1>
      <a:dk2>
        <a:srgbClr val="223341"/>
      </a:dk2>
      <a:lt2>
        <a:srgbClr val="FFFFFF"/>
      </a:lt2>
      <a:accent1>
        <a:srgbClr val="436582"/>
      </a:accent1>
      <a:accent2>
        <a:srgbClr val="1185AA"/>
      </a:accent2>
      <a:accent3>
        <a:srgbClr val="A271B0"/>
      </a:accent3>
      <a:accent4>
        <a:srgbClr val="53335C"/>
      </a:accent4>
      <a:accent5>
        <a:srgbClr val="298A49"/>
      </a:accent5>
      <a:accent6>
        <a:srgbClr val="D41F6A"/>
      </a:accent6>
      <a:hlink>
        <a:srgbClr val="E67225"/>
      </a:hlink>
      <a:folHlink>
        <a:srgbClr val="E6722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accent4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000000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266400" indent="-266400" algn="l">
          <a:spcBef>
            <a:spcPts val="1200"/>
          </a:spcBef>
          <a:buClr>
            <a:schemeClr val="accent3"/>
          </a:buClr>
          <a:buFont typeface="Arial" panose="020B0604020202020204" pitchFamily="34" charset="0"/>
          <a:buChar char="•"/>
          <a:defRPr sz="2400" dirty="0" err="1" smtClean="0">
            <a:solidFill>
              <a:srgbClr val="223341"/>
            </a:solidFill>
            <a:latin typeface="+mn-lt"/>
          </a:defRPr>
        </a:defPPr>
      </a:lstStyle>
    </a:txDef>
  </a:objectDefaults>
  <a:extraClrSchemeLst>
    <a:extraClrScheme>
      <a:clrScheme name="3_Blank Presentation 1">
        <a:dk1>
          <a:srgbClr val="000000"/>
        </a:dk1>
        <a:lt1>
          <a:srgbClr val="FFFFFF"/>
        </a:lt1>
        <a:dk2>
          <a:srgbClr val="2A8DBA"/>
        </a:dk2>
        <a:lt2>
          <a:srgbClr val="B5B5B5"/>
        </a:lt2>
        <a:accent1>
          <a:srgbClr val="2A8DBA"/>
        </a:accent1>
        <a:accent2>
          <a:srgbClr val="60B4DA"/>
        </a:accent2>
        <a:accent3>
          <a:srgbClr val="FFFFFF"/>
        </a:accent3>
        <a:accent4>
          <a:srgbClr val="000000"/>
        </a:accent4>
        <a:accent5>
          <a:srgbClr val="ACC5D9"/>
        </a:accent5>
        <a:accent6>
          <a:srgbClr val="56A3C5"/>
        </a:accent6>
        <a:hlink>
          <a:srgbClr val="ABD7EB"/>
        </a:hlink>
        <a:folHlink>
          <a:srgbClr val="2A8D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2">
        <a:dk1>
          <a:srgbClr val="000000"/>
        </a:dk1>
        <a:lt1>
          <a:srgbClr val="FFFFFF"/>
        </a:lt1>
        <a:dk2>
          <a:srgbClr val="840281"/>
        </a:dk2>
        <a:lt2>
          <a:srgbClr val="B5B5B5"/>
        </a:lt2>
        <a:accent1>
          <a:srgbClr val="840281"/>
        </a:accent1>
        <a:accent2>
          <a:srgbClr val="B878B2"/>
        </a:accent2>
        <a:accent3>
          <a:srgbClr val="FFFFFF"/>
        </a:accent3>
        <a:accent4>
          <a:srgbClr val="000000"/>
        </a:accent4>
        <a:accent5>
          <a:srgbClr val="C2AAC1"/>
        </a:accent5>
        <a:accent6>
          <a:srgbClr val="A66CA1"/>
        </a:accent6>
        <a:hlink>
          <a:srgbClr val="D9B7D6"/>
        </a:hlink>
        <a:folHlink>
          <a:srgbClr val="84028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3">
        <a:dk1>
          <a:srgbClr val="000000"/>
        </a:dk1>
        <a:lt1>
          <a:srgbClr val="FFFFFF"/>
        </a:lt1>
        <a:dk2>
          <a:srgbClr val="549117"/>
        </a:dk2>
        <a:lt2>
          <a:srgbClr val="B5B5B5"/>
        </a:lt2>
        <a:accent1>
          <a:srgbClr val="549117"/>
        </a:accent1>
        <a:accent2>
          <a:srgbClr val="52BE08"/>
        </a:accent2>
        <a:accent3>
          <a:srgbClr val="FFFFFF"/>
        </a:accent3>
        <a:accent4>
          <a:srgbClr val="000000"/>
        </a:accent4>
        <a:accent5>
          <a:srgbClr val="B3C7AB"/>
        </a:accent5>
        <a:accent6>
          <a:srgbClr val="49AC06"/>
        </a:accent6>
        <a:hlink>
          <a:srgbClr val="7FDC22"/>
        </a:hlink>
        <a:folHlink>
          <a:srgbClr val="54911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2024_Scientific-Congress_Template">
  <a:themeElements>
    <a:clrScheme name="Merck 2024-revised Apr2024">
      <a:dk1>
        <a:srgbClr val="000000"/>
      </a:dk1>
      <a:lt1>
        <a:srgbClr val="FFFFFF"/>
      </a:lt1>
      <a:dk2>
        <a:srgbClr val="6ECEB2"/>
      </a:dk2>
      <a:lt2>
        <a:srgbClr val="00857C"/>
      </a:lt2>
      <a:accent1>
        <a:srgbClr val="CACACA"/>
      </a:accent1>
      <a:accent2>
        <a:srgbClr val="F0F0F0"/>
      </a:accent2>
      <a:accent3>
        <a:srgbClr val="1D559B"/>
      </a:accent3>
      <a:accent4>
        <a:srgbClr val="84B1E8"/>
      </a:accent4>
      <a:accent5>
        <a:srgbClr val="610F0F"/>
      </a:accent5>
      <a:accent6>
        <a:srgbClr val="F09E9E"/>
      </a:accent6>
      <a:hlink>
        <a:srgbClr val="11867B"/>
      </a:hlink>
      <a:folHlink>
        <a:srgbClr val="6ECEB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 kern="600" spc="30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 anchorCtr="0">
        <a:spAutoFit/>
      </a:bodyPr>
      <a:lstStyle>
        <a:defPPr>
          <a:defRPr kern="600" spc="3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cientific_Congress_Slide_Template_May30_2024.potx" id="{92C822B8-8B88-4446-9213-A0B3DD35F642}" vid="{AC91405E-AD53-422E-98D9-8C05255E76ED}"/>
    </a:ext>
  </a:extLst>
</a:theme>
</file>

<file path=ppt/theme/theme8.xml><?xml version="1.0" encoding="utf-8"?>
<a:theme xmlns:a="http://schemas.openxmlformats.org/drawingml/2006/main" name="5_Cover Slides">
  <a:themeElements>
    <a:clrScheme name="Custom 4">
      <a:dk1>
        <a:srgbClr val="58595B"/>
      </a:dk1>
      <a:lt1>
        <a:sysClr val="window" lastClr="FFFFFF"/>
      </a:lt1>
      <a:dk2>
        <a:srgbClr val="03173E"/>
      </a:dk2>
      <a:lt2>
        <a:srgbClr val="D9D9D6"/>
      </a:lt2>
      <a:accent1>
        <a:srgbClr val="03173E"/>
      </a:accent1>
      <a:accent2>
        <a:srgbClr val="ED8B00"/>
      </a:accent2>
      <a:accent3>
        <a:srgbClr val="58595B"/>
      </a:accent3>
      <a:accent4>
        <a:srgbClr val="BBBCBC"/>
      </a:accent4>
      <a:accent5>
        <a:srgbClr val="0087CA"/>
      </a:accent5>
      <a:accent6>
        <a:srgbClr val="63B1BA"/>
      </a:accent6>
      <a:hlink>
        <a:srgbClr val="00558C"/>
      </a:hlink>
      <a:folHlink>
        <a:srgbClr val="0055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Autofit/>
      </a:bodyPr>
      <a:lstStyle>
        <a:defPPr marL="0" indent="0" algn="l">
          <a:spcBef>
            <a:spcPts val="0"/>
          </a:spcBef>
          <a:buFont typeface="Arial"/>
          <a:buNone/>
          <a:defRPr sz="2400" b="1" dirty="0" smtClean="0">
            <a:solidFill>
              <a:srgbClr val="00164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CA Healthcare Theme" id="{FDD82C39-F45F-41D3-A6DF-5DD711C2460A}" vid="{7EE04C3A-D4AC-4A84-A49E-2384C75E9FF8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ermissiontowrite_x003f_ xmlns="7d689f85-9540-4145-9f5c-6f24686bb201">true</Permissiontowrite_x003f_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6CFF285B972B489588099F06F32541" ma:contentTypeVersion="16" ma:contentTypeDescription="Create a new document." ma:contentTypeScope="" ma:versionID="0d51651336e984c44fb39df8d2d435f4">
  <xsd:schema xmlns:xsd="http://www.w3.org/2001/XMLSchema" xmlns:xs="http://www.w3.org/2001/XMLSchema" xmlns:p="http://schemas.microsoft.com/office/2006/metadata/properties" xmlns:ns2="7d689f85-9540-4145-9f5c-6f24686bb201" xmlns:ns3="f06c4294-987e-46bd-a550-858175ea534c" targetNamespace="http://schemas.microsoft.com/office/2006/metadata/properties" ma:root="true" ma:fieldsID="544027e73a786e3819d402807ba95325" ns2:_="" ns3:_="">
    <xsd:import namespace="7d689f85-9540-4145-9f5c-6f24686bb201"/>
    <xsd:import namespace="f06c4294-987e-46bd-a550-858175ea53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Permissiontowrite_x003f_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689f85-9540-4145-9f5c-6f24686bb2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Permissiontowrite_x003f_" ma:index="21" nillable="true" ma:displayName="Permission to write?" ma:default="1" ma:format="Dropdown" ma:internalName="Permissiontowrite_x003f_">
      <xsd:simpleType>
        <xsd:restriction base="dms:Boolean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6c4294-987e-46bd-a550-858175ea534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10529D3-2B2F-423A-8D36-2629F078BFBB}">
  <ds:schemaRefs>
    <ds:schemaRef ds:uri="http://schemas.microsoft.com/office/2006/metadata/properties"/>
    <ds:schemaRef ds:uri="http://schemas.microsoft.com/office/infopath/2007/PartnerControls"/>
    <ds:schemaRef ds:uri="7d689f85-9540-4145-9f5c-6f24686bb201"/>
  </ds:schemaRefs>
</ds:datastoreItem>
</file>

<file path=customXml/itemProps2.xml><?xml version="1.0" encoding="utf-8"?>
<ds:datastoreItem xmlns:ds="http://schemas.openxmlformats.org/officeDocument/2006/customXml" ds:itemID="{2AF5A08D-5101-4106-B55D-0014BF87E4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689f85-9540-4145-9f5c-6f24686bb201"/>
    <ds:schemaRef ds:uri="f06c4294-987e-46bd-a550-858175ea53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33A9950-F680-465E-9379-7AF8F12B778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7094</TotalTime>
  <Words>5194</Words>
  <Application>Microsoft Macintosh PowerPoint</Application>
  <PresentationFormat>Widescreen</PresentationFormat>
  <Paragraphs>898</Paragraphs>
  <Slides>79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79</vt:i4>
      </vt:variant>
    </vt:vector>
  </HeadingPairs>
  <TitlesOfParts>
    <vt:vector size="110" baseType="lpstr">
      <vt:lpstr>ＭＳ Ｐゴシック</vt:lpstr>
      <vt:lpstr>Yu Mincho</vt:lpstr>
      <vt:lpstr>Aptos</vt:lpstr>
      <vt:lpstr>Arial</vt:lpstr>
      <vt:lpstr>Arial Black</vt:lpstr>
      <vt:lpstr>Arial Narrow</vt:lpstr>
      <vt:lpstr>Calibri</vt:lpstr>
      <vt:lpstr>Courier New</vt:lpstr>
      <vt:lpstr>Helvetica</vt:lpstr>
      <vt:lpstr>Helvetica Light</vt:lpstr>
      <vt:lpstr>Helvetica Neue</vt:lpstr>
      <vt:lpstr>Helvetica Neue Light</vt:lpstr>
      <vt:lpstr>Helvetica Neue Thin</vt:lpstr>
      <vt:lpstr>Noto Sans Symbols</vt:lpstr>
      <vt:lpstr>Symbol</vt:lpstr>
      <vt:lpstr>TheSans B3 Light</vt:lpstr>
      <vt:lpstr>Times</vt:lpstr>
      <vt:lpstr>Times New Roman</vt:lpstr>
      <vt:lpstr>Wingdings</vt:lpstr>
      <vt:lpstr>1_Default Design</vt:lpstr>
      <vt:lpstr>3_Default Design</vt:lpstr>
      <vt:lpstr>3_2022_CCO_Template</vt:lpstr>
      <vt:lpstr>2024_Scientific-Congress_Template</vt:lpstr>
      <vt:lpstr>4_Cover Slides</vt:lpstr>
      <vt:lpstr>2_FIDE 16:9 template</vt:lpstr>
      <vt:lpstr>1_2024_Scientific-Congress_Template</vt:lpstr>
      <vt:lpstr>5_Cover Slides</vt:lpstr>
      <vt:lpstr>Office Theme</vt:lpstr>
      <vt:lpstr>1_16x9_duke_ppt_3</vt:lpstr>
      <vt:lpstr>16x9_duke_ppt_3</vt:lpstr>
      <vt:lpstr>4_Default Design</vt:lpstr>
      <vt:lpstr>Data + Perspectives: Clinical Investigators Explore the Application of Recent Datasets  in Current Oncology Care  CME/MOC, NCPD and ACPE Accredited</vt:lpstr>
      <vt:lpstr>Agenda</vt:lpstr>
      <vt:lpstr>Colorectal Cancer Faculty</vt:lpstr>
      <vt:lpstr>PowerPoint Presentation</vt:lpstr>
      <vt:lpstr>Topics for Discussion</vt:lpstr>
      <vt:lpstr>Immune checkpoint inhibitors for patients   with non-metastatic rectal cancer </vt:lpstr>
      <vt:lpstr>Dostarlimab for MSI-H Stage II-III Rectal Cancer</vt:lpstr>
      <vt:lpstr>PowerPoint Presentation</vt:lpstr>
      <vt:lpstr>PowerPoint Presentation</vt:lpstr>
      <vt:lpstr>Take Home Points:</vt:lpstr>
      <vt:lpstr>AZUR-1: Dostarlimab in dMMR/MSI-H  Locally-Advanced Rectal Cancer</vt:lpstr>
      <vt:lpstr>Immune checkpoint inhibitors for patients   with non-metastatic colon cancer </vt:lpstr>
      <vt:lpstr>NICHE-2 Study: Nivo/Ipi dMMR colon cancer</vt:lpstr>
      <vt:lpstr>Results – 3-year disease-free survival 100%</vt:lpstr>
      <vt:lpstr>ATOMIC: addition of atezolizumab to standard chemotherapy for dMMR/MSI-H colon cancer</vt:lpstr>
      <vt:lpstr>PowerPoint Presentation</vt:lpstr>
      <vt:lpstr>Take Home Points:</vt:lpstr>
      <vt:lpstr>AZUR-2: An Ongoing Phase III Study of Perioperative Dostarlimab for Untreated T4N0 or Stage III dMMR/MSI-H Resectable Colon Cancer</vt:lpstr>
      <vt:lpstr>AZUR-4: randomized study of neoadjuvant dostarlimab plus CAPEOX vs CAPEOX in untreated T4N0 or stage III in pMMR/MSS colon cancer</vt:lpstr>
      <vt:lpstr>Immunotherapy in the first-line treatment of mCRC MSI-H/dMMR </vt:lpstr>
      <vt:lpstr>Phase III RCTs of Immunotherapy vs Chemotherapy as First-Line Therapy for dMMR/MSI-H mCRC</vt:lpstr>
      <vt:lpstr>PowerPoint Presentation</vt:lpstr>
      <vt:lpstr>PowerPoint Presentation</vt:lpstr>
      <vt:lpstr>PowerPoint Presentation</vt:lpstr>
      <vt:lpstr>TAKE HOME POINT: Patients with mCRC and MSI-H and/or dMMR should receive immunotherapy in the frontline setting  In eligible patients, strongly consider dual immunotherapy with nivolumab and ipilimumab</vt:lpstr>
      <vt:lpstr>Is there a role for immunotherapy in pMMR/MSS mCRC? </vt:lpstr>
      <vt:lpstr>PowerPoint Presentation</vt:lpstr>
      <vt:lpstr>LEAP-017: Lenvatinib/Pembro</vt:lpstr>
      <vt:lpstr>Botensilimab + Balstilimab in Non-liver Met pMMR mCRC</vt:lpstr>
      <vt:lpstr>STELLAR-303: Phase 3 Randomized, Open-Label Study of Zanzalintinib (XL092) With Atezolizumab vs Regorafenib in mCRC</vt:lpstr>
      <vt:lpstr>STELLAR-303: Phase 3 Randomized, Open-Label Study of Zanzalintinib (XL092) With Atezolizumab vs Regorafenib in mCRC</vt:lpstr>
      <vt:lpstr>TAKE HOME POINT: STELLAR-303: Phase 3 Randomized, Open-Label Study of Zanzalintinib (XL092) With Atezolizumab vs Regorafenib in mCRC  Stay tuned!</vt:lpstr>
      <vt:lpstr>Data + Perspectives: Clinical Investigators Explore the Application of Recent Datasets  in Current Oncology Care  CME/MOC, NCPD and ACPE Accredited</vt:lpstr>
      <vt:lpstr>Nivolumab plus Ipilimumab vs Nivolumab Monotherapy for Microsatellite Instability-High/Mismatch Repair-Deficient (MSI-H/dMMR) Metastatic Colorectal Cancer (mCRC): New Results from CheckMate 8HW</vt:lpstr>
      <vt:lpstr>Zanzalintinib plus Atezolizumab (zanza + atezo) vs Regorafenib (rego) in Patients (pts) with Previously Treated Metastatic Colorectal Cancer (mCRC): Primary Overall Survival (OS) Analysis from the Randomized, Open-Label, Phase 3 STELLAR-303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Other Biomarker-Based Strategies for Patients with Colorectal Cancer</vt:lpstr>
      <vt:lpstr>Defining Minimal Residual Disease (MRD)</vt:lpstr>
      <vt:lpstr>MRD status after surgery is strongly prognostic GALAXY Study: Tumor-informed MRD testing after resection in patients with stage II-IV CRC (n=2,109)</vt:lpstr>
      <vt:lpstr>GALAXY: Adjuvant chemotherapy for high-risk stage II/III disease</vt:lpstr>
      <vt:lpstr>DYNAMIC Study Design</vt:lpstr>
      <vt:lpstr>DYNAMIC: Updated 5-year RFS and Overall survival</vt:lpstr>
      <vt:lpstr>CIRCULATE-US (NRG-GI008)</vt:lpstr>
      <vt:lpstr>MRD monitoring for CRC: Key points</vt:lpstr>
      <vt:lpstr>BRAFV600E in metastatic CRC</vt:lpstr>
      <vt:lpstr>BREAKWATER: Study Design Phase 3, randomized, open-label, multicenter study for 1L treatment of BRAF V600E-mutant mCRC (NCT04607421)</vt:lpstr>
      <vt:lpstr>BREAKWATER: 1L EC + mFOLFOX6 vs SOC</vt:lpstr>
      <vt:lpstr>BREAKWATER: Safety Summary</vt:lpstr>
      <vt:lpstr>BREAKWATER: Most frequent all-causality TEAEs</vt:lpstr>
      <vt:lpstr>BRAF V600E: Key points</vt:lpstr>
      <vt:lpstr>KRAS G12C Inhibitors Have Modest Single-Agent Activity in KRAS G12C–Mutant mCRC</vt:lpstr>
      <vt:lpstr>Adagrasib + cetuximab for KRAS G12C–Mutant mCRC</vt:lpstr>
      <vt:lpstr>Adagrasib + cetuximab for KRAS G12C–Mutant mCRC</vt:lpstr>
      <vt:lpstr>CodeBreaK300: Sotorasib + panitumumab for KRAS G12C–Mutant mCRC </vt:lpstr>
      <vt:lpstr>CodeBreaK300: Treatment discontinuation due to TRAEs was rare</vt:lpstr>
      <vt:lpstr>FOLFIRI + Sotorasib + Panitumumab: ORR and PFS by line of therapy</vt:lpstr>
      <vt:lpstr>Targeting KRAS: Key points</vt:lpstr>
      <vt:lpstr>HER2 in Metastatic CRC</vt:lpstr>
      <vt:lpstr>MOUNTAINEER: Tucatinib + Trastuzumab for HER2+ mCRC - Phase 2 Study Design</vt:lpstr>
      <vt:lpstr>MOUNTAINEER: Efficacy outcomes for tucatinib + trastuzumab</vt:lpstr>
      <vt:lpstr>MOUNTAINEER: Tucatinib + trastuzumab AE profile</vt:lpstr>
      <vt:lpstr>DESTINY-CRC01: Trastuzumab deruxtecan  (T-DXd) for HER2+ mCRC - Efficacy Outcomes</vt:lpstr>
      <vt:lpstr>DESTINY-CRC02: Trastuzumab deruxtecan for HER2+ mCRC - Efficacy Outcomes</vt:lpstr>
      <vt:lpstr>DESTINY-CRC02: Adjudicated Drug-Related ILD/ Pneumonitis by Independent Adjudication Committee</vt:lpstr>
      <vt:lpstr>DESTINY-CRC-02: Trastuzumab deruxtecan for HER2+ mCRC - Best ORR (BICR) by T-DXd 5.4 mg/kg Subgroup </vt:lpstr>
      <vt:lpstr>How I treat HER2+ metastatic CRC</vt:lpstr>
      <vt:lpstr>Data + Perspectives: Clinical Investigators Explore the Application of Recent Datasets  in Current Oncology Care  CME/MOC, NCPD and ACPE Accredited</vt:lpstr>
      <vt:lpstr>ctDNA-Guided Adjuvant Chemotherapy De-escalation  in Stage III Colon Cancer: Primary Analysis of the  ctDNA-Negative Cohort from the Randomized AGITG DYNAMIC-III Trial (Intergroup Study of AGITG and CCTG)</vt:lpstr>
      <vt:lpstr>Circulating Tumour DNA (ctDNA) Clearance and Correlation with Outcome in the INTERCEPT Colorectal Cancer (CRC)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In Review Prostate Cancer  Wednesday, November 18, 2020 2:00 PM – 3:30 PM ET</dc:title>
  <dc:creator>Rick Kaderman</dc:creator>
  <cp:lastModifiedBy>Kathryn Ziel</cp:lastModifiedBy>
  <cp:revision>932</cp:revision>
  <cp:lastPrinted>2020-12-08T02:40:56Z</cp:lastPrinted>
  <dcterms:created xsi:type="dcterms:W3CDTF">2020-11-13T19:02:13Z</dcterms:created>
  <dcterms:modified xsi:type="dcterms:W3CDTF">2025-10-10T23:26:28Z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0x010100F56CFF285B972B489588099F06F32541</vt:lpwstr>
  </property>
  <property fmtid="{D5CDD505-2E9C-101B-9397-08002B2CF9AE}" pid="3" name="Order">
    <vt:r8>180000</vt:r8>
  </property>
</Properties>
</file>