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9.xml" ContentType="application/vnd.openxmlformats-officedocument.theme+xml"/>
  <Override PartName="/ppt/slideLayouts/slideLayout133.xml" ContentType="application/vnd.openxmlformats-officedocument.presentationml.slideLayout+xml"/>
  <Override PartName="/ppt/theme/theme10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2.xml" ContentType="application/vnd.openxmlformats-officedocument.theme+xml"/>
  <Override PartName="/ppt/tags/tag5.xml" ContentType="application/vnd.openxmlformats-officedocument.presentationml.tags+xml"/>
  <Override PartName="/ppt/theme/theme13.xml" ContentType="application/vnd.openxmlformats-officedocument.theme+xml"/>
  <Override PartName="/ppt/theme/theme14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508" r:id="rId4"/>
    <p:sldMasterId id="2147485143" r:id="rId5"/>
    <p:sldMasterId id="2147485276" r:id="rId6"/>
    <p:sldMasterId id="2147485290" r:id="rId7"/>
    <p:sldMasterId id="2147485318" r:id="rId8"/>
    <p:sldMasterId id="2147485328" r:id="rId9"/>
    <p:sldMasterId id="2147485485" r:id="rId10"/>
    <p:sldMasterId id="2147485513" r:id="rId11"/>
    <p:sldMasterId id="2147485523" r:id="rId12"/>
    <p:sldMasterId id="2147485537" r:id="rId13"/>
    <p:sldMasterId id="2147485539" r:id="rId14"/>
    <p:sldMasterId id="2147485551" r:id="rId15"/>
  </p:sldMasterIdLst>
  <p:notesMasterIdLst>
    <p:notesMasterId r:id="rId87"/>
  </p:notesMasterIdLst>
  <p:handoutMasterIdLst>
    <p:handoutMasterId r:id="rId88"/>
  </p:handoutMasterIdLst>
  <p:sldIdLst>
    <p:sldId id="2147470419" r:id="rId16"/>
    <p:sldId id="2147470491" r:id="rId17"/>
    <p:sldId id="2147471210" r:id="rId18"/>
    <p:sldId id="2107" r:id="rId19"/>
    <p:sldId id="1993219448" r:id="rId20"/>
    <p:sldId id="1993219446" r:id="rId21"/>
    <p:sldId id="1993219451" r:id="rId22"/>
    <p:sldId id="1993219452" r:id="rId23"/>
    <p:sldId id="1993219381" r:id="rId24"/>
    <p:sldId id="2249" r:id="rId25"/>
    <p:sldId id="1993219319" r:id="rId26"/>
    <p:sldId id="1993219334" r:id="rId27"/>
    <p:sldId id="1993219435" r:id="rId28"/>
    <p:sldId id="1993219437" r:id="rId29"/>
    <p:sldId id="1993219454" r:id="rId30"/>
    <p:sldId id="1993219436" r:id="rId31"/>
    <p:sldId id="1993219440" r:id="rId32"/>
    <p:sldId id="1993219441" r:id="rId33"/>
    <p:sldId id="1993219453" r:id="rId34"/>
    <p:sldId id="1993219462" r:id="rId35"/>
    <p:sldId id="1993219455" r:id="rId36"/>
    <p:sldId id="1993219460" r:id="rId37"/>
    <p:sldId id="1993219459" r:id="rId38"/>
    <p:sldId id="1993219434" r:id="rId39"/>
    <p:sldId id="2147471211" r:id="rId40"/>
    <p:sldId id="2147480158" r:id="rId41"/>
    <p:sldId id="2147480154" r:id="rId42"/>
    <p:sldId id="263" r:id="rId43"/>
    <p:sldId id="265" r:id="rId44"/>
    <p:sldId id="266" r:id="rId45"/>
    <p:sldId id="267" r:id="rId46"/>
    <p:sldId id="269" r:id="rId47"/>
    <p:sldId id="270" r:id="rId48"/>
    <p:sldId id="256" r:id="rId49"/>
    <p:sldId id="541" r:id="rId50"/>
    <p:sldId id="486" r:id="rId51"/>
    <p:sldId id="454" r:id="rId52"/>
    <p:sldId id="508" r:id="rId53"/>
    <p:sldId id="608" r:id="rId54"/>
    <p:sldId id="514" r:id="rId55"/>
    <p:sldId id="611" r:id="rId56"/>
    <p:sldId id="510" r:id="rId57"/>
    <p:sldId id="562" r:id="rId58"/>
    <p:sldId id="595" r:id="rId59"/>
    <p:sldId id="596" r:id="rId60"/>
    <p:sldId id="296" r:id="rId61"/>
    <p:sldId id="613" r:id="rId62"/>
    <p:sldId id="575" r:id="rId63"/>
    <p:sldId id="576" r:id="rId64"/>
    <p:sldId id="577" r:id="rId65"/>
    <p:sldId id="612" r:id="rId66"/>
    <p:sldId id="619" r:id="rId67"/>
    <p:sldId id="620" r:id="rId68"/>
    <p:sldId id="622" r:id="rId69"/>
    <p:sldId id="623" r:id="rId70"/>
    <p:sldId id="615" r:id="rId71"/>
    <p:sldId id="616" r:id="rId72"/>
    <p:sldId id="617" r:id="rId73"/>
    <p:sldId id="624" r:id="rId74"/>
    <p:sldId id="625" r:id="rId75"/>
    <p:sldId id="614" r:id="rId76"/>
    <p:sldId id="597" r:id="rId77"/>
    <p:sldId id="2147480183" r:id="rId78"/>
    <p:sldId id="2147480182" r:id="rId79"/>
    <p:sldId id="2147480156" r:id="rId80"/>
    <p:sldId id="273" r:id="rId81"/>
    <p:sldId id="274" r:id="rId82"/>
    <p:sldId id="275" r:id="rId83"/>
    <p:sldId id="276" r:id="rId84"/>
    <p:sldId id="277" r:id="rId85"/>
    <p:sldId id="272" r:id="rId86"/>
  </p:sldIdLst>
  <p:sldSz cx="12192000" cy="6858000"/>
  <p:notesSz cx="7772400" cy="10058400"/>
  <p:custDataLst>
    <p:tags r:id="rId89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1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  <p:cmAuthor id="1" name="Porter, David" initials="DP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  <a:srgbClr val="1674A7"/>
    <a:srgbClr val="FFFFFF"/>
    <a:srgbClr val="C2DDE8"/>
    <a:srgbClr val="C4E0EA"/>
    <a:srgbClr val="DEEAF0"/>
    <a:srgbClr val="F93127"/>
    <a:srgbClr val="495B6B"/>
    <a:srgbClr val="687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17" autoAdjust="0"/>
    <p:restoredTop sz="95238" autoAdjust="0"/>
  </p:normalViewPr>
  <p:slideViewPr>
    <p:cSldViewPr>
      <p:cViewPr varScale="1">
        <p:scale>
          <a:sx n="122" d="100"/>
          <a:sy n="122" d="100"/>
        </p:scale>
        <p:origin x="880" y="192"/>
      </p:cViewPr>
      <p:guideLst>
        <p:guide orient="horz" pos="4201"/>
        <p:guide pos="3719"/>
        <p:guide pos="211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85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tags" Target="tags/tag1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2.xml"/><Relationship Id="rId90" Type="http://schemas.openxmlformats.org/officeDocument/2006/relationships/commentAuthors" Target="commentAuthors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handoutMaster" Target="handoutMasters/handoutMaster1.xml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6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10/10/25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587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85FC-99E8-1505-EF83-747C7C1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0BDFD-D68F-88FD-A946-D81D26CC2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C5760-535E-1835-FAC0-54B238A16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529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85FC-99E8-1505-EF83-747C7C1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0BDFD-D68F-88FD-A946-D81D26CC2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C5760-535E-1835-FAC0-54B238A16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190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85FC-99E8-1505-EF83-747C7C1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0BDFD-D68F-88FD-A946-D81D26CC2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C5760-535E-1835-FAC0-54B238A16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776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9265E-A2F7-45E1-9CB5-019F35D32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895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9265E-A2F7-45E1-9CB5-019F35D32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654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9265E-A2F7-45E1-9CB5-019F35D32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534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45A26-8169-544F-9C7B-A03FFC6E85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727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F0BC2-0B07-4CB1-90F3-A97D003F1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6331FC7B-7C8A-A668-D657-C859DB1F3DC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63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5A33CBA7-76FD-F009-AF6F-5B37CF9CB0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99D1E249-CB77-CF20-4276-6452DBA39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946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85FC-99E8-1505-EF83-747C7C1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0BDFD-D68F-88FD-A946-D81D26CC2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C5760-535E-1835-FAC0-54B238A16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543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85FC-99E8-1505-EF83-747C7C1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0BDFD-D68F-88FD-A946-D81D26CC2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C5760-535E-1835-FAC0-54B238A16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750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48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85FC-99E8-1505-EF83-747C7C1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0BDFD-D68F-88FD-A946-D81D26CC2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C5760-535E-1835-FAC0-54B238A16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77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85FC-99E8-1505-EF83-747C7C1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0BDFD-D68F-88FD-A946-D81D26CC2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C5760-535E-1835-FAC0-54B238A16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759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85FC-99E8-1505-EF83-747C7C1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0BDFD-D68F-88FD-A946-D81D26CC2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C5760-535E-1835-FAC0-54B238A16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5887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85FC-99E8-1505-EF83-747C7C1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0BDFD-D68F-88FD-A946-D81D26CC2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C5760-535E-1835-FAC0-54B238A16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579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17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5268066" y="6658360"/>
            <a:ext cx="4026749" cy="35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04" tIns="46553" rIns="93104" bIns="46553" anchor="b"/>
          <a:lstStyle/>
          <a:p>
            <a:pPr marL="0" marR="0" lvl="0" indent="0" algn="r" defTabSz="9207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34AED-6956-4432-B73B-44B5BFFF3EE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rPr>
              <a:pPr marL="0" marR="0" lvl="0" indent="0" algn="r" defTabSz="920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pitchFamily="34" charset="-128"/>
              <a:cs typeface="+mn-c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4575" y="527050"/>
            <a:ext cx="4668838" cy="2627313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592" y="3329980"/>
            <a:ext cx="7435218" cy="3153959"/>
          </a:xfrm>
          <a:noFill/>
          <a:ln/>
        </p:spPr>
        <p:txBody>
          <a:bodyPr lIns="93104" tIns="46553" rIns="93104" bIns="46553"/>
          <a:lstStyle/>
          <a:p>
            <a:endParaRPr lang="en-US" sz="16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801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3938" y="546100"/>
            <a:ext cx="4706937" cy="2647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BB8463-FF47-4AB8-A37C-6B473AF28F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340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8505D-04E8-93EF-35CF-181ACBA50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16DF7B39-8832-3C99-FEBB-EC54F068F3B6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25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05EE1A23-656D-3336-D56D-49D5013D19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ECB1BE58-8DFE-6306-F0D4-ECB6E53509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544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85FC-99E8-1505-EF83-747C7C1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0BDFD-D68F-88FD-A946-D81D26CC2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C5760-535E-1835-FAC0-54B238A16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215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85FC-99E8-1505-EF83-747C7C1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0BDFD-D68F-88FD-A946-D81D26CC2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C5760-535E-1835-FAC0-54B238A16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704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85FC-99E8-1505-EF83-747C7C1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0BDFD-D68F-88FD-A946-D81D26CC2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C5760-535E-1835-FAC0-54B238A16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92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059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708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883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271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904" y="1199338"/>
            <a:ext cx="10978081" cy="2239920"/>
          </a:xfr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3800" b="0" cap="none" spc="13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&lt;Closing Slide&gt;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2571DC2-D6A3-4185-B1A8-3DB7ADC1CF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0947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5CEA5A-B47A-97CE-EFBE-29381B3A3D22}"/>
              </a:ext>
            </a:extLst>
          </p:cNvPr>
          <p:cNvCxnSpPr>
            <a:cxnSpLocks/>
          </p:cNvCxnSpPr>
          <p:nvPr userDrawn="1"/>
        </p:nvCxnSpPr>
        <p:spPr>
          <a:xfrm>
            <a:off x="368710" y="3688347"/>
            <a:ext cx="11436327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767AD72-DC79-591B-C8F3-2CAEC0F50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2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extLst>
    <p:ext uri="{DCECCB84-F9BA-43D5-87BE-67443E8EF086}">
      <p15:sldGuideLst xmlns:p15="http://schemas.microsoft.com/office/powerpoint/2012/main">
        <p15:guide id="3" orient="horz" pos="480">
          <p15:clr>
            <a:srgbClr val="FBAE40"/>
          </p15:clr>
        </p15:guide>
        <p15:guide id="4" orient="horz" pos="4056">
          <p15:clr>
            <a:srgbClr val="FBAE40"/>
          </p15:clr>
        </p15:guide>
        <p15:guide id="5" pos="528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Presentation" userDrawn="1">
  <p:cSld name="1_Title Presentation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D4C849E-8FDA-34A0-7CD2-64EDCAC9FA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18" y="443046"/>
            <a:ext cx="3381255" cy="581153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FD46E52-FF66-4403-A46F-CC79558F435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2058" y="1219200"/>
            <a:ext cx="8718820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tx1"/>
                </a:solidFill>
                <a:latin typeface="+mj-lt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 dirty="0"/>
              <a:t>Title of the presentation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8FF270-290D-497B-871A-6ADB099AB04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2058" y="3028508"/>
            <a:ext cx="6104332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+mj-lt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Subtitle of the 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758B7F-4B8D-BB94-9292-DED031A5E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9373" y="365757"/>
            <a:ext cx="5322627" cy="649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8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&lt;Title Only&gt;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40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1" y="2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334499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9149" cy="1155700"/>
          </a:xfrm>
        </p:spPr>
        <p:txBody>
          <a:bodyPr anchor="ctr">
            <a:normAutofit/>
          </a:bodyPr>
          <a:lstStyle>
            <a:lvl1pPr>
              <a:defRPr sz="4267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9" y="1598086"/>
            <a:ext cx="10979149" cy="44820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9014" indent="-219445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 Narrow" panose="020B0606020202030204" pitchFamily="34" charset="0"/>
              <a:buChar char="–"/>
              <a:defRPr sz="2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7628" indent="-158488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-156625">
              <a:lnSpc>
                <a:spcPct val="100000"/>
              </a:lnSpc>
              <a:spcBef>
                <a:spcPts val="0"/>
              </a:spcBef>
              <a:buSzPct val="100000"/>
              <a:tabLst/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40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1" y="2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5180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7AD9-02DD-B24B-B1F2-4955EFCC927E}" type="datetimeFigureOut">
              <a:rPr lang="en-US" smtClean="0"/>
              <a:pPr/>
              <a:t>10/10/25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100B5-B664-AA47-B7A8-902CA38EEB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3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userDrawn="1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944311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36831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433" y="1730103"/>
            <a:ext cx="11213200" cy="42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 panose="020B0604020202020204" pitchFamily="34" charset="0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CA22DB6-01FE-B574-F4D9-9A33C489CE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65" y="6248188"/>
            <a:ext cx="18432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2" orient="horz" pos="2935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69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3F7DA-7EDC-FBA3-7FED-B45ECA0D1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99" y="1835151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rgbClr val="5F5D8E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AB0C2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7" name="Google Shape;19;p14">
            <a:extLst>
              <a:ext uri="{FF2B5EF4-FFF2-40B4-BE49-F238E27FC236}">
                <a16:creationId xmlns:a16="http://schemas.microsoft.com/office/drawing/2014/main" id="{7E29A2B3-2685-843A-6AAE-FC68E0B57C80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79999" y="944311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" name="Google Shape;18;p14">
            <a:extLst>
              <a:ext uri="{FF2B5EF4-FFF2-40B4-BE49-F238E27FC236}">
                <a16:creationId xmlns:a16="http://schemas.microsoft.com/office/drawing/2014/main" id="{7B28D9C0-A613-09FC-7C2A-0CBC18F3C9B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36831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35CEAA2-49D1-2F6D-07A2-44AB66496D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04" y="6248188"/>
            <a:ext cx="18432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0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9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nl-NL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504480" y="2060160"/>
            <a:ext cx="6103680" cy="15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l-NL" sz="4267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388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Chapter" userDrawn="1">
  <p:cSld name="2_Title Chapt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265234-4107-4D6D-B6CF-71BF3D224F74}"/>
              </a:ext>
            </a:extLst>
          </p:cNvPr>
          <p:cNvSpPr txBox="1"/>
          <p:nvPr userDrawn="1"/>
        </p:nvSpPr>
        <p:spPr>
          <a:xfrm>
            <a:off x="584495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>
              <a:solidFill>
                <a:srgbClr val="AB0C2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2" name="Google Shape;17;p14">
            <a:extLst>
              <a:ext uri="{FF2B5EF4-FFF2-40B4-BE49-F238E27FC236}">
                <a16:creationId xmlns:a16="http://schemas.microsoft.com/office/drawing/2014/main" id="{E28D0820-6913-437C-A4E4-ED5E441DEA39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553810" y="6324156"/>
            <a:ext cx="3201037" cy="240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AB0C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err="1"/>
              <a:t>Add</a:t>
            </a:r>
            <a:r>
              <a:rPr lang="fr-CH"/>
              <a:t> </a:t>
            </a:r>
            <a:r>
              <a:rPr lang="fr-CH" err="1"/>
              <a:t>name</a:t>
            </a:r>
            <a:r>
              <a:rPr lang="fr-CH"/>
              <a:t> of </a:t>
            </a:r>
            <a:r>
              <a:rPr lang="fr-CH" err="1"/>
              <a:t>presenter</a:t>
            </a:r>
            <a:r>
              <a:rPr lang="fr-CH"/>
              <a:t> </a:t>
            </a:r>
            <a:r>
              <a:rPr lang="fr-CH" err="1"/>
              <a:t>here</a:t>
            </a:r>
            <a:endParaRPr/>
          </a:p>
        </p:txBody>
      </p:sp>
      <p:sp>
        <p:nvSpPr>
          <p:cNvPr id="3" name="Google Shape;19;p14">
            <a:extLst>
              <a:ext uri="{FF2B5EF4-FFF2-40B4-BE49-F238E27FC236}">
                <a16:creationId xmlns:a16="http://schemas.microsoft.com/office/drawing/2014/main" id="{4F1CA240-2642-1763-40C4-B45A7E30B5B1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79999" y="944311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" name="Google Shape;18;p14">
            <a:extLst>
              <a:ext uri="{FF2B5EF4-FFF2-40B4-BE49-F238E27FC236}">
                <a16:creationId xmlns:a16="http://schemas.microsoft.com/office/drawing/2014/main" id="{788965C1-01AC-E2F6-5184-7CAE3C8916C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36831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" name="Google Shape;17;p14">
            <a:extLst>
              <a:ext uri="{FF2B5EF4-FFF2-40B4-BE49-F238E27FC236}">
                <a16:creationId xmlns:a16="http://schemas.microsoft.com/office/drawing/2014/main" id="{23A0E90A-AA58-C609-CC3D-906A14B421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433" y="1730103"/>
            <a:ext cx="11213200" cy="42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BD571E7-BDD0-AA31-D15B-2C8313727B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04" y="6248188"/>
            <a:ext cx="18432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754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9542CFD-83C2-BF7F-51F0-C18275076FB5}"/>
              </a:ext>
            </a:extLst>
          </p:cNvPr>
          <p:cNvGrpSpPr/>
          <p:nvPr userDrawn="1"/>
        </p:nvGrpSpPr>
        <p:grpSpPr>
          <a:xfrm>
            <a:off x="-1" y="5224322"/>
            <a:ext cx="4450403" cy="64321"/>
            <a:chOff x="0" y="5224323"/>
            <a:chExt cx="2416175" cy="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853C6C-DD60-776C-B6CC-80D64EAF2026}"/>
                </a:ext>
              </a:extLst>
            </p:cNvPr>
            <p:cNvCxnSpPr/>
            <p:nvPr userDrawn="1"/>
          </p:nvCxnSpPr>
          <p:spPr>
            <a:xfrm>
              <a:off x="368300" y="5224323"/>
              <a:ext cx="2047875" cy="0"/>
            </a:xfrm>
            <a:prstGeom prst="line">
              <a:avLst/>
            </a:prstGeom>
            <a:ln w="44450" cap="rnd">
              <a:solidFill>
                <a:srgbClr val="E83E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C8ECCB2-EE72-3517-D07E-F656ED7C5FEF}"/>
                </a:ext>
              </a:extLst>
            </p:cNvPr>
            <p:cNvCxnSpPr/>
            <p:nvPr userDrawn="1"/>
          </p:nvCxnSpPr>
          <p:spPr>
            <a:xfrm>
              <a:off x="0" y="5224323"/>
              <a:ext cx="2047875" cy="0"/>
            </a:xfrm>
            <a:prstGeom prst="line">
              <a:avLst/>
            </a:prstGeom>
            <a:ln w="44450" cap="rnd">
              <a:solidFill>
                <a:srgbClr val="00A2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6E80608-4EE1-96EB-3087-F725AC412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4" y="247645"/>
            <a:ext cx="2099342" cy="1149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165381-07F5-1010-9A5D-494192C2DF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4975" y="294397"/>
            <a:ext cx="556148" cy="711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10B3DE-45E2-7577-0785-D9D34D90C5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49111" y="303660"/>
            <a:ext cx="1542290" cy="6926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351562-9D1F-2912-BC94-89ED564184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37314" y="215015"/>
            <a:ext cx="944747" cy="7751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14D165-1B29-10EE-6240-54F5556786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1256" y="6343882"/>
            <a:ext cx="1724266" cy="438211"/>
          </a:xfrm>
          <a:prstGeom prst="rect">
            <a:avLst/>
          </a:prstGeom>
        </p:spPr>
      </p:pic>
      <p:sp>
        <p:nvSpPr>
          <p:cNvPr id="17" name="Subtitle 3">
            <a:extLst>
              <a:ext uri="{FF2B5EF4-FFF2-40B4-BE49-F238E27FC236}">
                <a16:creationId xmlns:a16="http://schemas.microsoft.com/office/drawing/2014/main" id="{D177EBF0-DFB3-A3A2-3397-A76D68CC57FF}"/>
              </a:ext>
            </a:extLst>
          </p:cNvPr>
          <p:cNvSpPr txBox="1">
            <a:spLocks/>
          </p:cNvSpPr>
          <p:nvPr userDrawn="1"/>
        </p:nvSpPr>
        <p:spPr>
          <a:xfrm>
            <a:off x="2338239" y="6494975"/>
            <a:ext cx="9364305" cy="19805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Fedro A. Peccatori. Content of this presentation is copyright and responsibility of the author. Permission is required for re-use. fedro.peccatori@ieo.it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746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2" pos="447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E954B9D6-D073-438C-9C5E-5A78BA1B3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52951"/>
            <a:ext cx="7429500" cy="584775"/>
          </a:xfrm>
        </p:spPr>
        <p:txBody>
          <a:bodyPr/>
          <a:lstStyle>
            <a:lvl1pPr>
              <a:defRPr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harp Sans bold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FB3DA-38F0-42E8-96A2-083E084D6F9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0" y="1346200"/>
            <a:ext cx="10972800" cy="4940301"/>
          </a:xfrm>
        </p:spPr>
        <p:txBody>
          <a:bodyPr/>
          <a:lstStyle>
            <a:lvl1pPr marL="228600" indent="-228600">
              <a:buClr>
                <a:srgbClr val="00A2E1"/>
              </a:buClr>
              <a:buFont typeface="Arial" panose="020B0604020202020204" pitchFamily="34" charset="0"/>
              <a:buChar char="●"/>
              <a:defRPr/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●"/>
              <a:defRPr/>
            </a:lvl2pPr>
            <a:lvl3pPr marL="1143000" indent="-228600">
              <a:buClr>
                <a:srgbClr val="151513"/>
              </a:buClr>
              <a:buFont typeface="Arial" panose="020B0604020202020204" pitchFamily="34" charset="0"/>
              <a:buChar char="●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21DD6A8-3F4C-4A5C-B7D3-010C4497B53D}"/>
              </a:ext>
            </a:extLst>
          </p:cNvPr>
          <p:cNvGrpSpPr/>
          <p:nvPr userDrawn="1"/>
        </p:nvGrpSpPr>
        <p:grpSpPr>
          <a:xfrm>
            <a:off x="0" y="457200"/>
            <a:ext cx="2452688" cy="255785"/>
            <a:chOff x="0" y="5224323"/>
            <a:chExt cx="2416175" cy="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725568-5CE4-43AB-9056-7D15684140DB}"/>
                </a:ext>
              </a:extLst>
            </p:cNvPr>
            <p:cNvCxnSpPr/>
            <p:nvPr userDrawn="1"/>
          </p:nvCxnSpPr>
          <p:spPr>
            <a:xfrm>
              <a:off x="368300" y="5224323"/>
              <a:ext cx="2047875" cy="0"/>
            </a:xfrm>
            <a:prstGeom prst="line">
              <a:avLst/>
            </a:prstGeom>
            <a:ln w="44450" cap="rnd">
              <a:solidFill>
                <a:srgbClr val="00A2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FA349F3-B6AE-4163-A13D-283C3EFF251D}"/>
                </a:ext>
              </a:extLst>
            </p:cNvPr>
            <p:cNvCxnSpPr/>
            <p:nvPr userDrawn="1"/>
          </p:nvCxnSpPr>
          <p:spPr>
            <a:xfrm>
              <a:off x="0" y="5224323"/>
              <a:ext cx="2047875" cy="0"/>
            </a:xfrm>
            <a:prstGeom prst="line">
              <a:avLst/>
            </a:prstGeom>
            <a:ln w="44450" cap="rnd">
              <a:solidFill>
                <a:srgbClr val="E83E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9DB4C7-7423-4F89-968C-963EE8D0022B}"/>
              </a:ext>
            </a:extLst>
          </p:cNvPr>
          <p:cNvGrpSpPr/>
          <p:nvPr userDrawn="1"/>
        </p:nvGrpSpPr>
        <p:grpSpPr>
          <a:xfrm>
            <a:off x="-1" y="6791325"/>
            <a:ext cx="12192001" cy="66675"/>
            <a:chOff x="-1" y="6233231"/>
            <a:chExt cx="12192001" cy="57467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C145ED9-21BE-49A3-8AC6-9C2C8B5FE23A}"/>
                </a:ext>
              </a:extLst>
            </p:cNvPr>
            <p:cNvSpPr/>
            <p:nvPr userDrawn="1"/>
          </p:nvSpPr>
          <p:spPr>
            <a:xfrm flipV="1">
              <a:off x="3606800" y="6233231"/>
              <a:ext cx="8585200" cy="574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C5463F9-3A84-4199-AB29-C7017F0B543C}"/>
                </a:ext>
              </a:extLst>
            </p:cNvPr>
            <p:cNvSpPr/>
            <p:nvPr userDrawn="1"/>
          </p:nvSpPr>
          <p:spPr>
            <a:xfrm flipV="1">
              <a:off x="-1" y="6233231"/>
              <a:ext cx="10220325" cy="574675"/>
            </a:xfrm>
            <a:prstGeom prst="rect">
              <a:avLst/>
            </a:prstGeom>
            <a:solidFill>
              <a:srgbClr val="E83E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8AFB918-5A40-AEE3-2ED9-0B5040CEB0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256" y="6343882"/>
            <a:ext cx="1724266" cy="438211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B60B964-1B7E-633C-074B-071B97AB8474}"/>
              </a:ext>
            </a:extLst>
          </p:cNvPr>
          <p:cNvSpPr txBox="1">
            <a:spLocks/>
          </p:cNvSpPr>
          <p:nvPr userDrawn="1"/>
        </p:nvSpPr>
        <p:spPr>
          <a:xfrm>
            <a:off x="2338239" y="6494975"/>
            <a:ext cx="9364305" cy="19805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Fedro A. Peccatori. Content of this presentation is copyright and responsibility of the author. Permission is required for re-use. fedro.peccatori@ieo.it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621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Slide - Research 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D3159F-6312-409D-81E9-269B5B6CB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16"/>
            <a:ext cx="12192000" cy="57302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3BF07A-FB7A-2847-8E78-24846A5DCB54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27295" y="3429001"/>
            <a:ext cx="10428631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800" b="1" kern="600" spc="-40" baseline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" y="5987681"/>
            <a:ext cx="3024950" cy="648303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C0DC6FE-712E-8F4C-B335-D0C0A7ADA9C1}"/>
              </a:ext>
            </a:extLst>
          </p:cNvPr>
          <p:cNvSpPr txBox="1">
            <a:spLocks/>
          </p:cNvSpPr>
          <p:nvPr userDrawn="1"/>
        </p:nvSpPr>
        <p:spPr>
          <a:xfrm>
            <a:off x="7010425" y="6243003"/>
            <a:ext cx="3131680" cy="33234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CONFIDENTIAL – Contains proprietary information.</a:t>
            </a:r>
          </a:p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Not intended for external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4264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Slide - DI 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71046CD-8CB1-4DD1-850A-62F4120B7D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16"/>
            <a:ext cx="12192000" cy="57302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3BF07A-FB7A-2847-8E78-24846A5DCB54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27296" y="3429001"/>
            <a:ext cx="10400922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800" b="1" kern="600" spc="-40" baseline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2" y="5827536"/>
            <a:ext cx="3613341" cy="951513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C0DC6FE-712E-8F4C-B335-D0C0A7ADA9C1}"/>
              </a:ext>
            </a:extLst>
          </p:cNvPr>
          <p:cNvSpPr txBox="1">
            <a:spLocks/>
          </p:cNvSpPr>
          <p:nvPr userDrawn="1"/>
        </p:nvSpPr>
        <p:spPr>
          <a:xfrm>
            <a:off x="7010425" y="6243003"/>
            <a:ext cx="3131680" cy="33234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CONFIDENTIAL – Contains proprietary information.</a:t>
            </a:r>
          </a:p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Not intended for external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88555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Slide - SCTCT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217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3BF07A-FB7A-2847-8E78-24846A5DCB54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800" b="1" kern="600" spc="-40" baseline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21150" r="7904" b="24729"/>
          <a:stretch/>
        </p:blipFill>
        <p:spPr>
          <a:xfrm>
            <a:off x="604620" y="5898996"/>
            <a:ext cx="3363044" cy="843184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C0DC6FE-712E-8F4C-B335-D0C0A7ADA9C1}"/>
              </a:ext>
            </a:extLst>
          </p:cNvPr>
          <p:cNvSpPr txBox="1">
            <a:spLocks/>
          </p:cNvSpPr>
          <p:nvPr userDrawn="1"/>
        </p:nvSpPr>
        <p:spPr>
          <a:xfrm>
            <a:off x="7010425" y="6243003"/>
            <a:ext cx="3131680" cy="33234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CONFIDENTIAL – Contains proprietary information.</a:t>
            </a:r>
          </a:p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Not intended for external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36683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er Slide - Cancer Institu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217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3BF07A-FB7A-2847-8E78-24846A5DCB54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8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8" y="5993711"/>
            <a:ext cx="3030304" cy="6603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310" y="6194785"/>
            <a:ext cx="1148970" cy="489848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C0DC6FE-712E-8F4C-B335-D0C0A7ADA9C1}"/>
              </a:ext>
            </a:extLst>
          </p:cNvPr>
          <p:cNvSpPr txBox="1">
            <a:spLocks/>
          </p:cNvSpPr>
          <p:nvPr userDrawn="1"/>
        </p:nvSpPr>
        <p:spPr>
          <a:xfrm>
            <a:off x="7010425" y="6243003"/>
            <a:ext cx="3131680" cy="33234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CONFIDENTIAL – Contains proprietary information.</a:t>
            </a:r>
          </a:p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Not intended for external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19354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white">
          <a:xfrm flipH="1">
            <a:off x="2" y="0"/>
            <a:ext cx="4025348" cy="5981700"/>
          </a:xfrm>
          <a:prstGeom prst="rect">
            <a:avLst/>
          </a:prstGeom>
          <a:solidFill>
            <a:srgbClr val="63B1BA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2349B43-504D-A04A-BEB5-7897B4FB56B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11" y="5741738"/>
            <a:ext cx="5902652" cy="19871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buNone/>
              <a:defRPr lang="en-US" sz="900" b="0" i="0" u="none" kern="12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CA6F60-9518-AE47-BC29-77491BB95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3" y="634044"/>
            <a:ext cx="4602692" cy="509165"/>
          </a:xfrm>
          <a:prstGeom prst="rect">
            <a:avLst/>
          </a:prstGeom>
          <a:noFill/>
          <a:ln>
            <a:noFill/>
          </a:ln>
        </p:spPr>
        <p:txBody>
          <a:bodyPr wrap="square" lIns="0" anchor="b">
            <a:noAutofit/>
          </a:bodyPr>
          <a:lstStyle>
            <a:lvl1pPr marL="0" indent="0" algn="l" defTabSz="914354" rtl="0" eaLnBrk="1" latinLnBrk="0" hangingPunct="1">
              <a:buNone/>
              <a:defRPr lang="en-US" sz="2100" b="1" i="0" kern="12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defTabSz="914354" latinLnBrk="0"/>
            <a:r>
              <a:rPr lang="en-US" dirty="0"/>
              <a:t>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11ED62E-3749-4E4B-A013-430125D807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63378" y="634044"/>
            <a:ext cx="1838033" cy="506544"/>
          </a:xfrm>
          <a:prstGeom prst="rect">
            <a:avLst/>
          </a:prstGeom>
          <a:noFill/>
          <a:ln>
            <a:noFill/>
          </a:ln>
        </p:spPr>
        <p:txBody>
          <a:bodyPr wrap="square" rIns="0" anchor="b">
            <a:noAutofit/>
          </a:bodyPr>
          <a:lstStyle>
            <a:lvl1pPr marL="0" indent="0" algn="r">
              <a:buClr>
                <a:schemeClr val="tx1"/>
              </a:buClr>
              <a:buNone/>
              <a:tabLst/>
              <a:defRPr lang="en-US" sz="1100" b="0" i="0" kern="1200" spc="0" baseline="0" dirty="0" smtClean="0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r" defTabSz="914354" latinLnBrk="0"/>
            <a:r>
              <a:rPr lang="en-US" dirty="0"/>
              <a:t>Edit Master text styles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C6263844-DAB8-9E47-AAB4-20EC43D98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SCRI JV Close</a:t>
            </a:r>
            <a:endParaRPr lang="en-US" dirty="0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56FBAC50-0E6A-F444-BC5A-1C3D878B1B3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572000" y="1452883"/>
            <a:ext cx="6629400" cy="4161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457DB21-4DA0-4FEE-A069-B7AC3BD443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049" y="702643"/>
            <a:ext cx="3129295" cy="514859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700" b="1" i="0" spc="-67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344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58297"/>
            <a:ext cx="3383280" cy="4323404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18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22D488-BAA3-B846-866B-5889189F2B5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10892" y="1658297"/>
            <a:ext cx="3383280" cy="4323404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18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12096EE-FD27-024F-92C7-F21530130DA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199120" y="1658297"/>
            <a:ext cx="3383280" cy="4323404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18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C6263844-DAB8-9E47-AAB4-20EC43D98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Overview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308021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>
  <p:cSld name="3_Title and Text">
    <p:bg>
      <p:bgRef idx="1001">
        <a:schemeClr val="bg1"/>
      </p:bgRef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body" idx="1"/>
          </p:nvPr>
        </p:nvSpPr>
        <p:spPr>
          <a:xfrm>
            <a:off x="489667" y="1875290"/>
            <a:ext cx="11213200" cy="3877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70" marR="0" lvl="0" indent="-304784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L="1219140" marR="0" lvl="1" indent="-4402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09" marR="0" lvl="2" indent="-4402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278" marR="0" lvl="3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848" marR="0" lvl="4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418" marR="0" lvl="5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6987" marR="0" lvl="6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557" marR="0" lvl="7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126" marR="0" lvl="8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479999" y="456159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032159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08EA26-C1BF-4C3D-9AD3-B6678323585F}"/>
              </a:ext>
            </a:extLst>
          </p:cNvPr>
          <p:cNvCxnSpPr>
            <a:cxnSpLocks/>
          </p:cNvCxnSpPr>
          <p:nvPr userDrawn="1"/>
        </p:nvCxnSpPr>
        <p:spPr>
          <a:xfrm>
            <a:off x="691598" y="366087"/>
            <a:ext cx="11011271" cy="0"/>
          </a:xfrm>
          <a:prstGeom prst="line">
            <a:avLst/>
          </a:prstGeom>
          <a:ln>
            <a:solidFill>
              <a:srgbClr val="1E41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FCC21FC-3032-43DE-86A4-E4DFF50880EB}"/>
              </a:ext>
            </a:extLst>
          </p:cNvPr>
          <p:cNvSpPr/>
          <p:nvPr userDrawn="1"/>
        </p:nvSpPr>
        <p:spPr>
          <a:xfrm flipV="1">
            <a:off x="691597" y="368617"/>
            <a:ext cx="11332763" cy="45719"/>
          </a:xfrm>
          <a:prstGeom prst="rect">
            <a:avLst/>
          </a:prstGeom>
          <a:solidFill>
            <a:srgbClr val="0029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54323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60767"/>
            <a:ext cx="5608320" cy="4754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260767"/>
            <a:ext cx="5608320" cy="4754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959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555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41873" indent="0" algn="ctr">
              <a:buNone/>
              <a:defRPr/>
            </a:lvl2pPr>
            <a:lvl3pPr marL="1083747" indent="0" algn="ctr">
              <a:buNone/>
              <a:defRPr/>
            </a:lvl3pPr>
            <a:lvl4pPr marL="1625620" indent="0" algn="ctr">
              <a:buNone/>
              <a:defRPr/>
            </a:lvl4pPr>
            <a:lvl5pPr marL="2167494" indent="0" algn="ctr">
              <a:buNone/>
              <a:defRPr/>
            </a:lvl5pPr>
            <a:lvl6pPr marL="2709367" indent="0" algn="ctr">
              <a:buNone/>
              <a:defRPr/>
            </a:lvl6pPr>
            <a:lvl7pPr marL="3251241" indent="0" algn="ctr">
              <a:buNone/>
              <a:defRPr/>
            </a:lvl7pPr>
            <a:lvl8pPr marL="3793114" indent="0" algn="ctr">
              <a:buNone/>
              <a:defRPr/>
            </a:lvl8pPr>
            <a:lvl9pPr marL="433498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79922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31677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19" y="4406901"/>
            <a:ext cx="10363200" cy="1362075"/>
          </a:xfrm>
        </p:spPr>
        <p:txBody>
          <a:bodyPr anchor="t"/>
          <a:lstStyle>
            <a:lvl1pPr algn="l">
              <a:defRPr sz="474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370"/>
            </a:lvl1pPr>
            <a:lvl2pPr marL="541873" indent="0">
              <a:buNone/>
              <a:defRPr sz="2133"/>
            </a:lvl2pPr>
            <a:lvl3pPr marL="1083747" indent="0">
              <a:buNone/>
              <a:defRPr sz="1896"/>
            </a:lvl3pPr>
            <a:lvl4pPr marL="1625620" indent="0">
              <a:buNone/>
              <a:defRPr sz="1659"/>
            </a:lvl4pPr>
            <a:lvl5pPr marL="2167494" indent="0">
              <a:buNone/>
              <a:defRPr sz="1659"/>
            </a:lvl5pPr>
            <a:lvl6pPr marL="2709367" indent="0">
              <a:buNone/>
              <a:defRPr sz="1659"/>
            </a:lvl6pPr>
            <a:lvl7pPr marL="3251241" indent="0">
              <a:buNone/>
              <a:defRPr sz="1659"/>
            </a:lvl7pPr>
            <a:lvl8pPr marL="3793114" indent="0">
              <a:buNone/>
              <a:defRPr sz="1659"/>
            </a:lvl8pPr>
            <a:lvl9pPr marL="4334988" indent="0">
              <a:buNone/>
              <a:defRPr sz="16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89876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3112" y="1905000"/>
            <a:ext cx="5091289" cy="4114800"/>
          </a:xfrm>
        </p:spPr>
        <p:txBody>
          <a:bodyPr/>
          <a:lstStyle>
            <a:lvl1pPr>
              <a:defRPr sz="3319"/>
            </a:lvl1pPr>
            <a:lvl2pPr>
              <a:defRPr sz="2844"/>
            </a:lvl2pPr>
            <a:lvl3pPr>
              <a:defRPr sz="237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5023" y="1905000"/>
            <a:ext cx="5091289" cy="4114800"/>
          </a:xfrm>
        </p:spPr>
        <p:txBody>
          <a:bodyPr/>
          <a:lstStyle>
            <a:lvl1pPr>
              <a:defRPr sz="3319"/>
            </a:lvl1pPr>
            <a:lvl2pPr>
              <a:defRPr sz="2844"/>
            </a:lvl2pPr>
            <a:lvl3pPr>
              <a:defRPr sz="237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18595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682" cy="639762"/>
          </a:xfrm>
        </p:spPr>
        <p:txBody>
          <a:bodyPr anchor="b"/>
          <a:lstStyle>
            <a:lvl1pPr marL="0" indent="0">
              <a:buNone/>
              <a:defRPr sz="2844" b="1"/>
            </a:lvl1pPr>
            <a:lvl2pPr marL="541873" indent="0">
              <a:buNone/>
              <a:defRPr sz="2370" b="1"/>
            </a:lvl2pPr>
            <a:lvl3pPr marL="1083747" indent="0">
              <a:buNone/>
              <a:defRPr sz="2133" b="1"/>
            </a:lvl3pPr>
            <a:lvl4pPr marL="1625620" indent="0">
              <a:buNone/>
              <a:defRPr sz="1896" b="1"/>
            </a:lvl4pPr>
            <a:lvl5pPr marL="2167494" indent="0">
              <a:buNone/>
              <a:defRPr sz="1896" b="1"/>
            </a:lvl5pPr>
            <a:lvl6pPr marL="2709367" indent="0">
              <a:buNone/>
              <a:defRPr sz="1896" b="1"/>
            </a:lvl6pPr>
            <a:lvl7pPr marL="3251241" indent="0">
              <a:buNone/>
              <a:defRPr sz="1896" b="1"/>
            </a:lvl7pPr>
            <a:lvl8pPr marL="3793114" indent="0">
              <a:buNone/>
              <a:defRPr sz="1896" b="1"/>
            </a:lvl8pPr>
            <a:lvl9pPr marL="4334988" indent="0">
              <a:buNone/>
              <a:defRPr sz="18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682" cy="3951288"/>
          </a:xfrm>
        </p:spPr>
        <p:txBody>
          <a:bodyPr/>
          <a:lstStyle>
            <a:lvl1pPr>
              <a:defRPr sz="2844"/>
            </a:lvl1pPr>
            <a:lvl2pPr>
              <a:defRPr sz="2370"/>
            </a:lvl2pPr>
            <a:lvl3pPr>
              <a:defRPr sz="2133"/>
            </a:lvl3pPr>
            <a:lvl4pPr>
              <a:defRPr sz="1896"/>
            </a:lvl4pPr>
            <a:lvl5pPr>
              <a:defRPr sz="1896"/>
            </a:lvl5pPr>
            <a:lvl6pPr>
              <a:defRPr sz="1896"/>
            </a:lvl6pPr>
            <a:lvl7pPr>
              <a:defRPr sz="1896"/>
            </a:lvl7pPr>
            <a:lvl8pPr>
              <a:defRPr sz="1896"/>
            </a:lvl8pPr>
            <a:lvl9pPr>
              <a:defRPr sz="18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844" b="1"/>
            </a:lvl1pPr>
            <a:lvl2pPr marL="541873" indent="0">
              <a:buNone/>
              <a:defRPr sz="2370" b="1"/>
            </a:lvl2pPr>
            <a:lvl3pPr marL="1083747" indent="0">
              <a:buNone/>
              <a:defRPr sz="2133" b="1"/>
            </a:lvl3pPr>
            <a:lvl4pPr marL="1625620" indent="0">
              <a:buNone/>
              <a:defRPr sz="1896" b="1"/>
            </a:lvl4pPr>
            <a:lvl5pPr marL="2167494" indent="0">
              <a:buNone/>
              <a:defRPr sz="1896" b="1"/>
            </a:lvl5pPr>
            <a:lvl6pPr marL="2709367" indent="0">
              <a:buNone/>
              <a:defRPr sz="1896" b="1"/>
            </a:lvl6pPr>
            <a:lvl7pPr marL="3251241" indent="0">
              <a:buNone/>
              <a:defRPr sz="1896" b="1"/>
            </a:lvl7pPr>
            <a:lvl8pPr marL="3793114" indent="0">
              <a:buNone/>
              <a:defRPr sz="1896" b="1"/>
            </a:lvl8pPr>
            <a:lvl9pPr marL="4334988" indent="0">
              <a:buNone/>
              <a:defRPr sz="18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844"/>
            </a:lvl1pPr>
            <a:lvl2pPr>
              <a:defRPr sz="2370"/>
            </a:lvl2pPr>
            <a:lvl3pPr>
              <a:defRPr sz="2133"/>
            </a:lvl3pPr>
            <a:lvl4pPr>
              <a:defRPr sz="1896"/>
            </a:lvl4pPr>
            <a:lvl5pPr>
              <a:defRPr sz="1896"/>
            </a:lvl5pPr>
            <a:lvl6pPr>
              <a:defRPr sz="1896"/>
            </a:lvl6pPr>
            <a:lvl7pPr>
              <a:defRPr sz="1896"/>
            </a:lvl7pPr>
            <a:lvl8pPr>
              <a:defRPr sz="1896"/>
            </a:lvl8pPr>
            <a:lvl9pPr>
              <a:defRPr sz="18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56570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91368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1417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319" cy="1162050"/>
          </a:xfrm>
        </p:spPr>
        <p:txBody>
          <a:bodyPr anchor="b"/>
          <a:lstStyle>
            <a:lvl1pPr algn="l">
              <a:defRPr sz="237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675" y="273051"/>
            <a:ext cx="6814726" cy="5853113"/>
          </a:xfrm>
        </p:spPr>
        <p:txBody>
          <a:bodyPr/>
          <a:lstStyle>
            <a:lvl1pPr>
              <a:defRPr sz="3793"/>
            </a:lvl1pPr>
            <a:lvl2pPr>
              <a:defRPr sz="3319"/>
            </a:lvl2pPr>
            <a:lvl3pPr>
              <a:defRPr sz="2844"/>
            </a:lvl3pPr>
            <a:lvl4pPr>
              <a:defRPr sz="2370"/>
            </a:lvl4pPr>
            <a:lvl5pPr>
              <a:defRPr sz="2370"/>
            </a:lvl5pPr>
            <a:lvl6pPr>
              <a:defRPr sz="2370"/>
            </a:lvl6pPr>
            <a:lvl7pPr>
              <a:defRPr sz="2370"/>
            </a:lvl7pPr>
            <a:lvl8pPr>
              <a:defRPr sz="2370"/>
            </a:lvl8pPr>
            <a:lvl9pPr>
              <a:defRPr sz="23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319" cy="4691063"/>
          </a:xfrm>
        </p:spPr>
        <p:txBody>
          <a:bodyPr/>
          <a:lstStyle>
            <a:lvl1pPr marL="0" indent="0">
              <a:buNone/>
              <a:defRPr sz="1659"/>
            </a:lvl1pPr>
            <a:lvl2pPr marL="541873" indent="0">
              <a:buNone/>
              <a:defRPr sz="1422"/>
            </a:lvl2pPr>
            <a:lvl3pPr marL="1083747" indent="0">
              <a:buNone/>
              <a:defRPr sz="1185"/>
            </a:lvl3pPr>
            <a:lvl4pPr marL="1625620" indent="0">
              <a:buNone/>
              <a:defRPr sz="1067"/>
            </a:lvl4pPr>
            <a:lvl5pPr marL="2167494" indent="0">
              <a:buNone/>
              <a:defRPr sz="1067"/>
            </a:lvl5pPr>
            <a:lvl6pPr marL="2709367" indent="0">
              <a:buNone/>
              <a:defRPr sz="1067"/>
            </a:lvl6pPr>
            <a:lvl7pPr marL="3251241" indent="0">
              <a:buNone/>
              <a:defRPr sz="1067"/>
            </a:lvl7pPr>
            <a:lvl8pPr marL="3793114" indent="0">
              <a:buNone/>
              <a:defRPr sz="1067"/>
            </a:lvl8pPr>
            <a:lvl9pPr marL="4334988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0125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37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793"/>
            </a:lvl1pPr>
            <a:lvl2pPr marL="541873" indent="0">
              <a:buNone/>
              <a:defRPr sz="3319"/>
            </a:lvl2pPr>
            <a:lvl3pPr marL="1083747" indent="0">
              <a:buNone/>
              <a:defRPr sz="2844"/>
            </a:lvl3pPr>
            <a:lvl4pPr marL="1625620" indent="0">
              <a:buNone/>
              <a:defRPr sz="2370"/>
            </a:lvl4pPr>
            <a:lvl5pPr marL="2167494" indent="0">
              <a:buNone/>
              <a:defRPr sz="2370"/>
            </a:lvl5pPr>
            <a:lvl6pPr marL="2709367" indent="0">
              <a:buNone/>
              <a:defRPr sz="2370"/>
            </a:lvl6pPr>
            <a:lvl7pPr marL="3251241" indent="0">
              <a:buNone/>
              <a:defRPr sz="2370"/>
            </a:lvl7pPr>
            <a:lvl8pPr marL="3793114" indent="0">
              <a:buNone/>
              <a:defRPr sz="2370"/>
            </a:lvl8pPr>
            <a:lvl9pPr marL="4334988" indent="0">
              <a:buNone/>
              <a:defRPr sz="237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659"/>
            </a:lvl1pPr>
            <a:lvl2pPr marL="541873" indent="0">
              <a:buNone/>
              <a:defRPr sz="1422"/>
            </a:lvl2pPr>
            <a:lvl3pPr marL="1083747" indent="0">
              <a:buNone/>
              <a:defRPr sz="1185"/>
            </a:lvl3pPr>
            <a:lvl4pPr marL="1625620" indent="0">
              <a:buNone/>
              <a:defRPr sz="1067"/>
            </a:lvl4pPr>
            <a:lvl5pPr marL="2167494" indent="0">
              <a:buNone/>
              <a:defRPr sz="1067"/>
            </a:lvl5pPr>
            <a:lvl6pPr marL="2709367" indent="0">
              <a:buNone/>
              <a:defRPr sz="1067"/>
            </a:lvl6pPr>
            <a:lvl7pPr marL="3251241" indent="0">
              <a:buNone/>
              <a:defRPr sz="1067"/>
            </a:lvl7pPr>
            <a:lvl8pPr marL="3793114" indent="0">
              <a:buNone/>
              <a:defRPr sz="1067"/>
            </a:lvl8pPr>
            <a:lvl9pPr marL="4334988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32687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7962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324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4919" y="609600"/>
            <a:ext cx="2592681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3111" y="609600"/>
            <a:ext cx="760118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4821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4:3 Title and Content Cool Palette R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1"/>
              </a:spcBef>
              <a:defRPr>
                <a:latin typeface="Verdana" pitchFamily="34" charset="0"/>
              </a:defRPr>
            </a:lvl1pPr>
            <a:lvl2pPr>
              <a:spcBef>
                <a:spcPts val="600"/>
              </a:spcBef>
              <a:defRPr>
                <a:latin typeface="Verdana" pitchFamily="34" charset="0"/>
              </a:defRPr>
            </a:lvl2pPr>
            <a:lvl3pPr>
              <a:spcBef>
                <a:spcPts val="300"/>
              </a:spcBef>
              <a:defRPr>
                <a:latin typeface="Verdana" pitchFamily="34" charset="0"/>
              </a:defRPr>
            </a:lvl3pPr>
            <a:lvl4pPr>
              <a:spcBef>
                <a:spcPts val="200"/>
              </a:spcBef>
              <a:defRPr>
                <a:latin typeface="Verdana" pitchFamily="34" charset="0"/>
              </a:defRPr>
            </a:lvl4pPr>
            <a:lvl5pPr>
              <a:spcBef>
                <a:spcPts val="100"/>
              </a:spcBef>
              <a:defRPr>
                <a:latin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1446228" y="6482292"/>
            <a:ext cx="531283" cy="227179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chemeClr val="bg1"/>
                </a:solidFill>
                <a:latin typeface="Verdana" pitchFamily="34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 defTabSz="1219215">
              <a:defRPr/>
            </a:pPr>
            <a:fld id="{90F4EB35-EE5A-448A-9E19-B03AC0E4DE93}" type="slidenum">
              <a:rPr lang="en-US" b="0" smtClean="0">
                <a:solidFill>
                  <a:srgbClr val="FFFFFF"/>
                </a:solidFill>
              </a:rPr>
              <a:pPr defTabSz="1219215">
                <a:defRPr/>
              </a:pPr>
              <a:t>‹#›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197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-12298" y="6536268"/>
            <a:ext cx="4995115" cy="321733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422" b="0">
                <a:solidFill>
                  <a:schemeClr val="tx1"/>
                </a:solidFill>
              </a:defRPr>
            </a:lvl1pPr>
            <a:lvl2pPr marL="650248" indent="0">
              <a:buNone/>
              <a:defRPr sz="1422">
                <a:solidFill>
                  <a:schemeClr val="tx1"/>
                </a:solidFill>
              </a:defRPr>
            </a:lvl2pPr>
            <a:lvl3pPr marL="1300496" indent="0">
              <a:buNone/>
              <a:defRPr sz="1422">
                <a:solidFill>
                  <a:schemeClr val="tx1"/>
                </a:solidFill>
              </a:defRPr>
            </a:lvl3pPr>
            <a:lvl4pPr marL="1950744" indent="0">
              <a:buNone/>
              <a:defRPr sz="1422">
                <a:solidFill>
                  <a:schemeClr val="tx1"/>
                </a:solidFill>
              </a:defRPr>
            </a:lvl4pPr>
            <a:lvl5pPr marL="2600993" indent="0">
              <a:buNone/>
              <a:defRPr sz="1422">
                <a:solidFill>
                  <a:schemeClr val="tx1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071166" y="6536268"/>
            <a:ext cx="7120834" cy="32173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304" b="0">
                <a:solidFill>
                  <a:schemeClr val="tx1"/>
                </a:solidFill>
              </a:defRPr>
            </a:lvl1pPr>
            <a:lvl2pPr marL="650248" indent="0">
              <a:buNone/>
              <a:defRPr sz="1422">
                <a:solidFill>
                  <a:schemeClr val="tx1"/>
                </a:solidFill>
              </a:defRPr>
            </a:lvl2pPr>
            <a:lvl3pPr marL="1300496" indent="0">
              <a:buNone/>
              <a:defRPr sz="1422">
                <a:solidFill>
                  <a:schemeClr val="tx1"/>
                </a:solidFill>
              </a:defRPr>
            </a:lvl3pPr>
            <a:lvl4pPr marL="1950744" indent="0">
              <a:buNone/>
              <a:defRPr sz="1422">
                <a:solidFill>
                  <a:schemeClr val="tx1"/>
                </a:solidFill>
              </a:defRPr>
            </a:lvl4pPr>
            <a:lvl5pPr marL="2600993" indent="0">
              <a:buNone/>
              <a:defRPr sz="1422">
                <a:solidFill>
                  <a:schemeClr val="tx1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2356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115824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39981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4451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078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434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5527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958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16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2147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447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664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1648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6770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4027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88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462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from Med On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700808"/>
            <a:ext cx="10358967" cy="451425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725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382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510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6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28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779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3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986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770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4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98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65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025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9290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2898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63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01752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3521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820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68663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77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449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8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28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456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9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1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46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396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66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374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52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4363099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2708920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558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37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699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45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3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81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40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75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19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17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158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40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1490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2125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F6B24-FE7E-4152-9978-7350383262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4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5041D0-2DC8-32CE-A9DE-4E297E639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3657599"/>
            <a:ext cx="6096000" cy="3200400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1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7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9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7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9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2C404A3-49E3-6AE3-6316-79D1DE70A5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45" y="239714"/>
            <a:ext cx="2020824" cy="69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3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7" y="1513047"/>
            <a:ext cx="10877529" cy="4650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07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7" y="1513047"/>
            <a:ext cx="10877529" cy="4650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90703F-E851-1D5A-99B7-43DBD5482698}"/>
              </a:ext>
            </a:extLst>
          </p:cNvPr>
          <p:cNvGrpSpPr/>
          <p:nvPr userDrawn="1"/>
        </p:nvGrpSpPr>
        <p:grpSpPr>
          <a:xfrm>
            <a:off x="9392909" y="6212722"/>
            <a:ext cx="2488502" cy="450135"/>
            <a:chOff x="9392911" y="6212702"/>
            <a:chExt cx="2488502" cy="450133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C714CC1E-7921-3200-C137-F7ADAA953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79882158-D8CB-A63B-35E5-FF6D03999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/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521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10CE991-EF19-4C89-B2F1-8D342C7298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4667" y="5556667"/>
            <a:ext cx="3154680" cy="109245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1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97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38129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29"/>
            <a:ext cx="5309279" cy="467873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0"/>
            <a:ext cx="5229571" cy="46794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25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38129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29"/>
            <a:ext cx="5309279" cy="467873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0"/>
            <a:ext cx="5229571" cy="46794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831F98-D110-9641-0056-3FFA4445A199}"/>
              </a:ext>
            </a:extLst>
          </p:cNvPr>
          <p:cNvGrpSpPr/>
          <p:nvPr userDrawn="1"/>
        </p:nvGrpSpPr>
        <p:grpSpPr>
          <a:xfrm>
            <a:off x="9392909" y="6212722"/>
            <a:ext cx="2488502" cy="450135"/>
            <a:chOff x="9392911" y="6212702"/>
            <a:chExt cx="2488502" cy="450133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C5D1AC3-8115-5D46-33CE-6C6B52129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FF667ED7-9C0E-2D48-F6BB-0BF8DBEF1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/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019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49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29"/>
            <a:ext cx="5229571" cy="466574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29"/>
            <a:ext cx="5309279" cy="467873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3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29"/>
            <a:ext cx="5229571" cy="466574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29"/>
            <a:ext cx="5309279" cy="467873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88367A-EE46-1DDA-2AFE-9C628EB72449}"/>
              </a:ext>
            </a:extLst>
          </p:cNvPr>
          <p:cNvGrpSpPr/>
          <p:nvPr userDrawn="1"/>
        </p:nvGrpSpPr>
        <p:grpSpPr>
          <a:xfrm>
            <a:off x="9392909" y="6212722"/>
            <a:ext cx="2488502" cy="450135"/>
            <a:chOff x="9392911" y="6212702"/>
            <a:chExt cx="2488502" cy="450133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35BBB51B-0D41-5485-99A1-BEEAE2607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F3F85628-F902-1363-8D50-72542C0A0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/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89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1" y="238129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24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1" y="238129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B87460-1489-A7E6-C388-913BBD640CAB}"/>
              </a:ext>
            </a:extLst>
          </p:cNvPr>
          <p:cNvGrpSpPr/>
          <p:nvPr userDrawn="1"/>
        </p:nvGrpSpPr>
        <p:grpSpPr>
          <a:xfrm>
            <a:off x="9392909" y="6212722"/>
            <a:ext cx="2488502" cy="450135"/>
            <a:chOff x="9392911" y="6212702"/>
            <a:chExt cx="2488502" cy="450133"/>
          </a:xfrm>
        </p:grpSpPr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73676601-6D49-45FB-EFC9-9A6CC1B20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0DEFDF9E-3F9A-D373-496E-25B367379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/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09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55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63C55A-914A-0A48-C77B-4197A1E975AA}"/>
              </a:ext>
            </a:extLst>
          </p:cNvPr>
          <p:cNvGrpSpPr/>
          <p:nvPr userDrawn="1"/>
        </p:nvGrpSpPr>
        <p:grpSpPr>
          <a:xfrm>
            <a:off x="9392909" y="6212722"/>
            <a:ext cx="2488502" cy="450135"/>
            <a:chOff x="9392911" y="6212702"/>
            <a:chExt cx="2488502" cy="450133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06CCC797-5A17-A9B2-5D2C-FD83170E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518B5643-1F48-822D-8A06-E9F357ED9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/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57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DD1DBC1-47DC-4810-B88C-6E04405379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4667" y="5556667"/>
            <a:ext cx="3154680" cy="1092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6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0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5"/>
            <a:ext cx="11283951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1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98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904" y="786384"/>
            <a:ext cx="10978081" cy="2239920"/>
          </a:xfr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3800" b="0" cap="none" spc="13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&lt;Section Title&gt;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4904" y="3582608"/>
            <a:ext cx="10978081" cy="9243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spc="3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&lt;Subsection Title&gt;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2571DC2-D6A3-4185-B1A8-3DB7ADC1CF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0947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5CEA5A-B47A-97CE-EFBE-29381B3A3D22}"/>
              </a:ext>
            </a:extLst>
          </p:cNvPr>
          <p:cNvCxnSpPr>
            <a:cxnSpLocks/>
          </p:cNvCxnSpPr>
          <p:nvPr userDrawn="1"/>
        </p:nvCxnSpPr>
        <p:spPr>
          <a:xfrm>
            <a:off x="368710" y="3275393"/>
            <a:ext cx="11436327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02C131B-F3D0-8F26-92C3-58C2162D4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62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extLst>
    <p:ext uri="{DCECCB84-F9BA-43D5-87BE-67443E8EF086}">
      <p15:sldGuideLst xmlns:p15="http://schemas.microsoft.com/office/powerpoint/2012/main">
        <p15:guide id="3" orient="horz" pos="480">
          <p15:clr>
            <a:srgbClr val="FBAE40"/>
          </p15:clr>
        </p15:guide>
        <p15:guide id="4" orient="horz" pos="4056">
          <p15:clr>
            <a:srgbClr val="FBAE40"/>
          </p15:clr>
        </p15:guide>
        <p15:guide id="5" pos="52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1598085"/>
            <a:ext cx="11436348" cy="44820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2857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 Narrow" panose="020B060602020203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4295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tabLst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7300" indent="-1714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5" y="255181"/>
            <a:ext cx="11436349" cy="972746"/>
          </a:xfrm>
        </p:spPr>
        <p:txBody>
          <a:bodyPr lIns="0" tIns="0" rIns="0" bIns="45720" anchor="b">
            <a:no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126F0-0D23-46CA-BFB7-A1BFB0B90603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FC96CB-0B90-4F97-BEB8-48B483269B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marL="0" marR="0" lvl="0" indent="0" algn="r" defTabSz="4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5000"/>
              <a:buFontTx/>
              <a:buNone/>
              <a:tabLst/>
              <a:defRPr/>
            </a:pPr>
            <a:r>
              <a:rPr lang="en-US" dirty="0"/>
              <a:t>Label for locking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A06EBFE6-03B6-C7F2-53BD-B9CCF72E23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1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2061029"/>
            <a:ext cx="11436348" cy="40190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2857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 Narrow" panose="020B060602020203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4295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tabLst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7300" indent="-1714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5" y="276447"/>
            <a:ext cx="11436349" cy="951480"/>
          </a:xfrm>
        </p:spPr>
        <p:txBody>
          <a:bodyPr lIns="0" tIns="0" rIns="0" bIns="45720" anchor="b">
            <a:no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126F0-0D23-46CA-BFB7-A1BFB0B90603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FC96CB-0B90-4F97-BEB8-48B483269B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marL="0" marR="0" lvl="0" indent="0" algn="r" defTabSz="4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5000"/>
              <a:buFontTx/>
              <a:buNone/>
              <a:tabLst/>
              <a:defRPr/>
            </a:pPr>
            <a:r>
              <a:rPr lang="en-US" dirty="0"/>
              <a:t>Label for locking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E75E460-B64C-67C2-925D-7E0841CF3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382487"/>
            <a:ext cx="11433175" cy="5479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&lt;Insert Subhead&gt;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12CD4D8-3ECC-A30A-5757-43AC1D78C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567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5" y="244549"/>
            <a:ext cx="11436349" cy="983378"/>
          </a:xfrm>
        </p:spPr>
        <p:txBody>
          <a:bodyPr lIns="0" tIns="0" rIns="0" bIns="45720" anchor="b">
            <a:no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126F0-0D23-46CA-BFB7-A1BFB0B90603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3D41DD0-2BAD-40ED-B59C-AAADB26A05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608E18-B418-9D77-7228-1EDFFB544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0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3D41DD0-2BAD-40ED-B59C-AAADB26A05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BE74634-1A1B-A8A6-532F-DB2F2BDA5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98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CE5D1F0-AB30-43D1-A0AE-998C4E040F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5" y="313267"/>
            <a:ext cx="11436349" cy="914660"/>
          </a:xfrm>
        </p:spPr>
        <p:txBody>
          <a:bodyPr lIns="0" tIns="0" rIns="0" bIns="45720" anchor="b">
            <a:no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381001" y="1598085"/>
            <a:ext cx="5514564" cy="448204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88" indent="-276225">
              <a:buClr>
                <a:schemeClr val="bg2"/>
              </a:buClr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buClr>
                <a:schemeClr val="bg2"/>
              </a:buCl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07016" y="1598085"/>
            <a:ext cx="5514564" cy="448204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88" indent="-276225">
              <a:buClr>
                <a:schemeClr val="bg2"/>
              </a:buClr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buClr>
                <a:schemeClr val="bg2"/>
              </a:buCl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60AA23-087E-4675-9E2F-DDEBC5D945D6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1C18BB7-8B96-401D-A546-77E2D23E1C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E308786-79FC-43DF-C7DF-85FC99BF2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34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tacked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381000" y="1598084"/>
            <a:ext cx="11430000" cy="262222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88" indent="-276225">
              <a:buFont typeface="Arial Narrow" panose="020B0606020202030204" pitchFamily="34" charset="0"/>
              <a:buChar char="–"/>
              <a:tabLst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377826" y="4392248"/>
            <a:ext cx="11433174" cy="17272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>
                <a:solidFill>
                  <a:srgbClr val="000000"/>
                </a:solidFill>
              </a:defRPr>
            </a:lvl1pPr>
            <a:lvl2pPr marL="509588" indent="-276225"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D8B0AF7-33D8-4EB8-97F6-21BCAD2344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5" y="313267"/>
            <a:ext cx="11436349" cy="914660"/>
          </a:xfrm>
        </p:spPr>
        <p:txBody>
          <a:bodyPr lIns="0" tIns="0" rIns="0" bIns="45720" anchor="b">
            <a:norm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E91ED9-7601-4209-BA9A-3074EC6DAD40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1A9998E-C754-4ED1-9ABC-7B99E87CA2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6EEAD21-5170-56B9-2C16-1E345D2E3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9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3" pos="3840">
          <p15:clr>
            <a:srgbClr val="FBAE40"/>
          </p15:clr>
        </p15:guide>
        <p15:guide id="4" orient="horz" pos="276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904" y="1199338"/>
            <a:ext cx="10978081" cy="2239920"/>
          </a:xfr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3800" b="0" cap="none" spc="13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&lt;Closing Slide&gt;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2571DC2-D6A3-4185-B1A8-3DB7ADC1CF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0947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5CEA5A-B47A-97CE-EFBE-29381B3A3D22}"/>
              </a:ext>
            </a:extLst>
          </p:cNvPr>
          <p:cNvCxnSpPr>
            <a:cxnSpLocks/>
          </p:cNvCxnSpPr>
          <p:nvPr userDrawn="1"/>
        </p:nvCxnSpPr>
        <p:spPr>
          <a:xfrm>
            <a:off x="368710" y="3688347"/>
            <a:ext cx="11436327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767AD72-DC79-591B-C8F3-2CAEC0F50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54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extLst>
    <p:ext uri="{DCECCB84-F9BA-43D5-87BE-67443E8EF086}">
      <p15:sldGuideLst xmlns:p15="http://schemas.microsoft.com/office/powerpoint/2012/main">
        <p15:guide id="3" orient="horz" pos="480">
          <p15:clr>
            <a:srgbClr val="FBAE40"/>
          </p15:clr>
        </p15:guide>
        <p15:guide id="4" orient="horz" pos="4056">
          <p15:clr>
            <a:srgbClr val="FBAE40"/>
          </p15:clr>
        </p15:guide>
        <p15:guide id="5" pos="52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Presentation" userDrawn="1">
  <p:cSld name="1_Title Presentation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D4C849E-8FDA-34A0-7CD2-64EDCAC9FA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18" y="443046"/>
            <a:ext cx="3381255" cy="581153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FD46E52-FF66-4403-A46F-CC79558F435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2058" y="1219200"/>
            <a:ext cx="8718820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tx1"/>
                </a:solidFill>
                <a:latin typeface="+mj-lt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 dirty="0"/>
              <a:t>Title of the presentation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8FF270-290D-497B-871A-6ADB099AB04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2058" y="3028508"/>
            <a:ext cx="6104332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+mj-lt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Subtitle of the 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758B7F-4B8D-BB94-9292-DED031A5E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9373" y="365757"/>
            <a:ext cx="5322627" cy="649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7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&lt;Title Only&gt;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40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1" y="2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239043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9149" cy="1155700"/>
          </a:xfrm>
        </p:spPr>
        <p:txBody>
          <a:bodyPr anchor="ctr">
            <a:normAutofit/>
          </a:bodyPr>
          <a:lstStyle>
            <a:lvl1pPr>
              <a:defRPr sz="4267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9" y="1598086"/>
            <a:ext cx="10979149" cy="44820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9014" indent="-219445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 Narrow" panose="020B0606020202030204" pitchFamily="34" charset="0"/>
              <a:buChar char="–"/>
              <a:defRPr sz="2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7628" indent="-158488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-156625">
              <a:lnSpc>
                <a:spcPct val="100000"/>
              </a:lnSpc>
              <a:spcBef>
                <a:spcPts val="0"/>
              </a:spcBef>
              <a:buSzPct val="100000"/>
              <a:tabLst/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40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1" y="2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422717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7AD9-02DD-B24B-B1F2-4955EFCC927E}" type="datetimeFigureOut">
              <a:rPr lang="en-US" smtClean="0"/>
              <a:pPr/>
              <a:t>10/10/25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100B5-B664-AA47-B7A8-902CA38EEB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9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userDrawn="1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944311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36831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433" y="1730103"/>
            <a:ext cx="11213200" cy="42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 panose="020B0604020202020204" pitchFamily="34" charset="0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CA22DB6-01FE-B574-F4D9-9A33C489CE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65" y="6248188"/>
            <a:ext cx="18432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6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2" orient="horz" pos="2935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6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87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3F7DA-7EDC-FBA3-7FED-B45ECA0D1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99" y="1835151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rgbClr val="5F5D8E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AB0C2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7" name="Google Shape;19;p14">
            <a:extLst>
              <a:ext uri="{FF2B5EF4-FFF2-40B4-BE49-F238E27FC236}">
                <a16:creationId xmlns:a16="http://schemas.microsoft.com/office/drawing/2014/main" id="{7E29A2B3-2685-843A-6AAE-FC68E0B57C80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79999" y="944311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" name="Google Shape;18;p14">
            <a:extLst>
              <a:ext uri="{FF2B5EF4-FFF2-40B4-BE49-F238E27FC236}">
                <a16:creationId xmlns:a16="http://schemas.microsoft.com/office/drawing/2014/main" id="{7B28D9C0-A613-09FC-7C2A-0CBC18F3C9B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36831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35CEAA2-49D1-2F6D-07A2-44AB66496D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04" y="6248188"/>
            <a:ext cx="18432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52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nl-NL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504480" y="2060160"/>
            <a:ext cx="6103680" cy="15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l-NL" sz="4267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132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Chapter" userDrawn="1">
  <p:cSld name="2_Title Chapt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265234-4107-4D6D-B6CF-71BF3D224F74}"/>
              </a:ext>
            </a:extLst>
          </p:cNvPr>
          <p:cNvSpPr txBox="1"/>
          <p:nvPr userDrawn="1"/>
        </p:nvSpPr>
        <p:spPr>
          <a:xfrm>
            <a:off x="584495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>
              <a:solidFill>
                <a:srgbClr val="AB0C2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2" name="Google Shape;17;p14">
            <a:extLst>
              <a:ext uri="{FF2B5EF4-FFF2-40B4-BE49-F238E27FC236}">
                <a16:creationId xmlns:a16="http://schemas.microsoft.com/office/drawing/2014/main" id="{E28D0820-6913-437C-A4E4-ED5E441DEA39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553810" y="6324156"/>
            <a:ext cx="3201037" cy="240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AB0C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err="1"/>
              <a:t>Add</a:t>
            </a:r>
            <a:r>
              <a:rPr lang="fr-CH"/>
              <a:t> </a:t>
            </a:r>
            <a:r>
              <a:rPr lang="fr-CH" err="1"/>
              <a:t>name</a:t>
            </a:r>
            <a:r>
              <a:rPr lang="fr-CH"/>
              <a:t> of </a:t>
            </a:r>
            <a:r>
              <a:rPr lang="fr-CH" err="1"/>
              <a:t>presenter</a:t>
            </a:r>
            <a:r>
              <a:rPr lang="fr-CH"/>
              <a:t> </a:t>
            </a:r>
            <a:r>
              <a:rPr lang="fr-CH" err="1"/>
              <a:t>here</a:t>
            </a:r>
            <a:endParaRPr/>
          </a:p>
        </p:txBody>
      </p:sp>
      <p:sp>
        <p:nvSpPr>
          <p:cNvPr id="3" name="Google Shape;19;p14">
            <a:extLst>
              <a:ext uri="{FF2B5EF4-FFF2-40B4-BE49-F238E27FC236}">
                <a16:creationId xmlns:a16="http://schemas.microsoft.com/office/drawing/2014/main" id="{4F1CA240-2642-1763-40C4-B45A7E30B5B1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79999" y="944311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" name="Google Shape;18;p14">
            <a:extLst>
              <a:ext uri="{FF2B5EF4-FFF2-40B4-BE49-F238E27FC236}">
                <a16:creationId xmlns:a16="http://schemas.microsoft.com/office/drawing/2014/main" id="{788965C1-01AC-E2F6-5184-7CAE3C8916C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36831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" name="Google Shape;17;p14">
            <a:extLst>
              <a:ext uri="{FF2B5EF4-FFF2-40B4-BE49-F238E27FC236}">
                <a16:creationId xmlns:a16="http://schemas.microsoft.com/office/drawing/2014/main" id="{23A0E90A-AA58-C609-CC3D-906A14B421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433" y="1730103"/>
            <a:ext cx="11213200" cy="42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BD571E7-BDD0-AA31-D15B-2C8313727B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04" y="6248188"/>
            <a:ext cx="18432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4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9542CFD-83C2-BF7F-51F0-C18275076FB5}"/>
              </a:ext>
            </a:extLst>
          </p:cNvPr>
          <p:cNvGrpSpPr/>
          <p:nvPr userDrawn="1"/>
        </p:nvGrpSpPr>
        <p:grpSpPr>
          <a:xfrm>
            <a:off x="-1" y="5224322"/>
            <a:ext cx="4450403" cy="64321"/>
            <a:chOff x="0" y="5224323"/>
            <a:chExt cx="2416175" cy="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853C6C-DD60-776C-B6CC-80D64EAF2026}"/>
                </a:ext>
              </a:extLst>
            </p:cNvPr>
            <p:cNvCxnSpPr/>
            <p:nvPr userDrawn="1"/>
          </p:nvCxnSpPr>
          <p:spPr>
            <a:xfrm>
              <a:off x="368300" y="5224323"/>
              <a:ext cx="2047875" cy="0"/>
            </a:xfrm>
            <a:prstGeom prst="line">
              <a:avLst/>
            </a:prstGeom>
            <a:ln w="44450" cap="rnd">
              <a:solidFill>
                <a:srgbClr val="E83E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C8ECCB2-EE72-3517-D07E-F656ED7C5FEF}"/>
                </a:ext>
              </a:extLst>
            </p:cNvPr>
            <p:cNvCxnSpPr/>
            <p:nvPr userDrawn="1"/>
          </p:nvCxnSpPr>
          <p:spPr>
            <a:xfrm>
              <a:off x="0" y="5224323"/>
              <a:ext cx="2047875" cy="0"/>
            </a:xfrm>
            <a:prstGeom prst="line">
              <a:avLst/>
            </a:prstGeom>
            <a:ln w="44450" cap="rnd">
              <a:solidFill>
                <a:srgbClr val="00A2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6E80608-4EE1-96EB-3087-F725AC412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4" y="247645"/>
            <a:ext cx="2099342" cy="1149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165381-07F5-1010-9A5D-494192C2DF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4975" y="294397"/>
            <a:ext cx="556148" cy="711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10B3DE-45E2-7577-0785-D9D34D90C5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49111" y="303660"/>
            <a:ext cx="1542290" cy="6926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351562-9D1F-2912-BC94-89ED564184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37314" y="215015"/>
            <a:ext cx="944747" cy="7751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14D165-1B29-10EE-6240-54F5556786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1256" y="6343882"/>
            <a:ext cx="1724266" cy="438211"/>
          </a:xfrm>
          <a:prstGeom prst="rect">
            <a:avLst/>
          </a:prstGeom>
        </p:spPr>
      </p:pic>
      <p:sp>
        <p:nvSpPr>
          <p:cNvPr id="17" name="Subtitle 3">
            <a:extLst>
              <a:ext uri="{FF2B5EF4-FFF2-40B4-BE49-F238E27FC236}">
                <a16:creationId xmlns:a16="http://schemas.microsoft.com/office/drawing/2014/main" id="{D177EBF0-DFB3-A3A2-3397-A76D68CC57FF}"/>
              </a:ext>
            </a:extLst>
          </p:cNvPr>
          <p:cNvSpPr txBox="1">
            <a:spLocks/>
          </p:cNvSpPr>
          <p:nvPr userDrawn="1"/>
        </p:nvSpPr>
        <p:spPr>
          <a:xfrm>
            <a:off x="2338239" y="6494975"/>
            <a:ext cx="9364305" cy="19805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Fedro A. Peccatori. Content of this presentation is copyright and responsibility of the author. Permission is required for re-use. fedro.peccatori@ieo.it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601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2" pos="447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E954B9D6-D073-438C-9C5E-5A78BA1B3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52951"/>
            <a:ext cx="7429500" cy="584775"/>
          </a:xfrm>
        </p:spPr>
        <p:txBody>
          <a:bodyPr/>
          <a:lstStyle>
            <a:lvl1pPr>
              <a:defRPr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harp Sans bold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FB3DA-38F0-42E8-96A2-083E084D6F9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0" y="1346200"/>
            <a:ext cx="10972800" cy="4940301"/>
          </a:xfrm>
        </p:spPr>
        <p:txBody>
          <a:bodyPr/>
          <a:lstStyle>
            <a:lvl1pPr marL="228600" indent="-228600">
              <a:buClr>
                <a:srgbClr val="00A2E1"/>
              </a:buClr>
              <a:buFont typeface="Arial" panose="020B0604020202020204" pitchFamily="34" charset="0"/>
              <a:buChar char="●"/>
              <a:defRPr/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●"/>
              <a:defRPr/>
            </a:lvl2pPr>
            <a:lvl3pPr marL="1143000" indent="-228600">
              <a:buClr>
                <a:srgbClr val="151513"/>
              </a:buClr>
              <a:buFont typeface="Arial" panose="020B0604020202020204" pitchFamily="34" charset="0"/>
              <a:buChar char="●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21DD6A8-3F4C-4A5C-B7D3-010C4497B53D}"/>
              </a:ext>
            </a:extLst>
          </p:cNvPr>
          <p:cNvGrpSpPr/>
          <p:nvPr userDrawn="1"/>
        </p:nvGrpSpPr>
        <p:grpSpPr>
          <a:xfrm>
            <a:off x="0" y="457200"/>
            <a:ext cx="2452688" cy="255785"/>
            <a:chOff x="0" y="5224323"/>
            <a:chExt cx="2416175" cy="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725568-5CE4-43AB-9056-7D15684140DB}"/>
                </a:ext>
              </a:extLst>
            </p:cNvPr>
            <p:cNvCxnSpPr/>
            <p:nvPr userDrawn="1"/>
          </p:nvCxnSpPr>
          <p:spPr>
            <a:xfrm>
              <a:off x="368300" y="5224323"/>
              <a:ext cx="2047875" cy="0"/>
            </a:xfrm>
            <a:prstGeom prst="line">
              <a:avLst/>
            </a:prstGeom>
            <a:ln w="44450" cap="rnd">
              <a:solidFill>
                <a:srgbClr val="00A2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FA349F3-B6AE-4163-A13D-283C3EFF251D}"/>
                </a:ext>
              </a:extLst>
            </p:cNvPr>
            <p:cNvCxnSpPr/>
            <p:nvPr userDrawn="1"/>
          </p:nvCxnSpPr>
          <p:spPr>
            <a:xfrm>
              <a:off x="0" y="5224323"/>
              <a:ext cx="2047875" cy="0"/>
            </a:xfrm>
            <a:prstGeom prst="line">
              <a:avLst/>
            </a:prstGeom>
            <a:ln w="44450" cap="rnd">
              <a:solidFill>
                <a:srgbClr val="E83E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9DB4C7-7423-4F89-968C-963EE8D0022B}"/>
              </a:ext>
            </a:extLst>
          </p:cNvPr>
          <p:cNvGrpSpPr/>
          <p:nvPr userDrawn="1"/>
        </p:nvGrpSpPr>
        <p:grpSpPr>
          <a:xfrm>
            <a:off x="-1" y="6791325"/>
            <a:ext cx="12192001" cy="66675"/>
            <a:chOff x="-1" y="6233231"/>
            <a:chExt cx="12192001" cy="57467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C145ED9-21BE-49A3-8AC6-9C2C8B5FE23A}"/>
                </a:ext>
              </a:extLst>
            </p:cNvPr>
            <p:cNvSpPr/>
            <p:nvPr userDrawn="1"/>
          </p:nvSpPr>
          <p:spPr>
            <a:xfrm flipV="1">
              <a:off x="3606800" y="6233231"/>
              <a:ext cx="8585200" cy="574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C5463F9-3A84-4199-AB29-C7017F0B543C}"/>
                </a:ext>
              </a:extLst>
            </p:cNvPr>
            <p:cNvSpPr/>
            <p:nvPr userDrawn="1"/>
          </p:nvSpPr>
          <p:spPr>
            <a:xfrm flipV="1">
              <a:off x="-1" y="6233231"/>
              <a:ext cx="10220325" cy="574675"/>
            </a:xfrm>
            <a:prstGeom prst="rect">
              <a:avLst/>
            </a:prstGeom>
            <a:solidFill>
              <a:srgbClr val="E83E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8AFB918-5A40-AEE3-2ED9-0B5040CEB0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256" y="6343882"/>
            <a:ext cx="1724266" cy="438211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B60B964-1B7E-633C-074B-071B97AB8474}"/>
              </a:ext>
            </a:extLst>
          </p:cNvPr>
          <p:cNvSpPr txBox="1">
            <a:spLocks/>
          </p:cNvSpPr>
          <p:nvPr userDrawn="1"/>
        </p:nvSpPr>
        <p:spPr>
          <a:xfrm>
            <a:off x="2338239" y="6494975"/>
            <a:ext cx="9364305" cy="19805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Fedro A. Peccatori. Content of this presentation is copyright and responsibility of the author. Permission is required for re-use. fedro.peccatori@ieo.it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260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Slide - Research 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D3159F-6312-409D-81E9-269B5B6CB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16"/>
            <a:ext cx="12192000" cy="57302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3BF07A-FB7A-2847-8E78-24846A5DCB54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27295" y="3429001"/>
            <a:ext cx="10428631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800" b="1" kern="600" spc="-40" baseline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" y="5987681"/>
            <a:ext cx="3024950" cy="648303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C0DC6FE-712E-8F4C-B335-D0C0A7ADA9C1}"/>
              </a:ext>
            </a:extLst>
          </p:cNvPr>
          <p:cNvSpPr txBox="1">
            <a:spLocks/>
          </p:cNvSpPr>
          <p:nvPr userDrawn="1"/>
        </p:nvSpPr>
        <p:spPr>
          <a:xfrm>
            <a:off x="7010425" y="6243003"/>
            <a:ext cx="3131680" cy="33234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CONFIDENTIAL – Contains proprietary information.</a:t>
            </a:r>
          </a:p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Not intended for external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80450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Slide - DI 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71046CD-8CB1-4DD1-850A-62F4120B7D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16"/>
            <a:ext cx="12192000" cy="57302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3BF07A-FB7A-2847-8E78-24846A5DCB54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27296" y="3429001"/>
            <a:ext cx="10400922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800" b="1" kern="600" spc="-40" baseline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2" y="5827536"/>
            <a:ext cx="3613341" cy="951513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C0DC6FE-712E-8F4C-B335-D0C0A7ADA9C1}"/>
              </a:ext>
            </a:extLst>
          </p:cNvPr>
          <p:cNvSpPr txBox="1">
            <a:spLocks/>
          </p:cNvSpPr>
          <p:nvPr userDrawn="1"/>
        </p:nvSpPr>
        <p:spPr>
          <a:xfrm>
            <a:off x="7010425" y="6243003"/>
            <a:ext cx="3131680" cy="33234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CONFIDENTIAL – Contains proprietary information.</a:t>
            </a:r>
          </a:p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Not intended for external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01566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Slide - SCTCT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217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3BF07A-FB7A-2847-8E78-24846A5DCB54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800" b="1" kern="600" spc="-40" baseline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21150" r="7904" b="24729"/>
          <a:stretch/>
        </p:blipFill>
        <p:spPr>
          <a:xfrm>
            <a:off x="604620" y="5898996"/>
            <a:ext cx="3363044" cy="843184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C0DC6FE-712E-8F4C-B335-D0C0A7ADA9C1}"/>
              </a:ext>
            </a:extLst>
          </p:cNvPr>
          <p:cNvSpPr txBox="1">
            <a:spLocks/>
          </p:cNvSpPr>
          <p:nvPr userDrawn="1"/>
        </p:nvSpPr>
        <p:spPr>
          <a:xfrm>
            <a:off x="7010425" y="6243003"/>
            <a:ext cx="3131680" cy="33234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CONFIDENTIAL – Contains proprietary information.</a:t>
            </a:r>
          </a:p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Not intended for external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76164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er Slide - Cancer Institu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217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3BF07A-FB7A-2847-8E78-24846A5DCB54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8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8" y="5993711"/>
            <a:ext cx="3030304" cy="6603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310" y="6194785"/>
            <a:ext cx="1148970" cy="489848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C0DC6FE-712E-8F4C-B335-D0C0A7ADA9C1}"/>
              </a:ext>
            </a:extLst>
          </p:cNvPr>
          <p:cNvSpPr txBox="1">
            <a:spLocks/>
          </p:cNvSpPr>
          <p:nvPr userDrawn="1"/>
        </p:nvSpPr>
        <p:spPr>
          <a:xfrm>
            <a:off x="7010425" y="6243003"/>
            <a:ext cx="3131680" cy="33234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CONFIDENTIAL – Contains proprietary information.</a:t>
            </a:r>
          </a:p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Not intended for external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97168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15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white">
          <a:xfrm flipH="1">
            <a:off x="2" y="0"/>
            <a:ext cx="4025348" cy="5981700"/>
          </a:xfrm>
          <a:prstGeom prst="rect">
            <a:avLst/>
          </a:prstGeom>
          <a:solidFill>
            <a:srgbClr val="63B1BA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2349B43-504D-A04A-BEB5-7897B4FB56B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11" y="5741738"/>
            <a:ext cx="5902652" cy="19871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buNone/>
              <a:defRPr lang="en-US" sz="900" b="0" i="0" u="none" kern="12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CA6F60-9518-AE47-BC29-77491BB95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3" y="634044"/>
            <a:ext cx="4602692" cy="509165"/>
          </a:xfrm>
          <a:prstGeom prst="rect">
            <a:avLst/>
          </a:prstGeom>
          <a:noFill/>
          <a:ln>
            <a:noFill/>
          </a:ln>
        </p:spPr>
        <p:txBody>
          <a:bodyPr wrap="square" lIns="0" anchor="b">
            <a:noAutofit/>
          </a:bodyPr>
          <a:lstStyle>
            <a:lvl1pPr marL="0" indent="0" algn="l" defTabSz="914354" rtl="0" eaLnBrk="1" latinLnBrk="0" hangingPunct="1">
              <a:buNone/>
              <a:defRPr lang="en-US" sz="2100" b="1" i="0" kern="12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defTabSz="914354" latinLnBrk="0"/>
            <a:r>
              <a:rPr lang="en-US" dirty="0"/>
              <a:t>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11ED62E-3749-4E4B-A013-430125D807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63378" y="634044"/>
            <a:ext cx="1838033" cy="506544"/>
          </a:xfrm>
          <a:prstGeom prst="rect">
            <a:avLst/>
          </a:prstGeom>
          <a:noFill/>
          <a:ln>
            <a:noFill/>
          </a:ln>
        </p:spPr>
        <p:txBody>
          <a:bodyPr wrap="square" rIns="0" anchor="b">
            <a:noAutofit/>
          </a:bodyPr>
          <a:lstStyle>
            <a:lvl1pPr marL="0" indent="0" algn="r">
              <a:buClr>
                <a:schemeClr val="tx1"/>
              </a:buClr>
              <a:buNone/>
              <a:tabLst/>
              <a:defRPr lang="en-US" sz="1100" b="0" i="0" kern="1200" spc="0" baseline="0" dirty="0" smtClean="0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r" defTabSz="914354" latinLnBrk="0"/>
            <a:r>
              <a:rPr lang="en-US" dirty="0"/>
              <a:t>Edit Master text styles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C6263844-DAB8-9E47-AAB4-20EC43D98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SCRI JV Close</a:t>
            </a:r>
            <a:endParaRPr lang="en-US" dirty="0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56FBAC50-0E6A-F444-BC5A-1C3D878B1B3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572000" y="1452883"/>
            <a:ext cx="6629400" cy="4161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457DB21-4DA0-4FEE-A069-B7AC3BD443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049" y="702643"/>
            <a:ext cx="3129295" cy="514859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700" b="1" i="0" spc="-67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547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58297"/>
            <a:ext cx="3383280" cy="4323404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18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22D488-BAA3-B846-866B-5889189F2B5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10892" y="1658297"/>
            <a:ext cx="3383280" cy="4323404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18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12096EE-FD27-024F-92C7-F21530130DA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199120" y="1658297"/>
            <a:ext cx="3383280" cy="4323404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18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C6263844-DAB8-9E47-AAB4-20EC43D98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Overview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255863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>
  <p:cSld name="3_Title and Text">
    <p:bg>
      <p:bgRef idx="1001">
        <a:schemeClr val="bg1"/>
      </p:bgRef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body" idx="1"/>
          </p:nvPr>
        </p:nvSpPr>
        <p:spPr>
          <a:xfrm>
            <a:off x="489667" y="1875290"/>
            <a:ext cx="11213200" cy="3877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70" marR="0" lvl="0" indent="-304784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L="1219140" marR="0" lvl="1" indent="-4402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09" marR="0" lvl="2" indent="-4402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278" marR="0" lvl="3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848" marR="0" lvl="4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418" marR="0" lvl="5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6987" marR="0" lvl="6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557" marR="0" lvl="7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126" marR="0" lvl="8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479999" y="456159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032159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08EA26-C1BF-4C3D-9AD3-B6678323585F}"/>
              </a:ext>
            </a:extLst>
          </p:cNvPr>
          <p:cNvCxnSpPr>
            <a:cxnSpLocks/>
          </p:cNvCxnSpPr>
          <p:nvPr userDrawn="1"/>
        </p:nvCxnSpPr>
        <p:spPr>
          <a:xfrm>
            <a:off x="691598" y="366087"/>
            <a:ext cx="11011271" cy="0"/>
          </a:xfrm>
          <a:prstGeom prst="line">
            <a:avLst/>
          </a:prstGeom>
          <a:ln>
            <a:solidFill>
              <a:srgbClr val="1E41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FCC21FC-3032-43DE-86A4-E4DFF50880EB}"/>
              </a:ext>
            </a:extLst>
          </p:cNvPr>
          <p:cNvSpPr/>
          <p:nvPr userDrawn="1"/>
        </p:nvSpPr>
        <p:spPr>
          <a:xfrm flipV="1">
            <a:off x="691597" y="368617"/>
            <a:ext cx="11332763" cy="45719"/>
          </a:xfrm>
          <a:prstGeom prst="rect">
            <a:avLst/>
          </a:prstGeom>
          <a:solidFill>
            <a:srgbClr val="0029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47863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60767"/>
            <a:ext cx="5608320" cy="4754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260767"/>
            <a:ext cx="5608320" cy="4754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71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-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E5C360-C8CB-4B4D-B1E0-E331381792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7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76CE9E-A1AD-4D61-AB51-515DEE76A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2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14B4DA-7259-4C28-8E1F-DDDF7A1E70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12863" y="2257425"/>
            <a:ext cx="6650037" cy="1822071"/>
          </a:xfrm>
        </p:spPr>
        <p:txBody>
          <a:bodyPr anchor="b"/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12863" y="4801998"/>
            <a:ext cx="6650038" cy="17526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800">
                <a:solidFill>
                  <a:srgbClr val="A170AF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6463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C5F408-DB23-41F1-8743-FF2ADF6CD1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81942" y="4074555"/>
            <a:ext cx="5275261" cy="2171604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rgbClr val="7FC9E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C784437F-168B-4392-8F11-DE8503AF7F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80139" y="1419226"/>
            <a:ext cx="5227636" cy="2555496"/>
          </a:xfr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50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A19F6-7271-477F-9581-36BE3D41CF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6922" y="2200034"/>
            <a:ext cx="3510698" cy="3575926"/>
          </a:xfr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rgbClr val="D3CAC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429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69992"/>
            <a:ext cx="9093600" cy="8316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174" y="1493838"/>
            <a:ext cx="10769601" cy="4478338"/>
          </a:xfrm>
        </p:spPr>
        <p:txBody>
          <a:bodyPr/>
          <a:lstStyle>
            <a:lvl1pPr marL="265113" indent="-265113">
              <a:buClr>
                <a:schemeClr val="accent3"/>
              </a:buClr>
              <a:buFont typeface="Calibri" panose="020F0502020204030204" pitchFamily="34" charset="0"/>
              <a:buChar char="•"/>
              <a:defRPr>
                <a:solidFill>
                  <a:srgbClr val="223341"/>
                </a:solidFill>
              </a:defRPr>
            </a:lvl1pPr>
            <a:lvl2pPr marL="625475" indent="-265113">
              <a:buClr>
                <a:schemeClr val="accent3"/>
              </a:buClr>
              <a:tabLst/>
              <a:defRPr>
                <a:solidFill>
                  <a:srgbClr val="223341"/>
                </a:solidFill>
              </a:defRPr>
            </a:lvl2pPr>
            <a:lvl3pPr marL="898525" indent="-184150">
              <a:buClr>
                <a:schemeClr val="accent3"/>
              </a:buClr>
              <a:defRPr>
                <a:solidFill>
                  <a:srgbClr val="22334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22334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6903" y="6401953"/>
            <a:ext cx="11176168" cy="231923"/>
          </a:xfrm>
        </p:spPr>
        <p:txBody>
          <a:bodyPr wrap="square" lIns="0" tIns="46800" rIns="90000" bIns="0" anchor="b">
            <a:spAutoFit/>
          </a:bodyPr>
          <a:lstStyle>
            <a:lvl1pPr marL="0" indent="0">
              <a:buFontTx/>
              <a:buNone/>
              <a:defRPr sz="1200"/>
            </a:lvl1pPr>
            <a:lvl2pPr marL="182563" indent="0">
              <a:buFontTx/>
              <a:buNone/>
              <a:defRPr sz="1400"/>
            </a:lvl2pPr>
            <a:lvl3pPr marL="357187" indent="0">
              <a:buFontTx/>
              <a:buNone/>
              <a:defRPr sz="1400"/>
            </a:lvl3pPr>
            <a:lvl4pPr marL="536575" indent="0">
              <a:buFontTx/>
              <a:buNone/>
              <a:defRPr sz="1400"/>
            </a:lvl4pPr>
            <a:lvl5pPr marL="712788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[reference]</a:t>
            </a:r>
          </a:p>
        </p:txBody>
      </p:sp>
    </p:spTree>
    <p:extLst>
      <p:ext uri="{BB962C8B-B14F-4D97-AF65-F5344CB8AC3E}">
        <p14:creationId xmlns:p14="http://schemas.microsoft.com/office/powerpoint/2010/main" val="373816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2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31051" y="1493277"/>
            <a:ext cx="5297310" cy="4352670"/>
          </a:xfrm>
        </p:spPr>
        <p:txBody>
          <a:bodyPr>
            <a:noAutofit/>
          </a:bodyPr>
          <a:lstStyle>
            <a:lvl1pPr>
              <a:buClr>
                <a:schemeClr val="accent3"/>
              </a:buClr>
              <a:defRPr sz="2400"/>
            </a:lvl1pPr>
            <a:lvl2pPr marL="625475" indent="-265113">
              <a:buClr>
                <a:schemeClr val="accent3"/>
              </a:buClr>
              <a:defRPr sz="2000"/>
            </a:lvl2pPr>
            <a:lvl3pPr>
              <a:buClr>
                <a:schemeClr val="accent3"/>
              </a:buClr>
              <a:defRPr sz="1800"/>
            </a:lvl3pPr>
            <a:lvl4pPr>
              <a:buClr>
                <a:schemeClr val="accent3"/>
              </a:buCl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69992"/>
            <a:ext cx="9093600" cy="83261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B72A3E-55BE-4110-B2FD-00C2148C9A6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098401" y="1493277"/>
            <a:ext cx="5297310" cy="4352670"/>
          </a:xfrm>
        </p:spPr>
        <p:txBody>
          <a:bodyPr>
            <a:noAutofit/>
          </a:bodyPr>
          <a:lstStyle>
            <a:lvl1pPr marL="265113" indent="-265113">
              <a:buClr>
                <a:schemeClr val="accent3"/>
              </a:buClr>
              <a:defRPr lang="en-US" sz="2400" dirty="0">
                <a:solidFill>
                  <a:srgbClr val="223341"/>
                </a:solidFill>
                <a:latin typeface="+mn-lt"/>
                <a:ea typeface="+mn-ea"/>
                <a:cs typeface="+mn-cs"/>
              </a:defRPr>
            </a:lvl1pPr>
            <a:lvl2pPr marL="625475" indent="-265113">
              <a:buClr>
                <a:schemeClr val="accent3"/>
              </a:buClr>
              <a:defRPr lang="en-US" sz="2000" dirty="0">
                <a:solidFill>
                  <a:schemeClr val="tx1"/>
                </a:solidFill>
                <a:latin typeface="+mn-lt"/>
                <a:cs typeface="+mn-cs"/>
              </a:defRPr>
            </a:lvl2pPr>
            <a:lvl3pPr marL="898525" indent="-184150">
              <a:buClr>
                <a:schemeClr val="accent3"/>
              </a:buClr>
              <a:defRPr lang="en-US" sz="1800" dirty="0">
                <a:solidFill>
                  <a:schemeClr val="tx1"/>
                </a:solidFill>
                <a:latin typeface="+mn-lt"/>
                <a:cs typeface="+mn-cs"/>
              </a:defRPr>
            </a:lvl3pPr>
            <a:lvl4pPr marL="1163638" indent="-177800">
              <a:buClr>
                <a:schemeClr val="accent3"/>
              </a:buClr>
              <a:defRPr lang="en-US" sz="1600" dirty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65113" lvl="0" indent="-265113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170AF"/>
              </a:buClr>
              <a:buChar char="•"/>
            </a:pPr>
            <a:r>
              <a:rPr lang="en-US" dirty="0"/>
              <a:t>Click to edit Master text styles</a:t>
            </a:r>
          </a:p>
          <a:p>
            <a:pPr marL="625475" lvl="1" indent="-265113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70AF"/>
              </a:buClr>
              <a:buFont typeface="Arial" pitchFamily="34" charset="0"/>
              <a:buChar char="–"/>
            </a:pPr>
            <a:r>
              <a:rPr lang="en-US" dirty="0"/>
              <a:t>Second level</a:t>
            </a:r>
          </a:p>
          <a:p>
            <a:pPr marL="898525" lvl="2" indent="-184150" algn="l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170AF"/>
              </a:buClr>
              <a:buFont typeface="Arial" pitchFamily="34" charset="0"/>
              <a:buChar char="•"/>
              <a:tabLst>
                <a:tab pos="2871788" algn="l"/>
              </a:tabLst>
            </a:pPr>
            <a:r>
              <a:rPr lang="en-US" dirty="0"/>
              <a:t>Third level</a:t>
            </a:r>
          </a:p>
          <a:p>
            <a:pPr marL="1163638" lvl="3" indent="-17780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70AF"/>
              </a:buClr>
              <a:buFont typeface="Arial" charset="0"/>
              <a:buChar char="−"/>
              <a:tabLst>
                <a:tab pos="2871788" algn="l"/>
              </a:tabLst>
            </a:pPr>
            <a:r>
              <a:rPr lang="en-US" dirty="0"/>
              <a:t>Fourth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7CC57CE-1D60-4E90-8D43-02DD306C4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903" y="6401953"/>
            <a:ext cx="11176168" cy="231923"/>
          </a:xfrm>
        </p:spPr>
        <p:txBody>
          <a:bodyPr wrap="square" lIns="0" tIns="46800" rIns="90000" bIns="0" anchor="b">
            <a:spAutoFit/>
          </a:bodyPr>
          <a:lstStyle>
            <a:lvl1pPr marL="0" indent="0">
              <a:buFontTx/>
              <a:buNone/>
              <a:defRPr sz="1200"/>
            </a:lvl1pPr>
            <a:lvl2pPr marL="182563" indent="0">
              <a:buFontTx/>
              <a:buNone/>
              <a:defRPr sz="1400"/>
            </a:lvl2pPr>
            <a:lvl3pPr marL="357187" indent="0">
              <a:buFontTx/>
              <a:buNone/>
              <a:defRPr sz="1400"/>
            </a:lvl3pPr>
            <a:lvl4pPr marL="536575" indent="0">
              <a:buFontTx/>
              <a:buNone/>
              <a:defRPr sz="1400"/>
            </a:lvl4pPr>
            <a:lvl5pPr marL="712788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[reference]</a:t>
            </a:r>
          </a:p>
        </p:txBody>
      </p:sp>
    </p:spTree>
    <p:extLst>
      <p:ext uri="{BB962C8B-B14F-4D97-AF65-F5344CB8AC3E}">
        <p14:creationId xmlns:p14="http://schemas.microsoft.com/office/powerpoint/2010/main" val="4385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69992"/>
            <a:ext cx="9093600" cy="83261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380B395-49EC-42CA-AC4A-5F0DB7D7E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903" y="6401953"/>
            <a:ext cx="11176168" cy="231923"/>
          </a:xfrm>
        </p:spPr>
        <p:txBody>
          <a:bodyPr wrap="square" lIns="0" tIns="46800" rIns="90000" bIns="0" anchor="b">
            <a:spAutoFit/>
          </a:bodyPr>
          <a:lstStyle>
            <a:lvl1pPr marL="0" indent="0">
              <a:buFontTx/>
              <a:buNone/>
              <a:defRPr sz="1200"/>
            </a:lvl1pPr>
            <a:lvl2pPr marL="182563" indent="0">
              <a:buFontTx/>
              <a:buNone/>
              <a:defRPr sz="1400"/>
            </a:lvl2pPr>
            <a:lvl3pPr marL="357187" indent="0">
              <a:buFontTx/>
              <a:buNone/>
              <a:defRPr sz="1400"/>
            </a:lvl3pPr>
            <a:lvl4pPr marL="536575" indent="0">
              <a:buFontTx/>
              <a:buNone/>
              <a:defRPr sz="1400"/>
            </a:lvl4pPr>
            <a:lvl5pPr marL="712788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[reference]</a:t>
            </a:r>
          </a:p>
        </p:txBody>
      </p:sp>
    </p:spTree>
    <p:extLst>
      <p:ext uri="{BB962C8B-B14F-4D97-AF65-F5344CB8AC3E}">
        <p14:creationId xmlns:p14="http://schemas.microsoft.com/office/powerpoint/2010/main" val="14095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CFDF-3A26-45A2-A174-463431200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91440" bIns="45720" rtlCol="0" anchor="ctr">
            <a:normAutofit/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CD31D-977E-4649-A3E6-1BFCD184C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A16FC-CBDC-42A9-A2A5-97A2B558D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E7DF8-0117-4213-9F03-2ECCD3FDD4C8}" type="datetimeFigureOut">
              <a:rPr lang="en-GB" smtClean="0"/>
              <a:t>10/10/2025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D14E4-4B52-4E9A-AD11-919B9B066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83703-26CE-4963-AF97-864A058C2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7F532-BF6D-44C6-9166-D02A2FA56EE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822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904" y="786384"/>
            <a:ext cx="10978081" cy="2239920"/>
          </a:xfr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3800" b="0" cap="none" spc="13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&lt;Section Title&gt;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4904" y="3582608"/>
            <a:ext cx="10978081" cy="9243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spc="3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&lt;Subsection Title&gt;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2571DC2-D6A3-4185-B1A8-3DB7ADC1CF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0947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5CEA5A-B47A-97CE-EFBE-29381B3A3D22}"/>
              </a:ext>
            </a:extLst>
          </p:cNvPr>
          <p:cNvCxnSpPr>
            <a:cxnSpLocks/>
          </p:cNvCxnSpPr>
          <p:nvPr userDrawn="1"/>
        </p:nvCxnSpPr>
        <p:spPr>
          <a:xfrm>
            <a:off x="368710" y="3275393"/>
            <a:ext cx="11436327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02C131B-F3D0-8F26-92C3-58C2162D4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6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extLst>
    <p:ext uri="{DCECCB84-F9BA-43D5-87BE-67443E8EF086}">
      <p15:sldGuideLst xmlns:p15="http://schemas.microsoft.com/office/powerpoint/2012/main">
        <p15:guide id="3" orient="horz" pos="480">
          <p15:clr>
            <a:srgbClr val="FBAE40"/>
          </p15:clr>
        </p15:guide>
        <p15:guide id="4" orient="horz" pos="4056">
          <p15:clr>
            <a:srgbClr val="FBAE40"/>
          </p15:clr>
        </p15:guide>
        <p15:guide id="5" pos="528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1598085"/>
            <a:ext cx="11436348" cy="44820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2857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 Narrow" panose="020B060602020203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4295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tabLst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7300" indent="-1714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5" y="255181"/>
            <a:ext cx="11436349" cy="972746"/>
          </a:xfrm>
        </p:spPr>
        <p:txBody>
          <a:bodyPr lIns="0" tIns="0" rIns="0" bIns="45720" anchor="b">
            <a:no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126F0-0D23-46CA-BFB7-A1BFB0B90603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FC96CB-0B90-4F97-BEB8-48B483269B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marL="0" marR="0" lvl="0" indent="0" algn="r" defTabSz="4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5000"/>
              <a:buFontTx/>
              <a:buNone/>
              <a:tabLst/>
              <a:defRPr/>
            </a:pPr>
            <a:r>
              <a:rPr lang="en-US" dirty="0"/>
              <a:t>Label for locking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A06EBFE6-03B6-C7F2-53BD-B9CCF72E23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2061029"/>
            <a:ext cx="11436348" cy="40190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2857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 Narrow" panose="020B060602020203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4295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tabLst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7300" indent="-1714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5" y="276447"/>
            <a:ext cx="11436349" cy="951480"/>
          </a:xfrm>
        </p:spPr>
        <p:txBody>
          <a:bodyPr lIns="0" tIns="0" rIns="0" bIns="45720" anchor="b">
            <a:no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126F0-0D23-46CA-BFB7-A1BFB0B90603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FC96CB-0B90-4F97-BEB8-48B483269B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marL="0" marR="0" lvl="0" indent="0" algn="r" defTabSz="4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5000"/>
              <a:buFontTx/>
              <a:buNone/>
              <a:tabLst/>
              <a:defRPr/>
            </a:pPr>
            <a:r>
              <a:rPr lang="en-US" dirty="0"/>
              <a:t>Label for locking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E75E460-B64C-67C2-925D-7E0841CF3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382487"/>
            <a:ext cx="11433175" cy="5479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&lt;Insert Subhead&gt;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12CD4D8-3ECC-A30A-5757-43AC1D78C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5" y="244549"/>
            <a:ext cx="11436349" cy="983378"/>
          </a:xfrm>
        </p:spPr>
        <p:txBody>
          <a:bodyPr lIns="0" tIns="0" rIns="0" bIns="45720" anchor="b">
            <a:no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126F0-0D23-46CA-BFB7-A1BFB0B90603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3D41DD0-2BAD-40ED-B59C-AAADB26A05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608E18-B418-9D77-7228-1EDFFB544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8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3D41DD0-2BAD-40ED-B59C-AAADB26A05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BE74634-1A1B-A8A6-532F-DB2F2BDA5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97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CE5D1F0-AB30-43D1-A0AE-998C4E040F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5" y="313267"/>
            <a:ext cx="11436349" cy="914660"/>
          </a:xfrm>
        </p:spPr>
        <p:txBody>
          <a:bodyPr lIns="0" tIns="0" rIns="0" bIns="45720" anchor="b">
            <a:no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381001" y="1598085"/>
            <a:ext cx="5514564" cy="448204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88" indent="-276225">
              <a:buClr>
                <a:schemeClr val="bg2"/>
              </a:buClr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buClr>
                <a:schemeClr val="bg2"/>
              </a:buCl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07016" y="1598085"/>
            <a:ext cx="5514564" cy="448204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88" indent="-276225">
              <a:buClr>
                <a:schemeClr val="bg2"/>
              </a:buClr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buClr>
                <a:schemeClr val="bg2"/>
              </a:buCl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60AA23-087E-4675-9E2F-DDEBC5D945D6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1C18BB7-8B96-401D-A546-77E2D23E1C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E308786-79FC-43DF-C7DF-85FC99BF2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0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tacked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381000" y="1598084"/>
            <a:ext cx="11430000" cy="262222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88" indent="-276225">
              <a:buFont typeface="Arial Narrow" panose="020B0606020202030204" pitchFamily="34" charset="0"/>
              <a:buChar char="–"/>
              <a:tabLst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377826" y="4392248"/>
            <a:ext cx="11433174" cy="17272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>
                <a:solidFill>
                  <a:srgbClr val="000000"/>
                </a:solidFill>
              </a:defRPr>
            </a:lvl1pPr>
            <a:lvl2pPr marL="509588" indent="-276225"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D8B0AF7-33D8-4EB8-97F6-21BCAD2344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5" y="313267"/>
            <a:ext cx="11436349" cy="914660"/>
          </a:xfrm>
        </p:spPr>
        <p:txBody>
          <a:bodyPr lIns="0" tIns="0" rIns="0" bIns="45720" anchor="b">
            <a:norm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E91ED9-7601-4209-BA9A-3074EC6DAD40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1A9998E-C754-4ED1-9ABC-7B99E87CA2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6EEAD21-5170-56B9-2C16-1E345D2E3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75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3" pos="3840">
          <p15:clr>
            <a:srgbClr val="FBAE40"/>
          </p15:clr>
        </p15:guide>
        <p15:guide id="4" orient="horz" pos="27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3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19" Type="http://schemas.openxmlformats.org/officeDocument/2006/relationships/theme" Target="../theme/theme12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95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15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image" Target="../media/image29.png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EF6EF916-92D7-B547-B155-482438CDB63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4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9" r:id="rId1"/>
    <p:sldLayoutId id="2147484510" r:id="rId2"/>
    <p:sldLayoutId id="2147484511" r:id="rId3"/>
    <p:sldLayoutId id="2147484512" r:id="rId4"/>
    <p:sldLayoutId id="2147484513" r:id="rId5"/>
    <p:sldLayoutId id="2147484514" r:id="rId6"/>
    <p:sldLayoutId id="2147484515" r:id="rId7"/>
    <p:sldLayoutId id="2147484516" r:id="rId8"/>
    <p:sldLayoutId id="2147484517" r:id="rId9"/>
    <p:sldLayoutId id="2147484518" r:id="rId10"/>
    <p:sldLayoutId id="2147484519" r:id="rId11"/>
    <p:sldLayoutId id="2147484520" r:id="rId12"/>
    <p:sldLayoutId id="2147484521" r:id="rId13"/>
    <p:sldLayoutId id="2147484522" r:id="rId14"/>
    <p:sldLayoutId id="2147484523" r:id="rId15"/>
    <p:sldLayoutId id="2147484524" r:id="rId16"/>
    <p:sldLayoutId id="2147484525" r:id="rId17"/>
    <p:sldLayoutId id="2147484534" r:id="rId18"/>
    <p:sldLayoutId id="2147484712" r:id="rId19"/>
    <p:sldLayoutId id="2147484713" r:id="rId20"/>
    <p:sldLayoutId id="2147484714" r:id="rId21"/>
    <p:sldLayoutId id="2147484715" r:id="rId22"/>
    <p:sldLayoutId id="2147484716" r:id="rId23"/>
    <p:sldLayoutId id="2147484717" r:id="rId24"/>
    <p:sldLayoutId id="2147484718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13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7969" tIns="48984" rIns="97969" bIns="489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3111" y="1905003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7969" tIns="48984" rIns="97969" bIns="489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9156" name="Picture 32" descr="MGHC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5" b="20111"/>
          <a:stretch>
            <a:fillRect/>
          </a:stretch>
        </p:blipFill>
        <p:spPr bwMode="auto">
          <a:xfrm>
            <a:off x="-90311" y="76380"/>
            <a:ext cx="89408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34"/>
          <p:cNvSpPr>
            <a:spLocks noChangeArrowheads="1"/>
          </p:cNvSpPr>
          <p:nvPr/>
        </p:nvSpPr>
        <p:spPr bwMode="auto">
          <a:xfrm>
            <a:off x="4696178" y="1"/>
            <a:ext cx="4064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NL" sz="4267">
              <a:solidFill>
                <a:srgbClr val="000000"/>
              </a:solidFill>
              <a:latin typeface="Comic Sans MS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81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8" r:id="rId1"/>
  </p:sldLayoutIdLst>
  <p:txStyles>
    <p:titleStyle>
      <a:lvl1pPr algn="ctr" defTabSz="1160889" rtl="0" eaLnBrk="0" fontAlgn="base" hangingPunct="0">
        <a:spcBef>
          <a:spcPct val="0"/>
        </a:spcBef>
        <a:spcAft>
          <a:spcPct val="0"/>
        </a:spcAft>
        <a:defRPr sz="3793" b="1">
          <a:solidFill>
            <a:srgbClr val="67547B"/>
          </a:solidFill>
          <a:latin typeface="+mj-lt"/>
          <a:ea typeface="MS PGothic" pitchFamily="34" charset="-128"/>
          <a:cs typeface="MS PGothic" charset="0"/>
        </a:defRPr>
      </a:lvl1pPr>
      <a:lvl2pPr algn="ctr" defTabSz="1160889" rtl="0" eaLnBrk="0" fontAlgn="base" hangingPunct="0">
        <a:spcBef>
          <a:spcPct val="0"/>
        </a:spcBef>
        <a:spcAft>
          <a:spcPct val="0"/>
        </a:spcAft>
        <a:defRPr sz="3793" b="1">
          <a:solidFill>
            <a:srgbClr val="67547B"/>
          </a:solidFill>
          <a:latin typeface="Arial" charset="0"/>
          <a:ea typeface="MS PGothic" pitchFamily="34" charset="-128"/>
          <a:cs typeface="MS PGothic" charset="0"/>
        </a:defRPr>
      </a:lvl2pPr>
      <a:lvl3pPr algn="ctr" defTabSz="1160889" rtl="0" eaLnBrk="0" fontAlgn="base" hangingPunct="0">
        <a:spcBef>
          <a:spcPct val="0"/>
        </a:spcBef>
        <a:spcAft>
          <a:spcPct val="0"/>
        </a:spcAft>
        <a:defRPr sz="3793" b="1">
          <a:solidFill>
            <a:srgbClr val="67547B"/>
          </a:solidFill>
          <a:latin typeface="Arial" charset="0"/>
          <a:ea typeface="MS PGothic" pitchFamily="34" charset="-128"/>
          <a:cs typeface="MS PGothic" charset="0"/>
        </a:defRPr>
      </a:lvl3pPr>
      <a:lvl4pPr algn="ctr" defTabSz="1160889" rtl="0" eaLnBrk="0" fontAlgn="base" hangingPunct="0">
        <a:spcBef>
          <a:spcPct val="0"/>
        </a:spcBef>
        <a:spcAft>
          <a:spcPct val="0"/>
        </a:spcAft>
        <a:defRPr sz="3793" b="1">
          <a:solidFill>
            <a:srgbClr val="67547B"/>
          </a:solidFill>
          <a:latin typeface="Arial" charset="0"/>
          <a:ea typeface="MS PGothic" pitchFamily="34" charset="-128"/>
          <a:cs typeface="MS PGothic" charset="0"/>
        </a:defRPr>
      </a:lvl4pPr>
      <a:lvl5pPr algn="ctr" defTabSz="1160889" rtl="0" eaLnBrk="0" fontAlgn="base" hangingPunct="0">
        <a:spcBef>
          <a:spcPct val="0"/>
        </a:spcBef>
        <a:spcAft>
          <a:spcPct val="0"/>
        </a:spcAft>
        <a:defRPr sz="3793" b="1">
          <a:solidFill>
            <a:srgbClr val="67547B"/>
          </a:solidFill>
          <a:latin typeface="Arial" charset="0"/>
          <a:ea typeface="MS PGothic" pitchFamily="34" charset="-128"/>
          <a:cs typeface="MS PGothic" charset="0"/>
        </a:defRPr>
      </a:lvl5pPr>
      <a:lvl6pPr marL="541873" algn="ctr" defTabSz="1160889" rtl="0" eaLnBrk="0" fontAlgn="base" hangingPunct="0">
        <a:spcBef>
          <a:spcPct val="0"/>
        </a:spcBef>
        <a:spcAft>
          <a:spcPct val="0"/>
        </a:spcAft>
        <a:defRPr sz="3793" b="1">
          <a:solidFill>
            <a:srgbClr val="67547B"/>
          </a:solidFill>
          <a:latin typeface="Arial" charset="0"/>
        </a:defRPr>
      </a:lvl6pPr>
      <a:lvl7pPr marL="1083747" algn="ctr" defTabSz="1160889" rtl="0" eaLnBrk="0" fontAlgn="base" hangingPunct="0">
        <a:spcBef>
          <a:spcPct val="0"/>
        </a:spcBef>
        <a:spcAft>
          <a:spcPct val="0"/>
        </a:spcAft>
        <a:defRPr sz="3793" b="1">
          <a:solidFill>
            <a:srgbClr val="67547B"/>
          </a:solidFill>
          <a:latin typeface="Arial" charset="0"/>
        </a:defRPr>
      </a:lvl7pPr>
      <a:lvl8pPr marL="1625620" algn="ctr" defTabSz="1160889" rtl="0" eaLnBrk="0" fontAlgn="base" hangingPunct="0">
        <a:spcBef>
          <a:spcPct val="0"/>
        </a:spcBef>
        <a:spcAft>
          <a:spcPct val="0"/>
        </a:spcAft>
        <a:defRPr sz="3793" b="1">
          <a:solidFill>
            <a:srgbClr val="67547B"/>
          </a:solidFill>
          <a:latin typeface="Arial" charset="0"/>
        </a:defRPr>
      </a:lvl8pPr>
      <a:lvl9pPr marL="2167494" algn="ctr" defTabSz="1160889" rtl="0" eaLnBrk="0" fontAlgn="base" hangingPunct="0">
        <a:spcBef>
          <a:spcPct val="0"/>
        </a:spcBef>
        <a:spcAft>
          <a:spcPct val="0"/>
        </a:spcAft>
        <a:defRPr sz="3793" b="1">
          <a:solidFill>
            <a:srgbClr val="67547B"/>
          </a:solidFill>
          <a:latin typeface="Arial" charset="0"/>
        </a:defRPr>
      </a:lvl9pPr>
    </p:titleStyle>
    <p:bodyStyle>
      <a:lvl1pPr marL="434628" indent="-434628" algn="l" defTabSz="1160889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844">
          <a:solidFill>
            <a:srgbClr val="4F4F4F"/>
          </a:solidFill>
          <a:latin typeface="+mn-lt"/>
          <a:ea typeface="MS PGothic" pitchFamily="34" charset="-128"/>
          <a:cs typeface="MS PGothic" charset="0"/>
        </a:defRPr>
      </a:lvl1pPr>
      <a:lvl2pPr marL="942635" indent="-361249" algn="l" defTabSz="1160889" rtl="0" eaLnBrk="0" fontAlgn="base" hangingPunct="0">
        <a:spcBef>
          <a:spcPct val="20000"/>
        </a:spcBef>
        <a:spcAft>
          <a:spcPct val="0"/>
        </a:spcAft>
        <a:buClr>
          <a:srgbClr val="CA9E1D"/>
        </a:buClr>
        <a:buFont typeface="Wingdings" charset="0"/>
        <a:buChar char="§"/>
        <a:defRPr sz="2607">
          <a:solidFill>
            <a:srgbClr val="4F4F4F"/>
          </a:solidFill>
          <a:latin typeface="+mn-lt"/>
          <a:ea typeface="MS PGothic" pitchFamily="34" charset="-128"/>
          <a:cs typeface="MS PGothic" charset="0"/>
        </a:defRPr>
      </a:lvl2pPr>
      <a:lvl3pPr marL="1450641" indent="-289752" algn="l" defTabSz="1160889" rtl="0" eaLnBrk="0" fontAlgn="base" hangingPunct="0">
        <a:spcBef>
          <a:spcPct val="20000"/>
        </a:spcBef>
        <a:spcAft>
          <a:spcPct val="0"/>
        </a:spcAft>
        <a:buClr>
          <a:srgbClr val="67547B"/>
        </a:buClr>
        <a:buFont typeface="Wingdings" charset="0"/>
        <a:buChar char="§"/>
        <a:defRPr sz="2370">
          <a:solidFill>
            <a:srgbClr val="4F4F4F"/>
          </a:solidFill>
          <a:latin typeface="+mn-lt"/>
          <a:ea typeface="MS PGothic" pitchFamily="34" charset="-128"/>
          <a:cs typeface="MS PGothic" charset="0"/>
        </a:defRPr>
      </a:lvl3pPr>
      <a:lvl4pPr marL="2032025" indent="-289752" algn="l" defTabSz="1160889" rtl="0" eaLnBrk="0" fontAlgn="base" hangingPunct="0">
        <a:spcBef>
          <a:spcPct val="20000"/>
        </a:spcBef>
        <a:spcAft>
          <a:spcPct val="0"/>
        </a:spcAft>
        <a:buClr>
          <a:srgbClr val="67547B"/>
        </a:buClr>
        <a:buFont typeface="Wingdings" charset="0"/>
        <a:buChar char="§"/>
        <a:defRPr sz="1896">
          <a:solidFill>
            <a:srgbClr val="4F4F4F"/>
          </a:solidFill>
          <a:latin typeface="+mn-lt"/>
          <a:ea typeface="MS PGothic" pitchFamily="34" charset="-128"/>
          <a:cs typeface="MS PGothic" charset="0"/>
        </a:defRPr>
      </a:lvl4pPr>
      <a:lvl5pPr marL="2613411" indent="-291634" algn="l" defTabSz="1160889" rtl="0" eaLnBrk="0" fontAlgn="base" hangingPunct="0">
        <a:spcBef>
          <a:spcPct val="20000"/>
        </a:spcBef>
        <a:spcAft>
          <a:spcPct val="0"/>
        </a:spcAft>
        <a:buClr>
          <a:srgbClr val="67547B"/>
        </a:buClr>
        <a:buFont typeface="Wingdings" charset="0"/>
        <a:buChar char="§"/>
        <a:defRPr sz="1896">
          <a:solidFill>
            <a:srgbClr val="4F4F4F"/>
          </a:solidFill>
          <a:latin typeface="+mn-lt"/>
          <a:ea typeface="MS PGothic" pitchFamily="34" charset="-128"/>
          <a:cs typeface="MS PGothic" charset="0"/>
        </a:defRPr>
      </a:lvl5pPr>
      <a:lvl6pPr marL="3155284" indent="-291634" algn="l" defTabSz="1160889" rtl="0" eaLnBrk="0" fontAlgn="base" hangingPunct="0">
        <a:spcBef>
          <a:spcPct val="20000"/>
        </a:spcBef>
        <a:spcAft>
          <a:spcPct val="0"/>
        </a:spcAft>
        <a:buClr>
          <a:srgbClr val="67547B"/>
        </a:buClr>
        <a:buFont typeface="Wingdings" pitchFamily="2" charset="2"/>
        <a:buChar char="§"/>
        <a:defRPr sz="1896">
          <a:solidFill>
            <a:srgbClr val="4F4F4F"/>
          </a:solidFill>
          <a:latin typeface="+mn-lt"/>
        </a:defRPr>
      </a:lvl6pPr>
      <a:lvl7pPr marL="3697158" indent="-291634" algn="l" defTabSz="1160889" rtl="0" eaLnBrk="0" fontAlgn="base" hangingPunct="0">
        <a:spcBef>
          <a:spcPct val="20000"/>
        </a:spcBef>
        <a:spcAft>
          <a:spcPct val="0"/>
        </a:spcAft>
        <a:buClr>
          <a:srgbClr val="67547B"/>
        </a:buClr>
        <a:buFont typeface="Wingdings" pitchFamily="2" charset="2"/>
        <a:buChar char="§"/>
        <a:defRPr sz="1896">
          <a:solidFill>
            <a:srgbClr val="4F4F4F"/>
          </a:solidFill>
          <a:latin typeface="+mn-lt"/>
        </a:defRPr>
      </a:lvl7pPr>
      <a:lvl8pPr marL="4239031" indent="-291634" algn="l" defTabSz="1160889" rtl="0" eaLnBrk="0" fontAlgn="base" hangingPunct="0">
        <a:spcBef>
          <a:spcPct val="20000"/>
        </a:spcBef>
        <a:spcAft>
          <a:spcPct val="0"/>
        </a:spcAft>
        <a:buClr>
          <a:srgbClr val="67547B"/>
        </a:buClr>
        <a:buFont typeface="Wingdings" pitchFamily="2" charset="2"/>
        <a:buChar char="§"/>
        <a:defRPr sz="1896">
          <a:solidFill>
            <a:srgbClr val="4F4F4F"/>
          </a:solidFill>
          <a:latin typeface="+mn-lt"/>
        </a:defRPr>
      </a:lvl8pPr>
      <a:lvl9pPr marL="4780905" indent="-291634" algn="l" defTabSz="1160889" rtl="0" eaLnBrk="0" fontAlgn="base" hangingPunct="0">
        <a:spcBef>
          <a:spcPct val="20000"/>
        </a:spcBef>
        <a:spcAft>
          <a:spcPct val="0"/>
        </a:spcAft>
        <a:buClr>
          <a:srgbClr val="67547B"/>
        </a:buClr>
        <a:buFont typeface="Wingdings" pitchFamily="2" charset="2"/>
        <a:buChar char="§"/>
        <a:defRPr sz="1896">
          <a:solidFill>
            <a:srgbClr val="4F4F4F"/>
          </a:solidFill>
          <a:latin typeface="+mn-lt"/>
        </a:defRPr>
      </a:lvl9pPr>
    </p:bodyStyle>
    <p:otherStyle>
      <a:defPPr>
        <a:defRPr lang="nl-NL"/>
      </a:defPPr>
      <a:lvl1pPr marL="0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1873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3747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5620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7494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9367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1241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3114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4988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A5748-67D1-4FB5-8347-7DE8BA59D6A9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7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40" r:id="rId1"/>
    <p:sldLayoutId id="2147485541" r:id="rId2"/>
    <p:sldLayoutId id="2147485542" r:id="rId3"/>
    <p:sldLayoutId id="2147485543" r:id="rId4"/>
    <p:sldLayoutId id="2147485544" r:id="rId5"/>
    <p:sldLayoutId id="2147485545" r:id="rId6"/>
    <p:sldLayoutId id="2147485546" r:id="rId7"/>
    <p:sldLayoutId id="2147485547" r:id="rId8"/>
    <p:sldLayoutId id="2147485548" r:id="rId9"/>
    <p:sldLayoutId id="2147485549" r:id="rId10"/>
    <p:sldLayoutId id="21474855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9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52" r:id="rId1"/>
    <p:sldLayoutId id="2147485553" r:id="rId2"/>
    <p:sldLayoutId id="2147485554" r:id="rId3"/>
    <p:sldLayoutId id="2147485555" r:id="rId4"/>
    <p:sldLayoutId id="2147485556" r:id="rId5"/>
    <p:sldLayoutId id="2147485557" r:id="rId6"/>
    <p:sldLayoutId id="2147485558" r:id="rId7"/>
    <p:sldLayoutId id="2147485559" r:id="rId8"/>
    <p:sldLayoutId id="2147485560" r:id="rId9"/>
    <p:sldLayoutId id="2147485561" r:id="rId10"/>
    <p:sldLayoutId id="2147485562" r:id="rId11"/>
    <p:sldLayoutId id="2147485563" r:id="rId12"/>
    <p:sldLayoutId id="2147485564" r:id="rId13"/>
    <p:sldLayoutId id="2147485565" r:id="rId14"/>
    <p:sldLayoutId id="2147485566" r:id="rId15"/>
    <p:sldLayoutId id="2147485567" r:id="rId16"/>
    <p:sldLayoutId id="2147485568" r:id="rId17"/>
    <p:sldLayoutId id="2147485569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7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4" r:id="rId1"/>
    <p:sldLayoutId id="2147485145" r:id="rId2"/>
    <p:sldLayoutId id="2147485146" r:id="rId3"/>
    <p:sldLayoutId id="2147485147" r:id="rId4"/>
    <p:sldLayoutId id="2147485148" r:id="rId5"/>
    <p:sldLayoutId id="2147485149" r:id="rId6"/>
    <p:sldLayoutId id="2147485150" r:id="rId7"/>
    <p:sldLayoutId id="2147485151" r:id="rId8"/>
    <p:sldLayoutId id="2147485152" r:id="rId9"/>
    <p:sldLayoutId id="2147485153" r:id="rId10"/>
    <p:sldLayoutId id="2147485154" r:id="rId11"/>
    <p:sldLayoutId id="2147485155" r:id="rId12"/>
    <p:sldLayoutId id="2147485156" r:id="rId13"/>
    <p:sldLayoutId id="2147485157" r:id="rId14"/>
    <p:sldLayoutId id="2147485158" r:id="rId15"/>
    <p:sldLayoutId id="2147485159" r:id="rId16"/>
    <p:sldLayoutId id="2147485160" r:id="rId17"/>
    <p:sldLayoutId id="2147485161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2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2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9837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77" r:id="rId1"/>
    <p:sldLayoutId id="2147485278" r:id="rId2"/>
    <p:sldLayoutId id="2147485279" r:id="rId3"/>
    <p:sldLayoutId id="2147485280" r:id="rId4"/>
    <p:sldLayoutId id="2147485281" r:id="rId5"/>
    <p:sldLayoutId id="2147485282" r:id="rId6"/>
    <p:sldLayoutId id="2147485283" r:id="rId7"/>
    <p:sldLayoutId id="2147485284" r:id="rId8"/>
    <p:sldLayoutId id="2147485285" r:id="rId9"/>
    <p:sldLayoutId id="2147485286" r:id="rId10"/>
    <p:sldLayoutId id="2147485287" r:id="rId11"/>
    <p:sldLayoutId id="2147485288" r:id="rId12"/>
    <p:sldLayoutId id="214748528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32" indent="-285744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2971" indent="-228594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160" indent="-228594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349" indent="-228594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537" indent="-228594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0"/>
            <a:ext cx="11429999" cy="1219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81000" y="1597152"/>
            <a:ext cx="11430000" cy="44256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54D6411-2672-74F0-03F9-CDC4DD79F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Google Shape;17;p14">
            <a:extLst>
              <a:ext uri="{FF2B5EF4-FFF2-40B4-BE49-F238E27FC236}">
                <a16:creationId xmlns:a16="http://schemas.microsoft.com/office/drawing/2014/main" id="{BF7C03CE-70D7-4E40-184E-7F5561A378DF}"/>
              </a:ext>
            </a:extLst>
          </p:cNvPr>
          <p:cNvSpPr txBox="1">
            <a:spLocks/>
          </p:cNvSpPr>
          <p:nvPr userDrawn="1"/>
        </p:nvSpPr>
        <p:spPr>
          <a:xfrm>
            <a:off x="2144400" y="6623264"/>
            <a:ext cx="2400778" cy="1923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defTabSz="457250" rtl="0" eaLnBrk="1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kern="600" cap="none" spc="31">
                <a:solidFill>
                  <a:srgbClr val="AB0C2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L="914400" marR="0" lvl="1" indent="-330200" algn="l" defTabSz="457250" rtl="0" eaLnBrk="1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defTabSz="457250" rtl="0" eaLnBrk="1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tabLst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sz="1000" dirty="0"/>
              <a:t>Peter Schmid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CA837D7-24B8-598F-2510-088E2C6A267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545839"/>
            <a:ext cx="1382400" cy="2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1" r:id="rId1"/>
    <p:sldLayoutId id="2147485292" r:id="rId2"/>
    <p:sldLayoutId id="2147485293" r:id="rId3"/>
    <p:sldLayoutId id="2147485294" r:id="rId4"/>
    <p:sldLayoutId id="2147485295" r:id="rId5"/>
    <p:sldLayoutId id="2147485296" r:id="rId6"/>
    <p:sldLayoutId id="2147485297" r:id="rId7"/>
    <p:sldLayoutId id="2147485298" r:id="rId8"/>
    <p:sldLayoutId id="2147485299" r:id="rId9"/>
    <p:sldLayoutId id="2147485300" r:id="rId10"/>
    <p:sldLayoutId id="2147485301" r:id="rId11"/>
    <p:sldLayoutId id="2147485302" r:id="rId12"/>
    <p:sldLayoutId id="2147485303" r:id="rId13"/>
    <p:sldLayoutId id="2147485305" r:id="rId14"/>
    <p:sldLayoutId id="2147485306" r:id="rId15"/>
    <p:sldLayoutId id="2147485307" r:id="rId16"/>
    <p:sldLayoutId id="2147485308" r:id="rId17"/>
    <p:sldLayoutId id="2147485309" r:id="rId18"/>
    <p:sldLayoutId id="2147485310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txStyles>
    <p:titleStyle>
      <a:lvl1pPr algn="l" defTabSz="457250" rtl="0" eaLnBrk="1" latinLnBrk="0" hangingPunct="1">
        <a:lnSpc>
          <a:spcPct val="90000"/>
        </a:lnSpc>
        <a:spcBef>
          <a:spcPct val="0"/>
        </a:spcBef>
        <a:buNone/>
        <a:defRPr sz="3200" b="0" kern="600" spc="51">
          <a:solidFill>
            <a:srgbClr val="000000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5425" indent="-225425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95000"/>
        <a:buFont typeface="Arial Black" panose="020B0A04020102020204" pitchFamily="34" charset="0"/>
        <a:buChar char="•"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7525" indent="-284163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100000"/>
        <a:buFont typeface="Arial Narrow" panose="020B0606020202030204" pitchFamily="34" charset="0"/>
        <a:buChar char="–"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38188" indent="-220663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95000"/>
        <a:buFont typeface="Wingdings" panose="05000000000000000000" pitchFamily="2" charset="2"/>
        <a:buChar char="§"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25525" indent="-222250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100000"/>
        <a:buFont typeface="Arial Narrow" panose="020B0606020202030204" pitchFamily="34" charset="0"/>
        <a:buChar char="–"/>
        <a:tabLst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55713" indent="-165100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90000"/>
        <a:buFont typeface="Arial Black" panose="020B0A04020102020204" pitchFamily="34" charset="0"/>
        <a:buChar char="•"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87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12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7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621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5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4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7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9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62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4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74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9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>
          <p15:clr>
            <a:srgbClr val="F26B43"/>
          </p15:clr>
        </p15:guide>
        <p15:guide id="8" orient="horz" pos="192">
          <p15:clr>
            <a:srgbClr val="F26B43"/>
          </p15:clr>
        </p15:guide>
        <p15:guide id="9" pos="240">
          <p15:clr>
            <a:srgbClr val="F26B43"/>
          </p15:clr>
        </p15:guide>
        <p15:guide id="10" pos="7440">
          <p15:clr>
            <a:srgbClr val="F26B43"/>
          </p15:clr>
        </p15:guide>
        <p15:guide id="11" orient="horz" pos="1008">
          <p15:clr>
            <a:srgbClr val="F26B43"/>
          </p15:clr>
        </p15:guide>
        <p15:guide id="12" orient="horz" pos="76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C1B40A55-A07E-F74A-BC88-CD34FB88E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7A8769A6-BB1F-F94D-9E22-36BAF0157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58297"/>
            <a:ext cx="10515600" cy="4310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0DC6FE-712E-8F4C-B335-D0C0A7ADA9C1}"/>
              </a:ext>
            </a:extLst>
          </p:cNvPr>
          <p:cNvSpPr txBox="1">
            <a:spLocks/>
          </p:cNvSpPr>
          <p:nvPr/>
        </p:nvSpPr>
        <p:spPr>
          <a:xfrm>
            <a:off x="7010425" y="6243003"/>
            <a:ext cx="3131680" cy="33234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CONFIDENTIAL – Contains proprietary information.</a:t>
            </a:r>
          </a:p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Not intended for external distribution.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A5CC78-80ED-4296-B91B-697D7CFF743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484" y="6145349"/>
            <a:ext cx="2006332" cy="42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7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9" r:id="rId1"/>
    <p:sldLayoutId id="2147485320" r:id="rId2"/>
    <p:sldLayoutId id="2147485321" r:id="rId3"/>
    <p:sldLayoutId id="2147485322" r:id="rId4"/>
    <p:sldLayoutId id="2147485323" r:id="rId5"/>
    <p:sldLayoutId id="2147485325" r:id="rId6"/>
    <p:sldLayoutId id="2147485326" r:id="rId7"/>
    <p:sldLayoutId id="2147485327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marL="0" marR="0" indent="0" algn="l" defTabSz="60957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700" b="1" kern="1200">
          <a:solidFill>
            <a:schemeClr val="tx2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311135" indent="-311135" algn="l" defTabSz="60957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chemeClr val="accent2"/>
        </a:buClr>
        <a:buFont typeface="Arial" panose="020B0604020202020204" pitchFamily="34" charset="0"/>
        <a:buChar char="•"/>
        <a:tabLst/>
        <a:defRPr sz="2400" kern="1200">
          <a:solidFill>
            <a:srgbClr val="4E4540"/>
          </a:solidFill>
          <a:latin typeface="+mj-lt"/>
          <a:ea typeface="+mn-ea"/>
          <a:cs typeface="Calibri" panose="020F0502020204030204" pitchFamily="34" charset="0"/>
        </a:defRPr>
      </a:lvl1pPr>
      <a:lvl2pPr marL="541840" indent="-234939" algn="l" defTabSz="60957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chemeClr val="accent2"/>
        </a:buClr>
        <a:buFont typeface="Courier New" panose="02070309020205020404" pitchFamily="49" charset="0"/>
        <a:buChar char="o"/>
        <a:tabLst/>
        <a:defRPr sz="1800" kern="1200">
          <a:solidFill>
            <a:srgbClr val="4E4540"/>
          </a:solidFill>
          <a:latin typeface="+mj-lt"/>
          <a:ea typeface="+mn-ea"/>
          <a:cs typeface="Calibri" panose="020F0502020204030204" pitchFamily="34" charset="0"/>
        </a:defRPr>
      </a:lvl2pPr>
      <a:lvl3pPr marL="766196" indent="-224356" algn="l" defTabSz="6095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2"/>
        </a:buClr>
        <a:buFont typeface="Wingdings" pitchFamily="2" charset="2"/>
        <a:buChar char="§"/>
        <a:tabLst/>
        <a:defRPr sz="1600" kern="1200">
          <a:solidFill>
            <a:srgbClr val="4E4540"/>
          </a:solidFill>
          <a:latin typeface="+mj-lt"/>
          <a:ea typeface="+mn-ea"/>
          <a:cs typeface="Calibri" panose="020F0502020204030204" pitchFamily="34" charset="0"/>
        </a:defRPr>
      </a:lvl3pPr>
      <a:lvl4pPr marL="999018" indent="-232822" algn="l" defTabSz="6095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2"/>
        </a:buClr>
        <a:buFont typeface="Arial"/>
        <a:buChar char="–"/>
        <a:tabLst/>
        <a:defRPr sz="1400" kern="1200">
          <a:solidFill>
            <a:srgbClr val="4E4540"/>
          </a:solidFill>
          <a:latin typeface="+mj-lt"/>
          <a:ea typeface="+mn-ea"/>
          <a:cs typeface="Calibri" panose="020F0502020204030204" pitchFamily="34" charset="0"/>
        </a:defRPr>
      </a:lvl4pPr>
      <a:lvl5pPr marL="1225489" indent="-234939" algn="l" defTabSz="60957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tabLst/>
        <a:defRPr sz="1400" kern="1200">
          <a:solidFill>
            <a:schemeClr val="accent3"/>
          </a:solidFill>
          <a:latin typeface="+mj-lt"/>
          <a:ea typeface="+mn-ea"/>
          <a:cs typeface="Calibri" panose="020F0502020204030204" pitchFamily="34" charset="0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orient="horz" pos="19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510B3E-D592-4EF9-B076-9B82FF8F812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2000" y="169992"/>
            <a:ext cx="9093678" cy="83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493837"/>
            <a:ext cx="10779124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5869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9" r:id="rId1"/>
    <p:sldLayoutId id="2147485330" r:id="rId2"/>
    <p:sldLayoutId id="2147485331" r:id="rId3"/>
    <p:sldLayoutId id="2147485332" r:id="rId4"/>
    <p:sldLayoutId id="2147485333" r:id="rId5"/>
    <p:sldLayoutId id="2147485334" r:id="rId6"/>
    <p:sldLayoutId id="2147485335" r:id="rId7"/>
    <p:sldLayoutId id="2147485336" r:id="rId8"/>
    <p:sldLayoutId id="2147485337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3200" b="1">
          <a:solidFill>
            <a:schemeClr val="accent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9pPr>
    </p:titleStyle>
    <p:bodyStyle>
      <a:lvl1pPr marL="265113" indent="-265113" algn="l" rtl="0" eaLnBrk="0" fontAlgn="base" hangingPunct="0">
        <a:lnSpc>
          <a:spcPct val="100000"/>
        </a:lnSpc>
        <a:spcBef>
          <a:spcPts val="1200"/>
        </a:spcBef>
        <a:spcAft>
          <a:spcPts val="0"/>
        </a:spcAft>
        <a:buClr>
          <a:schemeClr val="accent3"/>
        </a:buClr>
        <a:buChar char="•"/>
        <a:defRPr sz="2400">
          <a:solidFill>
            <a:srgbClr val="223341"/>
          </a:solidFill>
          <a:latin typeface="+mn-lt"/>
          <a:ea typeface="+mn-ea"/>
          <a:cs typeface="+mn-cs"/>
        </a:defRPr>
      </a:lvl1pPr>
      <a:lvl2pPr marL="625475" indent="-265113" algn="l" rtl="0" eaLnBrk="0" fontAlgn="base" hangingPunct="0">
        <a:lnSpc>
          <a:spcPct val="100000"/>
        </a:lnSpc>
        <a:spcBef>
          <a:spcPts val="600"/>
        </a:spcBef>
        <a:spcAft>
          <a:spcPts val="0"/>
        </a:spcAft>
        <a:buClr>
          <a:schemeClr val="accent3"/>
        </a:buClr>
        <a:buFont typeface="Arial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898525" indent="-184150" algn="l" rtl="0" eaLnBrk="0" fontAlgn="base" hangingPunct="0">
        <a:lnSpc>
          <a:spcPct val="100000"/>
        </a:lnSpc>
        <a:spcBef>
          <a:spcPts val="300"/>
        </a:spcBef>
        <a:spcAft>
          <a:spcPts val="0"/>
        </a:spcAft>
        <a:buClr>
          <a:schemeClr val="accent3"/>
        </a:buClr>
        <a:buFont typeface="Arial" pitchFamily="34" charset="0"/>
        <a:buChar char="•"/>
        <a:tabLst>
          <a:tab pos="2871788" algn="l"/>
        </a:tabLst>
        <a:defRPr sz="1800">
          <a:solidFill>
            <a:schemeClr val="tx1"/>
          </a:solidFill>
          <a:latin typeface="+mn-lt"/>
          <a:cs typeface="+mn-cs"/>
        </a:defRPr>
      </a:lvl3pPr>
      <a:lvl4pPr marL="1163638" indent="-177800" algn="l" rtl="0" eaLnBrk="0" fontAlgn="base" hangingPunct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Font typeface="Arial" charset="0"/>
        <a:buChar char="−"/>
        <a:tabLst>
          <a:tab pos="2871788" algn="l"/>
        </a:tabLst>
        <a:defRPr sz="1600">
          <a:solidFill>
            <a:schemeClr val="tx1"/>
          </a:solidFill>
          <a:latin typeface="+mn-lt"/>
          <a:cs typeface="+mn-cs"/>
        </a:defRPr>
      </a:lvl4pPr>
      <a:lvl5pPr marL="712788" indent="1116013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lr>
          <a:srgbClr val="37AEFF"/>
        </a:buClr>
        <a:buFont typeface="Wingdings" pitchFamily="2" charset="2"/>
        <a:defRPr>
          <a:solidFill>
            <a:schemeClr val="tx1"/>
          </a:solidFill>
          <a:latin typeface="+mn-lt"/>
          <a:cs typeface="+mn-cs"/>
        </a:defRPr>
      </a:lvl5pPr>
      <a:lvl6pPr marL="2916238" indent="-228600" algn="l" rtl="0" fontAlgn="base">
        <a:lnSpc>
          <a:spcPct val="90000"/>
        </a:lnSpc>
        <a:spcBef>
          <a:spcPct val="20000"/>
        </a:spcBef>
        <a:spcAft>
          <a:spcPct val="20000"/>
        </a:spcAft>
        <a:buClr>
          <a:srgbClr val="37AEFF"/>
        </a:buClr>
        <a:buFont typeface="Wingdings" pitchFamily="2" charset="2"/>
        <a:buChar char=" "/>
        <a:defRPr>
          <a:solidFill>
            <a:schemeClr val="tx1"/>
          </a:solidFill>
          <a:latin typeface="+mn-lt"/>
          <a:cs typeface="+mn-cs"/>
        </a:defRPr>
      </a:lvl6pPr>
      <a:lvl7pPr marL="3373438" indent="-228600" algn="l" rtl="0" fontAlgn="base">
        <a:lnSpc>
          <a:spcPct val="90000"/>
        </a:lnSpc>
        <a:spcBef>
          <a:spcPct val="20000"/>
        </a:spcBef>
        <a:spcAft>
          <a:spcPct val="20000"/>
        </a:spcAft>
        <a:buClr>
          <a:srgbClr val="37AEFF"/>
        </a:buClr>
        <a:buFont typeface="Wingdings" pitchFamily="2" charset="2"/>
        <a:buChar char=" "/>
        <a:defRPr>
          <a:solidFill>
            <a:schemeClr val="tx1"/>
          </a:solidFill>
          <a:latin typeface="+mn-lt"/>
          <a:cs typeface="+mn-cs"/>
        </a:defRPr>
      </a:lvl7pPr>
      <a:lvl8pPr marL="3830638" indent="-228600" algn="l" rtl="0" fontAlgn="base">
        <a:lnSpc>
          <a:spcPct val="90000"/>
        </a:lnSpc>
        <a:spcBef>
          <a:spcPct val="20000"/>
        </a:spcBef>
        <a:spcAft>
          <a:spcPct val="20000"/>
        </a:spcAft>
        <a:buClr>
          <a:srgbClr val="37AEFF"/>
        </a:buClr>
        <a:buFont typeface="Wingdings" pitchFamily="2" charset="2"/>
        <a:buChar char=" "/>
        <a:defRPr>
          <a:solidFill>
            <a:schemeClr val="tx1"/>
          </a:solidFill>
          <a:latin typeface="+mn-lt"/>
          <a:cs typeface="+mn-cs"/>
        </a:defRPr>
      </a:lvl8pPr>
      <a:lvl9pPr marL="4287838" indent="-228600" algn="l" rtl="0" fontAlgn="base">
        <a:lnSpc>
          <a:spcPct val="90000"/>
        </a:lnSpc>
        <a:spcBef>
          <a:spcPct val="20000"/>
        </a:spcBef>
        <a:spcAft>
          <a:spcPct val="20000"/>
        </a:spcAft>
        <a:buClr>
          <a:srgbClr val="37AEFF"/>
        </a:buClr>
        <a:buFont typeface="Wingdings" pitchFamily="2" charset="2"/>
        <a:buChar char=" 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186">
          <p15:clr>
            <a:srgbClr val="F26B43"/>
          </p15:clr>
        </p15:guide>
        <p15:guide id="2" pos="396">
          <p15:clr>
            <a:srgbClr val="F26B43"/>
          </p15:clr>
        </p15:guide>
        <p15:guide id="3" orient="horz" pos="93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0"/>
            <a:ext cx="11429999" cy="1219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81000" y="1597152"/>
            <a:ext cx="11430000" cy="44256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54D6411-2672-74F0-03F9-CDC4DD79F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Google Shape;17;p14">
            <a:extLst>
              <a:ext uri="{FF2B5EF4-FFF2-40B4-BE49-F238E27FC236}">
                <a16:creationId xmlns:a16="http://schemas.microsoft.com/office/drawing/2014/main" id="{BF7C03CE-70D7-4E40-184E-7F5561A378DF}"/>
              </a:ext>
            </a:extLst>
          </p:cNvPr>
          <p:cNvSpPr txBox="1">
            <a:spLocks/>
          </p:cNvSpPr>
          <p:nvPr userDrawn="1"/>
        </p:nvSpPr>
        <p:spPr>
          <a:xfrm>
            <a:off x="2144400" y="6623264"/>
            <a:ext cx="2400778" cy="1923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defTabSz="457250" rtl="0" eaLnBrk="1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kern="600" cap="none" spc="31">
                <a:solidFill>
                  <a:srgbClr val="AB0C2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L="914400" marR="0" lvl="1" indent="-330200" algn="l" defTabSz="457250" rtl="0" eaLnBrk="1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defTabSz="457250" rtl="0" eaLnBrk="1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tabLst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sz="1000" dirty="0"/>
              <a:t>Peter Schmid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CA837D7-24B8-598F-2510-088E2C6A267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545839"/>
            <a:ext cx="1382400" cy="2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0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86" r:id="rId1"/>
    <p:sldLayoutId id="2147485487" r:id="rId2"/>
    <p:sldLayoutId id="2147485488" r:id="rId3"/>
    <p:sldLayoutId id="2147485489" r:id="rId4"/>
    <p:sldLayoutId id="2147485490" r:id="rId5"/>
    <p:sldLayoutId id="2147485491" r:id="rId6"/>
    <p:sldLayoutId id="2147485492" r:id="rId7"/>
    <p:sldLayoutId id="2147485493" r:id="rId8"/>
    <p:sldLayoutId id="2147485494" r:id="rId9"/>
    <p:sldLayoutId id="2147485495" r:id="rId10"/>
    <p:sldLayoutId id="2147485496" r:id="rId11"/>
    <p:sldLayoutId id="2147485497" r:id="rId12"/>
    <p:sldLayoutId id="2147485498" r:id="rId13"/>
    <p:sldLayoutId id="2147485500" r:id="rId14"/>
    <p:sldLayoutId id="2147485501" r:id="rId15"/>
    <p:sldLayoutId id="2147485502" r:id="rId16"/>
    <p:sldLayoutId id="2147485503" r:id="rId17"/>
    <p:sldLayoutId id="2147485504" r:id="rId18"/>
    <p:sldLayoutId id="2147485505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txStyles>
    <p:titleStyle>
      <a:lvl1pPr algn="l" defTabSz="457250" rtl="0" eaLnBrk="1" latinLnBrk="0" hangingPunct="1">
        <a:lnSpc>
          <a:spcPct val="90000"/>
        </a:lnSpc>
        <a:spcBef>
          <a:spcPct val="0"/>
        </a:spcBef>
        <a:buNone/>
        <a:defRPr sz="3200" b="0" kern="600" spc="51">
          <a:solidFill>
            <a:srgbClr val="000000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5425" indent="-225425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95000"/>
        <a:buFont typeface="Arial Black" panose="020B0A04020102020204" pitchFamily="34" charset="0"/>
        <a:buChar char="•"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7525" indent="-284163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100000"/>
        <a:buFont typeface="Arial Narrow" panose="020B0606020202030204" pitchFamily="34" charset="0"/>
        <a:buChar char="–"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38188" indent="-220663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95000"/>
        <a:buFont typeface="Wingdings" panose="05000000000000000000" pitchFamily="2" charset="2"/>
        <a:buChar char="§"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25525" indent="-222250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100000"/>
        <a:buFont typeface="Arial Narrow" panose="020B0606020202030204" pitchFamily="34" charset="0"/>
        <a:buChar char="–"/>
        <a:tabLst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55713" indent="-165100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90000"/>
        <a:buFont typeface="Arial Black" panose="020B0A04020102020204" pitchFamily="34" charset="0"/>
        <a:buChar char="•"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87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12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7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621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5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4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7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9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62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4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74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9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>
          <p15:clr>
            <a:srgbClr val="F26B43"/>
          </p15:clr>
        </p15:guide>
        <p15:guide id="8" orient="horz" pos="192">
          <p15:clr>
            <a:srgbClr val="F26B43"/>
          </p15:clr>
        </p15:guide>
        <p15:guide id="9" pos="240">
          <p15:clr>
            <a:srgbClr val="F26B43"/>
          </p15:clr>
        </p15:guide>
        <p15:guide id="10" pos="7440">
          <p15:clr>
            <a:srgbClr val="F26B43"/>
          </p15:clr>
        </p15:guide>
        <p15:guide id="11" orient="horz" pos="1008">
          <p15:clr>
            <a:srgbClr val="F26B43"/>
          </p15:clr>
        </p15:guide>
        <p15:guide id="12" orient="horz" pos="768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C1B40A55-A07E-F74A-BC88-CD34FB88E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7A8769A6-BB1F-F94D-9E22-36BAF0157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58297"/>
            <a:ext cx="10515600" cy="4310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0DC6FE-712E-8F4C-B335-D0C0A7ADA9C1}"/>
              </a:ext>
            </a:extLst>
          </p:cNvPr>
          <p:cNvSpPr txBox="1">
            <a:spLocks/>
          </p:cNvSpPr>
          <p:nvPr/>
        </p:nvSpPr>
        <p:spPr>
          <a:xfrm>
            <a:off x="7010425" y="6243003"/>
            <a:ext cx="3131680" cy="33234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CONFIDENTIAL – Contains proprietary information.</a:t>
            </a:r>
          </a:p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Not intended for external distribution.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A5CC78-80ED-4296-B91B-697D7CFF743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484" y="6145349"/>
            <a:ext cx="2006332" cy="42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6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4" r:id="rId1"/>
    <p:sldLayoutId id="2147485515" r:id="rId2"/>
    <p:sldLayoutId id="2147485516" r:id="rId3"/>
    <p:sldLayoutId id="2147485517" r:id="rId4"/>
    <p:sldLayoutId id="2147485518" r:id="rId5"/>
    <p:sldLayoutId id="2147485520" r:id="rId6"/>
    <p:sldLayoutId id="2147485521" r:id="rId7"/>
    <p:sldLayoutId id="2147485522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marL="0" marR="0" indent="0" algn="l" defTabSz="60957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700" b="1" kern="1200">
          <a:solidFill>
            <a:schemeClr val="tx2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311135" indent="-311135" algn="l" defTabSz="60957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chemeClr val="accent2"/>
        </a:buClr>
        <a:buFont typeface="Arial" panose="020B0604020202020204" pitchFamily="34" charset="0"/>
        <a:buChar char="•"/>
        <a:tabLst/>
        <a:defRPr sz="2400" kern="1200">
          <a:solidFill>
            <a:srgbClr val="4E4540"/>
          </a:solidFill>
          <a:latin typeface="+mj-lt"/>
          <a:ea typeface="+mn-ea"/>
          <a:cs typeface="Calibri" panose="020F0502020204030204" pitchFamily="34" charset="0"/>
        </a:defRPr>
      </a:lvl1pPr>
      <a:lvl2pPr marL="541840" indent="-234939" algn="l" defTabSz="60957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chemeClr val="accent2"/>
        </a:buClr>
        <a:buFont typeface="Courier New" panose="02070309020205020404" pitchFamily="49" charset="0"/>
        <a:buChar char="o"/>
        <a:tabLst/>
        <a:defRPr sz="1800" kern="1200">
          <a:solidFill>
            <a:srgbClr val="4E4540"/>
          </a:solidFill>
          <a:latin typeface="+mj-lt"/>
          <a:ea typeface="+mn-ea"/>
          <a:cs typeface="Calibri" panose="020F0502020204030204" pitchFamily="34" charset="0"/>
        </a:defRPr>
      </a:lvl2pPr>
      <a:lvl3pPr marL="766196" indent="-224356" algn="l" defTabSz="6095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2"/>
        </a:buClr>
        <a:buFont typeface="Wingdings" pitchFamily="2" charset="2"/>
        <a:buChar char="§"/>
        <a:tabLst/>
        <a:defRPr sz="1600" kern="1200">
          <a:solidFill>
            <a:srgbClr val="4E4540"/>
          </a:solidFill>
          <a:latin typeface="+mj-lt"/>
          <a:ea typeface="+mn-ea"/>
          <a:cs typeface="Calibri" panose="020F0502020204030204" pitchFamily="34" charset="0"/>
        </a:defRPr>
      </a:lvl3pPr>
      <a:lvl4pPr marL="999018" indent="-232822" algn="l" defTabSz="6095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2"/>
        </a:buClr>
        <a:buFont typeface="Arial"/>
        <a:buChar char="–"/>
        <a:tabLst/>
        <a:defRPr sz="1400" kern="1200">
          <a:solidFill>
            <a:srgbClr val="4E4540"/>
          </a:solidFill>
          <a:latin typeface="+mj-lt"/>
          <a:ea typeface="+mn-ea"/>
          <a:cs typeface="Calibri" panose="020F0502020204030204" pitchFamily="34" charset="0"/>
        </a:defRPr>
      </a:lvl4pPr>
      <a:lvl5pPr marL="1225489" indent="-234939" algn="l" defTabSz="60957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tabLst/>
        <a:defRPr sz="1400" kern="1200">
          <a:solidFill>
            <a:schemeClr val="accent3"/>
          </a:solidFill>
          <a:latin typeface="+mj-lt"/>
          <a:ea typeface="+mn-ea"/>
          <a:cs typeface="Calibri" panose="020F0502020204030204" pitchFamily="34" charset="0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orient="horz" pos="192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969" tIns="48984" rIns="97969" bIns="489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3111" y="19050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969" tIns="48984" rIns="97969" bIns="489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52" name="Picture 32" descr="MGHCC"/>
          <p:cNvPicPr>
            <a:picLocks noChangeAspect="1" noChangeArrowheads="1"/>
          </p:cNvPicPr>
          <p:nvPr userDrawn="1"/>
        </p:nvPicPr>
        <p:blipFill>
          <a:blip r:embed="rId15" cstate="print"/>
          <a:srcRect t="20995" b="20111"/>
          <a:stretch>
            <a:fillRect/>
          </a:stretch>
        </p:blipFill>
        <p:spPr bwMode="auto">
          <a:xfrm>
            <a:off x="76200" y="46037"/>
            <a:ext cx="89408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34"/>
          <p:cNvSpPr>
            <a:spLocks noChangeArrowheads="1"/>
          </p:cNvSpPr>
          <p:nvPr userDrawn="1"/>
        </p:nvSpPr>
        <p:spPr bwMode="auto">
          <a:xfrm>
            <a:off x="4696178" y="0"/>
            <a:ext cx="4064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255416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4" r:id="rId1"/>
    <p:sldLayoutId id="2147485525" r:id="rId2"/>
    <p:sldLayoutId id="2147485526" r:id="rId3"/>
    <p:sldLayoutId id="2147485527" r:id="rId4"/>
    <p:sldLayoutId id="2147485528" r:id="rId5"/>
    <p:sldLayoutId id="2147485529" r:id="rId6"/>
    <p:sldLayoutId id="2147485530" r:id="rId7"/>
    <p:sldLayoutId id="2147485531" r:id="rId8"/>
    <p:sldLayoutId id="2147485532" r:id="rId9"/>
    <p:sldLayoutId id="2147485533" r:id="rId10"/>
    <p:sldLayoutId id="2147485534" r:id="rId11"/>
    <p:sldLayoutId id="2147485535" r:id="rId12"/>
    <p:sldLayoutId id="2147485536" r:id="rId13"/>
  </p:sldLayoutIdLst>
  <p:txStyles>
    <p:titleStyle>
      <a:lvl1pPr algn="ctr" defTabSz="1160889" rtl="0" eaLnBrk="0" fontAlgn="base" hangingPunct="0">
        <a:spcBef>
          <a:spcPct val="0"/>
        </a:spcBef>
        <a:spcAft>
          <a:spcPct val="0"/>
        </a:spcAft>
        <a:defRPr sz="3793" b="1">
          <a:solidFill>
            <a:srgbClr val="67547B"/>
          </a:solidFill>
          <a:latin typeface="+mj-lt"/>
          <a:ea typeface="MS PGothic" pitchFamily="34" charset="-128"/>
          <a:cs typeface="+mj-cs"/>
        </a:defRPr>
      </a:lvl1pPr>
      <a:lvl2pPr algn="ctr" defTabSz="1160889" rtl="0" eaLnBrk="0" fontAlgn="base" hangingPunct="0">
        <a:spcBef>
          <a:spcPct val="0"/>
        </a:spcBef>
        <a:spcAft>
          <a:spcPct val="0"/>
        </a:spcAft>
        <a:defRPr sz="3793" b="1">
          <a:solidFill>
            <a:srgbClr val="67547B"/>
          </a:solidFill>
          <a:latin typeface="Arial" charset="0"/>
          <a:ea typeface="MS PGothic" pitchFamily="34" charset="-128"/>
        </a:defRPr>
      </a:lvl2pPr>
      <a:lvl3pPr algn="ctr" defTabSz="1160889" rtl="0" eaLnBrk="0" fontAlgn="base" hangingPunct="0">
        <a:spcBef>
          <a:spcPct val="0"/>
        </a:spcBef>
        <a:spcAft>
          <a:spcPct val="0"/>
        </a:spcAft>
        <a:defRPr sz="3793" b="1">
          <a:solidFill>
            <a:srgbClr val="67547B"/>
          </a:solidFill>
          <a:latin typeface="Arial" charset="0"/>
          <a:ea typeface="MS PGothic" pitchFamily="34" charset="-128"/>
        </a:defRPr>
      </a:lvl3pPr>
      <a:lvl4pPr algn="ctr" defTabSz="1160889" rtl="0" eaLnBrk="0" fontAlgn="base" hangingPunct="0">
        <a:spcBef>
          <a:spcPct val="0"/>
        </a:spcBef>
        <a:spcAft>
          <a:spcPct val="0"/>
        </a:spcAft>
        <a:defRPr sz="3793" b="1">
          <a:solidFill>
            <a:srgbClr val="67547B"/>
          </a:solidFill>
          <a:latin typeface="Arial" charset="0"/>
          <a:ea typeface="MS PGothic" pitchFamily="34" charset="-128"/>
        </a:defRPr>
      </a:lvl4pPr>
      <a:lvl5pPr algn="ctr" defTabSz="1160889" rtl="0" eaLnBrk="0" fontAlgn="base" hangingPunct="0">
        <a:spcBef>
          <a:spcPct val="0"/>
        </a:spcBef>
        <a:spcAft>
          <a:spcPct val="0"/>
        </a:spcAft>
        <a:defRPr sz="3793" b="1">
          <a:solidFill>
            <a:srgbClr val="67547B"/>
          </a:solidFill>
          <a:latin typeface="Arial" charset="0"/>
          <a:ea typeface="MS PGothic" pitchFamily="34" charset="-128"/>
        </a:defRPr>
      </a:lvl5pPr>
      <a:lvl6pPr marL="541873" algn="ctr" defTabSz="1160889" rtl="0" eaLnBrk="0" fontAlgn="base" hangingPunct="0">
        <a:spcBef>
          <a:spcPct val="0"/>
        </a:spcBef>
        <a:spcAft>
          <a:spcPct val="0"/>
        </a:spcAft>
        <a:defRPr sz="3793" b="1">
          <a:solidFill>
            <a:srgbClr val="67547B"/>
          </a:solidFill>
          <a:latin typeface="Arial" charset="0"/>
        </a:defRPr>
      </a:lvl6pPr>
      <a:lvl7pPr marL="1083747" algn="ctr" defTabSz="1160889" rtl="0" eaLnBrk="0" fontAlgn="base" hangingPunct="0">
        <a:spcBef>
          <a:spcPct val="0"/>
        </a:spcBef>
        <a:spcAft>
          <a:spcPct val="0"/>
        </a:spcAft>
        <a:defRPr sz="3793" b="1">
          <a:solidFill>
            <a:srgbClr val="67547B"/>
          </a:solidFill>
          <a:latin typeface="Arial" charset="0"/>
        </a:defRPr>
      </a:lvl7pPr>
      <a:lvl8pPr marL="1625620" algn="ctr" defTabSz="1160889" rtl="0" eaLnBrk="0" fontAlgn="base" hangingPunct="0">
        <a:spcBef>
          <a:spcPct val="0"/>
        </a:spcBef>
        <a:spcAft>
          <a:spcPct val="0"/>
        </a:spcAft>
        <a:defRPr sz="3793" b="1">
          <a:solidFill>
            <a:srgbClr val="67547B"/>
          </a:solidFill>
          <a:latin typeface="Arial" charset="0"/>
        </a:defRPr>
      </a:lvl8pPr>
      <a:lvl9pPr marL="2167494" algn="ctr" defTabSz="1160889" rtl="0" eaLnBrk="0" fontAlgn="base" hangingPunct="0">
        <a:spcBef>
          <a:spcPct val="0"/>
        </a:spcBef>
        <a:spcAft>
          <a:spcPct val="0"/>
        </a:spcAft>
        <a:defRPr sz="3793" b="1">
          <a:solidFill>
            <a:srgbClr val="67547B"/>
          </a:solidFill>
          <a:latin typeface="Arial" charset="0"/>
        </a:defRPr>
      </a:lvl9pPr>
    </p:titleStyle>
    <p:bodyStyle>
      <a:lvl1pPr marL="434628" indent="-434628" algn="l" defTabSz="1160889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44">
          <a:solidFill>
            <a:srgbClr val="4F4F4F"/>
          </a:solidFill>
          <a:latin typeface="+mn-lt"/>
          <a:ea typeface="MS PGothic" pitchFamily="34" charset="-128"/>
          <a:cs typeface="+mn-cs"/>
        </a:defRPr>
      </a:lvl1pPr>
      <a:lvl2pPr marL="942635" indent="-361249" algn="l" defTabSz="1160889" rtl="0" eaLnBrk="0" fontAlgn="base" hangingPunct="0">
        <a:spcBef>
          <a:spcPct val="20000"/>
        </a:spcBef>
        <a:spcAft>
          <a:spcPct val="0"/>
        </a:spcAft>
        <a:buClr>
          <a:srgbClr val="CA9E1D"/>
        </a:buClr>
        <a:buFont typeface="Wingdings" pitchFamily="2" charset="2"/>
        <a:buChar char="§"/>
        <a:defRPr sz="2607">
          <a:solidFill>
            <a:srgbClr val="4F4F4F"/>
          </a:solidFill>
          <a:latin typeface="+mn-lt"/>
          <a:ea typeface="MS PGothic" pitchFamily="34" charset="-128"/>
        </a:defRPr>
      </a:lvl2pPr>
      <a:lvl3pPr marL="1450641" indent="-289752" algn="l" defTabSz="1160889" rtl="0" eaLnBrk="0" fontAlgn="base" hangingPunct="0">
        <a:spcBef>
          <a:spcPct val="20000"/>
        </a:spcBef>
        <a:spcAft>
          <a:spcPct val="0"/>
        </a:spcAft>
        <a:buClr>
          <a:srgbClr val="67547B"/>
        </a:buClr>
        <a:buFont typeface="Wingdings" pitchFamily="2" charset="2"/>
        <a:buChar char="§"/>
        <a:defRPr sz="2370">
          <a:solidFill>
            <a:srgbClr val="4F4F4F"/>
          </a:solidFill>
          <a:latin typeface="+mn-lt"/>
          <a:ea typeface="MS PGothic" pitchFamily="34" charset="-128"/>
        </a:defRPr>
      </a:lvl3pPr>
      <a:lvl4pPr marL="2032025" indent="-289752" algn="l" defTabSz="1160889" rtl="0" eaLnBrk="0" fontAlgn="base" hangingPunct="0">
        <a:spcBef>
          <a:spcPct val="20000"/>
        </a:spcBef>
        <a:spcAft>
          <a:spcPct val="0"/>
        </a:spcAft>
        <a:buClr>
          <a:srgbClr val="67547B"/>
        </a:buClr>
        <a:buFont typeface="Wingdings" pitchFamily="2" charset="2"/>
        <a:buChar char="§"/>
        <a:defRPr sz="1896">
          <a:solidFill>
            <a:srgbClr val="4F4F4F"/>
          </a:solidFill>
          <a:latin typeface="+mn-lt"/>
          <a:ea typeface="MS PGothic" pitchFamily="34" charset="-128"/>
        </a:defRPr>
      </a:lvl4pPr>
      <a:lvl5pPr marL="2613411" indent="-291634" algn="l" defTabSz="1160889" rtl="0" eaLnBrk="0" fontAlgn="base" hangingPunct="0">
        <a:spcBef>
          <a:spcPct val="20000"/>
        </a:spcBef>
        <a:spcAft>
          <a:spcPct val="0"/>
        </a:spcAft>
        <a:buClr>
          <a:srgbClr val="67547B"/>
        </a:buClr>
        <a:buFont typeface="Wingdings" pitchFamily="2" charset="2"/>
        <a:buChar char="§"/>
        <a:defRPr sz="1896">
          <a:solidFill>
            <a:srgbClr val="4F4F4F"/>
          </a:solidFill>
          <a:latin typeface="+mn-lt"/>
          <a:ea typeface="MS PGothic" pitchFamily="34" charset="-128"/>
        </a:defRPr>
      </a:lvl5pPr>
      <a:lvl6pPr marL="3155284" indent="-291634" algn="l" defTabSz="1160889" rtl="0" eaLnBrk="0" fontAlgn="base" hangingPunct="0">
        <a:spcBef>
          <a:spcPct val="20000"/>
        </a:spcBef>
        <a:spcAft>
          <a:spcPct val="0"/>
        </a:spcAft>
        <a:buClr>
          <a:srgbClr val="67547B"/>
        </a:buClr>
        <a:buFont typeface="Wingdings" pitchFamily="2" charset="2"/>
        <a:buChar char="§"/>
        <a:defRPr sz="1896">
          <a:solidFill>
            <a:srgbClr val="4F4F4F"/>
          </a:solidFill>
          <a:latin typeface="+mn-lt"/>
        </a:defRPr>
      </a:lvl6pPr>
      <a:lvl7pPr marL="3697158" indent="-291634" algn="l" defTabSz="1160889" rtl="0" eaLnBrk="0" fontAlgn="base" hangingPunct="0">
        <a:spcBef>
          <a:spcPct val="20000"/>
        </a:spcBef>
        <a:spcAft>
          <a:spcPct val="0"/>
        </a:spcAft>
        <a:buClr>
          <a:srgbClr val="67547B"/>
        </a:buClr>
        <a:buFont typeface="Wingdings" pitchFamily="2" charset="2"/>
        <a:buChar char="§"/>
        <a:defRPr sz="1896">
          <a:solidFill>
            <a:srgbClr val="4F4F4F"/>
          </a:solidFill>
          <a:latin typeface="+mn-lt"/>
        </a:defRPr>
      </a:lvl7pPr>
      <a:lvl8pPr marL="4239031" indent="-291634" algn="l" defTabSz="1160889" rtl="0" eaLnBrk="0" fontAlgn="base" hangingPunct="0">
        <a:spcBef>
          <a:spcPct val="20000"/>
        </a:spcBef>
        <a:spcAft>
          <a:spcPct val="0"/>
        </a:spcAft>
        <a:buClr>
          <a:srgbClr val="67547B"/>
        </a:buClr>
        <a:buFont typeface="Wingdings" pitchFamily="2" charset="2"/>
        <a:buChar char="§"/>
        <a:defRPr sz="1896">
          <a:solidFill>
            <a:srgbClr val="4F4F4F"/>
          </a:solidFill>
          <a:latin typeface="+mn-lt"/>
        </a:defRPr>
      </a:lvl8pPr>
      <a:lvl9pPr marL="4780905" indent="-291634" algn="l" defTabSz="1160889" rtl="0" eaLnBrk="0" fontAlgn="base" hangingPunct="0">
        <a:spcBef>
          <a:spcPct val="20000"/>
        </a:spcBef>
        <a:spcAft>
          <a:spcPct val="0"/>
        </a:spcAft>
        <a:buClr>
          <a:srgbClr val="67547B"/>
        </a:buClr>
        <a:buFont typeface="Wingdings" pitchFamily="2" charset="2"/>
        <a:buChar char="§"/>
        <a:defRPr sz="1896">
          <a:solidFill>
            <a:srgbClr val="4F4F4F"/>
          </a:solidFill>
          <a:latin typeface="+mn-lt"/>
        </a:defRPr>
      </a:lvl9pPr>
    </p:bodyStyle>
    <p:otherStyle>
      <a:defPPr>
        <a:defRPr lang="en-US"/>
      </a:defPPr>
      <a:lvl1pPr marL="0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1873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3747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5620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7494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9367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1241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3114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4988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fda.gov/drugs/resources-information-approved-drugs/fda-approves-capivasertib-fulvestrant-breast-cancer" TargetMode="External"/><Relationship Id="rId1" Type="http://schemas.openxmlformats.org/officeDocument/2006/relationships/slideLayout" Target="../slideLayouts/slideLayout13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microsoft.com/office/2007/relationships/hdphoto" Target="../media/hdphoto10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6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microsoft.com/office/2007/relationships/hdphoto" Target="../media/hdphoto1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1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35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5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5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5.xml"/><Relationship Id="rId4" Type="http://schemas.microsoft.com/office/2007/relationships/hdphoto" Target="../media/hdphoto16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5.xml"/><Relationship Id="rId6" Type="http://schemas.microsoft.com/office/2007/relationships/hdphoto" Target="../media/hdphoto19.wdp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5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5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microsoft.com/office/2007/relationships/hdphoto" Target="../media/hdphoto23.wdp"/><Relationship Id="rId7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88.png"/><Relationship Id="rId5" Type="http://schemas.microsoft.com/office/2007/relationships/hdphoto" Target="../media/hdphoto24.wdp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5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5.xml"/><Relationship Id="rId5" Type="http://schemas.microsoft.com/office/2007/relationships/hdphoto" Target="../media/hdphoto27.wdp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3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280389"/>
            <a:ext cx="11430000" cy="3206825"/>
          </a:xfrm>
        </p:spPr>
        <p:txBody>
          <a:bodyPr wrap="square" anchor="b">
            <a:noAutofit/>
          </a:bodyPr>
          <a:lstStyle/>
          <a:p>
            <a:pPr>
              <a:spcBef>
                <a:spcPts val="600"/>
              </a:spcBef>
            </a:pPr>
            <a: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+ Perspectives: Clinical Investigators Explore the Application of Recent Datasets </a:t>
            </a:r>
            <a:b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Current Oncology Care</a:t>
            </a:r>
            <a:b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0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0" i="1" dirty="0">
                <a:solidFill>
                  <a:srgbClr val="0155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CME/MOC, NCPD and ACPE Accredited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A715E886-7A4D-B146-ABE9-3E74E44BA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87214"/>
            <a:ext cx="11430000" cy="189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Saturday, October 11, 2025</a:t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7:15 AM – 12:30 PM 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687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025422" y="448733"/>
            <a:ext cx="7924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SPARTAN ─ Overall Study Design </a:t>
            </a:r>
          </a:p>
          <a:p>
            <a:pPr marL="0" marR="0" lvl="0" indent="0" algn="ctr" defTabSz="12192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Phase 3 Placebo-Controlled, Randomized International Study 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E4D69260-BEC1-486C-8A35-950BBA1B9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2462"/>
            <a:ext cx="12192000" cy="395006"/>
          </a:xfrm>
        </p:spPr>
        <p:txBody>
          <a:bodyPr/>
          <a:lstStyle/>
          <a:p>
            <a:r>
              <a:rPr lang="en-US" sz="3319" b="0" dirty="0">
                <a:solidFill>
                  <a:schemeClr val="tx1"/>
                </a:solidFill>
                <a:latin typeface="Calibri" pitchFamily="34" charset="0"/>
              </a:rPr>
              <a:t>STAMPEDE: Docetaxel vs Abiraterone Comparison</a:t>
            </a:r>
            <a:endParaRPr lang="en-US" sz="3319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7758" y="6503095"/>
            <a:ext cx="876017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Sydes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 et al (2018)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Annals of Oncology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29:1235-1248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E55154-5D14-4464-B7AA-3287ACB0A9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10563" y="2193288"/>
            <a:ext cx="5870222" cy="3674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66BD3C-3CE7-4308-8E62-598D4AAAC2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53847" y="4191000"/>
            <a:ext cx="2164089" cy="840960"/>
          </a:xfrm>
          <a:prstGeom prst="rect">
            <a:avLst/>
          </a:prstGeom>
        </p:spPr>
      </p:pic>
      <p:sp>
        <p:nvSpPr>
          <p:cNvPr id="15" name="Text Box 5">
            <a:extLst>
              <a:ext uri="{FF2B5EF4-FFF2-40B4-BE49-F238E27FC236}">
                <a16:creationId xmlns:a16="http://schemas.microsoft.com/office/drawing/2014/main" id="{4D45CB64-1BD0-4E34-B43F-8F77A37A6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2272" y="1486634"/>
            <a:ext cx="4786489" cy="8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            Overall Survival			</a:t>
            </a:r>
            <a:endParaRPr kumimoji="0" lang="en-US" sz="2844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EDA5E3-BC7C-4E59-9792-BA00F3778A9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1175562"/>
            <a:ext cx="4314934" cy="523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68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AC76D45-FC47-8D4A-9AA0-32F9CFC38514}"/>
              </a:ext>
            </a:extLst>
          </p:cNvPr>
          <p:cNvSpPr txBox="1">
            <a:spLocks/>
          </p:cNvSpPr>
          <p:nvPr/>
        </p:nvSpPr>
        <p:spPr bwMode="auto">
          <a:xfrm>
            <a:off x="496711" y="757729"/>
            <a:ext cx="10975659" cy="101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4" tIns="45732" rIns="91464" bIns="45732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4555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1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ARASENS Study Design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7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Global, randomized, double-blind, placebo-controlled phase III study (</a:t>
            </a:r>
            <a:r>
              <a:rPr kumimoji="0" lang="en-US" sz="237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NCT02799602)</a:t>
            </a:r>
            <a:endParaRPr kumimoji="0" lang="en-US" sz="237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037CA5D-4EC4-1447-9DCC-CCFBD298BDEA}"/>
              </a:ext>
            </a:extLst>
          </p:cNvPr>
          <p:cNvSpPr txBox="1">
            <a:spLocks/>
          </p:cNvSpPr>
          <p:nvPr/>
        </p:nvSpPr>
        <p:spPr>
          <a:xfrm>
            <a:off x="11086451" y="-893"/>
            <a:ext cx="874714" cy="3652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62511C-BD69-E14E-ADC1-ABD8F6415865}"/>
              </a:ext>
            </a:extLst>
          </p:cNvPr>
          <p:cNvSpPr txBox="1">
            <a:spLocks/>
          </p:cNvSpPr>
          <p:nvPr/>
        </p:nvSpPr>
        <p:spPr>
          <a:xfrm>
            <a:off x="576097" y="5651810"/>
            <a:ext cx="9521250" cy="3652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*One enrolled patient was excluded from all analysis sets because of Good Clinical Practice violations. ALP, alkaline phosphatase; CRPC, castration-resistant prostate cancer; ECOG PS, Eastern Cooperative Oncology Group performance status; FPFV, first patient first visit; LPFV, last patient first visit; M1a, nonregional lymph node metastases only; M1b, bone metastases ± lymph node metastases; M1c, visceral metastases ± lymph node or bone metastases; Q3W, every 3 weeks; SSE, symptomatic skeletal event; ULN, upper limit of normal.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DA3A95-9016-8745-B849-CC7E7486635D}"/>
              </a:ext>
            </a:extLst>
          </p:cNvPr>
          <p:cNvSpPr/>
          <p:nvPr/>
        </p:nvSpPr>
        <p:spPr>
          <a:xfrm>
            <a:off x="576095" y="2146457"/>
            <a:ext cx="1958004" cy="2485429"/>
          </a:xfrm>
          <a:prstGeom prst="rect">
            <a:avLst/>
          </a:prstGeom>
          <a:solidFill>
            <a:srgbClr val="00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 (N=1306)</a:t>
            </a:r>
          </a:p>
          <a:p>
            <a:pPr marL="174680" marR="0" lvl="0" indent="-174680" algn="l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mHSPC</a:t>
            </a:r>
          </a:p>
          <a:p>
            <a:pPr marL="174680" marR="0" lvl="0" indent="-174680" algn="l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ECOG PS 0 or 1</a:t>
            </a:r>
          </a:p>
          <a:p>
            <a:pPr marL="174680" marR="0" lvl="0" indent="-174680" algn="l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Candidates for ADT and docetaxel</a:t>
            </a:r>
          </a:p>
          <a:p>
            <a:pPr marL="0" marR="0" lvl="0" indent="0" algn="l" defTabSz="914683" rtl="0" eaLnBrk="1" fontAlgn="auto" latinLnBrk="0" hangingPunct="1">
              <a:lnSpc>
                <a:spcPct val="100000"/>
              </a:lnSpc>
              <a:spcBef>
                <a:spcPts val="12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Stratification </a:t>
            </a:r>
            <a:endParaRPr kumimoji="0" lang="en-US" sz="14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4680" marR="0" lvl="0" indent="-174680" algn="l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Extent of disease: M1a vs M1b vs M1c</a:t>
            </a:r>
          </a:p>
          <a:p>
            <a:pPr marL="174680" marR="0" lvl="0" indent="-174680" algn="l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ALP &lt; vs ≥ ULN</a:t>
            </a:r>
          </a:p>
        </p:txBody>
      </p:sp>
      <p:sp>
        <p:nvSpPr>
          <p:cNvPr id="10" name="Triangle 30">
            <a:extLst>
              <a:ext uri="{FF2B5EF4-FFF2-40B4-BE49-F238E27FC236}">
                <a16:creationId xmlns:a16="http://schemas.microsoft.com/office/drawing/2014/main" id="{937D6219-1AF3-1D4D-8FEE-6E5E9DBC69C4}"/>
              </a:ext>
            </a:extLst>
          </p:cNvPr>
          <p:cNvSpPr/>
          <p:nvPr/>
        </p:nvSpPr>
        <p:spPr>
          <a:xfrm rot="5400000">
            <a:off x="2157710" y="3243796"/>
            <a:ext cx="738857" cy="239660"/>
          </a:xfrm>
          <a:prstGeom prst="triangle">
            <a:avLst/>
          </a:prstGeom>
          <a:solidFill>
            <a:srgbClr val="00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1BC4A7-35C1-264C-AC16-A3C3F30D3131}"/>
              </a:ext>
            </a:extLst>
          </p:cNvPr>
          <p:cNvSpPr/>
          <p:nvPr/>
        </p:nvSpPr>
        <p:spPr>
          <a:xfrm>
            <a:off x="2615096" y="2919194"/>
            <a:ext cx="1407758" cy="739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1:1</a:t>
            </a:r>
            <a:br>
              <a:rPr kumimoji="0" lang="en-US" sz="14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</a:br>
            <a:r>
              <a:rPr kumimoji="0" lang="en-US" sz="14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randomization</a:t>
            </a:r>
            <a:br>
              <a:rPr kumimoji="0" lang="en-US" sz="14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</a:br>
            <a:r>
              <a:rPr kumimoji="0" lang="en-US" sz="14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(N=1305*)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0BB96B-DFFC-F14E-AB8A-15CAFDD67889}"/>
              </a:ext>
            </a:extLst>
          </p:cNvPr>
          <p:cNvSpPr/>
          <p:nvPr/>
        </p:nvSpPr>
        <p:spPr>
          <a:xfrm>
            <a:off x="9048161" y="1949193"/>
            <a:ext cx="2856917" cy="3140008"/>
          </a:xfrm>
          <a:prstGeom prst="rect">
            <a:avLst/>
          </a:prstGeom>
          <a:solidFill>
            <a:srgbClr val="00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68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Endpoints</a:t>
            </a:r>
          </a:p>
          <a:p>
            <a:pPr marL="0" marR="0" lvl="0" indent="0" algn="l" defTabSz="91468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Primary: OS</a:t>
            </a:r>
          </a:p>
          <a:p>
            <a:pPr marL="0" marR="0" lvl="0" indent="0" algn="l" defTabSz="91468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Secondary</a:t>
            </a:r>
            <a:endParaRPr kumimoji="0" lang="en-US" sz="1401" b="1" i="0" u="none" strike="sng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4680" marR="0" lvl="0" indent="-174680" algn="l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to CRPC</a:t>
            </a:r>
          </a:p>
          <a:p>
            <a:pPr marL="174680" marR="0" lvl="0" indent="-174680" algn="l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to pain progression</a:t>
            </a:r>
          </a:p>
          <a:p>
            <a:pPr marL="174680" marR="0" lvl="0" indent="-174680" algn="l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SSE-free survival</a:t>
            </a:r>
          </a:p>
          <a:p>
            <a:pPr marL="174680" marR="0" lvl="0" indent="-174680" algn="l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to first SSE</a:t>
            </a:r>
          </a:p>
          <a:p>
            <a:pPr marL="174680" marR="0" lvl="0" indent="-174680" algn="l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to initiation of subsequent systemic antineoplastic therapy</a:t>
            </a:r>
          </a:p>
          <a:p>
            <a:pPr marL="174680" marR="0" lvl="0" indent="-174680" algn="l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to worsening of disease-related physical symptoms</a:t>
            </a:r>
          </a:p>
          <a:p>
            <a:pPr marL="174680" marR="0" lvl="0" indent="-174680" algn="l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to initiation of opioid use for ≥7 consecutive days</a:t>
            </a:r>
          </a:p>
          <a:p>
            <a:pPr marL="174680" marR="0" lvl="0" indent="-174680" algn="l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627D4C-7B4A-A849-9516-43D4703D7EA0}"/>
              </a:ext>
            </a:extLst>
          </p:cNvPr>
          <p:cNvSpPr/>
          <p:nvPr/>
        </p:nvSpPr>
        <p:spPr>
          <a:xfrm rot="16200000">
            <a:off x="7999197" y="3142664"/>
            <a:ext cx="1609736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Primary analysis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284E0E-0A42-784B-8575-9FC0118BA29E}"/>
              </a:ext>
            </a:extLst>
          </p:cNvPr>
          <p:cNvSpPr txBox="1"/>
          <p:nvPr/>
        </p:nvSpPr>
        <p:spPr>
          <a:xfrm>
            <a:off x="2370468" y="4483345"/>
            <a:ext cx="2534716" cy="461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FPFV: Nov 2016</a:t>
            </a:r>
            <a:br>
              <a:rPr kumimoji="0" lang="en-US" sz="120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120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LPFV: June 2018</a:t>
            </a:r>
            <a:endParaRPr kumimoji="0" lang="en-US" sz="120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C08188-ADD7-894B-8B92-EE7DAD168BE8}"/>
              </a:ext>
            </a:extLst>
          </p:cNvPr>
          <p:cNvSpPr txBox="1"/>
          <p:nvPr/>
        </p:nvSpPr>
        <p:spPr>
          <a:xfrm>
            <a:off x="7575893" y="4374649"/>
            <a:ext cx="1800932" cy="461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 cut-off</a:t>
            </a:r>
          </a:p>
          <a:p>
            <a:pPr marL="0" marR="0" lvl="0" indent="0" algn="ctr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Oct 25, 2021</a:t>
            </a:r>
            <a:endParaRPr kumimoji="0" lang="en-US" sz="120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F44126-A58B-1249-B52C-62D2A2B7627F}"/>
              </a:ext>
            </a:extLst>
          </p:cNvPr>
          <p:cNvSpPr txBox="1"/>
          <p:nvPr/>
        </p:nvSpPr>
        <p:spPr>
          <a:xfrm>
            <a:off x="576097" y="5057359"/>
            <a:ext cx="10965716" cy="523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56" marR="0" lvl="0" indent="-180056" algn="l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pitchFamily="34" charset="-128"/>
                <a:cs typeface="+mn-cs"/>
              </a:rPr>
              <a:t>The primary analysis was planned to occur after ~509 deaths</a:t>
            </a:r>
          </a:p>
          <a:p>
            <a:pPr marL="180056" marR="0" lvl="0" indent="-180056" algn="l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pitchFamily="34" charset="-128"/>
                <a:cs typeface="+mn-cs"/>
              </a:rPr>
              <a:t>Secondary efficacy endpoints were tested hierarchically</a:t>
            </a:r>
          </a:p>
        </p:txBody>
      </p:sp>
      <p:sp>
        <p:nvSpPr>
          <p:cNvPr id="17" name="Pentagon 17">
            <a:extLst>
              <a:ext uri="{FF2B5EF4-FFF2-40B4-BE49-F238E27FC236}">
                <a16:creationId xmlns:a16="http://schemas.microsoft.com/office/drawing/2014/main" id="{C28478FB-D1A0-6B49-B2FB-2503FAB44927}"/>
              </a:ext>
            </a:extLst>
          </p:cNvPr>
          <p:cNvSpPr/>
          <p:nvPr/>
        </p:nvSpPr>
        <p:spPr>
          <a:xfrm>
            <a:off x="4094008" y="2449666"/>
            <a:ext cx="4556129" cy="457319"/>
          </a:xfrm>
          <a:prstGeom prst="homePlate">
            <a:avLst>
              <a:gd name="adj" fmla="val 52208"/>
            </a:avLst>
          </a:prstGeom>
          <a:solidFill>
            <a:srgbClr val="FEDA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1" i="0" u="none" strike="noStrike" kern="1200" cap="none" spc="0" normalizeH="0" baseline="0" noProof="0" dirty="0">
                <a:ln>
                  <a:noFill/>
                </a:ln>
                <a:solidFill>
                  <a:srgbClr val="0B24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Darolutamide 600 mg twice daily + ADT  </a:t>
            </a:r>
            <a:endParaRPr kumimoji="0" lang="en-US" sz="1401" b="0" i="0" u="none" strike="noStrike" kern="1200" cap="none" spc="0" normalizeH="0" baseline="0" noProof="0" dirty="0">
              <a:ln>
                <a:noFill/>
              </a:ln>
              <a:solidFill>
                <a:srgbClr val="0B24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F004B9CA-6716-DF45-BD5F-9DF3C648F869}"/>
              </a:ext>
            </a:extLst>
          </p:cNvPr>
          <p:cNvSpPr/>
          <p:nvPr/>
        </p:nvSpPr>
        <p:spPr>
          <a:xfrm>
            <a:off x="4111859" y="3632624"/>
            <a:ext cx="4558853" cy="457319"/>
          </a:xfrm>
          <a:prstGeom prst="homePlate">
            <a:avLst>
              <a:gd name="adj" fmla="val 60739"/>
            </a:avLst>
          </a:prstGeom>
          <a:solidFill>
            <a:srgbClr val="A9E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1" i="0" u="none" strike="noStrike" kern="1200" cap="none" spc="0" normalizeH="0" baseline="0" noProof="0" dirty="0">
                <a:ln>
                  <a:noFill/>
                </a:ln>
                <a:solidFill>
                  <a:srgbClr val="0B24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Placebo twice daily + ADT </a:t>
            </a:r>
            <a:endParaRPr kumimoji="0" lang="en-US" sz="1401" b="0" i="0" u="none" strike="noStrike" kern="1200" cap="none" spc="0" normalizeH="0" baseline="30000" noProof="0" dirty="0">
              <a:ln>
                <a:noFill/>
              </a:ln>
              <a:solidFill>
                <a:srgbClr val="0B24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4E7F54-EC41-E845-B107-9074D2F45F3D}"/>
              </a:ext>
            </a:extLst>
          </p:cNvPr>
          <p:cNvGrpSpPr/>
          <p:nvPr/>
        </p:nvGrpSpPr>
        <p:grpSpPr>
          <a:xfrm>
            <a:off x="3329592" y="2597402"/>
            <a:ext cx="743464" cy="182419"/>
            <a:chOff x="3384796" y="2170379"/>
            <a:chExt cx="743271" cy="182372"/>
          </a:xfrm>
        </p:grpSpPr>
        <p:sp>
          <p:nvSpPr>
            <p:cNvPr id="20" name="Triangle 28">
              <a:extLst>
                <a:ext uri="{FF2B5EF4-FFF2-40B4-BE49-F238E27FC236}">
                  <a16:creationId xmlns:a16="http://schemas.microsoft.com/office/drawing/2014/main" id="{A46BB273-09A9-B545-A078-96688FAC6516}"/>
                </a:ext>
              </a:extLst>
            </p:cNvPr>
            <p:cNvSpPr/>
            <p:nvPr/>
          </p:nvSpPr>
          <p:spPr>
            <a:xfrm rot="5400000">
              <a:off x="3982447" y="2207131"/>
              <a:ext cx="182372" cy="108868"/>
            </a:xfrm>
            <a:prstGeom prst="triangle">
              <a:avLst/>
            </a:prstGeom>
            <a:solidFill>
              <a:srgbClr val="FEDA73"/>
            </a:solidFill>
            <a:ln>
              <a:solidFill>
                <a:srgbClr val="FEDA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6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srgbClr val="FEDA7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2DE44CE-EDD7-884F-B429-80ACE2173B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84796" y="2259972"/>
              <a:ext cx="713835" cy="0"/>
            </a:xfrm>
            <a:prstGeom prst="line">
              <a:avLst/>
            </a:prstGeom>
            <a:ln w="50800">
              <a:solidFill>
                <a:srgbClr val="FEDA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361D6B6-F7C5-8A4E-82F7-179E16CCE3EA}"/>
                </a:ext>
              </a:extLst>
            </p:cNvPr>
            <p:cNvCxnSpPr>
              <a:cxnSpLocks/>
            </p:cNvCxnSpPr>
            <p:nvPr/>
          </p:nvCxnSpPr>
          <p:spPr>
            <a:xfrm>
              <a:off x="3389848" y="2234572"/>
              <a:ext cx="0" cy="91440"/>
            </a:xfrm>
            <a:prstGeom prst="line">
              <a:avLst/>
            </a:prstGeom>
            <a:ln w="50800">
              <a:solidFill>
                <a:srgbClr val="FEDA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9547DE9-1994-024E-8CC2-8B2877F0DFA6}"/>
              </a:ext>
            </a:extLst>
          </p:cNvPr>
          <p:cNvGrpSpPr/>
          <p:nvPr/>
        </p:nvGrpSpPr>
        <p:grpSpPr>
          <a:xfrm>
            <a:off x="3350542" y="3803289"/>
            <a:ext cx="743464" cy="182419"/>
            <a:chOff x="3384796" y="2964129"/>
            <a:chExt cx="743271" cy="182372"/>
          </a:xfrm>
        </p:grpSpPr>
        <p:sp>
          <p:nvSpPr>
            <p:cNvPr id="24" name="Triangle 28">
              <a:extLst>
                <a:ext uri="{FF2B5EF4-FFF2-40B4-BE49-F238E27FC236}">
                  <a16:creationId xmlns:a16="http://schemas.microsoft.com/office/drawing/2014/main" id="{97D9B0D4-7589-1B42-B919-87752922F6F1}"/>
                </a:ext>
              </a:extLst>
            </p:cNvPr>
            <p:cNvSpPr/>
            <p:nvPr/>
          </p:nvSpPr>
          <p:spPr>
            <a:xfrm rot="5400000">
              <a:off x="3982447" y="3000881"/>
              <a:ext cx="182372" cy="108868"/>
            </a:xfrm>
            <a:prstGeom prst="triangle">
              <a:avLst/>
            </a:prstGeom>
            <a:solidFill>
              <a:srgbClr val="A9E2BD"/>
            </a:solidFill>
            <a:ln>
              <a:solidFill>
                <a:srgbClr val="A9E2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6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F7D6975-3B26-3745-91BB-EFA811C16D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84796" y="3056624"/>
              <a:ext cx="713835" cy="0"/>
            </a:xfrm>
            <a:prstGeom prst="line">
              <a:avLst/>
            </a:prstGeom>
            <a:ln w="50800">
              <a:solidFill>
                <a:srgbClr val="A9E2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52908C7-511D-0F4C-8948-B3D1B12E3332}"/>
                </a:ext>
              </a:extLst>
            </p:cNvPr>
            <p:cNvCxnSpPr>
              <a:cxnSpLocks/>
            </p:cNvCxnSpPr>
            <p:nvPr/>
          </p:nvCxnSpPr>
          <p:spPr>
            <a:xfrm>
              <a:off x="3389848" y="2990584"/>
              <a:ext cx="0" cy="91440"/>
            </a:xfrm>
            <a:prstGeom prst="line">
              <a:avLst/>
            </a:prstGeom>
            <a:ln w="50800">
              <a:solidFill>
                <a:srgbClr val="A9E2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6DABBEF7-1A1E-DF45-B8A1-AFEE1AE0F894}"/>
              </a:ext>
            </a:extLst>
          </p:cNvPr>
          <p:cNvSpPr/>
          <p:nvPr/>
        </p:nvSpPr>
        <p:spPr>
          <a:xfrm>
            <a:off x="4208738" y="2059746"/>
            <a:ext cx="1575821" cy="309753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32" rIns="45732" rtlCol="0" anchor="ctr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Docetaxel × 6 </a:t>
            </a:r>
            <a:endParaRPr kumimoji="0" lang="en-US" sz="1401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7837C002-F5DE-9645-92A2-2E5D1B1D2EBF}"/>
              </a:ext>
            </a:extLst>
          </p:cNvPr>
          <p:cNvSpPr/>
          <p:nvPr/>
        </p:nvSpPr>
        <p:spPr>
          <a:xfrm>
            <a:off x="4206128" y="4173973"/>
            <a:ext cx="1575821" cy="309753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32" rIns="45732" rtlCol="0" anchor="ctr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Docetaxel × 6 </a:t>
            </a:r>
            <a:endParaRPr kumimoji="0" lang="en-US" sz="1401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66E95C5-C077-A148-8779-D91C61AB44BB}"/>
              </a:ext>
            </a:extLst>
          </p:cNvPr>
          <p:cNvSpPr txBox="1">
            <a:spLocks/>
          </p:cNvSpPr>
          <p:nvPr/>
        </p:nvSpPr>
        <p:spPr bwMode="auto">
          <a:xfrm>
            <a:off x="140361" y="6434965"/>
            <a:ext cx="11554929" cy="36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4" tIns="45732" rIns="91464" bIns="45732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4555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Smith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et al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(2022) N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Engl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J Med DOI: 10.1056/NEJMoa2119115</a:t>
            </a:r>
            <a:endParaRPr kumimoji="0" lang="en-US" sz="1500" b="0" i="0" u="none" strike="sng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184F86-81AE-A467-2F76-69F64AFFA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753" y="1885977"/>
            <a:ext cx="2905490" cy="320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67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B0E3576-7547-A048-AAF0-4E453F335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12" y="477353"/>
            <a:ext cx="11554929" cy="365855"/>
          </a:xfrm>
        </p:spPr>
        <p:txBody>
          <a:bodyPr>
            <a:noAutofit/>
          </a:bodyPr>
          <a:lstStyle/>
          <a:p>
            <a:r>
              <a:rPr lang="en-US" sz="3319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ARASENS Primary Endpoint: Overall Survival</a:t>
            </a:r>
            <a:endParaRPr lang="en-US" sz="3319" b="0" strike="sngStrik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7B392D-190E-CD4B-9AA5-3247B9C4C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26" y="1383370"/>
            <a:ext cx="10642368" cy="50293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DC6B63B-D640-B546-9B7B-46E8364AD3C2}"/>
              </a:ext>
            </a:extLst>
          </p:cNvPr>
          <p:cNvSpPr txBox="1">
            <a:spLocks/>
          </p:cNvSpPr>
          <p:nvPr/>
        </p:nvSpPr>
        <p:spPr bwMode="auto">
          <a:xfrm>
            <a:off x="152400" y="6482499"/>
            <a:ext cx="11554929" cy="36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4" tIns="45732" rIns="91464" bIns="45732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4555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Smith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et al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(2022) N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Engl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J Med DOI: 10.1056/NEJMoa2119115</a:t>
            </a:r>
            <a:endParaRPr kumimoji="0" lang="en-US" sz="1500" b="0" i="0" u="none" strike="sng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258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8AA2E-BB7A-E678-06E2-1AD0A2570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C08FF-B7B4-4CB1-55BF-F36633554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489" y="629356"/>
            <a:ext cx="10882489" cy="577991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319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alt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49880" lvl="1" indent="-541873">
              <a:buFont typeface="Arial" pitchFamily="34" charset="0"/>
              <a:buChar char="•"/>
            </a:pPr>
            <a:endParaRPr lang="en-US" altLang="en-US" sz="237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0314E7-2296-9D2E-0117-AED58F164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14" y="1264310"/>
            <a:ext cx="11387507" cy="51449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2D04252-8196-354C-A6E1-66069B8C7657}"/>
              </a:ext>
            </a:extLst>
          </p:cNvPr>
          <p:cNvSpPr txBox="1">
            <a:spLocks/>
          </p:cNvSpPr>
          <p:nvPr/>
        </p:nvSpPr>
        <p:spPr bwMode="auto">
          <a:xfrm>
            <a:off x="70305" y="6440738"/>
            <a:ext cx="11554929" cy="36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4" tIns="45732" rIns="91464" bIns="45732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4555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Saad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et al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(2024) J Clin Oncol 42(36): 4271-4275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EB59F4-A12F-372D-AB39-B58293E60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14" y="637916"/>
            <a:ext cx="11554929" cy="365855"/>
          </a:xfrm>
        </p:spPr>
        <p:txBody>
          <a:bodyPr>
            <a:noAutofit/>
          </a:bodyPr>
          <a:lstStyle/>
          <a:p>
            <a:r>
              <a:rPr lang="en-US" sz="3319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ARANOTE Study Design</a:t>
            </a:r>
            <a:endParaRPr lang="en-US" sz="3319" b="0" strike="sngStrik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818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42688-56E3-D762-751A-EC2B6A397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C3851-FBBF-EFFD-FB9F-6B4EB70E4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489" y="629356"/>
            <a:ext cx="10882489" cy="577991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319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alt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49880" lvl="1" indent="-541873">
              <a:buFont typeface="Arial" pitchFamily="34" charset="0"/>
              <a:buChar char="•"/>
            </a:pPr>
            <a:endParaRPr lang="en-US" altLang="en-US" sz="237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C3F3C7-30F4-CEB7-AB9F-C7C14D4C439D}"/>
              </a:ext>
            </a:extLst>
          </p:cNvPr>
          <p:cNvSpPr txBox="1">
            <a:spLocks/>
          </p:cNvSpPr>
          <p:nvPr/>
        </p:nvSpPr>
        <p:spPr bwMode="auto">
          <a:xfrm>
            <a:off x="50049" y="6485250"/>
            <a:ext cx="11554929" cy="36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4" tIns="45732" rIns="91464" bIns="45732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4555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Saad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et al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(2024) J Clin Oncol 42(36): 4271-4275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A40B90-CADD-A7BE-B071-5CDBB061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14" y="637916"/>
            <a:ext cx="11554929" cy="365855"/>
          </a:xfrm>
        </p:spPr>
        <p:txBody>
          <a:bodyPr>
            <a:noAutofit/>
          </a:bodyPr>
          <a:lstStyle/>
          <a:p>
            <a:r>
              <a:rPr lang="en-US" sz="3319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ARANOTE Primary Endpoint: </a:t>
            </a:r>
            <a:r>
              <a:rPr lang="en-US" sz="3319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rPFS</a:t>
            </a:r>
            <a:endParaRPr lang="en-US" sz="3319" b="0" strike="sngStrik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6920C-75B6-7D48-8FA6-D628B931A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231" y="1273951"/>
            <a:ext cx="11189650" cy="495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92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7906A-C87E-2A7E-6D77-9390889A7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1B580-D023-47DD-2D2C-4B99C91F8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489" y="629356"/>
            <a:ext cx="10882489" cy="577991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319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alt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49880" lvl="1" indent="-541873">
              <a:buFont typeface="Arial" pitchFamily="34" charset="0"/>
              <a:buChar char="•"/>
            </a:pPr>
            <a:endParaRPr lang="en-US" altLang="en-US" sz="237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E3966C-EDF9-3C71-43A0-EC817FC35B01}"/>
              </a:ext>
            </a:extLst>
          </p:cNvPr>
          <p:cNvSpPr txBox="1">
            <a:spLocks/>
          </p:cNvSpPr>
          <p:nvPr/>
        </p:nvSpPr>
        <p:spPr bwMode="auto">
          <a:xfrm>
            <a:off x="152400" y="6492145"/>
            <a:ext cx="11554929" cy="36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4" tIns="45732" rIns="91464" bIns="45732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4555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Saad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et al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(2024) J Clin Oncol 42(36): 4271-4275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E621ED-9A99-E4CD-A8B9-A4275029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536" y="1200068"/>
            <a:ext cx="11554929" cy="365855"/>
          </a:xfrm>
        </p:spPr>
        <p:txBody>
          <a:bodyPr>
            <a:noAutofit/>
          </a:bodyPr>
          <a:lstStyle/>
          <a:p>
            <a:r>
              <a:rPr lang="en-US" sz="3319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ARANOTE: Safety</a:t>
            </a:r>
            <a:endParaRPr lang="en-US" sz="3319" b="0" strike="sngStrik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944C00-E978-B691-2D28-5CF634F6B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69" y="2178439"/>
            <a:ext cx="11554929" cy="207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9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D1680-8173-623D-61C8-B578B1D24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0C65D-514F-9D83-0364-E1C444568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489" y="629356"/>
            <a:ext cx="10882489" cy="577991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319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alt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49880" lvl="1" indent="-541873">
              <a:buFont typeface="Arial" pitchFamily="34" charset="0"/>
              <a:buChar char="•"/>
            </a:pPr>
            <a:endParaRPr lang="en-US" altLang="en-US" sz="237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8DF434-C7CB-0BAE-DCD5-89C8C262719B}"/>
              </a:ext>
            </a:extLst>
          </p:cNvPr>
          <p:cNvSpPr txBox="1">
            <a:spLocks/>
          </p:cNvSpPr>
          <p:nvPr/>
        </p:nvSpPr>
        <p:spPr bwMode="auto">
          <a:xfrm>
            <a:off x="169500" y="6419614"/>
            <a:ext cx="11554929" cy="36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4" tIns="45732" rIns="91464" bIns="45732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4555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Freedland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et al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(2023)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 Engl J Med 2023;389:1453-1465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BCFCA0-A2E2-FE6B-DFAD-9F6EAFA03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14" y="637916"/>
            <a:ext cx="11554929" cy="365855"/>
          </a:xfrm>
        </p:spPr>
        <p:txBody>
          <a:bodyPr>
            <a:noAutofit/>
          </a:bodyPr>
          <a:lstStyle/>
          <a:p>
            <a:r>
              <a:rPr lang="en-US" sz="3319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EMBARK Study Design</a:t>
            </a:r>
            <a:endParaRPr lang="en-US" sz="3319" b="0" strike="sngStrik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FA620A-7C29-695F-83F0-48FF8929F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014" y="1351283"/>
            <a:ext cx="11190415" cy="475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9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F1A7E-F1B3-C329-0786-AC12B859A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8D04-C59B-9C62-5588-B44FFEFC6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489" y="629356"/>
            <a:ext cx="10882489" cy="577991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319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alt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49880" lvl="1" indent="-541873">
              <a:buFont typeface="Arial" pitchFamily="34" charset="0"/>
              <a:buChar char="•"/>
            </a:pPr>
            <a:endParaRPr lang="en-US" altLang="en-US" sz="237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0667D7-13B1-DF27-22B0-7462F7A70C09}"/>
              </a:ext>
            </a:extLst>
          </p:cNvPr>
          <p:cNvSpPr txBox="1">
            <a:spLocks/>
          </p:cNvSpPr>
          <p:nvPr/>
        </p:nvSpPr>
        <p:spPr bwMode="auto">
          <a:xfrm>
            <a:off x="152400" y="6492145"/>
            <a:ext cx="11554929" cy="36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4" tIns="45732" rIns="91464" bIns="45732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4555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Freedland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et al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(2023)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 Engl J Med 2023;389:1453-1465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8AD760-C400-B37D-1D64-550646BF8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90" y="448733"/>
            <a:ext cx="11554929" cy="365855"/>
          </a:xfrm>
        </p:spPr>
        <p:txBody>
          <a:bodyPr>
            <a:noAutofit/>
          </a:bodyPr>
          <a:lstStyle/>
          <a:p>
            <a:r>
              <a:rPr lang="en-US" sz="3319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EMBARK Primary Endpoint:</a:t>
            </a:r>
            <a:br>
              <a:rPr lang="en-US" sz="3319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319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MFS for Enzalutamide Combination vs. Leuprolide</a:t>
            </a:r>
            <a:endParaRPr lang="en-US" sz="3319" b="0" strike="sngStrik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193717-4F47-B88A-B050-B5152A820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11" y="1155689"/>
            <a:ext cx="10385778" cy="529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75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85464-75C4-9DCE-1E58-8E776F9AE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72358-8F58-8F54-A0CF-579675327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489" y="629356"/>
            <a:ext cx="10882489" cy="577991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319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alt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49880" lvl="1" indent="-541873">
              <a:buFont typeface="Arial" pitchFamily="34" charset="0"/>
              <a:buChar char="•"/>
            </a:pPr>
            <a:endParaRPr lang="en-US" altLang="en-US" sz="237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79518C-B79A-E205-C0CD-DB5F09A0429A}"/>
              </a:ext>
            </a:extLst>
          </p:cNvPr>
          <p:cNvSpPr txBox="1">
            <a:spLocks/>
          </p:cNvSpPr>
          <p:nvPr/>
        </p:nvSpPr>
        <p:spPr bwMode="auto">
          <a:xfrm>
            <a:off x="74163" y="6517344"/>
            <a:ext cx="11554929" cy="36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4" tIns="45732" rIns="91464" bIns="45732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4555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Freedland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et al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(2023)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 Engl J Med 2023;389:1453-1465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BC4484-55BB-1D1A-217E-68CA2695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90" y="448733"/>
            <a:ext cx="11554929" cy="365855"/>
          </a:xfrm>
        </p:spPr>
        <p:txBody>
          <a:bodyPr>
            <a:noAutofit/>
          </a:bodyPr>
          <a:lstStyle/>
          <a:p>
            <a:r>
              <a:rPr lang="en-US" sz="3319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EMBARK Key Secondary Endpoint:</a:t>
            </a:r>
            <a:br>
              <a:rPr lang="en-US" sz="3319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319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MFS for Enzalutamide Monotherapy vs. Leuprolide</a:t>
            </a:r>
            <a:endParaRPr lang="en-US" sz="3319" b="0" strike="sngStrik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2B8DEB-479E-FD80-997B-B6B48D881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49" y="1303166"/>
            <a:ext cx="10162168" cy="523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01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55B0A-39F5-6C43-43D6-6D77448D4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4826E-90D7-5D50-E103-3D29FB599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489" y="629356"/>
            <a:ext cx="10882489" cy="577991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319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alt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49880" lvl="1" indent="-541873">
              <a:buFont typeface="Arial" pitchFamily="34" charset="0"/>
              <a:buChar char="•"/>
            </a:pPr>
            <a:endParaRPr lang="en-US" altLang="en-US" sz="237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B38FDC-FD1D-2502-4165-516E258D68C3}"/>
              </a:ext>
            </a:extLst>
          </p:cNvPr>
          <p:cNvSpPr txBox="1">
            <a:spLocks/>
          </p:cNvSpPr>
          <p:nvPr/>
        </p:nvSpPr>
        <p:spPr bwMode="auto">
          <a:xfrm>
            <a:off x="152400" y="6492145"/>
            <a:ext cx="11554929" cy="36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4" tIns="45732" rIns="91464" bIns="45732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4555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45556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455560"/>
                </a:solidFill>
                <a:latin typeface="Arial" charset="0"/>
                <a:ea typeface="Arial Unicode MS" pitchFamily="34" charset="-128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Freedland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et al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(2023)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 Engl J Med 2023;389:1453-1465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C5E130-819C-42C2-610C-B2295E36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69" y="157474"/>
            <a:ext cx="11554929" cy="365855"/>
          </a:xfrm>
        </p:spPr>
        <p:txBody>
          <a:bodyPr>
            <a:noAutofit/>
          </a:bodyPr>
          <a:lstStyle/>
          <a:p>
            <a:r>
              <a:rPr lang="en-US" sz="3319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EMBARK: Safety</a:t>
            </a:r>
            <a:endParaRPr lang="en-US" sz="3319" b="0" strike="sngStrik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E19A89-EEE6-3838-E58A-E2FBB04CC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609600"/>
            <a:ext cx="5835011" cy="599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60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FD886-5FE1-CD45-8796-9B22620E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"/>
            <a:ext cx="10358967" cy="1268760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45B3B8-E924-5D4F-B5AC-4347B4A2A6F1}"/>
              </a:ext>
            </a:extLst>
          </p:cNvPr>
          <p:cNvSpPr txBox="1">
            <a:spLocks/>
          </p:cNvSpPr>
          <p:nvPr/>
        </p:nvSpPr>
        <p:spPr bwMode="auto">
          <a:xfrm>
            <a:off x="990651" y="1628800"/>
            <a:ext cx="9641854" cy="413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lvl="0" indent="0">
              <a:lnSpc>
                <a:spcPts val="2920"/>
              </a:lnSpc>
              <a:spcBef>
                <a:spcPts val="2280"/>
              </a:spcBef>
              <a:spcAft>
                <a:spcPts val="0"/>
              </a:spcAft>
              <a:buNone/>
              <a:defRPr/>
            </a:pPr>
            <a:r>
              <a:rPr lang="en-US" sz="3000" dirty="0">
                <a:solidFill>
                  <a:schemeClr val="tx1"/>
                </a:solidFill>
              </a:rPr>
              <a:t>Module 1 — Breast Cancer: </a:t>
            </a:r>
            <a:r>
              <a:rPr lang="en-US" sz="3000" b="0" i="1" dirty="0">
                <a:solidFill>
                  <a:schemeClr val="tx1"/>
                </a:solidFill>
              </a:rPr>
              <a:t>Drs Burstein, Goetz, McArthur and Nanda</a:t>
            </a:r>
          </a:p>
          <a:p>
            <a:pPr marL="98425" lvl="0" indent="0">
              <a:lnSpc>
                <a:spcPts val="2920"/>
              </a:lnSpc>
              <a:spcBef>
                <a:spcPts val="2280"/>
              </a:spcBef>
              <a:spcAft>
                <a:spcPts val="0"/>
              </a:spcAft>
              <a:buNone/>
              <a:defRPr/>
            </a:pPr>
            <a:r>
              <a:rPr lang="en-US" sz="3000" dirty="0">
                <a:solidFill>
                  <a:srgbClr val="0432FF"/>
                </a:solidFill>
              </a:rPr>
              <a:t>Module 2 — Prostate Cancer: </a:t>
            </a:r>
            <a:r>
              <a:rPr lang="en-US" sz="3000" b="0" i="1" dirty="0">
                <a:solidFill>
                  <a:srgbClr val="0432FF"/>
                </a:solidFill>
              </a:rPr>
              <a:t>Drs </a:t>
            </a:r>
            <a:r>
              <a:rPr lang="en-US" sz="3000" b="0" i="1" dirty="0" err="1">
                <a:solidFill>
                  <a:srgbClr val="0432FF"/>
                </a:solidFill>
              </a:rPr>
              <a:t>Antonarakis</a:t>
            </a:r>
            <a:r>
              <a:rPr lang="en-US" sz="3000" b="0" i="1" dirty="0">
                <a:solidFill>
                  <a:srgbClr val="0432FF"/>
                </a:solidFill>
              </a:rPr>
              <a:t> and M Smith</a:t>
            </a:r>
          </a:p>
          <a:p>
            <a:pPr marL="98425" lvl="0" indent="0">
              <a:lnSpc>
                <a:spcPts val="2920"/>
              </a:lnSpc>
              <a:spcBef>
                <a:spcPts val="2280"/>
              </a:spcBef>
              <a:spcAft>
                <a:spcPts val="0"/>
              </a:spcAft>
              <a:buNone/>
              <a:defRPr/>
            </a:pPr>
            <a:r>
              <a:rPr lang="en-US" sz="3000" dirty="0">
                <a:solidFill>
                  <a:schemeClr val="tx1"/>
                </a:solidFill>
              </a:rPr>
              <a:t>Module 3 — Colorectal Cancer: </a:t>
            </a:r>
            <a:r>
              <a:rPr lang="en-US" sz="3000" b="0" i="1" dirty="0">
                <a:solidFill>
                  <a:schemeClr val="tx1"/>
                </a:solidFill>
              </a:rPr>
              <a:t>Drs Lieu and Strickler</a:t>
            </a:r>
          </a:p>
          <a:p>
            <a:pPr marL="98425" lvl="0" indent="0">
              <a:lnSpc>
                <a:spcPts val="2920"/>
              </a:lnSpc>
              <a:spcBef>
                <a:spcPts val="2280"/>
              </a:spcBef>
              <a:spcAft>
                <a:spcPts val="0"/>
              </a:spcAft>
              <a:buNone/>
              <a:defRPr/>
            </a:pPr>
            <a:r>
              <a:rPr lang="en-US" sz="3000" dirty="0">
                <a:solidFill>
                  <a:schemeClr val="tx1"/>
                </a:solidFill>
              </a:rPr>
              <a:t>Module 4 — Diffuse Large B-Cell Lymphoma and Follicular Lymphoma: </a:t>
            </a:r>
            <a:r>
              <a:rPr lang="en-US" sz="3000" b="0" i="1" dirty="0">
                <a:solidFill>
                  <a:schemeClr val="tx1"/>
                </a:solidFill>
              </a:rPr>
              <a:t>Drs Lunning and S Smith</a:t>
            </a:r>
          </a:p>
        </p:txBody>
      </p:sp>
    </p:spTree>
    <p:extLst>
      <p:ext uri="{BB962C8B-B14F-4D97-AF65-F5344CB8AC3E}">
        <p14:creationId xmlns:p14="http://schemas.microsoft.com/office/powerpoint/2010/main" val="5843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EDD10-EC44-E14D-5FFB-1C3F3714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C25AF-5178-912C-B6C6-2D4FA3257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822" y="724836"/>
            <a:ext cx="10340622" cy="722489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319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EMBARK Phase 3 Study of Enzalutamide Plus Leuprolide </a:t>
            </a:r>
          </a:p>
          <a:p>
            <a:pPr marL="0" indent="0" algn="ctr">
              <a:buNone/>
            </a:pPr>
            <a:r>
              <a:rPr lang="en-US" altLang="en-US" sz="3319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Non-Metastatic CSPC</a:t>
            </a:r>
          </a:p>
          <a:p>
            <a:pPr marL="0" indent="0" algn="ctr">
              <a:buNone/>
            </a:pPr>
            <a:endParaRPr lang="en-US" altLang="en-US" sz="2607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49880" lvl="1" indent="-541873" algn="ctr">
              <a:buFont typeface="Arial" pitchFamily="34" charset="0"/>
              <a:buChar char="•"/>
            </a:pPr>
            <a:endParaRPr lang="en-US" altLang="en-US" sz="237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09FEAB-916E-8BA8-ABF5-E5E802DAEA9A}"/>
              </a:ext>
            </a:extLst>
          </p:cNvPr>
          <p:cNvSpPr/>
          <p:nvPr/>
        </p:nvSpPr>
        <p:spPr bwMode="auto">
          <a:xfrm>
            <a:off x="5938998" y="6133164"/>
            <a:ext cx="1619057" cy="69306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373" tIns="54187" rIns="108373" bIns="5418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78E18-6522-F4AB-C16F-F9AAFF7D95C9}"/>
              </a:ext>
            </a:extLst>
          </p:cNvPr>
          <p:cNvSpPr txBox="1"/>
          <p:nvPr/>
        </p:nvSpPr>
        <p:spPr>
          <a:xfrm>
            <a:off x="152400" y="6400800"/>
            <a:ext cx="107611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https://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www.pfizer.com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/news/press-release/press-release-detail/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xtandir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-plus-leuprolide-significantly-improves-survival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15EEE-79C0-BE71-6FFC-CDB8CF0518EB}"/>
              </a:ext>
            </a:extLst>
          </p:cNvPr>
          <p:cNvSpPr txBox="1"/>
          <p:nvPr/>
        </p:nvSpPr>
        <p:spPr>
          <a:xfrm>
            <a:off x="914400" y="2369791"/>
            <a:ext cx="10566400" cy="3108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srgbClr val="3C4242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July 10, 2025 Press Release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3C4242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For patients treated with enzalutamide plus leuprolide versus placebo plus leuprolide, EMBARK met the key secondary endpoint with a statistically significant and clinically meaningful improvement in OS. Results also showed a favorable trend towards improved OS for patients treated with enzalutamide monotherapy versus placebo plus leuprolide, however the difference did not reach statistical significance. </a:t>
            </a:r>
          </a:p>
        </p:txBody>
      </p:sp>
    </p:spTree>
    <p:extLst>
      <p:ext uri="{BB962C8B-B14F-4D97-AF65-F5344CB8AC3E}">
        <p14:creationId xmlns:p14="http://schemas.microsoft.com/office/powerpoint/2010/main" val="844643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4798F-F616-83EE-7C8E-9F1FC6C1D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9FD3B-61E8-2D74-FA34-ED7AFCE11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587" y="1026163"/>
            <a:ext cx="10340622" cy="72248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319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Capivasertib</a:t>
            </a:r>
            <a:endParaRPr lang="en-US" altLang="en-US" sz="2607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49880" lvl="1" indent="-541873">
              <a:buFont typeface="Arial" pitchFamily="34" charset="0"/>
              <a:buChar char="•"/>
            </a:pPr>
            <a:endParaRPr lang="en-US" altLang="en-US" sz="237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3ACE4D-73FA-8047-E87D-AA1360E45B59}"/>
              </a:ext>
            </a:extLst>
          </p:cNvPr>
          <p:cNvSpPr/>
          <p:nvPr/>
        </p:nvSpPr>
        <p:spPr bwMode="auto">
          <a:xfrm>
            <a:off x="5938998" y="6133164"/>
            <a:ext cx="1619057" cy="69306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373" tIns="54187" rIns="108373" bIns="5418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85AB3B-6D3B-ADF4-E51A-261566EC6B2A}"/>
              </a:ext>
            </a:extLst>
          </p:cNvPr>
          <p:cNvSpPr txBox="1"/>
          <p:nvPr/>
        </p:nvSpPr>
        <p:spPr>
          <a:xfrm>
            <a:off x="159087" y="6126412"/>
            <a:ext cx="1155982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sng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www.fda.gov/drugs/resources-information-approved-drugs/fda-approves-capivasertib-fulvestrant-breast-cancer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.</a:t>
            </a:r>
            <a:br>
              <a:rPr kumimoji="0" lang="en-US" sz="15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2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Turner et al (2023) N Engl J Med 388: 2025-2070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4D10B6-44FE-AF07-8F77-7AFF02F41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623" y="163873"/>
            <a:ext cx="2336018" cy="22577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66471BE-1170-F887-2CBD-CFA7AD841E03}"/>
              </a:ext>
            </a:extLst>
          </p:cNvPr>
          <p:cNvSpPr txBox="1">
            <a:spLocks/>
          </p:cNvSpPr>
          <p:nvPr/>
        </p:nvSpPr>
        <p:spPr bwMode="auto">
          <a:xfrm>
            <a:off x="497753" y="2366392"/>
            <a:ext cx="10836292" cy="308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6111" tIns="58055" rIns="116111" bIns="58055" numCol="1" anchor="t" anchorCtr="0" compatLnSpc="1">
            <a:prstTxWarp prst="textNoShape">
              <a:avLst/>
            </a:prstTxWarp>
          </a:bodyPr>
          <a:lstStyle>
            <a:lvl1pPr marL="366713" indent="-36671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4F4F4F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95338" indent="-304800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A9E1D"/>
              </a:buClr>
              <a:buFont typeface="Wingdings" pitchFamily="2" charset="2"/>
              <a:buChar char="§"/>
              <a:defRPr sz="2200">
                <a:solidFill>
                  <a:srgbClr val="4F4F4F"/>
                </a:solidFill>
                <a:latin typeface="+mn-lt"/>
                <a:ea typeface="MS PGothic" pitchFamily="34" charset="-128"/>
              </a:defRPr>
            </a:lvl2pPr>
            <a:lvl3pPr marL="1223963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7547B"/>
              </a:buClr>
              <a:buFont typeface="Wingdings" pitchFamily="2" charset="2"/>
              <a:buChar char="§"/>
              <a:defRPr sz="2000">
                <a:solidFill>
                  <a:srgbClr val="4F4F4F"/>
                </a:solidFill>
                <a:latin typeface="+mn-lt"/>
                <a:ea typeface="MS PGothic" pitchFamily="34" charset="-128"/>
              </a:defRPr>
            </a:lvl3pPr>
            <a:lvl4pPr marL="1714500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7547B"/>
              </a:buClr>
              <a:buFont typeface="Wingdings" pitchFamily="2" charset="2"/>
              <a:buChar char="§"/>
              <a:defRPr sz="1600">
                <a:solidFill>
                  <a:srgbClr val="4F4F4F"/>
                </a:solidFill>
                <a:latin typeface="+mn-lt"/>
                <a:ea typeface="MS PGothic" pitchFamily="34" charset="-128"/>
              </a:defRPr>
            </a:lvl4pPr>
            <a:lvl5pPr marL="2205038" indent="-24606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7547B"/>
              </a:buClr>
              <a:buFont typeface="Wingdings" pitchFamily="2" charset="2"/>
              <a:buChar char="§"/>
              <a:defRPr sz="1600">
                <a:solidFill>
                  <a:srgbClr val="4F4F4F"/>
                </a:solidFill>
                <a:latin typeface="+mn-lt"/>
                <a:ea typeface="MS PGothic" pitchFamily="34" charset="-128"/>
              </a:defRPr>
            </a:lvl5pPr>
            <a:lvl6pPr marL="2662238" indent="-24606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7547B"/>
              </a:buClr>
              <a:buFont typeface="Wingdings" pitchFamily="2" charset="2"/>
              <a:buChar char="§"/>
              <a:defRPr sz="1600">
                <a:solidFill>
                  <a:srgbClr val="4F4F4F"/>
                </a:solidFill>
                <a:latin typeface="+mn-lt"/>
              </a:defRPr>
            </a:lvl6pPr>
            <a:lvl7pPr marL="3119438" indent="-24606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7547B"/>
              </a:buClr>
              <a:buFont typeface="Wingdings" pitchFamily="2" charset="2"/>
              <a:buChar char="§"/>
              <a:defRPr sz="1600">
                <a:solidFill>
                  <a:srgbClr val="4F4F4F"/>
                </a:solidFill>
                <a:latin typeface="+mn-lt"/>
              </a:defRPr>
            </a:lvl7pPr>
            <a:lvl8pPr marL="3576638" indent="-24606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7547B"/>
              </a:buClr>
              <a:buFont typeface="Wingdings" pitchFamily="2" charset="2"/>
              <a:buChar char="§"/>
              <a:defRPr sz="1600">
                <a:solidFill>
                  <a:srgbClr val="4F4F4F"/>
                </a:solidFill>
                <a:latin typeface="+mn-lt"/>
              </a:defRPr>
            </a:lvl8pPr>
            <a:lvl9pPr marL="4033838" indent="-24606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7547B"/>
              </a:buClr>
              <a:buFont typeface="Wingdings" pitchFamily="2" charset="2"/>
              <a:buChar char="§"/>
              <a:defRPr sz="1600">
                <a:solidFill>
                  <a:srgbClr val="4F4F4F"/>
                </a:solidFill>
                <a:latin typeface="+mn-lt"/>
              </a:defRPr>
            </a:lvl9pPr>
          </a:lstStyle>
          <a:p>
            <a:pPr marL="366713" marR="0" lvl="0" indent="-366713" algn="l" defTabSz="9794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Oral AKT inhibitor</a:t>
            </a:r>
          </a:p>
          <a:p>
            <a:pPr marL="366713" marR="0" lvl="0" indent="-366713" algn="l" defTabSz="9794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Approved by the FDA in combination with </a:t>
            </a:r>
            <a:r>
              <a:rPr kumimoji="0" lang="en-US" sz="23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fulvestrant</a:t>
            </a:r>
            <a:r>
              <a:rPr kumimoji="0" lang="en-US" sz="23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for the treatment of adult patients with HR-positive, HER2-negative locally advanced or metastatic breast cancer with one or more alterations in PIK3CA/AKT1/PTEN gene(s).</a:t>
            </a:r>
            <a:r>
              <a:rPr kumimoji="0" lang="en-US" sz="237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1</a:t>
            </a:r>
          </a:p>
          <a:p>
            <a:pPr marL="366713" marR="0" lvl="0" indent="-366713" algn="l" defTabSz="9794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This approval is based on favorable results obtained from the CAPItello-291 trial, in which the combination of </a:t>
            </a:r>
            <a:r>
              <a:rPr kumimoji="0" lang="en-US" sz="23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capivasertib</a:t>
            </a:r>
            <a:r>
              <a:rPr kumimoji="0" lang="en-US" sz="23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and </a:t>
            </a:r>
            <a:r>
              <a:rPr kumimoji="0" lang="en-US" sz="23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fulvestrant</a:t>
            </a:r>
            <a:r>
              <a:rPr kumimoji="0" lang="en-US" sz="23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reduced the risk of disease progression or death by 50% compared to </a:t>
            </a:r>
            <a:r>
              <a:rPr kumimoji="0" lang="en-US" sz="23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fulvestrant</a:t>
            </a:r>
            <a:r>
              <a:rPr kumimoji="0" lang="en-US" sz="23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alone.</a:t>
            </a:r>
            <a:r>
              <a:rPr kumimoji="0" lang="en-US" sz="237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8153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0F7C0-BD95-2FA4-97DE-95B1918B2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B9A3B-04D1-CA43-EC7A-02F180940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645942"/>
            <a:ext cx="10340622" cy="72248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319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CAPItello-281 Phase 3 Study of </a:t>
            </a:r>
            <a:r>
              <a:rPr lang="en-US" altLang="en-US" sz="3319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Capivasertib</a:t>
            </a:r>
            <a:r>
              <a:rPr lang="en-US" altLang="en-US" sz="3319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altLang="en-US" sz="3319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mCSPC</a:t>
            </a:r>
            <a:endParaRPr lang="en-US" altLang="en-US" sz="2607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en-US" sz="2607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49880" lvl="1" indent="-541873">
              <a:buFont typeface="Arial" pitchFamily="34" charset="0"/>
              <a:buChar char="•"/>
            </a:pPr>
            <a:endParaRPr lang="en-US" altLang="en-US" sz="237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65F850-6FBF-731E-E326-D8F6FEAAC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351" y="1244247"/>
            <a:ext cx="10729298" cy="49678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DA2C38-7B37-6FF2-0A02-626920D59CFB}"/>
              </a:ext>
            </a:extLst>
          </p:cNvPr>
          <p:cNvSpPr/>
          <p:nvPr/>
        </p:nvSpPr>
        <p:spPr bwMode="auto">
          <a:xfrm>
            <a:off x="5699690" y="5912056"/>
            <a:ext cx="1979818" cy="69306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373" tIns="54187" rIns="108373" bIns="5418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C7DB4-256C-EDCE-288A-11D00BAE6C10}"/>
              </a:ext>
            </a:extLst>
          </p:cNvPr>
          <p:cNvSpPr txBox="1"/>
          <p:nvPr/>
        </p:nvSpPr>
        <p:spPr>
          <a:xfrm>
            <a:off x="128609" y="6442149"/>
            <a:ext cx="614572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https://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clinicaltrials.gov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/study/NCT04493853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528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18C2D-6191-AF7A-30CF-CB3A3F9CA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060B8-8BDA-B1B3-17D3-771AB6B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822" y="724836"/>
            <a:ext cx="10340622" cy="72248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319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CAPItello-281 Phase 3 Study of </a:t>
            </a:r>
            <a:r>
              <a:rPr lang="en-US" altLang="en-US" sz="3319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Capivasertib</a:t>
            </a:r>
            <a:r>
              <a:rPr lang="en-US" altLang="en-US" sz="3319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altLang="en-US" sz="3319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mCSPC</a:t>
            </a:r>
            <a:endParaRPr lang="en-US" altLang="en-US" sz="3319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en-US" sz="2607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49880" lvl="1" indent="-541873">
              <a:buFont typeface="Arial" pitchFamily="34" charset="0"/>
              <a:buChar char="•"/>
            </a:pPr>
            <a:endParaRPr lang="en-US" altLang="en-US" sz="237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8909FC-5AFB-F359-DB4F-BB376B4EF1E9}"/>
              </a:ext>
            </a:extLst>
          </p:cNvPr>
          <p:cNvSpPr/>
          <p:nvPr/>
        </p:nvSpPr>
        <p:spPr bwMode="auto">
          <a:xfrm>
            <a:off x="5938998" y="6133164"/>
            <a:ext cx="1619057" cy="69306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373" tIns="54187" rIns="108373" bIns="5418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E772B6-E610-7F27-E8AA-5D29D55ED2E6}"/>
              </a:ext>
            </a:extLst>
          </p:cNvPr>
          <p:cNvSpPr txBox="1"/>
          <p:nvPr/>
        </p:nvSpPr>
        <p:spPr>
          <a:xfrm>
            <a:off x="152400" y="6318113"/>
            <a:ext cx="107611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https://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www.astrazeneca.com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/media-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centre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/press-releases/2024/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truqap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-improved-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rpfs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-in-advanced-prostate-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cancer.html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7B4668-54CA-DBAD-8766-60B1E206A35F}"/>
              </a:ext>
            </a:extLst>
          </p:cNvPr>
          <p:cNvSpPr txBox="1"/>
          <p:nvPr/>
        </p:nvSpPr>
        <p:spPr>
          <a:xfrm>
            <a:off x="948267" y="1607312"/>
            <a:ext cx="10566400" cy="403148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4" b="0" i="1" u="sng" strike="noStrike" kern="1200" cap="none" spc="0" normalizeH="0" baseline="0" noProof="0" dirty="0">
                <a:ln>
                  <a:noFill/>
                </a:ln>
                <a:solidFill>
                  <a:srgbClr val="3C4242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November 25, 2024 Press Release</a:t>
            </a:r>
            <a:r>
              <a:rPr kumimoji="0" lang="en-US" sz="2844" b="0" i="1" u="none" strike="noStrike" kern="1200" cap="none" spc="0" normalizeH="0" baseline="0" noProof="0" dirty="0">
                <a:ln>
                  <a:noFill/>
                </a:ln>
                <a:solidFill>
                  <a:srgbClr val="3C4242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4" b="0" i="1" u="none" strike="noStrike" kern="1200" cap="none" spc="0" normalizeH="0" baseline="0" noProof="0" dirty="0">
                <a:ln>
                  <a:noFill/>
                </a:ln>
                <a:solidFill>
                  <a:srgbClr val="3C4242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“</a:t>
            </a:r>
            <a:r>
              <a:rPr kumimoji="0" lang="en-US" sz="2844" b="0" i="1" u="none" strike="noStrike" kern="1200" cap="none" spc="0" normalizeH="0" baseline="0" noProof="0" dirty="0" err="1">
                <a:ln>
                  <a:noFill/>
                </a:ln>
                <a:solidFill>
                  <a:srgbClr val="3C4242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Capivasertib</a:t>
            </a:r>
            <a:r>
              <a:rPr kumimoji="0" lang="en-US" sz="2844" b="0" i="1" u="none" strike="noStrike" kern="1200" cap="none" spc="0" normalizeH="0" baseline="0" noProof="0" dirty="0">
                <a:ln>
                  <a:noFill/>
                </a:ln>
                <a:solidFill>
                  <a:srgbClr val="3C4242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combination in PTEN-deficient metastatic hormone-sensitive prostate cancer demonstrated statistically significant and clinically meaningful improvement in radiographic progression-free survival in CAPItello-281 Phase III trial.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44" b="0" i="1" u="none" strike="noStrike" kern="1200" cap="none" spc="0" normalizeH="0" baseline="0" noProof="0" dirty="0">
              <a:ln>
                <a:noFill/>
              </a:ln>
              <a:solidFill>
                <a:srgbClr val="3C4242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4" b="0" i="1" u="none" strike="noStrike" kern="1200" cap="none" spc="0" normalizeH="0" baseline="0" noProof="0" dirty="0">
                <a:ln>
                  <a:noFill/>
                </a:ln>
                <a:solidFill>
                  <a:srgbClr val="3C4242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The safety profile of </a:t>
            </a:r>
            <a:r>
              <a:rPr kumimoji="0" lang="en-US" sz="2844" b="0" i="1" u="none" strike="noStrike" kern="1200" cap="none" spc="0" normalizeH="0" baseline="0" noProof="0" dirty="0" err="1">
                <a:ln>
                  <a:noFill/>
                </a:ln>
                <a:solidFill>
                  <a:srgbClr val="3C4242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capivasertib</a:t>
            </a:r>
            <a:r>
              <a:rPr kumimoji="0" lang="en-US" sz="2844" b="0" i="1" u="none" strike="noStrike" kern="1200" cap="none" spc="0" normalizeH="0" baseline="0" noProof="0" dirty="0">
                <a:ln>
                  <a:noFill/>
                </a:ln>
                <a:solidFill>
                  <a:srgbClr val="3C4242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 in combination with abiraterone and ADT in CAPItello-281 was broadly consistent with the known profile of each medicine.”</a:t>
            </a:r>
            <a:endParaRPr kumimoji="0" lang="en-US" sz="2844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589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489" y="914400"/>
            <a:ext cx="10882489" cy="577991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319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en-US" altLang="en-US" sz="2607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en-US" sz="2607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en-US" sz="2607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 pathway inhibitors (ARPIs) have an important role across a broad range of prostate cancer disease states: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37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Abiraterone and enzalutamide improve </a:t>
            </a:r>
            <a:r>
              <a:rPr lang="en-US" altLang="en-US" sz="237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rPFS</a:t>
            </a:r>
            <a:r>
              <a:rPr lang="en-US" altLang="en-US" sz="237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OS in </a:t>
            </a:r>
            <a:r>
              <a:rPr lang="en-US" altLang="en-US" sz="237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mCRPC</a:t>
            </a:r>
            <a:r>
              <a:rPr lang="en-US" altLang="en-US" sz="237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either before or after chemotherapy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37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Apalutamide, enzalutamide and </a:t>
            </a:r>
            <a:r>
              <a:rPr lang="en-US" altLang="en-US" sz="237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darolutamide</a:t>
            </a:r>
            <a:r>
              <a:rPr lang="en-US" altLang="en-US" sz="237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improve MFS and OS in </a:t>
            </a:r>
            <a:r>
              <a:rPr lang="en-US" altLang="en-US" sz="237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nmCRPC</a:t>
            </a:r>
            <a:endParaRPr lang="en-US" altLang="en-US" sz="237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37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Abiraterone, apalutamide, enzalutamide and </a:t>
            </a:r>
            <a:r>
              <a:rPr lang="en-US" altLang="en-US" sz="237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darolutamide</a:t>
            </a:r>
            <a:r>
              <a:rPr lang="en-US" altLang="en-US" sz="237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improve OS in </a:t>
            </a:r>
            <a:r>
              <a:rPr lang="en-US" altLang="en-US" sz="237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mCSPC</a:t>
            </a:r>
            <a:br>
              <a:rPr lang="en-US" altLang="en-US" sz="237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altLang="en-US" sz="237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37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Abiraterone improves MFS and OS in high-risk primary and recurrent </a:t>
            </a:r>
            <a:r>
              <a:rPr lang="en-US" altLang="en-US" sz="237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nmCSPC</a:t>
            </a:r>
            <a:br>
              <a:rPr lang="en-US" altLang="en-US" sz="237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altLang="en-US" sz="237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37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Enzalutamide improves MFS in recurrent </a:t>
            </a:r>
            <a:r>
              <a:rPr lang="en-US" altLang="en-US" sz="237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nmCSPC</a:t>
            </a:r>
            <a:endParaRPr lang="en-US" altLang="en-US" sz="213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49880" lvl="1" indent="-541873">
              <a:buFont typeface="Arial" pitchFamily="34" charset="0"/>
              <a:buChar char="•"/>
            </a:pPr>
            <a:endParaRPr lang="en-US" altLang="en-US" sz="237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32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B23D4-5251-FDB1-4D64-CB1178FEA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1EEFE3C8-3956-8999-9800-1274764B51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280389"/>
            <a:ext cx="11430000" cy="3206825"/>
          </a:xfrm>
        </p:spPr>
        <p:txBody>
          <a:bodyPr wrap="square" anchor="b">
            <a:noAutofit/>
          </a:bodyPr>
          <a:lstStyle/>
          <a:p>
            <a:pPr>
              <a:spcBef>
                <a:spcPts val="600"/>
              </a:spcBef>
            </a:pPr>
            <a: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+ Perspectives: Clinical Investigators Explore the Application of Recent Datasets </a:t>
            </a:r>
            <a:b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Current Oncology Care</a:t>
            </a:r>
            <a:b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0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0" i="1" dirty="0">
                <a:solidFill>
                  <a:srgbClr val="0155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CME/MOC, NCPD and ACPE Accredited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6DB3200A-7DAC-C2AA-F605-4F71DD5D8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87214"/>
            <a:ext cx="11430000" cy="189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Saturday, October 11, 2025</a:t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7:15 AM – 12:30 PM 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945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63EF8-8C7C-68EC-FE81-0934825BC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7EDB8-716F-C1E2-AA6A-E5A72F023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3" y="726575"/>
            <a:ext cx="11175748" cy="2829091"/>
          </a:xfrm>
        </p:spPr>
        <p:txBody>
          <a:bodyPr/>
          <a:lstStyle/>
          <a:p>
            <a:pPr algn="l"/>
            <a:r>
              <a:rPr lang="en-US" sz="3600" dirty="0"/>
              <a:t>EMBARK: Overall Survival with Enzalutamide in Biochemically Recurrent Prostate Cancer</a:t>
            </a:r>
            <a:endParaRPr lang="en-US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1877C-D0FA-F046-C500-F2A70FA8B794}"/>
              </a:ext>
            </a:extLst>
          </p:cNvPr>
          <p:cNvSpPr txBox="1"/>
          <p:nvPr/>
        </p:nvSpPr>
        <p:spPr>
          <a:xfrm>
            <a:off x="902473" y="3825064"/>
            <a:ext cx="101474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Freedland S et al.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ESMO 2025;Abstract LBA47.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PROFFERED PAPER | SUNDAY, OCTOBER 19 | 10:52 CEST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71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3F371-EECB-8172-50E5-97E319372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FB650-3CF1-F321-C87D-36473A282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2" y="726575"/>
            <a:ext cx="9957898" cy="2829091"/>
          </a:xfrm>
        </p:spPr>
        <p:txBody>
          <a:bodyPr/>
          <a:lstStyle/>
          <a:p>
            <a:pPr algn="l"/>
            <a:r>
              <a:rPr lang="en-US" sz="3600" dirty="0"/>
              <a:t>A Phase III Study of </a:t>
            </a:r>
            <a:r>
              <a:rPr lang="en-US" sz="3600" dirty="0" err="1"/>
              <a:t>Capivasertib</a:t>
            </a:r>
            <a:r>
              <a:rPr lang="en-US" sz="3600" dirty="0"/>
              <a:t> (</a:t>
            </a:r>
            <a:r>
              <a:rPr lang="en-US" sz="3600" dirty="0" err="1"/>
              <a:t>capi</a:t>
            </a:r>
            <a:r>
              <a:rPr lang="en-US" sz="3600" dirty="0"/>
              <a:t>) + Abiraterone (</a:t>
            </a:r>
            <a:r>
              <a:rPr lang="en-US" sz="3600" dirty="0" err="1"/>
              <a:t>abi</a:t>
            </a:r>
            <a:r>
              <a:rPr lang="en-US" sz="3600" dirty="0"/>
              <a:t>) vs Placebo (</a:t>
            </a:r>
            <a:r>
              <a:rPr lang="en-US" sz="3600" dirty="0" err="1"/>
              <a:t>pbo</a:t>
            </a:r>
            <a:r>
              <a:rPr lang="en-US" sz="3600" dirty="0"/>
              <a:t>) + </a:t>
            </a:r>
            <a:r>
              <a:rPr lang="en-US" sz="3600" dirty="0" err="1"/>
              <a:t>abi</a:t>
            </a:r>
            <a:r>
              <a:rPr lang="en-US" sz="3600" dirty="0"/>
              <a:t> in Patients (pts) with PTEN Deficient </a:t>
            </a:r>
            <a:r>
              <a:rPr lang="en-US" sz="3600" i="1" dirty="0"/>
              <a:t>de novo </a:t>
            </a:r>
            <a:r>
              <a:rPr lang="en-US" sz="3600" dirty="0"/>
              <a:t>Metastatic Hormone-Sensitive Prostate Cancer (</a:t>
            </a:r>
            <a:r>
              <a:rPr lang="en-US" sz="3600" dirty="0" err="1"/>
              <a:t>mHSPC</a:t>
            </a:r>
            <a:r>
              <a:rPr lang="en-US" sz="3600" dirty="0"/>
              <a:t>): CAPItello-281</a:t>
            </a:r>
            <a:endParaRPr lang="en-US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0343B1-4689-0AA1-A980-912CC3B24760}"/>
              </a:ext>
            </a:extLst>
          </p:cNvPr>
          <p:cNvSpPr txBox="1"/>
          <p:nvPr/>
        </p:nvSpPr>
        <p:spPr>
          <a:xfrm>
            <a:off x="902472" y="3825064"/>
            <a:ext cx="10081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Fizazi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K et al.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ESMO 2025;Abstract 2383O.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PROFFERED PAPER | SUNDAY, OCTOBER 19 | 11:19 CEST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11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1EB41-2925-ECCE-E21B-314818556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76F954-46A4-699D-1D15-9F238F70D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10584313" cy="4514258"/>
          </a:xfrm>
        </p:spPr>
        <p:txBody>
          <a:bodyPr/>
          <a:lstStyle/>
          <a:p>
            <a:pPr marL="457200" indent="-457200"/>
            <a:r>
              <a:rPr lang="en-US" sz="2600" kern="1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 what situations, if any, do you use intermittent endocrine treatment, and what is your protocol? </a:t>
            </a:r>
            <a:endParaRPr lang="en-US" sz="2600" kern="1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00408-9B92-557B-0460-0759DFAD9D0D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402582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1EB41-2925-ECCE-E21B-314818556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76F954-46A4-699D-1D15-9F238F70D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10584313" cy="4514258"/>
          </a:xfrm>
        </p:spPr>
        <p:txBody>
          <a:bodyPr/>
          <a:lstStyle/>
          <a:p>
            <a:pPr marL="457200" indent="-457200"/>
            <a:r>
              <a:rPr lang="en-US" sz="2600" kern="1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When do you use </a:t>
            </a:r>
            <a:r>
              <a:rPr lang="en-US" sz="2600" kern="1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relugolix</a:t>
            </a:r>
            <a:r>
              <a:rPr lang="en-US" sz="2600" kern="1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versus </a:t>
            </a:r>
            <a:r>
              <a:rPr lang="en-US" sz="2600" kern="1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degarelix</a:t>
            </a:r>
            <a:r>
              <a:rPr lang="en-US" sz="2600" kern="1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marL="457200" indent="-457200"/>
            <a:r>
              <a:rPr lang="en-US" sz="2600" kern="1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 you prefer </a:t>
            </a:r>
            <a:r>
              <a:rPr lang="en-US" sz="2600" kern="1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relugolix</a:t>
            </a:r>
            <a:r>
              <a:rPr lang="en-US" sz="2600" kern="1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for patients with cardiovascular risk factors?</a:t>
            </a:r>
          </a:p>
          <a:p>
            <a:pPr marL="457200" indent="-457200"/>
            <a:r>
              <a:rPr lang="en-US" sz="2600" kern="1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72-year-old man with high-volume mHSPC, history of atrial fibrillation and prior NSTEMI: Would you use relugolix, and how do you weigh adherence with daily oral dosing?</a:t>
            </a:r>
          </a:p>
          <a:p>
            <a:pPr marL="457200" indent="-457200"/>
            <a:r>
              <a:rPr lang="en-US" sz="2600" kern="1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Can relugolix be used with enzalutamide in the nonmetastatic setting? What advantages might this provide?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00408-9B92-557B-0460-0759DFAD9D0D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358498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35088"/>
            <a:ext cx="10358967" cy="1143000"/>
          </a:xfrm>
        </p:spPr>
        <p:txBody>
          <a:bodyPr/>
          <a:lstStyle/>
          <a:p>
            <a:r>
              <a:rPr lang="en-US" sz="3000" dirty="0">
                <a:solidFill>
                  <a:srgbClr val="0432FF"/>
                </a:solidFill>
              </a:rPr>
              <a:t>Prostate Cancer </a:t>
            </a:r>
            <a:r>
              <a:rPr lang="en-US" dirty="0"/>
              <a:t>Faculty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132335" y="2150516"/>
            <a:ext cx="4464497" cy="1710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Emmanuel 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Clark Endowed Professor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Division of Hematology, Oncology and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Transplantation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University of Minnesota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Minneapolis, Minnesota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DBE2E7-AEC4-464A-BE31-1B7D79A32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184" y="2150516"/>
            <a:ext cx="13716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B236D6-6D86-0809-B0B8-BC2AFEAEE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0016" y="2154534"/>
            <a:ext cx="1371600" cy="1371600"/>
          </a:xfrm>
          <a:prstGeom prst="rect">
            <a:avLst/>
          </a:prstGeom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B8AACB2D-1BC1-8369-93C2-2399354BD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4756" y="2154534"/>
            <a:ext cx="4008629" cy="13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Matthew R Smith, MD, PhD</a:t>
            </a:r>
          </a:p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Claire and John Bertucci Endowed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Chair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Genitourinary Cancers</a:t>
            </a:r>
          </a:p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Professor of Medicine</a:t>
            </a:r>
          </a:p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Harvard Medical School</a:t>
            </a:r>
          </a:p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Director, Genitourinary Malignancies Program</a:t>
            </a:r>
          </a:p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Massachusetts General Hospital Cancer Center</a:t>
            </a:r>
          </a:p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Boston, Massachusetts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386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1EB41-2925-ECCE-E21B-314818556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76F954-46A4-699D-1D15-9F238F70D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10584313" cy="4514258"/>
          </a:xfrm>
        </p:spPr>
        <p:txBody>
          <a:bodyPr/>
          <a:lstStyle/>
          <a:p>
            <a:r>
              <a:rPr lang="en-US" dirty="0"/>
              <a:t>In what situations, if any, do you use enzalutamide monotherapy? What preemptive breast protection strategies do you use, if any?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00408-9B92-557B-0460-0759DFAD9D0D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416394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1EB41-2925-ECCE-E21B-314818556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76F954-46A4-699D-1D15-9F238F70D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9360177" cy="4514258"/>
          </a:xfrm>
        </p:spPr>
        <p:txBody>
          <a:bodyPr/>
          <a:lstStyle/>
          <a:p>
            <a:r>
              <a:rPr lang="en-US" dirty="0"/>
              <a:t>How do you select which AR pathway inhibitor to combine with ADT for mHSPC?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00408-9B92-557B-0460-0759DFAD9D0D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73379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1EB41-2925-ECCE-E21B-314818556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76F954-46A4-699D-1D15-9F238F70D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10333120" cy="4514258"/>
          </a:xfrm>
        </p:spPr>
        <p:txBody>
          <a:bodyPr/>
          <a:lstStyle/>
          <a:p>
            <a:r>
              <a:rPr lang="en-US" dirty="0"/>
              <a:t>In what situations do you use docetaxel in addition to an AR pathway inhibitor for mHSPC? </a:t>
            </a:r>
          </a:p>
          <a:p>
            <a:r>
              <a:rPr lang="en-US" dirty="0"/>
              <a:t>Can I start with a doublet and then add chemotherapy later if the patient fails to respond? </a:t>
            </a:r>
          </a:p>
          <a:p>
            <a:r>
              <a:rPr lang="en-US" dirty="0"/>
              <a:t>When can I give a treatment holiday to patients who have mHSPC with good response and an undetectable PSA?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00408-9B92-557B-0460-0759DFAD9D0D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352572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1EB41-2925-ECCE-E21B-314818556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76F954-46A4-699D-1D15-9F238F70D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10333120" cy="4514258"/>
          </a:xfrm>
        </p:spPr>
        <p:txBody>
          <a:bodyPr/>
          <a:lstStyle/>
          <a:p>
            <a:r>
              <a:rPr lang="en-US" dirty="0"/>
              <a:t>A 63-year-old man with de novo </a:t>
            </a:r>
            <a:r>
              <a:rPr lang="en-US" dirty="0" err="1"/>
              <a:t>mHSPC</a:t>
            </a:r>
            <a:r>
              <a:rPr lang="en-US" dirty="0"/>
              <a:t> has PTEN loss on NGS. Where will capivasertib fit in, and do you see urologists prescribing it?</a:t>
            </a:r>
          </a:p>
          <a:p>
            <a:r>
              <a:rPr lang="en-US" dirty="0"/>
              <a:t>What is the best way to assess PTEN status in prostate cancer? Should community-based oncologists be ordering PTEN testing at the current time? If so, when in the treatment sequence? </a:t>
            </a:r>
          </a:p>
          <a:p>
            <a:r>
              <a:rPr lang="en-US" dirty="0"/>
              <a:t>Is the tolerability profile with capivasertib in prostate cancer any different than it is in breast cancer? Does it exacerbate any of the side effects associated with AR pathway inhibitors and/or ADT when these drugs are used in combination? </a:t>
            </a:r>
            <a:r>
              <a:rPr lang="en-US" i="1" dirty="0"/>
              <a:t> </a:t>
            </a:r>
          </a:p>
          <a:p>
            <a:r>
              <a:rPr lang="en-US" dirty="0"/>
              <a:t>How much of a concern is hyperglycemia when capivasertib is combined with abiraterone/ADT?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00408-9B92-557B-0460-0759DFAD9D0D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397642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488" y="1612354"/>
            <a:ext cx="11166764" cy="2387600"/>
          </a:xfrm>
        </p:spPr>
        <p:txBody>
          <a:bodyPr>
            <a:normAutofit fontScale="90000"/>
          </a:bodyPr>
          <a:lstStyle/>
          <a:p>
            <a:pPr>
              <a:lnSpc>
                <a:spcPts val="6000"/>
              </a:lnSpc>
            </a:pPr>
            <a:br>
              <a:rPr lang="en-US" b="1" u="sng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sz="1100" b="1" u="sng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100" b="1" dirty="0">
                <a:solidFill>
                  <a:srgbClr val="0070C0"/>
                </a:solidFill>
              </a:rPr>
              <a:t>   </a:t>
            </a:r>
            <a:r>
              <a:rPr lang="en-US" sz="5900" b="1" dirty="0">
                <a:solidFill>
                  <a:srgbClr val="0070C0"/>
                </a:solidFill>
              </a:rPr>
              <a:t>Available and Emerging Therapeutic Approaches for Metastatic CRPC</a:t>
            </a:r>
            <a:endParaRPr lang="en-US" sz="5600" b="1" i="1" dirty="0">
              <a:solidFill>
                <a:srgbClr val="0070C0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51836" y="4624733"/>
            <a:ext cx="9802888" cy="1655762"/>
          </a:xfrm>
        </p:spPr>
        <p:txBody>
          <a:bodyPr>
            <a:noAutofit/>
          </a:bodyPr>
          <a:lstStyle/>
          <a:p>
            <a:pPr algn="l">
              <a:lnSpc>
                <a:spcPts val="2000"/>
              </a:lnSpc>
              <a:spcBef>
                <a:spcPts val="400"/>
              </a:spcBef>
            </a:pPr>
            <a:r>
              <a:rPr lang="en-US" sz="2200" b="1" dirty="0"/>
              <a:t>Emmanuel S. Antonarakis, M.D.</a:t>
            </a:r>
          </a:p>
          <a:p>
            <a:pPr algn="l">
              <a:lnSpc>
                <a:spcPts val="2000"/>
              </a:lnSpc>
              <a:spcBef>
                <a:spcPts val="400"/>
              </a:spcBef>
            </a:pPr>
            <a:r>
              <a:rPr lang="en-US" sz="1900" dirty="0"/>
              <a:t>Clark Endowed Professor of Medicine</a:t>
            </a:r>
          </a:p>
          <a:p>
            <a:pPr algn="l">
              <a:lnSpc>
                <a:spcPts val="2000"/>
              </a:lnSpc>
              <a:spcBef>
                <a:spcPts val="400"/>
              </a:spcBef>
            </a:pPr>
            <a:r>
              <a:rPr lang="en-US" sz="1900" dirty="0"/>
              <a:t>Division of Hematology/Oncology &amp; Transplantation, University of Minnesota</a:t>
            </a:r>
          </a:p>
          <a:p>
            <a:pPr algn="l">
              <a:lnSpc>
                <a:spcPts val="2000"/>
              </a:lnSpc>
              <a:spcBef>
                <a:spcPts val="400"/>
              </a:spcBef>
            </a:pPr>
            <a:r>
              <a:rPr lang="en-US" sz="1900" dirty="0"/>
              <a:t>Associate Director of Translation, Masonic Cancer Center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448191" y="1040343"/>
            <a:ext cx="9802888" cy="807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To Practice 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October 11, 2025</a:t>
            </a:r>
          </a:p>
        </p:txBody>
      </p:sp>
    </p:spTree>
    <p:extLst>
      <p:ext uri="{BB962C8B-B14F-4D97-AF65-F5344CB8AC3E}">
        <p14:creationId xmlns:p14="http://schemas.microsoft.com/office/powerpoint/2010/main" val="632790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049" y="1498230"/>
            <a:ext cx="10192176" cy="333578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4500" b="1" dirty="0"/>
              <a:t>   PARP inhibitors for </a:t>
            </a:r>
            <a:r>
              <a:rPr lang="en-US" sz="4500" b="1" dirty="0" err="1"/>
              <a:t>HRR</a:t>
            </a:r>
            <a:r>
              <a:rPr lang="en-US" sz="4500" b="1" baseline="-18000" dirty="0" err="1"/>
              <a:t>m</a:t>
            </a:r>
            <a:r>
              <a:rPr lang="en-US" sz="4500" b="1" dirty="0"/>
              <a:t> and </a:t>
            </a:r>
            <a:r>
              <a:rPr lang="en-US" sz="4500" b="1" i="1" dirty="0"/>
              <a:t>BRCA1/2</a:t>
            </a:r>
            <a:r>
              <a:rPr lang="en-US" sz="4500" b="1" baseline="-18000" dirty="0"/>
              <a:t>m</a:t>
            </a:r>
            <a:br>
              <a:rPr lang="en-US" sz="4500" b="1" baseline="-18000" dirty="0"/>
            </a:br>
            <a:r>
              <a:rPr lang="en-US" sz="4900" b="1" baseline="-18000" dirty="0"/>
              <a:t>    </a:t>
            </a:r>
            <a:r>
              <a:rPr lang="en-US" sz="4500" b="1" dirty="0"/>
              <a:t>advanced prostate cancer</a:t>
            </a:r>
            <a:endParaRPr lang="en-US" sz="4500" b="1" i="1" dirty="0"/>
          </a:p>
        </p:txBody>
      </p:sp>
    </p:spTree>
    <p:extLst>
      <p:ext uri="{BB962C8B-B14F-4D97-AF65-F5344CB8AC3E}">
        <p14:creationId xmlns:p14="http://schemas.microsoft.com/office/powerpoint/2010/main" val="2577978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270" y="172385"/>
            <a:ext cx="10515600" cy="1325563"/>
          </a:xfrm>
        </p:spPr>
        <p:txBody>
          <a:bodyPr/>
          <a:lstStyle/>
          <a:p>
            <a:r>
              <a:rPr lang="en-US" b="1" dirty="0"/>
              <a:t>HRR Genes and Metastatic Prostate Cancer</a:t>
            </a:r>
            <a:endParaRPr lang="en-US" sz="25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9D4EE6-9F4D-E989-4A95-41EF798A559B}"/>
              </a:ext>
            </a:extLst>
          </p:cNvPr>
          <p:cNvGrpSpPr/>
          <p:nvPr/>
        </p:nvGrpSpPr>
        <p:grpSpPr>
          <a:xfrm>
            <a:off x="703873" y="1313881"/>
            <a:ext cx="11462004" cy="5236209"/>
            <a:chOff x="703873" y="1313881"/>
            <a:chExt cx="11462004" cy="52362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873" y="1313881"/>
              <a:ext cx="11462004" cy="5236209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22A0667-60A9-4026-ADFF-11A2B626FE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158"/>
            <a:stretch>
              <a:fillRect/>
            </a:stretch>
          </p:blipFill>
          <p:spPr bwMode="auto">
            <a:xfrm>
              <a:off x="703873" y="3279711"/>
              <a:ext cx="5995507" cy="2757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88557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022" y="354550"/>
            <a:ext cx="10692883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Most relevant </a:t>
            </a:r>
            <a:r>
              <a:rPr lang="en-US" sz="4800" b="1" dirty="0" err="1"/>
              <a:t>HRR</a:t>
            </a:r>
            <a:r>
              <a:rPr lang="en-US" sz="4800" b="1" baseline="-18000" dirty="0" err="1"/>
              <a:t>m</a:t>
            </a:r>
            <a:r>
              <a:rPr lang="en-US" sz="4800" b="1" dirty="0"/>
              <a:t> for </a:t>
            </a:r>
            <a:r>
              <a:rPr lang="en-US" sz="4800" b="1" dirty="0" err="1"/>
              <a:t>PARPi</a:t>
            </a:r>
            <a:r>
              <a:rPr lang="en-US" sz="4800" b="1" dirty="0"/>
              <a:t> efficacy?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80991" y="1765041"/>
          <a:ext cx="8127999" cy="4390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853169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30798398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79454933"/>
                    </a:ext>
                  </a:extLst>
                </a:gridCol>
              </a:tblGrid>
              <a:tr h="580217">
                <a:tc>
                  <a:txBody>
                    <a:bodyPr/>
                    <a:lstStyle/>
                    <a:p>
                      <a:r>
                        <a:rPr lang="en-US" sz="2400" dirty="0"/>
                        <a:t>“First Tier”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“Second Tier”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“Third Tier”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589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BRCA2 </a:t>
                      </a:r>
                    </a:p>
                    <a:p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(6–8%)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i="1" dirty="0"/>
                        <a:t> CDK12 </a:t>
                      </a:r>
                    </a:p>
                    <a:p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(5–7%)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ATM </a:t>
                      </a:r>
                    </a:p>
                    <a:p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(5–7%)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925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BRCA1 </a:t>
                      </a:r>
                    </a:p>
                    <a:p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(1–2%)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BARD1 </a:t>
                      </a:r>
                    </a:p>
                    <a:p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CHEK2 </a:t>
                      </a:r>
                    </a:p>
                    <a:p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(2–3%)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20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PALB2 </a:t>
                      </a:r>
                    </a:p>
                    <a:p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(1–2%)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BRIP1</a:t>
                      </a:r>
                      <a:r>
                        <a:rPr lang="en-US" sz="2400" i="1" dirty="0"/>
                        <a:t> </a:t>
                      </a:r>
                    </a:p>
                    <a:p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(1–2%)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CHEK1 </a:t>
                      </a:r>
                    </a:p>
                    <a:p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26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RAD51B</a:t>
                      </a:r>
                      <a:r>
                        <a:rPr lang="en-US" sz="2400" i="1" dirty="0"/>
                        <a:t> </a:t>
                      </a:r>
                    </a:p>
                    <a:p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i="1" dirty="0"/>
                        <a:t>  RAD51C </a:t>
                      </a:r>
                    </a:p>
                    <a:p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2400" b="0" i="1" u="none" strike="noStrike" kern="12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2400" b="1" i="1" u="none" strike="noStrike" kern="12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FANCL </a:t>
                      </a:r>
                    </a:p>
                    <a:p>
                      <a:pPr rtl="0"/>
                      <a:r>
                        <a:rPr lang="en-US" sz="2000" b="0" i="1" u="none" strike="noStrike" kern="12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     </a:t>
                      </a:r>
                      <a:r>
                        <a:rPr lang="en-US" sz="2000" b="0" i="0" u="none" strike="noStrike" kern="12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(1–2%)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329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RAD54L </a:t>
                      </a:r>
                    </a:p>
                    <a:p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dirty="0"/>
                        <a:t>  </a:t>
                      </a:r>
                      <a:r>
                        <a:rPr lang="en-US" sz="2400" b="1" i="1" dirty="0"/>
                        <a:t>RAD51D </a:t>
                      </a:r>
                    </a:p>
                    <a:p>
                      <a:r>
                        <a:rPr lang="en-US" sz="2000" i="1" dirty="0"/>
                        <a:t>     </a:t>
                      </a:r>
                      <a:r>
                        <a:rPr lang="en-US" sz="2000" i="0" dirty="0"/>
                        <a:t>(1%)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2400" b="0" i="1" u="none" strike="noStrike" kern="12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endParaRPr lang="en-US" sz="2400" b="1" i="1" u="none" strike="noStrike" kern="1200" baseline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860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0739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82130" y="1539554"/>
            <a:ext cx="11007533" cy="4704831"/>
            <a:chOff x="476250" y="1510097"/>
            <a:chExt cx="11007533" cy="47048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0218" t="17842"/>
            <a:stretch/>
          </p:blipFill>
          <p:spPr>
            <a:xfrm>
              <a:off x="476250" y="1510097"/>
              <a:ext cx="10416903" cy="4619106"/>
            </a:xfrm>
            <a:prstGeom prst="rect">
              <a:avLst/>
            </a:prstGeom>
          </p:spPr>
        </p:pic>
        <p:sp>
          <p:nvSpPr>
            <p:cNvPr id="2" name="Right Brace 1"/>
            <p:cNvSpPr/>
            <p:nvPr/>
          </p:nvSpPr>
          <p:spPr>
            <a:xfrm>
              <a:off x="8351181" y="2414306"/>
              <a:ext cx="672353" cy="1912844"/>
            </a:xfrm>
            <a:prstGeom prst="rightBrace">
              <a:avLst/>
            </a:prstGeom>
            <a:ln w="349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ight Brace 5"/>
            <p:cNvSpPr/>
            <p:nvPr/>
          </p:nvSpPr>
          <p:spPr>
            <a:xfrm>
              <a:off x="8351181" y="4735606"/>
              <a:ext cx="672353" cy="1479322"/>
            </a:xfrm>
            <a:prstGeom prst="rightBrace">
              <a:avLst/>
            </a:prstGeom>
            <a:ln w="349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314324" y="3177097"/>
              <a:ext cx="1711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BRCA1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BRCA2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314322" y="4839822"/>
              <a:ext cx="21694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BRCA1/2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PALB2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ATM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ATR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CHEK2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FANCA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CDK12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NBN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RAD51C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MRE11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D83C5597-A290-7D56-BFE6-26BC673F8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41" y="239651"/>
            <a:ext cx="11653964" cy="1325563"/>
          </a:xfrm>
        </p:spPr>
        <p:txBody>
          <a:bodyPr>
            <a:normAutofit/>
          </a:bodyPr>
          <a:lstStyle/>
          <a:p>
            <a:r>
              <a:rPr lang="en-US" b="1" dirty="0" err="1"/>
              <a:t>mCRPC</a:t>
            </a:r>
            <a:r>
              <a:rPr lang="en-US" b="1" dirty="0"/>
              <a:t> ARPI</a:t>
            </a:r>
            <a:r>
              <a:rPr lang="en-US" sz="2800" b="1" dirty="0"/>
              <a:t> </a:t>
            </a:r>
            <a:r>
              <a:rPr lang="en-US" b="1" dirty="0"/>
              <a:t>+</a:t>
            </a:r>
            <a:r>
              <a:rPr lang="en-US" sz="2800" b="1" dirty="0"/>
              <a:t> </a:t>
            </a:r>
            <a:r>
              <a:rPr lang="en-US" b="1" dirty="0" err="1"/>
              <a:t>PARPi</a:t>
            </a:r>
            <a:r>
              <a:rPr lang="en-US" b="1" dirty="0"/>
              <a:t>: </a:t>
            </a:r>
            <a:r>
              <a:rPr lang="en-US" sz="3600" b="1" dirty="0" err="1"/>
              <a:t>PROpel</a:t>
            </a:r>
            <a:r>
              <a:rPr lang="en-US" sz="3600" b="1" dirty="0"/>
              <a:t>, MAGNITUDE, TALAPRO-2</a:t>
            </a:r>
          </a:p>
        </p:txBody>
      </p:sp>
    </p:spTree>
    <p:extLst>
      <p:ext uri="{BB962C8B-B14F-4D97-AF65-F5344CB8AC3E}">
        <p14:creationId xmlns:p14="http://schemas.microsoft.com/office/powerpoint/2010/main" val="17637274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08" y="253225"/>
            <a:ext cx="11685561" cy="1325563"/>
          </a:xfrm>
        </p:spPr>
        <p:txBody>
          <a:bodyPr>
            <a:noAutofit/>
          </a:bodyPr>
          <a:lstStyle/>
          <a:p>
            <a:pPr algn="ctr"/>
            <a:r>
              <a:rPr lang="en-US" sz="4267" b="1" u="sng" dirty="0"/>
              <a:t>PROpel</a:t>
            </a:r>
            <a:r>
              <a:rPr lang="en-US" sz="4267" b="1" dirty="0"/>
              <a:t>: Radiographic progression-free survival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931" y="1438656"/>
            <a:ext cx="5033074" cy="2777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943" y="4211072"/>
            <a:ext cx="4030969" cy="2295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0097" y="1938528"/>
            <a:ext cx="6290451" cy="37118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16979" y="5995094"/>
            <a:ext cx="30950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Saad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NEJM Evidence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2022.</a:t>
            </a:r>
          </a:p>
        </p:txBody>
      </p:sp>
    </p:spTree>
    <p:extLst>
      <p:ext uri="{BB962C8B-B14F-4D97-AF65-F5344CB8AC3E}">
        <p14:creationId xmlns:p14="http://schemas.microsoft.com/office/powerpoint/2010/main" val="41732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ncer Center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1705" y="2616200"/>
            <a:ext cx="4314236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2616200"/>
            <a:ext cx="12192000" cy="162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srgbClr val="3A2B97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1219011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882" y="2525889"/>
            <a:ext cx="12192000" cy="261902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srgbClr val="3A2B97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27001" y="2818366"/>
            <a:ext cx="11937999" cy="12597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en-US" sz="37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Optimizing the Role of Hormonal Therapy in </a:t>
            </a:r>
            <a:br>
              <a:rPr kumimoji="0" lang="en-US" sz="37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</a:br>
            <a:r>
              <a:rPr kumimoji="0" lang="en-US" sz="379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in the Care of Patients with Prostate Cancer</a:t>
            </a:r>
          </a:p>
        </p:txBody>
      </p:sp>
      <p:pic>
        <p:nvPicPr>
          <p:cNvPr id="3079" name="Picture 7" descr="MGHC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0995" b="20111"/>
          <a:stretch>
            <a:fillRect/>
          </a:stretch>
        </p:blipFill>
        <p:spPr bwMode="auto">
          <a:xfrm>
            <a:off x="1882" y="4241800"/>
            <a:ext cx="121920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33400" y="5308641"/>
            <a:ext cx="11288889" cy="118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37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Matthew R. Smith, M.D.,Ph.D.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37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Professor of Medicine, Harvard Medical School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37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Director, MGH Genitourinary Malignancies Program </a:t>
            </a:r>
          </a:p>
        </p:txBody>
      </p:sp>
      <p:sp>
        <p:nvSpPr>
          <p:cNvPr id="3081" name="TextBox 8"/>
          <p:cNvSpPr txBox="1">
            <a:spLocks noChangeArrowheads="1"/>
          </p:cNvSpPr>
          <p:nvPr/>
        </p:nvSpPr>
        <p:spPr bwMode="auto">
          <a:xfrm>
            <a:off x="1042342" y="1205089"/>
            <a:ext cx="184731" cy="38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9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70" y="45031"/>
            <a:ext cx="11821073" cy="1325563"/>
          </a:xfrm>
        </p:spPr>
        <p:txBody>
          <a:bodyPr>
            <a:noAutofit/>
          </a:bodyPr>
          <a:lstStyle/>
          <a:p>
            <a:pPr algn="ctr"/>
            <a:r>
              <a:rPr lang="en-US" sz="4300" b="1" u="sng" dirty="0"/>
              <a:t>Magnitude</a:t>
            </a:r>
            <a:r>
              <a:rPr lang="en-US" sz="4300" b="1" dirty="0"/>
              <a:t>: Radiographic progression-free survival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37509" y="1256055"/>
            <a:ext cx="7852954" cy="2661522"/>
            <a:chOff x="1837509" y="1578788"/>
            <a:chExt cx="7852954" cy="275384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7509" y="1831521"/>
              <a:ext cx="7852954" cy="250111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7518" y="1578788"/>
              <a:ext cx="3602219" cy="61624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820091" y="4030243"/>
            <a:ext cx="7859566" cy="2460206"/>
            <a:chOff x="1837509" y="4200570"/>
            <a:chExt cx="7859566" cy="259212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7509" y="4301282"/>
              <a:ext cx="7859566" cy="249140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95812" y="4200570"/>
              <a:ext cx="3767138" cy="5699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480109" y="6258158"/>
            <a:ext cx="2701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 KN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996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28" y="134266"/>
            <a:ext cx="11685561" cy="1325563"/>
          </a:xfrm>
        </p:spPr>
        <p:txBody>
          <a:bodyPr>
            <a:noAutofit/>
          </a:bodyPr>
          <a:lstStyle/>
          <a:p>
            <a:pPr algn="ctr"/>
            <a:r>
              <a:rPr lang="en-US" sz="4267" b="1" u="sng" dirty="0"/>
              <a:t>Talapro-2</a:t>
            </a:r>
            <a:r>
              <a:rPr lang="en-US" sz="4267" b="1" dirty="0"/>
              <a:t>: Phase III Trial of </a:t>
            </a:r>
            <a:r>
              <a:rPr lang="en-US" sz="4267" b="1" dirty="0" err="1"/>
              <a:t>Enza</a:t>
            </a:r>
            <a:r>
              <a:rPr lang="en-US" sz="4267" b="1" dirty="0"/>
              <a:t> +/– Talazoparib </a:t>
            </a:r>
          </a:p>
        </p:txBody>
      </p:sp>
      <p:sp>
        <p:nvSpPr>
          <p:cNvPr id="5" name="Rectangle 4"/>
          <p:cNvSpPr/>
          <p:nvPr/>
        </p:nvSpPr>
        <p:spPr>
          <a:xfrm>
            <a:off x="1368137" y="6294317"/>
            <a:ext cx="3856697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Agarwal N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 2023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402: 291-303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1002" name="Table 4">
            <a:extLst>
              <a:ext uri="{FF2B5EF4-FFF2-40B4-BE49-F238E27FC236}">
                <a16:creationId xmlns:a16="http://schemas.microsoft.com/office/drawing/2014/main" id="{A277C218-3003-4838-BDB5-DD0BA6F7A670}"/>
              </a:ext>
            </a:extLst>
          </p:cNvPr>
          <p:cNvGraphicFramePr>
            <a:graphicFrameLocks noGrp="1"/>
          </p:cNvGraphicFramePr>
          <p:nvPr/>
        </p:nvGraphicFramePr>
        <p:xfrm>
          <a:off x="2530298" y="1721309"/>
          <a:ext cx="2820364" cy="1774408"/>
        </p:xfrm>
        <a:graphic>
          <a:graphicData uri="http://schemas.openxmlformats.org/drawingml/2006/table">
            <a:tbl>
              <a:tblPr firstRow="1" bandRow="1"/>
              <a:tblGrid>
                <a:gridCol w="914401">
                  <a:extLst>
                    <a:ext uri="{9D8B030D-6E8A-4147-A177-3AD203B41FA5}">
                      <a16:colId xmlns:a16="http://schemas.microsoft.com/office/drawing/2014/main" val="79705069"/>
                    </a:ext>
                  </a:extLst>
                </a:gridCol>
                <a:gridCol w="967666">
                  <a:extLst>
                    <a:ext uri="{9D8B030D-6E8A-4147-A177-3AD203B41FA5}">
                      <a16:colId xmlns:a16="http://schemas.microsoft.com/office/drawing/2014/main" val="2914750878"/>
                    </a:ext>
                  </a:extLst>
                </a:gridCol>
                <a:gridCol w="938297">
                  <a:extLst>
                    <a:ext uri="{9D8B030D-6E8A-4147-A177-3AD203B41FA5}">
                      <a16:colId xmlns:a16="http://schemas.microsoft.com/office/drawing/2014/main" val="1800720905"/>
                    </a:ext>
                  </a:extLst>
                </a:gridCol>
              </a:tblGrid>
              <a:tr h="41841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bg1"/>
                          </a:solidFill>
                        </a:rPr>
                        <a:t>TALA + ENZA</a:t>
                      </a:r>
                      <a:br>
                        <a:rPr lang="en-GB" sz="9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GB" sz="900" dirty="0">
                          <a:solidFill>
                            <a:schemeClr val="bg1"/>
                          </a:solidFill>
                        </a:rPr>
                        <a:t>(N=402)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PBO + ENZA</a:t>
                      </a:r>
                      <a:br>
                        <a:rPr lang="en-GB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(N=403)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587867"/>
                  </a:ext>
                </a:extLst>
              </a:tr>
              <a:tr h="3983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r"/>
                      <a:r>
                        <a:rPr lang="en-GB" sz="900" b="1">
                          <a:solidFill>
                            <a:schemeClr val="tx1"/>
                          </a:solidFill>
                        </a:rPr>
                        <a:t>Events, n</a:t>
                      </a:r>
                    </a:p>
                  </a:txBody>
                  <a:tcPr marL="0" marR="6858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151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191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9540918"/>
                  </a:ext>
                </a:extLst>
              </a:tr>
              <a:tr h="51566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r"/>
                      <a:r>
                        <a:rPr lang="en-GB" sz="900" b="1" dirty="0">
                          <a:solidFill>
                            <a:schemeClr val="tx1"/>
                          </a:solidFill>
                        </a:rPr>
                        <a:t>Median (95% CI), months</a:t>
                      </a:r>
                    </a:p>
                  </a:txBody>
                  <a:tcPr marL="0" marR="6858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NR</a:t>
                      </a:r>
                      <a:br>
                        <a:rPr lang="en-GB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(27.5–NR)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21.9 </a:t>
                      </a:r>
                      <a:br>
                        <a:rPr lang="en-GB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900" dirty="0">
                          <a:solidFill>
                            <a:schemeClr val="tx1"/>
                          </a:solidFill>
                        </a:rPr>
                        <a:t>(16.6–25.1)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54266"/>
                  </a:ext>
                </a:extLst>
              </a:tr>
              <a:tr h="4419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r"/>
                      <a:r>
                        <a:rPr lang="en-GB" sz="900" b="1">
                          <a:solidFill>
                            <a:schemeClr val="tx1"/>
                          </a:solidFill>
                        </a:rPr>
                        <a:t>HR (95% CI)</a:t>
                      </a:r>
                      <a:endParaRPr lang="en-GB" sz="900" b="1" baseline="30000">
                        <a:solidFill>
                          <a:schemeClr val="tx1"/>
                        </a:solidFill>
                      </a:endParaRPr>
                    </a:p>
                  </a:txBody>
                  <a:tcPr marL="0" marR="6858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900" b="1" dirty="0">
                          <a:solidFill>
                            <a:sysClr val="windowText" lastClr="000000"/>
                          </a:solidFill>
                        </a:rPr>
                        <a:t>0.63 (0.51–0.78); P&lt;0.001</a:t>
                      </a:r>
                      <a:endParaRPr lang="en-GB" sz="900" b="1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5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309272"/>
                  </a:ext>
                </a:extLst>
              </a:tr>
            </a:tbl>
          </a:graphicData>
        </a:graphic>
      </p:graphicFrame>
      <p:pic>
        <p:nvPicPr>
          <p:cNvPr id="1003" name="Picture 10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55" y="2801938"/>
            <a:ext cx="5036820" cy="3431177"/>
          </a:xfrm>
          <a:prstGeom prst="rect">
            <a:avLst/>
          </a:prstGeom>
        </p:spPr>
      </p:pic>
      <p:pic>
        <p:nvPicPr>
          <p:cNvPr id="1006" name="Picture 1005"/>
          <p:cNvPicPr>
            <a:picLocks noChangeAspect="1"/>
          </p:cNvPicPr>
          <p:nvPr/>
        </p:nvPicPr>
        <p:blipFill rotWithShape="1">
          <a:blip r:embed="rId4"/>
          <a:srcRect b="6758"/>
          <a:stretch/>
        </p:blipFill>
        <p:spPr>
          <a:xfrm>
            <a:off x="6113196" y="1240747"/>
            <a:ext cx="5030724" cy="2643274"/>
          </a:xfrm>
          <a:prstGeom prst="rect">
            <a:avLst/>
          </a:prstGeom>
        </p:spPr>
      </p:pic>
      <p:cxnSp>
        <p:nvCxnSpPr>
          <p:cNvPr id="1007" name="Straight Connector 1006"/>
          <p:cNvCxnSpPr/>
          <p:nvPr/>
        </p:nvCxnSpPr>
        <p:spPr>
          <a:xfrm>
            <a:off x="8132821" y="1437484"/>
            <a:ext cx="985422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09" name="Picture 1008"/>
          <p:cNvPicPr>
            <a:picLocks noChangeAspect="1"/>
          </p:cNvPicPr>
          <p:nvPr/>
        </p:nvPicPr>
        <p:blipFill rotWithShape="1">
          <a:blip r:embed="rId5"/>
          <a:srcRect b="7464"/>
          <a:stretch/>
        </p:blipFill>
        <p:spPr>
          <a:xfrm>
            <a:off x="6386117" y="4064775"/>
            <a:ext cx="4238244" cy="2625028"/>
          </a:xfrm>
          <a:prstGeom prst="rect">
            <a:avLst/>
          </a:prstGeom>
        </p:spPr>
      </p:pic>
      <p:cxnSp>
        <p:nvCxnSpPr>
          <p:cNvPr id="1010" name="Straight Connector 1009"/>
          <p:cNvCxnSpPr/>
          <p:nvPr/>
        </p:nvCxnSpPr>
        <p:spPr>
          <a:xfrm>
            <a:off x="7616288" y="4271319"/>
            <a:ext cx="2103120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0711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892"/>
          <a:stretch/>
        </p:blipFill>
        <p:spPr>
          <a:xfrm>
            <a:off x="487387" y="1586753"/>
            <a:ext cx="11233015" cy="462426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34356" y="337531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 b="1" dirty="0"/>
              <a:t>Adverse Events across the 3 studies</a:t>
            </a:r>
          </a:p>
        </p:txBody>
      </p:sp>
    </p:spTree>
    <p:extLst>
      <p:ext uri="{BB962C8B-B14F-4D97-AF65-F5344CB8AC3E}">
        <p14:creationId xmlns:p14="http://schemas.microsoft.com/office/powerpoint/2010/main" val="40049657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178" y="319239"/>
            <a:ext cx="11224726" cy="1325563"/>
          </a:xfrm>
        </p:spPr>
        <p:txBody>
          <a:bodyPr>
            <a:normAutofit fontScale="90000"/>
          </a:bodyPr>
          <a:lstStyle/>
          <a:p>
            <a:r>
              <a:rPr lang="en-US" sz="4800" b="1" u="sng" dirty="0"/>
              <a:t>AMPLITUDE</a:t>
            </a:r>
            <a:r>
              <a:rPr lang="en-US" sz="4800" b="1" dirty="0"/>
              <a:t>: </a:t>
            </a:r>
            <a:r>
              <a:rPr lang="en-US" sz="4750" b="1" dirty="0"/>
              <a:t>ADT + Abi ± Nira in </a:t>
            </a:r>
            <a:r>
              <a:rPr lang="en-US" sz="4750" b="1" dirty="0" err="1"/>
              <a:t>HRR</a:t>
            </a:r>
            <a:r>
              <a:rPr lang="en-US" sz="4750" b="1" baseline="-18000" dirty="0" err="1"/>
              <a:t>m</a:t>
            </a:r>
            <a:r>
              <a:rPr lang="en-US" sz="5200" b="1" baseline="-25000" dirty="0"/>
              <a:t> </a:t>
            </a:r>
            <a:r>
              <a:rPr lang="en-US" sz="4750" b="1" dirty="0" err="1"/>
              <a:t>mHSPC</a:t>
            </a:r>
            <a:endParaRPr lang="en-US" sz="475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8502" y="6042423"/>
            <a:ext cx="523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Attard G.,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ASCO Annual 2025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Abstract LBA5006.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1E73EE-7149-A859-01E3-F63A41CC5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552" y="1765759"/>
            <a:ext cx="10584453" cy="401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623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139" y="319239"/>
            <a:ext cx="11224726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 err="1"/>
              <a:t>rPFS</a:t>
            </a:r>
            <a:r>
              <a:rPr lang="en-US" sz="4800" b="1" dirty="0"/>
              <a:t> Outcomes, </a:t>
            </a:r>
            <a:r>
              <a:rPr lang="en-US" sz="4750" b="1" dirty="0"/>
              <a:t>by </a:t>
            </a:r>
            <a:r>
              <a:rPr lang="en-US" sz="4750" b="1" dirty="0" err="1"/>
              <a:t>HRR</a:t>
            </a:r>
            <a:r>
              <a:rPr lang="en-US" sz="4750" b="1" baseline="-18000" dirty="0" err="1"/>
              <a:t>m</a:t>
            </a:r>
            <a:r>
              <a:rPr lang="en-US" sz="5300" b="1" baseline="-25000" dirty="0"/>
              <a:t> </a:t>
            </a:r>
            <a:r>
              <a:rPr lang="en-US" sz="4750" b="1" dirty="0"/>
              <a:t>or </a:t>
            </a:r>
            <a:r>
              <a:rPr lang="en-US" sz="4700" b="1" i="1" dirty="0"/>
              <a:t>BRCA1/2</a:t>
            </a:r>
            <a:r>
              <a:rPr lang="en-US" sz="4750" b="1" baseline="-18000" dirty="0"/>
              <a:t>m</a:t>
            </a:r>
            <a:r>
              <a:rPr lang="en-US" sz="4750" b="1" dirty="0"/>
              <a:t> status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454" y="6005099"/>
            <a:ext cx="523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Attard G.,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ASCO Annual 2025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Abstract LBA5006.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903E6-A564-F8B8-5CB0-C18928D9D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549" y="1838134"/>
            <a:ext cx="11019064" cy="36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368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718" y="281915"/>
            <a:ext cx="10515596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 err="1"/>
              <a:t>rPFS</a:t>
            </a:r>
            <a:r>
              <a:rPr lang="en-US" sz="4800" b="1" dirty="0"/>
              <a:t> and OS outcomes, </a:t>
            </a:r>
            <a:r>
              <a:rPr lang="en-US" sz="4750" b="1" dirty="0"/>
              <a:t>by key HRR genes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6373" y="6107740"/>
            <a:ext cx="523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Attard G.,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ASCO Annual 2025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Abstract LBA5006.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A84E36-D91D-043A-303C-72014F431582}"/>
              </a:ext>
            </a:extLst>
          </p:cNvPr>
          <p:cNvGrpSpPr/>
          <p:nvPr/>
        </p:nvGrpSpPr>
        <p:grpSpPr>
          <a:xfrm>
            <a:off x="538642" y="1756775"/>
            <a:ext cx="11469278" cy="3929179"/>
            <a:chOff x="361361" y="1644803"/>
            <a:chExt cx="11469278" cy="39291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F447E36-E4CE-8273-8D35-E5F7D86B9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b="61144"/>
            <a:stretch/>
          </p:blipFill>
          <p:spPr>
            <a:xfrm>
              <a:off x="361361" y="1644803"/>
              <a:ext cx="11469278" cy="208038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EE5FC80-F8B0-B790-52FA-3A834DE90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64212"/>
            <a:stretch/>
          </p:blipFill>
          <p:spPr>
            <a:xfrm>
              <a:off x="361361" y="3657864"/>
              <a:ext cx="11469278" cy="1916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11922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C3660-C2F6-B445-AA6E-646F1EC1C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2661"/>
            <a:ext cx="10936111" cy="96552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Select Ongoing Trials of PARP Inhibitors for </a:t>
            </a:r>
            <a:r>
              <a:rPr lang="en-US" b="1" dirty="0" err="1"/>
              <a:t>mHSPC</a:t>
            </a:r>
            <a:endParaRPr lang="en-US" b="1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E808873-5D15-3C42-968A-0DBCF2F2597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716599"/>
          <a:ext cx="10515600" cy="3241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849375302"/>
                    </a:ext>
                  </a:extLst>
                </a:gridCol>
                <a:gridCol w="1060664">
                  <a:extLst>
                    <a:ext uri="{9D8B030D-6E8A-4147-A177-3AD203B41FA5}">
                      <a16:colId xmlns:a16="http://schemas.microsoft.com/office/drawing/2014/main" val="273151690"/>
                    </a:ext>
                  </a:extLst>
                </a:gridCol>
                <a:gridCol w="2101933">
                  <a:extLst>
                    <a:ext uri="{9D8B030D-6E8A-4147-A177-3AD203B41FA5}">
                      <a16:colId xmlns:a16="http://schemas.microsoft.com/office/drawing/2014/main" val="1344439810"/>
                    </a:ext>
                  </a:extLst>
                </a:gridCol>
                <a:gridCol w="3146763">
                  <a:extLst>
                    <a:ext uri="{9D8B030D-6E8A-4147-A177-3AD203B41FA5}">
                      <a16:colId xmlns:a16="http://schemas.microsoft.com/office/drawing/2014/main" val="220272416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809527500"/>
                    </a:ext>
                  </a:extLst>
                </a:gridCol>
              </a:tblGrid>
              <a:tr h="409299">
                <a:tc>
                  <a:txBody>
                    <a:bodyPr/>
                    <a:lstStyle/>
                    <a:p>
                      <a:r>
                        <a:rPr lang="en-US" dirty="0"/>
                        <a:t>Trial Identifier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Study Population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Treatment Arms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Estimated Primary</a:t>
                      </a:r>
                    </a:p>
                    <a:p>
                      <a:pPr algn="ctr"/>
                      <a:r>
                        <a:rPr lang="en-US" dirty="0"/>
                        <a:t>Completion 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351754"/>
                  </a:ext>
                </a:extLst>
              </a:tr>
              <a:tr h="706461">
                <a:tc>
                  <a:txBody>
                    <a:bodyPr/>
                    <a:lstStyle/>
                    <a:p>
                      <a:r>
                        <a:rPr lang="en-US" dirty="0"/>
                        <a:t>TALAPRO-3</a:t>
                      </a:r>
                    </a:p>
                    <a:p>
                      <a:r>
                        <a:rPr lang="en-US" baseline="0" dirty="0"/>
                        <a:t>(</a:t>
                      </a:r>
                      <a:r>
                        <a:rPr lang="en-US" dirty="0"/>
                        <a:t>NCT04821622)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DDR gene mutation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Talazoparib</a:t>
                      </a:r>
                      <a:r>
                        <a:rPr lang="en-US" dirty="0"/>
                        <a:t> + enzalutamide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Placebo + enzalutamide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September 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16672"/>
                  </a:ext>
                </a:extLst>
              </a:tr>
              <a:tr h="706461">
                <a:tc>
                  <a:txBody>
                    <a:bodyPr/>
                    <a:lstStyle/>
                    <a:p>
                      <a:r>
                        <a:rPr lang="en-US" baseline="0" dirty="0"/>
                        <a:t>EvoPAR-PR01</a:t>
                      </a:r>
                    </a:p>
                    <a:p>
                      <a:r>
                        <a:rPr lang="en-US" baseline="0" dirty="0"/>
                        <a:t>(</a:t>
                      </a:r>
                      <a:r>
                        <a:rPr lang="en-US" dirty="0"/>
                        <a:t>NCT06120491)</a:t>
                      </a:r>
                      <a:endParaRPr lang="en-US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/>
                        <a:t>de novo </a:t>
                      </a:r>
                      <a:r>
                        <a:rPr lang="en-US" dirty="0"/>
                        <a:t>and recurrent, </a:t>
                      </a:r>
                      <a:r>
                        <a:rPr lang="en-US" dirty="0" err="1"/>
                        <a:t>HRRm</a:t>
                      </a:r>
                      <a:r>
                        <a:rPr lang="en-US" dirty="0"/>
                        <a:t> and non-</a:t>
                      </a:r>
                      <a:r>
                        <a:rPr lang="en-US" dirty="0" err="1"/>
                        <a:t>HRRm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Saruparib</a:t>
                      </a:r>
                      <a:r>
                        <a:rPr lang="en-US" dirty="0"/>
                        <a:t> + physician’s choice NHA</a:t>
                      </a:r>
                    </a:p>
                    <a:p>
                      <a:pPr marL="285750" marR="0" lvl="0" indent="-28575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Placebo + physician’s choice NHA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January 2028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366616"/>
                  </a:ext>
                </a:extLst>
              </a:tr>
              <a:tr h="706461">
                <a:tc>
                  <a:txBody>
                    <a:bodyPr/>
                    <a:lstStyle/>
                    <a:p>
                      <a:r>
                        <a:rPr lang="en-US" dirty="0"/>
                        <a:t>NCT04734730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mHSPC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Talazoparib</a:t>
                      </a:r>
                      <a:r>
                        <a:rPr lang="en-US" dirty="0"/>
                        <a:t> + abiraterone/ prednisone + ADT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August 2027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21157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D06C7A3-254C-4240-81EC-8EF6C4C0EB92}"/>
              </a:ext>
            </a:extLst>
          </p:cNvPr>
          <p:cNvSpPr txBox="1"/>
          <p:nvPr/>
        </p:nvSpPr>
        <p:spPr>
          <a:xfrm>
            <a:off x="468088" y="6341450"/>
            <a:ext cx="8496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www.clinicaltrials.gov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. Accessed October, 2025.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BED7D4-002C-78D9-E639-F8C5BCDC8537}"/>
              </a:ext>
            </a:extLst>
          </p:cNvPr>
          <p:cNvSpPr txBox="1"/>
          <p:nvPr/>
        </p:nvSpPr>
        <p:spPr>
          <a:xfrm>
            <a:off x="838200" y="5008182"/>
            <a:ext cx="6076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 = new hormonal agent (abiraterone,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darolutamide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enzalutamide)</a:t>
            </a:r>
          </a:p>
        </p:txBody>
      </p:sp>
    </p:spTree>
    <p:extLst>
      <p:ext uri="{BB962C8B-B14F-4D97-AF65-F5344CB8AC3E}">
        <p14:creationId xmlns:p14="http://schemas.microsoft.com/office/powerpoint/2010/main" val="87796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049" y="1498230"/>
            <a:ext cx="10192176" cy="333578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4500" b="1" dirty="0"/>
              <a:t>   Ra-223 plus Enzalutamide for first-line</a:t>
            </a:r>
            <a:br>
              <a:rPr lang="en-US" sz="4500" b="1" dirty="0"/>
            </a:br>
            <a:r>
              <a:rPr lang="en-US" sz="4500" b="1" dirty="0"/>
              <a:t>   bone-metastatic </a:t>
            </a:r>
            <a:r>
              <a:rPr lang="en-US" sz="4500" b="1" dirty="0" err="1"/>
              <a:t>mCRPC</a:t>
            </a:r>
            <a:r>
              <a:rPr lang="en-US" sz="4500" b="1" dirty="0"/>
              <a:t> patients.</a:t>
            </a:r>
            <a:endParaRPr lang="en-US" sz="4500" b="1" i="1" dirty="0"/>
          </a:p>
        </p:txBody>
      </p:sp>
    </p:spTree>
    <p:extLst>
      <p:ext uri="{BB962C8B-B14F-4D97-AF65-F5344CB8AC3E}">
        <p14:creationId xmlns:p14="http://schemas.microsoft.com/office/powerpoint/2010/main" val="26552233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176" y="232394"/>
            <a:ext cx="10734742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PEACE-3 trial: </a:t>
            </a:r>
            <a:r>
              <a:rPr lang="en-US" sz="4700" b="1" dirty="0" err="1"/>
              <a:t>Enza</a:t>
            </a:r>
            <a:r>
              <a:rPr lang="en-US" sz="4700" b="1" dirty="0"/>
              <a:t> +/- Radium</a:t>
            </a:r>
            <a:r>
              <a:rPr lang="en-US" sz="4700" b="1" baseline="30000" dirty="0"/>
              <a:t>223</a:t>
            </a:r>
            <a:r>
              <a:rPr lang="en-US" sz="4700" b="1" dirty="0"/>
              <a:t> in </a:t>
            </a:r>
            <a:r>
              <a:rPr lang="en-US" sz="4700" b="1" dirty="0" err="1"/>
              <a:t>mCRPC</a:t>
            </a:r>
            <a:endParaRPr lang="en-US" sz="47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48115" y="5886249"/>
            <a:ext cx="8858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Gillessen S,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ESMO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2024; abstract LBA1.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Tombal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2025; 36: 1058-67.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609" y="1587780"/>
            <a:ext cx="10517516" cy="3711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506" y="5744271"/>
            <a:ext cx="5416962" cy="70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266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316" y="150460"/>
            <a:ext cx="10734742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PEACE-3 trial: </a:t>
            </a:r>
            <a:r>
              <a:rPr lang="en-US" sz="4700" b="1" dirty="0" err="1"/>
              <a:t>Enza</a:t>
            </a:r>
            <a:r>
              <a:rPr lang="en-US" sz="4700" b="1" dirty="0"/>
              <a:t> +/- Radium</a:t>
            </a:r>
            <a:r>
              <a:rPr lang="en-US" sz="4700" b="1" baseline="30000" dirty="0"/>
              <a:t>223</a:t>
            </a:r>
            <a:r>
              <a:rPr lang="en-US" sz="4700" b="1" dirty="0"/>
              <a:t> in </a:t>
            </a:r>
            <a:r>
              <a:rPr lang="en-US" sz="4700" b="1" dirty="0" err="1"/>
              <a:t>mCRPC</a:t>
            </a:r>
            <a:endParaRPr lang="en-US" sz="47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86525" y="6273632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Gillessen S,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ESMO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2024; abstract LBA1.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Tombal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2025; 36: 1058-67.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35222" y="1398448"/>
            <a:ext cx="10137070" cy="4693217"/>
            <a:chOff x="1152181" y="1430346"/>
            <a:chExt cx="10137070" cy="46932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2181" y="1430346"/>
              <a:ext cx="4592728" cy="33726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b="16276"/>
            <a:stretch/>
          </p:blipFill>
          <p:spPr>
            <a:xfrm>
              <a:off x="2173895" y="4883601"/>
              <a:ext cx="2908461" cy="110173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36309" y="1468103"/>
              <a:ext cx="4940798" cy="323644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79101" y="4802959"/>
              <a:ext cx="2468833" cy="132060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922867" y="1956391"/>
              <a:ext cx="1158949" cy="1892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474102" y="1799651"/>
              <a:ext cx="815149" cy="3111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0785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D82A2-8EBD-1134-5D9F-D96EC3D1B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F4907F-ADAF-A737-DB19-8808A39DC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067" y="803733"/>
            <a:ext cx="9572979" cy="5391897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8A1A621B-48E5-319F-D5D2-4D9E1BD59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68" y="6520087"/>
            <a:ext cx="9572978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Melloni and Nelson (2020) Journal of Cardiovascular Translational Research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13(1):1-12.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214E53-FE87-F2B9-A972-40DF35B32C0E}"/>
              </a:ext>
            </a:extLst>
          </p:cNvPr>
          <p:cNvSpPr/>
          <p:nvPr/>
        </p:nvSpPr>
        <p:spPr bwMode="auto">
          <a:xfrm>
            <a:off x="554788" y="3429000"/>
            <a:ext cx="754558" cy="69306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373" tIns="54187" rIns="108373" bIns="5418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7D0758-EB07-24B2-73B5-977E85EAEF91}"/>
              </a:ext>
            </a:extLst>
          </p:cNvPr>
          <p:cNvSpPr/>
          <p:nvPr/>
        </p:nvSpPr>
        <p:spPr bwMode="auto">
          <a:xfrm>
            <a:off x="10892300" y="3428999"/>
            <a:ext cx="754558" cy="69306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373" tIns="54187" rIns="108373" bIns="5418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2372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294" y="220924"/>
            <a:ext cx="10734742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PEACE-3 trial: Adverse Events</a:t>
            </a:r>
            <a:endParaRPr lang="en-US" sz="47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05631" y="6236674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Gillessen S,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ESMO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2024; Abstract LBA1.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Tombal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2025; 36: 1058-67.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825" y="1465898"/>
            <a:ext cx="9003266" cy="458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749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048" y="1498230"/>
            <a:ext cx="10371087" cy="333578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4500" b="1" dirty="0"/>
              <a:t>Lu-177 vipivotide tetraxetan “radioligand” therapy for advanced prostate cancer.</a:t>
            </a:r>
            <a:endParaRPr lang="en-US" sz="4500" b="1" i="1" dirty="0"/>
          </a:p>
        </p:txBody>
      </p:sp>
    </p:spTree>
    <p:extLst>
      <p:ext uri="{BB962C8B-B14F-4D97-AF65-F5344CB8AC3E}">
        <p14:creationId xmlns:p14="http://schemas.microsoft.com/office/powerpoint/2010/main" val="8585681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942" y="328568"/>
            <a:ext cx="10515600" cy="1325563"/>
          </a:xfrm>
        </p:spPr>
        <p:txBody>
          <a:bodyPr>
            <a:normAutofit/>
          </a:bodyPr>
          <a:lstStyle/>
          <a:p>
            <a:r>
              <a:rPr lang="en-US" sz="4600" b="1" baseline="30000" dirty="0"/>
              <a:t>177</a:t>
            </a:r>
            <a:r>
              <a:rPr lang="en-US" sz="4600" b="1" dirty="0"/>
              <a:t>Lu-PSMA-617 </a:t>
            </a:r>
            <a:r>
              <a:rPr lang="en-US" sz="4600" b="1" dirty="0" err="1"/>
              <a:t>Radioligand</a:t>
            </a:r>
            <a:r>
              <a:rPr lang="en-US" sz="4600" b="1" dirty="0"/>
              <a:t> therapy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1326" y="6367849"/>
            <a:ext cx="73948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Morris MJ,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al. 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Clin Oncol 39; 2021 (ASCO abstract LBA4)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323" y="1654131"/>
            <a:ext cx="8298177" cy="44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256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55" y="31960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600" b="1" dirty="0"/>
              <a:t>VISION trial for patients with PSMA</a:t>
            </a:r>
            <a:r>
              <a:rPr lang="en-US" sz="5500" b="1" baseline="16000" dirty="0"/>
              <a:t>+</a:t>
            </a:r>
            <a:r>
              <a:rPr lang="en-US" sz="4600" b="1" dirty="0"/>
              <a:t> </a:t>
            </a:r>
            <a:r>
              <a:rPr lang="en-US" sz="4600" b="1" dirty="0" err="1"/>
              <a:t>mCRPC</a:t>
            </a:r>
            <a:endParaRPr lang="en-US" sz="4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99941" y="6079760"/>
            <a:ext cx="90905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Morris MJ,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al. 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Clin Oncol 39; 2021 (ASCO abstract LBA4)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   Sartor O,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NEJM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2021; 385: 1091-1103.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41" y="1645164"/>
            <a:ext cx="10515103" cy="41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555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997" y="400286"/>
            <a:ext cx="10515600" cy="1325563"/>
          </a:xfrm>
        </p:spPr>
        <p:txBody>
          <a:bodyPr>
            <a:normAutofit/>
          </a:bodyPr>
          <a:lstStyle/>
          <a:p>
            <a:r>
              <a:rPr lang="en-US" sz="4600" b="1" dirty="0"/>
              <a:t>VISION trial: </a:t>
            </a:r>
            <a:r>
              <a:rPr lang="en-US" sz="4600" b="1" dirty="0" err="1"/>
              <a:t>rPFS</a:t>
            </a:r>
            <a:r>
              <a:rPr lang="en-US" sz="4600" b="1" dirty="0"/>
              <a:t> and OS outcomes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1007" y="5985246"/>
            <a:ext cx="91066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Morris MJ,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al. 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Clin Oncol 39; 2021 (ASCO abstract LBA4)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 Sartor O,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NEJM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2021; 385: 1091-1103.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48" y="2088691"/>
            <a:ext cx="5269826" cy="3352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505" y="2150296"/>
            <a:ext cx="5136779" cy="330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442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02659"/>
            <a:ext cx="10515600" cy="1325563"/>
          </a:xfrm>
        </p:spPr>
        <p:txBody>
          <a:bodyPr>
            <a:normAutofit/>
          </a:bodyPr>
          <a:lstStyle/>
          <a:p>
            <a:r>
              <a:rPr lang="en-US" sz="4600" b="1" dirty="0"/>
              <a:t>VISION trial:  Adverse Events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864" y="6463995"/>
            <a:ext cx="73948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Sartor O,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NEJM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2021; 385: 1091-1103.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11235" y="1387872"/>
            <a:ext cx="7876901" cy="4752956"/>
            <a:chOff x="1711235" y="1343047"/>
            <a:chExt cx="7876901" cy="47529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29355" y="1343047"/>
              <a:ext cx="7658781" cy="4752956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1715591" y="3136967"/>
              <a:ext cx="7532914" cy="895102"/>
            </a:xfrm>
            <a:prstGeom prst="round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711235" y="4935295"/>
              <a:ext cx="7532914" cy="429185"/>
            </a:xfrm>
            <a:prstGeom prst="round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715587" y="5409924"/>
              <a:ext cx="7532914" cy="644993"/>
            </a:xfrm>
            <a:prstGeom prst="round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890942" y="3343697"/>
              <a:ext cx="824940" cy="253883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7285216" y="3344279"/>
              <a:ext cx="824940" cy="253883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204330" y="3339340"/>
              <a:ext cx="965589" cy="253883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7727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14464"/>
            <a:ext cx="11468100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 err="1"/>
              <a:t>PSMAfore</a:t>
            </a:r>
            <a:r>
              <a:rPr lang="en-US" sz="4800" b="1" dirty="0"/>
              <a:t>: </a:t>
            </a:r>
            <a:r>
              <a:rPr lang="en-US" b="1" baseline="30000" dirty="0"/>
              <a:t>177</a:t>
            </a:r>
            <a:r>
              <a:rPr lang="en-US" b="1" dirty="0"/>
              <a:t>Lu-PSMA-617 in </a:t>
            </a:r>
            <a:r>
              <a:rPr lang="en-US" b="1" i="1" dirty="0"/>
              <a:t>pre-</a:t>
            </a:r>
            <a:r>
              <a:rPr lang="en-US" b="1" i="1" dirty="0" err="1"/>
              <a:t>taxane</a:t>
            </a:r>
            <a:r>
              <a:rPr lang="en-US" b="1" dirty="0"/>
              <a:t> </a:t>
            </a:r>
            <a:r>
              <a:rPr lang="en-US" b="1" dirty="0" err="1"/>
              <a:t>mCRPC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5960" y="6222030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Morris MJ,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2024; 404: 1227-39.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07363" y="1643444"/>
            <a:ext cx="11015937" cy="4445818"/>
            <a:chOff x="750238" y="1587652"/>
            <a:chExt cx="11015937" cy="44458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13047"/>
            <a:stretch/>
          </p:blipFill>
          <p:spPr>
            <a:xfrm>
              <a:off x="750238" y="1587652"/>
              <a:ext cx="8879538" cy="44458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76264" t="57443" b="14162"/>
            <a:stretch/>
          </p:blipFill>
          <p:spPr>
            <a:xfrm>
              <a:off x="9787218" y="2725673"/>
              <a:ext cx="1978957" cy="131445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895350" y="5457825"/>
              <a:ext cx="2971800" cy="504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0413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" y="100164"/>
            <a:ext cx="11163300" cy="1048175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PSMAfore</a:t>
            </a:r>
            <a:r>
              <a:rPr lang="en-US" sz="4800" b="1" dirty="0"/>
              <a:t>: </a:t>
            </a:r>
            <a:r>
              <a:rPr lang="en-US" sz="4600" b="1" baseline="30000" dirty="0"/>
              <a:t>177</a:t>
            </a:r>
            <a:r>
              <a:rPr lang="en-US" sz="4600" b="1" dirty="0"/>
              <a:t>Lu-PSMA-617 vs. ARPI switch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081" y="6455884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Morris MJ,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2024; 404: 1227-39.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95375" y="1046602"/>
            <a:ext cx="10513990" cy="5409282"/>
            <a:chOff x="1466850" y="1321322"/>
            <a:chExt cx="9852285" cy="48114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749" r="47889"/>
            <a:stretch/>
          </p:blipFill>
          <p:spPr>
            <a:xfrm>
              <a:off x="1466850" y="1321322"/>
              <a:ext cx="4324350" cy="230770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40214" y="1607821"/>
              <a:ext cx="4978921" cy="19810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/>
            <a:srcRect l="52703"/>
            <a:stretch/>
          </p:blipFill>
          <p:spPr>
            <a:xfrm>
              <a:off x="1571625" y="3825033"/>
              <a:ext cx="4229100" cy="230770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71126" y="4428954"/>
              <a:ext cx="4244972" cy="162493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15012" y="4114893"/>
              <a:ext cx="1724213" cy="403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97494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75" y="100164"/>
            <a:ext cx="11468100" cy="1325563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PSMAfore</a:t>
            </a:r>
            <a:r>
              <a:rPr lang="en-US" sz="4800" b="1" dirty="0"/>
              <a:t>: Adverse Events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29835" y="6232913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Morris MJ,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2024; 404: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1227-39.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448537" y="1339779"/>
            <a:ext cx="7353176" cy="4699071"/>
            <a:chOff x="1448537" y="1339779"/>
            <a:chExt cx="7353176" cy="46990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48537" y="1339779"/>
              <a:ext cx="7353176" cy="469907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647825" y="2436742"/>
              <a:ext cx="3638550" cy="239783"/>
            </a:xfrm>
            <a:prstGeom prst="rect">
              <a:avLst/>
            </a:prstGeom>
            <a:noFill/>
            <a:ln w="158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38300" y="2922517"/>
              <a:ext cx="3638550" cy="239783"/>
            </a:xfrm>
            <a:prstGeom prst="rect">
              <a:avLst/>
            </a:prstGeom>
            <a:noFill/>
            <a:ln w="158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38300" y="3160642"/>
              <a:ext cx="3638550" cy="239783"/>
            </a:xfrm>
            <a:prstGeom prst="rect">
              <a:avLst/>
            </a:prstGeom>
            <a:noFill/>
            <a:ln w="158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38300" y="4332217"/>
              <a:ext cx="3638550" cy="239783"/>
            </a:xfrm>
            <a:prstGeom prst="rect">
              <a:avLst/>
            </a:prstGeom>
            <a:noFill/>
            <a:ln w="158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7074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61" y="128157"/>
            <a:ext cx="11775226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 err="1"/>
              <a:t>PSMAddition</a:t>
            </a:r>
            <a:r>
              <a:rPr lang="en-US" sz="4800" b="1" dirty="0"/>
              <a:t>: </a:t>
            </a:r>
            <a:r>
              <a:rPr lang="en-US" sz="4600" b="1" dirty="0"/>
              <a:t>ADT</a:t>
            </a:r>
            <a:r>
              <a:rPr lang="en-US" sz="3000" b="1" dirty="0"/>
              <a:t> </a:t>
            </a:r>
            <a:r>
              <a:rPr lang="en-US" sz="4600" b="1" dirty="0"/>
              <a:t>+</a:t>
            </a:r>
            <a:r>
              <a:rPr lang="en-US" sz="3000" b="1" dirty="0"/>
              <a:t> </a:t>
            </a:r>
            <a:r>
              <a:rPr lang="en-US" sz="4600" b="1" dirty="0"/>
              <a:t>ARPI</a:t>
            </a:r>
            <a:r>
              <a:rPr lang="en-US" sz="4700" b="1" dirty="0"/>
              <a:t> </a:t>
            </a:r>
            <a:r>
              <a:rPr lang="en-US" sz="4600" b="1" dirty="0"/>
              <a:t>+</a:t>
            </a:r>
            <a:r>
              <a:rPr lang="en-US" sz="4000" b="1" dirty="0"/>
              <a:t> </a:t>
            </a:r>
            <a:r>
              <a:rPr lang="en-US" sz="4600" b="1" baseline="30000" dirty="0"/>
              <a:t>177</a:t>
            </a:r>
            <a:r>
              <a:rPr lang="en-US" sz="4600" b="1" dirty="0"/>
              <a:t>Lu-PSMA </a:t>
            </a:r>
            <a:r>
              <a:rPr lang="en-US" sz="4550" b="1" dirty="0"/>
              <a:t>in </a:t>
            </a:r>
            <a:r>
              <a:rPr lang="en-US" sz="4550" b="1" dirty="0" err="1"/>
              <a:t>mHSPC</a:t>
            </a:r>
            <a:endParaRPr lang="en-US" sz="455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9261" y="6391289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Tagawa ST,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ASCO Annual 2023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Abstract TPS5116.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NCT04720157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8ECBF0-858F-2C96-3665-6ED80231A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34430"/>
          <a:stretch/>
        </p:blipFill>
        <p:spPr>
          <a:xfrm>
            <a:off x="2126758" y="1595058"/>
            <a:ext cx="5038047" cy="4302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E404EC-6440-6168-4615-D813D0973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5857"/>
          <a:stretch/>
        </p:blipFill>
        <p:spPr>
          <a:xfrm>
            <a:off x="7419706" y="1597265"/>
            <a:ext cx="1097278" cy="434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20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56BC3-956D-27E2-754D-587F549C6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445F0-A7CA-614B-1A5B-746740911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533" y="809978"/>
            <a:ext cx="11318993" cy="97084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319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HERO: Randomized Controlled Trial of Leuprolide vs. </a:t>
            </a:r>
            <a:r>
              <a:rPr lang="en-US" altLang="en-US" sz="3319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Relugolix</a:t>
            </a:r>
            <a:endParaRPr lang="en-US" altLang="en-US" sz="3319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altLang="en-US" sz="3319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69FE53-0B0A-390C-2EC3-9A3CA68A4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533" y="2074333"/>
            <a:ext cx="5684875" cy="365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97A747-4100-6954-7871-8C574534D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754" y="2074333"/>
            <a:ext cx="5821899" cy="38371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D3619D-0646-E850-4C45-A67F3E970820}"/>
              </a:ext>
            </a:extLst>
          </p:cNvPr>
          <p:cNvSpPr/>
          <p:nvPr/>
        </p:nvSpPr>
        <p:spPr bwMode="auto">
          <a:xfrm>
            <a:off x="177510" y="1984022"/>
            <a:ext cx="409512" cy="4515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373" tIns="54187" rIns="108373" bIns="5418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F08E61-3832-B5F0-6D41-73B843DA565E}"/>
              </a:ext>
            </a:extLst>
          </p:cNvPr>
          <p:cNvSpPr/>
          <p:nvPr/>
        </p:nvSpPr>
        <p:spPr bwMode="auto">
          <a:xfrm>
            <a:off x="5726918" y="1878659"/>
            <a:ext cx="409512" cy="4515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373" tIns="54187" rIns="108373" bIns="5418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62F264-DA2E-5E26-C8B2-A775BF170794}"/>
              </a:ext>
            </a:extLst>
          </p:cNvPr>
          <p:cNvSpPr txBox="1"/>
          <p:nvPr/>
        </p:nvSpPr>
        <p:spPr>
          <a:xfrm>
            <a:off x="190210" y="6476999"/>
            <a:ext cx="4050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Shore N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N Engl J Med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2020;382:2187-96.</a:t>
            </a:r>
          </a:p>
        </p:txBody>
      </p:sp>
    </p:spTree>
    <p:extLst>
      <p:ext uri="{BB962C8B-B14F-4D97-AF65-F5344CB8AC3E}">
        <p14:creationId xmlns:p14="http://schemas.microsoft.com/office/powerpoint/2010/main" val="12057917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936" y="109107"/>
            <a:ext cx="10302539" cy="1325563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PSMAddition</a:t>
            </a:r>
            <a:r>
              <a:rPr lang="en-US" sz="4800" b="1" dirty="0"/>
              <a:t>: </a:t>
            </a:r>
            <a:r>
              <a:rPr lang="en-US" sz="4600" b="1" i="1" dirty="0"/>
              <a:t>Press release</a:t>
            </a:r>
            <a:r>
              <a:rPr lang="en-US" sz="4600" b="1" dirty="0"/>
              <a:t> on </a:t>
            </a:r>
            <a:r>
              <a:rPr lang="en-US" sz="4300" b="1" dirty="0"/>
              <a:t>6/2/2025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B43D5C-8E8B-60F8-6B58-BC6E2124E0A8}"/>
              </a:ext>
            </a:extLst>
          </p:cNvPr>
          <p:cNvSpPr txBox="1"/>
          <p:nvPr/>
        </p:nvSpPr>
        <p:spPr>
          <a:xfrm>
            <a:off x="0" y="6533466"/>
            <a:ext cx="12192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</a:t>
            </a: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://</a:t>
            </a:r>
            <a:r>
              <a:rPr kumimoji="0" lang="da-DK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www.novartis.com</a:t>
            </a: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/news/media-releases/novartis-pluvictotm-demonstrates-statistically-significant-and-clinically-meaningful-rpfs-benefit-patients-psma-positive-metastatic-hormone-sensitive-prostate-cancer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F05773-3F67-4EE7-458C-6FB47D6810C0}"/>
              </a:ext>
            </a:extLst>
          </p:cNvPr>
          <p:cNvGrpSpPr/>
          <p:nvPr/>
        </p:nvGrpSpPr>
        <p:grpSpPr>
          <a:xfrm>
            <a:off x="1652412" y="1333425"/>
            <a:ext cx="8456806" cy="5012755"/>
            <a:chOff x="1365974" y="1818167"/>
            <a:chExt cx="8456806" cy="46397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5472DC-CF56-B55B-9672-AAC28A3CA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960"/>
            <a:stretch>
              <a:fillRect/>
            </a:stretch>
          </p:blipFill>
          <p:spPr>
            <a:xfrm>
              <a:off x="1365974" y="1818167"/>
              <a:ext cx="8456806" cy="46397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D13765-3470-CD19-1E30-02C909BB1198}"/>
                </a:ext>
              </a:extLst>
            </p:cNvPr>
            <p:cNvSpPr txBox="1"/>
            <p:nvPr/>
          </p:nvSpPr>
          <p:spPr>
            <a:xfrm>
              <a:off x="2355968" y="2054087"/>
              <a:ext cx="7053076" cy="4123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iragino Kaku Gothic Std W8" panose="020B0800000000000000" pitchFamily="34" charset="-128"/>
                  <a:ea typeface="Hiragino Kaku Gothic Std W8" panose="020B0800000000000000" pitchFamily="34" charset="-128"/>
                  <a:cs typeface="+mn-cs"/>
                </a:rPr>
                <a:t>Lutetium vipivotide tetraxetan demonstrates statistically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7C5D77-69BF-FE12-BC04-D5E8DC86D07D}"/>
                </a:ext>
              </a:extLst>
            </p:cNvPr>
            <p:cNvSpPr txBox="1"/>
            <p:nvPr/>
          </p:nvSpPr>
          <p:spPr>
            <a:xfrm>
              <a:off x="5410200" y="4610099"/>
              <a:ext cx="698500" cy="30903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177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AB8158-FBC4-B9F0-B70F-FDBC315900FA}"/>
                </a:ext>
              </a:extLst>
            </p:cNvPr>
            <p:cNvSpPr txBox="1"/>
            <p:nvPr/>
          </p:nvSpPr>
          <p:spPr>
            <a:xfrm>
              <a:off x="2667000" y="5256740"/>
              <a:ext cx="698500" cy="30903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177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8CC71D-0B97-7736-5724-24D4D9BAC950}"/>
                </a:ext>
              </a:extLst>
            </p:cNvPr>
            <p:cNvSpPr txBox="1"/>
            <p:nvPr/>
          </p:nvSpPr>
          <p:spPr>
            <a:xfrm>
              <a:off x="2590800" y="5947067"/>
              <a:ext cx="977900" cy="30903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Manufacturer 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80947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048" y="1498230"/>
            <a:ext cx="10578351" cy="333578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4500" b="1" dirty="0"/>
              <a:t>Promising novel agents and strategies for patients with advanced prostate cancer.</a:t>
            </a:r>
            <a:endParaRPr lang="en-US" sz="4500" b="1" i="1" dirty="0"/>
          </a:p>
        </p:txBody>
      </p:sp>
    </p:spTree>
    <p:extLst>
      <p:ext uri="{BB962C8B-B14F-4D97-AF65-F5344CB8AC3E}">
        <p14:creationId xmlns:p14="http://schemas.microsoft.com/office/powerpoint/2010/main" val="32100166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949" y="49279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Other promising novel agents </a:t>
            </a:r>
            <a:r>
              <a:rPr lang="en-US" sz="4500" b="1" dirty="0"/>
              <a:t>&amp;</a:t>
            </a:r>
            <a:r>
              <a:rPr lang="en-US" sz="4800" b="1" dirty="0"/>
              <a:t> strategies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60022" y="1956661"/>
            <a:ext cx="11001675" cy="4148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PI3K-AKT-mTOR pathway: 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Capivasertib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CYP11 inhibition: 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Opevesostat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AR-targeting PROTACs: 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Bavdegalutamide, ARV-766, BMS-986365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EZH2 inhibitors: Mevrometostat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B7-H3–targeting Antibody-drug conjugates (ADCs)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Bispecific immune engagers: 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Xaluritamig,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Pasritamig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8407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BF4D0-012C-EAE7-D5AB-095191F4C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70A8D021-D5A1-A45C-57AA-D080833AF3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280389"/>
            <a:ext cx="11430000" cy="3206825"/>
          </a:xfrm>
        </p:spPr>
        <p:txBody>
          <a:bodyPr wrap="square" anchor="b">
            <a:noAutofit/>
          </a:bodyPr>
          <a:lstStyle/>
          <a:p>
            <a:pPr>
              <a:spcBef>
                <a:spcPts val="600"/>
              </a:spcBef>
            </a:pPr>
            <a: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+ Perspectives: Clinical Investigators Explore the Application of Recent Datasets </a:t>
            </a:r>
            <a:b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Current Oncology Care</a:t>
            </a:r>
            <a:b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0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0" i="1" dirty="0">
                <a:solidFill>
                  <a:srgbClr val="0155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CME/MOC, NCPD and ACPE Accredited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09478331-5880-6738-D6A5-3C050FDF2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87214"/>
            <a:ext cx="11430000" cy="189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Saturday, October 11, 2025</a:t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7:15 AM – 12:30 PM 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353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C632B-817A-B22A-361D-E00F3333D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D0BE0-033A-F87E-9CDC-86F85EBA8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2" y="726575"/>
            <a:ext cx="10751113" cy="2829091"/>
          </a:xfrm>
        </p:spPr>
        <p:txBody>
          <a:bodyPr/>
          <a:lstStyle/>
          <a:p>
            <a:pPr algn="l"/>
            <a:r>
              <a:rPr lang="en-US" sz="3600" dirty="0"/>
              <a:t>Phase 3 Trial of [177Lu]Lu-PSMA-617 Combined with ADT + ARPI in Patients with PSMA-Positive Metastatic Hormone-Sensitive Prostate Cancer (</a:t>
            </a:r>
            <a:r>
              <a:rPr lang="en-US" sz="3600" dirty="0" err="1"/>
              <a:t>PSMAddition</a:t>
            </a:r>
            <a:r>
              <a:rPr lang="en-US" sz="3600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A35CCD-E6CB-30F1-5C71-194EF2441321}"/>
              </a:ext>
            </a:extLst>
          </p:cNvPr>
          <p:cNvSpPr txBox="1"/>
          <p:nvPr/>
        </p:nvSpPr>
        <p:spPr>
          <a:xfrm>
            <a:off x="902472" y="3825064"/>
            <a:ext cx="101254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Tagawa ST et al.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ESMO 2025;Abstract LBA6.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PRESIDENTIAL SYMPOSIUM II | SUNDAY, OCTOBER 19 | 17:14 CEST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90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27BD5-DE1B-8320-98FB-85F43CB89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4A0D-1FEE-BE72-7813-FBAF760F8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2" y="726575"/>
            <a:ext cx="10751113" cy="2829091"/>
          </a:xfrm>
        </p:spPr>
        <p:txBody>
          <a:bodyPr/>
          <a:lstStyle/>
          <a:p>
            <a:pPr algn="l"/>
            <a:r>
              <a:rPr lang="en-US" sz="3600" dirty="0"/>
              <a:t>First Interim Efficacy Analysis of the Phase I/II PETRANHA Trial of </a:t>
            </a:r>
            <a:r>
              <a:rPr lang="en-US" sz="3600" dirty="0" err="1"/>
              <a:t>Saruparib</a:t>
            </a:r>
            <a:r>
              <a:rPr lang="en-US" sz="3600" dirty="0"/>
              <a:t> + Androgen Receptor Pathway Inhibitors (ARPI) in Patients (pts) with Metastatic Prostate Cancer (</a:t>
            </a:r>
            <a:r>
              <a:rPr lang="en-US" sz="3600" dirty="0" err="1"/>
              <a:t>mPC</a:t>
            </a:r>
            <a:r>
              <a:rPr lang="en-US" sz="3600" dirty="0"/>
              <a:t>)</a:t>
            </a:r>
            <a:endParaRPr lang="en-US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52EA09-2631-04A1-B9DC-98CA848A270C}"/>
              </a:ext>
            </a:extLst>
          </p:cNvPr>
          <p:cNvSpPr txBox="1"/>
          <p:nvPr/>
        </p:nvSpPr>
        <p:spPr>
          <a:xfrm>
            <a:off x="902472" y="3825064"/>
            <a:ext cx="101254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Azad AA et al.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ESMO 2025;Abstract 2384MO.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MINI ORAL | FRIDAY, OCTOBER 17 | 14:35 CEST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5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1EB41-2925-ECCE-E21B-314818556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76F954-46A4-699D-1D15-9F238F70D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10333120" cy="4514258"/>
          </a:xfrm>
        </p:spPr>
        <p:txBody>
          <a:bodyPr/>
          <a:lstStyle/>
          <a:p>
            <a:r>
              <a:rPr lang="en-US" dirty="0"/>
              <a:t>How do you rate the sensitivity to </a:t>
            </a:r>
            <a:r>
              <a:rPr lang="en-US" dirty="0" err="1"/>
              <a:t>PARPi</a:t>
            </a:r>
            <a:r>
              <a:rPr lang="en-US" dirty="0"/>
              <a:t> of the various HRR abnormalities from a practical perspective? BRCA1/2, PALB2, others? Somatic versus genetic?</a:t>
            </a:r>
          </a:p>
          <a:p>
            <a:r>
              <a:rPr lang="en-US" dirty="0"/>
              <a:t>In Europe, </a:t>
            </a:r>
            <a:r>
              <a:rPr lang="en-US" dirty="0" err="1"/>
              <a:t>PARPi</a:t>
            </a:r>
            <a:r>
              <a:rPr lang="en-US" dirty="0"/>
              <a:t> are approved for all comers, do you foresee that in the US? Would you like to be able to use these agents for all patients?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00408-9B92-557B-0460-0759DFAD9D0D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171159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1EB41-2925-ECCE-E21B-314818556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76F954-46A4-699D-1D15-9F238F70D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10333120" cy="4514258"/>
          </a:xfrm>
        </p:spPr>
        <p:txBody>
          <a:bodyPr/>
          <a:lstStyle/>
          <a:p>
            <a:r>
              <a:rPr lang="en-US" dirty="0"/>
              <a:t>How do you see integrating </a:t>
            </a:r>
            <a:r>
              <a:rPr lang="en-US" dirty="0" err="1"/>
              <a:t>PARPi</a:t>
            </a:r>
            <a:r>
              <a:rPr lang="en-US" dirty="0"/>
              <a:t> into the management of mHSPC? Which one and how? Are you attempting to do this now?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00408-9B92-557B-0460-0759DFAD9D0D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6965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1EB41-2925-ECCE-E21B-314818556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76F954-46A4-699D-1D15-9F238F70D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10333120" cy="4514258"/>
          </a:xfrm>
        </p:spPr>
        <p:txBody>
          <a:bodyPr/>
          <a:lstStyle/>
          <a:p>
            <a:r>
              <a:rPr lang="en-US" dirty="0"/>
              <a:t>A 71-year-old man with </a:t>
            </a:r>
            <a:r>
              <a:rPr lang="en-US" dirty="0" err="1"/>
              <a:t>mCRPC</a:t>
            </a:r>
            <a:r>
              <a:rPr lang="en-US" dirty="0"/>
              <a:t> and a somatic BRCA1 mutation has disease progression after enzalutamide. Should we switch to a </a:t>
            </a:r>
            <a:r>
              <a:rPr lang="en-US" dirty="0" err="1"/>
              <a:t>PARPi</a:t>
            </a:r>
            <a:r>
              <a:rPr lang="en-US" dirty="0"/>
              <a:t> alone or continue AR-targeted therapy and add a </a:t>
            </a:r>
            <a:r>
              <a:rPr lang="en-US" dirty="0" err="1"/>
              <a:t>PARPi</a:t>
            </a:r>
            <a:r>
              <a:rPr lang="en-US" dirty="0"/>
              <a:t>? Which </a:t>
            </a:r>
            <a:r>
              <a:rPr lang="en-US" dirty="0" err="1"/>
              <a:t>PARPi</a:t>
            </a:r>
            <a:r>
              <a:rPr lang="en-US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00408-9B92-557B-0460-0759DFAD9D0D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415757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1EB41-2925-ECCE-E21B-314818556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76F954-46A4-699D-1D15-9F238F70D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10333120" cy="4514258"/>
          </a:xfrm>
        </p:spPr>
        <p:txBody>
          <a:bodyPr/>
          <a:lstStyle/>
          <a:p>
            <a:r>
              <a:rPr lang="en-US" dirty="0"/>
              <a:t>For men with prostate cancer receiving a </a:t>
            </a:r>
            <a:r>
              <a:rPr lang="en-US" dirty="0" err="1"/>
              <a:t>PARPi</a:t>
            </a:r>
            <a:r>
              <a:rPr lang="en-US" dirty="0"/>
              <a:t>, how much of an issue are cytopenias? GI issues? AML/MDS?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00408-9B92-557B-0460-0759DFAD9D0D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221168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1CF28-F3A9-775E-A3BA-4471CE3F6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E2429-D5A6-DBD1-0A7E-D0E6D5A99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03" y="530810"/>
            <a:ext cx="11318993" cy="97084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HERO: Randomized Controlled Trial of Leuprolide vs. </a:t>
            </a:r>
            <a:r>
              <a:rPr lang="en-US" alt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Relugolix</a:t>
            </a:r>
            <a:endParaRPr lang="en-US" alt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alt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93C6DD-1FBE-6022-C2BA-59E2BA32C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8163" y="1080912"/>
            <a:ext cx="9071238" cy="55085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DB4113-A120-5D3E-D700-46A0F9AB9E47}"/>
              </a:ext>
            </a:extLst>
          </p:cNvPr>
          <p:cNvSpPr txBox="1"/>
          <p:nvPr/>
        </p:nvSpPr>
        <p:spPr>
          <a:xfrm>
            <a:off x="105363" y="6550223"/>
            <a:ext cx="3567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Shore N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N Engl J Med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2020;382:2187-96.</a:t>
            </a:r>
          </a:p>
        </p:txBody>
      </p:sp>
    </p:spTree>
    <p:extLst>
      <p:ext uri="{BB962C8B-B14F-4D97-AF65-F5344CB8AC3E}">
        <p14:creationId xmlns:p14="http://schemas.microsoft.com/office/powerpoint/2010/main" val="9627762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1EB41-2925-ECCE-E21B-314818556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76F954-46A4-699D-1D15-9F238F70D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10333120" cy="4514258"/>
          </a:xfrm>
        </p:spPr>
        <p:txBody>
          <a:bodyPr/>
          <a:lstStyle/>
          <a:p>
            <a:r>
              <a:rPr lang="en-US" dirty="0"/>
              <a:t>How do you see integrating </a:t>
            </a:r>
            <a:r>
              <a:rPr lang="en-US" baseline="30000" dirty="0"/>
              <a:t>177</a:t>
            </a:r>
            <a:r>
              <a:rPr lang="en-US" dirty="0"/>
              <a:t>Lu-PSMA-617 into the management of mHSPC?</a:t>
            </a:r>
          </a:p>
          <a:p>
            <a:r>
              <a:rPr lang="en-US" dirty="0"/>
              <a:t>With the potential emergence of several new triplet approaches (PARP, AKT, PSMA) how do you envision selecting between these and currently available approaches for mHSPC?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00408-9B92-557B-0460-0759DFAD9D0D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30507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1EB41-2925-ECCE-E21B-314818556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76F954-46A4-699D-1D15-9F238F70D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10333120" cy="4514258"/>
          </a:xfrm>
        </p:spPr>
        <p:txBody>
          <a:bodyPr/>
          <a:lstStyle/>
          <a:p>
            <a:r>
              <a:rPr lang="en-US" dirty="0"/>
              <a:t>For a patient who is eligible for both radium-223 and </a:t>
            </a:r>
            <a:r>
              <a:rPr lang="en-US" baseline="30000" dirty="0"/>
              <a:t>177</a:t>
            </a:r>
            <a:r>
              <a:rPr lang="en-US" dirty="0"/>
              <a:t>Lu-PSMA-617, how do you choose which to use first?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00408-9B92-557B-0460-0759DFAD9D0D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294199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88A98-0FD0-9645-F33F-F7E878271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B1DAE-87E2-0737-158F-A7258FBEF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533" y="703772"/>
            <a:ext cx="11318993" cy="97084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319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HERO: Randomized Controlled Trial of Leuprolide vs. </a:t>
            </a:r>
            <a:r>
              <a:rPr lang="en-US" altLang="en-US" sz="3319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Relugolix</a:t>
            </a:r>
            <a:endParaRPr lang="en-US" altLang="en-US" sz="3319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altLang="en-US" sz="3319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161EC1-549D-6402-907D-37E3151A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4600" y="1295400"/>
            <a:ext cx="6474356" cy="5105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AA2FBF-C35C-8987-33C2-61014F8B402F}"/>
              </a:ext>
            </a:extLst>
          </p:cNvPr>
          <p:cNvSpPr txBox="1"/>
          <p:nvPr/>
        </p:nvSpPr>
        <p:spPr>
          <a:xfrm>
            <a:off x="190210" y="6476999"/>
            <a:ext cx="4050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Shore N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N Engl J Med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2020;382:2187-96.</a:t>
            </a:r>
          </a:p>
        </p:txBody>
      </p:sp>
    </p:spTree>
    <p:extLst>
      <p:ext uri="{BB962C8B-B14F-4D97-AF65-F5344CB8AC3E}">
        <p14:creationId xmlns:p14="http://schemas.microsoft.com/office/powerpoint/2010/main" val="298456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6" y="724215"/>
            <a:ext cx="11713670" cy="533400"/>
          </a:xfrm>
        </p:spPr>
        <p:txBody>
          <a:bodyPr>
            <a:noAutofit/>
          </a:bodyPr>
          <a:lstStyle/>
          <a:p>
            <a:r>
              <a:rPr lang="en-US" sz="3319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 Evidence for Improved Overall Survival in </a:t>
            </a:r>
            <a:r>
              <a:rPr lang="en-US" sz="3319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mCSPC</a:t>
            </a:r>
            <a:endParaRPr lang="en-US" sz="3319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225" y="6172200"/>
            <a:ext cx="11529753" cy="602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Parker et al Lancet 2018; Armstrong et al JCO 2021; Davis et al NEJM 2019; James N et al Lancet 2015; Sweeney et al NEJM 2015; Chi KN et al NEJM 2019; Fizazi K et al NEJM 2017; James et al NEJM 2017; Smith MR et al NEJM 2022; Fizazi K et al Lancet 2022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E78E8D8-C57C-4395-A844-FB26B4E9D506}"/>
              </a:ext>
            </a:extLst>
          </p:cNvPr>
          <p:cNvGraphicFramePr>
            <a:graphicFrameLocks noGrp="1"/>
          </p:cNvGraphicFramePr>
          <p:nvPr/>
        </p:nvGraphicFramePr>
        <p:xfrm>
          <a:off x="644628" y="1046428"/>
          <a:ext cx="11198578" cy="4803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779">
                  <a:extLst>
                    <a:ext uri="{9D8B030D-6E8A-4147-A177-3AD203B41FA5}">
                      <a16:colId xmlns:a16="http://schemas.microsoft.com/office/drawing/2014/main" val="1295313873"/>
                    </a:ext>
                  </a:extLst>
                </a:gridCol>
                <a:gridCol w="3251200">
                  <a:extLst>
                    <a:ext uri="{9D8B030D-6E8A-4147-A177-3AD203B41FA5}">
                      <a16:colId xmlns:a16="http://schemas.microsoft.com/office/drawing/2014/main" val="1298437752"/>
                    </a:ext>
                  </a:extLst>
                </a:gridCol>
                <a:gridCol w="2619022">
                  <a:extLst>
                    <a:ext uri="{9D8B030D-6E8A-4147-A177-3AD203B41FA5}">
                      <a16:colId xmlns:a16="http://schemas.microsoft.com/office/drawing/2014/main" val="1877237281"/>
                    </a:ext>
                  </a:extLst>
                </a:gridCol>
                <a:gridCol w="3070577">
                  <a:extLst>
                    <a:ext uri="{9D8B030D-6E8A-4147-A177-3AD203B41FA5}">
                      <a16:colId xmlns:a16="http://schemas.microsoft.com/office/drawing/2014/main" val="3142048645"/>
                    </a:ext>
                  </a:extLst>
                </a:gridCol>
              </a:tblGrid>
              <a:tr h="4363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ヒラギノ角ゴ Pro W3" charset="-128"/>
                        <a:cs typeface="Calibri" panose="020F0502020204030204" pitchFamily="34" charset="0"/>
                      </a:endParaRPr>
                    </a:p>
                  </a:txBody>
                  <a:tcPr marL="88372" marR="88372"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ヒラギノ角ゴ Pro W3" charset="-128"/>
                        <a:cs typeface="Calibri" panose="020F0502020204030204" pitchFamily="34" charset="0"/>
                      </a:endParaRPr>
                    </a:p>
                  </a:txBody>
                  <a:tcPr marL="88372" marR="88372"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373" marR="108373" marT="54187" marB="5418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373" marR="108373" marT="54187" marB="5418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035720"/>
                  </a:ext>
                </a:extLst>
              </a:tr>
              <a:tr h="4334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Studies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ヒラギノ角ゴ Pro W3" charset="-128"/>
                        <a:cs typeface="Calibri" panose="020F0502020204030204" pitchFamily="34" charset="0"/>
                      </a:endParaRPr>
                    </a:p>
                  </a:txBody>
                  <a:tcPr marL="88372" marR="88372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Intervention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ヒラギノ角ゴ Pro W3" charset="-128"/>
                        <a:cs typeface="Calibri" panose="020F0502020204030204" pitchFamily="34" charset="0"/>
                      </a:endParaRPr>
                    </a:p>
                  </a:txBody>
                  <a:tcPr marL="88372" marR="88372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Control</a:t>
                      </a:r>
                    </a:p>
                  </a:txBody>
                  <a:tcPr marL="108373" marR="108373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Comments</a:t>
                      </a:r>
                    </a:p>
                  </a:txBody>
                  <a:tcPr marL="108373" marR="108373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331622"/>
                  </a:ext>
                </a:extLst>
              </a:tr>
              <a:tr h="850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  <a:cs typeface="Calibri" panose="020F0502020204030204" pitchFamily="34" charset="0"/>
                        </a:rPr>
                        <a:t>GETUG-15</a:t>
                      </a:r>
                    </a:p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  <a:cs typeface="Calibri" panose="020F0502020204030204" pitchFamily="34" charset="0"/>
                        </a:rPr>
                        <a:t>CHAARTED</a:t>
                      </a:r>
                    </a:p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  <a:cs typeface="Calibri" panose="020F0502020204030204" pitchFamily="34" charset="0"/>
                        </a:rPr>
                        <a:t>STAMPEDE-C</a:t>
                      </a:r>
                    </a:p>
                  </a:txBody>
                  <a:tcPr marL="88372" marR="88372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lang="en-US" sz="1700" b="0" u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Docetaxel + ADT</a:t>
                      </a:r>
                    </a:p>
                  </a:txBody>
                  <a:tcPr marL="88372" marR="88372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ADT</a:t>
                      </a:r>
                    </a:p>
                  </a:txBody>
                  <a:tcPr marL="108373" marR="108373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  <a:cs typeface="Calibri" panose="020F0502020204030204" pitchFamily="34" charset="0"/>
                        </a:rPr>
                        <a:t>Benefit in high-volume subgroup</a:t>
                      </a:r>
                    </a:p>
                  </a:txBody>
                  <a:tcPr marL="88372" marR="88372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912323"/>
                  </a:ext>
                </a:extLst>
              </a:tr>
              <a:tr h="5971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</a:p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STAMPEDE-G</a:t>
                      </a:r>
                    </a:p>
                  </a:txBody>
                  <a:tcPr marL="88372" marR="88372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7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Abiraterone + ADT</a:t>
                      </a:r>
                      <a:br>
                        <a:rPr kumimoji="0" lang="en-US" sz="17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kumimoji="0" lang="en-US" sz="1700" b="0" u="none" strike="noStrike" cap="none" normalizeH="0" baseline="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72" marR="88372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ADT</a:t>
                      </a:r>
                    </a:p>
                  </a:txBody>
                  <a:tcPr marL="108373" marR="108373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Similar benefits by risk group</a:t>
                      </a:r>
                    </a:p>
                  </a:txBody>
                  <a:tcPr marL="88372" marR="88372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023716"/>
                  </a:ext>
                </a:extLst>
              </a:tr>
              <a:tr h="597196">
                <a:tc>
                  <a:txBody>
                    <a:bodyPr/>
                    <a:lstStyle/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  <a:cs typeface="Calibri" panose="020F0502020204030204" pitchFamily="34" charset="0"/>
                        </a:rPr>
                        <a:t>ARCHES</a:t>
                      </a:r>
                    </a:p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  <a:cs typeface="Calibri" panose="020F0502020204030204" pitchFamily="34" charset="0"/>
                        </a:rPr>
                        <a:t>ENZAMET</a:t>
                      </a:r>
                    </a:p>
                  </a:txBody>
                  <a:tcPr marL="88372" marR="88372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lang="en-US" sz="17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Enzalutamide + ADT</a:t>
                      </a:r>
                    </a:p>
                  </a:txBody>
                  <a:tcPr marL="88372" marR="88372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ADT</a:t>
                      </a:r>
                    </a:p>
                  </a:txBody>
                  <a:tcPr marL="108373" marR="108373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Similar benefits by risk group</a:t>
                      </a:r>
                    </a:p>
                  </a:txBody>
                  <a:tcPr marL="88372" marR="88372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116545"/>
                  </a:ext>
                </a:extLst>
              </a:tr>
              <a:tr h="5971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TITAN</a:t>
                      </a:r>
                    </a:p>
                  </a:txBody>
                  <a:tcPr marL="88372" marR="88372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7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Apalutamide + ADT</a:t>
                      </a:r>
                      <a:br>
                        <a:rPr kumimoji="0" lang="en-US" sz="17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kumimoji="0" lang="en-US" sz="1700" b="0" u="none" strike="noStrike" cap="none" normalizeH="0" baseline="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372" marR="88372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ADT</a:t>
                      </a:r>
                    </a:p>
                  </a:txBody>
                  <a:tcPr marL="108373" marR="108373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Similar benefits by risk group</a:t>
                      </a:r>
                    </a:p>
                  </a:txBody>
                  <a:tcPr marL="88372" marR="88372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935239"/>
                  </a:ext>
                </a:extLst>
              </a:tr>
              <a:tr h="597196">
                <a:tc>
                  <a:txBody>
                    <a:bodyPr/>
                    <a:lstStyle/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  <a:cs typeface="Calibri" panose="020F0502020204030204" pitchFamily="34" charset="0"/>
                        </a:rPr>
                        <a:t>ARASENS</a:t>
                      </a:r>
                    </a:p>
                  </a:txBody>
                  <a:tcPr marL="88372" marR="88372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lang="en-US" sz="17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Darolutamide + ADT + docetaxel</a:t>
                      </a:r>
                    </a:p>
                  </a:txBody>
                  <a:tcPr marL="88372" marR="88372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ADT + docetaxel</a:t>
                      </a:r>
                    </a:p>
                  </a:txBody>
                  <a:tcPr marL="108373" marR="108373" marT="54187" marB="541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Similar benefits for recurrent and de novo metastatic disease</a:t>
                      </a:r>
                    </a:p>
                  </a:txBody>
                  <a:tcPr marL="88372" marR="88372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638618"/>
                  </a:ext>
                </a:extLst>
              </a:tr>
              <a:tr h="6141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PEACE-1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ヒラギノ角ゴ Pro W3" charset="-128"/>
                        <a:cs typeface="Calibri" panose="020F0502020204030204" pitchFamily="34" charset="0"/>
                      </a:endParaRPr>
                    </a:p>
                  </a:txBody>
                  <a:tcPr marL="88372" marR="88372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7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Abiraterone +ADT + docetaxel</a:t>
                      </a:r>
                    </a:p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  <a:cs typeface="Calibri" panose="020F0502020204030204" pitchFamily="34" charset="0"/>
                        </a:rPr>
                        <a:t>(+/- prostate radiation)</a:t>
                      </a:r>
                      <a:endParaRPr kumimoji="0" lang="en-US" sz="17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ヒラギノ角ゴ Pro W3" charset="-128"/>
                        <a:cs typeface="Calibri" panose="020F0502020204030204" pitchFamily="34" charset="0"/>
                      </a:endParaRPr>
                    </a:p>
                  </a:txBody>
                  <a:tcPr marL="88372" marR="88372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ADT + docetaxel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  <a:cs typeface="Calibri" panose="020F0502020204030204" pitchFamily="34" charset="0"/>
                        </a:rPr>
                        <a:t>(+/- prostate radiation)</a:t>
                      </a:r>
                      <a:endParaRPr kumimoji="0" lang="en-US" sz="17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ヒラギノ角ゴ Pro W3" charset="-128"/>
                        <a:cs typeface="Calibri" panose="020F0502020204030204" pitchFamily="34" charset="0"/>
                      </a:endParaRPr>
                    </a:p>
                  </a:txBody>
                  <a:tcPr marL="108373" marR="108373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94F2D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 W3" charset="-128"/>
                          <a:cs typeface="Calibri" panose="020F0502020204030204" pitchFamily="34" charset="0"/>
                        </a:rPr>
                        <a:t>Subgroup analysis</a:t>
                      </a:r>
                    </a:p>
                  </a:txBody>
                  <a:tcPr marL="88372" marR="88372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801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2669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89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5_Blank Presentation">
  <a:themeElements>
    <a:clrScheme name="">
      <a:dk1>
        <a:srgbClr val="000000"/>
      </a:dk1>
      <a:lt1>
        <a:srgbClr val="FFFFFF"/>
      </a:lt1>
      <a:dk2>
        <a:srgbClr val="3A2B97"/>
      </a:dk2>
      <a:lt2>
        <a:srgbClr val="000000"/>
      </a:lt2>
      <a:accent1>
        <a:srgbClr val="FF6600"/>
      </a:accent1>
      <a:accent2>
        <a:srgbClr val="D5D773"/>
      </a:accent2>
      <a:accent3>
        <a:srgbClr val="FFFFFF"/>
      </a:accent3>
      <a:accent4>
        <a:srgbClr val="000000"/>
      </a:accent4>
      <a:accent5>
        <a:srgbClr val="FFB8AA"/>
      </a:accent5>
      <a:accent6>
        <a:srgbClr val="C1C368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99"/>
        </a:dk2>
        <a:lt2>
          <a:srgbClr val="FFFF00"/>
        </a:lt2>
        <a:accent1>
          <a:srgbClr val="FF6600"/>
        </a:accent1>
        <a:accent2>
          <a:srgbClr val="3333CC"/>
        </a:accent2>
        <a:accent3>
          <a:srgbClr val="AAAACA"/>
        </a:accent3>
        <a:accent4>
          <a:srgbClr val="DADADA"/>
        </a:accent4>
        <a:accent5>
          <a:srgbClr val="FFB8A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000000"/>
        </a:dk1>
        <a:lt1>
          <a:srgbClr val="FFFFFF"/>
        </a:lt1>
        <a:dk2>
          <a:srgbClr val="260026"/>
        </a:dk2>
        <a:lt2>
          <a:srgbClr val="CC9900"/>
        </a:lt2>
        <a:accent1>
          <a:srgbClr val="FF6600"/>
        </a:accent1>
        <a:accent2>
          <a:srgbClr val="0099FF"/>
        </a:accent2>
        <a:accent3>
          <a:srgbClr val="ACAAAC"/>
        </a:accent3>
        <a:accent4>
          <a:srgbClr val="DADADA"/>
        </a:accent4>
        <a:accent5>
          <a:srgbClr val="FFB8AA"/>
        </a:accent5>
        <a:accent6>
          <a:srgbClr val="008AE7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4.xml><?xml version="1.0" encoding="utf-8"?>
<a:theme xmlns:a="http://schemas.openxmlformats.org/drawingml/2006/main" name="2024_Scientific-Congress_Template">
  <a:themeElements>
    <a:clrScheme name="Merck 2024-revised Apr2024">
      <a:dk1>
        <a:srgbClr val="000000"/>
      </a:dk1>
      <a:lt1>
        <a:srgbClr val="FFFFFF"/>
      </a:lt1>
      <a:dk2>
        <a:srgbClr val="6ECEB2"/>
      </a:dk2>
      <a:lt2>
        <a:srgbClr val="00857C"/>
      </a:lt2>
      <a:accent1>
        <a:srgbClr val="CACACA"/>
      </a:accent1>
      <a:accent2>
        <a:srgbClr val="F0F0F0"/>
      </a:accent2>
      <a:accent3>
        <a:srgbClr val="1D559B"/>
      </a:accent3>
      <a:accent4>
        <a:srgbClr val="84B1E8"/>
      </a:accent4>
      <a:accent5>
        <a:srgbClr val="610F0F"/>
      </a:accent5>
      <a:accent6>
        <a:srgbClr val="F09E9E"/>
      </a:accent6>
      <a:hlink>
        <a:srgbClr val="11867B"/>
      </a:hlink>
      <a:folHlink>
        <a:srgbClr val="6ECEB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kern="600" spc="3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>
          <a:defRPr kern="600" spc="3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cientific_Congress_Slide_Template_May30_2024.potx" id="{92C822B8-8B88-4446-9213-A0B3DD35F642}" vid="{AC91405E-AD53-422E-98D9-8C05255E76ED}"/>
    </a:ext>
  </a:extLst>
</a:theme>
</file>

<file path=ppt/theme/theme5.xml><?xml version="1.0" encoding="utf-8"?>
<a:theme xmlns:a="http://schemas.openxmlformats.org/drawingml/2006/main" name="4_Cover Slides">
  <a:themeElements>
    <a:clrScheme name="Custom 4">
      <a:dk1>
        <a:srgbClr val="58595B"/>
      </a:dk1>
      <a:lt1>
        <a:sysClr val="window" lastClr="FFFFFF"/>
      </a:lt1>
      <a:dk2>
        <a:srgbClr val="03173E"/>
      </a:dk2>
      <a:lt2>
        <a:srgbClr val="D9D9D6"/>
      </a:lt2>
      <a:accent1>
        <a:srgbClr val="03173E"/>
      </a:accent1>
      <a:accent2>
        <a:srgbClr val="ED8B00"/>
      </a:accent2>
      <a:accent3>
        <a:srgbClr val="58595B"/>
      </a:accent3>
      <a:accent4>
        <a:srgbClr val="BBBCBC"/>
      </a:accent4>
      <a:accent5>
        <a:srgbClr val="0087CA"/>
      </a:accent5>
      <a:accent6>
        <a:srgbClr val="63B1BA"/>
      </a:accent6>
      <a:hlink>
        <a:srgbClr val="00558C"/>
      </a:hlink>
      <a:folHlink>
        <a:srgbClr val="0055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Autofit/>
      </a:bodyPr>
      <a:lstStyle>
        <a:defPPr marL="0" indent="0" algn="l">
          <a:spcBef>
            <a:spcPts val="0"/>
          </a:spcBef>
          <a:buFont typeface="Arial"/>
          <a:buNone/>
          <a:defRPr sz="2400" b="1" dirty="0" smtClean="0">
            <a:solidFill>
              <a:srgbClr val="00164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CA Healthcare Theme" id="{FDD82C39-F45F-41D3-A6DF-5DD711C2460A}" vid="{7EE04C3A-D4AC-4A84-A49E-2384C75E9FF8}"/>
    </a:ext>
  </a:extLst>
</a:theme>
</file>

<file path=ppt/theme/theme6.xml><?xml version="1.0" encoding="utf-8"?>
<a:theme xmlns:a="http://schemas.openxmlformats.org/drawingml/2006/main" name="2_FIDE 16:9 template">
  <a:themeElements>
    <a:clrScheme name="i-ONE Breast">
      <a:dk1>
        <a:srgbClr val="223341"/>
      </a:dk1>
      <a:lt1>
        <a:srgbClr val="FFFFFF"/>
      </a:lt1>
      <a:dk2>
        <a:srgbClr val="223341"/>
      </a:dk2>
      <a:lt2>
        <a:srgbClr val="FFFFFF"/>
      </a:lt2>
      <a:accent1>
        <a:srgbClr val="436582"/>
      </a:accent1>
      <a:accent2>
        <a:srgbClr val="1185AA"/>
      </a:accent2>
      <a:accent3>
        <a:srgbClr val="A271B0"/>
      </a:accent3>
      <a:accent4>
        <a:srgbClr val="53335C"/>
      </a:accent4>
      <a:accent5>
        <a:srgbClr val="298A49"/>
      </a:accent5>
      <a:accent6>
        <a:srgbClr val="D41F6A"/>
      </a:accent6>
      <a:hlink>
        <a:srgbClr val="E67225"/>
      </a:hlink>
      <a:folHlink>
        <a:srgbClr val="E6722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4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000000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266400" indent="-266400" algn="l">
          <a:spcBef>
            <a:spcPts val="1200"/>
          </a:spcBef>
          <a:buClr>
            <a:schemeClr val="accent3"/>
          </a:buClr>
          <a:buFont typeface="Arial" panose="020B0604020202020204" pitchFamily="34" charset="0"/>
          <a:buChar char="•"/>
          <a:defRPr sz="2400" dirty="0" err="1" smtClean="0">
            <a:solidFill>
              <a:srgbClr val="223341"/>
            </a:solidFill>
            <a:latin typeface="+mn-lt"/>
          </a:defRPr>
        </a:defPPr>
      </a:lstStyle>
    </a:txDef>
  </a:objectDefaults>
  <a:extraClrSchemeLst>
    <a:extraClrScheme>
      <a:clrScheme name="3_Blank Presentation 1">
        <a:dk1>
          <a:srgbClr val="000000"/>
        </a:dk1>
        <a:lt1>
          <a:srgbClr val="FFFFFF"/>
        </a:lt1>
        <a:dk2>
          <a:srgbClr val="2A8DBA"/>
        </a:dk2>
        <a:lt2>
          <a:srgbClr val="B5B5B5"/>
        </a:lt2>
        <a:accent1>
          <a:srgbClr val="2A8DBA"/>
        </a:accent1>
        <a:accent2>
          <a:srgbClr val="60B4DA"/>
        </a:accent2>
        <a:accent3>
          <a:srgbClr val="FFFFFF"/>
        </a:accent3>
        <a:accent4>
          <a:srgbClr val="000000"/>
        </a:accent4>
        <a:accent5>
          <a:srgbClr val="ACC5D9"/>
        </a:accent5>
        <a:accent6>
          <a:srgbClr val="56A3C5"/>
        </a:accent6>
        <a:hlink>
          <a:srgbClr val="ABD7EB"/>
        </a:hlink>
        <a:folHlink>
          <a:srgbClr val="2A8D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2">
        <a:dk1>
          <a:srgbClr val="000000"/>
        </a:dk1>
        <a:lt1>
          <a:srgbClr val="FFFFFF"/>
        </a:lt1>
        <a:dk2>
          <a:srgbClr val="840281"/>
        </a:dk2>
        <a:lt2>
          <a:srgbClr val="B5B5B5"/>
        </a:lt2>
        <a:accent1>
          <a:srgbClr val="840281"/>
        </a:accent1>
        <a:accent2>
          <a:srgbClr val="B878B2"/>
        </a:accent2>
        <a:accent3>
          <a:srgbClr val="FFFFFF"/>
        </a:accent3>
        <a:accent4>
          <a:srgbClr val="000000"/>
        </a:accent4>
        <a:accent5>
          <a:srgbClr val="C2AAC1"/>
        </a:accent5>
        <a:accent6>
          <a:srgbClr val="A66CA1"/>
        </a:accent6>
        <a:hlink>
          <a:srgbClr val="D9B7D6"/>
        </a:hlink>
        <a:folHlink>
          <a:srgbClr val="8402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3">
        <a:dk1>
          <a:srgbClr val="000000"/>
        </a:dk1>
        <a:lt1>
          <a:srgbClr val="FFFFFF"/>
        </a:lt1>
        <a:dk2>
          <a:srgbClr val="549117"/>
        </a:dk2>
        <a:lt2>
          <a:srgbClr val="B5B5B5"/>
        </a:lt2>
        <a:accent1>
          <a:srgbClr val="549117"/>
        </a:accent1>
        <a:accent2>
          <a:srgbClr val="52BE08"/>
        </a:accent2>
        <a:accent3>
          <a:srgbClr val="FFFFFF"/>
        </a:accent3>
        <a:accent4>
          <a:srgbClr val="000000"/>
        </a:accent4>
        <a:accent5>
          <a:srgbClr val="B3C7AB"/>
        </a:accent5>
        <a:accent6>
          <a:srgbClr val="49AC06"/>
        </a:accent6>
        <a:hlink>
          <a:srgbClr val="7FDC22"/>
        </a:hlink>
        <a:folHlink>
          <a:srgbClr val="54911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2024_Scientific-Congress_Template">
  <a:themeElements>
    <a:clrScheme name="Merck 2024-revised Apr2024">
      <a:dk1>
        <a:srgbClr val="000000"/>
      </a:dk1>
      <a:lt1>
        <a:srgbClr val="FFFFFF"/>
      </a:lt1>
      <a:dk2>
        <a:srgbClr val="6ECEB2"/>
      </a:dk2>
      <a:lt2>
        <a:srgbClr val="00857C"/>
      </a:lt2>
      <a:accent1>
        <a:srgbClr val="CACACA"/>
      </a:accent1>
      <a:accent2>
        <a:srgbClr val="F0F0F0"/>
      </a:accent2>
      <a:accent3>
        <a:srgbClr val="1D559B"/>
      </a:accent3>
      <a:accent4>
        <a:srgbClr val="84B1E8"/>
      </a:accent4>
      <a:accent5>
        <a:srgbClr val="610F0F"/>
      </a:accent5>
      <a:accent6>
        <a:srgbClr val="F09E9E"/>
      </a:accent6>
      <a:hlink>
        <a:srgbClr val="11867B"/>
      </a:hlink>
      <a:folHlink>
        <a:srgbClr val="6ECEB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kern="600" spc="3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>
          <a:defRPr kern="600" spc="3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cientific_Congress_Slide_Template_May30_2024.potx" id="{92C822B8-8B88-4446-9213-A0B3DD35F642}" vid="{AC91405E-AD53-422E-98D9-8C05255E76ED}"/>
    </a:ext>
  </a:extLst>
</a:theme>
</file>

<file path=ppt/theme/theme8.xml><?xml version="1.0" encoding="utf-8"?>
<a:theme xmlns:a="http://schemas.openxmlformats.org/drawingml/2006/main" name="5_Cover Slides">
  <a:themeElements>
    <a:clrScheme name="Custom 4">
      <a:dk1>
        <a:srgbClr val="58595B"/>
      </a:dk1>
      <a:lt1>
        <a:sysClr val="window" lastClr="FFFFFF"/>
      </a:lt1>
      <a:dk2>
        <a:srgbClr val="03173E"/>
      </a:dk2>
      <a:lt2>
        <a:srgbClr val="D9D9D6"/>
      </a:lt2>
      <a:accent1>
        <a:srgbClr val="03173E"/>
      </a:accent1>
      <a:accent2>
        <a:srgbClr val="ED8B00"/>
      </a:accent2>
      <a:accent3>
        <a:srgbClr val="58595B"/>
      </a:accent3>
      <a:accent4>
        <a:srgbClr val="BBBCBC"/>
      </a:accent4>
      <a:accent5>
        <a:srgbClr val="0087CA"/>
      </a:accent5>
      <a:accent6>
        <a:srgbClr val="63B1BA"/>
      </a:accent6>
      <a:hlink>
        <a:srgbClr val="00558C"/>
      </a:hlink>
      <a:folHlink>
        <a:srgbClr val="0055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Autofit/>
      </a:bodyPr>
      <a:lstStyle>
        <a:defPPr marL="0" indent="0" algn="l">
          <a:spcBef>
            <a:spcPts val="0"/>
          </a:spcBef>
          <a:buFont typeface="Arial"/>
          <a:buNone/>
          <a:defRPr sz="2400" b="1" dirty="0" smtClean="0">
            <a:solidFill>
              <a:srgbClr val="00164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CA Healthcare Theme" id="{FDD82C39-F45F-41D3-A6DF-5DD711C2460A}" vid="{7EE04C3A-D4AC-4A84-A49E-2384C75E9FF8}"/>
    </a:ext>
  </a:extLst>
</a:theme>
</file>

<file path=ppt/theme/theme9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3A2B97"/>
      </a:dk2>
      <a:lt2>
        <a:srgbClr val="000000"/>
      </a:lt2>
      <a:accent1>
        <a:srgbClr val="FF6600"/>
      </a:accent1>
      <a:accent2>
        <a:srgbClr val="D5D773"/>
      </a:accent2>
      <a:accent3>
        <a:srgbClr val="FFFFFF"/>
      </a:accent3>
      <a:accent4>
        <a:srgbClr val="000000"/>
      </a:accent4>
      <a:accent5>
        <a:srgbClr val="FFB8AA"/>
      </a:accent5>
      <a:accent6>
        <a:srgbClr val="C1C368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99"/>
        </a:dk2>
        <a:lt2>
          <a:srgbClr val="FFFF00"/>
        </a:lt2>
        <a:accent1>
          <a:srgbClr val="FF6600"/>
        </a:accent1>
        <a:accent2>
          <a:srgbClr val="3333CC"/>
        </a:accent2>
        <a:accent3>
          <a:srgbClr val="AAAACA"/>
        </a:accent3>
        <a:accent4>
          <a:srgbClr val="DADADA"/>
        </a:accent4>
        <a:accent5>
          <a:srgbClr val="FFB8A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000000"/>
        </a:dk1>
        <a:lt1>
          <a:srgbClr val="FFFFFF"/>
        </a:lt1>
        <a:dk2>
          <a:srgbClr val="260026"/>
        </a:dk2>
        <a:lt2>
          <a:srgbClr val="CC9900"/>
        </a:lt2>
        <a:accent1>
          <a:srgbClr val="FF6600"/>
        </a:accent1>
        <a:accent2>
          <a:srgbClr val="0099FF"/>
        </a:accent2>
        <a:accent3>
          <a:srgbClr val="ACAAAC"/>
        </a:accent3>
        <a:accent4>
          <a:srgbClr val="DADADA"/>
        </a:accent4>
        <a:accent5>
          <a:srgbClr val="FFB8AA"/>
        </a:accent5>
        <a:accent6>
          <a:srgbClr val="008AE7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6CFF285B972B489588099F06F32541" ma:contentTypeVersion="16" ma:contentTypeDescription="Create a new document." ma:contentTypeScope="" ma:versionID="0d51651336e984c44fb39df8d2d435f4">
  <xsd:schema xmlns:xsd="http://www.w3.org/2001/XMLSchema" xmlns:xs="http://www.w3.org/2001/XMLSchema" xmlns:p="http://schemas.microsoft.com/office/2006/metadata/properties" xmlns:ns2="7d689f85-9540-4145-9f5c-6f24686bb201" xmlns:ns3="f06c4294-987e-46bd-a550-858175ea534c" targetNamespace="http://schemas.microsoft.com/office/2006/metadata/properties" ma:root="true" ma:fieldsID="544027e73a786e3819d402807ba95325" ns2:_="" ns3:_="">
    <xsd:import namespace="7d689f85-9540-4145-9f5c-6f24686bb201"/>
    <xsd:import namespace="f06c4294-987e-46bd-a550-858175ea53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Permissiontowrite_x003f_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689f85-9540-4145-9f5c-6f24686bb2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Permissiontowrite_x003f_" ma:index="21" nillable="true" ma:displayName="Permission to write?" ma:default="1" ma:format="Dropdown" ma:internalName="Permissiontowrite_x003f_">
      <xsd:simpleType>
        <xsd:restriction base="dms:Boolean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c4294-987e-46bd-a550-858175ea534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ermissiontowrite_x003f_ xmlns="7d689f85-9540-4145-9f5c-6f24686bb201">true</Permissiontowrite_x003f_>
  </documentManagement>
</p:properties>
</file>

<file path=customXml/itemProps1.xml><?xml version="1.0" encoding="utf-8"?>
<ds:datastoreItem xmlns:ds="http://schemas.openxmlformats.org/officeDocument/2006/customXml" ds:itemID="{2AF5A08D-5101-4106-B55D-0014BF87E4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689f85-9540-4145-9f5c-6f24686bb201"/>
    <ds:schemaRef ds:uri="f06c4294-987e-46bd-a550-858175ea53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33A9950-F680-465E-9379-7AF8F12B77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0529D3-2B2F-423A-8D36-2629F078BFBB}">
  <ds:schemaRefs>
    <ds:schemaRef ds:uri="http://schemas.microsoft.com/office/2006/metadata/properties"/>
    <ds:schemaRef ds:uri="http://schemas.microsoft.com/office/infopath/2007/PartnerControls"/>
    <ds:schemaRef ds:uri="7d689f85-9540-4145-9f5c-6f24686bb20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7082</TotalTime>
  <Words>2995</Words>
  <Application>Microsoft Macintosh PowerPoint</Application>
  <PresentationFormat>Widescreen</PresentationFormat>
  <Paragraphs>359</Paragraphs>
  <Slides>71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71</vt:i4>
      </vt:variant>
    </vt:vector>
  </HeadingPairs>
  <TitlesOfParts>
    <vt:vector size="98" baseType="lpstr">
      <vt:lpstr>Hiragino Kaku Gothic Std W8</vt:lpstr>
      <vt:lpstr>ＭＳ Ｐゴシック</vt:lpstr>
      <vt:lpstr>Arial</vt:lpstr>
      <vt:lpstr>Arial Black</vt:lpstr>
      <vt:lpstr>Arial Narrow</vt:lpstr>
      <vt:lpstr>Calibri</vt:lpstr>
      <vt:lpstr>Calibri Light</vt:lpstr>
      <vt:lpstr>Comic Sans MS</vt:lpstr>
      <vt:lpstr>Courier New</vt:lpstr>
      <vt:lpstr>Noto Sans Symbols</vt:lpstr>
      <vt:lpstr>Symbol</vt:lpstr>
      <vt:lpstr>Times</vt:lpstr>
      <vt:lpstr>Times New Roman</vt:lpstr>
      <vt:lpstr>Verdana</vt:lpstr>
      <vt:lpstr>Wingdings</vt:lpstr>
      <vt:lpstr>1_Default Design</vt:lpstr>
      <vt:lpstr>3_Default Design</vt:lpstr>
      <vt:lpstr>3_2022_CCO_Template</vt:lpstr>
      <vt:lpstr>2024_Scientific-Congress_Template</vt:lpstr>
      <vt:lpstr>4_Cover Slides</vt:lpstr>
      <vt:lpstr>2_FIDE 16:9 template</vt:lpstr>
      <vt:lpstr>1_2024_Scientific-Congress_Template</vt:lpstr>
      <vt:lpstr>5_Cover Slides</vt:lpstr>
      <vt:lpstr>Blank Presentation</vt:lpstr>
      <vt:lpstr>15_Blank Presentation</vt:lpstr>
      <vt:lpstr>Office Theme</vt:lpstr>
      <vt:lpstr>4_Default Design</vt:lpstr>
      <vt:lpstr>Data + Perspectives: Clinical Investigators Explore the Application of Recent Datasets  in Current Oncology Care  CME/MOC, NCPD and ACPE Accredited</vt:lpstr>
      <vt:lpstr>Agenda</vt:lpstr>
      <vt:lpstr>Prostate Cancer Faculty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Level 1 Evidence for Improved Overall Survival in mCSPC</vt:lpstr>
      <vt:lpstr>STAMPEDE: Docetaxel vs Abiraterone Comparison</vt:lpstr>
      <vt:lpstr>PowerPoint Presentation</vt:lpstr>
      <vt:lpstr>ARASENS Primary Endpoint: Overall Survival</vt:lpstr>
      <vt:lpstr>ARANOTE Study Design</vt:lpstr>
      <vt:lpstr>ARANOTE Primary Endpoint: rPFS</vt:lpstr>
      <vt:lpstr>ARANOTE: Safety</vt:lpstr>
      <vt:lpstr>EMBARK Study Design</vt:lpstr>
      <vt:lpstr>EMBARK Primary Endpoint: MFS for Enzalutamide Combination vs. Leuprolide</vt:lpstr>
      <vt:lpstr>EMBARK Key Secondary Endpoint: MFS for Enzalutamide Monotherapy vs. Leuprolide</vt:lpstr>
      <vt:lpstr>EMBARK: Safety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+ Perspectives: Clinical Investigators Explore the Application of Recent Datasets  in Current Oncology Care  CME/MOC, NCPD and ACPE Accredited</vt:lpstr>
      <vt:lpstr>EMBARK: Overall Survival with Enzalutamide in Biochemically Recurrent Prostate Cancer</vt:lpstr>
      <vt:lpstr>A Phase III Study of Capivasertib (capi) + Abiraterone (abi) vs Placebo (pbo) + abi in Patients (pts) with PTEN Deficient de novo Metastatic Hormone-Sensitive Prostate Cancer (mHSPC): CAPItello-281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Available and Emerging Therapeutic Approaches for Metastatic CRPC</vt:lpstr>
      <vt:lpstr>   PARP inhibitors for HRRm and BRCA1/2m     advanced prostate cancer</vt:lpstr>
      <vt:lpstr>HRR Genes and Metastatic Prostate Cancer</vt:lpstr>
      <vt:lpstr>Most relevant HRRm for PARPi efficacy?</vt:lpstr>
      <vt:lpstr>mCRPC ARPI + PARPi: PROpel, MAGNITUDE, TALAPRO-2</vt:lpstr>
      <vt:lpstr>PROpel: Radiographic progression-free survival </vt:lpstr>
      <vt:lpstr>Magnitude: Radiographic progression-free survival</vt:lpstr>
      <vt:lpstr>Talapro-2: Phase III Trial of Enza +/– Talazoparib </vt:lpstr>
      <vt:lpstr>Adverse Events across the 3 studies</vt:lpstr>
      <vt:lpstr>AMPLITUDE: ADT + Abi ± Nira in HRRm mHSPC</vt:lpstr>
      <vt:lpstr>rPFS Outcomes, by HRRm or BRCA1/2m status</vt:lpstr>
      <vt:lpstr>rPFS and OS outcomes, by key HRR genes</vt:lpstr>
      <vt:lpstr>Select Ongoing Trials of PARP Inhibitors for mHSPC</vt:lpstr>
      <vt:lpstr>   Ra-223 plus Enzalutamide for first-line    bone-metastatic mCRPC patients.</vt:lpstr>
      <vt:lpstr>PEACE-3 trial: Enza +/- Radium223 in mCRPC</vt:lpstr>
      <vt:lpstr>PEACE-3 trial: Enza +/- Radium223 in mCRPC</vt:lpstr>
      <vt:lpstr>PEACE-3 trial: Adverse Events</vt:lpstr>
      <vt:lpstr>Lu-177 vipivotide tetraxetan “radioligand” therapy for advanced prostate cancer.</vt:lpstr>
      <vt:lpstr>177Lu-PSMA-617 Radioligand therapy</vt:lpstr>
      <vt:lpstr>VISION trial for patients with PSMA+ mCRPC</vt:lpstr>
      <vt:lpstr>VISION trial: rPFS and OS outcomes</vt:lpstr>
      <vt:lpstr>VISION trial:  Adverse Events</vt:lpstr>
      <vt:lpstr>PSMAfore: 177Lu-PSMA-617 in pre-taxane mCRPC</vt:lpstr>
      <vt:lpstr>PSMAfore: 177Lu-PSMA-617 vs. ARPI switch</vt:lpstr>
      <vt:lpstr>PSMAfore: Adverse Events </vt:lpstr>
      <vt:lpstr>PSMAddition: ADT + ARPI + 177Lu-PSMA in mHSPC</vt:lpstr>
      <vt:lpstr>PSMAddition: Press release on 6/2/2025</vt:lpstr>
      <vt:lpstr>Promising novel agents and strategies for patients with advanced prostate cancer.</vt:lpstr>
      <vt:lpstr>Other promising novel agents &amp; strategies</vt:lpstr>
      <vt:lpstr>Data + Perspectives: Clinical Investigators Explore the Application of Recent Datasets  in Current Oncology Care  CME/MOC, NCPD and ACPE Accredited</vt:lpstr>
      <vt:lpstr>Phase 3 Trial of [177Lu]Lu-PSMA-617 Combined with ADT + ARPI in Patients with PSMA-Positive Metastatic Hormone-Sensitive Prostate Cancer (PSMAddition)</vt:lpstr>
      <vt:lpstr>First Interim Efficacy Analysis of the Phase I/II PETRANHA Trial of Saruparib + Androgen Receptor Pathway Inhibitors (ARPI) in Patients (pts) with Metastatic Prostate Cancer (mPC)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In Review Prostate Cancer  Wednesday, November 18, 2020 2:00 PM – 3:30 PM ET</dc:title>
  <dc:creator>Rick Kaderman</dc:creator>
  <cp:lastModifiedBy>Kirsten Miller</cp:lastModifiedBy>
  <cp:revision>933</cp:revision>
  <cp:lastPrinted>2020-12-08T02:40:56Z</cp:lastPrinted>
  <dcterms:created xsi:type="dcterms:W3CDTF">2020-11-13T19:02:13Z</dcterms:created>
  <dcterms:modified xsi:type="dcterms:W3CDTF">2025-10-11T01:14:10Z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0x010100F56CFF285B972B489588099F06F32541</vt:lpwstr>
  </property>
  <property fmtid="{D5CDD505-2E9C-101B-9397-08002B2CF9AE}" pid="3" name="Order">
    <vt:r8>180000</vt:r8>
  </property>
</Properties>
</file>