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1.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notesSlides/notesSlide25.xml" ContentType="application/vnd.openxmlformats-officedocument.presentationml.notesSlide+xml"/>
  <Override PartName="/ppt/tags/tag36.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27.xml" ContentType="application/vnd.openxmlformats-officedocument.presentationml.notesSlide+xml"/>
  <Override PartName="/ppt/tags/tag38.xml" ContentType="application/vnd.openxmlformats-officedocument.presentationml.tags+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29.xml" ContentType="application/vnd.openxmlformats-officedocument.presentationml.notesSlide+xml"/>
  <Override PartName="/ppt/tags/tag40.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notesSlides/notesSlide3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4.xml" ContentType="application/vnd.openxmlformats-officedocument.presentationml.tags+xml"/>
  <Override PartName="/ppt/notesSlides/notesSlide36.xml" ContentType="application/vnd.openxmlformats-officedocument.presentationml.notesSlide+xml"/>
  <Override PartName="/ppt/tags/tag45.xml" ContentType="application/vnd.openxmlformats-officedocument.presentationml.tags+xml"/>
  <Override PartName="/ppt/notesSlides/notesSlide37.xml" ContentType="application/vnd.openxmlformats-officedocument.presentationml.notesSlide+xml"/>
  <Override PartName="/ppt/tags/tag4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tags/tag49.xml" ContentType="application/vnd.openxmlformats-officedocument.presentationml.tags+xml"/>
  <Override PartName="/ppt/notesSlides/notesSlide43.xml" ContentType="application/vnd.openxmlformats-officedocument.presentationml.notesSlide+xml"/>
  <Override PartName="/ppt/tags/tag50.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tags/tag53.xml" ContentType="application/vnd.openxmlformats-officedocument.presentationml.tags+xml"/>
  <Override PartName="/ppt/notesSlides/notesSlide51.xml" ContentType="application/vnd.openxmlformats-officedocument.presentationml.notesSlide+xml"/>
  <Override PartName="/ppt/tags/tag54.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xml" ContentType="application/vnd.openxmlformats-officedocument.drawingml.chart+xml"/>
  <Override PartName="/ppt/notesSlides/notesSlide5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61.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880" r:id="rId11"/>
    <p:sldMasterId id="2147485907" r:id="rId12"/>
  </p:sldMasterIdLst>
  <p:notesMasterIdLst>
    <p:notesMasterId r:id="rId144"/>
  </p:notesMasterIdLst>
  <p:handoutMasterIdLst>
    <p:handoutMasterId r:id="rId145"/>
  </p:handoutMasterIdLst>
  <p:sldIdLst>
    <p:sldId id="304" r:id="rId13"/>
    <p:sldId id="305" r:id="rId14"/>
    <p:sldId id="306" r:id="rId15"/>
    <p:sldId id="307" r:id="rId16"/>
    <p:sldId id="13408" r:id="rId17"/>
    <p:sldId id="308" r:id="rId18"/>
    <p:sldId id="309" r:id="rId19"/>
    <p:sldId id="2147480704" r:id="rId20"/>
    <p:sldId id="326" r:id="rId21"/>
    <p:sldId id="2147470659" r:id="rId22"/>
    <p:sldId id="13108" r:id="rId23"/>
    <p:sldId id="327" r:id="rId24"/>
    <p:sldId id="2147483614" r:id="rId25"/>
    <p:sldId id="328" r:id="rId26"/>
    <p:sldId id="329" r:id="rId27"/>
    <p:sldId id="330" r:id="rId28"/>
    <p:sldId id="331" r:id="rId29"/>
    <p:sldId id="335" r:id="rId30"/>
    <p:sldId id="346" r:id="rId31"/>
    <p:sldId id="348" r:id="rId32"/>
    <p:sldId id="349" r:id="rId33"/>
    <p:sldId id="350" r:id="rId34"/>
    <p:sldId id="351" r:id="rId35"/>
    <p:sldId id="352" r:id="rId36"/>
    <p:sldId id="353" r:id="rId37"/>
    <p:sldId id="298" r:id="rId38"/>
    <p:sldId id="276" r:id="rId39"/>
    <p:sldId id="2147471838" r:id="rId40"/>
    <p:sldId id="2147471837" r:id="rId41"/>
    <p:sldId id="263" r:id="rId42"/>
    <p:sldId id="310" r:id="rId43"/>
    <p:sldId id="294" r:id="rId44"/>
    <p:sldId id="2147483647" r:id="rId45"/>
    <p:sldId id="279" r:id="rId46"/>
    <p:sldId id="292" r:id="rId47"/>
    <p:sldId id="311" r:id="rId48"/>
    <p:sldId id="312" r:id="rId49"/>
    <p:sldId id="313" r:id="rId50"/>
    <p:sldId id="314" r:id="rId51"/>
    <p:sldId id="315" r:id="rId52"/>
    <p:sldId id="316" r:id="rId53"/>
    <p:sldId id="257" r:id="rId54"/>
    <p:sldId id="286" r:id="rId55"/>
    <p:sldId id="2147483592" r:id="rId56"/>
    <p:sldId id="2147483616" r:id="rId57"/>
    <p:sldId id="13407" r:id="rId58"/>
    <p:sldId id="2147483567" r:id="rId59"/>
    <p:sldId id="2147471737" r:id="rId60"/>
    <p:sldId id="347" r:id="rId61"/>
    <p:sldId id="280" r:id="rId62"/>
    <p:sldId id="287" r:id="rId63"/>
    <p:sldId id="264" r:id="rId64"/>
    <p:sldId id="2147470419" r:id="rId65"/>
    <p:sldId id="2147470491" r:id="rId66"/>
    <p:sldId id="2147471210" r:id="rId67"/>
    <p:sldId id="336" r:id="rId68"/>
    <p:sldId id="277" r:id="rId69"/>
    <p:sldId id="260" r:id="rId70"/>
    <p:sldId id="333" r:id="rId71"/>
    <p:sldId id="334" r:id="rId72"/>
    <p:sldId id="288" r:id="rId73"/>
    <p:sldId id="2147471736" r:id="rId74"/>
    <p:sldId id="267" r:id="rId75"/>
    <p:sldId id="2147471739" r:id="rId76"/>
    <p:sldId id="261" r:id="rId77"/>
    <p:sldId id="273" r:id="rId78"/>
    <p:sldId id="265" r:id="rId79"/>
    <p:sldId id="278" r:id="rId80"/>
    <p:sldId id="318" r:id="rId81"/>
    <p:sldId id="319" r:id="rId82"/>
    <p:sldId id="320" r:id="rId83"/>
    <p:sldId id="2147480148" r:id="rId84"/>
    <p:sldId id="302" r:id="rId85"/>
    <p:sldId id="259" r:id="rId86"/>
    <p:sldId id="266" r:id="rId87"/>
    <p:sldId id="268" r:id="rId88"/>
    <p:sldId id="321" r:id="rId89"/>
    <p:sldId id="270" r:id="rId90"/>
    <p:sldId id="282" r:id="rId91"/>
    <p:sldId id="283" r:id="rId92"/>
    <p:sldId id="284" r:id="rId93"/>
    <p:sldId id="285" r:id="rId94"/>
    <p:sldId id="271" r:id="rId95"/>
    <p:sldId id="2147483643" r:id="rId96"/>
    <p:sldId id="2147483644" r:id="rId97"/>
    <p:sldId id="2147483642" r:id="rId98"/>
    <p:sldId id="337" r:id="rId99"/>
    <p:sldId id="338" r:id="rId100"/>
    <p:sldId id="339" r:id="rId101"/>
    <p:sldId id="340" r:id="rId102"/>
    <p:sldId id="341" r:id="rId103"/>
    <p:sldId id="342" r:id="rId104"/>
    <p:sldId id="274" r:id="rId105"/>
    <p:sldId id="275" r:id="rId106"/>
    <p:sldId id="297" r:id="rId107"/>
    <p:sldId id="299" r:id="rId108"/>
    <p:sldId id="322" r:id="rId109"/>
    <p:sldId id="323" r:id="rId110"/>
    <p:sldId id="293" r:id="rId111"/>
    <p:sldId id="2147471749" r:id="rId112"/>
    <p:sldId id="256" r:id="rId113"/>
    <p:sldId id="2147471751" r:id="rId114"/>
    <p:sldId id="295" r:id="rId115"/>
    <p:sldId id="317" r:id="rId116"/>
    <p:sldId id="269" r:id="rId117"/>
    <p:sldId id="2147483568" r:id="rId118"/>
    <p:sldId id="2147483573" r:id="rId119"/>
    <p:sldId id="2147483560" r:id="rId120"/>
    <p:sldId id="386" r:id="rId121"/>
    <p:sldId id="2147483603" r:id="rId122"/>
    <p:sldId id="388" r:id="rId123"/>
    <p:sldId id="324" r:id="rId124"/>
    <p:sldId id="325" r:id="rId125"/>
    <p:sldId id="296" r:id="rId126"/>
    <p:sldId id="2147471741" r:id="rId127"/>
    <p:sldId id="281" r:id="rId128"/>
    <p:sldId id="2147471748" r:id="rId129"/>
    <p:sldId id="300" r:id="rId130"/>
    <p:sldId id="345" r:id="rId131"/>
    <p:sldId id="303" r:id="rId132"/>
    <p:sldId id="332" r:id="rId133"/>
    <p:sldId id="289" r:id="rId134"/>
    <p:sldId id="290" r:id="rId135"/>
    <p:sldId id="291" r:id="rId136"/>
    <p:sldId id="272" r:id="rId137"/>
    <p:sldId id="301" r:id="rId138"/>
    <p:sldId id="343" r:id="rId139"/>
    <p:sldId id="344" r:id="rId140"/>
    <p:sldId id="262" r:id="rId141"/>
    <p:sldId id="258" r:id="rId142"/>
    <p:sldId id="2147480083" r:id="rId143"/>
  </p:sldIdLst>
  <p:sldSz cx="12192000" cy="6858000"/>
  <p:notesSz cx="7772400" cy="10058400"/>
  <p:custDataLst>
    <p:tags r:id="rId14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C3E5FA"/>
    <a:srgbClr val="CCEAFF"/>
    <a:srgbClr val="DEEBF3"/>
    <a:srgbClr val="FF40FF"/>
    <a:srgbClr val="ECF5F9"/>
    <a:srgbClr val="FEAD7B"/>
    <a:srgbClr val="FAA978"/>
    <a:srgbClr val="FFFF00"/>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autoAdjust="0"/>
    <p:restoredTop sz="90890" autoAdjust="0"/>
  </p:normalViewPr>
  <p:slideViewPr>
    <p:cSldViewPr>
      <p:cViewPr varScale="1">
        <p:scale>
          <a:sx n="110" d="100"/>
          <a:sy n="110" d="100"/>
        </p:scale>
        <p:origin x="1120" y="184"/>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tableStyles" Target="tableStyle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notesMaster" Target="notesMasters/notesMaster1.xml"/><Relationship Id="rId90" Type="http://schemas.openxmlformats.org/officeDocument/2006/relationships/slide" Target="slides/slide7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ALL</c:v>
                </c:pt>
              </c:strCache>
            </c:strRef>
          </c:tx>
          <c:invertIfNegative val="0"/>
          <c:dPt>
            <c:idx val="0"/>
            <c:invertIfNegative val="0"/>
            <c:bubble3D val="0"/>
            <c:spPr>
              <a:solidFill>
                <a:srgbClr val="517D21"/>
              </a:solidFill>
            </c:spPr>
            <c:extLst>
              <c:ext xmlns:c16="http://schemas.microsoft.com/office/drawing/2014/chart" uri="{C3380CC4-5D6E-409C-BE32-E72D297353CC}">
                <c16:uniqueId val="{00000001-9456-420C-A880-A78147DCB50E}"/>
              </c:ext>
            </c:extLst>
          </c:dPt>
          <c:dPt>
            <c:idx val="1"/>
            <c:invertIfNegative val="0"/>
            <c:bubble3D val="0"/>
            <c:spPr>
              <a:solidFill>
                <a:srgbClr val="0DFF0D"/>
              </a:solidFill>
            </c:spPr>
            <c:extLst>
              <c:ext xmlns:c16="http://schemas.microsoft.com/office/drawing/2014/chart" uri="{C3380CC4-5D6E-409C-BE32-E72D297353CC}">
                <c16:uniqueId val="{00000003-9456-420C-A880-A78147DCB50E}"/>
              </c:ext>
            </c:extLst>
          </c:dPt>
          <c:dPt>
            <c:idx val="2"/>
            <c:invertIfNegative val="0"/>
            <c:bubble3D val="0"/>
            <c:spPr>
              <a:solidFill>
                <a:srgbClr val="006C31"/>
              </a:solidFill>
            </c:spPr>
            <c:extLst>
              <c:ext xmlns:c16="http://schemas.microsoft.com/office/drawing/2014/chart" uri="{C3380CC4-5D6E-409C-BE32-E72D297353CC}">
                <c16:uniqueId val="{00000005-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Sheet1!$B$2:$B$4</c:f>
              <c:numCache>
                <c:formatCode>General</c:formatCode>
                <c:ptCount val="3"/>
                <c:pt idx="0">
                  <c:v>57.5</c:v>
                </c:pt>
                <c:pt idx="1">
                  <c:v>50</c:v>
                </c:pt>
                <c:pt idx="2">
                  <c:v>45</c:v>
                </c:pt>
              </c:numCache>
            </c:numRef>
          </c:val>
          <c:extLst>
            <c:ext xmlns:c16="http://schemas.microsoft.com/office/drawing/2014/chart" uri="{C3380CC4-5D6E-409C-BE32-E72D297353CC}">
              <c16:uniqueId val="{00000006-9456-420C-A880-A78147DCB50E}"/>
            </c:ext>
          </c:extLst>
        </c:ser>
        <c:ser>
          <c:idx val="1"/>
          <c:order val="1"/>
          <c:tx>
            <c:strRef>
              <c:f>Sheet1!$C$1</c:f>
              <c:strCache>
                <c:ptCount val="1"/>
                <c:pt idx="0">
                  <c:v>IHC 3+</c:v>
                </c:pt>
              </c:strCache>
            </c:strRef>
          </c:tx>
          <c:invertIfNegative val="0"/>
          <c:dPt>
            <c:idx val="0"/>
            <c:invertIfNegative val="0"/>
            <c:bubble3D val="0"/>
            <c:spPr>
              <a:solidFill>
                <a:srgbClr val="70AC2E"/>
              </a:solidFill>
            </c:spPr>
            <c:extLst>
              <c:ext xmlns:c16="http://schemas.microsoft.com/office/drawing/2014/chart" uri="{C3380CC4-5D6E-409C-BE32-E72D297353CC}">
                <c16:uniqueId val="{00000008-9456-420C-A880-A78147DCB50E}"/>
              </c:ext>
            </c:extLst>
          </c:dPt>
          <c:dPt>
            <c:idx val="1"/>
            <c:invertIfNegative val="0"/>
            <c:bubble3D val="0"/>
            <c:spPr>
              <a:solidFill>
                <a:srgbClr val="4BFF4B"/>
              </a:solidFill>
            </c:spPr>
            <c:extLst>
              <c:ext xmlns:c16="http://schemas.microsoft.com/office/drawing/2014/chart" uri="{C3380CC4-5D6E-409C-BE32-E72D297353CC}">
                <c16:uniqueId val="{0000000A-9456-420C-A880-A78147DCB50E}"/>
              </c:ext>
            </c:extLst>
          </c:dPt>
          <c:dPt>
            <c:idx val="2"/>
            <c:invertIfNegative val="0"/>
            <c:bubble3D val="0"/>
            <c:spPr>
              <a:solidFill>
                <a:srgbClr val="007E39"/>
              </a:solidFill>
            </c:spPr>
            <c:extLst>
              <c:ext xmlns:c16="http://schemas.microsoft.com/office/drawing/2014/chart" uri="{C3380CC4-5D6E-409C-BE32-E72D297353CC}">
                <c16:uniqueId val="{0000000C-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Sheet1!$C$2:$C$4</c:f>
              <c:numCache>
                <c:formatCode>General</c:formatCode>
                <c:ptCount val="3"/>
                <c:pt idx="0">
                  <c:v>84.6</c:v>
                </c:pt>
                <c:pt idx="1">
                  <c:v>75</c:v>
                </c:pt>
                <c:pt idx="2">
                  <c:v>63.6</c:v>
                </c:pt>
              </c:numCache>
            </c:numRef>
          </c:val>
          <c:extLst>
            <c:ext xmlns:c16="http://schemas.microsoft.com/office/drawing/2014/chart" uri="{C3380CC4-5D6E-409C-BE32-E72D297353CC}">
              <c16:uniqueId val="{0000000D-9456-420C-A880-A78147DCB50E}"/>
            </c:ext>
          </c:extLst>
        </c:ser>
        <c:ser>
          <c:idx val="2"/>
          <c:order val="2"/>
          <c:tx>
            <c:strRef>
              <c:f>Sheet1!$D$1</c:f>
              <c:strCache>
                <c:ptCount val="1"/>
                <c:pt idx="0">
                  <c:v>IHC 2+</c:v>
                </c:pt>
              </c:strCache>
            </c:strRef>
          </c:tx>
          <c:spPr>
            <a:solidFill>
              <a:srgbClr val="92D050"/>
            </a:solidFill>
          </c:spPr>
          <c:invertIfNegative val="0"/>
          <c:dPt>
            <c:idx val="1"/>
            <c:invertIfNegative val="0"/>
            <c:bubble3D val="0"/>
            <c:spPr>
              <a:solidFill>
                <a:srgbClr val="99FF99"/>
              </a:solidFill>
            </c:spPr>
            <c:extLst>
              <c:ext xmlns:c16="http://schemas.microsoft.com/office/drawing/2014/chart" uri="{C3380CC4-5D6E-409C-BE32-E72D297353CC}">
                <c16:uniqueId val="{0000000F-9456-420C-A880-A78147DCB50E}"/>
              </c:ext>
            </c:extLst>
          </c:dPt>
          <c:dPt>
            <c:idx val="2"/>
            <c:invertIfNegative val="0"/>
            <c:bubble3D val="0"/>
            <c:spPr>
              <a:solidFill>
                <a:srgbClr val="00B050"/>
              </a:solidFill>
            </c:spPr>
            <c:extLst>
              <c:ext xmlns:c16="http://schemas.microsoft.com/office/drawing/2014/chart" uri="{C3380CC4-5D6E-409C-BE32-E72D297353CC}">
                <c16:uniqueId val="{00000011-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Sheet1!$D$2:$D$4</c:f>
              <c:numCache>
                <c:formatCode>General</c:formatCode>
                <c:ptCount val="3"/>
                <c:pt idx="0">
                  <c:v>47.1</c:v>
                </c:pt>
                <c:pt idx="1">
                  <c:v>40</c:v>
                </c:pt>
                <c:pt idx="2">
                  <c:v>36.799999999999997</c:v>
                </c:pt>
              </c:numCache>
            </c:numRef>
          </c:val>
          <c:extLst>
            <c:ext xmlns:c16="http://schemas.microsoft.com/office/drawing/2014/chart" uri="{C3380CC4-5D6E-409C-BE32-E72D297353CC}">
              <c16:uniqueId val="{00000012-9456-420C-A880-A78147DCB50E}"/>
            </c:ext>
          </c:extLst>
        </c:ser>
        <c:ser>
          <c:idx val="3"/>
          <c:order val="3"/>
          <c:tx>
            <c:strRef>
              <c:f>Sheet1!$E$1</c:f>
              <c:strCache>
                <c:ptCount val="1"/>
                <c:pt idx="0">
                  <c:v>IHC 1+</c:v>
                </c:pt>
              </c:strCache>
            </c:strRef>
          </c:tx>
          <c:invertIfNegative val="0"/>
          <c:dPt>
            <c:idx val="0"/>
            <c:invertIfNegative val="0"/>
            <c:bubble3D val="0"/>
            <c:spPr>
              <a:solidFill>
                <a:srgbClr val="B0DD7F"/>
              </a:solidFill>
            </c:spPr>
            <c:extLst>
              <c:ext xmlns:c16="http://schemas.microsoft.com/office/drawing/2014/chart" uri="{C3380CC4-5D6E-409C-BE32-E72D297353CC}">
                <c16:uniqueId val="{00000014-9456-420C-A880-A78147DCB50E}"/>
              </c:ext>
            </c:extLst>
          </c:dPt>
          <c:dPt>
            <c:idx val="1"/>
            <c:invertIfNegative val="0"/>
            <c:bubble3D val="0"/>
            <c:spPr>
              <a:solidFill>
                <a:srgbClr val="C1FFC1"/>
              </a:solidFill>
            </c:spPr>
            <c:extLst>
              <c:ext xmlns:c16="http://schemas.microsoft.com/office/drawing/2014/chart" uri="{C3380CC4-5D6E-409C-BE32-E72D297353CC}">
                <c16:uniqueId val="{00000016-9456-420C-A880-A78147DCB50E}"/>
              </c:ext>
            </c:extLst>
          </c:dPt>
          <c:dPt>
            <c:idx val="2"/>
            <c:invertIfNegative val="0"/>
            <c:bubble3D val="0"/>
            <c:spPr>
              <a:solidFill>
                <a:srgbClr val="01FF74"/>
              </a:solidFill>
            </c:spPr>
            <c:extLst>
              <c:ext xmlns:c16="http://schemas.microsoft.com/office/drawing/2014/chart" uri="{C3380CC4-5D6E-409C-BE32-E72D297353CC}">
                <c16:uniqueId val="{00000018-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Sheet1!$E$2:$E$4</c:f>
              <c:numCache>
                <c:formatCode>General</c:formatCode>
                <c:ptCount val="3"/>
                <c:pt idx="0">
                  <c:v>25</c:v>
                </c:pt>
                <c:pt idx="1">
                  <c:v>50</c:v>
                </c:pt>
                <c:pt idx="2">
                  <c:v>20</c:v>
                </c:pt>
              </c:numCache>
            </c:numRef>
          </c:val>
          <c:extLst>
            <c:ext xmlns:c16="http://schemas.microsoft.com/office/drawing/2014/chart" uri="{C3380CC4-5D6E-409C-BE32-E72D297353CC}">
              <c16:uniqueId val="{00000019-9456-420C-A880-A78147DCB50E}"/>
            </c:ext>
          </c:extLst>
        </c:ser>
        <c:ser>
          <c:idx val="4"/>
          <c:order val="4"/>
          <c:tx>
            <c:strRef>
              <c:f>Sheet1!$F$1</c:f>
              <c:strCache>
                <c:ptCount val="1"/>
                <c:pt idx="0">
                  <c:v>IHC 0</c:v>
                </c:pt>
              </c:strCache>
            </c:strRef>
          </c:tx>
          <c:invertIfNegative val="0"/>
          <c:dPt>
            <c:idx val="0"/>
            <c:invertIfNegative val="0"/>
            <c:bubble3D val="0"/>
            <c:spPr>
              <a:solidFill>
                <a:srgbClr val="CEEAB0"/>
              </a:solidFill>
            </c:spPr>
            <c:extLst>
              <c:ext xmlns:c16="http://schemas.microsoft.com/office/drawing/2014/chart" uri="{C3380CC4-5D6E-409C-BE32-E72D297353CC}">
                <c16:uniqueId val="{0000001B-9456-420C-A880-A78147DCB50E}"/>
              </c:ext>
            </c:extLst>
          </c:dPt>
          <c:dPt>
            <c:idx val="1"/>
            <c:invertIfNegative val="0"/>
            <c:bubble3D val="0"/>
            <c:spPr>
              <a:solidFill>
                <a:srgbClr val="E7FFE7"/>
              </a:solidFill>
            </c:spPr>
            <c:extLst>
              <c:ext xmlns:c16="http://schemas.microsoft.com/office/drawing/2014/chart" uri="{C3380CC4-5D6E-409C-BE32-E72D297353CC}">
                <c16:uniqueId val="{0000001D-9456-420C-A880-A78147DCB50E}"/>
              </c:ext>
            </c:extLst>
          </c:dPt>
          <c:dPt>
            <c:idx val="2"/>
            <c:invertIfNegative val="0"/>
            <c:bubble3D val="0"/>
            <c:spPr>
              <a:solidFill>
                <a:srgbClr val="85FFBC"/>
              </a:solidFill>
            </c:spPr>
            <c:extLst>
              <c:ext xmlns:c16="http://schemas.microsoft.com/office/drawing/2014/chart" uri="{C3380CC4-5D6E-409C-BE32-E72D297353CC}">
                <c16:uniqueId val="{0000001F-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Sheet1!$F$2:$F$4</c:f>
              <c:numCache>
                <c:formatCode>General</c:formatCode>
                <c:ptCount val="3"/>
                <c:pt idx="0">
                  <c:v>60</c:v>
                </c:pt>
                <c:pt idx="1">
                  <c:v>50</c:v>
                </c:pt>
                <c:pt idx="2">
                  <c:v>60</c:v>
                </c:pt>
              </c:numCache>
            </c:numRef>
          </c:val>
          <c:extLst>
            <c:ext xmlns:c16="http://schemas.microsoft.com/office/drawing/2014/chart" uri="{C3380CC4-5D6E-409C-BE32-E72D297353CC}">
              <c16:uniqueId val="{00000020-9456-420C-A880-A78147DCB50E}"/>
            </c:ext>
          </c:extLst>
        </c:ser>
        <c:ser>
          <c:idx val="5"/>
          <c:order val="5"/>
          <c:tx>
            <c:strRef>
              <c:f>Sheet1!$G$1</c:f>
              <c:strCache>
                <c:ptCount val="1"/>
                <c:pt idx="0">
                  <c:v>IHC Unknown</c:v>
                </c:pt>
              </c:strCache>
            </c:strRef>
          </c:tx>
          <c:invertIfNegative val="0"/>
          <c:cat>
            <c:strRef>
              <c:f>Sheet1!$A$2:$A$4</c:f>
              <c:strCache>
                <c:ptCount val="3"/>
                <c:pt idx="0">
                  <c:v>Endometrial</c:v>
                </c:pt>
                <c:pt idx="1">
                  <c:v>Ovarian</c:v>
                </c:pt>
                <c:pt idx="2">
                  <c:v>Cervical</c:v>
                </c:pt>
              </c:strCache>
            </c:strRef>
          </c:cat>
          <c:val>
            <c:numRef>
              <c:f>Sheet1!$G$2:$G$4</c:f>
              <c:numCache>
                <c:formatCode>General</c:formatCode>
                <c:ptCount val="3"/>
              </c:numCache>
            </c:numRef>
          </c:val>
          <c:extLst>
            <c:ext xmlns:c16="http://schemas.microsoft.com/office/drawing/2014/chart" uri="{C3380CC4-5D6E-409C-BE32-E72D297353CC}">
              <c16:uniqueId val="{00000021-9456-420C-A880-A78147DCB50E}"/>
            </c:ext>
          </c:extLst>
        </c:ser>
        <c:dLbls>
          <c:showLegendKey val="0"/>
          <c:showVal val="0"/>
          <c:showCatName val="0"/>
          <c:showSerName val="0"/>
          <c:showPercent val="0"/>
          <c:showBubbleSize val="0"/>
        </c:dLbls>
        <c:gapWidth val="80"/>
        <c:overlap val="-11"/>
        <c:axId val="358221312"/>
        <c:axId val="358222848"/>
      </c:barChart>
      <c:catAx>
        <c:axId val="358221312"/>
        <c:scaling>
          <c:orientation val="minMax"/>
        </c:scaling>
        <c:delete val="0"/>
        <c:axPos val="b"/>
        <c:numFmt formatCode="General" sourceLinked="0"/>
        <c:majorTickMark val="none"/>
        <c:minorTickMark val="none"/>
        <c:tickLblPos val="none"/>
        <c:spPr>
          <a:ln w="38100">
            <a:solidFill>
              <a:schemeClr val="bg1"/>
            </a:solidFill>
          </a:ln>
        </c:spPr>
        <c:txPr>
          <a:bodyPr/>
          <a:lstStyle/>
          <a:p>
            <a:pPr>
              <a:defRPr sz="2000" b="1">
                <a:solidFill>
                  <a:schemeClr val="bg1"/>
                </a:solidFill>
              </a:defRPr>
            </a:pPr>
            <a:endParaRPr lang="en-US"/>
          </a:p>
        </c:txPr>
        <c:crossAx val="358222848"/>
        <c:crosses val="autoZero"/>
        <c:auto val="1"/>
        <c:lblAlgn val="ctr"/>
        <c:lblOffset val="100"/>
        <c:noMultiLvlLbl val="0"/>
      </c:catAx>
      <c:valAx>
        <c:axId val="358222848"/>
        <c:scaling>
          <c:orientation val="minMax"/>
          <c:max val="100"/>
        </c:scaling>
        <c:delete val="0"/>
        <c:axPos val="l"/>
        <c:numFmt formatCode="General" sourceLinked="1"/>
        <c:majorTickMark val="out"/>
        <c:minorTickMark val="none"/>
        <c:tickLblPos val="nextTo"/>
        <c:spPr>
          <a:ln w="38100">
            <a:solidFill>
              <a:schemeClr val="bg1"/>
            </a:solidFill>
          </a:ln>
        </c:spPr>
        <c:txPr>
          <a:bodyPr/>
          <a:lstStyle/>
          <a:p>
            <a:pPr>
              <a:defRPr sz="2400" b="1">
                <a:solidFill>
                  <a:schemeClr val="tx1"/>
                </a:solidFill>
              </a:defRPr>
            </a:pPr>
            <a:endParaRPr lang="en-US"/>
          </a:p>
        </c:txPr>
        <c:crossAx val="358221312"/>
        <c:crosses val="autoZero"/>
        <c:crossBetween val="between"/>
        <c:majorUnit val="20"/>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10/15/25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1756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01160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3401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87027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BACB4-3583-98FB-94B3-FD370C9626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0173F2-C85A-91BF-E3B9-A380F9E0BE2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1529EB76-4B14-17B4-6D17-5D16379400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F9A2F91-2704-4A06-0BAA-99A7CD4D562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53843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1756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01160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3401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55A12-0CE3-0B5B-EABE-4417D596CBF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55687E6-2A0F-1825-FDA7-EBBFA31B713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53CD00B-BF6A-1C2B-E06F-36BB78064E0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9060B6B9-0A66-D7E7-E436-E57664D355D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89366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10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1579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587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8248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8317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5803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5B511-5A02-B266-D6FF-3F26483CE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61A21-0CD5-120C-5302-B68B179DF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BB0FA-7DCE-BC77-5346-64E87CC6F4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5486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D4E69-07CB-BF74-71CC-CD9882A37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F43EA-4042-E715-4A08-2F1C4B420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2B410-EC9B-B2B0-F59E-A1E55B39DF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1002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A1068-E3D7-75A9-C829-7E0F87B71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D445B-4941-960A-DA69-814F098A5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EF5B5-B2FB-4651-BA86-A918AF0BBB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5612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2961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6878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B27D7-733C-22DA-D3B0-FD1B21C42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F1C11-AE9F-6ECF-EA4F-56E992FAF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DC3EA-0C68-BAAE-720A-1576A7A3AE0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75734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19DE2-CAC0-1EFE-4E76-CFEEE7441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5183E-75D6-F708-BB89-D1CC3319A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95A79-9714-06E7-0E77-21AA46237FD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55206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FE698-D1D6-31FE-AB57-EA83AA957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06355-3C21-FA25-3C25-61CDD83985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3D386-61C6-14E3-77B0-8AF6E2EE0F9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365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93BE2-B8F4-BD7D-44DF-0515A33B3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6EA2E-C6B5-D175-93F3-16C53DE830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0323F-6A1A-63DD-FA7A-FD66D9F1E4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9788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EDDDB-63E4-19C5-3786-96261F01F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BD9D1-E81B-2DA0-7EE9-AA2E32D07B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ABA52F-0200-BE5B-528E-26E01C58466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71962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038EC-B446-3A9A-3085-4C8637034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BEE17-FE4B-0919-74DE-4C9FD8F82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EBE179-A3EB-8C0E-8E7B-F2A926AC6B7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1555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310743"/>
            <a:ext cx="5999702" cy="4622241"/>
          </a:xfrm>
        </p:spPr>
        <p:txBody>
          <a:bodyPr/>
          <a:lstStyle/>
          <a:p>
            <a:pPr algn="l">
              <a:buFont typeface="+mj-lt"/>
              <a:buNone/>
            </a:pPr>
            <a:r>
              <a:rPr lang="en-US" sz="1000" b="0" i="0" dirty="0">
                <a:solidFill>
                  <a:srgbClr val="000000"/>
                </a:solidFill>
                <a:effectLst/>
                <a:latin typeface="ui-sans-serif"/>
              </a:rPr>
              <a:t>Trastuzumab deruxtecan (T-DXd) has demonstrated significant survival benefit for patients with HER2-expressing breast and gastric cancers. In DESTINY-PanTumor02, T-DXd demonstrated clinically meaningful response rates, progression-free survival (PFS), and overall survival (OS) in HER2-expressing tumors.</a:t>
            </a:r>
          </a:p>
          <a:p>
            <a:pPr algn="l">
              <a:buFont typeface="+mj-lt"/>
              <a:buNone/>
            </a:pPr>
            <a:r>
              <a:rPr lang="en-US" sz="1000" b="0" i="0" dirty="0">
                <a:solidFill>
                  <a:srgbClr val="000000"/>
                </a:solidFill>
                <a:effectLst/>
                <a:latin typeface="ui-sans-serif"/>
              </a:rPr>
              <a:t>Methods</a:t>
            </a:r>
          </a:p>
          <a:p>
            <a:pPr algn="l">
              <a:buFont typeface="+mj-lt"/>
              <a:buNone/>
            </a:pPr>
            <a:r>
              <a:rPr lang="en-US" sz="1000" b="0" i="0" dirty="0">
                <a:solidFill>
                  <a:srgbClr val="000000"/>
                </a:solidFill>
                <a:effectLst/>
                <a:latin typeface="ui-sans-serif"/>
              </a:rPr>
              <a:t>This open-label, Phase 2 study (NCT04482309) evaluated T-DXd (5.4 mg/kg Q3W) in patients across seven cohorts with HER2-expressing (immunohistochemistry [IHC] 3+/2+ by local [with retrospective central testing] or central testing) locally advanced/metastatic disease after ≥1 systemic treatment, or without alternative treatment. The primary endpoint was investigator-assessed confirmed objective response rate (ORR). Secondary endpoints included duration of response, PFS, OS, and safety. Exploratory endpoints included pharmacodynamic biomarkers.</a:t>
            </a:r>
          </a:p>
          <a:p>
            <a:pPr algn="l">
              <a:buFont typeface="+mj-lt"/>
              <a:buNone/>
            </a:pPr>
            <a:r>
              <a:rPr lang="en-US" sz="1000" b="0" i="0" dirty="0">
                <a:solidFill>
                  <a:srgbClr val="000000"/>
                </a:solidFill>
                <a:effectLst/>
                <a:latin typeface="ui-sans-serif"/>
              </a:rPr>
              <a:t>Results</a:t>
            </a:r>
          </a:p>
          <a:p>
            <a:pPr algn="l">
              <a:buFont typeface="+mj-lt"/>
              <a:buNone/>
            </a:pPr>
            <a:r>
              <a:rPr lang="en-US" sz="1000" b="0" i="0" dirty="0">
                <a:solidFill>
                  <a:srgbClr val="000000"/>
                </a:solidFill>
                <a:effectLst/>
                <a:latin typeface="ui-sans-serif"/>
              </a:rPr>
              <a:t>At data cutoff (June 2023), 120 patients in the endometrial, cervical, and ovarian cancer cohorts had received treatment (median follow-up [range]: 19.94 [0.8–31.1], 12.60 [0.9–31.0], and 13.13 [0.7–30.6] months, respectively). Overall, 80.8% received ≥2 prior lines of therapy. Table 1 shows efficacy outcomes by HER2 expression levels by cohort. Table 2 shows ORR by HER2 in situ hybridization (ISH) amplification and plasma HER2 amplification by cohort. Grade (G)≥3 drug-related adverse events occurred in 54/120 (45.0%) patients; adjudicated treatment-related interstitial lung disease/pneumonitis occurred in 13/120 (10.8%) patients (n=12 G≤2; n=1 G5).</a:t>
            </a:r>
          </a:p>
          <a:p>
            <a:pPr algn="l">
              <a:buFont typeface="+mj-lt"/>
              <a:buNone/>
            </a:pPr>
            <a:r>
              <a:rPr lang="en-US" sz="1000" b="0" i="0" dirty="0">
                <a:solidFill>
                  <a:srgbClr val="000000"/>
                </a:solidFill>
                <a:effectLst/>
                <a:latin typeface="ui-sans-serif"/>
              </a:rPr>
              <a:t>Conclusion/Implications</a:t>
            </a:r>
          </a:p>
          <a:p>
            <a:pPr algn="l">
              <a:buFont typeface="+mj-lt"/>
              <a:buNone/>
            </a:pPr>
            <a:r>
              <a:rPr lang="en-US" sz="1000" b="0" i="0" dirty="0">
                <a:solidFill>
                  <a:srgbClr val="000000"/>
                </a:solidFill>
                <a:effectLst/>
                <a:latin typeface="ui-sans-serif"/>
              </a:rPr>
              <a:t>T-DXd demonstrated clinically meaningful benefit, including responses across HER2 expression levels and in ISH+ or plasma ERBB2 amplified subgroups, and encouraging survival outcomes in patients with gynecological tumors. Safety was consistent with the known profile. These data support T-DXd as a potential treatment for patients with gynecological HER2-expressing tumors who progressed on prior therapy.</a:t>
            </a:r>
            <a:endParaRPr lang="en-US" sz="1000" b="1" i="0" dirty="0">
              <a:solidFill>
                <a:srgbClr val="000000"/>
              </a:solidFill>
              <a:effectLst/>
              <a:latin typeface="ui-sans-serif"/>
            </a:endParaRPr>
          </a:p>
          <a:p>
            <a:pPr algn="l">
              <a:buFont typeface="+mj-lt"/>
              <a:buNone/>
            </a:pPr>
            <a:endParaRPr lang="en-US" sz="800" b="0" i="0" dirty="0">
              <a:solidFill>
                <a:srgbClr val="000000"/>
              </a:solidFill>
              <a:effectLst/>
            </a:endParaRPr>
          </a:p>
          <a:p>
            <a:pPr algn="l">
              <a:buFont typeface="+mj-lt"/>
              <a:buNone/>
            </a:pPr>
            <a:r>
              <a:rPr lang="en-US" sz="800" b="0" i="0" dirty="0">
                <a:solidFill>
                  <a:srgbClr val="000000"/>
                </a:solidFill>
                <a:effectLst/>
              </a:rPr>
              <a:t>Lee J-Y, Makker V, Manso L, et al. Efficacy and safety of trastuzumab deruxtecan in patients with HER2-expressing solid tumors: results from the cervical, endometrial, and ovarian cancer cohorts of the DESTINY-PanTumor02 study. Presented at: Annual Global Meeting of the International Gynecological Cancer Society 2023; November 5-7, 2023; Seoul, North Korea.</a:t>
            </a:r>
          </a:p>
          <a:p>
            <a:r>
              <a:rPr lang="en-US" sz="800" dirty="0"/>
              <a:t>https://cslide.ctimeetingtech.com/igcs23/attendee/confcal/session/calendar?q=makker</a:t>
            </a:r>
          </a:p>
          <a:p>
            <a:r>
              <a:rPr lang="en-US" sz="800" dirty="0"/>
              <a:t>Slide courtesy D. O’Malley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085F3-267B-4721-9162-BF0C9CC873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4987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57CA3-F933-D466-3620-8DF21E3F5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D8D10-7087-E625-9E48-D8203CB89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1610B-7610-CAB5-F75B-7FA9F2F459D6}"/>
              </a:ext>
            </a:extLst>
          </p:cNvPr>
          <p:cNvSpPr>
            <a:spLocks noGrp="1"/>
          </p:cNvSpPr>
          <p:nvPr>
            <p:ph type="body" idx="1"/>
          </p:nvPr>
        </p:nvSpPr>
        <p:spPr>
          <a:xfrm>
            <a:off x="381001" y="4310743"/>
            <a:ext cx="5999702" cy="4622241"/>
          </a:xfrm>
        </p:spPr>
        <p:txBody>
          <a:bodyPr>
            <a:normAutofit/>
          </a:bodyPr>
          <a:lstStyle/>
          <a:p>
            <a:pPr algn="l">
              <a:buFont typeface="+mj-lt"/>
              <a:buNone/>
            </a:pPr>
            <a:endParaRPr lang="en-US" sz="800" dirty="0"/>
          </a:p>
        </p:txBody>
      </p:sp>
      <p:sp>
        <p:nvSpPr>
          <p:cNvPr id="4" name="Slide Number Placeholder 3">
            <a:extLst>
              <a:ext uri="{FF2B5EF4-FFF2-40B4-BE49-F238E27FC236}">
                <a16:creationId xmlns:a16="http://schemas.microsoft.com/office/drawing/2014/main" id="{97F41DD8-E923-821B-01CB-C93923C204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085F3-267B-4721-9162-BF0C9CC873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397563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defTabSz="465461">
              <a:defRPr/>
            </a:pPr>
            <a:endParaRPr lang="en-US" dirty="0">
              <a:solidFill>
                <a:prstClr val="black"/>
              </a:solidFill>
              <a:latin typeface="Calibri"/>
            </a:endParaRPr>
          </a:p>
        </p:txBody>
      </p:sp>
      <p:sp>
        <p:nvSpPr>
          <p:cNvPr id="4" name="Slide Number Placeholder 3"/>
          <p:cNvSpPr>
            <a:spLocks noGrp="1"/>
          </p:cNvSpPr>
          <p:nvPr>
            <p:ph type="sldNum" sz="quarter" idx="5"/>
          </p:nvPr>
        </p:nvSpPr>
        <p:spPr/>
        <p:txBody>
          <a:bodyPr/>
          <a:lstStyle/>
          <a:p>
            <a:pPr marL="0" marR="0" lvl="0" indent="0" algn="r" defTabSz="914283"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a:ln>
                  <a:noFill/>
                </a:ln>
                <a:solidFill>
                  <a:srgbClr val="3F4444"/>
                </a:solidFill>
                <a:effectLst/>
                <a:uLnTx/>
                <a:uFillTx/>
                <a:latin typeface="Calibri" panose="020F0502020204030204"/>
                <a:ea typeface="MS PGothic" charset="0"/>
                <a:cs typeface="+mn-cs"/>
              </a:rPr>
              <a:pPr marL="0" marR="0" lvl="0" indent="0" algn="r" defTabSz="914283" rtl="0" eaLnBrk="1" fontAlgn="auto" latinLnBrk="0" hangingPunct="1">
                <a:lnSpc>
                  <a:spcPct val="100000"/>
                </a:lnSpc>
                <a:spcBef>
                  <a:spcPts val="0"/>
                </a:spcBef>
                <a:spcAft>
                  <a:spcPts val="0"/>
                </a:spcAft>
                <a:buClrTx/>
                <a:buSzTx/>
                <a:buFontTx/>
                <a:buNone/>
                <a:tabLst/>
                <a:defRPr/>
              </a:pPr>
              <a:t>112</a:t>
            </a:fld>
            <a:endParaRPr kumimoji="0" lang="en-GB" sz="800" b="0" i="0" u="none" strike="noStrike" kern="1200" cap="none" spc="0" normalizeH="0" baseline="0" noProof="0">
              <a:ln>
                <a:noFill/>
              </a:ln>
              <a:solidFill>
                <a:srgbClr val="3F4444"/>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971295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B1104-4F6D-C865-F207-F672F5D86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14293-D947-F0E2-F5BE-D969CFAC4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84DEB-23A5-597D-7DF6-B71548196B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3611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847C-3810-49BA-CC55-68442E72C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4BD18-5080-ED09-CACD-3543B7F49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E2651-5C4D-4899-EA5E-91B9F43A7CB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91122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AA765-EBB3-507D-6AAE-2BAFF3EA6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7287A-B7D1-DC6E-5896-381EE6825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7266E-9026-416F-8A41-8984EBA6C1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17575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0AF7B-9FE3-7D82-A22C-CFD88F79C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759A9-6825-DCBD-D202-AFC5AFD71F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34862-69FB-7DA6-0BC5-A3B19951142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726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6574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78645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6DEDD-6433-A342-9065-D2CA1BB4E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E5842-1A7D-F6E1-C3FA-8F86A38B5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920432-6F6F-B784-26A1-A3C48B4C483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174993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D2CC3-36F6-0C8C-084D-AF6A0CC45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4FF72-5F41-A363-C781-184BE131D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06158-ABB7-BE93-8312-F96D6F4A8D8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621096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45A26-8169-544F-9C7B-A03FFC6E8569}" type="slidenum">
              <a:rPr lang="en-US" smtClean="0"/>
              <a:t>126</a:t>
            </a:fld>
            <a:endParaRPr lang="en-US"/>
          </a:p>
        </p:txBody>
      </p:sp>
    </p:spTree>
    <p:extLst>
      <p:ext uri="{BB962C8B-B14F-4D97-AF65-F5344CB8AC3E}">
        <p14:creationId xmlns:p14="http://schemas.microsoft.com/office/powerpoint/2010/main" val="27057273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AF33A-DDF7-D061-4871-966256208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58213-C139-EEC3-51A9-3371A6C89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820C29-74B2-EE55-DF99-2628E70AC00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0464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0A029-7F09-8495-C3FC-32239204EFC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F2CB1D4-DF35-8F2F-3256-84BF1040D43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9C407A8-F408-AE39-9481-B8739B3AE4F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0DDEEB5E-8B1C-8882-4D3D-01419BF0B4A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541622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87027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BACB4-3583-98FB-94B3-FD370C9626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0173F2-C85A-91BF-E3B9-A380F9E0BE2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1529EB76-4B14-17B4-6D17-5D16379400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F9A2F91-2704-4A06-0BAA-99A7CD4D562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53843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6.jpe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10/15/25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692884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2_DS AZ Cover Slide_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98C743-1B41-4F28-913F-08C0E1FCA696}"/>
              </a:ext>
            </a:extLst>
          </p:cNvPr>
          <p:cNvSpPr/>
          <p:nvPr userDrawn="1"/>
        </p:nvSpPr>
        <p:spPr>
          <a:xfrm>
            <a:off x="0" y="3830875"/>
            <a:ext cx="12192000" cy="3069653"/>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733" b="1" baseline="0">
                <a:solidFill>
                  <a:schemeClr val="tx1"/>
                </a:solidFill>
                <a:latin typeface="Arial" pitchFamily="34" charset="0"/>
                <a:cs typeface="Arial" pitchFamily="34" charset="0"/>
              </a:defRPr>
            </a:lvl1pPr>
          </a:lstStyle>
          <a:p>
            <a:r>
              <a:rPr lang="en-GB" noProof="0"/>
              <a:t>Click to add presentation title</a:t>
            </a:r>
          </a:p>
        </p:txBody>
      </p:sp>
      <p:sp>
        <p:nvSpPr>
          <p:cNvPr id="10" name="Text Placeholder 29"/>
          <p:cNvSpPr>
            <a:spLocks noGrp="1"/>
          </p:cNvSpPr>
          <p:nvPr>
            <p:ph type="body" sz="quarter" idx="11" hasCustomPrompt="1"/>
          </p:nvPr>
        </p:nvSpPr>
        <p:spPr>
          <a:xfrm>
            <a:off x="287999" y="6072023"/>
            <a:ext cx="8640000" cy="254400"/>
          </a:xfrm>
          <a:prstGeom prst="rect">
            <a:avLst/>
          </a:prstGeom>
        </p:spPr>
        <p:txBody>
          <a:bodyPr vert="horz" anchor="b"/>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a:t>Click to add speaker title</a:t>
            </a:r>
          </a:p>
        </p:txBody>
      </p:sp>
      <p:sp>
        <p:nvSpPr>
          <p:cNvPr id="11" name="Text Placeholder 29"/>
          <p:cNvSpPr>
            <a:spLocks noGrp="1"/>
          </p:cNvSpPr>
          <p:nvPr>
            <p:ph type="body" sz="quarter" idx="12" hasCustomPrompt="1"/>
          </p:nvPr>
        </p:nvSpPr>
        <p:spPr>
          <a:xfrm>
            <a:off x="287999" y="6347023"/>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Click to add event title</a:t>
            </a:r>
          </a:p>
        </p:txBody>
      </p:sp>
      <p:sp>
        <p:nvSpPr>
          <p:cNvPr id="2" name="Rectangle 1">
            <a:extLst>
              <a:ext uri="{FF2B5EF4-FFF2-40B4-BE49-F238E27FC236}">
                <a16:creationId xmlns:a16="http://schemas.microsoft.com/office/drawing/2014/main" id="{E5045AD9-7DBC-43CB-8C5E-506EE81A645E}"/>
              </a:ext>
            </a:extLst>
          </p:cNvPr>
          <p:cNvSpPr/>
          <p:nvPr userDrawn="1"/>
        </p:nvSpPr>
        <p:spPr>
          <a:xfrm>
            <a:off x="8087361"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 Placeholder 29">
            <a:extLst>
              <a:ext uri="{FF2B5EF4-FFF2-40B4-BE49-F238E27FC236}">
                <a16:creationId xmlns:a16="http://schemas.microsoft.com/office/drawing/2014/main" id="{68259949-663B-4EE0-9CC3-95A7DE56956A}"/>
              </a:ext>
            </a:extLst>
          </p:cNvPr>
          <p:cNvSpPr>
            <a:spLocks noGrp="1"/>
          </p:cNvSpPr>
          <p:nvPr>
            <p:ph type="body" sz="quarter" idx="15" hasCustomPrompt="1"/>
          </p:nvPr>
        </p:nvSpPr>
        <p:spPr>
          <a:xfrm>
            <a:off x="288001" y="2907753"/>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a:t>00 Month Year</a:t>
            </a:r>
          </a:p>
        </p:txBody>
      </p:sp>
      <p:sp>
        <p:nvSpPr>
          <p:cNvPr id="16" name="Text Placeholder 29">
            <a:extLst>
              <a:ext uri="{FF2B5EF4-FFF2-40B4-BE49-F238E27FC236}">
                <a16:creationId xmlns:a16="http://schemas.microsoft.com/office/drawing/2014/main" id="{BAA3AA96-C0F8-4E62-AB8A-A1C4135FA24E}"/>
              </a:ext>
            </a:extLst>
          </p:cNvPr>
          <p:cNvSpPr>
            <a:spLocks noGrp="1"/>
          </p:cNvSpPr>
          <p:nvPr>
            <p:ph type="body" sz="quarter" idx="13" hasCustomPrompt="1"/>
          </p:nvPr>
        </p:nvSpPr>
        <p:spPr>
          <a:xfrm>
            <a:off x="288001" y="3182753"/>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Confidential statement</a:t>
            </a:r>
          </a:p>
        </p:txBody>
      </p:sp>
      <p:grpSp>
        <p:nvGrpSpPr>
          <p:cNvPr id="17" name="グループ化 16"/>
          <p:cNvGrpSpPr/>
          <p:nvPr userDrawn="1"/>
        </p:nvGrpSpPr>
        <p:grpSpPr>
          <a:xfrm>
            <a:off x="7931869" y="325537"/>
            <a:ext cx="4027360" cy="642672"/>
            <a:chOff x="5948902" y="244153"/>
            <a:chExt cx="3020520" cy="482004"/>
          </a:xfrm>
        </p:grpSpPr>
        <p:pic>
          <p:nvPicPr>
            <p:cNvPr id="18" name="図 1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48902" y="287924"/>
              <a:ext cx="1520047" cy="438233"/>
            </a:xfrm>
            <a:prstGeom prst="rect">
              <a:avLst/>
            </a:prstGeom>
          </p:spPr>
        </p:pic>
        <p:pic>
          <p:nvPicPr>
            <p:cNvPr id="19"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7680308" y="244153"/>
              <a:ext cx="1289114" cy="345697"/>
            </a:xfrm>
            <a:prstGeom prst="rect">
              <a:avLst/>
            </a:prstGeom>
          </p:spPr>
        </p:pic>
        <p:cxnSp>
          <p:nvCxnSpPr>
            <p:cNvPr id="20" name="Straight Connector 30">
              <a:extLst>
                <a:ext uri="{FF2B5EF4-FFF2-40B4-BE49-F238E27FC236}">
                  <a16:creationId xmlns:a16="http://schemas.microsoft.com/office/drawing/2014/main" id="{97B4F557-9642-41D8-B55F-61B3851CE587}"/>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82888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DS AZ Cover Slide_with Imag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733" b="1" baseline="0">
                <a:solidFill>
                  <a:schemeClr val="tx1"/>
                </a:solidFill>
                <a:latin typeface="Arial" pitchFamily="34" charset="0"/>
                <a:cs typeface="Arial" pitchFamily="34" charset="0"/>
              </a:defRPr>
            </a:lvl1pPr>
          </a:lstStyle>
          <a:p>
            <a:r>
              <a:rPr lang="en-GB" noProof="0"/>
              <a:t>Click to add presentation title</a:t>
            </a:r>
          </a:p>
        </p:txBody>
      </p:sp>
      <p:sp>
        <p:nvSpPr>
          <p:cNvPr id="10" name="Text Placeholder 29"/>
          <p:cNvSpPr>
            <a:spLocks noGrp="1"/>
          </p:cNvSpPr>
          <p:nvPr>
            <p:ph type="body" sz="quarter" idx="11" hasCustomPrompt="1"/>
          </p:nvPr>
        </p:nvSpPr>
        <p:spPr>
          <a:xfrm>
            <a:off x="287999" y="2907753"/>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a:t>Click to add speaker title</a:t>
            </a:r>
          </a:p>
        </p:txBody>
      </p:sp>
      <p:sp>
        <p:nvSpPr>
          <p:cNvPr id="11" name="Text Placeholder 29"/>
          <p:cNvSpPr>
            <a:spLocks noGrp="1"/>
          </p:cNvSpPr>
          <p:nvPr>
            <p:ph type="body" sz="quarter" idx="12" hasCustomPrompt="1"/>
          </p:nvPr>
        </p:nvSpPr>
        <p:spPr>
          <a:xfrm>
            <a:off x="287999" y="3182753"/>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Click to add event title</a:t>
            </a:r>
          </a:p>
        </p:txBody>
      </p:sp>
      <p:sp>
        <p:nvSpPr>
          <p:cNvPr id="12" name="Text Placeholder 29"/>
          <p:cNvSpPr>
            <a:spLocks noGrp="1"/>
          </p:cNvSpPr>
          <p:nvPr>
            <p:ph type="body" sz="quarter" idx="15" hasCustomPrompt="1"/>
          </p:nvPr>
        </p:nvSpPr>
        <p:spPr>
          <a:xfrm>
            <a:off x="9504000" y="2907753"/>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a:t>00 Month Year</a:t>
            </a:r>
          </a:p>
        </p:txBody>
      </p:sp>
      <p:sp>
        <p:nvSpPr>
          <p:cNvPr id="13" name="Text Placeholder 29"/>
          <p:cNvSpPr>
            <a:spLocks noGrp="1"/>
          </p:cNvSpPr>
          <p:nvPr>
            <p:ph type="body" sz="quarter" idx="13" hasCustomPrompt="1"/>
          </p:nvPr>
        </p:nvSpPr>
        <p:spPr>
          <a:xfrm>
            <a:off x="9504000" y="3182753"/>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Confidential statement</a:t>
            </a:r>
          </a:p>
        </p:txBody>
      </p:sp>
      <p:sp>
        <p:nvSpPr>
          <p:cNvPr id="17" name="Picture Placeholder 16">
            <a:extLst>
              <a:ext uri="{FF2B5EF4-FFF2-40B4-BE49-F238E27FC236}">
                <a16:creationId xmlns:a16="http://schemas.microsoft.com/office/drawing/2014/main" id="{4C30F799-6730-4DCD-BE22-7CAD6970BA4A}"/>
              </a:ext>
            </a:extLst>
          </p:cNvPr>
          <p:cNvSpPr>
            <a:spLocks noGrp="1"/>
          </p:cNvSpPr>
          <p:nvPr>
            <p:ph type="pic" sz="quarter" idx="16"/>
          </p:nvPr>
        </p:nvSpPr>
        <p:spPr>
          <a:xfrm>
            <a:off x="0" y="3835400"/>
            <a:ext cx="12192000" cy="3022600"/>
          </a:xfrm>
          <a:prstGeom prst="rect">
            <a:avLst/>
          </a:prstGeom>
        </p:spPr>
        <p:txBody>
          <a:bodyPr/>
          <a:lstStyle>
            <a:lvl1pPr marL="0" indent="0">
              <a:buNone/>
              <a:defRPr sz="3733"/>
            </a:lvl1pPr>
          </a:lstStyle>
          <a:p>
            <a:r>
              <a:rPr lang="ja-JP" altLang="en-US"/>
              <a:t>図を追加</a:t>
            </a:r>
            <a:endParaRPr lang="en-US"/>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B0ABF1D8-27C3-4FCE-AB62-F0B255246FBC}"/>
              </a:ext>
            </a:extLst>
          </p:cNvPr>
          <p:cNvSpPr/>
          <p:nvPr userDrawn="1"/>
        </p:nvSpPr>
        <p:spPr>
          <a:xfrm>
            <a:off x="8087361"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4" name="グループ化 13"/>
          <p:cNvGrpSpPr/>
          <p:nvPr userDrawn="1"/>
        </p:nvGrpSpPr>
        <p:grpSpPr>
          <a:xfrm>
            <a:off x="7931869" y="325537"/>
            <a:ext cx="4027360" cy="642672"/>
            <a:chOff x="5948902" y="244153"/>
            <a:chExt cx="3020520" cy="482004"/>
          </a:xfrm>
        </p:grpSpPr>
        <p:pic>
          <p:nvPicPr>
            <p:cNvPr id="21" name="図 20"/>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48902" y="287924"/>
              <a:ext cx="1520047" cy="438233"/>
            </a:xfrm>
            <a:prstGeom prst="rect">
              <a:avLst/>
            </a:prstGeom>
          </p:spPr>
        </p:pic>
        <p:pic>
          <p:nvPicPr>
            <p:cNvPr id="22"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7680308" y="244153"/>
              <a:ext cx="1289114" cy="345697"/>
            </a:xfrm>
            <a:prstGeom prst="rect">
              <a:avLst/>
            </a:prstGeom>
          </p:spPr>
        </p:pic>
        <p:cxnSp>
          <p:nvCxnSpPr>
            <p:cNvPr id="23" name="Straight Connector 30">
              <a:extLst>
                <a:ext uri="{FF2B5EF4-FFF2-40B4-BE49-F238E27FC236}">
                  <a16:creationId xmlns:a16="http://schemas.microsoft.com/office/drawing/2014/main" id="{97B4F557-9642-41D8-B55F-61B3851CE587}"/>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087940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S AZ Cover Slide_with Image_RIA Tez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815892"/>
            <a:ext cx="12192001" cy="3040368"/>
          </a:xfrm>
          <a:prstGeom prst="rect">
            <a:avLst/>
          </a:prstGeom>
        </p:spPr>
      </p:pic>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733" b="1" baseline="0">
                <a:solidFill>
                  <a:schemeClr val="tx1"/>
                </a:solidFill>
                <a:latin typeface="Arial" pitchFamily="34" charset="0"/>
                <a:cs typeface="Arial" pitchFamily="34" charset="0"/>
              </a:defRPr>
            </a:lvl1pPr>
          </a:lstStyle>
          <a:p>
            <a:r>
              <a:rPr lang="en-GB" noProof="0"/>
              <a:t>Click to add presentation title</a:t>
            </a:r>
          </a:p>
        </p:txBody>
      </p:sp>
      <p:sp>
        <p:nvSpPr>
          <p:cNvPr id="23" name="Text Placeholder 29">
            <a:extLst>
              <a:ext uri="{FF2B5EF4-FFF2-40B4-BE49-F238E27FC236}">
                <a16:creationId xmlns:a16="http://schemas.microsoft.com/office/drawing/2014/main" id="{C46E52FB-F4BE-4304-AB0B-4EA19D8942CB}"/>
              </a:ext>
            </a:extLst>
          </p:cNvPr>
          <p:cNvSpPr>
            <a:spLocks noGrp="1"/>
          </p:cNvSpPr>
          <p:nvPr>
            <p:ph type="body" sz="quarter" idx="11" hasCustomPrompt="1"/>
          </p:nvPr>
        </p:nvSpPr>
        <p:spPr>
          <a:xfrm>
            <a:off x="287999" y="2907753"/>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a:t>Click to add speaker title</a:t>
            </a:r>
          </a:p>
        </p:txBody>
      </p:sp>
      <p:sp>
        <p:nvSpPr>
          <p:cNvPr id="24" name="Text Placeholder 29">
            <a:extLst>
              <a:ext uri="{FF2B5EF4-FFF2-40B4-BE49-F238E27FC236}">
                <a16:creationId xmlns:a16="http://schemas.microsoft.com/office/drawing/2014/main" id="{A04291AB-A2D2-475D-81F7-586F75828522}"/>
              </a:ext>
            </a:extLst>
          </p:cNvPr>
          <p:cNvSpPr>
            <a:spLocks noGrp="1"/>
          </p:cNvSpPr>
          <p:nvPr>
            <p:ph type="body" sz="quarter" idx="12" hasCustomPrompt="1"/>
          </p:nvPr>
        </p:nvSpPr>
        <p:spPr>
          <a:xfrm>
            <a:off x="287999" y="3182753"/>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Click to add event title</a:t>
            </a:r>
          </a:p>
        </p:txBody>
      </p:sp>
      <p:sp>
        <p:nvSpPr>
          <p:cNvPr id="25" name="Text Placeholder 29">
            <a:extLst>
              <a:ext uri="{FF2B5EF4-FFF2-40B4-BE49-F238E27FC236}">
                <a16:creationId xmlns:a16="http://schemas.microsoft.com/office/drawing/2014/main" id="{BF0B68C4-008D-4D58-906B-31A6CAFA3C8D}"/>
              </a:ext>
            </a:extLst>
          </p:cNvPr>
          <p:cNvSpPr>
            <a:spLocks noGrp="1"/>
          </p:cNvSpPr>
          <p:nvPr>
            <p:ph type="body" sz="quarter" idx="15" hasCustomPrompt="1"/>
          </p:nvPr>
        </p:nvSpPr>
        <p:spPr>
          <a:xfrm>
            <a:off x="9504000" y="2907753"/>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a:t>00 Month Year</a:t>
            </a:r>
          </a:p>
        </p:txBody>
      </p:sp>
      <p:sp>
        <p:nvSpPr>
          <p:cNvPr id="26" name="Text Placeholder 29">
            <a:extLst>
              <a:ext uri="{FF2B5EF4-FFF2-40B4-BE49-F238E27FC236}">
                <a16:creationId xmlns:a16="http://schemas.microsoft.com/office/drawing/2014/main" id="{F2ADC474-7F03-4AEC-84C0-20F83E60D0F3}"/>
              </a:ext>
            </a:extLst>
          </p:cNvPr>
          <p:cNvSpPr>
            <a:spLocks noGrp="1"/>
          </p:cNvSpPr>
          <p:nvPr>
            <p:ph type="body" sz="quarter" idx="13" hasCustomPrompt="1"/>
          </p:nvPr>
        </p:nvSpPr>
        <p:spPr>
          <a:xfrm>
            <a:off x="9504000" y="3182753"/>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Confidential statement</a:t>
            </a:r>
          </a:p>
        </p:txBody>
      </p:sp>
      <p:sp>
        <p:nvSpPr>
          <p:cNvPr id="27" name="Rectangle 26">
            <a:extLst>
              <a:ext uri="{FF2B5EF4-FFF2-40B4-BE49-F238E27FC236}">
                <a16:creationId xmlns:a16="http://schemas.microsoft.com/office/drawing/2014/main" id="{8683E9E4-CEB9-49BB-85E9-5A47AC9CDC6E}"/>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5" name="グループ化 4"/>
          <p:cNvGrpSpPr/>
          <p:nvPr userDrawn="1"/>
        </p:nvGrpSpPr>
        <p:grpSpPr>
          <a:xfrm>
            <a:off x="7931869" y="325537"/>
            <a:ext cx="4027360" cy="642672"/>
            <a:chOff x="5948902" y="244153"/>
            <a:chExt cx="3020520" cy="482004"/>
          </a:xfrm>
        </p:grpSpPr>
        <p:pic>
          <p:nvPicPr>
            <p:cNvPr id="2" name="図 1"/>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48902" y="287924"/>
              <a:ext cx="1520047" cy="438233"/>
            </a:xfrm>
            <a:prstGeom prst="rect">
              <a:avLst/>
            </a:prstGeom>
          </p:spPr>
        </p:pic>
        <p:pic>
          <p:nvPicPr>
            <p:cNvPr id="30"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4"/>
            <a:stretch>
              <a:fillRect/>
            </a:stretch>
          </p:blipFill>
          <p:spPr>
            <a:xfrm>
              <a:off x="7680308" y="244153"/>
              <a:ext cx="1289114" cy="345697"/>
            </a:xfrm>
            <a:prstGeom prst="rect">
              <a:avLst/>
            </a:prstGeom>
          </p:spPr>
        </p:pic>
        <p:cxnSp>
          <p:nvCxnSpPr>
            <p:cNvPr id="31" name="Straight Connector 30">
              <a:extLst>
                <a:ext uri="{FF2B5EF4-FFF2-40B4-BE49-F238E27FC236}">
                  <a16:creationId xmlns:a16="http://schemas.microsoft.com/office/drawing/2014/main" id="{97B4F557-9642-41D8-B55F-61B3851CE587}"/>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32" name="Rectangle 31">
            <a:extLst>
              <a:ext uri="{FF2B5EF4-FFF2-40B4-BE49-F238E27FC236}">
                <a16:creationId xmlns:a16="http://schemas.microsoft.com/office/drawing/2014/main" id="{D3685537-4301-4F2C-8337-9D115D3DA386}"/>
              </a:ext>
            </a:extLst>
          </p:cNvPr>
          <p:cNvSpPr/>
          <p:nvPr userDrawn="1"/>
        </p:nvSpPr>
        <p:spPr>
          <a:xfrm>
            <a:off x="8087361"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82934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S AZ Divider Slide_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userDrawn="1"/>
        </p:nvSpPr>
        <p:spPr>
          <a:xfrm>
            <a:off x="0" y="0"/>
            <a:ext cx="6096000" cy="685800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9F455802-C6CB-4528-A810-863C9B97482D}"/>
              </a:ext>
            </a:extLst>
          </p:cNvPr>
          <p:cNvSpPr/>
          <p:nvPr userDrawn="1"/>
        </p:nvSpPr>
        <p:spPr>
          <a:xfrm>
            <a:off x="0" y="2011680"/>
            <a:ext cx="10040480" cy="280416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733" b="1" baseline="0">
                <a:solidFill>
                  <a:schemeClr val="tx1"/>
                </a:solidFill>
                <a:latin typeface="Arial" pitchFamily="34" charset="0"/>
                <a:cs typeface="Arial" pitchFamily="34" charset="0"/>
              </a:defRPr>
            </a:lvl1pPr>
          </a:lstStyle>
          <a:p>
            <a:r>
              <a:rPr lang="en-GB" noProof="0"/>
              <a:t>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0" name="グループ化 9"/>
          <p:cNvGrpSpPr/>
          <p:nvPr userDrawn="1"/>
        </p:nvGrpSpPr>
        <p:grpSpPr>
          <a:xfrm>
            <a:off x="7931869" y="325537"/>
            <a:ext cx="4027360" cy="642672"/>
            <a:chOff x="5948902" y="244153"/>
            <a:chExt cx="3020520" cy="482004"/>
          </a:xfrm>
        </p:grpSpPr>
        <p:pic>
          <p:nvPicPr>
            <p:cNvPr id="11" name="図 10"/>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48902" y="287924"/>
              <a:ext cx="1520047" cy="438233"/>
            </a:xfrm>
            <a:prstGeom prst="rect">
              <a:avLst/>
            </a:prstGeom>
          </p:spPr>
        </p:pic>
        <p:pic>
          <p:nvPicPr>
            <p:cNvPr id="12"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7680308" y="244153"/>
              <a:ext cx="1289114" cy="345697"/>
            </a:xfrm>
            <a:prstGeom prst="rect">
              <a:avLst/>
            </a:prstGeom>
          </p:spPr>
        </p:pic>
        <p:cxnSp>
          <p:nvCxnSpPr>
            <p:cNvPr id="13" name="Straight Connector 30">
              <a:extLst>
                <a:ext uri="{FF2B5EF4-FFF2-40B4-BE49-F238E27FC236}">
                  <a16:creationId xmlns:a16="http://schemas.microsoft.com/office/drawing/2014/main" id="{97B4F557-9642-41D8-B55F-61B3851CE587}"/>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734084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S AZ Divider Slide_optio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userDrawn="1"/>
        </p:nvSpPr>
        <p:spPr>
          <a:xfrm>
            <a:off x="0" y="0"/>
            <a:ext cx="6096000" cy="685800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9F455802-C6CB-4528-A810-863C9B97482D}"/>
              </a:ext>
            </a:extLst>
          </p:cNvPr>
          <p:cNvSpPr/>
          <p:nvPr userDrawn="1"/>
        </p:nvSpPr>
        <p:spPr>
          <a:xfrm>
            <a:off x="0" y="2011680"/>
            <a:ext cx="10040480" cy="280416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733" b="1" baseline="0">
                <a:solidFill>
                  <a:schemeClr val="tx1"/>
                </a:solidFill>
                <a:latin typeface="Arial" pitchFamily="34" charset="0"/>
                <a:cs typeface="Arial" pitchFamily="34" charset="0"/>
              </a:defRPr>
            </a:lvl1pPr>
          </a:lstStyle>
          <a:p>
            <a:r>
              <a:rPr lang="en-GB" noProof="0"/>
              <a:t>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0" name="グループ化 9"/>
          <p:cNvGrpSpPr/>
          <p:nvPr userDrawn="1"/>
        </p:nvGrpSpPr>
        <p:grpSpPr>
          <a:xfrm>
            <a:off x="7931869" y="325537"/>
            <a:ext cx="4027360" cy="642672"/>
            <a:chOff x="5948902" y="244153"/>
            <a:chExt cx="3020520" cy="482004"/>
          </a:xfrm>
        </p:grpSpPr>
        <p:pic>
          <p:nvPicPr>
            <p:cNvPr id="11" name="図 10"/>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48902" y="287924"/>
              <a:ext cx="1520047" cy="438233"/>
            </a:xfrm>
            <a:prstGeom prst="rect">
              <a:avLst/>
            </a:prstGeom>
          </p:spPr>
        </p:pic>
        <p:pic>
          <p:nvPicPr>
            <p:cNvPr id="12"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7680308" y="244153"/>
              <a:ext cx="1289114" cy="345697"/>
            </a:xfrm>
            <a:prstGeom prst="rect">
              <a:avLst/>
            </a:prstGeom>
          </p:spPr>
        </p:pic>
        <p:cxnSp>
          <p:nvCxnSpPr>
            <p:cNvPr id="13" name="Straight Connector 30">
              <a:extLst>
                <a:ext uri="{FF2B5EF4-FFF2-40B4-BE49-F238E27FC236}">
                  <a16:creationId xmlns:a16="http://schemas.microsoft.com/office/drawing/2014/main" id="{97B4F557-9642-41D8-B55F-61B3851CE587}"/>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383811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DS AZ Sub divider Slide_option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F455802-C6CB-4528-A810-863C9B97482D}"/>
              </a:ext>
            </a:extLst>
          </p:cNvPr>
          <p:cNvSpPr/>
          <p:nvPr userDrawn="1"/>
        </p:nvSpPr>
        <p:spPr>
          <a:xfrm>
            <a:off x="0" y="4331276"/>
            <a:ext cx="10040480" cy="24384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733" b="1" baseline="0">
                <a:solidFill>
                  <a:schemeClr val="tx1"/>
                </a:solidFill>
                <a:latin typeface="Arial" pitchFamily="34" charset="0"/>
                <a:cs typeface="Arial" pitchFamily="34" charset="0"/>
              </a:defRPr>
            </a:lvl1pPr>
          </a:lstStyle>
          <a:p>
            <a:r>
              <a:rPr lang="en-GB" noProof="0"/>
              <a:t>Sub 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0" name="グループ化 9"/>
          <p:cNvGrpSpPr/>
          <p:nvPr userDrawn="1"/>
        </p:nvGrpSpPr>
        <p:grpSpPr>
          <a:xfrm>
            <a:off x="7931869" y="325537"/>
            <a:ext cx="4027360" cy="642672"/>
            <a:chOff x="5948902" y="244153"/>
            <a:chExt cx="3020520" cy="482004"/>
          </a:xfrm>
        </p:grpSpPr>
        <p:pic>
          <p:nvPicPr>
            <p:cNvPr id="11" name="図 10"/>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48902" y="287924"/>
              <a:ext cx="1520047" cy="438233"/>
            </a:xfrm>
            <a:prstGeom prst="rect">
              <a:avLst/>
            </a:prstGeom>
          </p:spPr>
        </p:pic>
        <p:pic>
          <p:nvPicPr>
            <p:cNvPr id="12"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7680308" y="244153"/>
              <a:ext cx="1289114" cy="345697"/>
            </a:xfrm>
            <a:prstGeom prst="rect">
              <a:avLst/>
            </a:prstGeom>
          </p:spPr>
        </p:pic>
        <p:cxnSp>
          <p:nvCxnSpPr>
            <p:cNvPr id="13" name="Straight Connector 30">
              <a:extLst>
                <a:ext uri="{FF2B5EF4-FFF2-40B4-BE49-F238E27FC236}">
                  <a16:creationId xmlns:a16="http://schemas.microsoft.com/office/drawing/2014/main" id="{97B4F557-9642-41D8-B55F-61B3851CE587}"/>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858357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S AZ Sub divider Slide_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F455802-C6CB-4528-A810-863C9B97482D}"/>
              </a:ext>
            </a:extLst>
          </p:cNvPr>
          <p:cNvSpPr/>
          <p:nvPr userDrawn="1"/>
        </p:nvSpPr>
        <p:spPr>
          <a:xfrm>
            <a:off x="0" y="4331276"/>
            <a:ext cx="10040480" cy="24384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733" b="1" baseline="0">
                <a:solidFill>
                  <a:schemeClr val="tx1"/>
                </a:solidFill>
                <a:latin typeface="Arial" pitchFamily="34" charset="0"/>
                <a:cs typeface="Arial" pitchFamily="34" charset="0"/>
              </a:defRPr>
            </a:lvl1pPr>
          </a:lstStyle>
          <a:p>
            <a:r>
              <a:rPr lang="en-GB" noProof="0"/>
              <a:t>Sub 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0" name="グループ化 9"/>
          <p:cNvGrpSpPr/>
          <p:nvPr userDrawn="1"/>
        </p:nvGrpSpPr>
        <p:grpSpPr>
          <a:xfrm>
            <a:off x="7931869" y="325537"/>
            <a:ext cx="4027360" cy="642672"/>
            <a:chOff x="5948902" y="244153"/>
            <a:chExt cx="3020520" cy="482004"/>
          </a:xfrm>
        </p:grpSpPr>
        <p:pic>
          <p:nvPicPr>
            <p:cNvPr id="11" name="図 10"/>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48902" y="287924"/>
              <a:ext cx="1520047" cy="438233"/>
            </a:xfrm>
            <a:prstGeom prst="rect">
              <a:avLst/>
            </a:prstGeom>
          </p:spPr>
        </p:pic>
        <p:pic>
          <p:nvPicPr>
            <p:cNvPr id="12"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7680308" y="244153"/>
              <a:ext cx="1289114" cy="345697"/>
            </a:xfrm>
            <a:prstGeom prst="rect">
              <a:avLst/>
            </a:prstGeom>
          </p:spPr>
        </p:pic>
        <p:cxnSp>
          <p:nvCxnSpPr>
            <p:cNvPr id="13" name="Straight Connector 30">
              <a:extLst>
                <a:ext uri="{FF2B5EF4-FFF2-40B4-BE49-F238E27FC236}">
                  <a16:creationId xmlns:a16="http://schemas.microsoft.com/office/drawing/2014/main" id="{97B4F557-9642-41D8-B55F-61B3851CE587}"/>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102615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DS AZ_Title and Text">
    <p:spTree>
      <p:nvGrpSpPr>
        <p:cNvPr id="1" name=""/>
        <p:cNvGrpSpPr/>
        <p:nvPr/>
      </p:nvGrpSpPr>
      <p:grpSpPr>
        <a:xfrm>
          <a:off x="0" y="0"/>
          <a:ext cx="0" cy="0"/>
          <a:chOff x="0" y="0"/>
          <a:chExt cx="0" cy="0"/>
        </a:xfrm>
      </p:grpSpPr>
      <p:grpSp>
        <p:nvGrpSpPr>
          <p:cNvPr id="3" name="グループ化 2"/>
          <p:cNvGrpSpPr/>
          <p:nvPr userDrawn="1"/>
        </p:nvGrpSpPr>
        <p:grpSpPr>
          <a:xfrm>
            <a:off x="297161" y="6394731"/>
            <a:ext cx="2835289" cy="452445"/>
            <a:chOff x="222870" y="4796048"/>
            <a:chExt cx="2126467" cy="339334"/>
          </a:xfrm>
        </p:grpSpPr>
        <p:pic>
          <p:nvPicPr>
            <p:cNvPr id="12" name="図 11"/>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 name="Title 8"/>
          <p:cNvSpPr>
            <a:spLocks noGrp="1"/>
          </p:cNvSpPr>
          <p:nvPr userDrawn="1">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userDrawn="1">
            <p:ph type="sldNum" sz="quarter" idx="10"/>
          </p:nvPr>
        </p:nvSpPr>
        <p:spPr>
          <a:xfrm>
            <a:off x="11244900" y="6527800"/>
            <a:ext cx="528000" cy="201339"/>
          </a:xfrm>
        </p:spPr>
        <p:txBody>
          <a:bodyPr/>
          <a:lstStyle/>
          <a:p>
            <a:fld id="{3C4F54F3-C349-4609-AFEE-01462D5C7942}" type="slidenum">
              <a:rPr lang="en-GB" smtClean="0"/>
              <a:pPr/>
              <a:t>‹#›</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B12EC8AA-523E-4C27-980C-E290647A9431}"/>
              </a:ext>
            </a:extLst>
          </p:cNvPr>
          <p:cNvSpPr>
            <a:spLocks noGrp="1"/>
          </p:cNvSpPr>
          <p:nvPr userDrawn="1">
            <p:ph type="body" sz="quarter" idx="11" hasCustomPrompt="1"/>
          </p:nvPr>
        </p:nvSpPr>
        <p:spPr>
          <a:xfrm>
            <a:off x="406401" y="1600201"/>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295229"/>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1" y="1600201"/>
            <a:ext cx="11366500" cy="4552951"/>
          </a:xfrm>
          <a:prstGeom prst="rect">
            <a:avLst/>
          </a:prstGeom>
        </p:spPr>
        <p:txBody>
          <a:bodyPr lIns="0"/>
          <a:lstStyle>
            <a:lvl1pPr marL="0" inden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5573EA1D-36B3-4FBF-A4F4-714A441EDA4F}"/>
              </a:ext>
            </a:extLst>
          </p:cNvPr>
          <p:cNvSpPr>
            <a:spLocks noGrp="1"/>
          </p:cNvSpPr>
          <p:nvPr>
            <p:ph type="subTitle" idx="12" hasCustomPrompt="1"/>
          </p:nvPr>
        </p:nvSpPr>
        <p:spPr>
          <a:xfrm>
            <a:off x="406400" y="863999"/>
            <a:ext cx="11366499" cy="283605"/>
          </a:xfrm>
          <a:prstGeom prst="rect">
            <a:avLst/>
          </a:prstGeom>
        </p:spPr>
        <p:txBody>
          <a:bodyPr lIns="0" anchor="ctr"/>
          <a:lstStyle>
            <a:lvl1pPr marL="0" indent="0" algn="l">
              <a:lnSpc>
                <a:spcPct val="100000"/>
              </a:lnSpc>
              <a:spcBef>
                <a:spcPts val="0"/>
              </a:spcBef>
              <a:buNone/>
              <a:defRPr sz="3200">
                <a:solidFill>
                  <a:schemeClr val="tx1">
                    <a:lumMod val="50000"/>
                    <a:lumOff val="50000"/>
                  </a:schemeClr>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grpSp>
        <p:nvGrpSpPr>
          <p:cNvPr id="12" name="グループ化 11"/>
          <p:cNvGrpSpPr/>
          <p:nvPr userDrawn="1"/>
        </p:nvGrpSpPr>
        <p:grpSpPr>
          <a:xfrm>
            <a:off x="297161" y="6394731"/>
            <a:ext cx="2835289" cy="452445"/>
            <a:chOff x="222870" y="4796048"/>
            <a:chExt cx="2126467" cy="339334"/>
          </a:xfrm>
        </p:grpSpPr>
        <p:pic>
          <p:nvPicPr>
            <p:cNvPr id="17" name="図 1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8"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1441792" y="4796048"/>
              <a:ext cx="907545" cy="243373"/>
            </a:xfrm>
            <a:prstGeom prst="rect">
              <a:avLst/>
            </a:prstGeom>
          </p:spPr>
        </p:pic>
        <p:cxnSp>
          <p:nvCxnSpPr>
            <p:cNvPr id="19"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79130888"/>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DS AZ_Title, Text and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1" y="1600201"/>
            <a:ext cx="6339840" cy="4552951"/>
          </a:xfrm>
          <a:prstGeom prst="rect">
            <a:avLst/>
          </a:prstGeom>
        </p:spPr>
        <p:txBody>
          <a:bodyPr lIns="0"/>
          <a:lstStyle>
            <a:lvl1pPr marL="0" inden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4D848AD2-5ECF-47F0-AB4E-53397C79BEAE}"/>
              </a:ext>
            </a:extLst>
          </p:cNvPr>
          <p:cNvSpPr>
            <a:spLocks noGrp="1"/>
          </p:cNvSpPr>
          <p:nvPr>
            <p:ph sz="quarter" idx="12" hasCustomPrompt="1"/>
          </p:nvPr>
        </p:nvSpPr>
        <p:spPr>
          <a:xfrm>
            <a:off x="7325784" y="192617"/>
            <a:ext cx="4866216" cy="6161616"/>
          </a:xfrm>
          <a:prstGeom prst="rect">
            <a:avLst/>
          </a:prstGeom>
        </p:spPr>
        <p:txBody>
          <a:bodyPr anchor="ctr"/>
          <a:lstStyle>
            <a:lvl1pPr marL="0" indent="0" algn="ctr">
              <a:buNone/>
              <a:defRPr sz="3200"/>
            </a:lvl1pPr>
          </a:lstStyle>
          <a:p>
            <a:pPr lvl="0"/>
            <a:r>
              <a:rPr lang="en-US"/>
              <a:t>Click to add content</a:t>
            </a:r>
          </a:p>
        </p:txBody>
      </p:sp>
      <p:grpSp>
        <p:nvGrpSpPr>
          <p:cNvPr id="12" name="グループ化 11"/>
          <p:cNvGrpSpPr/>
          <p:nvPr userDrawn="1"/>
        </p:nvGrpSpPr>
        <p:grpSpPr>
          <a:xfrm>
            <a:off x="297161" y="6394731"/>
            <a:ext cx="2835289" cy="452445"/>
            <a:chOff x="222870" y="4796048"/>
            <a:chExt cx="2126467" cy="339334"/>
          </a:xfrm>
        </p:grpSpPr>
        <p:pic>
          <p:nvPicPr>
            <p:cNvPr id="17" name="図 1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8"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1441792" y="4796048"/>
              <a:ext cx="907545" cy="243373"/>
            </a:xfrm>
            <a:prstGeom prst="rect">
              <a:avLst/>
            </a:prstGeom>
          </p:spPr>
        </p:pic>
        <p:cxnSp>
          <p:nvCxnSpPr>
            <p:cNvPr id="19"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75552657"/>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S AZ_Title and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Content Placeholder 5">
            <a:extLst>
              <a:ext uri="{FF2B5EF4-FFF2-40B4-BE49-F238E27FC236}">
                <a16:creationId xmlns:a16="http://schemas.microsoft.com/office/drawing/2014/main" id="{4D848AD2-5ECF-47F0-AB4E-53397C79BEAE}"/>
              </a:ext>
            </a:extLst>
          </p:cNvPr>
          <p:cNvSpPr>
            <a:spLocks noGrp="1"/>
          </p:cNvSpPr>
          <p:nvPr>
            <p:ph sz="quarter" idx="12" hasCustomPrompt="1"/>
          </p:nvPr>
        </p:nvSpPr>
        <p:spPr>
          <a:xfrm>
            <a:off x="406400" y="1600200"/>
            <a:ext cx="11379201" cy="4552952"/>
          </a:xfrm>
          <a:prstGeom prst="rect">
            <a:avLst/>
          </a:prstGeom>
        </p:spPr>
        <p:txBody>
          <a:bodyPr anchor="ctr"/>
          <a:lstStyle>
            <a:lvl1pPr marL="0" indent="0" algn="ctr">
              <a:buNone/>
              <a:defRPr sz="3200"/>
            </a:lvl1pPr>
          </a:lstStyle>
          <a:p>
            <a:pPr lvl="0"/>
            <a:r>
              <a:rPr lang="en-US"/>
              <a:t>Click to add content</a:t>
            </a:r>
          </a:p>
        </p:txBody>
      </p:sp>
      <p:grpSp>
        <p:nvGrpSpPr>
          <p:cNvPr id="11" name="グループ化 10"/>
          <p:cNvGrpSpPr/>
          <p:nvPr userDrawn="1"/>
        </p:nvGrpSpPr>
        <p:grpSpPr>
          <a:xfrm>
            <a:off x="297161" y="6394731"/>
            <a:ext cx="2835289" cy="452445"/>
            <a:chOff x="222870" y="4796048"/>
            <a:chExt cx="2126467" cy="339334"/>
          </a:xfrm>
        </p:grpSpPr>
        <p:pic>
          <p:nvPicPr>
            <p:cNvPr id="12" name="図 11"/>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21188445"/>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DS AZ_Title onl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400" y="192000"/>
            <a:ext cx="113792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2" name="グループ化 11"/>
          <p:cNvGrpSpPr/>
          <p:nvPr userDrawn="1"/>
        </p:nvGrpSpPr>
        <p:grpSpPr>
          <a:xfrm>
            <a:off x="297161" y="6394731"/>
            <a:ext cx="2835289" cy="452445"/>
            <a:chOff x="222870" y="4796048"/>
            <a:chExt cx="2126467" cy="339334"/>
          </a:xfrm>
        </p:grpSpPr>
        <p:pic>
          <p:nvPicPr>
            <p:cNvPr id="13" name="図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4"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1441792" y="4796048"/>
              <a:ext cx="907545" cy="243373"/>
            </a:xfrm>
            <a:prstGeom prst="rect">
              <a:avLst/>
            </a:prstGeom>
          </p:spPr>
        </p:pic>
        <p:cxnSp>
          <p:nvCxnSpPr>
            <p:cNvPr id="15"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765371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S AZ_Blank layout with footer">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a:p>
        </p:txBody>
      </p:sp>
      <p:grpSp>
        <p:nvGrpSpPr>
          <p:cNvPr id="7" name="グループ化 6"/>
          <p:cNvGrpSpPr/>
          <p:nvPr userDrawn="1"/>
        </p:nvGrpSpPr>
        <p:grpSpPr>
          <a:xfrm>
            <a:off x="297161" y="6394731"/>
            <a:ext cx="2835289" cy="452445"/>
            <a:chOff x="222870" y="4796048"/>
            <a:chExt cx="2126467" cy="339334"/>
          </a:xfrm>
        </p:grpSpPr>
        <p:pic>
          <p:nvPicPr>
            <p:cNvPr id="12" name="図 11"/>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3"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1441792" y="4796048"/>
              <a:ext cx="907545" cy="243373"/>
            </a:xfrm>
            <a:prstGeom prst="rect">
              <a:avLst/>
            </a:prstGeom>
          </p:spPr>
        </p:pic>
        <p:cxnSp>
          <p:nvCxnSpPr>
            <p:cNvPr id="14"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8858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grpSp>
        <p:nvGrpSpPr>
          <p:cNvPr id="2" name="Group 1"/>
          <p:cNvGrpSpPr/>
          <p:nvPr userDrawn="1"/>
        </p:nvGrpSpPr>
        <p:grpSpPr>
          <a:xfrm>
            <a:off x="0" y="2"/>
            <a:ext cx="12190645" cy="907927"/>
            <a:chOff x="0" y="-1"/>
            <a:chExt cx="9142984" cy="907927"/>
          </a:xfrm>
        </p:grpSpPr>
        <p:grpSp>
          <p:nvGrpSpPr>
            <p:cNvPr id="18" name="Group 17"/>
            <p:cNvGrpSpPr/>
            <p:nvPr userDrawn="1"/>
          </p:nvGrpSpPr>
          <p:grpSpPr>
            <a:xfrm>
              <a:off x="0" y="-1"/>
              <a:ext cx="8356600" cy="766893"/>
              <a:chOff x="0" y="-1"/>
              <a:chExt cx="8356600" cy="766893"/>
            </a:xfrm>
          </p:grpSpPr>
          <p:sp>
            <p:nvSpPr>
              <p:cNvPr id="14" name="Rectangle 13"/>
              <p:cNvSpPr/>
              <p:nvPr userDrawn="1"/>
            </p:nvSpPr>
            <p:spPr>
              <a:xfrm>
                <a:off x="0" y="0"/>
                <a:ext cx="8356600" cy="766617"/>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Rectangle 14"/>
              <p:cNvSpPr/>
              <p:nvPr userDrawn="1"/>
            </p:nvSpPr>
            <p:spPr>
              <a:xfrm>
                <a:off x="0" y="-1"/>
                <a:ext cx="648970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6" name="Rectangle 15"/>
              <p:cNvSpPr/>
              <p:nvPr userDrawn="1"/>
            </p:nvSpPr>
            <p:spPr>
              <a:xfrm>
                <a:off x="6491224" y="675452"/>
                <a:ext cx="186537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6600" y="50093"/>
              <a:ext cx="786384" cy="857833"/>
            </a:xfrm>
            <a:prstGeom prst="rect">
              <a:avLst/>
            </a:prstGeom>
          </p:spPr>
        </p:pic>
      </p:grpSp>
      <p:sp>
        <p:nvSpPr>
          <p:cNvPr id="6" name="Title 1"/>
          <p:cNvSpPr>
            <a:spLocks noGrp="1"/>
          </p:cNvSpPr>
          <p:nvPr userDrawn="1">
            <p:ph type="title"/>
          </p:nvPr>
        </p:nvSpPr>
        <p:spPr>
          <a:xfrm>
            <a:off x="609604" y="152400"/>
            <a:ext cx="10483851" cy="457200"/>
          </a:xfrm>
        </p:spPr>
        <p:txBody>
          <a:bodyPr anchor="t">
            <a:noAutofit/>
          </a:bodyPr>
          <a:lstStyle>
            <a:lvl1pPr algn="l">
              <a:defRPr sz="2800">
                <a:latin typeface="Arial" pitchFamily="34" charset="0"/>
                <a:cs typeface="Arial" pitchFamily="34" charset="0"/>
              </a:defRPr>
            </a:lvl1pPr>
          </a:lstStyle>
          <a:p>
            <a:r>
              <a:rPr lang="en-US" altLang="ja-JP"/>
              <a:t>Click to edit Master title style</a:t>
            </a:r>
            <a:endParaRPr lang="en-US"/>
          </a:p>
        </p:txBody>
      </p:sp>
      <p:sp>
        <p:nvSpPr>
          <p:cNvPr id="7" name="Text Placeholder 7"/>
          <p:cNvSpPr>
            <a:spLocks noGrp="1"/>
          </p:cNvSpPr>
          <p:nvPr userDrawn="1">
            <p:ph type="body" sz="quarter" idx="12"/>
          </p:nvPr>
        </p:nvSpPr>
        <p:spPr>
          <a:xfrm>
            <a:off x="609600" y="1524000"/>
            <a:ext cx="10871200" cy="4724400"/>
          </a:xfrm>
        </p:spPr>
        <p:txBody>
          <a:bodyPr/>
          <a:lstStyle>
            <a:lvl1pPr marL="0" indent="0">
              <a:buFontTx/>
              <a:buNone/>
              <a:defRPr sz="2800">
                <a:latin typeface="Arial" pitchFamily="34" charset="0"/>
                <a:cs typeface="Arial" pitchFamily="34" charset="0"/>
              </a:defRPr>
            </a:lvl1pPr>
            <a:lvl2pPr marL="688957" indent="-231769">
              <a:buClr>
                <a:srgbClr val="00B0F0"/>
              </a:buClr>
              <a:buFont typeface="Arial" pitchFamily="34" charset="0"/>
              <a:buChar char="•"/>
              <a:defRPr sz="2400">
                <a:latin typeface="Arial" pitchFamily="34" charset="0"/>
                <a:cs typeface="Arial" pitchFamily="34" charset="0"/>
              </a:defRPr>
            </a:lvl2pPr>
            <a:lvl3pPr marL="1027088" indent="-225420">
              <a:buClr>
                <a:srgbClr val="00B0F0"/>
              </a:buClr>
              <a:buFont typeface="Arial" pitchFamily="34" charset="0"/>
              <a:buChar char="•"/>
              <a:defRPr sz="2200">
                <a:latin typeface="Arial" pitchFamily="34" charset="0"/>
                <a:cs typeface="Arial" pitchFamily="34" charset="0"/>
              </a:defRPr>
            </a:lvl3pPr>
            <a:lvl4pPr marL="1377916" indent="-238119">
              <a:buClr>
                <a:srgbClr val="00B0F0"/>
              </a:buClr>
              <a:buFont typeface="Arial" pitchFamily="34" charset="0"/>
              <a:buChar char="•"/>
              <a:defRPr>
                <a:latin typeface="Arial" pitchFamily="34" charset="0"/>
                <a:cs typeface="Arial" pitchFamily="34" charset="0"/>
              </a:defRPr>
            </a:lvl4pPr>
            <a:lvl5pPr marL="2057349" indent="-228594">
              <a:buClr>
                <a:srgbClr val="00B0F0"/>
              </a:buClr>
              <a:buFont typeface="Arial" pitchFamily="34" charset="0"/>
              <a:buChar char="•"/>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p:txBody>
      </p:sp>
      <p:sp>
        <p:nvSpPr>
          <p:cNvPr id="11" name="Slide Number Placeholder 10"/>
          <p:cNvSpPr>
            <a:spLocks noGrp="1"/>
          </p:cNvSpPr>
          <p:nvPr userDrawn="1">
            <p:ph type="sldNum" sz="quarter" idx="14"/>
          </p:nvPr>
        </p:nvSpPr>
        <p:spPr/>
        <p:txBody>
          <a:bodyPr/>
          <a:lstStyle/>
          <a:p>
            <a:fld id="{CFA9C6AD-F5D9-4909-94C3-E6A9EFC35C8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3601439"/>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grpSp>
        <p:nvGrpSpPr>
          <p:cNvPr id="2" name="Group 1"/>
          <p:cNvGrpSpPr/>
          <p:nvPr userDrawn="1"/>
        </p:nvGrpSpPr>
        <p:grpSpPr>
          <a:xfrm>
            <a:off x="0" y="1"/>
            <a:ext cx="12190645" cy="907927"/>
            <a:chOff x="0" y="-1"/>
            <a:chExt cx="9142984" cy="907927"/>
          </a:xfrm>
        </p:grpSpPr>
        <p:grpSp>
          <p:nvGrpSpPr>
            <p:cNvPr id="18" name="Group 17"/>
            <p:cNvGrpSpPr/>
            <p:nvPr userDrawn="1"/>
          </p:nvGrpSpPr>
          <p:grpSpPr>
            <a:xfrm>
              <a:off x="0" y="-1"/>
              <a:ext cx="8356600" cy="766893"/>
              <a:chOff x="0" y="-1"/>
              <a:chExt cx="8356600" cy="766893"/>
            </a:xfrm>
          </p:grpSpPr>
          <p:sp>
            <p:nvSpPr>
              <p:cNvPr id="14" name="Rectangle 13"/>
              <p:cNvSpPr/>
              <p:nvPr userDrawn="1"/>
            </p:nvSpPr>
            <p:spPr>
              <a:xfrm>
                <a:off x="0" y="0"/>
                <a:ext cx="8356600" cy="766617"/>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0" y="-1"/>
                <a:ext cx="648970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6491224" y="675452"/>
                <a:ext cx="186537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56600" y="50093"/>
              <a:ext cx="786384" cy="857833"/>
            </a:xfrm>
            <a:prstGeom prst="rect">
              <a:avLst/>
            </a:prstGeom>
          </p:spPr>
        </p:pic>
      </p:grpSp>
      <p:sp>
        <p:nvSpPr>
          <p:cNvPr id="6" name="Title 1"/>
          <p:cNvSpPr>
            <a:spLocks noGrp="1"/>
          </p:cNvSpPr>
          <p:nvPr userDrawn="1">
            <p:ph type="title"/>
          </p:nvPr>
        </p:nvSpPr>
        <p:spPr>
          <a:xfrm>
            <a:off x="609604" y="152400"/>
            <a:ext cx="10483851" cy="457200"/>
          </a:xfrm>
        </p:spPr>
        <p:txBody>
          <a:bodyPr anchor="t">
            <a:noAutofit/>
          </a:bodyPr>
          <a:lstStyle>
            <a:lvl1pPr algn="l">
              <a:defRPr sz="2800">
                <a:latin typeface="Arial" pitchFamily="34" charset="0"/>
                <a:cs typeface="Arial" pitchFamily="34" charset="0"/>
              </a:defRPr>
            </a:lvl1pPr>
          </a:lstStyle>
          <a:p>
            <a:r>
              <a:rPr lang="en-US"/>
              <a:t>Click to edit Master title style</a:t>
            </a:r>
          </a:p>
        </p:txBody>
      </p:sp>
      <p:sp>
        <p:nvSpPr>
          <p:cNvPr id="7" name="Text Placeholder 7"/>
          <p:cNvSpPr>
            <a:spLocks noGrp="1"/>
          </p:cNvSpPr>
          <p:nvPr userDrawn="1">
            <p:ph type="body" sz="quarter" idx="12"/>
          </p:nvPr>
        </p:nvSpPr>
        <p:spPr>
          <a:xfrm>
            <a:off x="609600" y="1524000"/>
            <a:ext cx="10871200" cy="4724400"/>
          </a:xfrm>
        </p:spPr>
        <p:txBody>
          <a:bodyPr/>
          <a:lstStyle>
            <a:lvl1pPr marL="0" indent="0">
              <a:buFontTx/>
              <a:buNone/>
              <a:defRPr sz="2800">
                <a:latin typeface="Arial" pitchFamily="34" charset="0"/>
                <a:cs typeface="Arial" pitchFamily="34" charset="0"/>
              </a:defRPr>
            </a:lvl1pPr>
            <a:lvl2pPr marL="688957" indent="-231769">
              <a:buClr>
                <a:srgbClr val="00B0F0"/>
              </a:buClr>
              <a:buFont typeface="Arial" pitchFamily="34" charset="0"/>
              <a:buChar char="•"/>
              <a:defRPr sz="2400">
                <a:latin typeface="Arial" pitchFamily="34" charset="0"/>
                <a:cs typeface="Arial" pitchFamily="34" charset="0"/>
              </a:defRPr>
            </a:lvl2pPr>
            <a:lvl3pPr marL="1027088" indent="-225420">
              <a:buClr>
                <a:srgbClr val="00B0F0"/>
              </a:buClr>
              <a:buFont typeface="Arial" pitchFamily="34" charset="0"/>
              <a:buChar char="•"/>
              <a:defRPr sz="2200">
                <a:latin typeface="Arial" pitchFamily="34" charset="0"/>
                <a:cs typeface="Arial" pitchFamily="34" charset="0"/>
              </a:defRPr>
            </a:lvl3pPr>
            <a:lvl4pPr marL="1377916" indent="-238119">
              <a:buClr>
                <a:srgbClr val="00B0F0"/>
              </a:buClr>
              <a:buFont typeface="Arial" pitchFamily="34" charset="0"/>
              <a:buChar char="•"/>
              <a:defRPr>
                <a:latin typeface="Arial" pitchFamily="34" charset="0"/>
                <a:cs typeface="Arial" pitchFamily="34" charset="0"/>
              </a:defRPr>
            </a:lvl4pPr>
            <a:lvl5pPr marL="2057349" indent="-228594">
              <a:buClr>
                <a:srgbClr val="00B0F0"/>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10"/>
          <p:cNvSpPr>
            <a:spLocks noGrp="1"/>
          </p:cNvSpPr>
          <p:nvPr userDrawn="1">
            <p:ph type="sldNum" sz="quarter" idx="14"/>
          </p:nvPr>
        </p:nvSpPr>
        <p:spPr/>
        <p:txBody>
          <a:bodyPr/>
          <a:lstStyle/>
          <a:p>
            <a:fld id="{CFA9C6AD-F5D9-4909-94C3-E6A9EFC35C84}" type="slidenum">
              <a:rPr lang="en-US" smtClean="0"/>
              <a:pPr/>
              <a:t>‹#›</a:t>
            </a:fld>
            <a:endParaRPr lang="en-US"/>
          </a:p>
        </p:txBody>
      </p:sp>
      <p:sp>
        <p:nvSpPr>
          <p:cNvPr id="12" name="Footer Placeholder 11"/>
          <p:cNvSpPr>
            <a:spLocks noGrp="1"/>
          </p:cNvSpPr>
          <p:nvPr userDrawn="1">
            <p:ph type="ftr" sz="quarter" idx="15"/>
          </p:nvPr>
        </p:nvSpPr>
        <p:spPr/>
        <p:txBody>
          <a:bodyPr/>
          <a:lstStyle/>
          <a:p>
            <a:pPr>
              <a:defRPr/>
            </a:pPr>
            <a:r>
              <a:rPr lang="en-US"/>
              <a:t>Presentation Name | CONFIDENTIAL</a:t>
            </a:r>
          </a:p>
        </p:txBody>
      </p:sp>
    </p:spTree>
    <p:extLst>
      <p:ext uri="{BB962C8B-B14F-4D97-AF65-F5344CB8AC3E}">
        <p14:creationId xmlns:p14="http://schemas.microsoft.com/office/powerpoint/2010/main" val="149414985"/>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1_DS AZ_Title onl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400" y="192000"/>
            <a:ext cx="113792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27257761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Just the Title">
    <p:spTree>
      <p:nvGrpSpPr>
        <p:cNvPr id="1" name=""/>
        <p:cNvGrpSpPr/>
        <p:nvPr/>
      </p:nvGrpSpPr>
      <p:grpSpPr>
        <a:xfrm>
          <a:off x="0" y="0"/>
          <a:ext cx="0" cy="0"/>
          <a:chOff x="0" y="0"/>
          <a:chExt cx="0" cy="0"/>
        </a:xfrm>
      </p:grpSpPr>
      <p:sp>
        <p:nvSpPr>
          <p:cNvPr id="61" name="Title Placeholder 1">
            <a:extLst>
              <a:ext uri="{FF2B5EF4-FFF2-40B4-BE49-F238E27FC236}">
                <a16:creationId xmlns:a16="http://schemas.microsoft.com/office/drawing/2014/main" id="{B41BB274-3265-461C-8E34-DE5A9845FD9E}"/>
              </a:ext>
            </a:extLst>
          </p:cNvPr>
          <p:cNvSpPr>
            <a:spLocks noGrp="1"/>
          </p:cNvSpPr>
          <p:nvPr>
            <p:ph type="title"/>
          </p:nvPr>
        </p:nvSpPr>
        <p:spPr>
          <a:xfrm>
            <a:off x="432013" y="548275"/>
            <a:ext cx="11759988" cy="420447"/>
          </a:xfrm>
          <a:prstGeom prst="rect">
            <a:avLst/>
          </a:prstGeom>
        </p:spPr>
        <p:txBody>
          <a:bodyPr vert="horz" lIns="0" tIns="0" rIns="0" bIns="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5F066A-1777-458C-9CC7-9E8EA34F1ECC}"/>
              </a:ext>
            </a:extLst>
          </p:cNvPr>
          <p:cNvSpPr>
            <a:spLocks noGrp="1"/>
          </p:cNvSpPr>
          <p:nvPr>
            <p:ph type="body" sz="quarter" idx="10" hasCustomPrompt="1"/>
          </p:nvPr>
        </p:nvSpPr>
        <p:spPr>
          <a:xfrm>
            <a:off x="431800" y="1043962"/>
            <a:ext cx="11760200" cy="276765"/>
          </a:xfrm>
        </p:spPr>
        <p:txBody>
          <a:bodyPr lIns="0" tIns="0" rIns="0" bIns="0" anchor="ctr"/>
          <a:lstStyle>
            <a:lvl1pPr>
              <a:defRPr sz="2400">
                <a:solidFill>
                  <a:schemeClr val="accent4"/>
                </a:solidFill>
              </a:defRPr>
            </a:lvl1pPr>
            <a:lvl2pPr>
              <a:defRPr sz="2400">
                <a:solidFill>
                  <a:schemeClr val="accent4"/>
                </a:solidFill>
              </a:defRPr>
            </a:lvl2pPr>
            <a:lvl3pPr>
              <a:defRPr sz="2400">
                <a:solidFill>
                  <a:schemeClr val="accent4"/>
                </a:solidFill>
              </a:defRPr>
            </a:lvl3pPr>
            <a:lvl4pPr>
              <a:defRPr sz="2400">
                <a:solidFill>
                  <a:schemeClr val="accent4"/>
                </a:solidFill>
              </a:defRPr>
            </a:lvl4pPr>
            <a:lvl5pPr>
              <a:defRPr sz="2400">
                <a:solidFill>
                  <a:schemeClr val="accent4"/>
                </a:solidFill>
              </a:defRPr>
            </a:lvl5pPr>
          </a:lstStyle>
          <a:p>
            <a:pPr lvl="0"/>
            <a:r>
              <a:rPr lang="en-US"/>
              <a:t>Click to edit subhead if needed</a:t>
            </a:r>
          </a:p>
        </p:txBody>
      </p:sp>
      <p:sp>
        <p:nvSpPr>
          <p:cNvPr id="6" name="Text Placeholder 5">
            <a:extLst>
              <a:ext uri="{FF2B5EF4-FFF2-40B4-BE49-F238E27FC236}">
                <a16:creationId xmlns:a16="http://schemas.microsoft.com/office/drawing/2014/main" id="{624BE902-D0DD-4AD7-AAE8-0EB9A16E3995}"/>
              </a:ext>
            </a:extLst>
          </p:cNvPr>
          <p:cNvSpPr>
            <a:spLocks noGrp="1"/>
          </p:cNvSpPr>
          <p:nvPr>
            <p:ph type="body" sz="quarter" idx="11" hasCustomPrompt="1"/>
          </p:nvPr>
        </p:nvSpPr>
        <p:spPr>
          <a:xfrm>
            <a:off x="925514" y="6160985"/>
            <a:ext cx="5170487" cy="487059"/>
          </a:xfrm>
        </p:spPr>
        <p:txBody>
          <a:bodyPr lIns="0" tIns="0" rIns="0" bIns="0" anchor="b"/>
          <a:lstStyle>
            <a:lvl1pPr marL="0" indent="0" algn="l" defTabSz="914377" rtl="0" eaLnBrk="1" latinLnBrk="0" hangingPunct="1">
              <a:lnSpc>
                <a:spcPct val="90000"/>
              </a:lnSpc>
              <a:spcBef>
                <a:spcPts val="0"/>
              </a:spcBef>
              <a:spcAft>
                <a:spcPts val="600"/>
              </a:spcAft>
              <a:buFont typeface="Arial" panose="020B0604020202020204" pitchFamily="34" charset="0"/>
              <a:buNone/>
              <a:defRPr lang="en-US" sz="1000" kern="1200" dirty="0" smtClean="0">
                <a:solidFill>
                  <a:schemeClr val="bg1">
                    <a:lumMod val="65000"/>
                  </a:schemeClr>
                </a:solidFill>
                <a:latin typeface="+mn-lt"/>
                <a:ea typeface="+mn-ea"/>
                <a:cs typeface="+mn-cs"/>
              </a:defRPr>
            </a:lvl1pPr>
            <a:lvl2pPr marL="0" indent="0" algn="l" defTabSz="914377" rtl="0" eaLnBrk="1" latinLnBrk="0" hangingPunct="1">
              <a:lnSpc>
                <a:spcPct val="90000"/>
              </a:lnSpc>
              <a:spcBef>
                <a:spcPts val="0"/>
              </a:spcBef>
              <a:spcAft>
                <a:spcPts val="600"/>
              </a:spcAft>
              <a:buFont typeface="Arial" panose="020B0604020202020204" pitchFamily="34" charset="0"/>
              <a:buNone/>
              <a:defRPr lang="en-US" sz="1051" kern="1200" dirty="0" smtClean="0">
                <a:solidFill>
                  <a:schemeClr val="bg1">
                    <a:lumMod val="65000"/>
                  </a:schemeClr>
                </a:solidFill>
                <a:latin typeface="+mn-lt"/>
                <a:ea typeface="+mn-ea"/>
                <a:cs typeface="+mn-cs"/>
              </a:defRPr>
            </a:lvl2pPr>
            <a:lvl3pPr marL="0" indent="0" algn="l" defTabSz="914377" rtl="0" eaLnBrk="1" latinLnBrk="0" hangingPunct="1">
              <a:lnSpc>
                <a:spcPct val="90000"/>
              </a:lnSpc>
              <a:spcBef>
                <a:spcPts val="0"/>
              </a:spcBef>
              <a:spcAft>
                <a:spcPts val="600"/>
              </a:spcAft>
              <a:buFont typeface="Arial" panose="020B0604020202020204" pitchFamily="34" charset="0"/>
              <a:buNone/>
              <a:defRPr lang="en-US" sz="1051" kern="1200" dirty="0" smtClean="0">
                <a:solidFill>
                  <a:schemeClr val="bg1">
                    <a:lumMod val="65000"/>
                  </a:schemeClr>
                </a:solidFill>
                <a:latin typeface="+mn-lt"/>
                <a:ea typeface="+mn-ea"/>
                <a:cs typeface="+mn-cs"/>
              </a:defRPr>
            </a:lvl3pPr>
            <a:lvl4pPr marL="0" indent="0" algn="l" defTabSz="914377" rtl="0" eaLnBrk="1" latinLnBrk="0" hangingPunct="1">
              <a:lnSpc>
                <a:spcPct val="90000"/>
              </a:lnSpc>
              <a:spcBef>
                <a:spcPts val="0"/>
              </a:spcBef>
              <a:spcAft>
                <a:spcPts val="600"/>
              </a:spcAft>
              <a:buFont typeface="Arial" panose="020B0604020202020204" pitchFamily="34" charset="0"/>
              <a:buNone/>
              <a:defRPr lang="en-US" sz="1051" kern="1200" dirty="0" smtClean="0">
                <a:solidFill>
                  <a:schemeClr val="bg1">
                    <a:lumMod val="65000"/>
                  </a:schemeClr>
                </a:solidFill>
                <a:latin typeface="+mn-lt"/>
                <a:ea typeface="+mn-ea"/>
                <a:cs typeface="+mn-cs"/>
              </a:defRPr>
            </a:lvl4pPr>
            <a:lvl5pPr marL="0" indent="0" algn="l" defTabSz="914377" rtl="0" eaLnBrk="1" latinLnBrk="0" hangingPunct="1">
              <a:lnSpc>
                <a:spcPct val="90000"/>
              </a:lnSpc>
              <a:spcBef>
                <a:spcPts val="0"/>
              </a:spcBef>
              <a:spcAft>
                <a:spcPts val="600"/>
              </a:spcAft>
              <a:buFont typeface="Arial" panose="020B0604020202020204" pitchFamily="34" charset="0"/>
              <a:buNone/>
              <a:defRPr lang="en-US" sz="1051" kern="1200" dirty="0">
                <a:solidFill>
                  <a:schemeClr val="bg1">
                    <a:lumMod val="65000"/>
                  </a:schemeClr>
                </a:solidFill>
                <a:latin typeface="+mn-lt"/>
                <a:ea typeface="+mn-ea"/>
                <a:cs typeface="+mn-cs"/>
              </a:defRPr>
            </a:lvl5pPr>
          </a:lstStyle>
          <a:p>
            <a:pPr lvl="0"/>
            <a:r>
              <a:rPr lang="en-US"/>
              <a:t>Click to edit footer</a:t>
            </a:r>
          </a:p>
        </p:txBody>
      </p:sp>
    </p:spTree>
    <p:extLst>
      <p:ext uri="{BB962C8B-B14F-4D97-AF65-F5344CB8AC3E}">
        <p14:creationId xmlns:p14="http://schemas.microsoft.com/office/powerpoint/2010/main" val="110644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358DA9E-BDF5-4DC7-B478-434301DA6253}"/>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9" name="Date Placeholder 8">
            <a:extLst>
              <a:ext uri="{FF2B5EF4-FFF2-40B4-BE49-F238E27FC236}">
                <a16:creationId xmlns:a16="http://schemas.microsoft.com/office/drawing/2014/main" id="{9B03F247-4297-4973-90A3-0193475AC741}"/>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18219338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7_02 Title Sub &amp; Bullet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544948-FED1-22AC-5BC6-C19540D1AFEB}"/>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12">
            <a:extLst>
              <a:ext uri="{FF2B5EF4-FFF2-40B4-BE49-F238E27FC236}">
                <a16:creationId xmlns:a16="http://schemas.microsoft.com/office/drawing/2014/main" id="{7941AF72-B7DB-4ABD-16DF-28D2CDB3C107}"/>
              </a:ext>
            </a:extLst>
          </p:cNvPr>
          <p:cNvSpPr>
            <a:spLocks noGrp="1"/>
          </p:cNvSpPr>
          <p:nvPr>
            <p:ph type="title"/>
          </p:nvPr>
        </p:nvSpPr>
        <p:spPr>
          <a:xfrm>
            <a:off x="623564" y="335437"/>
            <a:ext cx="10932000" cy="467722"/>
          </a:xfrm>
          <a:prstGeom prst="rect">
            <a:avLst/>
          </a:prstGeom>
        </p:spPr>
        <p:txBody>
          <a:bodyPr anchor="ctr">
            <a:normAutofit/>
          </a:bodyPr>
          <a:lstStyle>
            <a:lvl1pPr>
              <a:defRPr sz="2800"/>
            </a:lvl1pPr>
          </a:lstStyle>
          <a:p>
            <a:r>
              <a:rPr lang="en-US"/>
              <a:t>Click to edit Master title style</a:t>
            </a:r>
          </a:p>
        </p:txBody>
      </p:sp>
      <p:grpSp>
        <p:nvGrpSpPr>
          <p:cNvPr id="4" name="Group 3">
            <a:extLst>
              <a:ext uri="{FF2B5EF4-FFF2-40B4-BE49-F238E27FC236}">
                <a16:creationId xmlns:a16="http://schemas.microsoft.com/office/drawing/2014/main" id="{7581EBDE-F9FD-1C60-C853-0E0C550349FE}"/>
              </a:ext>
            </a:extLst>
          </p:cNvPr>
          <p:cNvGrpSpPr/>
          <p:nvPr userDrawn="1"/>
        </p:nvGrpSpPr>
        <p:grpSpPr>
          <a:xfrm rot="5400000">
            <a:off x="-5829" y="221371"/>
            <a:ext cx="195942" cy="724262"/>
            <a:chOff x="375173" y="466905"/>
            <a:chExt cx="195942" cy="724262"/>
          </a:xfrm>
        </p:grpSpPr>
        <p:sp>
          <p:nvSpPr>
            <p:cNvPr id="5" name="Oval 4">
              <a:extLst>
                <a:ext uri="{FF2B5EF4-FFF2-40B4-BE49-F238E27FC236}">
                  <a16:creationId xmlns:a16="http://schemas.microsoft.com/office/drawing/2014/main" id="{4E22D8A6-F4B9-27FB-6F05-76AA06C1358C}"/>
                </a:ext>
              </a:extLst>
            </p:cNvPr>
            <p:cNvSpPr/>
            <p:nvPr userDrawn="1"/>
          </p:nvSpPr>
          <p:spPr>
            <a:xfrm>
              <a:off x="375173" y="466905"/>
              <a:ext cx="195942" cy="1959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6B33CD5-39AA-2112-84CA-C692DF56CBAA}"/>
                </a:ext>
              </a:extLst>
            </p:cNvPr>
            <p:cNvSpPr/>
            <p:nvPr userDrawn="1"/>
          </p:nvSpPr>
          <p:spPr>
            <a:xfrm>
              <a:off x="375173" y="995225"/>
              <a:ext cx="195942" cy="1959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F3492E13-8020-881F-85B1-F42F3C9FB272}"/>
                </a:ext>
              </a:extLst>
            </p:cNvPr>
            <p:cNvCxnSpPr>
              <a:cxnSpLocks/>
            </p:cNvCxnSpPr>
            <p:nvPr userDrawn="1"/>
          </p:nvCxnSpPr>
          <p:spPr>
            <a:xfrm>
              <a:off x="473144" y="662847"/>
              <a:ext cx="0" cy="33237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82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3 Columns with Headers">
  <p:cSld name="3 Columns with Headers">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227693" y="166913"/>
            <a:ext cx="11659600" cy="828800"/>
          </a:xfrm>
          <a:prstGeom prst="rect">
            <a:avLst/>
          </a:prstGeom>
          <a:noFill/>
          <a:ln>
            <a:noFill/>
          </a:ln>
        </p:spPr>
        <p:txBody>
          <a:bodyPr spcFirstLastPara="1" wrap="square" lIns="68575" tIns="34275" rIns="68575" bIns="34275" anchor="t" anchorCtr="0">
            <a:noAutofit/>
          </a:bodyPr>
          <a:lstStyle>
            <a:lvl1pPr marR="0" lvl="0" algn="l">
              <a:lnSpc>
                <a:spcPct val="110000"/>
              </a:lnSpc>
              <a:spcBef>
                <a:spcPts val="0"/>
              </a:spcBef>
              <a:spcAft>
                <a:spcPts val="0"/>
              </a:spcAft>
              <a:buClr>
                <a:schemeClr val="accent1"/>
              </a:buClr>
              <a:buSzPts val="2700"/>
              <a:buFont typeface="Palatino"/>
              <a:buNone/>
              <a:defRPr sz="3600" b="0" i="0" u="none" strike="noStrike" cap="none">
                <a:solidFill>
                  <a:schemeClr val="accent1"/>
                </a:solidFill>
                <a:latin typeface="Palatino"/>
                <a:ea typeface="Palatino"/>
                <a:cs typeface="Palatino"/>
                <a:sym typeface="Palatino"/>
              </a:defRPr>
            </a:lvl1pPr>
            <a:lvl2pPr marR="0" lvl="1"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216" name="Google Shape;216;p35"/>
          <p:cNvSpPr txBox="1">
            <a:spLocks noGrp="1"/>
          </p:cNvSpPr>
          <p:nvPr>
            <p:ph type="body" idx="1"/>
          </p:nvPr>
        </p:nvSpPr>
        <p:spPr>
          <a:xfrm>
            <a:off x="579305" y="2116181"/>
            <a:ext cx="3360400" cy="3553200"/>
          </a:xfrm>
          <a:prstGeom prst="rect">
            <a:avLst/>
          </a:prstGeom>
          <a:noFill/>
          <a:ln>
            <a:noFill/>
          </a:ln>
        </p:spPr>
        <p:txBody>
          <a:bodyPr spcFirstLastPara="1" wrap="square" lIns="68575" tIns="34275" rIns="68575" bIns="34275" anchor="t" anchorCtr="0">
            <a:noAutofit/>
          </a:bodyPr>
          <a:lstStyle>
            <a:lvl1pPr marL="609585" marR="0" lvl="0" indent="-397923" algn="l">
              <a:lnSpc>
                <a:spcPct val="110000"/>
              </a:lnSpc>
              <a:spcBef>
                <a:spcPts val="1067"/>
              </a:spcBef>
              <a:spcAft>
                <a:spcPts val="0"/>
              </a:spcAft>
              <a:buClr>
                <a:schemeClr val="accent1"/>
              </a:buClr>
              <a:buSzPts val="1100"/>
              <a:buFont typeface="Arial"/>
              <a:buChar char="•"/>
              <a:defRPr sz="1467" b="0" i="0" u="none" strike="noStrike" cap="none">
                <a:solidFill>
                  <a:schemeClr val="accent1"/>
                </a:solidFill>
                <a:latin typeface="Verdana"/>
                <a:ea typeface="Verdana"/>
                <a:cs typeface="Verdana"/>
                <a:sym typeface="Verdana"/>
              </a:defRPr>
            </a:lvl1pPr>
            <a:lvl2pPr marL="1219170" marR="0" lvl="1" indent="-380990" algn="l">
              <a:lnSpc>
                <a:spcPct val="110000"/>
              </a:lnSpc>
              <a:spcBef>
                <a:spcPts val="533"/>
              </a:spcBef>
              <a:spcAft>
                <a:spcPts val="0"/>
              </a:spcAft>
              <a:buClr>
                <a:schemeClr val="accent1"/>
              </a:buClr>
              <a:buSzPts val="900"/>
              <a:buFont typeface="Arial"/>
              <a:buChar char="•"/>
              <a:defRPr sz="1200" b="0" i="0" u="none" strike="noStrike" cap="none">
                <a:solidFill>
                  <a:schemeClr val="accent1"/>
                </a:solidFill>
                <a:latin typeface="Verdana"/>
                <a:ea typeface="Verdana"/>
                <a:cs typeface="Verdana"/>
                <a:sym typeface="Verdana"/>
              </a:defRPr>
            </a:lvl2pPr>
            <a:lvl3pPr marL="1828754" marR="0" lvl="2" indent="-372524" algn="l">
              <a:lnSpc>
                <a:spcPct val="110000"/>
              </a:lnSpc>
              <a:spcBef>
                <a:spcPts val="533"/>
              </a:spcBef>
              <a:spcAft>
                <a:spcPts val="0"/>
              </a:spcAft>
              <a:buClr>
                <a:schemeClr val="accent1"/>
              </a:buClr>
              <a:buSzPts val="800"/>
              <a:buFont typeface="Arial"/>
              <a:buChar char="•"/>
              <a:defRPr sz="1067" b="0" i="0" u="none" strike="noStrike" cap="none">
                <a:solidFill>
                  <a:schemeClr val="accent1"/>
                </a:solidFill>
                <a:latin typeface="Verdana"/>
                <a:ea typeface="Verdana"/>
                <a:cs typeface="Verdana"/>
                <a:sym typeface="Verdana"/>
              </a:defRPr>
            </a:lvl3pPr>
            <a:lvl4pPr marL="2438339" marR="0" lvl="3" indent="-372524" algn="l">
              <a:lnSpc>
                <a:spcPct val="110000"/>
              </a:lnSpc>
              <a:spcBef>
                <a:spcPts val="533"/>
              </a:spcBef>
              <a:spcAft>
                <a:spcPts val="0"/>
              </a:spcAft>
              <a:buClr>
                <a:schemeClr val="accent1"/>
              </a:buClr>
              <a:buSzPts val="800"/>
              <a:buFont typeface="Arial"/>
              <a:buChar char="•"/>
              <a:defRPr sz="1067" b="0" i="0" u="none" strike="noStrike" cap="none">
                <a:solidFill>
                  <a:schemeClr val="accent1"/>
                </a:solidFill>
                <a:latin typeface="Verdana"/>
                <a:ea typeface="Verdana"/>
                <a:cs typeface="Verdana"/>
                <a:sym typeface="Verdana"/>
              </a:defRPr>
            </a:lvl4pPr>
            <a:lvl5pPr marL="3047924" marR="0" lvl="4" indent="-372524" algn="l">
              <a:lnSpc>
                <a:spcPct val="110000"/>
              </a:lnSpc>
              <a:spcBef>
                <a:spcPts val="533"/>
              </a:spcBef>
              <a:spcAft>
                <a:spcPts val="0"/>
              </a:spcAft>
              <a:buClr>
                <a:schemeClr val="accent1"/>
              </a:buClr>
              <a:buSzPts val="800"/>
              <a:buFont typeface="Arial"/>
              <a:buChar char="•"/>
              <a:defRPr sz="1067" b="0" i="0" u="none" strike="noStrike" cap="none">
                <a:solidFill>
                  <a:schemeClr val="accent1"/>
                </a:solidFill>
                <a:latin typeface="Verdana"/>
                <a:ea typeface="Verdana"/>
                <a:cs typeface="Verdana"/>
                <a:sym typeface="Verdana"/>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217" name="Google Shape;217;p35"/>
          <p:cNvSpPr txBox="1">
            <a:spLocks noGrp="1"/>
          </p:cNvSpPr>
          <p:nvPr>
            <p:ph type="sldNum" idx="12"/>
          </p:nvPr>
        </p:nvSpPr>
        <p:spPr>
          <a:xfrm>
            <a:off x="9361716"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Verdana"/>
                <a:ea typeface="Verdana"/>
                <a:cs typeface="Verdana"/>
                <a:sym typeface="Verdana"/>
              </a:defRPr>
            </a:lvl9pPr>
          </a:lstStyle>
          <a:p>
            <a:fld id="{00000000-1234-1234-1234-123412341234}" type="slidenum">
              <a:rPr lang="en" smtClean="0"/>
              <a:pPr/>
              <a:t>‹#›</a:t>
            </a:fld>
            <a:endParaRPr lang="en"/>
          </a:p>
        </p:txBody>
      </p:sp>
      <p:sp>
        <p:nvSpPr>
          <p:cNvPr id="218" name="Google Shape;218;p35"/>
          <p:cNvSpPr txBox="1">
            <a:spLocks noGrp="1"/>
          </p:cNvSpPr>
          <p:nvPr>
            <p:ph type="dt" idx="10"/>
          </p:nvPr>
        </p:nvSpPr>
        <p:spPr>
          <a:xfrm>
            <a:off x="3826355" y="5791551"/>
            <a:ext cx="45392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800" b="0" i="0" u="none" strike="noStrike" cap="none">
                <a:solidFill>
                  <a:srgbClr val="888888"/>
                </a:solidFill>
                <a:latin typeface="Verdana"/>
                <a:ea typeface="Verdana"/>
                <a:cs typeface="Verdana"/>
                <a:sym typeface="Verdan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Verdana"/>
                <a:ea typeface="Verdana"/>
                <a:cs typeface="Verdana"/>
                <a:sym typeface="Verdana"/>
              </a:defRPr>
            </a:lvl9pPr>
          </a:lstStyle>
          <a:p>
            <a:endParaRPr/>
          </a:p>
        </p:txBody>
      </p:sp>
      <p:sp>
        <p:nvSpPr>
          <p:cNvPr id="219" name="Google Shape;219;p35"/>
          <p:cNvSpPr txBox="1">
            <a:spLocks noGrp="1"/>
          </p:cNvSpPr>
          <p:nvPr>
            <p:ph type="body" idx="2"/>
          </p:nvPr>
        </p:nvSpPr>
        <p:spPr>
          <a:xfrm>
            <a:off x="578852" y="1611313"/>
            <a:ext cx="3360400" cy="382400"/>
          </a:xfrm>
          <a:prstGeom prst="rect">
            <a:avLst/>
          </a:prstGeom>
          <a:noFill/>
          <a:ln>
            <a:noFill/>
          </a:ln>
        </p:spPr>
        <p:txBody>
          <a:bodyPr spcFirstLastPara="1" wrap="square" lIns="68575" tIns="34275" rIns="68575" bIns="34275" anchor="t" anchorCtr="0">
            <a:noAutofit/>
          </a:bodyPr>
          <a:lstStyle>
            <a:lvl1pPr marL="609585" marR="0" lvl="0" indent="-304792" algn="l">
              <a:lnSpc>
                <a:spcPct val="110000"/>
              </a:lnSpc>
              <a:spcBef>
                <a:spcPts val="0"/>
              </a:spcBef>
              <a:spcAft>
                <a:spcPts val="0"/>
              </a:spcAft>
              <a:buClr>
                <a:schemeClr val="accent1"/>
              </a:buClr>
              <a:buSzPts val="1500"/>
              <a:buFont typeface="Arial"/>
              <a:buNone/>
              <a:defRPr sz="2000" b="0" i="0" u="none" strike="noStrike" cap="none">
                <a:solidFill>
                  <a:schemeClr val="accent1"/>
                </a:solidFill>
                <a:latin typeface="Verdana"/>
                <a:ea typeface="Verdana"/>
                <a:cs typeface="Verdana"/>
                <a:sym typeface="Verdana"/>
              </a:defRPr>
            </a:lvl1pPr>
            <a:lvl2pPr marL="1219170" marR="0" lvl="1" indent="-431789" algn="l">
              <a:lnSpc>
                <a:spcPct val="110000"/>
              </a:lnSpc>
              <a:spcBef>
                <a:spcPts val="533"/>
              </a:spcBef>
              <a:spcAft>
                <a:spcPts val="0"/>
              </a:spcAft>
              <a:buClr>
                <a:schemeClr val="accent1"/>
              </a:buClr>
              <a:buSzPts val="1500"/>
              <a:buFont typeface="Arial"/>
              <a:buChar char="•"/>
              <a:defRPr sz="2000" b="0" i="0" u="none" strike="noStrike" cap="none">
                <a:solidFill>
                  <a:schemeClr val="accent1"/>
                </a:solidFill>
                <a:latin typeface="Verdana"/>
                <a:ea typeface="Verdana"/>
                <a:cs typeface="Verdana"/>
                <a:sym typeface="Verdana"/>
              </a:defRPr>
            </a:lvl2pPr>
            <a:lvl3pPr marL="1828754" marR="0" lvl="2" indent="-423323" algn="l">
              <a:lnSpc>
                <a:spcPct val="110000"/>
              </a:lnSpc>
              <a:spcBef>
                <a:spcPts val="533"/>
              </a:spcBef>
              <a:spcAft>
                <a:spcPts val="0"/>
              </a:spcAft>
              <a:buClr>
                <a:schemeClr val="accent1"/>
              </a:buClr>
              <a:buSzPts val="1400"/>
              <a:buFont typeface="Arial"/>
              <a:buChar char="•"/>
              <a:defRPr sz="1867" b="0" i="0" u="none" strike="noStrike" cap="none">
                <a:solidFill>
                  <a:schemeClr val="accent1"/>
                </a:solidFill>
                <a:latin typeface="Verdana"/>
                <a:ea typeface="Verdana"/>
                <a:cs typeface="Verdana"/>
                <a:sym typeface="Verdana"/>
              </a:defRPr>
            </a:lvl3pPr>
            <a:lvl4pPr marL="2438339" marR="0" lvl="3" indent="-406390" algn="l">
              <a:lnSpc>
                <a:spcPct val="110000"/>
              </a:lnSpc>
              <a:spcBef>
                <a:spcPts val="533"/>
              </a:spcBef>
              <a:spcAft>
                <a:spcPts val="0"/>
              </a:spcAft>
              <a:buClr>
                <a:schemeClr val="accent1"/>
              </a:buClr>
              <a:buSzPts val="1200"/>
              <a:buFont typeface="Arial"/>
              <a:buChar char="•"/>
              <a:defRPr sz="1600" b="0" i="0" u="none" strike="noStrike" cap="none">
                <a:solidFill>
                  <a:schemeClr val="accent1"/>
                </a:solidFill>
                <a:latin typeface="Verdana"/>
                <a:ea typeface="Verdana"/>
                <a:cs typeface="Verdana"/>
                <a:sym typeface="Verdana"/>
              </a:defRPr>
            </a:lvl4pPr>
            <a:lvl5pPr marL="3047924" marR="0" lvl="4" indent="-406390" algn="l">
              <a:lnSpc>
                <a:spcPct val="110000"/>
              </a:lnSpc>
              <a:spcBef>
                <a:spcPts val="533"/>
              </a:spcBef>
              <a:spcAft>
                <a:spcPts val="0"/>
              </a:spcAft>
              <a:buClr>
                <a:schemeClr val="accent1"/>
              </a:buClr>
              <a:buSzPts val="1200"/>
              <a:buFont typeface="Arial"/>
              <a:buChar char="•"/>
              <a:defRPr sz="1600" b="0" i="0" u="none" strike="noStrike" cap="none">
                <a:solidFill>
                  <a:schemeClr val="accent1"/>
                </a:solidFill>
                <a:latin typeface="Verdana"/>
                <a:ea typeface="Verdana"/>
                <a:cs typeface="Verdana"/>
                <a:sym typeface="Verdana"/>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220" name="Google Shape;220;p35"/>
          <p:cNvSpPr txBox="1">
            <a:spLocks noGrp="1"/>
          </p:cNvSpPr>
          <p:nvPr>
            <p:ph type="body" idx="3"/>
          </p:nvPr>
        </p:nvSpPr>
        <p:spPr>
          <a:xfrm>
            <a:off x="4415655" y="2116181"/>
            <a:ext cx="3360400" cy="3553200"/>
          </a:xfrm>
          <a:prstGeom prst="rect">
            <a:avLst/>
          </a:prstGeom>
          <a:noFill/>
          <a:ln>
            <a:noFill/>
          </a:ln>
        </p:spPr>
        <p:txBody>
          <a:bodyPr spcFirstLastPara="1" wrap="square" lIns="68575" tIns="34275" rIns="68575" bIns="34275" anchor="t" anchorCtr="0">
            <a:noAutofit/>
          </a:bodyPr>
          <a:lstStyle>
            <a:lvl1pPr marL="609585" marR="0" lvl="0" indent="-397923" algn="l">
              <a:lnSpc>
                <a:spcPct val="110000"/>
              </a:lnSpc>
              <a:spcBef>
                <a:spcPts val="1067"/>
              </a:spcBef>
              <a:spcAft>
                <a:spcPts val="0"/>
              </a:spcAft>
              <a:buClr>
                <a:schemeClr val="accent1"/>
              </a:buClr>
              <a:buSzPts val="1100"/>
              <a:buFont typeface="Arial"/>
              <a:buChar char="•"/>
              <a:defRPr sz="1467" b="0" i="0" u="none" strike="noStrike" cap="none">
                <a:solidFill>
                  <a:schemeClr val="accent1"/>
                </a:solidFill>
                <a:latin typeface="Verdana"/>
                <a:ea typeface="Verdana"/>
                <a:cs typeface="Verdana"/>
                <a:sym typeface="Verdana"/>
              </a:defRPr>
            </a:lvl1pPr>
            <a:lvl2pPr marL="1219170" marR="0" lvl="1" indent="-380990" algn="l">
              <a:lnSpc>
                <a:spcPct val="110000"/>
              </a:lnSpc>
              <a:spcBef>
                <a:spcPts val="533"/>
              </a:spcBef>
              <a:spcAft>
                <a:spcPts val="0"/>
              </a:spcAft>
              <a:buClr>
                <a:schemeClr val="accent1"/>
              </a:buClr>
              <a:buSzPts val="900"/>
              <a:buFont typeface="Arial"/>
              <a:buChar char="•"/>
              <a:defRPr sz="1200" b="0" i="0" u="none" strike="noStrike" cap="none">
                <a:solidFill>
                  <a:schemeClr val="accent1"/>
                </a:solidFill>
                <a:latin typeface="Verdana"/>
                <a:ea typeface="Verdana"/>
                <a:cs typeface="Verdana"/>
                <a:sym typeface="Verdana"/>
              </a:defRPr>
            </a:lvl2pPr>
            <a:lvl3pPr marL="1828754" marR="0" lvl="2" indent="-372524" algn="l">
              <a:lnSpc>
                <a:spcPct val="110000"/>
              </a:lnSpc>
              <a:spcBef>
                <a:spcPts val="533"/>
              </a:spcBef>
              <a:spcAft>
                <a:spcPts val="0"/>
              </a:spcAft>
              <a:buClr>
                <a:schemeClr val="accent1"/>
              </a:buClr>
              <a:buSzPts val="800"/>
              <a:buFont typeface="Arial"/>
              <a:buChar char="•"/>
              <a:defRPr sz="1067" b="0" i="0" u="none" strike="noStrike" cap="none">
                <a:solidFill>
                  <a:schemeClr val="accent1"/>
                </a:solidFill>
                <a:latin typeface="Verdana"/>
                <a:ea typeface="Verdana"/>
                <a:cs typeface="Verdana"/>
                <a:sym typeface="Verdana"/>
              </a:defRPr>
            </a:lvl3pPr>
            <a:lvl4pPr marL="2438339" marR="0" lvl="3" indent="-372524" algn="l">
              <a:lnSpc>
                <a:spcPct val="110000"/>
              </a:lnSpc>
              <a:spcBef>
                <a:spcPts val="533"/>
              </a:spcBef>
              <a:spcAft>
                <a:spcPts val="0"/>
              </a:spcAft>
              <a:buClr>
                <a:schemeClr val="accent1"/>
              </a:buClr>
              <a:buSzPts val="800"/>
              <a:buFont typeface="Arial"/>
              <a:buChar char="•"/>
              <a:defRPr sz="1067" b="0" i="0" u="none" strike="noStrike" cap="none">
                <a:solidFill>
                  <a:schemeClr val="accent1"/>
                </a:solidFill>
                <a:latin typeface="Verdana"/>
                <a:ea typeface="Verdana"/>
                <a:cs typeface="Verdana"/>
                <a:sym typeface="Verdana"/>
              </a:defRPr>
            </a:lvl4pPr>
            <a:lvl5pPr marL="3047924" marR="0" lvl="4" indent="-372524" algn="l">
              <a:lnSpc>
                <a:spcPct val="110000"/>
              </a:lnSpc>
              <a:spcBef>
                <a:spcPts val="533"/>
              </a:spcBef>
              <a:spcAft>
                <a:spcPts val="0"/>
              </a:spcAft>
              <a:buClr>
                <a:schemeClr val="accent1"/>
              </a:buClr>
              <a:buSzPts val="800"/>
              <a:buFont typeface="Arial"/>
              <a:buChar char="•"/>
              <a:defRPr sz="1067" b="0" i="0" u="none" strike="noStrike" cap="none">
                <a:solidFill>
                  <a:schemeClr val="accent1"/>
                </a:solidFill>
                <a:latin typeface="Verdana"/>
                <a:ea typeface="Verdana"/>
                <a:cs typeface="Verdana"/>
                <a:sym typeface="Verdana"/>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221" name="Google Shape;221;p35"/>
          <p:cNvSpPr txBox="1">
            <a:spLocks noGrp="1"/>
          </p:cNvSpPr>
          <p:nvPr>
            <p:ph type="body" idx="4"/>
          </p:nvPr>
        </p:nvSpPr>
        <p:spPr>
          <a:xfrm>
            <a:off x="4415655" y="1611313"/>
            <a:ext cx="3360400" cy="382400"/>
          </a:xfrm>
          <a:prstGeom prst="rect">
            <a:avLst/>
          </a:prstGeom>
          <a:noFill/>
          <a:ln>
            <a:noFill/>
          </a:ln>
        </p:spPr>
        <p:txBody>
          <a:bodyPr spcFirstLastPara="1" wrap="square" lIns="68575" tIns="34275" rIns="68575" bIns="34275" anchor="t" anchorCtr="0">
            <a:noAutofit/>
          </a:bodyPr>
          <a:lstStyle>
            <a:lvl1pPr marL="609585" marR="0" lvl="0" indent="-304792" algn="l">
              <a:lnSpc>
                <a:spcPct val="110000"/>
              </a:lnSpc>
              <a:spcBef>
                <a:spcPts val="0"/>
              </a:spcBef>
              <a:spcAft>
                <a:spcPts val="0"/>
              </a:spcAft>
              <a:buClr>
                <a:schemeClr val="accent1"/>
              </a:buClr>
              <a:buSzPts val="1500"/>
              <a:buFont typeface="Arial"/>
              <a:buNone/>
              <a:defRPr sz="2000" b="0" i="0" u="none" strike="noStrike" cap="none">
                <a:solidFill>
                  <a:schemeClr val="accent1"/>
                </a:solidFill>
                <a:latin typeface="Verdana"/>
                <a:ea typeface="Verdana"/>
                <a:cs typeface="Verdana"/>
                <a:sym typeface="Verdana"/>
              </a:defRPr>
            </a:lvl1pPr>
            <a:lvl2pPr marL="1219170" marR="0" lvl="1" indent="-431789" algn="l">
              <a:lnSpc>
                <a:spcPct val="110000"/>
              </a:lnSpc>
              <a:spcBef>
                <a:spcPts val="533"/>
              </a:spcBef>
              <a:spcAft>
                <a:spcPts val="0"/>
              </a:spcAft>
              <a:buClr>
                <a:schemeClr val="accent1"/>
              </a:buClr>
              <a:buSzPts val="1500"/>
              <a:buFont typeface="Arial"/>
              <a:buChar char="•"/>
              <a:defRPr sz="2000" b="0" i="0" u="none" strike="noStrike" cap="none">
                <a:solidFill>
                  <a:schemeClr val="accent1"/>
                </a:solidFill>
                <a:latin typeface="Verdana"/>
                <a:ea typeface="Verdana"/>
                <a:cs typeface="Verdana"/>
                <a:sym typeface="Verdana"/>
              </a:defRPr>
            </a:lvl2pPr>
            <a:lvl3pPr marL="1828754" marR="0" lvl="2" indent="-423323" algn="l">
              <a:lnSpc>
                <a:spcPct val="110000"/>
              </a:lnSpc>
              <a:spcBef>
                <a:spcPts val="533"/>
              </a:spcBef>
              <a:spcAft>
                <a:spcPts val="0"/>
              </a:spcAft>
              <a:buClr>
                <a:schemeClr val="accent1"/>
              </a:buClr>
              <a:buSzPts val="1400"/>
              <a:buFont typeface="Arial"/>
              <a:buChar char="•"/>
              <a:defRPr sz="1867" b="0" i="0" u="none" strike="noStrike" cap="none">
                <a:solidFill>
                  <a:schemeClr val="accent1"/>
                </a:solidFill>
                <a:latin typeface="Verdana"/>
                <a:ea typeface="Verdana"/>
                <a:cs typeface="Verdana"/>
                <a:sym typeface="Verdana"/>
              </a:defRPr>
            </a:lvl3pPr>
            <a:lvl4pPr marL="2438339" marR="0" lvl="3" indent="-406390" algn="l">
              <a:lnSpc>
                <a:spcPct val="110000"/>
              </a:lnSpc>
              <a:spcBef>
                <a:spcPts val="533"/>
              </a:spcBef>
              <a:spcAft>
                <a:spcPts val="0"/>
              </a:spcAft>
              <a:buClr>
                <a:schemeClr val="accent1"/>
              </a:buClr>
              <a:buSzPts val="1200"/>
              <a:buFont typeface="Arial"/>
              <a:buChar char="•"/>
              <a:defRPr sz="1600" b="0" i="0" u="none" strike="noStrike" cap="none">
                <a:solidFill>
                  <a:schemeClr val="accent1"/>
                </a:solidFill>
                <a:latin typeface="Verdana"/>
                <a:ea typeface="Verdana"/>
                <a:cs typeface="Verdana"/>
                <a:sym typeface="Verdana"/>
              </a:defRPr>
            </a:lvl4pPr>
            <a:lvl5pPr marL="3047924" marR="0" lvl="4" indent="-406390" algn="l">
              <a:lnSpc>
                <a:spcPct val="110000"/>
              </a:lnSpc>
              <a:spcBef>
                <a:spcPts val="533"/>
              </a:spcBef>
              <a:spcAft>
                <a:spcPts val="0"/>
              </a:spcAft>
              <a:buClr>
                <a:schemeClr val="accent1"/>
              </a:buClr>
              <a:buSzPts val="1200"/>
              <a:buFont typeface="Arial"/>
              <a:buChar char="•"/>
              <a:defRPr sz="1600" b="0" i="0" u="none" strike="noStrike" cap="none">
                <a:solidFill>
                  <a:schemeClr val="accent1"/>
                </a:solidFill>
                <a:latin typeface="Verdana"/>
                <a:ea typeface="Verdana"/>
                <a:cs typeface="Verdana"/>
                <a:sym typeface="Verdana"/>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222" name="Google Shape;222;p35"/>
          <p:cNvSpPr txBox="1">
            <a:spLocks noGrp="1"/>
          </p:cNvSpPr>
          <p:nvPr>
            <p:ph type="body" idx="5"/>
          </p:nvPr>
        </p:nvSpPr>
        <p:spPr>
          <a:xfrm>
            <a:off x="8252003" y="2116181"/>
            <a:ext cx="3360400" cy="3553200"/>
          </a:xfrm>
          <a:prstGeom prst="rect">
            <a:avLst/>
          </a:prstGeom>
          <a:noFill/>
          <a:ln>
            <a:noFill/>
          </a:ln>
        </p:spPr>
        <p:txBody>
          <a:bodyPr spcFirstLastPara="1" wrap="square" lIns="68575" tIns="34275" rIns="68575" bIns="34275" anchor="t" anchorCtr="0">
            <a:noAutofit/>
          </a:bodyPr>
          <a:lstStyle>
            <a:lvl1pPr marL="609585" marR="0" lvl="0" indent="-397923" algn="l">
              <a:lnSpc>
                <a:spcPct val="110000"/>
              </a:lnSpc>
              <a:spcBef>
                <a:spcPts val="1067"/>
              </a:spcBef>
              <a:spcAft>
                <a:spcPts val="0"/>
              </a:spcAft>
              <a:buClr>
                <a:schemeClr val="accent1"/>
              </a:buClr>
              <a:buSzPts val="1100"/>
              <a:buFont typeface="Arial"/>
              <a:buChar char="•"/>
              <a:defRPr sz="1467" b="0" i="0" u="none" strike="noStrike" cap="none">
                <a:solidFill>
                  <a:schemeClr val="accent1"/>
                </a:solidFill>
                <a:latin typeface="Verdana"/>
                <a:ea typeface="Verdana"/>
                <a:cs typeface="Verdana"/>
                <a:sym typeface="Verdana"/>
              </a:defRPr>
            </a:lvl1pPr>
            <a:lvl2pPr marL="1219170" marR="0" lvl="1" indent="-380990" algn="l">
              <a:lnSpc>
                <a:spcPct val="110000"/>
              </a:lnSpc>
              <a:spcBef>
                <a:spcPts val="533"/>
              </a:spcBef>
              <a:spcAft>
                <a:spcPts val="0"/>
              </a:spcAft>
              <a:buClr>
                <a:schemeClr val="accent1"/>
              </a:buClr>
              <a:buSzPts val="900"/>
              <a:buFont typeface="Arial"/>
              <a:buChar char="•"/>
              <a:defRPr sz="1200" b="0" i="0" u="none" strike="noStrike" cap="none">
                <a:solidFill>
                  <a:schemeClr val="accent1"/>
                </a:solidFill>
                <a:latin typeface="Verdana"/>
                <a:ea typeface="Verdana"/>
                <a:cs typeface="Verdana"/>
                <a:sym typeface="Verdana"/>
              </a:defRPr>
            </a:lvl2pPr>
            <a:lvl3pPr marL="1828754" marR="0" lvl="2" indent="-372524" algn="l">
              <a:lnSpc>
                <a:spcPct val="110000"/>
              </a:lnSpc>
              <a:spcBef>
                <a:spcPts val="533"/>
              </a:spcBef>
              <a:spcAft>
                <a:spcPts val="0"/>
              </a:spcAft>
              <a:buClr>
                <a:schemeClr val="accent1"/>
              </a:buClr>
              <a:buSzPts val="800"/>
              <a:buFont typeface="Arial"/>
              <a:buChar char="•"/>
              <a:defRPr sz="1067" b="0" i="0" u="none" strike="noStrike" cap="none">
                <a:solidFill>
                  <a:schemeClr val="accent1"/>
                </a:solidFill>
                <a:latin typeface="Verdana"/>
                <a:ea typeface="Verdana"/>
                <a:cs typeface="Verdana"/>
                <a:sym typeface="Verdana"/>
              </a:defRPr>
            </a:lvl3pPr>
            <a:lvl4pPr marL="2438339" marR="0" lvl="3" indent="-372524" algn="l">
              <a:lnSpc>
                <a:spcPct val="110000"/>
              </a:lnSpc>
              <a:spcBef>
                <a:spcPts val="533"/>
              </a:spcBef>
              <a:spcAft>
                <a:spcPts val="0"/>
              </a:spcAft>
              <a:buClr>
                <a:schemeClr val="accent1"/>
              </a:buClr>
              <a:buSzPts val="800"/>
              <a:buFont typeface="Arial"/>
              <a:buChar char="•"/>
              <a:defRPr sz="1067" b="0" i="0" u="none" strike="noStrike" cap="none">
                <a:solidFill>
                  <a:schemeClr val="accent1"/>
                </a:solidFill>
                <a:latin typeface="Verdana"/>
                <a:ea typeface="Verdana"/>
                <a:cs typeface="Verdana"/>
                <a:sym typeface="Verdana"/>
              </a:defRPr>
            </a:lvl4pPr>
            <a:lvl5pPr marL="3047924" marR="0" lvl="4" indent="-372524" algn="l">
              <a:lnSpc>
                <a:spcPct val="110000"/>
              </a:lnSpc>
              <a:spcBef>
                <a:spcPts val="533"/>
              </a:spcBef>
              <a:spcAft>
                <a:spcPts val="0"/>
              </a:spcAft>
              <a:buClr>
                <a:schemeClr val="accent1"/>
              </a:buClr>
              <a:buSzPts val="800"/>
              <a:buFont typeface="Arial"/>
              <a:buChar char="•"/>
              <a:defRPr sz="1067" b="0" i="0" u="none" strike="noStrike" cap="none">
                <a:solidFill>
                  <a:schemeClr val="accent1"/>
                </a:solidFill>
                <a:latin typeface="Verdana"/>
                <a:ea typeface="Verdana"/>
                <a:cs typeface="Verdana"/>
                <a:sym typeface="Verdana"/>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223" name="Google Shape;223;p35"/>
          <p:cNvSpPr txBox="1">
            <a:spLocks noGrp="1"/>
          </p:cNvSpPr>
          <p:nvPr>
            <p:ph type="body" idx="6"/>
          </p:nvPr>
        </p:nvSpPr>
        <p:spPr>
          <a:xfrm>
            <a:off x="8252003" y="1611313"/>
            <a:ext cx="3360400" cy="382400"/>
          </a:xfrm>
          <a:prstGeom prst="rect">
            <a:avLst/>
          </a:prstGeom>
          <a:noFill/>
          <a:ln>
            <a:noFill/>
          </a:ln>
        </p:spPr>
        <p:txBody>
          <a:bodyPr spcFirstLastPara="1" wrap="square" lIns="68575" tIns="34275" rIns="68575" bIns="34275" anchor="t" anchorCtr="0">
            <a:noAutofit/>
          </a:bodyPr>
          <a:lstStyle>
            <a:lvl1pPr marL="609585" marR="0" lvl="0" indent="-304792" algn="l">
              <a:lnSpc>
                <a:spcPct val="110000"/>
              </a:lnSpc>
              <a:spcBef>
                <a:spcPts val="0"/>
              </a:spcBef>
              <a:spcAft>
                <a:spcPts val="0"/>
              </a:spcAft>
              <a:buClr>
                <a:schemeClr val="accent1"/>
              </a:buClr>
              <a:buSzPts val="1500"/>
              <a:buFont typeface="Arial"/>
              <a:buNone/>
              <a:defRPr sz="2000" b="0" i="0" u="none" strike="noStrike" cap="none">
                <a:solidFill>
                  <a:schemeClr val="accent1"/>
                </a:solidFill>
                <a:latin typeface="Verdana"/>
                <a:ea typeface="Verdana"/>
                <a:cs typeface="Verdana"/>
                <a:sym typeface="Verdana"/>
              </a:defRPr>
            </a:lvl1pPr>
            <a:lvl2pPr marL="1219170" marR="0" lvl="1" indent="-431789" algn="l">
              <a:lnSpc>
                <a:spcPct val="110000"/>
              </a:lnSpc>
              <a:spcBef>
                <a:spcPts val="533"/>
              </a:spcBef>
              <a:spcAft>
                <a:spcPts val="0"/>
              </a:spcAft>
              <a:buClr>
                <a:schemeClr val="accent1"/>
              </a:buClr>
              <a:buSzPts val="1500"/>
              <a:buFont typeface="Arial"/>
              <a:buChar char="•"/>
              <a:defRPr sz="2000" b="0" i="0" u="none" strike="noStrike" cap="none">
                <a:solidFill>
                  <a:schemeClr val="accent1"/>
                </a:solidFill>
                <a:latin typeface="Verdana"/>
                <a:ea typeface="Verdana"/>
                <a:cs typeface="Verdana"/>
                <a:sym typeface="Verdana"/>
              </a:defRPr>
            </a:lvl2pPr>
            <a:lvl3pPr marL="1828754" marR="0" lvl="2" indent="-423323" algn="l">
              <a:lnSpc>
                <a:spcPct val="110000"/>
              </a:lnSpc>
              <a:spcBef>
                <a:spcPts val="533"/>
              </a:spcBef>
              <a:spcAft>
                <a:spcPts val="0"/>
              </a:spcAft>
              <a:buClr>
                <a:schemeClr val="accent1"/>
              </a:buClr>
              <a:buSzPts val="1400"/>
              <a:buFont typeface="Arial"/>
              <a:buChar char="•"/>
              <a:defRPr sz="1867" b="0" i="0" u="none" strike="noStrike" cap="none">
                <a:solidFill>
                  <a:schemeClr val="accent1"/>
                </a:solidFill>
                <a:latin typeface="Verdana"/>
                <a:ea typeface="Verdana"/>
                <a:cs typeface="Verdana"/>
                <a:sym typeface="Verdana"/>
              </a:defRPr>
            </a:lvl3pPr>
            <a:lvl4pPr marL="2438339" marR="0" lvl="3" indent="-406390" algn="l">
              <a:lnSpc>
                <a:spcPct val="110000"/>
              </a:lnSpc>
              <a:spcBef>
                <a:spcPts val="533"/>
              </a:spcBef>
              <a:spcAft>
                <a:spcPts val="0"/>
              </a:spcAft>
              <a:buClr>
                <a:schemeClr val="accent1"/>
              </a:buClr>
              <a:buSzPts val="1200"/>
              <a:buFont typeface="Arial"/>
              <a:buChar char="•"/>
              <a:defRPr sz="1600" b="0" i="0" u="none" strike="noStrike" cap="none">
                <a:solidFill>
                  <a:schemeClr val="accent1"/>
                </a:solidFill>
                <a:latin typeface="Verdana"/>
                <a:ea typeface="Verdana"/>
                <a:cs typeface="Verdana"/>
                <a:sym typeface="Verdana"/>
              </a:defRPr>
            </a:lvl4pPr>
            <a:lvl5pPr marL="3047924" marR="0" lvl="4" indent="-406390" algn="l">
              <a:lnSpc>
                <a:spcPct val="110000"/>
              </a:lnSpc>
              <a:spcBef>
                <a:spcPts val="533"/>
              </a:spcBef>
              <a:spcAft>
                <a:spcPts val="0"/>
              </a:spcAft>
              <a:buClr>
                <a:schemeClr val="accent1"/>
              </a:buClr>
              <a:buSzPts val="1200"/>
              <a:buFont typeface="Arial"/>
              <a:buChar char="•"/>
              <a:defRPr sz="1600" b="0" i="0" u="none" strike="noStrike" cap="none">
                <a:solidFill>
                  <a:schemeClr val="accent1"/>
                </a:solidFill>
                <a:latin typeface="Verdana"/>
                <a:ea typeface="Verdana"/>
                <a:cs typeface="Verdana"/>
                <a:sym typeface="Verdana"/>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pic>
        <p:nvPicPr>
          <p:cNvPr id="224" name="Google Shape;224;p35"/>
          <p:cNvPicPr preferRelativeResize="0"/>
          <p:nvPr/>
        </p:nvPicPr>
        <p:blipFill rotWithShape="1">
          <a:blip r:embed="rId2">
            <a:alphaModFix/>
          </a:blip>
          <a:srcRect/>
          <a:stretch/>
        </p:blipFill>
        <p:spPr>
          <a:xfrm>
            <a:off x="101152" y="6295856"/>
            <a:ext cx="1741717" cy="428081"/>
          </a:xfrm>
          <a:prstGeom prst="rect">
            <a:avLst/>
          </a:prstGeom>
          <a:noFill/>
          <a:ln>
            <a:noFill/>
          </a:ln>
        </p:spPr>
      </p:pic>
    </p:spTree>
    <p:extLst>
      <p:ext uri="{BB962C8B-B14F-4D97-AF65-F5344CB8AC3E}">
        <p14:creationId xmlns:p14="http://schemas.microsoft.com/office/powerpoint/2010/main" val="17608985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Image Background with Text">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01E2-491C-4E48-9AF6-1756E8EBEDD0}"/>
              </a:ext>
            </a:extLst>
          </p:cNvPr>
          <p:cNvSpPr>
            <a:spLocks noGrp="1"/>
          </p:cNvSpPr>
          <p:nvPr>
            <p:ph type="title"/>
          </p:nvPr>
        </p:nvSpPr>
        <p:spPr>
          <a:xfrm>
            <a:off x="1076431" y="868362"/>
            <a:ext cx="4784725" cy="1168782"/>
          </a:xfrm>
          <a:prstGeom prst="rect">
            <a:avLst/>
          </a:prstGeom>
        </p:spPr>
        <p:txBody>
          <a:bodyPr lIns="0" tIns="0" rIns="0" bIns="0"/>
          <a:lstStyle>
            <a:lvl1pPr>
              <a:defRPr sz="40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C4DEFA8B-B58B-4E54-8C52-AB46BC446AAB}"/>
              </a:ext>
            </a:extLst>
          </p:cNvPr>
          <p:cNvSpPr>
            <a:spLocks noGrp="1"/>
          </p:cNvSpPr>
          <p:nvPr>
            <p:ph type="dt" sz="half" idx="10"/>
          </p:nvPr>
        </p:nvSpPr>
        <p:spPr/>
        <p:txBody>
          <a:bodyPr/>
          <a:lstStyle/>
          <a:p>
            <a:fld id="{6ABD56BF-4177-41C2-9129-371B4C1EE106}" type="datetime1">
              <a:rPr lang="en-GB" smtClean="0"/>
              <a:t>15/10/2025</a:t>
            </a:fld>
            <a:endParaRPr lang="en-GB"/>
          </a:p>
        </p:txBody>
      </p:sp>
      <p:sp>
        <p:nvSpPr>
          <p:cNvPr id="4" name="Footer Placeholder 3">
            <a:extLst>
              <a:ext uri="{FF2B5EF4-FFF2-40B4-BE49-F238E27FC236}">
                <a16:creationId xmlns:a16="http://schemas.microsoft.com/office/drawing/2014/main" id="{C12A7421-266D-4F23-80B0-D11E1562602B}"/>
              </a:ext>
            </a:extLst>
          </p:cNvPr>
          <p:cNvSpPr>
            <a:spLocks noGrp="1"/>
          </p:cNvSpPr>
          <p:nvPr>
            <p:ph type="ftr" sz="quarter" idx="11"/>
          </p:nvPr>
        </p:nvSpPr>
        <p:spPr/>
        <p:txBody>
          <a:bodyPr/>
          <a:lstStyle/>
          <a:p>
            <a:r>
              <a:rPr lang="en-GB"/>
              <a:t>Edit this text via Insert &gt; Header &amp; Footer</a:t>
            </a:r>
          </a:p>
        </p:txBody>
      </p:sp>
      <p:sp>
        <p:nvSpPr>
          <p:cNvPr id="5" name="Slide Number Placeholder 4">
            <a:extLst>
              <a:ext uri="{FF2B5EF4-FFF2-40B4-BE49-F238E27FC236}">
                <a16:creationId xmlns:a16="http://schemas.microsoft.com/office/drawing/2014/main" id="{61E9D957-E86A-44CF-B1A7-9E61843B0235}"/>
              </a:ext>
            </a:extLst>
          </p:cNvPr>
          <p:cNvSpPr>
            <a:spLocks noGrp="1"/>
          </p:cNvSpPr>
          <p:nvPr>
            <p:ph type="sldNum" sz="quarter" idx="12"/>
          </p:nvPr>
        </p:nvSpPr>
        <p:spPr/>
        <p:txBody>
          <a:bodyPr/>
          <a:lstStyle/>
          <a:p>
            <a:fld id="{5B4A74C5-79B0-4340-9A8D-1CCBE3E8C644}" type="slidenum">
              <a:rPr lang="en-GB" smtClean="0"/>
              <a:pPr/>
              <a:t>‹#›</a:t>
            </a:fld>
            <a:endParaRPr lang="en-GB"/>
          </a:p>
        </p:txBody>
      </p:sp>
      <p:pic>
        <p:nvPicPr>
          <p:cNvPr id="8" name="Picture 7">
            <a:extLst>
              <a:ext uri="{FF2B5EF4-FFF2-40B4-BE49-F238E27FC236}">
                <a16:creationId xmlns:a16="http://schemas.microsoft.com/office/drawing/2014/main" id="{EB595ED5-00E3-400E-B947-5728B0EA10D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045025" y="-4633"/>
            <a:ext cx="5146975" cy="6862633"/>
          </a:xfrm>
          <a:prstGeom prst="rect">
            <a:avLst/>
          </a:prstGeom>
        </p:spPr>
      </p:pic>
      <p:sp>
        <p:nvSpPr>
          <p:cNvPr id="9" name="Text Placeholder 6">
            <a:extLst>
              <a:ext uri="{FF2B5EF4-FFF2-40B4-BE49-F238E27FC236}">
                <a16:creationId xmlns:a16="http://schemas.microsoft.com/office/drawing/2014/main" id="{880DA1EB-5593-3045-BA44-F45CB7B83E6B}"/>
              </a:ext>
            </a:extLst>
          </p:cNvPr>
          <p:cNvSpPr>
            <a:spLocks noGrp="1"/>
          </p:cNvSpPr>
          <p:nvPr>
            <p:ph type="body" sz="quarter" idx="13"/>
          </p:nvPr>
        </p:nvSpPr>
        <p:spPr>
          <a:xfrm>
            <a:off x="1076431" y="2256433"/>
            <a:ext cx="2570400" cy="276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50002756"/>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1060101" y="1714501"/>
            <a:ext cx="8604000" cy="4281488"/>
          </a:xfrm>
        </p:spPr>
        <p:txBody>
          <a:bodyPr/>
          <a:lstStyle>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p>
            <a:fld id="{19F20676-BC05-4DB8-BCBD-D81E0D099695}" type="datetime1">
              <a:rPr lang="en-GB" smtClean="0"/>
              <a:t>15/10/2025</a:t>
            </a:fld>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p>
            <a:r>
              <a:rPr lang="en-GB"/>
              <a:t>Edit this text via Insert &gt; Header &amp; Footer</a:t>
            </a:r>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p>
            <a:fld id="{5B4A74C5-79B0-4340-9A8D-1CCBE3E8C644}" type="slidenum">
              <a:rPr lang="en-GB" smtClean="0"/>
              <a:t>‹#›</a:t>
            </a:fld>
            <a:endParaRPr lang="en-GB"/>
          </a:p>
        </p:txBody>
      </p:sp>
      <p:pic>
        <p:nvPicPr>
          <p:cNvPr id="9" name="Picture 8">
            <a:extLst>
              <a:ext uri="{FF2B5EF4-FFF2-40B4-BE49-F238E27FC236}">
                <a16:creationId xmlns:a16="http://schemas.microsoft.com/office/drawing/2014/main" id="{85E2FB7B-F35C-40F9-BDA9-D1F4BEF9861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760236" y="856700"/>
            <a:ext cx="3431764" cy="5144599"/>
          </a:xfrm>
          <a:prstGeom prst="rect">
            <a:avLst/>
          </a:prstGeom>
        </p:spPr>
      </p:pic>
      <p:sp>
        <p:nvSpPr>
          <p:cNvPr id="8" name="Text Placeholder 14">
            <a:extLst>
              <a:ext uri="{FF2B5EF4-FFF2-40B4-BE49-F238E27FC236}">
                <a16:creationId xmlns:a16="http://schemas.microsoft.com/office/drawing/2014/main" id="{17A75677-CA4B-114B-9587-D7F4CBA306EE}"/>
              </a:ext>
            </a:extLst>
          </p:cNvPr>
          <p:cNvSpPr>
            <a:spLocks noGrp="1"/>
          </p:cNvSpPr>
          <p:nvPr>
            <p:ph type="body" sz="quarter" idx="14"/>
          </p:nvPr>
        </p:nvSpPr>
        <p:spPr>
          <a:xfrm>
            <a:off x="1055688" y="815590"/>
            <a:ext cx="8604000" cy="685800"/>
          </a:xfrm>
        </p:spPr>
        <p:txBody>
          <a:bodyPr/>
          <a:lstStyle>
            <a:lvl1pPr>
              <a:defRPr sz="2000" b="0">
                <a:latin typeface="+mj-lt"/>
              </a:defRPr>
            </a:lvl1pPr>
            <a:lvl2pPr>
              <a:defRPr sz="1700" b="0">
                <a:solidFill>
                  <a:schemeClr val="accent1"/>
                </a:solidFill>
                <a:latin typeface="+mj-l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39188229"/>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graphic 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294BB2-F582-BE46-8CE7-86B8C6037214}"/>
              </a:ext>
            </a:extLst>
          </p:cNvPr>
          <p:cNvSpPr>
            <a:spLocks noGrp="1"/>
          </p:cNvSpPr>
          <p:nvPr>
            <p:ph type="body" sz="quarter" idx="18" hasCustomPrompt="1"/>
          </p:nvPr>
        </p:nvSpPr>
        <p:spPr>
          <a:xfrm>
            <a:off x="2068509" y="2707744"/>
            <a:ext cx="1522413" cy="822325"/>
          </a:xfrm>
        </p:spPr>
        <p:txBody>
          <a:bodyPr/>
          <a:lstStyle>
            <a:lvl1pPr algn="l">
              <a:buSzPct val="90000"/>
              <a:defRPr sz="1200">
                <a:solidFill>
                  <a:schemeClr val="accent4"/>
                </a:solidFill>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GB"/>
              <a:t>HEADING</a:t>
            </a:r>
          </a:p>
          <a:p>
            <a:pPr lvl="1" algn="l">
              <a:buSzPct val="90000"/>
            </a:pPr>
            <a:r>
              <a:rPr lang="en-GB" sz="1200">
                <a:solidFill>
                  <a:schemeClr val="tx2"/>
                </a:solidFill>
              </a:rPr>
              <a:t>Lorem ipsum </a:t>
            </a:r>
            <a:r>
              <a:rPr lang="en-GB" sz="1200" err="1">
                <a:solidFill>
                  <a:schemeClr val="tx2"/>
                </a:solidFill>
              </a:rPr>
              <a:t>dolor</a:t>
            </a:r>
            <a:r>
              <a:rPr lang="en-GB" sz="1200">
                <a:solidFill>
                  <a:schemeClr val="tx2"/>
                </a:solidFill>
              </a:rPr>
              <a:t> </a:t>
            </a:r>
            <a:br>
              <a:rPr lang="en-GB" sz="1200">
                <a:solidFill>
                  <a:schemeClr val="tx2"/>
                </a:solidFill>
              </a:rPr>
            </a:br>
            <a:r>
              <a:rPr lang="en-GB" sz="1200">
                <a:solidFill>
                  <a:schemeClr val="tx2"/>
                </a:solidFill>
              </a:rPr>
              <a:t>sit </a:t>
            </a:r>
            <a:r>
              <a:rPr lang="en-GB" sz="1200" err="1">
                <a:solidFill>
                  <a:schemeClr val="tx2"/>
                </a:solidFill>
              </a:rPr>
              <a:t>amet</a:t>
            </a:r>
            <a:endParaRPr lang="en-GB" sz="1200">
              <a:solidFill>
                <a:schemeClr val="tx2"/>
              </a:solidFill>
            </a:endParaRPr>
          </a:p>
        </p:txBody>
      </p:sp>
      <p:sp>
        <p:nvSpPr>
          <p:cNvPr id="31" name="Text Placeholder 4">
            <a:extLst>
              <a:ext uri="{FF2B5EF4-FFF2-40B4-BE49-F238E27FC236}">
                <a16:creationId xmlns:a16="http://schemas.microsoft.com/office/drawing/2014/main" id="{361680B0-7D9C-2640-89B7-B7B5E39EF412}"/>
              </a:ext>
            </a:extLst>
          </p:cNvPr>
          <p:cNvSpPr>
            <a:spLocks noGrp="1"/>
          </p:cNvSpPr>
          <p:nvPr>
            <p:ph type="body" sz="quarter" idx="19" hasCustomPrompt="1"/>
          </p:nvPr>
        </p:nvSpPr>
        <p:spPr>
          <a:xfrm>
            <a:off x="4575033" y="2716111"/>
            <a:ext cx="1522413" cy="822325"/>
          </a:xfrm>
        </p:spPr>
        <p:txBody>
          <a:bodyPr/>
          <a:lstStyle>
            <a:lvl1pPr algn="l">
              <a:buSzPct val="90000"/>
              <a:defRPr sz="1200">
                <a:solidFill>
                  <a:schemeClr val="accent4"/>
                </a:solidFill>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GB"/>
              <a:t>HEADING</a:t>
            </a:r>
          </a:p>
          <a:p>
            <a:pPr lvl="1" algn="l">
              <a:buSzPct val="90000"/>
            </a:pPr>
            <a:r>
              <a:rPr lang="en-GB" sz="1200">
                <a:solidFill>
                  <a:schemeClr val="tx2"/>
                </a:solidFill>
              </a:rPr>
              <a:t>Lorem ipsum </a:t>
            </a:r>
            <a:r>
              <a:rPr lang="en-GB" sz="1200" err="1">
                <a:solidFill>
                  <a:schemeClr val="tx2"/>
                </a:solidFill>
              </a:rPr>
              <a:t>dolor</a:t>
            </a:r>
            <a:r>
              <a:rPr lang="en-GB" sz="1200">
                <a:solidFill>
                  <a:schemeClr val="tx2"/>
                </a:solidFill>
              </a:rPr>
              <a:t> </a:t>
            </a:r>
            <a:br>
              <a:rPr lang="en-GB" sz="1200">
                <a:solidFill>
                  <a:schemeClr val="tx2"/>
                </a:solidFill>
              </a:rPr>
            </a:br>
            <a:r>
              <a:rPr lang="en-GB" sz="1200">
                <a:solidFill>
                  <a:schemeClr val="tx2"/>
                </a:solidFill>
              </a:rPr>
              <a:t>sit </a:t>
            </a:r>
            <a:r>
              <a:rPr lang="en-GB" sz="1200" err="1">
                <a:solidFill>
                  <a:schemeClr val="tx2"/>
                </a:solidFill>
              </a:rPr>
              <a:t>amet</a:t>
            </a:r>
            <a:endParaRPr lang="en-GB" sz="1200">
              <a:solidFill>
                <a:schemeClr val="tx2"/>
              </a:solidFill>
            </a:endParaRPr>
          </a:p>
        </p:txBody>
      </p:sp>
      <p:sp>
        <p:nvSpPr>
          <p:cNvPr id="32" name="Text Placeholder 4">
            <a:extLst>
              <a:ext uri="{FF2B5EF4-FFF2-40B4-BE49-F238E27FC236}">
                <a16:creationId xmlns:a16="http://schemas.microsoft.com/office/drawing/2014/main" id="{037850D3-E78E-E845-90FE-AB8B5DAB5CF4}"/>
              </a:ext>
            </a:extLst>
          </p:cNvPr>
          <p:cNvSpPr>
            <a:spLocks noGrp="1"/>
          </p:cNvSpPr>
          <p:nvPr>
            <p:ph type="body" sz="quarter" idx="20" hasCustomPrompt="1"/>
          </p:nvPr>
        </p:nvSpPr>
        <p:spPr>
          <a:xfrm>
            <a:off x="7067255" y="2714750"/>
            <a:ext cx="1522413" cy="822325"/>
          </a:xfrm>
        </p:spPr>
        <p:txBody>
          <a:bodyPr/>
          <a:lstStyle>
            <a:lvl1pPr algn="l">
              <a:buSzPct val="90000"/>
              <a:defRPr sz="1200">
                <a:solidFill>
                  <a:schemeClr val="accent4"/>
                </a:solidFill>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GB"/>
              <a:t>HEADING</a:t>
            </a:r>
          </a:p>
          <a:p>
            <a:pPr lvl="1" algn="l">
              <a:buSzPct val="90000"/>
            </a:pPr>
            <a:r>
              <a:rPr lang="en-GB" sz="1200">
                <a:solidFill>
                  <a:schemeClr val="tx2"/>
                </a:solidFill>
              </a:rPr>
              <a:t>Lorem ipsum </a:t>
            </a:r>
            <a:r>
              <a:rPr lang="en-GB" sz="1200" err="1">
                <a:solidFill>
                  <a:schemeClr val="tx2"/>
                </a:solidFill>
              </a:rPr>
              <a:t>dolor</a:t>
            </a:r>
            <a:r>
              <a:rPr lang="en-GB" sz="1200">
                <a:solidFill>
                  <a:schemeClr val="tx2"/>
                </a:solidFill>
              </a:rPr>
              <a:t> </a:t>
            </a:r>
            <a:br>
              <a:rPr lang="en-GB" sz="1200">
                <a:solidFill>
                  <a:schemeClr val="tx2"/>
                </a:solidFill>
              </a:rPr>
            </a:br>
            <a:r>
              <a:rPr lang="en-GB" sz="1200">
                <a:solidFill>
                  <a:schemeClr val="tx2"/>
                </a:solidFill>
              </a:rPr>
              <a:t>sit </a:t>
            </a:r>
            <a:r>
              <a:rPr lang="en-GB" sz="1200" err="1">
                <a:solidFill>
                  <a:schemeClr val="tx2"/>
                </a:solidFill>
              </a:rPr>
              <a:t>amet</a:t>
            </a:r>
            <a:endParaRPr lang="en-GB" sz="1200">
              <a:solidFill>
                <a:schemeClr val="tx2"/>
              </a:solidFill>
            </a:endParaRPr>
          </a:p>
        </p:txBody>
      </p:sp>
      <p:sp>
        <p:nvSpPr>
          <p:cNvPr id="33" name="Text Placeholder 4">
            <a:extLst>
              <a:ext uri="{FF2B5EF4-FFF2-40B4-BE49-F238E27FC236}">
                <a16:creationId xmlns:a16="http://schemas.microsoft.com/office/drawing/2014/main" id="{1398496C-B6AA-0C4A-8B39-860863CFA628}"/>
              </a:ext>
            </a:extLst>
          </p:cNvPr>
          <p:cNvSpPr>
            <a:spLocks noGrp="1"/>
          </p:cNvSpPr>
          <p:nvPr>
            <p:ph type="body" sz="quarter" idx="21" hasCustomPrompt="1"/>
          </p:nvPr>
        </p:nvSpPr>
        <p:spPr>
          <a:xfrm>
            <a:off x="9580350" y="2722733"/>
            <a:ext cx="1522413" cy="822325"/>
          </a:xfrm>
        </p:spPr>
        <p:txBody>
          <a:bodyPr/>
          <a:lstStyle>
            <a:lvl1pPr algn="l">
              <a:buSzPct val="90000"/>
              <a:defRPr sz="1200">
                <a:solidFill>
                  <a:schemeClr val="accent4"/>
                </a:solidFill>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GB"/>
              <a:t>HEADING</a:t>
            </a:r>
          </a:p>
          <a:p>
            <a:pPr lvl="1" algn="l">
              <a:buSzPct val="90000"/>
            </a:pPr>
            <a:r>
              <a:rPr lang="en-GB" sz="1200">
                <a:solidFill>
                  <a:schemeClr val="tx2"/>
                </a:solidFill>
              </a:rPr>
              <a:t>Lorem ipsum </a:t>
            </a:r>
            <a:r>
              <a:rPr lang="en-GB" sz="1200" err="1">
                <a:solidFill>
                  <a:schemeClr val="tx2"/>
                </a:solidFill>
              </a:rPr>
              <a:t>dolor</a:t>
            </a:r>
            <a:r>
              <a:rPr lang="en-GB" sz="1200">
                <a:solidFill>
                  <a:schemeClr val="tx2"/>
                </a:solidFill>
              </a:rPr>
              <a:t> </a:t>
            </a:r>
            <a:br>
              <a:rPr lang="en-GB" sz="1200">
                <a:solidFill>
                  <a:schemeClr val="tx2"/>
                </a:solidFill>
              </a:rPr>
            </a:br>
            <a:r>
              <a:rPr lang="en-GB" sz="1200">
                <a:solidFill>
                  <a:schemeClr val="tx2"/>
                </a:solidFill>
              </a:rPr>
              <a:t>sit </a:t>
            </a:r>
            <a:r>
              <a:rPr lang="en-GB" sz="1200" err="1">
                <a:solidFill>
                  <a:schemeClr val="tx2"/>
                </a:solidFill>
              </a:rPr>
              <a:t>amet</a:t>
            </a:r>
            <a:endParaRPr lang="en-GB" sz="1200">
              <a:solidFill>
                <a:schemeClr val="tx2"/>
              </a:solidFill>
            </a:endParaRPr>
          </a:p>
        </p:txBody>
      </p:sp>
      <p:sp>
        <p:nvSpPr>
          <p:cNvPr id="3" name="Text Placeholder 2">
            <a:extLst>
              <a:ext uri="{FF2B5EF4-FFF2-40B4-BE49-F238E27FC236}">
                <a16:creationId xmlns:a16="http://schemas.microsoft.com/office/drawing/2014/main" id="{D7649114-9005-A44C-8743-34ADB9A568F8}"/>
              </a:ext>
            </a:extLst>
          </p:cNvPr>
          <p:cNvSpPr>
            <a:spLocks noGrp="1"/>
          </p:cNvSpPr>
          <p:nvPr>
            <p:ph type="body" sz="quarter" idx="15" hasCustomPrompt="1"/>
          </p:nvPr>
        </p:nvSpPr>
        <p:spPr>
          <a:xfrm>
            <a:off x="1055688" y="1707448"/>
            <a:ext cx="10271125" cy="561975"/>
          </a:xfrm>
          <a:solidFill>
            <a:schemeClr val="tx2"/>
          </a:solidFill>
        </p:spPr>
        <p:txBody>
          <a:bodyPr anchor="ctr"/>
          <a:lstStyle>
            <a:lvl1pPr algn="ctr">
              <a:defRPr sz="2000">
                <a:solidFill>
                  <a:schemeClr val="bg1"/>
                </a:solidFill>
                <a:latin typeface="+mn-lt"/>
              </a:defRPr>
            </a:lvl1pPr>
            <a:lvl2pPr algn="ctr">
              <a:defRPr>
                <a:latin typeface="+mn-lt"/>
              </a:defRPr>
            </a:lvl2pPr>
            <a:lvl3pPr algn="ctr">
              <a:defRPr>
                <a:latin typeface="+mn-lt"/>
              </a:defRPr>
            </a:lvl3pPr>
            <a:lvl4pPr algn="ctr">
              <a:defRPr>
                <a:latin typeface="+mn-lt"/>
              </a:defRPr>
            </a:lvl4pPr>
            <a:lvl5pPr algn="ctr">
              <a:defRPr>
                <a:latin typeface="+mn-lt"/>
              </a:defRPr>
            </a:lvl5pPr>
          </a:lstStyle>
          <a:p>
            <a:pPr lvl="0"/>
            <a:r>
              <a:rPr lang="en-GB"/>
              <a:t>Subtitle</a:t>
            </a:r>
            <a:endParaRPr lang="en-US"/>
          </a:p>
        </p:txBody>
      </p:sp>
      <p:sp>
        <p:nvSpPr>
          <p:cNvPr id="6" name="Date Placeholder 5">
            <a:extLst>
              <a:ext uri="{FF2B5EF4-FFF2-40B4-BE49-F238E27FC236}">
                <a16:creationId xmlns:a16="http://schemas.microsoft.com/office/drawing/2014/main" id="{B4F8B5B4-591D-42A4-9BFD-F4581DCBE645}"/>
              </a:ext>
            </a:extLst>
          </p:cNvPr>
          <p:cNvSpPr>
            <a:spLocks noGrp="1"/>
          </p:cNvSpPr>
          <p:nvPr>
            <p:ph type="dt" sz="half" idx="10"/>
          </p:nvPr>
        </p:nvSpPr>
        <p:spPr/>
        <p:txBody>
          <a:bodyPr/>
          <a:lstStyle/>
          <a:p>
            <a:fld id="{927DA6A4-58C3-481E-B027-C336A4E2BA84}" type="datetime1">
              <a:rPr lang="en-GB" smtClean="0"/>
              <a:t>15/10/2025</a:t>
            </a:fld>
            <a:endParaRPr lang="en-GB"/>
          </a:p>
        </p:txBody>
      </p:sp>
      <p:sp>
        <p:nvSpPr>
          <p:cNvPr id="7" name="Footer Placeholder 6">
            <a:extLst>
              <a:ext uri="{FF2B5EF4-FFF2-40B4-BE49-F238E27FC236}">
                <a16:creationId xmlns:a16="http://schemas.microsoft.com/office/drawing/2014/main" id="{6C6B6258-367F-4558-AD49-21EB4D269C98}"/>
              </a:ext>
            </a:extLst>
          </p:cNvPr>
          <p:cNvSpPr>
            <a:spLocks noGrp="1"/>
          </p:cNvSpPr>
          <p:nvPr>
            <p:ph type="ftr" sz="quarter" idx="11"/>
          </p:nvPr>
        </p:nvSpPr>
        <p:spPr/>
        <p:txBody>
          <a:bodyPr/>
          <a:lstStyle/>
          <a:p>
            <a:r>
              <a:rPr lang="en-GB"/>
              <a:t>Edit this text via Insert &gt; Header &amp; Footer</a:t>
            </a:r>
          </a:p>
        </p:txBody>
      </p:sp>
      <p:sp>
        <p:nvSpPr>
          <p:cNvPr id="8" name="Slide Number Placeholder 7">
            <a:extLst>
              <a:ext uri="{FF2B5EF4-FFF2-40B4-BE49-F238E27FC236}">
                <a16:creationId xmlns:a16="http://schemas.microsoft.com/office/drawing/2014/main" id="{D2843CC0-6A89-415A-A1F4-05DE685DE2EA}"/>
              </a:ext>
            </a:extLst>
          </p:cNvPr>
          <p:cNvSpPr>
            <a:spLocks noGrp="1"/>
          </p:cNvSpPr>
          <p:nvPr>
            <p:ph type="sldNum" sz="quarter" idx="12"/>
          </p:nvPr>
        </p:nvSpPr>
        <p:spPr/>
        <p:txBody>
          <a:bodyPr/>
          <a:lstStyle/>
          <a:p>
            <a:fld id="{5B4A74C5-79B0-4340-9A8D-1CCBE3E8C644}" type="slidenum">
              <a:rPr lang="en-GB" smtClean="0"/>
              <a:pPr/>
              <a:t>‹#›</a:t>
            </a:fld>
            <a:endParaRPr lang="en-GB"/>
          </a:p>
        </p:txBody>
      </p:sp>
      <p:sp>
        <p:nvSpPr>
          <p:cNvPr id="9" name="Text Placeholder 14">
            <a:extLst>
              <a:ext uri="{FF2B5EF4-FFF2-40B4-BE49-F238E27FC236}">
                <a16:creationId xmlns:a16="http://schemas.microsoft.com/office/drawing/2014/main" id="{12740826-DCB1-BE4F-862B-0A8D3D447BA3}"/>
              </a:ext>
            </a:extLst>
          </p:cNvPr>
          <p:cNvSpPr>
            <a:spLocks noGrp="1"/>
          </p:cNvSpPr>
          <p:nvPr>
            <p:ph type="body" sz="quarter" idx="14"/>
          </p:nvPr>
        </p:nvSpPr>
        <p:spPr>
          <a:xfrm>
            <a:off x="1055688" y="815590"/>
            <a:ext cx="7540625" cy="685800"/>
          </a:xfrm>
        </p:spPr>
        <p:txBody>
          <a:bodyPr/>
          <a:lstStyle>
            <a:lvl1pPr>
              <a:defRPr sz="2000" b="0">
                <a:latin typeface="+mj-lt"/>
              </a:defRPr>
            </a:lvl1pPr>
            <a:lvl2pPr>
              <a:defRPr sz="1700" b="0">
                <a:solidFill>
                  <a:schemeClr val="accent1"/>
                </a:solidFill>
                <a:latin typeface="+mj-lt"/>
              </a:defRPr>
            </a:lvl2pPr>
          </a:lstStyle>
          <a:p>
            <a:pPr lvl="0"/>
            <a:r>
              <a:rPr lang="en-US"/>
              <a:t>Click to edit Master text styles</a:t>
            </a:r>
          </a:p>
          <a:p>
            <a:pPr lvl="1"/>
            <a:r>
              <a:rPr lang="en-US"/>
              <a:t>Second level</a:t>
            </a:r>
          </a:p>
        </p:txBody>
      </p:sp>
      <p:sp>
        <p:nvSpPr>
          <p:cNvPr id="29" name="Text Placeholder 2">
            <a:extLst>
              <a:ext uri="{FF2B5EF4-FFF2-40B4-BE49-F238E27FC236}">
                <a16:creationId xmlns:a16="http://schemas.microsoft.com/office/drawing/2014/main" id="{2AC2CCAA-6B79-2A4D-A854-F2BA0C8FF956}"/>
              </a:ext>
            </a:extLst>
          </p:cNvPr>
          <p:cNvSpPr>
            <a:spLocks noGrp="1"/>
          </p:cNvSpPr>
          <p:nvPr>
            <p:ph type="body" sz="quarter" idx="16" hasCustomPrompt="1"/>
          </p:nvPr>
        </p:nvSpPr>
        <p:spPr>
          <a:xfrm>
            <a:off x="1055689" y="3946292"/>
            <a:ext cx="4975578" cy="561975"/>
          </a:xfrm>
          <a:solidFill>
            <a:srgbClr val="7D2855"/>
          </a:solidFill>
        </p:spPr>
        <p:txBody>
          <a:bodyPr anchor="ctr"/>
          <a:lstStyle>
            <a:lvl1pPr algn="ctr">
              <a:defRPr sz="2000">
                <a:solidFill>
                  <a:schemeClr val="bg1"/>
                </a:solidFill>
                <a:latin typeface="+mn-lt"/>
              </a:defRPr>
            </a:lvl1pPr>
            <a:lvl2pPr algn="ctr">
              <a:defRPr>
                <a:latin typeface="+mn-lt"/>
              </a:defRPr>
            </a:lvl2pPr>
            <a:lvl3pPr algn="ctr">
              <a:defRPr>
                <a:latin typeface="+mn-lt"/>
              </a:defRPr>
            </a:lvl3pPr>
            <a:lvl4pPr algn="ctr">
              <a:defRPr>
                <a:latin typeface="+mn-lt"/>
              </a:defRPr>
            </a:lvl4pPr>
            <a:lvl5pPr algn="ctr">
              <a:defRPr>
                <a:latin typeface="+mn-lt"/>
              </a:defRPr>
            </a:lvl5pPr>
          </a:lstStyle>
          <a:p>
            <a:pPr lvl="0"/>
            <a:r>
              <a:rPr lang="en-GB"/>
              <a:t>Subtitle</a:t>
            </a:r>
            <a:endParaRPr lang="en-US"/>
          </a:p>
        </p:txBody>
      </p:sp>
      <p:sp>
        <p:nvSpPr>
          <p:cNvPr id="30" name="Text Placeholder 2">
            <a:extLst>
              <a:ext uri="{FF2B5EF4-FFF2-40B4-BE49-F238E27FC236}">
                <a16:creationId xmlns:a16="http://schemas.microsoft.com/office/drawing/2014/main" id="{54CFAD15-7208-3645-B97C-8B0CBDB1D024}"/>
              </a:ext>
            </a:extLst>
          </p:cNvPr>
          <p:cNvSpPr>
            <a:spLocks noGrp="1"/>
          </p:cNvSpPr>
          <p:nvPr>
            <p:ph type="body" sz="quarter" idx="17" hasCustomPrompt="1"/>
          </p:nvPr>
        </p:nvSpPr>
        <p:spPr>
          <a:xfrm>
            <a:off x="6351235" y="3946292"/>
            <a:ext cx="4975578" cy="561975"/>
          </a:xfrm>
          <a:solidFill>
            <a:schemeClr val="accent1">
              <a:lumMod val="75000"/>
            </a:schemeClr>
          </a:solidFill>
        </p:spPr>
        <p:txBody>
          <a:bodyPr anchor="ctr"/>
          <a:lstStyle>
            <a:lvl1pPr algn="ctr">
              <a:defRPr sz="2000">
                <a:solidFill>
                  <a:schemeClr val="bg1"/>
                </a:solidFill>
                <a:latin typeface="+mn-lt"/>
              </a:defRPr>
            </a:lvl1pPr>
            <a:lvl2pPr algn="ctr">
              <a:defRPr>
                <a:latin typeface="+mn-lt"/>
              </a:defRPr>
            </a:lvl2pPr>
            <a:lvl3pPr algn="ctr">
              <a:defRPr>
                <a:latin typeface="+mn-lt"/>
              </a:defRPr>
            </a:lvl3pPr>
            <a:lvl4pPr algn="ctr">
              <a:defRPr>
                <a:latin typeface="+mn-lt"/>
              </a:defRPr>
            </a:lvl4pPr>
            <a:lvl5pPr algn="ctr">
              <a:defRPr>
                <a:latin typeface="+mn-lt"/>
              </a:defRPr>
            </a:lvl5pPr>
          </a:lstStyle>
          <a:p>
            <a:pPr lvl="0"/>
            <a:r>
              <a:rPr lang="en-GB"/>
              <a:t>Subtitle</a:t>
            </a:r>
            <a:endParaRPr lang="en-US"/>
          </a:p>
        </p:txBody>
      </p:sp>
      <p:sp>
        <p:nvSpPr>
          <p:cNvPr id="34" name="Text Placeholder 4">
            <a:extLst>
              <a:ext uri="{FF2B5EF4-FFF2-40B4-BE49-F238E27FC236}">
                <a16:creationId xmlns:a16="http://schemas.microsoft.com/office/drawing/2014/main" id="{709C3596-2402-7147-B254-7ACF513EA2F7}"/>
              </a:ext>
            </a:extLst>
          </p:cNvPr>
          <p:cNvSpPr>
            <a:spLocks noGrp="1"/>
          </p:cNvSpPr>
          <p:nvPr>
            <p:ph type="body" sz="quarter" idx="22" hasCustomPrompt="1"/>
          </p:nvPr>
        </p:nvSpPr>
        <p:spPr>
          <a:xfrm>
            <a:off x="2067063" y="4901134"/>
            <a:ext cx="1522413" cy="822325"/>
          </a:xfrm>
        </p:spPr>
        <p:txBody>
          <a:bodyPr/>
          <a:lstStyle>
            <a:lvl1pPr algn="l">
              <a:buSzPct val="90000"/>
              <a:defRPr sz="1200">
                <a:solidFill>
                  <a:schemeClr val="accent4"/>
                </a:solidFill>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GB"/>
              <a:t>HEADING</a:t>
            </a:r>
          </a:p>
          <a:p>
            <a:pPr lvl="1" algn="l">
              <a:buSzPct val="90000"/>
            </a:pPr>
            <a:r>
              <a:rPr lang="en-GB" sz="1200">
                <a:solidFill>
                  <a:schemeClr val="tx2"/>
                </a:solidFill>
              </a:rPr>
              <a:t>Lorem ipsum </a:t>
            </a:r>
            <a:r>
              <a:rPr lang="en-GB" sz="1200" err="1">
                <a:solidFill>
                  <a:schemeClr val="tx2"/>
                </a:solidFill>
              </a:rPr>
              <a:t>dolor</a:t>
            </a:r>
            <a:r>
              <a:rPr lang="en-GB" sz="1200">
                <a:solidFill>
                  <a:schemeClr val="tx2"/>
                </a:solidFill>
              </a:rPr>
              <a:t> </a:t>
            </a:r>
            <a:br>
              <a:rPr lang="en-GB" sz="1200">
                <a:solidFill>
                  <a:schemeClr val="tx2"/>
                </a:solidFill>
              </a:rPr>
            </a:br>
            <a:r>
              <a:rPr lang="en-GB" sz="1200">
                <a:solidFill>
                  <a:schemeClr val="tx2"/>
                </a:solidFill>
              </a:rPr>
              <a:t>sit </a:t>
            </a:r>
            <a:r>
              <a:rPr lang="en-GB" sz="1200" err="1">
                <a:solidFill>
                  <a:schemeClr val="tx2"/>
                </a:solidFill>
              </a:rPr>
              <a:t>amet</a:t>
            </a:r>
            <a:endParaRPr lang="en-GB" sz="1200">
              <a:solidFill>
                <a:schemeClr val="tx2"/>
              </a:solidFill>
            </a:endParaRPr>
          </a:p>
        </p:txBody>
      </p:sp>
      <p:sp>
        <p:nvSpPr>
          <p:cNvPr id="35" name="Text Placeholder 4">
            <a:extLst>
              <a:ext uri="{FF2B5EF4-FFF2-40B4-BE49-F238E27FC236}">
                <a16:creationId xmlns:a16="http://schemas.microsoft.com/office/drawing/2014/main" id="{03BBF08F-671F-704B-A2ED-E41381BE9B46}"/>
              </a:ext>
            </a:extLst>
          </p:cNvPr>
          <p:cNvSpPr>
            <a:spLocks noGrp="1"/>
          </p:cNvSpPr>
          <p:nvPr>
            <p:ph type="body" sz="quarter" idx="23" hasCustomPrompt="1"/>
          </p:nvPr>
        </p:nvSpPr>
        <p:spPr>
          <a:xfrm>
            <a:off x="4573587" y="4909501"/>
            <a:ext cx="1522413" cy="822325"/>
          </a:xfrm>
        </p:spPr>
        <p:txBody>
          <a:bodyPr/>
          <a:lstStyle>
            <a:lvl1pPr algn="l">
              <a:buSzPct val="90000"/>
              <a:defRPr sz="1200">
                <a:solidFill>
                  <a:schemeClr val="accent4"/>
                </a:solidFill>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GB"/>
              <a:t>HEADING</a:t>
            </a:r>
          </a:p>
          <a:p>
            <a:pPr lvl="1" algn="l">
              <a:buSzPct val="90000"/>
            </a:pPr>
            <a:r>
              <a:rPr lang="en-GB" sz="1200">
                <a:solidFill>
                  <a:schemeClr val="tx2"/>
                </a:solidFill>
              </a:rPr>
              <a:t>Lorem ipsum </a:t>
            </a:r>
            <a:r>
              <a:rPr lang="en-GB" sz="1200" err="1">
                <a:solidFill>
                  <a:schemeClr val="tx2"/>
                </a:solidFill>
              </a:rPr>
              <a:t>dolor</a:t>
            </a:r>
            <a:r>
              <a:rPr lang="en-GB" sz="1200">
                <a:solidFill>
                  <a:schemeClr val="tx2"/>
                </a:solidFill>
              </a:rPr>
              <a:t> </a:t>
            </a:r>
            <a:br>
              <a:rPr lang="en-GB" sz="1200">
                <a:solidFill>
                  <a:schemeClr val="tx2"/>
                </a:solidFill>
              </a:rPr>
            </a:br>
            <a:r>
              <a:rPr lang="en-GB" sz="1200">
                <a:solidFill>
                  <a:schemeClr val="tx2"/>
                </a:solidFill>
              </a:rPr>
              <a:t>sit </a:t>
            </a:r>
            <a:r>
              <a:rPr lang="en-GB" sz="1200" err="1">
                <a:solidFill>
                  <a:schemeClr val="tx2"/>
                </a:solidFill>
              </a:rPr>
              <a:t>amet</a:t>
            </a:r>
            <a:endParaRPr lang="en-GB" sz="1200">
              <a:solidFill>
                <a:schemeClr val="tx2"/>
              </a:solidFill>
            </a:endParaRPr>
          </a:p>
        </p:txBody>
      </p:sp>
      <p:sp>
        <p:nvSpPr>
          <p:cNvPr id="36" name="Text Placeholder 4">
            <a:extLst>
              <a:ext uri="{FF2B5EF4-FFF2-40B4-BE49-F238E27FC236}">
                <a16:creationId xmlns:a16="http://schemas.microsoft.com/office/drawing/2014/main" id="{C034DB59-EB61-8F41-B94B-2DF0756CD62D}"/>
              </a:ext>
            </a:extLst>
          </p:cNvPr>
          <p:cNvSpPr>
            <a:spLocks noGrp="1"/>
          </p:cNvSpPr>
          <p:nvPr>
            <p:ph type="body" sz="quarter" idx="24" hasCustomPrompt="1"/>
          </p:nvPr>
        </p:nvSpPr>
        <p:spPr>
          <a:xfrm>
            <a:off x="7065809" y="4908140"/>
            <a:ext cx="1522413" cy="822325"/>
          </a:xfrm>
        </p:spPr>
        <p:txBody>
          <a:bodyPr/>
          <a:lstStyle>
            <a:lvl1pPr algn="l">
              <a:buSzPct val="90000"/>
              <a:defRPr sz="1200">
                <a:solidFill>
                  <a:schemeClr val="accent4"/>
                </a:solidFill>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GB"/>
              <a:t>HEADING</a:t>
            </a:r>
          </a:p>
          <a:p>
            <a:pPr lvl="1" algn="l">
              <a:buSzPct val="90000"/>
            </a:pPr>
            <a:r>
              <a:rPr lang="en-GB" sz="1200">
                <a:solidFill>
                  <a:schemeClr val="tx2"/>
                </a:solidFill>
              </a:rPr>
              <a:t>Lorem ipsum </a:t>
            </a:r>
            <a:r>
              <a:rPr lang="en-GB" sz="1200" err="1">
                <a:solidFill>
                  <a:schemeClr val="tx2"/>
                </a:solidFill>
              </a:rPr>
              <a:t>dolor</a:t>
            </a:r>
            <a:r>
              <a:rPr lang="en-GB" sz="1200">
                <a:solidFill>
                  <a:schemeClr val="tx2"/>
                </a:solidFill>
              </a:rPr>
              <a:t> </a:t>
            </a:r>
            <a:br>
              <a:rPr lang="en-GB" sz="1200">
                <a:solidFill>
                  <a:schemeClr val="tx2"/>
                </a:solidFill>
              </a:rPr>
            </a:br>
            <a:r>
              <a:rPr lang="en-GB" sz="1200">
                <a:solidFill>
                  <a:schemeClr val="tx2"/>
                </a:solidFill>
              </a:rPr>
              <a:t>sit </a:t>
            </a:r>
            <a:r>
              <a:rPr lang="en-GB" sz="1200" err="1">
                <a:solidFill>
                  <a:schemeClr val="tx2"/>
                </a:solidFill>
              </a:rPr>
              <a:t>amet</a:t>
            </a:r>
            <a:endParaRPr lang="en-GB" sz="1200">
              <a:solidFill>
                <a:schemeClr val="tx2"/>
              </a:solidFill>
            </a:endParaRPr>
          </a:p>
        </p:txBody>
      </p:sp>
      <p:sp>
        <p:nvSpPr>
          <p:cNvPr id="37" name="Text Placeholder 4">
            <a:extLst>
              <a:ext uri="{FF2B5EF4-FFF2-40B4-BE49-F238E27FC236}">
                <a16:creationId xmlns:a16="http://schemas.microsoft.com/office/drawing/2014/main" id="{E76879B4-B5BA-0240-A55B-2C4529976229}"/>
              </a:ext>
            </a:extLst>
          </p:cNvPr>
          <p:cNvSpPr>
            <a:spLocks noGrp="1"/>
          </p:cNvSpPr>
          <p:nvPr>
            <p:ph type="body" sz="quarter" idx="25" hasCustomPrompt="1"/>
          </p:nvPr>
        </p:nvSpPr>
        <p:spPr>
          <a:xfrm>
            <a:off x="9578904" y="4916123"/>
            <a:ext cx="1522413" cy="822325"/>
          </a:xfrm>
        </p:spPr>
        <p:txBody>
          <a:bodyPr/>
          <a:lstStyle>
            <a:lvl1pPr algn="l">
              <a:buSzPct val="90000"/>
              <a:defRPr sz="1200">
                <a:solidFill>
                  <a:schemeClr val="accent4"/>
                </a:solidFill>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GB"/>
              <a:t>HEADING</a:t>
            </a:r>
          </a:p>
          <a:p>
            <a:pPr lvl="1" algn="l">
              <a:buSzPct val="90000"/>
            </a:pPr>
            <a:r>
              <a:rPr lang="en-GB" sz="1200">
                <a:solidFill>
                  <a:schemeClr val="tx2"/>
                </a:solidFill>
              </a:rPr>
              <a:t>Lorem ipsum </a:t>
            </a:r>
            <a:r>
              <a:rPr lang="en-GB" sz="1200" err="1">
                <a:solidFill>
                  <a:schemeClr val="tx2"/>
                </a:solidFill>
              </a:rPr>
              <a:t>dolor</a:t>
            </a:r>
            <a:r>
              <a:rPr lang="en-GB" sz="1200">
                <a:solidFill>
                  <a:schemeClr val="tx2"/>
                </a:solidFill>
              </a:rPr>
              <a:t> </a:t>
            </a:r>
            <a:br>
              <a:rPr lang="en-GB" sz="1200">
                <a:solidFill>
                  <a:schemeClr val="tx2"/>
                </a:solidFill>
              </a:rPr>
            </a:br>
            <a:r>
              <a:rPr lang="en-GB" sz="1200">
                <a:solidFill>
                  <a:schemeClr val="tx2"/>
                </a:solidFill>
              </a:rPr>
              <a:t>sit </a:t>
            </a:r>
            <a:r>
              <a:rPr lang="en-GB" sz="1200" err="1">
                <a:solidFill>
                  <a:schemeClr val="tx2"/>
                </a:solidFill>
              </a:rPr>
              <a:t>amet</a:t>
            </a:r>
            <a:endParaRPr lang="en-GB" sz="1200">
              <a:solidFill>
                <a:schemeClr val="tx2"/>
              </a:solidFill>
            </a:endParaRPr>
          </a:p>
        </p:txBody>
      </p:sp>
    </p:spTree>
    <p:extLst>
      <p:ext uri="{BB962C8B-B14F-4D97-AF65-F5344CB8AC3E}">
        <p14:creationId xmlns:p14="http://schemas.microsoft.com/office/powerpoint/2010/main" val="193518264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chemeClr val="tx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2464006-E8BA-4F06-ACE6-66E06A378F27}"/>
              </a:ext>
            </a:extLst>
          </p:cNvPr>
          <p:cNvSpPr>
            <a:spLocks noGrp="1"/>
          </p:cNvSpPr>
          <p:nvPr>
            <p:ph type="dt" sz="half" idx="10"/>
          </p:nvPr>
        </p:nvSpPr>
        <p:spPr/>
        <p:txBody>
          <a:bodyPr/>
          <a:lstStyle>
            <a:lvl1pPr>
              <a:defRPr>
                <a:solidFill>
                  <a:schemeClr val="bg1"/>
                </a:solidFill>
              </a:defRPr>
            </a:lvl1pPr>
          </a:lstStyle>
          <a:p>
            <a:fld id="{D256D230-F416-490D-8893-5CFEF6A9DF23}" type="datetime1">
              <a:rPr lang="en-GB" smtClean="0"/>
              <a:t>15/10/2025</a:t>
            </a:fld>
            <a:endParaRPr lang="en-GB"/>
          </a:p>
        </p:txBody>
      </p:sp>
      <p:sp>
        <p:nvSpPr>
          <p:cNvPr id="4" name="Footer Placeholder 3">
            <a:extLst>
              <a:ext uri="{FF2B5EF4-FFF2-40B4-BE49-F238E27FC236}">
                <a16:creationId xmlns:a16="http://schemas.microsoft.com/office/drawing/2014/main" id="{4502CCF8-6C26-4BD8-9654-40EBD91BB5FD}"/>
              </a:ext>
            </a:extLst>
          </p:cNvPr>
          <p:cNvSpPr>
            <a:spLocks noGrp="1"/>
          </p:cNvSpPr>
          <p:nvPr>
            <p:ph type="ftr" sz="quarter" idx="11"/>
          </p:nvPr>
        </p:nvSpPr>
        <p:spPr/>
        <p:txBody>
          <a:bodyPr/>
          <a:lstStyle>
            <a:lvl1pPr>
              <a:defRPr>
                <a:solidFill>
                  <a:schemeClr val="bg1"/>
                </a:solidFill>
              </a:defRPr>
            </a:lvl1pPr>
          </a:lstStyle>
          <a:p>
            <a:r>
              <a:rPr lang="en-GB"/>
              <a:t>Edit this text via Insert &gt; Header &amp; Footer</a:t>
            </a:r>
          </a:p>
        </p:txBody>
      </p:sp>
      <p:sp>
        <p:nvSpPr>
          <p:cNvPr id="5" name="Slide Number Placeholder 4">
            <a:extLst>
              <a:ext uri="{FF2B5EF4-FFF2-40B4-BE49-F238E27FC236}">
                <a16:creationId xmlns:a16="http://schemas.microsoft.com/office/drawing/2014/main" id="{2E565A25-FB0A-4A6B-8F89-E5F5508D05D9}"/>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a:p>
        </p:txBody>
      </p:sp>
      <p:sp>
        <p:nvSpPr>
          <p:cNvPr id="6" name="TextBox 5">
            <a:extLst>
              <a:ext uri="{FF2B5EF4-FFF2-40B4-BE49-F238E27FC236}">
                <a16:creationId xmlns:a16="http://schemas.microsoft.com/office/drawing/2014/main" id="{8A93C95A-1A98-4461-B4F0-9947E461F92E}"/>
              </a:ext>
            </a:extLst>
          </p:cNvPr>
          <p:cNvSpPr txBox="1"/>
          <p:nvPr userDrawn="1"/>
        </p:nvSpPr>
        <p:spPr>
          <a:xfrm>
            <a:off x="6670800" y="6551999"/>
            <a:ext cx="3430800" cy="197936"/>
          </a:xfrm>
          <a:prstGeom prst="rect">
            <a:avLst/>
          </a:prstGeom>
          <a:noFill/>
        </p:spPr>
        <p:txBody>
          <a:bodyPr wrap="square" lIns="0" tIns="0" rIns="0" bIns="0" rtlCol="0">
            <a:noAutofit/>
          </a:bodyPr>
          <a:lstStyle/>
          <a:p>
            <a:pPr algn="r">
              <a:lnSpc>
                <a:spcPct val="90000"/>
              </a:lnSpc>
            </a:pPr>
            <a:r>
              <a:rPr lang="en-GB" sz="750">
                <a:solidFill>
                  <a:schemeClr val="bg1"/>
                </a:solidFill>
              </a:rPr>
              <a:t>© 2024 Clario. Confidential and proprietary.</a:t>
            </a:r>
          </a:p>
        </p:txBody>
      </p:sp>
      <p:pic>
        <p:nvPicPr>
          <p:cNvPr id="9" name="Picture 8">
            <a:extLst>
              <a:ext uri="{FF2B5EF4-FFF2-40B4-BE49-F238E27FC236}">
                <a16:creationId xmlns:a16="http://schemas.microsoft.com/office/drawing/2014/main" id="{28E7530D-48CD-4171-92AE-A972AB11D72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483800" y="6518226"/>
            <a:ext cx="843013" cy="115092"/>
          </a:xfrm>
          <a:prstGeom prst="rect">
            <a:avLst/>
          </a:prstGeom>
        </p:spPr>
      </p:pic>
      <p:cxnSp>
        <p:nvCxnSpPr>
          <p:cNvPr id="10" name="Straight Connector 9">
            <a:extLst>
              <a:ext uri="{FF2B5EF4-FFF2-40B4-BE49-F238E27FC236}">
                <a16:creationId xmlns:a16="http://schemas.microsoft.com/office/drawing/2014/main" id="{8183EB53-4F1C-504E-AFF1-DE89C27322C4}"/>
              </a:ext>
            </a:extLst>
          </p:cNvPr>
          <p:cNvCxnSpPr/>
          <p:nvPr userDrawn="1"/>
        </p:nvCxnSpPr>
        <p:spPr>
          <a:xfrm>
            <a:off x="1254802" y="6559468"/>
            <a:ext cx="0" cy="7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863331"/>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Single Column Dark">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1067535" y="1714501"/>
            <a:ext cx="8604000" cy="4281488"/>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lvl1pPr>
              <a:defRPr>
                <a:solidFill>
                  <a:schemeClr val="bg1"/>
                </a:solidFill>
              </a:defRPr>
            </a:lvl1pPr>
          </a:lstStyle>
          <a:p>
            <a:fld id="{A8AED0FF-D225-40A1-813F-86BB7E423988}" type="datetime1">
              <a:rPr lang="en-GB" smtClean="0"/>
              <a:t>15/10/2025</a:t>
            </a:fld>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lvl1pPr>
              <a:defRPr>
                <a:solidFill>
                  <a:schemeClr val="bg1"/>
                </a:solidFill>
              </a:defRPr>
            </a:lvl1pPr>
          </a:lstStyle>
          <a:p>
            <a:r>
              <a:rPr lang="en-GB"/>
              <a:t>Edit this text via Insert &gt; Header &amp; Footer</a:t>
            </a:r>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a:p>
        </p:txBody>
      </p:sp>
      <p:pic>
        <p:nvPicPr>
          <p:cNvPr id="8" name="Picture 7">
            <a:extLst>
              <a:ext uri="{FF2B5EF4-FFF2-40B4-BE49-F238E27FC236}">
                <a16:creationId xmlns:a16="http://schemas.microsoft.com/office/drawing/2014/main" id="{D617A0F8-92F7-4429-B98C-E793203DDFF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775650" y="0"/>
            <a:ext cx="3416299" cy="6858000"/>
          </a:xfrm>
          <a:prstGeom prst="rect">
            <a:avLst/>
          </a:prstGeom>
        </p:spPr>
      </p:pic>
      <p:sp>
        <p:nvSpPr>
          <p:cNvPr id="10" name="TextBox 9">
            <a:extLst>
              <a:ext uri="{FF2B5EF4-FFF2-40B4-BE49-F238E27FC236}">
                <a16:creationId xmlns:a16="http://schemas.microsoft.com/office/drawing/2014/main" id="{AB44D786-F740-47C1-8A2A-2B49FDE090A7}"/>
              </a:ext>
            </a:extLst>
          </p:cNvPr>
          <p:cNvSpPr txBox="1"/>
          <p:nvPr userDrawn="1"/>
        </p:nvSpPr>
        <p:spPr>
          <a:xfrm>
            <a:off x="6670800" y="6551999"/>
            <a:ext cx="3430800" cy="197936"/>
          </a:xfrm>
          <a:prstGeom prst="rect">
            <a:avLst/>
          </a:prstGeom>
          <a:noFill/>
        </p:spPr>
        <p:txBody>
          <a:bodyPr wrap="square" lIns="0" tIns="0" rIns="0" bIns="0" rtlCol="0">
            <a:noAutofit/>
          </a:bodyPr>
          <a:lstStyle/>
          <a:p>
            <a:pPr algn="r">
              <a:lnSpc>
                <a:spcPct val="90000"/>
              </a:lnSpc>
            </a:pPr>
            <a:r>
              <a:rPr lang="en-GB" sz="750">
                <a:solidFill>
                  <a:schemeClr val="bg1"/>
                </a:solidFill>
              </a:rPr>
              <a:t>© 2024 Clario. Confidential and proprietary.</a:t>
            </a:r>
          </a:p>
        </p:txBody>
      </p:sp>
      <p:pic>
        <p:nvPicPr>
          <p:cNvPr id="13" name="Picture 12">
            <a:extLst>
              <a:ext uri="{FF2B5EF4-FFF2-40B4-BE49-F238E27FC236}">
                <a16:creationId xmlns:a16="http://schemas.microsoft.com/office/drawing/2014/main" id="{E443A2CF-1BFA-4C69-8CD6-E3EE85A20BB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483800" y="6518226"/>
            <a:ext cx="843013" cy="115092"/>
          </a:xfrm>
          <a:prstGeom prst="rect">
            <a:avLst/>
          </a:prstGeom>
        </p:spPr>
      </p:pic>
      <p:sp>
        <p:nvSpPr>
          <p:cNvPr id="12" name="Text Placeholder 14">
            <a:extLst>
              <a:ext uri="{FF2B5EF4-FFF2-40B4-BE49-F238E27FC236}">
                <a16:creationId xmlns:a16="http://schemas.microsoft.com/office/drawing/2014/main" id="{1E762699-0925-2446-B507-86AD0F1A164A}"/>
              </a:ext>
            </a:extLst>
          </p:cNvPr>
          <p:cNvSpPr>
            <a:spLocks noGrp="1"/>
          </p:cNvSpPr>
          <p:nvPr>
            <p:ph type="body" sz="quarter" idx="14"/>
          </p:nvPr>
        </p:nvSpPr>
        <p:spPr>
          <a:xfrm>
            <a:off x="1055688" y="815590"/>
            <a:ext cx="7540625" cy="685800"/>
          </a:xfrm>
        </p:spPr>
        <p:txBody>
          <a:bodyPr/>
          <a:lstStyle>
            <a:lvl1pPr>
              <a:defRPr sz="2000" b="0">
                <a:solidFill>
                  <a:schemeClr val="bg1"/>
                </a:solidFill>
                <a:latin typeface="+mj-lt"/>
              </a:defRPr>
            </a:lvl1pPr>
            <a:lvl2pPr>
              <a:defRPr sz="1700" b="0">
                <a:solidFill>
                  <a:schemeClr val="accent1"/>
                </a:solidFill>
                <a:latin typeface="+mj-lt"/>
              </a:defRPr>
            </a:lvl2pPr>
          </a:lstStyle>
          <a:p>
            <a:pPr lvl="0"/>
            <a:r>
              <a:rPr lang="en-US"/>
              <a:t>Click to edit Master text styles</a:t>
            </a:r>
          </a:p>
          <a:p>
            <a:pPr lvl="1"/>
            <a:r>
              <a:rPr lang="en-US"/>
              <a:t>Second level</a:t>
            </a:r>
          </a:p>
        </p:txBody>
      </p:sp>
      <p:cxnSp>
        <p:nvCxnSpPr>
          <p:cNvPr id="14" name="Straight Connector 13">
            <a:extLst>
              <a:ext uri="{FF2B5EF4-FFF2-40B4-BE49-F238E27FC236}">
                <a16:creationId xmlns:a16="http://schemas.microsoft.com/office/drawing/2014/main" id="{77F74D17-1984-AA4D-B14A-009AE615B66F}"/>
              </a:ext>
            </a:extLst>
          </p:cNvPr>
          <p:cNvCxnSpPr/>
          <p:nvPr userDrawn="1"/>
        </p:nvCxnSpPr>
        <p:spPr>
          <a:xfrm>
            <a:off x="1254802" y="6559468"/>
            <a:ext cx="0" cy="7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228488"/>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D0E49-6959-4E7A-882B-2EE5DF99BC96}"/>
              </a:ext>
            </a:extLst>
          </p:cNvPr>
          <p:cNvSpPr>
            <a:spLocks noGrp="1"/>
          </p:cNvSpPr>
          <p:nvPr>
            <p:ph type="dt" sz="half" idx="10"/>
          </p:nvPr>
        </p:nvSpPr>
        <p:spPr/>
        <p:txBody>
          <a:bodyPr/>
          <a:lstStyle/>
          <a:p>
            <a:fld id="{8CADEFBC-0552-4B98-9187-A4B6B4C4E133}" type="datetime1">
              <a:rPr lang="en-GB" smtClean="0"/>
              <a:t>15/10/2025</a:t>
            </a:fld>
            <a:endParaRPr lang="en-GB"/>
          </a:p>
        </p:txBody>
      </p:sp>
      <p:sp>
        <p:nvSpPr>
          <p:cNvPr id="3" name="Footer Placeholder 2">
            <a:extLst>
              <a:ext uri="{FF2B5EF4-FFF2-40B4-BE49-F238E27FC236}">
                <a16:creationId xmlns:a16="http://schemas.microsoft.com/office/drawing/2014/main" id="{657CA0F2-4678-4BCA-B096-24D698DECC0A}"/>
              </a:ext>
            </a:extLst>
          </p:cNvPr>
          <p:cNvSpPr>
            <a:spLocks noGrp="1"/>
          </p:cNvSpPr>
          <p:nvPr>
            <p:ph type="ftr" sz="quarter" idx="11"/>
          </p:nvPr>
        </p:nvSpPr>
        <p:spPr/>
        <p:txBody>
          <a:bodyPr/>
          <a:lstStyle/>
          <a:p>
            <a:r>
              <a:rPr lang="en-GB"/>
              <a:t>Edit this text via Insert &gt; Header &amp; Footer</a:t>
            </a:r>
          </a:p>
        </p:txBody>
      </p:sp>
      <p:sp>
        <p:nvSpPr>
          <p:cNvPr id="4" name="Slide Number Placeholder 3">
            <a:extLst>
              <a:ext uri="{FF2B5EF4-FFF2-40B4-BE49-F238E27FC236}">
                <a16:creationId xmlns:a16="http://schemas.microsoft.com/office/drawing/2014/main" id="{073B8CE6-7B94-4BDF-8738-4A9B63A63CDF}"/>
              </a:ext>
            </a:extLst>
          </p:cNvPr>
          <p:cNvSpPr>
            <a:spLocks noGrp="1"/>
          </p:cNvSpPr>
          <p:nvPr>
            <p:ph type="sldNum" sz="quarter" idx="12"/>
          </p:nvPr>
        </p:nvSpPr>
        <p:spPr/>
        <p:txBody>
          <a:bodyPr/>
          <a:lstStyle/>
          <a:p>
            <a:fld id="{5B4A74C5-79B0-4340-9A8D-1CCBE3E8C644}" type="slidenum">
              <a:rPr lang="en-GB" smtClean="0"/>
              <a:t>‹#›</a:t>
            </a:fld>
            <a:endParaRPr lang="en-GB"/>
          </a:p>
        </p:txBody>
      </p:sp>
    </p:spTree>
    <p:extLst>
      <p:ext uri="{BB962C8B-B14F-4D97-AF65-F5344CB8AC3E}">
        <p14:creationId xmlns:p14="http://schemas.microsoft.com/office/powerpoint/2010/main" val="678591506"/>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71625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383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24617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060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5487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2340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149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27991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17392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002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740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017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49402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59535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62277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49958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31454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10/15/25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207283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61520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600518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118787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273545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80627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40696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936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10/15/25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image" Target="../media/image1.png"/><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theme" Target="../theme/theme10.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oleObject" Target="../embeddings/oleObject1.bin"/><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tags" Target="../tags/tag11.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theme" Target="../theme/theme11.xml"/><Relationship Id="rId30" Type="http://schemas.openxmlformats.org/officeDocument/2006/relationships/image" Target="../media/image53.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theme" Target="../theme/theme12.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4.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5.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6.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theme" Target="../theme/theme7.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theme" Target="../theme/theme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image" Target="../media/image43.png"/><Relationship Id="rId5" Type="http://schemas.openxmlformats.org/officeDocument/2006/relationships/slideLayout" Target="../slideLayouts/slideLayout163.xml"/><Relationship Id="rId10" Type="http://schemas.openxmlformats.org/officeDocument/2006/relationships/theme" Target="../theme/theme9.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879"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2" r:id="rId18"/>
    <p:sldLayoutId id="214748584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1EF9A39-E03C-B34B-8063-BC1AE7960072}"/>
              </a:ext>
            </a:extLst>
          </p:cNvPr>
          <p:cNvGraphicFramePr>
            <a:graphicFrameLocks noChangeAspect="1"/>
          </p:cNvGraphicFramePr>
          <p:nvPr userDrawn="1">
            <p:custDataLst>
              <p:tags r:id="rId28"/>
            </p:custDataLst>
            <p:extLst>
              <p:ext uri="{D42A27DB-BD31-4B8C-83A1-F6EECF244321}">
                <p14:modId xmlns:p14="http://schemas.microsoft.com/office/powerpoint/2010/main" val="1469587495"/>
              </p:ext>
            </p:extLst>
          </p:nvPr>
        </p:nvGraphicFramePr>
        <p:xfrm>
          <a:off x="2118" y="2118"/>
          <a:ext cx="1636" cy="2117"/>
        </p:xfrm>
        <a:graphic>
          <a:graphicData uri="http://schemas.openxmlformats.org/presentationml/2006/ole">
            <mc:AlternateContent xmlns:mc="http://schemas.openxmlformats.org/markup-compatibility/2006">
              <mc:Choice xmlns:v="urn:schemas-microsoft-com:vml" Requires="v">
                <p:oleObj name="think-cell Slide" r:id="rId29" imgW="7772400" imgH="10058400" progId="TCLayout.ActiveDocument.1">
                  <p:embed/>
                </p:oleObj>
              </mc:Choice>
              <mc:Fallback>
                <p:oleObj name="think-cell Slide" r:id="rId29" imgW="7772400" imgH="10058400" progId="TCLayout.ActiveDocument.1">
                  <p:embed/>
                  <p:pic>
                    <p:nvPicPr>
                      <p:cNvPr id="2" name="Object 1" hidden="1">
                        <a:extLst>
                          <a:ext uri="{FF2B5EF4-FFF2-40B4-BE49-F238E27FC236}">
                            <a16:creationId xmlns:a16="http://schemas.microsoft.com/office/drawing/2014/main" id="{F1EF9A39-E03C-B34B-8063-BC1AE7960072}"/>
                          </a:ext>
                        </a:extLst>
                      </p:cNvPr>
                      <p:cNvPicPr/>
                      <p:nvPr/>
                    </p:nvPicPr>
                    <p:blipFill>
                      <a:blip r:embed="rId30"/>
                      <a:stretch>
                        <a:fillRect/>
                      </a:stretch>
                    </p:blipFill>
                    <p:spPr>
                      <a:xfrm>
                        <a:off x="2118" y="2118"/>
                        <a:ext cx="1636" cy="2117"/>
                      </a:xfrm>
                      <a:prstGeom prst="rect">
                        <a:avLst/>
                      </a:prstGeom>
                    </p:spPr>
                  </p:pic>
                </p:oleObj>
              </mc:Fallback>
            </mc:AlternateContent>
          </a:graphicData>
        </a:graphic>
      </p:graphicFrame>
      <p:sp>
        <p:nvSpPr>
          <p:cNvPr id="8" name="Slide Number Placeholder 5"/>
          <p:cNvSpPr>
            <a:spLocks noGrp="1"/>
          </p:cNvSpPr>
          <p:nvPr>
            <p:ph type="sldNum" sz="quarter" idx="4"/>
          </p:nvPr>
        </p:nvSpPr>
        <p:spPr>
          <a:xfrm>
            <a:off x="11244900" y="6507480"/>
            <a:ext cx="528000" cy="201339"/>
          </a:xfrm>
          <a:prstGeom prst="rect">
            <a:avLst/>
          </a:prstGeom>
        </p:spPr>
        <p:txBody>
          <a:bodyPr vert="horz" lIns="0" tIns="0" rIns="0" bIns="0" rtlCol="0" anchor="b" anchorCtr="0"/>
          <a:lstStyle>
            <a:lvl1pPr algn="r">
              <a:defRPr sz="1333" b="0">
                <a:solidFill>
                  <a:schemeClr val="accent2"/>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4280822982"/>
      </p:ext>
    </p:extLst>
  </p:cSld>
  <p:clrMap bg1="lt1" tx1="dk1" bg2="lt2" tx2="dk2" accent1="accent1" accent2="accent2" accent3="accent3" accent4="accent4" accent5="accent5" accent6="accent6" hlink="hlink" folHlink="folHlink"/>
  <p:sldLayoutIdLst>
    <p:sldLayoutId id="2147485881" r:id="rId1"/>
    <p:sldLayoutId id="2147485882" r:id="rId2"/>
    <p:sldLayoutId id="2147485883" r:id="rId3"/>
    <p:sldLayoutId id="2147485884" r:id="rId4"/>
    <p:sldLayoutId id="2147485885" r:id="rId5"/>
    <p:sldLayoutId id="2147485886" r:id="rId6"/>
    <p:sldLayoutId id="2147485887" r:id="rId7"/>
    <p:sldLayoutId id="2147485888" r:id="rId8"/>
    <p:sldLayoutId id="2147485889" r:id="rId9"/>
    <p:sldLayoutId id="2147485890" r:id="rId10"/>
    <p:sldLayoutId id="2147485891" r:id="rId11"/>
    <p:sldLayoutId id="2147485892" r:id="rId12"/>
    <p:sldLayoutId id="2147485893" r:id="rId13"/>
    <p:sldLayoutId id="2147485894" r:id="rId14"/>
    <p:sldLayoutId id="2147485895" r:id="rId15"/>
    <p:sldLayoutId id="2147485896" r:id="rId16"/>
    <p:sldLayoutId id="2147485897" r:id="rId17"/>
    <p:sldLayoutId id="2147485898" r:id="rId18"/>
    <p:sldLayoutId id="2147485899" r:id="rId19"/>
    <p:sldLayoutId id="2147485900" r:id="rId20"/>
    <p:sldLayoutId id="2147485901" r:id="rId21"/>
    <p:sldLayoutId id="2147485902" r:id="rId22"/>
    <p:sldLayoutId id="2147485903" r:id="rId23"/>
    <p:sldLayoutId id="2147485904" r:id="rId24"/>
    <p:sldLayoutId id="2147485905" r:id="rId25"/>
    <p:sldLayoutId id="2147485906" r:id="rId26"/>
  </p:sldLayoutIdLst>
  <p:hf hdr="0" ftr="0" dt="0"/>
  <p:txStyles>
    <p:titleStyle>
      <a:lvl1pPr algn="ctr" defTabSz="609585" rtl="0" eaLnBrk="1" latinLnBrk="0" hangingPunct="1">
        <a:spcBef>
          <a:spcPct val="0"/>
        </a:spcBef>
        <a:buNone/>
        <a:defRPr kumimoji="1"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kumimoji="1"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kumimoji="1"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kumimoji="1"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85" rtl="0" eaLnBrk="1" latinLnBrk="0" hangingPunct="1">
        <a:defRPr kumimoji="1" sz="2400" kern="1200">
          <a:solidFill>
            <a:schemeClr val="tx1"/>
          </a:solidFill>
          <a:latin typeface="+mn-lt"/>
          <a:ea typeface="+mn-ea"/>
          <a:cs typeface="+mn-cs"/>
        </a:defRPr>
      </a:lvl1pPr>
      <a:lvl2pPr marL="609585" algn="l" defTabSz="609585" rtl="0" eaLnBrk="1" latinLnBrk="0" hangingPunct="1">
        <a:defRPr kumimoji="1" sz="2400" kern="1200">
          <a:solidFill>
            <a:schemeClr val="tx1"/>
          </a:solidFill>
          <a:latin typeface="+mn-lt"/>
          <a:ea typeface="+mn-ea"/>
          <a:cs typeface="+mn-cs"/>
        </a:defRPr>
      </a:lvl2pPr>
      <a:lvl3pPr marL="1219170" algn="l" defTabSz="609585" rtl="0" eaLnBrk="1" latinLnBrk="0" hangingPunct="1">
        <a:defRPr kumimoji="1" sz="2400" kern="1200">
          <a:solidFill>
            <a:schemeClr val="tx1"/>
          </a:solidFill>
          <a:latin typeface="+mn-lt"/>
          <a:ea typeface="+mn-ea"/>
          <a:cs typeface="+mn-cs"/>
        </a:defRPr>
      </a:lvl3pPr>
      <a:lvl4pPr marL="1828754" algn="l" defTabSz="609585" rtl="0" eaLnBrk="1" latinLnBrk="0" hangingPunct="1">
        <a:defRPr kumimoji="1" sz="2400" kern="1200">
          <a:solidFill>
            <a:schemeClr val="tx1"/>
          </a:solidFill>
          <a:latin typeface="+mn-lt"/>
          <a:ea typeface="+mn-ea"/>
          <a:cs typeface="+mn-cs"/>
        </a:defRPr>
      </a:lvl4pPr>
      <a:lvl5pPr marL="2438339" algn="l" defTabSz="609585" rtl="0" eaLnBrk="1" latinLnBrk="0" hangingPunct="1">
        <a:defRPr kumimoji="1" sz="2400" kern="1200">
          <a:solidFill>
            <a:schemeClr val="tx1"/>
          </a:solidFill>
          <a:latin typeface="+mn-lt"/>
          <a:ea typeface="+mn-ea"/>
          <a:cs typeface="+mn-cs"/>
        </a:defRPr>
      </a:lvl5pPr>
      <a:lvl6pPr marL="3047924" algn="l" defTabSz="609585" rtl="0" eaLnBrk="1" latinLnBrk="0" hangingPunct="1">
        <a:defRPr kumimoji="1" sz="2400" kern="1200">
          <a:solidFill>
            <a:schemeClr val="tx1"/>
          </a:solidFill>
          <a:latin typeface="+mn-lt"/>
          <a:ea typeface="+mn-ea"/>
          <a:cs typeface="+mn-cs"/>
        </a:defRPr>
      </a:lvl6pPr>
      <a:lvl7pPr marL="3657509" algn="l" defTabSz="609585" rtl="0" eaLnBrk="1" latinLnBrk="0" hangingPunct="1">
        <a:defRPr kumimoji="1" sz="2400" kern="1200">
          <a:solidFill>
            <a:schemeClr val="tx1"/>
          </a:solidFill>
          <a:latin typeface="+mn-lt"/>
          <a:ea typeface="+mn-ea"/>
          <a:cs typeface="+mn-cs"/>
        </a:defRPr>
      </a:lvl7pPr>
      <a:lvl8pPr marL="4267093" algn="l" defTabSz="609585" rtl="0" eaLnBrk="1" latinLnBrk="0" hangingPunct="1">
        <a:defRPr kumimoji="1" sz="2400" kern="1200">
          <a:solidFill>
            <a:schemeClr val="tx1"/>
          </a:solidFill>
          <a:latin typeface="+mn-lt"/>
          <a:ea typeface="+mn-ea"/>
          <a:cs typeface="+mn-cs"/>
        </a:defRPr>
      </a:lvl8pPr>
      <a:lvl9pPr marL="4876678" algn="l" defTabSz="60958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192">
          <p15:clr>
            <a:srgbClr val="F26B43"/>
          </p15:clr>
        </p15:guide>
        <p15:guide id="3" pos="5568">
          <p15:clr>
            <a:srgbClr val="F26B43"/>
          </p15:clr>
        </p15:guide>
        <p15:guide id="4" orient="horz" pos="3060">
          <p15:clr>
            <a:srgbClr val="F26B43"/>
          </p15:clr>
        </p15:guide>
        <p15:guide id="5" orient="horz" pos="2916">
          <p15:clr>
            <a:srgbClr val="F26B43"/>
          </p15:clr>
        </p15:guide>
        <p15:guide id="6" orient="horz" pos="7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69454724"/>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3.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73.xml"/></Relationships>
</file>

<file path=ppt/slides/_rels/slide1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69.xml"/><Relationship Id="rId1" Type="http://schemas.openxmlformats.org/officeDocument/2006/relationships/tags" Target="../tags/tag52.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9.xml"/><Relationship Id="rId1" Type="http://schemas.openxmlformats.org/officeDocument/2006/relationships/tags" Target="../tags/tag53.xml"/></Relationships>
</file>

<file path=ppt/slides/_rels/slide1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9.xml"/><Relationship Id="rId1" Type="http://schemas.openxmlformats.org/officeDocument/2006/relationships/tags" Target="../tags/tag54.xml"/></Relationships>
</file>

<file path=ppt/slides/_rels/slide10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29.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130.png"/></Relationships>
</file>

<file path=ppt/slides/_rels/slide109.xml.rels><?xml version="1.0" encoding="UTF-8" standalone="yes"?>
<Relationships xmlns="http://schemas.openxmlformats.org/package/2006/relationships"><Relationship Id="rId8" Type="http://schemas.openxmlformats.org/officeDocument/2006/relationships/image" Target="../media/image134.png"/><Relationship Id="rId3" Type="http://schemas.microsoft.com/office/2007/relationships/hdphoto" Target="../media/hdphoto24.wdp"/><Relationship Id="rId7" Type="http://schemas.microsoft.com/office/2007/relationships/hdphoto" Target="../media/hdphoto26.wdp"/><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3.png"/><Relationship Id="rId5" Type="http://schemas.microsoft.com/office/2007/relationships/hdphoto" Target="../media/hdphoto25.wdp"/><Relationship Id="rId4" Type="http://schemas.openxmlformats.org/officeDocument/2006/relationships/image" Target="../media/image132.png"/><Relationship Id="rId9" Type="http://schemas.microsoft.com/office/2007/relationships/hdphoto" Target="../media/hdphoto27.wdp"/></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73.xml"/></Relationships>
</file>

<file path=ppt/slides/_rels/slide1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microsoft.com/office/2007/relationships/hdphoto" Target="../media/hdphoto28.wdp"/></Relationships>
</file>

<file path=ppt/slides/_rels/slide112.xml.rels><?xml version="1.0" encoding="UTF-8" standalone="yes"?>
<Relationships xmlns="http://schemas.openxmlformats.org/package/2006/relationships"><Relationship Id="rId8" Type="http://schemas.openxmlformats.org/officeDocument/2006/relationships/image" Target="../media/image138.emf"/><Relationship Id="rId3" Type="http://schemas.openxmlformats.org/officeDocument/2006/relationships/slideLayout" Target="../slideLayouts/slideLayout194.xml"/><Relationship Id="rId7" Type="http://schemas.openxmlformats.org/officeDocument/2006/relationships/image" Target="../media/image137.emf"/><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36.emf"/><Relationship Id="rId5" Type="http://schemas.openxmlformats.org/officeDocument/2006/relationships/oleObject" Target="../embeddings/oleObject2.bin"/><Relationship Id="rId4" Type="http://schemas.openxmlformats.org/officeDocument/2006/relationships/notesSlide" Target="../notesSlides/notesSlide5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69.xml"/><Relationship Id="rId1" Type="http://schemas.openxmlformats.org/officeDocument/2006/relationships/tags" Target="../tags/tag57.xml"/></Relationships>
</file>

<file path=ppt/slides/_rels/slide1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3.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69.xml"/><Relationship Id="rId1" Type="http://schemas.openxmlformats.org/officeDocument/2006/relationships/tags" Target="../tags/tag58.xml"/></Relationships>
</file>

<file path=ppt/slides/_rels/slide1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3.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69.xml"/><Relationship Id="rId1" Type="http://schemas.openxmlformats.org/officeDocument/2006/relationships/tags" Target="../tags/tag59.xml"/></Relationships>
</file>

<file path=ppt/slides/_rels/slide11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73.xml"/></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69.xml"/><Relationship Id="rId1" Type="http://schemas.openxmlformats.org/officeDocument/2006/relationships/tags" Target="../tags/tag60.xml"/></Relationships>
</file>

<file path=ppt/slides/_rels/slide12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29.wdp"/></Relationships>
</file>

<file path=ppt/slides/_rels/slide1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microsoft.com/office/2007/relationships/hdphoto" Target="../media/hdphoto30.wdp"/></Relationships>
</file>

<file path=ppt/slides/_rels/slide1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31.wdp"/></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44.png"/><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145.png"/></Relationships>
</file>

<file path=ppt/slides/_rels/slide128.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17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1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73.xml"/><Relationship Id="rId1" Type="http://schemas.openxmlformats.org/officeDocument/2006/relationships/tags" Target="../tags/tag6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3.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3.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3.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3.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3.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3.xml"/><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3.xml"/><Relationship Id="rId1" Type="http://schemas.openxmlformats.org/officeDocument/2006/relationships/tags" Target="../tags/tag2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3.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3.xml"/><Relationship Id="rId1" Type="http://schemas.openxmlformats.org/officeDocument/2006/relationships/tags" Target="../tags/tag2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3.xml"/><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3.xml"/><Relationship Id="rId1" Type="http://schemas.openxmlformats.org/officeDocument/2006/relationships/tags" Target="../tags/tag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3.xml"/><Relationship Id="rId1" Type="http://schemas.openxmlformats.org/officeDocument/2006/relationships/tags" Target="../tags/tag29.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3.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3.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3.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3.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3.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3.xml"/><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3.xml"/><Relationship Id="rId1" Type="http://schemas.openxmlformats.org/officeDocument/2006/relationships/tags" Target="../tags/tag3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3.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3.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3.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3.xml"/><Relationship Id="rId1" Type="http://schemas.openxmlformats.org/officeDocument/2006/relationships/tags" Target="../tags/tag4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3.xml"/><Relationship Id="rId1" Type="http://schemas.openxmlformats.org/officeDocument/2006/relationships/tags" Target="../tags/tag4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7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9.xml"/><Relationship Id="rId1" Type="http://schemas.openxmlformats.org/officeDocument/2006/relationships/tags" Target="../tags/tag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9.xml"/><Relationship Id="rId1" Type="http://schemas.openxmlformats.org/officeDocument/2006/relationships/tags" Target="../tags/tag45.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18.xml"/><Relationship Id="rId1" Type="http://schemas.openxmlformats.org/officeDocument/2006/relationships/tags" Target="../tags/tag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3.xml"/><Relationship Id="rId1" Type="http://schemas.openxmlformats.org/officeDocument/2006/relationships/tags" Target="../tags/tag47.xml"/><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73.xml"/><Relationship Id="rId6" Type="http://schemas.openxmlformats.org/officeDocument/2006/relationships/image" Target="../media/image91.jpg"/><Relationship Id="rId5" Type="http://schemas.openxmlformats.org/officeDocument/2006/relationships/image" Target="../media/image90.jpeg"/><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9.xml"/><Relationship Id="rId1" Type="http://schemas.openxmlformats.org/officeDocument/2006/relationships/tags" Target="../tags/tag48.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9.xml"/><Relationship Id="rId1" Type="http://schemas.openxmlformats.org/officeDocument/2006/relationships/tags" Target="../tags/tag49.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9.xml"/><Relationship Id="rId1" Type="http://schemas.openxmlformats.org/officeDocument/2006/relationships/tags" Target="../tags/tag50.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7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9.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3.png"/><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7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3.xml"/></Relationships>
</file>

<file path=ppt/slides/_rels/slide7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9.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microsoft.com/office/2007/relationships/hdphoto" Target="../media/hdphoto12.wdp"/><Relationship Id="rId5" Type="http://schemas.openxmlformats.org/officeDocument/2006/relationships/image" Target="../media/image109.png"/><Relationship Id="rId4" Type="http://schemas.microsoft.com/office/2007/relationships/hdphoto" Target="../media/hdphoto11.wdp"/></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microsoft.com/office/2007/relationships/hdphoto" Target="../media/hdphoto13.wdp"/></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microsoft.com/office/2007/relationships/hdphoto" Target="../media/hdphoto14.wdp"/></Relationships>
</file>

<file path=ppt/slides/_rels/slide8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73.xml"/></Relationships>
</file>

<file path=ppt/slides/_rels/slide9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69.xml"/><Relationship Id="rId1" Type="http://schemas.openxmlformats.org/officeDocument/2006/relationships/tags" Target="../tags/tag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Endometrial Cancer</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 Powell, MD</a:t>
            </a:r>
          </a:p>
        </p:txBody>
      </p:sp>
    </p:spTree>
    <p:custDataLst>
      <p:tags r:id="rId1"/>
    </p:custDataLst>
    <p:extLst>
      <p:ext uri="{BB962C8B-B14F-4D97-AF65-F5344CB8AC3E}">
        <p14:creationId xmlns:p14="http://schemas.microsoft.com/office/powerpoint/2010/main" val="3986069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62C1-3ADD-2394-0A65-B1D4ABD8BBA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0789EA1-D872-0EBD-5830-F8CC09A84356}"/>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DB9CA39-56E4-72DA-4F00-1EA676CFE583}"/>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32-year-old woman with metastatic recurrence of </a:t>
            </a:r>
            <a:r>
              <a:rPr lang="en-US" dirty="0" err="1">
                <a:solidFill>
                  <a:schemeClr val="bg1"/>
                </a:solidFill>
              </a:rPr>
              <a:t>pMMR</a:t>
            </a:r>
            <a:r>
              <a:rPr lang="en-US" dirty="0">
                <a:solidFill>
                  <a:schemeClr val="bg1"/>
                </a:solidFill>
              </a:rPr>
              <a:t> endometrial carcinoma has partial response to carboplatin/paclitaxel/pembrolizumab </a:t>
            </a:r>
          </a:p>
        </p:txBody>
      </p:sp>
      <p:sp>
        <p:nvSpPr>
          <p:cNvPr id="8" name="Title 1">
            <a:extLst>
              <a:ext uri="{FF2B5EF4-FFF2-40B4-BE49-F238E27FC236}">
                <a16:creationId xmlns:a16="http://schemas.microsoft.com/office/drawing/2014/main" id="{0646574F-EE44-272F-4C20-FECA6B92D5B3}"/>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Kellie Schneider (Charlotte, North Carolina)</a:t>
            </a:r>
          </a:p>
        </p:txBody>
      </p:sp>
      <p:pic>
        <p:nvPicPr>
          <p:cNvPr id="3" name="Picture 2" descr="A person wearing headphones&#10;&#10;AI-generated content may be incorrect.">
            <a:extLst>
              <a:ext uri="{FF2B5EF4-FFF2-40B4-BE49-F238E27FC236}">
                <a16:creationId xmlns:a16="http://schemas.microsoft.com/office/drawing/2014/main" id="{BE5328A7-5CF4-567B-A313-2B8FCE0B896F}"/>
              </a:ext>
            </a:extLst>
          </p:cNvPr>
          <p:cNvPicPr>
            <a:picLocks noChangeAspect="1"/>
          </p:cNvPicPr>
          <p:nvPr/>
        </p:nvPicPr>
        <p:blipFill>
          <a:blip r:embed="rId2"/>
          <a:stretch>
            <a:fillRect/>
          </a:stretch>
        </p:blipFill>
        <p:spPr>
          <a:xfrm>
            <a:off x="3082317" y="2109139"/>
            <a:ext cx="6319867" cy="3554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63452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A15D3-7FD6-DE58-27A7-B65B4F24602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2BAA4C3-CF72-15C9-3902-DE3FF177861A}"/>
              </a:ext>
            </a:extLst>
          </p:cNvPr>
          <p:cNvSpPr/>
          <p:nvPr/>
        </p:nvSpPr>
        <p:spPr bwMode="auto">
          <a:xfrm>
            <a:off x="536197" y="3331617"/>
            <a:ext cx="10960403" cy="4346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C67F924-CF9E-0491-19F7-4D45002C5231}"/>
              </a:ext>
            </a:extLst>
          </p:cNvPr>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4259CC4D-37A9-C8CE-157E-9A43E5AD5425}"/>
              </a:ext>
            </a:extLst>
          </p:cNvPr>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bg1"/>
                </a:solidFill>
              </a:rPr>
              <a:t>Case 4: 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4E961637-AAC8-2388-AEFF-8FD413CA4318}"/>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Rectangle 9">
            <a:extLst>
              <a:ext uri="{FF2B5EF4-FFF2-40B4-BE49-F238E27FC236}">
                <a16:creationId xmlns:a16="http://schemas.microsoft.com/office/drawing/2014/main" id="{8500A435-E1FA-1268-DADD-32FF82360A30}"/>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2366EBDF-59FA-3265-C03C-AFB10345B78D}"/>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D1A49864-1F3E-69F7-B1E3-071F6F5B4CF7}"/>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338725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64EB7-4DD5-47CF-2C42-35DA6832860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A19CA21-BEC2-23F8-FF21-6E23EB031531}"/>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F1166148-57D6-D89A-D98C-A3F51E526580}"/>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82-year-old woman with recurrent MSS endometrial carcinoma s/p chemotherapy receives pembrolizumab/</a:t>
            </a:r>
            <a:r>
              <a:rPr lang="en-US" dirty="0" err="1">
                <a:solidFill>
                  <a:schemeClr val="bg1"/>
                </a:solidFill>
              </a:rPr>
              <a:t>lenvatinib</a:t>
            </a:r>
            <a:endParaRPr lang="en-US" dirty="0">
              <a:solidFill>
                <a:schemeClr val="bg1"/>
              </a:solidFill>
            </a:endParaRPr>
          </a:p>
        </p:txBody>
      </p:sp>
      <p:sp>
        <p:nvSpPr>
          <p:cNvPr id="8" name="Title 1">
            <a:extLst>
              <a:ext uri="{FF2B5EF4-FFF2-40B4-BE49-F238E27FC236}">
                <a16:creationId xmlns:a16="http://schemas.microsoft.com/office/drawing/2014/main" id="{CC5745CB-E2D1-27CF-2408-FC582EC7F59B}"/>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Syed Zafar (Fort Myers, Florida)</a:t>
            </a:r>
          </a:p>
        </p:txBody>
      </p:sp>
      <p:pic>
        <p:nvPicPr>
          <p:cNvPr id="2" name="Picture 1" descr="A person wearing a headset&#10;&#10;AI-generated content may be incorrect.">
            <a:extLst>
              <a:ext uri="{FF2B5EF4-FFF2-40B4-BE49-F238E27FC236}">
                <a16:creationId xmlns:a16="http://schemas.microsoft.com/office/drawing/2014/main" id="{91D4B344-648C-0E50-A04D-9CEF97D0F2DF}"/>
              </a:ext>
            </a:extLst>
          </p:cNvPr>
          <p:cNvPicPr>
            <a:picLocks noChangeAspect="1"/>
          </p:cNvPicPr>
          <p:nvPr/>
        </p:nvPicPr>
        <p:blipFill>
          <a:blip r:embed="rId2"/>
          <a:stretch>
            <a:fillRect/>
          </a:stretch>
        </p:blipFill>
        <p:spPr>
          <a:xfrm>
            <a:off x="3082318" y="2109139"/>
            <a:ext cx="6319867" cy="3554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7978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219E9-7D49-01A7-4873-159703B9C9F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65BD9D1-7C18-BEC5-68B4-AA2CB09CADB8}"/>
              </a:ext>
            </a:extLst>
          </p:cNvPr>
          <p:cNvSpPr/>
          <p:nvPr/>
        </p:nvSpPr>
        <p:spPr bwMode="auto">
          <a:xfrm>
            <a:off x="536197" y="3766302"/>
            <a:ext cx="10960403" cy="4346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5D5CEDF-3B49-E8AA-B803-BA3EE57B96AA}"/>
              </a:ext>
            </a:extLst>
          </p:cNvPr>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2BA2C714-45D1-23BB-AE46-FB2C513E2636}"/>
              </a:ext>
            </a:extLst>
          </p:cNvPr>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bg1"/>
                </a:solidFill>
              </a:rPr>
              <a:t>Case 5: 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DFA7DC5B-BB2A-75AE-BA3E-289FC6DB3AED}"/>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Rectangle 9">
            <a:extLst>
              <a:ext uri="{FF2B5EF4-FFF2-40B4-BE49-F238E27FC236}">
                <a16:creationId xmlns:a16="http://schemas.microsoft.com/office/drawing/2014/main" id="{F3C629C0-0880-ACE1-5592-0ED01AD5E2C3}"/>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39563023-8E7B-7DFE-355F-5BF2D8522EBE}"/>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F8D1B8D5-2F4B-DC9E-590F-644CCABE2134}"/>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4155162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9C8FE-45B0-E6D7-0B6C-7C3FEEF5E60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4DAE5DC-22E6-6B08-2B2D-0277D925260C}"/>
              </a:ext>
            </a:extLst>
          </p:cNvPr>
          <p:cNvSpPr/>
          <p:nvPr/>
        </p:nvSpPr>
        <p:spPr bwMode="auto">
          <a:xfrm>
            <a:off x="1007221" y="260648"/>
            <a:ext cx="10177559" cy="175368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E8424EBE-29BB-92C6-50B1-A67843D0F4E2}"/>
              </a:ext>
            </a:extLst>
          </p:cNvPr>
          <p:cNvSpPr>
            <a:spLocks noGrp="1"/>
          </p:cNvSpPr>
          <p:nvPr>
            <p:ph type="title"/>
          </p:nvPr>
        </p:nvSpPr>
        <p:spPr>
          <a:xfrm>
            <a:off x="1266351" y="638281"/>
            <a:ext cx="9918427"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rPr>
              <a:t>67-year-old woman with HER2-positive metastatic uterine serous carcinoma with progression after carboplatin/paclitaxel/trastuzumab </a:t>
            </a:r>
            <a:r>
              <a:rPr lang="en-US" dirty="0">
                <a:solidFill>
                  <a:schemeClr val="bg1"/>
                </a:solidFill>
                <a:sym typeface="Wingdings" pitchFamily="2" charset="2"/>
              </a:rPr>
              <a:t></a:t>
            </a:r>
            <a:r>
              <a:rPr lang="en-US" dirty="0">
                <a:solidFill>
                  <a:schemeClr val="bg1"/>
                </a:solidFill>
              </a:rPr>
              <a:t> trastuzumab maintenance receives trastuzumab deruxtecan </a:t>
            </a:r>
            <a:endParaRPr lang="en-US" dirty="0">
              <a:solidFill>
                <a:schemeClr val="bg1"/>
              </a:solidFill>
              <a:latin typeface="+mj-lt"/>
            </a:endParaRPr>
          </a:p>
        </p:txBody>
      </p:sp>
      <p:sp>
        <p:nvSpPr>
          <p:cNvPr id="8" name="Title 1">
            <a:extLst>
              <a:ext uri="{FF2B5EF4-FFF2-40B4-BE49-F238E27FC236}">
                <a16:creationId xmlns:a16="http://schemas.microsoft.com/office/drawing/2014/main" id="{FCDD0025-FB0B-B68D-7C5F-862A3C684434}"/>
              </a:ext>
            </a:extLst>
          </p:cNvPr>
          <p:cNvSpPr txBox="1">
            <a:spLocks/>
          </p:cNvSpPr>
          <p:nvPr/>
        </p:nvSpPr>
        <p:spPr bwMode="auto">
          <a:xfrm>
            <a:off x="0" y="5658952"/>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Lyndsay Willmott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(Phoenix, Arizona)</a:t>
            </a:r>
          </a:p>
        </p:txBody>
      </p:sp>
      <p:sp>
        <p:nvSpPr>
          <p:cNvPr id="2" name="TextBox 1">
            <a:extLst>
              <a:ext uri="{FF2B5EF4-FFF2-40B4-BE49-F238E27FC236}">
                <a16:creationId xmlns:a16="http://schemas.microsoft.com/office/drawing/2014/main" id="{458AE747-77ED-EF79-BC58-00BC3B3CE0CD}"/>
              </a:ext>
            </a:extLst>
          </p:cNvPr>
          <p:cNvSpPr txBox="1"/>
          <p:nvPr/>
        </p:nvSpPr>
        <p:spPr>
          <a:xfrm>
            <a:off x="5529178" y="3789040"/>
            <a:ext cx="1133644"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40FF"/>
                </a:solidFill>
                <a:effectLst/>
                <a:uLnTx/>
                <a:uFillTx/>
                <a:latin typeface="Arial" pitchFamily="-72" charset="0"/>
                <a:ea typeface="MS PGothic" charset="0"/>
                <a:cs typeface="+mn-cs"/>
              </a:rPr>
              <a:t>FPO</a:t>
            </a:r>
          </a:p>
        </p:txBody>
      </p:sp>
      <p:pic>
        <p:nvPicPr>
          <p:cNvPr id="4" name="Picture 3" descr="A person wearing headphones&#10;&#10;AI-generated content may be incorrect.">
            <a:extLst>
              <a:ext uri="{FF2B5EF4-FFF2-40B4-BE49-F238E27FC236}">
                <a16:creationId xmlns:a16="http://schemas.microsoft.com/office/drawing/2014/main" id="{C6E710AF-A538-B565-2214-14481392F0DA}"/>
              </a:ext>
            </a:extLst>
          </p:cNvPr>
          <p:cNvPicPr>
            <a:picLocks noChangeAspect="1"/>
          </p:cNvPicPr>
          <p:nvPr/>
        </p:nvPicPr>
        <p:blipFill>
          <a:blip r:embed="rId2"/>
          <a:stretch>
            <a:fillRect/>
          </a:stretch>
        </p:blipFill>
        <p:spPr>
          <a:xfrm>
            <a:off x="3143819" y="2359896"/>
            <a:ext cx="5947902" cy="3345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7447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25A02-5745-DB07-AB84-D6627ADAFA8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6F42D87-4201-1C14-DFFE-F0C0BF8B31A4}"/>
              </a:ext>
            </a:extLst>
          </p:cNvPr>
          <p:cNvSpPr/>
          <p:nvPr/>
        </p:nvSpPr>
        <p:spPr bwMode="auto">
          <a:xfrm>
            <a:off x="536197" y="4193931"/>
            <a:ext cx="10960403" cy="4346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E654DE4-5A77-9142-AE16-690AB8835707}"/>
              </a:ext>
            </a:extLst>
          </p:cNvPr>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AC8F535A-B22C-D055-AB22-91DD68E061F8}"/>
              </a:ext>
            </a:extLst>
          </p:cNvPr>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chemeClr val="bg1"/>
                </a:solidFill>
                <a:latin typeface="Calibri" panose="020F0502020204030204" pitchFamily="34" charset="0"/>
                <a:cs typeface="Calibri" panose="020F0502020204030204" pitchFamily="34" charset="0"/>
              </a:rPr>
              <a:t>Data Review: HER2-Targeted Treatment</a:t>
            </a:r>
            <a:endParaRPr lang="en-US" sz="2200" dirty="0">
              <a:solidFill>
                <a:schemeClr val="bg1"/>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014C0EBB-553E-854C-E1B8-89002953B442}"/>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Rectangle 9">
            <a:extLst>
              <a:ext uri="{FF2B5EF4-FFF2-40B4-BE49-F238E27FC236}">
                <a16:creationId xmlns:a16="http://schemas.microsoft.com/office/drawing/2014/main" id="{DFDC03D1-4F23-17B1-34B6-A14E3BDC8261}"/>
              </a:ext>
            </a:extLst>
          </p:cNvPr>
          <p:cNvSpPr/>
          <p:nvPr/>
        </p:nvSpPr>
        <p:spPr bwMode="auto">
          <a:xfrm>
            <a:off x="731520" y="4303236"/>
            <a:ext cx="21602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64261FA1-A260-8EF0-C86F-C8E6181180E4}"/>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8E51A460-8163-FD1D-5B13-3C2A9A421630}"/>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4131498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5F530-F113-018B-32CD-6DCBC5E3BA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425B043-D9E1-DCC6-0161-3BB30BD712FC}"/>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Matthew A Powell, MD</a:t>
            </a:r>
          </a:p>
        </p:txBody>
      </p:sp>
      <p:sp>
        <p:nvSpPr>
          <p:cNvPr id="2" name="Title 1">
            <a:extLst>
              <a:ext uri="{FF2B5EF4-FFF2-40B4-BE49-F238E27FC236}">
                <a16:creationId xmlns:a16="http://schemas.microsoft.com/office/drawing/2014/main" id="{029BF997-0BA6-D4C3-B52D-FBE39F65C7C2}"/>
              </a:ext>
            </a:extLst>
          </p:cNvPr>
          <p:cNvSpPr>
            <a:spLocks noGrp="1"/>
          </p:cNvSpPr>
          <p:nvPr>
            <p:ph type="title"/>
          </p:nvPr>
        </p:nvSpPr>
        <p:spPr>
          <a:xfrm>
            <a:off x="622299" y="515143"/>
            <a:ext cx="10567988" cy="662782"/>
          </a:xfrm>
        </p:spPr>
        <p:txBody>
          <a:bodyPr>
            <a:noAutofit/>
          </a:bodyPr>
          <a:lstStyle/>
          <a:p>
            <a:pPr algn="l"/>
            <a:r>
              <a:rPr lang="en-US" sz="2800" dirty="0"/>
              <a:t>NRG-GY026: An Ongoing Phase II/III Trial of Paclitaxel/Carboplatin Alone or with Either Trastuzumab or Trastuzumab/</a:t>
            </a:r>
            <a:r>
              <a:rPr lang="en-US" sz="2800" dirty="0" err="1"/>
              <a:t>Pertuzumab</a:t>
            </a:r>
            <a:r>
              <a:rPr lang="en-US" sz="2800" dirty="0"/>
              <a:t> for </a:t>
            </a:r>
            <a:br>
              <a:rPr lang="en-US" sz="2800" dirty="0"/>
            </a:br>
            <a:r>
              <a:rPr lang="en-US" sz="2800" dirty="0"/>
              <a:t>HER2-Positive Endometrial Cancer</a:t>
            </a:r>
          </a:p>
        </p:txBody>
      </p:sp>
      <p:pic>
        <p:nvPicPr>
          <p:cNvPr id="6" name="Picture 5" descr="A diagram of a patient's blood flow&#10;&#10;AI-generated content may be incorrect.">
            <a:extLst>
              <a:ext uri="{FF2B5EF4-FFF2-40B4-BE49-F238E27FC236}">
                <a16:creationId xmlns:a16="http://schemas.microsoft.com/office/drawing/2014/main" id="{867F86E1-D71D-B946-8BF9-44D4DE08D2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0699" y="1581149"/>
            <a:ext cx="10769367" cy="4761707"/>
          </a:xfrm>
          <a:prstGeom prst="rect">
            <a:avLst/>
          </a:prstGeom>
        </p:spPr>
      </p:pic>
      <p:sp>
        <p:nvSpPr>
          <p:cNvPr id="7" name="Rectangle 6">
            <a:extLst>
              <a:ext uri="{FF2B5EF4-FFF2-40B4-BE49-F238E27FC236}">
                <a16:creationId xmlns:a16="http://schemas.microsoft.com/office/drawing/2014/main" id="{DCBF45FD-2DB3-0E54-54F2-73EDF286B6BE}"/>
              </a:ext>
            </a:extLst>
          </p:cNvPr>
          <p:cNvSpPr/>
          <p:nvPr/>
        </p:nvSpPr>
        <p:spPr bwMode="auto">
          <a:xfrm>
            <a:off x="723900" y="1574800"/>
            <a:ext cx="1206500" cy="215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7">
            <a:extLst>
              <a:ext uri="{FF2B5EF4-FFF2-40B4-BE49-F238E27FC236}">
                <a16:creationId xmlns:a16="http://schemas.microsoft.com/office/drawing/2014/main" id="{52C38DD4-D4E8-5526-3606-40069E190C2F}"/>
              </a:ext>
            </a:extLst>
          </p:cNvPr>
          <p:cNvSpPr/>
          <p:nvPr/>
        </p:nvSpPr>
        <p:spPr bwMode="auto">
          <a:xfrm>
            <a:off x="520699" y="3429000"/>
            <a:ext cx="203201" cy="520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3590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AI-generated content may be incorrect.">
            <a:extLst>
              <a:ext uri="{FF2B5EF4-FFF2-40B4-BE49-F238E27FC236}">
                <a16:creationId xmlns:a16="http://schemas.microsoft.com/office/drawing/2014/main" id="{3A4F4D07-0A85-E705-1C52-2EF543FA4A8C}"/>
              </a:ext>
            </a:extLst>
          </p:cNvPr>
          <p:cNvPicPr>
            <a:picLocks noChangeAspect="1"/>
          </p:cNvPicPr>
          <p:nvPr/>
        </p:nvPicPr>
        <p:blipFill>
          <a:blip r:embed="rId2"/>
          <a:stretch>
            <a:fillRect/>
          </a:stretch>
        </p:blipFill>
        <p:spPr>
          <a:xfrm>
            <a:off x="463550" y="1765300"/>
            <a:ext cx="10940782" cy="3022600"/>
          </a:xfrm>
          <a:prstGeom prst="rect">
            <a:avLst/>
          </a:prstGeom>
        </p:spPr>
      </p:pic>
      <p:sp>
        <p:nvSpPr>
          <p:cNvPr id="6" name="Rectangle 5">
            <a:extLst>
              <a:ext uri="{FF2B5EF4-FFF2-40B4-BE49-F238E27FC236}">
                <a16:creationId xmlns:a16="http://schemas.microsoft.com/office/drawing/2014/main" id="{1C7E0FDD-6D2D-B474-BCF3-17F6A6AAC30C}"/>
              </a:ext>
            </a:extLst>
          </p:cNvPr>
          <p:cNvSpPr/>
          <p:nvPr/>
        </p:nvSpPr>
        <p:spPr bwMode="auto">
          <a:xfrm>
            <a:off x="9537432" y="1765300"/>
            <a:ext cx="1866900" cy="50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a:extLst>
              <a:ext uri="{FF2B5EF4-FFF2-40B4-BE49-F238E27FC236}">
                <a16:creationId xmlns:a16="http://schemas.microsoft.com/office/drawing/2014/main" id="{C098BC9B-FB6F-EEE8-0B29-D3186569FEBF}"/>
              </a:ext>
            </a:extLst>
          </p:cNvPr>
          <p:cNvSpPr/>
          <p:nvPr/>
        </p:nvSpPr>
        <p:spPr bwMode="auto">
          <a:xfrm>
            <a:off x="463550" y="4787900"/>
            <a:ext cx="10940782" cy="774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TextBox 7">
            <a:extLst>
              <a:ext uri="{FF2B5EF4-FFF2-40B4-BE49-F238E27FC236}">
                <a16:creationId xmlns:a16="http://schemas.microsoft.com/office/drawing/2014/main" id="{08276550-ED29-38A8-189C-617DCF953E98}"/>
              </a:ext>
            </a:extLst>
          </p:cNvPr>
          <p:cNvSpPr txBox="1"/>
          <p:nvPr/>
        </p:nvSpPr>
        <p:spPr>
          <a:xfrm>
            <a:off x="7391374" y="5065067"/>
            <a:ext cx="40129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2400" b="1" i="0" u="none" strike="noStrike" kern="1200" cap="none" spc="0" normalizeH="0" baseline="0" noProof="0" dirty="0">
                <a:ln>
                  <a:noFill/>
                </a:ln>
                <a:solidFill>
                  <a:srgbClr val="000000"/>
                </a:solidFill>
                <a:effectLst/>
                <a:uLnTx/>
                <a:uFillTx/>
                <a:latin typeface="Calibri"/>
                <a:ea typeface="+mn-ea"/>
                <a:cs typeface="+mn-cs"/>
              </a:rPr>
              <a:t>2024;42(1):47-58.</a:t>
            </a:r>
          </a:p>
        </p:txBody>
      </p:sp>
    </p:spTree>
    <p:extLst>
      <p:ext uri="{BB962C8B-B14F-4D97-AF65-F5344CB8AC3E}">
        <p14:creationId xmlns:p14="http://schemas.microsoft.com/office/powerpoint/2010/main" val="4097769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7F8EA-3B23-416C-5649-E9E49BAC6E9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BB79D55-EFCE-A783-8EA2-D054BDF93862}"/>
              </a:ext>
            </a:extLst>
          </p:cNvPr>
          <p:cNvSpPr/>
          <p:nvPr/>
        </p:nvSpPr>
        <p:spPr bwMode="auto">
          <a:xfrm>
            <a:off x="83515" y="1522229"/>
            <a:ext cx="12024970" cy="36085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TextBox 4">
            <a:extLst>
              <a:ext uri="{FF2B5EF4-FFF2-40B4-BE49-F238E27FC236}">
                <a16:creationId xmlns:a16="http://schemas.microsoft.com/office/drawing/2014/main" id="{04B5C7F1-79BD-7D07-3470-F4F1CC72A110}"/>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Meric</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-Bernstam F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2024;42(1):47-58.</a:t>
            </a:r>
          </a:p>
        </p:txBody>
      </p:sp>
      <p:sp>
        <p:nvSpPr>
          <p:cNvPr id="2" name="Title 1">
            <a:extLst>
              <a:ext uri="{FF2B5EF4-FFF2-40B4-BE49-F238E27FC236}">
                <a16:creationId xmlns:a16="http://schemas.microsoft.com/office/drawing/2014/main" id="{9EA35D6F-7734-EFC6-EC43-B9256DC48EB9}"/>
              </a:ext>
            </a:extLst>
          </p:cNvPr>
          <p:cNvSpPr>
            <a:spLocks noGrp="1"/>
          </p:cNvSpPr>
          <p:nvPr>
            <p:ph type="title"/>
          </p:nvPr>
        </p:nvSpPr>
        <p:spPr>
          <a:xfrm>
            <a:off x="419100" y="394706"/>
            <a:ext cx="11353800" cy="662782"/>
          </a:xfrm>
        </p:spPr>
        <p:txBody>
          <a:bodyPr>
            <a:normAutofit fontScale="90000"/>
          </a:bodyPr>
          <a:lstStyle/>
          <a:p>
            <a:pPr algn="l"/>
            <a:r>
              <a:rPr lang="en-US" sz="3200" dirty="0"/>
              <a:t>DESTINY-PanTumor02: A Phase II Trial of Trastuzumab </a:t>
            </a:r>
            <a:r>
              <a:rPr lang="en-US" sz="3200" dirty="0" err="1"/>
              <a:t>Deruxtecan</a:t>
            </a:r>
            <a:r>
              <a:rPr lang="en-US" sz="3200" dirty="0"/>
              <a:t> for Patients with HER2-Expressing Solid Tumors</a:t>
            </a:r>
          </a:p>
        </p:txBody>
      </p:sp>
      <p:pic>
        <p:nvPicPr>
          <p:cNvPr id="6" name="Picture 5" descr="A graph of different colored bars&#10;&#10;AI-generated content may be incorrect.">
            <a:extLst>
              <a:ext uri="{FF2B5EF4-FFF2-40B4-BE49-F238E27FC236}">
                <a16:creationId xmlns:a16="http://schemas.microsoft.com/office/drawing/2014/main" id="{FEC8CC1B-D864-FF6D-FC49-8C16E8387A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515" y="1522229"/>
            <a:ext cx="7789906" cy="3060699"/>
          </a:xfrm>
          <a:prstGeom prst="rect">
            <a:avLst/>
          </a:prstGeom>
        </p:spPr>
      </p:pic>
      <p:pic>
        <p:nvPicPr>
          <p:cNvPr id="8" name="Picture 7" descr="A graph of cancer patients&#10;&#10;AI-generated content may be incorrect.">
            <a:extLst>
              <a:ext uri="{FF2B5EF4-FFF2-40B4-BE49-F238E27FC236}">
                <a16:creationId xmlns:a16="http://schemas.microsoft.com/office/drawing/2014/main" id="{57D87C2F-02C8-253E-DDD9-D294F3EAC5D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771821" y="1522229"/>
            <a:ext cx="4336664" cy="3459335"/>
          </a:xfrm>
          <a:prstGeom prst="rect">
            <a:avLst/>
          </a:prstGeom>
        </p:spPr>
      </p:pic>
      <p:sp>
        <p:nvSpPr>
          <p:cNvPr id="3" name="TextBox 2">
            <a:extLst>
              <a:ext uri="{FF2B5EF4-FFF2-40B4-BE49-F238E27FC236}">
                <a16:creationId xmlns:a16="http://schemas.microsoft.com/office/drawing/2014/main" id="{A537ADCA-2DDE-14BA-8685-FAC129899044}"/>
              </a:ext>
            </a:extLst>
          </p:cNvPr>
          <p:cNvSpPr txBox="1"/>
          <p:nvPr/>
        </p:nvSpPr>
        <p:spPr>
          <a:xfrm>
            <a:off x="350599" y="5213663"/>
            <a:ext cx="6096000" cy="323165"/>
          </a:xfrm>
          <a:prstGeom prst="rect">
            <a:avLst/>
          </a:prstGeom>
          <a:noFill/>
        </p:spPr>
        <p:txBody>
          <a:bodyPr wrap="square">
            <a:spAutoFit/>
          </a:bodyPr>
          <a:lstStyle/>
          <a:p>
            <a:pPr lvl="0" defTabSz="914400" fontAlgn="auto">
              <a:spcBef>
                <a:spcPts val="0"/>
              </a:spcBef>
              <a:spcAft>
                <a:spcPts val="0"/>
              </a:spcAft>
              <a:defRPr/>
            </a:pPr>
            <a:r>
              <a:rPr lang="en-US" sz="1500" b="0" dirty="0">
                <a:solidFill>
                  <a:prstClr val="black"/>
                </a:solidFill>
                <a:latin typeface="Calibri" panose="020F0502020204030204" pitchFamily="34" charset="0"/>
                <a:cs typeface="Calibri" panose="020F0502020204030204" pitchFamily="34" charset="0"/>
              </a:rPr>
              <a:t>ORR = objective response rate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872352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3713-1F90-5AA6-7C2E-4A1A757A960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21E7941-EDBB-CEBA-9BA7-4EBAE68A1DBC}"/>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Meric</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-Bernstam F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2024;42(1):47-58.</a:t>
            </a:r>
          </a:p>
        </p:txBody>
      </p:sp>
      <p:sp>
        <p:nvSpPr>
          <p:cNvPr id="2" name="Title 1">
            <a:extLst>
              <a:ext uri="{FF2B5EF4-FFF2-40B4-BE49-F238E27FC236}">
                <a16:creationId xmlns:a16="http://schemas.microsoft.com/office/drawing/2014/main" id="{A85CB8F0-67AA-6C11-F9F8-ECF642F9DC52}"/>
              </a:ext>
            </a:extLst>
          </p:cNvPr>
          <p:cNvSpPr>
            <a:spLocks noGrp="1"/>
          </p:cNvSpPr>
          <p:nvPr>
            <p:ph type="title"/>
          </p:nvPr>
        </p:nvSpPr>
        <p:spPr>
          <a:xfrm>
            <a:off x="419100" y="394706"/>
            <a:ext cx="11353800" cy="662782"/>
          </a:xfrm>
        </p:spPr>
        <p:txBody>
          <a:bodyPr>
            <a:normAutofit/>
          </a:bodyPr>
          <a:lstStyle/>
          <a:p>
            <a:r>
              <a:rPr lang="en-US" sz="3200" dirty="0"/>
              <a:t>DESTINY-PanTumor02: Survival</a:t>
            </a:r>
          </a:p>
        </p:txBody>
      </p:sp>
      <p:sp>
        <p:nvSpPr>
          <p:cNvPr id="13" name="TextBox 12">
            <a:extLst>
              <a:ext uri="{FF2B5EF4-FFF2-40B4-BE49-F238E27FC236}">
                <a16:creationId xmlns:a16="http://schemas.microsoft.com/office/drawing/2014/main" id="{DB9E848C-6470-6C17-6306-39D79740E77F}"/>
              </a:ext>
            </a:extLst>
          </p:cNvPr>
          <p:cNvSpPr txBox="1"/>
          <p:nvPr/>
        </p:nvSpPr>
        <p:spPr>
          <a:xfrm>
            <a:off x="1600200" y="1394646"/>
            <a:ext cx="175349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Endometrial</a:t>
            </a:r>
          </a:p>
        </p:txBody>
      </p:sp>
      <p:sp>
        <p:nvSpPr>
          <p:cNvPr id="14" name="TextBox 13">
            <a:extLst>
              <a:ext uri="{FF2B5EF4-FFF2-40B4-BE49-F238E27FC236}">
                <a16:creationId xmlns:a16="http://schemas.microsoft.com/office/drawing/2014/main" id="{497C1A11-D6C9-DCB4-F86C-6EC89DF03820}"/>
              </a:ext>
            </a:extLst>
          </p:cNvPr>
          <p:cNvSpPr txBox="1"/>
          <p:nvPr/>
        </p:nvSpPr>
        <p:spPr>
          <a:xfrm>
            <a:off x="6100082" y="1394645"/>
            <a:ext cx="119064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Cervical</a:t>
            </a:r>
          </a:p>
        </p:txBody>
      </p:sp>
      <p:sp>
        <p:nvSpPr>
          <p:cNvPr id="15" name="TextBox 14">
            <a:extLst>
              <a:ext uri="{FF2B5EF4-FFF2-40B4-BE49-F238E27FC236}">
                <a16:creationId xmlns:a16="http://schemas.microsoft.com/office/drawing/2014/main" id="{EF2BCF9D-46E2-EB52-150C-AEBE6AE0D00A}"/>
              </a:ext>
            </a:extLst>
          </p:cNvPr>
          <p:cNvSpPr txBox="1"/>
          <p:nvPr/>
        </p:nvSpPr>
        <p:spPr>
          <a:xfrm>
            <a:off x="9510089" y="1394645"/>
            <a:ext cx="118846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Ovarian</a:t>
            </a:r>
          </a:p>
        </p:txBody>
      </p:sp>
      <p:grpSp>
        <p:nvGrpSpPr>
          <p:cNvPr id="20" name="Group 19">
            <a:extLst>
              <a:ext uri="{FF2B5EF4-FFF2-40B4-BE49-F238E27FC236}">
                <a16:creationId xmlns:a16="http://schemas.microsoft.com/office/drawing/2014/main" id="{35ACE9C5-D2C6-9F0B-D906-A2D8AFA07C1C}"/>
              </a:ext>
            </a:extLst>
          </p:cNvPr>
          <p:cNvGrpSpPr/>
          <p:nvPr/>
        </p:nvGrpSpPr>
        <p:grpSpPr>
          <a:xfrm>
            <a:off x="272498" y="1856310"/>
            <a:ext cx="11627126" cy="3748250"/>
            <a:chOff x="272498" y="1856310"/>
            <a:chExt cx="11627126" cy="3748250"/>
          </a:xfrm>
        </p:grpSpPr>
        <p:grpSp>
          <p:nvGrpSpPr>
            <p:cNvPr id="7" name="Group 6">
              <a:extLst>
                <a:ext uri="{FF2B5EF4-FFF2-40B4-BE49-F238E27FC236}">
                  <a16:creationId xmlns:a16="http://schemas.microsoft.com/office/drawing/2014/main" id="{F98C267D-E382-B475-9681-9B8E21697468}"/>
                </a:ext>
              </a:extLst>
            </p:cNvPr>
            <p:cNvGrpSpPr/>
            <p:nvPr/>
          </p:nvGrpSpPr>
          <p:grpSpPr>
            <a:xfrm>
              <a:off x="279124" y="1856311"/>
              <a:ext cx="11620500" cy="1981200"/>
              <a:chOff x="304800" y="1305339"/>
              <a:chExt cx="11620500" cy="1981200"/>
            </a:xfrm>
          </p:grpSpPr>
          <p:pic>
            <p:nvPicPr>
              <p:cNvPr id="3" name="Picture 2">
                <a:extLst>
                  <a:ext uri="{FF2B5EF4-FFF2-40B4-BE49-F238E27FC236}">
                    <a16:creationId xmlns:a16="http://schemas.microsoft.com/office/drawing/2014/main" id="{0D2385E4-6035-D691-29D2-E8434AC642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8077200" y="1305339"/>
                <a:ext cx="3848100" cy="1981200"/>
              </a:xfrm>
              <a:prstGeom prst="rect">
                <a:avLst/>
              </a:prstGeom>
            </p:spPr>
          </p:pic>
          <p:pic>
            <p:nvPicPr>
              <p:cNvPr id="4" name="Picture 3">
                <a:extLst>
                  <a:ext uri="{FF2B5EF4-FFF2-40B4-BE49-F238E27FC236}">
                    <a16:creationId xmlns:a16="http://schemas.microsoft.com/office/drawing/2014/main" id="{1AB1993A-9A3B-CC00-BCBF-22688790561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304800" y="1305339"/>
                <a:ext cx="7772400" cy="1981200"/>
              </a:xfrm>
              <a:prstGeom prst="rect">
                <a:avLst/>
              </a:prstGeom>
            </p:spPr>
          </p:pic>
        </p:grpSp>
        <p:grpSp>
          <p:nvGrpSpPr>
            <p:cNvPr id="12" name="Group 11">
              <a:extLst>
                <a:ext uri="{FF2B5EF4-FFF2-40B4-BE49-F238E27FC236}">
                  <a16:creationId xmlns:a16="http://schemas.microsoft.com/office/drawing/2014/main" id="{2906A0EE-19F4-B7AB-59F2-B78557243BCE}"/>
                </a:ext>
              </a:extLst>
            </p:cNvPr>
            <p:cNvGrpSpPr/>
            <p:nvPr/>
          </p:nvGrpSpPr>
          <p:grpSpPr>
            <a:xfrm>
              <a:off x="272498" y="3811007"/>
              <a:ext cx="11627126" cy="1793553"/>
              <a:chOff x="347870" y="3602986"/>
              <a:chExt cx="11088756" cy="1700851"/>
            </a:xfrm>
          </p:grpSpPr>
          <p:pic>
            <p:nvPicPr>
              <p:cNvPr id="10" name="Picture 9">
                <a:extLst>
                  <a:ext uri="{FF2B5EF4-FFF2-40B4-BE49-F238E27FC236}">
                    <a16:creationId xmlns:a16="http://schemas.microsoft.com/office/drawing/2014/main" id="{87D003E7-3EC7-62B6-6077-12F789EDBD7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p:blipFill>
            <p:spPr>
              <a:xfrm>
                <a:off x="347870" y="3602986"/>
                <a:ext cx="7772400" cy="1700851"/>
              </a:xfrm>
              <a:prstGeom prst="rect">
                <a:avLst/>
              </a:prstGeom>
            </p:spPr>
          </p:pic>
          <p:pic>
            <p:nvPicPr>
              <p:cNvPr id="11" name="Picture 10">
                <a:extLst>
                  <a:ext uri="{FF2B5EF4-FFF2-40B4-BE49-F238E27FC236}">
                    <a16:creationId xmlns:a16="http://schemas.microsoft.com/office/drawing/2014/main" id="{F57540DA-A013-E34A-2437-AD65EA7A7EA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a:stretch/>
            </p:blipFill>
            <p:spPr>
              <a:xfrm>
                <a:off x="8083826" y="3602986"/>
                <a:ext cx="3352800" cy="1700851"/>
              </a:xfrm>
              <a:prstGeom prst="rect">
                <a:avLst/>
              </a:prstGeom>
            </p:spPr>
          </p:pic>
        </p:grpSp>
        <p:sp>
          <p:nvSpPr>
            <p:cNvPr id="16" name="Rectangle 15">
              <a:extLst>
                <a:ext uri="{FF2B5EF4-FFF2-40B4-BE49-F238E27FC236}">
                  <a16:creationId xmlns:a16="http://schemas.microsoft.com/office/drawing/2014/main" id="{BC643672-54CB-D3D2-6819-15D000C55BE1}"/>
                </a:ext>
              </a:extLst>
            </p:cNvPr>
            <p:cNvSpPr/>
            <p:nvPr/>
          </p:nvSpPr>
          <p:spPr bwMode="auto">
            <a:xfrm>
              <a:off x="279124" y="1856310"/>
              <a:ext cx="406676" cy="27918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sp>
          <p:nvSpPr>
            <p:cNvPr id="17" name="Rectangle 16">
              <a:extLst>
                <a:ext uri="{FF2B5EF4-FFF2-40B4-BE49-F238E27FC236}">
                  <a16:creationId xmlns:a16="http://schemas.microsoft.com/office/drawing/2014/main" id="{B34588B5-041C-E5BD-FD94-E05860AEF927}"/>
                </a:ext>
              </a:extLst>
            </p:cNvPr>
            <p:cNvSpPr/>
            <p:nvPr/>
          </p:nvSpPr>
          <p:spPr bwMode="auto">
            <a:xfrm>
              <a:off x="4275261" y="1929146"/>
              <a:ext cx="406676" cy="27918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sp>
          <p:nvSpPr>
            <p:cNvPr id="18" name="Rectangle 17">
              <a:extLst>
                <a:ext uri="{FF2B5EF4-FFF2-40B4-BE49-F238E27FC236}">
                  <a16:creationId xmlns:a16="http://schemas.microsoft.com/office/drawing/2014/main" id="{3BD7661D-1F81-BE1F-0ACD-5BEFAAD7BF37}"/>
                </a:ext>
              </a:extLst>
            </p:cNvPr>
            <p:cNvSpPr/>
            <p:nvPr/>
          </p:nvSpPr>
          <p:spPr bwMode="auto">
            <a:xfrm>
              <a:off x="8068060" y="1915893"/>
              <a:ext cx="354196" cy="1284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sp>
          <p:nvSpPr>
            <p:cNvPr id="19" name="Rectangle 18">
              <a:extLst>
                <a:ext uri="{FF2B5EF4-FFF2-40B4-BE49-F238E27FC236}">
                  <a16:creationId xmlns:a16="http://schemas.microsoft.com/office/drawing/2014/main" id="{D6F8E51C-CA69-9CB2-201A-6FBE8B17B5A4}"/>
                </a:ext>
              </a:extLst>
            </p:cNvPr>
            <p:cNvSpPr/>
            <p:nvPr/>
          </p:nvSpPr>
          <p:spPr bwMode="auto">
            <a:xfrm>
              <a:off x="8422256" y="3438939"/>
              <a:ext cx="474150" cy="9895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grpSp>
      <p:sp>
        <p:nvSpPr>
          <p:cNvPr id="21" name="TextBox 20">
            <a:extLst>
              <a:ext uri="{FF2B5EF4-FFF2-40B4-BE49-F238E27FC236}">
                <a16:creationId xmlns:a16="http://schemas.microsoft.com/office/drawing/2014/main" id="{77BCE745-DC85-DF64-F722-0BF16C2C6113}"/>
              </a:ext>
            </a:extLst>
          </p:cNvPr>
          <p:cNvSpPr txBox="1"/>
          <p:nvPr/>
        </p:nvSpPr>
        <p:spPr>
          <a:xfrm rot="16200000">
            <a:off x="181862" y="2460108"/>
            <a:ext cx="782587"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10" charset="-128"/>
                <a:cs typeface="+mn-cs"/>
              </a:rPr>
              <a:t>PFS</a:t>
            </a:r>
          </a:p>
        </p:txBody>
      </p:sp>
      <p:sp>
        <p:nvSpPr>
          <p:cNvPr id="22" name="TextBox 21">
            <a:extLst>
              <a:ext uri="{FF2B5EF4-FFF2-40B4-BE49-F238E27FC236}">
                <a16:creationId xmlns:a16="http://schemas.microsoft.com/office/drawing/2014/main" id="{D3C1D397-3A1F-FDCA-BAF7-65DDE686BDFF}"/>
              </a:ext>
            </a:extLst>
          </p:cNvPr>
          <p:cNvSpPr txBox="1"/>
          <p:nvPr/>
        </p:nvSpPr>
        <p:spPr>
          <a:xfrm rot="16200000">
            <a:off x="252711" y="4217285"/>
            <a:ext cx="62869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10" charset="-128"/>
                <a:cs typeface="+mn-cs"/>
              </a:rPr>
              <a:t>OS</a:t>
            </a:r>
          </a:p>
        </p:txBody>
      </p:sp>
    </p:spTree>
    <p:extLst>
      <p:ext uri="{BB962C8B-B14F-4D97-AF65-F5344CB8AC3E}">
        <p14:creationId xmlns:p14="http://schemas.microsoft.com/office/powerpoint/2010/main" val="435683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214D-5ADD-FE04-A282-8C5F5764F682}"/>
              </a:ext>
            </a:extLst>
          </p:cNvPr>
          <p:cNvSpPr>
            <a:spLocks noGrp="1"/>
          </p:cNvSpPr>
          <p:nvPr>
            <p:ph type="title"/>
          </p:nvPr>
        </p:nvSpPr>
        <p:spPr>
          <a:xfrm>
            <a:off x="936434" y="220500"/>
            <a:ext cx="11272888" cy="838200"/>
          </a:xfrm>
        </p:spPr>
        <p:txBody>
          <a:bodyPr>
            <a:noAutofit/>
          </a:bodyPr>
          <a:lstStyle/>
          <a:p>
            <a:pPr algn="l"/>
            <a:r>
              <a:rPr lang="en-US" sz="3200" dirty="0">
                <a:solidFill>
                  <a:srgbClr val="3332FF"/>
                </a:solidFill>
              </a:rPr>
              <a:t>DESTINY-PanTumor02: Response by HER2 Expression Level (Central)</a:t>
            </a:r>
          </a:p>
        </p:txBody>
      </p:sp>
      <p:sp>
        <p:nvSpPr>
          <p:cNvPr id="7" name="Text Placeholder 6"/>
          <p:cNvSpPr>
            <a:spLocks noGrp="1"/>
          </p:cNvSpPr>
          <p:nvPr>
            <p:ph type="body" sz="quarter" idx="10"/>
          </p:nvPr>
        </p:nvSpPr>
        <p:spPr>
          <a:xfrm>
            <a:off x="262992" y="6501653"/>
            <a:ext cx="11428271" cy="364716"/>
          </a:xfrm>
        </p:spPr>
        <p:txBody>
          <a:bodyPr>
            <a:noAutofit/>
          </a:bodyPr>
          <a:lstStyle/>
          <a:p>
            <a:r>
              <a:rPr lang="en-US" sz="1500" b="0" dirty="0">
                <a:solidFill>
                  <a:schemeClr val="tx1"/>
                </a:solidFill>
              </a:rPr>
              <a:t>INV = investigator; NR = not reached; NE = not estimable</a:t>
            </a:r>
            <a:br>
              <a:rPr lang="en-US" sz="1500" b="0" dirty="0">
                <a:solidFill>
                  <a:schemeClr val="tx1"/>
                </a:solidFill>
              </a:rPr>
            </a:br>
            <a:r>
              <a:rPr lang="en-US" sz="1500" b="0" dirty="0">
                <a:solidFill>
                  <a:schemeClr val="tx1"/>
                </a:solidFill>
              </a:rPr>
              <a:t>Lee J-Y et al. International Gynecologic Cancer Society (IGCS) 2023; Makker V et al. SGO 2024.</a:t>
            </a:r>
          </a:p>
        </p:txBody>
      </p:sp>
      <p:grpSp>
        <p:nvGrpSpPr>
          <p:cNvPr id="109" name="Group 108"/>
          <p:cNvGrpSpPr/>
          <p:nvPr/>
        </p:nvGrpSpPr>
        <p:grpSpPr>
          <a:xfrm>
            <a:off x="581022" y="1310501"/>
            <a:ext cx="10801353" cy="4921861"/>
            <a:chOff x="871533" y="2345837"/>
            <a:chExt cx="16202030" cy="7382792"/>
          </a:xfrm>
        </p:grpSpPr>
        <p:sp>
          <p:nvSpPr>
            <p:cNvPr id="33" name="Rounded Rectangle 32"/>
            <p:cNvSpPr/>
            <p:nvPr/>
          </p:nvSpPr>
          <p:spPr>
            <a:xfrm>
              <a:off x="12416203" y="2548565"/>
              <a:ext cx="4149100" cy="644577"/>
            </a:xfrm>
            <a:prstGeom prst="roundRect">
              <a:avLst/>
            </a:prstGeom>
            <a:solidFill>
              <a:srgbClr val="00B05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Cervical cancer</a:t>
              </a:r>
            </a:p>
          </p:txBody>
        </p:sp>
        <p:sp>
          <p:nvSpPr>
            <p:cNvPr id="34" name="Rounded Rectangle 33"/>
            <p:cNvSpPr/>
            <p:nvPr/>
          </p:nvSpPr>
          <p:spPr>
            <a:xfrm>
              <a:off x="3900852" y="2529203"/>
              <a:ext cx="4149100" cy="644577"/>
            </a:xfrm>
            <a:prstGeom prst="roundRect">
              <a:avLst/>
            </a:prstGeom>
            <a:solidFill>
              <a:srgbClr val="92D05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Endometrial cancer</a:t>
              </a:r>
            </a:p>
          </p:txBody>
        </p:sp>
        <p:sp>
          <p:nvSpPr>
            <p:cNvPr id="35" name="Rounded Rectangle 34"/>
            <p:cNvSpPr/>
            <p:nvPr/>
          </p:nvSpPr>
          <p:spPr>
            <a:xfrm>
              <a:off x="8129952" y="2538416"/>
              <a:ext cx="4149100" cy="644577"/>
            </a:xfrm>
            <a:prstGeom prst="roundRect">
              <a:avLst/>
            </a:prstGeom>
            <a:solidFill>
              <a:srgbClr val="99FF99"/>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Ovarian cancer</a:t>
              </a:r>
            </a:p>
          </p:txBody>
        </p:sp>
        <p:graphicFrame>
          <p:nvGraphicFramePr>
            <p:cNvPr id="86" name="Chart 85"/>
            <p:cNvGraphicFramePr/>
            <p:nvPr/>
          </p:nvGraphicFramePr>
          <p:xfrm>
            <a:off x="2595156" y="2345837"/>
            <a:ext cx="14478407" cy="5729291"/>
          </p:xfrm>
          <a:graphic>
            <a:graphicData uri="http://schemas.openxmlformats.org/drawingml/2006/chart">
              <c:chart xmlns:c="http://schemas.openxmlformats.org/drawingml/2006/chart" xmlns:r="http://schemas.openxmlformats.org/officeDocument/2006/relationships" r:id="rId3"/>
            </a:graphicData>
          </a:graphic>
        </p:graphicFrame>
        <p:sp>
          <p:nvSpPr>
            <p:cNvPr id="87" name="TextBox 458">
              <a:extLst>
                <a:ext uri="{FF2B5EF4-FFF2-40B4-BE49-F238E27FC236}">
                  <a16:creationId xmlns:a16="http://schemas.microsoft.com/office/drawing/2014/main" id="{DF9BEF49-C8CA-6501-0E56-F5EB2016A494}"/>
                </a:ext>
              </a:extLst>
            </p:cNvPr>
            <p:cNvSpPr txBox="1"/>
            <p:nvPr/>
          </p:nvSpPr>
          <p:spPr>
            <a:xfrm rot="16200000">
              <a:off x="-231893" y="4802761"/>
              <a:ext cx="4717161" cy="569484"/>
            </a:xfrm>
            <a:prstGeom prst="rect">
              <a:avLst/>
            </a:prstGeom>
            <a:noFill/>
          </p:spPr>
          <p:txBody>
            <a:bodyPr wrap="square" lIns="91440" tIns="45720" rIns="91440" bIns="45720">
              <a:spAutoFit/>
            </a:bodyPr>
            <a:lstStyle>
              <a:defPPr>
                <a:defRPr lang="en-US"/>
              </a:defPPr>
              <a:lvl1pPr marL="0" algn="l" defTabSz="636690" rtl="0" eaLnBrk="1" latinLnBrk="0" hangingPunct="1">
                <a:defRPr sz="2500" kern="1200">
                  <a:solidFill>
                    <a:schemeClr val="tx1"/>
                  </a:solidFill>
                  <a:latin typeface="+mn-lt"/>
                  <a:ea typeface="+mn-ea"/>
                  <a:cs typeface="+mn-cs"/>
                </a:defRPr>
              </a:lvl1pPr>
              <a:lvl2pPr marL="636690" algn="l" defTabSz="636690" rtl="0" eaLnBrk="1" latinLnBrk="0" hangingPunct="1">
                <a:defRPr sz="2500" kern="1200">
                  <a:solidFill>
                    <a:schemeClr val="tx1"/>
                  </a:solidFill>
                  <a:latin typeface="+mn-lt"/>
                  <a:ea typeface="+mn-ea"/>
                  <a:cs typeface="+mn-cs"/>
                </a:defRPr>
              </a:lvl2pPr>
              <a:lvl3pPr marL="1273381" algn="l" defTabSz="636690" rtl="0" eaLnBrk="1" latinLnBrk="0" hangingPunct="1">
                <a:defRPr sz="2500" kern="1200">
                  <a:solidFill>
                    <a:schemeClr val="tx1"/>
                  </a:solidFill>
                  <a:latin typeface="+mn-lt"/>
                  <a:ea typeface="+mn-ea"/>
                  <a:cs typeface="+mn-cs"/>
                </a:defRPr>
              </a:lvl3pPr>
              <a:lvl4pPr marL="1910073" algn="l" defTabSz="636690" rtl="0" eaLnBrk="1" latinLnBrk="0" hangingPunct="1">
                <a:defRPr sz="2500" kern="1200">
                  <a:solidFill>
                    <a:schemeClr val="tx1"/>
                  </a:solidFill>
                  <a:latin typeface="+mn-lt"/>
                  <a:ea typeface="+mn-ea"/>
                  <a:cs typeface="+mn-cs"/>
                </a:defRPr>
              </a:lvl4pPr>
              <a:lvl5pPr marL="2546764" algn="l" defTabSz="636690" rtl="0" eaLnBrk="1" latinLnBrk="0" hangingPunct="1">
                <a:defRPr sz="2500" kern="1200">
                  <a:solidFill>
                    <a:schemeClr val="tx1"/>
                  </a:solidFill>
                  <a:latin typeface="+mn-lt"/>
                  <a:ea typeface="+mn-ea"/>
                  <a:cs typeface="+mn-cs"/>
                </a:defRPr>
              </a:lvl5pPr>
              <a:lvl6pPr marL="3183455" algn="l" defTabSz="636690" rtl="0" eaLnBrk="1" latinLnBrk="0" hangingPunct="1">
                <a:defRPr sz="2500" kern="1200">
                  <a:solidFill>
                    <a:schemeClr val="tx1"/>
                  </a:solidFill>
                  <a:latin typeface="+mn-lt"/>
                  <a:ea typeface="+mn-ea"/>
                  <a:cs typeface="+mn-cs"/>
                </a:defRPr>
              </a:lvl6pPr>
              <a:lvl7pPr marL="3820145" algn="l" defTabSz="636690" rtl="0" eaLnBrk="1" latinLnBrk="0" hangingPunct="1">
                <a:defRPr sz="2500" kern="1200">
                  <a:solidFill>
                    <a:schemeClr val="tx1"/>
                  </a:solidFill>
                  <a:latin typeface="+mn-lt"/>
                  <a:ea typeface="+mn-ea"/>
                  <a:cs typeface="+mn-cs"/>
                </a:defRPr>
              </a:lvl7pPr>
              <a:lvl8pPr marL="4456836" algn="l" defTabSz="636690" rtl="0" eaLnBrk="1" latinLnBrk="0" hangingPunct="1">
                <a:defRPr sz="2500" kern="1200">
                  <a:solidFill>
                    <a:schemeClr val="tx1"/>
                  </a:solidFill>
                  <a:latin typeface="+mn-lt"/>
                  <a:ea typeface="+mn-ea"/>
                  <a:cs typeface="+mn-cs"/>
                </a:defRPr>
              </a:lvl8pPr>
              <a:lvl9pPr marL="5093526" algn="l" defTabSz="636690" rtl="0" eaLnBrk="1" latinLnBrk="0" hangingPunct="1">
                <a:defRPr sz="2500" kern="1200">
                  <a:solidFill>
                    <a:schemeClr val="tx1"/>
                  </a:solidFill>
                  <a:latin typeface="+mn-lt"/>
                  <a:ea typeface="+mn-ea"/>
                  <a:cs typeface="+mn-cs"/>
                </a:defRPr>
              </a:lvl9pPr>
            </a:lstStyle>
            <a:p>
              <a:pPr marL="0" marR="0" lvl="0" indent="0" algn="ctr" defTabSz="63669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a:ea typeface="+mn-ea"/>
                  <a:cs typeface="+mn-cs"/>
                </a:rPr>
                <a:t>Confirmed ORR by INV (%)</a:t>
              </a:r>
            </a:p>
          </p:txBody>
        </p:sp>
        <p:sp>
          <p:nvSpPr>
            <p:cNvPr id="88" name="TextBox 87"/>
            <p:cNvSpPr txBox="1"/>
            <p:nvPr/>
          </p:nvSpPr>
          <p:spPr>
            <a:xfrm rot="16200000">
              <a:off x="4072103"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All</a:t>
              </a:r>
            </a:p>
          </p:txBody>
        </p:sp>
        <p:sp>
          <p:nvSpPr>
            <p:cNvPr id="89" name="TextBox 88"/>
            <p:cNvSpPr txBox="1"/>
            <p:nvPr/>
          </p:nvSpPr>
          <p:spPr>
            <a:xfrm rot="16200000">
              <a:off x="4452795"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3+</a:t>
              </a:r>
            </a:p>
          </p:txBody>
        </p:sp>
        <p:sp>
          <p:nvSpPr>
            <p:cNvPr id="90" name="TextBox 89"/>
            <p:cNvSpPr txBox="1"/>
            <p:nvPr/>
          </p:nvSpPr>
          <p:spPr>
            <a:xfrm rot="16200000">
              <a:off x="5099910"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2+</a:t>
              </a:r>
            </a:p>
          </p:txBody>
        </p:sp>
        <p:sp>
          <p:nvSpPr>
            <p:cNvPr id="91" name="TextBox 90"/>
            <p:cNvSpPr txBox="1"/>
            <p:nvPr/>
          </p:nvSpPr>
          <p:spPr>
            <a:xfrm rot="16200000">
              <a:off x="5747024"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1+</a:t>
              </a:r>
            </a:p>
          </p:txBody>
        </p:sp>
        <p:sp>
          <p:nvSpPr>
            <p:cNvPr id="92" name="TextBox 91"/>
            <p:cNvSpPr txBox="1"/>
            <p:nvPr/>
          </p:nvSpPr>
          <p:spPr>
            <a:xfrm rot="16200000">
              <a:off x="6475892"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0</a:t>
              </a:r>
            </a:p>
          </p:txBody>
        </p:sp>
        <p:sp>
          <p:nvSpPr>
            <p:cNvPr id="93" name="TextBox 92"/>
            <p:cNvSpPr txBox="1"/>
            <p:nvPr/>
          </p:nvSpPr>
          <p:spPr>
            <a:xfrm rot="16200000">
              <a:off x="6710807" y="6417058"/>
              <a:ext cx="2188004"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Unknown</a:t>
              </a:r>
            </a:p>
          </p:txBody>
        </p:sp>
        <p:sp>
          <p:nvSpPr>
            <p:cNvPr id="94" name="TextBox 93"/>
            <p:cNvSpPr txBox="1"/>
            <p:nvPr/>
          </p:nvSpPr>
          <p:spPr>
            <a:xfrm rot="16200000">
              <a:off x="8386928"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All</a:t>
              </a:r>
            </a:p>
          </p:txBody>
        </p:sp>
        <p:sp>
          <p:nvSpPr>
            <p:cNvPr id="95" name="TextBox 94"/>
            <p:cNvSpPr txBox="1"/>
            <p:nvPr/>
          </p:nvSpPr>
          <p:spPr>
            <a:xfrm rot="16200000">
              <a:off x="8767620"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3+</a:t>
              </a:r>
            </a:p>
          </p:txBody>
        </p:sp>
        <p:sp>
          <p:nvSpPr>
            <p:cNvPr id="96" name="TextBox 95"/>
            <p:cNvSpPr txBox="1"/>
            <p:nvPr/>
          </p:nvSpPr>
          <p:spPr>
            <a:xfrm rot="16200000">
              <a:off x="9414734"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2+</a:t>
              </a:r>
            </a:p>
          </p:txBody>
        </p:sp>
        <p:sp>
          <p:nvSpPr>
            <p:cNvPr id="97" name="TextBox 96"/>
            <p:cNvSpPr txBox="1"/>
            <p:nvPr/>
          </p:nvSpPr>
          <p:spPr>
            <a:xfrm rot="16200000">
              <a:off x="10061849"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1+</a:t>
              </a:r>
            </a:p>
          </p:txBody>
        </p:sp>
        <p:sp>
          <p:nvSpPr>
            <p:cNvPr id="98" name="TextBox 97"/>
            <p:cNvSpPr txBox="1"/>
            <p:nvPr/>
          </p:nvSpPr>
          <p:spPr>
            <a:xfrm rot="16200000">
              <a:off x="10790717"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0</a:t>
              </a:r>
            </a:p>
          </p:txBody>
        </p:sp>
        <p:sp>
          <p:nvSpPr>
            <p:cNvPr id="99" name="TextBox 98"/>
            <p:cNvSpPr txBox="1"/>
            <p:nvPr/>
          </p:nvSpPr>
          <p:spPr>
            <a:xfrm rot="16200000">
              <a:off x="12687465"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All</a:t>
              </a:r>
            </a:p>
          </p:txBody>
        </p:sp>
        <p:sp>
          <p:nvSpPr>
            <p:cNvPr id="100" name="TextBox 99"/>
            <p:cNvSpPr txBox="1"/>
            <p:nvPr/>
          </p:nvSpPr>
          <p:spPr>
            <a:xfrm rot="16200000">
              <a:off x="13068158"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3+</a:t>
              </a:r>
            </a:p>
          </p:txBody>
        </p:sp>
        <p:sp>
          <p:nvSpPr>
            <p:cNvPr id="101" name="TextBox 100"/>
            <p:cNvSpPr txBox="1"/>
            <p:nvPr/>
          </p:nvSpPr>
          <p:spPr>
            <a:xfrm rot="16200000">
              <a:off x="13715273"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2+</a:t>
              </a:r>
            </a:p>
          </p:txBody>
        </p:sp>
        <p:sp>
          <p:nvSpPr>
            <p:cNvPr id="102" name="TextBox 101"/>
            <p:cNvSpPr txBox="1"/>
            <p:nvPr/>
          </p:nvSpPr>
          <p:spPr>
            <a:xfrm rot="16200000">
              <a:off x="14362386"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1+</a:t>
              </a:r>
            </a:p>
          </p:txBody>
        </p:sp>
        <p:sp>
          <p:nvSpPr>
            <p:cNvPr id="103" name="TextBox 102"/>
            <p:cNvSpPr txBox="1"/>
            <p:nvPr/>
          </p:nvSpPr>
          <p:spPr>
            <a:xfrm rot="16200000">
              <a:off x="15091254"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0</a:t>
              </a:r>
            </a:p>
          </p:txBody>
        </p:sp>
        <p:sp>
          <p:nvSpPr>
            <p:cNvPr id="104" name="Rectangle 103"/>
            <p:cNvSpPr/>
            <p:nvPr/>
          </p:nvSpPr>
          <p:spPr>
            <a:xfrm>
              <a:off x="871533" y="7743470"/>
              <a:ext cx="16202030" cy="19851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Total n in subgroup  	40 	13 	7 	4 	5 	1 	40 	8 	20 	8 	4 	40 	11 	19 	5 	5</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n of responders 	23 	11 	8 	1 	3 	0 	20 	6 	8 	4 	2 	18 	7 	7 	1 	3</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Median DOR, months 	NR 	NR 	18.2 	NR 	9.9 –	14.2	NR	3.8	14.2	NR		11.3 	22.1	11.3	8.3 	4.5</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95% CR 	9.9,	9.6,	3.0,	–	2.8,	– 	4.1,	9.3,	2.8,	8.3,	6.8,	4.4,	4.2,	2.8,	–	2.6,</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	NE 	NE 	NE 		NE 		NE 	NE 	NE 	NE 	NE 	22.1 	NE 	NE 		NE</a:t>
              </a:r>
            </a:p>
          </p:txBody>
        </p:sp>
        <p:cxnSp>
          <p:nvCxnSpPr>
            <p:cNvPr id="106" name="Straight Connector 105"/>
            <p:cNvCxnSpPr/>
            <p:nvPr/>
          </p:nvCxnSpPr>
          <p:spPr>
            <a:xfrm>
              <a:off x="942975" y="8158162"/>
              <a:ext cx="1583055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cxnSpLocks/>
            </p:cNvCxnSpPr>
            <p:nvPr/>
          </p:nvCxnSpPr>
          <p:spPr>
            <a:xfrm>
              <a:off x="871533" y="8529635"/>
              <a:ext cx="1590199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942975" y="8886823"/>
              <a:ext cx="1583055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75643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458D6-6F67-33F5-5A1E-EF470E6E41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18D683-1FAD-2592-F5A9-1148E0CD718E}"/>
              </a:ext>
            </a:extLst>
          </p:cNvPr>
          <p:cNvSpPr>
            <a:spLocks noGrp="1"/>
          </p:cNvSpPr>
          <p:nvPr>
            <p:ph type="title"/>
          </p:nvPr>
        </p:nvSpPr>
        <p:spPr>
          <a:xfrm>
            <a:off x="1" y="58255"/>
            <a:ext cx="12209321" cy="838200"/>
          </a:xfrm>
        </p:spPr>
        <p:txBody>
          <a:bodyPr/>
          <a:lstStyle/>
          <a:p>
            <a:r>
              <a:rPr lang="en-US" sz="2800" dirty="0">
                <a:solidFill>
                  <a:srgbClr val="3333FF"/>
                </a:solidFill>
              </a:rPr>
              <a:t>DESTINY-PanTumor02: Adverse Events</a:t>
            </a:r>
            <a:endParaRPr lang="en-US" dirty="0">
              <a:solidFill>
                <a:srgbClr val="3333FF"/>
              </a:solidFill>
            </a:endParaRPr>
          </a:p>
        </p:txBody>
      </p:sp>
      <p:pic>
        <p:nvPicPr>
          <p:cNvPr id="8" name="Picture 7">
            <a:extLst>
              <a:ext uri="{FF2B5EF4-FFF2-40B4-BE49-F238E27FC236}">
                <a16:creationId xmlns:a16="http://schemas.microsoft.com/office/drawing/2014/main" id="{221F92D3-D6BB-F48A-A851-948E7634B52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991544" y="728673"/>
            <a:ext cx="8473027" cy="4816247"/>
          </a:xfrm>
          <a:prstGeom prst="rect">
            <a:avLst/>
          </a:prstGeom>
        </p:spPr>
      </p:pic>
      <p:sp>
        <p:nvSpPr>
          <p:cNvPr id="9" name="TextBox 8">
            <a:extLst>
              <a:ext uri="{FF2B5EF4-FFF2-40B4-BE49-F238E27FC236}">
                <a16:creationId xmlns:a16="http://schemas.microsoft.com/office/drawing/2014/main" id="{71E4BDB3-0ABE-5347-9E2B-16085A017A22}"/>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Meric</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-Bernstam F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2024;42(1):47-58.</a:t>
            </a:r>
          </a:p>
        </p:txBody>
      </p:sp>
      <p:sp>
        <p:nvSpPr>
          <p:cNvPr id="3" name="TextBox 2">
            <a:extLst>
              <a:ext uri="{FF2B5EF4-FFF2-40B4-BE49-F238E27FC236}">
                <a16:creationId xmlns:a16="http://schemas.microsoft.com/office/drawing/2014/main" id="{D98184E1-1D7F-72DB-F24D-4997F4A91FC4}"/>
              </a:ext>
            </a:extLst>
          </p:cNvPr>
          <p:cNvSpPr txBox="1"/>
          <p:nvPr/>
        </p:nvSpPr>
        <p:spPr>
          <a:xfrm>
            <a:off x="560045" y="5567313"/>
            <a:ext cx="11089232" cy="923330"/>
          </a:xfrm>
          <a:prstGeom prst="rect">
            <a:avLst/>
          </a:prstGeom>
          <a:noFill/>
        </p:spPr>
        <p:txBody>
          <a:bodyPr wrap="square" rtlCol="0">
            <a:spAutoFit/>
          </a:bodyPr>
          <a:lstStyle/>
          <a:p>
            <a:r>
              <a:rPr lang="en-US" sz="1800" b="0" dirty="0">
                <a:solidFill>
                  <a:schemeClr val="tx1"/>
                </a:solidFill>
                <a:latin typeface="Calibri" panose="020F0502020204030204" pitchFamily="34" charset="0"/>
                <a:cs typeface="Calibri" panose="020F0502020204030204" pitchFamily="34" charset="0"/>
              </a:rPr>
              <a:t>Adjudicated drug-related events of interstitial lung disease (ILD)/pneumonitis: 28 patients overall (10.5%) </a:t>
            </a:r>
          </a:p>
          <a:p>
            <a:r>
              <a:rPr lang="en-US" sz="1800" b="0" dirty="0">
                <a:solidFill>
                  <a:schemeClr val="tx1"/>
                </a:solidFill>
                <a:latin typeface="Calibri" panose="020F0502020204030204" pitchFamily="34" charset="0"/>
                <a:cs typeface="Calibri" panose="020F0502020204030204" pitchFamily="34" charset="0"/>
              </a:rPr>
              <a:t>Majority were low grade (grade 1, n = 7 [2.6%]; grade 2, n = 17 [6.4%]), but there were 3 fatal adjudicated drug-related cases of ILD/pneumonitis, one each in the biliary tract, endometrial and other tumors cohorts</a:t>
            </a:r>
          </a:p>
        </p:txBody>
      </p:sp>
    </p:spTree>
    <p:extLst>
      <p:ext uri="{BB962C8B-B14F-4D97-AF65-F5344CB8AC3E}">
        <p14:creationId xmlns:p14="http://schemas.microsoft.com/office/powerpoint/2010/main" val="202301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A72BFA8F-F2D5-63D1-A9DD-6811AC6585E8}"/>
              </a:ext>
            </a:extLst>
          </p:cNvPr>
          <p:cNvSpPr txBox="1">
            <a:spLocks/>
          </p:cNvSpPr>
          <p:nvPr/>
        </p:nvSpPr>
        <p:spPr>
          <a:xfrm>
            <a:off x="382287" y="179200"/>
            <a:ext cx="11446937" cy="1140079"/>
          </a:xfrm>
          <a:prstGeom prst="rect">
            <a:avLst/>
          </a:prstGeom>
        </p:spPr>
        <p:txBody>
          <a:bodyPr vert="horz" lIns="0" tIns="60960" rIns="121920" bIns="60960" anchor="t"/>
          <a:lstStyle>
            <a:defPPr>
              <a:defRPr lang="en-US"/>
            </a:defPPr>
            <a:lvl1pPr defTabSz="457200">
              <a:spcBef>
                <a:spcPct val="0"/>
              </a:spcBef>
              <a:buNone/>
              <a:defRPr kumimoji="1" sz="1900" b="1" baseline="0">
                <a:solidFill>
                  <a:schemeClr val="accent2"/>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sz="2100" b="1" i="0" u="none" strike="noStrike" kern="1200" cap="none" spc="0" normalizeH="0" baseline="0" noProof="0" dirty="0">
                <a:ln>
                  <a:noFill/>
                </a:ln>
                <a:solidFill>
                  <a:srgbClr val="003865"/>
                </a:solidFill>
                <a:effectLst/>
                <a:uLnTx/>
                <a:uFillTx/>
                <a:latin typeface="Arial"/>
                <a:ea typeface="+mj-ea"/>
                <a:cs typeface="Arial"/>
              </a:rPr>
              <a:t>DESTINY-Endometrial01/ GOG-3098/ ENGOT-EN24: A Phase III Study of Trastuzumab Deruxtecan Plus Rilvegostomig or Pembrolizumab as First-Line Treatment of HER2-Expressing (IHC 3+/2+), Mismatch Repair Proficient (pMMR) Endometrial Cancer</a:t>
            </a:r>
          </a:p>
        </p:txBody>
      </p:sp>
      <p:graphicFrame>
        <p:nvGraphicFramePr>
          <p:cNvPr id="7" name="Object 6" hidden="1">
            <a:extLst>
              <a:ext uri="{FF2B5EF4-FFF2-40B4-BE49-F238E27FC236}">
                <a16:creationId xmlns:a16="http://schemas.microsoft.com/office/drawing/2014/main" id="{E33A334C-6F2A-E76C-03D9-007972A5723D}"/>
              </a:ext>
            </a:extLst>
          </p:cNvPr>
          <p:cNvGraphicFramePr>
            <a:graphicFrameLocks noChangeAspect="1"/>
          </p:cNvGraphicFramePr>
          <p:nvPr>
            <p:custDataLst>
              <p:tags r:id="rId1"/>
            </p:custDataLst>
          </p:nvPr>
        </p:nvGraphicFramePr>
        <p:xfrm>
          <a:off x="1591" y="1591"/>
          <a:ext cx="1524" cy="1524"/>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E33A334C-6F2A-E76C-03D9-007972A5723D}"/>
                          </a:ext>
                        </a:extLst>
                      </p:cNvPr>
                      <p:cNvPicPr/>
                      <p:nvPr/>
                    </p:nvPicPr>
                    <p:blipFill>
                      <a:blip r:embed="rId6"/>
                      <a:stretch>
                        <a:fillRect/>
                      </a:stretch>
                    </p:blipFill>
                    <p:spPr>
                      <a:xfrm>
                        <a:off x="1591" y="1591"/>
                        <a:ext cx="1524" cy="1524"/>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01EECE52-8AFC-0DE1-9BBF-B1A650C298EE}"/>
              </a:ext>
            </a:extLst>
          </p:cNvPr>
          <p:cNvSpPr/>
          <p:nvPr>
            <p:custDataLst>
              <p:tags r:id="rId2"/>
            </p:custDataLst>
          </p:nvPr>
        </p:nvSpPr>
        <p:spPr>
          <a:xfrm>
            <a:off x="2" y="2"/>
            <a:ext cx="158751" cy="15875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marR="0" lvl="0" indent="0" algn="ctr" defTabSz="342875" rtl="0" eaLnBrk="1" fontAlgn="auto" latinLnBrk="0" hangingPunct="1">
              <a:lnSpc>
                <a:spcPct val="100000"/>
              </a:lnSpc>
              <a:spcBef>
                <a:spcPts val="0"/>
              </a:spcBef>
              <a:spcAft>
                <a:spcPts val="0"/>
              </a:spcAft>
              <a:buClrTx/>
              <a:buSzTx/>
              <a:buFontTx/>
              <a:buNone/>
              <a:tabLst/>
              <a:defRPr/>
            </a:pPr>
            <a:endParaRPr kumimoji="0" lang="en-US" sz="1575" b="1" i="0" u="none" strike="noStrike" kern="1200" cap="none" spc="0" normalizeH="0" baseline="0" noProof="0">
              <a:ln>
                <a:noFill/>
              </a:ln>
              <a:solidFill>
                <a:srgbClr val="FFFFFF"/>
              </a:solidFill>
              <a:effectLst/>
              <a:uLnTx/>
              <a:uFillTx/>
              <a:latin typeface="Calibri" panose="020F0502020204030204" pitchFamily="34" charset="0"/>
              <a:ea typeface="+mn-ea"/>
              <a:cs typeface="+mn-cs"/>
              <a:sym typeface="Calibri" panose="020F0502020204030204" pitchFamily="34" charset="0"/>
            </a:endParaRPr>
          </a:p>
        </p:txBody>
      </p:sp>
      <p:sp>
        <p:nvSpPr>
          <p:cNvPr id="9" name="Title 5">
            <a:extLst>
              <a:ext uri="{FF2B5EF4-FFF2-40B4-BE49-F238E27FC236}">
                <a16:creationId xmlns:a16="http://schemas.microsoft.com/office/drawing/2014/main" id="{617D3D34-747C-8AB0-7B03-1670604343C3}"/>
              </a:ext>
            </a:extLst>
          </p:cNvPr>
          <p:cNvSpPr txBox="1">
            <a:spLocks/>
          </p:cNvSpPr>
          <p:nvPr/>
        </p:nvSpPr>
        <p:spPr>
          <a:xfrm>
            <a:off x="394118" y="296726"/>
            <a:ext cx="11527028" cy="671957"/>
          </a:xfrm>
          <a:prstGeom prst="rect">
            <a:avLst/>
          </a:prstGeom>
        </p:spPr>
        <p:txBody>
          <a:bodyPr vert="horz" lIns="91440" tIns="45720" rIns="91440" bIns="45720" anchor="t"/>
          <a:lstStyle>
            <a:defPPr>
              <a:defRPr lang="en-US"/>
            </a:defPPr>
            <a:lvl1pPr defTabSz="342884">
              <a:lnSpc>
                <a:spcPct val="100000"/>
              </a:lnSpc>
              <a:spcBef>
                <a:spcPct val="0"/>
              </a:spcBef>
              <a:buNone/>
              <a:defRPr sz="1600" b="1" baseline="0">
                <a:solidFill>
                  <a:srgbClr val="003865"/>
                </a:solidFill>
                <a:latin typeface="Arial" pitchFamily="34" charset="0"/>
                <a:ea typeface="+mj-ea"/>
                <a:cs typeface="Arial"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l" defTabSz="342884" rtl="0" eaLnBrk="1" fontAlgn="auto" latinLnBrk="0" hangingPunct="1">
              <a:lnSpc>
                <a:spcPct val="100000"/>
              </a:lnSpc>
              <a:spcBef>
                <a:spcPct val="0"/>
              </a:spcBef>
              <a:spcAft>
                <a:spcPts val="0"/>
              </a:spcAft>
              <a:buClrTx/>
              <a:buSzTx/>
              <a:buFontTx/>
              <a:buNone/>
              <a:tabLst/>
              <a:defRPr/>
            </a:pPr>
            <a:endParaRPr kumimoji="0" lang="en-US" sz="1600" b="1" i="0" u="none" strike="noStrike" kern="1200" cap="none" spc="0" normalizeH="0" baseline="0" noProof="0">
              <a:ln>
                <a:noFill/>
              </a:ln>
              <a:solidFill>
                <a:srgbClr val="003865"/>
              </a:solidFill>
              <a:effectLst/>
              <a:uLnTx/>
              <a:uFillTx/>
              <a:latin typeface="Arial" pitchFamily="34" charset="0"/>
              <a:ea typeface="+mj-ea"/>
              <a:cs typeface="Arial" pitchFamily="34" charset="0"/>
            </a:endParaRPr>
          </a:p>
        </p:txBody>
      </p:sp>
      <p:grpSp>
        <p:nvGrpSpPr>
          <p:cNvPr id="64" name="Group 63">
            <a:extLst>
              <a:ext uri="{FF2B5EF4-FFF2-40B4-BE49-F238E27FC236}">
                <a16:creationId xmlns:a16="http://schemas.microsoft.com/office/drawing/2014/main" id="{9FD1A386-21E4-C85A-B196-11A45B03CCC6}"/>
              </a:ext>
            </a:extLst>
          </p:cNvPr>
          <p:cNvGrpSpPr/>
          <p:nvPr/>
        </p:nvGrpSpPr>
        <p:grpSpPr>
          <a:xfrm>
            <a:off x="382287" y="1354447"/>
            <a:ext cx="11449082" cy="4886556"/>
            <a:chOff x="417784" y="1354447"/>
            <a:chExt cx="11449082" cy="4886556"/>
          </a:xfrm>
        </p:grpSpPr>
        <p:grpSp>
          <p:nvGrpSpPr>
            <p:cNvPr id="10" name="Group 1">
              <a:extLst>
                <a:ext uri="{FF2B5EF4-FFF2-40B4-BE49-F238E27FC236}">
                  <a16:creationId xmlns:a16="http://schemas.microsoft.com/office/drawing/2014/main" id="{414A4B9F-5897-6837-0C39-AA8149AA9D71}"/>
                </a:ext>
              </a:extLst>
            </p:cNvPr>
            <p:cNvGrpSpPr/>
            <p:nvPr/>
          </p:nvGrpSpPr>
          <p:grpSpPr>
            <a:xfrm>
              <a:off x="417784" y="1354975"/>
              <a:ext cx="3464052" cy="3668767"/>
              <a:chOff x="-594423" y="542529"/>
              <a:chExt cx="2369459" cy="1971203"/>
            </a:xfrm>
          </p:grpSpPr>
          <p:sp>
            <p:nvSpPr>
              <p:cNvPr id="11" name="Rectangle 2">
                <a:extLst>
                  <a:ext uri="{FF2B5EF4-FFF2-40B4-BE49-F238E27FC236}">
                    <a16:creationId xmlns:a16="http://schemas.microsoft.com/office/drawing/2014/main" id="{0A4503AF-6F8F-DFB2-EA80-F9344A01D718}"/>
                  </a:ext>
                </a:extLst>
              </p:cNvPr>
              <p:cNvSpPr/>
              <p:nvPr/>
            </p:nvSpPr>
            <p:spPr>
              <a:xfrm>
                <a:off x="-594423" y="542529"/>
                <a:ext cx="2369459" cy="2817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5715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 Population</a:t>
                </a:r>
              </a:p>
            </p:txBody>
          </p:sp>
          <p:sp>
            <p:nvSpPr>
              <p:cNvPr id="12" name="Rectangle 4">
                <a:extLst>
                  <a:ext uri="{FF2B5EF4-FFF2-40B4-BE49-F238E27FC236}">
                    <a16:creationId xmlns:a16="http://schemas.microsoft.com/office/drawing/2014/main" id="{E5CCA497-E168-B58B-EEF3-A0BF5BFC1E32}"/>
                  </a:ext>
                </a:extLst>
              </p:cNvPr>
              <p:cNvSpPr/>
              <p:nvPr/>
            </p:nvSpPr>
            <p:spPr>
              <a:xfrm>
                <a:off x="-594423" y="868338"/>
                <a:ext cx="2369459" cy="1645394"/>
              </a:xfrm>
              <a:prstGeom prst="rect">
                <a:avLst/>
              </a:prstGeom>
              <a:ln>
                <a:solidFill>
                  <a:srgbClr val="000000"/>
                </a:solidFill>
              </a:ln>
            </p:spPr>
            <p:txBody>
              <a:bodyPr wrap="square" anchor="t">
                <a:spAutoFit/>
              </a:bodyPr>
              <a:lstStyle/>
              <a:p>
                <a:pPr marL="128579" marR="0" lvl="0" indent="-128579" algn="l" defTabSz="342875" rtl="0" eaLnBrk="1" fontAlgn="auto" latinLnBrk="0" hangingPunct="1">
                  <a:lnSpc>
                    <a:spcPct val="90000"/>
                  </a:lnSpc>
                  <a:spcBef>
                    <a:spcPts val="0"/>
                  </a:spcBef>
                  <a:spcAft>
                    <a:spcPts val="339"/>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HER2 expressing (IHC 3+/2+) EC by central test</a:t>
                </a:r>
              </a:p>
              <a:p>
                <a:pPr marL="128579" marR="0" lvl="0" indent="-128579" algn="l" defTabSz="342875" rtl="0" eaLnBrk="1" fontAlgn="auto" latinLnBrk="0" hangingPunct="1">
                  <a:lnSpc>
                    <a:spcPct val="90000"/>
                  </a:lnSpc>
                  <a:spcBef>
                    <a:spcPts val="0"/>
                  </a:spcBef>
                  <a:spcAft>
                    <a:spcPts val="339"/>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pMMR EC by central test</a:t>
                </a:r>
              </a:p>
              <a:p>
                <a:pPr marL="128579" marR="0" lvl="0" indent="-128579" algn="l" defTabSz="342875" rtl="0" eaLnBrk="1" fontAlgn="auto" latinLnBrk="0" hangingPunct="1">
                  <a:lnSpc>
                    <a:spcPct val="90000"/>
                  </a:lnSpc>
                  <a:spcBef>
                    <a:spcPts val="0"/>
                  </a:spcBef>
                  <a:spcAft>
                    <a:spcPts val="339"/>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Stage III, Stage IV, or recurrent, histologically-confirmed endometrial cancer</a:t>
                </a:r>
              </a:p>
              <a:p>
                <a:pPr marL="128579" marR="0" lvl="0" indent="-128579" algn="l" defTabSz="342875" rtl="0" eaLnBrk="1" fontAlgn="auto" latinLnBrk="0" hangingPunct="1">
                  <a:lnSpc>
                    <a:spcPct val="90000"/>
                  </a:lnSpc>
                  <a:spcBef>
                    <a:spcPts val="0"/>
                  </a:spcBef>
                  <a:spcAft>
                    <a:spcPts val="339"/>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Stage III must have measurable disease</a:t>
                </a:r>
              </a:p>
              <a:p>
                <a:pPr marL="128579" marR="0" lvl="0" indent="-128579" algn="l" defTabSz="342875" rtl="0" eaLnBrk="1" fontAlgn="auto" latinLnBrk="0" hangingPunct="1">
                  <a:lnSpc>
                    <a:spcPct val="90000"/>
                  </a:lnSpc>
                  <a:spcBef>
                    <a:spcPts val="0"/>
                  </a:spcBef>
                  <a:spcAft>
                    <a:spcPts val="339"/>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Any histological subtype except for sarcomas</a:t>
                </a:r>
              </a:p>
              <a:p>
                <a:pPr marL="128579" marR="0" lvl="0" indent="-128579" algn="l" defTabSz="342875" rtl="0" eaLnBrk="1" fontAlgn="auto" latinLnBrk="0" hangingPunct="1">
                  <a:lnSpc>
                    <a:spcPct val="90000"/>
                  </a:lnSpc>
                  <a:spcBef>
                    <a:spcPts val="0"/>
                  </a:spcBef>
                  <a:spcAft>
                    <a:spcPts val="339"/>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May have received 1 prior line of adjuvant/ neoadjuvant chemotherapy (chemotherapy and/or chemoradiation) if recurrence ≥ 6 months after last dose of chemo </a:t>
                </a:r>
              </a:p>
              <a:p>
                <a:pPr marL="128579" marR="0" lvl="0" indent="-128579" algn="l" defTabSz="342875" rtl="0" eaLnBrk="1" fontAlgn="auto" latinLnBrk="0" hangingPunct="1">
                  <a:lnSpc>
                    <a:spcPct val="90000"/>
                  </a:lnSpc>
                  <a:spcBef>
                    <a:spcPts val="0"/>
                  </a:spcBef>
                  <a:spcAft>
                    <a:spcPts val="339"/>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No prior exposure to ADCs or ICIs</a:t>
                </a:r>
              </a:p>
              <a:p>
                <a:pPr marL="128579" marR="0" lvl="0" indent="-128579" algn="l" defTabSz="342875" rtl="0" eaLnBrk="1" fontAlgn="auto" latinLnBrk="0" hangingPunct="1">
                  <a:lnSpc>
                    <a:spcPct val="90000"/>
                  </a:lnSpc>
                  <a:spcBef>
                    <a:spcPts val="0"/>
                  </a:spcBef>
                  <a:spcAft>
                    <a:spcPts val="339"/>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ECOG PS 0 or 1</a:t>
                </a:r>
              </a:p>
            </p:txBody>
          </p:sp>
        </p:grpSp>
        <p:grpSp>
          <p:nvGrpSpPr>
            <p:cNvPr id="13" name="Group 12">
              <a:extLst>
                <a:ext uri="{FF2B5EF4-FFF2-40B4-BE49-F238E27FC236}">
                  <a16:creationId xmlns:a16="http://schemas.microsoft.com/office/drawing/2014/main" id="{5A9FD58E-2324-68BC-0B5B-3F8FEC529C3A}"/>
                </a:ext>
              </a:extLst>
            </p:cNvPr>
            <p:cNvGrpSpPr/>
            <p:nvPr/>
          </p:nvGrpSpPr>
          <p:grpSpPr>
            <a:xfrm>
              <a:off x="9054615" y="1354989"/>
              <a:ext cx="2812251" cy="2501848"/>
              <a:chOff x="9134251" y="2148397"/>
              <a:chExt cx="2703295" cy="2501862"/>
            </a:xfrm>
          </p:grpSpPr>
          <p:sp>
            <p:nvSpPr>
              <p:cNvPr id="14" name="Rectangle 13">
                <a:extLst>
                  <a:ext uri="{FF2B5EF4-FFF2-40B4-BE49-F238E27FC236}">
                    <a16:creationId xmlns:a16="http://schemas.microsoft.com/office/drawing/2014/main" id="{69F3526B-79AA-CCCD-B7C7-9B0688C8AB85}"/>
                  </a:ext>
                </a:extLst>
              </p:cNvPr>
              <p:cNvSpPr/>
              <p:nvPr/>
            </p:nvSpPr>
            <p:spPr>
              <a:xfrm>
                <a:off x="9134251" y="2148397"/>
                <a:ext cx="2701553" cy="524284"/>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5715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Endpoints</a:t>
                </a:r>
              </a:p>
            </p:txBody>
          </p:sp>
          <p:sp>
            <p:nvSpPr>
              <p:cNvPr id="15" name="Rectangle 14">
                <a:extLst>
                  <a:ext uri="{FF2B5EF4-FFF2-40B4-BE49-F238E27FC236}">
                    <a16:creationId xmlns:a16="http://schemas.microsoft.com/office/drawing/2014/main" id="{D57E9EC7-B594-B162-37E7-E1B3F52A5788}"/>
                  </a:ext>
                </a:extLst>
              </p:cNvPr>
              <p:cNvSpPr/>
              <p:nvPr/>
            </p:nvSpPr>
            <p:spPr>
              <a:xfrm>
                <a:off x="9147664" y="2757424"/>
                <a:ext cx="2689882" cy="1892835"/>
              </a:xfrm>
              <a:prstGeom prst="rect">
                <a:avLst/>
              </a:prstGeom>
              <a:ln>
                <a:solidFill>
                  <a:srgbClr val="000000"/>
                </a:solidFill>
              </a:ln>
            </p:spPr>
            <p:txBody>
              <a:bodyPr wrap="square" anchor="t">
                <a:spAutoFit/>
              </a:bodyPr>
              <a:lstStyle/>
              <a:p>
                <a:pPr marL="0" marR="0" lvl="0" indent="0" algn="l" defTabSz="385714" rtl="0" eaLnBrk="1" fontAlgn="auto" latinLnBrk="0" hangingPunct="1">
                  <a:lnSpc>
                    <a:spcPct val="100000"/>
                  </a:lnSpc>
                  <a:spcBef>
                    <a:spcPts val="339"/>
                  </a:spcBef>
                  <a:spcAft>
                    <a:spcPts val="0"/>
                  </a:spcAft>
                  <a:buClrTx/>
                  <a:buSzTx/>
                  <a:buFontTx/>
                  <a:buNone/>
                  <a:tabLst/>
                  <a:defRPr/>
                </a:pPr>
                <a:r>
                  <a:rPr kumimoji="0" lang="en-US" sz="1300" b="1"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Primary</a:t>
                </a: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 </a:t>
                </a:r>
              </a:p>
              <a:p>
                <a:pPr marL="120360" marR="0" lvl="0" indent="-120360" algn="l" defTabSz="385714"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PFS (BICR) in ITT</a:t>
                </a:r>
              </a:p>
              <a:p>
                <a:pPr marL="0" marR="0" lvl="0" indent="0" algn="l" defTabSz="38571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 </a:t>
                </a:r>
              </a:p>
              <a:p>
                <a:pPr marL="0" marR="0" lvl="0" indent="0" algn="l" defTabSz="38571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Secondary</a:t>
                </a: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a:t>
                </a:r>
              </a:p>
              <a:p>
                <a:pPr marL="130361" marR="0" lvl="0" indent="-130361" algn="l" defTabSz="385714"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OS (key secondary endpoint) </a:t>
                </a:r>
              </a:p>
              <a:p>
                <a:pPr marL="130361" marR="0" lvl="0" indent="-130361" algn="l" defTabSz="385714"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PFS (Investigator)</a:t>
                </a:r>
              </a:p>
              <a:p>
                <a:pPr marL="130361" marR="0" lvl="0" indent="-130361" algn="l" defTabSz="385714"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ORR</a:t>
                </a:r>
              </a:p>
              <a:p>
                <a:pPr marL="130361" marR="0" lvl="0" indent="-130361" algn="l" defTabSz="385714"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PFS2</a:t>
                </a:r>
              </a:p>
              <a:p>
                <a:pPr marL="130361" marR="0" lvl="0" indent="-130361" algn="l" defTabSz="385714"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HRQoL</a:t>
                </a:r>
              </a:p>
            </p:txBody>
          </p:sp>
        </p:grpSp>
        <p:sp>
          <p:nvSpPr>
            <p:cNvPr id="16" name="TextBox 15">
              <a:extLst>
                <a:ext uri="{FF2B5EF4-FFF2-40B4-BE49-F238E27FC236}">
                  <a16:creationId xmlns:a16="http://schemas.microsoft.com/office/drawing/2014/main" id="{E066CA49-8A9F-C293-1584-86FEA176DD55}"/>
                </a:ext>
              </a:extLst>
            </p:cNvPr>
            <p:cNvSpPr txBox="1"/>
            <p:nvPr/>
          </p:nvSpPr>
          <p:spPr>
            <a:xfrm>
              <a:off x="3578178" y="2031701"/>
              <a:ext cx="1511173" cy="307777"/>
            </a:xfrm>
            <a:prstGeom prst="rect">
              <a:avLst/>
            </a:prstGeom>
            <a:noFill/>
          </p:spPr>
          <p:txBody>
            <a:bodyPr wrap="square" lIns="91440" tIns="45720" rIns="91440" bIns="45720" rtlCol="0" anchor="t">
              <a:spAutoFit/>
            </a:bodyPr>
            <a:lstStyle>
              <a:defPPr>
                <a:defRPr lang="en-US"/>
              </a:defPPr>
              <a:lvl1pPr algn="ctr" defTabSz="342884">
                <a:defRPr sz="1400" b="1">
                  <a:latin typeface="Arial"/>
                  <a:cs typeface="Arial"/>
                </a:defRPr>
              </a:lvl1pPr>
              <a:lvl2pPr defTabSz="457200"/>
              <a:lvl3pPr defTabSz="457200"/>
              <a:lvl4pPr defTabSz="457200"/>
              <a:lvl5pPr defTabSz="457200"/>
              <a:lvl6pPr defTabSz="457200"/>
              <a:lvl7pPr defTabSz="457200"/>
              <a:lvl8pPr defTabSz="457200"/>
              <a:lvl9pPr defTabSz="457200"/>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4444"/>
                  </a:solidFill>
                  <a:effectLst/>
                  <a:uLnTx/>
                  <a:uFillTx/>
                  <a:latin typeface="Arial"/>
                  <a:ea typeface="MS PGothic" charset="0"/>
                  <a:cs typeface="Arial"/>
                </a:rPr>
                <a:t>N=600</a:t>
              </a:r>
            </a:p>
          </p:txBody>
        </p:sp>
        <p:grpSp>
          <p:nvGrpSpPr>
            <p:cNvPr id="17" name="Group 16">
              <a:extLst>
                <a:ext uri="{FF2B5EF4-FFF2-40B4-BE49-F238E27FC236}">
                  <a16:creationId xmlns:a16="http://schemas.microsoft.com/office/drawing/2014/main" id="{A00634B9-BD84-ADC9-E9DB-3E847E5F1D69}"/>
                </a:ext>
              </a:extLst>
            </p:cNvPr>
            <p:cNvGrpSpPr/>
            <p:nvPr/>
          </p:nvGrpSpPr>
          <p:grpSpPr>
            <a:xfrm>
              <a:off x="4063671" y="1354447"/>
              <a:ext cx="4825078" cy="3664523"/>
              <a:chOff x="2821647" y="1113712"/>
              <a:chExt cx="3618804" cy="2748377"/>
            </a:xfrm>
          </p:grpSpPr>
          <p:cxnSp>
            <p:nvCxnSpPr>
              <p:cNvPr id="18" name="Connector: Elbow 17">
                <a:extLst>
                  <a:ext uri="{FF2B5EF4-FFF2-40B4-BE49-F238E27FC236}">
                    <a16:creationId xmlns:a16="http://schemas.microsoft.com/office/drawing/2014/main" id="{ADEF8977-7D5B-2E7B-8A03-FB787F39F5FA}"/>
                  </a:ext>
                </a:extLst>
              </p:cNvPr>
              <p:cNvCxnSpPr>
                <a:cxnSpLocks/>
                <a:endCxn id="20" idx="1"/>
              </p:cNvCxnSpPr>
              <p:nvPr/>
            </p:nvCxnSpPr>
            <p:spPr>
              <a:xfrm>
                <a:off x="3089450" y="2189048"/>
                <a:ext cx="798416" cy="666162"/>
              </a:xfrm>
              <a:prstGeom prst="bentConnector3">
                <a:avLst>
                  <a:gd name="adj1" fmla="val 40456"/>
                </a:avLst>
              </a:prstGeom>
              <a:ln w="381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D811F27B-FE7F-E815-0532-3B7C352519CF}"/>
                  </a:ext>
                </a:extLst>
              </p:cNvPr>
              <p:cNvGrpSpPr/>
              <p:nvPr/>
            </p:nvGrpSpPr>
            <p:grpSpPr>
              <a:xfrm>
                <a:off x="2821647" y="1402146"/>
                <a:ext cx="3618804" cy="2459943"/>
                <a:chOff x="3894707" y="2659064"/>
                <a:chExt cx="4825077" cy="3279918"/>
              </a:xfrm>
            </p:grpSpPr>
            <p:sp>
              <p:nvSpPr>
                <p:cNvPr id="22" name="Rounded Rectangle 50">
                  <a:extLst>
                    <a:ext uri="{FF2B5EF4-FFF2-40B4-BE49-F238E27FC236}">
                      <a16:creationId xmlns:a16="http://schemas.microsoft.com/office/drawing/2014/main" id="{1F601F7B-7415-8665-9444-88C108E5EA40}"/>
                    </a:ext>
                  </a:extLst>
                </p:cNvPr>
                <p:cNvSpPr/>
                <p:nvPr/>
              </p:nvSpPr>
              <p:spPr>
                <a:xfrm>
                  <a:off x="5302948" y="2659064"/>
                  <a:ext cx="3403446" cy="649224"/>
                </a:xfrm>
                <a:prstGeom prst="roundRect">
                  <a:avLst/>
                </a:prstGeom>
                <a:solidFill>
                  <a:schemeClr val="accent2"/>
                </a:solidFill>
                <a:ln w="25400" cap="flat" cmpd="sng" algn="ctr">
                  <a:solidFill>
                    <a:schemeClr val="accent2"/>
                  </a:solidFill>
                  <a:prstDash val="solid"/>
                </a:ln>
                <a:effectLst/>
              </p:spPr>
              <p:txBody>
                <a:bodyPr lIns="91440" tIns="45720" rIns="91440" bIns="4572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192858"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a:ea typeface="Tahoma"/>
                      <a:cs typeface="Arial"/>
                    </a:rPr>
                    <a:t>A: Trastuzumab </a:t>
                  </a:r>
                  <a:r>
                    <a:rPr kumimoji="0" lang="en-US" sz="1500" b="1" i="0" u="none" strike="noStrike" kern="0" cap="none" spc="0" normalizeH="0" baseline="0" noProof="0" dirty="0" err="1">
                      <a:ln>
                        <a:noFill/>
                      </a:ln>
                      <a:solidFill>
                        <a:srgbClr val="FFFFFF"/>
                      </a:solidFill>
                      <a:effectLst/>
                      <a:uLnTx/>
                      <a:uFillTx/>
                      <a:latin typeface="Arial"/>
                      <a:ea typeface="Tahoma"/>
                      <a:cs typeface="Arial"/>
                    </a:rPr>
                    <a:t>deruxtecan</a:t>
                  </a:r>
                  <a:r>
                    <a:rPr kumimoji="0" lang="en-US" sz="1500" b="1" i="0" u="none" strike="noStrike" kern="0" cap="none" spc="0" normalizeH="0" baseline="0" noProof="0" dirty="0">
                      <a:ln>
                        <a:noFill/>
                      </a:ln>
                      <a:solidFill>
                        <a:srgbClr val="FFFFFF"/>
                      </a:solidFill>
                      <a:effectLst/>
                      <a:uLnTx/>
                      <a:uFillTx/>
                      <a:latin typeface="Arial"/>
                      <a:ea typeface="Tahoma"/>
                      <a:cs typeface="Arial"/>
                    </a:rPr>
                    <a:t> 5.4 mg/kg + Rilvegostomig 750mg Q3W</a:t>
                  </a:r>
                  <a:r>
                    <a:rPr kumimoji="0" lang="en-US" sz="1500" b="1" i="0" u="none" strike="noStrike" kern="0" cap="none" spc="0" normalizeH="0" baseline="30000" noProof="0" dirty="0">
                      <a:ln>
                        <a:noFill/>
                      </a:ln>
                      <a:solidFill>
                        <a:srgbClr val="FFFFFF"/>
                      </a:solidFill>
                      <a:effectLst/>
                      <a:uLnTx/>
                      <a:uFillTx/>
                      <a:latin typeface="Arial"/>
                      <a:ea typeface="Tahoma"/>
                      <a:cs typeface="Arial"/>
                    </a:rPr>
                    <a:t>a</a:t>
                  </a:r>
                </a:p>
              </p:txBody>
            </p:sp>
            <p:sp>
              <p:nvSpPr>
                <p:cNvPr id="23" name="Rounded Rectangle 50">
                  <a:extLst>
                    <a:ext uri="{FF2B5EF4-FFF2-40B4-BE49-F238E27FC236}">
                      <a16:creationId xmlns:a16="http://schemas.microsoft.com/office/drawing/2014/main" id="{AC2799E9-D2A4-E713-A2FF-B0C9F0FE65E4}"/>
                    </a:ext>
                  </a:extLst>
                </p:cNvPr>
                <p:cNvSpPr/>
                <p:nvPr/>
              </p:nvSpPr>
              <p:spPr>
                <a:xfrm>
                  <a:off x="5316338" y="3448058"/>
                  <a:ext cx="3403446" cy="649224"/>
                </a:xfrm>
                <a:prstGeom prst="roundRect">
                  <a:avLst/>
                </a:prstGeom>
                <a:solidFill>
                  <a:schemeClr val="accent2"/>
                </a:solidFill>
                <a:ln w="25400" cap="flat" cmpd="sng" algn="ctr">
                  <a:solidFill>
                    <a:schemeClr val="accent2"/>
                  </a:solidFill>
                  <a:prstDash val="soli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192858"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B: Trastuzumab </a:t>
                  </a:r>
                  <a:r>
                    <a:rPr kumimoji="0" lang="en-US" sz="1500" b="1" i="0" u="none" strike="noStrike" kern="0" cap="none" spc="0" normalizeH="0" baseline="0" noProof="0" dirty="0" err="1">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deruxtecan</a:t>
                  </a:r>
                  <a:r>
                    <a:rPr kumimoji="0" lang="en-US" sz="1500" b="1" i="0" u="none" strike="noStrike" kern="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 5.4 mg/kg + Pembrolizumab 200mg Q3W</a:t>
                  </a:r>
                  <a:r>
                    <a:rPr kumimoji="0" lang="en-US" sz="1500" b="1" i="0" u="none" strike="noStrike" kern="0" cap="none" spc="0" normalizeH="0" baseline="3000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a</a:t>
                  </a:r>
                  <a:r>
                    <a:rPr kumimoji="0" lang="en-US" sz="1500" b="1" i="0" u="none" strike="noStrike" kern="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 </a:t>
                  </a:r>
                </a:p>
              </p:txBody>
            </p:sp>
            <p:cxnSp>
              <p:nvCxnSpPr>
                <p:cNvPr id="24" name="Connector: Elbow 23">
                  <a:extLst>
                    <a:ext uri="{FF2B5EF4-FFF2-40B4-BE49-F238E27FC236}">
                      <a16:creationId xmlns:a16="http://schemas.microsoft.com/office/drawing/2014/main" id="{4E0AB5C5-7360-CCFB-1BC6-67D3E98D8D15}"/>
                    </a:ext>
                  </a:extLst>
                </p:cNvPr>
                <p:cNvCxnSpPr>
                  <a:cxnSpLocks/>
                </p:cNvCxnSpPr>
                <p:nvPr/>
              </p:nvCxnSpPr>
              <p:spPr>
                <a:xfrm flipV="1">
                  <a:off x="4631663" y="2982326"/>
                  <a:ext cx="658628" cy="552862"/>
                </a:xfrm>
                <a:prstGeom prst="bentConnector3">
                  <a:avLst>
                    <a:gd name="adj1" fmla="val 1570"/>
                  </a:avLst>
                </a:prstGeom>
                <a:ln w="381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ctor: Elbow 24">
                  <a:extLst>
                    <a:ext uri="{FF2B5EF4-FFF2-40B4-BE49-F238E27FC236}">
                      <a16:creationId xmlns:a16="http://schemas.microsoft.com/office/drawing/2014/main" id="{8387E7D1-2773-003A-7410-2F5BB234CD8C}"/>
                    </a:ext>
                  </a:extLst>
                </p:cNvPr>
                <p:cNvCxnSpPr>
                  <a:cxnSpLocks/>
                </p:cNvCxnSpPr>
                <p:nvPr/>
              </p:nvCxnSpPr>
              <p:spPr>
                <a:xfrm rot="16200000" flipH="1">
                  <a:off x="4910130" y="3398621"/>
                  <a:ext cx="141136" cy="671236"/>
                </a:xfrm>
                <a:prstGeom prst="bentConnector2">
                  <a:avLst/>
                </a:prstGeom>
                <a:ln w="381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049F1112-2E50-8183-2F5B-D85553B1CB7A}"/>
                    </a:ext>
                  </a:extLst>
                </p:cNvPr>
                <p:cNvSpPr txBox="1"/>
                <p:nvPr/>
              </p:nvSpPr>
              <p:spPr>
                <a:xfrm>
                  <a:off x="3894707" y="5082344"/>
                  <a:ext cx="2484748" cy="856638"/>
                </a:xfrm>
                <a:prstGeom prst="rect">
                  <a:avLst/>
                </a:prstGeom>
                <a:noFill/>
                <a:ln w="9525">
                  <a:solidFill>
                    <a:schemeClr val="tx1"/>
                  </a:solidFill>
                </a:ln>
              </p:spPr>
              <p:txBody>
                <a:bodyPr wrap="square" lIns="91440" tIns="45720" rIns="91440" bIns="45720" rtlCol="0" anchor="t">
                  <a:spAutoFit/>
                </a:bodyPr>
                <a:lstStyle>
                  <a:defPPr>
                    <a:defRPr lang="en-US"/>
                  </a:defPPr>
                  <a:lvl1pPr defTabSz="342884">
                    <a:spcAft>
                      <a:spcPts val="200"/>
                    </a:spcAft>
                    <a:defRPr sz="1200">
                      <a:latin typeface="Arial"/>
                      <a:cs typeface="Arial"/>
                    </a:defRPr>
                  </a:lvl1pPr>
                  <a:lvl2pPr defTabSz="457200"/>
                  <a:lvl3pPr defTabSz="457200"/>
                  <a:lvl4pPr defTabSz="457200"/>
                  <a:lvl5pPr defTabSz="457200"/>
                  <a:lvl6pPr defTabSz="457200"/>
                  <a:lvl7pPr defTabSz="457200"/>
                  <a:lvl8pPr defTabSz="457200"/>
                  <a:lvl9pPr defTabSz="457200"/>
                </a:lstStyle>
                <a:p>
                  <a:pPr marL="0" marR="0" lvl="0" indent="0" algn="l" defTabSz="342884"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3F4444"/>
                      </a:solidFill>
                      <a:effectLst/>
                      <a:uLnTx/>
                      <a:uFillTx/>
                      <a:latin typeface="Arial"/>
                      <a:ea typeface="MS PGothic" charset="0"/>
                      <a:cs typeface="Arial"/>
                    </a:rPr>
                    <a:t>Stratification factors: </a:t>
                  </a:r>
                </a:p>
                <a:p>
                  <a:pPr marL="128263" marR="0" lvl="0" indent="-128263" algn="l" defTabSz="342884" rtl="0" eaLnBrk="1" fontAlgn="auto" latinLnBrk="0" hangingPunct="1">
                    <a:lnSpc>
                      <a:spcPct val="100000"/>
                    </a:lnSpc>
                    <a:spcBef>
                      <a:spcPts val="0"/>
                    </a:spcBef>
                    <a:spcAft>
                      <a:spcPts val="0"/>
                    </a:spcAft>
                    <a:buClr>
                      <a:srgbClr val="3F4444"/>
                    </a:buClr>
                    <a:buSzPct val="100000"/>
                    <a:buFont typeface="Arial"/>
                    <a:buChar char="•"/>
                    <a:tabLst/>
                    <a:defRPr/>
                  </a:pPr>
                  <a:r>
                    <a:rPr kumimoji="0" lang="en-US" sz="1200" b="0" i="0" u="none" strike="noStrike" kern="1200" cap="none" spc="0" normalizeH="0" baseline="0" noProof="0" dirty="0">
                      <a:ln>
                        <a:noFill/>
                      </a:ln>
                      <a:solidFill>
                        <a:srgbClr val="3F4444"/>
                      </a:solidFill>
                      <a:effectLst/>
                      <a:uLnTx/>
                      <a:uFillTx/>
                      <a:latin typeface="Arial"/>
                      <a:ea typeface="MS PGothic" charset="0"/>
                      <a:cs typeface="Arial"/>
                    </a:rPr>
                    <a:t>HER2 IHC 3+ vs 2+ </a:t>
                  </a:r>
                </a:p>
                <a:p>
                  <a:pPr marL="128263" marR="0" lvl="0" indent="-128263" algn="l" defTabSz="342884" rtl="0" eaLnBrk="1" fontAlgn="auto" latinLnBrk="0" hangingPunct="1">
                    <a:lnSpc>
                      <a:spcPct val="100000"/>
                    </a:lnSpc>
                    <a:spcBef>
                      <a:spcPts val="0"/>
                    </a:spcBef>
                    <a:spcAft>
                      <a:spcPts val="0"/>
                    </a:spcAft>
                    <a:buClr>
                      <a:srgbClr val="3F4444"/>
                    </a:buClr>
                    <a:buSzPct val="100000"/>
                    <a:buFont typeface="Arial"/>
                    <a:buChar char="•"/>
                    <a:tabLst/>
                    <a:defRPr/>
                  </a:pPr>
                  <a:r>
                    <a:rPr kumimoji="0" lang="en-US" sz="1200" b="0" i="0" u="none" strike="noStrike" kern="1200" cap="none" spc="0" normalizeH="0" baseline="0" noProof="0" dirty="0">
                      <a:ln>
                        <a:noFill/>
                      </a:ln>
                      <a:solidFill>
                        <a:srgbClr val="3F4444"/>
                      </a:solidFill>
                      <a:effectLst/>
                      <a:uLnTx/>
                      <a:uFillTx/>
                      <a:latin typeface="Arial"/>
                      <a:ea typeface="MS PGothic" charset="0"/>
                      <a:cs typeface="Arial"/>
                    </a:rPr>
                    <a:t>PD-L1 TAP ≥1% vs TAP &lt;1%</a:t>
                  </a:r>
                </a:p>
                <a:p>
                  <a:pPr marL="128263" marR="0" lvl="0" indent="-128263" algn="l" defTabSz="342884" rtl="0" eaLnBrk="1" fontAlgn="auto" latinLnBrk="0" hangingPunct="1">
                    <a:lnSpc>
                      <a:spcPct val="100000"/>
                    </a:lnSpc>
                    <a:spcBef>
                      <a:spcPts val="0"/>
                    </a:spcBef>
                    <a:spcAft>
                      <a:spcPts val="0"/>
                    </a:spcAft>
                    <a:buClr>
                      <a:srgbClr val="3F4444"/>
                    </a:buClr>
                    <a:buSzPct val="100000"/>
                    <a:buFont typeface="Arial"/>
                    <a:buChar char="•"/>
                    <a:tabLst/>
                    <a:defRPr/>
                  </a:pPr>
                  <a:r>
                    <a:rPr kumimoji="0" lang="en-US" sz="1200" b="0" i="0" u="none" strike="noStrike" kern="1200" cap="none" spc="0" normalizeH="0" baseline="0" noProof="0" dirty="0">
                      <a:ln>
                        <a:noFill/>
                      </a:ln>
                      <a:solidFill>
                        <a:srgbClr val="3F4444"/>
                      </a:solidFill>
                      <a:effectLst/>
                      <a:uLnTx/>
                      <a:uFillTx/>
                      <a:latin typeface="Arial"/>
                      <a:ea typeface="MS PGothic" charset="0"/>
                      <a:cs typeface="Arial"/>
                    </a:rPr>
                    <a:t>Asia vs Non-Asia</a:t>
                  </a:r>
                </a:p>
              </p:txBody>
            </p:sp>
            <p:sp>
              <p:nvSpPr>
                <p:cNvPr id="27" name="Oval 26">
                  <a:extLst>
                    <a:ext uri="{FF2B5EF4-FFF2-40B4-BE49-F238E27FC236}">
                      <a16:creationId xmlns:a16="http://schemas.microsoft.com/office/drawing/2014/main" id="{2E346C0B-F14F-8FB5-FBDC-CD0A26FB2CA1}"/>
                    </a:ext>
                  </a:extLst>
                </p:cNvPr>
                <p:cNvSpPr/>
                <p:nvPr/>
              </p:nvSpPr>
              <p:spPr>
                <a:xfrm>
                  <a:off x="4097090" y="3496240"/>
                  <a:ext cx="1039992" cy="55286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82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R</a:t>
                  </a:r>
                </a:p>
                <a:p>
                  <a:pPr marL="0" marR="0" lvl="0" indent="0" algn="ctr" defTabSz="34282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1:1:1</a:t>
                  </a:r>
                </a:p>
              </p:txBody>
            </p:sp>
          </p:grpSp>
          <p:sp>
            <p:nvSpPr>
              <p:cNvPr id="20" name="Rounded Rectangle 50">
                <a:extLst>
                  <a:ext uri="{FF2B5EF4-FFF2-40B4-BE49-F238E27FC236}">
                    <a16:creationId xmlns:a16="http://schemas.microsoft.com/office/drawing/2014/main" id="{8A965E1C-3575-D0BA-56AA-DCDC85C5EA00}"/>
                  </a:ext>
                </a:extLst>
              </p:cNvPr>
              <p:cNvSpPr/>
              <p:nvPr/>
            </p:nvSpPr>
            <p:spPr>
              <a:xfrm>
                <a:off x="3887866" y="2611750"/>
                <a:ext cx="2552585" cy="486919"/>
              </a:xfrm>
              <a:prstGeom prst="roundRect">
                <a:avLst/>
              </a:prstGeom>
              <a:solidFill>
                <a:schemeClr val="accent2"/>
              </a:solidFill>
              <a:ln w="25400" cap="flat" cmpd="sng" algn="ctr">
                <a:solidFill>
                  <a:schemeClr val="accent2"/>
                </a:solidFill>
                <a:prstDash val="solid"/>
              </a:ln>
              <a:effectLst/>
            </p:spPr>
            <p:txBody>
              <a:bodyPr lIns="121920" tIns="60960" rIns="121920" bIns="6096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192858"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a:ea typeface="Tahoma"/>
                    <a:cs typeface="Arial"/>
                  </a:rPr>
                  <a:t>C: Carboplatin/Paclitaxel + </a:t>
                </a:r>
                <a:r>
                  <a:rPr kumimoji="0" lang="en-US" sz="1500" b="1" i="0" u="none" strike="noStrike" kern="0" cap="none" spc="0" normalizeH="0" baseline="0" noProof="0" dirty="0" err="1">
                    <a:ln>
                      <a:noFill/>
                    </a:ln>
                    <a:solidFill>
                      <a:srgbClr val="FFFFFF"/>
                    </a:solidFill>
                    <a:effectLst/>
                    <a:uLnTx/>
                    <a:uFillTx/>
                    <a:latin typeface="Arial"/>
                    <a:ea typeface="Tahoma"/>
                    <a:cs typeface="Arial"/>
                  </a:rPr>
                  <a:t>Pembrolizumab</a:t>
                </a:r>
                <a:r>
                  <a:rPr kumimoji="0" lang="en-US" sz="1500" b="1" i="0" u="none" strike="noStrike" kern="0" cap="none" spc="0" normalizeH="0" baseline="30000" noProof="0" dirty="0" err="1">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a,</a:t>
                </a:r>
                <a:r>
                  <a:rPr kumimoji="0" lang="en-US" sz="1500" b="1" i="0" u="none" strike="noStrike" kern="0" cap="none" spc="0" normalizeH="0" baseline="30000" noProof="0" dirty="0" err="1">
                    <a:ln>
                      <a:noFill/>
                    </a:ln>
                    <a:solidFill>
                      <a:srgbClr val="FFFFFF"/>
                    </a:solidFill>
                    <a:effectLst/>
                    <a:uLnTx/>
                    <a:uFillTx/>
                    <a:latin typeface="Arial"/>
                    <a:ea typeface="Tahoma"/>
                    <a:cs typeface="Arial"/>
                  </a:rPr>
                  <a:t>b</a:t>
                </a:r>
                <a:endParaRPr kumimoji="0" lang="en-US" sz="1500" b="1" i="0" u="none" strike="noStrike" kern="0" cap="none" spc="0" normalizeH="0" baseline="30000" noProof="0" dirty="0">
                  <a:ln>
                    <a:noFill/>
                  </a:ln>
                  <a:solidFill>
                    <a:srgbClr val="FFFFFF"/>
                  </a:solidFill>
                  <a:effectLst/>
                  <a:uLnTx/>
                  <a:uFillTx/>
                  <a:latin typeface="Arial"/>
                  <a:ea typeface="Tahoma"/>
                  <a:cs typeface="Arial"/>
                </a:endParaRPr>
              </a:p>
            </p:txBody>
          </p:sp>
          <p:sp>
            <p:nvSpPr>
              <p:cNvPr id="21" name="TextBox 20">
                <a:extLst>
                  <a:ext uri="{FF2B5EF4-FFF2-40B4-BE49-F238E27FC236}">
                    <a16:creationId xmlns:a16="http://schemas.microsoft.com/office/drawing/2014/main" id="{FD013A4E-E4B0-73A1-601A-4A49AB5A8810}"/>
                  </a:ext>
                </a:extLst>
              </p:cNvPr>
              <p:cNvSpPr txBox="1"/>
              <p:nvPr/>
            </p:nvSpPr>
            <p:spPr>
              <a:xfrm>
                <a:off x="3887864" y="1113712"/>
                <a:ext cx="2542557" cy="230831"/>
              </a:xfrm>
              <a:prstGeom prst="rect">
                <a:avLst/>
              </a:prstGeom>
              <a:noFill/>
            </p:spPr>
            <p:txBody>
              <a:bodyPr wrap="square" rtlCol="0">
                <a:spAutoFit/>
              </a:bodyPr>
              <a:lstStyle>
                <a:defPPr>
                  <a:defRPr lang="en-US"/>
                </a:defPPr>
                <a:lvl1pPr algn="ctr" defTabSz="342884">
                  <a:defRPr sz="1400" b="1">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Arial" panose="020B0604020202020204" pitchFamily="34" charset="0"/>
                  </a:rPr>
                  <a:t>IHC 3+ 25%; IHC 2+ 75% (capped)</a:t>
                </a:r>
              </a:p>
            </p:txBody>
          </p:sp>
        </p:grpSp>
        <p:sp>
          <p:nvSpPr>
            <p:cNvPr id="29" name="TextBox 28">
              <a:extLst>
                <a:ext uri="{FF2B5EF4-FFF2-40B4-BE49-F238E27FC236}">
                  <a16:creationId xmlns:a16="http://schemas.microsoft.com/office/drawing/2014/main" id="{E349CED3-A397-1BB9-6F6A-89D8D977020E}"/>
                </a:ext>
              </a:extLst>
            </p:cNvPr>
            <p:cNvSpPr txBox="1"/>
            <p:nvPr/>
          </p:nvSpPr>
          <p:spPr>
            <a:xfrm>
              <a:off x="429616" y="5133007"/>
              <a:ext cx="11435106" cy="1107996"/>
            </a:xfrm>
            <a:prstGeom prst="rect">
              <a:avLst/>
            </a:prstGeom>
            <a:noFill/>
          </p:spPr>
          <p:txBody>
            <a:bodyPr wrap="square" lIns="91440" tIns="45720" rIns="91440" bIns="45720" anchor="t">
              <a:spAutoFit/>
            </a:bodyPr>
            <a:lstStyle>
              <a:defPPr>
                <a:defRPr lang="en-US"/>
              </a:defPPr>
              <a:lvl1pPr defTabSz="342892">
                <a:buAutoNum type="alphaLcPeriod"/>
                <a:defRPr sz="1100">
                  <a:latin typeface="Arial"/>
                  <a:cs typeface="Arial"/>
                </a:defRPr>
              </a:lvl1pPr>
              <a:lvl2pPr defTabSz="457200"/>
              <a:lvl3pPr defTabSz="457200"/>
              <a:lvl4pPr defTabSz="457200"/>
              <a:lvl5pPr defTabSz="457200"/>
              <a:lvl6pPr defTabSz="457200"/>
              <a:lvl7pPr defTabSz="457200"/>
              <a:lvl8pPr defTabSz="457200"/>
              <a:lvl9pPr defTabSz="457200"/>
            </a:lstStyle>
            <a:p>
              <a:pPr marL="0" marR="0" lvl="0" indent="0" algn="l" defTabSz="342892" rtl="0" eaLnBrk="1" fontAlgn="auto" latinLnBrk="0" hangingPunct="1">
                <a:lnSpc>
                  <a:spcPct val="100000"/>
                </a:lnSpc>
                <a:spcBef>
                  <a:spcPts val="0"/>
                </a:spcBef>
                <a:spcAft>
                  <a:spcPts val="0"/>
                </a:spcAft>
                <a:buClr>
                  <a:srgbClr val="3F4444"/>
                </a:buClr>
                <a:buSzPct val="100000"/>
                <a:buFontTx/>
                <a:buNone/>
                <a:tabLst/>
                <a:defRPr/>
              </a:pPr>
              <a:r>
                <a:rPr kumimoji="0" lang="en-US" sz="1100" b="0" i="0" u="none" strike="noStrike" kern="1200" cap="none" spc="0" normalizeH="0" baseline="30000" noProof="0" dirty="0">
                  <a:ln>
                    <a:noFill/>
                  </a:ln>
                  <a:solidFill>
                    <a:srgbClr val="3F4444"/>
                  </a:solidFill>
                  <a:effectLst/>
                  <a:uLnTx/>
                  <a:uFillTx/>
                  <a:latin typeface="Arial"/>
                  <a:ea typeface="MS PGothic" charset="0"/>
                  <a:cs typeface="Arial"/>
                </a:rPr>
                <a:t>a</a:t>
              </a:r>
              <a:r>
                <a:rPr kumimoji="0" lang="en-US" sz="1100" b="0" i="0" u="none" strike="noStrike" kern="1200" cap="none" spc="0" normalizeH="0" baseline="0" noProof="0" dirty="0">
                  <a:ln>
                    <a:noFill/>
                  </a:ln>
                  <a:solidFill>
                    <a:srgbClr val="3F4444"/>
                  </a:solidFill>
                  <a:effectLst/>
                  <a:uLnTx/>
                  <a:uFillTx/>
                  <a:latin typeface="Arial"/>
                  <a:ea typeface="MS PGothic" charset="0"/>
                  <a:cs typeface="Arial"/>
                </a:rPr>
                <a:t> Treatment will continue until objective disease progression according to RECIST v1.1 as assessed by the Investigator and confirmed by BICR or until other discontinuation criterion is met, whichever occurs first. </a:t>
              </a:r>
            </a:p>
            <a:p>
              <a:pPr marL="0" marR="0" lvl="0" indent="0" algn="l" defTabSz="342892" rtl="0" eaLnBrk="1" fontAlgn="auto" latinLnBrk="0" hangingPunct="1">
                <a:lnSpc>
                  <a:spcPct val="100000"/>
                </a:lnSpc>
                <a:spcBef>
                  <a:spcPts val="0"/>
                </a:spcBef>
                <a:spcAft>
                  <a:spcPts val="0"/>
                </a:spcAft>
                <a:buClr>
                  <a:srgbClr val="3F4444"/>
                </a:buClr>
                <a:buSzPct val="100000"/>
                <a:buFontTx/>
                <a:buNone/>
                <a:tabLst/>
                <a:defRPr/>
              </a:pPr>
              <a:r>
                <a:rPr kumimoji="0" lang="en-US" sz="1100" b="0" i="0" u="none" strike="noStrike" kern="1200" cap="none" spc="0" normalizeH="0" baseline="30000" noProof="0" dirty="0">
                  <a:ln>
                    <a:noFill/>
                  </a:ln>
                  <a:solidFill>
                    <a:srgbClr val="3F4444"/>
                  </a:solidFill>
                  <a:effectLst/>
                  <a:uLnTx/>
                  <a:uFillTx/>
                  <a:latin typeface="Arial"/>
                  <a:ea typeface="MS PGothic" charset="0"/>
                  <a:cs typeface="Arial"/>
                </a:rPr>
                <a:t>b</a:t>
              </a:r>
              <a:r>
                <a:rPr kumimoji="0" lang="en-US" sz="1100" b="0" i="0" u="none" strike="noStrike" kern="1200" cap="none" spc="0" normalizeH="0" baseline="0" noProof="0" dirty="0">
                  <a:ln>
                    <a:noFill/>
                  </a:ln>
                  <a:solidFill>
                    <a:srgbClr val="3F4444"/>
                  </a:solidFill>
                  <a:effectLst/>
                  <a:uLnTx/>
                  <a:uFillTx/>
                  <a:latin typeface="Arial"/>
                  <a:ea typeface="MS PGothic" charset="0"/>
                  <a:cs typeface="Arial"/>
                </a:rPr>
                <a:t> Carboplatin AUC5, paclitaxel 175 mg/m2, and pembrolizumab 200 mg IV once Q3W x 6 cycles*, followed by maintenance with pembrolizumab 400 mg IV Q6W. Treatment with pembrolizumab will continue for up to 20 total cycles (approximately 24 months, accounting for combination and maintenance phases) or until other discontinuation criteria is met, whichever occurs first. </a:t>
              </a:r>
            </a:p>
            <a:p>
              <a:pPr marL="0" marR="0" lvl="0" indent="0" algn="l" defTabSz="342892" rtl="0" eaLnBrk="1" fontAlgn="auto" latinLnBrk="0" hangingPunct="1">
                <a:lnSpc>
                  <a:spcPct val="100000"/>
                </a:lnSpc>
                <a:spcBef>
                  <a:spcPts val="0"/>
                </a:spcBef>
                <a:spcAft>
                  <a:spcPts val="0"/>
                </a:spcAft>
                <a:buClr>
                  <a:srgbClr val="3F4444"/>
                </a:buClr>
                <a:buSzPct val="100000"/>
                <a:buFontTx/>
                <a:buNone/>
                <a:tabLst/>
                <a:defRPr/>
              </a:pPr>
              <a:r>
                <a:rPr kumimoji="0" lang="en-US" sz="1100" b="0" i="0" u="none" strike="noStrike" kern="1200" cap="none" spc="0" normalizeH="0" baseline="0" noProof="0" dirty="0">
                  <a:ln>
                    <a:noFill/>
                  </a:ln>
                  <a:solidFill>
                    <a:srgbClr val="3F4444"/>
                  </a:solidFill>
                  <a:effectLst/>
                  <a:uLnTx/>
                  <a:uFillTx/>
                  <a:latin typeface="Arial"/>
                  <a:ea typeface="MS PGothic" charset="0"/>
                  <a:cs typeface="Arial"/>
                </a:rPr>
                <a:t>* At the discretion of the treating Investigator, participants may continue to receive carboplatin, paclitaxel and pembrolizumab Q3W for up to 10 cycles. </a:t>
              </a:r>
            </a:p>
          </p:txBody>
        </p:sp>
      </p:grpSp>
      <p:sp>
        <p:nvSpPr>
          <p:cNvPr id="43" name="Rectangle 42">
            <a:extLst>
              <a:ext uri="{FF2B5EF4-FFF2-40B4-BE49-F238E27FC236}">
                <a16:creationId xmlns:a16="http://schemas.microsoft.com/office/drawing/2014/main" id="{C7E1FA8B-50F3-B6D1-68DE-6B504593F470}"/>
              </a:ext>
            </a:extLst>
          </p:cNvPr>
          <p:cNvSpPr/>
          <p:nvPr/>
        </p:nvSpPr>
        <p:spPr>
          <a:xfrm>
            <a:off x="8405091" y="6334206"/>
            <a:ext cx="3786909" cy="496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8" name="Picture 37">
            <a:extLst>
              <a:ext uri="{FF2B5EF4-FFF2-40B4-BE49-F238E27FC236}">
                <a16:creationId xmlns:a16="http://schemas.microsoft.com/office/drawing/2014/main" id="{86C3D6A0-D729-573B-1E73-B158D65D7DCD}"/>
              </a:ext>
            </a:extLst>
          </p:cNvPr>
          <p:cNvPicPr>
            <a:picLocks noChangeAspect="1"/>
          </p:cNvPicPr>
          <p:nvPr/>
        </p:nvPicPr>
        <p:blipFill>
          <a:blip r:embed="rId7"/>
          <a:stretch>
            <a:fillRect/>
          </a:stretch>
        </p:blipFill>
        <p:spPr>
          <a:xfrm>
            <a:off x="9835651" y="6421124"/>
            <a:ext cx="2263986" cy="316142"/>
          </a:xfrm>
          <a:prstGeom prst="rect">
            <a:avLst/>
          </a:prstGeom>
        </p:spPr>
      </p:pic>
      <p:pic>
        <p:nvPicPr>
          <p:cNvPr id="40" name="Picture 39">
            <a:extLst>
              <a:ext uri="{FF2B5EF4-FFF2-40B4-BE49-F238E27FC236}">
                <a16:creationId xmlns:a16="http://schemas.microsoft.com/office/drawing/2014/main" id="{DA1DE5B2-D912-0422-4816-BC88DD2DAB9C}"/>
              </a:ext>
            </a:extLst>
          </p:cNvPr>
          <p:cNvPicPr>
            <a:picLocks noChangeAspect="1"/>
          </p:cNvPicPr>
          <p:nvPr/>
        </p:nvPicPr>
        <p:blipFill>
          <a:blip r:embed="rId8"/>
          <a:srcRect l="37837" t="26987"/>
          <a:stretch/>
        </p:blipFill>
        <p:spPr>
          <a:xfrm>
            <a:off x="6390487" y="6366294"/>
            <a:ext cx="3445164" cy="496263"/>
          </a:xfrm>
          <a:prstGeom prst="rect">
            <a:avLst/>
          </a:prstGeom>
        </p:spPr>
      </p:pic>
      <p:sp>
        <p:nvSpPr>
          <p:cNvPr id="2" name="Rectangle 1">
            <a:extLst>
              <a:ext uri="{FF2B5EF4-FFF2-40B4-BE49-F238E27FC236}">
                <a16:creationId xmlns:a16="http://schemas.microsoft.com/office/drawing/2014/main" id="{5A2435DA-82FA-A2F5-DF88-36C33885FDBB}"/>
              </a:ext>
            </a:extLst>
          </p:cNvPr>
          <p:cNvSpPr/>
          <p:nvPr/>
        </p:nvSpPr>
        <p:spPr>
          <a:xfrm>
            <a:off x="209320" y="6295140"/>
            <a:ext cx="4569227" cy="535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Slide Courtesy of David M O’Malley, MD</a:t>
            </a:r>
          </a:p>
        </p:txBody>
      </p:sp>
    </p:spTree>
    <p:extLst>
      <p:ext uri="{BB962C8B-B14F-4D97-AF65-F5344CB8AC3E}">
        <p14:creationId xmlns:p14="http://schemas.microsoft.com/office/powerpoint/2010/main" val="26970072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9A869-B839-8DCF-23B6-DB9427ED9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76403B-8617-19B3-180F-6FB6F408FBFF}"/>
              </a:ext>
            </a:extLst>
          </p:cNvPr>
          <p:cNvSpPr>
            <a:spLocks noGrp="1"/>
          </p:cNvSpPr>
          <p:nvPr>
            <p:ph type="title"/>
          </p:nvPr>
        </p:nvSpPr>
        <p:spPr>
          <a:xfrm>
            <a:off x="838633" y="726575"/>
            <a:ext cx="11018007" cy="2829091"/>
          </a:xfrm>
        </p:spPr>
        <p:txBody>
          <a:bodyPr anchor="b"/>
          <a:lstStyle/>
          <a:p>
            <a:pPr algn="l"/>
            <a:r>
              <a:rPr lang="en-US" sz="3600" dirty="0"/>
              <a:t>A Randomized Phase 3 Study of First-Line (1L) Trastuzumab Deruxtecan (T-</a:t>
            </a:r>
            <a:r>
              <a:rPr lang="en-US" sz="3600" dirty="0" err="1"/>
              <a:t>DXd</a:t>
            </a:r>
            <a:r>
              <a:rPr lang="en-US" sz="3600" dirty="0"/>
              <a:t>) with </a:t>
            </a:r>
            <a:r>
              <a:rPr lang="en-US" sz="3600" dirty="0" err="1"/>
              <a:t>Rilvegostomig</a:t>
            </a:r>
            <a:r>
              <a:rPr lang="en-US" sz="3600" dirty="0"/>
              <a:t> or Pembrolizumab in Patients with HER2-Expressing, Mismatch Repair-Proficient (</a:t>
            </a:r>
            <a:r>
              <a:rPr lang="en-US" sz="3600" dirty="0" err="1"/>
              <a:t>pMMR</a:t>
            </a:r>
            <a:r>
              <a:rPr lang="en-US" sz="3600" dirty="0"/>
              <a:t>), Primary Advanced or Recurrent Endometrial Cancer (EC): DESTINY-Endometrial01/GOG-3098/ENGOT-EN24</a:t>
            </a:r>
          </a:p>
        </p:txBody>
      </p:sp>
      <p:sp>
        <p:nvSpPr>
          <p:cNvPr id="3" name="TextBox 2">
            <a:extLst>
              <a:ext uri="{FF2B5EF4-FFF2-40B4-BE49-F238E27FC236}">
                <a16:creationId xmlns:a16="http://schemas.microsoft.com/office/drawing/2014/main" id="{BDAE8A10-B2BA-4103-23A9-67211B626B13}"/>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S PGothic" charset="0"/>
                <a:cs typeface="+mn-cs"/>
              </a:rPr>
              <a:t>Slomovitz</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 BM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1223TiP.</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lvl="0">
              <a:spcBef>
                <a:spcPts val="400"/>
              </a:spcBef>
              <a:spcAft>
                <a:spcPts val="400"/>
              </a:spcAft>
              <a:defRPr/>
            </a:pPr>
            <a:r>
              <a:rPr lang="en-US" sz="2600" dirty="0">
                <a:solidFill>
                  <a:srgbClr val="000000"/>
                </a:solidFill>
                <a:latin typeface="Calibri" panose="020F0502020204030204" pitchFamily="34" charset="0"/>
                <a:cs typeface="Calibri" panose="020F0502020204030204" pitchFamily="34" charset="0"/>
              </a:rPr>
              <a:t>POSTER SESSION 1 | SATURDAY, OCTOBER 18 </a:t>
            </a:r>
            <a:endParaRPr lang="en-US" sz="2600" b="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1599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C745A-B1BB-AABB-5528-7D50CF7BA80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AC43639-D29C-E0D7-2F2C-B6ABA72881DB}"/>
              </a:ext>
            </a:extLst>
          </p:cNvPr>
          <p:cNvSpPr/>
          <p:nvPr/>
        </p:nvSpPr>
        <p:spPr bwMode="auto">
          <a:xfrm>
            <a:off x="536197" y="4627632"/>
            <a:ext cx="10960403" cy="4346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EAB2410-45A1-9C2E-02DD-F38E5B82F18F}"/>
              </a:ext>
            </a:extLst>
          </p:cNvPr>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03B497DE-D942-D5FB-E739-7DB308719C67}"/>
              </a:ext>
            </a:extLst>
          </p:cNvPr>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bg1"/>
                </a:solidFill>
              </a:rPr>
              <a:t>Case 6: Dr </a:t>
            </a:r>
            <a:r>
              <a:rPr lang="en-US" sz="2200" dirty="0" err="1">
                <a:solidFill>
                  <a:schemeClr val="bg1"/>
                </a:solidFill>
              </a:rPr>
              <a:t>Giffi</a:t>
            </a:r>
            <a:r>
              <a:rPr lang="en-US" sz="2200" dirty="0">
                <a:solidFill>
                  <a:schemeClr val="bg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FCA94CA7-4DD7-4667-1439-78940BF17AD0}"/>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Rectangle 9">
            <a:extLst>
              <a:ext uri="{FF2B5EF4-FFF2-40B4-BE49-F238E27FC236}">
                <a16:creationId xmlns:a16="http://schemas.microsoft.com/office/drawing/2014/main" id="{19D5AC11-D5C7-E44A-AE29-6C8E6D6EA490}"/>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755C0FA7-8951-E62D-6112-B6F9BCB8BE70}"/>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04790355-0A49-0258-4195-AFBEC8464D58}"/>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1009211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D4F2-D4D6-323A-C979-4D6681BD945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74F61E2-4755-0FE1-965C-93D7688D4B14}"/>
              </a:ext>
            </a:extLst>
          </p:cNvPr>
          <p:cNvSpPr/>
          <p:nvPr/>
        </p:nvSpPr>
        <p:spPr bwMode="auto">
          <a:xfrm>
            <a:off x="1007221" y="136946"/>
            <a:ext cx="10177558" cy="205329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24A54528-59CF-5458-98AE-41FE448FD4E0}"/>
              </a:ext>
            </a:extLst>
          </p:cNvPr>
          <p:cNvSpPr>
            <a:spLocks noGrp="1"/>
          </p:cNvSpPr>
          <p:nvPr>
            <p:ph type="title"/>
          </p:nvPr>
        </p:nvSpPr>
        <p:spPr>
          <a:xfrm>
            <a:off x="1122023" y="678072"/>
            <a:ext cx="10062756" cy="1085498"/>
          </a:xfrm>
        </p:spPr>
        <p:txBody>
          <a:bodyPr lIns="91440" tIns="91440" rIns="91440" bIns="182880"/>
          <a:lstStyle/>
          <a:p>
            <a:pPr algn="l"/>
            <a:r>
              <a:rPr lang="en-US" dirty="0">
                <a:solidFill>
                  <a:schemeClr val="bg1"/>
                </a:solidFill>
              </a:rPr>
              <a:t>Case Presentation: 73-year-old woman with MSS metastatic endometrial </a:t>
            </a:r>
            <a:r>
              <a:rPr lang="en-US">
                <a:solidFill>
                  <a:schemeClr val="bg1"/>
                </a:solidFill>
              </a:rPr>
              <a:t>carcinoma has </a:t>
            </a:r>
            <a:r>
              <a:rPr lang="en-US" dirty="0">
                <a:solidFill>
                  <a:schemeClr val="bg1"/>
                </a:solidFill>
              </a:rPr>
              <a:t>disease progression after multiple regimens, including IO/chemotherapy with carboplatin/ gemcitabine/pembrolizumab; biopsy: weak to moderate ER staining, FGFR and PIK3CA mutations</a:t>
            </a:r>
          </a:p>
        </p:txBody>
      </p:sp>
      <p:sp>
        <p:nvSpPr>
          <p:cNvPr id="8" name="Title 1">
            <a:extLst>
              <a:ext uri="{FF2B5EF4-FFF2-40B4-BE49-F238E27FC236}">
                <a16:creationId xmlns:a16="http://schemas.microsoft.com/office/drawing/2014/main" id="{A0A103BE-F537-86D4-C967-33C403B1D763}"/>
              </a:ext>
            </a:extLst>
          </p:cNvPr>
          <p:cNvSpPr txBox="1">
            <a:spLocks/>
          </p:cNvSpPr>
          <p:nvPr/>
        </p:nvSpPr>
        <p:spPr bwMode="auto">
          <a:xfrm>
            <a:off x="0" y="5806514"/>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Victoria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Giffi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(Hagerstown, Maryland)</a:t>
            </a:r>
          </a:p>
        </p:txBody>
      </p:sp>
      <p:pic>
        <p:nvPicPr>
          <p:cNvPr id="2" name="Picture 1" descr="A person wearing a white coat and headphones&#10;&#10;AI-generated content may be incorrect.">
            <a:extLst>
              <a:ext uri="{FF2B5EF4-FFF2-40B4-BE49-F238E27FC236}">
                <a16:creationId xmlns:a16="http://schemas.microsoft.com/office/drawing/2014/main" id="{9D2015FA-6ABA-0A46-7DE1-112F4F1350E4}"/>
              </a:ext>
            </a:extLst>
          </p:cNvPr>
          <p:cNvPicPr>
            <a:picLocks noChangeAspect="1"/>
          </p:cNvPicPr>
          <p:nvPr/>
        </p:nvPicPr>
        <p:blipFill>
          <a:blip r:embed="rId2"/>
          <a:stretch>
            <a:fillRect/>
          </a:stretch>
        </p:blipFill>
        <p:spPr>
          <a:xfrm>
            <a:off x="2987042" y="2393110"/>
            <a:ext cx="6326294" cy="35585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3798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42073-7F14-EECC-2EDC-3713C8D311B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7BF6FBC-1C61-03CE-78EF-36A38EDE485F}"/>
              </a:ext>
            </a:extLst>
          </p:cNvPr>
          <p:cNvSpPr/>
          <p:nvPr/>
        </p:nvSpPr>
        <p:spPr bwMode="auto">
          <a:xfrm>
            <a:off x="536197" y="5082598"/>
            <a:ext cx="10960403" cy="4346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6F846A9-96C9-841E-E169-3C9BCDF30B36}"/>
              </a:ext>
            </a:extLst>
          </p:cNvPr>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92621C6E-2C4C-6B4D-0B25-F9FC0699A108}"/>
              </a:ext>
            </a:extLst>
          </p:cNvPr>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bg1"/>
                </a:solidFill>
              </a:rPr>
              <a:t>Case 7: Dr </a:t>
            </a:r>
            <a:r>
              <a:rPr lang="en-US" sz="2200" dirty="0" err="1">
                <a:solidFill>
                  <a:schemeClr val="bg1"/>
                </a:solidFill>
              </a:rPr>
              <a:t>ElSahwi</a:t>
            </a:r>
            <a:r>
              <a:rPr lang="en-US" sz="2200" dirty="0">
                <a:solidFill>
                  <a:schemeClr val="bg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276F5957-5242-D381-968C-EB1AE6945DB5}"/>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Rectangle 9">
            <a:extLst>
              <a:ext uri="{FF2B5EF4-FFF2-40B4-BE49-F238E27FC236}">
                <a16:creationId xmlns:a16="http://schemas.microsoft.com/office/drawing/2014/main" id="{8DE95E0C-AA47-4BBB-E449-10B8B7ADF845}"/>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6DC113E1-0F0D-67E0-540E-833CE3A8D725}"/>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441E12E8-3496-3026-87B9-19FAC7546D65}"/>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650377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C3CB-273C-F053-4DD5-92F713235A5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458DFF8-6DC2-C8F7-8280-455E157894E6}"/>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5B01B82F-6D3A-8967-5DBC-4B6CFF6B5CEA}"/>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68-year-old woman with </a:t>
            </a:r>
            <a:r>
              <a:rPr lang="en-US" dirty="0" err="1">
                <a:solidFill>
                  <a:schemeClr val="bg1"/>
                </a:solidFill>
              </a:rPr>
              <a:t>dMMR</a:t>
            </a:r>
            <a:r>
              <a:rPr lang="en-US" dirty="0">
                <a:solidFill>
                  <a:schemeClr val="bg1"/>
                </a:solidFill>
              </a:rPr>
              <a:t> metastatic endometrial carcinoma receives carboplatin/paclitaxel/ pembrolizumab and develops pericarditis </a:t>
            </a:r>
          </a:p>
        </p:txBody>
      </p:sp>
      <p:sp>
        <p:nvSpPr>
          <p:cNvPr id="8" name="Title 1">
            <a:extLst>
              <a:ext uri="{FF2B5EF4-FFF2-40B4-BE49-F238E27FC236}">
                <a16:creationId xmlns:a16="http://schemas.microsoft.com/office/drawing/2014/main" id="{0475C13C-5B9C-1B6C-0866-D73B0A32EAB1}"/>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Karim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ElSahwi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(Neptune City, New Jersey)</a:t>
            </a:r>
          </a:p>
        </p:txBody>
      </p:sp>
      <p:pic>
        <p:nvPicPr>
          <p:cNvPr id="5" name="Picture 4" descr="A person wearing headphones and a microphone&#10;&#10;AI-generated content may be incorrect.">
            <a:extLst>
              <a:ext uri="{FF2B5EF4-FFF2-40B4-BE49-F238E27FC236}">
                <a16:creationId xmlns:a16="http://schemas.microsoft.com/office/drawing/2014/main" id="{860FFA09-5A79-34F2-5D74-441038277BD0}"/>
              </a:ext>
            </a:extLst>
          </p:cNvPr>
          <p:cNvPicPr>
            <a:picLocks noChangeAspect="1"/>
          </p:cNvPicPr>
          <p:nvPr/>
        </p:nvPicPr>
        <p:blipFill>
          <a:blip r:embed="rId2"/>
          <a:stretch>
            <a:fillRect/>
          </a:stretch>
        </p:blipFill>
        <p:spPr>
          <a:xfrm>
            <a:off x="3082317" y="2109466"/>
            <a:ext cx="6319866" cy="3554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6138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B61A5-DCB5-55BA-BC45-3C24BA40B3D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4AA7AEE-30CF-B2ED-47D0-203B529868F6}"/>
              </a:ext>
            </a:extLst>
          </p:cNvPr>
          <p:cNvSpPr/>
          <p:nvPr/>
        </p:nvSpPr>
        <p:spPr bwMode="auto">
          <a:xfrm>
            <a:off x="536197" y="5488962"/>
            <a:ext cx="10960403" cy="4346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0628980-13DD-6F0F-930A-457519BF5916}"/>
              </a:ext>
            </a:extLst>
          </p:cNvPr>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E4C495B2-0F15-A4AE-EDE9-E3255E89F569}"/>
              </a:ext>
            </a:extLst>
          </p:cNvPr>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bg1"/>
                </a:solidFill>
                <a:latin typeface="Calibri" panose="020F0502020204030204" pitchFamily="34" charset="0"/>
                <a:cs typeface="Calibri" panose="020F0502020204030204" pitchFamily="34" charset="0"/>
              </a:rPr>
              <a:t>     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42CCCBD6-630E-F4B9-648D-020884482741}"/>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Rectangle 9">
            <a:extLst>
              <a:ext uri="{FF2B5EF4-FFF2-40B4-BE49-F238E27FC236}">
                <a16:creationId xmlns:a16="http://schemas.microsoft.com/office/drawing/2014/main" id="{ABBC6641-AA3F-1450-8689-A74FAF96B013}"/>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B35E699E-7A5E-6DCA-9EF6-EFB24AB19A3C}"/>
              </a:ext>
            </a:extLst>
          </p:cNvPr>
          <p:cNvSpPr/>
          <p:nvPr/>
        </p:nvSpPr>
        <p:spPr bwMode="auto">
          <a:xfrm>
            <a:off x="731520" y="5605272"/>
            <a:ext cx="21602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94C18797-CBEE-E6DE-AE12-F3BEFF05E8F2}"/>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876811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911FD-2ABC-FCF1-3A65-BEB6040C5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7EA244-EB4D-F125-F309-246BAE32DD30}"/>
              </a:ext>
            </a:extLst>
          </p:cNvPr>
          <p:cNvSpPr>
            <a:spLocks noGrp="1"/>
          </p:cNvSpPr>
          <p:nvPr>
            <p:ph type="title"/>
          </p:nvPr>
        </p:nvSpPr>
        <p:spPr>
          <a:xfrm>
            <a:off x="7565266" y="980728"/>
            <a:ext cx="4599767" cy="1143000"/>
          </a:xfrm>
        </p:spPr>
        <p:txBody>
          <a:bodyPr/>
          <a:lstStyle/>
          <a:p>
            <a:r>
              <a:rPr lang="en-US" dirty="0"/>
              <a:t>Immune-Related AEs Associated with Checkpoint Inhibitors</a:t>
            </a:r>
          </a:p>
        </p:txBody>
      </p:sp>
      <p:pic>
        <p:nvPicPr>
          <p:cNvPr id="7" name="Picture 6">
            <a:extLst>
              <a:ext uri="{FF2B5EF4-FFF2-40B4-BE49-F238E27FC236}">
                <a16:creationId xmlns:a16="http://schemas.microsoft.com/office/drawing/2014/main" id="{E68911CF-853C-50D1-6217-936ED04AC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94221"/>
            <a:ext cx="6891498" cy="6472214"/>
          </a:xfrm>
          <a:prstGeom prst="rect">
            <a:avLst/>
          </a:prstGeom>
        </p:spPr>
      </p:pic>
      <p:sp>
        <p:nvSpPr>
          <p:cNvPr id="8" name="TextBox 7">
            <a:extLst>
              <a:ext uri="{FF2B5EF4-FFF2-40B4-BE49-F238E27FC236}">
                <a16:creationId xmlns:a16="http://schemas.microsoft.com/office/drawing/2014/main" id="{1F136E64-CF7C-2690-ACF6-040CB6D64E4B}"/>
              </a:ext>
            </a:extLst>
          </p:cNvPr>
          <p:cNvSpPr txBox="1"/>
          <p:nvPr/>
        </p:nvSpPr>
        <p:spPr>
          <a:xfrm>
            <a:off x="7576808" y="6534835"/>
            <a:ext cx="4124817"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Ibis B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Front Immunol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2023;14:1197364.</a:t>
            </a:r>
          </a:p>
        </p:txBody>
      </p:sp>
    </p:spTree>
    <p:extLst>
      <p:ext uri="{BB962C8B-B14F-4D97-AF65-F5344CB8AC3E}">
        <p14:creationId xmlns:p14="http://schemas.microsoft.com/office/powerpoint/2010/main" val="2737766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9231972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85F1D-5E5C-A315-1D96-922FF1F4178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A9A039B-863D-CA67-A19C-EBB7658ADF0B}"/>
              </a:ext>
            </a:extLst>
          </p:cNvPr>
          <p:cNvSpPr/>
          <p:nvPr/>
        </p:nvSpPr>
        <p:spPr bwMode="auto">
          <a:xfrm>
            <a:off x="536197" y="5946694"/>
            <a:ext cx="10744379" cy="4346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C3ACB74-DE6F-3F03-B4A5-0924FA18114C}"/>
              </a:ext>
            </a:extLst>
          </p:cNvPr>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75FE3299-61F7-4BED-3E1C-1884DAF4C1A7}"/>
              </a:ext>
            </a:extLst>
          </p:cNvPr>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chemeClr val="bg1"/>
                </a:solidFill>
                <a:latin typeface="Calibri" panose="020F0502020204030204" pitchFamily="34" charset="0"/>
                <a:cs typeface="Calibri" panose="020F0502020204030204" pitchFamily="34" charset="0"/>
              </a:rPr>
              <a:t>     Data Review: Novel Antibody-Drug Conjugates</a:t>
            </a:r>
            <a:endParaRPr lang="en-US" sz="2200" dirty="0">
              <a:solidFill>
                <a:schemeClr val="bg1"/>
              </a:solidFill>
            </a:endParaRPr>
          </a:p>
        </p:txBody>
      </p:sp>
      <p:sp>
        <p:nvSpPr>
          <p:cNvPr id="8" name="Rectangle 7">
            <a:extLst>
              <a:ext uri="{FF2B5EF4-FFF2-40B4-BE49-F238E27FC236}">
                <a16:creationId xmlns:a16="http://schemas.microsoft.com/office/drawing/2014/main" id="{B4144088-3FD5-9868-FA73-1A1EE2525AFB}"/>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Rectangle 9">
            <a:extLst>
              <a:ext uri="{FF2B5EF4-FFF2-40B4-BE49-F238E27FC236}">
                <a16:creationId xmlns:a16="http://schemas.microsoft.com/office/drawing/2014/main" id="{FFBA7DD6-1F77-1901-1A46-255FECF672FE}"/>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1341FECA-127A-1382-3B29-701B8328434C}"/>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EC4E1BBF-397C-67AE-9741-E6B3705E04D9}"/>
              </a:ext>
            </a:extLst>
          </p:cNvPr>
          <p:cNvSpPr/>
          <p:nvPr/>
        </p:nvSpPr>
        <p:spPr bwMode="auto">
          <a:xfrm>
            <a:off x="731520" y="6025896"/>
            <a:ext cx="21602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3610476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2CAB9-F67A-258F-CA51-DAA67E82B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952EF4-E6F7-B499-4EF1-8BDBF30DC883}"/>
              </a:ext>
            </a:extLst>
          </p:cNvPr>
          <p:cNvSpPr>
            <a:spLocks noGrp="1"/>
          </p:cNvSpPr>
          <p:nvPr>
            <p:ph type="title"/>
          </p:nvPr>
        </p:nvSpPr>
        <p:spPr/>
        <p:txBody>
          <a:bodyPr/>
          <a:lstStyle/>
          <a:p>
            <a:r>
              <a:rPr lang="en-US" dirty="0"/>
              <a:t>ADCs</a:t>
            </a:r>
          </a:p>
        </p:txBody>
      </p:sp>
      <p:pic>
        <p:nvPicPr>
          <p:cNvPr id="7" name="Picture 6" descr="A diagram of a breast cancer patient&#10;&#10;AI-generated content may be incorrect.">
            <a:extLst>
              <a:ext uri="{FF2B5EF4-FFF2-40B4-BE49-F238E27FC236}">
                <a16:creationId xmlns:a16="http://schemas.microsoft.com/office/drawing/2014/main" id="{0E650DDD-0290-832E-9FD5-A8ED588FE2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47"/>
            <a:ext cx="12192000" cy="6858000"/>
          </a:xfrm>
          <a:prstGeom prst="rect">
            <a:avLst/>
          </a:prstGeom>
        </p:spPr>
      </p:pic>
      <p:sp>
        <p:nvSpPr>
          <p:cNvPr id="4" name="TextBox 3">
            <a:extLst>
              <a:ext uri="{FF2B5EF4-FFF2-40B4-BE49-F238E27FC236}">
                <a16:creationId xmlns:a16="http://schemas.microsoft.com/office/drawing/2014/main" id="{87FBDEED-BF49-B726-22FA-B60FEF3B0D47}"/>
              </a:ext>
            </a:extLst>
          </p:cNvPr>
          <p:cNvSpPr txBox="1"/>
          <p:nvPr/>
        </p:nvSpPr>
        <p:spPr>
          <a:xfrm>
            <a:off x="10104" y="6550223"/>
            <a:ext cx="3380728" cy="307777"/>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cs typeface="+mn-cs"/>
              </a:rPr>
              <a:t>Courtesy of Rebecca A Dent, MD, MSc </a:t>
            </a:r>
          </a:p>
        </p:txBody>
      </p:sp>
      <p:sp>
        <p:nvSpPr>
          <p:cNvPr id="3" name="TextBox 2">
            <a:extLst>
              <a:ext uri="{FF2B5EF4-FFF2-40B4-BE49-F238E27FC236}">
                <a16:creationId xmlns:a16="http://schemas.microsoft.com/office/drawing/2014/main" id="{50557F4D-6F47-4876-3FD2-D8545A6BF500}"/>
              </a:ext>
            </a:extLst>
          </p:cNvPr>
          <p:cNvSpPr txBox="1"/>
          <p:nvPr/>
        </p:nvSpPr>
        <p:spPr>
          <a:xfrm>
            <a:off x="335360" y="227013"/>
            <a:ext cx="10513168" cy="646331"/>
          </a:xfrm>
          <a:prstGeom prst="rect">
            <a:avLst/>
          </a:prstGeom>
          <a:solidFill>
            <a:srgbClr val="FFFFFF"/>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72" charset="0"/>
                <a:ea typeface="MS PGothic" charset="0"/>
                <a:cs typeface="+mn-cs"/>
              </a:rPr>
              <a:t>Targeting TROP2 </a:t>
            </a:r>
          </a:p>
        </p:txBody>
      </p:sp>
      <p:sp>
        <p:nvSpPr>
          <p:cNvPr id="5" name="TextBox 4">
            <a:extLst>
              <a:ext uri="{FF2B5EF4-FFF2-40B4-BE49-F238E27FC236}">
                <a16:creationId xmlns:a16="http://schemas.microsoft.com/office/drawing/2014/main" id="{BC26B305-E99A-F13B-222D-241DF1EF1719}"/>
              </a:ext>
            </a:extLst>
          </p:cNvPr>
          <p:cNvSpPr txBox="1"/>
          <p:nvPr/>
        </p:nvSpPr>
        <p:spPr>
          <a:xfrm>
            <a:off x="487760" y="836712"/>
            <a:ext cx="10513168" cy="753715"/>
          </a:xfrm>
          <a:prstGeom prst="rect">
            <a:avLst/>
          </a:prstGeom>
          <a:solidFill>
            <a:srgbClr val="FFFFFF"/>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394233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AFFF4-9344-6D5D-C4D8-72E70BFF7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5927B-8E3B-1202-1B09-D33459265962}"/>
              </a:ext>
            </a:extLst>
          </p:cNvPr>
          <p:cNvSpPr>
            <a:spLocks noGrp="1"/>
          </p:cNvSpPr>
          <p:nvPr>
            <p:ph type="title"/>
          </p:nvPr>
        </p:nvSpPr>
        <p:spPr>
          <a:xfrm>
            <a:off x="912286" y="116632"/>
            <a:ext cx="10584314" cy="1143000"/>
          </a:xfrm>
        </p:spPr>
        <p:txBody>
          <a:bodyPr/>
          <a:lstStyle/>
          <a:p>
            <a:r>
              <a:rPr lang="en-US" dirty="0"/>
              <a:t>KL264-01 Phase II Study Design: Endometrial and Ovarian Cohorts</a:t>
            </a:r>
            <a:br>
              <a:rPr lang="en-US" dirty="0"/>
            </a:br>
            <a:r>
              <a:rPr lang="en-US" sz="2000" dirty="0"/>
              <a:t>Sacituzumab </a:t>
            </a:r>
            <a:r>
              <a:rPr lang="en-US" sz="2000" dirty="0" err="1"/>
              <a:t>Tirumotecan</a:t>
            </a:r>
            <a:r>
              <a:rPr lang="en-US" sz="2000" dirty="0"/>
              <a:t> (sac-TMT) for Locally Advanced, Refractory Metastatic Solid Tumors</a:t>
            </a:r>
          </a:p>
        </p:txBody>
      </p:sp>
      <p:sp>
        <p:nvSpPr>
          <p:cNvPr id="11" name="TextBox 10">
            <a:extLst>
              <a:ext uri="{FF2B5EF4-FFF2-40B4-BE49-F238E27FC236}">
                <a16:creationId xmlns:a16="http://schemas.microsoft.com/office/drawing/2014/main" id="{107131C6-11C0-581F-A88E-7AB68053819F}"/>
              </a:ext>
            </a:extLst>
          </p:cNvPr>
          <p:cNvSpPr txBox="1"/>
          <p:nvPr/>
        </p:nvSpPr>
        <p:spPr>
          <a:xfrm>
            <a:off x="0" y="6488668"/>
            <a:ext cx="354751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Wang D et al. ESMO 2024;Abstract 715MO.</a:t>
            </a:r>
          </a:p>
        </p:txBody>
      </p:sp>
      <p:pic>
        <p:nvPicPr>
          <p:cNvPr id="4" name="Picture 3" descr="A diagram of a cancer patient&#10;&#10;AI-generated content may be incorrect.">
            <a:extLst>
              <a:ext uri="{FF2B5EF4-FFF2-40B4-BE49-F238E27FC236}">
                <a16:creationId xmlns:a16="http://schemas.microsoft.com/office/drawing/2014/main" id="{D8F06FB2-C5D5-46A1-E55E-1372DE419AD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8365" y="1254723"/>
            <a:ext cx="11115269" cy="4608512"/>
          </a:xfrm>
          <a:prstGeom prst="rect">
            <a:avLst/>
          </a:prstGeom>
        </p:spPr>
      </p:pic>
    </p:spTree>
    <p:extLst>
      <p:ext uri="{BB962C8B-B14F-4D97-AF65-F5344CB8AC3E}">
        <p14:creationId xmlns:p14="http://schemas.microsoft.com/office/powerpoint/2010/main" val="2699247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DB943-911E-A69E-61B1-A56BE320EE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F19756-88AC-2AE8-2658-8F01D4916DD7}"/>
              </a:ext>
            </a:extLst>
          </p:cNvPr>
          <p:cNvSpPr>
            <a:spLocks noGrp="1"/>
          </p:cNvSpPr>
          <p:nvPr>
            <p:ph type="title"/>
          </p:nvPr>
        </p:nvSpPr>
        <p:spPr>
          <a:xfrm>
            <a:off x="912286" y="116632"/>
            <a:ext cx="10358967" cy="1143000"/>
          </a:xfrm>
        </p:spPr>
        <p:txBody>
          <a:bodyPr/>
          <a:lstStyle/>
          <a:p>
            <a:pPr algn="l"/>
            <a:r>
              <a:rPr lang="en-US" dirty="0"/>
              <a:t>KL264-01 Phase II: Preliminary Efficacy with Sacituzumab </a:t>
            </a:r>
            <a:r>
              <a:rPr lang="en-US" dirty="0" err="1"/>
              <a:t>Tirumotecan</a:t>
            </a:r>
            <a:r>
              <a:rPr lang="en-US" dirty="0"/>
              <a:t> for Endometrial Cancer</a:t>
            </a:r>
          </a:p>
        </p:txBody>
      </p:sp>
      <p:sp>
        <p:nvSpPr>
          <p:cNvPr id="11" name="TextBox 10">
            <a:extLst>
              <a:ext uri="{FF2B5EF4-FFF2-40B4-BE49-F238E27FC236}">
                <a16:creationId xmlns:a16="http://schemas.microsoft.com/office/drawing/2014/main" id="{80BF6E0C-7443-B3FE-DB74-9627E86F5761}"/>
              </a:ext>
            </a:extLst>
          </p:cNvPr>
          <p:cNvSpPr txBox="1"/>
          <p:nvPr/>
        </p:nvSpPr>
        <p:spPr>
          <a:xfrm>
            <a:off x="47328" y="6490211"/>
            <a:ext cx="354751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Wang D et al. ESMO 2024;Abstract 715MO.</a:t>
            </a:r>
          </a:p>
        </p:txBody>
      </p:sp>
      <p:pic>
        <p:nvPicPr>
          <p:cNvPr id="5" name="Picture 4" descr="A screenshot of a graph&#10;&#10;AI-generated content may be incorrect.">
            <a:extLst>
              <a:ext uri="{FF2B5EF4-FFF2-40B4-BE49-F238E27FC236}">
                <a16:creationId xmlns:a16="http://schemas.microsoft.com/office/drawing/2014/main" id="{4DB2BB80-9910-4AB1-1790-2343DD3FD3F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24744"/>
            <a:ext cx="10399496" cy="5184576"/>
          </a:xfrm>
          <a:prstGeom prst="rect">
            <a:avLst/>
          </a:prstGeom>
        </p:spPr>
      </p:pic>
    </p:spTree>
    <p:extLst>
      <p:ext uri="{BB962C8B-B14F-4D97-AF65-F5344CB8AC3E}">
        <p14:creationId xmlns:p14="http://schemas.microsoft.com/office/powerpoint/2010/main" val="3982958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9508B-2394-E75A-0F96-257B8D0BCB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114BFF-DE5B-50D1-30A1-84ED43590BBC}"/>
              </a:ext>
            </a:extLst>
          </p:cNvPr>
          <p:cNvSpPr>
            <a:spLocks noGrp="1"/>
          </p:cNvSpPr>
          <p:nvPr>
            <p:ph type="title"/>
          </p:nvPr>
        </p:nvSpPr>
        <p:spPr>
          <a:xfrm>
            <a:off x="912286" y="116632"/>
            <a:ext cx="10358967" cy="1143000"/>
          </a:xfrm>
        </p:spPr>
        <p:txBody>
          <a:bodyPr/>
          <a:lstStyle/>
          <a:p>
            <a:pPr algn="l"/>
            <a:r>
              <a:rPr lang="en-US" dirty="0"/>
              <a:t>KL264-01 Phase II: Preliminary Safety with Sacituzumab </a:t>
            </a:r>
            <a:r>
              <a:rPr lang="en-US" dirty="0" err="1"/>
              <a:t>Tirumotecan</a:t>
            </a:r>
            <a:r>
              <a:rPr lang="en-US" dirty="0"/>
              <a:t> for Endometrial Cancer</a:t>
            </a:r>
          </a:p>
        </p:txBody>
      </p:sp>
      <p:sp>
        <p:nvSpPr>
          <p:cNvPr id="11" name="TextBox 10">
            <a:extLst>
              <a:ext uri="{FF2B5EF4-FFF2-40B4-BE49-F238E27FC236}">
                <a16:creationId xmlns:a16="http://schemas.microsoft.com/office/drawing/2014/main" id="{46599BDF-CC54-8E8E-5B26-38C9431A532A}"/>
              </a:ext>
            </a:extLst>
          </p:cNvPr>
          <p:cNvSpPr txBox="1"/>
          <p:nvPr/>
        </p:nvSpPr>
        <p:spPr>
          <a:xfrm>
            <a:off x="148856" y="6453336"/>
            <a:ext cx="354751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Wang D et al. ESMO 2024;Abstract 715MO.</a:t>
            </a:r>
          </a:p>
        </p:txBody>
      </p:sp>
      <p:pic>
        <p:nvPicPr>
          <p:cNvPr id="4" name="Picture 3" descr="A table with numbers and text&#10;&#10;AI-generated content may be incorrect.">
            <a:extLst>
              <a:ext uri="{FF2B5EF4-FFF2-40B4-BE49-F238E27FC236}">
                <a16:creationId xmlns:a16="http://schemas.microsoft.com/office/drawing/2014/main" id="{CB4DC9DE-EF50-15BD-7528-E457ABA79E4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54779"/>
            <a:ext cx="10081120" cy="5280586"/>
          </a:xfrm>
          <a:prstGeom prst="rect">
            <a:avLst/>
          </a:prstGeom>
        </p:spPr>
      </p:pic>
      <p:sp>
        <p:nvSpPr>
          <p:cNvPr id="6" name="Rectangle 5">
            <a:extLst>
              <a:ext uri="{FF2B5EF4-FFF2-40B4-BE49-F238E27FC236}">
                <a16:creationId xmlns:a16="http://schemas.microsoft.com/office/drawing/2014/main" id="{9797BB81-C4A5-46E9-BE9F-A15B99AAF3B7}"/>
              </a:ext>
            </a:extLst>
          </p:cNvPr>
          <p:cNvSpPr/>
          <p:nvPr/>
        </p:nvSpPr>
        <p:spPr bwMode="auto">
          <a:xfrm>
            <a:off x="10416480" y="3795072"/>
            <a:ext cx="576926" cy="22982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070745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8CDA5-8438-3A69-B1AF-07679210A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A4F511-38B2-0093-9593-D465289F1EBD}"/>
              </a:ext>
            </a:extLst>
          </p:cNvPr>
          <p:cNvSpPr>
            <a:spLocks noGrp="1"/>
          </p:cNvSpPr>
          <p:nvPr>
            <p:ph type="title"/>
          </p:nvPr>
        </p:nvSpPr>
        <p:spPr>
          <a:xfrm>
            <a:off x="838633" y="726575"/>
            <a:ext cx="10945999" cy="2829091"/>
          </a:xfrm>
        </p:spPr>
        <p:txBody>
          <a:bodyPr anchor="b"/>
          <a:lstStyle/>
          <a:p>
            <a:pPr algn="l"/>
            <a:r>
              <a:rPr lang="en-US" sz="3600" dirty="0"/>
              <a:t>Sacituzumab </a:t>
            </a:r>
            <a:r>
              <a:rPr lang="en-US" sz="3600" dirty="0" err="1"/>
              <a:t>Tirumotecan</a:t>
            </a:r>
            <a:r>
              <a:rPr lang="en-US" sz="3600" dirty="0"/>
              <a:t> (Sac-TMT) Monotherapy in Advanced/Metastatic Endometrial Carcinoma (EC): Results from a Phase 1/2 Study (MK-2870-001/KL264-01)</a:t>
            </a:r>
            <a:endParaRPr lang="en-US" sz="3600" b="1" dirty="0"/>
          </a:p>
        </p:txBody>
      </p:sp>
      <p:sp>
        <p:nvSpPr>
          <p:cNvPr id="3" name="TextBox 2">
            <a:extLst>
              <a:ext uri="{FF2B5EF4-FFF2-40B4-BE49-F238E27FC236}">
                <a16:creationId xmlns:a16="http://schemas.microsoft.com/office/drawing/2014/main" id="{6CD137AE-5842-7733-D583-5E87CF67ADF8}"/>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Wang K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1111P.</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lvl="0" defTabSz="455613" fontAlgn="base">
              <a:spcBef>
                <a:spcPts val="400"/>
              </a:spcBef>
              <a:spcAft>
                <a:spcPts val="400"/>
              </a:spcAft>
              <a:defRPr/>
            </a:pPr>
            <a:r>
              <a:rPr lang="en-US" sz="2600" dirty="0">
                <a:solidFill>
                  <a:srgbClr val="000000"/>
                </a:solidFill>
                <a:latin typeface="Calibri" panose="020F0502020204030204" pitchFamily="34" charset="0"/>
                <a:cs typeface="Calibri" panose="020F0502020204030204" pitchFamily="34" charset="0"/>
              </a:rPr>
              <a:t>POSTER SESSION 1 </a:t>
            </a: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2600" b="1" dirty="0">
                <a:solidFill>
                  <a:srgbClr val="000000"/>
                </a:solidFill>
                <a:latin typeface="Calibri" panose="020F0502020204030204" pitchFamily="34" charset="0"/>
                <a:ea typeface="MS PGothic" charset="0"/>
                <a:cs typeface="Calibri" panose="020F0502020204030204" pitchFamily="34" charset="0"/>
              </a:rPr>
              <a:t>SATURDAY, OCTOBER 18 </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47987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3660-C2F6-B445-AA6E-646F1EC1CB98}"/>
              </a:ext>
            </a:extLst>
          </p:cNvPr>
          <p:cNvSpPr>
            <a:spLocks noGrp="1"/>
          </p:cNvSpPr>
          <p:nvPr>
            <p:ph type="title"/>
          </p:nvPr>
        </p:nvSpPr>
        <p:spPr>
          <a:xfrm>
            <a:off x="838200" y="362661"/>
            <a:ext cx="10515600" cy="965523"/>
          </a:xfrm>
        </p:spPr>
        <p:txBody>
          <a:bodyPr>
            <a:normAutofit/>
          </a:bodyPr>
          <a:lstStyle/>
          <a:p>
            <a:pPr algn="l"/>
            <a:r>
              <a:rPr lang="en-US" dirty="0"/>
              <a:t>Ongoing Phase III Trials of Sacituzumab </a:t>
            </a:r>
            <a:r>
              <a:rPr lang="en-US" dirty="0" err="1"/>
              <a:t>Tirumotecan</a:t>
            </a:r>
            <a:r>
              <a:rPr lang="en-US" dirty="0"/>
              <a:t> for Endometrial Cancer</a:t>
            </a:r>
          </a:p>
        </p:txBody>
      </p:sp>
      <p:graphicFrame>
        <p:nvGraphicFramePr>
          <p:cNvPr id="4" name="Table 4">
            <a:extLst>
              <a:ext uri="{FF2B5EF4-FFF2-40B4-BE49-F238E27FC236}">
                <a16:creationId xmlns:a16="http://schemas.microsoft.com/office/drawing/2014/main" id="{3E808873-5D15-3C42-968A-0DBCF2F2597C}"/>
              </a:ext>
            </a:extLst>
          </p:cNvPr>
          <p:cNvGraphicFramePr>
            <a:graphicFrameLocks noGrp="1"/>
          </p:cNvGraphicFramePr>
          <p:nvPr>
            <p:ph idx="1"/>
            <p:extLst>
              <p:ext uri="{D42A27DB-BD31-4B8C-83A1-F6EECF244321}">
                <p14:modId xmlns:p14="http://schemas.microsoft.com/office/powerpoint/2010/main" val="1280766969"/>
              </p:ext>
            </p:extLst>
          </p:nvPr>
        </p:nvGraphicFramePr>
        <p:xfrm>
          <a:off x="838200" y="1716599"/>
          <a:ext cx="10730408" cy="2809581"/>
        </p:xfrm>
        <a:graphic>
          <a:graphicData uri="http://schemas.openxmlformats.org/drawingml/2006/table">
            <a:tbl>
              <a:tblPr firstRow="1" bandRow="1">
                <a:tableStyleId>{5C22544A-7EE6-4342-B048-85BDC9FD1C3A}</a:tableStyleId>
              </a:tblPr>
              <a:tblGrid>
                <a:gridCol w="2386831">
                  <a:extLst>
                    <a:ext uri="{9D8B030D-6E8A-4147-A177-3AD203B41FA5}">
                      <a16:colId xmlns:a16="http://schemas.microsoft.com/office/drawing/2014/main" val="849375302"/>
                    </a:ext>
                  </a:extLst>
                </a:gridCol>
                <a:gridCol w="2385484">
                  <a:extLst>
                    <a:ext uri="{9D8B030D-6E8A-4147-A177-3AD203B41FA5}">
                      <a16:colId xmlns:a16="http://schemas.microsoft.com/office/drawing/2014/main" val="1344439810"/>
                    </a:ext>
                  </a:extLst>
                </a:gridCol>
                <a:gridCol w="3571262">
                  <a:extLst>
                    <a:ext uri="{9D8B030D-6E8A-4147-A177-3AD203B41FA5}">
                      <a16:colId xmlns:a16="http://schemas.microsoft.com/office/drawing/2014/main" val="2202724164"/>
                    </a:ext>
                  </a:extLst>
                </a:gridCol>
                <a:gridCol w="2386831">
                  <a:extLst>
                    <a:ext uri="{9D8B030D-6E8A-4147-A177-3AD203B41FA5}">
                      <a16:colId xmlns:a16="http://schemas.microsoft.com/office/drawing/2014/main" val="2809527500"/>
                    </a:ext>
                  </a:extLst>
                </a:gridCol>
              </a:tblGrid>
              <a:tr h="409299">
                <a:tc>
                  <a:txBody>
                    <a:bodyPr/>
                    <a:lstStyle/>
                    <a:p>
                      <a:r>
                        <a:rPr lang="en-US" dirty="0"/>
                        <a:t>Trial identifier</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Study population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Treatment arms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Estimated primary</a:t>
                      </a:r>
                    </a:p>
                    <a:p>
                      <a:pPr algn="ctr"/>
                      <a:r>
                        <a:rPr lang="en-US" dirty="0"/>
                        <a:t>completion date</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576351754"/>
                  </a:ext>
                </a:extLst>
              </a:tr>
              <a:tr h="706461">
                <a:tc>
                  <a:txBody>
                    <a:bodyPr/>
                    <a:lstStyle/>
                    <a:p>
                      <a:r>
                        <a:rPr lang="en-US" dirty="0"/>
                        <a:t>TroFuse-005</a:t>
                      </a:r>
                    </a:p>
                    <a:p>
                      <a:r>
                        <a:rPr lang="en-US" baseline="0" dirty="0"/>
                        <a:t>(</a:t>
                      </a:r>
                      <a:r>
                        <a:rPr lang="en-US" dirty="0"/>
                        <a:t>NCT06132958)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After platinum and immunotherapy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dirty="0"/>
                        <a:t>Sacituzumab </a:t>
                      </a:r>
                      <a:r>
                        <a:rPr lang="en-US" dirty="0" err="1"/>
                        <a:t>tirumotecan</a:t>
                      </a:r>
                      <a:endParaRPr lang="en-US" dirty="0"/>
                    </a:p>
                    <a:p>
                      <a:pPr marL="285750" indent="-285750" algn="l">
                        <a:buFont typeface="Arial" panose="020B0604020202020204" pitchFamily="34" charset="0"/>
                        <a:buChar char="•"/>
                      </a:pPr>
                      <a:r>
                        <a:rPr lang="en-US" dirty="0"/>
                        <a:t>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January 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616672"/>
                  </a:ext>
                </a:extLst>
              </a:tr>
              <a:tr h="706461">
                <a:tc>
                  <a:txBody>
                    <a:bodyPr/>
                    <a:lstStyle/>
                    <a:p>
                      <a:r>
                        <a:rPr lang="en-US" dirty="0"/>
                        <a:t>TroFuse-033</a:t>
                      </a:r>
                    </a:p>
                    <a:p>
                      <a:r>
                        <a:rPr lang="en-US" baseline="0" dirty="0"/>
                        <a:t>(</a:t>
                      </a:r>
                      <a:r>
                        <a:rPr lang="en-US" dirty="0"/>
                        <a:t>NCT06952504)</a:t>
                      </a:r>
                      <a:endParaRPr lang="en-US"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i="0" dirty="0"/>
                        <a:t>MMR proficient,</a:t>
                      </a:r>
                      <a:br>
                        <a:rPr lang="en-US" i="0" dirty="0"/>
                      </a:br>
                      <a:r>
                        <a:rPr lang="en-US" i="0" dirty="0"/>
                        <a:t> first 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marL="0" indent="0" algn="l">
                        <a:buFont typeface="Arial" panose="020B0604020202020204" pitchFamily="34" charset="0"/>
                        <a:buNone/>
                      </a:pPr>
                      <a:r>
                        <a:rPr lang="en-US" dirty="0"/>
                        <a:t>Pembrolizumab + chemotherapy followed by maintenance:</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Sacituzumab </a:t>
                      </a:r>
                      <a:r>
                        <a:rPr lang="en-US" dirty="0" err="1"/>
                        <a:t>tirumotecan</a:t>
                      </a:r>
                      <a:r>
                        <a:rPr lang="en-US" dirty="0"/>
                        <a:t> + pembrolizumab</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Pembrolizumab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May 2032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3423366616"/>
                  </a:ext>
                </a:extLst>
              </a:tr>
            </a:tbl>
          </a:graphicData>
        </a:graphic>
      </p:graphicFrame>
      <p:sp>
        <p:nvSpPr>
          <p:cNvPr id="5" name="TextBox 4">
            <a:extLst>
              <a:ext uri="{FF2B5EF4-FFF2-40B4-BE49-F238E27FC236}">
                <a16:creationId xmlns:a16="http://schemas.microsoft.com/office/drawing/2014/main" id="{3D06C7A3-254C-4240-81EC-8EF6C4C0EB92}"/>
              </a:ext>
            </a:extLst>
          </p:cNvPr>
          <p:cNvSpPr txBox="1"/>
          <p:nvPr/>
        </p:nvSpPr>
        <p:spPr>
          <a:xfrm>
            <a:off x="119336" y="6495339"/>
            <a:ext cx="849694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www.clinicaltrials.gov</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Accessed October 2025.</a:t>
            </a:r>
          </a:p>
        </p:txBody>
      </p:sp>
    </p:spTree>
    <p:extLst>
      <p:ext uri="{BB962C8B-B14F-4D97-AF65-F5344CB8AC3E}">
        <p14:creationId xmlns:p14="http://schemas.microsoft.com/office/powerpoint/2010/main" val="877965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C106C-BCD1-40F9-8808-C6E9F6F27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DF67A-E623-7604-D4A1-F265A2282485}"/>
              </a:ext>
            </a:extLst>
          </p:cNvPr>
          <p:cNvSpPr>
            <a:spLocks noGrp="1"/>
          </p:cNvSpPr>
          <p:nvPr>
            <p:ph type="title"/>
          </p:nvPr>
        </p:nvSpPr>
        <p:spPr>
          <a:xfrm>
            <a:off x="647602" y="490339"/>
            <a:ext cx="10896794" cy="382587"/>
          </a:xfrm>
        </p:spPr>
        <p:txBody>
          <a:bodyPr/>
          <a:lstStyle/>
          <a:p>
            <a:r>
              <a:rPr lang="en-US" dirty="0"/>
              <a:t>GSK5733584: A B7-H4-Targeted Antibody-Drug Conjugate</a:t>
            </a:r>
          </a:p>
        </p:txBody>
      </p:sp>
      <p:sp>
        <p:nvSpPr>
          <p:cNvPr id="3" name="TextBox 2">
            <a:extLst>
              <a:ext uri="{FF2B5EF4-FFF2-40B4-BE49-F238E27FC236}">
                <a16:creationId xmlns:a16="http://schemas.microsoft.com/office/drawing/2014/main" id="{D54C7FD9-92EF-DE40-EC11-64D1A582E3C6}"/>
              </a:ext>
            </a:extLst>
          </p:cNvPr>
          <p:cNvSpPr txBox="1"/>
          <p:nvPr/>
        </p:nvSpPr>
        <p:spPr>
          <a:xfrm>
            <a:off x="0" y="6534835"/>
            <a:ext cx="350089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McKean W et al. SGO 2025;Abstract 1124.</a:t>
            </a:r>
          </a:p>
        </p:txBody>
      </p:sp>
      <p:pic>
        <p:nvPicPr>
          <p:cNvPr id="4" name="Picture 3">
            <a:extLst>
              <a:ext uri="{FF2B5EF4-FFF2-40B4-BE49-F238E27FC236}">
                <a16:creationId xmlns:a16="http://schemas.microsoft.com/office/drawing/2014/main" id="{9AEF88F4-7014-4889-A593-21A338D585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08627" y="2156163"/>
            <a:ext cx="3429000" cy="2413000"/>
          </a:xfrm>
          <a:prstGeom prst="rect">
            <a:avLst/>
          </a:prstGeom>
        </p:spPr>
      </p:pic>
      <p:pic>
        <p:nvPicPr>
          <p:cNvPr id="7" name="Picture 6">
            <a:extLst>
              <a:ext uri="{FF2B5EF4-FFF2-40B4-BE49-F238E27FC236}">
                <a16:creationId xmlns:a16="http://schemas.microsoft.com/office/drawing/2014/main" id="{024A3217-57D1-254C-C1BB-CEEC3A84A9A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647045" y="1428799"/>
            <a:ext cx="7035800" cy="4495800"/>
          </a:xfrm>
          <a:prstGeom prst="rect">
            <a:avLst/>
          </a:prstGeom>
        </p:spPr>
      </p:pic>
    </p:spTree>
    <p:extLst>
      <p:ext uri="{BB962C8B-B14F-4D97-AF65-F5344CB8AC3E}">
        <p14:creationId xmlns:p14="http://schemas.microsoft.com/office/powerpoint/2010/main" val="212418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B181-724D-E68D-DEFA-0B75B88639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4F9535-4EA0-8A3D-2DC8-1B6F59EA919D}"/>
              </a:ext>
            </a:extLst>
          </p:cNvPr>
          <p:cNvSpPr>
            <a:spLocks noGrp="1"/>
          </p:cNvSpPr>
          <p:nvPr>
            <p:ph type="title"/>
          </p:nvPr>
        </p:nvSpPr>
        <p:spPr>
          <a:xfrm>
            <a:off x="647603" y="277292"/>
            <a:ext cx="10896794" cy="382587"/>
          </a:xfrm>
        </p:spPr>
        <p:txBody>
          <a:bodyPr/>
          <a:lstStyle/>
          <a:p>
            <a:r>
              <a:rPr lang="en-US" dirty="0"/>
              <a:t>GSK5733584: Phase I Study Design</a:t>
            </a:r>
          </a:p>
        </p:txBody>
      </p:sp>
      <p:sp>
        <p:nvSpPr>
          <p:cNvPr id="3" name="TextBox 2">
            <a:extLst>
              <a:ext uri="{FF2B5EF4-FFF2-40B4-BE49-F238E27FC236}">
                <a16:creationId xmlns:a16="http://schemas.microsoft.com/office/drawing/2014/main" id="{AF99CAFD-4BB4-CAC1-6ABE-6C2219F0D996}"/>
              </a:ext>
            </a:extLst>
          </p:cNvPr>
          <p:cNvSpPr txBox="1"/>
          <p:nvPr/>
        </p:nvSpPr>
        <p:spPr>
          <a:xfrm>
            <a:off x="0" y="6534835"/>
            <a:ext cx="350089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McKean W et al. SGO 2025;Abstract 1124.</a:t>
            </a:r>
          </a:p>
        </p:txBody>
      </p:sp>
      <p:pic>
        <p:nvPicPr>
          <p:cNvPr id="5" name="Picture 4">
            <a:extLst>
              <a:ext uri="{FF2B5EF4-FFF2-40B4-BE49-F238E27FC236}">
                <a16:creationId xmlns:a16="http://schemas.microsoft.com/office/drawing/2014/main" id="{81DCA7E6-E418-0A72-D9EF-4B849CE65C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5292" y="766402"/>
            <a:ext cx="11701416" cy="5325195"/>
          </a:xfrm>
          <a:prstGeom prst="rect">
            <a:avLst/>
          </a:prstGeom>
        </p:spPr>
      </p:pic>
      <p:sp>
        <p:nvSpPr>
          <p:cNvPr id="6" name="Rectangle 5">
            <a:extLst>
              <a:ext uri="{FF2B5EF4-FFF2-40B4-BE49-F238E27FC236}">
                <a16:creationId xmlns:a16="http://schemas.microsoft.com/office/drawing/2014/main" id="{4A737A71-BB52-B289-3790-F087715564FB}"/>
              </a:ext>
            </a:extLst>
          </p:cNvPr>
          <p:cNvSpPr/>
          <p:nvPr/>
        </p:nvSpPr>
        <p:spPr bwMode="auto">
          <a:xfrm>
            <a:off x="6493164" y="3851564"/>
            <a:ext cx="2299854" cy="192116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89001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DB4B-796E-3AF2-73BC-666BCE12F23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1FA96C8-8C32-B555-38E6-BA68C5C86DB0}"/>
              </a:ext>
            </a:extLst>
          </p:cNvPr>
          <p:cNvSpPr txBox="1">
            <a:spLocks/>
          </p:cNvSpPr>
          <p:nvPr/>
        </p:nvSpPr>
        <p:spPr>
          <a:xfrm>
            <a:off x="912286" y="44624"/>
            <a:ext cx="10358967" cy="727837"/>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Contributing General Medical Oncologists</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pic>
        <p:nvPicPr>
          <p:cNvPr id="27" name="Picture 26" descr="A person wearing a white coat and headphones&#10;&#10;AI-generated content may be incorrect.">
            <a:extLst>
              <a:ext uri="{FF2B5EF4-FFF2-40B4-BE49-F238E27FC236}">
                <a16:creationId xmlns:a16="http://schemas.microsoft.com/office/drawing/2014/main" id="{4D1706D5-B961-6E56-2F21-B8A58E8A85C2}"/>
              </a:ext>
            </a:extLst>
          </p:cNvPr>
          <p:cNvPicPr>
            <a:picLocks noChangeAspect="1"/>
          </p:cNvPicPr>
          <p:nvPr/>
        </p:nvPicPr>
        <p:blipFill>
          <a:blip r:embed="rId3"/>
          <a:stretch>
            <a:fillRect/>
          </a:stretch>
        </p:blipFill>
        <p:spPr>
          <a:xfrm>
            <a:off x="491266" y="3795254"/>
            <a:ext cx="2423160" cy="1363028"/>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4ACCCB63-FDD6-7CBA-2EE8-B6581375726C}"/>
              </a:ext>
            </a:extLst>
          </p:cNvPr>
          <p:cNvSpPr txBox="1"/>
          <p:nvPr/>
        </p:nvSpPr>
        <p:spPr>
          <a:xfrm>
            <a:off x="2927648" y="3795254"/>
            <a:ext cx="2386629"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D1F25"/>
                </a:solidFill>
                <a:effectLst/>
                <a:uLnTx/>
                <a:uFillTx/>
                <a:latin typeface="Calibri"/>
                <a:ea typeface="MS PGothic" charset="0"/>
                <a:cs typeface="+mn-cs"/>
              </a:rPr>
              <a:t>Victoria </a:t>
            </a:r>
            <a:r>
              <a:rPr kumimoji="0" lang="en-US" sz="1700" b="1" i="0" u="none" strike="noStrike" kern="1200" cap="none" spc="0" normalizeH="0" baseline="0" noProof="0" dirty="0" err="1">
                <a:ln>
                  <a:noFill/>
                </a:ln>
                <a:solidFill>
                  <a:srgbClr val="1D1F25"/>
                </a:solidFill>
                <a:effectLst/>
                <a:uLnTx/>
                <a:uFillTx/>
                <a:latin typeface="Calibri"/>
                <a:ea typeface="MS PGothic" charset="0"/>
                <a:cs typeface="+mn-cs"/>
              </a:rPr>
              <a:t>Giffi</a:t>
            </a:r>
            <a:r>
              <a:rPr kumimoji="0" lang="en-US" sz="1700" b="1" i="0" u="none" strike="noStrike" kern="1200" cap="none" spc="0" normalizeH="0" baseline="0" noProof="0" dirty="0">
                <a:ln>
                  <a:noFill/>
                </a:ln>
                <a:solidFill>
                  <a:srgbClr val="1D1F25"/>
                </a:solidFill>
                <a:effectLst/>
                <a:uLnTx/>
                <a:uFillTx/>
                <a:latin typeface="Calibri"/>
                <a:ea typeface="MS PGothic" charset="0"/>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D1F25"/>
                </a:solidFill>
                <a:effectLst/>
                <a:uLnTx/>
                <a:uFillTx/>
                <a:latin typeface="Calibri"/>
                <a:ea typeface="MS PGothic" charset="0"/>
                <a:cs typeface="+mn-cs"/>
              </a:rPr>
              <a:t>Meritus Medical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D1F25"/>
                </a:solidFill>
                <a:effectLst/>
                <a:uLnTx/>
                <a:uFillTx/>
                <a:latin typeface="Calibri"/>
                <a:ea typeface="MS PGothic" charset="0"/>
                <a:cs typeface="+mn-cs"/>
              </a:rPr>
              <a:t>Hagerstown, Maryland</a:t>
            </a:r>
          </a:p>
        </p:txBody>
      </p:sp>
      <p:pic>
        <p:nvPicPr>
          <p:cNvPr id="8" name="Picture 7" descr="A person wearing headphones and a microphone&#10;&#10;AI-generated content may be incorrect.">
            <a:extLst>
              <a:ext uri="{FF2B5EF4-FFF2-40B4-BE49-F238E27FC236}">
                <a16:creationId xmlns:a16="http://schemas.microsoft.com/office/drawing/2014/main" id="{34839E1B-EFD8-7144-4090-335B7A6B2B6E}"/>
              </a:ext>
            </a:extLst>
          </p:cNvPr>
          <p:cNvPicPr>
            <a:picLocks noChangeAspect="1"/>
          </p:cNvPicPr>
          <p:nvPr/>
        </p:nvPicPr>
        <p:blipFill>
          <a:blip r:embed="rId4"/>
          <a:stretch>
            <a:fillRect/>
          </a:stretch>
        </p:blipFill>
        <p:spPr>
          <a:xfrm>
            <a:off x="491266" y="2251265"/>
            <a:ext cx="2423160" cy="1363028"/>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07D8B2D6-AF40-BBA5-7C49-F543A9F8EC22}"/>
              </a:ext>
            </a:extLst>
          </p:cNvPr>
          <p:cNvSpPr txBox="1"/>
          <p:nvPr/>
        </p:nvSpPr>
        <p:spPr>
          <a:xfrm>
            <a:off x="2927648" y="2251265"/>
            <a:ext cx="2858643"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S PGothic" charset="0"/>
                <a:cs typeface="+mn-cs"/>
              </a:rPr>
              <a:t>Karim </a:t>
            </a:r>
            <a:r>
              <a:rPr kumimoji="0" lang="en-US" sz="1700" b="1" i="0" u="none" strike="noStrike" kern="1200" cap="none" spc="0" normalizeH="0" baseline="0" noProof="0" dirty="0" err="1">
                <a:ln>
                  <a:noFill/>
                </a:ln>
                <a:solidFill>
                  <a:srgbClr val="000000"/>
                </a:solidFill>
                <a:effectLst/>
                <a:uLnTx/>
                <a:uFillTx/>
                <a:latin typeface="Calibri"/>
                <a:ea typeface="MS PGothic" charset="0"/>
                <a:cs typeface="+mn-cs"/>
              </a:rPr>
              <a:t>ElSahwi</a:t>
            </a:r>
            <a:r>
              <a:rPr kumimoji="0" lang="en-US" sz="1700" b="1" i="0" u="none" strike="noStrike" kern="1200" cap="none" spc="0" normalizeH="0" baseline="0" noProof="0" dirty="0">
                <a:ln>
                  <a:noFill/>
                </a:ln>
                <a:solidFill>
                  <a:srgbClr val="000000"/>
                </a:solidFill>
                <a:effectLst/>
                <a:uLnTx/>
                <a:uFillTx/>
                <a:latin typeface="Calibri"/>
                <a:ea typeface="MS PGothic" charset="0"/>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cs typeface="+mn-cs"/>
              </a:rPr>
              <a:t>Hackensack Meridian 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cs typeface="+mn-cs"/>
              </a:rPr>
              <a:t>Neptune City, New Jersey</a:t>
            </a:r>
          </a:p>
        </p:txBody>
      </p:sp>
      <p:sp>
        <p:nvSpPr>
          <p:cNvPr id="14" name="TextBox 13">
            <a:extLst>
              <a:ext uri="{FF2B5EF4-FFF2-40B4-BE49-F238E27FC236}">
                <a16:creationId xmlns:a16="http://schemas.microsoft.com/office/drawing/2014/main" id="{9AD2B041-A3FA-0074-BD49-2DA6C4E92B21}"/>
              </a:ext>
            </a:extLst>
          </p:cNvPr>
          <p:cNvSpPr txBox="1"/>
          <p:nvPr/>
        </p:nvSpPr>
        <p:spPr>
          <a:xfrm>
            <a:off x="8616280" y="684181"/>
            <a:ext cx="2966293"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S PGothic" charset="0"/>
                <a:cs typeface="+mn-cs"/>
              </a:rPr>
              <a:t>Kellie E Schneider,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cs typeface="+mn-cs"/>
              </a:rPr>
              <a:t>Novant Health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cs typeface="+mn-cs"/>
              </a:rPr>
              <a:t>Charlotte, North Carolina</a:t>
            </a:r>
          </a:p>
        </p:txBody>
      </p:sp>
      <p:pic>
        <p:nvPicPr>
          <p:cNvPr id="15" name="Picture 14" descr="A person wearing headphones&#10;&#10;AI-generated content may be incorrect.">
            <a:extLst>
              <a:ext uri="{FF2B5EF4-FFF2-40B4-BE49-F238E27FC236}">
                <a16:creationId xmlns:a16="http://schemas.microsoft.com/office/drawing/2014/main" id="{E07A523C-AB37-E523-FEE7-65BC4C4DA484}"/>
              </a:ext>
            </a:extLst>
          </p:cNvPr>
          <p:cNvPicPr>
            <a:picLocks noChangeAspect="1"/>
          </p:cNvPicPr>
          <p:nvPr/>
        </p:nvPicPr>
        <p:blipFill>
          <a:blip r:embed="rId5"/>
          <a:stretch>
            <a:fillRect/>
          </a:stretch>
        </p:blipFill>
        <p:spPr>
          <a:xfrm>
            <a:off x="6145562" y="684181"/>
            <a:ext cx="2423160" cy="136302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363B36C-CCEB-E515-392E-8B9CC44628EC}"/>
              </a:ext>
            </a:extLst>
          </p:cNvPr>
          <p:cNvSpPr txBox="1"/>
          <p:nvPr/>
        </p:nvSpPr>
        <p:spPr>
          <a:xfrm>
            <a:off x="8616280" y="2251265"/>
            <a:ext cx="3534274"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S PGothic" charset="0"/>
                <a:cs typeface="+mn-cs"/>
              </a:rPr>
              <a:t>Lyndsay J Willmott,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cs typeface="+mn-cs"/>
              </a:rPr>
              <a:t>Virginia G Piper Cancer Care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cs typeface="+mn-cs"/>
              </a:rPr>
              <a:t>Phoenix, Arizona</a:t>
            </a:r>
          </a:p>
        </p:txBody>
      </p:sp>
      <p:pic>
        <p:nvPicPr>
          <p:cNvPr id="19" name="Picture 18" descr="A person wearing headphones&#10;&#10;AI-generated content may be incorrect.">
            <a:extLst>
              <a:ext uri="{FF2B5EF4-FFF2-40B4-BE49-F238E27FC236}">
                <a16:creationId xmlns:a16="http://schemas.microsoft.com/office/drawing/2014/main" id="{A7D92E7C-A741-805B-D4FD-EECF81930299}"/>
              </a:ext>
            </a:extLst>
          </p:cNvPr>
          <p:cNvPicPr>
            <a:picLocks noChangeAspect="1"/>
          </p:cNvPicPr>
          <p:nvPr/>
        </p:nvPicPr>
        <p:blipFill>
          <a:blip r:embed="rId6"/>
          <a:stretch>
            <a:fillRect/>
          </a:stretch>
        </p:blipFill>
        <p:spPr>
          <a:xfrm>
            <a:off x="491266" y="684181"/>
            <a:ext cx="2425736" cy="1364476"/>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9F46C40F-7562-E42D-0C35-F83527226178}"/>
              </a:ext>
            </a:extLst>
          </p:cNvPr>
          <p:cNvSpPr txBox="1"/>
          <p:nvPr/>
        </p:nvSpPr>
        <p:spPr>
          <a:xfrm>
            <a:off x="2927648" y="684181"/>
            <a:ext cx="2828788" cy="13644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S PGothic" charset="0"/>
                <a:cs typeface="+mn-cs"/>
              </a:rPr>
              <a:t>Stephen “Fred” Divers, MD </a:t>
            </a:r>
            <a:r>
              <a:rPr kumimoji="0" lang="en-US" sz="1700" b="0" i="0" u="none" strike="noStrike" kern="1200" cap="none" spc="0" normalizeH="0" baseline="0" noProof="0" dirty="0">
                <a:ln>
                  <a:noFill/>
                </a:ln>
                <a:solidFill>
                  <a:srgbClr val="000000"/>
                </a:solidFill>
                <a:effectLst/>
                <a:uLnTx/>
                <a:uFillTx/>
                <a:latin typeface="Calibri"/>
                <a:ea typeface="MS PGothic"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cs typeface="+mn-cs"/>
              </a:rPr>
              <a:t>American Oncology Network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cs typeface="+mn-cs"/>
              </a:rPr>
              <a:t>Hot Springs, Arkansas</a:t>
            </a:r>
          </a:p>
          <a:p>
            <a:pPr marL="0" marR="0" lvl="0" indent="0" algn="l" defTabSz="455613" rtl="0" eaLnBrk="1" fontAlgn="base" latinLnBrk="0" hangingPunct="1">
              <a:lnSpc>
                <a:spcPts val="1940"/>
              </a:lnSpc>
              <a:spcBef>
                <a:spcPct val="0"/>
              </a:spcBef>
              <a:spcAft>
                <a:spcPct val="0"/>
              </a:spcAft>
              <a:buClrTx/>
              <a:buSzTx/>
              <a:buFontTx/>
              <a:buNone/>
              <a:tabLst/>
              <a:defRPr/>
            </a:pPr>
            <a:endParaRPr kumimoji="0" lang="en-US" sz="17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940"/>
              </a:lnSpc>
              <a:spcBef>
                <a:spcPct val="0"/>
              </a:spcBef>
              <a:spcAft>
                <a:spcPct val="0"/>
              </a:spcAft>
              <a:buClrTx/>
              <a:buSzTx/>
              <a:buFontTx/>
              <a:buNone/>
              <a:tabLst/>
              <a:defRPr/>
            </a:pPr>
            <a:endParaRPr kumimoji="0" lang="en-US" sz="17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1" name="TextBox 20">
            <a:extLst>
              <a:ext uri="{FF2B5EF4-FFF2-40B4-BE49-F238E27FC236}">
                <a16:creationId xmlns:a16="http://schemas.microsoft.com/office/drawing/2014/main" id="{9BB25582-6B6D-4291-5227-B1D0EC6D63D6}"/>
              </a:ext>
            </a:extLst>
          </p:cNvPr>
          <p:cNvSpPr txBox="1"/>
          <p:nvPr/>
        </p:nvSpPr>
        <p:spPr>
          <a:xfrm>
            <a:off x="2927648" y="5339242"/>
            <a:ext cx="2494527" cy="1310615"/>
          </a:xfrm>
          <a:prstGeom prst="rect">
            <a:avLst/>
          </a:prstGeom>
          <a:noFill/>
        </p:spPr>
        <p:txBody>
          <a:bodyPr wrap="square" rtlCol="0">
            <a:spAutoFit/>
          </a:bodyPr>
          <a:lstStyle/>
          <a:p>
            <a:pPr marL="0" marR="0" lvl="0" indent="0" algn="l" defTabSz="455613" rtl="0" eaLnBrk="1" fontAlgn="base" latinLnBrk="0" hangingPunct="1">
              <a:lnSpc>
                <a:spcPts val="194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1D1F25"/>
                </a:solidFill>
                <a:effectLst/>
                <a:uLnTx/>
                <a:uFillTx/>
                <a:latin typeface="Calibri"/>
                <a:ea typeface="MS PGothic" charset="0"/>
                <a:cs typeface="+mn-cs"/>
              </a:rPr>
              <a:t>Shachar Peles, MD</a:t>
            </a:r>
          </a:p>
          <a:p>
            <a:pPr marL="0" marR="0" lvl="0" indent="0" algn="l" defTabSz="455613" rtl="0" eaLnBrk="1" fontAlgn="base" latinLnBrk="0" hangingPunct="1">
              <a:lnSpc>
                <a:spcPts val="194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1D1F25"/>
                </a:solidFill>
                <a:effectLst/>
                <a:uLnTx/>
                <a:uFillTx/>
                <a:latin typeface="Calibri"/>
                <a:ea typeface="MS PGothic" charset="0"/>
                <a:cs typeface="+mn-cs"/>
              </a:rPr>
              <a:t>Florida Cancer Specialists &amp; Research Institute</a:t>
            </a:r>
          </a:p>
          <a:p>
            <a:pPr marL="0" marR="0" lvl="0" indent="0" algn="l" defTabSz="455613" rtl="0" eaLnBrk="1" fontAlgn="base" latinLnBrk="0" hangingPunct="1">
              <a:lnSpc>
                <a:spcPts val="194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1D1F25"/>
                </a:solidFill>
                <a:effectLst/>
                <a:uLnTx/>
                <a:uFillTx/>
                <a:latin typeface="Calibri"/>
                <a:ea typeface="MS PGothic" charset="0"/>
                <a:cs typeface="+mn-cs"/>
              </a:rPr>
              <a:t>Lake Worth, Florida</a:t>
            </a:r>
          </a:p>
          <a:p>
            <a:pPr marL="0" marR="0" lvl="0" indent="0" algn="l" defTabSz="455613" rtl="0" eaLnBrk="1" fontAlgn="base" latinLnBrk="0" hangingPunct="1">
              <a:lnSpc>
                <a:spcPts val="1940"/>
              </a:lnSpc>
              <a:spcBef>
                <a:spcPct val="0"/>
              </a:spcBef>
              <a:spcAft>
                <a:spcPct val="0"/>
              </a:spcAft>
              <a:buClrTx/>
              <a:buSzTx/>
              <a:buFontTx/>
              <a:buNone/>
              <a:tabLst/>
              <a:defRPr/>
            </a:pPr>
            <a:endParaRPr kumimoji="0" lang="en-US" sz="17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22" name="Picture 21" descr="A person wearing glasses and a grey shirt&#10;&#10;AI-generated content may be incorrect.">
            <a:extLst>
              <a:ext uri="{FF2B5EF4-FFF2-40B4-BE49-F238E27FC236}">
                <a16:creationId xmlns:a16="http://schemas.microsoft.com/office/drawing/2014/main" id="{91737F3D-4E4E-EBEC-D39D-9DA6B9918856}"/>
              </a:ext>
            </a:extLst>
          </p:cNvPr>
          <p:cNvPicPr>
            <a:picLocks noChangeAspect="1"/>
          </p:cNvPicPr>
          <p:nvPr/>
        </p:nvPicPr>
        <p:blipFill>
          <a:blip r:embed="rId7"/>
          <a:stretch>
            <a:fillRect/>
          </a:stretch>
        </p:blipFill>
        <p:spPr>
          <a:xfrm>
            <a:off x="491266" y="5339242"/>
            <a:ext cx="2423160" cy="1363028"/>
          </a:xfrm>
          <a:prstGeom prst="rect">
            <a:avLst/>
          </a:prstGeom>
          <a:effectLst>
            <a:outerShdw blurRad="50800" dist="38100" dir="2700000" algn="tl" rotWithShape="0">
              <a:prstClr val="black">
                <a:alpha val="40000"/>
              </a:prstClr>
            </a:outerShdw>
          </a:effectLst>
        </p:spPr>
      </p:pic>
      <p:pic>
        <p:nvPicPr>
          <p:cNvPr id="23" name="Picture 22" descr="A person wearing headphones&#10;&#10;AI-generated content may be incorrect.">
            <a:extLst>
              <a:ext uri="{FF2B5EF4-FFF2-40B4-BE49-F238E27FC236}">
                <a16:creationId xmlns:a16="http://schemas.microsoft.com/office/drawing/2014/main" id="{A1A22934-0707-5741-D990-D6FBE25A5A87}"/>
              </a:ext>
            </a:extLst>
          </p:cNvPr>
          <p:cNvPicPr>
            <a:picLocks noChangeAspect="1"/>
          </p:cNvPicPr>
          <p:nvPr/>
        </p:nvPicPr>
        <p:blipFill>
          <a:blip r:embed="rId8"/>
          <a:stretch>
            <a:fillRect/>
          </a:stretch>
        </p:blipFill>
        <p:spPr>
          <a:xfrm>
            <a:off x="6145562" y="2251265"/>
            <a:ext cx="2423160" cy="136302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13AD27D8-1C1C-601E-37FC-8811C9EC49D0}"/>
              </a:ext>
            </a:extLst>
          </p:cNvPr>
          <p:cNvSpPr txBox="1"/>
          <p:nvPr/>
        </p:nvSpPr>
        <p:spPr>
          <a:xfrm>
            <a:off x="8616280" y="3795254"/>
            <a:ext cx="2459048" cy="1310615"/>
          </a:xfrm>
          <a:prstGeom prst="rect">
            <a:avLst/>
          </a:prstGeom>
          <a:noFill/>
        </p:spPr>
        <p:txBody>
          <a:bodyPr wrap="square" rtlCol="0">
            <a:spAutoFit/>
          </a:bodyPr>
          <a:lstStyle/>
          <a:p>
            <a:pPr marL="0" marR="0" lvl="0" indent="0" algn="l" defTabSz="455613" rtl="0" eaLnBrk="1" fontAlgn="base" latinLnBrk="0" hangingPunct="1">
              <a:lnSpc>
                <a:spcPts val="194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S PGothic" charset="0"/>
                <a:cs typeface="+mn-cs"/>
              </a:rPr>
              <a:t>Syed F Zafar, MD</a:t>
            </a:r>
          </a:p>
          <a:p>
            <a:pPr marL="0" marR="0" lvl="0" indent="0" algn="l" defTabSz="455613" rtl="0" eaLnBrk="1" fontAlgn="base" latinLnBrk="0" hangingPunct="1">
              <a:lnSpc>
                <a:spcPts val="194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cs typeface="+mn-cs"/>
              </a:rPr>
              <a:t>Florida Cancer Specialists &amp; Research Institute</a:t>
            </a:r>
          </a:p>
          <a:p>
            <a:pPr marL="0" marR="0" lvl="0" indent="0" algn="l" defTabSz="455613" rtl="0" eaLnBrk="1" fontAlgn="base" latinLnBrk="0" hangingPunct="1">
              <a:lnSpc>
                <a:spcPts val="194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cs typeface="+mn-cs"/>
              </a:rPr>
              <a:t>Fort Myers, Florida</a:t>
            </a:r>
          </a:p>
          <a:p>
            <a:pPr marL="0" marR="0" lvl="0" indent="0" algn="l" defTabSz="455613" rtl="0" eaLnBrk="1" fontAlgn="base" latinLnBrk="0" hangingPunct="1">
              <a:lnSpc>
                <a:spcPts val="1940"/>
              </a:lnSpc>
              <a:spcBef>
                <a:spcPct val="0"/>
              </a:spcBef>
              <a:spcAft>
                <a:spcPct val="0"/>
              </a:spcAft>
              <a:buClrTx/>
              <a:buSzTx/>
              <a:buFontTx/>
              <a:buNone/>
              <a:tabLst/>
              <a:defRPr/>
            </a:pPr>
            <a:endParaRPr kumimoji="0" lang="en-US" sz="17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25" name="Picture 24" descr="A person wearing a headset&#10;&#10;AI-generated content may be incorrect.">
            <a:extLst>
              <a:ext uri="{FF2B5EF4-FFF2-40B4-BE49-F238E27FC236}">
                <a16:creationId xmlns:a16="http://schemas.microsoft.com/office/drawing/2014/main" id="{C13FCFFB-37C5-B0BA-C6BE-E67E1BED8BE9}"/>
              </a:ext>
            </a:extLst>
          </p:cNvPr>
          <p:cNvPicPr>
            <a:picLocks noChangeAspect="1"/>
          </p:cNvPicPr>
          <p:nvPr/>
        </p:nvPicPr>
        <p:blipFill>
          <a:blip r:embed="rId9"/>
          <a:stretch>
            <a:fillRect/>
          </a:stretch>
        </p:blipFill>
        <p:spPr>
          <a:xfrm>
            <a:off x="6145562" y="3795254"/>
            <a:ext cx="2423160" cy="13630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2402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403A2-789D-D77F-242B-F2B666CC31A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3EA0B78-6702-FBE8-5C74-5DE7A84EAB23}"/>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of </a:t>
            </a:r>
            <a:br>
              <a:rPr lang="en-US" sz="3600" dirty="0"/>
            </a:br>
            <a:r>
              <a:rPr lang="en-US" sz="3600" dirty="0"/>
              <a:t>Patients with HER2-Positive Gastrointestinal Cancers</a:t>
            </a:r>
          </a:p>
        </p:txBody>
      </p:sp>
      <p:sp>
        <p:nvSpPr>
          <p:cNvPr id="12" name="Text Box 3">
            <a:extLst>
              <a:ext uri="{FF2B5EF4-FFF2-40B4-BE49-F238E27FC236}">
                <a16:creationId xmlns:a16="http://schemas.microsoft.com/office/drawing/2014/main" id="{F2BEB055-5708-F8F9-247C-08F1E6D3CF8C}"/>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33104720-4BE8-AF25-CCE1-6C70196A9D82}"/>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CB3A17B-C08F-2B07-06F1-A0E7C3B396FC}"/>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October 21,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BFD3ADE-F255-3996-C238-B6598A52896A}"/>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A4BD58B1-4CA8-5CF6-4ABA-695556182882}"/>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Tanios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Bekaii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-Saab,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Kristen K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Ciombor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MSCI</a:t>
            </a:r>
          </a:p>
        </p:txBody>
      </p:sp>
    </p:spTree>
    <p:custDataLst>
      <p:tags r:id="rId1"/>
    </p:custDataLst>
    <p:extLst>
      <p:ext uri="{BB962C8B-B14F-4D97-AF65-F5344CB8AC3E}">
        <p14:creationId xmlns:p14="http://schemas.microsoft.com/office/powerpoint/2010/main" val="963396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of </a:t>
            </a:r>
            <a:br>
              <a:rPr lang="en-US" sz="3600" dirty="0"/>
            </a:br>
            <a:r>
              <a:rPr lang="en-US" sz="3600" dirty="0"/>
              <a:t>Patients with HER2-Positive Gastrointestinal Cancers</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October 21,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Tanios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Bekaii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-Saab,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Kristen K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Ciombor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MSCI</a:t>
            </a:r>
          </a:p>
        </p:txBody>
      </p:sp>
    </p:spTree>
    <p:custDataLst>
      <p:tags r:id="rId1"/>
    </p:custDataLst>
    <p:extLst>
      <p:ext uri="{BB962C8B-B14F-4D97-AF65-F5344CB8AC3E}">
        <p14:creationId xmlns:p14="http://schemas.microsoft.com/office/powerpoint/2010/main" val="745795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A0D5-BD5B-28E1-98C6-F22C02D8061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3C89B-6CB8-58E2-5318-5AF0A02F708B}"/>
              </a:ext>
            </a:extLst>
          </p:cNvPr>
          <p:cNvSpPr txBox="1">
            <a:spLocks/>
          </p:cNvSpPr>
          <p:nvPr/>
        </p:nvSpPr>
        <p:spPr>
          <a:xfrm>
            <a:off x="526396" y="2409555"/>
            <a:ext cx="5516659"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a:extLst>
              <a:ext uri="{FF2B5EF4-FFF2-40B4-BE49-F238E27FC236}">
                <a16:creationId xmlns:a16="http://schemas.microsoft.com/office/drawing/2014/main" id="{400464EB-0650-0799-EAF4-BBC30B62B020}"/>
              </a:ext>
            </a:extLst>
          </p:cNvPr>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400" dirty="0">
                <a:latin typeface="Calibri" panose="020F0502020204030204" pitchFamily="34" charset="0"/>
                <a:cs typeface="Calibri" panose="020F0502020204030204" pitchFamily="34" charset="0"/>
              </a:rPr>
              <a:t>Cancer Q&amp;A: Understanding the Role and Reality of CAR (Chimeric Antigen Receptor) T-Cell Therapy for Non-Hodgkin Lymphoma</a:t>
            </a:r>
          </a:p>
        </p:txBody>
      </p:sp>
      <p:sp>
        <p:nvSpPr>
          <p:cNvPr id="11" name="Rectangle 4">
            <a:extLst>
              <a:ext uri="{FF2B5EF4-FFF2-40B4-BE49-F238E27FC236}">
                <a16:creationId xmlns:a16="http://schemas.microsoft.com/office/drawing/2014/main" id="{80E0DB15-0CB6-DD0B-5C52-0EA9613CDC0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9EC34E76-ACA2-400B-72B6-5420058BF8CF}"/>
              </a:ext>
            </a:extLst>
          </p:cNvPr>
          <p:cNvSpPr txBox="1">
            <a:spLocks noChangeArrowheads="1"/>
          </p:cNvSpPr>
          <p:nvPr/>
        </p:nvSpPr>
        <p:spPr bwMode="auto">
          <a:xfrm>
            <a:off x="3695700" y="5791200"/>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B3068900-AA2E-71A4-B2F2-5AF636702560}"/>
              </a:ext>
            </a:extLst>
          </p:cNvPr>
          <p:cNvSpPr txBox="1">
            <a:spLocks noChangeArrowheads="1"/>
          </p:cNvSpPr>
          <p:nvPr/>
        </p:nvSpPr>
        <p:spPr bwMode="auto">
          <a:xfrm>
            <a:off x="5348967" y="434340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BF1C929C-B7B0-B972-C233-C49EB4FB078D}"/>
              </a:ext>
            </a:extLst>
          </p:cNvPr>
          <p:cNvSpPr txBox="1">
            <a:spLocks noChangeArrowheads="1"/>
          </p:cNvSpPr>
          <p:nvPr/>
        </p:nvSpPr>
        <p:spPr bwMode="auto">
          <a:xfrm>
            <a:off x="3452255" y="4897913"/>
            <a:ext cx="52959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57483657-2961-0C4E-CA09-471B841FAB68}"/>
              </a:ext>
            </a:extLst>
          </p:cNvPr>
          <p:cNvSpPr txBox="1">
            <a:spLocks noChangeArrowheads="1"/>
          </p:cNvSpPr>
          <p:nvPr/>
        </p:nvSpPr>
        <p:spPr bwMode="auto">
          <a:xfrm>
            <a:off x="541245" y="3290781"/>
            <a:ext cx="550181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October 22,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E9680290-7D5B-736A-0803-E04E40A3EC5F}"/>
              </a:ext>
            </a:extLst>
          </p:cNvPr>
          <p:cNvSpPr txBox="1">
            <a:spLocks/>
          </p:cNvSpPr>
          <p:nvPr/>
        </p:nvSpPr>
        <p:spPr>
          <a:xfrm>
            <a:off x="6218145" y="2409555"/>
            <a:ext cx="5501808"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70B501BA-5775-E47C-FC8C-132A95271064}"/>
              </a:ext>
            </a:extLst>
          </p:cNvPr>
          <p:cNvSpPr txBox="1">
            <a:spLocks noChangeArrowheads="1"/>
          </p:cNvSpPr>
          <p:nvPr/>
        </p:nvSpPr>
        <p:spPr bwMode="auto">
          <a:xfrm>
            <a:off x="6232992" y="3287371"/>
            <a:ext cx="550180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November 12,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54207922-E9A0-F093-F5D5-2AEAA935EA43}"/>
              </a:ext>
            </a:extLst>
          </p:cNvPr>
          <p:cNvSpPr txBox="1">
            <a:spLocks noChangeArrowheads="1"/>
          </p:cNvSpPr>
          <p:nvPr/>
        </p:nvSpPr>
        <p:spPr bwMode="auto">
          <a:xfrm>
            <a:off x="731741" y="2543932"/>
            <a:ext cx="510540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B50888B1-7870-1B6A-5174-685C6B58454D}"/>
              </a:ext>
            </a:extLst>
          </p:cNvPr>
          <p:cNvSpPr txBox="1">
            <a:spLocks noChangeArrowheads="1"/>
          </p:cNvSpPr>
          <p:nvPr/>
        </p:nvSpPr>
        <p:spPr bwMode="auto">
          <a:xfrm>
            <a:off x="6424055" y="2543932"/>
            <a:ext cx="509055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3667931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Exploring Current Patterns of Care in the Community: </a:t>
            </a:r>
            <a:br>
              <a:rPr lang="en-US" sz="3400" dirty="0"/>
            </a:br>
            <a:r>
              <a:rPr lang="en-US" sz="3400" dirty="0"/>
              <a:t>Optimizing the Use of Oral Selective Estrogen Receptor </a:t>
            </a:r>
            <a:br>
              <a:rPr lang="en-US" sz="3400" dirty="0"/>
            </a:br>
            <a:r>
              <a:rPr lang="en-US" sz="3400" dirty="0"/>
              <a:t>Degraders for HR-Positive Metastatic Breast Cancer</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2489168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Justin F Gainor, MD</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Corey J Langer, MD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Chronic Lymphocytic Leukemia</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Kerry A Rogers,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7912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a:t>
            </a: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t>
            </a: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Divers, MD</a:t>
            </a:r>
          </a:p>
        </p:txBody>
      </p:sp>
    </p:spTree>
    <p:custDataLst>
      <p:tags r:id="rId1"/>
    </p:custDataLst>
    <p:extLst>
      <p:ext uri="{BB962C8B-B14F-4D97-AF65-F5344CB8AC3E}">
        <p14:creationId xmlns:p14="http://schemas.microsoft.com/office/powerpoint/2010/main" val="40580080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1" u="none" strike="noStrike" kern="0" cap="none" spc="0" normalizeH="0" baseline="0" noProof="0" dirty="0">
                <a:ln>
                  <a:noFill/>
                </a:ln>
                <a:solidFill>
                  <a:srgbClr val="000000"/>
                </a:solidFill>
                <a:effectLst/>
                <a:uLnTx/>
                <a:uFillTx/>
                <a:latin typeface="Calibri" charset="0"/>
                <a:ea typeface="MS PGothic" pitchFamily="34" charset="-128"/>
              </a:rPr>
              <a:t>To be announced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Gastroesophageal Cancers</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Manish A Shah,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4864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a:t>
            </a: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t>
            </a: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Divers, MD</a:t>
            </a:r>
          </a:p>
        </p:txBody>
      </p:sp>
    </p:spTree>
    <p:custDataLst>
      <p:tags r:id="rId1"/>
    </p:custDataLst>
    <p:extLst>
      <p:ext uri="{BB962C8B-B14F-4D97-AF65-F5344CB8AC3E}">
        <p14:creationId xmlns:p14="http://schemas.microsoft.com/office/powerpoint/2010/main" val="30973404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What Clinicians Want to Know: First-Line and Maintenance </a:t>
            </a:r>
            <a:br>
              <a:rPr lang="en-US" sz="3400" dirty="0"/>
            </a:br>
            <a:r>
              <a:rPr lang="en-US" sz="3400" dirty="0"/>
              <a:t>Therapy for Patients with Extensive-Stage Small Cell Lung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November 11,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Misty Dawn Shields, MD, PhD</a:t>
            </a:r>
          </a:p>
        </p:txBody>
      </p:sp>
    </p:spTree>
    <p:custDataLst>
      <p:tags r:id="rId1"/>
    </p:custDataLst>
    <p:extLst>
      <p:ext uri="{BB962C8B-B14F-4D97-AF65-F5344CB8AC3E}">
        <p14:creationId xmlns:p14="http://schemas.microsoft.com/office/powerpoint/2010/main" val="286490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256184"/>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Kathleen N Moore, MD, MS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Deputy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Virginia Kerley Cade Chair in Developmental Therapeutics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Co-Director, Cancer Therapeutics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Stephenson Cancer Center at the University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of Oklahoma HSC</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GOG Partners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Board of Directors, GOG Foundation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Board of Directors, 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Oklahoma City, Oklahoma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496"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4202061"/>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A Powell,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Ira C and Judith Gall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Gynecologic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Uterine Corpus Committee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National Cancer Institute-Sponsored NRG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Washington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6496" y="4202061"/>
            <a:ext cx="1371600" cy="1371600"/>
          </a:xfrm>
          <a:prstGeom prst="rect">
            <a:avLst/>
          </a:prstGeom>
        </p:spPr>
      </p:pic>
    </p:spTree>
    <p:extLst>
      <p:ext uri="{BB962C8B-B14F-4D97-AF65-F5344CB8AC3E}">
        <p14:creationId xmlns:p14="http://schemas.microsoft.com/office/powerpoint/2010/main" val="19779861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2025 ESMO Annual Meeting</a:t>
            </a:r>
            <a:br>
              <a:rPr lang="en-US" sz="3400" dirty="0"/>
            </a:br>
            <a:r>
              <a:rPr lang="en-US" sz="3400" dirty="0"/>
              <a:t> — Breast Cancer Highlights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230613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Preventing and Managing Toxicities </a:t>
            </a:r>
            <a:br>
              <a:rPr lang="en-US" sz="3400" dirty="0"/>
            </a:br>
            <a:r>
              <a:rPr lang="en-US" sz="3400" dirty="0"/>
              <a:t>Associated with Antibody-Drug Conjugates </a:t>
            </a:r>
            <a:br>
              <a:rPr lang="en-US" sz="3400" dirty="0"/>
            </a:br>
            <a:r>
              <a:rPr lang="en-US" sz="3400" dirty="0"/>
              <a:t>in the Management of Metastatic Breast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592473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Myelofibrosis and </a:t>
            </a:r>
            <a:b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Systemic </a:t>
            </a:r>
            <a:r>
              <a:rPr kumimoji="0" lang="en-US" sz="3200" b="1" i="0" u="none" strike="noStrike" kern="0" cap="none" spc="0" normalizeH="0" baseline="0" noProof="0" dirty="0" err="1">
                <a:ln>
                  <a:noFill/>
                </a:ln>
                <a:solidFill>
                  <a:srgbClr val="0331FF"/>
                </a:solidFill>
                <a:effectLst/>
                <a:uLnTx/>
                <a:uFillTx/>
                <a:latin typeface="Calibri" charset="0"/>
                <a:ea typeface="MS PGothic" pitchFamily="34" charset="-128"/>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2884885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1847885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352799" y="1901121"/>
            <a:ext cx="5486400"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187707"/>
            <a:ext cx="12192000" cy="1143000"/>
          </a:xfrm>
        </p:spPr>
        <p:txBody>
          <a:bodyPr wrap="square" anchor="ctr">
            <a:noAutofit/>
          </a:bodyPr>
          <a:lstStyle/>
          <a:p>
            <a:r>
              <a:rPr lang="en-US" sz="3400" dirty="0"/>
              <a:t>Optimizing Treatment for Patients with </a:t>
            </a:r>
            <a:br>
              <a:rPr lang="en-US" sz="3400" dirty="0"/>
            </a:br>
            <a:r>
              <a:rPr lang="en-US" sz="3400" dirty="0"/>
              <a:t>Relapsed/Refractory Chronic Lymphocytic Leukemia</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831036"/>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Steering Committee</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997731"/>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October 2025 to March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0764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Interactive Grand Rounds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533400" y="3431455"/>
            <a:ext cx="6019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S Davids,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Bita Fakhri, MD, MPH</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324600" y="3431455"/>
            <a:ext cx="520139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 Lamanna,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Jeff Sharman,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Woyach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902667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27857422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Endometrial Cancer</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 Powell, MD</a:t>
            </a:r>
          </a:p>
        </p:txBody>
      </p:sp>
    </p:spTree>
    <p:custDataLst>
      <p:tags r:id="rId1"/>
    </p:custDataLst>
    <p:extLst>
      <p:ext uri="{BB962C8B-B14F-4D97-AF65-F5344CB8AC3E}">
        <p14:creationId xmlns:p14="http://schemas.microsoft.com/office/powerpoint/2010/main" val="2304774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256184"/>
            <a:ext cx="5123267"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Kathleen N Moore, MD, MS</a:t>
            </a:r>
          </a:p>
          <a:p>
            <a:pPr lvl="0">
              <a:lnSpc>
                <a:spcPts val="1850"/>
              </a:lnSpc>
              <a:defRPr/>
            </a:pPr>
            <a:r>
              <a:rPr lang="en-US" sz="1600" b="0" dirty="0">
                <a:solidFill>
                  <a:srgbClr val="000000"/>
                </a:solidFill>
                <a:latin typeface="Calibri"/>
              </a:rPr>
              <a:t>Deputy Director</a:t>
            </a:r>
          </a:p>
          <a:p>
            <a:pPr lvl="0">
              <a:lnSpc>
                <a:spcPts val="1850"/>
              </a:lnSpc>
              <a:defRPr/>
            </a:pPr>
            <a:r>
              <a:rPr lang="en-US" sz="1600" b="0" dirty="0">
                <a:solidFill>
                  <a:srgbClr val="000000"/>
                </a:solidFill>
                <a:latin typeface="Calibri"/>
              </a:rPr>
              <a:t>Virginia Kerley Cade Chair in Developmental Therapeutics</a:t>
            </a:r>
          </a:p>
          <a:p>
            <a:pPr lvl="0">
              <a:lnSpc>
                <a:spcPts val="1850"/>
              </a:lnSpc>
              <a:defRPr/>
            </a:pPr>
            <a:r>
              <a:rPr lang="en-US" sz="1600" b="0" dirty="0">
                <a:solidFill>
                  <a:srgbClr val="000000"/>
                </a:solidFill>
                <a:latin typeface="Calibri"/>
              </a:rPr>
              <a:t>Co-Director, Cancer Therapeutics Program</a:t>
            </a:r>
          </a:p>
          <a:p>
            <a:pPr lvl="0">
              <a:lnSpc>
                <a:spcPts val="1850"/>
              </a:lnSpc>
              <a:defRPr/>
            </a:pPr>
            <a:r>
              <a:rPr lang="en-US" sz="1600" b="0" dirty="0">
                <a:solidFill>
                  <a:srgbClr val="000000"/>
                </a:solidFill>
                <a:latin typeface="Calibri"/>
              </a:rPr>
              <a:t>Stephenson Cancer Center at the University</a:t>
            </a:r>
          </a:p>
          <a:p>
            <a:pPr lvl="0">
              <a:lnSpc>
                <a:spcPts val="1850"/>
              </a:lnSpc>
              <a:defRPr/>
            </a:pPr>
            <a:r>
              <a:rPr lang="en-US" sz="1600" b="0" dirty="0">
                <a:solidFill>
                  <a:srgbClr val="000000"/>
                </a:solidFill>
                <a:latin typeface="Calibri"/>
              </a:rPr>
              <a:t>of Oklahoma HSC</a:t>
            </a:r>
          </a:p>
          <a:p>
            <a:pPr lvl="0">
              <a:lnSpc>
                <a:spcPts val="1850"/>
              </a:lnSpc>
              <a:defRPr/>
            </a:pPr>
            <a:r>
              <a:rPr lang="en-US" sz="1600" b="0" dirty="0">
                <a:solidFill>
                  <a:srgbClr val="000000"/>
                </a:solidFill>
                <a:latin typeface="Calibri"/>
              </a:rPr>
              <a:t>Associate Director, GOG Partners</a:t>
            </a:r>
          </a:p>
          <a:p>
            <a:pPr lvl="0">
              <a:lnSpc>
                <a:spcPts val="1850"/>
              </a:lnSpc>
              <a:defRPr/>
            </a:pPr>
            <a:r>
              <a:rPr lang="en-US" sz="1600" b="0" dirty="0">
                <a:solidFill>
                  <a:srgbClr val="000000"/>
                </a:solidFill>
                <a:latin typeface="Calibri"/>
              </a:rPr>
              <a:t>Board of Directors, GOG Foundation</a:t>
            </a:r>
          </a:p>
          <a:p>
            <a:pPr lvl="0">
              <a:lnSpc>
                <a:spcPts val="1850"/>
              </a:lnSpc>
              <a:defRPr/>
            </a:pPr>
            <a:r>
              <a:rPr lang="en-US" sz="1600" b="0" dirty="0">
                <a:solidFill>
                  <a:srgbClr val="000000"/>
                </a:solidFill>
                <a:latin typeface="Calibri"/>
              </a:rPr>
              <a:t>Board of Directors, ASCO</a:t>
            </a:r>
          </a:p>
          <a:p>
            <a:pPr lvl="0">
              <a:lnSpc>
                <a:spcPts val="1850"/>
              </a:lnSpc>
              <a:defRPr/>
            </a:pPr>
            <a:r>
              <a:rPr lang="en-US" sz="1600" b="0" dirty="0">
                <a:solidFill>
                  <a:srgbClr val="000000"/>
                </a:solidFill>
                <a:latin typeface="Calibri"/>
              </a:rPr>
              <a:t>Oklahoma City, Oklahoma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496"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4202061"/>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A Powell, MD</a:t>
            </a:r>
          </a:p>
          <a:p>
            <a:pPr lvl="0">
              <a:lnSpc>
                <a:spcPts val="1850"/>
              </a:lnSpc>
              <a:defRPr/>
            </a:pPr>
            <a:r>
              <a:rPr lang="en-US" sz="1600" b="0" dirty="0">
                <a:solidFill>
                  <a:srgbClr val="000000"/>
                </a:solidFill>
                <a:latin typeface="Calibri"/>
              </a:rPr>
              <a:t>Ira C and Judith Gall Professor</a:t>
            </a:r>
          </a:p>
          <a:p>
            <a:pPr lvl="0">
              <a:lnSpc>
                <a:spcPts val="1850"/>
              </a:lnSpc>
              <a:defRPr/>
            </a:pPr>
            <a:r>
              <a:rPr lang="en-US" sz="1600" b="0" dirty="0">
                <a:solidFill>
                  <a:srgbClr val="000000"/>
                </a:solidFill>
                <a:latin typeface="Calibri"/>
              </a:rPr>
              <a:t>Division of Gynecologic Oncology</a:t>
            </a:r>
          </a:p>
          <a:p>
            <a:pPr lvl="0">
              <a:lnSpc>
                <a:spcPts val="1850"/>
              </a:lnSpc>
              <a:defRPr/>
            </a:pPr>
            <a:r>
              <a:rPr lang="en-US" sz="1600" b="0" dirty="0">
                <a:solidFill>
                  <a:srgbClr val="000000"/>
                </a:solidFill>
                <a:latin typeface="Calibri"/>
              </a:rPr>
              <a:t>Chair, Uterine Corpus Committee</a:t>
            </a:r>
          </a:p>
          <a:p>
            <a:pPr lvl="0">
              <a:lnSpc>
                <a:spcPts val="1850"/>
              </a:lnSpc>
              <a:defRPr/>
            </a:pPr>
            <a:r>
              <a:rPr lang="en-US" sz="1600" b="0" dirty="0">
                <a:solidFill>
                  <a:srgbClr val="000000"/>
                </a:solidFill>
                <a:latin typeface="Calibri"/>
              </a:rPr>
              <a:t>National Cancer Institute-Sponsored NRG Oncology</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St Louis, Missouri</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6496" y="4202061"/>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9940903" cy="4799013"/>
          </a:xfrm>
        </p:spPr>
        <p:txBody>
          <a:bodyPr/>
          <a:lstStyle/>
          <a:p>
            <a:pPr marL="98425" indent="0">
              <a:buNone/>
            </a:pPr>
            <a:r>
              <a:rPr lang="en-US" sz="2500" b="0" dirty="0">
                <a:solidFill>
                  <a:schemeClr val="tx1"/>
                </a:solidFill>
              </a:rPr>
              <a:t>This activity is supported by educational grants from GSK and Merck.</a:t>
            </a:r>
          </a:p>
        </p:txBody>
      </p:sp>
    </p:spTree>
    <p:extLst>
      <p:ext uri="{BB962C8B-B14F-4D97-AF65-F5344CB8AC3E}">
        <p14:creationId xmlns:p14="http://schemas.microsoft.com/office/powerpoint/2010/main" val="35212182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073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of </a:t>
            </a:r>
            <a:br>
              <a:rPr lang="en-US" sz="3600" dirty="0"/>
            </a:br>
            <a:r>
              <a:rPr lang="en-US" sz="3600" dirty="0"/>
              <a:t>Patients with HER2-Positive Gastrointestinal Cancers</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October 21,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Tanios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Bekaii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-Saab,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Kristen K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Ciombor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MSCI</a:t>
            </a:r>
          </a:p>
        </p:txBody>
      </p:sp>
    </p:spTree>
    <p:custDataLst>
      <p:tags r:id="rId1"/>
    </p:custDataLst>
    <p:extLst>
      <p:ext uri="{BB962C8B-B14F-4D97-AF65-F5344CB8AC3E}">
        <p14:creationId xmlns:p14="http://schemas.microsoft.com/office/powerpoint/2010/main" val="1439547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A0D5-BD5B-28E1-98C6-F22C02D8061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3C89B-6CB8-58E2-5318-5AF0A02F708B}"/>
              </a:ext>
            </a:extLst>
          </p:cNvPr>
          <p:cNvSpPr txBox="1">
            <a:spLocks/>
          </p:cNvSpPr>
          <p:nvPr/>
        </p:nvSpPr>
        <p:spPr>
          <a:xfrm>
            <a:off x="526396" y="2409555"/>
            <a:ext cx="5516659"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a:extLst>
              <a:ext uri="{FF2B5EF4-FFF2-40B4-BE49-F238E27FC236}">
                <a16:creationId xmlns:a16="http://schemas.microsoft.com/office/drawing/2014/main" id="{400464EB-0650-0799-EAF4-BBC30B62B020}"/>
              </a:ext>
            </a:extLst>
          </p:cNvPr>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400" dirty="0">
                <a:latin typeface="Calibri" panose="020F0502020204030204" pitchFamily="34" charset="0"/>
                <a:cs typeface="Calibri" panose="020F0502020204030204" pitchFamily="34" charset="0"/>
              </a:rPr>
              <a:t>Cancer Q&amp;A: Understanding the Role and Reality of CAR (Chimeric Antigen Receptor) T-Cell Therapy for Non-Hodgkin Lymphoma</a:t>
            </a:r>
          </a:p>
        </p:txBody>
      </p:sp>
      <p:sp>
        <p:nvSpPr>
          <p:cNvPr id="11" name="Rectangle 4">
            <a:extLst>
              <a:ext uri="{FF2B5EF4-FFF2-40B4-BE49-F238E27FC236}">
                <a16:creationId xmlns:a16="http://schemas.microsoft.com/office/drawing/2014/main" id="{80E0DB15-0CB6-DD0B-5C52-0EA9613CDC0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9EC34E76-ACA2-400B-72B6-5420058BF8CF}"/>
              </a:ext>
            </a:extLst>
          </p:cNvPr>
          <p:cNvSpPr txBox="1">
            <a:spLocks noChangeArrowheads="1"/>
          </p:cNvSpPr>
          <p:nvPr/>
        </p:nvSpPr>
        <p:spPr bwMode="auto">
          <a:xfrm>
            <a:off x="3695700" y="5791200"/>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B3068900-AA2E-71A4-B2F2-5AF636702560}"/>
              </a:ext>
            </a:extLst>
          </p:cNvPr>
          <p:cNvSpPr txBox="1">
            <a:spLocks noChangeArrowheads="1"/>
          </p:cNvSpPr>
          <p:nvPr/>
        </p:nvSpPr>
        <p:spPr bwMode="auto">
          <a:xfrm>
            <a:off x="5348967" y="434340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BF1C929C-B7B0-B972-C233-C49EB4FB078D}"/>
              </a:ext>
            </a:extLst>
          </p:cNvPr>
          <p:cNvSpPr txBox="1">
            <a:spLocks noChangeArrowheads="1"/>
          </p:cNvSpPr>
          <p:nvPr/>
        </p:nvSpPr>
        <p:spPr bwMode="auto">
          <a:xfrm>
            <a:off x="3452255" y="4897913"/>
            <a:ext cx="52959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57483657-2961-0C4E-CA09-471B841FAB68}"/>
              </a:ext>
            </a:extLst>
          </p:cNvPr>
          <p:cNvSpPr txBox="1">
            <a:spLocks noChangeArrowheads="1"/>
          </p:cNvSpPr>
          <p:nvPr/>
        </p:nvSpPr>
        <p:spPr bwMode="auto">
          <a:xfrm>
            <a:off x="541245" y="3290781"/>
            <a:ext cx="550181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October 22,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E9680290-7D5B-736A-0803-E04E40A3EC5F}"/>
              </a:ext>
            </a:extLst>
          </p:cNvPr>
          <p:cNvSpPr txBox="1">
            <a:spLocks/>
          </p:cNvSpPr>
          <p:nvPr/>
        </p:nvSpPr>
        <p:spPr>
          <a:xfrm>
            <a:off x="6218145" y="2409555"/>
            <a:ext cx="5501808"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70B501BA-5775-E47C-FC8C-132A95271064}"/>
              </a:ext>
            </a:extLst>
          </p:cNvPr>
          <p:cNvSpPr txBox="1">
            <a:spLocks noChangeArrowheads="1"/>
          </p:cNvSpPr>
          <p:nvPr/>
        </p:nvSpPr>
        <p:spPr bwMode="auto">
          <a:xfrm>
            <a:off x="6232992" y="3287371"/>
            <a:ext cx="550180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November 12,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54207922-E9A0-F093-F5D5-2AEAA935EA43}"/>
              </a:ext>
            </a:extLst>
          </p:cNvPr>
          <p:cNvSpPr txBox="1">
            <a:spLocks noChangeArrowheads="1"/>
          </p:cNvSpPr>
          <p:nvPr/>
        </p:nvSpPr>
        <p:spPr bwMode="auto">
          <a:xfrm>
            <a:off x="731741" y="2543932"/>
            <a:ext cx="510540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B50888B1-7870-1B6A-5174-685C6B58454D}"/>
              </a:ext>
            </a:extLst>
          </p:cNvPr>
          <p:cNvSpPr txBox="1">
            <a:spLocks noChangeArrowheads="1"/>
          </p:cNvSpPr>
          <p:nvPr/>
        </p:nvSpPr>
        <p:spPr bwMode="auto">
          <a:xfrm>
            <a:off x="6424055" y="2543932"/>
            <a:ext cx="509055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870325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Exploring Current Patterns of Care in the Community: </a:t>
            </a:r>
            <a:br>
              <a:rPr lang="en-US" sz="3400" dirty="0"/>
            </a:br>
            <a:r>
              <a:rPr lang="en-US" sz="3400" dirty="0"/>
              <a:t>Optimizing the Use of Oral Selective Estrogen Receptor </a:t>
            </a:r>
            <a:br>
              <a:rPr lang="en-US" sz="3400" dirty="0"/>
            </a:br>
            <a:r>
              <a:rPr lang="en-US" sz="3400" dirty="0"/>
              <a:t>Degraders for HR-Positive Metastatic Breast Cancer</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591026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Justin F Gainor, MD</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Corey J Langer, MD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Chronic Lymphocytic Leukemia</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Kerry A Rogers,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7912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a:t>
            </a:r>
            <a:r>
              <a:rPr lang="en-US" altLang="x-none" sz="2800" dirty="0">
                <a:solidFill>
                  <a:srgbClr val="002060"/>
                </a:solidFill>
                <a:latin typeface="Calibri" panose="020F0502020204030204" pitchFamily="34" charset="0"/>
                <a:cs typeface="Calibri" panose="020F0502020204030204" pitchFamily="34" charset="0"/>
              </a:rPr>
              <a:t>”</a:t>
            </a: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Divers, MD</a:t>
            </a:r>
          </a:p>
        </p:txBody>
      </p:sp>
    </p:spTree>
    <p:custDataLst>
      <p:tags r:id="rId1"/>
    </p:custDataLst>
    <p:extLst>
      <p:ext uri="{BB962C8B-B14F-4D97-AF65-F5344CB8AC3E}">
        <p14:creationId xmlns:p14="http://schemas.microsoft.com/office/powerpoint/2010/main" val="10282363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1" u="none" strike="noStrike" kern="0" cap="none" spc="0" normalizeH="0" baseline="0" noProof="0" dirty="0">
                <a:ln>
                  <a:noFill/>
                </a:ln>
                <a:solidFill>
                  <a:srgbClr val="000000"/>
                </a:solidFill>
                <a:effectLst/>
                <a:uLnTx/>
                <a:uFillTx/>
                <a:latin typeface="Calibri" charset="0"/>
                <a:ea typeface="MS PGothic" pitchFamily="34" charset="-128"/>
              </a:rPr>
              <a:t>To be announced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Gastroesophageal Cancers</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Manish A Shah,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4864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a:t>
            </a: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t>
            </a: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Divers, MD</a:t>
            </a:r>
          </a:p>
        </p:txBody>
      </p:sp>
    </p:spTree>
    <p:custDataLst>
      <p:tags r:id="rId1"/>
    </p:custDataLst>
    <p:extLst>
      <p:ext uri="{BB962C8B-B14F-4D97-AF65-F5344CB8AC3E}">
        <p14:creationId xmlns:p14="http://schemas.microsoft.com/office/powerpoint/2010/main" val="8530547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What Clinicians Want to Know: First-Line and Maintenance </a:t>
            </a:r>
            <a:br>
              <a:rPr lang="en-US" sz="3400" dirty="0"/>
            </a:br>
            <a:r>
              <a:rPr lang="en-US" sz="3400" dirty="0"/>
              <a:t>Therapy for Patients with Extensive-Stage Small Cell Lung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November 11,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Misty Dawn Shields, MD, PhD</a:t>
            </a:r>
          </a:p>
        </p:txBody>
      </p:sp>
    </p:spTree>
    <p:custDataLst>
      <p:tags r:id="rId1"/>
    </p:custDataLst>
    <p:extLst>
      <p:ext uri="{BB962C8B-B14F-4D97-AF65-F5344CB8AC3E}">
        <p14:creationId xmlns:p14="http://schemas.microsoft.com/office/powerpoint/2010/main" val="4136566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2025 ESMO Annual Meeting</a:t>
            </a:r>
            <a:br>
              <a:rPr lang="en-US" sz="3400" dirty="0"/>
            </a:br>
            <a:r>
              <a:rPr lang="en-US" sz="3400" dirty="0"/>
              <a:t> — Breast Cancer Highlights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2756336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Preventing and Managing Toxicities </a:t>
            </a:r>
            <a:br>
              <a:rPr lang="en-US" sz="3400" dirty="0"/>
            </a:br>
            <a:r>
              <a:rPr lang="en-US" sz="3400" dirty="0"/>
              <a:t>Associated with Antibody-Drug Conjugates </a:t>
            </a:r>
            <a:br>
              <a:rPr lang="en-US" sz="3400" dirty="0"/>
            </a:br>
            <a:r>
              <a:rPr lang="en-US" sz="3400" dirty="0"/>
              <a:t>in the Management of Metastatic Breast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348614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gn="ctr">
              <a:lnSpc>
                <a:spcPts val="2800"/>
              </a:lnSpc>
              <a:spcBef>
                <a:spcPts val="600"/>
              </a:spcBef>
              <a:spcAft>
                <a:spcPts val="0"/>
              </a:spcAft>
              <a:buNone/>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Myelofibrosis and </a:t>
            </a:r>
            <a:b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Systemic </a:t>
            </a:r>
            <a:r>
              <a:rPr kumimoji="0" lang="en-US" sz="3200" b="1" i="0" u="none" strike="noStrike" kern="0" cap="none" spc="0" normalizeH="0" baseline="0" noProof="0" dirty="0" err="1">
                <a:ln>
                  <a:noFill/>
                </a:ln>
                <a:solidFill>
                  <a:srgbClr val="0331FF"/>
                </a:solidFill>
                <a:effectLst/>
                <a:uLnTx/>
                <a:uFillTx/>
                <a:latin typeface="Calibri" charset="0"/>
                <a:ea typeface="MS PGothic" pitchFamily="34" charset="-128"/>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402637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p>
        </p:txBody>
      </p:sp>
    </p:spTree>
    <p:extLst>
      <p:ext uri="{BB962C8B-B14F-4D97-AF65-F5344CB8AC3E}">
        <p14:creationId xmlns:p14="http://schemas.microsoft.com/office/powerpoint/2010/main" val="3794082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268425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352799" y="1901121"/>
            <a:ext cx="5486400"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187707"/>
            <a:ext cx="12192000" cy="1143000"/>
          </a:xfrm>
        </p:spPr>
        <p:txBody>
          <a:bodyPr wrap="square" anchor="ctr">
            <a:noAutofit/>
          </a:bodyPr>
          <a:lstStyle/>
          <a:p>
            <a:r>
              <a:rPr lang="en-US" sz="3400" dirty="0"/>
              <a:t>Optimizing Treatment for Patients with </a:t>
            </a:r>
            <a:br>
              <a:rPr lang="en-US" sz="3400" dirty="0"/>
            </a:br>
            <a:r>
              <a:rPr lang="en-US" sz="3400" dirty="0"/>
              <a:t>Relapsed/Refractory Chronic Lymphocytic Leukemia</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831036"/>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Steering Committee</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997731"/>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October 2025 to March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0764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Interactive Grand Rounds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533400" y="3431455"/>
            <a:ext cx="6019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S Davids,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Bita Fakhri, MD, MPH</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324600" y="3431455"/>
            <a:ext cx="520139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 Lamanna,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Jeff Sharman,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Woyach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459153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A202E-1F21-768A-64A8-C5E1F7CD11D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6352D71-ABD5-7C87-84E0-468BB57B2C2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Endometrial Cancer</a:t>
            </a:r>
          </a:p>
        </p:txBody>
      </p:sp>
      <p:sp>
        <p:nvSpPr>
          <p:cNvPr id="12" name="Text Box 3">
            <a:extLst>
              <a:ext uri="{FF2B5EF4-FFF2-40B4-BE49-F238E27FC236}">
                <a16:creationId xmlns:a16="http://schemas.microsoft.com/office/drawing/2014/main" id="{C36D65B4-FDDC-6267-1290-AB8514A22192}"/>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3890275-57D6-CDC0-86BA-4521FE5C0CEC}"/>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6FBF983-9370-66E1-E0BD-EA7FE270DE1A}"/>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18E2865-248F-DC6B-5CED-47C2F63A96A9}"/>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684F65-A31A-B6EA-2844-851A128355F2}"/>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 Powell, MD</a:t>
            </a:r>
          </a:p>
        </p:txBody>
      </p:sp>
    </p:spTree>
    <p:custDataLst>
      <p:tags r:id="rId1"/>
    </p:custDataLst>
    <p:extLst>
      <p:ext uri="{BB962C8B-B14F-4D97-AF65-F5344CB8AC3E}">
        <p14:creationId xmlns:p14="http://schemas.microsoft.com/office/powerpoint/2010/main" val="529330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Moore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450647103"/>
              </p:ext>
            </p:extLst>
          </p:nvPr>
        </p:nvGraphicFramePr>
        <p:xfrm>
          <a:off x="916516" y="1556792"/>
          <a:ext cx="9932012" cy="4045158"/>
        </p:xfrm>
        <a:graphic>
          <a:graphicData uri="http://schemas.openxmlformats.org/drawingml/2006/table">
            <a:tbl>
              <a:tblPr firstRow="1" bandRow="1">
                <a:tableStyleId>{F2DE63D5-997A-4646-A377-4702673A728D}</a:tableStyleId>
              </a:tblPr>
              <a:tblGrid>
                <a:gridCol w="2947236">
                  <a:extLst>
                    <a:ext uri="{9D8B030D-6E8A-4147-A177-3AD203B41FA5}">
                      <a16:colId xmlns:a16="http://schemas.microsoft.com/office/drawing/2014/main" val="20000"/>
                    </a:ext>
                  </a:extLst>
                </a:gridCol>
                <a:gridCol w="6984776">
                  <a:extLst>
                    <a:ext uri="{9D8B030D-6E8A-4147-A177-3AD203B41FA5}">
                      <a16:colId xmlns:a16="http://schemas.microsoft.com/office/drawing/2014/main" val="2117869244"/>
                    </a:ext>
                  </a:extLst>
                </a:gridCol>
              </a:tblGrid>
              <a:tr h="183209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Aadi Bioscience, AbbVie Inc, AstraZeneca Pharmaceuticals LP, BioNTech SE, Blueprint Medicines, Caris Life Sciences, </a:t>
                      </a:r>
                      <a:r>
                        <a:rPr lang="en-US" sz="1800" b="0" dirty="0" err="1">
                          <a:solidFill>
                            <a:schemeClr val="tx1"/>
                          </a:solidFill>
                        </a:rPr>
                        <a:t>Corcept</a:t>
                      </a:r>
                      <a:r>
                        <a:rPr lang="en-US" sz="1800" b="0" dirty="0">
                          <a:solidFill>
                            <a:schemeClr val="tx1"/>
                          </a:solidFill>
                        </a:rPr>
                        <a:t> Therapeutics, Daiichi Sankyo Inc, Duality Biologics, Eisai Inc, Genentech, a member of the Roche Group, GSK, </a:t>
                      </a:r>
                      <a:r>
                        <a:rPr lang="en-US" sz="1800" b="0" dirty="0" err="1">
                          <a:solidFill>
                            <a:schemeClr val="tx1"/>
                          </a:solidFill>
                        </a:rPr>
                        <a:t>ImmunoGen</a:t>
                      </a:r>
                      <a:r>
                        <a:rPr lang="en-US" sz="1800" b="0" dirty="0">
                          <a:solidFill>
                            <a:schemeClr val="tx1"/>
                          </a:solidFill>
                        </a:rPr>
                        <a:t> Inc, Janssen Biotech Inc, Lilly, Merck, Mersana Therapeutics Inc, Novartis, Regeneron Pharmaceuticals Inc, Schrödinger, Takeda Pharmaceuticals USA Inc, </a:t>
                      </a:r>
                      <a:r>
                        <a:rPr lang="en-US" sz="1800" b="0" dirty="0" err="1">
                          <a:solidFill>
                            <a:schemeClr val="tx1"/>
                          </a:solidFill>
                        </a:rPr>
                        <a:t>Verastem</a:t>
                      </a:r>
                      <a:r>
                        <a:rPr lang="en-US" sz="1800" b="0" dirty="0">
                          <a:solidFill>
                            <a:schemeClr val="tx1"/>
                          </a:solidFill>
                        </a:rPr>
                        <a:t> Inc, </a:t>
                      </a:r>
                      <a:r>
                        <a:rPr lang="en-US" sz="1800" b="0" dirty="0" err="1">
                          <a:solidFill>
                            <a:schemeClr val="tx1"/>
                          </a:solidFill>
                        </a:rPr>
                        <a:t>Zentalis</a:t>
                      </a:r>
                      <a:r>
                        <a:rPr lang="en-US" sz="1800" b="0" dirty="0">
                          <a:solidFill>
                            <a:schemeClr val="tx1"/>
                          </a:solidFill>
                        </a:rPr>
                        <a:t> Pharmaceuticals,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2816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Allarity</a:t>
                      </a:r>
                      <a:r>
                        <a:rPr lang="en-US" sz="1800" b="0" dirty="0">
                          <a:solidFill>
                            <a:schemeClr val="tx1"/>
                          </a:solidFill>
                        </a:rPr>
                        <a:t> Therapeutics, Daiichi Sankyo Inc, GSK, </a:t>
                      </a:r>
                      <a:r>
                        <a:rPr lang="en-US" sz="1800" b="0" dirty="0" err="1">
                          <a:solidFill>
                            <a:schemeClr val="tx1"/>
                          </a:solidFill>
                        </a:rPr>
                        <a:t>ImmunoGen</a:t>
                      </a:r>
                      <a:r>
                        <a:rPr lang="en-US" sz="1800" b="0" dirty="0">
                          <a:solidFill>
                            <a:schemeClr val="tx1"/>
                          </a:solidFill>
                        </a:rPr>
                        <a:t> Inc, Schrödinger, </a:t>
                      </a:r>
                      <a:r>
                        <a:rPr lang="en-US" sz="1800" b="0" dirty="0" err="1">
                          <a:solidFill>
                            <a:schemeClr val="tx1"/>
                          </a:solidFill>
                        </a:rPr>
                        <a:t>Verastem</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102816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Bicycle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3763515"/>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Powell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3058718489"/>
              </p:ext>
            </p:extLst>
          </p:nvPr>
        </p:nvGraphicFramePr>
        <p:xfrm>
          <a:off x="1685510" y="2204864"/>
          <a:ext cx="8820980" cy="3168352"/>
        </p:xfrm>
        <a:graphic>
          <a:graphicData uri="http://schemas.openxmlformats.org/drawingml/2006/table">
            <a:tbl>
              <a:tblPr firstRow="1" bandRow="1">
                <a:tableStyleId>{F2DE63D5-997A-4646-A377-4702673A728D}</a:tableStyleId>
              </a:tblPr>
              <a:tblGrid>
                <a:gridCol w="2556284">
                  <a:extLst>
                    <a:ext uri="{9D8B030D-6E8A-4147-A177-3AD203B41FA5}">
                      <a16:colId xmlns:a16="http://schemas.microsoft.com/office/drawing/2014/main" val="20000"/>
                    </a:ext>
                  </a:extLst>
                </a:gridCol>
                <a:gridCol w="6264696">
                  <a:extLst>
                    <a:ext uri="{9D8B030D-6E8A-4147-A177-3AD203B41FA5}">
                      <a16:colId xmlns:a16="http://schemas.microsoft.com/office/drawing/2014/main" val="2117869244"/>
                    </a:ext>
                  </a:extLst>
                </a:gridCol>
              </a:tblGrid>
              <a:tr h="158417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Eisai Inc, GSK,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584176">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GSK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4070993"/>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p>
        </p:txBody>
      </p:sp>
    </p:spTree>
    <p:extLst>
      <p:ext uri="{BB962C8B-B14F-4D97-AF65-F5344CB8AC3E}">
        <p14:creationId xmlns:p14="http://schemas.microsoft.com/office/powerpoint/2010/main" val="233115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solidFill>
                  <a:schemeClr val="tx1"/>
                </a:solidFill>
              </a:rPr>
              <a:t>This activity is supported by educational grants from GSK and Merck.</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209EF-53F8-80DF-A6C0-141A8C41D65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34634A6-A324-8EEF-EE3C-800783B35F23}"/>
              </a:ext>
            </a:extLst>
          </p:cNvPr>
          <p:cNvSpPr txBox="1">
            <a:spLocks/>
          </p:cNvSpPr>
          <p:nvPr/>
        </p:nvSpPr>
        <p:spPr>
          <a:xfrm>
            <a:off x="912286" y="44624"/>
            <a:ext cx="10358967" cy="727837"/>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Contributing General Medical Oncologists</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pic>
        <p:nvPicPr>
          <p:cNvPr id="27" name="Picture 26" descr="A person wearing a white coat and headphones&#10;&#10;AI-generated content may be incorrect.">
            <a:extLst>
              <a:ext uri="{FF2B5EF4-FFF2-40B4-BE49-F238E27FC236}">
                <a16:creationId xmlns:a16="http://schemas.microsoft.com/office/drawing/2014/main" id="{B1877DCC-EE11-E466-FC5B-5D58CD86B1C4}"/>
              </a:ext>
            </a:extLst>
          </p:cNvPr>
          <p:cNvPicPr>
            <a:picLocks noChangeAspect="1"/>
          </p:cNvPicPr>
          <p:nvPr/>
        </p:nvPicPr>
        <p:blipFill>
          <a:blip r:embed="rId3"/>
          <a:stretch>
            <a:fillRect/>
          </a:stretch>
        </p:blipFill>
        <p:spPr>
          <a:xfrm>
            <a:off x="491266" y="3795254"/>
            <a:ext cx="2423160" cy="1363028"/>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EA26E9FC-99ED-4934-5A9E-6988F258C7D7}"/>
              </a:ext>
            </a:extLst>
          </p:cNvPr>
          <p:cNvSpPr txBox="1"/>
          <p:nvPr/>
        </p:nvSpPr>
        <p:spPr>
          <a:xfrm>
            <a:off x="2927648" y="3795254"/>
            <a:ext cx="2386629"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D1F25"/>
                </a:solidFill>
                <a:effectLst/>
                <a:uLnTx/>
                <a:uFillTx/>
                <a:latin typeface="Calibri"/>
                <a:ea typeface="+mn-ea"/>
                <a:cs typeface="+mn-cs"/>
              </a:rPr>
              <a:t>Victoria </a:t>
            </a:r>
            <a:r>
              <a:rPr kumimoji="0" lang="en-US" sz="1700" b="1" i="0" u="none" strike="noStrike" kern="1200" cap="none" spc="0" normalizeH="0" baseline="0" noProof="0" dirty="0" err="1">
                <a:ln>
                  <a:noFill/>
                </a:ln>
                <a:solidFill>
                  <a:srgbClr val="1D1F25"/>
                </a:solidFill>
                <a:effectLst/>
                <a:uLnTx/>
                <a:uFillTx/>
                <a:latin typeface="Calibri"/>
                <a:ea typeface="+mn-ea"/>
                <a:cs typeface="+mn-cs"/>
              </a:rPr>
              <a:t>Giffi</a:t>
            </a:r>
            <a:r>
              <a:rPr kumimoji="0" lang="en-US" sz="1700" b="1" i="0" u="none" strike="noStrike" kern="1200" cap="none" spc="0" normalizeH="0" baseline="0" noProof="0" dirty="0">
                <a:ln>
                  <a:noFill/>
                </a:ln>
                <a:solidFill>
                  <a:srgbClr val="1D1F25"/>
                </a:solidFill>
                <a:effectLst/>
                <a:uLnTx/>
                <a:uFillTx/>
                <a:latin typeface="Calibri"/>
                <a:ea typeface="+mn-ea"/>
                <a:cs typeface="+mn-cs"/>
              </a:rPr>
              <a:t>, MD</a:t>
            </a:r>
          </a:p>
          <a:p>
            <a:pPr defTabSz="914400" fontAlgn="auto">
              <a:spcBef>
                <a:spcPts val="0"/>
              </a:spcBef>
              <a:spcAft>
                <a:spcPts val="0"/>
              </a:spcAft>
              <a:defRPr/>
            </a:pPr>
            <a:r>
              <a:rPr kumimoji="0" lang="en-US" sz="1700" b="0" i="0" u="none" strike="noStrike" kern="1200" cap="none" spc="0" normalizeH="0" baseline="0" noProof="0" dirty="0">
                <a:ln>
                  <a:noFill/>
                </a:ln>
                <a:solidFill>
                  <a:srgbClr val="1D1F25"/>
                </a:solidFill>
                <a:effectLst/>
                <a:uLnTx/>
                <a:uFillTx/>
                <a:latin typeface="Calibri"/>
                <a:ea typeface="+mn-ea"/>
                <a:cs typeface="+mn-cs"/>
              </a:rPr>
              <a:t>Meritus Medical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D1F25"/>
                </a:solidFill>
                <a:effectLst/>
                <a:uLnTx/>
                <a:uFillTx/>
                <a:latin typeface="Calibri"/>
                <a:ea typeface="+mn-ea"/>
                <a:cs typeface="+mn-cs"/>
              </a:rPr>
              <a:t>Hagerstown, Maryland</a:t>
            </a:r>
          </a:p>
        </p:txBody>
      </p:sp>
      <p:pic>
        <p:nvPicPr>
          <p:cNvPr id="8" name="Picture 7" descr="A person wearing headphones and a microphone&#10;&#10;AI-generated content may be incorrect.">
            <a:extLst>
              <a:ext uri="{FF2B5EF4-FFF2-40B4-BE49-F238E27FC236}">
                <a16:creationId xmlns:a16="http://schemas.microsoft.com/office/drawing/2014/main" id="{1F6D4F4F-2755-8C2A-FEC7-BFD78BEDF972}"/>
              </a:ext>
            </a:extLst>
          </p:cNvPr>
          <p:cNvPicPr>
            <a:picLocks noChangeAspect="1"/>
          </p:cNvPicPr>
          <p:nvPr/>
        </p:nvPicPr>
        <p:blipFill>
          <a:blip r:embed="rId4"/>
          <a:stretch>
            <a:fillRect/>
          </a:stretch>
        </p:blipFill>
        <p:spPr>
          <a:xfrm>
            <a:off x="491266" y="2251265"/>
            <a:ext cx="2423160" cy="1363028"/>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12356B27-3B47-5B2F-09A8-F21026892CD3}"/>
              </a:ext>
            </a:extLst>
          </p:cNvPr>
          <p:cNvSpPr txBox="1"/>
          <p:nvPr/>
        </p:nvSpPr>
        <p:spPr>
          <a:xfrm>
            <a:off x="2927648" y="2251265"/>
            <a:ext cx="2858643"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Karim </a:t>
            </a:r>
            <a:r>
              <a:rPr kumimoji="0" lang="en-US" sz="1700" b="1" i="0" u="none" strike="noStrike" kern="1200" cap="none" spc="0" normalizeH="0" baseline="0" noProof="0" dirty="0" err="1">
                <a:ln>
                  <a:noFill/>
                </a:ln>
                <a:solidFill>
                  <a:srgbClr val="000000"/>
                </a:solidFill>
                <a:effectLst/>
                <a:uLnTx/>
                <a:uFillTx/>
                <a:latin typeface="Calibri"/>
                <a:ea typeface="+mn-ea"/>
                <a:cs typeface="+mn-cs"/>
              </a:rPr>
              <a:t>ElSahwi</a:t>
            </a:r>
            <a:r>
              <a:rPr kumimoji="0" lang="en-US" sz="1700" b="1" i="0" u="none" strike="noStrike" kern="1200" cap="none" spc="0" normalizeH="0" baseline="0" noProof="0" dirty="0">
                <a:ln>
                  <a:noFill/>
                </a:ln>
                <a:solidFill>
                  <a:srgbClr val="000000"/>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Hackensack Meridian 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Neptune City, New Jersey</a:t>
            </a:r>
          </a:p>
        </p:txBody>
      </p:sp>
      <p:sp>
        <p:nvSpPr>
          <p:cNvPr id="14" name="TextBox 13">
            <a:extLst>
              <a:ext uri="{FF2B5EF4-FFF2-40B4-BE49-F238E27FC236}">
                <a16:creationId xmlns:a16="http://schemas.microsoft.com/office/drawing/2014/main" id="{3343FED5-041D-4D48-AEF5-FFDA2854E47A}"/>
              </a:ext>
            </a:extLst>
          </p:cNvPr>
          <p:cNvSpPr txBox="1"/>
          <p:nvPr/>
        </p:nvSpPr>
        <p:spPr>
          <a:xfrm>
            <a:off x="8616280" y="684181"/>
            <a:ext cx="2966293"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Kellie E Schneider,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Novant Health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Charlotte, North Carolina</a:t>
            </a:r>
          </a:p>
        </p:txBody>
      </p:sp>
      <p:pic>
        <p:nvPicPr>
          <p:cNvPr id="15" name="Picture 14" descr="A person wearing headphones&#10;&#10;AI-generated content may be incorrect.">
            <a:extLst>
              <a:ext uri="{FF2B5EF4-FFF2-40B4-BE49-F238E27FC236}">
                <a16:creationId xmlns:a16="http://schemas.microsoft.com/office/drawing/2014/main" id="{A059D6C2-6511-05D6-14E6-18AD2087D484}"/>
              </a:ext>
            </a:extLst>
          </p:cNvPr>
          <p:cNvPicPr>
            <a:picLocks noChangeAspect="1"/>
          </p:cNvPicPr>
          <p:nvPr/>
        </p:nvPicPr>
        <p:blipFill>
          <a:blip r:embed="rId5"/>
          <a:stretch>
            <a:fillRect/>
          </a:stretch>
        </p:blipFill>
        <p:spPr>
          <a:xfrm>
            <a:off x="6145562" y="684181"/>
            <a:ext cx="2423160" cy="136302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2C0E876-5E68-5A1F-CF30-7888EE515D6F}"/>
              </a:ext>
            </a:extLst>
          </p:cNvPr>
          <p:cNvSpPr txBox="1"/>
          <p:nvPr/>
        </p:nvSpPr>
        <p:spPr>
          <a:xfrm>
            <a:off x="8616280" y="2251265"/>
            <a:ext cx="3534274"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Lyndsay J Willmott,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Virginia G Piper Cancer Care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Phoenix, Arizona</a:t>
            </a:r>
          </a:p>
        </p:txBody>
      </p:sp>
      <p:pic>
        <p:nvPicPr>
          <p:cNvPr id="19" name="Picture 18" descr="A person wearing headphones&#10;&#10;AI-generated content may be incorrect.">
            <a:extLst>
              <a:ext uri="{FF2B5EF4-FFF2-40B4-BE49-F238E27FC236}">
                <a16:creationId xmlns:a16="http://schemas.microsoft.com/office/drawing/2014/main" id="{CD7BCD8E-412E-5732-C664-528C26463F3D}"/>
              </a:ext>
            </a:extLst>
          </p:cNvPr>
          <p:cNvPicPr>
            <a:picLocks noChangeAspect="1"/>
          </p:cNvPicPr>
          <p:nvPr/>
        </p:nvPicPr>
        <p:blipFill>
          <a:blip r:embed="rId6"/>
          <a:stretch>
            <a:fillRect/>
          </a:stretch>
        </p:blipFill>
        <p:spPr>
          <a:xfrm>
            <a:off x="491266" y="684181"/>
            <a:ext cx="2425736" cy="1364476"/>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647F3338-890F-5271-F2D0-647A73492AD6}"/>
              </a:ext>
            </a:extLst>
          </p:cNvPr>
          <p:cNvSpPr txBox="1"/>
          <p:nvPr/>
        </p:nvSpPr>
        <p:spPr>
          <a:xfrm>
            <a:off x="2927648" y="684181"/>
            <a:ext cx="2828788" cy="1364476"/>
          </a:xfrm>
          <a:prstGeom prst="rect">
            <a:avLst/>
          </a:prstGeom>
          <a:noFill/>
        </p:spPr>
        <p:txBody>
          <a:bodyPr wrap="none" rtlCol="0">
            <a:spAutoFit/>
          </a:bodyPr>
          <a:lstStyle/>
          <a:p>
            <a:pPr defTabSz="914400" fontAlgn="auto">
              <a:spcBef>
                <a:spcPts val="0"/>
              </a:spcBef>
              <a:spcAft>
                <a:spcPts val="0"/>
              </a:spcAft>
            </a:pPr>
            <a:r>
              <a:rPr lang="en-US" sz="1700" dirty="0">
                <a:solidFill>
                  <a:srgbClr val="000000"/>
                </a:solidFill>
                <a:latin typeface="Calibri"/>
                <a:ea typeface="+mn-ea"/>
                <a:cs typeface="+mn-cs"/>
              </a:rPr>
              <a:t>Stephen “Fred” Divers, MD </a:t>
            </a:r>
            <a:r>
              <a:rPr lang="en-US" sz="1700" b="0" dirty="0">
                <a:solidFill>
                  <a:srgbClr val="000000"/>
                </a:solidFill>
                <a:latin typeface="Calibri"/>
                <a:ea typeface="+mn-ea"/>
                <a:cs typeface="+mn-cs"/>
              </a:rPr>
              <a:t> </a:t>
            </a:r>
          </a:p>
          <a:p>
            <a:pPr defTabSz="914400" fontAlgn="auto">
              <a:spcBef>
                <a:spcPts val="0"/>
              </a:spcBef>
              <a:spcAft>
                <a:spcPts val="0"/>
              </a:spcAft>
            </a:pPr>
            <a:r>
              <a:rPr lang="en-US" sz="1700" b="0" dirty="0">
                <a:solidFill>
                  <a:srgbClr val="000000"/>
                </a:solidFill>
                <a:latin typeface="Calibri"/>
                <a:ea typeface="+mn-ea"/>
                <a:cs typeface="+mn-cs"/>
              </a:rPr>
              <a:t>American Oncology Network </a:t>
            </a:r>
          </a:p>
          <a:p>
            <a:pPr defTabSz="914400" fontAlgn="auto">
              <a:spcBef>
                <a:spcPts val="0"/>
              </a:spcBef>
              <a:spcAft>
                <a:spcPts val="0"/>
              </a:spcAft>
            </a:pPr>
            <a:r>
              <a:rPr lang="en-US" sz="1700" b="0" dirty="0">
                <a:solidFill>
                  <a:srgbClr val="000000"/>
                </a:solidFill>
                <a:latin typeface="Calibri"/>
                <a:ea typeface="+mn-ea"/>
                <a:cs typeface="+mn-cs"/>
              </a:rPr>
              <a:t>Hot Springs, Arkansas</a:t>
            </a:r>
          </a:p>
          <a:p>
            <a:pPr>
              <a:lnSpc>
                <a:spcPts val="1940"/>
              </a:lnSpc>
            </a:pPr>
            <a:endParaRPr lang="en-US" sz="1700" dirty="0">
              <a:latin typeface="Calibri" panose="020F0502020204030204" pitchFamily="34" charset="0"/>
              <a:cs typeface="Calibri" panose="020F0502020204030204" pitchFamily="34" charset="0"/>
            </a:endParaRPr>
          </a:p>
          <a:p>
            <a:pPr>
              <a:lnSpc>
                <a:spcPts val="1940"/>
              </a:lnSpc>
            </a:pPr>
            <a:endParaRPr lang="en-US" sz="17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1A651F9-8682-2C9C-F05B-CA5AF7E4EBC4}"/>
              </a:ext>
            </a:extLst>
          </p:cNvPr>
          <p:cNvSpPr txBox="1"/>
          <p:nvPr/>
        </p:nvSpPr>
        <p:spPr>
          <a:xfrm>
            <a:off x="2927648" y="5339242"/>
            <a:ext cx="2494527" cy="1310615"/>
          </a:xfrm>
          <a:prstGeom prst="rect">
            <a:avLst/>
          </a:prstGeom>
          <a:noFill/>
        </p:spPr>
        <p:txBody>
          <a:bodyPr wrap="square" rtlCol="0">
            <a:spAutoFit/>
          </a:bodyPr>
          <a:lstStyle/>
          <a:p>
            <a:pPr>
              <a:lnSpc>
                <a:spcPts val="1940"/>
              </a:lnSpc>
            </a:pPr>
            <a:r>
              <a:rPr lang="en-US" sz="1700" dirty="0">
                <a:solidFill>
                  <a:srgbClr val="1D1F25"/>
                </a:solidFill>
                <a:latin typeface="Calibri"/>
                <a:ea typeface="+mn-ea"/>
                <a:cs typeface="+mn-cs"/>
              </a:rPr>
              <a:t>Shachar Peles, MD</a:t>
            </a:r>
          </a:p>
          <a:p>
            <a:pPr>
              <a:lnSpc>
                <a:spcPts val="1940"/>
              </a:lnSpc>
            </a:pPr>
            <a:r>
              <a:rPr lang="en-US" sz="1700" b="0" dirty="0">
                <a:solidFill>
                  <a:srgbClr val="1D1F25"/>
                </a:solidFill>
                <a:latin typeface="Calibri"/>
                <a:ea typeface="+mn-ea"/>
                <a:cs typeface="+mn-cs"/>
              </a:rPr>
              <a:t>Florida Cancer Specialists &amp; Research Institute</a:t>
            </a:r>
          </a:p>
          <a:p>
            <a:pPr>
              <a:lnSpc>
                <a:spcPts val="1940"/>
              </a:lnSpc>
            </a:pPr>
            <a:r>
              <a:rPr lang="en-US" sz="1700" b="0" dirty="0">
                <a:solidFill>
                  <a:srgbClr val="1D1F25"/>
                </a:solidFill>
                <a:latin typeface="Calibri"/>
                <a:ea typeface="+mn-ea"/>
                <a:cs typeface="+mn-cs"/>
              </a:rPr>
              <a:t>Lake Worth, Florida</a:t>
            </a:r>
          </a:p>
          <a:p>
            <a:pPr>
              <a:lnSpc>
                <a:spcPts val="1940"/>
              </a:lnSpc>
            </a:pPr>
            <a:endParaRPr lang="en-US" sz="1700" dirty="0">
              <a:latin typeface="Calibri" panose="020F0502020204030204" pitchFamily="34" charset="0"/>
              <a:cs typeface="Calibri" panose="020F0502020204030204" pitchFamily="34" charset="0"/>
            </a:endParaRPr>
          </a:p>
        </p:txBody>
      </p:sp>
      <p:pic>
        <p:nvPicPr>
          <p:cNvPr id="22" name="Picture 21" descr="A person wearing glasses and a grey shirt&#10;&#10;AI-generated content may be incorrect.">
            <a:extLst>
              <a:ext uri="{FF2B5EF4-FFF2-40B4-BE49-F238E27FC236}">
                <a16:creationId xmlns:a16="http://schemas.microsoft.com/office/drawing/2014/main" id="{7C0D3A84-0DFC-7920-C377-C8E6A7EE0B14}"/>
              </a:ext>
            </a:extLst>
          </p:cNvPr>
          <p:cNvPicPr>
            <a:picLocks noChangeAspect="1"/>
          </p:cNvPicPr>
          <p:nvPr/>
        </p:nvPicPr>
        <p:blipFill>
          <a:blip r:embed="rId7"/>
          <a:stretch>
            <a:fillRect/>
          </a:stretch>
        </p:blipFill>
        <p:spPr>
          <a:xfrm>
            <a:off x="491266" y="5339242"/>
            <a:ext cx="2423160" cy="1363028"/>
          </a:xfrm>
          <a:prstGeom prst="rect">
            <a:avLst/>
          </a:prstGeom>
          <a:effectLst>
            <a:outerShdw blurRad="50800" dist="38100" dir="2700000" algn="tl" rotWithShape="0">
              <a:prstClr val="black">
                <a:alpha val="40000"/>
              </a:prstClr>
            </a:outerShdw>
          </a:effectLst>
        </p:spPr>
      </p:pic>
      <p:pic>
        <p:nvPicPr>
          <p:cNvPr id="23" name="Picture 22" descr="A person wearing headphones&#10;&#10;AI-generated content may be incorrect.">
            <a:extLst>
              <a:ext uri="{FF2B5EF4-FFF2-40B4-BE49-F238E27FC236}">
                <a16:creationId xmlns:a16="http://schemas.microsoft.com/office/drawing/2014/main" id="{2B2BFB12-1474-6161-9AFE-38D2CC622CB0}"/>
              </a:ext>
            </a:extLst>
          </p:cNvPr>
          <p:cNvPicPr>
            <a:picLocks noChangeAspect="1"/>
          </p:cNvPicPr>
          <p:nvPr/>
        </p:nvPicPr>
        <p:blipFill>
          <a:blip r:embed="rId8"/>
          <a:stretch>
            <a:fillRect/>
          </a:stretch>
        </p:blipFill>
        <p:spPr>
          <a:xfrm>
            <a:off x="6145562" y="2251265"/>
            <a:ext cx="2423160" cy="136302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CB507F75-5C76-9F34-0FB5-C427C84143B9}"/>
              </a:ext>
            </a:extLst>
          </p:cNvPr>
          <p:cNvSpPr txBox="1"/>
          <p:nvPr/>
        </p:nvSpPr>
        <p:spPr>
          <a:xfrm>
            <a:off x="8616280" y="3795254"/>
            <a:ext cx="2459048" cy="1310615"/>
          </a:xfrm>
          <a:prstGeom prst="rect">
            <a:avLst/>
          </a:prstGeom>
          <a:noFill/>
        </p:spPr>
        <p:txBody>
          <a:bodyPr wrap="square" rtlCol="0">
            <a:spAutoFit/>
          </a:bodyPr>
          <a:lstStyle/>
          <a:p>
            <a:pPr>
              <a:lnSpc>
                <a:spcPts val="1940"/>
              </a:lnSpc>
            </a:pPr>
            <a:r>
              <a:rPr lang="en-US" sz="1700" dirty="0">
                <a:solidFill>
                  <a:srgbClr val="000000"/>
                </a:solidFill>
                <a:latin typeface="Calibri"/>
                <a:ea typeface="+mn-ea"/>
                <a:cs typeface="+mn-cs"/>
              </a:rPr>
              <a:t>Syed F Zafar, MD</a:t>
            </a:r>
          </a:p>
          <a:p>
            <a:pPr>
              <a:lnSpc>
                <a:spcPts val="1940"/>
              </a:lnSpc>
            </a:pPr>
            <a:r>
              <a:rPr lang="en-US" sz="1700" b="0" dirty="0">
                <a:solidFill>
                  <a:srgbClr val="000000"/>
                </a:solidFill>
                <a:latin typeface="Calibri"/>
                <a:ea typeface="+mn-ea"/>
                <a:cs typeface="+mn-cs"/>
              </a:rPr>
              <a:t>Florida Cancer Specialists &amp; Research Institute</a:t>
            </a:r>
          </a:p>
          <a:p>
            <a:pPr>
              <a:lnSpc>
                <a:spcPts val="1940"/>
              </a:lnSpc>
            </a:pPr>
            <a:r>
              <a:rPr lang="en-US" sz="1700" b="0" dirty="0">
                <a:solidFill>
                  <a:srgbClr val="000000"/>
                </a:solidFill>
                <a:latin typeface="Calibri"/>
                <a:ea typeface="+mn-ea"/>
                <a:cs typeface="+mn-cs"/>
              </a:rPr>
              <a:t>Fort Myers, Florida</a:t>
            </a:r>
          </a:p>
          <a:p>
            <a:pPr>
              <a:lnSpc>
                <a:spcPts val="1940"/>
              </a:lnSpc>
            </a:pPr>
            <a:endParaRPr lang="en-US" sz="1700" dirty="0">
              <a:latin typeface="Calibri" panose="020F0502020204030204" pitchFamily="34" charset="0"/>
              <a:cs typeface="Calibri" panose="020F0502020204030204" pitchFamily="34" charset="0"/>
            </a:endParaRPr>
          </a:p>
        </p:txBody>
      </p:sp>
      <p:pic>
        <p:nvPicPr>
          <p:cNvPr id="25" name="Picture 24" descr="A person wearing a headset&#10;&#10;AI-generated content may be incorrect.">
            <a:extLst>
              <a:ext uri="{FF2B5EF4-FFF2-40B4-BE49-F238E27FC236}">
                <a16:creationId xmlns:a16="http://schemas.microsoft.com/office/drawing/2014/main" id="{6D5D55A3-799F-F152-4BBF-3AD4DF4785E2}"/>
              </a:ext>
            </a:extLst>
          </p:cNvPr>
          <p:cNvPicPr>
            <a:picLocks noChangeAspect="1"/>
          </p:cNvPicPr>
          <p:nvPr/>
        </p:nvPicPr>
        <p:blipFill>
          <a:blip r:embed="rId9"/>
          <a:stretch>
            <a:fillRect/>
          </a:stretch>
        </p:blipFill>
        <p:spPr>
          <a:xfrm>
            <a:off x="6145562" y="3795254"/>
            <a:ext cx="2423160" cy="13630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6344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98ED3390-2329-DCAD-827E-06569D2C4599}"/>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0" name="Rectangle 9">
            <a:extLst>
              <a:ext uri="{FF2B5EF4-FFF2-40B4-BE49-F238E27FC236}">
                <a16:creationId xmlns:a16="http://schemas.microsoft.com/office/drawing/2014/main" id="{1F1AF876-BAB3-5B8A-2F95-59C53A24940C}"/>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Rectangle 10">
            <a:extLst>
              <a:ext uri="{FF2B5EF4-FFF2-40B4-BE49-F238E27FC236}">
                <a16:creationId xmlns:a16="http://schemas.microsoft.com/office/drawing/2014/main" id="{43177B2E-1C17-F4D3-4C99-9B35814B625A}"/>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2" name="Rectangle 11">
            <a:extLst>
              <a:ext uri="{FF2B5EF4-FFF2-40B4-BE49-F238E27FC236}">
                <a16:creationId xmlns:a16="http://schemas.microsoft.com/office/drawing/2014/main" id="{7A311FEC-D319-82FA-FF39-00CCC7537D7D}"/>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3657356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BEAA01-3201-32D4-2742-9026BC6EF4B0}"/>
              </a:ext>
            </a:extLst>
          </p:cNvPr>
          <p:cNvSpPr/>
          <p:nvPr/>
        </p:nvSpPr>
        <p:spPr bwMode="auto">
          <a:xfrm>
            <a:off x="536197" y="908720"/>
            <a:ext cx="10960403" cy="72008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bg1"/>
                </a:solidFill>
              </a:rPr>
              <a:t>Introduction: 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98ED3390-2329-DCAD-827E-06569D2C4599}"/>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0" name="Rectangle 9">
            <a:extLst>
              <a:ext uri="{FF2B5EF4-FFF2-40B4-BE49-F238E27FC236}">
                <a16:creationId xmlns:a16="http://schemas.microsoft.com/office/drawing/2014/main" id="{1F1AF876-BAB3-5B8A-2F95-59C53A24940C}"/>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Rectangle 10">
            <a:extLst>
              <a:ext uri="{FF2B5EF4-FFF2-40B4-BE49-F238E27FC236}">
                <a16:creationId xmlns:a16="http://schemas.microsoft.com/office/drawing/2014/main" id="{43177B2E-1C17-F4D3-4C99-9B35814B625A}"/>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2" name="Rectangle 11">
            <a:extLst>
              <a:ext uri="{FF2B5EF4-FFF2-40B4-BE49-F238E27FC236}">
                <a16:creationId xmlns:a16="http://schemas.microsoft.com/office/drawing/2014/main" id="{7A311FEC-D319-82FA-FF39-00CCC7537D7D}"/>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3003652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2F192-66DE-EE50-DC77-29C797672B82}"/>
            </a:ext>
          </a:extLst>
        </p:cNvPr>
        <p:cNvGrpSpPr/>
        <p:nvPr/>
      </p:nvGrpSpPr>
      <p:grpSpPr>
        <a:xfrm>
          <a:off x="0" y="0"/>
          <a:ext cx="0" cy="0"/>
          <a:chOff x="0" y="0"/>
          <a:chExt cx="0" cy="0"/>
        </a:xfrm>
      </p:grpSpPr>
      <p:pic>
        <p:nvPicPr>
          <p:cNvPr id="4" name="Picture 3" descr="A person wearing a headset&#10;&#10;Description automatically generated">
            <a:extLst>
              <a:ext uri="{FF2B5EF4-FFF2-40B4-BE49-F238E27FC236}">
                <a16:creationId xmlns:a16="http://schemas.microsoft.com/office/drawing/2014/main" id="{D4A96689-2695-539E-C8A2-4A3FD02F7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334" y="711718"/>
            <a:ext cx="8848146" cy="4977083"/>
          </a:xfrm>
          <a:prstGeom prst="rect">
            <a:avLst/>
          </a:prstGeom>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A7B941F8-F2FA-DB97-12CB-319D0F1A7D9E}"/>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Brian Mulherin (Indianapolis, Indiana)</a:t>
            </a:r>
          </a:p>
        </p:txBody>
      </p:sp>
    </p:spTree>
    <p:extLst>
      <p:ext uri="{BB962C8B-B14F-4D97-AF65-F5344CB8AC3E}">
        <p14:creationId xmlns:p14="http://schemas.microsoft.com/office/powerpoint/2010/main" val="1671070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A3C5-CF93-D0D7-D386-F2463CFA0E90}"/>
              </a:ext>
            </a:extLst>
          </p:cNvPr>
          <p:cNvSpPr>
            <a:spLocks noGrp="1"/>
          </p:cNvSpPr>
          <p:nvPr>
            <p:ph type="title"/>
          </p:nvPr>
        </p:nvSpPr>
        <p:spPr>
          <a:xfrm>
            <a:off x="912286" y="116632"/>
            <a:ext cx="10358967" cy="1143000"/>
          </a:xfrm>
        </p:spPr>
        <p:txBody>
          <a:bodyPr/>
          <a:lstStyle/>
          <a:p>
            <a:r>
              <a:rPr lang="en-US" dirty="0"/>
              <a:t>Case Presentation: Dr Mulherin</a:t>
            </a:r>
          </a:p>
        </p:txBody>
      </p:sp>
      <p:sp>
        <p:nvSpPr>
          <p:cNvPr id="4" name="Content Placeholder 2">
            <a:extLst>
              <a:ext uri="{FF2B5EF4-FFF2-40B4-BE49-F238E27FC236}">
                <a16:creationId xmlns:a16="http://schemas.microsoft.com/office/drawing/2014/main" id="{4C49F4DD-B04D-9E20-38BD-B5BC1CB0E246}"/>
              </a:ext>
            </a:extLst>
          </p:cNvPr>
          <p:cNvSpPr>
            <a:spLocks noGrp="1"/>
          </p:cNvSpPr>
          <p:nvPr>
            <p:ph idx="1"/>
          </p:nvPr>
        </p:nvSpPr>
        <p:spPr>
          <a:xfrm>
            <a:off x="912286" y="1124744"/>
            <a:ext cx="10358967" cy="4799013"/>
          </a:xfrm>
        </p:spPr>
        <p:txBody>
          <a:bodyPr/>
          <a:lstStyle/>
          <a:p>
            <a:pPr marL="0" indent="0">
              <a:buNone/>
            </a:pPr>
            <a:r>
              <a:rPr lang="en-US" sz="2400" dirty="0"/>
              <a:t>74-year-old female who presented with dysfunctional uterine bleeding and abdominal bloating, found to have a large endometrial mass. Imaging ultimately showed an 8.4 cm endometrial mass invading the bladder and causing bilateral hydroureteronephrosis, plus several peritoneal implants and one liver metastasis. </a:t>
            </a:r>
            <a:br>
              <a:rPr lang="en-US" sz="2400" dirty="0"/>
            </a:br>
            <a:r>
              <a:rPr lang="en-US" sz="2400" dirty="0"/>
              <a:t>Biomarker testing showed tumor </a:t>
            </a:r>
            <a:r>
              <a:rPr lang="en-US" sz="2400" dirty="0" err="1"/>
              <a:t>dMMR</a:t>
            </a:r>
            <a:r>
              <a:rPr lang="en-US" sz="2400" dirty="0"/>
              <a:t>, also p53-mutated, TMB low at 4. HER2 IHC 1+. Received upfront dostarlimab/carboplatin/paclitaxel and had a partial response. However, had disease progression while still on maintenance </a:t>
            </a:r>
            <a:r>
              <a:rPr lang="en-US" sz="2400" dirty="0" err="1"/>
              <a:t>dostarlimab</a:t>
            </a:r>
            <a:r>
              <a:rPr lang="en-US" sz="2400" dirty="0"/>
              <a:t> at 7 months from treatment initiation. </a:t>
            </a:r>
          </a:p>
          <a:p>
            <a:pPr marL="514350" lvl="0" indent="-514350">
              <a:buFont typeface="+mj-lt"/>
              <a:buAutoNum type="arabicPeriod"/>
            </a:pPr>
            <a:r>
              <a:rPr lang="en-US" sz="2400" dirty="0"/>
              <a:t>What is the optimal therapy for this patient? </a:t>
            </a:r>
          </a:p>
          <a:p>
            <a:pPr marL="514350" lvl="0" indent="-514350">
              <a:buFont typeface="+mj-lt"/>
              <a:buAutoNum type="arabicPeriod"/>
            </a:pPr>
            <a:r>
              <a:rPr lang="en-US" sz="2400" dirty="0"/>
              <a:t>If the tumor was </a:t>
            </a:r>
            <a:r>
              <a:rPr lang="en-US" sz="2400" dirty="0" err="1"/>
              <a:t>pMMR</a:t>
            </a:r>
            <a:r>
              <a:rPr lang="en-US" sz="2400" dirty="0"/>
              <a:t>, with otherwise identical features, what would be the next best treatment option? What’s the activity of pembrolizumab-</a:t>
            </a:r>
            <a:r>
              <a:rPr lang="en-US" sz="2400" dirty="0" err="1"/>
              <a:t>lenvatinib</a:t>
            </a:r>
            <a:r>
              <a:rPr lang="en-US" sz="2400" dirty="0"/>
              <a:t> post-I/O?  </a:t>
            </a:r>
          </a:p>
        </p:txBody>
      </p:sp>
    </p:spTree>
    <p:extLst>
      <p:ext uri="{BB962C8B-B14F-4D97-AF65-F5344CB8AC3E}">
        <p14:creationId xmlns:p14="http://schemas.microsoft.com/office/powerpoint/2010/main" val="1406721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381000" y="1280389"/>
            <a:ext cx="11430000" cy="3206825"/>
          </a:xfrm>
        </p:spPr>
        <p:txBody>
          <a:bodyPr wrap="square" anchor="b">
            <a:noAutofit/>
          </a:bodyPr>
          <a:lstStyle/>
          <a:p>
            <a:pPr>
              <a:spcBef>
                <a:spcPts val="600"/>
              </a:spcBef>
            </a:pPr>
            <a:r>
              <a:rPr lang="en-US" sz="4600" dirty="0">
                <a:solidFill>
                  <a:srgbClr val="0331FF"/>
                </a:solidFill>
                <a:latin typeface="Calibri" panose="020F0502020204030204" pitchFamily="34" charset="0"/>
                <a:cs typeface="Calibri" panose="020F0502020204030204" pitchFamily="34" charset="0"/>
              </a:rPr>
              <a:t>Data + Perspectives: Clinical Investigators Explore the Application of Recent Datasets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in Current Oncology Care</a:t>
            </a:r>
            <a:br>
              <a:rPr lang="en-US" sz="46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000" b="0" i="1" dirty="0">
                <a:solidFill>
                  <a:srgbClr val="015593"/>
                </a:solidFill>
                <a:latin typeface="Calibri" panose="020F0502020204030204" pitchFamily="34" charset="0"/>
                <a:cs typeface="Calibri" panose="020F0502020204030204" pitchFamily="34" charset="0"/>
              </a:rPr>
              <a:t>CME/MOC, NCPD and ACPE Accredited</a:t>
            </a:r>
          </a:p>
        </p:txBody>
      </p:sp>
      <p:sp>
        <p:nvSpPr>
          <p:cNvPr id="13" name="Rectangle 4">
            <a:extLst>
              <a:ext uri="{FF2B5EF4-FFF2-40B4-BE49-F238E27FC236}">
                <a16:creationId xmlns:a16="http://schemas.microsoft.com/office/drawing/2014/main" id="{A715E886-7A4D-B146-ABE9-3E74E44BADF6}"/>
              </a:ext>
            </a:extLst>
          </p:cNvPr>
          <p:cNvSpPr txBox="1">
            <a:spLocks noChangeArrowheads="1"/>
          </p:cNvSpPr>
          <p:nvPr/>
        </p:nvSpPr>
        <p:spPr bwMode="auto">
          <a:xfrm>
            <a:off x="381000" y="4487214"/>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October 11,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7:15 AM – 12:30 PM ET</a:t>
            </a:r>
          </a:p>
        </p:txBody>
      </p:sp>
    </p:spTree>
    <p:custDataLst>
      <p:tags r:id="rId1"/>
    </p:custDataLst>
    <p:extLst>
      <p:ext uri="{BB962C8B-B14F-4D97-AF65-F5344CB8AC3E}">
        <p14:creationId xmlns:p14="http://schemas.microsoft.com/office/powerpoint/2010/main" val="1006872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D886-5FE1-CD45-8796-9B22620E78B7}"/>
              </a:ext>
            </a:extLst>
          </p:cNvPr>
          <p:cNvSpPr>
            <a:spLocks noGrp="1"/>
          </p:cNvSpPr>
          <p:nvPr>
            <p:ph type="title"/>
          </p:nvPr>
        </p:nvSpPr>
        <p:spPr>
          <a:xfrm>
            <a:off x="912286" y="1"/>
            <a:ext cx="10358967" cy="1268760"/>
          </a:xfrm>
        </p:spPr>
        <p:txBody>
          <a:bodyPr/>
          <a:lstStyle/>
          <a:p>
            <a:pPr>
              <a:spcBef>
                <a:spcPts val="600"/>
              </a:spcBef>
              <a:defRPr/>
            </a:pPr>
            <a:r>
              <a:rPr lang="en-US" sz="3200" dirty="0">
                <a:solidFill>
                  <a:srgbClr val="0432FF"/>
                </a:solidFill>
                <a:latin typeface="Calibri" panose="020F0502020204030204" pitchFamily="34" charset="0"/>
                <a:cs typeface="Calibri" panose="020F0502020204030204" pitchFamily="34" charset="0"/>
              </a:rPr>
              <a:t>Agenda</a:t>
            </a:r>
          </a:p>
        </p:txBody>
      </p:sp>
      <p:sp>
        <p:nvSpPr>
          <p:cNvPr id="4" name="Content Placeholder 2">
            <a:extLst>
              <a:ext uri="{FF2B5EF4-FFF2-40B4-BE49-F238E27FC236}">
                <a16:creationId xmlns:a16="http://schemas.microsoft.com/office/drawing/2014/main" id="{E945B3B8-E924-5D4F-B5AC-4347B4A2A6F1}"/>
              </a:ext>
            </a:extLst>
          </p:cNvPr>
          <p:cNvSpPr txBox="1">
            <a:spLocks/>
          </p:cNvSpPr>
          <p:nvPr/>
        </p:nvSpPr>
        <p:spPr bwMode="auto">
          <a:xfrm>
            <a:off x="990651" y="1628800"/>
            <a:ext cx="9641854" cy="41357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92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00000"/>
                </a:solidFill>
                <a:effectLst/>
                <a:uLnTx/>
                <a:uFillTx/>
                <a:latin typeface="Calibri" charset="0"/>
                <a:ea typeface="MS PGothic" pitchFamily="34" charset="-128"/>
              </a:rPr>
              <a:t>Module 1 — Breast Cancer: </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Drs Burstein, Goetz, McArthur and Nanda</a:t>
            </a:r>
          </a:p>
          <a:p>
            <a:pPr marL="98425" marR="0" lvl="0" indent="0" algn="l" defTabSz="412750" rtl="0" eaLnBrk="0" fontAlgn="base" latinLnBrk="0" hangingPunct="0">
              <a:lnSpc>
                <a:spcPts val="292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00000"/>
                </a:solidFill>
                <a:effectLst/>
                <a:uLnTx/>
                <a:uFillTx/>
                <a:latin typeface="Calibri" charset="0"/>
                <a:ea typeface="MS PGothic" pitchFamily="34" charset="-128"/>
              </a:rPr>
              <a:t>Module 2 — Prostate Cancer: </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Drs </a:t>
            </a:r>
            <a:r>
              <a:rPr kumimoji="0" lang="en-US" sz="3000" b="0" i="1" u="none" strike="noStrike" kern="1200" cap="none" spc="0" normalizeH="0" baseline="0" noProof="0" dirty="0" err="1">
                <a:ln>
                  <a:noFill/>
                </a:ln>
                <a:solidFill>
                  <a:srgbClr val="000000"/>
                </a:solidFill>
                <a:effectLst/>
                <a:uLnTx/>
                <a:uFillTx/>
                <a:latin typeface="Calibri" charset="0"/>
                <a:ea typeface="MS PGothic" pitchFamily="34" charset="-128"/>
              </a:rPr>
              <a:t>Antonarakis</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 and M Smith</a:t>
            </a:r>
          </a:p>
          <a:p>
            <a:pPr marL="98425" marR="0" lvl="0" indent="0" algn="l" defTabSz="412750" rtl="0" eaLnBrk="0" fontAlgn="base" latinLnBrk="0" hangingPunct="0">
              <a:lnSpc>
                <a:spcPts val="292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432FF"/>
                </a:solidFill>
                <a:effectLst/>
                <a:uLnTx/>
                <a:uFillTx/>
                <a:latin typeface="Calibri" charset="0"/>
                <a:ea typeface="MS PGothic" pitchFamily="34" charset="-128"/>
              </a:rPr>
              <a:t>Module 3 — Colorectal Cancer: </a:t>
            </a:r>
            <a:r>
              <a:rPr kumimoji="0" lang="en-US" sz="3000" b="0" i="1" u="none" strike="noStrike" kern="1200" cap="none" spc="0" normalizeH="0" baseline="0" noProof="0" dirty="0">
                <a:ln>
                  <a:noFill/>
                </a:ln>
                <a:solidFill>
                  <a:srgbClr val="0432FF"/>
                </a:solidFill>
                <a:effectLst/>
                <a:uLnTx/>
                <a:uFillTx/>
                <a:latin typeface="Calibri" charset="0"/>
                <a:ea typeface="MS PGothic" pitchFamily="34" charset="-128"/>
              </a:rPr>
              <a:t>Drs Lieu and Strickler</a:t>
            </a:r>
          </a:p>
          <a:p>
            <a:pPr marL="98425" marR="0" lvl="0" indent="0" algn="l" defTabSz="412750" rtl="0" eaLnBrk="0" fontAlgn="base" latinLnBrk="0" hangingPunct="0">
              <a:lnSpc>
                <a:spcPts val="292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00000"/>
                </a:solidFill>
                <a:effectLst/>
                <a:uLnTx/>
                <a:uFillTx/>
                <a:latin typeface="Calibri" charset="0"/>
                <a:ea typeface="MS PGothic" pitchFamily="34" charset="-128"/>
              </a:rPr>
              <a:t>Module 4 — Diffuse Large B-Cell Lymphoma and Follicular Lymphoma: </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Drs Lunning and S Smith</a:t>
            </a:r>
          </a:p>
        </p:txBody>
      </p:sp>
    </p:spTree>
    <p:extLst>
      <p:ext uri="{BB962C8B-B14F-4D97-AF65-F5344CB8AC3E}">
        <p14:creationId xmlns:p14="http://schemas.microsoft.com/office/powerpoint/2010/main" val="58435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088"/>
            <a:ext cx="10358967" cy="1143000"/>
          </a:xfrm>
        </p:spPr>
        <p:txBody>
          <a:bodyPr/>
          <a:lstStyle/>
          <a:p>
            <a:r>
              <a:rPr lang="en-US" dirty="0"/>
              <a:t>Colorectal Cancer Faculty</a:t>
            </a:r>
          </a:p>
        </p:txBody>
      </p:sp>
      <p:sp>
        <p:nvSpPr>
          <p:cNvPr id="9" name="Text Box 7"/>
          <p:cNvSpPr txBox="1">
            <a:spLocks noChangeArrowheads="1"/>
          </p:cNvSpPr>
          <p:nvPr/>
        </p:nvSpPr>
        <p:spPr bwMode="auto">
          <a:xfrm>
            <a:off x="7896200" y="2150516"/>
            <a:ext cx="3744416" cy="171053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 Strickler,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Associate Director, Clinical Research – GI</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Co-Leader, Molecular Tumor Board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Duke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Durham, North Carolina</a:t>
            </a:r>
          </a:p>
        </p:txBody>
      </p:sp>
      <p:pic>
        <p:nvPicPr>
          <p:cNvPr id="17" name="Picture 16">
            <a:extLst>
              <a:ext uri="{FF2B5EF4-FFF2-40B4-BE49-F238E27FC236}">
                <a16:creationId xmlns:a16="http://schemas.microsoft.com/office/drawing/2014/main" id="{A3DBE2E7-AEC4-464A-BE31-1B7D79A326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28048" y="2150516"/>
            <a:ext cx="1371600" cy="1371600"/>
          </a:xfrm>
          <a:prstGeom prst="rect">
            <a:avLst/>
          </a:prstGeom>
        </p:spPr>
      </p:pic>
      <p:pic>
        <p:nvPicPr>
          <p:cNvPr id="3" name="Picture 2">
            <a:extLst>
              <a:ext uri="{FF2B5EF4-FFF2-40B4-BE49-F238E27FC236}">
                <a16:creationId xmlns:a16="http://schemas.microsoft.com/office/drawing/2014/main" id="{8AB78358-8CF6-F27E-91DB-C62FF35657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7408" y="2150516"/>
            <a:ext cx="1371600" cy="1371600"/>
          </a:xfrm>
          <a:prstGeom prst="rect">
            <a:avLst/>
          </a:prstGeom>
        </p:spPr>
      </p:pic>
      <p:sp>
        <p:nvSpPr>
          <p:cNvPr id="4" name="Text Box 7">
            <a:extLst>
              <a:ext uri="{FF2B5EF4-FFF2-40B4-BE49-F238E27FC236}">
                <a16:creationId xmlns:a16="http://schemas.microsoft.com/office/drawing/2014/main" id="{1E7D479F-A0B6-29DC-2705-9F6BBFAD5391}"/>
              </a:ext>
            </a:extLst>
          </p:cNvPr>
          <p:cNvSpPr txBox="1">
            <a:spLocks noChangeArrowheads="1"/>
          </p:cNvSpPr>
          <p:nvPr/>
        </p:nvSpPr>
        <p:spPr bwMode="auto">
          <a:xfrm>
            <a:off x="2172149" y="2150516"/>
            <a:ext cx="3635820" cy="130050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Christopher Lieu, MD</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for Clinical Research</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GI Medical Oncology</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Colorado Cancer Center</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Aurora, Colorado</a:t>
            </a:r>
          </a:p>
        </p:txBody>
      </p:sp>
    </p:spTree>
    <p:custDataLst>
      <p:tags r:id="rId1"/>
    </p:custDataLst>
    <p:extLst>
      <p:ext uri="{BB962C8B-B14F-4D97-AF65-F5344CB8AC3E}">
        <p14:creationId xmlns:p14="http://schemas.microsoft.com/office/powerpoint/2010/main" val="3262213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2BD507-CC2A-ABD7-6678-F6E82A04B3FE}"/>
              </a:ext>
            </a:extLst>
          </p:cNvPr>
          <p:cNvPicPr>
            <a:picLocks/>
          </p:cNvPicPr>
          <p:nvPr/>
        </p:nvPicPr>
        <p:blipFill>
          <a:blip r:embed="rId2">
            <a:extLst>
              <a:ext uri="{28A0092B-C50C-407E-A947-70E740481C1C}">
                <a14:useLocalDpi xmlns:a14="http://schemas.microsoft.com/office/drawing/2010/main" val="0"/>
              </a:ext>
            </a:extLst>
          </a:blip>
          <a:srcRect l="1432" t="4769" r="6899" b="7368"/>
          <a:stretch>
            <a:fillRect/>
          </a:stretch>
        </p:blipFill>
        <p:spPr>
          <a:xfrm>
            <a:off x="2999656" y="803479"/>
            <a:ext cx="3528393" cy="2258568"/>
          </a:xfrm>
          <a:prstGeom prst="rect">
            <a:avLst/>
          </a:prstGeom>
          <a:ln w="50800">
            <a:solidFill>
              <a:schemeClr val="bg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70B77B4-BA60-B53D-6794-2068D68D44BD}"/>
              </a:ext>
            </a:extLst>
          </p:cNvPr>
          <p:cNvPicPr>
            <a:picLocks noChangeAspect="1"/>
          </p:cNvPicPr>
          <p:nvPr/>
        </p:nvPicPr>
        <p:blipFill>
          <a:blip r:embed="rId3">
            <a:extLst>
              <a:ext uri="{28A0092B-C50C-407E-A947-70E740481C1C}">
                <a14:useLocalDpi xmlns:a14="http://schemas.microsoft.com/office/drawing/2010/main" val="0"/>
              </a:ext>
            </a:extLst>
          </a:blip>
          <a:srcRect t="4896" b="4896"/>
          <a:stretch/>
        </p:blipFill>
        <p:spPr>
          <a:xfrm>
            <a:off x="6793608" y="803479"/>
            <a:ext cx="4838707" cy="2913553"/>
          </a:xfrm>
          <a:prstGeom prst="rect">
            <a:avLst/>
          </a:prstGeom>
          <a:ln w="50800">
            <a:solidFill>
              <a:schemeClr val="bg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096AD087-AA05-69AC-007C-FD3593615F05}"/>
              </a:ext>
            </a:extLst>
          </p:cNvPr>
          <p:cNvPicPr>
            <a:picLocks noChangeAspect="1"/>
          </p:cNvPicPr>
          <p:nvPr/>
        </p:nvPicPr>
        <p:blipFill>
          <a:blip r:embed="rId4">
            <a:extLst>
              <a:ext uri="{28A0092B-C50C-407E-A947-70E740481C1C}">
                <a14:useLocalDpi xmlns:a14="http://schemas.microsoft.com/office/drawing/2010/main" val="0"/>
              </a:ext>
            </a:extLst>
          </a:blip>
          <a:srcRect l="12241" t="28193" r="39673" b="23948"/>
          <a:stretch>
            <a:fillRect/>
          </a:stretch>
        </p:blipFill>
        <p:spPr>
          <a:xfrm>
            <a:off x="1651235" y="4189253"/>
            <a:ext cx="3528393" cy="2339650"/>
          </a:xfrm>
          <a:prstGeom prst="rect">
            <a:avLst/>
          </a:prstGeom>
          <a:ln w="50800">
            <a:solidFill>
              <a:schemeClr val="bg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ECCBA3C9-6F5E-5882-D71E-45B353E6BB0A}"/>
              </a:ext>
            </a:extLst>
          </p:cNvPr>
          <p:cNvPicPr>
            <a:picLocks noChangeAspect="1"/>
          </p:cNvPicPr>
          <p:nvPr/>
        </p:nvPicPr>
        <p:blipFill>
          <a:blip r:embed="rId5">
            <a:extLst>
              <a:ext uri="{28A0092B-C50C-407E-A947-70E740481C1C}">
                <a14:useLocalDpi xmlns:a14="http://schemas.microsoft.com/office/drawing/2010/main" val="0"/>
              </a:ext>
            </a:extLst>
          </a:blip>
          <a:srcRect l="5532" t="9836" r="5946" b="10210"/>
          <a:stretch>
            <a:fillRect/>
          </a:stretch>
        </p:blipFill>
        <p:spPr>
          <a:xfrm>
            <a:off x="5607728" y="3271044"/>
            <a:ext cx="5472607" cy="3295245"/>
          </a:xfrm>
          <a:prstGeom prst="rect">
            <a:avLst/>
          </a:prstGeom>
          <a:ln w="50800">
            <a:solidFill>
              <a:schemeClr val="bg1"/>
            </a:solidFill>
          </a:ln>
          <a:effectLst>
            <a:outerShdw blurRad="50800" dist="38100" dir="2700000" algn="tl" rotWithShape="0">
              <a:prstClr val="black">
                <a:alpha val="40000"/>
              </a:prstClr>
            </a:outerShdw>
          </a:effectLst>
        </p:spPr>
      </p:pic>
      <p:sp>
        <p:nvSpPr>
          <p:cNvPr id="10" name="Title 9">
            <a:extLst>
              <a:ext uri="{FF2B5EF4-FFF2-40B4-BE49-F238E27FC236}">
                <a16:creationId xmlns:a16="http://schemas.microsoft.com/office/drawing/2014/main" id="{140B2EAA-2099-7981-C8F0-764C8BF368AA}"/>
              </a:ext>
            </a:extLst>
          </p:cNvPr>
          <p:cNvSpPr>
            <a:spLocks noGrp="1"/>
          </p:cNvSpPr>
          <p:nvPr>
            <p:ph type="title"/>
          </p:nvPr>
        </p:nvSpPr>
        <p:spPr>
          <a:xfrm>
            <a:off x="912286" y="0"/>
            <a:ext cx="10358967" cy="803479"/>
          </a:xfrm>
        </p:spPr>
        <p:txBody>
          <a:bodyPr/>
          <a:lstStyle/>
          <a:p>
            <a:r>
              <a:rPr lang="en-US" sz="2400" dirty="0"/>
              <a:t>Colorectal Cancer Session at FCS 2025</a:t>
            </a:r>
          </a:p>
        </p:txBody>
      </p:sp>
      <p:pic>
        <p:nvPicPr>
          <p:cNvPr id="4" name="Picture 3">
            <a:extLst>
              <a:ext uri="{FF2B5EF4-FFF2-40B4-BE49-F238E27FC236}">
                <a16:creationId xmlns:a16="http://schemas.microsoft.com/office/drawing/2014/main" id="{6852A90C-4A4E-F010-5F94-0455DB2A8D13}"/>
              </a:ext>
            </a:extLst>
          </p:cNvPr>
          <p:cNvPicPr>
            <a:picLocks noChangeAspect="1"/>
          </p:cNvPicPr>
          <p:nvPr/>
        </p:nvPicPr>
        <p:blipFill>
          <a:blip r:embed="rId6">
            <a:extLst>
              <a:ext uri="{28A0092B-C50C-407E-A947-70E740481C1C}">
                <a14:useLocalDpi xmlns:a14="http://schemas.microsoft.com/office/drawing/2010/main" val="0"/>
              </a:ext>
            </a:extLst>
          </a:blip>
          <a:srcRect l="3355" r="3355"/>
          <a:stretch/>
        </p:blipFill>
        <p:spPr>
          <a:xfrm>
            <a:off x="302818" y="1908358"/>
            <a:ext cx="3528390" cy="2339649"/>
          </a:xfrm>
          <a:prstGeom prst="rect">
            <a:avLst/>
          </a:prstGeom>
          <a:ln w="508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2659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740E1-A015-946C-7A9D-922C21413E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6CD53-B381-C199-AF4F-B67777509A41}"/>
              </a:ext>
            </a:extLst>
          </p:cNvPr>
          <p:cNvSpPr>
            <a:spLocks noGrp="1"/>
          </p:cNvSpPr>
          <p:nvPr>
            <p:ph type="title"/>
          </p:nvPr>
        </p:nvSpPr>
        <p:spPr>
          <a:xfrm>
            <a:off x="515380" y="116632"/>
            <a:ext cx="11161240" cy="1143000"/>
          </a:xfrm>
        </p:spPr>
        <p:txBody>
          <a:bodyPr/>
          <a:lstStyle/>
          <a:p>
            <a:pPr algn="l"/>
            <a:r>
              <a:rPr lang="en-US" dirty="0"/>
              <a:t>Phase II Study of Nivolumab for Patients with Surgically Completely </a:t>
            </a:r>
            <a:r>
              <a:rPr lang="en-US" dirty="0" err="1"/>
              <a:t>Resectable</a:t>
            </a:r>
            <a:r>
              <a:rPr lang="en-US" dirty="0"/>
              <a:t> Mismatch Repair (MMR)-Deficient Endometrial Cancer </a:t>
            </a:r>
            <a:endParaRPr lang="en-US" dirty="0">
              <a:solidFill>
                <a:srgbClr val="FF40FF"/>
              </a:solidFill>
            </a:endParaRPr>
          </a:p>
        </p:txBody>
      </p:sp>
      <p:sp>
        <p:nvSpPr>
          <p:cNvPr id="3" name="TextBox 2">
            <a:extLst>
              <a:ext uri="{FF2B5EF4-FFF2-40B4-BE49-F238E27FC236}">
                <a16:creationId xmlns:a16="http://schemas.microsoft.com/office/drawing/2014/main" id="{3BF3FB61-0321-6259-7CE6-F526F8FB7E67}"/>
              </a:ext>
            </a:extLst>
          </p:cNvPr>
          <p:cNvSpPr txBox="1"/>
          <p:nvPr/>
        </p:nvSpPr>
        <p:spPr>
          <a:xfrm>
            <a:off x="0" y="6519446"/>
            <a:ext cx="287508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Calibri"/>
                <a:ea typeface="+mn-ea"/>
                <a:cs typeface="+mn-cs"/>
              </a:rPr>
              <a:t>Lee YJ</a:t>
            </a:r>
            <a:r>
              <a:rPr kumimoji="0" lang="en-US" sz="1500" b="0" i="0" u="none" strike="noStrike" kern="1200" cap="none" spc="0" normalizeH="0" baseline="0" noProof="0" dirty="0">
                <a:ln>
                  <a:noFill/>
                </a:ln>
                <a:solidFill>
                  <a:srgbClr val="000000"/>
                </a:solidFill>
                <a:effectLst/>
                <a:uLnTx/>
                <a:uFillTx/>
                <a:latin typeface="Calibri"/>
                <a:ea typeface="+mn-ea"/>
                <a:cs typeface="+mn-cs"/>
              </a:rPr>
              <a:t> et al. </a:t>
            </a:r>
            <a:r>
              <a:rPr kumimoji="0" lang="en-US" sz="1500" b="0" u="none" strike="noStrike" kern="1200" cap="none" spc="0" normalizeH="0" baseline="0" noProof="0" dirty="0">
                <a:ln>
                  <a:noFill/>
                </a:ln>
                <a:solidFill>
                  <a:srgbClr val="000000"/>
                </a:solidFill>
                <a:effectLst/>
                <a:uLnTx/>
                <a:uFillTx/>
                <a:latin typeface="Calibri"/>
                <a:ea typeface="+mn-ea"/>
                <a:cs typeface="+mn-cs"/>
              </a:rPr>
              <a:t>SGO 2025</a:t>
            </a:r>
            <a:r>
              <a:rPr kumimoji="0" lang="en-US" sz="1500" b="0" i="1" u="none" strike="noStrike" kern="1200" cap="none" spc="0" normalizeH="0" baseline="0" noProof="0" dirty="0">
                <a:ln>
                  <a:noFill/>
                </a:ln>
                <a:solidFill>
                  <a:srgbClr val="000000"/>
                </a:solidFill>
                <a:effectLst/>
                <a:uLnTx/>
                <a:uFillTx/>
                <a:latin typeface="Calibri"/>
                <a:ea typeface="+mn-ea"/>
                <a:cs typeface="+mn-cs"/>
              </a:rPr>
              <a:t>;</a:t>
            </a:r>
            <a:r>
              <a:rPr kumimoji="0" lang="en-US" sz="1500" b="0" i="0" u="none" strike="noStrike" kern="1200" cap="none" spc="0" normalizeH="0" baseline="0" noProof="0" dirty="0">
                <a:ln>
                  <a:noFill/>
                </a:ln>
                <a:solidFill>
                  <a:srgbClr val="000000"/>
                </a:solidFill>
                <a:effectLst/>
                <a:uLnTx/>
                <a:uFillTx/>
                <a:latin typeface="Calibri"/>
                <a:ea typeface="+mn-ea"/>
                <a:cs typeface="+mn-cs"/>
              </a:rPr>
              <a:t>Abstract 04.</a:t>
            </a:r>
          </a:p>
        </p:txBody>
      </p:sp>
      <p:pic>
        <p:nvPicPr>
          <p:cNvPr id="8" name="Picture 7" descr="A chart with green and white text&#10;&#10;AI-generated content may be incorrect.">
            <a:extLst>
              <a:ext uri="{FF2B5EF4-FFF2-40B4-BE49-F238E27FC236}">
                <a16:creationId xmlns:a16="http://schemas.microsoft.com/office/drawing/2014/main" id="{E9868CE9-4431-4939-F22A-49ACD5A36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506" y="1484784"/>
            <a:ext cx="9682987" cy="4123874"/>
          </a:xfrm>
          <a:prstGeom prst="rect">
            <a:avLst/>
          </a:prstGeom>
        </p:spPr>
      </p:pic>
      <p:sp>
        <p:nvSpPr>
          <p:cNvPr id="12" name="TextBox 11">
            <a:extLst>
              <a:ext uri="{FF2B5EF4-FFF2-40B4-BE49-F238E27FC236}">
                <a16:creationId xmlns:a16="http://schemas.microsoft.com/office/drawing/2014/main" id="{2BC60E4B-0688-060A-3EA8-D43C73028B8A}"/>
              </a:ext>
            </a:extLst>
          </p:cNvPr>
          <p:cNvSpPr txBox="1"/>
          <p:nvPr/>
        </p:nvSpPr>
        <p:spPr>
          <a:xfrm>
            <a:off x="1292599" y="1468347"/>
            <a:ext cx="10187043" cy="400110"/>
          </a:xfrm>
          <a:prstGeom prst="rect">
            <a:avLst/>
          </a:prstGeom>
          <a:noFill/>
        </p:spPr>
        <p:txBody>
          <a:bodyPr wrap="square" rtlCol="0">
            <a:spAutoFit/>
          </a:bodyPr>
          <a:lstStyle/>
          <a:p>
            <a:r>
              <a:rPr lang="en-US" sz="2000" dirty="0">
                <a:solidFill>
                  <a:schemeClr val="tx1"/>
                </a:solidFill>
                <a:latin typeface="+mn-lt"/>
              </a:rPr>
              <a:t>Response in Patients Completing Nivolumab</a:t>
            </a:r>
          </a:p>
        </p:txBody>
      </p:sp>
      <p:sp>
        <p:nvSpPr>
          <p:cNvPr id="13" name="TextBox 12">
            <a:extLst>
              <a:ext uri="{FF2B5EF4-FFF2-40B4-BE49-F238E27FC236}">
                <a16:creationId xmlns:a16="http://schemas.microsoft.com/office/drawing/2014/main" id="{5747F31D-AE84-0D4E-B64B-91261DBE3008}"/>
              </a:ext>
            </a:extLst>
          </p:cNvPr>
          <p:cNvSpPr txBox="1"/>
          <p:nvPr/>
        </p:nvSpPr>
        <p:spPr>
          <a:xfrm>
            <a:off x="1254507" y="5716089"/>
            <a:ext cx="9233982" cy="646331"/>
          </a:xfrm>
          <a:prstGeom prst="rect">
            <a:avLst/>
          </a:prstGeom>
          <a:noFill/>
        </p:spPr>
        <p:txBody>
          <a:bodyPr wrap="square" rtlCol="0">
            <a:spAutoFit/>
          </a:bodyPr>
          <a:lstStyle/>
          <a:p>
            <a:r>
              <a:rPr lang="en-US" sz="1800" b="0" dirty="0">
                <a:solidFill>
                  <a:schemeClr val="tx1"/>
                </a:solidFill>
                <a:latin typeface="+mn-lt"/>
              </a:rPr>
              <a:t>Grade 3 adverse events were reported in 2 patients, but none led to permanent discontinuation of nivolumab</a:t>
            </a:r>
          </a:p>
        </p:txBody>
      </p:sp>
    </p:spTree>
    <p:extLst>
      <p:ext uri="{BB962C8B-B14F-4D97-AF65-F5344CB8AC3E}">
        <p14:creationId xmlns:p14="http://schemas.microsoft.com/office/powerpoint/2010/main" val="4246316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5828B-3AC8-062E-C82A-E18D7B94A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18D12-F12A-2EB9-F7C9-B908D5DDCCE9}"/>
              </a:ext>
            </a:extLst>
          </p:cNvPr>
          <p:cNvSpPr>
            <a:spLocks noGrp="1"/>
          </p:cNvSpPr>
          <p:nvPr>
            <p:ph type="title"/>
          </p:nvPr>
        </p:nvSpPr>
        <p:spPr>
          <a:xfrm>
            <a:off x="623392" y="210128"/>
            <a:ext cx="10513168" cy="1143000"/>
          </a:xfrm>
        </p:spPr>
        <p:txBody>
          <a:bodyPr/>
          <a:lstStyle/>
          <a:p>
            <a:pPr algn="l"/>
            <a:r>
              <a:rPr lang="en-US" dirty="0"/>
              <a:t>Phase III KEYNOTE-B21 Study of Pembrolizumab with Adjuvant Chemotherapy with or without Radiation Chemotherapy for Newly Diagnosed, High-Risk Endometrial Cancer</a:t>
            </a:r>
            <a:endParaRPr lang="en-US" dirty="0">
              <a:solidFill>
                <a:srgbClr val="FF40FF"/>
              </a:solidFill>
            </a:endParaRPr>
          </a:p>
        </p:txBody>
      </p:sp>
      <p:sp>
        <p:nvSpPr>
          <p:cNvPr id="3" name="TextBox 2">
            <a:extLst>
              <a:ext uri="{FF2B5EF4-FFF2-40B4-BE49-F238E27FC236}">
                <a16:creationId xmlns:a16="http://schemas.microsoft.com/office/drawing/2014/main" id="{29AB1A75-8E96-1E3B-A6ED-3C130444C752}"/>
              </a:ext>
            </a:extLst>
          </p:cNvPr>
          <p:cNvSpPr txBox="1"/>
          <p:nvPr/>
        </p:nvSpPr>
        <p:spPr>
          <a:xfrm>
            <a:off x="0" y="6519446"/>
            <a:ext cx="396082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Van Gorp T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Ann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2024;35(11):968-80.</a:t>
            </a:r>
          </a:p>
        </p:txBody>
      </p:sp>
      <p:sp>
        <p:nvSpPr>
          <p:cNvPr id="4" name="TextBox 3">
            <a:extLst>
              <a:ext uri="{FF2B5EF4-FFF2-40B4-BE49-F238E27FC236}">
                <a16:creationId xmlns:a16="http://schemas.microsoft.com/office/drawing/2014/main" id="{E84FE543-C002-0BEB-06FD-04A9D72BA2E3}"/>
              </a:ext>
            </a:extLst>
          </p:cNvPr>
          <p:cNvSpPr txBox="1"/>
          <p:nvPr/>
        </p:nvSpPr>
        <p:spPr>
          <a:xfrm>
            <a:off x="1941143" y="1412776"/>
            <a:ext cx="21379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3C1053"/>
                </a:solidFill>
                <a:effectLst/>
                <a:uLnTx/>
                <a:uFillTx/>
                <a:latin typeface="Calibri" panose="020F0502020204030204" pitchFamily="34" charset="0"/>
                <a:ea typeface="MS PGothic" charset="0"/>
                <a:cs typeface="Calibri" panose="020F0502020204030204" pitchFamily="34" charset="0"/>
              </a:rPr>
              <a:t>dMMR</a:t>
            </a:r>
            <a:r>
              <a:rPr kumimoji="0" lang="en-US" sz="2000" b="1" i="0" u="none" strike="noStrike" kern="1200" cap="none" spc="0" normalizeH="0" baseline="0" noProof="0" dirty="0">
                <a:ln>
                  <a:noFill/>
                </a:ln>
                <a:solidFill>
                  <a:srgbClr val="3C1053"/>
                </a:solidFill>
                <a:effectLst/>
                <a:uLnTx/>
                <a:uFillTx/>
                <a:latin typeface="Calibri" panose="020F0502020204030204" pitchFamily="34" charset="0"/>
                <a:ea typeface="MS PGothic" charset="0"/>
                <a:cs typeface="Calibri" panose="020F0502020204030204" pitchFamily="34" charset="0"/>
              </a:rPr>
              <a:t> population</a:t>
            </a:r>
          </a:p>
        </p:txBody>
      </p:sp>
      <p:sp>
        <p:nvSpPr>
          <p:cNvPr id="5" name="TextBox 4">
            <a:extLst>
              <a:ext uri="{FF2B5EF4-FFF2-40B4-BE49-F238E27FC236}">
                <a16:creationId xmlns:a16="http://schemas.microsoft.com/office/drawing/2014/main" id="{7509D209-AEE7-AB2C-35D0-C66A5F1B3012}"/>
              </a:ext>
            </a:extLst>
          </p:cNvPr>
          <p:cNvSpPr txBox="1"/>
          <p:nvPr/>
        </p:nvSpPr>
        <p:spPr>
          <a:xfrm>
            <a:off x="8328248" y="1412776"/>
            <a:ext cx="21379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3C1053"/>
                </a:solidFill>
                <a:latin typeface="Calibri" panose="020F0502020204030204" pitchFamily="34" charset="0"/>
                <a:cs typeface="Calibri" panose="020F0502020204030204" pitchFamily="34" charset="0"/>
              </a:rPr>
              <a:t>p</a:t>
            </a:r>
            <a:r>
              <a:rPr kumimoji="0" lang="en-US" sz="2000" b="1" i="0" u="none" strike="noStrike" kern="1200" cap="none" spc="0" normalizeH="0" baseline="0" noProof="0" dirty="0">
                <a:ln>
                  <a:noFill/>
                </a:ln>
                <a:solidFill>
                  <a:srgbClr val="3C1053"/>
                </a:solidFill>
                <a:effectLst/>
                <a:uLnTx/>
                <a:uFillTx/>
                <a:latin typeface="Calibri" panose="020F0502020204030204" pitchFamily="34" charset="0"/>
                <a:ea typeface="MS PGothic" charset="0"/>
                <a:cs typeface="Calibri" panose="020F0502020204030204" pitchFamily="34" charset="0"/>
              </a:rPr>
              <a:t>MMR population</a:t>
            </a:r>
          </a:p>
        </p:txBody>
      </p:sp>
      <p:pic>
        <p:nvPicPr>
          <p:cNvPr id="9" name="Picture 8" descr="A graph of a patient's life&#10;&#10;AI-generated content may be incorrect.">
            <a:extLst>
              <a:ext uri="{FF2B5EF4-FFF2-40B4-BE49-F238E27FC236}">
                <a16:creationId xmlns:a16="http://schemas.microsoft.com/office/drawing/2014/main" id="{4D937840-CC79-94DB-11FC-0F0A39934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785073"/>
            <a:ext cx="5758918" cy="3451958"/>
          </a:xfrm>
          <a:prstGeom prst="rect">
            <a:avLst/>
          </a:prstGeom>
        </p:spPr>
      </p:pic>
      <p:sp>
        <p:nvSpPr>
          <p:cNvPr id="11" name="Rectangle 10">
            <a:extLst>
              <a:ext uri="{FF2B5EF4-FFF2-40B4-BE49-F238E27FC236}">
                <a16:creationId xmlns:a16="http://schemas.microsoft.com/office/drawing/2014/main" id="{9E77E33D-DE89-689F-0044-1004B97CF1B2}"/>
              </a:ext>
            </a:extLst>
          </p:cNvPr>
          <p:cNvSpPr/>
          <p:nvPr/>
        </p:nvSpPr>
        <p:spPr bwMode="auto">
          <a:xfrm>
            <a:off x="479376" y="1772816"/>
            <a:ext cx="288032" cy="3199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2" name="TextBox 11">
            <a:extLst>
              <a:ext uri="{FF2B5EF4-FFF2-40B4-BE49-F238E27FC236}">
                <a16:creationId xmlns:a16="http://schemas.microsoft.com/office/drawing/2014/main" id="{3CED0E19-9684-AE58-0D2B-F9783E4D1082}"/>
              </a:ext>
            </a:extLst>
          </p:cNvPr>
          <p:cNvSpPr txBox="1"/>
          <p:nvPr/>
        </p:nvSpPr>
        <p:spPr>
          <a:xfrm>
            <a:off x="169923" y="5252945"/>
            <a:ext cx="10187043" cy="877163"/>
          </a:xfrm>
          <a:prstGeom prst="rect">
            <a:avLst/>
          </a:prstGeom>
          <a:noFill/>
        </p:spPr>
        <p:txBody>
          <a:bodyPr wrap="square" rtlCol="0">
            <a:spAutoFit/>
          </a:bodyPr>
          <a:lstStyle/>
          <a:p>
            <a:pPr marL="342900" indent="-342900">
              <a:buFont typeface="Arial" panose="020B0604020202020204" pitchFamily="34" charset="0"/>
              <a:buChar char="•"/>
            </a:pPr>
            <a:r>
              <a:rPr lang="en-US" sz="1700" b="0" dirty="0">
                <a:solidFill>
                  <a:schemeClr val="tx1"/>
                </a:solidFill>
                <a:latin typeface="+mn-lt"/>
              </a:rPr>
              <a:t>In the overall population (n = 1,095), the median DFS was not reached in either treatment group and the HR for DFS was 1.02 (</a:t>
            </a:r>
            <a:r>
              <a:rPr lang="en-US" sz="1700" b="0" i="1" dirty="0">
                <a:solidFill>
                  <a:schemeClr val="tx1"/>
                </a:solidFill>
                <a:latin typeface="+mn-lt"/>
              </a:rPr>
              <a:t>p</a:t>
            </a:r>
            <a:r>
              <a:rPr lang="en-US" sz="1700" b="0" dirty="0">
                <a:solidFill>
                  <a:schemeClr val="tx1"/>
                </a:solidFill>
                <a:latin typeface="+mn-lt"/>
              </a:rPr>
              <a:t> = 0.570).</a:t>
            </a:r>
          </a:p>
          <a:p>
            <a:pPr marL="342900" indent="-342900">
              <a:buFont typeface="Arial" panose="020B0604020202020204" pitchFamily="34" charset="0"/>
              <a:buChar char="•"/>
            </a:pPr>
            <a:r>
              <a:rPr lang="en-US" sz="1700" b="0" dirty="0">
                <a:solidFill>
                  <a:schemeClr val="tx1"/>
                </a:solidFill>
                <a:latin typeface="+mn-lt"/>
              </a:rPr>
              <a:t>Safety was manageable.</a:t>
            </a:r>
          </a:p>
        </p:txBody>
      </p:sp>
      <p:sp>
        <p:nvSpPr>
          <p:cNvPr id="6" name="TextBox 5">
            <a:extLst>
              <a:ext uri="{FF2B5EF4-FFF2-40B4-BE49-F238E27FC236}">
                <a16:creationId xmlns:a16="http://schemas.microsoft.com/office/drawing/2014/main" id="{D138F023-967A-DFA6-F72A-F8C8FD27B7DC}"/>
              </a:ext>
            </a:extLst>
          </p:cNvPr>
          <p:cNvSpPr txBox="1"/>
          <p:nvPr/>
        </p:nvSpPr>
        <p:spPr>
          <a:xfrm>
            <a:off x="0" y="6195355"/>
            <a:ext cx="9581341" cy="323165"/>
          </a:xfrm>
          <a:prstGeom prst="rect">
            <a:avLst/>
          </a:prstGeom>
          <a:noFill/>
        </p:spPr>
        <p:txBody>
          <a:bodyPr wrap="none" rtlCol="0">
            <a:spAutoFit/>
          </a:bodyPr>
          <a:lstStyle/>
          <a:p>
            <a:pPr lvl="0" defTabSz="914400" fontAlgn="auto">
              <a:spcBef>
                <a:spcPts val="0"/>
              </a:spcBef>
              <a:spcAft>
                <a:spcPts val="0"/>
              </a:spcAft>
              <a:defRPr/>
            </a:pPr>
            <a:r>
              <a:rPr lang="en-US" sz="1500" b="0" dirty="0" err="1">
                <a:solidFill>
                  <a:srgbClr val="000000"/>
                </a:solidFill>
                <a:latin typeface="Calibri"/>
                <a:ea typeface="+mn-ea"/>
                <a:cs typeface="+mn-cs"/>
              </a:rPr>
              <a:t>dMMR</a:t>
            </a:r>
            <a:r>
              <a:rPr lang="en-US" sz="1500" b="0" dirty="0">
                <a:solidFill>
                  <a:srgbClr val="000000"/>
                </a:solidFill>
                <a:latin typeface="Calibri"/>
                <a:ea typeface="+mn-ea"/>
                <a:cs typeface="+mn-cs"/>
              </a:rPr>
              <a:t> = mismatch repair-deficient; CT = chemotherapy; </a:t>
            </a:r>
            <a:r>
              <a:rPr lang="en-US" sz="1500" b="0" dirty="0" err="1">
                <a:solidFill>
                  <a:srgbClr val="000000"/>
                </a:solidFill>
                <a:latin typeface="Calibri"/>
                <a:ea typeface="+mn-ea"/>
                <a:cs typeface="+mn-cs"/>
              </a:rPr>
              <a:t>pMMR</a:t>
            </a:r>
            <a:r>
              <a:rPr lang="en-US" sz="1500" b="0" dirty="0">
                <a:solidFill>
                  <a:srgbClr val="000000"/>
                </a:solidFill>
                <a:latin typeface="Calibri"/>
                <a:ea typeface="+mn-ea"/>
                <a:cs typeface="+mn-cs"/>
              </a:rPr>
              <a:t> = mismatch repair-proficient; DFS = disease-free survival</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4" name="Picture 13" descr="A graph of a number of events and events&#10;&#10;AI-generated content may be incorrect.">
            <a:extLst>
              <a:ext uri="{FF2B5EF4-FFF2-40B4-BE49-F238E27FC236}">
                <a16:creationId xmlns:a16="http://schemas.microsoft.com/office/drawing/2014/main" id="{936D4CC1-4000-FAEF-0C65-1913BD3B5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84" y="1784348"/>
            <a:ext cx="6048672" cy="3467671"/>
          </a:xfrm>
          <a:prstGeom prst="rect">
            <a:avLst/>
          </a:prstGeom>
        </p:spPr>
      </p:pic>
      <p:sp>
        <p:nvSpPr>
          <p:cNvPr id="10" name="Rectangle 9">
            <a:extLst>
              <a:ext uri="{FF2B5EF4-FFF2-40B4-BE49-F238E27FC236}">
                <a16:creationId xmlns:a16="http://schemas.microsoft.com/office/drawing/2014/main" id="{077A2257-A98E-A583-765D-6D1B64D00BBB}"/>
              </a:ext>
            </a:extLst>
          </p:cNvPr>
          <p:cNvSpPr/>
          <p:nvPr/>
        </p:nvSpPr>
        <p:spPr bwMode="auto">
          <a:xfrm>
            <a:off x="6335180" y="1796263"/>
            <a:ext cx="288032" cy="3199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272529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932A-5EC3-A22E-8135-5FA475E3DE53}"/>
              </a:ext>
            </a:extLst>
          </p:cNvPr>
          <p:cNvSpPr>
            <a:spLocks noGrp="1"/>
          </p:cNvSpPr>
          <p:nvPr>
            <p:ph type="title"/>
          </p:nvPr>
        </p:nvSpPr>
        <p:spPr>
          <a:xfrm>
            <a:off x="549308" y="0"/>
            <a:ext cx="11303356" cy="1052736"/>
          </a:xfrm>
        </p:spPr>
        <p:txBody>
          <a:bodyPr/>
          <a:lstStyle/>
          <a:p>
            <a:pPr algn="l"/>
            <a:r>
              <a:rPr lang="en-US" dirty="0"/>
              <a:t>Select Ongoing Trials of Neoadjuvant Immunotherapy for Localized Endometrial Cancer</a:t>
            </a:r>
          </a:p>
        </p:txBody>
      </p:sp>
      <p:graphicFrame>
        <p:nvGraphicFramePr>
          <p:cNvPr id="3" name="Table 4">
            <a:extLst>
              <a:ext uri="{FF2B5EF4-FFF2-40B4-BE49-F238E27FC236}">
                <a16:creationId xmlns:a16="http://schemas.microsoft.com/office/drawing/2014/main" id="{0FA40422-856E-DC15-C32D-76AF2ACE82EF}"/>
              </a:ext>
            </a:extLst>
          </p:cNvPr>
          <p:cNvGraphicFramePr>
            <a:graphicFrameLocks/>
          </p:cNvGraphicFramePr>
          <p:nvPr>
            <p:extLst>
              <p:ext uri="{D42A27DB-BD31-4B8C-83A1-F6EECF244321}">
                <p14:modId xmlns:p14="http://schemas.microsoft.com/office/powerpoint/2010/main" val="448045629"/>
              </p:ext>
            </p:extLst>
          </p:nvPr>
        </p:nvGraphicFramePr>
        <p:xfrm>
          <a:off x="912286" y="980728"/>
          <a:ext cx="10730406" cy="5029200"/>
        </p:xfrm>
        <a:graphic>
          <a:graphicData uri="http://schemas.openxmlformats.org/drawingml/2006/table">
            <a:tbl>
              <a:tblPr firstRow="1" bandRow="1">
                <a:tableStyleId>{5C22544A-7EE6-4342-B048-85BDC9FD1C3A}</a:tableStyleId>
              </a:tblPr>
              <a:tblGrid>
                <a:gridCol w="1952720">
                  <a:extLst>
                    <a:ext uri="{9D8B030D-6E8A-4147-A177-3AD203B41FA5}">
                      <a16:colId xmlns:a16="http://schemas.microsoft.com/office/drawing/2014/main" val="849375302"/>
                    </a:ext>
                  </a:extLst>
                </a:gridCol>
                <a:gridCol w="928816">
                  <a:extLst>
                    <a:ext uri="{9D8B030D-6E8A-4147-A177-3AD203B41FA5}">
                      <a16:colId xmlns:a16="http://schemas.microsoft.com/office/drawing/2014/main" val="836436841"/>
                    </a:ext>
                  </a:extLst>
                </a:gridCol>
                <a:gridCol w="2520280">
                  <a:extLst>
                    <a:ext uri="{9D8B030D-6E8A-4147-A177-3AD203B41FA5}">
                      <a16:colId xmlns:a16="http://schemas.microsoft.com/office/drawing/2014/main" val="1344439810"/>
                    </a:ext>
                  </a:extLst>
                </a:gridCol>
                <a:gridCol w="3375870">
                  <a:extLst>
                    <a:ext uri="{9D8B030D-6E8A-4147-A177-3AD203B41FA5}">
                      <a16:colId xmlns:a16="http://schemas.microsoft.com/office/drawing/2014/main" val="2202724164"/>
                    </a:ext>
                  </a:extLst>
                </a:gridCol>
                <a:gridCol w="1952720">
                  <a:extLst>
                    <a:ext uri="{9D8B030D-6E8A-4147-A177-3AD203B41FA5}">
                      <a16:colId xmlns:a16="http://schemas.microsoft.com/office/drawing/2014/main" val="2809527500"/>
                    </a:ext>
                  </a:extLst>
                </a:gridCol>
              </a:tblGrid>
              <a:tr h="570050">
                <a:tc>
                  <a:txBody>
                    <a:bodyPr/>
                    <a:lstStyle/>
                    <a:p>
                      <a:r>
                        <a:rPr lang="en-US" dirty="0"/>
                        <a:t>Trial identifier</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Phase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Study population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Treatment arms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Estimated primary</a:t>
                      </a:r>
                    </a:p>
                    <a:p>
                      <a:pPr algn="ctr"/>
                      <a:r>
                        <a:rPr lang="en-US" dirty="0"/>
                        <a:t>completion date</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576351754"/>
                  </a:ext>
                </a:extLst>
              </a:tr>
              <a:tr h="2768817">
                <a:tc>
                  <a:txBody>
                    <a:bodyPr/>
                    <a:lstStyle/>
                    <a:p>
                      <a:r>
                        <a:rPr lang="en-US" dirty="0"/>
                        <a:t>NADIA</a:t>
                      </a:r>
                    </a:p>
                    <a:p>
                      <a:r>
                        <a:rPr lang="en-US" baseline="0" dirty="0"/>
                        <a:t>(</a:t>
                      </a:r>
                      <a:r>
                        <a:rPr lang="en-US" dirty="0"/>
                        <a:t>NCT07013851)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Stage II–III</a:t>
                      </a:r>
                    </a:p>
                    <a:p>
                      <a:pPr algn="ctr"/>
                      <a:r>
                        <a:rPr lang="en-US" dirty="0" err="1"/>
                        <a:t>dMMR</a:t>
                      </a:r>
                      <a:r>
                        <a:rPr lang="en-US" dirty="0"/>
                        <a:t>/MSI-H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Font typeface="Arial" panose="020B0604020202020204" pitchFamily="34" charset="0"/>
                        <a:buNone/>
                      </a:pPr>
                      <a:r>
                        <a:rPr lang="en-US" dirty="0"/>
                        <a:t>Stage II:</a:t>
                      </a:r>
                    </a:p>
                    <a:p>
                      <a:pPr marL="285750" indent="-285750" algn="l">
                        <a:buFont typeface="Arial" panose="020B0604020202020204" pitchFamily="34" charset="0"/>
                        <a:buChar char="•"/>
                      </a:pPr>
                      <a:r>
                        <a:rPr lang="en-US" dirty="0" err="1"/>
                        <a:t>Dostarlimab</a:t>
                      </a:r>
                      <a:r>
                        <a:rPr lang="en-US" dirty="0"/>
                        <a:t> </a:t>
                      </a:r>
                      <a:r>
                        <a:rPr lang="en-US" dirty="0">
                          <a:sym typeface="Wingdings" pitchFamily="2" charset="2"/>
                        </a:rPr>
                        <a:t></a:t>
                      </a:r>
                      <a:r>
                        <a:rPr lang="en-US" dirty="0"/>
                        <a:t> VBT/EBRT + adjuvant </a:t>
                      </a:r>
                      <a:r>
                        <a:rPr lang="en-US" dirty="0" err="1"/>
                        <a:t>dostarlimab</a:t>
                      </a:r>
                      <a:endParaRPr lang="en-US" dirty="0"/>
                    </a:p>
                    <a:p>
                      <a:pPr marL="0" indent="0" algn="l">
                        <a:buFont typeface="Arial" panose="020B0604020202020204" pitchFamily="34" charset="0"/>
                        <a:buNone/>
                      </a:pPr>
                      <a:r>
                        <a:rPr lang="en-US" dirty="0"/>
                        <a:t>Stage III:</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Dostarlimab</a:t>
                      </a:r>
                      <a:r>
                        <a:rPr lang="en-US" dirty="0"/>
                        <a:t> </a:t>
                      </a:r>
                      <a:r>
                        <a:rPr lang="en-US" dirty="0">
                          <a:sym typeface="Wingdings" pitchFamily="2" charset="2"/>
                        </a:rPr>
                        <a:t></a:t>
                      </a:r>
                      <a:r>
                        <a:rPr lang="en-US" dirty="0"/>
                        <a:t> concurrent EBRT + chemotherapy</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Dostarlimab</a:t>
                      </a:r>
                      <a:r>
                        <a:rPr lang="en-US" dirty="0"/>
                        <a:t> </a:t>
                      </a:r>
                      <a:r>
                        <a:rPr lang="en-US" dirty="0">
                          <a:sym typeface="Wingdings" pitchFamily="2" charset="2"/>
                        </a:rPr>
                        <a:t></a:t>
                      </a:r>
                      <a:r>
                        <a:rPr lang="en-US" dirty="0"/>
                        <a:t> sequential EBRT + chemotherapy</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Dostarlimab</a:t>
                      </a:r>
                      <a:r>
                        <a:rPr lang="en-US" dirty="0"/>
                        <a:t> </a:t>
                      </a:r>
                      <a:r>
                        <a:rPr lang="en-US" dirty="0">
                          <a:sym typeface="Wingdings" pitchFamily="2" charset="2"/>
                        </a:rPr>
                        <a:t></a:t>
                      </a:r>
                      <a:r>
                        <a:rPr lang="en-US" dirty="0"/>
                        <a:t> chemotherapy alone</a:t>
                      </a:r>
                    </a:p>
                    <a:p>
                      <a:pPr marL="742808" marR="0" lvl="1"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Adjuvant </a:t>
                      </a:r>
                      <a:r>
                        <a:rPr lang="en-US" dirty="0" err="1"/>
                        <a:t>dostarlimab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March 2029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616672"/>
                  </a:ext>
                </a:extLst>
              </a:tr>
              <a:tr h="629169">
                <a:tc>
                  <a:txBody>
                    <a:bodyPr/>
                    <a:lstStyle/>
                    <a:p>
                      <a:r>
                        <a:rPr lang="en-US" dirty="0"/>
                        <a:t>RODEO</a:t>
                      </a:r>
                    </a:p>
                    <a:p>
                      <a:r>
                        <a:rPr lang="en-US" baseline="0" dirty="0"/>
                        <a:t>(</a:t>
                      </a:r>
                      <a:r>
                        <a:rPr lang="en-US" dirty="0"/>
                        <a:t>NCT07115927)</a:t>
                      </a:r>
                      <a:endParaRPr lang="en-US"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i="0" dirty="0"/>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i="0" dirty="0"/>
                        <a:t>Stage II–IV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marL="0" indent="0" algn="l">
                        <a:buFont typeface="Arial" panose="020B0604020202020204" pitchFamily="34" charset="0"/>
                        <a:buNone/>
                      </a:pPr>
                      <a:r>
                        <a:rPr lang="en-US" dirty="0" err="1"/>
                        <a:t>Dostarlimab</a:t>
                      </a:r>
                      <a:r>
                        <a:rPr lang="en-US" dirty="0"/>
                        <a:t> (2 doses) </a:t>
                      </a:r>
                      <a:r>
                        <a:rPr lang="en-US" dirty="0">
                          <a:sym typeface="Wingdings" pitchFamily="2" charset="2"/>
                        </a:rPr>
                        <a:t></a:t>
                      </a:r>
                      <a:r>
                        <a:rPr lang="en-US" dirty="0"/>
                        <a:t> surgery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April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3423366616"/>
                  </a:ext>
                </a:extLst>
              </a:tr>
              <a:tr h="629169">
                <a:tc>
                  <a:txBody>
                    <a:bodyPr/>
                    <a:lstStyle/>
                    <a:p>
                      <a:r>
                        <a:rPr lang="en-US" dirty="0"/>
                        <a:t>PAM-UMCG-002</a:t>
                      </a:r>
                    </a:p>
                    <a:p>
                      <a:r>
                        <a:rPr lang="en-US" baseline="0" dirty="0"/>
                        <a:t>(</a:t>
                      </a:r>
                      <a:r>
                        <a:rPr lang="en-US" dirty="0"/>
                        <a:t>NCT06180733)</a:t>
                      </a:r>
                      <a:endParaRPr lang="en-US"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i="0" dirty="0"/>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i="0" dirty="0"/>
                        <a:t>Grade 3/CC, </a:t>
                      </a:r>
                      <a:r>
                        <a:rPr lang="en-US" i="0" dirty="0" err="1"/>
                        <a:t>dMMR</a:t>
                      </a:r>
                      <a:endParaRPr lang="en-US"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Font typeface="Arial" panose="020B0604020202020204" pitchFamily="34" charset="0"/>
                        <a:buNone/>
                      </a:pPr>
                      <a:r>
                        <a:rPr lang="en-US" dirty="0"/>
                        <a:t>Pembrolizumab </a:t>
                      </a:r>
                      <a:r>
                        <a:rPr lang="en-US" dirty="0">
                          <a:sym typeface="Wingdings" pitchFamily="2" charset="2"/>
                        </a:rPr>
                        <a:t></a:t>
                      </a:r>
                      <a:r>
                        <a:rPr lang="en-US" dirty="0"/>
                        <a:t> surgery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December 2027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1099830"/>
                  </a:ext>
                </a:extLst>
              </a:tr>
            </a:tbl>
          </a:graphicData>
        </a:graphic>
      </p:graphicFrame>
      <p:sp>
        <p:nvSpPr>
          <p:cNvPr id="4" name="TextBox 3">
            <a:extLst>
              <a:ext uri="{FF2B5EF4-FFF2-40B4-BE49-F238E27FC236}">
                <a16:creationId xmlns:a16="http://schemas.microsoft.com/office/drawing/2014/main" id="{FD3C3506-0353-6198-24A3-0E1111234C41}"/>
              </a:ext>
            </a:extLst>
          </p:cNvPr>
          <p:cNvSpPr txBox="1"/>
          <p:nvPr/>
        </p:nvSpPr>
        <p:spPr>
          <a:xfrm>
            <a:off x="0" y="6519446"/>
            <a:ext cx="383823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www.clinicaltrials.gov</a:t>
            </a:r>
            <a:r>
              <a:rPr lang="en-US" sz="1500" b="0" dirty="0">
                <a:solidFill>
                  <a:srgbClr val="000000"/>
                </a:solidFill>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Accessed October 2025.</a:t>
            </a:r>
          </a:p>
        </p:txBody>
      </p:sp>
      <p:sp>
        <p:nvSpPr>
          <p:cNvPr id="5" name="TextBox 4">
            <a:extLst>
              <a:ext uri="{FF2B5EF4-FFF2-40B4-BE49-F238E27FC236}">
                <a16:creationId xmlns:a16="http://schemas.microsoft.com/office/drawing/2014/main" id="{E539B1FC-314B-AC29-0507-7337029D8236}"/>
              </a:ext>
            </a:extLst>
          </p:cNvPr>
          <p:cNvSpPr txBox="1"/>
          <p:nvPr/>
        </p:nvSpPr>
        <p:spPr>
          <a:xfrm>
            <a:off x="891251" y="6021735"/>
            <a:ext cx="8585364"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MSI-H = microsatellite instability-high; VBT = vaginal brachytherapy; EBRT = external beam radiation therapy</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82339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Moore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916516" y="1556792"/>
          <a:ext cx="9932012" cy="4045158"/>
        </p:xfrm>
        <a:graphic>
          <a:graphicData uri="http://schemas.openxmlformats.org/drawingml/2006/table">
            <a:tbl>
              <a:tblPr firstRow="1" bandRow="1">
                <a:tableStyleId>{F2DE63D5-997A-4646-A377-4702673A728D}</a:tableStyleId>
              </a:tblPr>
              <a:tblGrid>
                <a:gridCol w="2947236">
                  <a:extLst>
                    <a:ext uri="{9D8B030D-6E8A-4147-A177-3AD203B41FA5}">
                      <a16:colId xmlns:a16="http://schemas.microsoft.com/office/drawing/2014/main" val="20000"/>
                    </a:ext>
                  </a:extLst>
                </a:gridCol>
                <a:gridCol w="6984776">
                  <a:extLst>
                    <a:ext uri="{9D8B030D-6E8A-4147-A177-3AD203B41FA5}">
                      <a16:colId xmlns:a16="http://schemas.microsoft.com/office/drawing/2014/main" val="2117869244"/>
                    </a:ext>
                  </a:extLst>
                </a:gridCol>
              </a:tblGrid>
              <a:tr h="183209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Aadi Bioscience, AbbVie Inc, AstraZeneca Pharmaceuticals LP, BioNTech SE, Blueprint Medicines, Caris Life Sciences, </a:t>
                      </a:r>
                      <a:r>
                        <a:rPr lang="en-US" sz="1800" b="0" dirty="0" err="1">
                          <a:solidFill>
                            <a:schemeClr val="tx1"/>
                          </a:solidFill>
                        </a:rPr>
                        <a:t>Corcept</a:t>
                      </a:r>
                      <a:r>
                        <a:rPr lang="en-US" sz="1800" b="0" dirty="0">
                          <a:solidFill>
                            <a:schemeClr val="tx1"/>
                          </a:solidFill>
                        </a:rPr>
                        <a:t> Therapeutics, Daiichi Sankyo Inc, Duality Biologics, Eisai Inc, Genentech, a member of the Roche Group, GSK, </a:t>
                      </a:r>
                      <a:r>
                        <a:rPr lang="en-US" sz="1800" b="0" dirty="0" err="1">
                          <a:solidFill>
                            <a:schemeClr val="tx1"/>
                          </a:solidFill>
                        </a:rPr>
                        <a:t>ImmunoGen</a:t>
                      </a:r>
                      <a:r>
                        <a:rPr lang="en-US" sz="1800" b="0" dirty="0">
                          <a:solidFill>
                            <a:schemeClr val="tx1"/>
                          </a:solidFill>
                        </a:rPr>
                        <a:t> Inc, Janssen Biotech Inc, Lilly, Merck, Mersana Therapeutics Inc, Novartis, Regeneron Pharmaceuticals Inc, Schrödinger, Takeda Pharmaceuticals USA Inc, </a:t>
                      </a:r>
                      <a:r>
                        <a:rPr lang="en-US" sz="1800" b="0" dirty="0" err="1">
                          <a:solidFill>
                            <a:schemeClr val="tx1"/>
                          </a:solidFill>
                        </a:rPr>
                        <a:t>Verastem</a:t>
                      </a:r>
                      <a:r>
                        <a:rPr lang="en-US" sz="1800" b="0" dirty="0">
                          <a:solidFill>
                            <a:schemeClr val="tx1"/>
                          </a:solidFill>
                        </a:rPr>
                        <a:t> Inc, </a:t>
                      </a:r>
                      <a:r>
                        <a:rPr lang="en-US" sz="1800" b="0" dirty="0" err="1">
                          <a:solidFill>
                            <a:schemeClr val="tx1"/>
                          </a:solidFill>
                        </a:rPr>
                        <a:t>Zentalis</a:t>
                      </a:r>
                      <a:r>
                        <a:rPr lang="en-US" sz="1800" b="0" dirty="0">
                          <a:solidFill>
                            <a:schemeClr val="tx1"/>
                          </a:solidFill>
                        </a:rPr>
                        <a:t> Pharmaceuticals,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2816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Allarity</a:t>
                      </a:r>
                      <a:r>
                        <a:rPr lang="en-US" sz="1800" b="0" dirty="0">
                          <a:solidFill>
                            <a:schemeClr val="tx1"/>
                          </a:solidFill>
                        </a:rPr>
                        <a:t> Therapeutics, Daiichi Sankyo Inc, GSK, </a:t>
                      </a:r>
                      <a:r>
                        <a:rPr lang="en-US" sz="1800" b="0" dirty="0" err="1">
                          <a:solidFill>
                            <a:schemeClr val="tx1"/>
                          </a:solidFill>
                        </a:rPr>
                        <a:t>ImmunoGen</a:t>
                      </a:r>
                      <a:r>
                        <a:rPr lang="en-US" sz="1800" b="0" dirty="0">
                          <a:solidFill>
                            <a:schemeClr val="tx1"/>
                          </a:solidFill>
                        </a:rPr>
                        <a:t> Inc, Schrödinger, </a:t>
                      </a:r>
                      <a:r>
                        <a:rPr lang="en-US" sz="1800" b="0" dirty="0" err="1">
                          <a:solidFill>
                            <a:schemeClr val="tx1"/>
                          </a:solidFill>
                        </a:rPr>
                        <a:t>Verastem</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102816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Bicycle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3763515"/>
                  </a:ext>
                </a:extLst>
              </a:tr>
            </a:tbl>
          </a:graphicData>
        </a:graphic>
      </p:graphicFrame>
    </p:spTree>
    <p:custDataLst>
      <p:tags r:id="rId1"/>
    </p:custDataLst>
    <p:extLst>
      <p:ext uri="{BB962C8B-B14F-4D97-AF65-F5344CB8AC3E}">
        <p14:creationId xmlns:p14="http://schemas.microsoft.com/office/powerpoint/2010/main" val="17290193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DE381-4E93-A243-38E6-9881C91BC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BA1261-0998-E5F8-50CC-DCAB4F25930F}"/>
              </a:ext>
            </a:extLst>
          </p:cNvPr>
          <p:cNvSpPr>
            <a:spLocks noGrp="1"/>
          </p:cNvSpPr>
          <p:nvPr>
            <p:ph type="title"/>
          </p:nvPr>
        </p:nvSpPr>
        <p:spPr>
          <a:xfrm>
            <a:off x="942148" y="260648"/>
            <a:ext cx="11016362" cy="1143000"/>
          </a:xfrm>
        </p:spPr>
        <p:txBody>
          <a:bodyPr/>
          <a:lstStyle/>
          <a:p>
            <a:pPr algn="l"/>
            <a:r>
              <a:rPr lang="en-US" dirty="0"/>
              <a:t>Select Ongoing Trials of Adjuvant Immunotherapy for Localized Endometrial Cancer (EC)</a:t>
            </a:r>
          </a:p>
        </p:txBody>
      </p:sp>
      <p:graphicFrame>
        <p:nvGraphicFramePr>
          <p:cNvPr id="3" name="Table 4">
            <a:extLst>
              <a:ext uri="{FF2B5EF4-FFF2-40B4-BE49-F238E27FC236}">
                <a16:creationId xmlns:a16="http://schemas.microsoft.com/office/drawing/2014/main" id="{92E0EC36-57F2-33B1-DFE1-031E2E0221E2}"/>
              </a:ext>
            </a:extLst>
          </p:cNvPr>
          <p:cNvGraphicFramePr>
            <a:graphicFrameLocks/>
          </p:cNvGraphicFramePr>
          <p:nvPr>
            <p:extLst>
              <p:ext uri="{D42A27DB-BD31-4B8C-83A1-F6EECF244321}">
                <p14:modId xmlns:p14="http://schemas.microsoft.com/office/powerpoint/2010/main" val="2116925274"/>
              </p:ext>
            </p:extLst>
          </p:nvPr>
        </p:nvGraphicFramePr>
        <p:xfrm>
          <a:off x="912286" y="1772816"/>
          <a:ext cx="10730406" cy="2736304"/>
        </p:xfrm>
        <a:graphic>
          <a:graphicData uri="http://schemas.openxmlformats.org/drawingml/2006/table">
            <a:tbl>
              <a:tblPr firstRow="1" bandRow="1">
                <a:tableStyleId>{5C22544A-7EE6-4342-B048-85BDC9FD1C3A}</a:tableStyleId>
              </a:tblPr>
              <a:tblGrid>
                <a:gridCol w="1952720">
                  <a:extLst>
                    <a:ext uri="{9D8B030D-6E8A-4147-A177-3AD203B41FA5}">
                      <a16:colId xmlns:a16="http://schemas.microsoft.com/office/drawing/2014/main" val="849375302"/>
                    </a:ext>
                  </a:extLst>
                </a:gridCol>
                <a:gridCol w="928816">
                  <a:extLst>
                    <a:ext uri="{9D8B030D-6E8A-4147-A177-3AD203B41FA5}">
                      <a16:colId xmlns:a16="http://schemas.microsoft.com/office/drawing/2014/main" val="836436841"/>
                    </a:ext>
                  </a:extLst>
                </a:gridCol>
                <a:gridCol w="2734226">
                  <a:extLst>
                    <a:ext uri="{9D8B030D-6E8A-4147-A177-3AD203B41FA5}">
                      <a16:colId xmlns:a16="http://schemas.microsoft.com/office/drawing/2014/main" val="1344439810"/>
                    </a:ext>
                  </a:extLst>
                </a:gridCol>
                <a:gridCol w="3161924">
                  <a:extLst>
                    <a:ext uri="{9D8B030D-6E8A-4147-A177-3AD203B41FA5}">
                      <a16:colId xmlns:a16="http://schemas.microsoft.com/office/drawing/2014/main" val="2202724164"/>
                    </a:ext>
                  </a:extLst>
                </a:gridCol>
                <a:gridCol w="1952720">
                  <a:extLst>
                    <a:ext uri="{9D8B030D-6E8A-4147-A177-3AD203B41FA5}">
                      <a16:colId xmlns:a16="http://schemas.microsoft.com/office/drawing/2014/main" val="2809527500"/>
                    </a:ext>
                  </a:extLst>
                </a:gridCol>
              </a:tblGrid>
              <a:tr h="853118">
                <a:tc>
                  <a:txBody>
                    <a:bodyPr/>
                    <a:lstStyle/>
                    <a:p>
                      <a:r>
                        <a:rPr lang="en-US" dirty="0"/>
                        <a:t>Trial identifier</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Phase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Study population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Treatment arms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Estimated primary</a:t>
                      </a:r>
                    </a:p>
                    <a:p>
                      <a:pPr algn="ctr"/>
                      <a:r>
                        <a:rPr lang="en-US" dirty="0"/>
                        <a:t>completion date</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576351754"/>
                  </a:ext>
                </a:extLst>
              </a:tr>
              <a:tr h="941593">
                <a:tc>
                  <a:txBody>
                    <a:bodyPr/>
                    <a:lstStyle/>
                    <a:p>
                      <a:r>
                        <a:rPr lang="en-US" dirty="0" err="1"/>
                        <a:t>MMRd</a:t>
                      </a:r>
                      <a:r>
                        <a:rPr lang="en-US" dirty="0"/>
                        <a:t>-GREEN</a:t>
                      </a:r>
                    </a:p>
                    <a:p>
                      <a:r>
                        <a:rPr lang="en-US" baseline="0" dirty="0"/>
                        <a:t>(</a:t>
                      </a:r>
                      <a:r>
                        <a:rPr lang="en-US" dirty="0"/>
                        <a:t>NCT05255653-2)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High-risk, </a:t>
                      </a:r>
                      <a:r>
                        <a:rPr lang="en-US" dirty="0" err="1"/>
                        <a:t>dMMR</a:t>
                      </a:r>
                      <a:r>
                        <a:rPr lang="en-US" dirty="0"/>
                        <a:t> EC after curative intent surgery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dirty="0"/>
                        <a:t>Durvalumab + RT</a:t>
                      </a:r>
                    </a:p>
                    <a:p>
                      <a:pPr marL="285750" indent="-285750" algn="l">
                        <a:buFont typeface="Arial" panose="020B0604020202020204" pitchFamily="34" charset="0"/>
                        <a:buChar char="•"/>
                      </a:pPr>
                      <a:r>
                        <a:rPr lang="en-US" dirty="0"/>
                        <a:t>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January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616672"/>
                  </a:ext>
                </a:extLst>
              </a:tr>
              <a:tr h="941593">
                <a:tc>
                  <a:txBody>
                    <a:bodyPr/>
                    <a:lstStyle/>
                    <a:p>
                      <a:r>
                        <a:rPr lang="en-US" dirty="0"/>
                        <a:t>NRG-GY020</a:t>
                      </a:r>
                    </a:p>
                    <a:p>
                      <a:r>
                        <a:rPr lang="en-US" baseline="0" dirty="0"/>
                        <a:t>(</a:t>
                      </a:r>
                      <a:r>
                        <a:rPr lang="en-US" dirty="0"/>
                        <a:t>NCT04214067)</a:t>
                      </a:r>
                      <a:endParaRPr lang="en-US"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i="0"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i="0" dirty="0"/>
                        <a:t>Stage II–IV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marL="285750" indent="-285750" algn="l">
                        <a:buFont typeface="Arial" panose="020B0604020202020204" pitchFamily="34" charset="0"/>
                        <a:buChar char="•"/>
                      </a:pPr>
                      <a:r>
                        <a:rPr lang="en-US" dirty="0"/>
                        <a:t>Pembrolizumab +  EBRT/VBT</a:t>
                      </a:r>
                    </a:p>
                    <a:p>
                      <a:pPr marL="285750" indent="-285750" algn="l">
                        <a:buFont typeface="Arial" panose="020B0604020202020204" pitchFamily="34" charset="0"/>
                        <a:buChar char="•"/>
                      </a:pPr>
                      <a:r>
                        <a:rPr lang="en-US" dirty="0"/>
                        <a:t>EBRT/VBT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December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3423366616"/>
                  </a:ext>
                </a:extLst>
              </a:tr>
            </a:tbl>
          </a:graphicData>
        </a:graphic>
      </p:graphicFrame>
      <p:sp>
        <p:nvSpPr>
          <p:cNvPr id="4" name="TextBox 3">
            <a:extLst>
              <a:ext uri="{FF2B5EF4-FFF2-40B4-BE49-F238E27FC236}">
                <a16:creationId xmlns:a16="http://schemas.microsoft.com/office/drawing/2014/main" id="{3580AA81-85CB-530C-E361-B77B64BB12DD}"/>
              </a:ext>
            </a:extLst>
          </p:cNvPr>
          <p:cNvSpPr txBox="1"/>
          <p:nvPr/>
        </p:nvSpPr>
        <p:spPr>
          <a:xfrm>
            <a:off x="0" y="6519446"/>
            <a:ext cx="383823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www.clinicaltrials.gov</a:t>
            </a:r>
            <a:r>
              <a:rPr lang="en-US" sz="1500" b="0" dirty="0">
                <a:solidFill>
                  <a:srgbClr val="000000"/>
                </a:solidFill>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Accessed October 2025.</a:t>
            </a:r>
          </a:p>
        </p:txBody>
      </p:sp>
    </p:spTree>
    <p:extLst>
      <p:ext uri="{BB962C8B-B14F-4D97-AF65-F5344CB8AC3E}">
        <p14:creationId xmlns:p14="http://schemas.microsoft.com/office/powerpoint/2010/main" val="16640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897D1-818A-8FCF-832E-4F7D06D466F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6D735B1-6837-C7CE-BE03-55D9B6C2875C}"/>
              </a:ext>
            </a:extLst>
          </p:cNvPr>
          <p:cNvSpPr/>
          <p:nvPr/>
        </p:nvSpPr>
        <p:spPr bwMode="auto">
          <a:xfrm>
            <a:off x="536197" y="1632106"/>
            <a:ext cx="10960403" cy="4346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891FE0B-A624-5DE5-CB54-619A5AADA583}"/>
              </a:ext>
            </a:extLst>
          </p:cNvPr>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796992FA-317D-1517-9566-0723762A5404}"/>
              </a:ext>
            </a:extLst>
          </p:cNvPr>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bg1"/>
                </a:solidFill>
              </a:rPr>
              <a:t>Case 1: 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6C283E93-F878-610D-0B89-085700993CA0}"/>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Rectangle 9">
            <a:extLst>
              <a:ext uri="{FF2B5EF4-FFF2-40B4-BE49-F238E27FC236}">
                <a16:creationId xmlns:a16="http://schemas.microsoft.com/office/drawing/2014/main" id="{D26982AE-AF36-D531-3692-5C5A116E71A0}"/>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CF2C30E6-509A-BCB0-E9B5-84CE105908B6}"/>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03C45A5E-4C8A-74F8-2D1B-5E803EFA258C}"/>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1337980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60-year-old woman with MSI-H metastatic endometrial carcinoma has CR with </a:t>
            </a:r>
            <a:r>
              <a:rPr lang="en-US" dirty="0" err="1">
                <a:solidFill>
                  <a:schemeClr val="bg1"/>
                </a:solidFill>
              </a:rPr>
              <a:t>dostarlimab</a:t>
            </a:r>
            <a:r>
              <a:rPr lang="en-US" dirty="0">
                <a:solidFill>
                  <a:schemeClr val="bg1"/>
                </a:solidFill>
              </a:rPr>
              <a:t> and paclitaxel/carboplatin</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Shachar Peles (Lake Worth, Florida)</a:t>
            </a:r>
          </a:p>
        </p:txBody>
      </p:sp>
      <p:pic>
        <p:nvPicPr>
          <p:cNvPr id="2" name="Picture 1" descr="A person wearing glasses and a grey shirt&#10;&#10;AI-generated content may be incorrect.">
            <a:extLst>
              <a:ext uri="{FF2B5EF4-FFF2-40B4-BE49-F238E27FC236}">
                <a16:creationId xmlns:a16="http://schemas.microsoft.com/office/drawing/2014/main" id="{1D1EC7C0-74B8-DDC5-314A-E9DEB2CA920C}"/>
              </a:ext>
            </a:extLst>
          </p:cNvPr>
          <p:cNvPicPr>
            <a:picLocks noChangeAspect="1"/>
          </p:cNvPicPr>
          <p:nvPr/>
        </p:nvPicPr>
        <p:blipFill>
          <a:blip r:embed="rId2"/>
          <a:stretch>
            <a:fillRect/>
          </a:stretch>
        </p:blipFill>
        <p:spPr>
          <a:xfrm>
            <a:off x="3082317" y="2114853"/>
            <a:ext cx="6319867" cy="3554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1123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01170-9668-81EE-120A-8DB7BA5CAC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D5330CE-788E-8382-1FEC-6F0654F29250}"/>
              </a:ext>
            </a:extLst>
          </p:cNvPr>
          <p:cNvSpPr/>
          <p:nvPr/>
        </p:nvSpPr>
        <p:spPr bwMode="auto">
          <a:xfrm>
            <a:off x="536197" y="2054698"/>
            <a:ext cx="10960403" cy="4346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EFEB96A-FC12-1885-A84A-A87EE1DAE408}"/>
              </a:ext>
            </a:extLst>
          </p:cNvPr>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D164EDAB-B1B0-2347-A5CF-E06B05A064DE}"/>
              </a:ext>
            </a:extLst>
          </p:cNvPr>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bg1"/>
                </a:solidFill>
              </a:rPr>
              <a:t>Case 2: 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9311BF74-EF94-A957-4934-A865F026D48E}"/>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Rectangle 9">
            <a:extLst>
              <a:ext uri="{FF2B5EF4-FFF2-40B4-BE49-F238E27FC236}">
                <a16:creationId xmlns:a16="http://schemas.microsoft.com/office/drawing/2014/main" id="{A15AEC27-E832-26DB-FFA6-48F13B744E85}"/>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408956B1-7821-1F35-8063-C1BDF94EF584}"/>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A4A599BC-391C-E2ED-B4AA-0D1235410C6D}"/>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1770254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5D971-AE95-B442-962C-3B0F34082D2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E1ED885-218E-D587-E483-889E1BB76692}"/>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4AEA079-2DC7-22CD-BF1A-AF45D906DA30}"/>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64-year-old woman with MSI-H, somatic BRCA1-mutant endometrial cancer has CR with carboplatin/paclitaxel/pembrolizumab </a:t>
            </a:r>
          </a:p>
        </p:txBody>
      </p:sp>
      <p:sp>
        <p:nvSpPr>
          <p:cNvPr id="8" name="Title 1">
            <a:extLst>
              <a:ext uri="{FF2B5EF4-FFF2-40B4-BE49-F238E27FC236}">
                <a16:creationId xmlns:a16="http://schemas.microsoft.com/office/drawing/2014/main" id="{992C3A86-D1FB-F960-7F29-82EE151D375A}"/>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Fred Divers (Hot Springs, Arkansas)</a:t>
            </a:r>
          </a:p>
        </p:txBody>
      </p:sp>
      <p:pic>
        <p:nvPicPr>
          <p:cNvPr id="2" name="Picture 1" descr="A person wearing headphones&#10;&#10;AI-generated content may be incorrect.">
            <a:extLst>
              <a:ext uri="{FF2B5EF4-FFF2-40B4-BE49-F238E27FC236}">
                <a16:creationId xmlns:a16="http://schemas.microsoft.com/office/drawing/2014/main" id="{D1EDD41F-13A9-4657-98C4-FA9D5340C205}"/>
              </a:ext>
            </a:extLst>
          </p:cNvPr>
          <p:cNvPicPr>
            <a:picLocks noChangeAspect="1"/>
          </p:cNvPicPr>
          <p:nvPr/>
        </p:nvPicPr>
        <p:blipFill>
          <a:blip r:embed="rId2"/>
          <a:stretch>
            <a:fillRect/>
          </a:stretch>
        </p:blipFill>
        <p:spPr>
          <a:xfrm>
            <a:off x="2987042" y="2135351"/>
            <a:ext cx="6326294" cy="35585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1169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AD5FD-31B8-6F8B-884B-FD00B2924B6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347B275-48AD-B70A-C459-4F552A8E99AA}"/>
              </a:ext>
            </a:extLst>
          </p:cNvPr>
          <p:cNvSpPr/>
          <p:nvPr/>
        </p:nvSpPr>
        <p:spPr bwMode="auto">
          <a:xfrm>
            <a:off x="536197" y="2469303"/>
            <a:ext cx="10960403" cy="4346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137A31E-0CB0-B2F4-25DC-99E4308DB336}"/>
              </a:ext>
            </a:extLst>
          </p:cNvPr>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B33BC95F-FBA0-B9B2-4F49-67722C8B6B76}"/>
              </a:ext>
            </a:extLst>
          </p:cNvPr>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bg1"/>
                </a:solidFill>
                <a:latin typeface="Calibri" panose="020F0502020204030204" pitchFamily="34" charset="0"/>
                <a:cs typeface="Calibri" panose="020F0502020204030204" pitchFamily="34" charset="0"/>
              </a:rPr>
              <a:t>     Data Review: Immune Checkpoint Inhibitors</a:t>
            </a:r>
          </a:p>
          <a:p>
            <a:pPr marL="98425" indent="0">
              <a:lnSpc>
                <a:spcPts val="240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850D315E-CEE9-9993-DFBD-9C48B93CE54E}"/>
              </a:ext>
            </a:extLst>
          </p:cNvPr>
          <p:cNvSpPr/>
          <p:nvPr/>
        </p:nvSpPr>
        <p:spPr bwMode="auto">
          <a:xfrm>
            <a:off x="731520" y="2578608"/>
            <a:ext cx="21602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Rectangle 9">
            <a:extLst>
              <a:ext uri="{FF2B5EF4-FFF2-40B4-BE49-F238E27FC236}">
                <a16:creationId xmlns:a16="http://schemas.microsoft.com/office/drawing/2014/main" id="{C501BE1C-E5CD-9911-FB95-C062D0AA8E5F}"/>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E9AAE50C-8B67-59FD-097C-5EE55182F198}"/>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F529A3D4-C5F4-8976-8AA8-05CCBC41C7ED}"/>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1216074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EC69-6649-86DA-D861-637BB4617389}"/>
              </a:ext>
            </a:extLst>
          </p:cNvPr>
          <p:cNvSpPr>
            <a:spLocks noGrp="1"/>
          </p:cNvSpPr>
          <p:nvPr>
            <p:ph type="title"/>
          </p:nvPr>
        </p:nvSpPr>
        <p:spPr>
          <a:xfrm>
            <a:off x="912286" y="38198"/>
            <a:ext cx="10358967" cy="1143000"/>
          </a:xfrm>
        </p:spPr>
        <p:txBody>
          <a:bodyPr/>
          <a:lstStyle/>
          <a:p>
            <a:r>
              <a:rPr lang="en-US" dirty="0"/>
              <a:t>NRG-GY018 Phase III Study Design</a:t>
            </a:r>
          </a:p>
        </p:txBody>
      </p:sp>
      <p:sp>
        <p:nvSpPr>
          <p:cNvPr id="3" name="TextBox 2">
            <a:extLst>
              <a:ext uri="{FF2B5EF4-FFF2-40B4-BE49-F238E27FC236}">
                <a16:creationId xmlns:a16="http://schemas.microsoft.com/office/drawing/2014/main" id="{1C8007DB-1D94-04A5-F6A2-0DE98EC8CC39}"/>
              </a:ext>
            </a:extLst>
          </p:cNvPr>
          <p:cNvSpPr txBox="1"/>
          <p:nvPr/>
        </p:nvSpPr>
        <p:spPr>
          <a:xfrm>
            <a:off x="0" y="6519446"/>
            <a:ext cx="353955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Eskander RN et al. SGO 2022;Abstract 264. </a:t>
            </a:r>
          </a:p>
        </p:txBody>
      </p:sp>
      <p:pic>
        <p:nvPicPr>
          <p:cNvPr id="5" name="Picture 4" descr="A diagram of a patient's life cycle&#10;&#10;AI-generated content may be incorrect.">
            <a:extLst>
              <a:ext uri="{FF2B5EF4-FFF2-40B4-BE49-F238E27FC236}">
                <a16:creationId xmlns:a16="http://schemas.microsoft.com/office/drawing/2014/main" id="{E047B123-2225-19B6-D545-8BDB56CC7C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12286" y="1268760"/>
            <a:ext cx="10081120" cy="4878289"/>
          </a:xfrm>
          <a:prstGeom prst="rect">
            <a:avLst/>
          </a:prstGeom>
        </p:spPr>
      </p:pic>
      <p:sp>
        <p:nvSpPr>
          <p:cNvPr id="6" name="Rectangle 5">
            <a:extLst>
              <a:ext uri="{FF2B5EF4-FFF2-40B4-BE49-F238E27FC236}">
                <a16:creationId xmlns:a16="http://schemas.microsoft.com/office/drawing/2014/main" id="{438719AC-BEA4-1C9D-EB50-F5424DE3806E}"/>
              </a:ext>
            </a:extLst>
          </p:cNvPr>
          <p:cNvSpPr/>
          <p:nvPr/>
        </p:nvSpPr>
        <p:spPr bwMode="auto">
          <a:xfrm>
            <a:off x="912286" y="5248813"/>
            <a:ext cx="792088"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886333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4D4B-3F00-CDCC-A2CB-F76966EF0A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81E22-6141-2EEE-51DA-D7C730C7610E}"/>
              </a:ext>
            </a:extLst>
          </p:cNvPr>
          <p:cNvSpPr>
            <a:spLocks noGrp="1"/>
          </p:cNvSpPr>
          <p:nvPr>
            <p:ph type="title"/>
          </p:nvPr>
        </p:nvSpPr>
        <p:spPr>
          <a:xfrm>
            <a:off x="912286" y="227013"/>
            <a:ext cx="10584314" cy="1143000"/>
          </a:xfrm>
        </p:spPr>
        <p:txBody>
          <a:bodyPr/>
          <a:lstStyle/>
          <a:p>
            <a:pPr algn="l"/>
            <a:r>
              <a:rPr lang="en-US" dirty="0"/>
              <a:t>NRG-GY018: Investigator-Assessed Progression-Free Survival (PFS) by Mismatch Repair (MMR) Status</a:t>
            </a:r>
          </a:p>
        </p:txBody>
      </p:sp>
      <p:sp>
        <p:nvSpPr>
          <p:cNvPr id="3" name="TextBox 2">
            <a:extLst>
              <a:ext uri="{FF2B5EF4-FFF2-40B4-BE49-F238E27FC236}">
                <a16:creationId xmlns:a16="http://schemas.microsoft.com/office/drawing/2014/main" id="{7838EDF6-A484-3077-2EA4-82973E4A0CE2}"/>
              </a:ext>
            </a:extLst>
          </p:cNvPr>
          <p:cNvSpPr txBox="1"/>
          <p:nvPr/>
        </p:nvSpPr>
        <p:spPr>
          <a:xfrm>
            <a:off x="0" y="6519446"/>
            <a:ext cx="400994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Eskander RN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 </a:t>
            </a:r>
            <a:r>
              <a:rPr kumimoji="0" lang="en-US" sz="1500" b="0" i="0" u="none" strike="noStrike" kern="1200" cap="none" spc="0" normalizeH="0" baseline="0" noProof="0" dirty="0">
                <a:ln>
                  <a:noFill/>
                </a:ln>
                <a:solidFill>
                  <a:srgbClr val="000000"/>
                </a:solidFill>
                <a:effectLst/>
                <a:uLnTx/>
                <a:uFillTx/>
                <a:latin typeface="Calibri"/>
                <a:ea typeface="+mn-ea"/>
                <a:cs typeface="+mn-cs"/>
              </a:rPr>
              <a:t>2025;31(5):1539-46. </a:t>
            </a:r>
          </a:p>
        </p:txBody>
      </p:sp>
      <p:pic>
        <p:nvPicPr>
          <p:cNvPr id="7" name="Picture 6" descr="A graph of a patient's disease&#10;&#10;AI-generated content may be incorrect.">
            <a:extLst>
              <a:ext uri="{FF2B5EF4-FFF2-40B4-BE49-F238E27FC236}">
                <a16:creationId xmlns:a16="http://schemas.microsoft.com/office/drawing/2014/main" id="{B3EF25CD-E356-7E39-1786-16754ED41F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66319" y="1370013"/>
            <a:ext cx="11059361" cy="4495351"/>
          </a:xfrm>
          <a:prstGeom prst="rect">
            <a:avLst/>
          </a:prstGeom>
        </p:spPr>
      </p:pic>
      <p:sp>
        <p:nvSpPr>
          <p:cNvPr id="8" name="Rectangle 7">
            <a:extLst>
              <a:ext uri="{FF2B5EF4-FFF2-40B4-BE49-F238E27FC236}">
                <a16:creationId xmlns:a16="http://schemas.microsoft.com/office/drawing/2014/main" id="{1C3E69DB-EDE9-26C1-3576-EC22741D0BA4}"/>
              </a:ext>
            </a:extLst>
          </p:cNvPr>
          <p:cNvSpPr/>
          <p:nvPr/>
        </p:nvSpPr>
        <p:spPr bwMode="auto">
          <a:xfrm>
            <a:off x="695400" y="1370013"/>
            <a:ext cx="216886"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chemeClr val="bg1"/>
              </a:solidFill>
              <a:effectLst/>
              <a:latin typeface="Times New Roman" pitchFamily="18" charset="0"/>
            </a:endParaRPr>
          </a:p>
        </p:txBody>
      </p:sp>
      <p:sp>
        <p:nvSpPr>
          <p:cNvPr id="9" name="Rectangle 8">
            <a:extLst>
              <a:ext uri="{FF2B5EF4-FFF2-40B4-BE49-F238E27FC236}">
                <a16:creationId xmlns:a16="http://schemas.microsoft.com/office/drawing/2014/main" id="{6191E9A0-B0A1-421E-2B25-894F2CBB4151}"/>
              </a:ext>
            </a:extLst>
          </p:cNvPr>
          <p:cNvSpPr/>
          <p:nvPr/>
        </p:nvSpPr>
        <p:spPr bwMode="auto">
          <a:xfrm>
            <a:off x="6091769" y="1421146"/>
            <a:ext cx="216886"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chemeClr val="bg1"/>
              </a:solidFill>
              <a:effectLst/>
              <a:latin typeface="Times New Roman" pitchFamily="18" charset="0"/>
            </a:endParaRPr>
          </a:p>
        </p:txBody>
      </p:sp>
      <p:sp>
        <p:nvSpPr>
          <p:cNvPr id="10" name="TextBox 9">
            <a:extLst>
              <a:ext uri="{FF2B5EF4-FFF2-40B4-BE49-F238E27FC236}">
                <a16:creationId xmlns:a16="http://schemas.microsoft.com/office/drawing/2014/main" id="{E5EEBB1E-FD5F-6735-D9FA-7E5D28309183}"/>
              </a:ext>
            </a:extLst>
          </p:cNvPr>
          <p:cNvSpPr txBox="1"/>
          <p:nvPr/>
        </p:nvSpPr>
        <p:spPr>
          <a:xfrm>
            <a:off x="588078" y="1372706"/>
            <a:ext cx="915635" cy="400110"/>
          </a:xfrm>
          <a:prstGeom prst="rect">
            <a:avLst/>
          </a:prstGeom>
          <a:noFill/>
        </p:spPr>
        <p:txBody>
          <a:bodyPr wrap="none" rtlCol="0">
            <a:spAutoFit/>
          </a:bodyPr>
          <a:lstStyle/>
          <a:p>
            <a:r>
              <a:rPr lang="en-US" sz="2000" dirty="0" err="1">
                <a:solidFill>
                  <a:schemeClr val="tx1"/>
                </a:solidFill>
                <a:latin typeface="+mn-lt"/>
              </a:rPr>
              <a:t>pMMR</a:t>
            </a:r>
            <a:endParaRPr lang="en-US" sz="2000" dirty="0">
              <a:solidFill>
                <a:schemeClr val="tx1"/>
              </a:solidFill>
              <a:latin typeface="+mn-lt"/>
            </a:endParaRPr>
          </a:p>
        </p:txBody>
      </p:sp>
      <p:sp>
        <p:nvSpPr>
          <p:cNvPr id="11" name="TextBox 10">
            <a:extLst>
              <a:ext uri="{FF2B5EF4-FFF2-40B4-BE49-F238E27FC236}">
                <a16:creationId xmlns:a16="http://schemas.microsoft.com/office/drawing/2014/main" id="{7897CA7B-44E1-73F6-C9A0-38BDFF651D78}"/>
              </a:ext>
            </a:extLst>
          </p:cNvPr>
          <p:cNvSpPr txBox="1"/>
          <p:nvPr/>
        </p:nvSpPr>
        <p:spPr>
          <a:xfrm>
            <a:off x="6158568" y="1296944"/>
            <a:ext cx="915635" cy="400110"/>
          </a:xfrm>
          <a:prstGeom prst="rect">
            <a:avLst/>
          </a:prstGeom>
          <a:noFill/>
        </p:spPr>
        <p:txBody>
          <a:bodyPr wrap="none" rtlCol="0">
            <a:spAutoFit/>
          </a:bodyPr>
          <a:lstStyle/>
          <a:p>
            <a:r>
              <a:rPr lang="en-US" sz="2000" dirty="0" err="1">
                <a:solidFill>
                  <a:schemeClr val="tx1"/>
                </a:solidFill>
                <a:latin typeface="+mn-lt"/>
              </a:rPr>
              <a:t>dMMR</a:t>
            </a:r>
            <a:endParaRPr lang="en-US" sz="2000" dirty="0">
              <a:solidFill>
                <a:schemeClr val="tx1"/>
              </a:solidFill>
              <a:latin typeface="+mn-lt"/>
            </a:endParaRPr>
          </a:p>
        </p:txBody>
      </p:sp>
    </p:spTree>
    <p:extLst>
      <p:ext uri="{BB962C8B-B14F-4D97-AF65-F5344CB8AC3E}">
        <p14:creationId xmlns:p14="http://schemas.microsoft.com/office/powerpoint/2010/main" val="917917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21DA2-0619-0A2B-D224-2B685B0A32CA}"/>
            </a:ext>
          </a:extLst>
        </p:cNvPr>
        <p:cNvGrpSpPr/>
        <p:nvPr/>
      </p:nvGrpSpPr>
      <p:grpSpPr>
        <a:xfrm>
          <a:off x="0" y="0"/>
          <a:ext cx="0" cy="0"/>
          <a:chOff x="0" y="0"/>
          <a:chExt cx="0" cy="0"/>
        </a:xfrm>
      </p:grpSpPr>
      <p:pic>
        <p:nvPicPr>
          <p:cNvPr id="5" name="Picture 4" descr="A graph of events and events&#10;&#10;AI-generated content may be incorrect.">
            <a:extLst>
              <a:ext uri="{FF2B5EF4-FFF2-40B4-BE49-F238E27FC236}">
                <a16:creationId xmlns:a16="http://schemas.microsoft.com/office/drawing/2014/main" id="{4E0746EA-BFB5-3191-5E58-5270DB4FBD9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46028" y="1392853"/>
            <a:ext cx="10891481" cy="4380706"/>
          </a:xfrm>
          <a:prstGeom prst="rect">
            <a:avLst/>
          </a:prstGeom>
        </p:spPr>
      </p:pic>
      <p:sp>
        <p:nvSpPr>
          <p:cNvPr id="2" name="Title 1">
            <a:extLst>
              <a:ext uri="{FF2B5EF4-FFF2-40B4-BE49-F238E27FC236}">
                <a16:creationId xmlns:a16="http://schemas.microsoft.com/office/drawing/2014/main" id="{183BA7DB-C2BD-79BA-8BEB-124804959F99}"/>
              </a:ext>
            </a:extLst>
          </p:cNvPr>
          <p:cNvSpPr>
            <a:spLocks noGrp="1"/>
          </p:cNvSpPr>
          <p:nvPr>
            <p:ph type="title"/>
          </p:nvPr>
        </p:nvSpPr>
        <p:spPr>
          <a:xfrm>
            <a:off x="588078" y="227013"/>
            <a:ext cx="11052538" cy="1143000"/>
          </a:xfrm>
        </p:spPr>
        <p:txBody>
          <a:bodyPr/>
          <a:lstStyle/>
          <a:p>
            <a:r>
              <a:rPr lang="en-US" dirty="0"/>
              <a:t>NRG-GY018: Interim Analysis of Overall Survival (OS) by MMR Status</a:t>
            </a:r>
          </a:p>
        </p:txBody>
      </p:sp>
      <p:sp>
        <p:nvSpPr>
          <p:cNvPr id="3" name="TextBox 2">
            <a:extLst>
              <a:ext uri="{FF2B5EF4-FFF2-40B4-BE49-F238E27FC236}">
                <a16:creationId xmlns:a16="http://schemas.microsoft.com/office/drawing/2014/main" id="{DB9E1533-2048-6E0E-292F-D9F1E166FF93}"/>
              </a:ext>
            </a:extLst>
          </p:cNvPr>
          <p:cNvSpPr txBox="1"/>
          <p:nvPr/>
        </p:nvSpPr>
        <p:spPr>
          <a:xfrm>
            <a:off x="0" y="6519446"/>
            <a:ext cx="400994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Eskander RN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 </a:t>
            </a:r>
            <a:r>
              <a:rPr kumimoji="0" lang="en-US" sz="1500" b="0" i="0" u="none" strike="noStrike" kern="1200" cap="none" spc="0" normalizeH="0" baseline="0" noProof="0" dirty="0">
                <a:ln>
                  <a:noFill/>
                </a:ln>
                <a:solidFill>
                  <a:srgbClr val="000000"/>
                </a:solidFill>
                <a:effectLst/>
                <a:uLnTx/>
                <a:uFillTx/>
                <a:latin typeface="Calibri"/>
                <a:ea typeface="+mn-ea"/>
                <a:cs typeface="+mn-cs"/>
              </a:rPr>
              <a:t>2025;31(5):1539-46. </a:t>
            </a:r>
          </a:p>
        </p:txBody>
      </p:sp>
      <p:sp>
        <p:nvSpPr>
          <p:cNvPr id="8" name="Rectangle 7">
            <a:extLst>
              <a:ext uri="{FF2B5EF4-FFF2-40B4-BE49-F238E27FC236}">
                <a16:creationId xmlns:a16="http://schemas.microsoft.com/office/drawing/2014/main" id="{671C99D8-B2AB-3ABF-8D57-82510E94483C}"/>
              </a:ext>
            </a:extLst>
          </p:cNvPr>
          <p:cNvSpPr/>
          <p:nvPr/>
        </p:nvSpPr>
        <p:spPr bwMode="auto">
          <a:xfrm>
            <a:off x="695400" y="1370013"/>
            <a:ext cx="216886"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chemeClr val="bg1"/>
              </a:solidFill>
              <a:effectLst/>
              <a:latin typeface="Times New Roman" pitchFamily="18" charset="0"/>
            </a:endParaRPr>
          </a:p>
        </p:txBody>
      </p:sp>
      <p:sp>
        <p:nvSpPr>
          <p:cNvPr id="9" name="Rectangle 8">
            <a:extLst>
              <a:ext uri="{FF2B5EF4-FFF2-40B4-BE49-F238E27FC236}">
                <a16:creationId xmlns:a16="http://schemas.microsoft.com/office/drawing/2014/main" id="{43FEBD12-AD29-BD62-260D-127303DBE365}"/>
              </a:ext>
            </a:extLst>
          </p:cNvPr>
          <p:cNvSpPr/>
          <p:nvPr/>
        </p:nvSpPr>
        <p:spPr bwMode="auto">
          <a:xfrm>
            <a:off x="6091769" y="1421146"/>
            <a:ext cx="216886"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chemeClr val="bg1"/>
              </a:solidFill>
              <a:effectLst/>
              <a:latin typeface="Times New Roman" pitchFamily="18" charset="0"/>
            </a:endParaRPr>
          </a:p>
        </p:txBody>
      </p:sp>
      <p:sp>
        <p:nvSpPr>
          <p:cNvPr id="10" name="TextBox 9">
            <a:extLst>
              <a:ext uri="{FF2B5EF4-FFF2-40B4-BE49-F238E27FC236}">
                <a16:creationId xmlns:a16="http://schemas.microsoft.com/office/drawing/2014/main" id="{2E994030-2AD6-571F-01C0-8BDF1BB6C25F}"/>
              </a:ext>
            </a:extLst>
          </p:cNvPr>
          <p:cNvSpPr txBox="1"/>
          <p:nvPr/>
        </p:nvSpPr>
        <p:spPr>
          <a:xfrm>
            <a:off x="588078" y="1372706"/>
            <a:ext cx="915635" cy="400110"/>
          </a:xfrm>
          <a:prstGeom prst="rect">
            <a:avLst/>
          </a:prstGeom>
          <a:noFill/>
        </p:spPr>
        <p:txBody>
          <a:bodyPr wrap="none" rtlCol="0">
            <a:spAutoFit/>
          </a:bodyPr>
          <a:lstStyle/>
          <a:p>
            <a:r>
              <a:rPr lang="en-US" sz="2000" dirty="0" err="1">
                <a:solidFill>
                  <a:schemeClr val="tx1"/>
                </a:solidFill>
                <a:latin typeface="+mn-lt"/>
              </a:rPr>
              <a:t>pMMR</a:t>
            </a:r>
            <a:endParaRPr lang="en-US" sz="2000" dirty="0">
              <a:solidFill>
                <a:schemeClr val="tx1"/>
              </a:solidFill>
              <a:latin typeface="+mn-lt"/>
            </a:endParaRPr>
          </a:p>
        </p:txBody>
      </p:sp>
      <p:sp>
        <p:nvSpPr>
          <p:cNvPr id="11" name="TextBox 10">
            <a:extLst>
              <a:ext uri="{FF2B5EF4-FFF2-40B4-BE49-F238E27FC236}">
                <a16:creationId xmlns:a16="http://schemas.microsoft.com/office/drawing/2014/main" id="{20AC172E-B105-EEB1-5AE5-5B785CCF2CC1}"/>
              </a:ext>
            </a:extLst>
          </p:cNvPr>
          <p:cNvSpPr txBox="1"/>
          <p:nvPr/>
        </p:nvSpPr>
        <p:spPr>
          <a:xfrm>
            <a:off x="6158568" y="1296944"/>
            <a:ext cx="915635" cy="400110"/>
          </a:xfrm>
          <a:prstGeom prst="rect">
            <a:avLst/>
          </a:prstGeom>
          <a:noFill/>
        </p:spPr>
        <p:txBody>
          <a:bodyPr wrap="none" rtlCol="0">
            <a:spAutoFit/>
          </a:bodyPr>
          <a:lstStyle/>
          <a:p>
            <a:r>
              <a:rPr lang="en-US" sz="2000" dirty="0">
                <a:solidFill>
                  <a:schemeClr val="tx1"/>
                </a:solidFill>
                <a:latin typeface="+mn-lt"/>
              </a:rPr>
              <a:t>d</a:t>
            </a:r>
            <a:r>
              <a:rPr lang="en-US" sz="2000">
                <a:solidFill>
                  <a:schemeClr val="tx1"/>
                </a:solidFill>
                <a:latin typeface="+mn-lt"/>
              </a:rPr>
              <a:t>MMR</a:t>
            </a:r>
            <a:endParaRPr lang="en-US" sz="2000" dirty="0">
              <a:solidFill>
                <a:schemeClr val="tx1"/>
              </a:solidFill>
              <a:latin typeface="+mn-lt"/>
            </a:endParaRPr>
          </a:p>
        </p:txBody>
      </p:sp>
    </p:spTree>
    <p:extLst>
      <p:ext uri="{BB962C8B-B14F-4D97-AF65-F5344CB8AC3E}">
        <p14:creationId xmlns:p14="http://schemas.microsoft.com/office/powerpoint/2010/main" val="3828896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75FF-77EB-1CB4-664E-F042072F3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14E66-9119-6391-C495-C5F64A89EE61}"/>
              </a:ext>
            </a:extLst>
          </p:cNvPr>
          <p:cNvSpPr>
            <a:spLocks noGrp="1"/>
          </p:cNvSpPr>
          <p:nvPr>
            <p:ph type="title"/>
          </p:nvPr>
        </p:nvSpPr>
        <p:spPr>
          <a:xfrm>
            <a:off x="912286" y="38198"/>
            <a:ext cx="10358967" cy="1143000"/>
          </a:xfrm>
        </p:spPr>
        <p:txBody>
          <a:bodyPr/>
          <a:lstStyle/>
          <a:p>
            <a:r>
              <a:rPr lang="en-US" dirty="0" err="1"/>
              <a:t>AtTEnd</a:t>
            </a:r>
            <a:r>
              <a:rPr lang="en-US" dirty="0"/>
              <a:t> Phase III Study Design</a:t>
            </a:r>
          </a:p>
        </p:txBody>
      </p:sp>
      <p:sp>
        <p:nvSpPr>
          <p:cNvPr id="3" name="TextBox 2">
            <a:extLst>
              <a:ext uri="{FF2B5EF4-FFF2-40B4-BE49-F238E27FC236}">
                <a16:creationId xmlns:a16="http://schemas.microsoft.com/office/drawing/2014/main" id="{41329345-EAE9-DB29-46AA-DD32FBEF06F8}"/>
              </a:ext>
            </a:extLst>
          </p:cNvPr>
          <p:cNvSpPr txBox="1"/>
          <p:nvPr/>
        </p:nvSpPr>
        <p:spPr>
          <a:xfrm>
            <a:off x="0" y="6519446"/>
            <a:ext cx="37603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Colombo N et al. ESMO 2023;Abstract LBA40. </a:t>
            </a:r>
          </a:p>
        </p:txBody>
      </p:sp>
      <p:pic>
        <p:nvPicPr>
          <p:cNvPr id="7" name="Picture 6" descr="A diagram of a patient's design&#10;&#10;AI-generated content may be incorrect.">
            <a:extLst>
              <a:ext uri="{FF2B5EF4-FFF2-40B4-BE49-F238E27FC236}">
                <a16:creationId xmlns:a16="http://schemas.microsoft.com/office/drawing/2014/main" id="{F54F7EDC-B84B-398C-58B7-A7B4706D76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63504" y="1033374"/>
            <a:ext cx="10479969" cy="5163124"/>
          </a:xfrm>
          <a:prstGeom prst="rect">
            <a:avLst/>
          </a:prstGeom>
        </p:spPr>
      </p:pic>
      <p:sp>
        <p:nvSpPr>
          <p:cNvPr id="8" name="Rectangle 7">
            <a:extLst>
              <a:ext uri="{FF2B5EF4-FFF2-40B4-BE49-F238E27FC236}">
                <a16:creationId xmlns:a16="http://schemas.microsoft.com/office/drawing/2014/main" id="{104D946C-BCDC-22BC-A940-82A041F44181}"/>
              </a:ext>
            </a:extLst>
          </p:cNvPr>
          <p:cNvSpPr/>
          <p:nvPr/>
        </p:nvSpPr>
        <p:spPr bwMode="auto">
          <a:xfrm>
            <a:off x="1199456" y="1033374"/>
            <a:ext cx="3888432"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459688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Powell — Disclosures</a:t>
            </a:r>
          </a:p>
        </p:txBody>
      </p:sp>
      <p:graphicFrame>
        <p:nvGraphicFramePr>
          <p:cNvPr id="5" name="Content Placeholder 3">
            <a:extLst>
              <a:ext uri="{FF2B5EF4-FFF2-40B4-BE49-F238E27FC236}">
                <a16:creationId xmlns:a16="http://schemas.microsoft.com/office/drawing/2014/main" id="{9979B930-451C-C599-CCFD-D7962717A86E}"/>
              </a:ext>
            </a:extLst>
          </p:cNvPr>
          <p:cNvGraphicFramePr>
            <a:graphicFrameLocks/>
          </p:cNvGraphicFramePr>
          <p:nvPr/>
        </p:nvGraphicFramePr>
        <p:xfrm>
          <a:off x="1685510" y="2204864"/>
          <a:ext cx="8820980" cy="3168352"/>
        </p:xfrm>
        <a:graphic>
          <a:graphicData uri="http://schemas.openxmlformats.org/drawingml/2006/table">
            <a:tbl>
              <a:tblPr firstRow="1" bandRow="1">
                <a:tableStyleId>{F2DE63D5-997A-4646-A377-4702673A728D}</a:tableStyleId>
              </a:tblPr>
              <a:tblGrid>
                <a:gridCol w="2556284">
                  <a:extLst>
                    <a:ext uri="{9D8B030D-6E8A-4147-A177-3AD203B41FA5}">
                      <a16:colId xmlns:a16="http://schemas.microsoft.com/office/drawing/2014/main" val="20000"/>
                    </a:ext>
                  </a:extLst>
                </a:gridCol>
                <a:gridCol w="6264696">
                  <a:extLst>
                    <a:ext uri="{9D8B030D-6E8A-4147-A177-3AD203B41FA5}">
                      <a16:colId xmlns:a16="http://schemas.microsoft.com/office/drawing/2014/main" val="2117869244"/>
                    </a:ext>
                  </a:extLst>
                </a:gridCol>
              </a:tblGrid>
              <a:tr h="158417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Eisai Inc, GSK,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584176">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GSK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4070993"/>
                  </a:ext>
                </a:extLst>
              </a:tr>
            </a:tbl>
          </a:graphicData>
        </a:graphic>
      </p:graphicFrame>
    </p:spTree>
    <p:custDataLst>
      <p:tags r:id="rId1"/>
    </p:custDataLst>
    <p:extLst>
      <p:ext uri="{BB962C8B-B14F-4D97-AF65-F5344CB8AC3E}">
        <p14:creationId xmlns:p14="http://schemas.microsoft.com/office/powerpoint/2010/main" val="524187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E67-7C74-B43A-F4FE-7AC80EB42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9685B-017D-E152-EB8A-53E0B9397513}"/>
              </a:ext>
            </a:extLst>
          </p:cNvPr>
          <p:cNvSpPr>
            <a:spLocks noGrp="1"/>
          </p:cNvSpPr>
          <p:nvPr>
            <p:ph type="title"/>
          </p:nvPr>
        </p:nvSpPr>
        <p:spPr>
          <a:xfrm>
            <a:off x="912286" y="38198"/>
            <a:ext cx="10358967" cy="1143000"/>
          </a:xfrm>
        </p:spPr>
        <p:txBody>
          <a:bodyPr/>
          <a:lstStyle/>
          <a:p>
            <a:r>
              <a:rPr lang="en-US" dirty="0" err="1"/>
              <a:t>AtTEnd</a:t>
            </a:r>
            <a:r>
              <a:rPr lang="en-US" dirty="0"/>
              <a:t>: PFS in the Overall and </a:t>
            </a:r>
            <a:r>
              <a:rPr lang="en-US" dirty="0" err="1"/>
              <a:t>dMMR</a:t>
            </a:r>
            <a:r>
              <a:rPr lang="en-US" dirty="0"/>
              <a:t> Populations</a:t>
            </a:r>
          </a:p>
        </p:txBody>
      </p:sp>
      <p:sp>
        <p:nvSpPr>
          <p:cNvPr id="3" name="TextBox 2">
            <a:extLst>
              <a:ext uri="{FF2B5EF4-FFF2-40B4-BE49-F238E27FC236}">
                <a16:creationId xmlns:a16="http://schemas.microsoft.com/office/drawing/2014/main" id="{6154491B-8FD2-7DA8-F18B-B118FDC8C30D}"/>
              </a:ext>
            </a:extLst>
          </p:cNvPr>
          <p:cNvSpPr txBox="1"/>
          <p:nvPr/>
        </p:nvSpPr>
        <p:spPr>
          <a:xfrm>
            <a:off x="0" y="6519446"/>
            <a:ext cx="396127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Colombo N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Lancet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2024;25:1135-46.</a:t>
            </a:r>
          </a:p>
        </p:txBody>
      </p:sp>
      <p:pic>
        <p:nvPicPr>
          <p:cNvPr id="5" name="Picture 4" descr="A graph of events and patients&#10;&#10;AI-generated content may be incorrect.">
            <a:extLst>
              <a:ext uri="{FF2B5EF4-FFF2-40B4-BE49-F238E27FC236}">
                <a16:creationId xmlns:a16="http://schemas.microsoft.com/office/drawing/2014/main" id="{BB772848-B9ED-987C-BA13-3D3F83FABA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48741" y="1889956"/>
            <a:ext cx="5779762" cy="2808312"/>
          </a:xfrm>
          <a:prstGeom prst="rect">
            <a:avLst/>
          </a:prstGeom>
        </p:spPr>
      </p:pic>
      <p:pic>
        <p:nvPicPr>
          <p:cNvPr id="9" name="Picture 8" descr="A graph of events and patients&#10;&#10;AI-generated content may be incorrect.">
            <a:extLst>
              <a:ext uri="{FF2B5EF4-FFF2-40B4-BE49-F238E27FC236}">
                <a16:creationId xmlns:a16="http://schemas.microsoft.com/office/drawing/2014/main" id="{1F15F11C-A9E2-0B94-7B9D-AF972CBC022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907840" y="1889956"/>
            <a:ext cx="6092816" cy="2808312"/>
          </a:xfrm>
          <a:prstGeom prst="rect">
            <a:avLst/>
          </a:prstGeom>
        </p:spPr>
      </p:pic>
      <p:sp>
        <p:nvSpPr>
          <p:cNvPr id="10" name="TextBox 9">
            <a:extLst>
              <a:ext uri="{FF2B5EF4-FFF2-40B4-BE49-F238E27FC236}">
                <a16:creationId xmlns:a16="http://schemas.microsoft.com/office/drawing/2014/main" id="{DC22C2C6-B874-1B1E-1CCE-A70EAE06BEF4}"/>
              </a:ext>
            </a:extLst>
          </p:cNvPr>
          <p:cNvSpPr txBox="1"/>
          <p:nvPr/>
        </p:nvSpPr>
        <p:spPr>
          <a:xfrm>
            <a:off x="1941143" y="1340768"/>
            <a:ext cx="21668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C1053"/>
                </a:solidFill>
                <a:effectLst/>
                <a:uLnTx/>
                <a:uFillTx/>
                <a:latin typeface="Calibri" panose="020F0502020204030204" pitchFamily="34" charset="0"/>
                <a:ea typeface="MS PGothic" charset="0"/>
                <a:cs typeface="Calibri" panose="020F0502020204030204" pitchFamily="34" charset="0"/>
              </a:rPr>
              <a:t>Overall population</a:t>
            </a:r>
          </a:p>
        </p:txBody>
      </p:sp>
      <p:sp>
        <p:nvSpPr>
          <p:cNvPr id="11" name="TextBox 10">
            <a:extLst>
              <a:ext uri="{FF2B5EF4-FFF2-40B4-BE49-F238E27FC236}">
                <a16:creationId xmlns:a16="http://schemas.microsoft.com/office/drawing/2014/main" id="{D4F56B52-641A-921E-99E4-E669AAFAEEFE}"/>
              </a:ext>
            </a:extLst>
          </p:cNvPr>
          <p:cNvSpPr txBox="1"/>
          <p:nvPr/>
        </p:nvSpPr>
        <p:spPr>
          <a:xfrm>
            <a:off x="8328248" y="1340768"/>
            <a:ext cx="21379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3C1053"/>
                </a:solidFill>
                <a:effectLst/>
                <a:uLnTx/>
                <a:uFillTx/>
                <a:latin typeface="Calibri" panose="020F0502020204030204" pitchFamily="34" charset="0"/>
                <a:ea typeface="MS PGothic" charset="0"/>
                <a:cs typeface="Calibri" panose="020F0502020204030204" pitchFamily="34" charset="0"/>
              </a:rPr>
              <a:t>dMMR</a:t>
            </a:r>
            <a:r>
              <a:rPr kumimoji="0" lang="en-US" sz="2000" b="1" i="0" u="none" strike="noStrike" kern="1200" cap="none" spc="0" normalizeH="0" baseline="0" noProof="0" dirty="0">
                <a:ln>
                  <a:noFill/>
                </a:ln>
                <a:solidFill>
                  <a:srgbClr val="3C1053"/>
                </a:solidFill>
                <a:effectLst/>
                <a:uLnTx/>
                <a:uFillTx/>
                <a:latin typeface="Calibri" panose="020F0502020204030204" pitchFamily="34" charset="0"/>
                <a:ea typeface="MS PGothic" charset="0"/>
                <a:cs typeface="Calibri" panose="020F0502020204030204" pitchFamily="34" charset="0"/>
              </a:rPr>
              <a:t> population</a:t>
            </a:r>
          </a:p>
        </p:txBody>
      </p:sp>
      <p:sp>
        <p:nvSpPr>
          <p:cNvPr id="12" name="Rectangle 11">
            <a:extLst>
              <a:ext uri="{FF2B5EF4-FFF2-40B4-BE49-F238E27FC236}">
                <a16:creationId xmlns:a16="http://schemas.microsoft.com/office/drawing/2014/main" id="{CBF4F463-C83F-3AAD-BE31-89E4EEA446AF}"/>
              </a:ext>
            </a:extLst>
          </p:cNvPr>
          <p:cNvSpPr/>
          <p:nvPr/>
        </p:nvSpPr>
        <p:spPr bwMode="auto">
          <a:xfrm>
            <a:off x="1199456" y="1889956"/>
            <a:ext cx="144016" cy="242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E4155CCB-80C4-01F9-7C77-393643B4FF96}"/>
              </a:ext>
            </a:extLst>
          </p:cNvPr>
          <p:cNvSpPr/>
          <p:nvPr/>
        </p:nvSpPr>
        <p:spPr bwMode="auto">
          <a:xfrm flipH="1">
            <a:off x="7032104" y="1889956"/>
            <a:ext cx="144016" cy="1708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112054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98C31-EB6E-46C4-1C16-DEB44FD878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46A58B-E289-B870-2212-D2A3BD8D87E4}"/>
              </a:ext>
            </a:extLst>
          </p:cNvPr>
          <p:cNvSpPr>
            <a:spLocks noGrp="1"/>
          </p:cNvSpPr>
          <p:nvPr>
            <p:ph type="title"/>
          </p:nvPr>
        </p:nvSpPr>
        <p:spPr>
          <a:xfrm>
            <a:off x="912286" y="38198"/>
            <a:ext cx="10358967" cy="1143000"/>
          </a:xfrm>
        </p:spPr>
        <p:txBody>
          <a:bodyPr/>
          <a:lstStyle/>
          <a:p>
            <a:r>
              <a:rPr lang="en-US" dirty="0" err="1"/>
              <a:t>AtTEnd</a:t>
            </a:r>
            <a:r>
              <a:rPr lang="en-US" dirty="0"/>
              <a:t>: Interim Analysis of OS in the Overall Population</a:t>
            </a:r>
          </a:p>
        </p:txBody>
      </p:sp>
      <p:sp>
        <p:nvSpPr>
          <p:cNvPr id="3" name="TextBox 2">
            <a:extLst>
              <a:ext uri="{FF2B5EF4-FFF2-40B4-BE49-F238E27FC236}">
                <a16:creationId xmlns:a16="http://schemas.microsoft.com/office/drawing/2014/main" id="{F553F301-E69D-FDEE-1155-1D4E7C0CCC33}"/>
              </a:ext>
            </a:extLst>
          </p:cNvPr>
          <p:cNvSpPr txBox="1"/>
          <p:nvPr/>
        </p:nvSpPr>
        <p:spPr>
          <a:xfrm>
            <a:off x="0" y="6519446"/>
            <a:ext cx="396127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Colombo N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Lancet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2024;25:1135-46.</a:t>
            </a:r>
          </a:p>
        </p:txBody>
      </p:sp>
      <p:pic>
        <p:nvPicPr>
          <p:cNvPr id="6" name="Picture 5" descr="A graph of a patient's life&#10;&#10;AI-generated content may be incorrect.">
            <a:extLst>
              <a:ext uri="{FF2B5EF4-FFF2-40B4-BE49-F238E27FC236}">
                <a16:creationId xmlns:a16="http://schemas.microsoft.com/office/drawing/2014/main" id="{CB8E5E9F-11D3-4D9E-9054-BC0CD41551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808285" y="1052736"/>
            <a:ext cx="8566968" cy="4963403"/>
          </a:xfrm>
          <a:prstGeom prst="rect">
            <a:avLst/>
          </a:prstGeom>
        </p:spPr>
      </p:pic>
    </p:spTree>
    <p:extLst>
      <p:ext uri="{BB962C8B-B14F-4D97-AF65-F5344CB8AC3E}">
        <p14:creationId xmlns:p14="http://schemas.microsoft.com/office/powerpoint/2010/main" val="603516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6FF79-3FB0-FBD2-F9FB-DA91E6500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60808-AB95-02B0-E74B-F87D740D680D}"/>
              </a:ext>
            </a:extLst>
          </p:cNvPr>
          <p:cNvSpPr>
            <a:spLocks noGrp="1"/>
          </p:cNvSpPr>
          <p:nvPr>
            <p:ph type="title"/>
          </p:nvPr>
        </p:nvSpPr>
        <p:spPr>
          <a:xfrm>
            <a:off x="838633" y="726575"/>
            <a:ext cx="11018007" cy="2829091"/>
          </a:xfrm>
        </p:spPr>
        <p:txBody>
          <a:bodyPr anchor="b"/>
          <a:lstStyle/>
          <a:p>
            <a:pPr algn="l"/>
            <a:r>
              <a:rPr lang="en-US" sz="3600" dirty="0"/>
              <a:t>Final Overall Survival (OS) Results from the Randomized Double-Blind Phase III </a:t>
            </a:r>
            <a:r>
              <a:rPr lang="en-US" sz="3600" dirty="0" err="1"/>
              <a:t>AtTEnd</a:t>
            </a:r>
            <a:r>
              <a:rPr lang="en-US" sz="3600" dirty="0"/>
              <a:t>/ENGOT-EN7 Trial Evaluating Atezolizumab in Combination with Paclitaxel and Carboplatin in Women with Advanced/Recurrent Endometrial Cancer</a:t>
            </a:r>
          </a:p>
        </p:txBody>
      </p:sp>
      <p:sp>
        <p:nvSpPr>
          <p:cNvPr id="3" name="TextBox 2">
            <a:extLst>
              <a:ext uri="{FF2B5EF4-FFF2-40B4-BE49-F238E27FC236}">
                <a16:creationId xmlns:a16="http://schemas.microsoft.com/office/drawing/2014/main" id="{B58386DA-87D7-9ACC-BFDA-3E05FA6D46AF}"/>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Ginesta MPB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LBA39.</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lvl="0" defTabSz="455613" fontAlgn="base">
              <a:spcBef>
                <a:spcPts val="400"/>
              </a:spcBef>
              <a:spcAft>
                <a:spcPts val="400"/>
              </a:spcAft>
              <a:defRPr/>
            </a:pPr>
            <a:r>
              <a:rPr lang="en-US" sz="2600" dirty="0">
                <a:solidFill>
                  <a:srgbClr val="000000"/>
                </a:solidFill>
                <a:latin typeface="Calibri" panose="020F0502020204030204" pitchFamily="34" charset="0"/>
                <a:cs typeface="Calibri" panose="020F0502020204030204" pitchFamily="34" charset="0"/>
              </a:rPr>
              <a:t>PROFERRED PAPER </a:t>
            </a: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2600" b="1" dirty="0">
                <a:solidFill>
                  <a:srgbClr val="000000"/>
                </a:solidFill>
                <a:latin typeface="Calibri" panose="020F0502020204030204" pitchFamily="34" charset="0"/>
                <a:ea typeface="MS PGothic" charset="0"/>
                <a:cs typeface="Calibri" panose="020F0502020204030204" pitchFamily="34" charset="0"/>
              </a:rPr>
              <a:t>SUNDAY, OCTOBER 19 | </a:t>
            </a: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14:55 CEST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8496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96008-F7C5-020D-0AAA-5C50F0A4D1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43D03E-0D53-4445-6ED2-CCF053793F7A}"/>
              </a:ext>
            </a:extLst>
          </p:cNvPr>
          <p:cNvSpPr>
            <a:spLocks noGrp="1"/>
          </p:cNvSpPr>
          <p:nvPr>
            <p:ph type="title"/>
          </p:nvPr>
        </p:nvSpPr>
        <p:spPr>
          <a:xfrm>
            <a:off x="838633" y="726575"/>
            <a:ext cx="11018007" cy="2829091"/>
          </a:xfrm>
        </p:spPr>
        <p:txBody>
          <a:bodyPr anchor="b"/>
          <a:lstStyle/>
          <a:p>
            <a:pPr algn="l"/>
            <a:r>
              <a:rPr lang="en-US" sz="3600" dirty="0"/>
              <a:t>WES-Derived Aneuploidy Score (W-AS) Identifies </a:t>
            </a:r>
            <a:r>
              <a:rPr lang="en-US" sz="3600" dirty="0" err="1"/>
              <a:t>MMRd</a:t>
            </a:r>
            <a:r>
              <a:rPr lang="en-US" sz="3600" dirty="0"/>
              <a:t> Patients with Reduced Benefit from Immunotherapy in Endometrial Cancer: Multi-</a:t>
            </a:r>
            <a:r>
              <a:rPr lang="en-US" sz="3600" dirty="0" err="1"/>
              <a:t>omic</a:t>
            </a:r>
            <a:r>
              <a:rPr lang="en-US" sz="3600" dirty="0"/>
              <a:t> Analysis of the Phase III </a:t>
            </a:r>
            <a:r>
              <a:rPr lang="en-US" sz="3600" dirty="0" err="1"/>
              <a:t>AtTEnd</a:t>
            </a:r>
            <a:r>
              <a:rPr lang="en-US" sz="3600" dirty="0"/>
              <a:t>/ENGOT-EN7 Trial</a:t>
            </a:r>
          </a:p>
        </p:txBody>
      </p:sp>
      <p:sp>
        <p:nvSpPr>
          <p:cNvPr id="3" name="TextBox 2">
            <a:extLst>
              <a:ext uri="{FF2B5EF4-FFF2-40B4-BE49-F238E27FC236}">
                <a16:creationId xmlns:a16="http://schemas.microsoft.com/office/drawing/2014/main" id="{682227B5-9225-BBA8-5D31-216410E8FED8}"/>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S PGothic" charset="0"/>
                <a:cs typeface="+mn-cs"/>
              </a:rPr>
              <a:t>Mazarella</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 L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LBA40.</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lvl="0" defTabSz="455613" fontAlgn="base">
              <a:spcBef>
                <a:spcPts val="400"/>
              </a:spcBef>
              <a:spcAft>
                <a:spcPts val="400"/>
              </a:spcAft>
              <a:defRPr/>
            </a:pPr>
            <a:r>
              <a:rPr lang="en-US" sz="2600" dirty="0">
                <a:solidFill>
                  <a:srgbClr val="000000"/>
                </a:solidFill>
                <a:latin typeface="Calibri" panose="020F0502020204030204" pitchFamily="34" charset="0"/>
                <a:cs typeface="Calibri" panose="020F0502020204030204" pitchFamily="34" charset="0"/>
              </a:rPr>
              <a:t>PROFERRED PAPER </a:t>
            </a: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2600" b="1" dirty="0">
                <a:solidFill>
                  <a:srgbClr val="000000"/>
                </a:solidFill>
                <a:latin typeface="Calibri" panose="020F0502020204030204" pitchFamily="34" charset="0"/>
                <a:ea typeface="MS PGothic" charset="0"/>
                <a:cs typeface="Calibri" panose="020F0502020204030204" pitchFamily="34" charset="0"/>
              </a:rPr>
              <a:t>SUNDAY, OCTOBER 19 | </a:t>
            </a: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10:15 CEST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52120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0FE93-67DF-F3E9-0885-F000D5DC2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0D5EC-0DBC-3B8A-93D4-D17A815AEDC8}"/>
              </a:ext>
            </a:extLst>
          </p:cNvPr>
          <p:cNvSpPr>
            <a:spLocks noGrp="1"/>
          </p:cNvSpPr>
          <p:nvPr>
            <p:ph type="title"/>
          </p:nvPr>
        </p:nvSpPr>
        <p:spPr/>
        <p:txBody>
          <a:bodyPr/>
          <a:lstStyle/>
          <a:p>
            <a:r>
              <a:rPr lang="en-US" dirty="0"/>
              <a:t>Phase III RUBY Part 1 Study Design</a:t>
            </a:r>
            <a:endParaRPr lang="en-US" dirty="0">
              <a:solidFill>
                <a:srgbClr val="FF40FF"/>
              </a:solidFill>
            </a:endParaRPr>
          </a:p>
        </p:txBody>
      </p:sp>
      <p:sp>
        <p:nvSpPr>
          <p:cNvPr id="3" name="TextBox 2">
            <a:extLst>
              <a:ext uri="{FF2B5EF4-FFF2-40B4-BE49-F238E27FC236}">
                <a16:creationId xmlns:a16="http://schemas.microsoft.com/office/drawing/2014/main" id="{1FF009C0-52F0-D597-FDD6-88B6E159CCAC}"/>
              </a:ext>
            </a:extLst>
          </p:cNvPr>
          <p:cNvSpPr txBox="1"/>
          <p:nvPr/>
        </p:nvSpPr>
        <p:spPr>
          <a:xfrm>
            <a:off x="0" y="6519446"/>
            <a:ext cx="394268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Mirza MR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500" b="0" i="0" u="none" strike="noStrike" kern="1200" cap="none" spc="0" normalizeH="0" baseline="0" noProof="0" dirty="0">
                <a:ln>
                  <a:noFill/>
                </a:ln>
                <a:solidFill>
                  <a:srgbClr val="000000"/>
                </a:solidFill>
                <a:effectLst/>
                <a:uLnTx/>
                <a:uFillTx/>
                <a:latin typeface="Calibri"/>
                <a:ea typeface="+mn-ea"/>
                <a:cs typeface="+mn-cs"/>
              </a:rPr>
              <a:t>2023;388:2145-58.</a:t>
            </a:r>
          </a:p>
        </p:txBody>
      </p:sp>
      <p:pic>
        <p:nvPicPr>
          <p:cNvPr id="4" name="Picture 3">
            <a:extLst>
              <a:ext uri="{FF2B5EF4-FFF2-40B4-BE49-F238E27FC236}">
                <a16:creationId xmlns:a16="http://schemas.microsoft.com/office/drawing/2014/main" id="{B30C9C1B-3509-C61E-D897-0B3ADEE6F5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189459" y="1370013"/>
            <a:ext cx="9804619" cy="4780607"/>
          </a:xfrm>
          <a:prstGeom prst="rect">
            <a:avLst/>
          </a:prstGeom>
        </p:spPr>
      </p:pic>
    </p:spTree>
    <p:extLst>
      <p:ext uri="{BB962C8B-B14F-4D97-AF65-F5344CB8AC3E}">
        <p14:creationId xmlns:p14="http://schemas.microsoft.com/office/powerpoint/2010/main" val="250610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AB4E9-97FC-72BF-6575-FFA5589F01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8CEE2-295C-5626-E478-DF390061C7CC}"/>
              </a:ext>
            </a:extLst>
          </p:cNvPr>
          <p:cNvSpPr>
            <a:spLocks noGrp="1"/>
          </p:cNvSpPr>
          <p:nvPr>
            <p:ph type="title"/>
          </p:nvPr>
        </p:nvSpPr>
        <p:spPr>
          <a:xfrm>
            <a:off x="916516" y="125413"/>
            <a:ext cx="10358967" cy="681645"/>
          </a:xfrm>
        </p:spPr>
        <p:txBody>
          <a:bodyPr/>
          <a:lstStyle/>
          <a:p>
            <a:r>
              <a:rPr lang="en-US" dirty="0"/>
              <a:t>Phase III RUBY Part 1: PFS by Mismatch Repair (MMR) Status</a:t>
            </a:r>
            <a:endParaRPr lang="en-US" dirty="0">
              <a:solidFill>
                <a:srgbClr val="FF40FF"/>
              </a:solidFill>
            </a:endParaRPr>
          </a:p>
        </p:txBody>
      </p:sp>
      <p:sp>
        <p:nvSpPr>
          <p:cNvPr id="3" name="TextBox 2">
            <a:extLst>
              <a:ext uri="{FF2B5EF4-FFF2-40B4-BE49-F238E27FC236}">
                <a16:creationId xmlns:a16="http://schemas.microsoft.com/office/drawing/2014/main" id="{BC415F95-07EA-C52C-9C79-142837DF9874}"/>
              </a:ext>
            </a:extLst>
          </p:cNvPr>
          <p:cNvSpPr txBox="1"/>
          <p:nvPr/>
        </p:nvSpPr>
        <p:spPr>
          <a:xfrm>
            <a:off x="0" y="6519446"/>
            <a:ext cx="394268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Mirza MR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500" b="0" i="0" u="none" strike="noStrike" kern="1200" cap="none" spc="0" normalizeH="0" baseline="0" noProof="0" dirty="0">
                <a:ln>
                  <a:noFill/>
                </a:ln>
                <a:solidFill>
                  <a:srgbClr val="000000"/>
                </a:solidFill>
                <a:effectLst/>
                <a:uLnTx/>
                <a:uFillTx/>
                <a:latin typeface="Calibri"/>
                <a:ea typeface="+mn-ea"/>
                <a:cs typeface="+mn-cs"/>
              </a:rPr>
              <a:t>2023;388:2145-58.</a:t>
            </a:r>
          </a:p>
        </p:txBody>
      </p:sp>
      <p:pic>
        <p:nvPicPr>
          <p:cNvPr id="3074" name="Picture 2">
            <a:extLst>
              <a:ext uri="{FF2B5EF4-FFF2-40B4-BE49-F238E27FC236}">
                <a16:creationId xmlns:a16="http://schemas.microsoft.com/office/drawing/2014/main" id="{94BBBFD7-DAB0-E550-CBA5-636AD9CE0C5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05221" y="729574"/>
            <a:ext cx="7551846" cy="27954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FA1001D9-206A-84B1-8BD4-DC699785943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a:fillRect/>
          </a:stretch>
        </p:blipFill>
        <p:spPr bwMode="auto">
          <a:xfrm>
            <a:off x="305221" y="3525015"/>
            <a:ext cx="7551846" cy="27122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4041EE-FA8B-8E3A-05F2-15DA68D52704}"/>
              </a:ext>
            </a:extLst>
          </p:cNvPr>
          <p:cNvSpPr txBox="1"/>
          <p:nvPr/>
        </p:nvSpPr>
        <p:spPr>
          <a:xfrm>
            <a:off x="7873398" y="1827754"/>
            <a:ext cx="344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a:ea typeface="+mn-ea"/>
                <a:cs typeface="+mn-cs"/>
              </a:rPr>
              <a:t>dMMR</a:t>
            </a:r>
            <a:r>
              <a:rPr kumimoji="0" lang="en-US" sz="2400" b="1" i="0" u="none" strike="noStrike" kern="1200" cap="none" spc="0" normalizeH="0" baseline="0" noProof="0" dirty="0">
                <a:ln>
                  <a:noFill/>
                </a:ln>
                <a:solidFill>
                  <a:srgbClr val="000000"/>
                </a:solidFill>
                <a:effectLst/>
                <a:uLnTx/>
                <a:uFillTx/>
                <a:latin typeface="Calibri"/>
                <a:ea typeface="+mn-ea"/>
                <a:cs typeface="+mn-cs"/>
              </a:rPr>
              <a:t>/MSI-H population</a:t>
            </a:r>
          </a:p>
        </p:txBody>
      </p:sp>
      <p:sp>
        <p:nvSpPr>
          <p:cNvPr id="7" name="TextBox 6">
            <a:extLst>
              <a:ext uri="{FF2B5EF4-FFF2-40B4-BE49-F238E27FC236}">
                <a16:creationId xmlns:a16="http://schemas.microsoft.com/office/drawing/2014/main" id="{F05F4409-031F-D5AF-85C6-5FAC589158B9}"/>
              </a:ext>
            </a:extLst>
          </p:cNvPr>
          <p:cNvSpPr txBox="1"/>
          <p:nvPr/>
        </p:nvSpPr>
        <p:spPr>
          <a:xfrm>
            <a:off x="7873398" y="4581623"/>
            <a:ext cx="3216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a:ea typeface="+mn-ea"/>
                <a:cs typeface="+mn-cs"/>
              </a:rPr>
              <a:t>pMMR</a:t>
            </a:r>
            <a:r>
              <a:rPr kumimoji="0" lang="en-US" sz="2400" b="1" i="0" u="none" strike="noStrike" kern="1200" cap="none" spc="0" normalizeH="0" baseline="0" noProof="0" dirty="0">
                <a:ln>
                  <a:noFill/>
                </a:ln>
                <a:solidFill>
                  <a:srgbClr val="000000"/>
                </a:solidFill>
                <a:effectLst/>
                <a:uLnTx/>
                <a:uFillTx/>
                <a:latin typeface="Calibri"/>
                <a:ea typeface="+mn-ea"/>
                <a:cs typeface="+mn-cs"/>
              </a:rPr>
              <a:t>/MSS population</a:t>
            </a:r>
          </a:p>
        </p:txBody>
      </p:sp>
      <p:sp>
        <p:nvSpPr>
          <p:cNvPr id="4" name="TextBox 3">
            <a:extLst>
              <a:ext uri="{FF2B5EF4-FFF2-40B4-BE49-F238E27FC236}">
                <a16:creationId xmlns:a16="http://schemas.microsoft.com/office/drawing/2014/main" id="{CA7FB6DA-E562-2FDF-4232-230E419E03F5}"/>
              </a:ext>
            </a:extLst>
          </p:cNvPr>
          <p:cNvSpPr txBox="1"/>
          <p:nvPr/>
        </p:nvSpPr>
        <p:spPr>
          <a:xfrm>
            <a:off x="6240016" y="6237312"/>
            <a:ext cx="5256584" cy="553998"/>
          </a:xfrm>
          <a:prstGeom prst="rect">
            <a:avLst/>
          </a:prstGeom>
          <a:noFill/>
        </p:spPr>
        <p:txBody>
          <a:bodyPr wrap="square" rtlCol="0">
            <a:spAutoFit/>
          </a:bodyPr>
          <a:lstStyle/>
          <a:p>
            <a:pPr lvl="0" defTabSz="914400" fontAlgn="auto">
              <a:spcBef>
                <a:spcPts val="0"/>
              </a:spcBef>
              <a:spcAft>
                <a:spcPts val="0"/>
              </a:spcAft>
              <a:defRPr/>
            </a:pPr>
            <a:r>
              <a:rPr lang="en-US" sz="1500" b="0" dirty="0" err="1">
                <a:solidFill>
                  <a:srgbClr val="000000"/>
                </a:solidFill>
                <a:latin typeface="Calibri"/>
                <a:ea typeface="+mn-ea"/>
                <a:cs typeface="+mn-cs"/>
              </a:rPr>
              <a:t>dMMR</a:t>
            </a:r>
            <a:r>
              <a:rPr lang="en-US" sz="1500" b="0" dirty="0">
                <a:solidFill>
                  <a:srgbClr val="000000"/>
                </a:solidFill>
                <a:latin typeface="Calibri"/>
                <a:ea typeface="+mn-ea"/>
                <a:cs typeface="+mn-cs"/>
              </a:rPr>
              <a:t> = MMR deficient; MSI-H = microsatellite instability high; </a:t>
            </a:r>
            <a:r>
              <a:rPr lang="en-US" sz="1500" b="0" dirty="0" err="1">
                <a:solidFill>
                  <a:srgbClr val="000000"/>
                </a:solidFill>
                <a:latin typeface="Calibri"/>
                <a:ea typeface="+mn-ea"/>
                <a:cs typeface="+mn-cs"/>
              </a:rPr>
              <a:t>pMMR</a:t>
            </a:r>
            <a:r>
              <a:rPr lang="en-US" sz="1500" b="0" dirty="0">
                <a:solidFill>
                  <a:srgbClr val="000000"/>
                </a:solidFill>
                <a:latin typeface="Calibri"/>
                <a:ea typeface="+mn-ea"/>
                <a:cs typeface="+mn-cs"/>
              </a:rPr>
              <a:t> = MMR proficient; MSS = microsatellite stable</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78310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94304-8AA0-78B8-2D09-5640B9560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C1683-3AAA-CDF8-0345-2FA1EA47CECA}"/>
              </a:ext>
            </a:extLst>
          </p:cNvPr>
          <p:cNvSpPr>
            <a:spLocks noGrp="1"/>
          </p:cNvSpPr>
          <p:nvPr>
            <p:ph type="title"/>
          </p:nvPr>
        </p:nvSpPr>
        <p:spPr>
          <a:xfrm>
            <a:off x="1055440" y="-140979"/>
            <a:ext cx="10358967" cy="1143000"/>
          </a:xfrm>
        </p:spPr>
        <p:txBody>
          <a:bodyPr/>
          <a:lstStyle/>
          <a:p>
            <a:r>
              <a:rPr lang="en-US" dirty="0"/>
              <a:t>Phase III RUBY Part 1: Overall Survival by MMR Status</a:t>
            </a:r>
            <a:endParaRPr lang="en-US" dirty="0">
              <a:solidFill>
                <a:srgbClr val="FF40FF"/>
              </a:solidFill>
            </a:endParaRPr>
          </a:p>
        </p:txBody>
      </p:sp>
      <p:sp>
        <p:nvSpPr>
          <p:cNvPr id="6" name="TextBox 5">
            <a:extLst>
              <a:ext uri="{FF2B5EF4-FFF2-40B4-BE49-F238E27FC236}">
                <a16:creationId xmlns:a16="http://schemas.microsoft.com/office/drawing/2014/main" id="{3CEDA83E-2253-99A4-E79B-C3BEACDC2170}"/>
              </a:ext>
            </a:extLst>
          </p:cNvPr>
          <p:cNvSpPr txBox="1"/>
          <p:nvPr/>
        </p:nvSpPr>
        <p:spPr>
          <a:xfrm>
            <a:off x="7638675" y="1978785"/>
            <a:ext cx="34405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a:ea typeface="+mn-ea"/>
                <a:cs typeface="+mn-cs"/>
              </a:rPr>
              <a:t>dMMR</a:t>
            </a:r>
            <a:r>
              <a:rPr kumimoji="0" lang="en-US" sz="2400" b="1" i="0" u="none" strike="noStrike" kern="1200" cap="none" spc="0" normalizeH="0" baseline="0" noProof="0" dirty="0">
                <a:ln>
                  <a:noFill/>
                </a:ln>
                <a:solidFill>
                  <a:srgbClr val="000000"/>
                </a:solidFill>
                <a:effectLst/>
                <a:uLnTx/>
                <a:uFillTx/>
                <a:latin typeface="Calibri"/>
                <a:ea typeface="+mn-ea"/>
                <a:cs typeface="+mn-cs"/>
              </a:rPr>
              <a:t>/MSI-H population</a:t>
            </a:r>
          </a:p>
        </p:txBody>
      </p:sp>
      <p:sp>
        <p:nvSpPr>
          <p:cNvPr id="7" name="TextBox 6">
            <a:extLst>
              <a:ext uri="{FF2B5EF4-FFF2-40B4-BE49-F238E27FC236}">
                <a16:creationId xmlns:a16="http://schemas.microsoft.com/office/drawing/2014/main" id="{8AE12505-A140-3503-D1AE-A5545E044DA5}"/>
              </a:ext>
            </a:extLst>
          </p:cNvPr>
          <p:cNvSpPr txBox="1"/>
          <p:nvPr/>
        </p:nvSpPr>
        <p:spPr>
          <a:xfrm>
            <a:off x="7638675" y="4619790"/>
            <a:ext cx="32226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a:ea typeface="+mn-ea"/>
                <a:cs typeface="+mn-cs"/>
              </a:rPr>
              <a:t>pMMR</a:t>
            </a:r>
            <a:r>
              <a:rPr kumimoji="0" lang="en-US" sz="2400" b="1" i="0" u="none" strike="noStrike" kern="1200" cap="none" spc="0" normalizeH="0" baseline="0" noProof="0" dirty="0">
                <a:ln>
                  <a:noFill/>
                </a:ln>
                <a:solidFill>
                  <a:srgbClr val="000000"/>
                </a:solidFill>
                <a:effectLst/>
                <a:uLnTx/>
                <a:uFillTx/>
                <a:latin typeface="Calibri"/>
                <a:ea typeface="+mn-ea"/>
                <a:cs typeface="+mn-cs"/>
              </a:rPr>
              <a:t>/MSS population</a:t>
            </a:r>
          </a:p>
        </p:txBody>
      </p:sp>
      <p:sp>
        <p:nvSpPr>
          <p:cNvPr id="5" name="TextBox 4">
            <a:extLst>
              <a:ext uri="{FF2B5EF4-FFF2-40B4-BE49-F238E27FC236}">
                <a16:creationId xmlns:a16="http://schemas.microsoft.com/office/drawing/2014/main" id="{7A685EAC-5340-77E0-D200-7788159E049C}"/>
              </a:ext>
            </a:extLst>
          </p:cNvPr>
          <p:cNvSpPr txBox="1"/>
          <p:nvPr/>
        </p:nvSpPr>
        <p:spPr>
          <a:xfrm>
            <a:off x="119336" y="6451630"/>
            <a:ext cx="4187395" cy="34221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Powell MA et al. </a:t>
            </a:r>
            <a:r>
              <a:rPr kumimoji="0" lang="en-US" sz="1500" b="0"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Ann Oncol </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2024;35(8):728-38.</a:t>
            </a:r>
            <a:endParaRPr kumimoji="0" lang="en-US" sz="15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endParaRPr>
          </a:p>
        </p:txBody>
      </p:sp>
      <p:pic>
        <p:nvPicPr>
          <p:cNvPr id="9" name="Picture 8" descr="A graph of a patient's survival&#10;&#10;AI-generated content may be incorrect.">
            <a:extLst>
              <a:ext uri="{FF2B5EF4-FFF2-40B4-BE49-F238E27FC236}">
                <a16:creationId xmlns:a16="http://schemas.microsoft.com/office/drawing/2014/main" id="{17C3AC8C-BBF0-9533-5902-91266453A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692696"/>
            <a:ext cx="6573243" cy="5661248"/>
          </a:xfrm>
          <a:prstGeom prst="rect">
            <a:avLst/>
          </a:prstGeom>
        </p:spPr>
      </p:pic>
      <p:sp>
        <p:nvSpPr>
          <p:cNvPr id="10" name="Rectangle 9">
            <a:extLst>
              <a:ext uri="{FF2B5EF4-FFF2-40B4-BE49-F238E27FC236}">
                <a16:creationId xmlns:a16="http://schemas.microsoft.com/office/drawing/2014/main" id="{A2ED78CE-7860-4048-8441-C36119E789B2}"/>
              </a:ext>
            </a:extLst>
          </p:cNvPr>
          <p:cNvSpPr/>
          <p:nvPr/>
        </p:nvSpPr>
        <p:spPr bwMode="auto">
          <a:xfrm>
            <a:off x="839416" y="766947"/>
            <a:ext cx="432048" cy="4656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Rectangle 10">
            <a:extLst>
              <a:ext uri="{FF2B5EF4-FFF2-40B4-BE49-F238E27FC236}">
                <a16:creationId xmlns:a16="http://schemas.microsoft.com/office/drawing/2014/main" id="{1C3A3338-C6DD-C108-CFCE-849E19B06DDE}"/>
              </a:ext>
            </a:extLst>
          </p:cNvPr>
          <p:cNvSpPr/>
          <p:nvPr/>
        </p:nvSpPr>
        <p:spPr bwMode="auto">
          <a:xfrm>
            <a:off x="872389" y="3560445"/>
            <a:ext cx="432048" cy="4656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381552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20595-A1BA-3B15-CF66-33E42DA05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100D57-DB50-3E85-1AB6-BE81FA90F982}"/>
              </a:ext>
            </a:extLst>
          </p:cNvPr>
          <p:cNvSpPr>
            <a:spLocks noGrp="1"/>
          </p:cNvSpPr>
          <p:nvPr>
            <p:ph type="title"/>
          </p:nvPr>
        </p:nvSpPr>
        <p:spPr>
          <a:xfrm>
            <a:off x="838633" y="726575"/>
            <a:ext cx="11018007" cy="2829091"/>
          </a:xfrm>
        </p:spPr>
        <p:txBody>
          <a:bodyPr anchor="b"/>
          <a:lstStyle/>
          <a:p>
            <a:pPr algn="l"/>
            <a:r>
              <a:rPr lang="en-US" sz="3600" dirty="0"/>
              <a:t>Post Hoc Survival Outcomes Based on Initial and Subsequent Treatment in Patients (pts) with Mismatch Repair Proficient/Microsatellite Stable (</a:t>
            </a:r>
            <a:r>
              <a:rPr lang="en-US" sz="3600" dirty="0" err="1"/>
              <a:t>MMRp</a:t>
            </a:r>
            <a:r>
              <a:rPr lang="en-US" sz="3600" dirty="0"/>
              <a:t>/MSS) Primary Advanced or Recurrent Endometrial Cancer (</a:t>
            </a:r>
            <a:r>
              <a:rPr lang="en-US" sz="3600" dirty="0" err="1"/>
              <a:t>pA</a:t>
            </a:r>
            <a:r>
              <a:rPr lang="en-US" sz="3600" dirty="0"/>
              <a:t>/R EC) in the ENGOT-EN6-NSGO/GOG-3031/RUBY Trial</a:t>
            </a:r>
          </a:p>
        </p:txBody>
      </p:sp>
      <p:sp>
        <p:nvSpPr>
          <p:cNvPr id="3" name="TextBox 2">
            <a:extLst>
              <a:ext uri="{FF2B5EF4-FFF2-40B4-BE49-F238E27FC236}">
                <a16:creationId xmlns:a16="http://schemas.microsoft.com/office/drawing/2014/main" id="{F8A6AB40-24A9-2210-F741-F96456C0E5AB}"/>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Monk BJ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1113P.</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lvl="0">
              <a:spcBef>
                <a:spcPts val="400"/>
              </a:spcBef>
              <a:spcAft>
                <a:spcPts val="400"/>
              </a:spcAft>
              <a:defRPr/>
            </a:pPr>
            <a:r>
              <a:rPr lang="en-US" sz="2600" dirty="0">
                <a:solidFill>
                  <a:srgbClr val="000000"/>
                </a:solidFill>
                <a:latin typeface="Calibri" panose="020F0502020204030204" pitchFamily="34" charset="0"/>
                <a:cs typeface="Calibri" panose="020F0502020204030204" pitchFamily="34" charset="0"/>
              </a:rPr>
              <a:t>POSTER SESSION 1 | SATURDAY, OCTOBER 18 </a:t>
            </a:r>
            <a:endParaRPr lang="en-US" sz="2600" b="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7818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9C907-1B65-5A1E-DACF-AD973E2BD7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DEF6AC-748F-1B97-DC6F-40F9B70914D6}"/>
              </a:ext>
            </a:extLst>
          </p:cNvPr>
          <p:cNvSpPr>
            <a:spLocks noGrp="1"/>
          </p:cNvSpPr>
          <p:nvPr>
            <p:ph type="title"/>
          </p:nvPr>
        </p:nvSpPr>
        <p:spPr>
          <a:xfrm>
            <a:off x="47328" y="75292"/>
            <a:ext cx="12144672" cy="1143000"/>
          </a:xfrm>
        </p:spPr>
        <p:txBody>
          <a:bodyPr/>
          <a:lstStyle/>
          <a:p>
            <a:r>
              <a:rPr lang="en-US" dirty="0"/>
              <a:t>Interaction Between PARP Inhibitors and Immune Checkpoint Inhibitors</a:t>
            </a:r>
          </a:p>
        </p:txBody>
      </p:sp>
      <p:sp>
        <p:nvSpPr>
          <p:cNvPr id="6" name="TextBox 5">
            <a:extLst>
              <a:ext uri="{FF2B5EF4-FFF2-40B4-BE49-F238E27FC236}">
                <a16:creationId xmlns:a16="http://schemas.microsoft.com/office/drawing/2014/main" id="{47B33E8C-96C0-2A33-081C-D0978804999E}"/>
              </a:ext>
            </a:extLst>
          </p:cNvPr>
          <p:cNvSpPr txBox="1"/>
          <p:nvPr/>
        </p:nvSpPr>
        <p:spPr>
          <a:xfrm>
            <a:off x="47328" y="6519446"/>
            <a:ext cx="338522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Xiao F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Transl</a:t>
            </a:r>
            <a:r>
              <a:rPr kumimoji="0" lang="en-US" sz="1500" b="0" i="1" u="none" strike="noStrike" kern="1200" cap="none" spc="0" normalizeH="0" baseline="0" noProof="0" dirty="0">
                <a:ln>
                  <a:noFill/>
                </a:ln>
                <a:solidFill>
                  <a:srgbClr val="000000"/>
                </a:solidFill>
                <a:effectLst/>
                <a:uLnTx/>
                <a:uFillTx/>
                <a:latin typeface="Calibri"/>
                <a:ea typeface="+mn-ea"/>
                <a:cs typeface="+mn-cs"/>
              </a:rPr>
              <a:t> Med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2024;22(1):778.</a:t>
            </a:r>
          </a:p>
        </p:txBody>
      </p:sp>
      <p:pic>
        <p:nvPicPr>
          <p:cNvPr id="2" name="Picture 1" descr="A diagram of a cell&#10;&#10;AI-generated content may be incorrect.">
            <a:extLst>
              <a:ext uri="{FF2B5EF4-FFF2-40B4-BE49-F238E27FC236}">
                <a16:creationId xmlns:a16="http://schemas.microsoft.com/office/drawing/2014/main" id="{F0C2765F-44A3-43B9-BFF7-8B21330700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271464" y="1124744"/>
            <a:ext cx="9361040" cy="5230480"/>
          </a:xfrm>
          <a:prstGeom prst="rect">
            <a:avLst/>
          </a:prstGeom>
        </p:spPr>
      </p:pic>
    </p:spTree>
    <p:extLst>
      <p:ext uri="{BB962C8B-B14F-4D97-AF65-F5344CB8AC3E}">
        <p14:creationId xmlns:p14="http://schemas.microsoft.com/office/powerpoint/2010/main" val="4260823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3F6B8-2597-55E7-4542-2E38D4A6B2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B93580-AAE9-460D-CE4E-70FBB9109FDD}"/>
              </a:ext>
            </a:extLst>
          </p:cNvPr>
          <p:cNvSpPr>
            <a:spLocks noGrp="1"/>
          </p:cNvSpPr>
          <p:nvPr>
            <p:ph type="title"/>
          </p:nvPr>
        </p:nvSpPr>
        <p:spPr/>
        <p:txBody>
          <a:bodyPr/>
          <a:lstStyle/>
          <a:p>
            <a:r>
              <a:rPr lang="en-US" dirty="0"/>
              <a:t>Phase III RUBY Part 2 Study Design</a:t>
            </a:r>
          </a:p>
        </p:txBody>
      </p:sp>
      <p:sp>
        <p:nvSpPr>
          <p:cNvPr id="3" name="TextBox 2">
            <a:extLst>
              <a:ext uri="{FF2B5EF4-FFF2-40B4-BE49-F238E27FC236}">
                <a16:creationId xmlns:a16="http://schemas.microsoft.com/office/drawing/2014/main" id="{1F2EA129-CA40-741C-FF0E-27ABE6447B7C}"/>
              </a:ext>
            </a:extLst>
          </p:cNvPr>
          <p:cNvSpPr txBox="1"/>
          <p:nvPr/>
        </p:nvSpPr>
        <p:spPr>
          <a:xfrm>
            <a:off x="0" y="6519446"/>
            <a:ext cx="23714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Mirza MR et al. SGO 2024</a:t>
            </a:r>
            <a:r>
              <a:rPr lang="en-US" sz="1600" b="0" dirty="0">
                <a:solidFill>
                  <a:srgbClr val="000000"/>
                </a:solidFill>
                <a:latin typeface="Calibri"/>
                <a:ea typeface="+mn-ea"/>
                <a:cs typeface="+mn-cs"/>
              </a:rPr>
              <a:t>.</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B0E494FA-18D3-F34C-F380-762789BCF688}"/>
              </a:ext>
            </a:extLst>
          </p:cNvPr>
          <p:cNvGrpSpPr/>
          <p:nvPr/>
        </p:nvGrpSpPr>
        <p:grpSpPr>
          <a:xfrm>
            <a:off x="183520" y="1381575"/>
            <a:ext cx="11752618" cy="4371564"/>
            <a:chOff x="564836" y="1083600"/>
            <a:chExt cx="11062327" cy="4206240"/>
          </a:xfrm>
        </p:grpSpPr>
        <p:pic>
          <p:nvPicPr>
            <p:cNvPr id="6" name="Picture 5">
              <a:extLst>
                <a:ext uri="{FF2B5EF4-FFF2-40B4-BE49-F238E27FC236}">
                  <a16:creationId xmlns:a16="http://schemas.microsoft.com/office/drawing/2014/main" id="{FEE652C4-02CF-B4B3-83F4-963B038FF2C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564836" y="1083600"/>
              <a:ext cx="11062327" cy="4206240"/>
            </a:xfrm>
            <a:prstGeom prst="rect">
              <a:avLst/>
            </a:prstGeom>
          </p:spPr>
        </p:pic>
        <p:sp>
          <p:nvSpPr>
            <p:cNvPr id="7" name="Rectangle 6">
              <a:extLst>
                <a:ext uri="{FF2B5EF4-FFF2-40B4-BE49-F238E27FC236}">
                  <a16:creationId xmlns:a16="http://schemas.microsoft.com/office/drawing/2014/main" id="{10A8D3AA-F1A5-D288-EB36-2C539DAC0168}"/>
                </a:ext>
              </a:extLst>
            </p:cNvPr>
            <p:cNvSpPr/>
            <p:nvPr/>
          </p:nvSpPr>
          <p:spPr>
            <a:xfrm>
              <a:off x="10422485" y="4993111"/>
              <a:ext cx="1157689" cy="296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31"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006891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ADDF3-1EFC-BC26-18CD-AA97C2FF11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E4486C-EB72-D7AE-5EBD-F979813DC881}"/>
              </a:ext>
            </a:extLst>
          </p:cNvPr>
          <p:cNvSpPr>
            <a:spLocks noGrp="1"/>
          </p:cNvSpPr>
          <p:nvPr>
            <p:ph type="title"/>
          </p:nvPr>
        </p:nvSpPr>
        <p:spPr/>
        <p:txBody>
          <a:bodyPr/>
          <a:lstStyle/>
          <a:p>
            <a:pPr algn="l"/>
            <a:r>
              <a:rPr lang="en-US" dirty="0"/>
              <a:t>Phase III RUBY Part 2 Coprimary Endpoints: PFS in the Overall and </a:t>
            </a:r>
            <a:r>
              <a:rPr lang="en-US" dirty="0" err="1"/>
              <a:t>pMMR</a:t>
            </a:r>
            <a:r>
              <a:rPr lang="en-US" dirty="0"/>
              <a:t> Populations</a:t>
            </a:r>
          </a:p>
        </p:txBody>
      </p:sp>
      <p:sp>
        <p:nvSpPr>
          <p:cNvPr id="3" name="TextBox 2">
            <a:extLst>
              <a:ext uri="{FF2B5EF4-FFF2-40B4-BE49-F238E27FC236}">
                <a16:creationId xmlns:a16="http://schemas.microsoft.com/office/drawing/2014/main" id="{AC39F1BD-2025-F3EA-4EC8-B26CCF76CDA1}"/>
              </a:ext>
            </a:extLst>
          </p:cNvPr>
          <p:cNvSpPr txBox="1"/>
          <p:nvPr/>
        </p:nvSpPr>
        <p:spPr>
          <a:xfrm>
            <a:off x="0" y="6519446"/>
            <a:ext cx="23714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Mirza MR et al. SGO 2024</a:t>
            </a:r>
            <a:r>
              <a:rPr lang="en-US" sz="1600" b="0" dirty="0">
                <a:solidFill>
                  <a:srgbClr val="000000"/>
                </a:solidFill>
                <a:latin typeface="Calibri"/>
                <a:ea typeface="+mn-ea"/>
                <a:cs typeface="+mn-cs"/>
              </a:rPr>
              <a:t>.</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43ADCF2B-027E-358E-C5B4-F60980AC57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393" y="2303188"/>
            <a:ext cx="5918312" cy="2562930"/>
          </a:xfrm>
          <a:prstGeom prst="rect">
            <a:avLst/>
          </a:prstGeom>
        </p:spPr>
      </p:pic>
      <p:pic>
        <p:nvPicPr>
          <p:cNvPr id="11" name="Picture 10">
            <a:extLst>
              <a:ext uri="{FF2B5EF4-FFF2-40B4-BE49-F238E27FC236}">
                <a16:creationId xmlns:a16="http://schemas.microsoft.com/office/drawing/2014/main" id="{61B66C68-D134-E89F-A03F-20BBEDFACEF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983705" y="2258387"/>
            <a:ext cx="6096000" cy="2721840"/>
          </a:xfrm>
          <a:prstGeom prst="rect">
            <a:avLst/>
          </a:prstGeom>
        </p:spPr>
      </p:pic>
      <p:sp>
        <p:nvSpPr>
          <p:cNvPr id="12" name="TextBox 11">
            <a:extLst>
              <a:ext uri="{FF2B5EF4-FFF2-40B4-BE49-F238E27FC236}">
                <a16:creationId xmlns:a16="http://schemas.microsoft.com/office/drawing/2014/main" id="{C41CC518-C979-C045-8FA5-8D715E9652D2}"/>
              </a:ext>
            </a:extLst>
          </p:cNvPr>
          <p:cNvSpPr txBox="1"/>
          <p:nvPr/>
        </p:nvSpPr>
        <p:spPr>
          <a:xfrm>
            <a:off x="1941143" y="1694129"/>
            <a:ext cx="21668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C1053"/>
                </a:solidFill>
                <a:effectLst/>
                <a:uLnTx/>
                <a:uFillTx/>
                <a:latin typeface="Calibri" panose="020F0502020204030204" pitchFamily="34" charset="0"/>
                <a:ea typeface="MS PGothic" charset="0"/>
                <a:cs typeface="Calibri" panose="020F0502020204030204" pitchFamily="34" charset="0"/>
              </a:rPr>
              <a:t>Overall population</a:t>
            </a:r>
          </a:p>
        </p:txBody>
      </p:sp>
      <p:sp>
        <p:nvSpPr>
          <p:cNvPr id="13" name="TextBox 12">
            <a:extLst>
              <a:ext uri="{FF2B5EF4-FFF2-40B4-BE49-F238E27FC236}">
                <a16:creationId xmlns:a16="http://schemas.microsoft.com/office/drawing/2014/main" id="{9A83E9A4-82AE-EE94-3A98-682A972B1C9E}"/>
              </a:ext>
            </a:extLst>
          </p:cNvPr>
          <p:cNvSpPr txBox="1"/>
          <p:nvPr/>
        </p:nvSpPr>
        <p:spPr>
          <a:xfrm>
            <a:off x="7607992" y="1734123"/>
            <a:ext cx="2716641" cy="400110"/>
          </a:xfrm>
          <a:prstGeom prst="rect">
            <a:avLst/>
          </a:prstGeom>
          <a:noFill/>
        </p:spPr>
        <p:txBody>
          <a:bodyPr wrap="none" rtlCol="0">
            <a:spAutoFit/>
          </a:bodyPr>
          <a:lstStyle/>
          <a:p>
            <a:pPr defTabSz="914400" fontAlgn="auto">
              <a:spcBef>
                <a:spcPts val="0"/>
              </a:spcBef>
              <a:spcAft>
                <a:spcPts val="0"/>
              </a:spcAft>
              <a:defRPr/>
            </a:pPr>
            <a:r>
              <a:rPr kumimoji="0" lang="en-US" sz="2000" b="1" i="0" u="none" strike="noStrike" kern="1200" cap="none" spc="0" normalizeH="0" baseline="0" noProof="0" dirty="0" err="1">
                <a:ln>
                  <a:noFill/>
                </a:ln>
                <a:solidFill>
                  <a:srgbClr val="3C1053"/>
                </a:solidFill>
                <a:effectLst/>
                <a:uLnTx/>
                <a:uFillTx/>
                <a:latin typeface="Calibri" panose="020F0502020204030204" pitchFamily="34" charset="0"/>
                <a:ea typeface="MS PGothic" charset="0"/>
                <a:cs typeface="Calibri" panose="020F0502020204030204" pitchFamily="34" charset="0"/>
              </a:rPr>
              <a:t>pMMR</a:t>
            </a:r>
            <a:r>
              <a:rPr kumimoji="0" lang="en-US" sz="2000" b="1" i="0" u="none" strike="noStrike" kern="1200" cap="none" spc="0" normalizeH="0" baseline="0" noProof="0" dirty="0">
                <a:ln>
                  <a:noFill/>
                </a:ln>
                <a:solidFill>
                  <a:srgbClr val="3C1053"/>
                </a:solidFill>
                <a:effectLst/>
                <a:uLnTx/>
                <a:uFillTx/>
                <a:latin typeface="Calibri" panose="020F0502020204030204" pitchFamily="34" charset="0"/>
                <a:ea typeface="MS PGothic" charset="0"/>
                <a:cs typeface="Calibri" panose="020F0502020204030204" pitchFamily="34" charset="0"/>
              </a:rPr>
              <a:t>/MSS population</a:t>
            </a:r>
          </a:p>
        </p:txBody>
      </p:sp>
    </p:spTree>
    <p:extLst>
      <p:ext uri="{BB962C8B-B14F-4D97-AF65-F5344CB8AC3E}">
        <p14:creationId xmlns:p14="http://schemas.microsoft.com/office/powerpoint/2010/main" val="2205648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47C1A-A980-7877-2956-0D37851CBBA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7C99BD-49F2-9503-4BF9-C391C12F4808}"/>
              </a:ext>
            </a:extLst>
          </p:cNvPr>
          <p:cNvSpPr>
            <a:spLocks noGrp="1"/>
          </p:cNvSpPr>
          <p:nvPr>
            <p:ph type="title"/>
          </p:nvPr>
        </p:nvSpPr>
        <p:spPr>
          <a:xfrm>
            <a:off x="912286" y="227013"/>
            <a:ext cx="10296281" cy="1143000"/>
          </a:xfrm>
        </p:spPr>
        <p:txBody>
          <a:bodyPr/>
          <a:lstStyle/>
          <a:p>
            <a:pPr algn="l"/>
            <a:r>
              <a:rPr lang="en-US" dirty="0"/>
              <a:t>Phase III RUBY Part 2 Exploratory Analysis: PFS in the </a:t>
            </a:r>
            <a:r>
              <a:rPr lang="en-US" dirty="0" err="1"/>
              <a:t>dMMR</a:t>
            </a:r>
            <a:r>
              <a:rPr lang="en-US" dirty="0"/>
              <a:t>/MSI-H Population</a:t>
            </a:r>
          </a:p>
        </p:txBody>
      </p:sp>
      <p:sp>
        <p:nvSpPr>
          <p:cNvPr id="3" name="TextBox 2">
            <a:extLst>
              <a:ext uri="{FF2B5EF4-FFF2-40B4-BE49-F238E27FC236}">
                <a16:creationId xmlns:a16="http://schemas.microsoft.com/office/drawing/2014/main" id="{FC8EF5CA-3D43-5B44-142F-4BDEBFFE5652}"/>
              </a:ext>
            </a:extLst>
          </p:cNvPr>
          <p:cNvSpPr txBox="1"/>
          <p:nvPr/>
        </p:nvSpPr>
        <p:spPr>
          <a:xfrm>
            <a:off x="0" y="6519446"/>
            <a:ext cx="23714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Mirza MR et al. SGO 2024</a:t>
            </a:r>
            <a:r>
              <a:rPr lang="en-US" sz="1600" b="0" dirty="0">
                <a:solidFill>
                  <a:srgbClr val="000000"/>
                </a:solidFill>
                <a:latin typeface="Calibri"/>
                <a:ea typeface="+mn-ea"/>
                <a:cs typeface="+mn-cs"/>
              </a:rPr>
              <a:t>.</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Picture 4" descr="A graph of a number of patients&#10;&#10;AI-generated content may be incorrect.">
            <a:extLst>
              <a:ext uri="{FF2B5EF4-FFF2-40B4-BE49-F238E27FC236}">
                <a16:creationId xmlns:a16="http://schemas.microsoft.com/office/drawing/2014/main" id="{872613D3-96B8-A93C-831C-531102544F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67408" y="1370012"/>
            <a:ext cx="10801200" cy="4705243"/>
          </a:xfrm>
          <a:prstGeom prst="rect">
            <a:avLst/>
          </a:prstGeom>
        </p:spPr>
      </p:pic>
      <p:sp>
        <p:nvSpPr>
          <p:cNvPr id="6" name="Rectangle 5">
            <a:extLst>
              <a:ext uri="{FF2B5EF4-FFF2-40B4-BE49-F238E27FC236}">
                <a16:creationId xmlns:a16="http://schemas.microsoft.com/office/drawing/2014/main" id="{82213E53-1412-C9ED-67C6-BFD6CDD6B04E}"/>
              </a:ext>
            </a:extLst>
          </p:cNvPr>
          <p:cNvSpPr/>
          <p:nvPr/>
        </p:nvSpPr>
        <p:spPr bwMode="auto">
          <a:xfrm>
            <a:off x="10560496" y="5229200"/>
            <a:ext cx="1008112" cy="8460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72841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921B7-5E08-F561-52A9-E6B957765A5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60E679-CADD-870C-B2C5-588BE6779DE2}"/>
              </a:ext>
            </a:extLst>
          </p:cNvPr>
          <p:cNvSpPr>
            <a:spLocks noGrp="1"/>
          </p:cNvSpPr>
          <p:nvPr>
            <p:ph type="title"/>
          </p:nvPr>
        </p:nvSpPr>
        <p:spPr>
          <a:xfrm>
            <a:off x="912287" y="227013"/>
            <a:ext cx="10224274" cy="1143000"/>
          </a:xfrm>
        </p:spPr>
        <p:txBody>
          <a:bodyPr/>
          <a:lstStyle/>
          <a:p>
            <a:pPr algn="l"/>
            <a:r>
              <a:rPr lang="en-US" dirty="0"/>
              <a:t>Phase III RUBY Part 2 Exploratory Analysis: PFS by PD-L1, BRCA and Homologous Recombination Repair (HRR) Status</a:t>
            </a:r>
          </a:p>
        </p:txBody>
      </p:sp>
      <p:sp>
        <p:nvSpPr>
          <p:cNvPr id="3" name="TextBox 2">
            <a:extLst>
              <a:ext uri="{FF2B5EF4-FFF2-40B4-BE49-F238E27FC236}">
                <a16:creationId xmlns:a16="http://schemas.microsoft.com/office/drawing/2014/main" id="{E4CCFD6E-5491-A8BD-C8E9-D103973A834D}"/>
              </a:ext>
            </a:extLst>
          </p:cNvPr>
          <p:cNvSpPr txBox="1"/>
          <p:nvPr/>
        </p:nvSpPr>
        <p:spPr>
          <a:xfrm>
            <a:off x="0" y="6519446"/>
            <a:ext cx="23714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Mirza MR et al. SGO 2024</a:t>
            </a:r>
            <a:r>
              <a:rPr lang="en-US" sz="1600" b="0" dirty="0">
                <a:solidFill>
                  <a:srgbClr val="000000"/>
                </a:solidFill>
                <a:latin typeface="Calibri"/>
                <a:ea typeface="+mn-ea"/>
                <a:cs typeface="+mn-cs"/>
              </a:rPr>
              <a:t>.</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descr="A close-up of a medical report&#10;&#10;AI-generated content may be incorrect.">
            <a:extLst>
              <a:ext uri="{FF2B5EF4-FFF2-40B4-BE49-F238E27FC236}">
                <a16:creationId xmlns:a16="http://schemas.microsoft.com/office/drawing/2014/main" id="{BEC01E5B-B418-32CA-D832-E55BC1E650C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22289" y="1628800"/>
            <a:ext cx="11947422" cy="3888432"/>
          </a:xfrm>
          <a:prstGeom prst="rect">
            <a:avLst/>
          </a:prstGeom>
        </p:spPr>
      </p:pic>
    </p:spTree>
    <p:extLst>
      <p:ext uri="{BB962C8B-B14F-4D97-AF65-F5344CB8AC3E}">
        <p14:creationId xmlns:p14="http://schemas.microsoft.com/office/powerpoint/2010/main" val="949347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67784-6364-375B-D662-727FA23372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F83DF9-15E5-5204-603A-2981990BB2FF}"/>
              </a:ext>
            </a:extLst>
          </p:cNvPr>
          <p:cNvSpPr>
            <a:spLocks noGrp="1"/>
          </p:cNvSpPr>
          <p:nvPr>
            <p:ph type="title"/>
          </p:nvPr>
        </p:nvSpPr>
        <p:spPr>
          <a:xfrm>
            <a:off x="912286" y="63394"/>
            <a:ext cx="10358967" cy="1143000"/>
          </a:xfrm>
        </p:spPr>
        <p:txBody>
          <a:bodyPr/>
          <a:lstStyle/>
          <a:p>
            <a:r>
              <a:rPr lang="en-US" dirty="0"/>
              <a:t>Phase III DUO-E Study Design</a:t>
            </a:r>
            <a:br>
              <a:rPr lang="en-US" dirty="0"/>
            </a:br>
            <a:r>
              <a:rPr lang="en-US" sz="2400" dirty="0"/>
              <a:t>Durvalumab (D) with Carboplatin (C) and Paclitaxel (P) Followed by Maintenance D with or without Olaparib (O) for Advanced Endometrial Cancer (EC)</a:t>
            </a:r>
          </a:p>
        </p:txBody>
      </p:sp>
      <p:pic>
        <p:nvPicPr>
          <p:cNvPr id="5" name="Picture 2">
            <a:extLst>
              <a:ext uri="{FF2B5EF4-FFF2-40B4-BE49-F238E27FC236}">
                <a16:creationId xmlns:a16="http://schemas.microsoft.com/office/drawing/2014/main" id="{577F25E5-F8DB-AEBE-258F-5EB0BFC6015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14632" y="1412776"/>
            <a:ext cx="11562735" cy="48251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44853A-09C4-26DA-3548-454E8756207E}"/>
              </a:ext>
            </a:extLst>
          </p:cNvPr>
          <p:cNvSpPr txBox="1"/>
          <p:nvPr/>
        </p:nvSpPr>
        <p:spPr>
          <a:xfrm>
            <a:off x="0" y="6519446"/>
            <a:ext cx="333693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Pepin JT et al. ASCO 2024;Abstract 5599.</a:t>
            </a:r>
          </a:p>
        </p:txBody>
      </p:sp>
    </p:spTree>
    <p:extLst>
      <p:ext uri="{BB962C8B-B14F-4D97-AF65-F5344CB8AC3E}">
        <p14:creationId xmlns:p14="http://schemas.microsoft.com/office/powerpoint/2010/main" val="1007175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38757-A682-D524-7D6C-91AA532533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DBB205-01A6-9C51-05D0-E24F8A1161F9}"/>
              </a:ext>
            </a:extLst>
          </p:cNvPr>
          <p:cNvSpPr>
            <a:spLocks noGrp="1"/>
          </p:cNvSpPr>
          <p:nvPr>
            <p:ph type="title"/>
          </p:nvPr>
        </p:nvSpPr>
        <p:spPr>
          <a:xfrm>
            <a:off x="912286" y="227013"/>
            <a:ext cx="10358967" cy="731632"/>
          </a:xfrm>
        </p:spPr>
        <p:txBody>
          <a:bodyPr/>
          <a:lstStyle/>
          <a:p>
            <a:r>
              <a:rPr lang="en-US" dirty="0"/>
              <a:t>DUO-E: PFS by MMR Status</a:t>
            </a:r>
          </a:p>
        </p:txBody>
      </p:sp>
      <p:sp>
        <p:nvSpPr>
          <p:cNvPr id="3" name="TextBox 2">
            <a:extLst>
              <a:ext uri="{FF2B5EF4-FFF2-40B4-BE49-F238E27FC236}">
                <a16:creationId xmlns:a16="http://schemas.microsoft.com/office/drawing/2014/main" id="{3024DA0E-0D38-C9DA-90EF-E072B805250D}"/>
              </a:ext>
            </a:extLst>
          </p:cNvPr>
          <p:cNvSpPr txBox="1"/>
          <p:nvPr/>
        </p:nvSpPr>
        <p:spPr>
          <a:xfrm>
            <a:off x="0" y="6519446"/>
            <a:ext cx="349986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Westin SN et al. ASCO 2025;Abstract 5512.</a:t>
            </a:r>
          </a:p>
        </p:txBody>
      </p:sp>
      <p:grpSp>
        <p:nvGrpSpPr>
          <p:cNvPr id="9" name="Group 8">
            <a:extLst>
              <a:ext uri="{FF2B5EF4-FFF2-40B4-BE49-F238E27FC236}">
                <a16:creationId xmlns:a16="http://schemas.microsoft.com/office/drawing/2014/main" id="{BFACEED5-52FD-1204-2E92-61D81F40C0B2}"/>
              </a:ext>
            </a:extLst>
          </p:cNvPr>
          <p:cNvGrpSpPr/>
          <p:nvPr/>
        </p:nvGrpSpPr>
        <p:grpSpPr>
          <a:xfrm>
            <a:off x="0" y="1048145"/>
            <a:ext cx="12192000" cy="4851210"/>
            <a:chOff x="0" y="1048145"/>
            <a:chExt cx="12192000" cy="4851210"/>
          </a:xfrm>
        </p:grpSpPr>
        <p:pic>
          <p:nvPicPr>
            <p:cNvPr id="3076" name="Picture 4">
              <a:extLst>
                <a:ext uri="{FF2B5EF4-FFF2-40B4-BE49-F238E27FC236}">
                  <a16:creationId xmlns:a16="http://schemas.microsoft.com/office/drawing/2014/main" id="{024635EC-F040-00EB-B86C-F996BEE695B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0" y="1048145"/>
              <a:ext cx="12192000" cy="45119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D16882C-F874-57C0-3AFF-06F76069D0A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a:fillRect/>
            </a:stretch>
          </p:blipFill>
          <p:spPr bwMode="auto">
            <a:xfrm>
              <a:off x="0" y="5560801"/>
              <a:ext cx="12192000" cy="3385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1032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93A4D-2F76-07D4-69D3-C576A1D925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30AEBD-0B6D-BBE5-EF34-29E8921D5F8B}"/>
              </a:ext>
            </a:extLst>
          </p:cNvPr>
          <p:cNvSpPr>
            <a:spLocks noGrp="1"/>
          </p:cNvSpPr>
          <p:nvPr>
            <p:ph type="title"/>
          </p:nvPr>
        </p:nvSpPr>
        <p:spPr/>
        <p:txBody>
          <a:bodyPr/>
          <a:lstStyle/>
          <a:p>
            <a:r>
              <a:rPr lang="en-US" dirty="0"/>
              <a:t>DUO-E: PFS by PD-L1 Status</a:t>
            </a:r>
          </a:p>
        </p:txBody>
      </p:sp>
      <p:sp>
        <p:nvSpPr>
          <p:cNvPr id="3" name="TextBox 2">
            <a:extLst>
              <a:ext uri="{FF2B5EF4-FFF2-40B4-BE49-F238E27FC236}">
                <a16:creationId xmlns:a16="http://schemas.microsoft.com/office/drawing/2014/main" id="{5B4FADEF-30A4-E982-0086-41E10EB96BFA}"/>
              </a:ext>
            </a:extLst>
          </p:cNvPr>
          <p:cNvSpPr txBox="1"/>
          <p:nvPr/>
        </p:nvSpPr>
        <p:spPr>
          <a:xfrm>
            <a:off x="0" y="6519446"/>
            <a:ext cx="47679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Westin SN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a:t>
            </a:r>
            <a:r>
              <a:rPr lang="en-US" sz="1500" b="0" i="1" dirty="0">
                <a:solidFill>
                  <a:srgbClr val="000000"/>
                </a:solidFill>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 January 20;42(3):283-99.</a:t>
            </a:r>
          </a:p>
        </p:txBody>
      </p:sp>
      <p:sp>
        <p:nvSpPr>
          <p:cNvPr id="5" name="TextBox 4">
            <a:extLst>
              <a:ext uri="{FF2B5EF4-FFF2-40B4-BE49-F238E27FC236}">
                <a16:creationId xmlns:a16="http://schemas.microsoft.com/office/drawing/2014/main" id="{CC4EC312-C28F-A9A3-11AD-87FB1DE9E392}"/>
              </a:ext>
            </a:extLst>
          </p:cNvPr>
          <p:cNvSpPr txBox="1"/>
          <p:nvPr/>
        </p:nvSpPr>
        <p:spPr>
          <a:xfrm>
            <a:off x="2040911" y="1541400"/>
            <a:ext cx="20202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PD-L1-Positive</a:t>
            </a:r>
          </a:p>
        </p:txBody>
      </p:sp>
      <p:pic>
        <p:nvPicPr>
          <p:cNvPr id="4098" name="Picture 2">
            <a:extLst>
              <a:ext uri="{FF2B5EF4-FFF2-40B4-BE49-F238E27FC236}">
                <a16:creationId xmlns:a16="http://schemas.microsoft.com/office/drawing/2014/main" id="{12682157-E45F-A70B-95CA-8C8C07E651C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0" y="2006600"/>
            <a:ext cx="6096000" cy="28447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951B1E1-3151-8EA8-0C05-0486832BC93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a:fillRect/>
          </a:stretch>
        </p:blipFill>
        <p:spPr bwMode="auto">
          <a:xfrm>
            <a:off x="6046697" y="2006600"/>
            <a:ext cx="6145303" cy="28447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100516-D7F2-0C44-166A-E0332EFF1773}"/>
              </a:ext>
            </a:extLst>
          </p:cNvPr>
          <p:cNvSpPr txBox="1"/>
          <p:nvPr/>
        </p:nvSpPr>
        <p:spPr>
          <a:xfrm>
            <a:off x="8046682" y="1541400"/>
            <a:ext cx="2145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PD-L1-Negative</a:t>
            </a:r>
          </a:p>
        </p:txBody>
      </p:sp>
    </p:spTree>
    <p:extLst>
      <p:ext uri="{BB962C8B-B14F-4D97-AF65-F5344CB8AC3E}">
        <p14:creationId xmlns:p14="http://schemas.microsoft.com/office/powerpoint/2010/main" val="679069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3F603-8D4A-587F-6CEB-78C3AF704F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F0BC6B-B8D0-8C3D-B9DF-638DFA9A9318}"/>
              </a:ext>
            </a:extLst>
          </p:cNvPr>
          <p:cNvSpPr>
            <a:spLocks noGrp="1"/>
          </p:cNvSpPr>
          <p:nvPr>
            <p:ph type="title"/>
          </p:nvPr>
        </p:nvSpPr>
        <p:spPr>
          <a:xfrm>
            <a:off x="912286" y="227013"/>
            <a:ext cx="10358967" cy="838200"/>
          </a:xfrm>
        </p:spPr>
        <p:txBody>
          <a:bodyPr/>
          <a:lstStyle/>
          <a:p>
            <a:r>
              <a:rPr lang="en-US" dirty="0"/>
              <a:t>DUO-E: Interim Overall Survival</a:t>
            </a:r>
          </a:p>
        </p:txBody>
      </p:sp>
      <p:pic>
        <p:nvPicPr>
          <p:cNvPr id="1026" name="Picture 2">
            <a:extLst>
              <a:ext uri="{FF2B5EF4-FFF2-40B4-BE49-F238E27FC236}">
                <a16:creationId xmlns:a16="http://schemas.microsoft.com/office/drawing/2014/main" id="{A73B8128-4097-FC28-C5D8-AD1F9F01707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081168" y="1077342"/>
            <a:ext cx="10021201" cy="51494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89E418-844F-A853-3A5D-EA3D1705E039}"/>
              </a:ext>
            </a:extLst>
          </p:cNvPr>
          <p:cNvSpPr txBox="1"/>
          <p:nvPr/>
        </p:nvSpPr>
        <p:spPr>
          <a:xfrm>
            <a:off x="0" y="6519446"/>
            <a:ext cx="47679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Westin SN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a:t>
            </a:r>
            <a:r>
              <a:rPr lang="en-US" sz="1500" b="0" i="1" dirty="0">
                <a:solidFill>
                  <a:srgbClr val="000000"/>
                </a:solidFill>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 January 20;42(3):283-99.</a:t>
            </a:r>
          </a:p>
        </p:txBody>
      </p:sp>
    </p:spTree>
    <p:extLst>
      <p:ext uri="{BB962C8B-B14F-4D97-AF65-F5344CB8AC3E}">
        <p14:creationId xmlns:p14="http://schemas.microsoft.com/office/powerpoint/2010/main" val="2365757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CB0DA-2AD6-4112-05EF-5DF783E6B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AC7CD2-2D1D-4957-74A3-B59276C7E056}"/>
              </a:ext>
            </a:extLst>
          </p:cNvPr>
          <p:cNvSpPr>
            <a:spLocks noGrp="1"/>
          </p:cNvSpPr>
          <p:nvPr>
            <p:ph type="title"/>
          </p:nvPr>
        </p:nvSpPr>
        <p:spPr>
          <a:xfrm>
            <a:off x="912286" y="227013"/>
            <a:ext cx="10358967" cy="382587"/>
          </a:xfrm>
        </p:spPr>
        <p:txBody>
          <a:bodyPr/>
          <a:lstStyle/>
          <a:p>
            <a:r>
              <a:rPr lang="en-US" dirty="0"/>
              <a:t>Circulating Tumor DNA (ctDNA) Analysis in DUO-E</a:t>
            </a:r>
          </a:p>
        </p:txBody>
      </p:sp>
      <p:sp>
        <p:nvSpPr>
          <p:cNvPr id="3" name="TextBox 2">
            <a:extLst>
              <a:ext uri="{FF2B5EF4-FFF2-40B4-BE49-F238E27FC236}">
                <a16:creationId xmlns:a16="http://schemas.microsoft.com/office/drawing/2014/main" id="{A6863887-F1F3-04A1-91D1-BCAF797F2F13}"/>
              </a:ext>
            </a:extLst>
          </p:cNvPr>
          <p:cNvSpPr txBox="1"/>
          <p:nvPr/>
        </p:nvSpPr>
        <p:spPr>
          <a:xfrm>
            <a:off x="0" y="6534835"/>
            <a:ext cx="341971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Westin S et al. ASCO 2025;Abstract 5512.</a:t>
            </a:r>
          </a:p>
        </p:txBody>
      </p:sp>
      <p:pic>
        <p:nvPicPr>
          <p:cNvPr id="4" name="Picture 3">
            <a:extLst>
              <a:ext uri="{FF2B5EF4-FFF2-40B4-BE49-F238E27FC236}">
                <a16:creationId xmlns:a16="http://schemas.microsoft.com/office/drawing/2014/main" id="{BD787DD0-9D38-B0EE-8F00-8165F250A5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6631" y="753946"/>
            <a:ext cx="11498737" cy="5350107"/>
          </a:xfrm>
          <a:prstGeom prst="rect">
            <a:avLst/>
          </a:prstGeom>
        </p:spPr>
      </p:pic>
      <p:sp>
        <p:nvSpPr>
          <p:cNvPr id="5" name="TextBox 4">
            <a:extLst>
              <a:ext uri="{FF2B5EF4-FFF2-40B4-BE49-F238E27FC236}">
                <a16:creationId xmlns:a16="http://schemas.microsoft.com/office/drawing/2014/main" id="{7DE741E2-2088-75D9-EE1F-B6B3DC525568}"/>
              </a:ext>
            </a:extLst>
          </p:cNvPr>
          <p:cNvSpPr txBox="1"/>
          <p:nvPr/>
        </p:nvSpPr>
        <p:spPr>
          <a:xfrm>
            <a:off x="335666" y="6141296"/>
            <a:ext cx="4800801"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cs typeface="+mn-cs"/>
              </a:rPr>
              <a:t>BEP = biomarker-evaluable population; ITT = intent-to-treat</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563245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99FBA-9E01-47B3-DF04-965265AEE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81016-6679-021B-8F6C-2A3D9685B24F}"/>
              </a:ext>
            </a:extLst>
          </p:cNvPr>
          <p:cNvSpPr>
            <a:spLocks noGrp="1"/>
          </p:cNvSpPr>
          <p:nvPr>
            <p:ph type="title"/>
          </p:nvPr>
        </p:nvSpPr>
        <p:spPr>
          <a:xfrm>
            <a:off x="916515" y="429377"/>
            <a:ext cx="10358967" cy="382587"/>
          </a:xfrm>
        </p:spPr>
        <p:txBody>
          <a:bodyPr/>
          <a:lstStyle/>
          <a:p>
            <a:r>
              <a:rPr lang="en-US" dirty="0"/>
              <a:t>ctDNA Analysis in DUO-E: Baseline Characteristics</a:t>
            </a:r>
          </a:p>
        </p:txBody>
      </p:sp>
      <p:sp>
        <p:nvSpPr>
          <p:cNvPr id="3" name="TextBox 2">
            <a:extLst>
              <a:ext uri="{FF2B5EF4-FFF2-40B4-BE49-F238E27FC236}">
                <a16:creationId xmlns:a16="http://schemas.microsoft.com/office/drawing/2014/main" id="{431732B5-8C45-ABCF-825C-396B1D7CEA05}"/>
              </a:ext>
            </a:extLst>
          </p:cNvPr>
          <p:cNvSpPr txBox="1"/>
          <p:nvPr/>
        </p:nvSpPr>
        <p:spPr>
          <a:xfrm>
            <a:off x="0" y="6534835"/>
            <a:ext cx="341971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Westin S et al. ASCO 2025;Abstract 5512.</a:t>
            </a:r>
          </a:p>
        </p:txBody>
      </p:sp>
      <p:pic>
        <p:nvPicPr>
          <p:cNvPr id="5" name="Picture 4">
            <a:extLst>
              <a:ext uri="{FF2B5EF4-FFF2-40B4-BE49-F238E27FC236}">
                <a16:creationId xmlns:a16="http://schemas.microsoft.com/office/drawing/2014/main" id="{E63B3FF7-61AE-B95A-946D-A96FFDA13F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7024" y="1300764"/>
            <a:ext cx="11777951" cy="4256472"/>
          </a:xfrm>
          <a:prstGeom prst="rect">
            <a:avLst/>
          </a:prstGeom>
        </p:spPr>
      </p:pic>
    </p:spTree>
    <p:extLst>
      <p:ext uri="{BB962C8B-B14F-4D97-AF65-F5344CB8AC3E}">
        <p14:creationId xmlns:p14="http://schemas.microsoft.com/office/powerpoint/2010/main" val="136307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77212-0EF8-5E05-0389-66C2CEFA5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34EF2-D09F-C086-6291-C9FA83D0ADC4}"/>
              </a:ext>
            </a:extLst>
          </p:cNvPr>
          <p:cNvSpPr>
            <a:spLocks noGrp="1"/>
          </p:cNvSpPr>
          <p:nvPr>
            <p:ph type="title"/>
          </p:nvPr>
        </p:nvSpPr>
        <p:spPr>
          <a:xfrm>
            <a:off x="916515" y="429377"/>
            <a:ext cx="10358967" cy="382587"/>
          </a:xfrm>
        </p:spPr>
        <p:txBody>
          <a:bodyPr/>
          <a:lstStyle/>
          <a:p>
            <a:r>
              <a:rPr lang="en-US" dirty="0"/>
              <a:t>ctDNA Analysis in DUO-E: PFS by ctDNA status in ITT Population</a:t>
            </a:r>
          </a:p>
        </p:txBody>
      </p:sp>
      <p:sp>
        <p:nvSpPr>
          <p:cNvPr id="3" name="TextBox 2">
            <a:extLst>
              <a:ext uri="{FF2B5EF4-FFF2-40B4-BE49-F238E27FC236}">
                <a16:creationId xmlns:a16="http://schemas.microsoft.com/office/drawing/2014/main" id="{02967631-A218-B45E-7CFE-28422B290222}"/>
              </a:ext>
            </a:extLst>
          </p:cNvPr>
          <p:cNvSpPr txBox="1"/>
          <p:nvPr/>
        </p:nvSpPr>
        <p:spPr>
          <a:xfrm>
            <a:off x="0" y="6534835"/>
            <a:ext cx="341971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Westin S et al. ASCO 2025;Abstract 5512.</a:t>
            </a:r>
          </a:p>
        </p:txBody>
      </p:sp>
      <p:pic>
        <p:nvPicPr>
          <p:cNvPr id="4" name="Picture 3">
            <a:extLst>
              <a:ext uri="{FF2B5EF4-FFF2-40B4-BE49-F238E27FC236}">
                <a16:creationId xmlns:a16="http://schemas.microsoft.com/office/drawing/2014/main" id="{819E7753-D0ED-13A2-84F3-80EC8C3DFCAD}"/>
              </a:ext>
            </a:extLst>
          </p:cNvPr>
          <p:cNvPicPr>
            <a:picLocks noChangeAspect="1"/>
          </p:cNvPicPr>
          <p:nvPr/>
        </p:nvPicPr>
        <p:blipFill>
          <a:blip r:embed="rId2"/>
          <a:stretch>
            <a:fillRect/>
          </a:stretch>
        </p:blipFill>
        <p:spPr>
          <a:xfrm>
            <a:off x="240722" y="1268760"/>
            <a:ext cx="11710555" cy="4536504"/>
          </a:xfrm>
          <a:prstGeom prst="rect">
            <a:avLst/>
          </a:prstGeom>
        </p:spPr>
      </p:pic>
    </p:spTree>
    <p:extLst>
      <p:ext uri="{BB962C8B-B14F-4D97-AF65-F5344CB8AC3E}">
        <p14:creationId xmlns:p14="http://schemas.microsoft.com/office/powerpoint/2010/main" val="2036825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41706009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0359C-FA60-A996-ED8C-6C7D1A948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CBBF3F-A794-819E-D57E-AF88870F1FA7}"/>
              </a:ext>
            </a:extLst>
          </p:cNvPr>
          <p:cNvSpPr>
            <a:spLocks noGrp="1"/>
          </p:cNvSpPr>
          <p:nvPr>
            <p:ph type="title"/>
          </p:nvPr>
        </p:nvSpPr>
        <p:spPr>
          <a:xfrm>
            <a:off x="426026" y="490339"/>
            <a:ext cx="11449272" cy="382587"/>
          </a:xfrm>
        </p:spPr>
        <p:txBody>
          <a:bodyPr/>
          <a:lstStyle/>
          <a:p>
            <a:pPr algn="l"/>
            <a:r>
              <a:rPr lang="en-US" dirty="0"/>
              <a:t>ctDNA Analysis in DUO-E: Durvalumab-Mediated ctDNA Changes During Maintenance Phase (C7D1-C9D1) in Patients with </a:t>
            </a:r>
            <a:r>
              <a:rPr lang="en-US" dirty="0" err="1"/>
              <a:t>dMMR</a:t>
            </a:r>
            <a:r>
              <a:rPr lang="en-US" dirty="0"/>
              <a:t> Disease</a:t>
            </a:r>
          </a:p>
        </p:txBody>
      </p:sp>
      <p:sp>
        <p:nvSpPr>
          <p:cNvPr id="3" name="TextBox 2">
            <a:extLst>
              <a:ext uri="{FF2B5EF4-FFF2-40B4-BE49-F238E27FC236}">
                <a16:creationId xmlns:a16="http://schemas.microsoft.com/office/drawing/2014/main" id="{22E23AFE-E60D-E4E7-DC52-77D919976153}"/>
              </a:ext>
            </a:extLst>
          </p:cNvPr>
          <p:cNvSpPr txBox="1"/>
          <p:nvPr/>
        </p:nvSpPr>
        <p:spPr>
          <a:xfrm>
            <a:off x="0" y="6534835"/>
            <a:ext cx="341971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Westin S et al. ASCO 2025;Abstract 5512.</a:t>
            </a:r>
          </a:p>
        </p:txBody>
      </p:sp>
      <p:pic>
        <p:nvPicPr>
          <p:cNvPr id="5" name="Picture 4">
            <a:extLst>
              <a:ext uri="{FF2B5EF4-FFF2-40B4-BE49-F238E27FC236}">
                <a16:creationId xmlns:a16="http://schemas.microsoft.com/office/drawing/2014/main" id="{CB10C9DF-4F88-356D-4C46-B39ED3A82BE6}"/>
              </a:ext>
            </a:extLst>
          </p:cNvPr>
          <p:cNvPicPr>
            <a:picLocks noChangeAspect="1"/>
          </p:cNvPicPr>
          <p:nvPr/>
        </p:nvPicPr>
        <p:blipFill>
          <a:blip r:embed="rId2"/>
          <a:stretch>
            <a:fillRect/>
          </a:stretch>
        </p:blipFill>
        <p:spPr>
          <a:xfrm>
            <a:off x="426026" y="1307239"/>
            <a:ext cx="11339947" cy="4741557"/>
          </a:xfrm>
          <a:prstGeom prst="rect">
            <a:avLst/>
          </a:prstGeom>
        </p:spPr>
      </p:pic>
    </p:spTree>
    <p:extLst>
      <p:ext uri="{BB962C8B-B14F-4D97-AF65-F5344CB8AC3E}">
        <p14:creationId xmlns:p14="http://schemas.microsoft.com/office/powerpoint/2010/main" val="3428079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0A5BF-1429-C891-6864-F490A7CDB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96222-597B-21A0-BC01-32E0BF1402BC}"/>
              </a:ext>
            </a:extLst>
          </p:cNvPr>
          <p:cNvSpPr>
            <a:spLocks noGrp="1"/>
          </p:cNvSpPr>
          <p:nvPr>
            <p:ph type="title"/>
          </p:nvPr>
        </p:nvSpPr>
        <p:spPr>
          <a:xfrm>
            <a:off x="767408" y="490339"/>
            <a:ext cx="10978316" cy="382587"/>
          </a:xfrm>
        </p:spPr>
        <p:txBody>
          <a:bodyPr/>
          <a:lstStyle/>
          <a:p>
            <a:pPr algn="l"/>
            <a:r>
              <a:rPr lang="en-US" dirty="0"/>
              <a:t>ctDNA Analysis in DUO-E: Durvalumab/Olaparib-Mediated ctDNA Changes During Maintenance Phase in Patients with </a:t>
            </a:r>
            <a:r>
              <a:rPr lang="en-US" dirty="0" err="1"/>
              <a:t>pMMR</a:t>
            </a:r>
            <a:r>
              <a:rPr lang="en-US" dirty="0"/>
              <a:t> Disease</a:t>
            </a:r>
          </a:p>
        </p:txBody>
      </p:sp>
      <p:sp>
        <p:nvSpPr>
          <p:cNvPr id="3" name="TextBox 2">
            <a:extLst>
              <a:ext uri="{FF2B5EF4-FFF2-40B4-BE49-F238E27FC236}">
                <a16:creationId xmlns:a16="http://schemas.microsoft.com/office/drawing/2014/main" id="{3DAD7927-8E0C-A00A-D461-64F42B95ABB6}"/>
              </a:ext>
            </a:extLst>
          </p:cNvPr>
          <p:cNvSpPr txBox="1"/>
          <p:nvPr/>
        </p:nvSpPr>
        <p:spPr>
          <a:xfrm>
            <a:off x="0" y="6534835"/>
            <a:ext cx="341971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Westin S et al. ASCO 2025;Abstract 5512.</a:t>
            </a:r>
          </a:p>
        </p:txBody>
      </p:sp>
      <p:pic>
        <p:nvPicPr>
          <p:cNvPr id="4" name="Picture 3">
            <a:extLst>
              <a:ext uri="{FF2B5EF4-FFF2-40B4-BE49-F238E27FC236}">
                <a16:creationId xmlns:a16="http://schemas.microsoft.com/office/drawing/2014/main" id="{327B08C6-7670-7DC0-D05D-4E08DE43D2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2260" y="1268760"/>
            <a:ext cx="11587480" cy="4666522"/>
          </a:xfrm>
          <a:prstGeom prst="rect">
            <a:avLst/>
          </a:prstGeom>
        </p:spPr>
      </p:pic>
    </p:spTree>
    <p:extLst>
      <p:ext uri="{BB962C8B-B14F-4D97-AF65-F5344CB8AC3E}">
        <p14:creationId xmlns:p14="http://schemas.microsoft.com/office/powerpoint/2010/main" val="3441497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6DB29-951B-C994-0A2B-176DD85F9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166B9-8997-3BA7-4AE5-EC0BA84B0052}"/>
              </a:ext>
            </a:extLst>
          </p:cNvPr>
          <p:cNvSpPr>
            <a:spLocks noGrp="1"/>
          </p:cNvSpPr>
          <p:nvPr>
            <p:ph type="title"/>
          </p:nvPr>
        </p:nvSpPr>
        <p:spPr>
          <a:xfrm>
            <a:off x="647602" y="490339"/>
            <a:ext cx="10896794" cy="382587"/>
          </a:xfrm>
        </p:spPr>
        <p:txBody>
          <a:bodyPr/>
          <a:lstStyle/>
          <a:p>
            <a:r>
              <a:rPr lang="en-US" dirty="0"/>
              <a:t>ctDNA Analysis in DUO-E: Author’s Conclusions</a:t>
            </a:r>
          </a:p>
        </p:txBody>
      </p:sp>
      <p:sp>
        <p:nvSpPr>
          <p:cNvPr id="3" name="TextBox 2">
            <a:extLst>
              <a:ext uri="{FF2B5EF4-FFF2-40B4-BE49-F238E27FC236}">
                <a16:creationId xmlns:a16="http://schemas.microsoft.com/office/drawing/2014/main" id="{9E28E97A-730E-522F-D0EB-6D0E7C126EAF}"/>
              </a:ext>
            </a:extLst>
          </p:cNvPr>
          <p:cNvSpPr txBox="1"/>
          <p:nvPr/>
        </p:nvSpPr>
        <p:spPr>
          <a:xfrm>
            <a:off x="0" y="6534835"/>
            <a:ext cx="341971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Westin S et al. ASCO 2025;Abstract 5512.</a:t>
            </a:r>
          </a:p>
        </p:txBody>
      </p:sp>
      <p:pic>
        <p:nvPicPr>
          <p:cNvPr id="5" name="Picture 4">
            <a:extLst>
              <a:ext uri="{FF2B5EF4-FFF2-40B4-BE49-F238E27FC236}">
                <a16:creationId xmlns:a16="http://schemas.microsoft.com/office/drawing/2014/main" id="{22BD8E50-EA44-CB52-8DF8-7B1381F61379}"/>
              </a:ext>
            </a:extLst>
          </p:cNvPr>
          <p:cNvPicPr>
            <a:picLocks noChangeAspect="1"/>
          </p:cNvPicPr>
          <p:nvPr/>
        </p:nvPicPr>
        <p:blipFill>
          <a:blip r:embed="rId2"/>
          <a:stretch>
            <a:fillRect/>
          </a:stretch>
        </p:blipFill>
        <p:spPr>
          <a:xfrm>
            <a:off x="357577" y="1314845"/>
            <a:ext cx="11476845" cy="4228310"/>
          </a:xfrm>
          <a:prstGeom prst="rect">
            <a:avLst/>
          </a:prstGeom>
        </p:spPr>
      </p:pic>
      <p:sp>
        <p:nvSpPr>
          <p:cNvPr id="6" name="Rectangle 5">
            <a:extLst>
              <a:ext uri="{FF2B5EF4-FFF2-40B4-BE49-F238E27FC236}">
                <a16:creationId xmlns:a16="http://schemas.microsoft.com/office/drawing/2014/main" id="{B6F72039-9DCA-FE71-EDB0-C0738487035E}"/>
              </a:ext>
            </a:extLst>
          </p:cNvPr>
          <p:cNvSpPr/>
          <p:nvPr/>
        </p:nvSpPr>
        <p:spPr bwMode="auto">
          <a:xfrm>
            <a:off x="11095513" y="1314845"/>
            <a:ext cx="738909" cy="7573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84479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D39F4-4522-F2AF-7673-508E5A1D8079}"/>
              </a:ext>
            </a:extLst>
          </p:cNvPr>
          <p:cNvSpPr>
            <a:spLocks noGrp="1"/>
          </p:cNvSpPr>
          <p:nvPr>
            <p:ph type="title"/>
          </p:nvPr>
        </p:nvSpPr>
        <p:spPr>
          <a:xfrm>
            <a:off x="912286" y="49709"/>
            <a:ext cx="10358967" cy="761815"/>
          </a:xfrm>
        </p:spPr>
        <p:txBody>
          <a:bodyPr/>
          <a:lstStyle/>
          <a:p>
            <a:r>
              <a:rPr lang="en-US" dirty="0"/>
              <a:t>Phase III KEYNOTE-775 Study Design</a:t>
            </a:r>
          </a:p>
        </p:txBody>
      </p:sp>
      <p:sp>
        <p:nvSpPr>
          <p:cNvPr id="4" name="TextBox 3">
            <a:extLst>
              <a:ext uri="{FF2B5EF4-FFF2-40B4-BE49-F238E27FC236}">
                <a16:creationId xmlns:a16="http://schemas.microsoft.com/office/drawing/2014/main" id="{AA5A6649-6529-4A73-1241-2F25413F8F06}"/>
              </a:ext>
            </a:extLst>
          </p:cNvPr>
          <p:cNvSpPr txBox="1"/>
          <p:nvPr/>
        </p:nvSpPr>
        <p:spPr>
          <a:xfrm>
            <a:off x="148856" y="6528391"/>
            <a:ext cx="221964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Makker V et al. SGO 2021.</a:t>
            </a:r>
          </a:p>
        </p:txBody>
      </p:sp>
      <p:grpSp>
        <p:nvGrpSpPr>
          <p:cNvPr id="6" name="Group 5">
            <a:extLst>
              <a:ext uri="{FF2B5EF4-FFF2-40B4-BE49-F238E27FC236}">
                <a16:creationId xmlns:a16="http://schemas.microsoft.com/office/drawing/2014/main" id="{7A0355C1-1FD7-A0A4-51EF-F4BC8960634A}"/>
              </a:ext>
            </a:extLst>
          </p:cNvPr>
          <p:cNvGrpSpPr/>
          <p:nvPr/>
        </p:nvGrpSpPr>
        <p:grpSpPr>
          <a:xfrm>
            <a:off x="1488558" y="1001184"/>
            <a:ext cx="9225217" cy="5337546"/>
            <a:chOff x="1488558" y="1089837"/>
            <a:chExt cx="9225217" cy="5337546"/>
          </a:xfrm>
        </p:grpSpPr>
        <p:pic>
          <p:nvPicPr>
            <p:cNvPr id="1026" name="Picture 2" descr="Image">
              <a:extLst>
                <a:ext uri="{FF2B5EF4-FFF2-40B4-BE49-F238E27FC236}">
                  <a16:creationId xmlns:a16="http://schemas.microsoft.com/office/drawing/2014/main" id="{8D09DE55-86F8-1D28-A3DC-58EAB2D8BA8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4" t="13022" b="9148"/>
            <a:stretch>
              <a:fillRect/>
            </a:stretch>
          </p:blipFill>
          <p:spPr bwMode="auto">
            <a:xfrm>
              <a:off x="1488558" y="1089837"/>
              <a:ext cx="9225217" cy="53375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8EA23FC-78BC-F1DD-8B07-907FC6A96A44}"/>
                </a:ext>
              </a:extLst>
            </p:cNvPr>
            <p:cNvSpPr/>
            <p:nvPr/>
          </p:nvSpPr>
          <p:spPr bwMode="auto">
            <a:xfrm>
              <a:off x="9399181" y="6251945"/>
              <a:ext cx="978196" cy="1754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2977583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CB0DA-2AD6-4112-05EF-5DF783E6B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AC7CD2-2D1D-4957-74A3-B59276C7E056}"/>
              </a:ext>
            </a:extLst>
          </p:cNvPr>
          <p:cNvSpPr>
            <a:spLocks noGrp="1"/>
          </p:cNvSpPr>
          <p:nvPr>
            <p:ph type="title"/>
          </p:nvPr>
        </p:nvSpPr>
        <p:spPr/>
        <p:txBody>
          <a:bodyPr/>
          <a:lstStyle/>
          <a:p>
            <a:r>
              <a:rPr lang="en-US" dirty="0"/>
              <a:t>Phase III KEYNOTE-775: Progression-Free Survival</a:t>
            </a:r>
          </a:p>
        </p:txBody>
      </p:sp>
      <p:pic>
        <p:nvPicPr>
          <p:cNvPr id="3074" name="Picture 2">
            <a:extLst>
              <a:ext uri="{FF2B5EF4-FFF2-40B4-BE49-F238E27FC236}">
                <a16:creationId xmlns:a16="http://schemas.microsoft.com/office/drawing/2014/main" id="{24DEDC36-F2B8-EC9B-916B-5F4071AD74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31" t="52718" r="1838" b="28759"/>
          <a:stretch>
            <a:fillRect/>
          </a:stretch>
        </p:blipFill>
        <p:spPr bwMode="auto">
          <a:xfrm>
            <a:off x="0" y="2135993"/>
            <a:ext cx="6113081" cy="2637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863887-F1F3-04A1-91D1-BCAF797F2F13}"/>
              </a:ext>
            </a:extLst>
          </p:cNvPr>
          <p:cNvSpPr txBox="1"/>
          <p:nvPr/>
        </p:nvSpPr>
        <p:spPr>
          <a:xfrm>
            <a:off x="148856" y="6528391"/>
            <a:ext cx="476681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Makker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2023 June 1;41(16):2904-10. </a:t>
            </a:r>
          </a:p>
        </p:txBody>
      </p:sp>
      <p:pic>
        <p:nvPicPr>
          <p:cNvPr id="5" name="Picture 2">
            <a:extLst>
              <a:ext uri="{FF2B5EF4-FFF2-40B4-BE49-F238E27FC236}">
                <a16:creationId xmlns:a16="http://schemas.microsoft.com/office/drawing/2014/main" id="{CDE82F5A-CE91-48FA-E5A3-2AB8B8D59F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1" t="77375" r="2155" b="4325"/>
          <a:stretch>
            <a:fillRect/>
          </a:stretch>
        </p:blipFill>
        <p:spPr bwMode="auto">
          <a:xfrm>
            <a:off x="6097315" y="2135993"/>
            <a:ext cx="6113081" cy="26370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789393-FCC2-DC0A-FB74-513D673DAEF5}"/>
              </a:ext>
            </a:extLst>
          </p:cNvPr>
          <p:cNvSpPr txBox="1"/>
          <p:nvPr/>
        </p:nvSpPr>
        <p:spPr>
          <a:xfrm>
            <a:off x="1990415" y="1735883"/>
            <a:ext cx="21322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Calibri"/>
                <a:ea typeface="+mn-ea"/>
                <a:cs typeface="+mn-cs"/>
              </a:rPr>
              <a:t>pMMR</a:t>
            </a:r>
            <a:r>
              <a:rPr kumimoji="0" lang="en-US" sz="2000" b="1" i="0" u="none" strike="noStrike" kern="1200" cap="none" spc="0" normalizeH="0" baseline="0" noProof="0" dirty="0">
                <a:ln>
                  <a:noFill/>
                </a:ln>
                <a:solidFill>
                  <a:srgbClr val="000000"/>
                </a:solidFill>
                <a:effectLst/>
                <a:uLnTx/>
                <a:uFillTx/>
                <a:latin typeface="Calibri"/>
                <a:ea typeface="+mn-ea"/>
                <a:cs typeface="+mn-cs"/>
              </a:rPr>
              <a:t> Population</a:t>
            </a:r>
          </a:p>
        </p:txBody>
      </p:sp>
      <p:sp>
        <p:nvSpPr>
          <p:cNvPr id="7" name="TextBox 6">
            <a:extLst>
              <a:ext uri="{FF2B5EF4-FFF2-40B4-BE49-F238E27FC236}">
                <a16:creationId xmlns:a16="http://schemas.microsoft.com/office/drawing/2014/main" id="{4789D9EB-D55A-2F75-94B3-1DEEBF5751C1}"/>
              </a:ext>
            </a:extLst>
          </p:cNvPr>
          <p:cNvSpPr txBox="1"/>
          <p:nvPr/>
        </p:nvSpPr>
        <p:spPr>
          <a:xfrm>
            <a:off x="7921819" y="1735883"/>
            <a:ext cx="24640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All-Comer Population</a:t>
            </a:r>
          </a:p>
        </p:txBody>
      </p:sp>
    </p:spTree>
    <p:extLst>
      <p:ext uri="{BB962C8B-B14F-4D97-AF65-F5344CB8AC3E}">
        <p14:creationId xmlns:p14="http://schemas.microsoft.com/office/powerpoint/2010/main" val="4031931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33DF0-7FD7-4A92-AD99-4A78494B7A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305616-E9B2-EDFC-220C-FE81172CD6EF}"/>
              </a:ext>
            </a:extLst>
          </p:cNvPr>
          <p:cNvSpPr>
            <a:spLocks noGrp="1"/>
          </p:cNvSpPr>
          <p:nvPr>
            <p:ph type="title"/>
          </p:nvPr>
        </p:nvSpPr>
        <p:spPr/>
        <p:txBody>
          <a:bodyPr/>
          <a:lstStyle/>
          <a:p>
            <a:r>
              <a:rPr lang="en-US" dirty="0"/>
              <a:t>Phase III KEYNOTE-775: Overall Survival</a:t>
            </a:r>
          </a:p>
        </p:txBody>
      </p:sp>
      <p:pic>
        <p:nvPicPr>
          <p:cNvPr id="3074" name="Picture 2">
            <a:extLst>
              <a:ext uri="{FF2B5EF4-FFF2-40B4-BE49-F238E27FC236}">
                <a16:creationId xmlns:a16="http://schemas.microsoft.com/office/drawing/2014/main" id="{29D7D4C1-E288-2876-7AFB-B4BE35BFCC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0" t="1675" r="1054" b="78201"/>
          <a:stretch>
            <a:fillRect/>
          </a:stretch>
        </p:blipFill>
        <p:spPr bwMode="auto">
          <a:xfrm>
            <a:off x="0" y="2041206"/>
            <a:ext cx="5937344" cy="27755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975856C-8035-25D9-2FE1-52638C4B2C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48" t="27887" r="1118" b="53178"/>
          <a:stretch>
            <a:fillRect/>
          </a:stretch>
        </p:blipFill>
        <p:spPr bwMode="auto">
          <a:xfrm>
            <a:off x="5937344" y="2041207"/>
            <a:ext cx="6253878" cy="27755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0D889D-8DD8-8093-5573-2DF50840EB31}"/>
              </a:ext>
            </a:extLst>
          </p:cNvPr>
          <p:cNvSpPr txBox="1"/>
          <p:nvPr/>
        </p:nvSpPr>
        <p:spPr>
          <a:xfrm>
            <a:off x="1927740" y="1625647"/>
            <a:ext cx="21322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Calibri"/>
                <a:ea typeface="+mn-ea"/>
                <a:cs typeface="+mn-cs"/>
              </a:rPr>
              <a:t>pMMR</a:t>
            </a:r>
            <a:r>
              <a:rPr kumimoji="0" lang="en-US" sz="2000" b="1" i="0" u="none" strike="noStrike" kern="1200" cap="none" spc="0" normalizeH="0" baseline="0" noProof="0" dirty="0">
                <a:ln>
                  <a:noFill/>
                </a:ln>
                <a:solidFill>
                  <a:srgbClr val="000000"/>
                </a:solidFill>
                <a:effectLst/>
                <a:uLnTx/>
                <a:uFillTx/>
                <a:latin typeface="Calibri"/>
                <a:ea typeface="+mn-ea"/>
                <a:cs typeface="+mn-cs"/>
              </a:rPr>
              <a:t> Population</a:t>
            </a:r>
          </a:p>
        </p:txBody>
      </p:sp>
      <p:sp>
        <p:nvSpPr>
          <p:cNvPr id="9" name="TextBox 8">
            <a:extLst>
              <a:ext uri="{FF2B5EF4-FFF2-40B4-BE49-F238E27FC236}">
                <a16:creationId xmlns:a16="http://schemas.microsoft.com/office/drawing/2014/main" id="{C501E7C9-15DF-C8E9-BD3C-4165F2493C7F}"/>
              </a:ext>
            </a:extLst>
          </p:cNvPr>
          <p:cNvSpPr txBox="1"/>
          <p:nvPr/>
        </p:nvSpPr>
        <p:spPr>
          <a:xfrm>
            <a:off x="7998158" y="1625647"/>
            <a:ext cx="24640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All-Comer Population</a:t>
            </a:r>
          </a:p>
        </p:txBody>
      </p:sp>
      <p:sp>
        <p:nvSpPr>
          <p:cNvPr id="4" name="TextBox 3">
            <a:extLst>
              <a:ext uri="{FF2B5EF4-FFF2-40B4-BE49-F238E27FC236}">
                <a16:creationId xmlns:a16="http://schemas.microsoft.com/office/drawing/2014/main" id="{D3233CDA-4712-F290-7990-9122C58917C9}"/>
              </a:ext>
            </a:extLst>
          </p:cNvPr>
          <p:cNvSpPr txBox="1"/>
          <p:nvPr/>
        </p:nvSpPr>
        <p:spPr>
          <a:xfrm>
            <a:off x="148856" y="6528391"/>
            <a:ext cx="476681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Makker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2023 June 1;41(16):2904-10. </a:t>
            </a:r>
          </a:p>
        </p:txBody>
      </p:sp>
    </p:spTree>
    <p:extLst>
      <p:ext uri="{BB962C8B-B14F-4D97-AF65-F5344CB8AC3E}">
        <p14:creationId xmlns:p14="http://schemas.microsoft.com/office/powerpoint/2010/main" val="328454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B3126-178B-6F54-72F6-8EBC6083E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6639C-F427-A2C7-6AD8-3DA6462AD483}"/>
              </a:ext>
            </a:extLst>
          </p:cNvPr>
          <p:cNvSpPr>
            <a:spLocks noGrp="1"/>
          </p:cNvSpPr>
          <p:nvPr>
            <p:ph type="title"/>
          </p:nvPr>
        </p:nvSpPr>
        <p:spPr>
          <a:xfrm>
            <a:off x="912286" y="227013"/>
            <a:ext cx="10358967" cy="652213"/>
          </a:xfrm>
        </p:spPr>
        <p:txBody>
          <a:bodyPr/>
          <a:lstStyle/>
          <a:p>
            <a:r>
              <a:rPr lang="en-US" dirty="0"/>
              <a:t>Phase III KEYNOTE-775: Safety</a:t>
            </a:r>
          </a:p>
        </p:txBody>
      </p:sp>
      <p:sp>
        <p:nvSpPr>
          <p:cNvPr id="4" name="TextBox 3">
            <a:extLst>
              <a:ext uri="{FF2B5EF4-FFF2-40B4-BE49-F238E27FC236}">
                <a16:creationId xmlns:a16="http://schemas.microsoft.com/office/drawing/2014/main" id="{1CD76BEA-055E-D1B9-9A90-BFB23602EE21}"/>
              </a:ext>
            </a:extLst>
          </p:cNvPr>
          <p:cNvSpPr txBox="1"/>
          <p:nvPr/>
        </p:nvSpPr>
        <p:spPr>
          <a:xfrm>
            <a:off x="15443200" y="-5943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9AD2515-087F-6A21-F6D9-E21056339830}"/>
              </a:ext>
            </a:extLst>
          </p:cNvPr>
          <p:cNvPicPr>
            <a:picLocks noChangeAspect="1"/>
          </p:cNvPicPr>
          <p:nvPr/>
        </p:nvPicPr>
        <p:blipFill>
          <a:blip r:embed="rId2"/>
          <a:stretch>
            <a:fillRect/>
          </a:stretch>
        </p:blipFill>
        <p:spPr>
          <a:xfrm>
            <a:off x="1702386" y="852471"/>
            <a:ext cx="8778766" cy="5344557"/>
          </a:xfrm>
          <a:prstGeom prst="rect">
            <a:avLst/>
          </a:prstGeom>
        </p:spPr>
      </p:pic>
      <p:sp>
        <p:nvSpPr>
          <p:cNvPr id="5" name="TextBox 4">
            <a:extLst>
              <a:ext uri="{FF2B5EF4-FFF2-40B4-BE49-F238E27FC236}">
                <a16:creationId xmlns:a16="http://schemas.microsoft.com/office/drawing/2014/main" id="{9DC57BDB-FE15-335F-06C5-F7D406163A62}"/>
              </a:ext>
            </a:extLst>
          </p:cNvPr>
          <p:cNvSpPr txBox="1"/>
          <p:nvPr/>
        </p:nvSpPr>
        <p:spPr>
          <a:xfrm>
            <a:off x="148856" y="6528391"/>
            <a:ext cx="476681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Makker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2023 June 1;41(16):2904-10. </a:t>
            </a:r>
          </a:p>
        </p:txBody>
      </p:sp>
      <p:sp>
        <p:nvSpPr>
          <p:cNvPr id="3" name="TextBox 2">
            <a:extLst>
              <a:ext uri="{FF2B5EF4-FFF2-40B4-BE49-F238E27FC236}">
                <a16:creationId xmlns:a16="http://schemas.microsoft.com/office/drawing/2014/main" id="{84E8D818-372D-98E5-4DDD-44494F160479}"/>
              </a:ext>
            </a:extLst>
          </p:cNvPr>
          <p:cNvSpPr txBox="1"/>
          <p:nvPr/>
        </p:nvSpPr>
        <p:spPr>
          <a:xfrm>
            <a:off x="4871864" y="6276673"/>
            <a:ext cx="6192688" cy="553998"/>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TEAEs = treatment-emergent adverse events; AEOSIs = adverse events of special interest; CSAEs = clinically significant adverse events</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6103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6C939-3F2F-435D-F084-409AD3E674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51AA9-1A28-4112-CE3C-4B727BDC53DC}"/>
              </a:ext>
            </a:extLst>
          </p:cNvPr>
          <p:cNvSpPr>
            <a:spLocks noGrp="1"/>
          </p:cNvSpPr>
          <p:nvPr>
            <p:ph type="title"/>
          </p:nvPr>
        </p:nvSpPr>
        <p:spPr>
          <a:xfrm>
            <a:off x="838633" y="726575"/>
            <a:ext cx="11018007" cy="2829091"/>
          </a:xfrm>
        </p:spPr>
        <p:txBody>
          <a:bodyPr anchor="b"/>
          <a:lstStyle/>
          <a:p>
            <a:pPr algn="l"/>
            <a:r>
              <a:rPr lang="en-US" sz="3600" dirty="0"/>
              <a:t>Lenvatinib plus Pembrolizumab (L + P) vs Treatment of Physician’s Choice (TPC) for Advanced Endometrial Cancer (EC): 5-Year Outcomes from Study 309/</a:t>
            </a:r>
            <a:br>
              <a:rPr lang="en-US" sz="3600" dirty="0"/>
            </a:br>
            <a:r>
              <a:rPr lang="en-US" sz="3600" dirty="0"/>
              <a:t>KEYNOTE-775</a:t>
            </a:r>
          </a:p>
        </p:txBody>
      </p:sp>
      <p:sp>
        <p:nvSpPr>
          <p:cNvPr id="3" name="TextBox 2">
            <a:extLst>
              <a:ext uri="{FF2B5EF4-FFF2-40B4-BE49-F238E27FC236}">
                <a16:creationId xmlns:a16="http://schemas.microsoft.com/office/drawing/2014/main" id="{7F1DD58E-A490-2E62-C620-2772375F4188}"/>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Makker V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1119P.</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lvl="0">
              <a:spcBef>
                <a:spcPts val="400"/>
              </a:spcBef>
              <a:spcAft>
                <a:spcPts val="400"/>
              </a:spcAft>
              <a:defRPr/>
            </a:pPr>
            <a:r>
              <a:rPr lang="en-US" sz="2600" dirty="0">
                <a:solidFill>
                  <a:srgbClr val="000000"/>
                </a:solidFill>
                <a:latin typeface="Calibri" panose="020F0502020204030204" pitchFamily="34" charset="0"/>
                <a:cs typeface="Calibri" panose="020F0502020204030204" pitchFamily="34" charset="0"/>
              </a:rPr>
              <a:t>POSTER SESSION 1 | SATURDAY, OCTOBER 18 </a:t>
            </a:r>
            <a:endParaRPr lang="en-US" sz="2600" b="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206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7E1A-6303-5449-7A80-63796DA8A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77394-BF64-0EBD-383F-7C43C023ACD0}"/>
              </a:ext>
            </a:extLst>
          </p:cNvPr>
          <p:cNvSpPr>
            <a:spLocks noGrp="1"/>
          </p:cNvSpPr>
          <p:nvPr>
            <p:ph type="title"/>
          </p:nvPr>
        </p:nvSpPr>
        <p:spPr>
          <a:xfrm>
            <a:off x="838633" y="726575"/>
            <a:ext cx="11018007" cy="2829091"/>
          </a:xfrm>
        </p:spPr>
        <p:txBody>
          <a:bodyPr anchor="b"/>
          <a:lstStyle/>
          <a:p>
            <a:pPr algn="l"/>
            <a:r>
              <a:rPr lang="en-US" sz="3600" dirty="0"/>
              <a:t>First-Line Lenvatinib + Pembrolizumab (L + P) vs Chemotherapy (CT) for Advanced or Recurrent Endometrial Cancer (EC): Additional 1-Year Follow-Up Results from ENGOT-en9/LEAP-001</a:t>
            </a:r>
          </a:p>
        </p:txBody>
      </p:sp>
      <p:sp>
        <p:nvSpPr>
          <p:cNvPr id="3" name="TextBox 2">
            <a:extLst>
              <a:ext uri="{FF2B5EF4-FFF2-40B4-BE49-F238E27FC236}">
                <a16:creationId xmlns:a16="http://schemas.microsoft.com/office/drawing/2014/main" id="{285B4783-5F4E-06BA-FD56-2F84FF97CCC6}"/>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Marth C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1114P.</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lvl="0">
              <a:spcBef>
                <a:spcPts val="400"/>
              </a:spcBef>
              <a:spcAft>
                <a:spcPts val="400"/>
              </a:spcAft>
              <a:defRPr/>
            </a:pPr>
            <a:r>
              <a:rPr lang="en-US" sz="2600" dirty="0">
                <a:solidFill>
                  <a:srgbClr val="000000"/>
                </a:solidFill>
                <a:latin typeface="Calibri" panose="020F0502020204030204" pitchFamily="34" charset="0"/>
                <a:cs typeface="Calibri" panose="020F0502020204030204" pitchFamily="34" charset="0"/>
              </a:rPr>
              <a:t>POSTER SESSION 1 | SATURDAY, OCTOBER 18 </a:t>
            </a:r>
            <a:endParaRPr lang="en-US" sz="2600" b="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587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D90D1-EAF3-44DC-F19B-2DA367E0C3D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46A716A-77D0-1DFE-B35F-EACB62921DCC}"/>
              </a:ext>
            </a:extLst>
          </p:cNvPr>
          <p:cNvSpPr/>
          <p:nvPr/>
        </p:nvSpPr>
        <p:spPr bwMode="auto">
          <a:xfrm>
            <a:off x="536197" y="2896983"/>
            <a:ext cx="10960403" cy="4346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8842E2E-FBC7-33F3-2366-0710BF14C392}"/>
              </a:ext>
            </a:extLst>
          </p:cNvPr>
          <p:cNvSpPr>
            <a:spLocks noGrp="1"/>
          </p:cNvSpPr>
          <p:nvPr>
            <p:ph type="title"/>
          </p:nvPr>
        </p:nvSpPr>
        <p:spPr>
          <a:xfrm>
            <a:off x="1883532" y="0"/>
            <a:ext cx="8424936" cy="980728"/>
          </a:xfrm>
        </p:spPr>
        <p:txBody>
          <a:bodyPr>
            <a:normAutofit/>
          </a:bodyPr>
          <a:lstStyle/>
          <a:p>
            <a:r>
              <a:rPr lang="en-US" dirty="0">
                <a:solidFill>
                  <a:srgbClr val="0432FF"/>
                </a:solidFill>
              </a:rPr>
              <a:t>Management of Metastatic Endometrial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BBD7DAE5-4577-54C2-CD4C-717585F6BC29}"/>
              </a:ext>
            </a:extLst>
          </p:cNvPr>
          <p:cNvSpPr>
            <a:spLocks noGrp="1"/>
          </p:cNvSpPr>
          <p:nvPr>
            <p:ph idx="1"/>
          </p:nvPr>
        </p:nvSpPr>
        <p:spPr>
          <a:xfrm>
            <a:off x="623392" y="1005800"/>
            <a:ext cx="10513168"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A pan-tumor perspective on MSI-high disease — Immunotherapy for localized disease</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Peles – 60-year-old woman</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Divers – 64-year-old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Immune Checkpoint Inhibitors</a:t>
            </a:r>
          </a:p>
          <a:p>
            <a:pPr marL="98425" indent="0">
              <a:lnSpc>
                <a:spcPts val="2400"/>
              </a:lnSpc>
              <a:spcBef>
                <a:spcPts val="1000"/>
              </a:spcBef>
              <a:spcAft>
                <a:spcPts val="0"/>
              </a:spcAft>
              <a:buNone/>
            </a:pPr>
            <a:r>
              <a:rPr lang="en-US" sz="2200" dirty="0">
                <a:solidFill>
                  <a:schemeClr val="bg1"/>
                </a:solidFill>
              </a:rPr>
              <a:t>Case 3: Dr Schneider – 32-year-old woman</a:t>
            </a:r>
          </a:p>
          <a:p>
            <a:pPr marL="98425" indent="0">
              <a:lnSpc>
                <a:spcPts val="2400"/>
              </a:lnSpc>
              <a:spcBef>
                <a:spcPts val="1000"/>
              </a:spcBef>
              <a:spcAft>
                <a:spcPts val="0"/>
              </a:spcAft>
              <a:buNone/>
            </a:pPr>
            <a:r>
              <a:rPr lang="en-US" sz="2200" dirty="0">
                <a:solidFill>
                  <a:schemeClr val="accent2"/>
                </a:solidFill>
              </a:rPr>
              <a:t>Case 4: </a:t>
            </a:r>
            <a:r>
              <a:rPr lang="en-US" sz="2200" dirty="0">
                <a:solidFill>
                  <a:schemeClr val="tx1"/>
                </a:solidFill>
              </a:rPr>
              <a:t>Dr Zafar – 82-year-old woman</a:t>
            </a:r>
          </a:p>
          <a:p>
            <a:pPr marL="98425" indent="0">
              <a:lnSpc>
                <a:spcPts val="2400"/>
              </a:lnSpc>
              <a:spcBef>
                <a:spcPts val="1000"/>
              </a:spcBef>
              <a:spcAft>
                <a:spcPts val="0"/>
              </a:spcAft>
              <a:buNone/>
            </a:pPr>
            <a:r>
              <a:rPr lang="en-US" sz="2200" dirty="0">
                <a:solidFill>
                  <a:schemeClr val="accent2"/>
                </a:solidFill>
              </a:rPr>
              <a:t>Case 5: </a:t>
            </a:r>
            <a:r>
              <a:rPr lang="en-US" sz="2200" dirty="0">
                <a:solidFill>
                  <a:schemeClr val="tx1"/>
                </a:solidFill>
              </a:rPr>
              <a:t>Dr Willmott – 67-year-old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HER2-Targeted Treatment</a:t>
            </a:r>
            <a:endParaRPr lang="en-US" sz="2200" dirty="0">
              <a:solidFill>
                <a:srgbClr val="0432FF"/>
              </a:solidFill>
            </a:endParaRPr>
          </a:p>
          <a:p>
            <a:pPr marL="98425" indent="0">
              <a:lnSpc>
                <a:spcPts val="2400"/>
              </a:lnSpc>
              <a:spcBef>
                <a:spcPts val="1000"/>
              </a:spcBef>
              <a:spcAft>
                <a:spcPts val="0"/>
              </a:spcAft>
              <a:buNone/>
            </a:pPr>
            <a:r>
              <a:rPr lang="en-US" sz="2200" dirty="0">
                <a:solidFill>
                  <a:schemeClr val="accent2"/>
                </a:solidFill>
              </a:rPr>
              <a:t>Case 6: </a:t>
            </a:r>
            <a:r>
              <a:rPr lang="en-US" sz="2200" dirty="0">
                <a:solidFill>
                  <a:schemeClr val="tx1"/>
                </a:solidFill>
              </a:rPr>
              <a:t>Dr </a:t>
            </a:r>
            <a:r>
              <a:rPr lang="en-US" sz="2200" dirty="0" err="1">
                <a:solidFill>
                  <a:schemeClr val="tx1"/>
                </a:solidFill>
              </a:rPr>
              <a:t>Giffi</a:t>
            </a:r>
            <a:r>
              <a:rPr lang="en-US" sz="2200" dirty="0">
                <a:solidFill>
                  <a:schemeClr val="tx1"/>
                </a:solidFill>
              </a:rPr>
              <a:t> – 73-year-old woman</a:t>
            </a:r>
          </a:p>
          <a:p>
            <a:pPr marL="98425" indent="0">
              <a:lnSpc>
                <a:spcPts val="2400"/>
              </a:lnSpc>
              <a:spcBef>
                <a:spcPts val="1000"/>
              </a:spcBef>
              <a:spcAft>
                <a:spcPts val="0"/>
              </a:spcAft>
              <a:buNone/>
            </a:pPr>
            <a:r>
              <a:rPr lang="en-US" sz="2200" dirty="0">
                <a:solidFill>
                  <a:schemeClr val="accent2"/>
                </a:solidFill>
              </a:rPr>
              <a:t>Case 7: </a:t>
            </a:r>
            <a:r>
              <a:rPr lang="en-US" sz="2200" dirty="0">
                <a:solidFill>
                  <a:schemeClr val="tx1"/>
                </a:solidFill>
              </a:rPr>
              <a:t>Dr </a:t>
            </a:r>
            <a:r>
              <a:rPr lang="en-US" sz="2200" dirty="0" err="1">
                <a:solidFill>
                  <a:schemeClr val="tx1"/>
                </a:solidFill>
              </a:rPr>
              <a:t>ElSahwi</a:t>
            </a:r>
            <a:r>
              <a:rPr lang="en-US" sz="2200" dirty="0">
                <a:solidFill>
                  <a:schemeClr val="tx1"/>
                </a:solidFill>
              </a:rPr>
              <a:t> – 68-year-old woman</a:t>
            </a:r>
          </a:p>
          <a:p>
            <a:pPr marL="98425" indent="0">
              <a:lnSpc>
                <a:spcPts val="2400"/>
              </a:lnSpc>
              <a:spcBef>
                <a:spcPts val="1000"/>
              </a:spcBef>
              <a:spcAft>
                <a:spcPts val="0"/>
              </a:spcAft>
              <a:buNone/>
            </a:pPr>
            <a:r>
              <a:rPr lang="en-US" sz="2200" dirty="0">
                <a:solidFill>
                  <a:schemeClr val="accent2"/>
                </a:solidFill>
                <a:latin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cs typeface="Calibri" panose="020F0502020204030204" pitchFamily="34" charset="0"/>
              </a:rPr>
              <a:t>Data Review: Autoimmune Toxicity with Immunotherapy </a:t>
            </a:r>
          </a:p>
          <a:p>
            <a:pPr marL="98425" indent="0">
              <a:lnSpc>
                <a:spcPts val="2400"/>
              </a:lnSpc>
              <a:spcBef>
                <a:spcPts val="1000"/>
              </a:spcBef>
              <a:spcAft>
                <a:spcPts val="0"/>
              </a:spcAft>
              <a:buNone/>
            </a:pPr>
            <a:r>
              <a:rPr lang="en-US" sz="2200" dirty="0">
                <a:solidFill>
                  <a:srgbClr val="0432FF"/>
                </a:solidFill>
                <a:latin typeface="Calibri" panose="020F0502020204030204" pitchFamily="34" charset="0"/>
                <a:cs typeface="Calibri" panose="020F0502020204030204" pitchFamily="34" charset="0"/>
              </a:rPr>
              <a:t>     Data Review: Novel Antibody-Drug Conjugates</a:t>
            </a:r>
            <a:endParaRPr lang="en-US" sz="2200" dirty="0">
              <a:solidFill>
                <a:srgbClr val="0432FF"/>
              </a:solidFill>
            </a:endParaRPr>
          </a:p>
        </p:txBody>
      </p:sp>
      <p:sp>
        <p:nvSpPr>
          <p:cNvPr id="8" name="Rectangle 7">
            <a:extLst>
              <a:ext uri="{FF2B5EF4-FFF2-40B4-BE49-F238E27FC236}">
                <a16:creationId xmlns:a16="http://schemas.microsoft.com/office/drawing/2014/main" id="{F8A81730-A3A2-9E5D-E225-B999FA3B45A1}"/>
              </a:ext>
            </a:extLst>
          </p:cNvPr>
          <p:cNvSpPr/>
          <p:nvPr/>
        </p:nvSpPr>
        <p:spPr bwMode="auto">
          <a:xfrm>
            <a:off x="731520" y="2578608"/>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Rectangle 9">
            <a:extLst>
              <a:ext uri="{FF2B5EF4-FFF2-40B4-BE49-F238E27FC236}">
                <a16:creationId xmlns:a16="http://schemas.microsoft.com/office/drawing/2014/main" id="{527962AC-7B22-B50A-CB41-7FCC3B866667}"/>
              </a:ext>
            </a:extLst>
          </p:cNvPr>
          <p:cNvSpPr/>
          <p:nvPr/>
        </p:nvSpPr>
        <p:spPr bwMode="auto">
          <a:xfrm>
            <a:off x="731520" y="430323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720DDE02-ECCE-187B-6496-8FC3597E43CB}"/>
              </a:ext>
            </a:extLst>
          </p:cNvPr>
          <p:cNvSpPr/>
          <p:nvPr/>
        </p:nvSpPr>
        <p:spPr bwMode="auto">
          <a:xfrm>
            <a:off x="731520" y="5605272"/>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14E675C0-FDC2-4898-CB68-46D17105DCF5}"/>
              </a:ext>
            </a:extLst>
          </p:cNvPr>
          <p:cNvSpPr/>
          <p:nvPr/>
        </p:nvSpPr>
        <p:spPr bwMode="auto">
          <a:xfrm>
            <a:off x="731520" y="6025896"/>
            <a:ext cx="216024" cy="21602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433582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8PFuVKI_Vx2MXDatcAw7Jw"/>
</p:tagLst>
</file>

<file path=ppt/tags/tag57.xml><?xml version="1.0" encoding="utf-8"?>
<p:tagLst xmlns:a="http://schemas.openxmlformats.org/drawingml/2006/main" xmlns:r="http://schemas.openxmlformats.org/officeDocument/2006/relationships" xmlns:p="http://schemas.openxmlformats.org/presentationml/2006/main">
  <p:tag name="KPI_HAS_CHART" val="false"/>
</p:tagLst>
</file>

<file path=ppt/tags/tag58.xml><?xml version="1.0" encoding="utf-8"?>
<p:tagLst xmlns:a="http://schemas.openxmlformats.org/drawingml/2006/main" xmlns:r="http://schemas.openxmlformats.org/officeDocument/2006/relationships" xmlns:p="http://schemas.openxmlformats.org/presentationml/2006/main">
  <p:tag name="KPI_HAS_CHART" val="false"/>
</p:tagLst>
</file>

<file path=ppt/tags/tag59.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KPI_HAS_CHART" val="false"/>
</p:tagLst>
</file>

<file path=ppt/tags/tag61.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S AZ template">
  <a:themeElements>
    <a:clrScheme name="Daiichi/AZ">
      <a:dk1>
        <a:srgbClr val="000000"/>
      </a:dk1>
      <a:lt1>
        <a:srgbClr val="FFFFFF"/>
      </a:lt1>
      <a:dk2>
        <a:srgbClr val="3F4444"/>
      </a:dk2>
      <a:lt2>
        <a:srgbClr val="C4D600"/>
      </a:lt2>
      <a:accent1>
        <a:srgbClr val="000000"/>
      </a:accent1>
      <a:accent2>
        <a:srgbClr val="003865"/>
      </a:accent2>
      <a:accent3>
        <a:srgbClr val="68D2DF"/>
      </a:accent3>
      <a:accent4>
        <a:srgbClr val="C4D600"/>
      </a:accent4>
      <a:accent5>
        <a:srgbClr val="9DB0AC"/>
      </a:accent5>
      <a:accent6>
        <a:srgbClr val="B6B8BB"/>
      </a:accent6>
      <a:hlink>
        <a:srgbClr val="003865"/>
      </a:hlink>
      <a:folHlink>
        <a:srgbClr val="9DB0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0409 JAMT Meeting Slides.pptx" id="{8346EAE7-3FB0-4D64-AFB3-FB2DA6C3D685}" vid="{B36D977B-3DD2-41F2-9170-C316CCC9DCF9}"/>
    </a:ext>
  </a:ext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46978</TotalTime>
  <Words>8039</Words>
  <Application>Microsoft Macintosh PowerPoint</Application>
  <PresentationFormat>Widescreen</PresentationFormat>
  <Paragraphs>939</Paragraphs>
  <Slides>131</Slides>
  <Notes>66</Notes>
  <HiddenSlides>0</HiddenSlides>
  <MMClips>0</MMClips>
  <ScaleCrop>false</ScaleCrop>
  <HeadingPairs>
    <vt:vector size="8" baseType="variant">
      <vt:variant>
        <vt:lpstr>Fonts Used</vt:lpstr>
      </vt:variant>
      <vt:variant>
        <vt:i4>17</vt:i4>
      </vt:variant>
      <vt:variant>
        <vt:lpstr>Theme</vt:lpstr>
      </vt:variant>
      <vt:variant>
        <vt:i4>12</vt:i4>
      </vt:variant>
      <vt:variant>
        <vt:lpstr>Embedded OLE Servers</vt:lpstr>
      </vt:variant>
      <vt:variant>
        <vt:i4>1</vt:i4>
      </vt:variant>
      <vt:variant>
        <vt:lpstr>Slide Titles</vt:lpstr>
      </vt:variant>
      <vt:variant>
        <vt:i4>131</vt:i4>
      </vt:variant>
    </vt:vector>
  </HeadingPairs>
  <TitlesOfParts>
    <vt:vector size="161" baseType="lpstr">
      <vt:lpstr>ＭＳ Ｐゴシック</vt:lpstr>
      <vt:lpstr>.AppleSystemUIFont</vt:lpstr>
      <vt:lpstr>Aptos</vt:lpstr>
      <vt:lpstr>Arial</vt:lpstr>
      <vt:lpstr>Arial Narrow</vt:lpstr>
      <vt:lpstr>Calibri</vt:lpstr>
      <vt:lpstr>Calibri Light</vt:lpstr>
      <vt:lpstr>Courier New</vt:lpstr>
      <vt:lpstr>Garamond</vt:lpstr>
      <vt:lpstr>Georgia</vt:lpstr>
      <vt:lpstr>Noto Sans Symbols</vt:lpstr>
      <vt:lpstr>Palatino</vt:lpstr>
      <vt:lpstr>Symbol</vt:lpstr>
      <vt:lpstr>Times New Roman</vt:lpstr>
      <vt:lpstr>ui-sans-serif</vt:lpstr>
      <vt:lpstr>Verdana</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1_DS AZ template</vt:lpstr>
      <vt:lpstr>2_Default Design</vt:lpstr>
      <vt:lpstr>think-cell Slide</vt:lpstr>
      <vt:lpstr>Practical Perspectives: Experts Review Actual Cases  of Patients with Endometrial Cancer</vt:lpstr>
      <vt:lpstr>Faculty</vt:lpstr>
      <vt:lpstr>Commercial Support</vt:lpstr>
      <vt:lpstr>Dr Love — Disclosures</vt:lpstr>
      <vt:lpstr>Research To Practice CME Planning Committee Members,  Staff and Reviewers</vt:lpstr>
      <vt:lpstr>Dr Moore — Disclosures</vt:lpstr>
      <vt:lpstr>Dr Powell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Practical Perspectives: Experts Review Actual Cases of  Patients with HER2-Positive Gastrointestinal Cancers</vt:lpstr>
      <vt:lpstr>Cancer Q&amp;A: Understanding the Role and Reality of CAR (Chimeric Antigen Receptor) T-Cell Therapy for Non-Hodgkin Lymphoma</vt:lpstr>
      <vt:lpstr>Exploring Current Patterns of Care in the Community:  Optimizing the Use of Oral Selective Estrogen Receptor  Degraders for HR-Positive Metastatic Breast Cancer</vt:lpstr>
      <vt:lpstr>Integrating New Advances into  the Care of Patients with Cancer  A Multitumor Symposium in Partnership with the American Oncology Network</vt:lpstr>
      <vt:lpstr>Integrating New Advances into  the Care of Patients with Cancer  A Multitumor Symposium in Partnership with the American Oncology Network</vt:lpstr>
      <vt:lpstr>What Clinicians Want to Know: First-Line and Maintenance  Therapy for Patients with Extensive-Stage Small Cell Lung Cancer</vt:lpstr>
      <vt:lpstr>Cancer Conference Update: 2025 ESMO Annual Meeting  — Breast Cancer Highlights</vt:lpstr>
      <vt:lpstr>Preventing and Managing Toxicities  Associated with Antibody-Drug Conjugates  in the Management of Metastatic Breast Cancer</vt:lpstr>
      <vt:lpstr>Exciting CME Events You Do Not Want to Miss</vt:lpstr>
      <vt:lpstr>Cases from the Community: Investigators Discuss the  Optimal Management of Breast Cancer</vt:lpstr>
      <vt:lpstr>Optimizing Treatment for Patients with  Relapsed/Refractory Chronic Lymphocytic Leukemia</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Practical Perspectives: Experts Review Actual Cases  of Patients with Endometrial Cancer</vt:lpstr>
      <vt:lpstr>Faculty</vt:lpstr>
      <vt:lpstr>PowerPoint Presentation</vt:lpstr>
      <vt:lpstr>Clinicians in the Audience, Please Complete  the Pre- and Postmeeting Surveys</vt:lpstr>
      <vt:lpstr>PowerPoint Presentation</vt:lpstr>
      <vt:lpstr>Practical Perspectives: Experts Review Actual Cases of  Patients with HER2-Positive Gastrointestinal Cancers</vt:lpstr>
      <vt:lpstr>Cancer Q&amp;A: Understanding the Role and Reality of CAR (Chimeric Antigen Receptor) T-Cell Therapy for Non-Hodgkin Lymphoma</vt:lpstr>
      <vt:lpstr>Exploring Current Patterns of Care in the Community:  Optimizing the Use of Oral Selective Estrogen Receptor  Degraders for HR-Positive Metastatic Breast Cancer</vt:lpstr>
      <vt:lpstr>Integrating New Advances into  the Care of Patients with Cancer  A Multitumor Symposium in Partnership with the American Oncology Network</vt:lpstr>
      <vt:lpstr>Integrating New Advances into  the Care of Patients with Cancer  A Multitumor Symposium in Partnership with the American Oncology Network</vt:lpstr>
      <vt:lpstr>What Clinicians Want to Know: First-Line and Maintenance  Therapy for Patients with Extensive-Stage Small Cell Lung Cancer</vt:lpstr>
      <vt:lpstr>Cancer Conference Update: 2025 ESMO Annual Meeting  — Breast Cancer Highlights</vt:lpstr>
      <vt:lpstr>Preventing and Managing Toxicities  Associated with Antibody-Drug Conjugates  in the Management of Metastatic Breast Cancer</vt:lpstr>
      <vt:lpstr>Exciting CME Events You Do Not Want to Miss</vt:lpstr>
      <vt:lpstr>Cases from the Community: Investigators Discuss the  Optimal Management of Breast Cancer</vt:lpstr>
      <vt:lpstr>Optimizing Treatment for Patients with  Relapsed/Refractory Chronic Lymphocytic Leukemia</vt:lpstr>
      <vt:lpstr>Practical Perspectives: Experts Review Actual Cases  of Patients with Endometrial Cancer</vt:lpstr>
      <vt:lpstr>Dr Moore — Disclosures</vt:lpstr>
      <vt:lpstr>Dr Powell — Disclosures</vt:lpstr>
      <vt:lpstr>Dr Love — Disclosures</vt:lpstr>
      <vt:lpstr>Commercial Support</vt:lpstr>
      <vt:lpstr>PowerPoint Presentation</vt:lpstr>
      <vt:lpstr>PowerPoint Presentation</vt:lpstr>
      <vt:lpstr>Management of Metastatic Endometrial Cancer</vt:lpstr>
      <vt:lpstr>Management of Metastatic Endometrial Cancer</vt:lpstr>
      <vt:lpstr>PowerPoint Presentation</vt:lpstr>
      <vt:lpstr>Case Presentation: Dr Mulherin</vt:lpstr>
      <vt:lpstr>Data + Perspectives: Clinical Investigators Explore the Application of Recent Datasets  in Current Oncology Care  CME/MOC, NCPD and ACPE Accredited</vt:lpstr>
      <vt:lpstr>Agenda</vt:lpstr>
      <vt:lpstr>Colorectal Cancer Faculty</vt:lpstr>
      <vt:lpstr>Colorectal Cancer Session at FCS 2025</vt:lpstr>
      <vt:lpstr>Phase II Study of Nivolumab for Patients with Surgically Completely Resectable Mismatch Repair (MMR)-Deficient Endometrial Cancer </vt:lpstr>
      <vt:lpstr>Phase III KEYNOTE-B21 Study of Pembrolizumab with Adjuvant Chemotherapy with or without Radiation Chemotherapy for Newly Diagnosed, High-Risk Endometrial Cancer</vt:lpstr>
      <vt:lpstr>Select Ongoing Trials of Neoadjuvant Immunotherapy for Localized Endometrial Cancer</vt:lpstr>
      <vt:lpstr>Select Ongoing Trials of Adjuvant Immunotherapy for Localized Endometrial Cancer (EC)</vt:lpstr>
      <vt:lpstr>Management of Metastatic Endometrial Cancer</vt:lpstr>
      <vt:lpstr>Case Presentation: 60-year-old woman with MSI-H metastatic endometrial carcinoma has CR with dostarlimab and paclitaxel/carboplatin</vt:lpstr>
      <vt:lpstr>Management of Metastatic Endometrial Cancer</vt:lpstr>
      <vt:lpstr>Case Presentation: 64-year-old woman with MSI-H, somatic BRCA1-mutant endometrial cancer has CR with carboplatin/paclitaxel/pembrolizumab </vt:lpstr>
      <vt:lpstr>Management of Metastatic Endometrial Cancer</vt:lpstr>
      <vt:lpstr>NRG-GY018 Phase III Study Design</vt:lpstr>
      <vt:lpstr>NRG-GY018: Investigator-Assessed Progression-Free Survival (PFS) by Mismatch Repair (MMR) Status</vt:lpstr>
      <vt:lpstr>NRG-GY018: Interim Analysis of Overall Survival (OS) by MMR Status</vt:lpstr>
      <vt:lpstr>AtTEnd Phase III Study Design</vt:lpstr>
      <vt:lpstr>AtTEnd: PFS in the Overall and dMMR Populations</vt:lpstr>
      <vt:lpstr>AtTEnd: Interim Analysis of OS in the Overall Population</vt:lpstr>
      <vt:lpstr>Final Overall Survival (OS) Results from the Randomized Double-Blind Phase III AtTEnd/ENGOT-EN7 Trial Evaluating Atezolizumab in Combination with Paclitaxel and Carboplatin in Women with Advanced/Recurrent Endometrial Cancer</vt:lpstr>
      <vt:lpstr>WES-Derived Aneuploidy Score (W-AS) Identifies MMRd Patients with Reduced Benefit from Immunotherapy in Endometrial Cancer: Multi-omic Analysis of the Phase III AtTEnd/ENGOT-EN7 Trial</vt:lpstr>
      <vt:lpstr>Phase III RUBY Part 1 Study Design</vt:lpstr>
      <vt:lpstr>Phase III RUBY Part 1: PFS by Mismatch Repair (MMR) Status</vt:lpstr>
      <vt:lpstr>Phase III RUBY Part 1: Overall Survival by MMR Status</vt:lpstr>
      <vt:lpstr>Post Hoc Survival Outcomes Based on Initial and Subsequent Treatment in Patients (pts) with Mismatch Repair Proficient/Microsatellite Stable (MMRp/MSS) Primary Advanced or Recurrent Endometrial Cancer (pA/R EC) in the ENGOT-EN6-NSGO/GOG-3031/RUBY Trial</vt:lpstr>
      <vt:lpstr>Interaction Between PARP Inhibitors and Immune Checkpoint Inhibitors</vt:lpstr>
      <vt:lpstr>Phase III RUBY Part 2 Study Design</vt:lpstr>
      <vt:lpstr>Phase III RUBY Part 2 Coprimary Endpoints: PFS in the Overall and pMMR Populations</vt:lpstr>
      <vt:lpstr>Phase III RUBY Part 2 Exploratory Analysis: PFS in the dMMR/MSI-H Population</vt:lpstr>
      <vt:lpstr>Phase III RUBY Part 2 Exploratory Analysis: PFS by PD-L1, BRCA and Homologous Recombination Repair (HRR) Status</vt:lpstr>
      <vt:lpstr>Phase III DUO-E Study Design Durvalumab (D) with Carboplatin (C) and Paclitaxel (P) Followed by Maintenance D with or without Olaparib (O) for Advanced Endometrial Cancer (EC)</vt:lpstr>
      <vt:lpstr>DUO-E: PFS by MMR Status</vt:lpstr>
      <vt:lpstr>DUO-E: PFS by PD-L1 Status</vt:lpstr>
      <vt:lpstr>DUO-E: Interim Overall Survival</vt:lpstr>
      <vt:lpstr>Circulating Tumor DNA (ctDNA) Analysis in DUO-E</vt:lpstr>
      <vt:lpstr>ctDNA Analysis in DUO-E: Baseline Characteristics</vt:lpstr>
      <vt:lpstr>ctDNA Analysis in DUO-E: PFS by ctDNA status in ITT Population</vt:lpstr>
      <vt:lpstr>ctDNA Analysis in DUO-E: Durvalumab-Mediated ctDNA Changes During Maintenance Phase (C7D1-C9D1) in Patients with dMMR Disease</vt:lpstr>
      <vt:lpstr>ctDNA Analysis in DUO-E: Durvalumab/Olaparib-Mediated ctDNA Changes During Maintenance Phase in Patients with pMMR Disease</vt:lpstr>
      <vt:lpstr>ctDNA Analysis in DUO-E: Author’s Conclusions</vt:lpstr>
      <vt:lpstr>Phase III KEYNOTE-775 Study Design</vt:lpstr>
      <vt:lpstr>Phase III KEYNOTE-775: Progression-Free Survival</vt:lpstr>
      <vt:lpstr>Phase III KEYNOTE-775: Overall Survival</vt:lpstr>
      <vt:lpstr>Phase III KEYNOTE-775: Safety</vt:lpstr>
      <vt:lpstr>Lenvatinib plus Pembrolizumab (L + P) vs Treatment of Physician’s Choice (TPC) for Advanced Endometrial Cancer (EC): 5-Year Outcomes from Study 309/ KEYNOTE-775</vt:lpstr>
      <vt:lpstr>First-Line Lenvatinib + Pembrolizumab (L + P) vs Chemotherapy (CT) for Advanced or Recurrent Endometrial Cancer (EC): Additional 1-Year Follow-Up Results from ENGOT-en9/LEAP-001</vt:lpstr>
      <vt:lpstr>Management of Metastatic Endometrial Cancer</vt:lpstr>
      <vt:lpstr>Case Presentation: 32-year-old woman with metastatic recurrence of pMMR endometrial carcinoma has partial response to carboplatin/paclitaxel/pembrolizumab </vt:lpstr>
      <vt:lpstr>Management of Metastatic Endometrial Cancer</vt:lpstr>
      <vt:lpstr>Case Presentation: 82-year-old woman with recurrent MSS endometrial carcinoma s/p chemotherapy receives pembrolizumab/lenvatinib</vt:lpstr>
      <vt:lpstr>Management of Metastatic Endometrial Cancer</vt:lpstr>
      <vt:lpstr>Case Presentation: 67-year-old woman with HER2-positive metastatic uterine serous carcinoma with progression after carboplatin/paclitaxel/trastuzumab  trastuzumab maintenance receives trastuzumab deruxtecan </vt:lpstr>
      <vt:lpstr>Management of Metastatic Endometrial Cancer</vt:lpstr>
      <vt:lpstr>NRG-GY026: An Ongoing Phase II/III Trial of Paclitaxel/Carboplatin Alone or with Either Trastuzumab or Trastuzumab/Pertuzumab for  HER2-Positive Endometrial Cancer</vt:lpstr>
      <vt:lpstr>PowerPoint Presentation</vt:lpstr>
      <vt:lpstr>DESTINY-PanTumor02: A Phase II Trial of Trastuzumab Deruxtecan for Patients with HER2-Expressing Solid Tumors</vt:lpstr>
      <vt:lpstr>DESTINY-PanTumor02: Survival</vt:lpstr>
      <vt:lpstr>DESTINY-PanTumor02: Response by HER2 Expression Level (Central)</vt:lpstr>
      <vt:lpstr>DESTINY-PanTumor02: Adverse Events</vt:lpstr>
      <vt:lpstr>PowerPoint Presentation</vt:lpstr>
      <vt:lpstr>A Randomized Phase 3 Study of First-Line (1L) Trastuzumab Deruxtecan (T-DXd) with Rilvegostomig or Pembrolizumab in Patients with HER2-Expressing, Mismatch Repair-Proficient (pMMR), Primary Advanced or Recurrent Endometrial Cancer (EC): DESTINY-Endometrial01/GOG-3098/ENGOT-EN24</vt:lpstr>
      <vt:lpstr>Management of Metastatic Endometrial Cancer</vt:lpstr>
      <vt:lpstr>Case Presentation: 73-year-old woman with MSS metastatic endometrial carcinoma has disease progression after multiple regimens, including IO/chemotherapy with carboplatin/ gemcitabine/pembrolizumab; biopsy: weak to moderate ER staining, FGFR and PIK3CA mutations</vt:lpstr>
      <vt:lpstr>Management of Metastatic Endometrial Cancer</vt:lpstr>
      <vt:lpstr>Case Presentation: 68-year-old woman with dMMR metastatic endometrial carcinoma receives carboplatin/paclitaxel/ pembrolizumab and develops pericarditis </vt:lpstr>
      <vt:lpstr>Management of Metastatic Endometrial Cancer</vt:lpstr>
      <vt:lpstr>Immune-Related AEs Associated with Checkpoint Inhibitors</vt:lpstr>
      <vt:lpstr>Management of Metastatic Endometrial Cancer</vt:lpstr>
      <vt:lpstr>ADCs</vt:lpstr>
      <vt:lpstr>KL264-01 Phase II Study Design: Endometrial and Ovarian Cohorts Sacituzumab Tirumotecan (sac-TMT) for Locally Advanced, Refractory Metastatic Solid Tumors</vt:lpstr>
      <vt:lpstr>KL264-01 Phase II: Preliminary Efficacy with Sacituzumab Tirumotecan for Endometrial Cancer</vt:lpstr>
      <vt:lpstr>KL264-01 Phase II: Preliminary Safety with Sacituzumab Tirumotecan for Endometrial Cancer</vt:lpstr>
      <vt:lpstr>Sacituzumab Tirumotecan (Sac-TMT) Monotherapy in Advanced/Metastatic Endometrial Carcinoma (EC): Results from a Phase 1/2 Study (MK-2870-001/KL264-01)</vt:lpstr>
      <vt:lpstr>Ongoing Phase III Trials of Sacituzumab Tirumotecan for Endometrial Cancer</vt:lpstr>
      <vt:lpstr>GSK5733584: A B7-H4-Targeted Antibody-Drug Conjugate</vt:lpstr>
      <vt:lpstr>GSK5733584: Phase I Study Design</vt:lpstr>
      <vt:lpstr>PowerPoint Presentation</vt:lpstr>
      <vt:lpstr>Practical Perspectives: Experts Review Actual Cases of  Patients with HER2-Positive Gastrointestinal Cancers</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3929</cp:revision>
  <cp:lastPrinted>2020-12-08T02:40:56Z</cp:lastPrinted>
  <dcterms:created xsi:type="dcterms:W3CDTF">2020-11-13T19:02:13Z</dcterms:created>
  <dcterms:modified xsi:type="dcterms:W3CDTF">2025-10-15T20:00:24Z</dcterms:modified>
</cp:coreProperties>
</file>